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7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3"/>
    <p:sldId id="259" r:id="rId4"/>
    <p:sldId id="268" r:id="rId5"/>
    <p:sldId id="258" r:id="rId6"/>
    <p:sldId id="270" r:id="rId7"/>
    <p:sldId id="263" r:id="rId8"/>
    <p:sldId id="265" r:id="rId9"/>
    <p:sldId id="27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 userDrawn="1">
          <p15:clr>
            <a:srgbClr val="A4A3A4"/>
          </p15:clr>
        </p15:guide>
        <p15:guide id="2" pos="38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82"/>
        <p:guide pos="381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heme" Target="theme/theme1.xml" Id="rId2" /><Relationship Type="http://schemas.openxmlformats.org/officeDocument/2006/relationships/commentAuthors" Target="commentAuthors.xml" Id="rId16" /><Relationship Type="http://schemas.openxmlformats.org/officeDocument/2006/relationships/tableStyles" Target="tableStyles.xml" Id="rId15" /><Relationship Type="http://schemas.openxmlformats.org/officeDocument/2006/relationships/viewProps" Target="viewProps.xml" Id="rId14" /><Relationship Type="http://schemas.openxmlformats.org/officeDocument/2006/relationships/presProps" Target="presProps.xml" Id="rId13" /><Relationship Type="http://schemas.openxmlformats.org/officeDocument/2006/relationships/handoutMaster" Target="handoutMasters/handoutMaster1.xml" Id="rId12" /><Relationship Type="http://schemas.openxmlformats.org/officeDocument/2006/relationships/notesMaster" Target="notesMasters/notesMaster1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73.xml" Id="R0d8bcfa524124d30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67.xml"/><Relationship Id="rId4" Type="http://schemas.openxmlformats.org/officeDocument/2006/relationships/image" Target="../media/image3.jpe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image" Target="../media/image5.jpeg"/><Relationship Id="rId1" Type="http://schemas.openxmlformats.org/officeDocument/2006/relationships/tags" Target="../tags/tag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6705" y="686435"/>
            <a:ext cx="6645275" cy="31508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lnSpc>
                <a:spcPct val="125000"/>
              </a:lnSpc>
              <a:buClrTx/>
              <a:buSzTx/>
              <a:buFontTx/>
            </a:pPr>
            <a:r>
              <a:rPr lang="zh-CN" altLang="en-US" sz="5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“学历史的人不伤心”</a:t>
            </a:r>
            <a:br>
              <a:rPr lang="zh-CN" altLang="en-US" sz="60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</a:br>
            <a:r>
              <a:rPr lang="zh-CN" altLang="en-US" sz="4800" b="1">
                <a:latin typeface="宋体" charset="0"/>
                <a:ea typeface="宋体" charset="0"/>
                <a:cs typeface="宋体" charset="0"/>
                <a:sym typeface="+mn-ea"/>
              </a:rPr>
              <a:t>高中历史第一课</a:t>
            </a:r>
            <a:endParaRPr lang="zh-CN" altLang="en-US" sz="54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algn="ctr">
              <a:lnSpc>
                <a:spcPct val="125000"/>
              </a:lnSpc>
              <a:buClrTx/>
              <a:buSzTx/>
              <a:buFontTx/>
            </a:pPr>
            <a:r>
              <a:rPr lang="zh-CN" altLang="en-US" sz="4800" b="1">
                <a:latin typeface="宋体" charset="0"/>
                <a:ea typeface="宋体" charset="0"/>
                <a:cs typeface="宋体" charset="0"/>
                <a:sym typeface="+mn-ea"/>
              </a:rPr>
              <a:t>从</a:t>
            </a:r>
            <a:r>
              <a:rPr lang="zh-CN" altLang="en-US" sz="4800" b="1">
                <a:solidFill>
                  <a:srgbClr val="7030A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失利</a:t>
            </a:r>
            <a:r>
              <a:rPr lang="zh-CN" altLang="en-US" sz="4800" b="1">
                <a:latin typeface="宋体" charset="0"/>
                <a:ea typeface="宋体" charset="0"/>
                <a:cs typeface="宋体" charset="0"/>
                <a:sym typeface="+mn-ea"/>
              </a:rPr>
              <a:t>和</a:t>
            </a:r>
            <a:r>
              <a:rPr lang="zh-CN" altLang="en-US" sz="4800" b="1">
                <a:solidFill>
                  <a:srgbClr val="7030A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失恋</a:t>
            </a:r>
            <a:r>
              <a:rPr lang="zh-CN" altLang="en-US" sz="4800" b="1">
                <a:latin typeface="宋体" charset="0"/>
                <a:ea typeface="宋体" charset="0"/>
                <a:cs typeface="宋体" charset="0"/>
                <a:sym typeface="+mn-ea"/>
              </a:rPr>
              <a:t>说起</a:t>
            </a:r>
            <a:endParaRPr lang="zh-CN" altLang="en-US" sz="4800" b="1"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87070" y="4542790"/>
            <a:ext cx="6057265" cy="1574800"/>
          </a:xfrm>
          <a:prstGeom prst="rect">
            <a:avLst/>
          </a:prstGeom>
          <a:noFill/>
          <a:ln w="63500" cmpd="sng">
            <a:solidFill>
              <a:srgbClr val="C00000"/>
            </a:solidFill>
            <a:prstDash val="sysDot"/>
          </a:ln>
        </p:spPr>
        <p:txBody>
          <a:bodyPr wrap="square" rtlCol="0" anchor="ctr" anchorCtr="0">
            <a:noAutofit/>
          </a:bodyPr>
          <a:p>
            <a:pPr lvl="0" algn="just">
              <a:lnSpc>
                <a:spcPct val="120000"/>
              </a:lnSpc>
              <a:buClrTx/>
              <a:buSzTx/>
              <a:buFontTx/>
            </a:pPr>
            <a:r>
              <a:rPr lang="zh-CN" sz="2000" b="1">
                <a:solidFill>
                  <a:srgbClr val="A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【课标】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树立指向学生历史学科核心素养的教学理念</a:t>
            </a:r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，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有效设计教学过程</a:t>
            </a:r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。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  <a:p>
            <a:pPr lvl="0" algn="r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李星皓</a:t>
            </a:r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（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广东广雅中学</a:t>
            </a:r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）</a:t>
            </a:r>
            <a:endParaRPr lang="en-US" altLang="zh-CN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7" name="图片 6" descr="/Users/xinghaoli/Library/Containers/com.kingsoft.wpsoffice.mac/Data/tmp/picturecompress_20250815190516/output_7.jpgoutput_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32675" y="635"/>
            <a:ext cx="475932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45485" y="1347470"/>
            <a:ext cx="2639695" cy="5510530"/>
          </a:xfrm>
          <a:prstGeom prst="rect">
            <a:avLst/>
          </a:prstGeom>
          <a:noFill/>
          <a:ln w="38100" cmpd="sng">
            <a:solidFill>
              <a:srgbClr val="C00000"/>
            </a:solidFill>
            <a:prstDash val="sysDot"/>
          </a:ln>
        </p:spPr>
        <p:txBody>
          <a:bodyPr wrap="square" rtlCol="0" anchor="ctr" anchorCtr="0">
            <a:noAutofit/>
          </a:bodyPr>
          <a:p>
            <a:pPr lvl="0" indent="457200" algn="just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失利的科学解释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：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基于回避的学习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”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，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训练大脑避免重复性错误</a:t>
            </a:r>
            <a:endParaRPr lang="en-US" altLang="zh-CN" sz="2400" b="1">
              <a:solidFill>
                <a:srgbClr val="2B2B2B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indent="457200" algn="just">
              <a:lnSpc>
                <a:spcPct val="125000"/>
              </a:lnSpc>
              <a:buClrTx/>
              <a:buSzTx/>
              <a:buFontTx/>
            </a:pPr>
            <a:endParaRPr lang="en-US" altLang="zh-CN" sz="2400" b="1">
              <a:solidFill>
                <a:srgbClr val="2B2B2B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indent="457200" algn="just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失恋的科学解释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：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如果爱情是上瘾，失恋就是一种戒毒</a:t>
            </a:r>
            <a:endParaRPr lang="en-US" altLang="zh-CN" sz="2400" b="1">
              <a:solidFill>
                <a:srgbClr val="2B2B2B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348105"/>
            <a:ext cx="3057525" cy="550989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210820" y="280670"/>
            <a:ext cx="5674995" cy="659130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A. </a:t>
            </a:r>
            <a:r>
              <a:rPr lang="zh-CN" altLang="en-US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科学</a:t>
            </a:r>
            <a:r>
              <a:rPr lang="zh-CN" altLang="en-US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研究如何谈论失利和失恋</a:t>
            </a:r>
            <a:r>
              <a:rPr lang="en-US" altLang="zh-CN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？</a:t>
            </a:r>
            <a:endParaRPr lang="en-US" altLang="zh-CN" sz="28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400165" y="280670"/>
            <a:ext cx="5575935" cy="659130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B. </a:t>
            </a:r>
            <a:r>
              <a:rPr lang="zh-CN" altLang="en-US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历史思维如何应对失利和失恋</a:t>
            </a:r>
            <a:r>
              <a:rPr lang="en-US" altLang="zh-CN" sz="28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？</a:t>
            </a:r>
            <a:endParaRPr lang="en-US" altLang="zh-CN" sz="28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00165" y="3884930"/>
            <a:ext cx="5791200" cy="2973705"/>
          </a:xfrm>
          <a:prstGeom prst="rect">
            <a:avLst/>
          </a:prstGeom>
          <a:noFill/>
          <a:ln w="38100" cmpd="sng">
            <a:solidFill>
              <a:srgbClr val="C00000"/>
            </a:solidFill>
            <a:prstDash val="sysDot"/>
          </a:ln>
        </p:spPr>
        <p:txBody>
          <a:bodyPr wrap="square" rtlCol="0" anchor="ctr" anchorCtr="0">
            <a:noAutofit/>
          </a:bodyPr>
          <a:p>
            <a:pPr lvl="0" indent="0" algn="just" fontAlgn="auto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1. </a:t>
            </a:r>
            <a:r>
              <a:rPr lang="zh-CN" altLang="en-US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“我的人生完了”➡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“这只是人生长河的一个节点而已”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（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️给人希望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）</a:t>
            </a:r>
            <a:endParaRPr lang="zh-CN" altLang="en-US" sz="24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indent="0" algn="just" fontAlgn="auto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2. “</a:t>
            </a:r>
            <a:r>
              <a:rPr lang="zh-CN" altLang="en-US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都是因为我不好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”</a:t>
            </a:r>
            <a:r>
              <a:rPr lang="zh-CN" altLang="en-US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➡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“其实失败有很多原因”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（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予人智慧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）</a:t>
            </a:r>
            <a:endParaRPr lang="zh-CN" altLang="en-US" sz="24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indent="0" algn="just" fontAlgn="auto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3.  “</a:t>
            </a:r>
            <a:r>
              <a:rPr lang="zh-CN" altLang="en-US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我永远也走不出来了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”</a:t>
            </a:r>
            <a:r>
              <a:rPr lang="zh-CN" altLang="en-US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➡</a:t>
            </a:r>
            <a:r>
              <a:rPr lang="en-US" altLang="zh-CN" sz="2400" b="1">
                <a:solidFill>
                  <a:srgbClr val="2B2B2B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“这一切也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终将过去”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（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使人成长</a:t>
            </a:r>
            <a:r>
              <a:rPr lang="en-US" altLang="zh-CN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）</a:t>
            </a:r>
            <a:endParaRPr lang="en-US" altLang="zh-CN" sz="24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pic>
        <p:nvPicPr>
          <p:cNvPr id="10" name="图片 9"/>
          <p:cNvPicPr/>
          <p:nvPr/>
        </p:nvPicPr>
        <p:blipFill>
          <a:blip r:embed="rId4"/>
          <a:srcRect t="28361"/>
          <a:stretch>
            <a:fillRect/>
          </a:stretch>
        </p:blipFill>
        <p:spPr>
          <a:xfrm>
            <a:off x="6400165" y="1348105"/>
            <a:ext cx="5791200" cy="25374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 animBg="1"/>
      <p:bldP spid="2" grpId="1" animBg="1"/>
      <p:bldP spid="4" grpId="0" animBg="1"/>
      <p:bldP spid="4" grpId="1" animBg="1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75360" y="7308215"/>
            <a:ext cx="10241915" cy="4647565"/>
          </a:xfrm>
          <a:prstGeom prst="rect">
            <a:avLst/>
          </a:prstGeom>
          <a:noFill/>
          <a:ln w="38100" cmpd="sng">
            <a:solidFill>
              <a:srgbClr val="C00000"/>
            </a:solidFill>
            <a:prstDash val="sysDot"/>
          </a:ln>
        </p:spPr>
        <p:txBody>
          <a:bodyPr wrap="square" rtlCol="0" anchor="t" anchorCtr="0">
            <a:spAutoFit/>
          </a:bodyPr>
          <a:p>
            <a:pPr indent="0" fontAlgn="auto">
              <a:lnSpc>
                <a:spcPct val="130000"/>
              </a:lnSpc>
            </a:pP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历史是揭示人性的，但不是通过抽象的哲学方式，</a:t>
            </a:r>
            <a:r>
              <a:rPr lang="zh-CN" altLang="en-US" sz="2400">
                <a:solidFill>
                  <a:srgbClr val="00B05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而是通过让我们经历他人的经历，认识我们共有的人性。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在这一精神过程中，想象力是至关重要的。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”</a:t>
            </a:r>
            <a:endParaRPr lang="zh-CN" altLang="en-US" sz="240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indent="0" algn="r" fontAlgn="auto">
              <a:lnSpc>
                <a:spcPct val="130000"/>
              </a:lnSpc>
            </a:pPr>
            <a:r>
              <a:rPr lang="en-US" altLang="zh-CN" sz="2800" b="1">
                <a:latin typeface="微软雅黑" charset="-122"/>
                <a:ea typeface="微软雅黑" charset="-122"/>
                <a:cs typeface="微软雅黑" charset="-122"/>
                <a:sym typeface="+mn-ea"/>
              </a:rPr>
              <a:t>——</a:t>
            </a:r>
            <a:r>
              <a:rPr lang="zh-CN" altLang="en-US" sz="2800" b="1"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罗新（北京大学历史学系教授）</a:t>
            </a:r>
            <a:endParaRPr lang="zh-CN" altLang="en-US" sz="2800" b="1"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90204" pitchFamily="34" charset="0"/>
              <a:buChar char="•"/>
            </a:pPr>
            <a:r>
              <a:rPr lang="zh-CN" altLang="en-US" sz="2800" dirty="0">
                <a:effectLst/>
                <a:sym typeface="+mn-ea"/>
              </a:rPr>
              <a:t>史学提供一种特有的训练，我们从一些看似枯燥艰涩的东西开始，逐渐去领会一种</a:t>
            </a:r>
            <a:r>
              <a:rPr lang="zh-CN" altLang="en-US" sz="2800" dirty="0">
                <a:effectLst/>
                <a:highlight>
                  <a:srgbClr val="FFFF00"/>
                </a:highlight>
                <a:sym typeface="+mn-ea"/>
              </a:rPr>
              <a:t>学术的境界</a:t>
            </a:r>
            <a:r>
              <a:rPr lang="zh-CN" altLang="en-US" sz="2800" dirty="0">
                <a:effectLst/>
                <a:sym typeface="+mn-ea"/>
              </a:rPr>
              <a:t>，去掌握一种</a:t>
            </a:r>
            <a:r>
              <a:rPr lang="zh-CN" altLang="en-US" sz="2800" dirty="0">
                <a:effectLst/>
                <a:highlight>
                  <a:srgbClr val="FFFF00"/>
                </a:highlight>
                <a:sym typeface="+mn-ea"/>
              </a:rPr>
              <a:t>求真的技能</a:t>
            </a:r>
            <a:r>
              <a:rPr lang="zh-CN" altLang="en-US" sz="2800" dirty="0">
                <a:effectLst/>
                <a:sym typeface="+mn-ea"/>
              </a:rPr>
              <a:t>，去积累一种</a:t>
            </a:r>
            <a:r>
              <a:rPr lang="zh-CN" altLang="en-US" sz="2800" dirty="0">
                <a:effectLst/>
                <a:highlight>
                  <a:srgbClr val="FFFF00"/>
                </a:highlight>
                <a:sym typeface="+mn-ea"/>
              </a:rPr>
              <a:t>贯通今古的智慧</a:t>
            </a:r>
            <a:r>
              <a:rPr lang="zh-CN" altLang="en-US" sz="2800" dirty="0">
                <a:effectLst/>
                <a:sym typeface="+mn-ea"/>
              </a:rPr>
              <a:t>、去培养一种</a:t>
            </a:r>
            <a:r>
              <a:rPr lang="zh-CN" altLang="en-US" sz="2800" dirty="0">
                <a:effectLst/>
                <a:highlight>
                  <a:srgbClr val="FFFF00"/>
                </a:highlight>
                <a:sym typeface="+mn-ea"/>
              </a:rPr>
              <a:t>对人类命运的关怀</a:t>
            </a:r>
            <a:r>
              <a:rPr lang="zh-CN" altLang="en-US" sz="2800" dirty="0">
                <a:effectLst/>
                <a:sym typeface="+mn-ea"/>
              </a:rPr>
              <a:t>。那</a:t>
            </a:r>
            <a:r>
              <a:rPr lang="zh-CN" altLang="en-US" sz="2800" dirty="0">
                <a:effectLst/>
                <a:highlight>
                  <a:srgbClr val="FFFF00"/>
                </a:highlight>
                <a:sym typeface="+mn-ea"/>
              </a:rPr>
              <a:t>理性和良知的训练</a:t>
            </a:r>
            <a:r>
              <a:rPr lang="zh-CN" altLang="en-US" sz="2800" dirty="0">
                <a:effectLst/>
                <a:sym typeface="+mn-ea"/>
              </a:rPr>
              <a:t>，才是使人终身受益的东西，也是我们的校园为什么会成为</a:t>
            </a:r>
            <a:r>
              <a:rPr lang="en-US" altLang="zh-CN" sz="2800" dirty="0">
                <a:effectLst/>
                <a:sym typeface="+mn-ea"/>
              </a:rPr>
              <a:t>"</a:t>
            </a:r>
            <a:r>
              <a:rPr lang="zh-CN" altLang="en-US" sz="2800" dirty="0">
                <a:effectLst/>
                <a:sym typeface="+mn-ea"/>
              </a:rPr>
              <a:t>精神家园</a:t>
            </a:r>
            <a:r>
              <a:rPr lang="en-US" altLang="zh-CN" sz="2800" dirty="0">
                <a:effectLst/>
                <a:sym typeface="+mn-ea"/>
              </a:rPr>
              <a:t>"</a:t>
            </a:r>
            <a:r>
              <a:rPr lang="zh-CN" altLang="en-US" sz="2800" dirty="0">
                <a:effectLst/>
                <a:sym typeface="+mn-ea"/>
              </a:rPr>
              <a:t>的东西。</a:t>
            </a:r>
            <a:endParaRPr lang="en-US" altLang="zh-CN" sz="2800" b="0" i="0" u="none" strike="noStrike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90204" pitchFamily="34" charset="0"/>
              <a:buChar char="•"/>
            </a:pPr>
            <a:r>
              <a:rPr kumimoji="1" lang="en-US" altLang="zh-CN" sz="2800" dirty="0">
                <a:sym typeface="+mn-ea"/>
              </a:rPr>
              <a:t>——</a:t>
            </a:r>
            <a:r>
              <a:rPr kumimoji="1" lang="zh-CN" altLang="en-US" sz="2800" dirty="0">
                <a:sym typeface="+mn-ea"/>
              </a:rPr>
              <a:t>阎步克</a:t>
            </a:r>
            <a:r>
              <a:rPr lang="zh-CN" altLang="en-US" sz="2800" b="1"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（北京大学历史学系教授）</a:t>
            </a:r>
            <a:endParaRPr kumimoji="1" lang="en-US" altLang="zh-CN" sz="2800" dirty="0"/>
          </a:p>
          <a:p>
            <a:pPr indent="0" algn="r" fontAlgn="auto">
              <a:lnSpc>
                <a:spcPct val="130000"/>
              </a:lnSpc>
            </a:pPr>
            <a:endParaRPr lang="zh-CN" altLang="en-US" sz="2800" b="1">
              <a:solidFill>
                <a:srgbClr val="C00000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7190" y="1233170"/>
            <a:ext cx="6589395" cy="5415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indent="4572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并不是说学历史的人没有感情、不会遭遇痛苦，而是说历史学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习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为他们提供了一种强大的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认知框架和情感缓冲机制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，使他们能更从容、更豁达地面对个人的不幸和时代的动荡，从而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“伤而不久，悲而不倒”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。</a:t>
            </a:r>
            <a:endParaRPr lang="zh-CN" altLang="en-US" sz="2400" b="1">
              <a:solidFill>
                <a:schemeClr val="tx1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indent="4572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拥有历史思维的人，不会否认痛苦的真实性与深刻性，但他们能跳出痛苦的漩涡，以一种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更宏大、更从容的姿态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来接纳过去，并</a:t>
            </a:r>
            <a:r>
              <a:rPr lang="zh-CN" altLang="en-US" sz="24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更有信心地规划和创造未来</a:t>
            </a:r>
            <a:r>
              <a:rPr lang="zh-CN" altLang="en-US" sz="2400" b="1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。他们明白，自己不仅是历史的亲历者，更是其意义的赋予者和未来的创造者。</a:t>
            </a:r>
            <a:endParaRPr lang="zh-CN" altLang="en-US" sz="2400" b="1">
              <a:solidFill>
                <a:schemeClr val="tx1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14349" name="Text Box 11"/>
          <p:cNvSpPr txBox="1"/>
          <p:nvPr/>
        </p:nvSpPr>
        <p:spPr>
          <a:xfrm>
            <a:off x="750570" y="283210"/>
            <a:ext cx="5842000" cy="706755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ctr" eaLnBrk="1" fontAlgn="auto" hangingPunct="1">
              <a:lnSpc>
                <a:spcPct val="110000"/>
              </a:lnSpc>
              <a:buClrTx/>
              <a:buSzTx/>
              <a:buFontTx/>
              <a:buNone/>
            </a:pPr>
            <a:r>
              <a:rPr lang="zh-CN" altLang="en-US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为什么“学历史的人不伤心”</a:t>
            </a:r>
            <a:r>
              <a:rPr lang="en-US" altLang="zh-CN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？</a:t>
            </a:r>
            <a:endParaRPr lang="en-US" altLang="zh-CN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  <a:srcRect l="17440" r="21233"/>
          <a:stretch>
            <a:fillRect/>
          </a:stretch>
        </p:blipFill>
        <p:spPr>
          <a:xfrm>
            <a:off x="7476490" y="0"/>
            <a:ext cx="471551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itle 6"/>
          <p:cNvSpPr txBox="1"/>
          <p:nvPr>
            <p:custDataLst>
              <p:tags r:id="rId1"/>
            </p:custDataLst>
          </p:nvPr>
        </p:nvSpPr>
        <p:spPr>
          <a:xfrm>
            <a:off x="5079365" y="167005"/>
            <a:ext cx="6435725" cy="64236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457200"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2800" b="1" spc="10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  <a:uFillTx/>
                <a:latin typeface="宋体" charset="0"/>
                <a:ea typeface="宋体" charset="0"/>
                <a:cs typeface="宋体" charset="0"/>
              </a:rPr>
              <a:t>认识大家</a:t>
            </a:r>
            <a:endParaRPr lang="zh-CN" sz="2800" b="1" spc="100"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  <a:uFillTx/>
              <a:latin typeface="宋体" charset="0"/>
              <a:ea typeface="宋体" charset="0"/>
              <a:cs typeface="宋体" charset="0"/>
            </a:endParaRPr>
          </a:p>
          <a:p>
            <a:pPr lvl="0" indent="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4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李星皓，山东高密人</a:t>
            </a:r>
            <a:r>
              <a:rPr altLang="zh-CN" sz="24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，</a:t>
            </a:r>
            <a:r>
              <a:rPr lang="zh-CN" altLang="en-US" sz="24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历史学博士。</a:t>
            </a:r>
            <a:endParaRPr lang="zh-CN" altLang="en-US" sz="2400" b="1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宋体" charset="0"/>
              <a:ea typeface="宋体" charset="0"/>
              <a:cs typeface="宋体" charset="0"/>
            </a:endParaRPr>
          </a:p>
          <a:p>
            <a:pPr lvl="0" indent="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中山大学本科、硕博连读，期间公派赴澳大利亚访问一年。</a:t>
            </a:r>
            <a:endParaRPr lang="zh-CN" altLang="en-US" sz="2000" b="1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宋体" charset="0"/>
              <a:ea typeface="宋体" charset="0"/>
              <a:cs typeface="宋体" charset="0"/>
            </a:endParaRPr>
          </a:p>
          <a:p>
            <a:pPr lvl="0" indent="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世界史专业，发表或出版高水平论文、专著和译作若干，博士学位论文在教育部评审中获得全</a:t>
            </a:r>
            <a:r>
              <a:rPr lang="en-US" altLang="zh-CN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A</a:t>
            </a: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的评价。</a:t>
            </a:r>
            <a:endParaRPr lang="zh-CN" altLang="en-US" sz="2000" b="1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宋体" charset="0"/>
              <a:ea typeface="宋体" charset="0"/>
              <a:cs typeface="宋体" charset="0"/>
            </a:endParaRPr>
          </a:p>
          <a:p>
            <a:pPr lvl="0" indent="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来广雅工作以来，教学成绩突出，主讲寒、暑假博雅课程等多门特色课，深受同学们的信赖，获《南方都市报》专访。曾获广州一模师生同步解题比赛特等奖。现任团学社</a:t>
            </a: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指导老师、高一历史备长。</a:t>
            </a:r>
            <a:endParaRPr lang="zh-CN" altLang="en-US" sz="2000" b="1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宋体" charset="0"/>
              <a:ea typeface="宋体" charset="0"/>
              <a:cs typeface="宋体" charset="0"/>
            </a:endParaRPr>
          </a:p>
          <a:p>
            <a:pPr lvl="0" indent="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“</a:t>
            </a: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历史是过去传到将来的回声</a:t>
            </a:r>
            <a:r>
              <a:rPr lang="en-US" altLang="zh-CN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”</a:t>
            </a:r>
            <a:r>
              <a:rPr lang="zh-CN" altLang="en-US" sz="2000" b="1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宋体" charset="0"/>
                <a:ea typeface="宋体" charset="0"/>
                <a:cs typeface="宋体" charset="0"/>
              </a:rPr>
              <a:t>，希望将对中外历史的热爱和对世界今昔的好奇心传递给同学们。</a:t>
            </a:r>
            <a:endParaRPr lang="zh-CN" altLang="en-US" sz="2000" b="1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宋体" charset="0"/>
              <a:ea typeface="宋体" charset="0"/>
              <a:cs typeface="宋体" charset="0"/>
            </a:endParaRPr>
          </a:p>
        </p:txBody>
      </p:sp>
      <p:pic>
        <p:nvPicPr>
          <p:cNvPr id="2" name="图片 1" descr="/Users/xinghaoli/Library/Containers/com.kingsoft.wpsoffice.mac/Data/tmp/picturecompress_20250815190516/output_2.jpgoutput_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8190" cy="6858000"/>
          </a:xfrm>
          <a:prstGeom prst="rect">
            <a:avLst/>
          </a:prstGeom>
        </p:spPr>
      </p:pic>
      <p:sp>
        <p:nvSpPr>
          <p:cNvPr id="14" name="副标题 2"/>
          <p:cNvSpPr txBox="1"/>
          <p:nvPr>
            <p:custDataLst>
              <p:tags r:id="rId3"/>
            </p:custDataLst>
          </p:nvPr>
        </p:nvSpPr>
        <p:spPr>
          <a:xfrm>
            <a:off x="840105" y="6075680"/>
            <a:ext cx="3041015" cy="64008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ctr">
              <a:lnSpc>
                <a:spcPct val="100000"/>
              </a:lnSpc>
              <a:buClrTx/>
              <a:buSzTx/>
              <a:buFont typeface="Wingdings" panose="05000000000000000000" pitchFamily="2" charset="2"/>
              <a:buNone/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2024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级巫宇宸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摄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1590"/>
            <a:ext cx="12068810" cy="6879590"/>
          </a:xfrm>
          <a:prstGeom prst="rect">
            <a:avLst/>
          </a:prstGeom>
        </p:spPr>
      </p:pic>
      <p:sp>
        <p:nvSpPr>
          <p:cNvPr id="14349" name="Text Box 11"/>
          <p:cNvSpPr txBox="1"/>
          <p:nvPr/>
        </p:nvSpPr>
        <p:spPr>
          <a:xfrm>
            <a:off x="123825" y="283210"/>
            <a:ext cx="5260340" cy="706755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ctr" eaLnBrk="1" fontAlgn="auto" hangingPunct="1">
              <a:lnSpc>
                <a:spcPct val="110000"/>
              </a:lnSpc>
              <a:buClrTx/>
              <a:buSzTx/>
              <a:buFontTx/>
              <a:buNone/>
            </a:pPr>
            <a:r>
              <a:rPr lang="zh-CN" altLang="en-US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我为什么选文科</a:t>
            </a:r>
            <a:r>
              <a:rPr lang="en-US" altLang="zh-CN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（</a:t>
            </a:r>
            <a:r>
              <a:rPr lang="zh-CN" altLang="en-US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历史</a:t>
            </a:r>
            <a:r>
              <a:rPr lang="en-US" altLang="zh-CN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）</a:t>
            </a:r>
            <a:r>
              <a:rPr lang="zh-CN" altLang="en-US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？</a:t>
            </a:r>
            <a:endParaRPr lang="zh-CN" altLang="en-US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文本框 82"/>
          <p:cNvSpPr txBox="1"/>
          <p:nvPr/>
        </p:nvSpPr>
        <p:spPr>
          <a:xfrm>
            <a:off x="144145" y="6275388"/>
            <a:ext cx="4918075" cy="431800"/>
          </a:xfrm>
          <a:prstGeom prst="rect">
            <a:avLst/>
          </a:prstGeom>
          <a:noFill/>
          <a:ln w="9525" cap="flat" cmpd="sng">
            <a:solidFill>
              <a:srgbClr val="0F546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buNone/>
            </a:pPr>
            <a:r>
              <a:rPr lang="zh-CN" altLang="zh-CN" sz="2000" b="1" dirty="0">
                <a:latin typeface="宋体" charset="0"/>
                <a:ea typeface="宋体" charset="0"/>
              </a:rPr>
              <a:t>高二</a:t>
            </a:r>
            <a:r>
              <a:rPr lang="zh-CN" altLang="en-US" sz="2000" b="1" dirty="0">
                <a:latin typeface="宋体" charset="0"/>
                <a:ea typeface="宋体" charset="0"/>
              </a:rPr>
              <a:t>选择性必修</a:t>
            </a:r>
            <a:r>
              <a:rPr lang="zh-CN" altLang="en-US" sz="2000" b="1" dirty="0">
                <a:solidFill>
                  <a:srgbClr val="C00000"/>
                </a:solidFill>
                <a:latin typeface="宋体" charset="0"/>
                <a:ea typeface="宋体" charset="0"/>
              </a:rPr>
              <a:t>（等级性考试）</a:t>
            </a:r>
            <a:endParaRPr lang="zh-CN" altLang="zh-CN" sz="2000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94" name="文本框 32"/>
          <p:cNvSpPr txBox="1"/>
          <p:nvPr/>
        </p:nvSpPr>
        <p:spPr>
          <a:xfrm>
            <a:off x="916623" y="2856865"/>
            <a:ext cx="3154362" cy="400050"/>
          </a:xfrm>
          <a:prstGeom prst="rect">
            <a:avLst/>
          </a:prstGeom>
          <a:noFill/>
          <a:ln w="9525" cap="flat" cmpd="sng">
            <a:solidFill>
              <a:srgbClr val="0F546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latin typeface="宋体" charset="0"/>
                <a:ea typeface="宋体" charset="0"/>
              </a:rPr>
              <a:t>高一必修</a:t>
            </a:r>
            <a:r>
              <a:rPr lang="zh-CN" altLang="en-US" sz="2000" b="1" dirty="0">
                <a:solidFill>
                  <a:srgbClr val="C00000"/>
                </a:solidFill>
                <a:latin typeface="宋体" charset="0"/>
                <a:ea typeface="宋体" charset="0"/>
              </a:rPr>
              <a:t>（合格性考试）</a:t>
            </a:r>
            <a:endParaRPr lang="zh-CN" altLang="en-US" sz="2000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3448" y="171133"/>
            <a:ext cx="3157537" cy="2703512"/>
            <a:chOff x="709098" y="1967257"/>
            <a:chExt cx="3157695" cy="2703403"/>
          </a:xfrm>
        </p:grpSpPr>
        <p:cxnSp>
          <p:nvCxnSpPr>
            <p:cNvPr id="77" name="肘形连接符 26"/>
            <p:cNvCxnSpPr>
              <a:stCxn id="14369" idx="0"/>
              <a:endCxn id="14367" idx="0"/>
            </p:cNvCxnSpPr>
            <p:nvPr/>
          </p:nvCxnSpPr>
          <p:spPr>
            <a:xfrm rot="5400000" flipH="1" flipV="1">
              <a:off x="2287033" y="2005612"/>
              <a:ext cx="1985" cy="1696239"/>
            </a:xfrm>
            <a:prstGeom prst="bentConnector3">
              <a:avLst>
                <a:gd name="adj1" fmla="val 11616373"/>
              </a:avLst>
            </a:prstGeom>
            <a:ln w="254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2309850" y="2397265"/>
              <a:ext cx="0" cy="2276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364" name="组合 167"/>
            <p:cNvGrpSpPr/>
            <p:nvPr/>
          </p:nvGrpSpPr>
          <p:grpSpPr>
            <a:xfrm>
              <a:off x="709098" y="2854723"/>
              <a:ext cx="1464032" cy="1798239"/>
              <a:chOff x="709098" y="2854723"/>
              <a:chExt cx="1464032" cy="1798239"/>
            </a:xfrm>
          </p:grpSpPr>
          <p:pic>
            <p:nvPicPr>
              <p:cNvPr id="14369" name="图片 68" descr="图片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712460" y="2854723"/>
                <a:ext cx="1454891" cy="17982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70" name="TextBox 20"/>
              <p:cNvSpPr txBox="1"/>
              <p:nvPr/>
            </p:nvSpPr>
            <p:spPr>
              <a:xfrm>
                <a:off x="709098" y="3909067"/>
                <a:ext cx="1464032" cy="646331"/>
              </a:xfrm>
              <a:prstGeom prst="rect">
                <a:avLst/>
              </a:prstGeom>
              <a:solidFill>
                <a:schemeClr val="bg1">
                  <a:alpha val="70195"/>
                </a:schemeClr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en-US" altLang="zh-CN" sz="1800" b="1" dirty="0">
                    <a:latin typeface="宋体" charset="0"/>
                    <a:ea typeface="宋体" charset="0"/>
                  </a:rPr>
                  <a:t>《</a:t>
                </a:r>
                <a:r>
                  <a:rPr lang="zh-CN" altLang="en-US" sz="1800" b="1" dirty="0">
                    <a:latin typeface="宋体" charset="0"/>
                    <a:ea typeface="宋体" charset="0"/>
                  </a:rPr>
                  <a:t>中外历史纲要（上）</a:t>
                </a:r>
                <a:r>
                  <a:rPr lang="en-US" altLang="zh-CN" sz="1800" b="1" dirty="0">
                    <a:latin typeface="宋体" charset="0"/>
                    <a:ea typeface="宋体" charset="0"/>
                  </a:rPr>
                  <a:t>》</a:t>
                </a:r>
                <a:endParaRPr lang="en-US" altLang="zh-CN" sz="1800" b="1" dirty="0">
                  <a:latin typeface="宋体" charset="0"/>
                  <a:ea typeface="宋体" charset="0"/>
                </a:endParaRPr>
              </a:p>
            </p:txBody>
          </p:sp>
        </p:grpSp>
        <p:sp>
          <p:nvSpPr>
            <p:cNvPr id="95" name="矩形: 圆角 94"/>
            <p:cNvSpPr/>
            <p:nvPr/>
          </p:nvSpPr>
          <p:spPr>
            <a:xfrm>
              <a:off x="1715349" y="1967257"/>
              <a:ext cx="1189001" cy="430008"/>
            </a:xfrm>
            <a:prstGeom prst="roundRect">
              <a:avLst/>
            </a:prstGeom>
            <a:noFill/>
            <a:ln>
              <a:solidFill>
                <a:srgbClr val="FE74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宋体" charset="0"/>
                  <a:ea typeface="宋体" charset="0"/>
                  <a:cs typeface="宋体" charset="0"/>
                </a:rPr>
                <a:t>通  史</a:t>
              </a:r>
              <a:endPara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宋体" charset="0"/>
                <a:ea typeface="宋体" charset="0"/>
                <a:cs typeface="宋体" charset="0"/>
              </a:endParaRPr>
            </a:p>
          </p:txBody>
        </p:sp>
        <p:grpSp>
          <p:nvGrpSpPr>
            <p:cNvPr id="14366" name="组合 168"/>
            <p:cNvGrpSpPr/>
            <p:nvPr/>
          </p:nvGrpSpPr>
          <p:grpSpPr>
            <a:xfrm>
              <a:off x="2405497" y="2852738"/>
              <a:ext cx="1461296" cy="1817922"/>
              <a:chOff x="2405497" y="2852738"/>
              <a:chExt cx="1461296" cy="1817922"/>
            </a:xfrm>
          </p:grpSpPr>
          <p:pic>
            <p:nvPicPr>
              <p:cNvPr id="14367" name="图片 69" descr="图片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05497" y="2852738"/>
                <a:ext cx="1461296" cy="181792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68" name="TextBox 20"/>
              <p:cNvSpPr txBox="1"/>
              <p:nvPr/>
            </p:nvSpPr>
            <p:spPr>
              <a:xfrm>
                <a:off x="2405497" y="3915466"/>
                <a:ext cx="1461296" cy="646331"/>
              </a:xfrm>
              <a:prstGeom prst="rect">
                <a:avLst/>
              </a:prstGeom>
              <a:solidFill>
                <a:schemeClr val="bg1">
                  <a:alpha val="70195"/>
                </a:schemeClr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en-US" altLang="zh-CN" sz="1800" b="1" dirty="0">
                    <a:latin typeface="宋体" charset="0"/>
                    <a:ea typeface="宋体" charset="0"/>
                  </a:rPr>
                  <a:t>《</a:t>
                </a:r>
                <a:r>
                  <a:rPr lang="zh-CN" altLang="en-US" sz="1800" b="1" dirty="0">
                    <a:latin typeface="宋体" charset="0"/>
                    <a:ea typeface="宋体" charset="0"/>
                  </a:rPr>
                  <a:t>中外历史纲要（下）</a:t>
                </a:r>
                <a:r>
                  <a:rPr lang="en-US" altLang="zh-CN" sz="1800" b="1" dirty="0">
                    <a:latin typeface="宋体" charset="0"/>
                    <a:ea typeface="宋体" charset="0"/>
                  </a:rPr>
                  <a:t>》</a:t>
                </a:r>
                <a:endParaRPr lang="en-US" altLang="zh-CN" sz="1800" b="1" dirty="0">
                  <a:latin typeface="宋体" charset="0"/>
                  <a:ea typeface="宋体" charset="0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45720" y="3482658"/>
            <a:ext cx="4918075" cy="2686050"/>
            <a:chOff x="4438834" y="1967257"/>
            <a:chExt cx="4918641" cy="2685707"/>
          </a:xfrm>
        </p:grpSpPr>
        <p:cxnSp>
          <p:nvCxnSpPr>
            <p:cNvPr id="78" name="肘形连接符 27"/>
            <p:cNvCxnSpPr>
              <a:stCxn id="14358" idx="0"/>
              <a:endCxn id="14360" idx="0"/>
            </p:cNvCxnSpPr>
            <p:nvPr/>
          </p:nvCxnSpPr>
          <p:spPr>
            <a:xfrm rot="5400000" flipH="1" flipV="1">
              <a:off x="6884300" y="1139098"/>
              <a:ext cx="2373" cy="3424908"/>
            </a:xfrm>
            <a:prstGeom prst="bentConnector3">
              <a:avLst>
                <a:gd name="adj1" fmla="val 9733375"/>
              </a:avLst>
            </a:prstGeom>
            <a:ln w="254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351" name="组合 171"/>
            <p:cNvGrpSpPr/>
            <p:nvPr/>
          </p:nvGrpSpPr>
          <p:grpSpPr>
            <a:xfrm>
              <a:off x="7838403" y="2850365"/>
              <a:ext cx="1519072" cy="1802598"/>
              <a:chOff x="7897711" y="2862421"/>
              <a:chExt cx="1519072" cy="1802598"/>
            </a:xfrm>
          </p:grpSpPr>
          <p:pic>
            <p:nvPicPr>
              <p:cNvPr id="14360" name="图片 72" descr="图片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97711" y="2862421"/>
                <a:ext cx="1519072" cy="180259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61" name="TextBox 21"/>
              <p:cNvSpPr txBox="1"/>
              <p:nvPr/>
            </p:nvSpPr>
            <p:spPr>
              <a:xfrm>
                <a:off x="7897711" y="3909067"/>
                <a:ext cx="1519072" cy="646331"/>
              </a:xfrm>
              <a:prstGeom prst="rect">
                <a:avLst/>
              </a:prstGeom>
              <a:solidFill>
                <a:schemeClr val="bg1">
                  <a:alpha val="70195"/>
                </a:schemeClr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en-US" altLang="zh-CN" sz="1800" b="1" dirty="0">
                    <a:latin typeface="宋体" charset="0"/>
                    <a:ea typeface="宋体" charset="0"/>
                  </a:rPr>
                  <a:t>《</a:t>
                </a:r>
                <a:r>
                  <a:rPr lang="zh-CN" altLang="en-US" sz="1800" b="1" dirty="0">
                    <a:latin typeface="宋体" charset="0"/>
                    <a:ea typeface="宋体" charset="0"/>
                  </a:rPr>
                  <a:t>文化交流与传播</a:t>
                </a:r>
                <a:r>
                  <a:rPr lang="en-US" altLang="zh-CN" sz="1800" b="1" dirty="0">
                    <a:latin typeface="宋体" charset="0"/>
                    <a:ea typeface="宋体" charset="0"/>
                  </a:rPr>
                  <a:t>》</a:t>
                </a:r>
                <a:endParaRPr lang="zh-CN" altLang="en-US" sz="1800" b="1" dirty="0">
                  <a:latin typeface="宋体" charset="0"/>
                  <a:ea typeface="宋体" charset="0"/>
                </a:endParaRPr>
              </a:p>
            </p:txBody>
          </p:sp>
        </p:grpSp>
        <p:grpSp>
          <p:nvGrpSpPr>
            <p:cNvPr id="14352" name="组合 169"/>
            <p:cNvGrpSpPr/>
            <p:nvPr/>
          </p:nvGrpSpPr>
          <p:grpSpPr>
            <a:xfrm>
              <a:off x="4438834" y="2852738"/>
              <a:ext cx="1461643" cy="1800226"/>
              <a:chOff x="4438834" y="2852738"/>
              <a:chExt cx="1461643" cy="1800226"/>
            </a:xfrm>
          </p:grpSpPr>
          <p:pic>
            <p:nvPicPr>
              <p:cNvPr id="14358" name="图片 70" descr="图片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5585" y="2852738"/>
                <a:ext cx="1454892" cy="180022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59" name="文本框 97"/>
              <p:cNvSpPr txBox="1"/>
              <p:nvPr/>
            </p:nvSpPr>
            <p:spPr>
              <a:xfrm>
                <a:off x="4438834" y="3904774"/>
                <a:ext cx="1461643" cy="646331"/>
              </a:xfrm>
              <a:prstGeom prst="rect">
                <a:avLst/>
              </a:prstGeom>
              <a:solidFill>
                <a:schemeClr val="bg1">
                  <a:alpha val="70195"/>
                </a:schemeClr>
              </a:solidFill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buNone/>
                </a:pPr>
                <a:r>
                  <a:rPr lang="en-US" altLang="zh-CN" b="1" dirty="0">
                    <a:latin typeface="宋体" charset="0"/>
                    <a:ea typeface="宋体" charset="0"/>
                  </a:rPr>
                  <a:t>《</a:t>
                </a:r>
                <a:r>
                  <a:rPr lang="zh-CN" altLang="en-US" b="1" dirty="0">
                    <a:latin typeface="宋体" charset="0"/>
                    <a:ea typeface="宋体" charset="0"/>
                  </a:rPr>
                  <a:t>国家制度与社会治理</a:t>
                </a:r>
                <a:r>
                  <a:rPr lang="en-US" altLang="zh-CN" b="1" dirty="0">
                    <a:latin typeface="宋体" charset="0"/>
                    <a:ea typeface="宋体" charset="0"/>
                  </a:rPr>
                  <a:t>》</a:t>
                </a:r>
                <a:endParaRPr lang="en-US" altLang="zh-CN" b="1" dirty="0">
                  <a:latin typeface="宋体" charset="0"/>
                  <a:ea typeface="宋体" charset="0"/>
                </a:endParaRPr>
              </a:p>
            </p:txBody>
          </p:sp>
        </p:grpSp>
        <p:grpSp>
          <p:nvGrpSpPr>
            <p:cNvPr id="14353" name="组合 170"/>
            <p:cNvGrpSpPr/>
            <p:nvPr/>
          </p:nvGrpSpPr>
          <p:grpSpPr>
            <a:xfrm>
              <a:off x="6163525" y="2863614"/>
              <a:ext cx="1443919" cy="1789349"/>
              <a:chOff x="6150671" y="2849135"/>
              <a:chExt cx="1443919" cy="1789349"/>
            </a:xfrm>
          </p:grpSpPr>
          <p:pic>
            <p:nvPicPr>
              <p:cNvPr id="14356" name="图片 71" descr="图片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50672" y="2849135"/>
                <a:ext cx="1443918" cy="178934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57" name="文本框 109"/>
              <p:cNvSpPr txBox="1"/>
              <p:nvPr/>
            </p:nvSpPr>
            <p:spPr>
              <a:xfrm>
                <a:off x="6150671" y="3881341"/>
                <a:ext cx="1443919" cy="646331"/>
              </a:xfrm>
              <a:prstGeom prst="rect">
                <a:avLst/>
              </a:prstGeom>
              <a:solidFill>
                <a:schemeClr val="bg1">
                  <a:alpha val="70195"/>
                </a:schemeClr>
              </a:solidFill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buNone/>
                </a:pPr>
                <a:r>
                  <a:rPr lang="en-US" altLang="zh-CN" b="1" dirty="0">
                    <a:latin typeface="宋体" charset="0"/>
                    <a:ea typeface="宋体" charset="0"/>
                  </a:rPr>
                  <a:t>《</a:t>
                </a:r>
                <a:r>
                  <a:rPr lang="zh-CN" altLang="en-US" b="1" dirty="0">
                    <a:latin typeface="宋体" charset="0"/>
                    <a:ea typeface="宋体" charset="0"/>
                  </a:rPr>
                  <a:t>经济与社会生活</a:t>
                </a:r>
                <a:r>
                  <a:rPr lang="en-US" altLang="zh-CN" b="1" dirty="0">
                    <a:latin typeface="宋体" charset="0"/>
                    <a:ea typeface="宋体" charset="0"/>
                  </a:rPr>
                  <a:t>》</a:t>
                </a:r>
                <a:endParaRPr lang="en-US" altLang="zh-CN" b="1" dirty="0">
                  <a:latin typeface="宋体" charset="0"/>
                  <a:ea typeface="宋体" charset="0"/>
                </a:endParaRPr>
              </a:p>
            </p:txBody>
          </p:sp>
        </p:grpSp>
        <p:sp>
          <p:nvSpPr>
            <p:cNvPr id="125" name="矩形: 圆角 124"/>
            <p:cNvSpPr/>
            <p:nvPr/>
          </p:nvSpPr>
          <p:spPr>
            <a:xfrm>
              <a:off x="6290984" y="1967257"/>
              <a:ext cx="1189001" cy="430008"/>
            </a:xfrm>
            <a:prstGeom prst="roundRect">
              <a:avLst/>
            </a:prstGeom>
            <a:noFill/>
            <a:ln>
              <a:solidFill>
                <a:srgbClr val="FE74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宋体" charset="0"/>
                  <a:ea typeface="宋体" charset="0"/>
                  <a:cs typeface="+mn-cs"/>
                </a:rPr>
                <a:t>专题史</a:t>
              </a:r>
              <a:endPara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endParaRPr>
            </a:p>
          </p:txBody>
        </p:sp>
        <p:cxnSp>
          <p:nvCxnSpPr>
            <p:cNvPr id="176" name="直接连接符 175"/>
            <p:cNvCxnSpPr/>
            <p:nvPr/>
          </p:nvCxnSpPr>
          <p:spPr>
            <a:xfrm>
              <a:off x="6885485" y="2403890"/>
              <a:ext cx="0" cy="45309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49" name="Text Box 11"/>
          <p:cNvSpPr txBox="1"/>
          <p:nvPr/>
        </p:nvSpPr>
        <p:spPr>
          <a:xfrm>
            <a:off x="6299835" y="171450"/>
            <a:ext cx="4824413" cy="706755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ctr" eaLnBrk="1" fontAlgn="auto" hangingPunct="1">
              <a:lnSpc>
                <a:spcPct val="110000"/>
              </a:lnSpc>
              <a:buClrTx/>
              <a:buSzTx/>
              <a:buFontTx/>
              <a:buNone/>
            </a:pPr>
            <a:r>
              <a:rPr lang="zh-CN" altLang="en-US" sz="36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高中历史学什么？</a:t>
            </a:r>
            <a:endParaRPr lang="zh-CN" altLang="en-US" sz="36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6763068" y="1784985"/>
            <a:ext cx="1617663" cy="430213"/>
          </a:xfrm>
          <a:prstGeom prst="roundRect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唯物史观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6763068" y="2583498"/>
            <a:ext cx="1617663" cy="430213"/>
          </a:xfrm>
          <a:prstGeom prst="roundRect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时空观念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6763068" y="3383598"/>
            <a:ext cx="1617663" cy="430213"/>
          </a:xfrm>
          <a:prstGeom prst="roundRect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史料实证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6763068" y="4339908"/>
            <a:ext cx="1617663" cy="430213"/>
          </a:xfrm>
          <a:prstGeom prst="roundRect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历史解释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6781483" y="5296535"/>
            <a:ext cx="1617663" cy="430213"/>
          </a:xfrm>
          <a:prstGeom prst="roundRect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家国情怀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" name="箭头: 右 2"/>
          <p:cNvSpPr/>
          <p:nvPr/>
        </p:nvSpPr>
        <p:spPr>
          <a:xfrm>
            <a:off x="8507730" y="1854835"/>
            <a:ext cx="280988" cy="273050"/>
          </a:xfrm>
          <a:prstGeom prst="rightArrow">
            <a:avLst/>
          </a:prstGeom>
          <a:solidFill>
            <a:srgbClr val="0F54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5194618" y="1777048"/>
            <a:ext cx="1454150" cy="430213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核心理论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8900160" y="1424940"/>
            <a:ext cx="2892425" cy="858520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一切重要历史事件的终极原因和动力是社会的经济发展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8900160" y="2470785"/>
            <a:ext cx="2891790" cy="619125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将所认识的史事置于具体的时空条件下进行考察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8900160" y="3188335"/>
            <a:ext cx="2891790" cy="858520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运用可靠的史料对史事进行推理和论证，努力重现历史的真实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8900160" y="4238625"/>
            <a:ext cx="2891155" cy="806450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以史料为依据，以历史理解为基础，对史事进行理性分析和科学评判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8918575" y="5203190"/>
            <a:ext cx="2893060" cy="619125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任何历史解释都蕴含着一定的价值判断和人文情怀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5194618" y="2577148"/>
            <a:ext cx="1454150" cy="430213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核心思维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7" name="矩形: 圆角 26"/>
          <p:cNvSpPr/>
          <p:nvPr/>
        </p:nvSpPr>
        <p:spPr>
          <a:xfrm>
            <a:off x="5194618" y="3377248"/>
            <a:ext cx="1454150" cy="430213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核心方法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5194618" y="4333558"/>
            <a:ext cx="1454150" cy="430213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核心能力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5213033" y="5291773"/>
            <a:ext cx="1454150" cy="430213"/>
          </a:xfrm>
          <a:prstGeom prst="roundRect">
            <a:avLst/>
          </a:prstGeom>
          <a:solidFill>
            <a:schemeClr val="bg1"/>
          </a:solidFill>
          <a:ln>
            <a:solidFill>
              <a:srgbClr val="0F5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charset="0"/>
                <a:ea typeface="宋体" charset="0"/>
                <a:cs typeface="+mn-cs"/>
              </a:rPr>
              <a:t>核心价值观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30" name="箭头: 右 29"/>
          <p:cNvSpPr/>
          <p:nvPr/>
        </p:nvSpPr>
        <p:spPr>
          <a:xfrm>
            <a:off x="8531543" y="2656523"/>
            <a:ext cx="280988" cy="273050"/>
          </a:xfrm>
          <a:prstGeom prst="rightArrow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31" name="箭头: 右 30"/>
          <p:cNvSpPr/>
          <p:nvPr/>
        </p:nvSpPr>
        <p:spPr>
          <a:xfrm>
            <a:off x="8531543" y="3458210"/>
            <a:ext cx="280988" cy="273050"/>
          </a:xfrm>
          <a:prstGeom prst="rightArrow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32" name="箭头: 右 31"/>
          <p:cNvSpPr/>
          <p:nvPr/>
        </p:nvSpPr>
        <p:spPr>
          <a:xfrm>
            <a:off x="8531543" y="4416108"/>
            <a:ext cx="280988" cy="273050"/>
          </a:xfrm>
          <a:prstGeom prst="rightArrow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33" name="箭头: 右 32"/>
          <p:cNvSpPr/>
          <p:nvPr/>
        </p:nvSpPr>
        <p:spPr>
          <a:xfrm>
            <a:off x="8549958" y="5375910"/>
            <a:ext cx="280988" cy="273050"/>
          </a:xfrm>
          <a:prstGeom prst="rightArrow">
            <a:avLst/>
          </a:prstGeom>
          <a:solidFill>
            <a:srgbClr val="0F54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bldLvl="0" animBg="1"/>
      <p:bldP spid="94" grpId="0" bldLvl="0" animBg="1"/>
      <p:bldP spid="13" grpId="0" bldLvl="0" animBg="1"/>
      <p:bldP spid="14" grpId="0" bldLvl="0" animBg="1"/>
      <p:bldP spid="16" grpId="0" bldLvl="0" animBg="1"/>
      <p:bldP spid="17" grpId="0" bldLvl="0" animBg="1"/>
      <p:bldP spid="18" grpId="0" bldLvl="0" animBg="1"/>
      <p:bldP spid="2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2485390" y="284480"/>
            <a:ext cx="7220585" cy="645160"/>
          </a:xfrm>
          <a:prstGeom prst="rect">
            <a:avLst/>
          </a:prstGeom>
          <a:solidFill>
            <a:srgbClr val="FFFF00"/>
          </a:solidFill>
          <a:ln w="12700" cmpd="sng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3600" b="1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初中历史和高中历史的不同要求</a:t>
            </a:r>
            <a:endParaRPr lang="zh-CN" altLang="en-US" sz="3600" b="1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11" name="Text Box 4"/>
          <p:cNvSpPr txBox="1"/>
          <p:nvPr/>
        </p:nvSpPr>
        <p:spPr>
          <a:xfrm>
            <a:off x="348933" y="1207135"/>
            <a:ext cx="13573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华文中宋" panose="02010600040101010101" charset="-122"/>
                <a:ea typeface="华文中宋" panose="02010600040101010101" charset="-122"/>
              </a:rPr>
              <a:t>初中：</a:t>
            </a:r>
            <a:endParaRPr lang="zh-CN" altLang="en-US" sz="2800" b="1" dirty="0">
              <a:solidFill>
                <a:srgbClr val="0F5463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2" name="Text Box 5"/>
          <p:cNvSpPr txBox="1"/>
          <p:nvPr/>
        </p:nvSpPr>
        <p:spPr>
          <a:xfrm>
            <a:off x="1812608" y="1207135"/>
            <a:ext cx="57102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是什么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</a:rPr>
              <a:t>（时间、事件、人物等）</a:t>
            </a:r>
            <a:endParaRPr lang="zh-CN" altLang="en-US" sz="2800" b="1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3" name="Text Box 6"/>
          <p:cNvSpPr txBox="1"/>
          <p:nvPr/>
        </p:nvSpPr>
        <p:spPr>
          <a:xfrm>
            <a:off x="1812608" y="1778635"/>
            <a:ext cx="10009187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为什么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</a:rPr>
              <a:t>（原因）、</a:t>
            </a:r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怎么样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</a:rPr>
              <a:t>（影响、评价）、横向纵向</a:t>
            </a:r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关联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</a:rPr>
              <a:t>等</a:t>
            </a:r>
            <a:endParaRPr lang="zh-CN" altLang="en-US" sz="2800" b="1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4" name="Text Box 4"/>
          <p:cNvSpPr txBox="1"/>
          <p:nvPr/>
        </p:nvSpPr>
        <p:spPr>
          <a:xfrm>
            <a:off x="348933" y="1888173"/>
            <a:ext cx="13573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华文中宋" panose="02010600040101010101" charset="-122"/>
                <a:ea typeface="华文中宋" panose="02010600040101010101" charset="-122"/>
              </a:rPr>
              <a:t>高中：</a:t>
            </a:r>
            <a:endParaRPr lang="zh-CN" altLang="en-US" sz="2800" b="1" dirty="0">
              <a:solidFill>
                <a:srgbClr val="0F5463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 rot="-1476714">
            <a:off x="7057073" y="1205230"/>
            <a:ext cx="1438275" cy="52197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FE7467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rgbClr val="C00000"/>
                </a:solidFill>
                <a:latin typeface="宋体" charset="0"/>
                <a:ea typeface="宋体" charset="0"/>
                <a:sym typeface="+mn-ea"/>
              </a:rPr>
              <a:t>重记忆</a:t>
            </a:r>
            <a:endParaRPr lang="zh-CN" altLang="en-US" sz="2800" b="1" dirty="0">
              <a:solidFill>
                <a:srgbClr val="C00000"/>
              </a:solidFill>
              <a:latin typeface="宋体" charset="0"/>
              <a:ea typeface="宋体" charset="0"/>
              <a:sym typeface="+mn-ea"/>
            </a:endParaRPr>
          </a:p>
        </p:txBody>
      </p:sp>
      <p:sp>
        <p:nvSpPr>
          <p:cNvPr id="19" name="TextBox 20"/>
          <p:cNvSpPr txBox="1"/>
          <p:nvPr/>
        </p:nvSpPr>
        <p:spPr>
          <a:xfrm rot="-1476714">
            <a:off x="10209848" y="1206818"/>
            <a:ext cx="1433512" cy="52197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FE7467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宋体" charset="0"/>
                <a:ea typeface="宋体" charset="0"/>
              </a:rPr>
              <a:t>重分析</a:t>
            </a:r>
            <a:endParaRPr lang="zh-CN" altLang="en-US" sz="2800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23564" name="灯片编号占位符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zh-CN" altLang="en-US" sz="1400" dirty="0"/>
            </a:fld>
            <a:endParaRPr lang="zh-CN" altLang="en-US" sz="1400" dirty="0"/>
          </a:p>
        </p:txBody>
      </p:sp>
      <p:sp>
        <p:nvSpPr>
          <p:cNvPr id="9" name="文本框 8"/>
          <p:cNvSpPr txBox="1"/>
          <p:nvPr/>
        </p:nvSpPr>
        <p:spPr>
          <a:xfrm>
            <a:off x="263843" y="2571115"/>
            <a:ext cx="11515725" cy="2584450"/>
          </a:xfrm>
          <a:prstGeom prst="rect">
            <a:avLst/>
          </a:prstGeom>
          <a:noFill/>
          <a:ln w="9525" cap="flat" cmpd="sng">
            <a:solidFill>
              <a:srgbClr val="FE7467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zh-CN" sz="2400" b="1" dirty="0">
                <a:latin typeface="宋体" charset="0"/>
                <a:ea typeface="宋体" charset="0"/>
                <a:cs typeface="宋体" charset="0"/>
              </a:rPr>
              <a:t>“</a:t>
            </a:r>
            <a:r>
              <a:rPr lang="zh-CN" altLang="en-US" sz="2400" b="1" dirty="0">
                <a:latin typeface="宋体" charset="0"/>
                <a:ea typeface="宋体" charset="0"/>
                <a:cs typeface="宋体" charset="0"/>
              </a:rPr>
              <a:t>对</a:t>
            </a:r>
            <a:r>
              <a:rPr lang="zh-CN" altLang="en-US" sz="2800" b="1" dirty="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历史</a:t>
            </a:r>
            <a:r>
              <a:rPr lang="zh-CN" altLang="en-US" sz="2400" b="1" dirty="0">
                <a:latin typeface="宋体" charset="0"/>
                <a:ea typeface="宋体" charset="0"/>
                <a:cs typeface="宋体" charset="0"/>
              </a:rPr>
              <a:t>生命的探寻，首先应对其无限长的发展作出</a:t>
            </a:r>
            <a:r>
              <a:rPr lang="zh-CN" altLang="en-US" sz="2800" b="1" dirty="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分类</a:t>
            </a:r>
            <a:r>
              <a:rPr lang="zh-CN" altLang="en-US" sz="2400" b="1" dirty="0">
                <a:latin typeface="宋体" charset="0"/>
                <a:ea typeface="宋体" charset="0"/>
                <a:cs typeface="宋体" charset="0"/>
              </a:rPr>
              <a:t>，</a:t>
            </a:r>
            <a:endParaRPr lang="zh-CN" altLang="en-US" sz="2800" b="1" dirty="0">
              <a:latin typeface="宋体" charset="0"/>
              <a:ea typeface="宋体" charset="0"/>
              <a:cs typeface="宋体" charset="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一则历史本身（</a:t>
            </a:r>
            <a:r>
              <a:rPr lang="zh-CN" altLang="en-US" sz="2000" b="1" dirty="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史实</a:t>
            </a: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），即过去客观发生的一切；</a:t>
            </a:r>
            <a:endParaRPr lang="zh-CN" altLang="en-US" sz="2000" b="1" dirty="0">
              <a:latin typeface="宋体" charset="0"/>
              <a:ea typeface="宋体" charset="0"/>
              <a:cs typeface="宋体" charset="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二则历史材料（</a:t>
            </a:r>
            <a:r>
              <a:rPr lang="zh-CN" altLang="en-US" sz="2000" b="1" dirty="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史料</a:t>
            </a: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），即以往人类遗留之物（考古材料）或对之进行的文字记载（文献材料）；</a:t>
            </a:r>
            <a:endParaRPr lang="zh-CN" altLang="en-US" sz="2000" b="1" dirty="0">
              <a:latin typeface="宋体" charset="0"/>
              <a:ea typeface="宋体" charset="0"/>
              <a:cs typeface="宋体" charset="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三则历史知识（</a:t>
            </a:r>
            <a:r>
              <a:rPr lang="zh-CN" altLang="en-US" sz="2000" b="1" dirty="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史论</a:t>
            </a: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），即透过历史材料与记载对历史本身作出解释与评价，得出可以预测将来的东西。</a:t>
            </a:r>
            <a:r>
              <a:rPr lang="en-US" altLang="zh-CN" sz="2000" b="1" dirty="0">
                <a:latin typeface="宋体" charset="0"/>
                <a:ea typeface="宋体" charset="0"/>
                <a:cs typeface="宋体" charset="0"/>
              </a:rPr>
              <a:t>”        ——</a:t>
            </a:r>
            <a:r>
              <a:rPr lang="zh-CN" altLang="en-US" sz="2000" b="1" dirty="0">
                <a:latin typeface="宋体" charset="0"/>
                <a:ea typeface="宋体" charset="0"/>
                <a:cs typeface="宋体" charset="0"/>
              </a:rPr>
              <a:t>整理自钱穆《中国历史精神》</a:t>
            </a:r>
            <a:endParaRPr lang="zh-CN" altLang="en-US" sz="2400" b="1" dirty="0"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2" name="文本框 2"/>
          <p:cNvSpPr txBox="1"/>
          <p:nvPr/>
        </p:nvSpPr>
        <p:spPr>
          <a:xfrm>
            <a:off x="5506403" y="5837238"/>
            <a:ext cx="10953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C00000"/>
                </a:solidFill>
                <a:latin typeface="宋体" charset="0"/>
                <a:ea typeface="宋体" charset="0"/>
              </a:rPr>
              <a:t>史实</a:t>
            </a:r>
            <a:endParaRPr lang="zh-CN" altLang="en-US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1766253" y="5837238"/>
            <a:ext cx="1093787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C00000"/>
                </a:solidFill>
                <a:latin typeface="宋体" charset="0"/>
                <a:ea typeface="宋体" charset="0"/>
              </a:rPr>
              <a:t>史料</a:t>
            </a:r>
            <a:endParaRPr lang="zh-CN" altLang="en-US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4" name="文本框 4"/>
          <p:cNvSpPr txBox="1"/>
          <p:nvPr/>
        </p:nvSpPr>
        <p:spPr>
          <a:xfrm>
            <a:off x="9248140" y="5853113"/>
            <a:ext cx="11588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C00000"/>
                </a:solidFill>
                <a:latin typeface="宋体" charset="0"/>
                <a:ea typeface="宋体" charset="0"/>
              </a:rPr>
              <a:t>史论</a:t>
            </a:r>
            <a:endParaRPr lang="zh-CN" altLang="en-US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5" name="左右箭头 6"/>
          <p:cNvSpPr/>
          <p:nvPr/>
        </p:nvSpPr>
        <p:spPr>
          <a:xfrm>
            <a:off x="2947353" y="6024563"/>
            <a:ext cx="2473325" cy="200025"/>
          </a:xfrm>
          <a:prstGeom prst="leftRightArrow">
            <a:avLst/>
          </a:prstGeom>
          <a:noFill/>
          <a:ln>
            <a:solidFill>
              <a:srgbClr val="0F546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  <p:sp>
        <p:nvSpPr>
          <p:cNvPr id="16" name="文本框 7"/>
          <p:cNvSpPr txBox="1"/>
          <p:nvPr/>
        </p:nvSpPr>
        <p:spPr>
          <a:xfrm>
            <a:off x="3263265" y="5499100"/>
            <a:ext cx="18669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宋体" charset="0"/>
                <a:ea typeface="宋体" charset="0"/>
              </a:rPr>
              <a:t>史由证来</a:t>
            </a:r>
            <a:endParaRPr lang="zh-CN" altLang="en-US" sz="2800" b="1" dirty="0">
              <a:solidFill>
                <a:srgbClr val="0F5463"/>
              </a:solidFill>
              <a:latin typeface="宋体" charset="0"/>
              <a:ea typeface="宋体" charset="0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3263265" y="6256338"/>
            <a:ext cx="18669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宋体" charset="0"/>
                <a:ea typeface="宋体" charset="0"/>
              </a:rPr>
              <a:t>证史一致</a:t>
            </a:r>
            <a:endParaRPr lang="zh-CN" altLang="en-US" sz="2800" b="1" dirty="0">
              <a:solidFill>
                <a:srgbClr val="0F5463"/>
              </a:solidFill>
              <a:latin typeface="宋体" charset="0"/>
              <a:ea typeface="宋体" charset="0"/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6971665" y="5483225"/>
            <a:ext cx="18669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宋体" charset="0"/>
                <a:ea typeface="宋体" charset="0"/>
              </a:rPr>
              <a:t>论从史出</a:t>
            </a:r>
            <a:endParaRPr lang="zh-CN" altLang="en-US" sz="2800" b="1" dirty="0">
              <a:solidFill>
                <a:srgbClr val="0F5463"/>
              </a:solidFill>
              <a:latin typeface="宋体" charset="0"/>
              <a:ea typeface="宋体" charset="0"/>
            </a:endParaRPr>
          </a:p>
        </p:txBody>
      </p:sp>
      <p:sp>
        <p:nvSpPr>
          <p:cNvPr id="8" name="文本框 10"/>
          <p:cNvSpPr txBox="1"/>
          <p:nvPr/>
        </p:nvSpPr>
        <p:spPr>
          <a:xfrm>
            <a:off x="6971665" y="6246813"/>
            <a:ext cx="18669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F5463"/>
                </a:solidFill>
                <a:latin typeface="宋体" charset="0"/>
                <a:ea typeface="宋体" charset="0"/>
              </a:rPr>
              <a:t>史论结合</a:t>
            </a:r>
            <a:endParaRPr lang="zh-CN" altLang="en-US" sz="2800" b="1" dirty="0">
              <a:solidFill>
                <a:srgbClr val="0F5463"/>
              </a:solidFill>
              <a:latin typeface="宋体" charset="0"/>
              <a:ea typeface="宋体" charset="0"/>
            </a:endParaRPr>
          </a:p>
        </p:txBody>
      </p:sp>
      <p:sp>
        <p:nvSpPr>
          <p:cNvPr id="21" name="左右箭头 6"/>
          <p:cNvSpPr/>
          <p:nvPr/>
        </p:nvSpPr>
        <p:spPr>
          <a:xfrm>
            <a:off x="6739573" y="6027103"/>
            <a:ext cx="2473325" cy="200025"/>
          </a:xfrm>
          <a:prstGeom prst="leftRightArrow">
            <a:avLst/>
          </a:prstGeom>
          <a:noFill/>
          <a:ln>
            <a:solidFill>
              <a:srgbClr val="0F546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宋体" charset="0"/>
              <a:ea typeface="宋体" charset="0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/>
      <p:bldP spid="12" grpId="0"/>
      <p:bldP spid="14" grpId="0"/>
      <p:bldP spid="18" grpId="0" bldLvl="0" animBg="1"/>
      <p:bldP spid="19" grpId="0" bldLvl="0" animBg="1"/>
      <p:bldP spid="9" grpId="0" bldLvl="0" animBg="1"/>
      <p:bldP spid="2" grpId="0"/>
      <p:bldP spid="3" grpId="0"/>
      <p:bldP spid="4" grpId="0"/>
      <p:bldP spid="5" grpId="0" bldLvl="0" animBg="1"/>
      <p:bldP spid="16" grpId="0"/>
      <p:bldP spid="6" grpId="0"/>
      <p:bldP spid="7" grpId="0"/>
      <p:bldP spid="8" grpId="0"/>
      <p:bldP spid="2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5059" y="5469340"/>
            <a:ext cx="9681882" cy="73988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宋体" charset="0"/>
                <a:ea typeface="宋体" charset="0"/>
              </a:rPr>
              <a:t>愿同学们从历史学习中汲取力量</a:t>
            </a:r>
            <a:r>
              <a:rPr lang="en-US" altLang="zh-CN" sz="3600" b="1" dirty="0">
                <a:solidFill>
                  <a:srgbClr val="C00000"/>
                </a:solidFill>
                <a:latin typeface="宋体" charset="0"/>
                <a:ea typeface="宋体" charset="0"/>
              </a:rPr>
              <a:t>、</a:t>
            </a:r>
            <a:r>
              <a:rPr lang="zh-CN" altLang="en-US" sz="3600" b="1" dirty="0">
                <a:solidFill>
                  <a:srgbClr val="C00000"/>
                </a:solidFill>
                <a:latin typeface="宋体" charset="0"/>
                <a:ea typeface="宋体" charset="0"/>
              </a:rPr>
              <a:t>获得快乐</a:t>
            </a:r>
            <a:r>
              <a:rPr lang="en-US" altLang="zh-CN" sz="3600" b="1" dirty="0">
                <a:solidFill>
                  <a:srgbClr val="C00000"/>
                </a:solidFill>
                <a:latin typeface="宋体" charset="0"/>
                <a:ea typeface="宋体" charset="0"/>
              </a:rPr>
              <a:t>！</a:t>
            </a:r>
            <a:endParaRPr lang="en-US" altLang="zh-CN" sz="3600" b="1" dirty="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pic>
        <p:nvPicPr>
          <p:cNvPr id="5" name="图片 4" descr="文本, 白板&#10;&#10;描述已自动生成"/>
          <p:cNvPicPr>
            <a:picLocks noChangeAspect="1"/>
          </p:cNvPicPr>
          <p:nvPr/>
        </p:nvPicPr>
        <p:blipFill>
          <a:blip r:embed="rId1"/>
          <a:srcRect t="25170" b="10454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L3rFbPO2XcaRWKfW1XAETs32+EVT5r/oI9bwbCHS2j8XUYWB5qF/PAZTg+jxnXc2pIh2DyK4P6HrlDbBpHq8No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L3rFbPO2XcaRWKfW1XAETs32+EVT5r/oI9bwbCHS2j8XUYWB5qF/PAZTg+jxnXc2pIh2DyK4P6HrlDbBpHq8No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L3rFbPO2XcaRWKfW1XAETs32+EVT5r/oI9bwbCHS2j8XUYWB5qF/PAZTg+jxnXc2pIh2DyK4P6HrlDbBpHq8No="/>
</p:tagLst>
</file>

<file path=ppt/tags/tag63.xml><?xml version="1.0" encoding="utf-8"?>
<p:tagLst xmlns:p="http://schemas.openxmlformats.org/presentationml/2006/main">
  <p:tag name="AS_UNIQUEID" val="7612"/>
  <p:tag name="KSO_WM_SCREEN_THEME_FLAG" val="Dlrq25wU2PGuGg5bbmjbDL3rFbPO2XcaRWKfW1XAETs32+EVT5r/oI9bwbCHS2j8XUYWB5qF/PAZTg+jxnXc2pIh2DyK4P6HrlDbBpHq8No=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L3rFbPO2XcaRWKfW1XAETs32+EVT5r/oI9bwbCHS2j8XUYWB5qF/PAZTg+jxnXc2pIh2DyK4P6HrlDbBpHq8No="/>
</p:tagLst>
</file>

<file path=ppt/tags/tag65.xml><?xml version="1.0" encoding="utf-8"?>
<p:tagLst xmlns:p="http://schemas.openxmlformats.org/presentationml/2006/main">
  <p:tag name="AS_UNIQUEID" val="9808"/>
  <p:tag name="KSO_WM_SCREEN_THEME_FLAG" val="Dlrq25wU2PGuGg5bbmjbDL3rFbPO2XcaRWKfW1XAETs32+EVT5r/oI9bwbCHS2j8XUYWB5qF/PAZTg+jxnXc2pIh2DyK4P6HrlDbBpHq8No="/>
</p:tagLst>
</file>

<file path=ppt/tags/tag66.xml><?xml version="1.0" encoding="utf-8"?>
<p:tagLst xmlns:p="http://schemas.openxmlformats.org/presentationml/2006/main">
  <p:tag name="AS_UNIQUEID" val="9808"/>
  <p:tag name="KSO_WM_SCREEN_THEME_FLAG" val="Dlrq25wU2PGuGg5bbmjbDL3rFbPO2XcaRWKfW1XAETs32+EVT5r/oI9bwbCHS2j8XUYWB5qF/PAZTg+jxnXc2pIh2DyK4P6HrlDbBpHq8No="/>
</p:tagLst>
</file>

<file path=ppt/tags/tag67.xml><?xml version="1.0" encoding="utf-8"?>
<p:tagLst xmlns:p="http://schemas.openxmlformats.org/presentationml/2006/main">
  <p:tag name="KSO_WM_BEAUTIFY_FLAG" val="#wm#"/>
  <p:tag name="KSO_WM_TEMPLATE_CATEGORY" val="diagram"/>
  <p:tag name="KSO_WM_TEMPLATE_INDEX" val="20211374"/>
  <p:tag name="KSO_WM_SCREEN_THEME_FLAG" val="Dlrq25wU2PGuGg5bbmjbDL3rFbPO2XcaRWKfW1XAETs32+EVT5r/oI9bwbCHS2j8XUYWB5qF/PAZTg+jxnXc2pIh2DyK4P6HrlDbBpHq8No="/>
</p:tagLst>
</file>

<file path=ppt/tags/tag68.xml><?xml version="1.0" encoding="utf-8"?>
<p:tagLst xmlns:p="http://schemas.openxmlformats.org/presentationml/2006/main">
  <p:tag name="KSO_WM_BEAUTIFY_FLAG" val="#wm#"/>
  <p:tag name="KSO_WM_TEMPLATE_CATEGORY" val="diagram"/>
  <p:tag name="KSO_WM_TEMPLATE_INDEX" val="20211374"/>
  <p:tag name="KSO_WM_SCREEN_THEME_FLAG" val="Dlrq25wU2PGuGg5bbmjbDL3rFbPO2XcaRWKfW1XAETs32+EVT5r/oI9bwbCHS2j8XUYWB5qF/PAZTg+jxnXc2pIh2DyK4P6HrlDbBpHq8No="/>
</p:tagLst>
</file>

<file path=ppt/tags/tag6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374_1*f*1"/>
  <p:tag name="KSO_WM_TEMPLATE_CATEGORY" val="diagram"/>
  <p:tag name="KSO_WM_TEMPLATE_INDEX" val="2021137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4"/>
  <p:tag name="KSO_WM_UNIT_SHOW_EDIT_AREA_INDICATION" val="1"/>
  <p:tag name="KSO_WM_CHIP_GROUPID" val="5e6b05596848fb12bee65ac8"/>
  <p:tag name="KSO_WM_CHIP_XID" val="5e6b05596848fb12bee65aca"/>
  <p:tag name="KSO_WM_UNIT_DEC_AREA_ID" val="d72eef5654c444c8986001a0cf6edb7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99ba15c18c148f1aad4389c87beee3e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fc4054ed1e2fb801da"/>
  <p:tag name="KSO_WM_TEMPLATE_ASSEMBLE_GROUPID" val="60656efc4054ed1e2fb801da"/>
  <p:tag name="KSO_WM_SCREEN_THEME_FLAG" val="Dlrq25wU2PGuGg5bbmjbDL3rFbPO2XcaRWKfW1XAETs32+EVT5r/oI9bwbCHS2j8XUYWB5qF/PAZTg+jxnXc2pIh2DyK4P6HrlDbBpHq8No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70.xml><?xml version="1.0" encoding="utf-8"?>
<p:tagLst xmlns:p="http://schemas.openxmlformats.org/presentationml/2006/main">
  <p:tag name="AS_UNIQUEID" val="4848"/>
  <p:tag name="KSO_WM_SCREEN_THEME_FLAG" val="Dlrq25wU2PGuGg5bbmjbDL3rFbPO2XcaRWKfW1XAETs32+EVT5r/oI9bwbCHS2j8XUYWB5qF/PAZTg+jxnXc2pIh2DyK4P6HrlDbBpHq8No="/>
</p:tagLst>
</file>

<file path=ppt/tags/tag71.xml><?xml version="1.0" encoding="utf-8"?>
<p:tagLst xmlns:p="http://schemas.openxmlformats.org/presentationml/2006/main">
  <p:tag name="KSO_WM_BEAUTIFY_FLAG" val="#wm#"/>
  <p:tag name="KSO_WM_TEMPLATE_CATEGORY" val="diagram"/>
  <p:tag name="KSO_WM_TEMPLATE_INDEX" val="20211374"/>
  <p:tag name="KSO_WM_TAG_VERSION" val="1.0"/>
  <p:tag name="KSO_WM_SLIDE_ID" val="diagram20211374_1"/>
  <p:tag name="KSO_WM_SLIDE_INDEX" val="1"/>
  <p:tag name="KSO_WM_SLIDE_ITEM_CNT" val="0"/>
  <p:tag name="KSO_WM_SLIDE_LAYOUT" val="d_f"/>
  <p:tag name="KSO_WM_SLIDE_LAYOUT_CNT" val="1_1"/>
  <p:tag name="KSO_WM_SLIDE_TYPE" val="text"/>
  <p:tag name="KSO_WM_SLIDE_SUBTYPE" val="picTxt"/>
  <p:tag name="KSO_WM_SLIDE_POSITION" val="24*24"/>
  <p:tag name="KSO_WM_SLIDE_SIZE" val="912*492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features&quot;:[&quot;collage&quot;,&quot;carousel&quot;],&quot;support_big_font&quot;:false,&quot;fill_id&quot;:&quot;3677946713be46388f666fab032183a9&quot;,&quot;fill_align&quot;:&quot;cm&quot;,&quot;chip_types&quot;:[&quot;picture&quot;]},{&quot;text_align&quot;:&quot;lm&quot;,&quot;text_direction&quot;:&quot;horizontal&quot;,&quot;support_big_font&quot;:true,&quot;fill_id&quot;:&quot;10ac3afb38e2416bb2cc8a531c8cc6a2&quot;,&quot;fill_align&quot;:&quot;cm&quot;,&quot;chip_types&quot;:[&quot;text&quot;,&quot;header&quot;]}],[{&quot;text_align&quot;:&quot;cm&quot;,&quot;text_direction&quot;:&quot;horizontal&quot;,&quot;support_features&quot;:[&quot;collage&quot;,&quot;carousel&quot;],&quot;support_big_font&quot;:false,&quot;fill_id&quot;:&quot;3677946713be46388f666fab032183a9&quot;,&quot;fill_align&quot;:&quot;cm&quot;,&quot;chip_types&quot;:[&quot;picture&quot;]},{&quot;text_align&quot;:&quot;cm&quot;,&quot;text_direction&quot;:&quot;horizontal&quot;,&quot;support_big_font&quot;:true,&quot;fill_id&quot;:&quot;10ac3afb38e2416bb2cc8a531c8cc6a2&quot;,&quot;fill_align&quot;:&quot;cm&quot;,&quot;chip_types&quot;:[&quot;text&quot;,&quot;header&quot;]}]]"/>
  <p:tag name="KSO_WM_CHIP_XID" val="5f6db1f49c98c299aacce6b0"/>
  <p:tag name="KSO_WM_SLIDE_CAN_ADD_NAVIGATION" val="1"/>
  <p:tag name="KSO_WM_CHIP_GROUPID" val="5f6db1f49c98c299aacce6af"/>
  <p:tag name="KSO_WM_SLIDE_BK_DARK_LIGHT" val="2"/>
  <p:tag name="KSO_WM_SLIDE_BACKGROUND_TYPE" val="general"/>
  <p:tag name="KSO_WM_SLIDE_SUPPORT_FEATURE_TYPE" val="3"/>
  <p:tag name="KSO_WM_TEMPLATE_ASSEMBLE_XID" val="60656efc4054ed1e2fb801da"/>
  <p:tag name="KSO_WM_TEMPLATE_ASSEMBLE_GROUPID" val="60656efc4054ed1e2fb801da"/>
  <p:tag name="KSO_WM_CHIP_DECFILLPROP" val="[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24:07&quot;,&quot;maxSize&quot;:{&quot;size1&quot;:60},&quot;minSize&quot;:{&quot;size1&quot;:47.7},&quot;normalSize&quot;:{&quot;size1&quot;:47.7},&quot;subLayout&quot;:[{&quot;id&quot;:&quot;2021-04-01T15:24:07&quot;,&quot;margin&quot;:{&quot;bottom&quot;:0.824999988079071,&quot;left&quot;:0.8679999709129333,&quot;right&quot;:0.02600000612437725,&quot;top&quot;:0.8679999709129333},&quot;type&quot;:0},{&quot;id&quot;:&quot;2021-04-01T15:24:07&quot;,&quot;margin&quot;:{&quot;bottom&quot;:4.2330002784729,&quot;left&quot;:1.6460000276565552,&quot;right&quot;:2.5399999618530273,&quot;top&quot;:4.2330002784729},&quot;type&quot;:0}],&quot;type&quot;:0}"/>
  <p:tag name="KSO_WM_SPECIAL_SOURCE" val="bdnull"/>
  <p:tag name="KSO_WM_SCREEN_THEME_FLAG" val="Dlrq25wU2PGuGg5bbmjbDL3rFbPO2XcaRWKfW1XAETs32+EVT5r/oI9bwbCHS2j8XUYWB5qF/PAZTg+jxnXc2pIh2DyK4P6HrlDbBpHq8No="/>
</p:tagLst>
</file>

<file path=ppt/tags/tag72.xml><?xml version="1.0" encoding="utf-8"?>
<p:tagLst xmlns:p="http://schemas.openxmlformats.org/presentationml/2006/main">
  <p:tag name="KSO_WM_BEAUTIFY_FLAG" val="#wm#"/>
  <p:tag name="KSO_WM_TEMPLATE_CATEGORY" val="diagram"/>
  <p:tag name="KSO_WM_TEMPLATE_INDEX" val="20211374"/>
  <p:tag name="KSO_WM_SCREEN_THEME_FLAG" val="Dlrq25wU2PGuGg5bbmjbDL3rFbPO2XcaRWKfW1XAETs32+EVT5r/oI9bwbCHS2j8XUYWB5qF/PAZTg+jxnXc2pIh2DyK4P6HrlDbBpHq8No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L3rFbPO2XcaRWKfW1XAETs32+EVT5r/oI9bwbCHS2j8XUYWB5qF/PAZTg+jxnXc2pIh2DyK4P6HrlDbBpHq8No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L3rFbPO2XcaRWKfW1XAETs32+EVT5r/oI9bwbCHS2j8XUYWB5qF/PAZTg+jxnXc2pIh2DyK4P6HrlDbBpHq8No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38100" cmpd="sng">
          <a:solidFill>
            <a:srgbClr val="C00000"/>
          </a:solidFill>
          <a:prstDash val="sysDot"/>
        </a:ln>
      </a:spPr>
      <a:bodyPr wrap="square" rtlCol="0" anchor="ctr" anchorCtr="0">
        <a:noAutofit/>
      </a:bodyPr>
      <a:lstStyle>
        <a:defPPr lvl="0" indent="457200" algn="just">
          <a:lnSpc>
            <a:spcPct val="125000"/>
          </a:lnSpc>
          <a:buClrTx/>
          <a:buSzTx/>
          <a:buFontTx/>
          <a:defRPr lang="en-US" altLang="zh-CN" sz="2400" b="1">
            <a:solidFill>
              <a:srgbClr val="C00000"/>
            </a:solidFill>
            <a:latin typeface="宋体" charset="0"/>
            <a:ea typeface="宋体" charset="0"/>
            <a:cs typeface="宋体" charset="0"/>
            <a:sym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1460</Words>
  <PresentationFormat>宽屏</PresentationFormat>
  <Paragraphs>127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7" baseType="lpstr">
      <vt:lpstr>Arial</vt:lpstr>
      <vt:lpstr>宋体</vt:lpstr>
      <vt:lpstr>Wingdings</vt:lpstr>
      <vt:lpstr>宋体</vt:lpstr>
      <vt:lpstr>汉仪书宋二KW</vt:lpstr>
      <vt:lpstr>Wingdings</vt:lpstr>
      <vt:lpstr>楷体</vt:lpstr>
      <vt:lpstr>华文中宋</vt:lpstr>
      <vt:lpstr>微软雅黑</vt:lpstr>
      <vt:lpstr>Segoe UI</vt:lpstr>
      <vt:lpstr>苹方-简</vt:lpstr>
      <vt:lpstr>汉仪楷体KW</vt:lpstr>
      <vt:lpstr>汉仪旗黑</vt:lpstr>
      <vt:lpstr>Arial Unicode MS</vt:lpstr>
      <vt:lpstr>华文中宋</vt:lpstr>
      <vt:lpstr>微软雅黑</vt:lpstr>
      <vt:lpstr>楷体</vt:lpstr>
      <vt:lpstr>Apple Color Emoji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愿同学们从历史学习中汲取力量、获得快乐！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2025-09-01T02:07:05Z</dcterms:created>
  <dcterms:modified xsi:type="dcterms:W3CDTF">2025-09-01T02:07:05Z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2052-7.5.1.8994</vt:lpwstr>
  </property>
  <property fmtid="{D5CDD505-2E9C-101B-9397-08002B2CF9AE}" pid="3" name="ICV">
    <vt:lpwstr>5DB1AF07FBA3BE22F74DB068C867F453_41</vt:lpwstr>
  </property>
</Properties>
</file>