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tags/tag1.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0" autoAdjust="0"/>
    <p:restoredTop sz="94660"/>
  </p:normalViewPr>
  <p:slideViewPr>
    <p:cSldViewPr snapToGrid="0">
      <p:cViewPr varScale="1">
        <p:scale>
          <a:sx n="73" d="100"/>
          <a:sy n="73" d="100"/>
        </p:scale>
        <p:origin x="252" y="33"/>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xml" Id="rId3" /><Relationship Type="http://schemas.openxmlformats.org/officeDocument/2006/relationships/viewProps" Target="viewProps.xml" Id="rId21"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presProps" Target="presProps.xml" Id="rId20"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tableStyles" Target="tableStyles.xml" Id="rId23" /><Relationship Type="http://schemas.openxmlformats.org/officeDocument/2006/relationships/slide" Target="slides/slide9.xml" Id="rId10" /><Relationship Type="http://schemas.openxmlformats.org/officeDocument/2006/relationships/notesMaster" Target="notesMasters/notesMaster1.xml" Id="rId19"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theme" Target="theme/theme1.xml" Id="rId22" /><Relationship Type="http://schemas.openxmlformats.org/officeDocument/2006/relationships/tags" Target="/ppt/tags/tag1.xml" Id="R4f7419d899f748fd"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1B8741-6598-40D6-AA30-3CB9B501C242}" type="datetimeFigureOut">
              <a:rPr lang="zh-CN" altLang="en-US" smtClean="0"/>
              <a:t>2026/7/1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ED62E6-E893-4D3B-AC91-E2336CBA2257}" type="slidenum">
              <a:rPr lang="zh-CN" altLang="en-US" smtClean="0"/>
              <a:t>‹#›</a:t>
            </a:fld>
            <a:endParaRPr lang="zh-CN" altLang="en-US"/>
          </a:p>
        </p:txBody>
      </p:sp>
    </p:spTree>
    <p:extLst>
      <p:ext uri="{BB962C8B-B14F-4D97-AF65-F5344CB8AC3E}">
        <p14:creationId xmlns:p14="http://schemas.microsoft.com/office/powerpoint/2010/main" val="994354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4ED62E6-E893-4D3B-AC91-E2336CBA2257}" type="slidenum">
              <a:rPr lang="zh-CN" altLang="en-US" smtClean="0"/>
              <a:t>12</a:t>
            </a:fld>
            <a:endParaRPr lang="zh-CN" altLang="en-US"/>
          </a:p>
        </p:txBody>
      </p:sp>
    </p:spTree>
    <p:extLst>
      <p:ext uri="{BB962C8B-B14F-4D97-AF65-F5344CB8AC3E}">
        <p14:creationId xmlns:p14="http://schemas.microsoft.com/office/powerpoint/2010/main" val="3323832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61B495A-6BEF-AB33-6024-8E9E35DF7F4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193AEC9-C78E-3865-341F-3C8069FD10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2735AA8-BEE3-A4FF-BC1A-01998A6775C9}"/>
              </a:ext>
            </a:extLst>
          </p:cNvPr>
          <p:cNvSpPr>
            <a:spLocks noGrp="1"/>
          </p:cNvSpPr>
          <p:nvPr>
            <p:ph type="dt" sz="half" idx="10"/>
          </p:nvPr>
        </p:nvSpPr>
        <p:spPr/>
        <p:txBody>
          <a:bodyPr/>
          <a:lstStyle/>
          <a:p>
            <a:fld id="{33EEDEC1-046B-41B3-A58C-BF1266BC55B1}" type="datetimeFigureOut">
              <a:rPr lang="zh-CN" altLang="en-US" smtClean="0"/>
              <a:t>2026/7/1</a:t>
            </a:fld>
            <a:endParaRPr lang="zh-CN" altLang="en-US"/>
          </a:p>
        </p:txBody>
      </p:sp>
      <p:sp>
        <p:nvSpPr>
          <p:cNvPr id="5" name="页脚占位符 4">
            <a:extLst>
              <a:ext uri="{FF2B5EF4-FFF2-40B4-BE49-F238E27FC236}">
                <a16:creationId xmlns:a16="http://schemas.microsoft.com/office/drawing/2014/main" id="{CDC51FC6-8F6E-98DD-5A9B-168BBF4CB88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F310E98-CC54-3392-7D16-9FD0D76A8B80}"/>
              </a:ext>
            </a:extLst>
          </p:cNvPr>
          <p:cNvSpPr>
            <a:spLocks noGrp="1"/>
          </p:cNvSpPr>
          <p:nvPr>
            <p:ph type="sldNum" sz="quarter" idx="12"/>
          </p:nvPr>
        </p:nvSpPr>
        <p:spPr/>
        <p:txBody>
          <a:bodyPr/>
          <a:lstStyle/>
          <a:p>
            <a:fld id="{328315B9-D32D-475F-99DA-5CD93C52E972}" type="slidenum">
              <a:rPr lang="zh-CN" altLang="en-US" smtClean="0"/>
              <a:t>‹#›</a:t>
            </a:fld>
            <a:endParaRPr lang="zh-CN" altLang="en-US"/>
          </a:p>
        </p:txBody>
      </p:sp>
    </p:spTree>
    <p:extLst>
      <p:ext uri="{BB962C8B-B14F-4D97-AF65-F5344CB8AC3E}">
        <p14:creationId xmlns:p14="http://schemas.microsoft.com/office/powerpoint/2010/main" val="3074123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551BD61-865A-8F95-C77E-1BA60D2E7B8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23BDDDD-9FBA-7677-D567-4F0A67F8DDC2}"/>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A81C812-6829-AA2B-CDCB-13CC31E2134B}"/>
              </a:ext>
            </a:extLst>
          </p:cNvPr>
          <p:cNvSpPr>
            <a:spLocks noGrp="1"/>
          </p:cNvSpPr>
          <p:nvPr>
            <p:ph type="dt" sz="half" idx="10"/>
          </p:nvPr>
        </p:nvSpPr>
        <p:spPr/>
        <p:txBody>
          <a:bodyPr/>
          <a:lstStyle/>
          <a:p>
            <a:fld id="{33EEDEC1-046B-41B3-A58C-BF1266BC55B1}" type="datetimeFigureOut">
              <a:rPr lang="zh-CN" altLang="en-US" smtClean="0"/>
              <a:t>2026/7/1</a:t>
            </a:fld>
            <a:endParaRPr lang="zh-CN" altLang="en-US"/>
          </a:p>
        </p:txBody>
      </p:sp>
      <p:sp>
        <p:nvSpPr>
          <p:cNvPr id="5" name="页脚占位符 4">
            <a:extLst>
              <a:ext uri="{FF2B5EF4-FFF2-40B4-BE49-F238E27FC236}">
                <a16:creationId xmlns:a16="http://schemas.microsoft.com/office/drawing/2014/main" id="{3849175D-1754-AF4B-D561-212164B447F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11F1A75-DB6E-CC7E-F57C-55553352EB2D}"/>
              </a:ext>
            </a:extLst>
          </p:cNvPr>
          <p:cNvSpPr>
            <a:spLocks noGrp="1"/>
          </p:cNvSpPr>
          <p:nvPr>
            <p:ph type="sldNum" sz="quarter" idx="12"/>
          </p:nvPr>
        </p:nvSpPr>
        <p:spPr/>
        <p:txBody>
          <a:bodyPr/>
          <a:lstStyle/>
          <a:p>
            <a:fld id="{328315B9-D32D-475F-99DA-5CD93C52E972}" type="slidenum">
              <a:rPr lang="zh-CN" altLang="en-US" smtClean="0"/>
              <a:t>‹#›</a:t>
            </a:fld>
            <a:endParaRPr lang="zh-CN" altLang="en-US"/>
          </a:p>
        </p:txBody>
      </p:sp>
    </p:spTree>
    <p:extLst>
      <p:ext uri="{BB962C8B-B14F-4D97-AF65-F5344CB8AC3E}">
        <p14:creationId xmlns:p14="http://schemas.microsoft.com/office/powerpoint/2010/main" val="2424141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67641A6-2AD6-FFF6-4333-C1CCE93C942C}"/>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E709D16-8011-68CB-91EA-9A400C6EBC2E}"/>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A8C7CAD-A611-4232-00C0-F4A0CAC1444C}"/>
              </a:ext>
            </a:extLst>
          </p:cNvPr>
          <p:cNvSpPr>
            <a:spLocks noGrp="1"/>
          </p:cNvSpPr>
          <p:nvPr>
            <p:ph type="dt" sz="half" idx="10"/>
          </p:nvPr>
        </p:nvSpPr>
        <p:spPr/>
        <p:txBody>
          <a:bodyPr/>
          <a:lstStyle/>
          <a:p>
            <a:fld id="{33EEDEC1-046B-41B3-A58C-BF1266BC55B1}" type="datetimeFigureOut">
              <a:rPr lang="zh-CN" altLang="en-US" smtClean="0"/>
              <a:t>2026/7/1</a:t>
            </a:fld>
            <a:endParaRPr lang="zh-CN" altLang="en-US"/>
          </a:p>
        </p:txBody>
      </p:sp>
      <p:sp>
        <p:nvSpPr>
          <p:cNvPr id="5" name="页脚占位符 4">
            <a:extLst>
              <a:ext uri="{FF2B5EF4-FFF2-40B4-BE49-F238E27FC236}">
                <a16:creationId xmlns:a16="http://schemas.microsoft.com/office/drawing/2014/main" id="{1ACCC674-2210-B7E2-21C5-4719176F7DF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6A12683-6E87-D049-65B6-F435329358A2}"/>
              </a:ext>
            </a:extLst>
          </p:cNvPr>
          <p:cNvSpPr>
            <a:spLocks noGrp="1"/>
          </p:cNvSpPr>
          <p:nvPr>
            <p:ph type="sldNum" sz="quarter" idx="12"/>
          </p:nvPr>
        </p:nvSpPr>
        <p:spPr/>
        <p:txBody>
          <a:bodyPr/>
          <a:lstStyle/>
          <a:p>
            <a:fld id="{328315B9-D32D-475F-99DA-5CD93C52E972}" type="slidenum">
              <a:rPr lang="zh-CN" altLang="en-US" smtClean="0"/>
              <a:t>‹#›</a:t>
            </a:fld>
            <a:endParaRPr lang="zh-CN" altLang="en-US"/>
          </a:p>
        </p:txBody>
      </p:sp>
    </p:spTree>
    <p:extLst>
      <p:ext uri="{BB962C8B-B14F-4D97-AF65-F5344CB8AC3E}">
        <p14:creationId xmlns:p14="http://schemas.microsoft.com/office/powerpoint/2010/main" val="2080103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561BF1B-DEBE-B5FA-A026-7DA04B003CF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291DF91-630E-DDA5-4D24-A92749DA978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BD12B08-87BE-EE65-FDC8-D57D8C32CA6E}"/>
              </a:ext>
            </a:extLst>
          </p:cNvPr>
          <p:cNvSpPr>
            <a:spLocks noGrp="1"/>
          </p:cNvSpPr>
          <p:nvPr>
            <p:ph type="dt" sz="half" idx="10"/>
          </p:nvPr>
        </p:nvSpPr>
        <p:spPr/>
        <p:txBody>
          <a:bodyPr/>
          <a:lstStyle/>
          <a:p>
            <a:fld id="{33EEDEC1-046B-41B3-A58C-BF1266BC55B1}" type="datetimeFigureOut">
              <a:rPr lang="zh-CN" altLang="en-US" smtClean="0"/>
              <a:t>2026/7/1</a:t>
            </a:fld>
            <a:endParaRPr lang="zh-CN" altLang="en-US"/>
          </a:p>
        </p:txBody>
      </p:sp>
      <p:sp>
        <p:nvSpPr>
          <p:cNvPr id="5" name="页脚占位符 4">
            <a:extLst>
              <a:ext uri="{FF2B5EF4-FFF2-40B4-BE49-F238E27FC236}">
                <a16:creationId xmlns:a16="http://schemas.microsoft.com/office/drawing/2014/main" id="{41DF7659-A887-5AC8-78F3-712B93C6D38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24D4B1A-43DE-5443-8AA4-331BF4E79C6B}"/>
              </a:ext>
            </a:extLst>
          </p:cNvPr>
          <p:cNvSpPr>
            <a:spLocks noGrp="1"/>
          </p:cNvSpPr>
          <p:nvPr>
            <p:ph type="sldNum" sz="quarter" idx="12"/>
          </p:nvPr>
        </p:nvSpPr>
        <p:spPr/>
        <p:txBody>
          <a:bodyPr/>
          <a:lstStyle/>
          <a:p>
            <a:fld id="{328315B9-D32D-475F-99DA-5CD93C52E972}" type="slidenum">
              <a:rPr lang="zh-CN" altLang="en-US" smtClean="0"/>
              <a:t>‹#›</a:t>
            </a:fld>
            <a:endParaRPr lang="zh-CN" altLang="en-US"/>
          </a:p>
        </p:txBody>
      </p:sp>
    </p:spTree>
    <p:extLst>
      <p:ext uri="{BB962C8B-B14F-4D97-AF65-F5344CB8AC3E}">
        <p14:creationId xmlns:p14="http://schemas.microsoft.com/office/powerpoint/2010/main" val="4047689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73502DE-C79D-412A-F56F-69B70AA45EE0}"/>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A1D7A00C-0865-11BF-2A37-1DAE285C2C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1DC24F8D-B317-BF4A-F3EF-92F54E07C3CC}"/>
              </a:ext>
            </a:extLst>
          </p:cNvPr>
          <p:cNvSpPr>
            <a:spLocks noGrp="1"/>
          </p:cNvSpPr>
          <p:nvPr>
            <p:ph type="dt" sz="half" idx="10"/>
          </p:nvPr>
        </p:nvSpPr>
        <p:spPr/>
        <p:txBody>
          <a:bodyPr/>
          <a:lstStyle/>
          <a:p>
            <a:fld id="{33EEDEC1-046B-41B3-A58C-BF1266BC55B1}" type="datetimeFigureOut">
              <a:rPr lang="zh-CN" altLang="en-US" smtClean="0"/>
              <a:t>2026/7/1</a:t>
            </a:fld>
            <a:endParaRPr lang="zh-CN" altLang="en-US"/>
          </a:p>
        </p:txBody>
      </p:sp>
      <p:sp>
        <p:nvSpPr>
          <p:cNvPr id="5" name="页脚占位符 4">
            <a:extLst>
              <a:ext uri="{FF2B5EF4-FFF2-40B4-BE49-F238E27FC236}">
                <a16:creationId xmlns:a16="http://schemas.microsoft.com/office/drawing/2014/main" id="{7E5E376E-61D7-7290-BAB8-80E8A81EDDC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B6D0601-BA88-081D-1215-8C1B0719E084}"/>
              </a:ext>
            </a:extLst>
          </p:cNvPr>
          <p:cNvSpPr>
            <a:spLocks noGrp="1"/>
          </p:cNvSpPr>
          <p:nvPr>
            <p:ph type="sldNum" sz="quarter" idx="12"/>
          </p:nvPr>
        </p:nvSpPr>
        <p:spPr/>
        <p:txBody>
          <a:bodyPr/>
          <a:lstStyle/>
          <a:p>
            <a:fld id="{328315B9-D32D-475F-99DA-5CD93C52E972}" type="slidenum">
              <a:rPr lang="zh-CN" altLang="en-US" smtClean="0"/>
              <a:t>‹#›</a:t>
            </a:fld>
            <a:endParaRPr lang="zh-CN" altLang="en-US"/>
          </a:p>
        </p:txBody>
      </p:sp>
    </p:spTree>
    <p:extLst>
      <p:ext uri="{BB962C8B-B14F-4D97-AF65-F5344CB8AC3E}">
        <p14:creationId xmlns:p14="http://schemas.microsoft.com/office/powerpoint/2010/main" val="4111035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83CE2F-334A-0C73-2734-7B85D9B0379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F55A1CF-DD43-1585-6DBC-8CC3A34A0318}"/>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69D67EB-09CE-DF12-176E-1A26DDC1C8D3}"/>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095C71E-7A82-C2E7-0BC6-A0B7A96FFEBD}"/>
              </a:ext>
            </a:extLst>
          </p:cNvPr>
          <p:cNvSpPr>
            <a:spLocks noGrp="1"/>
          </p:cNvSpPr>
          <p:nvPr>
            <p:ph type="dt" sz="half" idx="10"/>
          </p:nvPr>
        </p:nvSpPr>
        <p:spPr/>
        <p:txBody>
          <a:bodyPr/>
          <a:lstStyle/>
          <a:p>
            <a:fld id="{33EEDEC1-046B-41B3-A58C-BF1266BC55B1}" type="datetimeFigureOut">
              <a:rPr lang="zh-CN" altLang="en-US" smtClean="0"/>
              <a:t>2026/7/1</a:t>
            </a:fld>
            <a:endParaRPr lang="zh-CN" altLang="en-US"/>
          </a:p>
        </p:txBody>
      </p:sp>
      <p:sp>
        <p:nvSpPr>
          <p:cNvPr id="6" name="页脚占位符 5">
            <a:extLst>
              <a:ext uri="{FF2B5EF4-FFF2-40B4-BE49-F238E27FC236}">
                <a16:creationId xmlns:a16="http://schemas.microsoft.com/office/drawing/2014/main" id="{FD59298A-F751-FF3C-A2D9-B359C2BCF18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B4C1988-A35F-33DD-7253-C65E268DEDC8}"/>
              </a:ext>
            </a:extLst>
          </p:cNvPr>
          <p:cNvSpPr>
            <a:spLocks noGrp="1"/>
          </p:cNvSpPr>
          <p:nvPr>
            <p:ph type="sldNum" sz="quarter" idx="12"/>
          </p:nvPr>
        </p:nvSpPr>
        <p:spPr/>
        <p:txBody>
          <a:bodyPr/>
          <a:lstStyle/>
          <a:p>
            <a:fld id="{328315B9-D32D-475F-99DA-5CD93C52E972}" type="slidenum">
              <a:rPr lang="zh-CN" altLang="en-US" smtClean="0"/>
              <a:t>‹#›</a:t>
            </a:fld>
            <a:endParaRPr lang="zh-CN" altLang="en-US"/>
          </a:p>
        </p:txBody>
      </p:sp>
    </p:spTree>
    <p:extLst>
      <p:ext uri="{BB962C8B-B14F-4D97-AF65-F5344CB8AC3E}">
        <p14:creationId xmlns:p14="http://schemas.microsoft.com/office/powerpoint/2010/main" val="3255837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4BB9F6-A191-3D7C-0C95-1B2F30D02A4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CD87C44-D153-74D8-A285-90C72C6B0F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BD124A4-7F44-F744-CDED-6F9FB746080C}"/>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11F7F7E-8595-16F1-EA8B-8EA95ED72D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7215925-39FB-9886-60B5-70BD4606C49F}"/>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62C44EAE-C3D2-6C17-8BCE-BA81AEA94259}"/>
              </a:ext>
            </a:extLst>
          </p:cNvPr>
          <p:cNvSpPr>
            <a:spLocks noGrp="1"/>
          </p:cNvSpPr>
          <p:nvPr>
            <p:ph type="dt" sz="half" idx="10"/>
          </p:nvPr>
        </p:nvSpPr>
        <p:spPr/>
        <p:txBody>
          <a:bodyPr/>
          <a:lstStyle/>
          <a:p>
            <a:fld id="{33EEDEC1-046B-41B3-A58C-BF1266BC55B1}" type="datetimeFigureOut">
              <a:rPr lang="zh-CN" altLang="en-US" smtClean="0"/>
              <a:t>2026/7/1</a:t>
            </a:fld>
            <a:endParaRPr lang="zh-CN" altLang="en-US"/>
          </a:p>
        </p:txBody>
      </p:sp>
      <p:sp>
        <p:nvSpPr>
          <p:cNvPr id="8" name="页脚占位符 7">
            <a:extLst>
              <a:ext uri="{FF2B5EF4-FFF2-40B4-BE49-F238E27FC236}">
                <a16:creationId xmlns:a16="http://schemas.microsoft.com/office/drawing/2014/main" id="{5B2E0DC0-75B4-16F7-A7DE-DCE25D5D27CF}"/>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006C7E0A-265D-DCB1-FCE7-079BAE5F1FF6}"/>
              </a:ext>
            </a:extLst>
          </p:cNvPr>
          <p:cNvSpPr>
            <a:spLocks noGrp="1"/>
          </p:cNvSpPr>
          <p:nvPr>
            <p:ph type="sldNum" sz="quarter" idx="12"/>
          </p:nvPr>
        </p:nvSpPr>
        <p:spPr/>
        <p:txBody>
          <a:bodyPr/>
          <a:lstStyle/>
          <a:p>
            <a:fld id="{328315B9-D32D-475F-99DA-5CD93C52E972}" type="slidenum">
              <a:rPr lang="zh-CN" altLang="en-US" smtClean="0"/>
              <a:t>‹#›</a:t>
            </a:fld>
            <a:endParaRPr lang="zh-CN" altLang="en-US"/>
          </a:p>
        </p:txBody>
      </p:sp>
    </p:spTree>
    <p:extLst>
      <p:ext uri="{BB962C8B-B14F-4D97-AF65-F5344CB8AC3E}">
        <p14:creationId xmlns:p14="http://schemas.microsoft.com/office/powerpoint/2010/main" val="1054096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F15625-25CB-2A41-7A70-D3AAC0676B7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2A8D30C-E120-B3A5-9521-5E81A9502017}"/>
              </a:ext>
            </a:extLst>
          </p:cNvPr>
          <p:cNvSpPr>
            <a:spLocks noGrp="1"/>
          </p:cNvSpPr>
          <p:nvPr>
            <p:ph type="dt" sz="half" idx="10"/>
          </p:nvPr>
        </p:nvSpPr>
        <p:spPr/>
        <p:txBody>
          <a:bodyPr/>
          <a:lstStyle/>
          <a:p>
            <a:fld id="{33EEDEC1-046B-41B3-A58C-BF1266BC55B1}" type="datetimeFigureOut">
              <a:rPr lang="zh-CN" altLang="en-US" smtClean="0"/>
              <a:t>2026/7/1</a:t>
            </a:fld>
            <a:endParaRPr lang="zh-CN" altLang="en-US"/>
          </a:p>
        </p:txBody>
      </p:sp>
      <p:sp>
        <p:nvSpPr>
          <p:cNvPr id="4" name="页脚占位符 3">
            <a:extLst>
              <a:ext uri="{FF2B5EF4-FFF2-40B4-BE49-F238E27FC236}">
                <a16:creationId xmlns:a16="http://schemas.microsoft.com/office/drawing/2014/main" id="{AF095DE2-6012-7CFD-7E38-F8B08DCDA0A0}"/>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C738A35D-C33D-C38B-6EB4-D5B8B7527AD2}"/>
              </a:ext>
            </a:extLst>
          </p:cNvPr>
          <p:cNvSpPr>
            <a:spLocks noGrp="1"/>
          </p:cNvSpPr>
          <p:nvPr>
            <p:ph type="sldNum" sz="quarter" idx="12"/>
          </p:nvPr>
        </p:nvSpPr>
        <p:spPr/>
        <p:txBody>
          <a:bodyPr/>
          <a:lstStyle/>
          <a:p>
            <a:fld id="{328315B9-D32D-475F-99DA-5CD93C52E972}" type="slidenum">
              <a:rPr lang="zh-CN" altLang="en-US" smtClean="0"/>
              <a:t>‹#›</a:t>
            </a:fld>
            <a:endParaRPr lang="zh-CN" altLang="en-US"/>
          </a:p>
        </p:txBody>
      </p:sp>
    </p:spTree>
    <p:extLst>
      <p:ext uri="{BB962C8B-B14F-4D97-AF65-F5344CB8AC3E}">
        <p14:creationId xmlns:p14="http://schemas.microsoft.com/office/powerpoint/2010/main" val="1783018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D4E932C-BFAE-220B-DA34-E5DD2B19C726}"/>
              </a:ext>
            </a:extLst>
          </p:cNvPr>
          <p:cNvSpPr>
            <a:spLocks noGrp="1"/>
          </p:cNvSpPr>
          <p:nvPr>
            <p:ph type="dt" sz="half" idx="10"/>
          </p:nvPr>
        </p:nvSpPr>
        <p:spPr/>
        <p:txBody>
          <a:bodyPr/>
          <a:lstStyle/>
          <a:p>
            <a:fld id="{33EEDEC1-046B-41B3-A58C-BF1266BC55B1}" type="datetimeFigureOut">
              <a:rPr lang="zh-CN" altLang="en-US" smtClean="0"/>
              <a:t>2026/7/1</a:t>
            </a:fld>
            <a:endParaRPr lang="zh-CN" altLang="en-US"/>
          </a:p>
        </p:txBody>
      </p:sp>
      <p:sp>
        <p:nvSpPr>
          <p:cNvPr id="3" name="页脚占位符 2">
            <a:extLst>
              <a:ext uri="{FF2B5EF4-FFF2-40B4-BE49-F238E27FC236}">
                <a16:creationId xmlns:a16="http://schemas.microsoft.com/office/drawing/2014/main" id="{7C827983-8DE3-70DC-5102-51B24873EE3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13BC62C0-58D2-8F9D-BFFB-55C5D3038B01}"/>
              </a:ext>
            </a:extLst>
          </p:cNvPr>
          <p:cNvSpPr>
            <a:spLocks noGrp="1"/>
          </p:cNvSpPr>
          <p:nvPr>
            <p:ph type="sldNum" sz="quarter" idx="12"/>
          </p:nvPr>
        </p:nvSpPr>
        <p:spPr/>
        <p:txBody>
          <a:bodyPr/>
          <a:lstStyle/>
          <a:p>
            <a:fld id="{328315B9-D32D-475F-99DA-5CD93C52E972}" type="slidenum">
              <a:rPr lang="zh-CN" altLang="en-US" smtClean="0"/>
              <a:t>‹#›</a:t>
            </a:fld>
            <a:endParaRPr lang="zh-CN" altLang="en-US"/>
          </a:p>
        </p:txBody>
      </p:sp>
    </p:spTree>
    <p:extLst>
      <p:ext uri="{BB962C8B-B14F-4D97-AF65-F5344CB8AC3E}">
        <p14:creationId xmlns:p14="http://schemas.microsoft.com/office/powerpoint/2010/main" val="3550207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D1BD5DE-9880-8B90-9F18-F0ABE14CF4B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7F7F8D1-4AD2-6BBF-6F43-8D41991B35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7FBDCE4E-5BD7-1842-4029-64C25325CB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6326918-4919-4BE2-8E1B-96878163792E}"/>
              </a:ext>
            </a:extLst>
          </p:cNvPr>
          <p:cNvSpPr>
            <a:spLocks noGrp="1"/>
          </p:cNvSpPr>
          <p:nvPr>
            <p:ph type="dt" sz="half" idx="10"/>
          </p:nvPr>
        </p:nvSpPr>
        <p:spPr/>
        <p:txBody>
          <a:bodyPr/>
          <a:lstStyle/>
          <a:p>
            <a:fld id="{33EEDEC1-046B-41B3-A58C-BF1266BC55B1}" type="datetimeFigureOut">
              <a:rPr lang="zh-CN" altLang="en-US" smtClean="0"/>
              <a:t>2026/7/1</a:t>
            </a:fld>
            <a:endParaRPr lang="zh-CN" altLang="en-US"/>
          </a:p>
        </p:txBody>
      </p:sp>
      <p:sp>
        <p:nvSpPr>
          <p:cNvPr id="6" name="页脚占位符 5">
            <a:extLst>
              <a:ext uri="{FF2B5EF4-FFF2-40B4-BE49-F238E27FC236}">
                <a16:creationId xmlns:a16="http://schemas.microsoft.com/office/drawing/2014/main" id="{C39F75DB-3AED-64A9-934D-295AF9F7E92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3701F02-F024-7DE7-B074-4289241274E7}"/>
              </a:ext>
            </a:extLst>
          </p:cNvPr>
          <p:cNvSpPr>
            <a:spLocks noGrp="1"/>
          </p:cNvSpPr>
          <p:nvPr>
            <p:ph type="sldNum" sz="quarter" idx="12"/>
          </p:nvPr>
        </p:nvSpPr>
        <p:spPr/>
        <p:txBody>
          <a:bodyPr/>
          <a:lstStyle/>
          <a:p>
            <a:fld id="{328315B9-D32D-475F-99DA-5CD93C52E972}" type="slidenum">
              <a:rPr lang="zh-CN" altLang="en-US" smtClean="0"/>
              <a:t>‹#›</a:t>
            </a:fld>
            <a:endParaRPr lang="zh-CN" altLang="en-US"/>
          </a:p>
        </p:txBody>
      </p:sp>
    </p:spTree>
    <p:extLst>
      <p:ext uri="{BB962C8B-B14F-4D97-AF65-F5344CB8AC3E}">
        <p14:creationId xmlns:p14="http://schemas.microsoft.com/office/powerpoint/2010/main" val="468320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9AEE96-900E-4DA5-D1E1-D1599556669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A8A65EA-261E-A0D6-FC41-6A80E3AF46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4792F02-C764-7ABC-5C30-BDE5514823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71269A3-0A5B-3AA0-02A3-5F173DB8CD6A}"/>
              </a:ext>
            </a:extLst>
          </p:cNvPr>
          <p:cNvSpPr>
            <a:spLocks noGrp="1"/>
          </p:cNvSpPr>
          <p:nvPr>
            <p:ph type="dt" sz="half" idx="10"/>
          </p:nvPr>
        </p:nvSpPr>
        <p:spPr/>
        <p:txBody>
          <a:bodyPr/>
          <a:lstStyle/>
          <a:p>
            <a:fld id="{33EEDEC1-046B-41B3-A58C-BF1266BC55B1}" type="datetimeFigureOut">
              <a:rPr lang="zh-CN" altLang="en-US" smtClean="0"/>
              <a:t>2026/7/1</a:t>
            </a:fld>
            <a:endParaRPr lang="zh-CN" altLang="en-US"/>
          </a:p>
        </p:txBody>
      </p:sp>
      <p:sp>
        <p:nvSpPr>
          <p:cNvPr id="6" name="页脚占位符 5">
            <a:extLst>
              <a:ext uri="{FF2B5EF4-FFF2-40B4-BE49-F238E27FC236}">
                <a16:creationId xmlns:a16="http://schemas.microsoft.com/office/drawing/2014/main" id="{14332BA7-778D-197B-1D2C-CECFCFADF10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A1513E8-924B-F1B9-0BD1-894747876753}"/>
              </a:ext>
            </a:extLst>
          </p:cNvPr>
          <p:cNvSpPr>
            <a:spLocks noGrp="1"/>
          </p:cNvSpPr>
          <p:nvPr>
            <p:ph type="sldNum" sz="quarter" idx="12"/>
          </p:nvPr>
        </p:nvSpPr>
        <p:spPr/>
        <p:txBody>
          <a:bodyPr/>
          <a:lstStyle/>
          <a:p>
            <a:fld id="{328315B9-D32D-475F-99DA-5CD93C52E972}" type="slidenum">
              <a:rPr lang="zh-CN" altLang="en-US" smtClean="0"/>
              <a:t>‹#›</a:t>
            </a:fld>
            <a:endParaRPr lang="zh-CN" altLang="en-US"/>
          </a:p>
        </p:txBody>
      </p:sp>
    </p:spTree>
    <p:extLst>
      <p:ext uri="{BB962C8B-B14F-4D97-AF65-F5344CB8AC3E}">
        <p14:creationId xmlns:p14="http://schemas.microsoft.com/office/powerpoint/2010/main" val="644919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89AB0A7-57AE-E8B5-FCD4-68FBC0D5EB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295ED2B3-CA2E-5542-5697-2A697DDF18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F78684D-E1F3-38E2-E82E-8960515796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EEDEC1-046B-41B3-A58C-BF1266BC55B1}" type="datetimeFigureOut">
              <a:rPr lang="zh-CN" altLang="en-US" smtClean="0"/>
              <a:t>2026/7/1</a:t>
            </a:fld>
            <a:endParaRPr lang="zh-CN" altLang="en-US"/>
          </a:p>
        </p:txBody>
      </p:sp>
      <p:sp>
        <p:nvSpPr>
          <p:cNvPr id="5" name="页脚占位符 4">
            <a:extLst>
              <a:ext uri="{FF2B5EF4-FFF2-40B4-BE49-F238E27FC236}">
                <a16:creationId xmlns:a16="http://schemas.microsoft.com/office/drawing/2014/main" id="{919ABA44-68C7-8F8C-CCB7-4F78566BF8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F33FD360-A941-F52B-1460-F4F4828B91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8315B9-D32D-475F-99DA-5CD93C52E972}" type="slidenum">
              <a:rPr lang="zh-CN" altLang="en-US" smtClean="0"/>
              <a:t>‹#›</a:t>
            </a:fld>
            <a:endParaRPr lang="zh-CN" altLang="en-US"/>
          </a:p>
        </p:txBody>
      </p:sp>
    </p:spTree>
    <p:extLst>
      <p:ext uri="{BB962C8B-B14F-4D97-AF65-F5344CB8AC3E}">
        <p14:creationId xmlns:p14="http://schemas.microsoft.com/office/powerpoint/2010/main" val="2563797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CCAD34-B605-6046-FE02-B80FC09EC61E}"/>
              </a:ext>
            </a:extLst>
          </p:cNvPr>
          <p:cNvSpPr>
            <a:spLocks noGrp="1"/>
          </p:cNvSpPr>
          <p:nvPr>
            <p:ph type="ctrTitle"/>
          </p:nvPr>
        </p:nvSpPr>
        <p:spPr>
          <a:xfrm>
            <a:off x="828260" y="2292625"/>
            <a:ext cx="10336696" cy="1045059"/>
          </a:xfrm>
        </p:spPr>
        <p:txBody>
          <a:bodyPr>
            <a:normAutofit fontScale="90000"/>
          </a:bodyPr>
          <a:lstStyle/>
          <a:p>
            <a:r>
              <a:rPr lang="en-US" altLang="zh-CN">
                <a:latin typeface="微软雅黑" panose="020B0503020204020204" pitchFamily="34" charset="-122"/>
                <a:ea typeface="微软雅黑" panose="020B0503020204020204" pitchFamily="34" charset="-122"/>
              </a:rPr>
              <a:t>2026</a:t>
            </a:r>
            <a:r>
              <a:rPr lang="zh-CN" altLang="en-US">
                <a:latin typeface="微软雅黑" panose="020B0503020204020204" pitchFamily="34" charset="-122"/>
                <a:ea typeface="微软雅黑" panose="020B0503020204020204" pitchFamily="34" charset="-122"/>
              </a:rPr>
              <a:t>年广东高考历史试题解析</a:t>
            </a:r>
          </a:p>
        </p:txBody>
      </p:sp>
      <p:sp>
        <p:nvSpPr>
          <p:cNvPr id="3" name="文本框 2">
            <a:extLst>
              <a:ext uri="{FF2B5EF4-FFF2-40B4-BE49-F238E27FC236}">
                <a16:creationId xmlns:a16="http://schemas.microsoft.com/office/drawing/2014/main" id="{B71EACB1-FB73-49B3-C70B-BFDCE4979D44}"/>
              </a:ext>
            </a:extLst>
          </p:cNvPr>
          <p:cNvSpPr txBox="1"/>
          <p:nvPr/>
        </p:nvSpPr>
        <p:spPr>
          <a:xfrm>
            <a:off x="10416208" y="4022035"/>
            <a:ext cx="748748" cy="369332"/>
          </a:xfrm>
          <a:prstGeom prst="rect">
            <a:avLst/>
          </a:prstGeom>
          <a:noFill/>
        </p:spPr>
        <p:txBody>
          <a:bodyPr wrap="square" rtlCol="0">
            <a:spAutoFit/>
          </a:bodyPr>
          <a:lstStyle/>
          <a:p>
            <a:r>
              <a:rPr lang="zh-CN" altLang="en-US" b="1">
                <a:latin typeface="微软雅黑" panose="020B0503020204020204" pitchFamily="34" charset="-122"/>
                <a:ea typeface="微软雅黑" panose="020B0503020204020204" pitchFamily="34" charset="-122"/>
              </a:rPr>
              <a:t>郝杰</a:t>
            </a:r>
          </a:p>
        </p:txBody>
      </p:sp>
    </p:spTree>
    <p:extLst>
      <p:ext uri="{BB962C8B-B14F-4D97-AF65-F5344CB8AC3E}">
        <p14:creationId xmlns:p14="http://schemas.microsoft.com/office/powerpoint/2010/main" val="12283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204370D9-E20A-E32A-8343-D0E42545B625}"/>
              </a:ext>
            </a:extLst>
          </p:cNvPr>
          <p:cNvSpPr txBox="1"/>
          <p:nvPr/>
        </p:nvSpPr>
        <p:spPr>
          <a:xfrm>
            <a:off x="145773" y="386440"/>
            <a:ext cx="11496262" cy="4821641"/>
          </a:xfrm>
          <a:prstGeom prst="rect">
            <a:avLst/>
          </a:prstGeom>
          <a:noFill/>
        </p:spPr>
        <p:txBody>
          <a:bodyPr wrap="square">
            <a:spAutoFit/>
          </a:bodyPr>
          <a:lstStyle/>
          <a:p>
            <a:pPr marL="266700" indent="-200025" algn="just">
              <a:lnSpc>
                <a:spcPct val="250000"/>
              </a:lnSpc>
              <a:buNone/>
            </a:pPr>
            <a:r>
              <a:rPr lang="zh-CN" altLang="zh-CN" sz="1800" b="1" kern="100">
                <a:effectLst/>
                <a:latin typeface="微软雅黑" panose="020B0503020204020204" pitchFamily="34" charset="-122"/>
                <a:ea typeface="微软雅黑" panose="020B0503020204020204" pitchFamily="34" charset="-122"/>
              </a:rPr>
              <a:t>（</a:t>
            </a:r>
            <a:r>
              <a:rPr lang="en-US" altLang="zh-CN" sz="1800" b="1" kern="100">
                <a:effectLst/>
                <a:latin typeface="微软雅黑" panose="020B0503020204020204" pitchFamily="34" charset="-122"/>
                <a:ea typeface="微软雅黑" panose="020B0503020204020204" pitchFamily="34" charset="-122"/>
              </a:rPr>
              <a:t>2026</a:t>
            </a:r>
            <a:r>
              <a:rPr lang="zh-CN" altLang="zh-CN" sz="1800" b="1" kern="100">
                <a:effectLst/>
                <a:latin typeface="微软雅黑" panose="020B0503020204020204" pitchFamily="34" charset="-122"/>
                <a:ea typeface="微软雅黑" panose="020B0503020204020204" pitchFamily="34" charset="-122"/>
              </a:rPr>
              <a:t>·广东高考·</a:t>
            </a:r>
            <a:r>
              <a:rPr lang="en-US" altLang="zh-CN" sz="1800" b="1" kern="100">
                <a:effectLst/>
                <a:latin typeface="微软雅黑" panose="020B0503020204020204" pitchFamily="34" charset="-122"/>
                <a:ea typeface="微软雅黑" panose="020B0503020204020204" pitchFamily="34" charset="-122"/>
              </a:rPr>
              <a:t>9</a:t>
            </a:r>
            <a:r>
              <a:rPr lang="zh-CN" altLang="zh-CN" sz="1800" b="1" kern="100">
                <a:effectLst/>
                <a:latin typeface="微软雅黑" panose="020B0503020204020204" pitchFamily="34" charset="-122"/>
                <a:ea typeface="微软雅黑" panose="020B0503020204020204" pitchFamily="34" charset="-122"/>
              </a:rPr>
              <a:t>）双十协定签订后，著名民主人士郑振铎写道：“我们是那样的</a:t>
            </a:r>
            <a:r>
              <a:rPr lang="zh-CN" altLang="zh-CN" sz="1800" b="1" kern="100">
                <a:effectLst/>
                <a:highlight>
                  <a:srgbClr val="00FFFF"/>
                </a:highlight>
                <a:latin typeface="微软雅黑" panose="020B0503020204020204" pitchFamily="34" charset="-122"/>
                <a:ea typeface="微软雅黑" panose="020B0503020204020204" pitchFamily="34" charset="-122"/>
              </a:rPr>
              <a:t>睁大双眼，伸出双手</a:t>
            </a:r>
            <a:r>
              <a:rPr lang="zh-CN" altLang="zh-CN" sz="1800" b="1" kern="100">
                <a:effectLst/>
                <a:latin typeface="微软雅黑" panose="020B0503020204020204" pitchFamily="34" charset="-122"/>
                <a:ea typeface="微软雅黑" panose="020B0503020204020204" pitchFamily="34" charset="-122"/>
              </a:rPr>
              <a:t>，</a:t>
            </a:r>
            <a:r>
              <a:rPr lang="zh-CN" altLang="zh-CN" sz="1800" b="1" kern="100">
                <a:effectLst/>
                <a:highlight>
                  <a:srgbClr val="00FFFF"/>
                </a:highlight>
                <a:latin typeface="微软雅黑" panose="020B0503020204020204" pitchFamily="34" charset="-122"/>
                <a:ea typeface="微软雅黑" panose="020B0503020204020204" pitchFamily="34" charset="-122"/>
              </a:rPr>
              <a:t>期待</a:t>
            </a:r>
            <a:r>
              <a:rPr lang="zh-CN" altLang="zh-CN" sz="1800" b="1" kern="100">
                <a:effectLst/>
                <a:latin typeface="微软雅黑" panose="020B0503020204020204" pitchFamily="34" charset="-122"/>
                <a:ea typeface="微软雅黑" panose="020B0503020204020204" pitchFamily="34" charset="-122"/>
              </a:rPr>
              <a:t>着，</a:t>
            </a:r>
            <a:r>
              <a:rPr lang="zh-CN" altLang="zh-CN" sz="1800" b="1" kern="100">
                <a:effectLst/>
                <a:highlight>
                  <a:srgbClr val="00FFFF"/>
                </a:highlight>
                <a:latin typeface="微软雅黑" panose="020B0503020204020204" pitchFamily="34" charset="-122"/>
                <a:ea typeface="微软雅黑" panose="020B0503020204020204" pitchFamily="34" charset="-122"/>
              </a:rPr>
              <a:t>盼望</a:t>
            </a:r>
            <a:r>
              <a:rPr lang="zh-CN" altLang="zh-CN" sz="1800" b="1" kern="100">
                <a:effectLst/>
                <a:latin typeface="微软雅黑" panose="020B0503020204020204" pitchFamily="34" charset="-122"/>
                <a:ea typeface="微软雅黑" panose="020B0503020204020204" pitchFamily="34" charset="-122"/>
              </a:rPr>
              <a:t>着协议的成功。此次</a:t>
            </a:r>
            <a:r>
              <a:rPr lang="zh-CN" altLang="zh-CN" sz="1800" b="1" kern="100">
                <a:effectLst/>
                <a:highlight>
                  <a:srgbClr val="00FFFF"/>
                </a:highlight>
                <a:latin typeface="微软雅黑" panose="020B0503020204020204" pitchFamily="34" charset="-122"/>
                <a:ea typeface="微软雅黑" panose="020B0503020204020204" pitchFamily="34" charset="-122"/>
              </a:rPr>
              <a:t>会议记录</a:t>
            </a:r>
            <a:r>
              <a:rPr lang="zh-CN" altLang="zh-CN" sz="1800" b="1" kern="100">
                <a:effectLst/>
                <a:latin typeface="微软雅黑" panose="020B0503020204020204" pitchFamily="34" charset="-122"/>
                <a:ea typeface="微软雅黑" panose="020B0503020204020204" pitchFamily="34" charset="-122"/>
              </a:rPr>
              <a:t>的发表，使我们略略的松了一口气，</a:t>
            </a:r>
            <a:r>
              <a:rPr lang="zh-CN" altLang="zh-CN" sz="1800" b="1" kern="100">
                <a:effectLst/>
                <a:highlight>
                  <a:srgbClr val="00FFFF"/>
                </a:highlight>
                <a:latin typeface="微软雅黑" panose="020B0503020204020204" pitchFamily="34" charset="-122"/>
                <a:ea typeface="微软雅黑" panose="020B0503020204020204" pitchFamily="34" charset="-122"/>
              </a:rPr>
              <a:t>但还不能放下沉重的忧虑的心</a:t>
            </a:r>
            <a:r>
              <a:rPr lang="zh-CN" altLang="zh-CN" sz="1800" b="1" kern="100">
                <a:effectLst/>
                <a:latin typeface="微软雅黑" panose="020B0503020204020204" pitchFamily="34" charset="-122"/>
                <a:ea typeface="微软雅黑" panose="020B0503020204020204" pitchFamily="34" charset="-122"/>
              </a:rPr>
              <a:t>。”</a:t>
            </a:r>
            <a:r>
              <a:rPr lang="zh-CN" altLang="zh-CN" sz="1800" b="1" kern="100">
                <a:effectLst/>
                <a:highlight>
                  <a:srgbClr val="00FF00"/>
                </a:highlight>
                <a:latin typeface="微软雅黑" panose="020B0503020204020204" pitchFamily="34" charset="-122"/>
                <a:ea typeface="微软雅黑" panose="020B0503020204020204" pitchFamily="34" charset="-122"/>
              </a:rPr>
              <a:t>当时民主人士忧虑的是</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A</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latin typeface="微软雅黑" panose="020B0503020204020204" pitchFamily="34" charset="-122"/>
                <a:ea typeface="微软雅黑" panose="020B0503020204020204" pitchFamily="34" charset="-122"/>
              </a:rPr>
              <a:t>社会各界对战后建设</a:t>
            </a:r>
            <a:r>
              <a:rPr lang="zh-CN" altLang="zh-CN" sz="1800" b="1" kern="100">
                <a:effectLst/>
                <a:highlight>
                  <a:srgbClr val="FFFF00"/>
                </a:highlight>
                <a:latin typeface="微软雅黑" panose="020B0503020204020204" pitchFamily="34" charset="-122"/>
                <a:ea typeface="微软雅黑" panose="020B0503020204020204" pitchFamily="34" charset="-122"/>
              </a:rPr>
              <a:t>缺乏关注</a:t>
            </a:r>
            <a:r>
              <a:rPr lang="en-US" altLang="zh-CN" sz="1800" b="1" kern="100">
                <a:effectLst/>
                <a:latin typeface="微软雅黑" panose="020B0503020204020204" pitchFamily="34" charset="-122"/>
                <a:ea typeface="微软雅黑" panose="020B0503020204020204" pitchFamily="34" charset="-122"/>
              </a:rPr>
              <a:t>	</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B</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latin typeface="微软雅黑" panose="020B0503020204020204" pitchFamily="34" charset="-122"/>
                <a:ea typeface="微软雅黑" panose="020B0503020204020204" pitchFamily="34" charset="-122"/>
              </a:rPr>
              <a:t>协定</a:t>
            </a:r>
            <a:r>
              <a:rPr lang="zh-CN" altLang="zh-CN" sz="1800" b="1" kern="100">
                <a:effectLst/>
                <a:highlight>
                  <a:srgbClr val="FFFF00"/>
                </a:highlight>
                <a:latin typeface="微软雅黑" panose="020B0503020204020204" pitchFamily="34" charset="-122"/>
                <a:ea typeface="微软雅黑" panose="020B0503020204020204" pitchFamily="34" charset="-122"/>
              </a:rPr>
              <a:t>未能</a:t>
            </a:r>
            <a:r>
              <a:rPr lang="zh-CN" altLang="zh-CN" sz="1800" b="1" kern="100">
                <a:effectLst/>
                <a:latin typeface="微软雅黑" panose="020B0503020204020204" pitchFamily="34" charset="-122"/>
                <a:ea typeface="微软雅黑" panose="020B0503020204020204" pitchFamily="34" charset="-122"/>
              </a:rPr>
              <a:t>就避免内战达成一致</a:t>
            </a:r>
          </a:p>
          <a:p>
            <a:pPr marL="266700" algn="just">
              <a:lnSpc>
                <a:spcPct val="250000"/>
              </a:lnSpc>
              <a:buNone/>
              <a:tabLst>
                <a:tab pos="2667000" algn="l"/>
              </a:tabLst>
            </a:pPr>
            <a:r>
              <a:rPr lang="en-US" altLang="zh-CN" sz="1800" b="1" kern="100" spc="125">
                <a:solidFill>
                  <a:srgbClr val="C00000"/>
                </a:solidFill>
                <a:effectLst/>
                <a:latin typeface="微软雅黑" panose="020B0503020204020204" pitchFamily="34" charset="-122"/>
                <a:ea typeface="微软雅黑" panose="020B0503020204020204" pitchFamily="34" charset="-122"/>
              </a:rPr>
              <a:t>C</a:t>
            </a:r>
            <a:r>
              <a:rPr lang="zh-CN" altLang="zh-CN" sz="1800" b="1" kern="100" spc="125">
                <a:solidFill>
                  <a:srgbClr val="C00000"/>
                </a:solidFill>
                <a:effectLst/>
                <a:latin typeface="微软雅黑" panose="020B0503020204020204" pitchFamily="34" charset="-122"/>
                <a:ea typeface="微软雅黑" panose="020B0503020204020204" pitchFamily="34" charset="-122"/>
              </a:rPr>
              <a:t>．</a:t>
            </a:r>
            <a:r>
              <a:rPr lang="zh-CN" altLang="zh-CN" sz="1800" b="1" kern="100">
                <a:solidFill>
                  <a:srgbClr val="C00000"/>
                </a:solidFill>
                <a:effectLst/>
                <a:latin typeface="微软雅黑" panose="020B0503020204020204" pitchFamily="34" charset="-122"/>
                <a:ea typeface="微软雅黑" panose="020B0503020204020204" pitchFamily="34" charset="-122"/>
              </a:rPr>
              <a:t>国民党坚决消灭人民革命力量</a:t>
            </a:r>
            <a:r>
              <a:rPr lang="en-US" altLang="zh-CN" sz="1800" b="1" kern="100">
                <a:solidFill>
                  <a:srgbClr val="C00000"/>
                </a:solidFill>
                <a:effectLst/>
                <a:latin typeface="微软雅黑" panose="020B0503020204020204" pitchFamily="34" charset="-122"/>
                <a:ea typeface="微软雅黑" panose="020B0503020204020204" pitchFamily="34" charset="-122"/>
              </a:rPr>
              <a:t>	</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D</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highlight>
                  <a:srgbClr val="FFFF00"/>
                </a:highlight>
                <a:latin typeface="微软雅黑" panose="020B0503020204020204" pitchFamily="34" charset="-122"/>
                <a:ea typeface="微软雅黑" panose="020B0503020204020204" pitchFamily="34" charset="-122"/>
              </a:rPr>
              <a:t>政治协商会议</a:t>
            </a:r>
            <a:r>
              <a:rPr lang="zh-CN" altLang="zh-CN" sz="1800" b="1" kern="100">
                <a:effectLst/>
                <a:latin typeface="微软雅黑" panose="020B0503020204020204" pitchFamily="34" charset="-122"/>
                <a:ea typeface="微软雅黑" panose="020B0503020204020204" pitchFamily="34" charset="-122"/>
              </a:rPr>
              <a:t>的协议遭到否决</a:t>
            </a:r>
          </a:p>
        </p:txBody>
      </p:sp>
      <p:sp>
        <p:nvSpPr>
          <p:cNvPr id="2" name="文本框 1">
            <a:extLst>
              <a:ext uri="{FF2B5EF4-FFF2-40B4-BE49-F238E27FC236}">
                <a16:creationId xmlns:a16="http://schemas.microsoft.com/office/drawing/2014/main" id="{E3F55072-AEE3-9CC6-655A-F3FAA1EB7EDD}"/>
              </a:ext>
            </a:extLst>
          </p:cNvPr>
          <p:cNvSpPr txBox="1"/>
          <p:nvPr/>
        </p:nvSpPr>
        <p:spPr>
          <a:xfrm>
            <a:off x="2551045" y="708418"/>
            <a:ext cx="987285"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pic>
        <p:nvPicPr>
          <p:cNvPr id="5" name="图片 4">
            <a:extLst>
              <a:ext uri="{FF2B5EF4-FFF2-40B4-BE49-F238E27FC236}">
                <a16:creationId xmlns:a16="http://schemas.microsoft.com/office/drawing/2014/main" id="{4A724955-23B7-1C8F-22EE-17EA1BBA87FF}"/>
              </a:ext>
            </a:extLst>
          </p:cNvPr>
          <p:cNvPicPr>
            <a:picLocks noChangeAspect="1"/>
          </p:cNvPicPr>
          <p:nvPr/>
        </p:nvPicPr>
        <p:blipFill>
          <a:blip r:embed="rId2"/>
          <a:stretch>
            <a:fillRect/>
          </a:stretch>
        </p:blipFill>
        <p:spPr>
          <a:xfrm>
            <a:off x="8189843" y="2200251"/>
            <a:ext cx="3710609" cy="3600476"/>
          </a:xfrm>
          <a:prstGeom prst="rect">
            <a:avLst/>
          </a:prstGeom>
        </p:spPr>
      </p:pic>
      <p:sp>
        <p:nvSpPr>
          <p:cNvPr id="6" name="文本框 5">
            <a:extLst>
              <a:ext uri="{FF2B5EF4-FFF2-40B4-BE49-F238E27FC236}">
                <a16:creationId xmlns:a16="http://schemas.microsoft.com/office/drawing/2014/main" id="{F5BDEAE5-FB5B-DC22-7D46-80213549032D}"/>
              </a:ext>
            </a:extLst>
          </p:cNvPr>
          <p:cNvSpPr txBox="1"/>
          <p:nvPr/>
        </p:nvSpPr>
        <p:spPr>
          <a:xfrm>
            <a:off x="2193234" y="217163"/>
            <a:ext cx="1948071"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en-US" altLang="zh-CN"/>
              <a:t>1945</a:t>
            </a:r>
            <a:r>
              <a:rPr lang="zh-CN" altLang="en-US"/>
              <a:t>年</a:t>
            </a:r>
            <a:r>
              <a:rPr lang="en-US" altLang="zh-CN"/>
              <a:t>10</a:t>
            </a:r>
            <a:r>
              <a:rPr lang="zh-CN" altLang="en-US"/>
              <a:t>月</a:t>
            </a:r>
            <a:r>
              <a:rPr lang="en-US" altLang="zh-CN"/>
              <a:t>10</a:t>
            </a:r>
            <a:r>
              <a:rPr lang="zh-CN" altLang="en-US"/>
              <a:t>日</a:t>
            </a:r>
            <a:r>
              <a:rPr lang="en-US" altLang="zh-CN"/>
              <a:t> </a:t>
            </a:r>
            <a:endParaRPr lang="zh-CN" altLang="en-US"/>
          </a:p>
        </p:txBody>
      </p:sp>
      <p:sp>
        <p:nvSpPr>
          <p:cNvPr id="8" name="文本框 7">
            <a:extLst>
              <a:ext uri="{FF2B5EF4-FFF2-40B4-BE49-F238E27FC236}">
                <a16:creationId xmlns:a16="http://schemas.microsoft.com/office/drawing/2014/main" id="{DCE09761-0AD1-5FE9-77DF-B7D370F0834C}"/>
              </a:ext>
            </a:extLst>
          </p:cNvPr>
          <p:cNvSpPr txBox="1"/>
          <p:nvPr/>
        </p:nvSpPr>
        <p:spPr>
          <a:xfrm>
            <a:off x="2623929" y="1739231"/>
            <a:ext cx="5705061"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协议规定：坚决避免内战，建设独立、自由和富强的新中国。</a:t>
            </a:r>
          </a:p>
        </p:txBody>
      </p:sp>
      <p:sp>
        <p:nvSpPr>
          <p:cNvPr id="10" name="文本框 9">
            <a:extLst>
              <a:ext uri="{FF2B5EF4-FFF2-40B4-BE49-F238E27FC236}">
                <a16:creationId xmlns:a16="http://schemas.microsoft.com/office/drawing/2014/main" id="{4C40A530-E7A2-27FC-D56C-48D5FF4110D8}"/>
              </a:ext>
            </a:extLst>
          </p:cNvPr>
          <p:cNvSpPr txBox="1"/>
          <p:nvPr/>
        </p:nvSpPr>
        <p:spPr>
          <a:xfrm>
            <a:off x="742124" y="5272531"/>
            <a:ext cx="2160101"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en-US" altLang="zh-CN"/>
              <a:t>1946</a:t>
            </a:r>
            <a:r>
              <a:rPr lang="zh-CN" altLang="en-US"/>
              <a:t>年</a:t>
            </a:r>
            <a:r>
              <a:rPr lang="en-US" altLang="zh-CN"/>
              <a:t>1</a:t>
            </a:r>
            <a:r>
              <a:rPr lang="zh-CN" altLang="en-US"/>
              <a:t>月</a:t>
            </a:r>
            <a:r>
              <a:rPr lang="en-US" altLang="zh-CN"/>
              <a:t>10</a:t>
            </a:r>
            <a:r>
              <a:rPr lang="zh-CN" altLang="en-US"/>
              <a:t>日召开</a:t>
            </a:r>
          </a:p>
        </p:txBody>
      </p:sp>
      <p:sp>
        <p:nvSpPr>
          <p:cNvPr id="12" name="文本框 11">
            <a:extLst>
              <a:ext uri="{FF2B5EF4-FFF2-40B4-BE49-F238E27FC236}">
                <a16:creationId xmlns:a16="http://schemas.microsoft.com/office/drawing/2014/main" id="{1DC00F3C-682A-70FF-71D8-FE5E35A0E499}"/>
              </a:ext>
            </a:extLst>
          </p:cNvPr>
          <p:cNvSpPr txBox="1"/>
          <p:nvPr/>
        </p:nvSpPr>
        <p:spPr>
          <a:xfrm>
            <a:off x="3985589" y="2719603"/>
            <a:ext cx="4051854"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材料中民主人士热切期盼协议成功，说明各界高度关注和平建设</a:t>
            </a:r>
          </a:p>
        </p:txBody>
      </p:sp>
      <p:cxnSp>
        <p:nvCxnSpPr>
          <p:cNvPr id="14" name="直接箭头连接符 13">
            <a:extLst>
              <a:ext uri="{FF2B5EF4-FFF2-40B4-BE49-F238E27FC236}">
                <a16:creationId xmlns:a16="http://schemas.microsoft.com/office/drawing/2014/main" id="{07A891AD-CC2B-005E-225C-D51FC3E35D71}"/>
              </a:ext>
            </a:extLst>
          </p:cNvPr>
          <p:cNvCxnSpPr/>
          <p:nvPr/>
        </p:nvCxnSpPr>
        <p:spPr>
          <a:xfrm>
            <a:off x="1298713" y="1616765"/>
            <a:ext cx="1921565" cy="1102838"/>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6" name="文本框 15">
            <a:extLst>
              <a:ext uri="{FF2B5EF4-FFF2-40B4-BE49-F238E27FC236}">
                <a16:creationId xmlns:a16="http://schemas.microsoft.com/office/drawing/2014/main" id="{BF96FF74-ADDB-67F6-879C-112F466541B1}"/>
              </a:ext>
            </a:extLst>
          </p:cNvPr>
          <p:cNvSpPr txBox="1"/>
          <p:nvPr/>
        </p:nvSpPr>
        <p:spPr>
          <a:xfrm>
            <a:off x="3985588" y="3429000"/>
            <a:ext cx="4051853"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en-US" altLang="zh-CN"/>
              <a:t>《</a:t>
            </a:r>
            <a:r>
              <a:rPr lang="zh-CN" altLang="en-US"/>
              <a:t>双十协定</a:t>
            </a:r>
            <a:r>
              <a:rPr lang="en-US" altLang="zh-CN"/>
              <a:t>》</a:t>
            </a:r>
            <a:r>
              <a:rPr lang="zh-CN" altLang="en-US"/>
              <a:t>明确规定避免内战、和平建国，达成共识。</a:t>
            </a:r>
          </a:p>
        </p:txBody>
      </p:sp>
      <p:sp>
        <p:nvSpPr>
          <p:cNvPr id="18" name="文本框 17">
            <a:extLst>
              <a:ext uri="{FF2B5EF4-FFF2-40B4-BE49-F238E27FC236}">
                <a16:creationId xmlns:a16="http://schemas.microsoft.com/office/drawing/2014/main" id="{BFA6B6F4-93BC-AA6B-880F-6ED4A8E258DC}"/>
              </a:ext>
            </a:extLst>
          </p:cNvPr>
          <p:cNvSpPr txBox="1"/>
          <p:nvPr/>
        </p:nvSpPr>
        <p:spPr>
          <a:xfrm>
            <a:off x="3985588" y="4240094"/>
            <a:ext cx="4051853" cy="1077218"/>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重庆谈判签订</a:t>
            </a:r>
            <a:r>
              <a:rPr lang="en-US" altLang="zh-CN"/>
              <a:t>《</a:t>
            </a:r>
            <a:r>
              <a:rPr lang="zh-CN" altLang="en-US"/>
              <a:t>双十协定</a:t>
            </a:r>
            <a:r>
              <a:rPr lang="en-US" altLang="zh-CN"/>
              <a:t>》</a:t>
            </a:r>
            <a:r>
              <a:rPr lang="zh-CN" altLang="en-US"/>
              <a:t>，约定和平建国，但国民党坚持独裁内战方针，暗中准备武力消灭中共解放区与人民军队，民主人士看透国民党真实意图，因此充满忧虑。</a:t>
            </a:r>
          </a:p>
        </p:txBody>
      </p:sp>
      <p:sp>
        <p:nvSpPr>
          <p:cNvPr id="20" name="文本框 19">
            <a:extLst>
              <a:ext uri="{FF2B5EF4-FFF2-40B4-BE49-F238E27FC236}">
                <a16:creationId xmlns:a16="http://schemas.microsoft.com/office/drawing/2014/main" id="{E25933C2-72E8-EF1B-562A-F85486BA1332}"/>
              </a:ext>
            </a:extLst>
          </p:cNvPr>
          <p:cNvSpPr txBox="1"/>
          <p:nvPr/>
        </p:nvSpPr>
        <p:spPr>
          <a:xfrm>
            <a:off x="8328990" y="6053041"/>
            <a:ext cx="4051853" cy="338554"/>
          </a:xfrm>
          <a:prstGeom prst="rect">
            <a:avLst/>
          </a:prstGeom>
          <a:noFill/>
        </p:spPr>
        <p:txBody>
          <a:bodyPr wrap="square">
            <a:spAutoFit/>
          </a:bodyPr>
          <a:lstStyle>
            <a:defPPr>
              <a:defRPr lang="zh-CN"/>
            </a:defPPr>
            <a:lvl1pPr>
              <a:defRPr sz="1600" b="1">
                <a:solidFill>
                  <a:srgbClr val="00B050"/>
                </a:solidFill>
                <a:latin typeface="微软雅黑" panose="020B0503020204020204" pitchFamily="34" charset="-122"/>
                <a:ea typeface="微软雅黑" panose="020B0503020204020204" pitchFamily="34" charset="-122"/>
              </a:defRPr>
            </a:lvl1pPr>
          </a:lstStyle>
          <a:p>
            <a:r>
              <a:rPr lang="en-US" altLang="zh-CN"/>
              <a:t>《</a:t>
            </a:r>
            <a:r>
              <a:rPr lang="zh-CN" altLang="en-US"/>
              <a:t>纲要上</a:t>
            </a:r>
            <a:r>
              <a:rPr lang="en-US" altLang="zh-CN"/>
              <a:t>》</a:t>
            </a:r>
            <a:r>
              <a:rPr lang="zh-CN" altLang="en-US"/>
              <a:t>第 </a:t>
            </a:r>
            <a:r>
              <a:rPr lang="en-US" altLang="zh-CN"/>
              <a:t>24 </a:t>
            </a:r>
            <a:r>
              <a:rPr lang="zh-CN" altLang="en-US"/>
              <a:t>课</a:t>
            </a:r>
            <a:r>
              <a:rPr lang="en-US" altLang="zh-CN"/>
              <a:t>《</a:t>
            </a:r>
            <a:r>
              <a:rPr lang="zh-CN" altLang="en-US"/>
              <a:t>人民解放战争</a:t>
            </a:r>
            <a:r>
              <a:rPr lang="en-US" altLang="zh-CN"/>
              <a:t>》</a:t>
            </a:r>
            <a:endParaRPr lang="zh-CN" altLang="en-US"/>
          </a:p>
        </p:txBody>
      </p:sp>
    </p:spTree>
    <p:extLst>
      <p:ext uri="{BB962C8B-B14F-4D97-AF65-F5344CB8AC3E}">
        <p14:creationId xmlns:p14="http://schemas.microsoft.com/office/powerpoint/2010/main" val="2350177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AEA90289-F31F-77AA-B519-7986B716F628}"/>
              </a:ext>
            </a:extLst>
          </p:cNvPr>
          <p:cNvSpPr txBox="1"/>
          <p:nvPr/>
        </p:nvSpPr>
        <p:spPr>
          <a:xfrm>
            <a:off x="66259" y="227414"/>
            <a:ext cx="11940209" cy="5514138"/>
          </a:xfrm>
          <a:prstGeom prst="rect">
            <a:avLst/>
          </a:prstGeom>
          <a:noFill/>
        </p:spPr>
        <p:txBody>
          <a:bodyPr wrap="square">
            <a:spAutoFit/>
          </a:bodyPr>
          <a:lstStyle/>
          <a:p>
            <a:pPr marL="266700" indent="-266700" algn="just">
              <a:lnSpc>
                <a:spcPct val="250000"/>
              </a:lnSpc>
              <a:buNone/>
            </a:pPr>
            <a:r>
              <a:rPr lang="zh-CN" altLang="zh-CN" sz="1800" b="1" kern="100">
                <a:effectLst/>
                <a:latin typeface="微软雅黑" panose="020B0503020204020204" pitchFamily="34" charset="-122"/>
                <a:ea typeface="微软雅黑" panose="020B0503020204020204" pitchFamily="34" charset="-122"/>
              </a:rPr>
              <a:t>（</a:t>
            </a:r>
            <a:r>
              <a:rPr lang="en-US" altLang="zh-CN" sz="1800" b="1" kern="100">
                <a:effectLst/>
                <a:latin typeface="微软雅黑" panose="020B0503020204020204" pitchFamily="34" charset="-122"/>
                <a:ea typeface="微软雅黑" panose="020B0503020204020204" pitchFamily="34" charset="-122"/>
              </a:rPr>
              <a:t>2026</a:t>
            </a:r>
            <a:r>
              <a:rPr lang="zh-CN" altLang="zh-CN" sz="1800" b="1" kern="100">
                <a:effectLst/>
                <a:latin typeface="微软雅黑" panose="020B0503020204020204" pitchFamily="34" charset="-122"/>
                <a:ea typeface="微软雅黑" panose="020B0503020204020204" pitchFamily="34" charset="-122"/>
              </a:rPr>
              <a:t>·广东高考·</a:t>
            </a:r>
            <a:r>
              <a:rPr lang="en-US" altLang="zh-CN" sz="1800" b="1" kern="100">
                <a:effectLst/>
                <a:latin typeface="微软雅黑" panose="020B0503020204020204" pitchFamily="34" charset="-122"/>
                <a:ea typeface="微软雅黑" panose="020B0503020204020204" pitchFamily="34" charset="-122"/>
              </a:rPr>
              <a:t>10</a:t>
            </a:r>
            <a:r>
              <a:rPr lang="zh-CN" altLang="zh-CN" sz="1800" b="1" kern="100">
                <a:effectLst/>
                <a:latin typeface="微软雅黑" panose="020B0503020204020204" pitchFamily="34" charset="-122"/>
                <a:ea typeface="微软雅黑" panose="020B0503020204020204" pitchFamily="34" charset="-122"/>
              </a:rPr>
              <a:t>）</a:t>
            </a:r>
            <a:r>
              <a:rPr lang="en-US" altLang="zh-CN" sz="1800" b="1" kern="100">
                <a:effectLst/>
                <a:latin typeface="微软雅黑" panose="020B0503020204020204" pitchFamily="34" charset="-122"/>
                <a:ea typeface="微软雅黑" panose="020B0503020204020204" pitchFamily="34" charset="-122"/>
              </a:rPr>
              <a:t>1956</a:t>
            </a:r>
            <a:r>
              <a:rPr lang="zh-CN" altLang="zh-CN" sz="1800" b="1" kern="100">
                <a:effectLst/>
                <a:latin typeface="微软雅黑" panose="020B0503020204020204" pitchFamily="34" charset="-122"/>
                <a:ea typeface="微软雅黑" panose="020B0503020204020204" pitchFamily="34" charset="-122"/>
              </a:rPr>
              <a:t>年</a:t>
            </a:r>
            <a:r>
              <a:rPr lang="en-US" altLang="zh-CN" sz="1800" b="1" kern="100">
                <a:effectLst/>
                <a:latin typeface="微软雅黑" panose="020B0503020204020204" pitchFamily="34" charset="-122"/>
                <a:ea typeface="微软雅黑" panose="020B0503020204020204" pitchFamily="34" charset="-122"/>
              </a:rPr>
              <a:t>1</a:t>
            </a:r>
            <a:r>
              <a:rPr lang="zh-CN" altLang="zh-CN" sz="1800" b="1" kern="100">
                <a:effectLst/>
                <a:latin typeface="微软雅黑" panose="020B0503020204020204" pitchFamily="34" charset="-122"/>
                <a:ea typeface="微软雅黑" panose="020B0503020204020204" pitchFamily="34" charset="-122"/>
              </a:rPr>
              <a:t>月，广东省委批准</a:t>
            </a:r>
            <a:r>
              <a:rPr lang="zh-CN" altLang="zh-CN" sz="1800" b="1" kern="100">
                <a:effectLst/>
                <a:highlight>
                  <a:srgbClr val="00FFFF"/>
                </a:highlight>
                <a:latin typeface="微软雅黑" panose="020B0503020204020204" pitchFamily="34" charset="-122"/>
                <a:ea typeface="微软雅黑" panose="020B0503020204020204" pitchFamily="34" charset="-122"/>
              </a:rPr>
              <a:t>成立</a:t>
            </a:r>
            <a:r>
              <a:rPr lang="zh-CN" altLang="zh-CN" sz="1800" b="1" kern="100">
                <a:effectLst/>
                <a:latin typeface="微软雅黑" panose="020B0503020204020204" pitchFamily="34" charset="-122"/>
                <a:ea typeface="微软雅黑" panose="020B0503020204020204" pitchFamily="34" charset="-122"/>
              </a:rPr>
              <a:t>广东省生产安排委员会，其职责是协调解决国营经济与</a:t>
            </a:r>
            <a:r>
              <a:rPr lang="zh-CN" altLang="zh-CN" sz="1800" b="1" kern="100">
                <a:effectLst/>
                <a:highlight>
                  <a:srgbClr val="FF00FF"/>
                </a:highlight>
                <a:latin typeface="微软雅黑" panose="020B0503020204020204" pitchFamily="34" charset="-122"/>
                <a:ea typeface="微软雅黑" panose="020B0503020204020204" pitchFamily="34" charset="-122"/>
              </a:rPr>
              <a:t>私营经济</a:t>
            </a:r>
            <a:r>
              <a:rPr lang="zh-CN" altLang="zh-CN" sz="1800" b="1" kern="100">
                <a:effectLst/>
                <a:latin typeface="微软雅黑" panose="020B0503020204020204" pitchFamily="34" charset="-122"/>
                <a:ea typeface="微软雅黑" panose="020B0503020204020204" pitchFamily="34" charset="-122"/>
              </a:rPr>
              <a:t>之间、地区之间、不同部门之间的产供销矛盾。</a:t>
            </a:r>
            <a:r>
              <a:rPr lang="en-US" altLang="zh-CN" sz="1800" b="1" kern="100">
                <a:effectLst/>
                <a:latin typeface="微软雅黑" panose="020B0503020204020204" pitchFamily="34" charset="-122"/>
                <a:ea typeface="微软雅黑" panose="020B0503020204020204" pitchFamily="34" charset="-122"/>
              </a:rPr>
              <a:t>1957</a:t>
            </a:r>
            <a:r>
              <a:rPr lang="zh-CN" altLang="zh-CN" sz="1800" b="1" kern="100">
                <a:effectLst/>
                <a:latin typeface="微软雅黑" panose="020B0503020204020204" pitchFamily="34" charset="-122"/>
                <a:ea typeface="微软雅黑" panose="020B0503020204020204" pitchFamily="34" charset="-122"/>
              </a:rPr>
              <a:t>年</a:t>
            </a:r>
            <a:r>
              <a:rPr lang="en-US" altLang="zh-CN" sz="1800" b="1" kern="100">
                <a:effectLst/>
                <a:latin typeface="微软雅黑" panose="020B0503020204020204" pitchFamily="34" charset="-122"/>
                <a:ea typeface="微软雅黑" panose="020B0503020204020204" pitchFamily="34" charset="-122"/>
              </a:rPr>
              <a:t>2</a:t>
            </a:r>
            <a:r>
              <a:rPr lang="zh-CN" altLang="zh-CN" sz="1800" b="1" kern="100">
                <a:effectLst/>
                <a:latin typeface="微软雅黑" panose="020B0503020204020204" pitchFamily="34" charset="-122"/>
                <a:ea typeface="微软雅黑" panose="020B0503020204020204" pitchFamily="34" charset="-122"/>
              </a:rPr>
              <a:t>月，广东省生产安排委员会</a:t>
            </a:r>
            <a:r>
              <a:rPr lang="zh-CN" altLang="zh-CN" sz="1800" b="1" kern="100">
                <a:effectLst/>
                <a:highlight>
                  <a:srgbClr val="00FFFF"/>
                </a:highlight>
                <a:latin typeface="微软雅黑" panose="020B0503020204020204" pitchFamily="34" charset="-122"/>
                <a:ea typeface="微软雅黑" panose="020B0503020204020204" pitchFamily="34" charset="-122"/>
              </a:rPr>
              <a:t>撤销</a:t>
            </a:r>
            <a:r>
              <a:rPr lang="zh-CN" altLang="zh-CN" sz="1800" b="1" kern="100">
                <a:effectLst/>
                <a:latin typeface="微软雅黑" panose="020B0503020204020204" pitchFamily="34" charset="-122"/>
                <a:ea typeface="微软雅黑" panose="020B0503020204020204" pitchFamily="34" charset="-122"/>
              </a:rPr>
              <a:t>。这一机构</a:t>
            </a:r>
            <a:r>
              <a:rPr lang="zh-CN" altLang="zh-CN" sz="1800" b="1" kern="100">
                <a:effectLst/>
                <a:highlight>
                  <a:srgbClr val="00FF00"/>
                </a:highlight>
                <a:latin typeface="微软雅黑" panose="020B0503020204020204" pitchFamily="34" charset="-122"/>
                <a:ea typeface="微软雅黑" panose="020B0503020204020204" pitchFamily="34" charset="-122"/>
              </a:rPr>
              <a:t>从设立到撤销说明</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A</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highlight>
                  <a:srgbClr val="FFFF00"/>
                </a:highlight>
                <a:latin typeface="微软雅黑" panose="020B0503020204020204" pitchFamily="34" charset="-122"/>
                <a:ea typeface="微软雅黑" panose="020B0503020204020204" pitchFamily="34" charset="-122"/>
              </a:rPr>
              <a:t>社会主义建设总路线</a:t>
            </a:r>
            <a:r>
              <a:rPr lang="zh-CN" altLang="zh-CN" sz="1800" b="1" kern="100">
                <a:effectLst/>
                <a:latin typeface="微软雅黑" panose="020B0503020204020204" pitchFamily="34" charset="-122"/>
                <a:ea typeface="微软雅黑" panose="020B0503020204020204" pitchFamily="34" charset="-122"/>
              </a:rPr>
              <a:t>的落实</a:t>
            </a:r>
            <a:r>
              <a:rPr lang="en-US" altLang="zh-CN" sz="1800" b="1" kern="100">
                <a:effectLst/>
                <a:latin typeface="微软雅黑" panose="020B0503020204020204" pitchFamily="34" charset="-122"/>
                <a:ea typeface="微软雅黑" panose="020B0503020204020204" pitchFamily="34" charset="-122"/>
              </a:rPr>
              <a:t>	</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B</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highlight>
                  <a:srgbClr val="FFFF00"/>
                </a:highlight>
                <a:latin typeface="微软雅黑" panose="020B0503020204020204" pitchFamily="34" charset="-122"/>
                <a:ea typeface="微软雅黑" panose="020B0503020204020204" pitchFamily="34" charset="-122"/>
              </a:rPr>
              <a:t>弱化了</a:t>
            </a:r>
            <a:r>
              <a:rPr lang="zh-CN" altLang="zh-CN" sz="1800" b="1" kern="100">
                <a:effectLst/>
                <a:latin typeface="微软雅黑" panose="020B0503020204020204" pitchFamily="34" charset="-122"/>
                <a:ea typeface="微软雅黑" panose="020B0503020204020204" pitchFamily="34" charset="-122"/>
              </a:rPr>
              <a:t>政府对经济干预的力度</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C</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latin typeface="微软雅黑" panose="020B0503020204020204" pitchFamily="34" charset="-122"/>
                <a:ea typeface="微软雅黑" panose="020B0503020204020204" pitchFamily="34" charset="-122"/>
              </a:rPr>
              <a:t>计划经济体制在</a:t>
            </a:r>
            <a:r>
              <a:rPr lang="zh-CN" altLang="zh-CN" sz="1800" b="1" kern="100">
                <a:effectLst/>
                <a:highlight>
                  <a:srgbClr val="FFFF00"/>
                </a:highlight>
                <a:latin typeface="微软雅黑" panose="020B0503020204020204" pitchFamily="34" charset="-122"/>
                <a:ea typeface="微软雅黑" panose="020B0503020204020204" pitchFamily="34" charset="-122"/>
              </a:rPr>
              <a:t>全国普遍确立</a:t>
            </a:r>
            <a:endParaRPr lang="en-US" altLang="zh-CN" sz="1800" b="1" kern="100">
              <a:effectLst/>
              <a:highlight>
                <a:srgbClr val="FFFF00"/>
              </a:highlight>
              <a:latin typeface="微软雅黑" panose="020B0503020204020204" pitchFamily="34" charset="-122"/>
              <a:ea typeface="微软雅黑" panose="020B0503020204020204" pitchFamily="34" charset="-122"/>
            </a:endParaRPr>
          </a:p>
          <a:p>
            <a:pPr marL="266700" algn="just">
              <a:lnSpc>
                <a:spcPct val="250000"/>
              </a:lnSpc>
              <a:buNone/>
              <a:tabLst>
                <a:tab pos="2667000" algn="l"/>
              </a:tabLst>
            </a:pPr>
            <a:endParaRPr lang="en-US" altLang="zh-CN" sz="1800" b="1" kern="100" spc="125">
              <a:effectLst/>
              <a:latin typeface="微软雅黑" panose="020B0503020204020204" pitchFamily="34" charset="-122"/>
              <a:ea typeface="微软雅黑" panose="020B0503020204020204" pitchFamily="34" charset="-122"/>
            </a:endParaRPr>
          </a:p>
          <a:p>
            <a:pPr marL="266700" algn="just">
              <a:lnSpc>
                <a:spcPct val="250000"/>
              </a:lnSpc>
              <a:buNone/>
              <a:tabLst>
                <a:tab pos="2667000" algn="l"/>
              </a:tabLst>
            </a:pPr>
            <a:r>
              <a:rPr lang="en-US" altLang="zh-CN" sz="1800" b="1" kern="100" spc="125">
                <a:solidFill>
                  <a:srgbClr val="C00000"/>
                </a:solidFill>
                <a:effectLst/>
                <a:latin typeface="微软雅黑" panose="020B0503020204020204" pitchFamily="34" charset="-122"/>
                <a:ea typeface="微软雅黑" panose="020B0503020204020204" pitchFamily="34" charset="-122"/>
              </a:rPr>
              <a:t>D</a:t>
            </a:r>
            <a:r>
              <a:rPr lang="zh-CN" altLang="zh-CN" sz="1800" b="1" kern="100" spc="125">
                <a:solidFill>
                  <a:srgbClr val="C00000"/>
                </a:solidFill>
                <a:effectLst/>
                <a:latin typeface="微软雅黑" panose="020B0503020204020204" pitchFamily="34" charset="-122"/>
                <a:ea typeface="微软雅黑" panose="020B0503020204020204" pitchFamily="34" charset="-122"/>
              </a:rPr>
              <a:t>．</a:t>
            </a:r>
            <a:r>
              <a:rPr lang="zh-CN" altLang="zh-CN" sz="1800" b="1" kern="100">
                <a:solidFill>
                  <a:srgbClr val="C00000"/>
                </a:solidFill>
                <a:effectLst/>
                <a:highlight>
                  <a:srgbClr val="FFFF00"/>
                </a:highlight>
                <a:latin typeface="微软雅黑" panose="020B0503020204020204" pitchFamily="34" charset="-122"/>
                <a:ea typeface="微软雅黑" panose="020B0503020204020204" pitchFamily="34" charset="-122"/>
              </a:rPr>
              <a:t>过渡时期</a:t>
            </a:r>
            <a:r>
              <a:rPr lang="zh-CN" altLang="zh-CN" sz="1800" b="1" kern="100">
                <a:solidFill>
                  <a:srgbClr val="C00000"/>
                </a:solidFill>
                <a:effectLst/>
                <a:latin typeface="微软雅黑" panose="020B0503020204020204" pitchFamily="34" charset="-122"/>
                <a:ea typeface="微软雅黑" panose="020B0503020204020204" pitchFamily="34" charset="-122"/>
              </a:rPr>
              <a:t>所有制结构的变化</a:t>
            </a:r>
          </a:p>
        </p:txBody>
      </p:sp>
      <p:sp>
        <p:nvSpPr>
          <p:cNvPr id="2" name="文本框 1">
            <a:extLst>
              <a:ext uri="{FF2B5EF4-FFF2-40B4-BE49-F238E27FC236}">
                <a16:creationId xmlns:a16="http://schemas.microsoft.com/office/drawing/2014/main" id="{E3BA636A-37D3-652B-062E-EF72FDB244BD}"/>
              </a:ext>
            </a:extLst>
          </p:cNvPr>
          <p:cNvSpPr txBox="1"/>
          <p:nvPr/>
        </p:nvSpPr>
        <p:spPr>
          <a:xfrm>
            <a:off x="2610680" y="509636"/>
            <a:ext cx="1272207"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3F94EA77-53CA-116C-F771-5A3A358AAEC4}"/>
              </a:ext>
            </a:extLst>
          </p:cNvPr>
          <p:cNvSpPr txBox="1"/>
          <p:nvPr/>
        </p:nvSpPr>
        <p:spPr>
          <a:xfrm>
            <a:off x="5665305" y="1178870"/>
            <a:ext cx="1345094"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3A1DF84B-5ACF-5567-08CD-D44070425E4A}"/>
              </a:ext>
            </a:extLst>
          </p:cNvPr>
          <p:cNvSpPr txBox="1"/>
          <p:nvPr/>
        </p:nvSpPr>
        <p:spPr>
          <a:xfrm>
            <a:off x="1391477" y="1901737"/>
            <a:ext cx="1013793"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变化说明</a:t>
            </a:r>
            <a:r>
              <a:rPr lang="en-US" altLang="zh-CN"/>
              <a:t> </a:t>
            </a:r>
            <a:endParaRPr lang="zh-CN" altLang="en-US"/>
          </a:p>
        </p:txBody>
      </p:sp>
      <p:sp>
        <p:nvSpPr>
          <p:cNvPr id="7" name="文本框 6">
            <a:extLst>
              <a:ext uri="{FF2B5EF4-FFF2-40B4-BE49-F238E27FC236}">
                <a16:creationId xmlns:a16="http://schemas.microsoft.com/office/drawing/2014/main" id="{45188F6E-B299-967E-EC95-33C832506066}"/>
              </a:ext>
            </a:extLst>
          </p:cNvPr>
          <p:cNvSpPr txBox="1"/>
          <p:nvPr/>
        </p:nvSpPr>
        <p:spPr>
          <a:xfrm>
            <a:off x="3962399" y="2551889"/>
            <a:ext cx="5327074"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en-US" altLang="zh-CN"/>
              <a:t>1958 </a:t>
            </a:r>
            <a:r>
              <a:rPr lang="zh-CN" altLang="en-US"/>
              <a:t>年提出（鼓足干劲力争上游多快好省建设社会主义）</a:t>
            </a:r>
          </a:p>
        </p:txBody>
      </p:sp>
      <p:sp>
        <p:nvSpPr>
          <p:cNvPr id="9" name="文本框 8">
            <a:extLst>
              <a:ext uri="{FF2B5EF4-FFF2-40B4-BE49-F238E27FC236}">
                <a16:creationId xmlns:a16="http://schemas.microsoft.com/office/drawing/2014/main" id="{16A594C9-626B-A160-623D-29395D7B149F}"/>
              </a:ext>
            </a:extLst>
          </p:cNvPr>
          <p:cNvSpPr txBox="1"/>
          <p:nvPr/>
        </p:nvSpPr>
        <p:spPr>
          <a:xfrm>
            <a:off x="3962399" y="3244334"/>
            <a:ext cx="3241965"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三大改造后计划经济强化政府管控</a:t>
            </a:r>
          </a:p>
        </p:txBody>
      </p:sp>
      <p:sp>
        <p:nvSpPr>
          <p:cNvPr id="11" name="文本框 10">
            <a:extLst>
              <a:ext uri="{FF2B5EF4-FFF2-40B4-BE49-F238E27FC236}">
                <a16:creationId xmlns:a16="http://schemas.microsoft.com/office/drawing/2014/main" id="{5EB542E7-825C-C765-AF23-C145668DD00F}"/>
              </a:ext>
            </a:extLst>
          </p:cNvPr>
          <p:cNvSpPr txBox="1"/>
          <p:nvPr/>
        </p:nvSpPr>
        <p:spPr>
          <a:xfrm>
            <a:off x="568338" y="4452641"/>
            <a:ext cx="5977936"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计划经济全面确立是 </a:t>
            </a:r>
            <a:r>
              <a:rPr lang="en-US" altLang="zh-CN"/>
              <a:t>1956 </a:t>
            </a:r>
            <a:r>
              <a:rPr lang="zh-CN" altLang="en-US"/>
              <a:t>三大改造完成，但题干机构仅反映广东公私协调问题，不能直接得出全国体制确立，范围过度扩大。</a:t>
            </a:r>
          </a:p>
        </p:txBody>
      </p:sp>
      <p:sp>
        <p:nvSpPr>
          <p:cNvPr id="13" name="文本框 12">
            <a:extLst>
              <a:ext uri="{FF2B5EF4-FFF2-40B4-BE49-F238E27FC236}">
                <a16:creationId xmlns:a16="http://schemas.microsoft.com/office/drawing/2014/main" id="{9A716330-0F44-EF27-67F2-24829EB8B28E}"/>
              </a:ext>
            </a:extLst>
          </p:cNvPr>
          <p:cNvSpPr txBox="1"/>
          <p:nvPr/>
        </p:nvSpPr>
        <p:spPr>
          <a:xfrm>
            <a:off x="7623162" y="6073743"/>
            <a:ext cx="4552422" cy="338554"/>
          </a:xfrm>
          <a:prstGeom prst="rect">
            <a:avLst/>
          </a:prstGeom>
          <a:noFill/>
        </p:spPr>
        <p:txBody>
          <a:bodyPr wrap="square">
            <a:spAutoFit/>
          </a:bodyPr>
          <a:lstStyle>
            <a:defPPr>
              <a:defRPr lang="zh-CN"/>
            </a:defPPr>
            <a:lvl1pPr>
              <a:defRPr sz="1600" b="1">
                <a:solidFill>
                  <a:srgbClr val="00B050"/>
                </a:solidFill>
                <a:latin typeface="微软雅黑" panose="020B0503020204020204" pitchFamily="34" charset="-122"/>
                <a:ea typeface="微软雅黑" panose="020B0503020204020204" pitchFamily="34" charset="-122"/>
              </a:defRPr>
            </a:lvl1pPr>
          </a:lstStyle>
          <a:p>
            <a:r>
              <a:rPr lang="en-US" altLang="zh-CN"/>
              <a:t>《</a:t>
            </a:r>
            <a:r>
              <a:rPr lang="zh-CN" altLang="en-US"/>
              <a:t>纲要上</a:t>
            </a:r>
            <a:r>
              <a:rPr lang="en-US" altLang="zh-CN"/>
              <a:t>》</a:t>
            </a:r>
            <a:r>
              <a:rPr lang="zh-CN" altLang="en-US"/>
              <a:t>第 </a:t>
            </a:r>
            <a:r>
              <a:rPr lang="en-US" altLang="zh-CN"/>
              <a:t>27 </a:t>
            </a:r>
            <a:r>
              <a:rPr lang="zh-CN" altLang="en-US"/>
              <a:t>课</a:t>
            </a:r>
            <a:r>
              <a:rPr lang="en-US" altLang="zh-CN"/>
              <a:t>《</a:t>
            </a:r>
            <a:r>
              <a:rPr lang="zh-CN" altLang="en-US"/>
              <a:t>社会主义建设道路的探索</a:t>
            </a:r>
            <a:r>
              <a:rPr lang="en-US" altLang="zh-CN"/>
              <a:t>》</a:t>
            </a:r>
            <a:endParaRPr lang="zh-CN" altLang="en-US"/>
          </a:p>
        </p:txBody>
      </p:sp>
      <p:sp>
        <p:nvSpPr>
          <p:cNvPr id="16" name="文本框 15">
            <a:extLst>
              <a:ext uri="{FF2B5EF4-FFF2-40B4-BE49-F238E27FC236}">
                <a16:creationId xmlns:a16="http://schemas.microsoft.com/office/drawing/2014/main" id="{BACD1901-4F63-D7B4-F32A-FF3F16AC7093}"/>
              </a:ext>
            </a:extLst>
          </p:cNvPr>
          <p:cNvSpPr txBox="1"/>
          <p:nvPr/>
        </p:nvSpPr>
        <p:spPr>
          <a:xfrm>
            <a:off x="2329069" y="54723"/>
            <a:ext cx="2150166"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en-US" altLang="zh-CN"/>
              <a:t>1953-1956</a:t>
            </a:r>
            <a:r>
              <a:rPr lang="zh-CN" altLang="en-US"/>
              <a:t>三大改造</a:t>
            </a:r>
            <a:r>
              <a:rPr lang="en-US" altLang="zh-CN"/>
              <a:t> </a:t>
            </a:r>
            <a:endParaRPr lang="zh-CN" altLang="en-US"/>
          </a:p>
        </p:txBody>
      </p:sp>
      <p:pic>
        <p:nvPicPr>
          <p:cNvPr id="19" name="图片 18">
            <a:extLst>
              <a:ext uri="{FF2B5EF4-FFF2-40B4-BE49-F238E27FC236}">
                <a16:creationId xmlns:a16="http://schemas.microsoft.com/office/drawing/2014/main" id="{C313C3EA-3BBA-E2B2-3F4A-EEC3FBF439CC}"/>
              </a:ext>
            </a:extLst>
          </p:cNvPr>
          <p:cNvPicPr>
            <a:picLocks noChangeAspect="1"/>
          </p:cNvPicPr>
          <p:nvPr/>
        </p:nvPicPr>
        <p:blipFill>
          <a:blip r:embed="rId2"/>
          <a:stretch>
            <a:fillRect/>
          </a:stretch>
        </p:blipFill>
        <p:spPr>
          <a:xfrm>
            <a:off x="7944285" y="3582888"/>
            <a:ext cx="3962429" cy="2334614"/>
          </a:xfrm>
          <a:prstGeom prst="rect">
            <a:avLst/>
          </a:prstGeom>
        </p:spPr>
      </p:pic>
      <p:sp>
        <p:nvSpPr>
          <p:cNvPr id="22" name="文本框 21">
            <a:extLst>
              <a:ext uri="{FF2B5EF4-FFF2-40B4-BE49-F238E27FC236}">
                <a16:creationId xmlns:a16="http://schemas.microsoft.com/office/drawing/2014/main" id="{6DB3B0E0-C458-1EC0-C04A-53D17B739638}"/>
              </a:ext>
            </a:extLst>
          </p:cNvPr>
          <p:cNvSpPr txBox="1"/>
          <p:nvPr/>
        </p:nvSpPr>
        <p:spPr>
          <a:xfrm>
            <a:off x="554482" y="5814297"/>
            <a:ext cx="6096000"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en-US" altLang="zh-CN"/>
              <a:t>1956 </a:t>
            </a:r>
            <a:r>
              <a:rPr lang="zh-CN" altLang="en-US"/>
              <a:t>年底三大改造完成，私营工商业全部改造为公有制，公私矛盾消失，机构因此撤销，体现所有制从多元私有转向单一公有制。</a:t>
            </a:r>
          </a:p>
        </p:txBody>
      </p:sp>
      <p:cxnSp>
        <p:nvCxnSpPr>
          <p:cNvPr id="23" name="直接箭头连接符 22">
            <a:extLst>
              <a:ext uri="{FF2B5EF4-FFF2-40B4-BE49-F238E27FC236}">
                <a16:creationId xmlns:a16="http://schemas.microsoft.com/office/drawing/2014/main" id="{0DC6AE57-7427-F167-3546-3C8AC3E5D6B5}"/>
              </a:ext>
            </a:extLst>
          </p:cNvPr>
          <p:cNvCxnSpPr>
            <a:cxnSpLocks/>
          </p:cNvCxnSpPr>
          <p:nvPr/>
        </p:nvCxnSpPr>
        <p:spPr>
          <a:xfrm>
            <a:off x="3962399" y="849144"/>
            <a:ext cx="1702906" cy="343473"/>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857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DD3AEEC0-72FD-E58E-D974-F0E0680A3FD1}"/>
              </a:ext>
            </a:extLst>
          </p:cNvPr>
          <p:cNvSpPr txBox="1"/>
          <p:nvPr/>
        </p:nvSpPr>
        <p:spPr>
          <a:xfrm>
            <a:off x="271669" y="236382"/>
            <a:ext cx="11416747" cy="5514138"/>
          </a:xfrm>
          <a:prstGeom prst="rect">
            <a:avLst/>
          </a:prstGeom>
          <a:noFill/>
        </p:spPr>
        <p:txBody>
          <a:bodyPr wrap="square">
            <a:spAutoFit/>
          </a:bodyPr>
          <a:lstStyle/>
          <a:p>
            <a:pPr marL="266700" indent="-266700" algn="just">
              <a:lnSpc>
                <a:spcPct val="250000"/>
              </a:lnSpc>
              <a:buNone/>
            </a:pPr>
            <a:r>
              <a:rPr lang="zh-CN" altLang="zh-CN" sz="1800" b="1" kern="100">
                <a:effectLst/>
                <a:latin typeface="微软雅黑" panose="020B0503020204020204" pitchFamily="34" charset="-122"/>
                <a:ea typeface="微软雅黑" panose="020B0503020204020204" pitchFamily="34" charset="-122"/>
              </a:rPr>
              <a:t>（</a:t>
            </a:r>
            <a:r>
              <a:rPr lang="en-US" altLang="zh-CN" sz="1800" b="1" kern="100">
                <a:effectLst/>
                <a:latin typeface="微软雅黑" panose="020B0503020204020204" pitchFamily="34" charset="-122"/>
                <a:ea typeface="微软雅黑" panose="020B0503020204020204" pitchFamily="34" charset="-122"/>
              </a:rPr>
              <a:t>2026</a:t>
            </a:r>
            <a:r>
              <a:rPr lang="zh-CN" altLang="zh-CN" sz="1800" b="1" kern="100">
                <a:effectLst/>
                <a:latin typeface="微软雅黑" panose="020B0503020204020204" pitchFamily="34" charset="-122"/>
                <a:ea typeface="微软雅黑" panose="020B0503020204020204" pitchFamily="34" charset="-122"/>
              </a:rPr>
              <a:t>·广东高考·</a:t>
            </a:r>
            <a:r>
              <a:rPr lang="en-US" altLang="zh-CN" sz="1800" b="1" kern="100">
                <a:effectLst/>
                <a:latin typeface="微软雅黑" panose="020B0503020204020204" pitchFamily="34" charset="-122"/>
                <a:ea typeface="微软雅黑" panose="020B0503020204020204" pitchFamily="34" charset="-122"/>
              </a:rPr>
              <a:t>11</a:t>
            </a:r>
            <a:r>
              <a:rPr lang="zh-CN" altLang="zh-CN" sz="1800" b="1" kern="100">
                <a:effectLst/>
                <a:latin typeface="微软雅黑" panose="020B0503020204020204" pitchFamily="34" charset="-122"/>
                <a:ea typeface="微软雅黑" panose="020B0503020204020204" pitchFamily="34" charset="-122"/>
              </a:rPr>
              <a:t>）</a:t>
            </a:r>
            <a:r>
              <a:rPr lang="en-US" altLang="zh-CN" sz="1800" b="1" kern="100">
                <a:effectLst/>
                <a:latin typeface="微软雅黑" panose="020B0503020204020204" pitchFamily="34" charset="-122"/>
                <a:ea typeface="微软雅黑" panose="020B0503020204020204" pitchFamily="34" charset="-122"/>
              </a:rPr>
              <a:t>1999</a:t>
            </a:r>
            <a:r>
              <a:rPr lang="zh-CN" altLang="zh-CN" sz="1800" b="1" kern="100">
                <a:effectLst/>
                <a:latin typeface="微软雅黑" panose="020B0503020204020204" pitchFamily="34" charset="-122"/>
                <a:ea typeface="微软雅黑" panose="020B0503020204020204" pitchFamily="34" charset="-122"/>
              </a:rPr>
              <a:t>年</a:t>
            </a:r>
            <a:r>
              <a:rPr lang="en-US" altLang="zh-CN" sz="1800" b="1" kern="100">
                <a:effectLst/>
                <a:latin typeface="微软雅黑" panose="020B0503020204020204" pitchFamily="34" charset="-122"/>
                <a:ea typeface="微软雅黑" panose="020B0503020204020204" pitchFamily="34" charset="-122"/>
              </a:rPr>
              <a:t>9</a:t>
            </a:r>
            <a:r>
              <a:rPr lang="zh-CN" altLang="zh-CN" sz="1800" b="1" kern="100">
                <a:effectLst/>
                <a:latin typeface="微软雅黑" panose="020B0503020204020204" pitchFamily="34" charset="-122"/>
                <a:ea typeface="微软雅黑" panose="020B0503020204020204" pitchFamily="34" charset="-122"/>
              </a:rPr>
              <a:t>月，中共十五届四中全会通过了《中共中央关于国有企业改革和发展若干重大问题的决定》，从</a:t>
            </a:r>
            <a:r>
              <a:rPr lang="zh-CN" altLang="zh-CN" sz="1800" b="1" kern="100">
                <a:effectLst/>
                <a:highlight>
                  <a:srgbClr val="00FFFF"/>
                </a:highlight>
                <a:latin typeface="微软雅黑" panose="020B0503020204020204" pitchFamily="34" charset="-122"/>
                <a:ea typeface="微软雅黑" panose="020B0503020204020204" pitchFamily="34" charset="-122"/>
              </a:rPr>
              <a:t>战略上调整国有经济布局</a:t>
            </a:r>
            <a:r>
              <a:rPr lang="zh-CN" altLang="zh-CN" sz="1800" b="1" kern="100">
                <a:effectLst/>
                <a:latin typeface="微软雅黑" panose="020B0503020204020204" pitchFamily="34" charset="-122"/>
                <a:ea typeface="微软雅黑" panose="020B0503020204020204" pitchFamily="34" charset="-122"/>
              </a:rPr>
              <a:t>，推进国有企业战略性改组，加强和改善企业管理。</a:t>
            </a:r>
            <a:r>
              <a:rPr lang="zh-CN" altLang="zh-CN" sz="1800" b="1" kern="100">
                <a:effectLst/>
                <a:highlight>
                  <a:srgbClr val="00FF00"/>
                </a:highlight>
                <a:latin typeface="微软雅黑" panose="020B0503020204020204" pitchFamily="34" charset="-122"/>
                <a:ea typeface="微软雅黑" panose="020B0503020204020204" pitchFamily="34" charset="-122"/>
              </a:rPr>
              <a:t>上述措施</a:t>
            </a:r>
            <a:endParaRPr lang="en-US" altLang="zh-CN" sz="1800" b="1" kern="100" spc="125">
              <a:effectLst/>
              <a:latin typeface="微软雅黑" panose="020B0503020204020204" pitchFamily="34" charset="-122"/>
              <a:ea typeface="微软雅黑" panose="020B0503020204020204" pitchFamily="34" charset="-122"/>
            </a:endParaRPr>
          </a:p>
          <a:p>
            <a:pPr marL="266700" algn="just">
              <a:lnSpc>
                <a:spcPct val="250000"/>
              </a:lnSpc>
              <a:buNone/>
            </a:pPr>
            <a:r>
              <a:rPr lang="en-US" altLang="zh-CN" sz="1800" b="1" kern="100" spc="125">
                <a:effectLst/>
                <a:latin typeface="微软雅黑" panose="020B0503020204020204" pitchFamily="34" charset="-122"/>
                <a:ea typeface="微软雅黑" panose="020B0503020204020204" pitchFamily="34" charset="-122"/>
              </a:rPr>
              <a:t>A</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latin typeface="微软雅黑" panose="020B0503020204020204" pitchFamily="34" charset="-122"/>
                <a:ea typeface="微软雅黑" panose="020B0503020204020204" pitchFamily="34" charset="-122"/>
              </a:rPr>
              <a:t>强化了</a:t>
            </a:r>
            <a:r>
              <a:rPr lang="zh-CN" altLang="zh-CN" sz="1800" b="1" kern="100">
                <a:effectLst/>
                <a:highlight>
                  <a:srgbClr val="FFFF00"/>
                </a:highlight>
                <a:latin typeface="微软雅黑" panose="020B0503020204020204" pitchFamily="34" charset="-122"/>
                <a:ea typeface="微软雅黑" panose="020B0503020204020204" pitchFamily="34" charset="-122"/>
              </a:rPr>
              <a:t>市场在资源配置中的基础性地位</a:t>
            </a:r>
          </a:p>
          <a:p>
            <a:pPr marL="266700" algn="just">
              <a:lnSpc>
                <a:spcPct val="250000"/>
              </a:lnSpc>
              <a:buNone/>
            </a:pPr>
            <a:r>
              <a:rPr lang="en-US" altLang="zh-CN" sz="1800" b="1" kern="100" spc="125">
                <a:effectLst/>
                <a:latin typeface="微软雅黑" panose="020B0503020204020204" pitchFamily="34" charset="-122"/>
                <a:ea typeface="微软雅黑" panose="020B0503020204020204" pitchFamily="34" charset="-122"/>
              </a:rPr>
              <a:t>B</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highlight>
                  <a:srgbClr val="FFFF00"/>
                </a:highlight>
                <a:latin typeface="微软雅黑" panose="020B0503020204020204" pitchFamily="34" charset="-122"/>
                <a:ea typeface="微软雅黑" panose="020B0503020204020204" pitchFamily="34" charset="-122"/>
              </a:rPr>
              <a:t>加入世贸</a:t>
            </a:r>
            <a:r>
              <a:rPr lang="zh-CN" altLang="zh-CN" sz="1800" b="1" kern="100">
                <a:effectLst/>
                <a:latin typeface="微软雅黑" panose="020B0503020204020204" pitchFamily="34" charset="-122"/>
                <a:ea typeface="微软雅黑" panose="020B0503020204020204" pitchFamily="34" charset="-122"/>
              </a:rPr>
              <a:t>后适应竞争的重大改革</a:t>
            </a:r>
          </a:p>
          <a:p>
            <a:pPr marL="266700" algn="just">
              <a:lnSpc>
                <a:spcPct val="250000"/>
              </a:lnSpc>
              <a:buNone/>
            </a:pPr>
            <a:r>
              <a:rPr lang="en-US" altLang="zh-CN" sz="1800" b="1" kern="100" spc="125">
                <a:effectLst/>
                <a:latin typeface="微软雅黑" panose="020B0503020204020204" pitchFamily="34" charset="-122"/>
                <a:ea typeface="微软雅黑" panose="020B0503020204020204" pitchFamily="34" charset="-122"/>
              </a:rPr>
              <a:t>C</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latin typeface="微软雅黑" panose="020B0503020204020204" pitchFamily="34" charset="-122"/>
                <a:ea typeface="微软雅黑" panose="020B0503020204020204" pitchFamily="34" charset="-122"/>
              </a:rPr>
              <a:t>旨在</a:t>
            </a:r>
            <a:r>
              <a:rPr lang="zh-CN" altLang="zh-CN" sz="1800" b="1" kern="100">
                <a:effectLst/>
                <a:highlight>
                  <a:srgbClr val="FFFF00"/>
                </a:highlight>
                <a:latin typeface="微软雅黑" panose="020B0503020204020204" pitchFamily="34" charset="-122"/>
                <a:ea typeface="微软雅黑" panose="020B0503020204020204" pitchFamily="34" charset="-122"/>
              </a:rPr>
              <a:t>扩大国有企业的自主经营权</a:t>
            </a:r>
          </a:p>
          <a:p>
            <a:pPr marL="266700" algn="just">
              <a:lnSpc>
                <a:spcPct val="250000"/>
              </a:lnSpc>
              <a:buNone/>
            </a:pPr>
            <a:endParaRPr lang="en-US" altLang="zh-CN" sz="1800" b="1" kern="100" spc="125">
              <a:solidFill>
                <a:srgbClr val="C00000"/>
              </a:solidFill>
              <a:effectLst/>
              <a:latin typeface="微软雅黑" panose="020B0503020204020204" pitchFamily="34" charset="-122"/>
              <a:ea typeface="微软雅黑" panose="020B0503020204020204" pitchFamily="34" charset="-122"/>
            </a:endParaRPr>
          </a:p>
          <a:p>
            <a:pPr marL="266700" algn="just">
              <a:lnSpc>
                <a:spcPct val="250000"/>
              </a:lnSpc>
              <a:buNone/>
            </a:pPr>
            <a:endParaRPr lang="en-US" altLang="zh-CN" sz="1800" b="1" kern="100" spc="125">
              <a:solidFill>
                <a:srgbClr val="C00000"/>
              </a:solidFill>
              <a:effectLst/>
              <a:latin typeface="微软雅黑" panose="020B0503020204020204" pitchFamily="34" charset="-122"/>
              <a:ea typeface="微软雅黑" panose="020B0503020204020204" pitchFamily="34" charset="-122"/>
            </a:endParaRPr>
          </a:p>
          <a:p>
            <a:pPr marL="266700" algn="just">
              <a:lnSpc>
                <a:spcPct val="250000"/>
              </a:lnSpc>
              <a:buNone/>
            </a:pPr>
            <a:r>
              <a:rPr lang="en-US" altLang="zh-CN" sz="1800" b="1" kern="100" spc="125">
                <a:solidFill>
                  <a:srgbClr val="C00000"/>
                </a:solidFill>
                <a:effectLst/>
                <a:latin typeface="微软雅黑" panose="020B0503020204020204" pitchFamily="34" charset="-122"/>
                <a:ea typeface="微软雅黑" panose="020B0503020204020204" pitchFamily="34" charset="-122"/>
              </a:rPr>
              <a:t>D</a:t>
            </a:r>
            <a:r>
              <a:rPr lang="zh-CN" altLang="zh-CN" sz="1800" b="1" kern="100" spc="125">
                <a:solidFill>
                  <a:srgbClr val="C00000"/>
                </a:solidFill>
                <a:effectLst/>
                <a:latin typeface="微软雅黑" panose="020B0503020204020204" pitchFamily="34" charset="-122"/>
                <a:ea typeface="微软雅黑" panose="020B0503020204020204" pitchFamily="34" charset="-122"/>
              </a:rPr>
              <a:t>．</a:t>
            </a:r>
            <a:r>
              <a:rPr lang="zh-CN" altLang="zh-CN" sz="1800" b="1" kern="100">
                <a:solidFill>
                  <a:srgbClr val="C00000"/>
                </a:solidFill>
                <a:effectLst/>
                <a:latin typeface="微软雅黑" panose="020B0503020204020204" pitchFamily="34" charset="-122"/>
                <a:ea typeface="微软雅黑" panose="020B0503020204020204" pitchFamily="34" charset="-122"/>
              </a:rPr>
              <a:t>使国有经济的布局趋于合理</a:t>
            </a:r>
          </a:p>
        </p:txBody>
      </p:sp>
      <p:sp>
        <p:nvSpPr>
          <p:cNvPr id="2" name="文本框 1">
            <a:extLst>
              <a:ext uri="{FF2B5EF4-FFF2-40B4-BE49-F238E27FC236}">
                <a16:creationId xmlns:a16="http://schemas.microsoft.com/office/drawing/2014/main" id="{F3C972DF-6A82-5102-D9B7-BB3644C6A980}"/>
              </a:ext>
            </a:extLst>
          </p:cNvPr>
          <p:cNvSpPr txBox="1"/>
          <p:nvPr/>
        </p:nvSpPr>
        <p:spPr>
          <a:xfrm>
            <a:off x="2728443" y="551200"/>
            <a:ext cx="1272207"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A42F1AFB-81BD-DBE6-D806-2579454B411A}"/>
              </a:ext>
            </a:extLst>
          </p:cNvPr>
          <p:cNvSpPr txBox="1"/>
          <p:nvPr/>
        </p:nvSpPr>
        <p:spPr>
          <a:xfrm>
            <a:off x="5102086" y="1888633"/>
            <a:ext cx="3273287"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en-US" altLang="zh-CN"/>
              <a:t>1992 </a:t>
            </a:r>
            <a:r>
              <a:rPr lang="zh-CN" altLang="en-US"/>
              <a:t>十四大提出市场基础性作用</a:t>
            </a:r>
          </a:p>
        </p:txBody>
      </p:sp>
      <p:sp>
        <p:nvSpPr>
          <p:cNvPr id="7" name="文本框 6">
            <a:extLst>
              <a:ext uri="{FF2B5EF4-FFF2-40B4-BE49-F238E27FC236}">
                <a16:creationId xmlns:a16="http://schemas.microsoft.com/office/drawing/2014/main" id="{4E07589C-64F1-961C-DE8D-3CDE186BAF9E}"/>
              </a:ext>
            </a:extLst>
          </p:cNvPr>
          <p:cNvSpPr txBox="1"/>
          <p:nvPr/>
        </p:nvSpPr>
        <p:spPr>
          <a:xfrm>
            <a:off x="4446105" y="2647202"/>
            <a:ext cx="2352260"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en-US" altLang="zh-CN"/>
              <a:t>2001 </a:t>
            </a:r>
            <a:r>
              <a:rPr lang="zh-CN" altLang="zh-CN"/>
              <a:t>年</a:t>
            </a:r>
            <a:r>
              <a:rPr lang="zh-CN" altLang="en-US"/>
              <a:t>中国</a:t>
            </a:r>
            <a:r>
              <a:rPr lang="zh-CN" altLang="zh-CN"/>
              <a:t>加入</a:t>
            </a:r>
            <a:r>
              <a:rPr lang="en-US" altLang="zh-CN"/>
              <a:t> WTO</a:t>
            </a:r>
            <a:endParaRPr lang="zh-CN" altLang="en-US"/>
          </a:p>
        </p:txBody>
      </p:sp>
      <p:sp>
        <p:nvSpPr>
          <p:cNvPr id="9" name="文本框 8">
            <a:extLst>
              <a:ext uri="{FF2B5EF4-FFF2-40B4-BE49-F238E27FC236}">
                <a16:creationId xmlns:a16="http://schemas.microsoft.com/office/drawing/2014/main" id="{D15B52F6-E609-7001-F2E8-9F02814F8085}"/>
              </a:ext>
            </a:extLst>
          </p:cNvPr>
          <p:cNvSpPr txBox="1"/>
          <p:nvPr/>
        </p:nvSpPr>
        <p:spPr>
          <a:xfrm>
            <a:off x="636106" y="3789710"/>
            <a:ext cx="8686799" cy="115685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pPr>
              <a:lnSpc>
                <a:spcPct val="150000"/>
              </a:lnSpc>
            </a:pPr>
            <a:r>
              <a:rPr lang="en-US" altLang="zh-CN"/>
              <a:t>1984</a:t>
            </a:r>
            <a:r>
              <a:rPr lang="zh-CN" altLang="en-US"/>
              <a:t>年十二届三中全会后城市经济体制改革的中心环节是扩大国有企业自主经营权；</a:t>
            </a:r>
            <a:endParaRPr lang="en-US" altLang="zh-CN"/>
          </a:p>
          <a:p>
            <a:pPr>
              <a:lnSpc>
                <a:spcPct val="150000"/>
              </a:lnSpc>
            </a:pPr>
            <a:r>
              <a:rPr lang="en-US" altLang="zh-CN"/>
              <a:t>1992</a:t>
            </a:r>
            <a:r>
              <a:rPr lang="zh-CN" altLang="en-US"/>
              <a:t>年十四大确立建立现代企业制度目标后，改革转向产权制度创新和抓大放小的战略性重组；</a:t>
            </a:r>
            <a:endParaRPr lang="en-US" altLang="zh-CN"/>
          </a:p>
          <a:p>
            <a:pPr>
              <a:lnSpc>
                <a:spcPct val="150000"/>
              </a:lnSpc>
            </a:pPr>
            <a:r>
              <a:rPr lang="en-US" altLang="zh-CN"/>
              <a:t>1999</a:t>
            </a:r>
            <a:r>
              <a:rPr lang="zh-CN" altLang="en-US"/>
              <a:t>年十五届四中全会的措施侧重宏观布局进退。</a:t>
            </a:r>
          </a:p>
        </p:txBody>
      </p:sp>
      <p:sp>
        <p:nvSpPr>
          <p:cNvPr id="13" name="文本框 12">
            <a:extLst>
              <a:ext uri="{FF2B5EF4-FFF2-40B4-BE49-F238E27FC236}">
                <a16:creationId xmlns:a16="http://schemas.microsoft.com/office/drawing/2014/main" id="{5B70E0C9-91FD-B42D-1D90-F77E6EE4770C}"/>
              </a:ext>
            </a:extLst>
          </p:cNvPr>
          <p:cNvSpPr txBox="1"/>
          <p:nvPr/>
        </p:nvSpPr>
        <p:spPr>
          <a:xfrm>
            <a:off x="4446105" y="3259723"/>
            <a:ext cx="1431234"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阶段目标不同</a:t>
            </a:r>
          </a:p>
        </p:txBody>
      </p:sp>
    </p:spTree>
    <p:extLst>
      <p:ext uri="{BB962C8B-B14F-4D97-AF65-F5344CB8AC3E}">
        <p14:creationId xmlns:p14="http://schemas.microsoft.com/office/powerpoint/2010/main" val="182767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AB698A52-1A71-86E6-3A27-B88EDF34544F}"/>
              </a:ext>
            </a:extLst>
          </p:cNvPr>
          <p:cNvSpPr txBox="1"/>
          <p:nvPr/>
        </p:nvSpPr>
        <p:spPr>
          <a:xfrm>
            <a:off x="238538" y="176747"/>
            <a:ext cx="11628783" cy="4821641"/>
          </a:xfrm>
          <a:prstGeom prst="rect">
            <a:avLst/>
          </a:prstGeom>
          <a:noFill/>
        </p:spPr>
        <p:txBody>
          <a:bodyPr wrap="square">
            <a:spAutoFit/>
          </a:bodyPr>
          <a:lstStyle/>
          <a:p>
            <a:pPr marL="266700" indent="-266700" algn="just">
              <a:lnSpc>
                <a:spcPct val="250000"/>
              </a:lnSpc>
              <a:buNone/>
            </a:pPr>
            <a:r>
              <a:rPr lang="zh-CN" altLang="zh-CN" sz="1800" b="1" kern="100">
                <a:effectLst/>
                <a:latin typeface="微软雅黑" panose="020B0503020204020204" pitchFamily="34" charset="-122"/>
                <a:ea typeface="微软雅黑" panose="020B0503020204020204" pitchFamily="34" charset="-122"/>
              </a:rPr>
              <a:t>（</a:t>
            </a:r>
            <a:r>
              <a:rPr lang="en-US" altLang="zh-CN" sz="1800" b="1" kern="100">
                <a:effectLst/>
                <a:latin typeface="微软雅黑" panose="020B0503020204020204" pitchFamily="34" charset="-122"/>
                <a:ea typeface="微软雅黑" panose="020B0503020204020204" pitchFamily="34" charset="-122"/>
              </a:rPr>
              <a:t>2026</a:t>
            </a:r>
            <a:r>
              <a:rPr lang="zh-CN" altLang="zh-CN" sz="1800" b="1" kern="100">
                <a:effectLst/>
                <a:latin typeface="微软雅黑" panose="020B0503020204020204" pitchFamily="34" charset="-122"/>
                <a:ea typeface="微软雅黑" panose="020B0503020204020204" pitchFamily="34" charset="-122"/>
              </a:rPr>
              <a:t>·广东高考·</a:t>
            </a:r>
            <a:r>
              <a:rPr lang="en-US" altLang="zh-CN" sz="1800" b="1" kern="100">
                <a:effectLst/>
                <a:latin typeface="微软雅黑" panose="020B0503020204020204" pitchFamily="34" charset="-122"/>
                <a:ea typeface="微软雅黑" panose="020B0503020204020204" pitchFamily="34" charset="-122"/>
              </a:rPr>
              <a:t>12</a:t>
            </a:r>
            <a:r>
              <a:rPr lang="zh-CN" altLang="zh-CN" sz="1800" b="1" kern="100">
                <a:effectLst/>
                <a:latin typeface="微软雅黑" panose="020B0503020204020204" pitchFamily="34" charset="-122"/>
                <a:ea typeface="微软雅黑" panose="020B0503020204020204" pitchFamily="34" charset="-122"/>
              </a:rPr>
              <a:t>）亚述国王曾给埃及法老</a:t>
            </a:r>
            <a:r>
              <a:rPr lang="zh-CN" altLang="zh-CN" sz="1800" b="1" kern="100">
                <a:effectLst/>
                <a:highlight>
                  <a:srgbClr val="FF00FF"/>
                </a:highlight>
                <a:latin typeface="微软雅黑" panose="020B0503020204020204" pitchFamily="34" charset="-122"/>
                <a:ea typeface="微软雅黑" panose="020B0503020204020204" pitchFamily="34" charset="-122"/>
              </a:rPr>
              <a:t>送了</a:t>
            </a:r>
            <a:r>
              <a:rPr lang="zh-CN" altLang="zh-CN" sz="1800" b="1" kern="100">
                <a:effectLst/>
                <a:latin typeface="微软雅黑" panose="020B0503020204020204" pitchFamily="34" charset="-122"/>
                <a:ea typeface="微软雅黑" panose="020B0503020204020204" pitchFamily="34" charset="-122"/>
              </a:rPr>
              <a:t>一辆马车、两匹白马和一枚青金石印章，在</a:t>
            </a:r>
            <a:r>
              <a:rPr lang="zh-CN" altLang="zh-CN" sz="1800" b="1" kern="100">
                <a:effectLst/>
                <a:highlight>
                  <a:srgbClr val="FF00FF"/>
                </a:highlight>
                <a:latin typeface="微软雅黑" panose="020B0503020204020204" pitchFamily="34" charset="-122"/>
                <a:ea typeface="微软雅黑" panose="020B0503020204020204" pitchFamily="34" charset="-122"/>
              </a:rPr>
              <a:t>信中</a:t>
            </a:r>
            <a:r>
              <a:rPr lang="zh-CN" altLang="zh-CN" sz="1800" b="1" kern="100">
                <a:effectLst/>
                <a:latin typeface="微软雅黑" panose="020B0503020204020204" pitchFamily="34" charset="-122"/>
                <a:ea typeface="微软雅黑" panose="020B0503020204020204" pitchFamily="34" charset="-122"/>
              </a:rPr>
              <a:t>抱怨埃及法老的</a:t>
            </a:r>
            <a:r>
              <a:rPr lang="zh-CN" altLang="zh-CN" sz="1800" b="1" kern="100">
                <a:effectLst/>
                <a:highlight>
                  <a:srgbClr val="FF00FF"/>
                </a:highlight>
                <a:latin typeface="微软雅黑" panose="020B0503020204020204" pitchFamily="34" charset="-122"/>
                <a:ea typeface="微软雅黑" panose="020B0503020204020204" pitchFamily="34" charset="-122"/>
              </a:rPr>
              <a:t>回赠</a:t>
            </a:r>
            <a:r>
              <a:rPr lang="zh-CN" altLang="zh-CN" sz="1800" b="1" kern="100">
                <a:effectLst/>
                <a:latin typeface="微软雅黑" panose="020B0503020204020204" pitchFamily="34" charset="-122"/>
                <a:ea typeface="微软雅黑" panose="020B0503020204020204" pitchFamily="34" charset="-122"/>
              </a:rPr>
              <a:t>太少，甚至不够信使的旅费，</a:t>
            </a:r>
            <a:r>
              <a:rPr lang="zh-CN" altLang="zh-CN" sz="1800" b="1" kern="100">
                <a:effectLst/>
                <a:highlight>
                  <a:srgbClr val="00FFFF"/>
                </a:highlight>
                <a:latin typeface="微软雅黑" panose="020B0503020204020204" pitchFamily="34" charset="-122"/>
                <a:ea typeface="微软雅黑" panose="020B0503020204020204" pitchFamily="34" charset="-122"/>
              </a:rPr>
              <a:t>并</a:t>
            </a:r>
            <a:r>
              <a:rPr lang="zh-CN" altLang="zh-CN" sz="1800" b="1" kern="100">
                <a:effectLst/>
                <a:latin typeface="微软雅黑" panose="020B0503020204020204" pitchFamily="34" charset="-122"/>
                <a:ea typeface="微软雅黑" panose="020B0503020204020204" pitchFamily="34" charset="-122"/>
              </a:rPr>
              <a:t>理直气壮地要求埃及法老</a:t>
            </a:r>
            <a:r>
              <a:rPr lang="zh-CN" altLang="zh-CN" sz="1800" b="1" kern="100">
                <a:effectLst/>
                <a:highlight>
                  <a:srgbClr val="FF00FF"/>
                </a:highlight>
                <a:latin typeface="微软雅黑" panose="020B0503020204020204" pitchFamily="34" charset="-122"/>
                <a:ea typeface="微软雅黑" panose="020B0503020204020204" pitchFamily="34" charset="-122"/>
              </a:rPr>
              <a:t>赠送</a:t>
            </a:r>
            <a:r>
              <a:rPr lang="zh-CN" altLang="zh-CN" sz="1800" b="1" kern="100">
                <a:effectLst/>
                <a:latin typeface="微软雅黑" panose="020B0503020204020204" pitchFamily="34" charset="-122"/>
                <a:ea typeface="微软雅黑" panose="020B0503020204020204" pitchFamily="34" charset="-122"/>
              </a:rPr>
              <a:t>大量黄金，用于建造一所新王宫，</a:t>
            </a:r>
            <a:r>
              <a:rPr lang="zh-CN" altLang="zh-CN" sz="1800" b="1" kern="100">
                <a:effectLst/>
                <a:highlight>
                  <a:srgbClr val="00FFFF"/>
                </a:highlight>
                <a:latin typeface="微软雅黑" panose="020B0503020204020204" pitchFamily="34" charset="-122"/>
                <a:ea typeface="微软雅黑" panose="020B0503020204020204" pitchFamily="34" charset="-122"/>
              </a:rPr>
              <a:t>而</a:t>
            </a:r>
            <a:r>
              <a:rPr lang="zh-CN" altLang="zh-CN" sz="1800" b="1" kern="100">
                <a:effectLst/>
                <a:latin typeface="微软雅黑" panose="020B0503020204020204" pitchFamily="34" charset="-122"/>
                <a:ea typeface="微软雅黑" panose="020B0503020204020204" pitchFamily="34" charset="-122"/>
              </a:rPr>
              <a:t>在埃及“黄金非常多，就像尘土一样”。这</a:t>
            </a:r>
            <a:r>
              <a:rPr lang="zh-CN" altLang="zh-CN" sz="1800" b="1" kern="100">
                <a:effectLst/>
                <a:highlight>
                  <a:srgbClr val="00FF00"/>
                </a:highlight>
                <a:latin typeface="微软雅黑" panose="020B0503020204020204" pitchFamily="34" charset="-122"/>
                <a:ea typeface="微软雅黑" panose="020B0503020204020204" pitchFamily="34" charset="-122"/>
              </a:rPr>
              <a:t>反映了</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A</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highlight>
                  <a:srgbClr val="FFFF00"/>
                </a:highlight>
                <a:latin typeface="微软雅黑" panose="020B0503020204020204" pitchFamily="34" charset="-122"/>
                <a:ea typeface="微软雅黑" panose="020B0503020204020204" pitchFamily="34" charset="-122"/>
              </a:rPr>
              <a:t>西方古典文明</a:t>
            </a:r>
            <a:r>
              <a:rPr lang="zh-CN" altLang="zh-CN" sz="1800" b="1" kern="100">
                <a:effectLst/>
                <a:latin typeface="微软雅黑" panose="020B0503020204020204" pitchFamily="34" charset="-122"/>
                <a:ea typeface="微软雅黑" panose="020B0503020204020204" pitchFamily="34" charset="-122"/>
              </a:rPr>
              <a:t>的东传</a:t>
            </a:r>
            <a:r>
              <a:rPr lang="en-US" altLang="zh-CN" sz="1800" b="1" kern="100">
                <a:effectLst/>
                <a:latin typeface="微软雅黑" panose="020B0503020204020204" pitchFamily="34" charset="-122"/>
                <a:ea typeface="微软雅黑" panose="020B0503020204020204" pitchFamily="34" charset="-122"/>
              </a:rPr>
              <a:t>	</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B</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highlight>
                  <a:srgbClr val="FFFF00"/>
                </a:highlight>
                <a:latin typeface="微软雅黑" panose="020B0503020204020204" pitchFamily="34" charset="-122"/>
                <a:ea typeface="微软雅黑" panose="020B0503020204020204" pitchFamily="34" charset="-122"/>
              </a:rPr>
              <a:t>农耕游牧文明</a:t>
            </a:r>
            <a:r>
              <a:rPr lang="zh-CN" altLang="zh-CN" sz="1800" b="1" kern="100">
                <a:effectLst/>
                <a:latin typeface="微软雅黑" panose="020B0503020204020204" pitchFamily="34" charset="-122"/>
                <a:ea typeface="微软雅黑" panose="020B0503020204020204" pitchFamily="34" charset="-122"/>
              </a:rPr>
              <a:t>的冲突</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C</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highlight>
                  <a:srgbClr val="FFFF00"/>
                </a:highlight>
                <a:latin typeface="微软雅黑" panose="020B0503020204020204" pitchFamily="34" charset="-122"/>
                <a:ea typeface="微软雅黑" panose="020B0503020204020204" pitchFamily="34" charset="-122"/>
              </a:rPr>
              <a:t>古代波斯文明</a:t>
            </a:r>
            <a:r>
              <a:rPr lang="zh-CN" altLang="zh-CN" sz="1800" b="1" kern="100">
                <a:effectLst/>
                <a:latin typeface="微软雅黑" panose="020B0503020204020204" pitchFamily="34" charset="-122"/>
                <a:ea typeface="微软雅黑" panose="020B0503020204020204" pitchFamily="34" charset="-122"/>
              </a:rPr>
              <a:t>的兴起</a:t>
            </a:r>
            <a:r>
              <a:rPr lang="en-US" altLang="zh-CN" sz="1800" b="1" kern="100">
                <a:effectLst/>
                <a:latin typeface="微软雅黑" panose="020B0503020204020204" pitchFamily="34" charset="-122"/>
                <a:ea typeface="微软雅黑" panose="020B0503020204020204" pitchFamily="34" charset="-122"/>
              </a:rPr>
              <a:t>	</a:t>
            </a:r>
          </a:p>
          <a:p>
            <a:pPr marL="266700" algn="just">
              <a:lnSpc>
                <a:spcPct val="250000"/>
              </a:lnSpc>
              <a:buNone/>
              <a:tabLst>
                <a:tab pos="2667000" algn="l"/>
              </a:tabLst>
            </a:pPr>
            <a:r>
              <a:rPr lang="en-US" altLang="zh-CN" sz="1800" b="1" kern="100" spc="125">
                <a:solidFill>
                  <a:srgbClr val="C00000"/>
                </a:solidFill>
                <a:effectLst/>
                <a:latin typeface="微软雅黑" panose="020B0503020204020204" pitchFamily="34" charset="-122"/>
                <a:ea typeface="微软雅黑" panose="020B0503020204020204" pitchFamily="34" charset="-122"/>
              </a:rPr>
              <a:t>D</a:t>
            </a:r>
            <a:r>
              <a:rPr lang="zh-CN" altLang="zh-CN" sz="1800" b="1" kern="100" spc="125">
                <a:solidFill>
                  <a:srgbClr val="C00000"/>
                </a:solidFill>
                <a:effectLst/>
                <a:latin typeface="微软雅黑" panose="020B0503020204020204" pitchFamily="34" charset="-122"/>
                <a:ea typeface="微软雅黑" panose="020B0503020204020204" pitchFamily="34" charset="-122"/>
              </a:rPr>
              <a:t>．</a:t>
            </a:r>
            <a:r>
              <a:rPr lang="zh-CN" altLang="zh-CN" sz="1800" b="1" kern="100">
                <a:solidFill>
                  <a:srgbClr val="C00000"/>
                </a:solidFill>
                <a:effectLst/>
                <a:latin typeface="微软雅黑" panose="020B0503020204020204" pitchFamily="34" charset="-122"/>
                <a:ea typeface="微软雅黑" panose="020B0503020204020204" pitchFamily="34" charset="-122"/>
              </a:rPr>
              <a:t>亚非大河文明的互动</a:t>
            </a:r>
          </a:p>
        </p:txBody>
      </p:sp>
      <p:sp>
        <p:nvSpPr>
          <p:cNvPr id="2" name="文本框 1">
            <a:extLst>
              <a:ext uri="{FF2B5EF4-FFF2-40B4-BE49-F238E27FC236}">
                <a16:creationId xmlns:a16="http://schemas.microsoft.com/office/drawing/2014/main" id="{6BB87C76-812D-3744-02C9-B78AD8E61B8D}"/>
              </a:ext>
            </a:extLst>
          </p:cNvPr>
          <p:cNvSpPr txBox="1"/>
          <p:nvPr/>
        </p:nvSpPr>
        <p:spPr>
          <a:xfrm>
            <a:off x="2748323" y="492801"/>
            <a:ext cx="955660"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3A915243-E22C-B3EB-7C15-AB655B80CFC3}"/>
              </a:ext>
            </a:extLst>
          </p:cNvPr>
          <p:cNvSpPr txBox="1"/>
          <p:nvPr/>
        </p:nvSpPr>
        <p:spPr>
          <a:xfrm>
            <a:off x="2567607" y="63616"/>
            <a:ext cx="1451113"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西亚两河流域</a:t>
            </a:r>
          </a:p>
        </p:txBody>
      </p:sp>
      <p:sp>
        <p:nvSpPr>
          <p:cNvPr id="6" name="文本框 5">
            <a:extLst>
              <a:ext uri="{FF2B5EF4-FFF2-40B4-BE49-F238E27FC236}">
                <a16:creationId xmlns:a16="http://schemas.microsoft.com/office/drawing/2014/main" id="{9C7F07F6-FF0B-6855-8D54-99B87BBBAB86}"/>
              </a:ext>
            </a:extLst>
          </p:cNvPr>
          <p:cNvSpPr txBox="1"/>
          <p:nvPr/>
        </p:nvSpPr>
        <p:spPr>
          <a:xfrm>
            <a:off x="4133175" y="504818"/>
            <a:ext cx="955660"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B81C9888-86D3-039C-F790-C5CBFF8512E3}"/>
              </a:ext>
            </a:extLst>
          </p:cNvPr>
          <p:cNvSpPr txBox="1"/>
          <p:nvPr/>
        </p:nvSpPr>
        <p:spPr>
          <a:xfrm>
            <a:off x="4187687" y="63616"/>
            <a:ext cx="1623392"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北非尼罗河流域</a:t>
            </a:r>
          </a:p>
        </p:txBody>
      </p:sp>
      <p:cxnSp>
        <p:nvCxnSpPr>
          <p:cNvPr id="9" name="直接箭头连接符 8">
            <a:extLst>
              <a:ext uri="{FF2B5EF4-FFF2-40B4-BE49-F238E27FC236}">
                <a16:creationId xmlns:a16="http://schemas.microsoft.com/office/drawing/2014/main" id="{B0F6E521-29DE-52BB-CDB4-7E6F64342914}"/>
              </a:ext>
            </a:extLst>
          </p:cNvPr>
          <p:cNvCxnSpPr>
            <a:cxnSpLocks/>
          </p:cNvCxnSpPr>
          <p:nvPr/>
        </p:nvCxnSpPr>
        <p:spPr>
          <a:xfrm>
            <a:off x="7626624" y="1482563"/>
            <a:ext cx="1593575" cy="414408"/>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直接箭头连接符 9">
            <a:extLst>
              <a:ext uri="{FF2B5EF4-FFF2-40B4-BE49-F238E27FC236}">
                <a16:creationId xmlns:a16="http://schemas.microsoft.com/office/drawing/2014/main" id="{35B264F4-71AE-1CD0-BAD2-1D5CCF507FB4}"/>
              </a:ext>
            </a:extLst>
          </p:cNvPr>
          <p:cNvCxnSpPr>
            <a:cxnSpLocks/>
          </p:cNvCxnSpPr>
          <p:nvPr/>
        </p:nvCxnSpPr>
        <p:spPr>
          <a:xfrm flipH="1">
            <a:off x="9286460" y="831355"/>
            <a:ext cx="921025" cy="108818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DE2558AB-6BB4-8896-B3F5-4421C21034DA}"/>
              </a:ext>
            </a:extLst>
          </p:cNvPr>
          <p:cNvSpPr txBox="1"/>
          <p:nvPr/>
        </p:nvSpPr>
        <p:spPr>
          <a:xfrm>
            <a:off x="7123043" y="1961692"/>
            <a:ext cx="4326835"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两国国王互赠礼物、索要黄金并进行书信往来</a:t>
            </a:r>
          </a:p>
        </p:txBody>
      </p:sp>
      <p:sp>
        <p:nvSpPr>
          <p:cNvPr id="15" name="文本框 14">
            <a:extLst>
              <a:ext uri="{FF2B5EF4-FFF2-40B4-BE49-F238E27FC236}">
                <a16:creationId xmlns:a16="http://schemas.microsoft.com/office/drawing/2014/main" id="{B17AB024-BB46-5C63-92ED-58B4516127D2}"/>
              </a:ext>
            </a:extLst>
          </p:cNvPr>
          <p:cNvSpPr txBox="1"/>
          <p:nvPr/>
        </p:nvSpPr>
        <p:spPr>
          <a:xfrm>
            <a:off x="3293164" y="2572171"/>
            <a:ext cx="5883965"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西方古典文明通常指古希腊罗马文明，其核心区域在地中海北岸</a:t>
            </a:r>
          </a:p>
        </p:txBody>
      </p:sp>
      <p:sp>
        <p:nvSpPr>
          <p:cNvPr id="17" name="文本框 16">
            <a:extLst>
              <a:ext uri="{FF2B5EF4-FFF2-40B4-BE49-F238E27FC236}">
                <a16:creationId xmlns:a16="http://schemas.microsoft.com/office/drawing/2014/main" id="{6EF0011F-C10A-BF49-911B-D41C16976CAF}"/>
              </a:ext>
            </a:extLst>
          </p:cNvPr>
          <p:cNvSpPr txBox="1"/>
          <p:nvPr/>
        </p:nvSpPr>
        <p:spPr>
          <a:xfrm>
            <a:off x="3293165" y="3244334"/>
            <a:ext cx="3438939"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亚述与埃及均为定居农耕文明</a:t>
            </a:r>
          </a:p>
        </p:txBody>
      </p:sp>
      <p:sp>
        <p:nvSpPr>
          <p:cNvPr id="19" name="文本框 18">
            <a:extLst>
              <a:ext uri="{FF2B5EF4-FFF2-40B4-BE49-F238E27FC236}">
                <a16:creationId xmlns:a16="http://schemas.microsoft.com/office/drawing/2014/main" id="{C9841972-5CE3-BD83-0A2A-3114FCE26AC6}"/>
              </a:ext>
            </a:extLst>
          </p:cNvPr>
          <p:cNvSpPr txBox="1"/>
          <p:nvPr/>
        </p:nvSpPr>
        <p:spPr>
          <a:xfrm>
            <a:off x="3293164" y="3872525"/>
            <a:ext cx="6665845"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波斯文明兴起于公元前</a:t>
            </a:r>
            <a:r>
              <a:rPr lang="en-US" altLang="zh-CN"/>
              <a:t>6</a:t>
            </a:r>
            <a:r>
              <a:rPr lang="zh-CN" altLang="en-US"/>
              <a:t>世纪，以居鲁士大帝建立阿契美尼德王朝为标志</a:t>
            </a:r>
          </a:p>
        </p:txBody>
      </p:sp>
      <p:cxnSp>
        <p:nvCxnSpPr>
          <p:cNvPr id="24" name="连接符: 肘形 23">
            <a:extLst>
              <a:ext uri="{FF2B5EF4-FFF2-40B4-BE49-F238E27FC236}">
                <a16:creationId xmlns:a16="http://schemas.microsoft.com/office/drawing/2014/main" id="{53F2BF98-4C79-72CD-6C00-8B7A36C6B2A1}"/>
              </a:ext>
            </a:extLst>
          </p:cNvPr>
          <p:cNvCxnSpPr>
            <a:cxnSpLocks/>
            <a:stCxn id="13" idx="3"/>
          </p:cNvCxnSpPr>
          <p:nvPr/>
        </p:nvCxnSpPr>
        <p:spPr>
          <a:xfrm flipH="1">
            <a:off x="3293164" y="2130969"/>
            <a:ext cx="8156714" cy="2653066"/>
          </a:xfrm>
          <a:prstGeom prst="bentConnector3">
            <a:avLst>
              <a:gd name="adj1" fmla="val -2803"/>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31" name="图片 30">
            <a:extLst>
              <a:ext uri="{FF2B5EF4-FFF2-40B4-BE49-F238E27FC236}">
                <a16:creationId xmlns:a16="http://schemas.microsoft.com/office/drawing/2014/main" id="{8BB436E0-BAA5-4C25-787A-7C9C676633B7}"/>
              </a:ext>
            </a:extLst>
          </p:cNvPr>
          <p:cNvPicPr>
            <a:picLocks noChangeAspect="1"/>
          </p:cNvPicPr>
          <p:nvPr/>
        </p:nvPicPr>
        <p:blipFill>
          <a:blip r:embed="rId2"/>
          <a:stretch>
            <a:fillRect/>
          </a:stretch>
        </p:blipFill>
        <p:spPr>
          <a:xfrm>
            <a:off x="86597" y="5097518"/>
            <a:ext cx="3932123" cy="1171584"/>
          </a:xfrm>
          <a:prstGeom prst="rect">
            <a:avLst/>
          </a:prstGeom>
        </p:spPr>
      </p:pic>
      <p:pic>
        <p:nvPicPr>
          <p:cNvPr id="33" name="图片 32">
            <a:extLst>
              <a:ext uri="{FF2B5EF4-FFF2-40B4-BE49-F238E27FC236}">
                <a16:creationId xmlns:a16="http://schemas.microsoft.com/office/drawing/2014/main" id="{E1B2ABDA-97B5-5C43-BB88-D73E3B6DC0CE}"/>
              </a:ext>
            </a:extLst>
          </p:cNvPr>
          <p:cNvPicPr>
            <a:picLocks noChangeAspect="1"/>
          </p:cNvPicPr>
          <p:nvPr/>
        </p:nvPicPr>
        <p:blipFill>
          <a:blip r:embed="rId3"/>
          <a:stretch>
            <a:fillRect/>
          </a:stretch>
        </p:blipFill>
        <p:spPr>
          <a:xfrm>
            <a:off x="4249382" y="5130856"/>
            <a:ext cx="3098948" cy="1104908"/>
          </a:xfrm>
          <a:prstGeom prst="rect">
            <a:avLst/>
          </a:prstGeom>
        </p:spPr>
      </p:pic>
      <p:sp>
        <p:nvSpPr>
          <p:cNvPr id="35" name="文本框 34">
            <a:extLst>
              <a:ext uri="{FF2B5EF4-FFF2-40B4-BE49-F238E27FC236}">
                <a16:creationId xmlns:a16="http://schemas.microsoft.com/office/drawing/2014/main" id="{1FC52383-C5AA-E8A4-BF8E-761CDCB3260B}"/>
              </a:ext>
            </a:extLst>
          </p:cNvPr>
          <p:cNvSpPr txBox="1"/>
          <p:nvPr/>
        </p:nvSpPr>
        <p:spPr>
          <a:xfrm>
            <a:off x="1196008" y="6401390"/>
            <a:ext cx="4678020" cy="338554"/>
          </a:xfrm>
          <a:prstGeom prst="rect">
            <a:avLst/>
          </a:prstGeom>
          <a:noFill/>
        </p:spPr>
        <p:txBody>
          <a:bodyPr wrap="square">
            <a:spAutoFit/>
          </a:bodyPr>
          <a:lstStyle>
            <a:defPPr>
              <a:defRPr lang="zh-CN"/>
            </a:defPPr>
            <a:lvl1pPr>
              <a:defRPr sz="1600" b="1">
                <a:solidFill>
                  <a:srgbClr val="00B050"/>
                </a:solidFill>
                <a:latin typeface="微软雅黑" panose="020B0503020204020204" pitchFamily="34" charset="-122"/>
                <a:ea typeface="微软雅黑" panose="020B0503020204020204" pitchFamily="34" charset="-122"/>
              </a:defRPr>
            </a:lvl1pPr>
          </a:lstStyle>
          <a:p>
            <a:r>
              <a:rPr lang="en-US" altLang="zh-CN"/>
              <a:t>《</a:t>
            </a:r>
            <a:r>
              <a:rPr lang="zh-CN" altLang="en-US"/>
              <a:t>纲要下</a:t>
            </a:r>
            <a:r>
              <a:rPr lang="en-US" altLang="zh-CN"/>
              <a:t>》</a:t>
            </a:r>
            <a:r>
              <a:rPr lang="zh-CN" altLang="en-US"/>
              <a:t>第</a:t>
            </a:r>
            <a:r>
              <a:rPr lang="en-US" altLang="zh-CN"/>
              <a:t>2</a:t>
            </a:r>
            <a:r>
              <a:rPr lang="zh-CN" altLang="en-US"/>
              <a:t>课</a:t>
            </a:r>
            <a:r>
              <a:rPr lang="en-US" altLang="zh-CN"/>
              <a:t>《</a:t>
            </a:r>
            <a:r>
              <a:rPr lang="zh-CN" altLang="en-US"/>
              <a:t>古代世界的帝国与文明的交流</a:t>
            </a:r>
            <a:r>
              <a:rPr lang="en-US" altLang="zh-CN"/>
              <a:t>》</a:t>
            </a:r>
            <a:endParaRPr lang="zh-CN" altLang="en-US"/>
          </a:p>
        </p:txBody>
      </p:sp>
      <p:pic>
        <p:nvPicPr>
          <p:cNvPr id="37" name="图片 36">
            <a:extLst>
              <a:ext uri="{FF2B5EF4-FFF2-40B4-BE49-F238E27FC236}">
                <a16:creationId xmlns:a16="http://schemas.microsoft.com/office/drawing/2014/main" id="{97865F87-4669-23AD-BA53-7F58234419C4}"/>
              </a:ext>
            </a:extLst>
          </p:cNvPr>
          <p:cNvPicPr>
            <a:picLocks noChangeAspect="1"/>
          </p:cNvPicPr>
          <p:nvPr/>
        </p:nvPicPr>
        <p:blipFill>
          <a:blip r:embed="rId4"/>
          <a:stretch>
            <a:fillRect/>
          </a:stretch>
        </p:blipFill>
        <p:spPr>
          <a:xfrm>
            <a:off x="7626624" y="5154669"/>
            <a:ext cx="4238656" cy="1114433"/>
          </a:xfrm>
          <a:prstGeom prst="rect">
            <a:avLst/>
          </a:prstGeom>
        </p:spPr>
      </p:pic>
      <p:sp>
        <p:nvSpPr>
          <p:cNvPr id="39" name="文本框 38">
            <a:extLst>
              <a:ext uri="{FF2B5EF4-FFF2-40B4-BE49-F238E27FC236}">
                <a16:creationId xmlns:a16="http://schemas.microsoft.com/office/drawing/2014/main" id="{5F246FE0-2381-77F0-57C2-7552C6DA7B0A}"/>
              </a:ext>
            </a:extLst>
          </p:cNvPr>
          <p:cNvSpPr txBox="1"/>
          <p:nvPr/>
        </p:nvSpPr>
        <p:spPr>
          <a:xfrm>
            <a:off x="7682948" y="6388633"/>
            <a:ext cx="4238656" cy="338554"/>
          </a:xfrm>
          <a:prstGeom prst="rect">
            <a:avLst/>
          </a:prstGeom>
          <a:noFill/>
        </p:spPr>
        <p:txBody>
          <a:bodyPr wrap="square">
            <a:spAutoFit/>
          </a:bodyPr>
          <a:lstStyle>
            <a:defPPr>
              <a:defRPr lang="zh-CN"/>
            </a:defPPr>
            <a:lvl1pPr>
              <a:defRPr sz="1600" b="1">
                <a:solidFill>
                  <a:srgbClr val="00B050"/>
                </a:solidFill>
                <a:latin typeface="微软雅黑" panose="020B0503020204020204" pitchFamily="34" charset="-122"/>
                <a:ea typeface="微软雅黑" panose="020B0503020204020204" pitchFamily="34" charset="-122"/>
              </a:defRPr>
            </a:lvl1pPr>
          </a:lstStyle>
          <a:p>
            <a:r>
              <a:rPr lang="en-US" altLang="zh-CN"/>
              <a:t>《</a:t>
            </a:r>
            <a:r>
              <a:rPr lang="zh-CN" altLang="en-US"/>
              <a:t>纲要下</a:t>
            </a:r>
            <a:r>
              <a:rPr lang="en-US" altLang="zh-CN"/>
              <a:t>》</a:t>
            </a:r>
            <a:r>
              <a:rPr lang="zh-CN" altLang="en-US"/>
              <a:t>第 </a:t>
            </a:r>
            <a:r>
              <a:rPr lang="en-US" altLang="zh-CN"/>
              <a:t>1 </a:t>
            </a:r>
            <a:r>
              <a:rPr lang="zh-CN" altLang="en-US"/>
              <a:t>课</a:t>
            </a:r>
            <a:r>
              <a:rPr lang="en-US" altLang="zh-CN"/>
              <a:t>《</a:t>
            </a:r>
            <a:r>
              <a:rPr lang="zh-CN" altLang="en-US"/>
              <a:t>文明的产生与早期发展</a:t>
            </a:r>
            <a:r>
              <a:rPr lang="en-US" altLang="zh-CN"/>
              <a:t>》</a:t>
            </a:r>
            <a:endParaRPr lang="zh-CN" altLang="en-US"/>
          </a:p>
        </p:txBody>
      </p:sp>
    </p:spTree>
    <p:extLst>
      <p:ext uri="{BB962C8B-B14F-4D97-AF65-F5344CB8AC3E}">
        <p14:creationId xmlns:p14="http://schemas.microsoft.com/office/powerpoint/2010/main" val="3585723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C495A755-92B3-CB4C-BCFA-87EE4E6AAC03}"/>
              </a:ext>
            </a:extLst>
          </p:cNvPr>
          <p:cNvSpPr txBox="1"/>
          <p:nvPr/>
        </p:nvSpPr>
        <p:spPr>
          <a:xfrm>
            <a:off x="205408" y="273798"/>
            <a:ext cx="11820939" cy="4821641"/>
          </a:xfrm>
          <a:prstGeom prst="rect">
            <a:avLst/>
          </a:prstGeom>
          <a:noFill/>
        </p:spPr>
        <p:txBody>
          <a:bodyPr wrap="square">
            <a:spAutoFit/>
          </a:bodyPr>
          <a:lstStyle/>
          <a:p>
            <a:pPr marL="266700" indent="-266700" algn="just">
              <a:lnSpc>
                <a:spcPct val="250000"/>
              </a:lnSpc>
              <a:buNone/>
            </a:pPr>
            <a:r>
              <a:rPr lang="zh-CN" altLang="zh-CN" sz="1800" b="1" kern="100">
                <a:effectLst/>
                <a:latin typeface="微软雅黑" panose="020B0503020204020204" pitchFamily="34" charset="-122"/>
                <a:ea typeface="微软雅黑" panose="020B0503020204020204" pitchFamily="34" charset="-122"/>
              </a:rPr>
              <a:t>（</a:t>
            </a:r>
            <a:r>
              <a:rPr lang="en-US" altLang="zh-CN" sz="1800" b="1" kern="100">
                <a:effectLst/>
                <a:latin typeface="微软雅黑" panose="020B0503020204020204" pitchFamily="34" charset="-122"/>
                <a:ea typeface="微软雅黑" panose="020B0503020204020204" pitchFamily="34" charset="-122"/>
              </a:rPr>
              <a:t>2026</a:t>
            </a:r>
            <a:r>
              <a:rPr lang="zh-CN" altLang="zh-CN" sz="1800" b="1" kern="100">
                <a:effectLst/>
                <a:latin typeface="微软雅黑" panose="020B0503020204020204" pitchFamily="34" charset="-122"/>
                <a:ea typeface="微软雅黑" panose="020B0503020204020204" pitchFamily="34" charset="-122"/>
              </a:rPr>
              <a:t>·广东高考·</a:t>
            </a:r>
            <a:r>
              <a:rPr lang="en-US" altLang="zh-CN" sz="1800" b="1" kern="100">
                <a:effectLst/>
                <a:latin typeface="微软雅黑" panose="020B0503020204020204" pitchFamily="34" charset="-122"/>
                <a:ea typeface="微软雅黑" panose="020B0503020204020204" pitchFamily="34" charset="-122"/>
              </a:rPr>
              <a:t>13</a:t>
            </a:r>
            <a:r>
              <a:rPr lang="zh-CN" altLang="zh-CN" sz="1800" b="1" kern="100">
                <a:effectLst/>
                <a:latin typeface="微软雅黑" panose="020B0503020204020204" pitchFamily="34" charset="-122"/>
                <a:ea typeface="微软雅黑" panose="020B0503020204020204" pitchFamily="34" charset="-122"/>
              </a:rPr>
              <a:t>）与中古时期名人传记的</a:t>
            </a:r>
            <a:r>
              <a:rPr lang="zh-CN" altLang="zh-CN" sz="1800" b="1" kern="100">
                <a:effectLst/>
                <a:highlight>
                  <a:srgbClr val="FF00FF"/>
                </a:highlight>
                <a:latin typeface="微软雅黑" panose="020B0503020204020204" pitchFamily="34" charset="-122"/>
                <a:ea typeface="微软雅黑" panose="020B0503020204020204" pitchFamily="34" charset="-122"/>
              </a:rPr>
              <a:t>主角</a:t>
            </a:r>
            <a:r>
              <a:rPr lang="zh-CN" altLang="zh-CN" sz="1800" b="1" kern="100">
                <a:effectLst/>
                <a:latin typeface="微软雅黑" panose="020B0503020204020204" pitchFamily="34" charset="-122"/>
                <a:ea typeface="微软雅黑" panose="020B0503020204020204" pitchFamily="34" charset="-122"/>
              </a:rPr>
              <a:t>多为</a:t>
            </a:r>
            <a:r>
              <a:rPr lang="zh-CN" altLang="zh-CN" sz="1800" b="1" kern="100">
                <a:effectLst/>
                <a:highlight>
                  <a:srgbClr val="00FFFF"/>
                </a:highlight>
                <a:latin typeface="微软雅黑" panose="020B0503020204020204" pitchFamily="34" charset="-122"/>
                <a:ea typeface="微软雅黑" panose="020B0503020204020204" pitchFamily="34" charset="-122"/>
              </a:rPr>
              <a:t>君主、圣徒或者神职人员</a:t>
            </a:r>
            <a:r>
              <a:rPr lang="zh-CN" altLang="zh-CN" sz="1800" b="1" kern="100">
                <a:effectLst/>
                <a:latin typeface="微软雅黑" panose="020B0503020204020204" pitchFamily="34" charset="-122"/>
                <a:ea typeface="微软雅黑" panose="020B0503020204020204" pitchFamily="34" charset="-122"/>
              </a:rPr>
              <a:t>不同，意大利人维兰尼的《佛罗伦萨名人列传》</a:t>
            </a:r>
            <a:r>
              <a:rPr lang="zh-CN" altLang="zh-CN" sz="1800" b="1" kern="100">
                <a:effectLst/>
                <a:highlight>
                  <a:srgbClr val="FF00FF"/>
                </a:highlight>
                <a:latin typeface="微软雅黑" panose="020B0503020204020204" pitchFamily="34" charset="-122"/>
                <a:ea typeface="微软雅黑" panose="020B0503020204020204" pitchFamily="34" charset="-122"/>
              </a:rPr>
              <a:t>主要</a:t>
            </a:r>
            <a:r>
              <a:rPr lang="zh-CN" altLang="zh-CN" sz="1800" b="1" kern="100">
                <a:effectLst/>
                <a:latin typeface="微软雅黑" panose="020B0503020204020204" pitchFamily="34" charset="-122"/>
                <a:ea typeface="微软雅黑" panose="020B0503020204020204" pitchFamily="34" charset="-122"/>
              </a:rPr>
              <a:t>记载了</a:t>
            </a:r>
            <a:r>
              <a:rPr lang="zh-CN" altLang="zh-CN" sz="1800" b="1" kern="100">
                <a:effectLst/>
                <a:highlight>
                  <a:srgbClr val="00FFFF"/>
                </a:highlight>
                <a:latin typeface="微软雅黑" panose="020B0503020204020204" pitchFamily="34" charset="-122"/>
                <a:ea typeface="微软雅黑" panose="020B0503020204020204" pitchFamily="34" charset="-122"/>
              </a:rPr>
              <a:t>医生、法学家、政治家、学者和军人</a:t>
            </a:r>
            <a:r>
              <a:rPr lang="zh-CN" altLang="zh-CN" sz="1800" b="1" kern="100">
                <a:effectLst/>
                <a:latin typeface="微软雅黑" panose="020B0503020204020204" pitchFamily="34" charset="-122"/>
                <a:ea typeface="微软雅黑" panose="020B0503020204020204" pitchFamily="34" charset="-122"/>
              </a:rPr>
              <a:t>的事迹；瓦萨里的《艺苑名人传》则</a:t>
            </a:r>
            <a:r>
              <a:rPr lang="zh-CN" altLang="zh-CN" sz="1800" b="1" kern="100">
                <a:effectLst/>
                <a:highlight>
                  <a:srgbClr val="FF00FF"/>
                </a:highlight>
                <a:latin typeface="微软雅黑" panose="020B0503020204020204" pitchFamily="34" charset="-122"/>
                <a:ea typeface="微软雅黑" panose="020B0503020204020204" pitchFamily="34" charset="-122"/>
              </a:rPr>
              <a:t>第一次</a:t>
            </a:r>
            <a:r>
              <a:rPr lang="zh-CN" altLang="zh-CN" sz="1800" b="1" kern="100">
                <a:effectLst/>
                <a:latin typeface="微软雅黑" panose="020B0503020204020204" pitchFamily="34" charset="-122"/>
                <a:ea typeface="微软雅黑" panose="020B0503020204020204" pitchFamily="34" charset="-122"/>
              </a:rPr>
              <a:t>将</a:t>
            </a:r>
            <a:r>
              <a:rPr lang="zh-CN" altLang="zh-CN" sz="1800" b="1" kern="100">
                <a:effectLst/>
                <a:highlight>
                  <a:srgbClr val="00FFFF"/>
                </a:highlight>
                <a:latin typeface="微软雅黑" panose="020B0503020204020204" pitchFamily="34" charset="-122"/>
                <a:ea typeface="微软雅黑" panose="020B0503020204020204" pitchFamily="34" charset="-122"/>
              </a:rPr>
              <a:t>艺术家</a:t>
            </a:r>
            <a:r>
              <a:rPr lang="zh-CN" altLang="zh-CN" sz="1800" b="1" kern="100">
                <a:effectLst/>
                <a:latin typeface="微软雅黑" panose="020B0503020204020204" pitchFamily="34" charset="-122"/>
                <a:ea typeface="微软雅黑" panose="020B0503020204020204" pitchFamily="34" charset="-122"/>
              </a:rPr>
              <a:t>推到了主角的位置。这</a:t>
            </a:r>
            <a:r>
              <a:rPr lang="zh-CN" altLang="zh-CN" sz="1800" b="1" kern="100">
                <a:effectLst/>
                <a:highlight>
                  <a:srgbClr val="00FF00"/>
                </a:highlight>
                <a:latin typeface="微软雅黑" panose="020B0503020204020204" pitchFamily="34" charset="-122"/>
                <a:ea typeface="微软雅黑" panose="020B0503020204020204" pitchFamily="34" charset="-122"/>
              </a:rPr>
              <a:t>说明</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A</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latin typeface="微软雅黑" panose="020B0503020204020204" pitchFamily="34" charset="-122"/>
                <a:ea typeface="微软雅黑" panose="020B0503020204020204" pitchFamily="34" charset="-122"/>
              </a:rPr>
              <a:t>神权的权威地位已经丧失</a:t>
            </a:r>
            <a:r>
              <a:rPr lang="en-US" altLang="zh-CN" sz="1800" b="1" kern="100">
                <a:effectLst/>
                <a:latin typeface="微软雅黑" panose="020B0503020204020204" pitchFamily="34" charset="-122"/>
                <a:ea typeface="微软雅黑" panose="020B0503020204020204" pitchFamily="34" charset="-122"/>
              </a:rPr>
              <a:t>	</a:t>
            </a:r>
          </a:p>
          <a:p>
            <a:pPr marL="266700" algn="just">
              <a:lnSpc>
                <a:spcPct val="250000"/>
              </a:lnSpc>
              <a:buNone/>
              <a:tabLst>
                <a:tab pos="2667000" algn="l"/>
              </a:tabLst>
            </a:pPr>
            <a:r>
              <a:rPr lang="en-US" altLang="zh-CN" sz="1800" b="1" kern="100" spc="125">
                <a:solidFill>
                  <a:srgbClr val="C00000"/>
                </a:solidFill>
                <a:effectLst/>
                <a:latin typeface="微软雅黑" panose="020B0503020204020204" pitchFamily="34" charset="-122"/>
                <a:ea typeface="微软雅黑" panose="020B0503020204020204" pitchFamily="34" charset="-122"/>
              </a:rPr>
              <a:t>B</a:t>
            </a:r>
            <a:r>
              <a:rPr lang="zh-CN" altLang="zh-CN" sz="1800" b="1" kern="100" spc="125">
                <a:solidFill>
                  <a:srgbClr val="C00000"/>
                </a:solidFill>
                <a:effectLst/>
                <a:latin typeface="微软雅黑" panose="020B0503020204020204" pitchFamily="34" charset="-122"/>
                <a:ea typeface="微软雅黑" panose="020B0503020204020204" pitchFamily="34" charset="-122"/>
              </a:rPr>
              <a:t>．</a:t>
            </a:r>
            <a:r>
              <a:rPr lang="zh-CN" altLang="zh-CN" sz="1800" b="1" kern="100">
                <a:solidFill>
                  <a:srgbClr val="C00000"/>
                </a:solidFill>
                <a:effectLst/>
                <a:latin typeface="微软雅黑" panose="020B0503020204020204" pitchFamily="34" charset="-122"/>
                <a:ea typeface="微软雅黑" panose="020B0503020204020204" pitchFamily="34" charset="-122"/>
              </a:rPr>
              <a:t>欧洲的封建秩序受到冲击</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C</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latin typeface="微软雅黑" panose="020B0503020204020204" pitchFamily="34" charset="-122"/>
                <a:ea typeface="微软雅黑" panose="020B0503020204020204" pitchFamily="34" charset="-122"/>
              </a:rPr>
              <a:t>人文主义观念成社会共识</a:t>
            </a:r>
            <a:r>
              <a:rPr lang="en-US" altLang="zh-CN" sz="1800" b="1" kern="100">
                <a:effectLst/>
                <a:latin typeface="微软雅黑" panose="020B0503020204020204" pitchFamily="34" charset="-122"/>
                <a:ea typeface="微软雅黑" panose="020B0503020204020204" pitchFamily="34" charset="-122"/>
              </a:rPr>
              <a:t>	</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D</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highlight>
                  <a:srgbClr val="FFFF00"/>
                </a:highlight>
                <a:latin typeface="微软雅黑" panose="020B0503020204020204" pitchFamily="34" charset="-122"/>
                <a:ea typeface="微软雅黑" panose="020B0503020204020204" pitchFamily="34" charset="-122"/>
              </a:rPr>
              <a:t>科技革命</a:t>
            </a:r>
            <a:r>
              <a:rPr lang="zh-CN" altLang="zh-CN" sz="1800" b="1" kern="100">
                <a:effectLst/>
                <a:latin typeface="微软雅黑" panose="020B0503020204020204" pitchFamily="34" charset="-122"/>
                <a:ea typeface="微软雅黑" panose="020B0503020204020204" pitchFamily="34" charset="-122"/>
              </a:rPr>
              <a:t>促进了思想解放</a:t>
            </a:r>
          </a:p>
        </p:txBody>
      </p:sp>
      <p:sp>
        <p:nvSpPr>
          <p:cNvPr id="2" name="文本框 1">
            <a:extLst>
              <a:ext uri="{FF2B5EF4-FFF2-40B4-BE49-F238E27FC236}">
                <a16:creationId xmlns:a16="http://schemas.microsoft.com/office/drawing/2014/main" id="{D0BB5C77-E32C-28CE-DA1D-E8829CB4C8C3}"/>
              </a:ext>
            </a:extLst>
          </p:cNvPr>
          <p:cNvSpPr txBox="1"/>
          <p:nvPr/>
        </p:nvSpPr>
        <p:spPr>
          <a:xfrm>
            <a:off x="9122619" y="592192"/>
            <a:ext cx="763503"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cxnSp>
        <p:nvCxnSpPr>
          <p:cNvPr id="4" name="直接箭头连接符 3">
            <a:extLst>
              <a:ext uri="{FF2B5EF4-FFF2-40B4-BE49-F238E27FC236}">
                <a16:creationId xmlns:a16="http://schemas.microsoft.com/office/drawing/2014/main" id="{02FAB812-1D7F-3071-6C95-1801C4A91CA3}"/>
              </a:ext>
            </a:extLst>
          </p:cNvPr>
          <p:cNvCxnSpPr>
            <a:cxnSpLocks/>
          </p:cNvCxnSpPr>
          <p:nvPr/>
        </p:nvCxnSpPr>
        <p:spPr>
          <a:xfrm flipH="1">
            <a:off x="6308035" y="846459"/>
            <a:ext cx="536711" cy="452254"/>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6" name="直接箭头连接符 5">
            <a:extLst>
              <a:ext uri="{FF2B5EF4-FFF2-40B4-BE49-F238E27FC236}">
                <a16:creationId xmlns:a16="http://schemas.microsoft.com/office/drawing/2014/main" id="{CF2BFA60-895E-6947-BAC5-A9F009846BCD}"/>
              </a:ext>
            </a:extLst>
          </p:cNvPr>
          <p:cNvCxnSpPr>
            <a:cxnSpLocks/>
          </p:cNvCxnSpPr>
          <p:nvPr/>
        </p:nvCxnSpPr>
        <p:spPr>
          <a:xfrm flipH="1">
            <a:off x="2451652" y="846459"/>
            <a:ext cx="2657061" cy="452254"/>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EE201FCF-8C05-09E6-EBD1-828E6CD4595A}"/>
              </a:ext>
            </a:extLst>
          </p:cNvPr>
          <p:cNvSpPr txBox="1"/>
          <p:nvPr/>
        </p:nvSpPr>
        <p:spPr>
          <a:xfrm>
            <a:off x="1623391" y="159434"/>
            <a:ext cx="6970643"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中世纪西欧封建秩序以神权、贵族、君主为核心，压制市民、世俗从业者</a:t>
            </a:r>
          </a:p>
        </p:txBody>
      </p:sp>
      <p:sp>
        <p:nvSpPr>
          <p:cNvPr id="12" name="文本框 11">
            <a:extLst>
              <a:ext uri="{FF2B5EF4-FFF2-40B4-BE49-F238E27FC236}">
                <a16:creationId xmlns:a16="http://schemas.microsoft.com/office/drawing/2014/main" id="{865CA393-FF6C-DB1C-AE10-D7D17E9D88DA}"/>
              </a:ext>
            </a:extLst>
          </p:cNvPr>
          <p:cNvSpPr txBox="1"/>
          <p:nvPr/>
        </p:nvSpPr>
        <p:spPr>
          <a:xfrm>
            <a:off x="3617844" y="1771586"/>
            <a:ext cx="7772399"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抬高世俗普通人、艺术家地位体现文艺复兴人文主义，否定神权至上，冲击中世纪封建等级与神权统治秩序</a:t>
            </a:r>
          </a:p>
        </p:txBody>
      </p:sp>
      <p:sp>
        <p:nvSpPr>
          <p:cNvPr id="14" name="文本框 13">
            <a:extLst>
              <a:ext uri="{FF2B5EF4-FFF2-40B4-BE49-F238E27FC236}">
                <a16:creationId xmlns:a16="http://schemas.microsoft.com/office/drawing/2014/main" id="{D01B8102-3810-F095-B6CC-14036CEB6641}"/>
              </a:ext>
            </a:extLst>
          </p:cNvPr>
          <p:cNvSpPr txBox="1"/>
          <p:nvPr/>
        </p:nvSpPr>
        <p:spPr>
          <a:xfrm>
            <a:off x="3617844" y="2673830"/>
            <a:ext cx="7772399"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文艺复兴仅冲击神权，宗教改革、启蒙运动才持续瓦解神权，“已经丧失” 程度夸大</a:t>
            </a:r>
          </a:p>
        </p:txBody>
      </p:sp>
      <p:sp>
        <p:nvSpPr>
          <p:cNvPr id="16" name="文本框 15">
            <a:extLst>
              <a:ext uri="{FF2B5EF4-FFF2-40B4-BE49-F238E27FC236}">
                <a16:creationId xmlns:a16="http://schemas.microsoft.com/office/drawing/2014/main" id="{43BDE1C0-8932-AEDB-2C9A-4831C765EC48}"/>
              </a:ext>
            </a:extLst>
          </p:cNvPr>
          <p:cNvSpPr txBox="1"/>
          <p:nvPr/>
        </p:nvSpPr>
        <p:spPr>
          <a:xfrm>
            <a:off x="3617844" y="3994492"/>
            <a:ext cx="8256104"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zh-CN"/>
              <a:t>文艺复兴人文主义仅流行于意大利上层知识分子，底层民众仍笃信宗教，未形成全民共识</a:t>
            </a:r>
            <a:endParaRPr lang="zh-CN" altLang="en-US"/>
          </a:p>
        </p:txBody>
      </p:sp>
      <p:sp>
        <p:nvSpPr>
          <p:cNvPr id="18" name="文本框 17">
            <a:extLst>
              <a:ext uri="{FF2B5EF4-FFF2-40B4-BE49-F238E27FC236}">
                <a16:creationId xmlns:a16="http://schemas.microsoft.com/office/drawing/2014/main" id="{39A10F6F-9B09-C72F-5F30-7E78B16CE3E9}"/>
              </a:ext>
            </a:extLst>
          </p:cNvPr>
          <p:cNvSpPr txBox="1"/>
          <p:nvPr/>
        </p:nvSpPr>
        <p:spPr>
          <a:xfrm>
            <a:off x="576469" y="5145602"/>
            <a:ext cx="3319670"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zh-CN"/>
              <a:t>近代科学革命兴起于</a:t>
            </a:r>
            <a:r>
              <a:rPr lang="en-US" altLang="zh-CN"/>
              <a:t> 16 </a:t>
            </a:r>
            <a:r>
              <a:rPr lang="zh-CN" altLang="zh-CN"/>
              <a:t>世纪后期</a:t>
            </a:r>
            <a:endParaRPr lang="zh-CN" altLang="en-US"/>
          </a:p>
        </p:txBody>
      </p:sp>
      <p:sp>
        <p:nvSpPr>
          <p:cNvPr id="20" name="文本框 19">
            <a:extLst>
              <a:ext uri="{FF2B5EF4-FFF2-40B4-BE49-F238E27FC236}">
                <a16:creationId xmlns:a16="http://schemas.microsoft.com/office/drawing/2014/main" id="{B168DFED-D86D-9F12-14CA-F7227395B412}"/>
              </a:ext>
            </a:extLst>
          </p:cNvPr>
          <p:cNvSpPr txBox="1"/>
          <p:nvPr/>
        </p:nvSpPr>
        <p:spPr>
          <a:xfrm>
            <a:off x="8739809" y="159434"/>
            <a:ext cx="2398643"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文艺复兴（</a:t>
            </a:r>
            <a:r>
              <a:rPr lang="en-US" altLang="zh-CN"/>
              <a:t>14—17</a:t>
            </a:r>
            <a:r>
              <a:rPr lang="zh-CN" altLang="en-US"/>
              <a:t>世纪）</a:t>
            </a:r>
          </a:p>
        </p:txBody>
      </p:sp>
      <p:cxnSp>
        <p:nvCxnSpPr>
          <p:cNvPr id="21" name="连接符: 肘形 20">
            <a:extLst>
              <a:ext uri="{FF2B5EF4-FFF2-40B4-BE49-F238E27FC236}">
                <a16:creationId xmlns:a16="http://schemas.microsoft.com/office/drawing/2014/main" id="{612937E7-5F89-3A82-02B4-3C761F63AE79}"/>
              </a:ext>
            </a:extLst>
          </p:cNvPr>
          <p:cNvCxnSpPr>
            <a:cxnSpLocks/>
          </p:cNvCxnSpPr>
          <p:nvPr/>
        </p:nvCxnSpPr>
        <p:spPr>
          <a:xfrm rot="10800000" flipV="1">
            <a:off x="3511825" y="2106072"/>
            <a:ext cx="7984435" cy="1380857"/>
          </a:xfrm>
          <a:prstGeom prst="bentConnector3">
            <a:avLst>
              <a:gd name="adj1" fmla="val -6100"/>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25" name="图片 24">
            <a:extLst>
              <a:ext uri="{FF2B5EF4-FFF2-40B4-BE49-F238E27FC236}">
                <a16:creationId xmlns:a16="http://schemas.microsoft.com/office/drawing/2014/main" id="{F37C4AAD-F6CC-93DC-CADD-EE7CA5C37A93}"/>
              </a:ext>
            </a:extLst>
          </p:cNvPr>
          <p:cNvPicPr>
            <a:picLocks noChangeAspect="1"/>
          </p:cNvPicPr>
          <p:nvPr/>
        </p:nvPicPr>
        <p:blipFill>
          <a:blip r:embed="rId2"/>
          <a:stretch>
            <a:fillRect/>
          </a:stretch>
        </p:blipFill>
        <p:spPr>
          <a:xfrm>
            <a:off x="7147668" y="4502322"/>
            <a:ext cx="4562508" cy="1653996"/>
          </a:xfrm>
          <a:prstGeom prst="rect">
            <a:avLst/>
          </a:prstGeom>
        </p:spPr>
      </p:pic>
      <p:sp>
        <p:nvSpPr>
          <p:cNvPr id="27" name="文本框 26">
            <a:extLst>
              <a:ext uri="{FF2B5EF4-FFF2-40B4-BE49-F238E27FC236}">
                <a16:creationId xmlns:a16="http://schemas.microsoft.com/office/drawing/2014/main" id="{C2396236-4C31-358A-D414-4F1A0687D465}"/>
              </a:ext>
            </a:extLst>
          </p:cNvPr>
          <p:cNvSpPr txBox="1"/>
          <p:nvPr/>
        </p:nvSpPr>
        <p:spPr>
          <a:xfrm>
            <a:off x="7401340" y="6199760"/>
            <a:ext cx="4562508" cy="338554"/>
          </a:xfrm>
          <a:prstGeom prst="rect">
            <a:avLst/>
          </a:prstGeom>
          <a:noFill/>
        </p:spPr>
        <p:txBody>
          <a:bodyPr wrap="square">
            <a:spAutoFit/>
          </a:bodyPr>
          <a:lstStyle>
            <a:defPPr>
              <a:defRPr lang="zh-CN"/>
            </a:defPPr>
            <a:lvl1pPr>
              <a:defRPr sz="1600" b="1">
                <a:solidFill>
                  <a:srgbClr val="00B050"/>
                </a:solidFill>
                <a:latin typeface="微软雅黑" panose="020B0503020204020204" pitchFamily="34" charset="-122"/>
                <a:ea typeface="微软雅黑" panose="020B0503020204020204" pitchFamily="34" charset="-122"/>
              </a:defRPr>
            </a:lvl1pPr>
          </a:lstStyle>
          <a:p>
            <a:r>
              <a:rPr lang="en-US" altLang="zh-CN"/>
              <a:t>《</a:t>
            </a:r>
            <a:r>
              <a:rPr lang="zh-CN" altLang="en-US"/>
              <a:t>纲要下</a:t>
            </a:r>
            <a:r>
              <a:rPr lang="en-US" altLang="zh-CN"/>
              <a:t>》</a:t>
            </a:r>
            <a:r>
              <a:rPr lang="zh-CN" altLang="en-US"/>
              <a:t>第 </a:t>
            </a:r>
            <a:r>
              <a:rPr lang="en-US" altLang="zh-CN"/>
              <a:t>8 </a:t>
            </a:r>
            <a:r>
              <a:rPr lang="zh-CN" altLang="en-US"/>
              <a:t>课</a:t>
            </a:r>
            <a:r>
              <a:rPr lang="en-US" altLang="zh-CN"/>
              <a:t>《</a:t>
            </a:r>
            <a:r>
              <a:rPr lang="zh-CN" altLang="en-US"/>
              <a:t>欧洲的思想解放运动</a:t>
            </a:r>
            <a:r>
              <a:rPr lang="en-US" altLang="zh-CN"/>
              <a:t>》</a:t>
            </a:r>
            <a:endParaRPr lang="zh-CN" altLang="en-US"/>
          </a:p>
        </p:txBody>
      </p:sp>
    </p:spTree>
    <p:extLst>
      <p:ext uri="{BB962C8B-B14F-4D97-AF65-F5344CB8AC3E}">
        <p14:creationId xmlns:p14="http://schemas.microsoft.com/office/powerpoint/2010/main" val="1605544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0664D154-DBE4-5A21-8374-3259AE35F56A}"/>
              </a:ext>
            </a:extLst>
          </p:cNvPr>
          <p:cNvSpPr txBox="1"/>
          <p:nvPr/>
        </p:nvSpPr>
        <p:spPr>
          <a:xfrm>
            <a:off x="145773" y="225470"/>
            <a:ext cx="11794435" cy="4821641"/>
          </a:xfrm>
          <a:prstGeom prst="rect">
            <a:avLst/>
          </a:prstGeom>
          <a:noFill/>
        </p:spPr>
        <p:txBody>
          <a:bodyPr wrap="square">
            <a:spAutoFit/>
          </a:bodyPr>
          <a:lstStyle/>
          <a:p>
            <a:pPr marL="266700" indent="-266700" algn="just">
              <a:lnSpc>
                <a:spcPct val="250000"/>
              </a:lnSpc>
              <a:buNone/>
            </a:pPr>
            <a:r>
              <a:rPr lang="zh-CN" altLang="zh-CN" sz="1800" b="1" kern="100">
                <a:effectLst/>
                <a:latin typeface="微软雅黑" panose="020B0503020204020204" pitchFamily="34" charset="-122"/>
                <a:ea typeface="微软雅黑" panose="020B0503020204020204" pitchFamily="34" charset="-122"/>
              </a:rPr>
              <a:t>（</a:t>
            </a:r>
            <a:r>
              <a:rPr lang="en-US" altLang="zh-CN" sz="1800" b="1" kern="100">
                <a:effectLst/>
                <a:latin typeface="微软雅黑" panose="020B0503020204020204" pitchFamily="34" charset="-122"/>
                <a:ea typeface="微软雅黑" panose="020B0503020204020204" pitchFamily="34" charset="-122"/>
              </a:rPr>
              <a:t>2026</a:t>
            </a:r>
            <a:r>
              <a:rPr lang="zh-CN" altLang="zh-CN" sz="1800" b="1" kern="100">
                <a:effectLst/>
                <a:latin typeface="微软雅黑" panose="020B0503020204020204" pitchFamily="34" charset="-122"/>
                <a:ea typeface="微软雅黑" panose="020B0503020204020204" pitchFamily="34" charset="-122"/>
              </a:rPr>
              <a:t>·广东高考·</a:t>
            </a:r>
            <a:r>
              <a:rPr lang="en-US" altLang="zh-CN" sz="1800" b="1" kern="100">
                <a:effectLst/>
                <a:latin typeface="微软雅黑" panose="020B0503020204020204" pitchFamily="34" charset="-122"/>
                <a:ea typeface="微软雅黑" panose="020B0503020204020204" pitchFamily="34" charset="-122"/>
              </a:rPr>
              <a:t>14</a:t>
            </a:r>
            <a:r>
              <a:rPr lang="zh-CN" altLang="zh-CN" sz="1800" b="1" kern="100">
                <a:effectLst/>
                <a:latin typeface="微软雅黑" panose="020B0503020204020204" pitchFamily="34" charset="-122"/>
                <a:ea typeface="微软雅黑" panose="020B0503020204020204" pitchFamily="34" charset="-122"/>
              </a:rPr>
              <a:t>）拉美国家纷纷获得独立地位，英美两国表示支持，</a:t>
            </a:r>
            <a:r>
              <a:rPr lang="zh-CN" altLang="zh-CN" sz="1800" b="1" kern="100">
                <a:effectLst/>
                <a:highlight>
                  <a:srgbClr val="00FFFF"/>
                </a:highlight>
                <a:latin typeface="微软雅黑" panose="020B0503020204020204" pitchFamily="34" charset="-122"/>
                <a:ea typeface="微软雅黑" panose="020B0503020204020204" pitchFamily="34" charset="-122"/>
              </a:rPr>
              <a:t>但</a:t>
            </a:r>
            <a:r>
              <a:rPr lang="zh-CN" altLang="zh-CN" sz="1800" b="1" kern="100">
                <a:effectLst/>
                <a:latin typeface="微软雅黑" panose="020B0503020204020204" pitchFamily="34" charset="-122"/>
                <a:ea typeface="微软雅黑" panose="020B0503020204020204" pitchFamily="34" charset="-122"/>
              </a:rPr>
              <a:t>各有算计。英国外交大臣表示，现在危险的是“世界分为欧洲和美洲两部分”，英国</a:t>
            </a:r>
            <a:r>
              <a:rPr lang="zh-CN" altLang="zh-CN" sz="1800" b="1" kern="100">
                <a:effectLst/>
                <a:highlight>
                  <a:srgbClr val="00FFFF"/>
                </a:highlight>
                <a:latin typeface="微软雅黑" panose="020B0503020204020204" pitchFamily="34" charset="-122"/>
                <a:ea typeface="微软雅黑" panose="020B0503020204020204" pitchFamily="34" charset="-122"/>
              </a:rPr>
              <a:t>决心应对美国的挑战，将欧洲和美洲连接在一起</a:t>
            </a:r>
            <a:r>
              <a:rPr lang="zh-CN" altLang="zh-CN" sz="1800" b="1" kern="100">
                <a:effectLst/>
                <a:latin typeface="微软雅黑" panose="020B0503020204020204" pitchFamily="34" charset="-122"/>
                <a:ea typeface="微软雅黑" panose="020B0503020204020204" pitchFamily="34" charset="-122"/>
              </a:rPr>
              <a:t>。这</a:t>
            </a:r>
            <a:r>
              <a:rPr lang="zh-CN" altLang="zh-CN" sz="1800" b="1" kern="100">
                <a:effectLst/>
                <a:highlight>
                  <a:srgbClr val="00FF00"/>
                </a:highlight>
                <a:latin typeface="微软雅黑" panose="020B0503020204020204" pitchFamily="34" charset="-122"/>
                <a:ea typeface="微软雅黑" panose="020B0503020204020204" pitchFamily="34" charset="-122"/>
              </a:rPr>
              <a:t>表明</a:t>
            </a:r>
          </a:p>
          <a:p>
            <a:pPr marL="266700" algn="just">
              <a:lnSpc>
                <a:spcPct val="250000"/>
              </a:lnSpc>
              <a:buNone/>
              <a:tabLst>
                <a:tab pos="2667000" algn="l"/>
              </a:tabLst>
            </a:pPr>
            <a:endParaRPr lang="en-US" altLang="zh-CN" sz="1800" b="1" kern="100" spc="125">
              <a:effectLst/>
              <a:latin typeface="微软雅黑" panose="020B0503020204020204" pitchFamily="34" charset="-122"/>
              <a:ea typeface="微软雅黑" panose="020B0503020204020204" pitchFamily="34" charset="-122"/>
            </a:endParaRP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A</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latin typeface="微软雅黑" panose="020B0503020204020204" pitchFamily="34" charset="-122"/>
                <a:ea typeface="微软雅黑" panose="020B0503020204020204" pitchFamily="34" charset="-122"/>
              </a:rPr>
              <a:t>英国殖民体系已经动摇</a:t>
            </a:r>
            <a:r>
              <a:rPr lang="en-US" altLang="zh-CN" sz="1800" b="1" kern="100">
                <a:effectLst/>
                <a:latin typeface="微软雅黑" panose="020B0503020204020204" pitchFamily="34" charset="-122"/>
                <a:ea typeface="微软雅黑" panose="020B0503020204020204" pitchFamily="34" charset="-122"/>
              </a:rPr>
              <a:t>	</a:t>
            </a:r>
          </a:p>
          <a:p>
            <a:pPr marL="266700" algn="just">
              <a:lnSpc>
                <a:spcPct val="250000"/>
              </a:lnSpc>
              <a:buNone/>
              <a:tabLst>
                <a:tab pos="2667000" algn="l"/>
              </a:tabLst>
            </a:pPr>
            <a:r>
              <a:rPr lang="en-US" altLang="zh-CN" sz="1800" b="1" kern="100" spc="150">
                <a:effectLst/>
                <a:latin typeface="微软雅黑" panose="020B0503020204020204" pitchFamily="34" charset="-122"/>
                <a:ea typeface="微软雅黑" panose="020B0503020204020204" pitchFamily="34" charset="-122"/>
              </a:rPr>
              <a:t>B</a:t>
            </a:r>
            <a:r>
              <a:rPr lang="zh-CN" altLang="zh-CN" sz="1800" b="1" kern="100" spc="150">
                <a:effectLst/>
                <a:latin typeface="微软雅黑" panose="020B0503020204020204" pitchFamily="34" charset="-122"/>
                <a:ea typeface="微软雅黑" panose="020B0503020204020204" pitchFamily="34" charset="-122"/>
              </a:rPr>
              <a:t>．</a:t>
            </a:r>
            <a:r>
              <a:rPr lang="zh-CN" altLang="zh-CN" sz="1800" b="1" kern="100">
                <a:effectLst/>
                <a:highlight>
                  <a:srgbClr val="FFFF00"/>
                </a:highlight>
                <a:latin typeface="微软雅黑" panose="020B0503020204020204" pitchFamily="34" charset="-122"/>
                <a:ea typeface="微软雅黑" panose="020B0503020204020204" pitchFamily="34" charset="-122"/>
              </a:rPr>
              <a:t>“门罗主义”</a:t>
            </a:r>
            <a:r>
              <a:rPr lang="zh-CN" altLang="zh-CN" sz="1800" b="1" kern="100">
                <a:effectLst/>
                <a:latin typeface="微软雅黑" panose="020B0503020204020204" pitchFamily="34" charset="-122"/>
                <a:ea typeface="微软雅黑" panose="020B0503020204020204" pitchFamily="34" charset="-122"/>
              </a:rPr>
              <a:t>遭遇了失败</a:t>
            </a:r>
          </a:p>
          <a:p>
            <a:pPr marL="266700" algn="just">
              <a:lnSpc>
                <a:spcPct val="250000"/>
              </a:lnSpc>
              <a:buNone/>
              <a:tabLst>
                <a:tab pos="2667000" algn="l"/>
              </a:tabLst>
            </a:pPr>
            <a:r>
              <a:rPr lang="en-US" altLang="zh-CN" sz="1800" b="1" kern="100" spc="125">
                <a:solidFill>
                  <a:srgbClr val="C00000"/>
                </a:solidFill>
                <a:effectLst/>
                <a:latin typeface="微软雅黑" panose="020B0503020204020204" pitchFamily="34" charset="-122"/>
                <a:ea typeface="微软雅黑" panose="020B0503020204020204" pitchFamily="34" charset="-122"/>
              </a:rPr>
              <a:t>C</a:t>
            </a:r>
            <a:r>
              <a:rPr lang="zh-CN" altLang="zh-CN" sz="1800" b="1" kern="100" spc="125">
                <a:solidFill>
                  <a:srgbClr val="C00000"/>
                </a:solidFill>
                <a:effectLst/>
                <a:latin typeface="微软雅黑" panose="020B0503020204020204" pitchFamily="34" charset="-122"/>
                <a:ea typeface="微软雅黑" panose="020B0503020204020204" pitchFamily="34" charset="-122"/>
              </a:rPr>
              <a:t>．</a:t>
            </a:r>
            <a:r>
              <a:rPr lang="zh-CN" altLang="zh-CN" sz="1800" b="1" kern="100">
                <a:solidFill>
                  <a:srgbClr val="C00000"/>
                </a:solidFill>
                <a:effectLst/>
                <a:latin typeface="微软雅黑" panose="020B0503020204020204" pitchFamily="34" charset="-122"/>
                <a:ea typeface="微软雅黑" panose="020B0503020204020204" pitchFamily="34" charset="-122"/>
              </a:rPr>
              <a:t>拉美难逃英美的控制</a:t>
            </a:r>
            <a:r>
              <a:rPr lang="en-US" altLang="zh-CN" sz="1800" b="1" kern="100">
                <a:solidFill>
                  <a:srgbClr val="C00000"/>
                </a:solidFill>
                <a:effectLst/>
                <a:latin typeface="微软雅黑" panose="020B0503020204020204" pitchFamily="34" charset="-122"/>
                <a:ea typeface="微软雅黑" panose="020B0503020204020204" pitchFamily="34" charset="-122"/>
              </a:rPr>
              <a:t>	</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D</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latin typeface="微软雅黑" panose="020B0503020204020204" pitchFamily="34" charset="-122"/>
                <a:ea typeface="微软雅黑" panose="020B0503020204020204" pitchFamily="34" charset="-122"/>
              </a:rPr>
              <a:t>列强在拉美的均势被打破</a:t>
            </a:r>
          </a:p>
        </p:txBody>
      </p:sp>
      <p:cxnSp>
        <p:nvCxnSpPr>
          <p:cNvPr id="2" name="直接连接符 1">
            <a:extLst>
              <a:ext uri="{FF2B5EF4-FFF2-40B4-BE49-F238E27FC236}">
                <a16:creationId xmlns:a16="http://schemas.microsoft.com/office/drawing/2014/main" id="{535376ED-5208-5162-22FB-5743CD9F0543}"/>
              </a:ext>
            </a:extLst>
          </p:cNvPr>
          <p:cNvCxnSpPr/>
          <p:nvPr/>
        </p:nvCxnSpPr>
        <p:spPr>
          <a:xfrm flipH="1">
            <a:off x="8832575" y="476188"/>
            <a:ext cx="265043" cy="42407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文本框 3">
            <a:extLst>
              <a:ext uri="{FF2B5EF4-FFF2-40B4-BE49-F238E27FC236}">
                <a16:creationId xmlns:a16="http://schemas.microsoft.com/office/drawing/2014/main" id="{1CE36DB3-F248-9D9B-30D5-38761C10A14D}"/>
              </a:ext>
            </a:extLst>
          </p:cNvPr>
          <p:cNvSpPr txBox="1"/>
          <p:nvPr/>
        </p:nvSpPr>
        <p:spPr>
          <a:xfrm>
            <a:off x="2642306" y="518946"/>
            <a:ext cx="949033"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51702099-1D61-F668-7574-CBF9295BA141}"/>
              </a:ext>
            </a:extLst>
          </p:cNvPr>
          <p:cNvSpPr txBox="1"/>
          <p:nvPr/>
        </p:nvSpPr>
        <p:spPr>
          <a:xfrm>
            <a:off x="9097618" y="543937"/>
            <a:ext cx="452076"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7" name="文本框 6">
            <a:extLst>
              <a:ext uri="{FF2B5EF4-FFF2-40B4-BE49-F238E27FC236}">
                <a16:creationId xmlns:a16="http://schemas.microsoft.com/office/drawing/2014/main" id="{86804BA6-53D1-6607-EA78-7D47F7E86CAB}"/>
              </a:ext>
            </a:extLst>
          </p:cNvPr>
          <p:cNvSpPr txBox="1"/>
          <p:nvPr/>
        </p:nvSpPr>
        <p:spPr>
          <a:xfrm>
            <a:off x="3518452" y="1830754"/>
            <a:ext cx="6924259"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拉美独立后，英国试图制衡美国，防止美洲完全依附美国，争夺拉美影响力。</a:t>
            </a:r>
          </a:p>
        </p:txBody>
      </p:sp>
      <p:sp>
        <p:nvSpPr>
          <p:cNvPr id="9" name="文本框 8">
            <a:extLst>
              <a:ext uri="{FF2B5EF4-FFF2-40B4-BE49-F238E27FC236}">
                <a16:creationId xmlns:a16="http://schemas.microsoft.com/office/drawing/2014/main" id="{A027AB9C-9C0B-E395-0C83-71D7CB4DEB0F}"/>
              </a:ext>
            </a:extLst>
          </p:cNvPr>
          <p:cNvSpPr txBox="1"/>
          <p:nvPr/>
        </p:nvSpPr>
        <p:spPr>
          <a:xfrm>
            <a:off x="3519201" y="2613751"/>
            <a:ext cx="6551697"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材料侧重英美争夺拉美势力，不体现英国本土殖民体系瓦解，范围扩大</a:t>
            </a:r>
          </a:p>
        </p:txBody>
      </p:sp>
      <p:sp>
        <p:nvSpPr>
          <p:cNvPr id="11" name="文本框 10">
            <a:extLst>
              <a:ext uri="{FF2B5EF4-FFF2-40B4-BE49-F238E27FC236}">
                <a16:creationId xmlns:a16="http://schemas.microsoft.com/office/drawing/2014/main" id="{F0BE860D-5DB5-BA5D-C306-C85F9ED3510B}"/>
              </a:ext>
            </a:extLst>
          </p:cNvPr>
          <p:cNvSpPr txBox="1"/>
          <p:nvPr/>
        </p:nvSpPr>
        <p:spPr>
          <a:xfrm>
            <a:off x="3518452" y="3280032"/>
            <a:ext cx="6685721"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门罗主义美洲是美国的美洲，英国只是制衡，并未打破美国在美洲优势</a:t>
            </a:r>
          </a:p>
        </p:txBody>
      </p:sp>
      <p:sp>
        <p:nvSpPr>
          <p:cNvPr id="13" name="文本框 12">
            <a:extLst>
              <a:ext uri="{FF2B5EF4-FFF2-40B4-BE49-F238E27FC236}">
                <a16:creationId xmlns:a16="http://schemas.microsoft.com/office/drawing/2014/main" id="{AC5DA3F5-999C-1634-D271-5D95FF9DA6C8}"/>
              </a:ext>
            </a:extLst>
          </p:cNvPr>
          <p:cNvSpPr txBox="1"/>
          <p:nvPr/>
        </p:nvSpPr>
        <p:spPr>
          <a:xfrm>
            <a:off x="3591338" y="4623208"/>
            <a:ext cx="6407425"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英国主动制衡美国，恰恰是维持列强均势，而非打破平衡，逻辑相反</a:t>
            </a:r>
          </a:p>
        </p:txBody>
      </p:sp>
      <p:cxnSp>
        <p:nvCxnSpPr>
          <p:cNvPr id="14" name="直接箭头连接符 13">
            <a:extLst>
              <a:ext uri="{FF2B5EF4-FFF2-40B4-BE49-F238E27FC236}">
                <a16:creationId xmlns:a16="http://schemas.microsoft.com/office/drawing/2014/main" id="{0235EA54-26F4-AF96-9558-3EE3B87F7D19}"/>
              </a:ext>
            </a:extLst>
          </p:cNvPr>
          <p:cNvCxnSpPr>
            <a:cxnSpLocks/>
          </p:cNvCxnSpPr>
          <p:nvPr/>
        </p:nvCxnSpPr>
        <p:spPr>
          <a:xfrm>
            <a:off x="7388086" y="1537278"/>
            <a:ext cx="0" cy="253471"/>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19" name="图片 18">
            <a:extLst>
              <a:ext uri="{FF2B5EF4-FFF2-40B4-BE49-F238E27FC236}">
                <a16:creationId xmlns:a16="http://schemas.microsoft.com/office/drawing/2014/main" id="{682B1F45-4ECE-3669-B87A-1AAFC37810D0}"/>
              </a:ext>
            </a:extLst>
          </p:cNvPr>
          <p:cNvPicPr>
            <a:picLocks noChangeAspect="1"/>
          </p:cNvPicPr>
          <p:nvPr/>
        </p:nvPicPr>
        <p:blipFill>
          <a:blip r:embed="rId2"/>
          <a:stretch>
            <a:fillRect/>
          </a:stretch>
        </p:blipFill>
        <p:spPr>
          <a:xfrm>
            <a:off x="701314" y="5053692"/>
            <a:ext cx="4295806" cy="1743088"/>
          </a:xfrm>
          <a:prstGeom prst="rect">
            <a:avLst/>
          </a:prstGeom>
        </p:spPr>
      </p:pic>
      <p:sp>
        <p:nvSpPr>
          <p:cNvPr id="21" name="文本框 20">
            <a:extLst>
              <a:ext uri="{FF2B5EF4-FFF2-40B4-BE49-F238E27FC236}">
                <a16:creationId xmlns:a16="http://schemas.microsoft.com/office/drawing/2014/main" id="{17FC0ECB-CDD1-1951-8882-415270995427}"/>
              </a:ext>
            </a:extLst>
          </p:cNvPr>
          <p:cNvSpPr txBox="1"/>
          <p:nvPr/>
        </p:nvSpPr>
        <p:spPr>
          <a:xfrm>
            <a:off x="5091099" y="5755959"/>
            <a:ext cx="4207565" cy="338554"/>
          </a:xfrm>
          <a:prstGeom prst="rect">
            <a:avLst/>
          </a:prstGeom>
          <a:noFill/>
        </p:spPr>
        <p:txBody>
          <a:bodyPr wrap="square">
            <a:spAutoFit/>
          </a:bodyPr>
          <a:lstStyle>
            <a:defPPr>
              <a:defRPr lang="zh-CN"/>
            </a:defPPr>
            <a:lvl1pPr>
              <a:defRPr sz="1600" b="1">
                <a:solidFill>
                  <a:srgbClr val="00B050"/>
                </a:solidFill>
                <a:latin typeface="微软雅黑" panose="020B0503020204020204" pitchFamily="34" charset="-122"/>
                <a:ea typeface="微软雅黑" panose="020B0503020204020204" pitchFamily="34" charset="-122"/>
              </a:defRPr>
            </a:lvl1pPr>
          </a:lstStyle>
          <a:p>
            <a:r>
              <a:rPr lang="en-US" altLang="zh-CN"/>
              <a:t>《</a:t>
            </a:r>
            <a:r>
              <a:rPr lang="zh-CN" altLang="en-US"/>
              <a:t>纲要下</a:t>
            </a:r>
            <a:r>
              <a:rPr lang="en-US" altLang="zh-CN"/>
              <a:t>》</a:t>
            </a:r>
            <a:r>
              <a:rPr lang="zh-CN" altLang="en-US"/>
              <a:t>第 </a:t>
            </a:r>
            <a:r>
              <a:rPr lang="en-US" altLang="zh-CN"/>
              <a:t>13 </a:t>
            </a:r>
            <a:r>
              <a:rPr lang="zh-CN" altLang="en-US"/>
              <a:t>课</a:t>
            </a:r>
            <a:r>
              <a:rPr lang="en-US" altLang="zh-CN"/>
              <a:t>《</a:t>
            </a:r>
            <a:r>
              <a:rPr lang="zh-CN" altLang="en-US"/>
              <a:t>亚非拉民族独立运动</a:t>
            </a:r>
            <a:r>
              <a:rPr lang="en-US" altLang="zh-CN"/>
              <a:t>》</a:t>
            </a:r>
            <a:endParaRPr lang="zh-CN" altLang="en-US"/>
          </a:p>
        </p:txBody>
      </p:sp>
      <p:cxnSp>
        <p:nvCxnSpPr>
          <p:cNvPr id="22" name="连接符: 肘形 21">
            <a:extLst>
              <a:ext uri="{FF2B5EF4-FFF2-40B4-BE49-F238E27FC236}">
                <a16:creationId xmlns:a16="http://schemas.microsoft.com/office/drawing/2014/main" id="{4091F636-DDD1-6D23-6E52-609E90AF982E}"/>
              </a:ext>
            </a:extLst>
          </p:cNvPr>
          <p:cNvCxnSpPr>
            <a:cxnSpLocks/>
          </p:cNvCxnSpPr>
          <p:nvPr/>
        </p:nvCxnSpPr>
        <p:spPr>
          <a:xfrm flipH="1">
            <a:off x="3067879" y="2000031"/>
            <a:ext cx="7454340" cy="2120866"/>
          </a:xfrm>
          <a:prstGeom prst="bentConnector3">
            <a:avLst>
              <a:gd name="adj1" fmla="val -3067"/>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8254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4F12A8B4-5B23-B166-AAE9-C43957F6E088}"/>
              </a:ext>
            </a:extLst>
          </p:cNvPr>
          <p:cNvSpPr txBox="1"/>
          <p:nvPr/>
        </p:nvSpPr>
        <p:spPr>
          <a:xfrm>
            <a:off x="59634" y="181032"/>
            <a:ext cx="11946835" cy="4821641"/>
          </a:xfrm>
          <a:prstGeom prst="rect">
            <a:avLst/>
          </a:prstGeom>
          <a:noFill/>
        </p:spPr>
        <p:txBody>
          <a:bodyPr wrap="square">
            <a:spAutoFit/>
          </a:bodyPr>
          <a:lstStyle/>
          <a:p>
            <a:pPr marL="266700" indent="-266700" algn="just">
              <a:lnSpc>
                <a:spcPct val="250000"/>
              </a:lnSpc>
              <a:buNone/>
            </a:pPr>
            <a:r>
              <a:rPr lang="zh-CN" altLang="zh-CN" sz="1800" b="1" kern="100">
                <a:effectLst/>
                <a:latin typeface="微软雅黑" panose="020B0503020204020204" pitchFamily="34" charset="-122"/>
                <a:ea typeface="微软雅黑" panose="020B0503020204020204" pitchFamily="34" charset="-122"/>
              </a:rPr>
              <a:t>（</a:t>
            </a:r>
            <a:r>
              <a:rPr lang="en-US" altLang="zh-CN" sz="1800" b="1" kern="100">
                <a:effectLst/>
                <a:latin typeface="微软雅黑" panose="020B0503020204020204" pitchFamily="34" charset="-122"/>
                <a:ea typeface="微软雅黑" panose="020B0503020204020204" pitchFamily="34" charset="-122"/>
              </a:rPr>
              <a:t>2026</a:t>
            </a:r>
            <a:r>
              <a:rPr lang="zh-CN" altLang="zh-CN" sz="1800" b="1" kern="100">
                <a:effectLst/>
                <a:latin typeface="微软雅黑" panose="020B0503020204020204" pitchFamily="34" charset="-122"/>
                <a:ea typeface="微软雅黑" panose="020B0503020204020204" pitchFamily="34" charset="-122"/>
              </a:rPr>
              <a:t>·广东高考·</a:t>
            </a:r>
            <a:r>
              <a:rPr lang="en-US" altLang="zh-CN" sz="1800" b="1" kern="100">
                <a:effectLst/>
                <a:latin typeface="微软雅黑" panose="020B0503020204020204" pitchFamily="34" charset="-122"/>
                <a:ea typeface="微软雅黑" panose="020B0503020204020204" pitchFamily="34" charset="-122"/>
              </a:rPr>
              <a:t>15</a:t>
            </a:r>
            <a:r>
              <a:rPr lang="zh-CN" altLang="zh-CN" sz="1800" b="1" kern="100">
                <a:effectLst/>
                <a:latin typeface="微软雅黑" panose="020B0503020204020204" pitchFamily="34" charset="-122"/>
                <a:ea typeface="微软雅黑" panose="020B0503020204020204" pitchFamily="34" charset="-122"/>
              </a:rPr>
              <a:t>）俄历</a:t>
            </a:r>
            <a:r>
              <a:rPr lang="en-US" altLang="zh-CN" sz="1800" b="1" kern="100">
                <a:effectLst/>
                <a:latin typeface="微软雅黑" panose="020B0503020204020204" pitchFamily="34" charset="-122"/>
                <a:ea typeface="微软雅黑" panose="020B0503020204020204" pitchFamily="34" charset="-122"/>
              </a:rPr>
              <a:t>1917</a:t>
            </a:r>
            <a:r>
              <a:rPr lang="zh-CN" altLang="zh-CN" sz="1800" b="1" kern="100">
                <a:effectLst/>
                <a:latin typeface="微软雅黑" panose="020B0503020204020204" pitchFamily="34" charset="-122"/>
                <a:ea typeface="微软雅黑" panose="020B0503020204020204" pitchFamily="34" charset="-122"/>
              </a:rPr>
              <a:t>年</a:t>
            </a:r>
            <a:r>
              <a:rPr lang="en-US" altLang="zh-CN" sz="1800" b="1" kern="100">
                <a:effectLst/>
                <a:latin typeface="微软雅黑" panose="020B0503020204020204" pitchFamily="34" charset="-122"/>
                <a:ea typeface="微软雅黑" panose="020B0503020204020204" pitchFamily="34" charset="-122"/>
              </a:rPr>
              <a:t>2</a:t>
            </a:r>
            <a:r>
              <a:rPr lang="zh-CN" altLang="zh-CN" sz="1800" b="1" kern="100">
                <a:effectLst/>
                <a:latin typeface="微软雅黑" panose="020B0503020204020204" pitchFamily="34" charset="-122"/>
                <a:ea typeface="微软雅黑" panose="020B0503020204020204" pitchFamily="34" charset="-122"/>
              </a:rPr>
              <a:t>月</a:t>
            </a:r>
            <a:r>
              <a:rPr lang="en-US" altLang="zh-CN" sz="1800" b="1" kern="100">
                <a:effectLst/>
                <a:latin typeface="微软雅黑" panose="020B0503020204020204" pitchFamily="34" charset="-122"/>
                <a:ea typeface="微软雅黑" panose="020B0503020204020204" pitchFamily="34" charset="-122"/>
              </a:rPr>
              <a:t>27</a:t>
            </a:r>
            <a:r>
              <a:rPr lang="zh-CN" altLang="zh-CN" sz="1800" b="1" kern="100">
                <a:effectLst/>
                <a:latin typeface="微软雅黑" panose="020B0503020204020204" pitchFamily="34" charset="-122"/>
                <a:ea typeface="微软雅黑" panose="020B0503020204020204" pitchFamily="34" charset="-122"/>
              </a:rPr>
              <a:t>日，彼得格勒武装起义成功的消息逐渐传往俄国的各个城市。</a:t>
            </a:r>
            <a:r>
              <a:rPr lang="en-US" altLang="zh-CN" sz="1800" b="1" kern="100">
                <a:effectLst/>
                <a:latin typeface="微软雅黑" panose="020B0503020204020204" pitchFamily="34" charset="-122"/>
                <a:ea typeface="微软雅黑" panose="020B0503020204020204" pitchFamily="34" charset="-122"/>
              </a:rPr>
              <a:t>3</a:t>
            </a:r>
            <a:r>
              <a:rPr lang="zh-CN" altLang="zh-CN" sz="1800" b="1" kern="100">
                <a:effectLst/>
                <a:latin typeface="微软雅黑" panose="020B0503020204020204" pitchFamily="34" charset="-122"/>
                <a:ea typeface="微软雅黑" panose="020B0503020204020204" pitchFamily="34" charset="-122"/>
              </a:rPr>
              <a:t>月</a:t>
            </a:r>
            <a:r>
              <a:rPr lang="en-US" altLang="zh-CN" sz="1800" b="1" kern="100">
                <a:effectLst/>
                <a:latin typeface="微软雅黑" panose="020B0503020204020204" pitchFamily="34" charset="-122"/>
                <a:ea typeface="微软雅黑" panose="020B0503020204020204" pitchFamily="34" charset="-122"/>
              </a:rPr>
              <a:t>1</a:t>
            </a:r>
            <a:r>
              <a:rPr lang="zh-CN" altLang="zh-CN" sz="1800" b="1" kern="100">
                <a:effectLst/>
                <a:latin typeface="微软雅黑" panose="020B0503020204020204" pitchFamily="34" charset="-122"/>
                <a:ea typeface="微软雅黑" panose="020B0503020204020204" pitchFamily="34" charset="-122"/>
              </a:rPr>
              <a:t>日，距离首都一千多公里的萨拉托夫首府收到消息并刊发革命成功的通讯，表示半个多小时过去，全城市的面貌已经改变，过去政权一去不复返。</a:t>
            </a:r>
            <a:r>
              <a:rPr lang="zh-CN" altLang="zh-CN" sz="1800" b="1" kern="100">
                <a:effectLst/>
                <a:highlight>
                  <a:srgbClr val="00FF00"/>
                </a:highlight>
                <a:latin typeface="微软雅黑" panose="020B0503020204020204" pitchFamily="34" charset="-122"/>
                <a:ea typeface="微软雅黑" panose="020B0503020204020204" pitchFamily="34" charset="-122"/>
              </a:rPr>
              <a:t>合理解释此种现象的是</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A</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highlight>
                  <a:srgbClr val="FFFF00"/>
                </a:highlight>
                <a:latin typeface="微软雅黑" panose="020B0503020204020204" pitchFamily="34" charset="-122"/>
                <a:ea typeface="微软雅黑" panose="020B0503020204020204" pitchFamily="34" charset="-122"/>
              </a:rPr>
              <a:t>资产阶级临时政府</a:t>
            </a:r>
            <a:r>
              <a:rPr lang="zh-CN" altLang="zh-CN" sz="1800" b="1" kern="100">
                <a:effectLst/>
                <a:latin typeface="微软雅黑" panose="020B0503020204020204" pitchFamily="34" charset="-122"/>
                <a:ea typeface="微软雅黑" panose="020B0503020204020204" pitchFamily="34" charset="-122"/>
              </a:rPr>
              <a:t>失去民心</a:t>
            </a:r>
            <a:r>
              <a:rPr lang="en-US" altLang="zh-CN" sz="1800" b="1" kern="100">
                <a:effectLst/>
                <a:latin typeface="微软雅黑" panose="020B0503020204020204" pitchFamily="34" charset="-122"/>
                <a:ea typeface="微软雅黑" panose="020B0503020204020204" pitchFamily="34" charset="-122"/>
              </a:rPr>
              <a:t>	</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B</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latin typeface="微软雅黑" panose="020B0503020204020204" pitchFamily="34" charset="-122"/>
                <a:ea typeface="微软雅黑" panose="020B0503020204020204" pitchFamily="34" charset="-122"/>
              </a:rPr>
              <a:t>西方国家无力进行武装干涉</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C</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highlight>
                  <a:srgbClr val="FFFF00"/>
                </a:highlight>
                <a:latin typeface="微软雅黑" panose="020B0503020204020204" pitchFamily="34" charset="-122"/>
                <a:ea typeface="微软雅黑" panose="020B0503020204020204" pitchFamily="34" charset="-122"/>
              </a:rPr>
              <a:t>布尔什维主义</a:t>
            </a:r>
            <a:r>
              <a:rPr lang="zh-CN" altLang="zh-CN" sz="1800" b="1" kern="100">
                <a:effectLst/>
                <a:latin typeface="微软雅黑" panose="020B0503020204020204" pitchFamily="34" charset="-122"/>
                <a:ea typeface="微软雅黑" panose="020B0503020204020204" pitchFamily="34" charset="-122"/>
              </a:rPr>
              <a:t>得到社会</a:t>
            </a:r>
            <a:r>
              <a:rPr lang="zh-CN" altLang="zh-CN" sz="1800" b="1" kern="100">
                <a:effectLst/>
                <a:highlight>
                  <a:srgbClr val="FFFF00"/>
                </a:highlight>
                <a:latin typeface="微软雅黑" panose="020B0503020204020204" pitchFamily="34" charset="-122"/>
                <a:ea typeface="微软雅黑" panose="020B0503020204020204" pitchFamily="34" charset="-122"/>
              </a:rPr>
              <a:t>广泛认同</a:t>
            </a:r>
            <a:r>
              <a:rPr lang="en-US" altLang="zh-CN" sz="1800" b="1" kern="100">
                <a:effectLst/>
                <a:latin typeface="微软雅黑" panose="020B0503020204020204" pitchFamily="34" charset="-122"/>
                <a:ea typeface="微软雅黑" panose="020B0503020204020204" pitchFamily="34" charset="-122"/>
              </a:rPr>
              <a:t>	</a:t>
            </a:r>
          </a:p>
          <a:p>
            <a:pPr marL="266700" algn="just">
              <a:lnSpc>
                <a:spcPct val="250000"/>
              </a:lnSpc>
              <a:buNone/>
              <a:tabLst>
                <a:tab pos="2667000" algn="l"/>
              </a:tabLst>
            </a:pPr>
            <a:r>
              <a:rPr lang="en-US" altLang="zh-CN" sz="1800" b="1" kern="100" spc="125">
                <a:solidFill>
                  <a:srgbClr val="C00000"/>
                </a:solidFill>
                <a:effectLst/>
                <a:latin typeface="微软雅黑" panose="020B0503020204020204" pitchFamily="34" charset="-122"/>
                <a:ea typeface="微软雅黑" panose="020B0503020204020204" pitchFamily="34" charset="-122"/>
              </a:rPr>
              <a:t>D</a:t>
            </a:r>
            <a:r>
              <a:rPr lang="zh-CN" altLang="zh-CN" sz="1800" b="1" kern="100" spc="125">
                <a:solidFill>
                  <a:srgbClr val="C00000"/>
                </a:solidFill>
                <a:effectLst/>
                <a:latin typeface="微软雅黑" panose="020B0503020204020204" pitchFamily="34" charset="-122"/>
                <a:ea typeface="微软雅黑" panose="020B0503020204020204" pitchFamily="34" charset="-122"/>
              </a:rPr>
              <a:t>．</a:t>
            </a:r>
            <a:r>
              <a:rPr lang="zh-CN" altLang="zh-CN" sz="1800" b="1" kern="100">
                <a:solidFill>
                  <a:srgbClr val="C00000"/>
                </a:solidFill>
                <a:effectLst/>
                <a:latin typeface="微软雅黑" panose="020B0503020204020204" pitchFamily="34" charset="-122"/>
                <a:ea typeface="微软雅黑" panose="020B0503020204020204" pitchFamily="34" charset="-122"/>
              </a:rPr>
              <a:t>帝国主义战争加速沙俄统治崩溃</a:t>
            </a:r>
          </a:p>
        </p:txBody>
      </p:sp>
      <p:sp>
        <p:nvSpPr>
          <p:cNvPr id="2" name="文本框 1">
            <a:extLst>
              <a:ext uri="{FF2B5EF4-FFF2-40B4-BE49-F238E27FC236}">
                <a16:creationId xmlns:a16="http://schemas.microsoft.com/office/drawing/2014/main" id="{69D9CF39-9EB3-8B63-42ED-AE95C093BB35}"/>
              </a:ext>
            </a:extLst>
          </p:cNvPr>
          <p:cNvSpPr txBox="1"/>
          <p:nvPr/>
        </p:nvSpPr>
        <p:spPr>
          <a:xfrm>
            <a:off x="3033245" y="492441"/>
            <a:ext cx="1677903"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cxnSp>
        <p:nvCxnSpPr>
          <p:cNvPr id="4" name="直接连接符 3">
            <a:extLst>
              <a:ext uri="{FF2B5EF4-FFF2-40B4-BE49-F238E27FC236}">
                <a16:creationId xmlns:a16="http://schemas.microsoft.com/office/drawing/2014/main" id="{D8953534-F664-7E46-8892-942CA4C08297}"/>
              </a:ext>
            </a:extLst>
          </p:cNvPr>
          <p:cNvCxnSpPr/>
          <p:nvPr/>
        </p:nvCxnSpPr>
        <p:spPr>
          <a:xfrm flipH="1">
            <a:off x="10455966" y="449683"/>
            <a:ext cx="265043" cy="42407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文本框 5">
            <a:extLst>
              <a:ext uri="{FF2B5EF4-FFF2-40B4-BE49-F238E27FC236}">
                <a16:creationId xmlns:a16="http://schemas.microsoft.com/office/drawing/2014/main" id="{8983E55C-0214-F599-9EFD-F7FCE481E5CA}"/>
              </a:ext>
            </a:extLst>
          </p:cNvPr>
          <p:cNvSpPr txBox="1"/>
          <p:nvPr/>
        </p:nvSpPr>
        <p:spPr>
          <a:xfrm>
            <a:off x="3154922" y="35258"/>
            <a:ext cx="1434548"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俄国二月革命</a:t>
            </a:r>
          </a:p>
        </p:txBody>
      </p:sp>
      <p:sp>
        <p:nvSpPr>
          <p:cNvPr id="8" name="文本框 7">
            <a:extLst>
              <a:ext uri="{FF2B5EF4-FFF2-40B4-BE49-F238E27FC236}">
                <a16:creationId xmlns:a16="http://schemas.microsoft.com/office/drawing/2014/main" id="{E6E2D2EB-A5DD-E329-8433-7D5F58C8FDD3}"/>
              </a:ext>
            </a:extLst>
          </p:cNvPr>
          <p:cNvSpPr txBox="1"/>
          <p:nvPr/>
        </p:nvSpPr>
        <p:spPr>
          <a:xfrm>
            <a:off x="3687417" y="2495587"/>
            <a:ext cx="4290391"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二月革命才推翻沙皇，临时政府此时尚未建立</a:t>
            </a:r>
          </a:p>
        </p:txBody>
      </p:sp>
      <p:sp>
        <p:nvSpPr>
          <p:cNvPr id="10" name="文本框 9">
            <a:extLst>
              <a:ext uri="{FF2B5EF4-FFF2-40B4-BE49-F238E27FC236}">
                <a16:creationId xmlns:a16="http://schemas.microsoft.com/office/drawing/2014/main" id="{219512FA-442D-7C4C-38F0-BB910E527147}"/>
              </a:ext>
            </a:extLst>
          </p:cNvPr>
          <p:cNvSpPr txBox="1"/>
          <p:nvPr/>
        </p:nvSpPr>
        <p:spPr>
          <a:xfrm>
            <a:off x="3687416" y="3105834"/>
            <a:ext cx="5701749"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外国武装干涉是十月革命后 </a:t>
            </a:r>
            <a:r>
              <a:rPr lang="en-US" altLang="zh-CN"/>
              <a:t>1918 </a:t>
            </a:r>
            <a:r>
              <a:rPr lang="zh-CN" altLang="en-US"/>
              <a:t>年才出现，与二月革命无关</a:t>
            </a:r>
          </a:p>
        </p:txBody>
      </p:sp>
      <p:sp>
        <p:nvSpPr>
          <p:cNvPr id="12" name="文本框 11">
            <a:extLst>
              <a:ext uri="{FF2B5EF4-FFF2-40B4-BE49-F238E27FC236}">
                <a16:creationId xmlns:a16="http://schemas.microsoft.com/office/drawing/2014/main" id="{08F16877-DFD4-67FB-164E-69D83561BEB1}"/>
              </a:ext>
            </a:extLst>
          </p:cNvPr>
          <p:cNvSpPr txBox="1"/>
          <p:nvPr/>
        </p:nvSpPr>
        <p:spPr>
          <a:xfrm>
            <a:off x="4161184" y="3833975"/>
            <a:ext cx="5227981"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二月革命主导力量是工人、士兵自发起义，布尔什维克尚未掌握全社会主导权，广泛认同是十月革命之后</a:t>
            </a:r>
          </a:p>
        </p:txBody>
      </p:sp>
      <p:sp>
        <p:nvSpPr>
          <p:cNvPr id="14" name="文本框 13">
            <a:extLst>
              <a:ext uri="{FF2B5EF4-FFF2-40B4-BE49-F238E27FC236}">
                <a16:creationId xmlns:a16="http://schemas.microsoft.com/office/drawing/2014/main" id="{8FCACAC6-63F3-7D68-8BD4-EF8AEE00EA14}"/>
              </a:ext>
            </a:extLst>
          </p:cNvPr>
          <p:cNvSpPr txBox="1"/>
          <p:nvPr/>
        </p:nvSpPr>
        <p:spPr>
          <a:xfrm>
            <a:off x="5289434" y="1615938"/>
            <a:ext cx="3289851"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en-US" altLang="zh-CN"/>
              <a:t>1917 </a:t>
            </a:r>
            <a:r>
              <a:rPr lang="zh-CN" altLang="en-US"/>
              <a:t>俄二月革命，起义消息快速传遍全国，各地旧政权迅速垮台。</a:t>
            </a:r>
          </a:p>
        </p:txBody>
      </p:sp>
      <p:sp>
        <p:nvSpPr>
          <p:cNvPr id="15" name="文本框 14">
            <a:extLst>
              <a:ext uri="{FF2B5EF4-FFF2-40B4-BE49-F238E27FC236}">
                <a16:creationId xmlns:a16="http://schemas.microsoft.com/office/drawing/2014/main" id="{1943B9BE-BC05-909F-7326-90E29E50CB44}"/>
              </a:ext>
            </a:extLst>
          </p:cNvPr>
          <p:cNvSpPr txBox="1"/>
          <p:nvPr/>
        </p:nvSpPr>
        <p:spPr>
          <a:xfrm>
            <a:off x="4066914" y="1842889"/>
            <a:ext cx="465329"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cxnSp>
        <p:nvCxnSpPr>
          <p:cNvPr id="25" name="连接符: 肘形 24">
            <a:extLst>
              <a:ext uri="{FF2B5EF4-FFF2-40B4-BE49-F238E27FC236}">
                <a16:creationId xmlns:a16="http://schemas.microsoft.com/office/drawing/2014/main" id="{B8F7DEF9-B9D7-C8F1-F43E-B5CA58AEAD9B}"/>
              </a:ext>
            </a:extLst>
          </p:cNvPr>
          <p:cNvCxnSpPr>
            <a:cxnSpLocks/>
          </p:cNvCxnSpPr>
          <p:nvPr/>
        </p:nvCxnSpPr>
        <p:spPr>
          <a:xfrm flipV="1">
            <a:off x="4313584" y="2232044"/>
            <a:ext cx="2502251" cy="200882"/>
          </a:xfrm>
          <a:prstGeom prst="bentConnector3">
            <a:avLst>
              <a:gd name="adj1" fmla="val 100048"/>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直接连接符 37">
            <a:extLst>
              <a:ext uri="{FF2B5EF4-FFF2-40B4-BE49-F238E27FC236}">
                <a16:creationId xmlns:a16="http://schemas.microsoft.com/office/drawing/2014/main" id="{9256CC49-5B8F-26B0-E8FC-2A37B33F4EDB}"/>
              </a:ext>
            </a:extLst>
          </p:cNvPr>
          <p:cNvCxnSpPr>
            <a:cxnSpLocks/>
          </p:cNvCxnSpPr>
          <p:nvPr/>
        </p:nvCxnSpPr>
        <p:spPr>
          <a:xfrm>
            <a:off x="4319459" y="2181443"/>
            <a:ext cx="0" cy="251483"/>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41" name="文本框 40">
            <a:extLst>
              <a:ext uri="{FF2B5EF4-FFF2-40B4-BE49-F238E27FC236}">
                <a16:creationId xmlns:a16="http://schemas.microsoft.com/office/drawing/2014/main" id="{F41ADB7B-0280-8EFB-9A2D-089B05E3CFBB}"/>
              </a:ext>
            </a:extLst>
          </p:cNvPr>
          <p:cNvSpPr txBox="1"/>
          <p:nvPr/>
        </p:nvSpPr>
        <p:spPr>
          <a:xfrm>
            <a:off x="4161184" y="4631457"/>
            <a:ext cx="5227980"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一战导致俄国国内经济崩溃、前线士兵厌战情绪蔓延、后方物资奇缺，沙皇专制统治的社会基础已严重动摇。</a:t>
            </a:r>
          </a:p>
        </p:txBody>
      </p:sp>
      <p:pic>
        <p:nvPicPr>
          <p:cNvPr id="43" name="图片 42">
            <a:extLst>
              <a:ext uri="{FF2B5EF4-FFF2-40B4-BE49-F238E27FC236}">
                <a16:creationId xmlns:a16="http://schemas.microsoft.com/office/drawing/2014/main" id="{7129B0D4-28FE-E8B5-D452-CA70391295E0}"/>
              </a:ext>
            </a:extLst>
          </p:cNvPr>
          <p:cNvPicPr>
            <a:picLocks noChangeAspect="1"/>
          </p:cNvPicPr>
          <p:nvPr/>
        </p:nvPicPr>
        <p:blipFill>
          <a:blip r:embed="rId2"/>
          <a:stretch>
            <a:fillRect/>
          </a:stretch>
        </p:blipFill>
        <p:spPr>
          <a:xfrm>
            <a:off x="151142" y="5215380"/>
            <a:ext cx="4362482" cy="1515267"/>
          </a:xfrm>
          <a:prstGeom prst="rect">
            <a:avLst/>
          </a:prstGeom>
        </p:spPr>
      </p:pic>
      <p:sp>
        <p:nvSpPr>
          <p:cNvPr id="45" name="文本框 44">
            <a:extLst>
              <a:ext uri="{FF2B5EF4-FFF2-40B4-BE49-F238E27FC236}">
                <a16:creationId xmlns:a16="http://schemas.microsoft.com/office/drawing/2014/main" id="{3E97FFD1-BD76-D21F-5905-DCE9EB4D7C93}"/>
              </a:ext>
            </a:extLst>
          </p:cNvPr>
          <p:cNvSpPr txBox="1"/>
          <p:nvPr/>
        </p:nvSpPr>
        <p:spPr>
          <a:xfrm>
            <a:off x="4589470" y="6365559"/>
            <a:ext cx="5736633" cy="338554"/>
          </a:xfrm>
          <a:prstGeom prst="rect">
            <a:avLst/>
          </a:prstGeom>
          <a:noFill/>
        </p:spPr>
        <p:txBody>
          <a:bodyPr wrap="square">
            <a:spAutoFit/>
          </a:bodyPr>
          <a:lstStyle>
            <a:defPPr>
              <a:defRPr lang="zh-CN"/>
            </a:defPPr>
            <a:lvl1pPr>
              <a:defRPr sz="1600" b="1">
                <a:solidFill>
                  <a:srgbClr val="00B050"/>
                </a:solidFill>
                <a:latin typeface="微软雅黑" panose="020B0503020204020204" pitchFamily="34" charset="-122"/>
                <a:ea typeface="微软雅黑" panose="020B0503020204020204" pitchFamily="34" charset="-122"/>
              </a:defRPr>
            </a:lvl1pPr>
          </a:lstStyle>
          <a:p>
            <a:r>
              <a:rPr lang="en-US" altLang="zh-CN"/>
              <a:t>《</a:t>
            </a:r>
            <a:r>
              <a:rPr lang="zh-CN" altLang="en-US"/>
              <a:t>纲要下</a:t>
            </a:r>
            <a:r>
              <a:rPr lang="en-US" altLang="zh-CN"/>
              <a:t>》</a:t>
            </a:r>
            <a:r>
              <a:rPr lang="zh-CN" altLang="en-US"/>
              <a:t>第 </a:t>
            </a:r>
            <a:r>
              <a:rPr lang="en-US" altLang="zh-CN"/>
              <a:t>15 </a:t>
            </a:r>
            <a:r>
              <a:rPr lang="zh-CN" altLang="en-US"/>
              <a:t>课</a:t>
            </a:r>
            <a:r>
              <a:rPr lang="en-US" altLang="zh-CN"/>
              <a:t>《</a:t>
            </a:r>
            <a:r>
              <a:rPr lang="zh-CN" altLang="en-US"/>
              <a:t>十月革命的胜利与苏联的社会主义实践</a:t>
            </a:r>
            <a:r>
              <a:rPr lang="en-US" altLang="zh-CN"/>
              <a:t>》</a:t>
            </a:r>
            <a:endParaRPr lang="zh-CN" altLang="en-US"/>
          </a:p>
        </p:txBody>
      </p:sp>
      <p:pic>
        <p:nvPicPr>
          <p:cNvPr id="47" name="图片 46">
            <a:extLst>
              <a:ext uri="{FF2B5EF4-FFF2-40B4-BE49-F238E27FC236}">
                <a16:creationId xmlns:a16="http://schemas.microsoft.com/office/drawing/2014/main" id="{26357DA2-EC2C-1965-D3EA-1802DCF961E2}"/>
              </a:ext>
            </a:extLst>
          </p:cNvPr>
          <p:cNvPicPr>
            <a:picLocks noChangeAspect="1"/>
          </p:cNvPicPr>
          <p:nvPr/>
        </p:nvPicPr>
        <p:blipFill>
          <a:blip r:embed="rId3"/>
          <a:stretch>
            <a:fillRect/>
          </a:stretch>
        </p:blipFill>
        <p:spPr>
          <a:xfrm>
            <a:off x="9496585" y="1476249"/>
            <a:ext cx="2430365" cy="4715452"/>
          </a:xfrm>
          <a:prstGeom prst="rect">
            <a:avLst/>
          </a:prstGeom>
        </p:spPr>
      </p:pic>
    </p:spTree>
    <p:extLst>
      <p:ext uri="{BB962C8B-B14F-4D97-AF65-F5344CB8AC3E}">
        <p14:creationId xmlns:p14="http://schemas.microsoft.com/office/powerpoint/2010/main" val="1673285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518405E5-1ADD-2C98-2E34-339ECFCB7CC7}"/>
              </a:ext>
            </a:extLst>
          </p:cNvPr>
          <p:cNvSpPr txBox="1"/>
          <p:nvPr/>
        </p:nvSpPr>
        <p:spPr>
          <a:xfrm>
            <a:off x="112644" y="196626"/>
            <a:ext cx="11926956" cy="4821641"/>
          </a:xfrm>
          <a:prstGeom prst="rect">
            <a:avLst/>
          </a:prstGeom>
          <a:noFill/>
        </p:spPr>
        <p:txBody>
          <a:bodyPr wrap="square">
            <a:spAutoFit/>
          </a:bodyPr>
          <a:lstStyle/>
          <a:p>
            <a:pPr marL="266700" indent="-266700" algn="just">
              <a:lnSpc>
                <a:spcPct val="250000"/>
              </a:lnSpc>
              <a:buNone/>
            </a:pPr>
            <a:r>
              <a:rPr lang="zh-CN" altLang="zh-CN" sz="1800" b="1" kern="100">
                <a:effectLst/>
                <a:latin typeface="微软雅黑" panose="020B0503020204020204" pitchFamily="34" charset="-122"/>
                <a:ea typeface="微软雅黑" panose="020B0503020204020204" pitchFamily="34" charset="-122"/>
              </a:rPr>
              <a:t>（</a:t>
            </a:r>
            <a:r>
              <a:rPr lang="en-US" altLang="zh-CN" sz="1800" b="1" kern="100">
                <a:effectLst/>
                <a:latin typeface="微软雅黑" panose="020B0503020204020204" pitchFamily="34" charset="-122"/>
                <a:ea typeface="微软雅黑" panose="020B0503020204020204" pitchFamily="34" charset="-122"/>
              </a:rPr>
              <a:t>2026</a:t>
            </a:r>
            <a:r>
              <a:rPr lang="zh-CN" altLang="zh-CN" sz="1800" b="1" kern="100">
                <a:effectLst/>
                <a:latin typeface="微软雅黑" panose="020B0503020204020204" pitchFamily="34" charset="-122"/>
                <a:ea typeface="微软雅黑" panose="020B0503020204020204" pitchFamily="34" charset="-122"/>
              </a:rPr>
              <a:t>·广东高考·</a:t>
            </a:r>
            <a:r>
              <a:rPr lang="en-US" altLang="zh-CN" sz="1800" b="1" kern="100">
                <a:effectLst/>
                <a:latin typeface="微软雅黑" panose="020B0503020204020204" pitchFamily="34" charset="-122"/>
                <a:ea typeface="微软雅黑" panose="020B0503020204020204" pitchFamily="34" charset="-122"/>
              </a:rPr>
              <a:t>16</a:t>
            </a:r>
            <a:r>
              <a:rPr lang="zh-CN" altLang="zh-CN" sz="1800" b="1" kern="100">
                <a:effectLst/>
                <a:latin typeface="微软雅黑" panose="020B0503020204020204" pitchFamily="34" charset="-122"/>
                <a:ea typeface="微软雅黑" panose="020B0503020204020204" pitchFamily="34" charset="-122"/>
              </a:rPr>
              <a:t>）</a:t>
            </a:r>
            <a:r>
              <a:rPr lang="en-US" altLang="zh-CN" sz="1800" b="1" kern="100">
                <a:effectLst/>
                <a:latin typeface="微软雅黑" panose="020B0503020204020204" pitchFamily="34" charset="-122"/>
                <a:ea typeface="微软雅黑" panose="020B0503020204020204" pitchFamily="34" charset="-122"/>
              </a:rPr>
              <a:t>20</a:t>
            </a:r>
            <a:r>
              <a:rPr lang="zh-CN" altLang="zh-CN" sz="1800" b="1" kern="100">
                <a:effectLst/>
                <a:latin typeface="微软雅黑" panose="020B0503020204020204" pitchFamily="34" charset="-122"/>
                <a:ea typeface="微软雅黑" panose="020B0503020204020204" pitchFamily="34" charset="-122"/>
              </a:rPr>
              <a:t>世纪</a:t>
            </a:r>
            <a:r>
              <a:rPr lang="en-US" altLang="zh-CN" sz="1800" b="1" kern="100">
                <a:effectLst/>
                <a:latin typeface="微软雅黑" panose="020B0503020204020204" pitchFamily="34" charset="-122"/>
                <a:ea typeface="微软雅黑" panose="020B0503020204020204" pitchFamily="34" charset="-122"/>
              </a:rPr>
              <a:t>90</a:t>
            </a:r>
            <a:r>
              <a:rPr lang="zh-CN" altLang="zh-CN" sz="1800" b="1" kern="100">
                <a:effectLst/>
                <a:latin typeface="微软雅黑" panose="020B0503020204020204" pitchFamily="34" charset="-122"/>
                <a:ea typeface="微软雅黑" panose="020B0503020204020204" pitchFamily="34" charset="-122"/>
              </a:rPr>
              <a:t>年代，美国政府</a:t>
            </a:r>
            <a:r>
              <a:rPr lang="zh-CN" altLang="zh-CN" sz="1800" b="1" kern="100">
                <a:effectLst/>
                <a:highlight>
                  <a:srgbClr val="00FFFF"/>
                </a:highlight>
                <a:latin typeface="微软雅黑" panose="020B0503020204020204" pitchFamily="34" charset="-122"/>
                <a:ea typeface="微软雅黑" panose="020B0503020204020204" pitchFamily="34" charset="-122"/>
              </a:rPr>
              <a:t>企图建立</a:t>
            </a:r>
            <a:r>
              <a:rPr lang="zh-CN" altLang="zh-CN" sz="1800" b="1" kern="100">
                <a:effectLst/>
                <a:latin typeface="微软雅黑" panose="020B0503020204020204" pitchFamily="34" charset="-122"/>
                <a:ea typeface="微软雅黑" panose="020B0503020204020204" pitchFamily="34" charset="-122"/>
              </a:rPr>
              <a:t>“为美国经济服务的全球体系”，</a:t>
            </a:r>
            <a:r>
              <a:rPr lang="zh-CN" altLang="zh-CN" sz="1800" b="1" kern="100">
                <a:effectLst/>
                <a:highlight>
                  <a:srgbClr val="00FFFF"/>
                </a:highlight>
                <a:latin typeface="微软雅黑" panose="020B0503020204020204" pitchFamily="34" charset="-122"/>
                <a:ea typeface="微软雅黑" panose="020B0503020204020204" pitchFamily="34" charset="-122"/>
              </a:rPr>
              <a:t>试图</a:t>
            </a:r>
            <a:r>
              <a:rPr lang="zh-CN" altLang="zh-CN" sz="1800" b="1" kern="100">
                <a:effectLst/>
                <a:latin typeface="微软雅黑" panose="020B0503020204020204" pitchFamily="34" charset="-122"/>
                <a:ea typeface="微软雅黑" panose="020B0503020204020204" pitchFamily="34" charset="-122"/>
              </a:rPr>
              <a:t>在美洲建立自由贸易区及在亚太经合组织框架里的自由贸易，遭到多国反对，</a:t>
            </a:r>
            <a:r>
              <a:rPr lang="zh-CN" altLang="zh-CN" sz="1800" b="1" kern="100">
                <a:effectLst/>
                <a:highlight>
                  <a:srgbClr val="00FFFF"/>
                </a:highlight>
                <a:latin typeface="微软雅黑" panose="020B0503020204020204" pitchFamily="34" charset="-122"/>
                <a:ea typeface="微软雅黑" panose="020B0503020204020204" pitchFamily="34" charset="-122"/>
              </a:rPr>
              <a:t>最后</a:t>
            </a:r>
            <a:r>
              <a:rPr lang="zh-CN" altLang="zh-CN" sz="1800" b="1" kern="100">
                <a:effectLst/>
                <a:latin typeface="微软雅黑" panose="020B0503020204020204" pitchFamily="34" charset="-122"/>
                <a:ea typeface="微软雅黑" panose="020B0503020204020204" pitchFamily="34" charset="-122"/>
              </a:rPr>
              <a:t>没有取得成功。这反映了</a:t>
            </a:r>
          </a:p>
          <a:p>
            <a:pPr marL="266700" algn="just">
              <a:lnSpc>
                <a:spcPct val="250000"/>
              </a:lnSpc>
              <a:buNone/>
              <a:tabLst>
                <a:tab pos="2667000" algn="l"/>
              </a:tabLst>
            </a:pPr>
            <a:endParaRPr lang="en-US" altLang="zh-CN" sz="1800" b="1" kern="100" spc="125">
              <a:solidFill>
                <a:srgbClr val="C00000"/>
              </a:solidFill>
              <a:effectLst/>
              <a:latin typeface="微软雅黑" panose="020B0503020204020204" pitchFamily="34" charset="-122"/>
              <a:ea typeface="微软雅黑" panose="020B0503020204020204" pitchFamily="34" charset="-122"/>
            </a:endParaRPr>
          </a:p>
          <a:p>
            <a:pPr marL="266700" algn="just">
              <a:lnSpc>
                <a:spcPct val="250000"/>
              </a:lnSpc>
              <a:buNone/>
              <a:tabLst>
                <a:tab pos="2667000" algn="l"/>
              </a:tabLst>
            </a:pPr>
            <a:r>
              <a:rPr lang="en-US" altLang="zh-CN" sz="1800" b="1" kern="100" spc="125">
                <a:solidFill>
                  <a:srgbClr val="C00000"/>
                </a:solidFill>
                <a:effectLst/>
                <a:latin typeface="微软雅黑" panose="020B0503020204020204" pitchFamily="34" charset="-122"/>
                <a:ea typeface="微软雅黑" panose="020B0503020204020204" pitchFamily="34" charset="-122"/>
              </a:rPr>
              <a:t>A</a:t>
            </a:r>
            <a:r>
              <a:rPr lang="zh-CN" altLang="zh-CN" sz="1800" b="1" kern="100" spc="125">
                <a:solidFill>
                  <a:srgbClr val="C00000"/>
                </a:solidFill>
                <a:effectLst/>
                <a:latin typeface="微软雅黑" panose="020B0503020204020204" pitchFamily="34" charset="-122"/>
                <a:ea typeface="微软雅黑" panose="020B0503020204020204" pitchFamily="34" charset="-122"/>
              </a:rPr>
              <a:t>．</a:t>
            </a:r>
            <a:r>
              <a:rPr lang="zh-CN" altLang="zh-CN" sz="1800" b="1" kern="100">
                <a:solidFill>
                  <a:srgbClr val="C00000"/>
                </a:solidFill>
                <a:effectLst/>
                <a:latin typeface="微软雅黑" panose="020B0503020204020204" pitchFamily="34" charset="-122"/>
                <a:ea typeface="微软雅黑" panose="020B0503020204020204" pitchFamily="34" charset="-122"/>
              </a:rPr>
              <a:t>多极化发展趋势不可逆转</a:t>
            </a:r>
            <a:r>
              <a:rPr lang="en-US" altLang="zh-CN" sz="1800" b="1" kern="100">
                <a:effectLst/>
                <a:latin typeface="微软雅黑" panose="020B0503020204020204" pitchFamily="34" charset="-122"/>
                <a:ea typeface="微软雅黑" panose="020B0503020204020204" pitchFamily="34" charset="-122"/>
              </a:rPr>
              <a:t>	</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B</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highlight>
                  <a:srgbClr val="FFFF00"/>
                </a:highlight>
                <a:latin typeface="微软雅黑" panose="020B0503020204020204" pitchFamily="34" charset="-122"/>
                <a:ea typeface="微软雅黑" panose="020B0503020204020204" pitchFamily="34" charset="-122"/>
              </a:rPr>
              <a:t>区域经济集团化</a:t>
            </a:r>
            <a:r>
              <a:rPr lang="zh-CN" altLang="zh-CN" sz="1800" b="1" kern="100">
                <a:effectLst/>
                <a:latin typeface="微软雅黑" panose="020B0503020204020204" pitchFamily="34" charset="-122"/>
                <a:ea typeface="微软雅黑" panose="020B0503020204020204" pitchFamily="34" charset="-122"/>
              </a:rPr>
              <a:t>的进程放缓</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C</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latin typeface="微软雅黑" panose="020B0503020204020204" pitchFamily="34" charset="-122"/>
                <a:ea typeface="微软雅黑" panose="020B0503020204020204" pitchFamily="34" charset="-122"/>
              </a:rPr>
              <a:t>美国奉行</a:t>
            </a:r>
            <a:r>
              <a:rPr lang="zh-CN" altLang="zh-CN" sz="1800" b="1" kern="100">
                <a:effectLst/>
                <a:highlight>
                  <a:srgbClr val="FFFF00"/>
                </a:highlight>
                <a:latin typeface="微软雅黑" panose="020B0503020204020204" pitchFamily="34" charset="-122"/>
                <a:ea typeface="微软雅黑" panose="020B0503020204020204" pitchFamily="34" charset="-122"/>
              </a:rPr>
              <a:t>逆全球化</a:t>
            </a:r>
            <a:r>
              <a:rPr lang="zh-CN" altLang="zh-CN" sz="1800" b="1" kern="100">
                <a:effectLst/>
                <a:latin typeface="微软雅黑" panose="020B0503020204020204" pitchFamily="34" charset="-122"/>
                <a:ea typeface="微软雅黑" panose="020B0503020204020204" pitchFamily="34" charset="-122"/>
              </a:rPr>
              <a:t>政策</a:t>
            </a:r>
            <a:r>
              <a:rPr lang="en-US" altLang="zh-CN" sz="1800" b="1" kern="100">
                <a:effectLst/>
                <a:latin typeface="微软雅黑" panose="020B0503020204020204" pitchFamily="34" charset="-122"/>
                <a:ea typeface="微软雅黑" panose="020B0503020204020204" pitchFamily="34" charset="-122"/>
              </a:rPr>
              <a:t>	</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D</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highlight>
                  <a:srgbClr val="FFFF00"/>
                </a:highlight>
                <a:latin typeface="微软雅黑" panose="020B0503020204020204" pitchFamily="34" charset="-122"/>
                <a:ea typeface="微软雅黑" panose="020B0503020204020204" pitchFamily="34" charset="-122"/>
              </a:rPr>
              <a:t>南北不平等</a:t>
            </a:r>
            <a:r>
              <a:rPr lang="zh-CN" altLang="zh-CN" sz="1800" b="1" kern="100">
                <a:effectLst/>
                <a:latin typeface="微软雅黑" panose="020B0503020204020204" pitchFamily="34" charset="-122"/>
                <a:ea typeface="微软雅黑" panose="020B0503020204020204" pitchFamily="34" charset="-122"/>
              </a:rPr>
              <a:t>的差距加剧</a:t>
            </a:r>
          </a:p>
        </p:txBody>
      </p:sp>
      <p:sp>
        <p:nvSpPr>
          <p:cNvPr id="2" name="文本框 1">
            <a:extLst>
              <a:ext uri="{FF2B5EF4-FFF2-40B4-BE49-F238E27FC236}">
                <a16:creationId xmlns:a16="http://schemas.microsoft.com/office/drawing/2014/main" id="{11B0D359-7A6B-A22F-6BF9-8B55425775EC}"/>
              </a:ext>
            </a:extLst>
          </p:cNvPr>
          <p:cNvSpPr txBox="1"/>
          <p:nvPr/>
        </p:nvSpPr>
        <p:spPr>
          <a:xfrm>
            <a:off x="2589297" y="492441"/>
            <a:ext cx="1677903"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3138E3E0-7C58-5A7B-FCDC-599C6934D9FA}"/>
              </a:ext>
            </a:extLst>
          </p:cNvPr>
          <p:cNvSpPr txBox="1"/>
          <p:nvPr/>
        </p:nvSpPr>
        <p:spPr>
          <a:xfrm>
            <a:off x="3751644" y="3259723"/>
            <a:ext cx="5697156"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欧盟、东盟、北美自贸区 </a:t>
            </a:r>
            <a:r>
              <a:rPr lang="en-US" altLang="zh-CN"/>
              <a:t>90 </a:t>
            </a:r>
            <a:r>
              <a:rPr lang="zh-CN" altLang="en-US"/>
              <a:t>年代持续发展，区域集团化加速</a:t>
            </a:r>
          </a:p>
        </p:txBody>
      </p:sp>
      <p:sp>
        <p:nvSpPr>
          <p:cNvPr id="7" name="文本框 6">
            <a:extLst>
              <a:ext uri="{FF2B5EF4-FFF2-40B4-BE49-F238E27FC236}">
                <a16:creationId xmlns:a16="http://schemas.microsoft.com/office/drawing/2014/main" id="{38EF5E4B-32C4-B133-AC1F-2C56D0AF470B}"/>
              </a:ext>
            </a:extLst>
          </p:cNvPr>
          <p:cNvSpPr txBox="1"/>
          <p:nvPr/>
        </p:nvSpPr>
        <p:spPr>
          <a:xfrm>
            <a:off x="3751644" y="3862787"/>
            <a:ext cx="3588778"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美国主动推动自由贸易区，是试图主导全球化，而非逆全球化，概念相反</a:t>
            </a:r>
          </a:p>
        </p:txBody>
      </p:sp>
      <p:sp>
        <p:nvSpPr>
          <p:cNvPr id="9" name="文本框 8">
            <a:extLst>
              <a:ext uri="{FF2B5EF4-FFF2-40B4-BE49-F238E27FC236}">
                <a16:creationId xmlns:a16="http://schemas.microsoft.com/office/drawing/2014/main" id="{F04F83EA-1F17-EB92-4863-32F77F52A360}"/>
              </a:ext>
            </a:extLst>
          </p:cNvPr>
          <p:cNvSpPr txBox="1"/>
          <p:nvPr/>
        </p:nvSpPr>
        <p:spPr>
          <a:xfrm>
            <a:off x="420006" y="5022158"/>
            <a:ext cx="6517509"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材料只体现各国抵制美国霸权，没有南北贫富差距相关内容，无关选项</a:t>
            </a:r>
          </a:p>
        </p:txBody>
      </p:sp>
      <p:sp>
        <p:nvSpPr>
          <p:cNvPr id="11" name="文本框 10">
            <a:extLst>
              <a:ext uri="{FF2B5EF4-FFF2-40B4-BE49-F238E27FC236}">
                <a16:creationId xmlns:a16="http://schemas.microsoft.com/office/drawing/2014/main" id="{2F9F95E4-7C99-694D-AC8D-5543871C4374}"/>
              </a:ext>
            </a:extLst>
          </p:cNvPr>
          <p:cNvSpPr txBox="1"/>
          <p:nvPr/>
        </p:nvSpPr>
        <p:spPr>
          <a:xfrm>
            <a:off x="6155634" y="1680280"/>
            <a:ext cx="4976192"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冷战结束后，美国试图推广其主导的经济全球化模式，但其他国家不愿全盘接受美国规则而受挫。</a:t>
            </a:r>
          </a:p>
        </p:txBody>
      </p:sp>
      <p:cxnSp>
        <p:nvCxnSpPr>
          <p:cNvPr id="12" name="直接箭头连接符 11">
            <a:extLst>
              <a:ext uri="{FF2B5EF4-FFF2-40B4-BE49-F238E27FC236}">
                <a16:creationId xmlns:a16="http://schemas.microsoft.com/office/drawing/2014/main" id="{313C67AC-3927-F5DC-ED24-DB54D355339A}"/>
              </a:ext>
            </a:extLst>
          </p:cNvPr>
          <p:cNvCxnSpPr>
            <a:cxnSpLocks/>
          </p:cNvCxnSpPr>
          <p:nvPr/>
        </p:nvCxnSpPr>
        <p:spPr>
          <a:xfrm>
            <a:off x="6221896" y="822197"/>
            <a:ext cx="1802295" cy="801194"/>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接箭头连接符 13">
            <a:extLst>
              <a:ext uri="{FF2B5EF4-FFF2-40B4-BE49-F238E27FC236}">
                <a16:creationId xmlns:a16="http://schemas.microsoft.com/office/drawing/2014/main" id="{762B2476-D277-DE0F-143B-47B44A0C3483}"/>
              </a:ext>
            </a:extLst>
          </p:cNvPr>
          <p:cNvCxnSpPr>
            <a:cxnSpLocks/>
          </p:cNvCxnSpPr>
          <p:nvPr/>
        </p:nvCxnSpPr>
        <p:spPr>
          <a:xfrm flipH="1">
            <a:off x="8097385" y="822197"/>
            <a:ext cx="1464059" cy="801194"/>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70A07B7D-9429-7A05-3F57-CFC14B097097}"/>
              </a:ext>
            </a:extLst>
          </p:cNvPr>
          <p:cNvSpPr txBox="1"/>
          <p:nvPr/>
        </p:nvSpPr>
        <p:spPr>
          <a:xfrm>
            <a:off x="7407966" y="6369450"/>
            <a:ext cx="4565373" cy="338554"/>
          </a:xfrm>
          <a:prstGeom prst="rect">
            <a:avLst/>
          </a:prstGeom>
          <a:noFill/>
        </p:spPr>
        <p:txBody>
          <a:bodyPr wrap="square">
            <a:spAutoFit/>
          </a:bodyPr>
          <a:lstStyle>
            <a:defPPr>
              <a:defRPr lang="zh-CN"/>
            </a:defPPr>
            <a:lvl1pPr>
              <a:defRPr sz="1600" b="1">
                <a:solidFill>
                  <a:srgbClr val="00B050"/>
                </a:solidFill>
                <a:latin typeface="微软雅黑" panose="020B0503020204020204" pitchFamily="34" charset="-122"/>
                <a:ea typeface="微软雅黑" panose="020B0503020204020204" pitchFamily="34" charset="-122"/>
              </a:defRPr>
            </a:lvl1pPr>
          </a:lstStyle>
          <a:p>
            <a:r>
              <a:rPr lang="en-US" altLang="zh-CN"/>
              <a:t>《</a:t>
            </a:r>
            <a:r>
              <a:rPr lang="zh-CN" altLang="en-US"/>
              <a:t>纲要下</a:t>
            </a:r>
            <a:r>
              <a:rPr lang="en-US" altLang="zh-CN"/>
              <a:t>》</a:t>
            </a:r>
            <a:r>
              <a:rPr lang="zh-CN" altLang="en-US"/>
              <a:t>第 </a:t>
            </a:r>
            <a:r>
              <a:rPr lang="en-US" altLang="zh-CN"/>
              <a:t>22 </a:t>
            </a:r>
            <a:r>
              <a:rPr lang="zh-CN" altLang="en-US"/>
              <a:t>课</a:t>
            </a:r>
            <a:r>
              <a:rPr lang="en-US" altLang="zh-CN"/>
              <a:t>《</a:t>
            </a:r>
            <a:r>
              <a:rPr lang="zh-CN" altLang="en-US"/>
              <a:t>世界多极化与经济全球化</a:t>
            </a:r>
            <a:r>
              <a:rPr lang="en-US" altLang="zh-CN"/>
              <a:t>》</a:t>
            </a:r>
            <a:endParaRPr lang="zh-CN" altLang="en-US"/>
          </a:p>
        </p:txBody>
      </p:sp>
      <p:pic>
        <p:nvPicPr>
          <p:cNvPr id="21" name="图片 20">
            <a:extLst>
              <a:ext uri="{FF2B5EF4-FFF2-40B4-BE49-F238E27FC236}">
                <a16:creationId xmlns:a16="http://schemas.microsoft.com/office/drawing/2014/main" id="{FB2241DA-A9D0-9BB1-15D4-05AE25B3666E}"/>
              </a:ext>
            </a:extLst>
          </p:cNvPr>
          <p:cNvPicPr>
            <a:picLocks noChangeAspect="1"/>
          </p:cNvPicPr>
          <p:nvPr/>
        </p:nvPicPr>
        <p:blipFill>
          <a:blip r:embed="rId2"/>
          <a:stretch>
            <a:fillRect/>
          </a:stretch>
        </p:blipFill>
        <p:spPr>
          <a:xfrm>
            <a:off x="8097385" y="3845411"/>
            <a:ext cx="3186534" cy="2345712"/>
          </a:xfrm>
          <a:prstGeom prst="rect">
            <a:avLst/>
          </a:prstGeom>
        </p:spPr>
      </p:pic>
      <p:cxnSp>
        <p:nvCxnSpPr>
          <p:cNvPr id="22" name="连接符: 肘形 21">
            <a:extLst>
              <a:ext uri="{FF2B5EF4-FFF2-40B4-BE49-F238E27FC236}">
                <a16:creationId xmlns:a16="http://schemas.microsoft.com/office/drawing/2014/main" id="{824C4912-DD66-4F12-A62E-03EC9FA47FE8}"/>
              </a:ext>
            </a:extLst>
          </p:cNvPr>
          <p:cNvCxnSpPr>
            <a:cxnSpLocks/>
            <a:stCxn id="11" idx="1"/>
          </p:cNvCxnSpPr>
          <p:nvPr/>
        </p:nvCxnSpPr>
        <p:spPr>
          <a:xfrm rot="10800000" flipV="1">
            <a:off x="3498576" y="1972668"/>
            <a:ext cx="2657058" cy="757278"/>
          </a:xfrm>
          <a:prstGeom prst="bentConnector3">
            <a:avLst>
              <a:gd name="adj1" fmla="val 50000"/>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816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AED0F6D3-9F81-D2FD-4886-0A6849AC57BD}"/>
              </a:ext>
            </a:extLst>
          </p:cNvPr>
          <p:cNvSpPr txBox="1"/>
          <p:nvPr/>
        </p:nvSpPr>
        <p:spPr>
          <a:xfrm>
            <a:off x="87041" y="238190"/>
            <a:ext cx="12017918" cy="5347105"/>
          </a:xfrm>
          <a:prstGeom prst="rect">
            <a:avLst/>
          </a:prstGeom>
          <a:noFill/>
        </p:spPr>
        <p:txBody>
          <a:bodyPr wrap="square">
            <a:spAutoFit/>
          </a:bodyPr>
          <a:lstStyle/>
          <a:p>
            <a:pPr marL="266700" indent="-200025" algn="just">
              <a:lnSpc>
                <a:spcPct val="250000"/>
              </a:lnSpc>
              <a:buNone/>
            </a:pPr>
            <a:r>
              <a:rPr lang="zh-CN" altLang="zh-CN" sz="2000" b="1" kern="100">
                <a:effectLst/>
                <a:latin typeface="微软雅黑" panose="020B0503020204020204" pitchFamily="34" charset="-122"/>
                <a:ea typeface="微软雅黑" panose="020B0503020204020204" pitchFamily="34" charset="-122"/>
              </a:rPr>
              <a:t>（</a:t>
            </a:r>
            <a:r>
              <a:rPr lang="en-US" altLang="zh-CN" sz="2000" b="1" kern="100">
                <a:effectLst/>
                <a:latin typeface="微软雅黑" panose="020B0503020204020204" pitchFamily="34" charset="-122"/>
                <a:ea typeface="微软雅黑" panose="020B0503020204020204" pitchFamily="34" charset="-122"/>
              </a:rPr>
              <a:t>2026</a:t>
            </a:r>
            <a:r>
              <a:rPr lang="zh-CN" altLang="zh-CN" sz="2000" b="1" kern="100">
                <a:effectLst/>
                <a:latin typeface="微软雅黑" panose="020B0503020204020204" pitchFamily="34" charset="-122"/>
                <a:ea typeface="微软雅黑" panose="020B0503020204020204" pitchFamily="34" charset="-122"/>
              </a:rPr>
              <a:t>·广东高考·</a:t>
            </a:r>
            <a:r>
              <a:rPr lang="en-US" altLang="zh-CN" sz="2000" b="1" kern="100">
                <a:effectLst/>
                <a:latin typeface="微软雅黑" panose="020B0503020204020204" pitchFamily="34" charset="-122"/>
                <a:ea typeface="微软雅黑" panose="020B0503020204020204" pitchFamily="34" charset="-122"/>
              </a:rPr>
              <a:t>1</a:t>
            </a:r>
            <a:r>
              <a:rPr lang="zh-CN" altLang="zh-CN" sz="2000" b="1" kern="100">
                <a:effectLst/>
                <a:latin typeface="微软雅黑" panose="020B0503020204020204" pitchFamily="34" charset="-122"/>
                <a:ea typeface="微软雅黑" panose="020B0503020204020204" pitchFamily="34" charset="-122"/>
              </a:rPr>
              <a:t>）“中华文明探源工程”基于浙江余杭</a:t>
            </a:r>
            <a:r>
              <a:rPr lang="zh-CN" altLang="zh-CN" sz="2000" b="1" kern="100">
                <a:effectLst/>
                <a:highlight>
                  <a:srgbClr val="FFFF00"/>
                </a:highlight>
                <a:latin typeface="微软雅黑" panose="020B0503020204020204" pitchFamily="34" charset="-122"/>
                <a:ea typeface="微软雅黑" panose="020B0503020204020204" pitchFamily="34" charset="-122"/>
              </a:rPr>
              <a:t>良渚</a:t>
            </a:r>
            <a:r>
              <a:rPr lang="zh-CN" altLang="zh-CN" sz="2000" b="1" kern="100">
                <a:effectLst/>
                <a:latin typeface="微软雅黑" panose="020B0503020204020204" pitchFamily="34" charset="-122"/>
                <a:ea typeface="微软雅黑" panose="020B0503020204020204" pitchFamily="34" charset="-122"/>
              </a:rPr>
              <a:t>等遗址发现的</a:t>
            </a:r>
            <a:r>
              <a:rPr lang="zh-CN" altLang="zh-CN" sz="2000" b="1" kern="100">
                <a:effectLst/>
                <a:highlight>
                  <a:srgbClr val="00FFFF"/>
                </a:highlight>
                <a:latin typeface="微软雅黑" panose="020B0503020204020204" pitchFamily="34" charset="-122"/>
                <a:ea typeface="微软雅黑" panose="020B0503020204020204" pitchFamily="34" charset="-122"/>
              </a:rPr>
              <a:t>都城、宫殿</a:t>
            </a:r>
            <a:r>
              <a:rPr lang="zh-CN" altLang="zh-CN" sz="2000" b="1" kern="100">
                <a:effectLst/>
                <a:latin typeface="微软雅黑" panose="020B0503020204020204" pitchFamily="34" charset="-122"/>
                <a:ea typeface="微软雅黑" panose="020B0503020204020204" pitchFamily="34" charset="-122"/>
              </a:rPr>
              <a:t>、</a:t>
            </a:r>
            <a:r>
              <a:rPr lang="zh-CN" altLang="zh-CN" sz="2000" b="1" kern="100">
                <a:effectLst/>
                <a:highlight>
                  <a:srgbClr val="00FFFF"/>
                </a:highlight>
                <a:latin typeface="微软雅黑" panose="020B0503020204020204" pitchFamily="34" charset="-122"/>
                <a:ea typeface="微软雅黑" panose="020B0503020204020204" pitchFamily="34" charset="-122"/>
              </a:rPr>
              <a:t>大墓</a:t>
            </a:r>
            <a:r>
              <a:rPr lang="zh-CN" altLang="zh-CN" sz="2000" b="1" kern="100">
                <a:effectLst/>
                <a:latin typeface="微软雅黑" panose="020B0503020204020204" pitchFamily="34" charset="-122"/>
                <a:ea typeface="微软雅黑" panose="020B0503020204020204" pitchFamily="34" charset="-122"/>
              </a:rPr>
              <a:t>、</a:t>
            </a:r>
            <a:r>
              <a:rPr lang="zh-CN" altLang="zh-CN" sz="2000" b="1" kern="100">
                <a:effectLst/>
                <a:highlight>
                  <a:srgbClr val="00FFFF"/>
                </a:highlight>
                <a:latin typeface="微软雅黑" panose="020B0503020204020204" pitchFamily="34" charset="-122"/>
                <a:ea typeface="微软雅黑" panose="020B0503020204020204" pitchFamily="34" charset="-122"/>
              </a:rPr>
              <a:t>礼器</a:t>
            </a:r>
            <a:r>
              <a:rPr lang="zh-CN" altLang="zh-CN" sz="2000" b="1" kern="100">
                <a:effectLst/>
                <a:latin typeface="微软雅黑" panose="020B0503020204020204" pitchFamily="34" charset="-122"/>
                <a:ea typeface="微软雅黑" panose="020B0503020204020204" pitchFamily="34" charset="-122"/>
              </a:rPr>
              <a:t>等，认为五千多年前一些地区已经出现了文明，证明了五千多年中华文明的存在。上述观点认为</a:t>
            </a:r>
            <a:r>
              <a:rPr lang="zh-CN" altLang="zh-CN" sz="2000" b="1" kern="100">
                <a:effectLst/>
                <a:highlight>
                  <a:srgbClr val="00FF00"/>
                </a:highlight>
                <a:latin typeface="微软雅黑" panose="020B0503020204020204" pitchFamily="34" charset="-122"/>
                <a:ea typeface="微软雅黑" panose="020B0503020204020204" pitchFamily="34" charset="-122"/>
              </a:rPr>
              <a:t>文明形成的根本标志是</a:t>
            </a:r>
          </a:p>
          <a:p>
            <a:pPr marL="266700" algn="just">
              <a:lnSpc>
                <a:spcPct val="250000"/>
              </a:lnSpc>
              <a:buNone/>
              <a:tabLst>
                <a:tab pos="1466850" algn="l"/>
                <a:tab pos="2667000" algn="l"/>
                <a:tab pos="3867150" algn="l"/>
              </a:tabLst>
            </a:pPr>
            <a:r>
              <a:rPr lang="en-US" altLang="zh-CN" sz="2000" b="1" kern="100" spc="125">
                <a:effectLst/>
                <a:latin typeface="微软雅黑" panose="020B0503020204020204" pitchFamily="34" charset="-122"/>
                <a:ea typeface="微软雅黑" panose="020B0503020204020204" pitchFamily="34" charset="-122"/>
              </a:rPr>
              <a:t>A</a:t>
            </a:r>
            <a:r>
              <a:rPr lang="zh-CN" altLang="zh-CN" sz="2000" b="1" kern="100" spc="125">
                <a:effectLst/>
                <a:latin typeface="微软雅黑" panose="020B0503020204020204" pitchFamily="34" charset="-122"/>
                <a:ea typeface="微软雅黑" panose="020B0503020204020204" pitchFamily="34" charset="-122"/>
              </a:rPr>
              <a:t>．</a:t>
            </a:r>
            <a:r>
              <a:rPr lang="zh-CN" altLang="zh-CN" sz="2000" b="1" kern="100">
                <a:effectLst/>
                <a:latin typeface="微软雅黑" panose="020B0503020204020204" pitchFamily="34" charset="-122"/>
                <a:ea typeface="微软雅黑" panose="020B0503020204020204" pitchFamily="34" charset="-122"/>
              </a:rPr>
              <a:t>文字的产生</a:t>
            </a:r>
            <a:r>
              <a:rPr lang="en-US" altLang="zh-CN" sz="2000" b="1" kern="100">
                <a:effectLst/>
                <a:latin typeface="微软雅黑" panose="020B0503020204020204" pitchFamily="34" charset="-122"/>
                <a:ea typeface="微软雅黑" panose="020B0503020204020204" pitchFamily="34" charset="-122"/>
              </a:rPr>
              <a:t>	</a:t>
            </a:r>
          </a:p>
          <a:p>
            <a:pPr marL="266700" algn="just">
              <a:lnSpc>
                <a:spcPct val="250000"/>
              </a:lnSpc>
              <a:buNone/>
              <a:tabLst>
                <a:tab pos="1466850" algn="l"/>
                <a:tab pos="2667000" algn="l"/>
                <a:tab pos="3867150" algn="l"/>
              </a:tabLst>
            </a:pPr>
            <a:r>
              <a:rPr lang="en-US" altLang="zh-CN" sz="2000" b="1" kern="100" spc="125">
                <a:effectLst/>
                <a:latin typeface="微软雅黑" panose="020B0503020204020204" pitchFamily="34" charset="-122"/>
                <a:ea typeface="微软雅黑" panose="020B0503020204020204" pitchFamily="34" charset="-122"/>
              </a:rPr>
              <a:t>B</a:t>
            </a:r>
            <a:r>
              <a:rPr lang="zh-CN" altLang="zh-CN" sz="2000" b="1" kern="100" spc="125">
                <a:effectLst/>
                <a:latin typeface="微软雅黑" panose="020B0503020204020204" pitchFamily="34" charset="-122"/>
                <a:ea typeface="微软雅黑" panose="020B0503020204020204" pitchFamily="34" charset="-122"/>
              </a:rPr>
              <a:t>．</a:t>
            </a:r>
            <a:r>
              <a:rPr lang="zh-CN" altLang="zh-CN" sz="2000" b="1" kern="100">
                <a:effectLst/>
                <a:latin typeface="微软雅黑" panose="020B0503020204020204" pitchFamily="34" charset="-122"/>
                <a:ea typeface="微软雅黑" panose="020B0503020204020204" pitchFamily="34" charset="-122"/>
              </a:rPr>
              <a:t>城市的兴起</a:t>
            </a:r>
            <a:r>
              <a:rPr lang="en-US" altLang="zh-CN" sz="2000" b="1" kern="100">
                <a:effectLst/>
                <a:latin typeface="微软雅黑" panose="020B0503020204020204" pitchFamily="34" charset="-122"/>
                <a:ea typeface="微软雅黑" panose="020B0503020204020204" pitchFamily="34" charset="-122"/>
              </a:rPr>
              <a:t>	</a:t>
            </a:r>
          </a:p>
          <a:p>
            <a:pPr marL="266700" algn="just">
              <a:lnSpc>
                <a:spcPct val="250000"/>
              </a:lnSpc>
              <a:buNone/>
              <a:tabLst>
                <a:tab pos="1466850" algn="l"/>
                <a:tab pos="2667000" algn="l"/>
                <a:tab pos="3867150" algn="l"/>
              </a:tabLst>
            </a:pPr>
            <a:r>
              <a:rPr lang="en-US" altLang="zh-CN" sz="2000" b="1" kern="100" spc="125">
                <a:solidFill>
                  <a:srgbClr val="C00000"/>
                </a:solidFill>
                <a:effectLst/>
                <a:latin typeface="微软雅黑" panose="020B0503020204020204" pitchFamily="34" charset="-122"/>
                <a:ea typeface="微软雅黑" panose="020B0503020204020204" pitchFamily="34" charset="-122"/>
              </a:rPr>
              <a:t>C</a:t>
            </a:r>
            <a:r>
              <a:rPr lang="zh-CN" altLang="zh-CN" sz="2000" b="1" kern="100" spc="125">
                <a:solidFill>
                  <a:srgbClr val="C00000"/>
                </a:solidFill>
                <a:effectLst/>
                <a:latin typeface="微软雅黑" panose="020B0503020204020204" pitchFamily="34" charset="-122"/>
                <a:ea typeface="微软雅黑" panose="020B0503020204020204" pitchFamily="34" charset="-122"/>
              </a:rPr>
              <a:t>．</a:t>
            </a:r>
            <a:r>
              <a:rPr lang="zh-CN" altLang="zh-CN" sz="2000" b="1" kern="100">
                <a:solidFill>
                  <a:srgbClr val="C00000"/>
                </a:solidFill>
                <a:effectLst/>
                <a:latin typeface="微软雅黑" panose="020B0503020204020204" pitchFamily="34" charset="-122"/>
                <a:ea typeface="微软雅黑" panose="020B0503020204020204" pitchFamily="34" charset="-122"/>
              </a:rPr>
              <a:t>国家的形成</a:t>
            </a:r>
            <a:r>
              <a:rPr lang="en-US" altLang="zh-CN" sz="2000" b="1" kern="100">
                <a:effectLst/>
                <a:latin typeface="微软雅黑" panose="020B0503020204020204" pitchFamily="34" charset="-122"/>
                <a:ea typeface="微软雅黑" panose="020B0503020204020204" pitchFamily="34" charset="-122"/>
              </a:rPr>
              <a:t>	</a:t>
            </a:r>
          </a:p>
          <a:p>
            <a:pPr marL="266700" algn="just">
              <a:lnSpc>
                <a:spcPct val="250000"/>
              </a:lnSpc>
              <a:buNone/>
              <a:tabLst>
                <a:tab pos="1466850" algn="l"/>
                <a:tab pos="2667000" algn="l"/>
                <a:tab pos="3867150" algn="l"/>
              </a:tabLst>
            </a:pPr>
            <a:r>
              <a:rPr lang="en-US" altLang="zh-CN" sz="2000" b="1" kern="100" spc="125">
                <a:effectLst/>
                <a:latin typeface="微软雅黑" panose="020B0503020204020204" pitchFamily="34" charset="-122"/>
                <a:ea typeface="微软雅黑" panose="020B0503020204020204" pitchFamily="34" charset="-122"/>
              </a:rPr>
              <a:t>D</a:t>
            </a:r>
            <a:r>
              <a:rPr lang="zh-CN" altLang="zh-CN" sz="2000" b="1" kern="100" spc="125">
                <a:effectLst/>
                <a:latin typeface="微软雅黑" panose="020B0503020204020204" pitchFamily="34" charset="-122"/>
                <a:ea typeface="微软雅黑" panose="020B0503020204020204" pitchFamily="34" charset="-122"/>
              </a:rPr>
              <a:t>．</a:t>
            </a:r>
            <a:r>
              <a:rPr lang="zh-CN" altLang="zh-CN" sz="2000" b="1" kern="100">
                <a:effectLst/>
                <a:latin typeface="微软雅黑" panose="020B0503020204020204" pitchFamily="34" charset="-122"/>
                <a:ea typeface="微软雅黑" panose="020B0503020204020204" pitchFamily="34" charset="-122"/>
              </a:rPr>
              <a:t>阶级的分化</a:t>
            </a:r>
          </a:p>
        </p:txBody>
      </p:sp>
      <p:pic>
        <p:nvPicPr>
          <p:cNvPr id="4" name="图片 3">
            <a:extLst>
              <a:ext uri="{FF2B5EF4-FFF2-40B4-BE49-F238E27FC236}">
                <a16:creationId xmlns:a16="http://schemas.microsoft.com/office/drawing/2014/main" id="{D3932D30-5999-AE41-3E19-679959529B8D}"/>
              </a:ext>
            </a:extLst>
          </p:cNvPr>
          <p:cNvPicPr>
            <a:picLocks noChangeAspect="1"/>
          </p:cNvPicPr>
          <p:nvPr/>
        </p:nvPicPr>
        <p:blipFill>
          <a:blip r:embed="rId2"/>
          <a:stretch>
            <a:fillRect/>
          </a:stretch>
        </p:blipFill>
        <p:spPr>
          <a:xfrm>
            <a:off x="7719391" y="4219297"/>
            <a:ext cx="4385568" cy="2215398"/>
          </a:xfrm>
          <a:prstGeom prst="rect">
            <a:avLst/>
          </a:prstGeom>
        </p:spPr>
      </p:pic>
      <p:sp>
        <p:nvSpPr>
          <p:cNvPr id="6" name="文本框 5">
            <a:extLst>
              <a:ext uri="{FF2B5EF4-FFF2-40B4-BE49-F238E27FC236}">
                <a16:creationId xmlns:a16="http://schemas.microsoft.com/office/drawing/2014/main" id="{F7FDF09D-752E-4342-655D-7B390809628E}"/>
              </a:ext>
            </a:extLst>
          </p:cNvPr>
          <p:cNvSpPr txBox="1"/>
          <p:nvPr/>
        </p:nvSpPr>
        <p:spPr>
          <a:xfrm>
            <a:off x="7511073" y="6473427"/>
            <a:ext cx="4680927" cy="338554"/>
          </a:xfrm>
          <a:prstGeom prst="rect">
            <a:avLst/>
          </a:prstGeom>
          <a:noFill/>
        </p:spPr>
        <p:txBody>
          <a:bodyPr wrap="square">
            <a:spAutoFit/>
          </a:bodyPr>
          <a:lstStyle/>
          <a:p>
            <a:r>
              <a:rPr lang="zh-CN" altLang="zh-CN" sz="1600" b="1">
                <a:solidFill>
                  <a:srgbClr val="00B050"/>
                </a:solidFill>
                <a:latin typeface="微软雅黑" panose="020B0503020204020204" pitchFamily="34" charset="-122"/>
                <a:ea typeface="微软雅黑" panose="020B0503020204020204" pitchFamily="34" charset="-122"/>
              </a:rPr>
              <a:t>《纲要上》第 1 课《中华文明的起源与早期国家》</a:t>
            </a:r>
            <a:endParaRPr lang="zh-CN" altLang="en-US" sz="1600" b="1">
              <a:solidFill>
                <a:srgbClr val="00B050"/>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20AF618D-7ECA-F840-C1AE-5B0BF17AF54B}"/>
              </a:ext>
            </a:extLst>
          </p:cNvPr>
          <p:cNvSpPr txBox="1"/>
          <p:nvPr/>
        </p:nvSpPr>
        <p:spPr>
          <a:xfrm>
            <a:off x="9103929" y="1015836"/>
            <a:ext cx="1059696" cy="338554"/>
          </a:xfrm>
          <a:prstGeom prst="rect">
            <a:avLst/>
          </a:prstGeom>
          <a:noFill/>
          <a:ln w="38100">
            <a:solidFill>
              <a:srgbClr val="00B050"/>
            </a:solidFill>
          </a:ln>
        </p:spPr>
        <p:txBody>
          <a:bodyPr wrap="square">
            <a:spAutoFit/>
          </a:bodyPr>
          <a:lstStyle/>
          <a:p>
            <a:r>
              <a:rPr lang="zh-CN" altLang="zh-CN" sz="1600" b="1">
                <a:solidFill>
                  <a:srgbClr val="C00000"/>
                </a:solidFill>
                <a:latin typeface="微软雅黑" panose="020B0503020204020204" pitchFamily="34" charset="-122"/>
                <a:ea typeface="微软雅黑" panose="020B0503020204020204" pitchFamily="34" charset="-122"/>
              </a:rPr>
              <a:t>权力中心</a:t>
            </a:r>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10" name="文本框 9">
            <a:extLst>
              <a:ext uri="{FF2B5EF4-FFF2-40B4-BE49-F238E27FC236}">
                <a16:creationId xmlns:a16="http://schemas.microsoft.com/office/drawing/2014/main" id="{BCC2116E-0F27-801A-483C-C137F7290467}"/>
              </a:ext>
            </a:extLst>
          </p:cNvPr>
          <p:cNvSpPr txBox="1"/>
          <p:nvPr/>
        </p:nvSpPr>
        <p:spPr>
          <a:xfrm>
            <a:off x="10266250" y="137633"/>
            <a:ext cx="1059696" cy="338554"/>
          </a:xfrm>
          <a:prstGeom prst="rect">
            <a:avLst/>
          </a:prstGeom>
          <a:noFill/>
          <a:ln w="38100">
            <a:solidFill>
              <a:srgbClr val="00B050"/>
            </a:solidFill>
          </a:ln>
        </p:spPr>
        <p:txBody>
          <a:bodyPr wrap="square">
            <a:spAutoFit/>
          </a:bodyPr>
          <a:lstStyle/>
          <a:p>
            <a:r>
              <a:rPr lang="zh-CN" altLang="zh-CN" sz="1600" b="1">
                <a:solidFill>
                  <a:srgbClr val="C00000"/>
                </a:solidFill>
                <a:latin typeface="微软雅黑" panose="020B0503020204020204" pitchFamily="34" charset="-122"/>
                <a:ea typeface="微软雅黑" panose="020B0503020204020204" pitchFamily="34" charset="-122"/>
              </a:rPr>
              <a:t>等级分化</a:t>
            </a:r>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12" name="文本框 11">
            <a:extLst>
              <a:ext uri="{FF2B5EF4-FFF2-40B4-BE49-F238E27FC236}">
                <a16:creationId xmlns:a16="http://schemas.microsoft.com/office/drawing/2014/main" id="{BF6AED0A-4759-60AB-44EE-91B6E6665262}"/>
              </a:ext>
            </a:extLst>
          </p:cNvPr>
          <p:cNvSpPr txBox="1"/>
          <p:nvPr/>
        </p:nvSpPr>
        <p:spPr>
          <a:xfrm>
            <a:off x="11045263" y="980965"/>
            <a:ext cx="1059696" cy="338554"/>
          </a:xfrm>
          <a:prstGeom prst="rect">
            <a:avLst/>
          </a:prstGeom>
          <a:noFill/>
          <a:ln w="38100">
            <a:solidFill>
              <a:srgbClr val="00B050"/>
            </a:solidFill>
          </a:ln>
        </p:spPr>
        <p:txBody>
          <a:bodyPr wrap="square">
            <a:spAutoFit/>
          </a:bodyPr>
          <a:lstStyle/>
          <a:p>
            <a:r>
              <a:rPr lang="zh-CN" altLang="zh-CN" sz="1600" b="1">
                <a:solidFill>
                  <a:srgbClr val="C00000"/>
                </a:solidFill>
                <a:latin typeface="微软雅黑" panose="020B0503020204020204" pitchFamily="34" charset="-122"/>
                <a:ea typeface="微软雅黑" panose="020B0503020204020204" pitchFamily="34" charset="-122"/>
              </a:rPr>
              <a:t>制度规范</a:t>
            </a:r>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id="{D544792B-8DEB-A8F3-3991-32E6DBD496F3}"/>
              </a:ext>
            </a:extLst>
          </p:cNvPr>
          <p:cNvSpPr txBox="1"/>
          <p:nvPr/>
        </p:nvSpPr>
        <p:spPr>
          <a:xfrm>
            <a:off x="2317321" y="2883629"/>
            <a:ext cx="2666096"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zh-CN"/>
              <a:t>良渚尚未发现成熟系统文字</a:t>
            </a:r>
            <a:endParaRPr lang="zh-CN" altLang="en-US"/>
          </a:p>
        </p:txBody>
      </p:sp>
      <p:sp>
        <p:nvSpPr>
          <p:cNvPr id="16" name="文本框 15">
            <a:extLst>
              <a:ext uri="{FF2B5EF4-FFF2-40B4-BE49-F238E27FC236}">
                <a16:creationId xmlns:a16="http://schemas.microsoft.com/office/drawing/2014/main" id="{AF71CAAC-C94B-FCF2-738E-568BD5431343}"/>
              </a:ext>
            </a:extLst>
          </p:cNvPr>
          <p:cNvSpPr txBox="1"/>
          <p:nvPr/>
        </p:nvSpPr>
        <p:spPr>
          <a:xfrm>
            <a:off x="196388" y="5589613"/>
            <a:ext cx="7130400"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阶级分化是国家出现的前提条件，而非文明形成标志。原始社会晚期部落内部已出现贫富分化，但没有都城、礼制、公共权力就没有国家</a:t>
            </a:r>
          </a:p>
        </p:txBody>
      </p:sp>
      <p:sp>
        <p:nvSpPr>
          <p:cNvPr id="18" name="文本框 17">
            <a:extLst>
              <a:ext uri="{FF2B5EF4-FFF2-40B4-BE49-F238E27FC236}">
                <a16:creationId xmlns:a16="http://schemas.microsoft.com/office/drawing/2014/main" id="{37ED7887-17FD-B682-E7E4-3D590592B428}"/>
              </a:ext>
            </a:extLst>
          </p:cNvPr>
          <p:cNvSpPr txBox="1"/>
          <p:nvPr/>
        </p:nvSpPr>
        <p:spPr>
          <a:xfrm>
            <a:off x="2311166" y="2074889"/>
            <a:ext cx="5015622"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zh-CN"/>
              <a:t>中华文明探源工程五大实证：城市、礼制、王权、阶级、水利工程，共同佐证早期国家</a:t>
            </a:r>
            <a:r>
              <a:rPr lang="zh-CN" altLang="en-US"/>
              <a:t>。</a:t>
            </a:r>
          </a:p>
        </p:txBody>
      </p:sp>
      <p:sp>
        <p:nvSpPr>
          <p:cNvPr id="20" name="文本框 19">
            <a:extLst>
              <a:ext uri="{FF2B5EF4-FFF2-40B4-BE49-F238E27FC236}">
                <a16:creationId xmlns:a16="http://schemas.microsoft.com/office/drawing/2014/main" id="{8E49C16C-4BD9-8782-C345-F044A5AFC56D}"/>
              </a:ext>
            </a:extLst>
          </p:cNvPr>
          <p:cNvSpPr txBox="1"/>
          <p:nvPr/>
        </p:nvSpPr>
        <p:spPr>
          <a:xfrm>
            <a:off x="2317321" y="3577114"/>
            <a:ext cx="5015623" cy="830997"/>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zh-CN"/>
              <a:t>城市是国家形成的外在表现，只是空间载体，单一城市不能等同于文明。史前聚落、大型部落也有聚居城池，无权力体系不算文明，属于表象而非根本</a:t>
            </a:r>
            <a:r>
              <a:rPr lang="zh-CN" altLang="en-US"/>
              <a:t>。</a:t>
            </a:r>
          </a:p>
        </p:txBody>
      </p:sp>
      <p:sp>
        <p:nvSpPr>
          <p:cNvPr id="22" name="文本框 21">
            <a:extLst>
              <a:ext uri="{FF2B5EF4-FFF2-40B4-BE49-F238E27FC236}">
                <a16:creationId xmlns:a16="http://schemas.microsoft.com/office/drawing/2014/main" id="{6A358DD2-CAF5-B94C-8D2E-329A6752134C}"/>
              </a:ext>
            </a:extLst>
          </p:cNvPr>
          <p:cNvSpPr txBox="1"/>
          <p:nvPr/>
        </p:nvSpPr>
        <p:spPr>
          <a:xfrm>
            <a:off x="9418861" y="1977924"/>
            <a:ext cx="2498273"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zh-CN"/>
              <a:t>早期国家政权的物化载体</a:t>
            </a:r>
            <a:r>
              <a:rPr lang="zh-CN" altLang="en-US"/>
              <a:t>  </a:t>
            </a:r>
          </a:p>
        </p:txBody>
      </p:sp>
      <p:cxnSp>
        <p:nvCxnSpPr>
          <p:cNvPr id="26" name="直接箭头连接符 25">
            <a:extLst>
              <a:ext uri="{FF2B5EF4-FFF2-40B4-BE49-F238E27FC236}">
                <a16:creationId xmlns:a16="http://schemas.microsoft.com/office/drawing/2014/main" id="{C6598984-2032-E4BD-61BB-135E5888899B}"/>
              </a:ext>
            </a:extLst>
          </p:cNvPr>
          <p:cNvCxnSpPr>
            <a:cxnSpLocks/>
          </p:cNvCxnSpPr>
          <p:nvPr/>
        </p:nvCxnSpPr>
        <p:spPr>
          <a:xfrm>
            <a:off x="10163625" y="1374489"/>
            <a:ext cx="478946" cy="55429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接箭头连接符 27">
            <a:extLst>
              <a:ext uri="{FF2B5EF4-FFF2-40B4-BE49-F238E27FC236}">
                <a16:creationId xmlns:a16="http://schemas.microsoft.com/office/drawing/2014/main" id="{6B86777E-639E-AB79-2659-A3527064D7B3}"/>
              </a:ext>
            </a:extLst>
          </p:cNvPr>
          <p:cNvCxnSpPr>
            <a:cxnSpLocks/>
          </p:cNvCxnSpPr>
          <p:nvPr/>
        </p:nvCxnSpPr>
        <p:spPr>
          <a:xfrm flipH="1">
            <a:off x="10668000" y="1329807"/>
            <a:ext cx="377263" cy="59898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1" name="文本框 30">
            <a:extLst>
              <a:ext uri="{FF2B5EF4-FFF2-40B4-BE49-F238E27FC236}">
                <a16:creationId xmlns:a16="http://schemas.microsoft.com/office/drawing/2014/main" id="{6EE41A6C-B3C4-7872-F9FE-55281ADCD495}"/>
              </a:ext>
            </a:extLst>
          </p:cNvPr>
          <p:cNvSpPr txBox="1"/>
          <p:nvPr/>
        </p:nvSpPr>
        <p:spPr>
          <a:xfrm>
            <a:off x="10095580" y="2738355"/>
            <a:ext cx="1144833"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国家机器</a:t>
            </a:r>
          </a:p>
        </p:txBody>
      </p:sp>
      <p:sp>
        <p:nvSpPr>
          <p:cNvPr id="44" name="文本框 43">
            <a:extLst>
              <a:ext uri="{FF2B5EF4-FFF2-40B4-BE49-F238E27FC236}">
                <a16:creationId xmlns:a16="http://schemas.microsoft.com/office/drawing/2014/main" id="{F63AD245-1153-3597-0CDF-EE2C4B2586D9}"/>
              </a:ext>
            </a:extLst>
          </p:cNvPr>
          <p:cNvSpPr txBox="1"/>
          <p:nvPr/>
        </p:nvSpPr>
        <p:spPr>
          <a:xfrm>
            <a:off x="196388" y="4784931"/>
            <a:ext cx="7130400"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生产力发展→私有制→阶级分化→都城 </a:t>
            </a:r>
            <a:r>
              <a:rPr lang="en-US" altLang="zh-CN"/>
              <a:t>/ </a:t>
            </a:r>
            <a:r>
              <a:rPr lang="zh-CN" altLang="en-US"/>
              <a:t>宫殿 </a:t>
            </a:r>
            <a:r>
              <a:rPr lang="en-US" altLang="zh-CN"/>
              <a:t>/ </a:t>
            </a:r>
            <a:r>
              <a:rPr lang="zh-CN" altLang="en-US"/>
              <a:t>礼器（公共权力载体）→国家</a:t>
            </a:r>
          </a:p>
        </p:txBody>
      </p:sp>
      <p:cxnSp>
        <p:nvCxnSpPr>
          <p:cNvPr id="45" name="直接箭头连接符 44">
            <a:extLst>
              <a:ext uri="{FF2B5EF4-FFF2-40B4-BE49-F238E27FC236}">
                <a16:creationId xmlns:a16="http://schemas.microsoft.com/office/drawing/2014/main" id="{F0B8EAFC-FE10-4095-31C8-1AA1800D056A}"/>
              </a:ext>
            </a:extLst>
          </p:cNvPr>
          <p:cNvCxnSpPr>
            <a:cxnSpLocks/>
          </p:cNvCxnSpPr>
          <p:nvPr/>
        </p:nvCxnSpPr>
        <p:spPr>
          <a:xfrm>
            <a:off x="10667997" y="2367277"/>
            <a:ext cx="0" cy="35159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8" name="文本框 47">
            <a:extLst>
              <a:ext uri="{FF2B5EF4-FFF2-40B4-BE49-F238E27FC236}">
                <a16:creationId xmlns:a16="http://schemas.microsoft.com/office/drawing/2014/main" id="{4C513900-D73C-2CB9-A152-D2E691D17FFA}"/>
              </a:ext>
            </a:extLst>
          </p:cNvPr>
          <p:cNvSpPr txBox="1"/>
          <p:nvPr/>
        </p:nvSpPr>
        <p:spPr>
          <a:xfrm>
            <a:off x="968775" y="1339101"/>
            <a:ext cx="1270841"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49" name="文本框 1">
            <a:extLst>
              <a:ext uri="{FF2B5EF4-FFF2-40B4-BE49-F238E27FC236}">
                <a16:creationId xmlns:a16="http://schemas.microsoft.com/office/drawing/2014/main" id="{3EBB6352-0588-36ED-63BF-0B3B36E98AF3}"/>
              </a:ext>
            </a:extLst>
          </p:cNvPr>
          <p:cNvSpPr txBox="1"/>
          <p:nvPr/>
        </p:nvSpPr>
        <p:spPr>
          <a:xfrm>
            <a:off x="5815612" y="604559"/>
            <a:ext cx="2400735" cy="338554"/>
          </a:xfrm>
          <a:prstGeom prst="rect">
            <a:avLst/>
          </a:prstGeom>
          <a:noFill/>
          <a:ln w="38100">
            <a:solidFill>
              <a:srgbClr val="C00000"/>
            </a:solid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06732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23326063-7DFE-EABF-2337-475A514ED6C1}"/>
              </a:ext>
            </a:extLst>
          </p:cNvPr>
          <p:cNvSpPr txBox="1"/>
          <p:nvPr/>
        </p:nvSpPr>
        <p:spPr>
          <a:xfrm>
            <a:off x="139147" y="185714"/>
            <a:ext cx="11807687" cy="6116546"/>
          </a:xfrm>
          <a:prstGeom prst="rect">
            <a:avLst/>
          </a:prstGeom>
          <a:noFill/>
        </p:spPr>
        <p:txBody>
          <a:bodyPr wrap="square">
            <a:spAutoFit/>
          </a:bodyPr>
          <a:lstStyle/>
          <a:p>
            <a:pPr marL="266700" algn="just">
              <a:lnSpc>
                <a:spcPct val="250000"/>
              </a:lnSpc>
            </a:pPr>
            <a:r>
              <a:rPr lang="zh-CN" altLang="zh-CN" sz="2000" b="1" kern="100">
                <a:latin typeface="微软雅黑" panose="020B0503020204020204" pitchFamily="34" charset="-122"/>
                <a:ea typeface="微软雅黑" panose="020B0503020204020204" pitchFamily="34" charset="-122"/>
              </a:rPr>
              <a:t>（</a:t>
            </a:r>
            <a:r>
              <a:rPr lang="en-US" altLang="zh-CN" sz="2000" b="1" kern="100">
                <a:latin typeface="微软雅黑" panose="020B0503020204020204" pitchFamily="34" charset="-122"/>
                <a:ea typeface="微软雅黑" panose="020B0503020204020204" pitchFamily="34" charset="-122"/>
              </a:rPr>
              <a:t>2026</a:t>
            </a:r>
            <a:r>
              <a:rPr lang="zh-CN" altLang="zh-CN" sz="2000" b="1" kern="100">
                <a:latin typeface="微软雅黑" panose="020B0503020204020204" pitchFamily="34" charset="-122"/>
                <a:ea typeface="微软雅黑" panose="020B0503020204020204" pitchFamily="34" charset="-122"/>
              </a:rPr>
              <a:t>·广东高考·</a:t>
            </a:r>
            <a:r>
              <a:rPr lang="en-US" altLang="zh-CN" sz="2000" b="1" kern="100">
                <a:latin typeface="微软雅黑" panose="020B0503020204020204" pitchFamily="34" charset="-122"/>
                <a:ea typeface="微软雅黑" panose="020B0503020204020204" pitchFamily="34" charset="-122"/>
              </a:rPr>
              <a:t>2</a:t>
            </a:r>
            <a:r>
              <a:rPr lang="zh-CN" altLang="zh-CN" sz="2000" b="1" kern="100">
                <a:latin typeface="微软雅黑" panose="020B0503020204020204" pitchFamily="34" charset="-122"/>
                <a:ea typeface="微软雅黑" panose="020B0503020204020204" pitchFamily="34" charset="-122"/>
              </a:rPr>
              <a:t>）南朝</a:t>
            </a:r>
            <a:r>
              <a:rPr lang="zh-CN" altLang="zh-CN" sz="2000" b="1" kern="100">
                <a:highlight>
                  <a:srgbClr val="00FFFF"/>
                </a:highlight>
                <a:latin typeface="微软雅黑" panose="020B0503020204020204" pitchFamily="34" charset="-122"/>
                <a:ea typeface="微软雅黑" panose="020B0503020204020204" pitchFamily="34" charset="-122"/>
              </a:rPr>
              <a:t>僧人</a:t>
            </a:r>
            <a:r>
              <a:rPr lang="zh-CN" altLang="zh-CN" sz="2000" b="1" kern="100">
                <a:latin typeface="微软雅黑" panose="020B0503020204020204" pitchFamily="34" charset="-122"/>
                <a:ea typeface="微软雅黑" panose="020B0503020204020204" pitchFamily="34" charset="-122"/>
              </a:rPr>
              <a:t>昙度</a:t>
            </a:r>
            <a:r>
              <a:rPr lang="zh-CN" altLang="zh-CN" sz="2000" b="1" kern="100">
                <a:highlight>
                  <a:srgbClr val="00FF00"/>
                </a:highlight>
                <a:latin typeface="微软雅黑" panose="020B0503020204020204" pitchFamily="34" charset="-122"/>
                <a:ea typeface="微软雅黑" panose="020B0503020204020204" pitchFamily="34" charset="-122"/>
              </a:rPr>
              <a:t>既</a:t>
            </a:r>
            <a:r>
              <a:rPr lang="zh-CN" altLang="zh-CN" sz="2000" b="1" kern="100">
                <a:latin typeface="微软雅黑" panose="020B0503020204020204" pitchFamily="34" charset="-122"/>
                <a:ea typeface="微软雅黑" panose="020B0503020204020204" pitchFamily="34" charset="-122"/>
              </a:rPr>
              <a:t>熟知佛教经典，</a:t>
            </a:r>
            <a:r>
              <a:rPr lang="zh-CN" altLang="zh-CN" sz="2000" b="1" kern="100">
                <a:highlight>
                  <a:srgbClr val="00FF00"/>
                </a:highlight>
                <a:latin typeface="微软雅黑" panose="020B0503020204020204" pitchFamily="34" charset="-122"/>
                <a:ea typeface="微软雅黑" panose="020B0503020204020204" pitchFamily="34" charset="-122"/>
              </a:rPr>
              <a:t>也</a:t>
            </a:r>
            <a:r>
              <a:rPr lang="zh-CN" altLang="zh-CN" sz="2000" b="1" kern="100">
                <a:latin typeface="微软雅黑" panose="020B0503020204020204" pitchFamily="34" charset="-122"/>
                <a:ea typeface="微软雅黑" panose="020B0503020204020204" pitchFamily="34" charset="-122"/>
              </a:rPr>
              <a:t>对</a:t>
            </a:r>
            <a:r>
              <a:rPr lang="zh-CN" altLang="zh-CN" sz="2000" b="1" kern="100">
                <a:highlight>
                  <a:srgbClr val="FFFF00"/>
                </a:highlight>
                <a:latin typeface="微软雅黑" panose="020B0503020204020204" pitchFamily="34" charset="-122"/>
                <a:ea typeface="微软雅黑" panose="020B0503020204020204" pitchFamily="34" charset="-122"/>
              </a:rPr>
              <a:t>《春秋》、《老子》</a:t>
            </a:r>
            <a:r>
              <a:rPr lang="zh-CN" altLang="zh-CN" sz="2000" b="1" kern="100">
                <a:latin typeface="微软雅黑" panose="020B0503020204020204" pitchFamily="34" charset="-122"/>
                <a:ea typeface="微软雅黑" panose="020B0503020204020204" pitchFamily="34" charset="-122"/>
              </a:rPr>
              <a:t>有深入研究；</a:t>
            </a:r>
            <a:r>
              <a:rPr lang="zh-CN" altLang="zh-CN" sz="2000" b="1" kern="100">
                <a:highlight>
                  <a:srgbClr val="00FFFF"/>
                </a:highlight>
                <a:latin typeface="微软雅黑" panose="020B0503020204020204" pitchFamily="34" charset="-122"/>
                <a:ea typeface="微软雅黑" panose="020B0503020204020204" pitchFamily="34" charset="-122"/>
              </a:rPr>
              <a:t>道士</a:t>
            </a:r>
            <a:r>
              <a:rPr lang="zh-CN" altLang="zh-CN" sz="2000" b="1" kern="100">
                <a:latin typeface="微软雅黑" panose="020B0503020204020204" pitchFamily="34" charset="-122"/>
                <a:ea typeface="微软雅黑" panose="020B0503020204020204" pitchFamily="34" charset="-122"/>
              </a:rPr>
              <a:t>陶弘景为</a:t>
            </a:r>
            <a:r>
              <a:rPr lang="zh-CN" altLang="zh-CN" sz="2000" b="1" kern="100">
                <a:highlight>
                  <a:srgbClr val="FFFF00"/>
                </a:highlight>
                <a:latin typeface="微软雅黑" panose="020B0503020204020204" pitchFamily="34" charset="-122"/>
                <a:ea typeface="微软雅黑" panose="020B0503020204020204" pitchFamily="34" charset="-122"/>
              </a:rPr>
              <a:t>《孝经》、《论语》</a:t>
            </a:r>
            <a:r>
              <a:rPr lang="zh-CN" altLang="zh-CN" sz="2000" b="1" kern="100">
                <a:latin typeface="微软雅黑" panose="020B0503020204020204" pitchFamily="34" charset="-122"/>
                <a:ea typeface="微软雅黑" panose="020B0503020204020204" pitchFamily="34" charset="-122"/>
              </a:rPr>
              <a:t>作注，</a:t>
            </a:r>
            <a:r>
              <a:rPr lang="zh-CN" altLang="zh-CN" sz="2000" b="1" kern="100">
                <a:highlight>
                  <a:srgbClr val="00FF00"/>
                </a:highlight>
                <a:latin typeface="微软雅黑" panose="020B0503020204020204" pitchFamily="34" charset="-122"/>
                <a:ea typeface="微软雅黑" panose="020B0503020204020204" pitchFamily="34" charset="-122"/>
              </a:rPr>
              <a:t>又</a:t>
            </a:r>
            <a:r>
              <a:rPr lang="zh-CN" altLang="zh-CN" sz="2000" b="1" kern="100">
                <a:latin typeface="微软雅黑" panose="020B0503020204020204" pitchFamily="34" charset="-122"/>
                <a:ea typeface="微软雅黑" panose="020B0503020204020204" pitchFamily="34" charset="-122"/>
              </a:rPr>
              <a:t>至佛塔前受“五大戒”；北周</a:t>
            </a:r>
            <a:r>
              <a:rPr lang="zh-CN" altLang="zh-CN" sz="2000" b="1" kern="100">
                <a:highlight>
                  <a:srgbClr val="00FFFF"/>
                </a:highlight>
                <a:latin typeface="微软雅黑" panose="020B0503020204020204" pitchFamily="34" charset="-122"/>
                <a:ea typeface="微软雅黑" panose="020B0503020204020204" pitchFamily="34" charset="-122"/>
              </a:rPr>
              <a:t>韦复</a:t>
            </a:r>
            <a:r>
              <a:rPr lang="zh-CN" altLang="zh-CN" sz="2000" b="1" kern="100">
                <a:latin typeface="微软雅黑" panose="020B0503020204020204" pitchFamily="34" charset="-122"/>
                <a:ea typeface="微软雅黑" panose="020B0503020204020204" pitchFamily="34" charset="-122"/>
              </a:rPr>
              <a:t>认为“三教</a:t>
            </a:r>
            <a:r>
              <a:rPr lang="zh-CN" altLang="zh-CN" sz="2000" b="1" kern="100">
                <a:highlight>
                  <a:srgbClr val="00FF00"/>
                </a:highlight>
                <a:latin typeface="微软雅黑" panose="020B0503020204020204" pitchFamily="34" charset="-122"/>
                <a:ea typeface="微软雅黑" panose="020B0503020204020204" pitchFamily="34" charset="-122"/>
              </a:rPr>
              <a:t>虽</a:t>
            </a:r>
            <a:r>
              <a:rPr lang="zh-CN" altLang="zh-CN" sz="2000" b="1" kern="100">
                <a:latin typeface="微软雅黑" panose="020B0503020204020204" pitchFamily="34" charset="-122"/>
                <a:ea typeface="微软雅黑" panose="020B0503020204020204" pitchFamily="34" charset="-122"/>
              </a:rPr>
              <a:t>殊，</a:t>
            </a:r>
            <a:r>
              <a:rPr lang="zh-CN" altLang="zh-CN" sz="2000" b="1" kern="100">
                <a:highlight>
                  <a:srgbClr val="00FF00"/>
                </a:highlight>
                <a:latin typeface="微软雅黑" panose="020B0503020204020204" pitchFamily="34" charset="-122"/>
                <a:ea typeface="微软雅黑" panose="020B0503020204020204" pitchFamily="34" charset="-122"/>
              </a:rPr>
              <a:t>同</a:t>
            </a:r>
            <a:r>
              <a:rPr lang="zh-CN" altLang="zh-CN" sz="2000" b="1" kern="100">
                <a:latin typeface="微软雅黑" panose="020B0503020204020204" pitchFamily="34" charset="-122"/>
                <a:ea typeface="微软雅黑" panose="020B0503020204020204" pitchFamily="34" charset="-122"/>
              </a:rPr>
              <a:t>归于善；其迹似有深浅，其致理殆无等级”。这</a:t>
            </a:r>
            <a:r>
              <a:rPr lang="zh-CN" altLang="zh-CN" sz="2000" b="1" kern="100">
                <a:highlight>
                  <a:srgbClr val="00FF00"/>
                </a:highlight>
                <a:latin typeface="微软雅黑" panose="020B0503020204020204" pitchFamily="34" charset="-122"/>
                <a:ea typeface="微软雅黑" panose="020B0503020204020204" pitchFamily="34" charset="-122"/>
              </a:rPr>
              <a:t>反映</a:t>
            </a:r>
            <a:r>
              <a:rPr lang="zh-CN" altLang="zh-CN" sz="2000" b="1" kern="100">
                <a:latin typeface="微软雅黑" panose="020B0503020204020204" pitchFamily="34" charset="-122"/>
                <a:ea typeface="微软雅黑" panose="020B0503020204020204" pitchFamily="34" charset="-122"/>
              </a:rPr>
              <a:t>了</a:t>
            </a:r>
          </a:p>
          <a:p>
            <a:pPr marL="266700" algn="just">
              <a:lnSpc>
                <a:spcPct val="250000"/>
              </a:lnSpc>
              <a:tabLst>
                <a:tab pos="2667000" algn="l"/>
              </a:tabLst>
            </a:pPr>
            <a:r>
              <a:rPr lang="en-US" altLang="zh-CN" sz="2000" b="1" kern="100">
                <a:latin typeface="微软雅黑" panose="020B0503020204020204" pitchFamily="34" charset="-122"/>
                <a:ea typeface="微软雅黑" panose="020B0503020204020204" pitchFamily="34" charset="-122"/>
              </a:rPr>
              <a:t>A</a:t>
            </a:r>
            <a:r>
              <a:rPr lang="zh-CN" altLang="zh-CN" sz="2000" b="1" kern="100">
                <a:latin typeface="微软雅黑" panose="020B0503020204020204" pitchFamily="34" charset="-122"/>
                <a:ea typeface="微软雅黑" panose="020B0503020204020204" pitchFamily="34" charset="-122"/>
              </a:rPr>
              <a:t>．佛教</a:t>
            </a:r>
            <a:r>
              <a:rPr lang="zh-CN" altLang="zh-CN" sz="2000" b="1" kern="100">
                <a:highlight>
                  <a:srgbClr val="FFFF00"/>
                </a:highlight>
                <a:latin typeface="微软雅黑" panose="020B0503020204020204" pitchFamily="34" charset="-122"/>
                <a:ea typeface="微软雅黑" panose="020B0503020204020204" pitchFamily="34" charset="-122"/>
              </a:rPr>
              <a:t>完成了</a:t>
            </a:r>
            <a:r>
              <a:rPr lang="zh-CN" altLang="zh-CN" sz="2000" b="1" kern="100">
                <a:latin typeface="微软雅黑" panose="020B0503020204020204" pitchFamily="34" charset="-122"/>
                <a:ea typeface="微软雅黑" panose="020B0503020204020204" pitchFamily="34" charset="-122"/>
              </a:rPr>
              <a:t>本土化</a:t>
            </a:r>
            <a:r>
              <a:rPr lang="en-US" altLang="zh-CN" sz="2000" b="1" kern="100">
                <a:latin typeface="微软雅黑" panose="020B0503020204020204" pitchFamily="34" charset="-122"/>
                <a:ea typeface="微软雅黑" panose="020B0503020204020204" pitchFamily="34" charset="-122"/>
              </a:rPr>
              <a:t>	</a:t>
            </a:r>
          </a:p>
          <a:p>
            <a:pPr marL="266700" algn="just">
              <a:lnSpc>
                <a:spcPct val="250000"/>
              </a:lnSpc>
              <a:tabLst>
                <a:tab pos="2667000" algn="l"/>
              </a:tabLst>
            </a:pPr>
            <a:r>
              <a:rPr lang="en-US" altLang="zh-CN" sz="2000" b="1" kern="100">
                <a:latin typeface="微软雅黑" panose="020B0503020204020204" pitchFamily="34" charset="-122"/>
                <a:ea typeface="微软雅黑" panose="020B0503020204020204" pitchFamily="34" charset="-122"/>
              </a:rPr>
              <a:t>B</a:t>
            </a:r>
            <a:r>
              <a:rPr lang="zh-CN" altLang="zh-CN" sz="2000" b="1" kern="100">
                <a:latin typeface="微软雅黑" panose="020B0503020204020204" pitchFamily="34" charset="-122"/>
                <a:ea typeface="微软雅黑" panose="020B0503020204020204" pitchFamily="34" charset="-122"/>
              </a:rPr>
              <a:t>．奉行三教并行政策</a:t>
            </a:r>
          </a:p>
          <a:p>
            <a:pPr marL="266700" algn="just">
              <a:lnSpc>
                <a:spcPct val="250000"/>
              </a:lnSpc>
              <a:tabLst>
                <a:tab pos="2667000" algn="l"/>
              </a:tabLst>
            </a:pPr>
            <a:r>
              <a:rPr lang="en-US" altLang="zh-CN" sz="2000" b="1" kern="100">
                <a:solidFill>
                  <a:srgbClr val="C00000"/>
                </a:solidFill>
                <a:latin typeface="微软雅黑" panose="020B0503020204020204" pitchFamily="34" charset="-122"/>
                <a:ea typeface="微软雅黑" panose="020B0503020204020204" pitchFamily="34" charset="-122"/>
              </a:rPr>
              <a:t>C</a:t>
            </a:r>
            <a:r>
              <a:rPr lang="zh-CN" altLang="zh-CN" sz="2000" b="1" kern="100">
                <a:solidFill>
                  <a:srgbClr val="C00000"/>
                </a:solidFill>
                <a:latin typeface="微软雅黑" panose="020B0503020204020204" pitchFamily="34" charset="-122"/>
                <a:ea typeface="微软雅黑" panose="020B0503020204020204" pitchFamily="34" charset="-122"/>
              </a:rPr>
              <a:t>．儒学地位受到挑战</a:t>
            </a:r>
            <a:r>
              <a:rPr lang="en-US" altLang="zh-CN" sz="2000" b="1" kern="100">
                <a:solidFill>
                  <a:srgbClr val="C00000"/>
                </a:solidFill>
                <a:latin typeface="微软雅黑" panose="020B0503020204020204" pitchFamily="34" charset="-122"/>
                <a:ea typeface="微软雅黑" panose="020B0503020204020204" pitchFamily="34" charset="-122"/>
              </a:rPr>
              <a:t>	</a:t>
            </a:r>
          </a:p>
          <a:p>
            <a:pPr marL="266700" algn="just">
              <a:lnSpc>
                <a:spcPct val="250000"/>
              </a:lnSpc>
              <a:tabLst>
                <a:tab pos="2667000" algn="l"/>
              </a:tabLst>
            </a:pPr>
            <a:endParaRPr lang="en-US" altLang="zh-CN" sz="2000" b="1" kern="100">
              <a:latin typeface="微软雅黑" panose="020B0503020204020204" pitchFamily="34" charset="-122"/>
              <a:ea typeface="微软雅黑" panose="020B0503020204020204" pitchFamily="34" charset="-122"/>
            </a:endParaRPr>
          </a:p>
          <a:p>
            <a:pPr marL="266700" algn="just">
              <a:lnSpc>
                <a:spcPct val="250000"/>
              </a:lnSpc>
              <a:tabLst>
                <a:tab pos="2667000" algn="l"/>
              </a:tabLst>
            </a:pPr>
            <a:r>
              <a:rPr lang="en-US" altLang="zh-CN" sz="2000" b="1" kern="100">
                <a:latin typeface="微软雅黑" panose="020B0503020204020204" pitchFamily="34" charset="-122"/>
                <a:ea typeface="微软雅黑" panose="020B0503020204020204" pitchFamily="34" charset="-122"/>
              </a:rPr>
              <a:t>D</a:t>
            </a:r>
            <a:r>
              <a:rPr lang="zh-CN" altLang="zh-CN" sz="2000" b="1" kern="100">
                <a:latin typeface="微软雅黑" panose="020B0503020204020204" pitchFamily="34" charset="-122"/>
                <a:ea typeface="微软雅黑" panose="020B0503020204020204" pitchFamily="34" charset="-122"/>
              </a:rPr>
              <a:t>．清谈玄学之风盛行</a:t>
            </a:r>
          </a:p>
        </p:txBody>
      </p:sp>
      <p:sp>
        <p:nvSpPr>
          <p:cNvPr id="2" name="文本框 1">
            <a:extLst>
              <a:ext uri="{FF2B5EF4-FFF2-40B4-BE49-F238E27FC236}">
                <a16:creationId xmlns:a16="http://schemas.microsoft.com/office/drawing/2014/main" id="{3EBB6352-0588-36ED-63BF-0B3B36E98AF3}"/>
              </a:ext>
            </a:extLst>
          </p:cNvPr>
          <p:cNvSpPr txBox="1"/>
          <p:nvPr/>
        </p:nvSpPr>
        <p:spPr>
          <a:xfrm>
            <a:off x="3043817" y="548452"/>
            <a:ext cx="560774"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cxnSp>
        <p:nvCxnSpPr>
          <p:cNvPr id="5" name="直接连接符 4">
            <a:extLst>
              <a:ext uri="{FF2B5EF4-FFF2-40B4-BE49-F238E27FC236}">
                <a16:creationId xmlns:a16="http://schemas.microsoft.com/office/drawing/2014/main" id="{FDA444AF-BED9-2687-0DE6-20E80E217B65}"/>
              </a:ext>
            </a:extLst>
          </p:cNvPr>
          <p:cNvCxnSpPr/>
          <p:nvPr/>
        </p:nvCxnSpPr>
        <p:spPr>
          <a:xfrm flipH="1">
            <a:off x="10853530" y="462936"/>
            <a:ext cx="265043" cy="42407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直接连接符 5">
            <a:extLst>
              <a:ext uri="{FF2B5EF4-FFF2-40B4-BE49-F238E27FC236}">
                <a16:creationId xmlns:a16="http://schemas.microsoft.com/office/drawing/2014/main" id="{FDAB042C-1674-EC73-D98A-DF40748E79A9}"/>
              </a:ext>
            </a:extLst>
          </p:cNvPr>
          <p:cNvCxnSpPr/>
          <p:nvPr/>
        </p:nvCxnSpPr>
        <p:spPr>
          <a:xfrm flipH="1">
            <a:off x="7103165" y="1239665"/>
            <a:ext cx="265043" cy="42407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文本框 6">
            <a:extLst>
              <a:ext uri="{FF2B5EF4-FFF2-40B4-BE49-F238E27FC236}">
                <a16:creationId xmlns:a16="http://schemas.microsoft.com/office/drawing/2014/main" id="{C323C938-B7AC-FADE-BD3F-72241E2DFB6A}"/>
              </a:ext>
            </a:extLst>
          </p:cNvPr>
          <p:cNvSpPr txBox="1"/>
          <p:nvPr/>
        </p:nvSpPr>
        <p:spPr>
          <a:xfrm>
            <a:off x="7454347" y="1325181"/>
            <a:ext cx="536714"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9" name="文本框 8">
            <a:extLst>
              <a:ext uri="{FF2B5EF4-FFF2-40B4-BE49-F238E27FC236}">
                <a16:creationId xmlns:a16="http://schemas.microsoft.com/office/drawing/2014/main" id="{D36C87C2-3F5B-3B75-1E19-DEC5751CB598}"/>
              </a:ext>
            </a:extLst>
          </p:cNvPr>
          <p:cNvSpPr txBox="1"/>
          <p:nvPr/>
        </p:nvSpPr>
        <p:spPr>
          <a:xfrm>
            <a:off x="245165" y="4757975"/>
            <a:ext cx="5275209" cy="830997"/>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南朝僧人通儒道、道士注解儒家经典、士人提出三教同归于善，反映魏晋南北朝三教交融，佛教和道教的发展使儒学的正统地位受到挑战。</a:t>
            </a:r>
          </a:p>
        </p:txBody>
      </p:sp>
      <p:sp>
        <p:nvSpPr>
          <p:cNvPr id="10" name="文本框 9">
            <a:extLst>
              <a:ext uri="{FF2B5EF4-FFF2-40B4-BE49-F238E27FC236}">
                <a16:creationId xmlns:a16="http://schemas.microsoft.com/office/drawing/2014/main" id="{7DC0229D-60D2-F75F-ED8A-3309E6E3B723}"/>
              </a:ext>
            </a:extLst>
          </p:cNvPr>
          <p:cNvSpPr txBox="1"/>
          <p:nvPr/>
        </p:nvSpPr>
        <p:spPr>
          <a:xfrm>
            <a:off x="7885043" y="152435"/>
            <a:ext cx="1059696" cy="338554"/>
          </a:xfrm>
          <a:prstGeom prst="rect">
            <a:avLst/>
          </a:prstGeom>
          <a:noFill/>
          <a:ln w="38100">
            <a:solidFill>
              <a:srgbClr val="00B050"/>
            </a:solidFill>
          </a:ln>
        </p:spPr>
        <p:txBody>
          <a:bodyPr wrap="square">
            <a:spAutoFit/>
          </a:bodyPr>
          <a:lstStyle/>
          <a:p>
            <a:r>
              <a:rPr lang="zh-CN" altLang="en-US" sz="1600" b="1">
                <a:solidFill>
                  <a:srgbClr val="C00000"/>
                </a:solidFill>
                <a:latin typeface="微软雅黑" panose="020B0503020204020204" pitchFamily="34" charset="-122"/>
                <a:ea typeface="微软雅黑" panose="020B0503020204020204" pitchFamily="34" charset="-122"/>
              </a:rPr>
              <a:t>儒家思想</a:t>
            </a:r>
          </a:p>
        </p:txBody>
      </p:sp>
      <p:sp>
        <p:nvSpPr>
          <p:cNvPr id="11" name="文本框 10">
            <a:extLst>
              <a:ext uri="{FF2B5EF4-FFF2-40B4-BE49-F238E27FC236}">
                <a16:creationId xmlns:a16="http://schemas.microsoft.com/office/drawing/2014/main" id="{C65604D4-7240-4DF8-B753-6660BA327C91}"/>
              </a:ext>
            </a:extLst>
          </p:cNvPr>
          <p:cNvSpPr txBox="1"/>
          <p:nvPr/>
        </p:nvSpPr>
        <p:spPr>
          <a:xfrm>
            <a:off x="2031612" y="986627"/>
            <a:ext cx="1012205" cy="338554"/>
          </a:xfrm>
          <a:prstGeom prst="rect">
            <a:avLst/>
          </a:prstGeom>
          <a:noFill/>
          <a:ln w="38100">
            <a:solidFill>
              <a:srgbClr val="00B050"/>
            </a:solidFill>
          </a:ln>
        </p:spPr>
        <p:txBody>
          <a:bodyPr wrap="square">
            <a:spAutoFit/>
          </a:bodyPr>
          <a:lstStyle/>
          <a:p>
            <a:r>
              <a:rPr lang="zh-CN" altLang="en-US" sz="1600" b="1">
                <a:solidFill>
                  <a:srgbClr val="C00000"/>
                </a:solidFill>
                <a:latin typeface="微软雅黑" panose="020B0503020204020204" pitchFamily="34" charset="-122"/>
                <a:ea typeface="微软雅黑" panose="020B0503020204020204" pitchFamily="34" charset="-122"/>
              </a:rPr>
              <a:t>儒家思想</a:t>
            </a:r>
          </a:p>
        </p:txBody>
      </p:sp>
      <p:pic>
        <p:nvPicPr>
          <p:cNvPr id="16" name="图片 15">
            <a:extLst>
              <a:ext uri="{FF2B5EF4-FFF2-40B4-BE49-F238E27FC236}">
                <a16:creationId xmlns:a16="http://schemas.microsoft.com/office/drawing/2014/main" id="{9852CBBD-D210-9147-A416-485695FA2B93}"/>
              </a:ext>
            </a:extLst>
          </p:cNvPr>
          <p:cNvPicPr>
            <a:picLocks noChangeAspect="1"/>
          </p:cNvPicPr>
          <p:nvPr/>
        </p:nvPicPr>
        <p:blipFill>
          <a:blip r:embed="rId2"/>
          <a:stretch>
            <a:fillRect/>
          </a:stretch>
        </p:blipFill>
        <p:spPr>
          <a:xfrm>
            <a:off x="5688673" y="4616863"/>
            <a:ext cx="3952904" cy="1304935"/>
          </a:xfrm>
          <a:prstGeom prst="rect">
            <a:avLst/>
          </a:prstGeom>
        </p:spPr>
      </p:pic>
      <p:pic>
        <p:nvPicPr>
          <p:cNvPr id="18" name="图片 17">
            <a:extLst>
              <a:ext uri="{FF2B5EF4-FFF2-40B4-BE49-F238E27FC236}">
                <a16:creationId xmlns:a16="http://schemas.microsoft.com/office/drawing/2014/main" id="{74EB297A-7C18-3F16-1DE0-4BE1B03250DE}"/>
              </a:ext>
            </a:extLst>
          </p:cNvPr>
          <p:cNvPicPr>
            <a:picLocks noChangeAspect="1"/>
          </p:cNvPicPr>
          <p:nvPr/>
        </p:nvPicPr>
        <p:blipFill>
          <a:blip r:embed="rId3"/>
          <a:stretch>
            <a:fillRect/>
          </a:stretch>
        </p:blipFill>
        <p:spPr>
          <a:xfrm>
            <a:off x="9971085" y="2489926"/>
            <a:ext cx="1914539" cy="3448075"/>
          </a:xfrm>
          <a:prstGeom prst="rect">
            <a:avLst/>
          </a:prstGeom>
        </p:spPr>
      </p:pic>
      <p:sp>
        <p:nvSpPr>
          <p:cNvPr id="19" name="文本框 18">
            <a:extLst>
              <a:ext uri="{FF2B5EF4-FFF2-40B4-BE49-F238E27FC236}">
                <a16:creationId xmlns:a16="http://schemas.microsoft.com/office/drawing/2014/main" id="{6D9540C7-A0B7-2F5E-8B62-392624CF177B}"/>
              </a:ext>
            </a:extLst>
          </p:cNvPr>
          <p:cNvSpPr txBox="1"/>
          <p:nvPr/>
        </p:nvSpPr>
        <p:spPr>
          <a:xfrm>
            <a:off x="3273526" y="5873777"/>
            <a:ext cx="1059696" cy="338554"/>
          </a:xfrm>
          <a:prstGeom prst="rect">
            <a:avLst/>
          </a:prstGeom>
          <a:noFill/>
          <a:ln w="38100">
            <a:solidFill>
              <a:srgbClr val="00B050"/>
            </a:solidFill>
          </a:ln>
        </p:spPr>
        <p:txBody>
          <a:bodyPr wrap="square">
            <a:spAutoFit/>
          </a:bodyPr>
          <a:lstStyle/>
          <a:p>
            <a:r>
              <a:rPr lang="zh-CN" altLang="en-US" sz="1600" b="1">
                <a:solidFill>
                  <a:srgbClr val="C00000"/>
                </a:solidFill>
                <a:latin typeface="微软雅黑" panose="020B0503020204020204" pitchFamily="34" charset="-122"/>
                <a:ea typeface="微软雅黑" panose="020B0503020204020204" pitchFamily="34" charset="-122"/>
              </a:rPr>
              <a:t>魏晋时期</a:t>
            </a:r>
          </a:p>
        </p:txBody>
      </p:sp>
      <p:sp>
        <p:nvSpPr>
          <p:cNvPr id="20" name="文本框 19">
            <a:extLst>
              <a:ext uri="{FF2B5EF4-FFF2-40B4-BE49-F238E27FC236}">
                <a16:creationId xmlns:a16="http://schemas.microsoft.com/office/drawing/2014/main" id="{BD131A75-6629-119E-942D-3ECD12D10EE4}"/>
              </a:ext>
            </a:extLst>
          </p:cNvPr>
          <p:cNvSpPr txBox="1"/>
          <p:nvPr/>
        </p:nvSpPr>
        <p:spPr>
          <a:xfrm>
            <a:off x="3163085" y="3672749"/>
            <a:ext cx="640289" cy="338554"/>
          </a:xfrm>
          <a:prstGeom prst="rect">
            <a:avLst/>
          </a:prstGeom>
          <a:noFill/>
          <a:ln w="38100">
            <a:solidFill>
              <a:srgbClr val="00B050"/>
            </a:solidFill>
          </a:ln>
        </p:spPr>
        <p:txBody>
          <a:bodyPr wrap="square">
            <a:spAutoFit/>
          </a:bodyPr>
          <a:lstStyle/>
          <a:p>
            <a:r>
              <a:rPr lang="zh-CN" altLang="en-US" sz="1600" b="1">
                <a:solidFill>
                  <a:srgbClr val="C00000"/>
                </a:solidFill>
                <a:latin typeface="微软雅黑" panose="020B0503020204020204" pitchFamily="34" charset="-122"/>
                <a:ea typeface="微软雅黑" panose="020B0503020204020204" pitchFamily="34" charset="-122"/>
              </a:rPr>
              <a:t>唐朝</a:t>
            </a:r>
          </a:p>
        </p:txBody>
      </p:sp>
      <p:pic>
        <p:nvPicPr>
          <p:cNvPr id="24" name="图片 23">
            <a:extLst>
              <a:ext uri="{FF2B5EF4-FFF2-40B4-BE49-F238E27FC236}">
                <a16:creationId xmlns:a16="http://schemas.microsoft.com/office/drawing/2014/main" id="{28C49CA7-C88D-122B-0FC0-9C7E68FCDCAA}"/>
              </a:ext>
            </a:extLst>
          </p:cNvPr>
          <p:cNvPicPr>
            <a:picLocks noChangeAspect="1"/>
          </p:cNvPicPr>
          <p:nvPr/>
        </p:nvPicPr>
        <p:blipFill>
          <a:blip r:embed="rId4"/>
          <a:stretch>
            <a:fillRect/>
          </a:stretch>
        </p:blipFill>
        <p:spPr>
          <a:xfrm>
            <a:off x="5595493" y="2248234"/>
            <a:ext cx="4086255" cy="1495436"/>
          </a:xfrm>
          <a:prstGeom prst="rect">
            <a:avLst/>
          </a:prstGeom>
        </p:spPr>
      </p:pic>
      <p:sp>
        <p:nvSpPr>
          <p:cNvPr id="25" name="文本框 24">
            <a:extLst>
              <a:ext uri="{FF2B5EF4-FFF2-40B4-BE49-F238E27FC236}">
                <a16:creationId xmlns:a16="http://schemas.microsoft.com/office/drawing/2014/main" id="{03AD82BE-F6E2-69C5-FFF2-4DC7C00ED89C}"/>
              </a:ext>
            </a:extLst>
          </p:cNvPr>
          <p:cNvSpPr txBox="1"/>
          <p:nvPr/>
        </p:nvSpPr>
        <p:spPr>
          <a:xfrm>
            <a:off x="3085774" y="2849792"/>
            <a:ext cx="640289" cy="338554"/>
          </a:xfrm>
          <a:prstGeom prst="rect">
            <a:avLst/>
          </a:prstGeom>
          <a:noFill/>
          <a:ln w="38100">
            <a:solidFill>
              <a:srgbClr val="00B050"/>
            </a:solidFill>
          </a:ln>
        </p:spPr>
        <p:txBody>
          <a:bodyPr wrap="square">
            <a:spAutoFit/>
          </a:bodyPr>
          <a:lstStyle/>
          <a:p>
            <a:r>
              <a:rPr lang="zh-CN" altLang="en-US" sz="1600" b="1">
                <a:solidFill>
                  <a:srgbClr val="C00000"/>
                </a:solidFill>
                <a:latin typeface="微软雅黑" panose="020B0503020204020204" pitchFamily="34" charset="-122"/>
                <a:ea typeface="微软雅黑" panose="020B0503020204020204" pitchFamily="34" charset="-122"/>
              </a:rPr>
              <a:t>隋唐</a:t>
            </a:r>
          </a:p>
        </p:txBody>
      </p:sp>
      <p:sp>
        <p:nvSpPr>
          <p:cNvPr id="27" name="文本框 26">
            <a:extLst>
              <a:ext uri="{FF2B5EF4-FFF2-40B4-BE49-F238E27FC236}">
                <a16:creationId xmlns:a16="http://schemas.microsoft.com/office/drawing/2014/main" id="{D5947980-288C-3043-EF0A-3351D9857F15}"/>
              </a:ext>
            </a:extLst>
          </p:cNvPr>
          <p:cNvSpPr txBox="1"/>
          <p:nvPr/>
        </p:nvSpPr>
        <p:spPr>
          <a:xfrm>
            <a:off x="6502068" y="6086678"/>
            <a:ext cx="5272488" cy="338554"/>
          </a:xfrm>
          <a:prstGeom prst="rect">
            <a:avLst/>
          </a:prstGeom>
          <a:noFill/>
        </p:spPr>
        <p:txBody>
          <a:bodyPr wrap="square">
            <a:spAutoFit/>
          </a:bodyPr>
          <a:lstStyle/>
          <a:p>
            <a:r>
              <a:rPr lang="en-US" altLang="zh-CN" sz="1600" b="1">
                <a:solidFill>
                  <a:srgbClr val="00B050"/>
                </a:solidFill>
                <a:latin typeface="微软雅黑" panose="020B0503020204020204" pitchFamily="34" charset="-122"/>
                <a:ea typeface="微软雅黑" panose="020B0503020204020204" pitchFamily="34" charset="-122"/>
              </a:rPr>
              <a:t>《</a:t>
            </a:r>
            <a:r>
              <a:rPr lang="zh-CN" altLang="en-US" sz="1600" b="1">
                <a:solidFill>
                  <a:srgbClr val="00B050"/>
                </a:solidFill>
                <a:latin typeface="微软雅黑" panose="020B0503020204020204" pitchFamily="34" charset="-122"/>
                <a:ea typeface="微软雅黑" panose="020B0503020204020204" pitchFamily="34" charset="-122"/>
              </a:rPr>
              <a:t>中外历史纲要（上）</a:t>
            </a:r>
            <a:r>
              <a:rPr lang="en-US" altLang="zh-CN" sz="1600" b="1">
                <a:solidFill>
                  <a:srgbClr val="00B050"/>
                </a:solidFill>
                <a:latin typeface="微软雅黑" panose="020B0503020204020204" pitchFamily="34" charset="-122"/>
                <a:ea typeface="微软雅黑" panose="020B0503020204020204" pitchFamily="34" charset="-122"/>
              </a:rPr>
              <a:t>》</a:t>
            </a:r>
            <a:r>
              <a:rPr lang="zh-CN" altLang="en-US" sz="1600" b="1">
                <a:solidFill>
                  <a:srgbClr val="00B050"/>
                </a:solidFill>
                <a:latin typeface="微软雅黑" panose="020B0503020204020204" pitchFamily="34" charset="-122"/>
                <a:ea typeface="微软雅黑" panose="020B0503020204020204" pitchFamily="34" charset="-122"/>
              </a:rPr>
              <a:t>第 </a:t>
            </a:r>
            <a:r>
              <a:rPr lang="en-US" altLang="zh-CN" sz="1600" b="1">
                <a:solidFill>
                  <a:srgbClr val="00B050"/>
                </a:solidFill>
                <a:latin typeface="微软雅黑" panose="020B0503020204020204" pitchFamily="34" charset="-122"/>
                <a:ea typeface="微软雅黑" panose="020B0503020204020204" pitchFamily="34" charset="-122"/>
              </a:rPr>
              <a:t>8 </a:t>
            </a:r>
            <a:r>
              <a:rPr lang="zh-CN" altLang="en-US" sz="1600" b="1">
                <a:solidFill>
                  <a:srgbClr val="00B050"/>
                </a:solidFill>
                <a:latin typeface="微软雅黑" panose="020B0503020204020204" pitchFamily="34" charset="-122"/>
                <a:ea typeface="微软雅黑" panose="020B0503020204020204" pitchFamily="34" charset="-122"/>
              </a:rPr>
              <a:t>课</a:t>
            </a:r>
            <a:r>
              <a:rPr lang="en-US" altLang="zh-CN" sz="1600" b="1">
                <a:solidFill>
                  <a:srgbClr val="00B050"/>
                </a:solidFill>
                <a:latin typeface="微软雅黑" panose="020B0503020204020204" pitchFamily="34" charset="-122"/>
                <a:ea typeface="微软雅黑" panose="020B0503020204020204" pitchFamily="34" charset="-122"/>
              </a:rPr>
              <a:t>《</a:t>
            </a:r>
            <a:r>
              <a:rPr lang="zh-CN" altLang="en-US" sz="1600" b="1">
                <a:solidFill>
                  <a:srgbClr val="00B050"/>
                </a:solidFill>
                <a:latin typeface="微软雅黑" panose="020B0503020204020204" pitchFamily="34" charset="-122"/>
                <a:ea typeface="微软雅黑" panose="020B0503020204020204" pitchFamily="34" charset="-122"/>
              </a:rPr>
              <a:t>三国至隋唐的文化</a:t>
            </a:r>
            <a:r>
              <a:rPr lang="en-US" altLang="zh-CN" sz="1600" b="1">
                <a:solidFill>
                  <a:srgbClr val="00B050"/>
                </a:solidFill>
                <a:latin typeface="微软雅黑" panose="020B0503020204020204" pitchFamily="34" charset="-122"/>
                <a:ea typeface="微软雅黑" panose="020B0503020204020204" pitchFamily="34" charset="-122"/>
              </a:rPr>
              <a:t>》</a:t>
            </a:r>
            <a:endParaRPr lang="zh-CN" altLang="en-US" sz="1600" b="1">
              <a:solidFill>
                <a:srgbClr val="00B050"/>
              </a:solidFill>
              <a:latin typeface="微软雅黑" panose="020B0503020204020204" pitchFamily="34" charset="-122"/>
              <a:ea typeface="微软雅黑" panose="020B0503020204020204" pitchFamily="34" charset="-122"/>
            </a:endParaRPr>
          </a:p>
        </p:txBody>
      </p:sp>
      <p:sp>
        <p:nvSpPr>
          <p:cNvPr id="29" name="文本框 28">
            <a:extLst>
              <a:ext uri="{FF2B5EF4-FFF2-40B4-BE49-F238E27FC236}">
                <a16:creationId xmlns:a16="http://schemas.microsoft.com/office/drawing/2014/main" id="{5ECDA7A6-16F1-763F-16F0-B31DBB7B64D6}"/>
              </a:ext>
            </a:extLst>
          </p:cNvPr>
          <p:cNvSpPr txBox="1"/>
          <p:nvPr/>
        </p:nvSpPr>
        <p:spPr>
          <a:xfrm>
            <a:off x="5244946" y="3875410"/>
            <a:ext cx="4840358" cy="338554"/>
          </a:xfrm>
          <a:prstGeom prst="rect">
            <a:avLst/>
          </a:prstGeom>
          <a:noFill/>
        </p:spPr>
        <p:txBody>
          <a:bodyPr wrap="square">
            <a:spAutoFit/>
          </a:bodyPr>
          <a:lstStyle/>
          <a:p>
            <a:r>
              <a:rPr lang="en-US" altLang="zh-CN" sz="1600" b="1">
                <a:solidFill>
                  <a:srgbClr val="00B050"/>
                </a:solidFill>
                <a:latin typeface="微软雅黑" panose="020B0503020204020204" pitchFamily="34" charset="-122"/>
                <a:ea typeface="微软雅黑" panose="020B0503020204020204" pitchFamily="34" charset="-122"/>
              </a:rPr>
              <a:t>《</a:t>
            </a:r>
            <a:r>
              <a:rPr lang="zh-CN" altLang="en-US" sz="1600" b="1">
                <a:solidFill>
                  <a:srgbClr val="00B050"/>
                </a:solidFill>
                <a:latin typeface="微软雅黑" panose="020B0503020204020204" pitchFamily="34" charset="-122"/>
                <a:ea typeface="微软雅黑" panose="020B0503020204020204" pitchFamily="34" charset="-122"/>
              </a:rPr>
              <a:t>文化交流与传播</a:t>
            </a:r>
            <a:r>
              <a:rPr lang="en-US" altLang="zh-CN" sz="1600" b="1">
                <a:solidFill>
                  <a:srgbClr val="00B050"/>
                </a:solidFill>
                <a:latin typeface="微软雅黑" panose="020B0503020204020204" pitchFamily="34" charset="-122"/>
                <a:ea typeface="微软雅黑" panose="020B0503020204020204" pitchFamily="34" charset="-122"/>
              </a:rPr>
              <a:t>》</a:t>
            </a:r>
            <a:r>
              <a:rPr lang="zh-CN" altLang="en-US" sz="1600" b="1">
                <a:solidFill>
                  <a:srgbClr val="00B050"/>
                </a:solidFill>
                <a:latin typeface="微软雅黑" panose="020B0503020204020204" pitchFamily="34" charset="-122"/>
                <a:ea typeface="微软雅黑" panose="020B0503020204020204" pitchFamily="34" charset="-122"/>
              </a:rPr>
              <a:t>第 </a:t>
            </a:r>
            <a:r>
              <a:rPr lang="en-US" altLang="zh-CN" sz="1600" b="1">
                <a:solidFill>
                  <a:srgbClr val="00B050"/>
                </a:solidFill>
                <a:latin typeface="微软雅黑" panose="020B0503020204020204" pitchFamily="34" charset="-122"/>
                <a:ea typeface="微软雅黑" panose="020B0503020204020204" pitchFamily="34" charset="-122"/>
              </a:rPr>
              <a:t>2 </a:t>
            </a:r>
            <a:r>
              <a:rPr lang="zh-CN" altLang="en-US" sz="1600" b="1">
                <a:solidFill>
                  <a:srgbClr val="00B050"/>
                </a:solidFill>
                <a:latin typeface="微软雅黑" panose="020B0503020204020204" pitchFamily="34" charset="-122"/>
                <a:ea typeface="微软雅黑" panose="020B0503020204020204" pitchFamily="34" charset="-122"/>
              </a:rPr>
              <a:t>课</a:t>
            </a:r>
            <a:r>
              <a:rPr lang="en-US" altLang="zh-CN" sz="1600" b="1">
                <a:solidFill>
                  <a:srgbClr val="00B050"/>
                </a:solidFill>
                <a:latin typeface="微软雅黑" panose="020B0503020204020204" pitchFamily="34" charset="-122"/>
                <a:ea typeface="微软雅黑" panose="020B0503020204020204" pitchFamily="34" charset="-122"/>
              </a:rPr>
              <a:t>《</a:t>
            </a:r>
            <a:r>
              <a:rPr lang="zh-CN" altLang="en-US" sz="1600" b="1">
                <a:solidFill>
                  <a:srgbClr val="00B050"/>
                </a:solidFill>
                <a:latin typeface="微软雅黑" panose="020B0503020204020204" pitchFamily="34" charset="-122"/>
                <a:ea typeface="微软雅黑" panose="020B0503020204020204" pitchFamily="34" charset="-122"/>
              </a:rPr>
              <a:t>中华文化的世界意义</a:t>
            </a:r>
            <a:r>
              <a:rPr lang="en-US" altLang="zh-CN" sz="1600" b="1">
                <a:solidFill>
                  <a:srgbClr val="00B050"/>
                </a:solidFill>
                <a:latin typeface="微软雅黑" panose="020B0503020204020204" pitchFamily="34" charset="-122"/>
                <a:ea typeface="微软雅黑" panose="020B0503020204020204" pitchFamily="34" charset="-122"/>
              </a:rPr>
              <a:t>》</a:t>
            </a:r>
            <a:endParaRPr lang="zh-CN" altLang="en-US" sz="1600" b="1">
              <a:solidFill>
                <a:srgbClr val="00B050"/>
              </a:solidFill>
              <a:latin typeface="微软雅黑" panose="020B0503020204020204" pitchFamily="34" charset="-122"/>
              <a:ea typeface="微软雅黑" panose="020B0503020204020204" pitchFamily="34" charset="-122"/>
            </a:endParaRPr>
          </a:p>
        </p:txBody>
      </p:sp>
      <p:sp>
        <p:nvSpPr>
          <p:cNvPr id="31" name="文本框 30">
            <a:extLst>
              <a:ext uri="{FF2B5EF4-FFF2-40B4-BE49-F238E27FC236}">
                <a16:creationId xmlns:a16="http://schemas.microsoft.com/office/drawing/2014/main" id="{9E11C3B0-445F-7486-9498-CE407792BDE1}"/>
              </a:ext>
            </a:extLst>
          </p:cNvPr>
          <p:cNvSpPr txBox="1"/>
          <p:nvPr/>
        </p:nvSpPr>
        <p:spPr>
          <a:xfrm>
            <a:off x="245166" y="2451480"/>
            <a:ext cx="5275209"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魏晋南北朝阶段，佛教吸收儒、道的思想，</a:t>
            </a:r>
            <a:r>
              <a:rPr lang="zh-CN" altLang="en-US">
                <a:highlight>
                  <a:srgbClr val="FFFF00"/>
                </a:highlight>
              </a:rPr>
              <a:t>渐趋本土化</a:t>
            </a:r>
            <a:r>
              <a:rPr lang="zh-CN" altLang="en-US"/>
              <a:t>。</a:t>
            </a:r>
          </a:p>
        </p:txBody>
      </p:sp>
    </p:spTree>
    <p:extLst>
      <p:ext uri="{BB962C8B-B14F-4D97-AF65-F5344CB8AC3E}">
        <p14:creationId xmlns:p14="http://schemas.microsoft.com/office/powerpoint/2010/main" val="983648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55663076-CFE5-B5F1-00F6-5ACBF73AF16B}"/>
              </a:ext>
            </a:extLst>
          </p:cNvPr>
          <p:cNvSpPr txBox="1"/>
          <p:nvPr/>
        </p:nvSpPr>
        <p:spPr>
          <a:xfrm>
            <a:off x="139147" y="260545"/>
            <a:ext cx="11840817" cy="5514138"/>
          </a:xfrm>
          <a:prstGeom prst="rect">
            <a:avLst/>
          </a:prstGeom>
          <a:noFill/>
        </p:spPr>
        <p:txBody>
          <a:bodyPr wrap="square">
            <a:spAutoFit/>
          </a:bodyPr>
          <a:lstStyle/>
          <a:p>
            <a:pPr marL="266700" indent="-200025" algn="just">
              <a:lnSpc>
                <a:spcPct val="250000"/>
              </a:lnSpc>
              <a:buNone/>
            </a:pPr>
            <a:r>
              <a:rPr lang="zh-CN" altLang="zh-CN" sz="1800" b="1" kern="100">
                <a:effectLst/>
                <a:latin typeface="微软雅黑" panose="020B0503020204020204" pitchFamily="34" charset="-122"/>
                <a:ea typeface="微软雅黑" panose="020B0503020204020204" pitchFamily="34" charset="-122"/>
              </a:rPr>
              <a:t>（</a:t>
            </a:r>
            <a:r>
              <a:rPr lang="en-US" altLang="zh-CN" sz="1800" b="1" kern="100">
                <a:effectLst/>
                <a:latin typeface="微软雅黑" panose="020B0503020204020204" pitchFamily="34" charset="-122"/>
                <a:ea typeface="微软雅黑" panose="020B0503020204020204" pitchFamily="34" charset="-122"/>
              </a:rPr>
              <a:t>2026</a:t>
            </a:r>
            <a:r>
              <a:rPr lang="zh-CN" altLang="zh-CN" sz="1800" b="1" kern="100">
                <a:effectLst/>
                <a:latin typeface="微软雅黑" panose="020B0503020204020204" pitchFamily="34" charset="-122"/>
                <a:ea typeface="微软雅黑" panose="020B0503020204020204" pitchFamily="34" charset="-122"/>
              </a:rPr>
              <a:t>·广东高考·</a:t>
            </a:r>
            <a:r>
              <a:rPr lang="en-US" altLang="zh-CN" sz="1800" b="1" kern="100">
                <a:effectLst/>
                <a:latin typeface="微软雅黑" panose="020B0503020204020204" pitchFamily="34" charset="-122"/>
                <a:ea typeface="微软雅黑" panose="020B0503020204020204" pitchFamily="34" charset="-122"/>
              </a:rPr>
              <a:t>3</a:t>
            </a:r>
            <a:r>
              <a:rPr lang="zh-CN" altLang="zh-CN" sz="1800" b="1" kern="100">
                <a:effectLst/>
                <a:latin typeface="微软雅黑" panose="020B0503020204020204" pitchFamily="34" charset="-122"/>
                <a:ea typeface="微软雅黑" panose="020B0503020204020204" pitchFamily="34" charset="-122"/>
              </a:rPr>
              <a:t>）唐朝初年，中央政府要求各州府造送地图，</a:t>
            </a:r>
            <a:r>
              <a:rPr lang="zh-CN" altLang="zh-CN" sz="1800" b="1" kern="100">
                <a:effectLst/>
                <a:highlight>
                  <a:srgbClr val="00FF00"/>
                </a:highlight>
                <a:latin typeface="微软雅黑" panose="020B0503020204020204" pitchFamily="34" charset="-122"/>
                <a:ea typeface="微软雅黑" panose="020B0503020204020204" pitchFamily="34" charset="-122"/>
              </a:rPr>
              <a:t>并</a:t>
            </a:r>
            <a:r>
              <a:rPr lang="zh-CN" altLang="zh-CN" sz="1800" b="1" kern="100">
                <a:effectLst/>
                <a:latin typeface="微软雅黑" panose="020B0503020204020204" pitchFamily="34" charset="-122"/>
                <a:ea typeface="微软雅黑" panose="020B0503020204020204" pitchFamily="34" charset="-122"/>
              </a:rPr>
              <a:t>“规定</a:t>
            </a:r>
            <a:r>
              <a:rPr lang="zh-CN" altLang="zh-CN" sz="1800" b="1" kern="100">
                <a:effectLst/>
                <a:highlight>
                  <a:srgbClr val="00FFFF"/>
                </a:highlight>
                <a:latin typeface="微软雅黑" panose="020B0503020204020204" pitchFamily="34" charset="-122"/>
                <a:ea typeface="微软雅黑" panose="020B0503020204020204" pitchFamily="34" charset="-122"/>
              </a:rPr>
              <a:t>三年一造</a:t>
            </a:r>
            <a:r>
              <a:rPr lang="zh-CN" altLang="zh-CN" sz="1800" b="1" kern="100">
                <a:effectLst/>
                <a:latin typeface="微软雅黑" panose="020B0503020204020204" pitchFamily="34" charset="-122"/>
                <a:ea typeface="微软雅黑" panose="020B0503020204020204" pitchFamily="34" charset="-122"/>
              </a:rPr>
              <a:t>，</a:t>
            </a:r>
            <a:r>
              <a:rPr lang="zh-CN" altLang="zh-CN" sz="1800" b="1" kern="100">
                <a:effectLst/>
                <a:highlight>
                  <a:srgbClr val="00FFFF"/>
                </a:highlight>
                <a:latin typeface="微软雅黑" panose="020B0503020204020204" pitchFamily="34" charset="-122"/>
                <a:ea typeface="微软雅黑" panose="020B0503020204020204" pitchFamily="34" charset="-122"/>
              </a:rPr>
              <a:t>与版籍（户籍册）偕上省</a:t>
            </a:r>
            <a:r>
              <a:rPr lang="zh-CN" altLang="zh-CN" sz="1800" b="1" kern="100">
                <a:effectLst/>
                <a:latin typeface="微软雅黑" panose="020B0503020204020204" pitchFamily="34" charset="-122"/>
                <a:ea typeface="微软雅黑" panose="020B0503020204020204" pitchFamily="34" charset="-122"/>
              </a:rPr>
              <a:t>”，其“五方之区域，</a:t>
            </a:r>
            <a:r>
              <a:rPr lang="zh-CN" altLang="zh-CN" sz="1800" b="1" kern="100">
                <a:effectLst/>
                <a:highlight>
                  <a:srgbClr val="00FFFF"/>
                </a:highlight>
                <a:latin typeface="微软雅黑" panose="020B0503020204020204" pitchFamily="34" charset="-122"/>
                <a:ea typeface="微软雅黑" panose="020B0503020204020204" pitchFamily="34" charset="-122"/>
              </a:rPr>
              <a:t>都鄙之废置，举而正之</a:t>
            </a:r>
            <a:r>
              <a:rPr lang="zh-CN" altLang="zh-CN" sz="1800" b="1" kern="100">
                <a:effectLst/>
                <a:latin typeface="微软雅黑" panose="020B0503020204020204" pitchFamily="34" charset="-122"/>
                <a:ea typeface="微软雅黑" panose="020B0503020204020204" pitchFamily="34" charset="-122"/>
              </a:rPr>
              <a:t>”。</a:t>
            </a:r>
            <a:r>
              <a:rPr lang="zh-CN" altLang="zh-CN" sz="1800" b="1" kern="100">
                <a:effectLst/>
                <a:highlight>
                  <a:srgbClr val="00FF00"/>
                </a:highlight>
                <a:latin typeface="微软雅黑" panose="020B0503020204020204" pitchFamily="34" charset="-122"/>
                <a:ea typeface="微软雅黑" panose="020B0503020204020204" pitchFamily="34" charset="-122"/>
              </a:rPr>
              <a:t>后</a:t>
            </a:r>
            <a:r>
              <a:rPr lang="zh-CN" altLang="zh-CN" sz="1800" b="1" kern="100">
                <a:effectLst/>
                <a:latin typeface="微软雅黑" panose="020B0503020204020204" pitchFamily="34" charset="-122"/>
                <a:ea typeface="微软雅黑" panose="020B0503020204020204" pitchFamily="34" charset="-122"/>
              </a:rPr>
              <a:t>又改为</a:t>
            </a:r>
            <a:r>
              <a:rPr lang="zh-CN" altLang="zh-CN" sz="1800" b="1" kern="100">
                <a:effectLst/>
                <a:highlight>
                  <a:srgbClr val="00FFFF"/>
                </a:highlight>
                <a:latin typeface="微软雅黑" panose="020B0503020204020204" pitchFamily="34" charset="-122"/>
                <a:ea typeface="微软雅黑" panose="020B0503020204020204" pitchFamily="34" charset="-122"/>
              </a:rPr>
              <a:t>五年一造</a:t>
            </a:r>
            <a:r>
              <a:rPr lang="zh-CN" altLang="zh-CN" sz="1800" b="1" kern="100">
                <a:effectLst/>
                <a:latin typeface="微软雅黑" panose="020B0503020204020204" pitchFamily="34" charset="-122"/>
                <a:ea typeface="微软雅黑" panose="020B0503020204020204" pitchFamily="34" charset="-122"/>
              </a:rPr>
              <a:t>，若“</a:t>
            </a:r>
            <a:r>
              <a:rPr lang="zh-CN" altLang="zh-CN" sz="1800" b="1" kern="100">
                <a:effectLst/>
                <a:highlight>
                  <a:srgbClr val="00FFFF"/>
                </a:highlight>
                <a:latin typeface="微软雅黑" panose="020B0503020204020204" pitchFamily="34" charset="-122"/>
                <a:ea typeface="微软雅黑" panose="020B0503020204020204" pitchFamily="34" charset="-122"/>
              </a:rPr>
              <a:t>江山有创造及改移，则不在此限之中</a:t>
            </a:r>
            <a:r>
              <a:rPr lang="zh-CN" altLang="zh-CN" sz="1800" b="1" kern="100">
                <a:effectLst/>
                <a:latin typeface="微软雅黑" panose="020B0503020204020204" pitchFamily="34" charset="-122"/>
                <a:ea typeface="微软雅黑" panose="020B0503020204020204" pitchFamily="34" charset="-122"/>
              </a:rPr>
              <a:t>”。这一</a:t>
            </a:r>
            <a:r>
              <a:rPr lang="zh-CN" altLang="zh-CN" sz="1800" b="1" kern="100">
                <a:effectLst/>
                <a:highlight>
                  <a:srgbClr val="00FF00"/>
                </a:highlight>
                <a:latin typeface="微软雅黑" panose="020B0503020204020204" pitchFamily="34" charset="-122"/>
                <a:ea typeface="微软雅黑" panose="020B0503020204020204" pitchFamily="34" charset="-122"/>
              </a:rPr>
              <a:t>变化</a:t>
            </a:r>
            <a:r>
              <a:rPr lang="zh-CN" altLang="zh-CN" sz="1800" b="1" kern="100">
                <a:effectLst/>
                <a:latin typeface="微软雅黑" panose="020B0503020204020204" pitchFamily="34" charset="-122"/>
                <a:ea typeface="微软雅黑" panose="020B0503020204020204" pitchFamily="34" charset="-122"/>
              </a:rPr>
              <a:t>客观上</a:t>
            </a:r>
          </a:p>
          <a:p>
            <a:pPr marL="266700" algn="just">
              <a:lnSpc>
                <a:spcPct val="250000"/>
              </a:lnSpc>
              <a:buNone/>
              <a:tabLst>
                <a:tab pos="2667000" algn="l"/>
              </a:tabLst>
            </a:pPr>
            <a:endParaRPr lang="en-US" altLang="zh-CN" sz="1800" b="1" kern="100" spc="125">
              <a:solidFill>
                <a:srgbClr val="C00000"/>
              </a:solidFill>
              <a:effectLst/>
              <a:latin typeface="微软雅黑" panose="020B0503020204020204" pitchFamily="34" charset="-122"/>
              <a:ea typeface="微软雅黑" panose="020B0503020204020204" pitchFamily="34" charset="-122"/>
            </a:endParaRPr>
          </a:p>
          <a:p>
            <a:pPr marL="266700" algn="just">
              <a:lnSpc>
                <a:spcPct val="250000"/>
              </a:lnSpc>
              <a:buNone/>
              <a:tabLst>
                <a:tab pos="2667000" algn="l"/>
              </a:tabLst>
            </a:pPr>
            <a:r>
              <a:rPr lang="en-US" altLang="zh-CN" sz="1800" b="1" kern="100" spc="125">
                <a:solidFill>
                  <a:srgbClr val="C00000"/>
                </a:solidFill>
                <a:effectLst/>
                <a:latin typeface="微软雅黑" panose="020B0503020204020204" pitchFamily="34" charset="-122"/>
                <a:ea typeface="微软雅黑" panose="020B0503020204020204" pitchFamily="34" charset="-122"/>
              </a:rPr>
              <a:t>A</a:t>
            </a:r>
            <a:r>
              <a:rPr lang="zh-CN" altLang="zh-CN" sz="1800" b="1" kern="100" spc="125">
                <a:solidFill>
                  <a:srgbClr val="C00000"/>
                </a:solidFill>
                <a:effectLst/>
                <a:latin typeface="微软雅黑" panose="020B0503020204020204" pitchFamily="34" charset="-122"/>
                <a:ea typeface="微软雅黑" panose="020B0503020204020204" pitchFamily="34" charset="-122"/>
              </a:rPr>
              <a:t>．</a:t>
            </a:r>
            <a:r>
              <a:rPr lang="zh-CN" altLang="zh-CN" sz="1800" b="1" kern="100">
                <a:solidFill>
                  <a:srgbClr val="C00000"/>
                </a:solidFill>
                <a:effectLst/>
                <a:latin typeface="微软雅黑" panose="020B0503020204020204" pitchFamily="34" charset="-122"/>
                <a:ea typeface="微软雅黑" panose="020B0503020204020204" pitchFamily="34" charset="-122"/>
              </a:rPr>
              <a:t>强化了赋役征发的行政基础</a:t>
            </a:r>
            <a:r>
              <a:rPr lang="en-US" altLang="zh-CN" sz="1800" b="1" kern="100">
                <a:effectLst/>
                <a:latin typeface="微软雅黑" panose="020B0503020204020204" pitchFamily="34" charset="-122"/>
                <a:ea typeface="微软雅黑" panose="020B0503020204020204" pitchFamily="34" charset="-122"/>
              </a:rPr>
              <a:t>	</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B</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latin typeface="微软雅黑" panose="020B0503020204020204" pitchFamily="34" charset="-122"/>
                <a:ea typeface="微软雅黑" panose="020B0503020204020204" pitchFamily="34" charset="-122"/>
              </a:rPr>
              <a:t>强化了朝廷对地方的直接控制</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C</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latin typeface="微软雅黑" panose="020B0503020204020204" pitchFamily="34" charset="-122"/>
                <a:ea typeface="微软雅黑" panose="020B0503020204020204" pitchFamily="34" charset="-122"/>
              </a:rPr>
              <a:t>弱化了国家对农民的人身束缚</a:t>
            </a:r>
            <a:r>
              <a:rPr lang="en-US" altLang="zh-CN" sz="1800" b="1" kern="100">
                <a:effectLst/>
                <a:latin typeface="微软雅黑" panose="020B0503020204020204" pitchFamily="34" charset="-122"/>
                <a:ea typeface="微软雅黑" panose="020B0503020204020204" pitchFamily="34" charset="-122"/>
              </a:rPr>
              <a:t>	</a:t>
            </a:r>
          </a:p>
          <a:p>
            <a:pPr marL="266700" algn="just">
              <a:lnSpc>
                <a:spcPct val="250000"/>
              </a:lnSpc>
              <a:buNone/>
              <a:tabLst>
                <a:tab pos="2667000" algn="l"/>
              </a:tabLst>
            </a:pPr>
            <a:r>
              <a:rPr lang="en-US" altLang="zh-CN" sz="1800" b="1" kern="100" spc="125">
                <a:effectLst/>
                <a:latin typeface="微软雅黑" panose="020B0503020204020204" pitchFamily="34" charset="-122"/>
                <a:ea typeface="微软雅黑" panose="020B0503020204020204" pitchFamily="34" charset="-122"/>
              </a:rPr>
              <a:t>D</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latin typeface="微软雅黑" panose="020B0503020204020204" pitchFamily="34" charset="-122"/>
                <a:ea typeface="微软雅黑" panose="020B0503020204020204" pitchFamily="34" charset="-122"/>
              </a:rPr>
              <a:t>适应了</a:t>
            </a:r>
            <a:r>
              <a:rPr lang="zh-CN" altLang="zh-CN" sz="1800" b="1" kern="100">
                <a:effectLst/>
                <a:highlight>
                  <a:srgbClr val="FFFF00"/>
                </a:highlight>
                <a:latin typeface="微软雅黑" panose="020B0503020204020204" pitchFamily="34" charset="-122"/>
                <a:ea typeface="微软雅黑" panose="020B0503020204020204" pitchFamily="34" charset="-122"/>
              </a:rPr>
              <a:t>坊市分离</a:t>
            </a:r>
            <a:r>
              <a:rPr lang="zh-CN" altLang="zh-CN" sz="1800" b="1" kern="100">
                <a:effectLst/>
                <a:latin typeface="微软雅黑" panose="020B0503020204020204" pitchFamily="34" charset="-122"/>
                <a:ea typeface="微软雅黑" panose="020B0503020204020204" pitchFamily="34" charset="-122"/>
              </a:rPr>
              <a:t>后城市管理的需求</a:t>
            </a:r>
          </a:p>
        </p:txBody>
      </p:sp>
      <p:sp>
        <p:nvSpPr>
          <p:cNvPr id="2" name="文本框 1">
            <a:extLst>
              <a:ext uri="{FF2B5EF4-FFF2-40B4-BE49-F238E27FC236}">
                <a16:creationId xmlns:a16="http://schemas.microsoft.com/office/drawing/2014/main" id="{575FCB0A-86DF-DD7F-DA60-36980A57DCB6}"/>
              </a:ext>
            </a:extLst>
          </p:cNvPr>
          <p:cNvSpPr txBox="1"/>
          <p:nvPr/>
        </p:nvSpPr>
        <p:spPr>
          <a:xfrm>
            <a:off x="2593242" y="568330"/>
            <a:ext cx="931835"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cxnSp>
        <p:nvCxnSpPr>
          <p:cNvPr id="4" name="直接连接符 3">
            <a:extLst>
              <a:ext uri="{FF2B5EF4-FFF2-40B4-BE49-F238E27FC236}">
                <a16:creationId xmlns:a16="http://schemas.microsoft.com/office/drawing/2014/main" id="{A1AD6FDE-A3BC-38C8-A6F9-EAE133BD1A90}"/>
              </a:ext>
            </a:extLst>
          </p:cNvPr>
          <p:cNvCxnSpPr/>
          <p:nvPr/>
        </p:nvCxnSpPr>
        <p:spPr>
          <a:xfrm flipH="1">
            <a:off x="4810539" y="1199909"/>
            <a:ext cx="265043" cy="42407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5" name="箭头: 直角上 4">
            <a:extLst>
              <a:ext uri="{FF2B5EF4-FFF2-40B4-BE49-F238E27FC236}">
                <a16:creationId xmlns:a16="http://schemas.microsoft.com/office/drawing/2014/main" id="{992DF098-CF1A-D499-F3EF-F6C1F33EA1CB}"/>
              </a:ext>
            </a:extLst>
          </p:cNvPr>
          <p:cNvSpPr/>
          <p:nvPr/>
        </p:nvSpPr>
        <p:spPr>
          <a:xfrm rot="10800000">
            <a:off x="6493565" y="1013346"/>
            <a:ext cx="1808922" cy="212925"/>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C6066AE5-1EC4-BA81-63E6-93F66428A7AA}"/>
              </a:ext>
            </a:extLst>
          </p:cNvPr>
          <p:cNvSpPr/>
          <p:nvPr/>
        </p:nvSpPr>
        <p:spPr>
          <a:xfrm>
            <a:off x="8302487" y="863030"/>
            <a:ext cx="45719" cy="2129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84A63A23-B605-898B-9C82-B091F43BFCE7}"/>
              </a:ext>
            </a:extLst>
          </p:cNvPr>
          <p:cNvSpPr txBox="1"/>
          <p:nvPr/>
        </p:nvSpPr>
        <p:spPr>
          <a:xfrm>
            <a:off x="6685721" y="155199"/>
            <a:ext cx="3048000" cy="338554"/>
          </a:xfrm>
          <a:prstGeom prst="rect">
            <a:avLst/>
          </a:prstGeom>
          <a:noFill/>
          <a:ln w="38100">
            <a:solidFill>
              <a:srgbClr val="00B050"/>
            </a:solidFill>
          </a:ln>
        </p:spPr>
        <p:txBody>
          <a:bodyPr wrap="square">
            <a:spAutoFit/>
          </a:bodyPr>
          <a:lstStyle/>
          <a:p>
            <a:r>
              <a:rPr lang="zh-CN" altLang="en-US" sz="1600" b="1">
                <a:solidFill>
                  <a:srgbClr val="C00000"/>
                </a:solidFill>
                <a:latin typeface="微软雅黑" panose="020B0503020204020204" pitchFamily="34" charset="-122"/>
                <a:ea typeface="微软雅黑" panose="020B0503020204020204" pitchFamily="34" charset="-122"/>
              </a:rPr>
              <a:t>变化一：三年一造变五年一造</a:t>
            </a:r>
          </a:p>
        </p:txBody>
      </p:sp>
      <p:sp>
        <p:nvSpPr>
          <p:cNvPr id="11" name="文本框 10">
            <a:extLst>
              <a:ext uri="{FF2B5EF4-FFF2-40B4-BE49-F238E27FC236}">
                <a16:creationId xmlns:a16="http://schemas.microsoft.com/office/drawing/2014/main" id="{2737BEA3-688B-5514-555A-254FC3119E33}"/>
              </a:ext>
            </a:extLst>
          </p:cNvPr>
          <p:cNvSpPr txBox="1"/>
          <p:nvPr/>
        </p:nvSpPr>
        <p:spPr>
          <a:xfrm>
            <a:off x="6652590" y="1753291"/>
            <a:ext cx="5327374" cy="338554"/>
          </a:xfrm>
          <a:prstGeom prst="rect">
            <a:avLst/>
          </a:prstGeom>
          <a:noFill/>
          <a:ln w="38100">
            <a:solidFill>
              <a:srgbClr val="00B050"/>
            </a:solidFill>
          </a:ln>
        </p:spPr>
        <p:txBody>
          <a:bodyPr wrap="square">
            <a:spAutoFit/>
          </a:bodyPr>
          <a:lstStyle/>
          <a:p>
            <a:r>
              <a:rPr lang="zh-CN" altLang="en-US" sz="1600" b="1">
                <a:solidFill>
                  <a:srgbClr val="C00000"/>
                </a:solidFill>
                <a:latin typeface="微软雅黑" panose="020B0503020204020204" pitchFamily="34" charset="-122"/>
                <a:ea typeface="微软雅黑" panose="020B0503020204020204" pitchFamily="34" charset="-122"/>
              </a:rPr>
              <a:t>变化二：地图与户籍册同步上交变为仅山川改动随时更新</a:t>
            </a:r>
          </a:p>
        </p:txBody>
      </p:sp>
      <p:sp>
        <p:nvSpPr>
          <p:cNvPr id="12" name="箭头: 下 11">
            <a:extLst>
              <a:ext uri="{FF2B5EF4-FFF2-40B4-BE49-F238E27FC236}">
                <a16:creationId xmlns:a16="http://schemas.microsoft.com/office/drawing/2014/main" id="{B7B8F215-32F8-F586-ADE3-52925E41F92B}"/>
              </a:ext>
            </a:extLst>
          </p:cNvPr>
          <p:cNvSpPr/>
          <p:nvPr/>
        </p:nvSpPr>
        <p:spPr>
          <a:xfrm>
            <a:off x="10316817" y="906884"/>
            <a:ext cx="119934" cy="33855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8A6B0898-26B9-CD5E-053F-621F6BD1C8DA}"/>
              </a:ext>
            </a:extLst>
          </p:cNvPr>
          <p:cNvSpPr txBox="1"/>
          <p:nvPr/>
        </p:nvSpPr>
        <p:spPr>
          <a:xfrm>
            <a:off x="405681" y="2701119"/>
            <a:ext cx="8809716"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延长造图周期，减少重复工作量，长期稳定完善土地人口数据，客观稳固赋役征管基础。</a:t>
            </a:r>
          </a:p>
        </p:txBody>
      </p:sp>
      <p:pic>
        <p:nvPicPr>
          <p:cNvPr id="16" name="图片 15">
            <a:extLst>
              <a:ext uri="{FF2B5EF4-FFF2-40B4-BE49-F238E27FC236}">
                <a16:creationId xmlns:a16="http://schemas.microsoft.com/office/drawing/2014/main" id="{E24CD7B7-4AD3-9E83-9482-50558E35A69C}"/>
              </a:ext>
            </a:extLst>
          </p:cNvPr>
          <p:cNvPicPr>
            <a:picLocks noChangeAspect="1"/>
          </p:cNvPicPr>
          <p:nvPr/>
        </p:nvPicPr>
        <p:blipFill>
          <a:blip r:embed="rId2"/>
          <a:stretch>
            <a:fillRect/>
          </a:stretch>
        </p:blipFill>
        <p:spPr>
          <a:xfrm>
            <a:off x="8059586" y="4507281"/>
            <a:ext cx="4083765" cy="1839731"/>
          </a:xfrm>
          <a:prstGeom prst="rect">
            <a:avLst/>
          </a:prstGeom>
        </p:spPr>
      </p:pic>
      <p:sp>
        <p:nvSpPr>
          <p:cNvPr id="18" name="文本框 17">
            <a:extLst>
              <a:ext uri="{FF2B5EF4-FFF2-40B4-BE49-F238E27FC236}">
                <a16:creationId xmlns:a16="http://schemas.microsoft.com/office/drawing/2014/main" id="{02C8CE86-3EF7-260B-74FE-52A060DCE846}"/>
              </a:ext>
            </a:extLst>
          </p:cNvPr>
          <p:cNvSpPr txBox="1"/>
          <p:nvPr/>
        </p:nvSpPr>
        <p:spPr>
          <a:xfrm>
            <a:off x="3959087" y="4507281"/>
            <a:ext cx="3937112" cy="830997"/>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人身束缚松弛以两税法、摊丁入亩为标志；地图户籍制度是强化人口土地管控，只会加强人身控制。</a:t>
            </a:r>
          </a:p>
        </p:txBody>
      </p:sp>
      <p:sp>
        <p:nvSpPr>
          <p:cNvPr id="22" name="文本框 21">
            <a:extLst>
              <a:ext uri="{FF2B5EF4-FFF2-40B4-BE49-F238E27FC236}">
                <a16:creationId xmlns:a16="http://schemas.microsoft.com/office/drawing/2014/main" id="{51C467C7-3588-2D67-BEF6-1E9C7ED293AA}"/>
              </a:ext>
            </a:extLst>
          </p:cNvPr>
          <p:cNvSpPr txBox="1"/>
          <p:nvPr/>
        </p:nvSpPr>
        <p:spPr>
          <a:xfrm>
            <a:off x="405681" y="5895229"/>
            <a:ext cx="7490518"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地图涵盖全国山川、州县，不局限于城市坊市，材料无城市管理相关信息。</a:t>
            </a:r>
          </a:p>
        </p:txBody>
      </p:sp>
      <p:sp>
        <p:nvSpPr>
          <p:cNvPr id="24" name="文本框 23">
            <a:extLst>
              <a:ext uri="{FF2B5EF4-FFF2-40B4-BE49-F238E27FC236}">
                <a16:creationId xmlns:a16="http://schemas.microsoft.com/office/drawing/2014/main" id="{4CC6FE82-C63D-CF5F-F638-5BC545BFFE47}"/>
              </a:ext>
            </a:extLst>
          </p:cNvPr>
          <p:cNvSpPr txBox="1"/>
          <p:nvPr/>
        </p:nvSpPr>
        <p:spPr>
          <a:xfrm>
            <a:off x="3959087" y="3772191"/>
            <a:ext cx="7643191"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“直接控制” 的核心载体是官吏任免、行政层级、监察、军政权力，地图 </a:t>
            </a:r>
            <a:r>
              <a:rPr lang="en-US" altLang="zh-CN"/>
              <a:t>+ </a:t>
            </a:r>
            <a:r>
              <a:rPr lang="zh-CN" altLang="en-US"/>
              <a:t>户籍只是经济档案文书，仅用于核算赋税，不具备行政管辖权力。</a:t>
            </a:r>
          </a:p>
        </p:txBody>
      </p:sp>
      <p:sp>
        <p:nvSpPr>
          <p:cNvPr id="26" name="文本框 25">
            <a:extLst>
              <a:ext uri="{FF2B5EF4-FFF2-40B4-BE49-F238E27FC236}">
                <a16:creationId xmlns:a16="http://schemas.microsoft.com/office/drawing/2014/main" id="{09C5A28A-2B6B-8270-43EE-B52969BEDE7A}"/>
              </a:ext>
            </a:extLst>
          </p:cNvPr>
          <p:cNvSpPr txBox="1"/>
          <p:nvPr/>
        </p:nvSpPr>
        <p:spPr>
          <a:xfrm>
            <a:off x="5864086" y="6464468"/>
            <a:ext cx="6506819" cy="338554"/>
          </a:xfrm>
          <a:prstGeom prst="rect">
            <a:avLst/>
          </a:prstGeom>
          <a:noFill/>
        </p:spPr>
        <p:txBody>
          <a:bodyPr wrap="square">
            <a:spAutoFit/>
          </a:bodyPr>
          <a:lstStyle>
            <a:defPPr>
              <a:defRPr lang="zh-CN"/>
            </a:defPPr>
            <a:lvl1pPr>
              <a:defRPr sz="1600" b="1">
                <a:solidFill>
                  <a:srgbClr val="00B050"/>
                </a:solidFill>
                <a:latin typeface="微软雅黑" panose="020B0503020204020204" pitchFamily="34" charset="-122"/>
                <a:ea typeface="微软雅黑" panose="020B0503020204020204" pitchFamily="34" charset="-122"/>
              </a:defRPr>
            </a:lvl1pPr>
          </a:lstStyle>
          <a:p>
            <a:r>
              <a:rPr lang="en-US" altLang="zh-CN"/>
              <a:t>《</a:t>
            </a:r>
            <a:r>
              <a:rPr lang="zh-CN" altLang="en-US"/>
              <a:t>国家制度与社会治理</a:t>
            </a:r>
            <a:r>
              <a:rPr lang="en-US" altLang="zh-CN"/>
              <a:t>》</a:t>
            </a:r>
            <a:r>
              <a:rPr lang="zh-CN" altLang="en-US"/>
              <a:t>第 </a:t>
            </a:r>
            <a:r>
              <a:rPr lang="en-US" altLang="zh-CN"/>
              <a:t>17 </a:t>
            </a:r>
            <a:r>
              <a:rPr lang="zh-CN" altLang="en-US"/>
              <a:t>课</a:t>
            </a:r>
            <a:r>
              <a:rPr lang="en-US" altLang="zh-CN"/>
              <a:t>《</a:t>
            </a:r>
            <a:r>
              <a:rPr lang="zh-CN" altLang="en-US"/>
              <a:t>中国古代的户籍制度与社会治理</a:t>
            </a:r>
            <a:r>
              <a:rPr lang="en-US" altLang="zh-CN"/>
              <a:t>》</a:t>
            </a:r>
            <a:endParaRPr lang="zh-CN" altLang="en-US"/>
          </a:p>
        </p:txBody>
      </p:sp>
    </p:spTree>
    <p:extLst>
      <p:ext uri="{BB962C8B-B14F-4D97-AF65-F5344CB8AC3E}">
        <p14:creationId xmlns:p14="http://schemas.microsoft.com/office/powerpoint/2010/main" val="2234789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4F5E2884-8D5E-00F1-DCE7-7F57590D2BC1}"/>
              </a:ext>
            </a:extLst>
          </p:cNvPr>
          <p:cNvSpPr txBox="1"/>
          <p:nvPr/>
        </p:nvSpPr>
        <p:spPr>
          <a:xfrm>
            <a:off x="112643" y="214163"/>
            <a:ext cx="11887199" cy="4821641"/>
          </a:xfrm>
          <a:prstGeom prst="rect">
            <a:avLst/>
          </a:prstGeom>
          <a:noFill/>
          <a:ln w="28575">
            <a:solidFill>
              <a:schemeClr val="bg1"/>
            </a:solidFill>
          </a:ln>
        </p:spPr>
        <p:txBody>
          <a:bodyPr wrap="square">
            <a:spAutoFit/>
          </a:bodyPr>
          <a:lstStyle>
            <a:defPPr>
              <a:defRPr lang="zh-CN"/>
            </a:defPPr>
            <a:lvl1pPr marL="266700" indent="-200025" algn="just">
              <a:lnSpc>
                <a:spcPct val="250000"/>
              </a:lnSpc>
              <a:buNone/>
              <a:defRPr b="1" kern="100">
                <a:effectLst/>
                <a:latin typeface="微软雅黑" panose="020B0503020204020204" pitchFamily="34" charset="-122"/>
                <a:ea typeface="微软雅黑" panose="020B0503020204020204" pitchFamily="34" charset="-122"/>
              </a:defRPr>
            </a:lvl1pPr>
          </a:lstStyle>
          <a:p>
            <a:r>
              <a:rPr lang="zh-CN" altLang="zh-CN"/>
              <a:t>（</a:t>
            </a:r>
            <a:r>
              <a:rPr lang="en-US" altLang="zh-CN"/>
              <a:t>2026</a:t>
            </a:r>
            <a:r>
              <a:rPr lang="zh-CN" altLang="zh-CN"/>
              <a:t>·广东高考·</a:t>
            </a:r>
            <a:r>
              <a:rPr lang="en-US" altLang="zh-CN"/>
              <a:t>4</a:t>
            </a:r>
            <a:r>
              <a:rPr lang="zh-CN" altLang="zh-CN"/>
              <a:t>）庆历三年（</a:t>
            </a:r>
            <a:r>
              <a:rPr lang="en-US" altLang="zh-CN"/>
              <a:t>1043</a:t>
            </a:r>
            <a:r>
              <a:rPr lang="zh-CN" altLang="zh-CN"/>
              <a:t>年），宋仁宗诏令转运使</a:t>
            </a:r>
            <a:r>
              <a:rPr lang="zh-CN" altLang="zh-CN">
                <a:highlight>
                  <a:srgbClr val="00FF00"/>
                </a:highlight>
              </a:rPr>
              <a:t>兼领</a:t>
            </a:r>
            <a:r>
              <a:rPr lang="zh-CN" altLang="zh-CN"/>
              <a:t>按察使，</a:t>
            </a:r>
            <a:r>
              <a:rPr lang="zh-CN" altLang="zh-CN">
                <a:highlight>
                  <a:srgbClr val="00FF00"/>
                </a:highlight>
              </a:rPr>
              <a:t>与</a:t>
            </a:r>
            <a:r>
              <a:rPr lang="zh-CN" altLang="zh-CN"/>
              <a:t>同级专管司法的提刑“</a:t>
            </a:r>
            <a:r>
              <a:rPr lang="zh-CN" altLang="zh-CN">
                <a:highlight>
                  <a:srgbClr val="00FF00"/>
                </a:highlight>
              </a:rPr>
              <a:t>俱</a:t>
            </a:r>
            <a:r>
              <a:rPr lang="zh-CN" altLang="zh-CN"/>
              <a:t>领按察”。翌年，淮南转运使邵饰以“为政不治”为由</a:t>
            </a:r>
            <a:r>
              <a:rPr lang="zh-CN" altLang="zh-CN">
                <a:highlight>
                  <a:srgbClr val="FF00FF"/>
                </a:highlight>
              </a:rPr>
              <a:t>弹劾</a:t>
            </a:r>
            <a:r>
              <a:rPr lang="zh-CN" altLang="zh-CN"/>
              <a:t>某知州，朝廷以其“未足信”，让提刑“再行体量”。</a:t>
            </a:r>
            <a:r>
              <a:rPr lang="zh-CN" altLang="zh-CN">
                <a:highlight>
                  <a:srgbClr val="00FFFF"/>
                </a:highlight>
              </a:rPr>
              <a:t>这反映了庆历新政</a:t>
            </a:r>
          </a:p>
          <a:p>
            <a:r>
              <a:rPr lang="en-US" altLang="zh-CN"/>
              <a:t>A</a:t>
            </a:r>
            <a:r>
              <a:rPr lang="zh-CN" altLang="zh-CN"/>
              <a:t>．</a:t>
            </a:r>
            <a:r>
              <a:rPr lang="zh-CN" altLang="zh-CN">
                <a:highlight>
                  <a:srgbClr val="FFFF00"/>
                </a:highlight>
              </a:rPr>
              <a:t>解决了</a:t>
            </a:r>
            <a:r>
              <a:rPr lang="zh-CN" altLang="zh-CN"/>
              <a:t>权责重叠的制度弊端</a:t>
            </a:r>
            <a:r>
              <a:rPr lang="en-US" altLang="zh-CN"/>
              <a:t>	</a:t>
            </a:r>
          </a:p>
          <a:p>
            <a:r>
              <a:rPr lang="en-US" altLang="zh-CN">
                <a:solidFill>
                  <a:srgbClr val="C00000"/>
                </a:solidFill>
              </a:rPr>
              <a:t>B</a:t>
            </a:r>
            <a:r>
              <a:rPr lang="zh-CN" altLang="zh-CN">
                <a:solidFill>
                  <a:srgbClr val="C00000"/>
                </a:solidFill>
              </a:rPr>
              <a:t>．加剧了官僚集团内部的矛盾</a:t>
            </a:r>
          </a:p>
          <a:p>
            <a:r>
              <a:rPr lang="en-US" altLang="zh-CN"/>
              <a:t>C</a:t>
            </a:r>
            <a:r>
              <a:rPr lang="zh-CN" altLang="zh-CN"/>
              <a:t>．推动了</a:t>
            </a:r>
            <a:r>
              <a:rPr lang="zh-CN" altLang="zh-CN">
                <a:highlight>
                  <a:srgbClr val="FFFF00"/>
                </a:highlight>
              </a:rPr>
              <a:t>内轻外重</a:t>
            </a:r>
            <a:r>
              <a:rPr lang="zh-CN" altLang="zh-CN"/>
              <a:t>局面的形成</a:t>
            </a:r>
            <a:r>
              <a:rPr lang="en-US" altLang="zh-CN"/>
              <a:t>	</a:t>
            </a:r>
          </a:p>
          <a:p>
            <a:r>
              <a:rPr lang="en-US" altLang="zh-CN"/>
              <a:t>D</a:t>
            </a:r>
            <a:r>
              <a:rPr lang="zh-CN" altLang="zh-CN"/>
              <a:t>．</a:t>
            </a:r>
            <a:r>
              <a:rPr lang="zh-CN" altLang="zh-CN">
                <a:highlight>
                  <a:srgbClr val="FFFF00"/>
                </a:highlight>
              </a:rPr>
              <a:t>弱化了</a:t>
            </a:r>
            <a:r>
              <a:rPr lang="zh-CN" altLang="zh-CN"/>
              <a:t>对地方的监察力度</a:t>
            </a:r>
          </a:p>
        </p:txBody>
      </p:sp>
      <p:sp>
        <p:nvSpPr>
          <p:cNvPr id="2" name="文本框 1">
            <a:extLst>
              <a:ext uri="{FF2B5EF4-FFF2-40B4-BE49-F238E27FC236}">
                <a16:creationId xmlns:a16="http://schemas.microsoft.com/office/drawing/2014/main" id="{F1882D95-868B-3DF2-E44B-39E44F00D8DF}"/>
              </a:ext>
            </a:extLst>
          </p:cNvPr>
          <p:cNvSpPr txBox="1"/>
          <p:nvPr/>
        </p:nvSpPr>
        <p:spPr>
          <a:xfrm>
            <a:off x="2546860" y="535200"/>
            <a:ext cx="2111279"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FDCA9B41-AE8A-E832-0743-33F99962A99C}"/>
              </a:ext>
            </a:extLst>
          </p:cNvPr>
          <p:cNvSpPr txBox="1"/>
          <p:nvPr/>
        </p:nvSpPr>
        <p:spPr>
          <a:xfrm>
            <a:off x="3021495" y="106052"/>
            <a:ext cx="642731" cy="338554"/>
          </a:xfrm>
          <a:prstGeom prst="rect">
            <a:avLst/>
          </a:prstGeom>
          <a:noFill/>
          <a:ln w="38100">
            <a:solidFill>
              <a:srgbClr val="00B050"/>
            </a:solidFill>
          </a:ln>
        </p:spPr>
        <p:txBody>
          <a:bodyPr wrap="square">
            <a:spAutoFit/>
          </a:bodyPr>
          <a:lstStyle/>
          <a:p>
            <a:r>
              <a:rPr lang="zh-CN" altLang="en-US" sz="1600" b="1">
                <a:solidFill>
                  <a:srgbClr val="C00000"/>
                </a:solidFill>
                <a:latin typeface="微软雅黑" panose="020B0503020204020204" pitchFamily="34" charset="-122"/>
                <a:ea typeface="微软雅黑" panose="020B0503020204020204" pitchFamily="34" charset="-122"/>
              </a:rPr>
              <a:t>北宋</a:t>
            </a:r>
          </a:p>
        </p:txBody>
      </p:sp>
      <p:cxnSp>
        <p:nvCxnSpPr>
          <p:cNvPr id="5" name="直接连接符 4">
            <a:extLst>
              <a:ext uri="{FF2B5EF4-FFF2-40B4-BE49-F238E27FC236}">
                <a16:creationId xmlns:a16="http://schemas.microsoft.com/office/drawing/2014/main" id="{56D2484E-D71C-9A72-5FEB-4A92222BAF9E}"/>
              </a:ext>
            </a:extLst>
          </p:cNvPr>
          <p:cNvCxnSpPr/>
          <p:nvPr/>
        </p:nvCxnSpPr>
        <p:spPr>
          <a:xfrm flipH="1">
            <a:off x="11814314" y="449684"/>
            <a:ext cx="265043" cy="42407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文本框 6">
            <a:extLst>
              <a:ext uri="{FF2B5EF4-FFF2-40B4-BE49-F238E27FC236}">
                <a16:creationId xmlns:a16="http://schemas.microsoft.com/office/drawing/2014/main" id="{B0A312DF-6DB3-8B16-E6C6-BC03567543B4}"/>
              </a:ext>
            </a:extLst>
          </p:cNvPr>
          <p:cNvSpPr txBox="1"/>
          <p:nvPr/>
        </p:nvSpPr>
        <p:spPr>
          <a:xfrm>
            <a:off x="8219656" y="103228"/>
            <a:ext cx="3114261"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zh-CN"/>
              <a:t>转运、提刑双重按察，权责重叠</a:t>
            </a:r>
            <a:endParaRPr lang="zh-CN" altLang="en-US"/>
          </a:p>
        </p:txBody>
      </p:sp>
      <p:sp>
        <p:nvSpPr>
          <p:cNvPr id="9" name="文本框 8">
            <a:extLst>
              <a:ext uri="{FF2B5EF4-FFF2-40B4-BE49-F238E27FC236}">
                <a16:creationId xmlns:a16="http://schemas.microsoft.com/office/drawing/2014/main" id="{EE6BA2AE-B02D-4DA3-419B-A80482547A98}"/>
              </a:ext>
            </a:extLst>
          </p:cNvPr>
          <p:cNvSpPr txBox="1"/>
          <p:nvPr/>
        </p:nvSpPr>
        <p:spPr>
          <a:xfrm>
            <a:off x="292811" y="5884055"/>
            <a:ext cx="7958371"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庆历新政核心是整顿吏治，增设多重监察本意防地方贪腐，但机构重叠、互相牵制，造成行政低效；北宋台谏合一、多路监察官并行是分权制衡典型特征。</a:t>
            </a:r>
          </a:p>
        </p:txBody>
      </p:sp>
      <p:pic>
        <p:nvPicPr>
          <p:cNvPr id="11" name="图片 10">
            <a:extLst>
              <a:ext uri="{FF2B5EF4-FFF2-40B4-BE49-F238E27FC236}">
                <a16:creationId xmlns:a16="http://schemas.microsoft.com/office/drawing/2014/main" id="{969AD6E1-338B-96F4-A3F6-E59B609DCC68}"/>
              </a:ext>
            </a:extLst>
          </p:cNvPr>
          <p:cNvPicPr>
            <a:picLocks noChangeAspect="1"/>
          </p:cNvPicPr>
          <p:nvPr/>
        </p:nvPicPr>
        <p:blipFill>
          <a:blip r:embed="rId2"/>
          <a:stretch>
            <a:fillRect/>
          </a:stretch>
        </p:blipFill>
        <p:spPr>
          <a:xfrm>
            <a:off x="8839190" y="2574550"/>
            <a:ext cx="3200410" cy="3843346"/>
          </a:xfrm>
          <a:prstGeom prst="rect">
            <a:avLst/>
          </a:prstGeom>
        </p:spPr>
      </p:pic>
      <p:sp>
        <p:nvSpPr>
          <p:cNvPr id="13" name="文本框 12">
            <a:extLst>
              <a:ext uri="{FF2B5EF4-FFF2-40B4-BE49-F238E27FC236}">
                <a16:creationId xmlns:a16="http://schemas.microsoft.com/office/drawing/2014/main" id="{FAADD667-1CF3-2416-68D2-46BB51DCC437}"/>
              </a:ext>
            </a:extLst>
          </p:cNvPr>
          <p:cNvSpPr txBox="1"/>
          <p:nvPr/>
        </p:nvSpPr>
        <p:spPr>
          <a:xfrm>
            <a:off x="5175803" y="105671"/>
            <a:ext cx="1847849"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新政临时监察加衔</a:t>
            </a:r>
          </a:p>
        </p:txBody>
      </p:sp>
      <p:sp>
        <p:nvSpPr>
          <p:cNvPr id="14" name="文本框 13">
            <a:extLst>
              <a:ext uri="{FF2B5EF4-FFF2-40B4-BE49-F238E27FC236}">
                <a16:creationId xmlns:a16="http://schemas.microsoft.com/office/drawing/2014/main" id="{B166249C-85DA-14D8-4295-7D197BC00861}"/>
              </a:ext>
            </a:extLst>
          </p:cNvPr>
          <p:cNvSpPr txBox="1"/>
          <p:nvPr/>
        </p:nvSpPr>
        <p:spPr>
          <a:xfrm>
            <a:off x="6132652" y="535200"/>
            <a:ext cx="708991" cy="338554"/>
          </a:xfrm>
          <a:prstGeom prst="rect">
            <a:avLst/>
          </a:prstGeom>
          <a:noFill/>
          <a:ln w="28575">
            <a:solidFill>
              <a:srgbClr val="0070C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15" name="文本框 14">
            <a:extLst>
              <a:ext uri="{FF2B5EF4-FFF2-40B4-BE49-F238E27FC236}">
                <a16:creationId xmlns:a16="http://schemas.microsoft.com/office/drawing/2014/main" id="{B3C6ED81-FC28-7627-1E0F-86D01C5F3D26}"/>
              </a:ext>
            </a:extLst>
          </p:cNvPr>
          <p:cNvSpPr txBox="1"/>
          <p:nvPr/>
        </p:nvSpPr>
        <p:spPr>
          <a:xfrm>
            <a:off x="10030654" y="516161"/>
            <a:ext cx="559076" cy="338554"/>
          </a:xfrm>
          <a:prstGeom prst="rect">
            <a:avLst/>
          </a:prstGeom>
          <a:noFill/>
          <a:ln w="28575">
            <a:solidFill>
              <a:srgbClr val="0070C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16" name="文本框 15">
            <a:extLst>
              <a:ext uri="{FF2B5EF4-FFF2-40B4-BE49-F238E27FC236}">
                <a16:creationId xmlns:a16="http://schemas.microsoft.com/office/drawing/2014/main" id="{A4104F11-74AB-3C5C-5B41-D1164C871CA9}"/>
              </a:ext>
            </a:extLst>
          </p:cNvPr>
          <p:cNvSpPr txBox="1"/>
          <p:nvPr/>
        </p:nvSpPr>
        <p:spPr>
          <a:xfrm>
            <a:off x="5486401" y="1194332"/>
            <a:ext cx="483703" cy="338554"/>
          </a:xfrm>
          <a:prstGeom prst="rect">
            <a:avLst/>
          </a:prstGeom>
          <a:noFill/>
          <a:ln w="28575">
            <a:solidFill>
              <a:srgbClr val="0070C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17" name="文本框 16">
            <a:extLst>
              <a:ext uri="{FF2B5EF4-FFF2-40B4-BE49-F238E27FC236}">
                <a16:creationId xmlns:a16="http://schemas.microsoft.com/office/drawing/2014/main" id="{41263818-9869-E773-CD5C-5D4C3B01ED6D}"/>
              </a:ext>
            </a:extLst>
          </p:cNvPr>
          <p:cNvSpPr txBox="1"/>
          <p:nvPr/>
        </p:nvSpPr>
        <p:spPr>
          <a:xfrm>
            <a:off x="7302985" y="505501"/>
            <a:ext cx="708991" cy="338554"/>
          </a:xfrm>
          <a:prstGeom prst="rect">
            <a:avLst/>
          </a:prstGeom>
          <a:noFill/>
          <a:ln w="28575">
            <a:solidFill>
              <a:srgbClr val="0070C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19" name="文本框 18">
            <a:extLst>
              <a:ext uri="{FF2B5EF4-FFF2-40B4-BE49-F238E27FC236}">
                <a16:creationId xmlns:a16="http://schemas.microsoft.com/office/drawing/2014/main" id="{A2C898D4-24C5-93B2-3430-E1A259B3F481}"/>
              </a:ext>
            </a:extLst>
          </p:cNvPr>
          <p:cNvSpPr txBox="1"/>
          <p:nvPr/>
        </p:nvSpPr>
        <p:spPr>
          <a:xfrm>
            <a:off x="3546614" y="2574550"/>
            <a:ext cx="1237421"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绝对化表述</a:t>
            </a:r>
          </a:p>
        </p:txBody>
      </p:sp>
      <p:sp>
        <p:nvSpPr>
          <p:cNvPr id="21" name="文本框 20">
            <a:extLst>
              <a:ext uri="{FF2B5EF4-FFF2-40B4-BE49-F238E27FC236}">
                <a16:creationId xmlns:a16="http://schemas.microsoft.com/office/drawing/2014/main" id="{AD2A558C-380A-3E01-DE2D-6ABC359C0B01}"/>
              </a:ext>
            </a:extLst>
          </p:cNvPr>
          <p:cNvSpPr txBox="1"/>
          <p:nvPr/>
        </p:nvSpPr>
        <p:spPr>
          <a:xfrm>
            <a:off x="3542465" y="3943096"/>
            <a:ext cx="4708717"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内轻外重是唐末藩镇割据的特征；宋代收地方财、兵、司法权，长期是内重外轻。</a:t>
            </a:r>
          </a:p>
        </p:txBody>
      </p:sp>
      <p:sp>
        <p:nvSpPr>
          <p:cNvPr id="23" name="文本框 22">
            <a:extLst>
              <a:ext uri="{FF2B5EF4-FFF2-40B4-BE49-F238E27FC236}">
                <a16:creationId xmlns:a16="http://schemas.microsoft.com/office/drawing/2014/main" id="{41637EB5-2D41-411E-5ADA-AD72B750A8FF}"/>
              </a:ext>
            </a:extLst>
          </p:cNvPr>
          <p:cNvSpPr txBox="1"/>
          <p:nvPr/>
        </p:nvSpPr>
        <p:spPr>
          <a:xfrm>
            <a:off x="299437" y="5219309"/>
            <a:ext cx="5887068"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新政增设按察监察职权，双监司叠加、异地复核，是强化监察。</a:t>
            </a:r>
          </a:p>
        </p:txBody>
      </p:sp>
      <p:cxnSp>
        <p:nvCxnSpPr>
          <p:cNvPr id="30" name="连接符: 肘形 29">
            <a:extLst>
              <a:ext uri="{FF2B5EF4-FFF2-40B4-BE49-F238E27FC236}">
                <a16:creationId xmlns:a16="http://schemas.microsoft.com/office/drawing/2014/main" id="{207B3A1B-9821-8328-C344-F7112437814F}"/>
              </a:ext>
            </a:extLst>
          </p:cNvPr>
          <p:cNvCxnSpPr>
            <a:cxnSpLocks/>
          </p:cNvCxnSpPr>
          <p:nvPr/>
        </p:nvCxnSpPr>
        <p:spPr>
          <a:xfrm rot="10800000" flipV="1">
            <a:off x="4817169" y="261442"/>
            <a:ext cx="6549882" cy="2476969"/>
          </a:xfrm>
          <a:prstGeom prst="bentConnector3">
            <a:avLst>
              <a:gd name="adj1" fmla="val -8473"/>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连接符: 肘形 37">
            <a:extLst>
              <a:ext uri="{FF2B5EF4-FFF2-40B4-BE49-F238E27FC236}">
                <a16:creationId xmlns:a16="http://schemas.microsoft.com/office/drawing/2014/main" id="{B7899AE9-0990-6D4E-14E9-FDB7E5C92312}"/>
              </a:ext>
            </a:extLst>
          </p:cNvPr>
          <p:cNvCxnSpPr/>
          <p:nvPr/>
        </p:nvCxnSpPr>
        <p:spPr>
          <a:xfrm rot="10800000">
            <a:off x="7039079" y="221614"/>
            <a:ext cx="534437" cy="235521"/>
          </a:xfrm>
          <a:prstGeom prst="bentConnector3">
            <a:avLst>
              <a:gd name="adj1" fmla="val 1647"/>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41" name="文本框 40">
            <a:extLst>
              <a:ext uri="{FF2B5EF4-FFF2-40B4-BE49-F238E27FC236}">
                <a16:creationId xmlns:a16="http://schemas.microsoft.com/office/drawing/2014/main" id="{63071B91-B12F-3545-608A-7483B46E162D}"/>
              </a:ext>
            </a:extLst>
          </p:cNvPr>
          <p:cNvSpPr txBox="1"/>
          <p:nvPr/>
        </p:nvSpPr>
        <p:spPr>
          <a:xfrm>
            <a:off x="1393552" y="1897340"/>
            <a:ext cx="6857630"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监司多重监察、频繁弹劾，加剧中央与地方、监司与州县、监司之间冲突。</a:t>
            </a:r>
          </a:p>
        </p:txBody>
      </p:sp>
      <p:sp>
        <p:nvSpPr>
          <p:cNvPr id="43" name="文本框 42">
            <a:extLst>
              <a:ext uri="{FF2B5EF4-FFF2-40B4-BE49-F238E27FC236}">
                <a16:creationId xmlns:a16="http://schemas.microsoft.com/office/drawing/2014/main" id="{DA95F786-3519-A85B-A53D-83744E70B026}"/>
              </a:ext>
            </a:extLst>
          </p:cNvPr>
          <p:cNvSpPr txBox="1"/>
          <p:nvPr/>
        </p:nvSpPr>
        <p:spPr>
          <a:xfrm>
            <a:off x="8424138" y="6468830"/>
            <a:ext cx="3772108" cy="338554"/>
          </a:xfrm>
          <a:prstGeom prst="rect">
            <a:avLst/>
          </a:prstGeom>
          <a:noFill/>
        </p:spPr>
        <p:txBody>
          <a:bodyPr wrap="square">
            <a:spAutoFit/>
          </a:bodyPr>
          <a:lstStyle>
            <a:defPPr>
              <a:defRPr lang="zh-CN"/>
            </a:defPPr>
            <a:lvl1pPr>
              <a:defRPr sz="1600" b="1">
                <a:solidFill>
                  <a:srgbClr val="00B050"/>
                </a:solidFill>
                <a:latin typeface="微软雅黑" panose="020B0503020204020204" pitchFamily="34" charset="-122"/>
                <a:ea typeface="微软雅黑" panose="020B0503020204020204" pitchFamily="34" charset="-122"/>
              </a:defRPr>
            </a:lvl1pPr>
          </a:lstStyle>
          <a:p>
            <a:r>
              <a:rPr lang="en-US" altLang="zh-CN"/>
              <a:t>《</a:t>
            </a:r>
            <a:r>
              <a:rPr lang="zh-CN" altLang="en-US"/>
              <a:t>纲要上</a:t>
            </a:r>
            <a:r>
              <a:rPr lang="en-US" altLang="zh-CN"/>
              <a:t>》</a:t>
            </a:r>
            <a:r>
              <a:rPr lang="zh-CN" altLang="en-US"/>
              <a:t>第 </a:t>
            </a:r>
            <a:r>
              <a:rPr lang="en-US" altLang="zh-CN"/>
              <a:t>9 </a:t>
            </a:r>
            <a:r>
              <a:rPr lang="zh-CN" altLang="en-US"/>
              <a:t>课</a:t>
            </a:r>
            <a:r>
              <a:rPr lang="en-US" altLang="zh-CN"/>
              <a:t>《</a:t>
            </a:r>
            <a:r>
              <a:rPr lang="zh-CN" altLang="en-US"/>
              <a:t>两宋的政治和军事</a:t>
            </a:r>
            <a:r>
              <a:rPr lang="en-US" altLang="zh-CN"/>
              <a:t>》</a:t>
            </a:r>
            <a:endParaRPr lang="zh-CN" altLang="en-US"/>
          </a:p>
        </p:txBody>
      </p:sp>
    </p:spTree>
    <p:extLst>
      <p:ext uri="{BB962C8B-B14F-4D97-AF65-F5344CB8AC3E}">
        <p14:creationId xmlns:p14="http://schemas.microsoft.com/office/powerpoint/2010/main" val="1314955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F392EDA9-9DFE-17CC-F79E-552556C41793}"/>
              </a:ext>
            </a:extLst>
          </p:cNvPr>
          <p:cNvSpPr txBox="1"/>
          <p:nvPr/>
        </p:nvSpPr>
        <p:spPr>
          <a:xfrm>
            <a:off x="238539" y="194680"/>
            <a:ext cx="11827566" cy="4129144"/>
          </a:xfrm>
          <a:prstGeom prst="rect">
            <a:avLst/>
          </a:prstGeom>
          <a:noFill/>
        </p:spPr>
        <p:txBody>
          <a:bodyPr wrap="square">
            <a:spAutoFit/>
          </a:bodyPr>
          <a:lstStyle>
            <a:defPPr>
              <a:defRPr lang="zh-CN"/>
            </a:defPPr>
            <a:lvl1pPr marL="266700" indent="-200025" algn="just">
              <a:lnSpc>
                <a:spcPct val="250000"/>
              </a:lnSpc>
              <a:buNone/>
              <a:defRPr b="1" kern="100">
                <a:effectLst/>
                <a:latin typeface="微软雅黑" panose="020B0503020204020204" pitchFamily="34" charset="-122"/>
                <a:ea typeface="微软雅黑" panose="020B0503020204020204" pitchFamily="34" charset="-122"/>
              </a:defRPr>
            </a:lvl1pPr>
          </a:lstStyle>
          <a:p>
            <a:r>
              <a:rPr lang="en-US" altLang="zh-CN"/>
              <a:t>（2026</a:t>
            </a:r>
            <a:r>
              <a:rPr lang="zh-CN" altLang="zh-CN"/>
              <a:t>·广东高考·</a:t>
            </a:r>
            <a:r>
              <a:rPr lang="en-US" altLang="zh-CN"/>
              <a:t>5</a:t>
            </a:r>
            <a:r>
              <a:rPr lang="zh-CN" altLang="zh-CN"/>
              <a:t>）广东大儒陈献章认为，“道”</a:t>
            </a:r>
            <a:r>
              <a:rPr lang="zh-CN" altLang="zh-CN">
                <a:highlight>
                  <a:srgbClr val="00FF00"/>
                </a:highlight>
              </a:rPr>
              <a:t>或者</a:t>
            </a:r>
            <a:r>
              <a:rPr lang="zh-CN" altLang="zh-CN"/>
              <a:t>说“理”，</a:t>
            </a:r>
            <a:r>
              <a:rPr lang="zh-CN" altLang="zh-CN">
                <a:highlight>
                  <a:srgbClr val="00FF00"/>
                </a:highlight>
              </a:rPr>
              <a:t>并</a:t>
            </a:r>
            <a:r>
              <a:rPr lang="zh-CN" altLang="zh-CN"/>
              <a:t>不是独立于人体之外的精神实体，</a:t>
            </a:r>
            <a:r>
              <a:rPr lang="zh-CN" altLang="zh-CN">
                <a:highlight>
                  <a:srgbClr val="00FF00"/>
                </a:highlight>
              </a:rPr>
              <a:t>而是</a:t>
            </a:r>
            <a:r>
              <a:rPr lang="zh-CN" altLang="zh-CN"/>
              <a:t>存在于人的心中，心是万物之体，宇宙之源，“为学当求之心”。</a:t>
            </a:r>
            <a:r>
              <a:rPr lang="zh-CN" altLang="zh-CN">
                <a:highlight>
                  <a:srgbClr val="00FFFF"/>
                </a:highlight>
              </a:rPr>
              <a:t>与此理念相一致的是</a:t>
            </a:r>
          </a:p>
          <a:p>
            <a:r>
              <a:rPr lang="en-US" altLang="zh-CN"/>
              <a:t>A</a:t>
            </a:r>
            <a:r>
              <a:rPr lang="zh-CN" altLang="zh-CN"/>
              <a:t>．天人感应</a:t>
            </a:r>
            <a:r>
              <a:rPr lang="en-US" altLang="zh-CN"/>
              <a:t>	</a:t>
            </a:r>
          </a:p>
          <a:p>
            <a:r>
              <a:rPr lang="en-US" altLang="zh-CN"/>
              <a:t>B</a:t>
            </a:r>
            <a:r>
              <a:rPr lang="zh-CN" altLang="zh-CN"/>
              <a:t>．格物致知</a:t>
            </a:r>
            <a:r>
              <a:rPr lang="en-US" altLang="zh-CN"/>
              <a:t>	</a:t>
            </a:r>
          </a:p>
          <a:p>
            <a:r>
              <a:rPr lang="en-US" altLang="zh-CN"/>
              <a:t>C</a:t>
            </a:r>
            <a:r>
              <a:rPr lang="zh-CN" altLang="zh-CN"/>
              <a:t>．经世致用</a:t>
            </a:r>
            <a:r>
              <a:rPr lang="en-US" altLang="zh-CN"/>
              <a:t>	</a:t>
            </a:r>
          </a:p>
          <a:p>
            <a:r>
              <a:rPr lang="en-US" altLang="zh-CN">
                <a:solidFill>
                  <a:srgbClr val="C00000"/>
                </a:solidFill>
              </a:rPr>
              <a:t>D</a:t>
            </a:r>
            <a:r>
              <a:rPr lang="zh-CN" altLang="zh-CN">
                <a:solidFill>
                  <a:srgbClr val="C00000"/>
                </a:solidFill>
              </a:rPr>
              <a:t>．致良知</a:t>
            </a:r>
          </a:p>
        </p:txBody>
      </p:sp>
      <p:sp>
        <p:nvSpPr>
          <p:cNvPr id="4" name="文本框 3">
            <a:extLst>
              <a:ext uri="{FF2B5EF4-FFF2-40B4-BE49-F238E27FC236}">
                <a16:creationId xmlns:a16="http://schemas.microsoft.com/office/drawing/2014/main" id="{9250D2D2-0493-CE71-ADF0-78B5DC002EC2}"/>
              </a:ext>
            </a:extLst>
          </p:cNvPr>
          <p:cNvSpPr txBox="1"/>
          <p:nvPr/>
        </p:nvSpPr>
        <p:spPr>
          <a:xfrm>
            <a:off x="1954698" y="1855529"/>
            <a:ext cx="6367668"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西汉董仲舒，强调天与人相互感应、君权神授，属于汉代官方儒学。</a:t>
            </a:r>
          </a:p>
        </p:txBody>
      </p:sp>
      <p:sp>
        <p:nvSpPr>
          <p:cNvPr id="6" name="文本框 5">
            <a:extLst>
              <a:ext uri="{FF2B5EF4-FFF2-40B4-BE49-F238E27FC236}">
                <a16:creationId xmlns:a16="http://schemas.microsoft.com/office/drawing/2014/main" id="{E4E773BC-087E-6E6A-B9E5-48E033614ED9}"/>
              </a:ext>
            </a:extLst>
          </p:cNvPr>
          <p:cNvSpPr txBox="1"/>
          <p:nvPr/>
        </p:nvSpPr>
        <p:spPr>
          <a:xfrm>
            <a:off x="1954697" y="2597372"/>
            <a:ext cx="6367668"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宋代程朱理学主张，向外探究万物规律才能明理，属于客观唯心主义。</a:t>
            </a:r>
          </a:p>
        </p:txBody>
      </p:sp>
      <p:sp>
        <p:nvSpPr>
          <p:cNvPr id="8" name="文本框 7">
            <a:extLst>
              <a:ext uri="{FF2B5EF4-FFF2-40B4-BE49-F238E27FC236}">
                <a16:creationId xmlns:a16="http://schemas.microsoft.com/office/drawing/2014/main" id="{E92B3985-A227-5DCF-C63A-BB744ECA6C0C}"/>
              </a:ext>
            </a:extLst>
          </p:cNvPr>
          <p:cNvSpPr txBox="1"/>
          <p:nvPr/>
        </p:nvSpPr>
        <p:spPr>
          <a:xfrm>
            <a:off x="1954697" y="3288540"/>
            <a:ext cx="6096000"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明清顾炎武，主张学问服务现实国事，侧重务实治学。</a:t>
            </a:r>
          </a:p>
        </p:txBody>
      </p:sp>
      <p:sp>
        <p:nvSpPr>
          <p:cNvPr id="9" name="文本框 8">
            <a:extLst>
              <a:ext uri="{FF2B5EF4-FFF2-40B4-BE49-F238E27FC236}">
                <a16:creationId xmlns:a16="http://schemas.microsoft.com/office/drawing/2014/main" id="{F99A0976-BFB3-3AC5-C457-9655E1B3BCB3}"/>
              </a:ext>
            </a:extLst>
          </p:cNvPr>
          <p:cNvSpPr txBox="1"/>
          <p:nvPr/>
        </p:nvSpPr>
        <p:spPr>
          <a:xfrm>
            <a:off x="3193775" y="496383"/>
            <a:ext cx="1152940"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10" name="文本框 9">
            <a:extLst>
              <a:ext uri="{FF2B5EF4-FFF2-40B4-BE49-F238E27FC236}">
                <a16:creationId xmlns:a16="http://schemas.microsoft.com/office/drawing/2014/main" id="{BC2217AB-5048-4C99-26A3-3A66F8C23C03}"/>
              </a:ext>
            </a:extLst>
          </p:cNvPr>
          <p:cNvSpPr txBox="1"/>
          <p:nvPr/>
        </p:nvSpPr>
        <p:spPr>
          <a:xfrm>
            <a:off x="2749826" y="87067"/>
            <a:ext cx="2073965"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明朝岭南学派创始人</a:t>
            </a:r>
          </a:p>
        </p:txBody>
      </p:sp>
      <p:sp>
        <p:nvSpPr>
          <p:cNvPr id="11" name="文本框 10">
            <a:extLst>
              <a:ext uri="{FF2B5EF4-FFF2-40B4-BE49-F238E27FC236}">
                <a16:creationId xmlns:a16="http://schemas.microsoft.com/office/drawing/2014/main" id="{BD987B29-6012-E72A-C873-6498304ACA32}"/>
              </a:ext>
            </a:extLst>
          </p:cNvPr>
          <p:cNvSpPr txBox="1"/>
          <p:nvPr/>
        </p:nvSpPr>
        <p:spPr>
          <a:xfrm>
            <a:off x="1954697" y="1188216"/>
            <a:ext cx="2584172" cy="338554"/>
          </a:xfrm>
          <a:prstGeom prst="rect">
            <a:avLst/>
          </a:prstGeom>
          <a:noFill/>
          <a:ln w="28575">
            <a:solidFill>
              <a:srgbClr val="0070C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13" name="文本框 12">
            <a:extLst>
              <a:ext uri="{FF2B5EF4-FFF2-40B4-BE49-F238E27FC236}">
                <a16:creationId xmlns:a16="http://schemas.microsoft.com/office/drawing/2014/main" id="{8E1881D4-C257-12BF-C421-A3630120D21E}"/>
              </a:ext>
            </a:extLst>
          </p:cNvPr>
          <p:cNvSpPr txBox="1"/>
          <p:nvPr/>
        </p:nvSpPr>
        <p:spPr>
          <a:xfrm>
            <a:off x="1914940" y="3980373"/>
            <a:ext cx="6447181"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明朝王阳明心学，天理就在人内心，不必外求，向内自省即可明理</a:t>
            </a:r>
          </a:p>
        </p:txBody>
      </p:sp>
      <p:cxnSp>
        <p:nvCxnSpPr>
          <p:cNvPr id="38" name="连接符: 肘形 37">
            <a:extLst>
              <a:ext uri="{FF2B5EF4-FFF2-40B4-BE49-F238E27FC236}">
                <a16:creationId xmlns:a16="http://schemas.microsoft.com/office/drawing/2014/main" id="{D52BAB22-F686-CC27-24F8-EDECA63B4B80}"/>
              </a:ext>
            </a:extLst>
          </p:cNvPr>
          <p:cNvCxnSpPr>
            <a:cxnSpLocks/>
          </p:cNvCxnSpPr>
          <p:nvPr/>
        </p:nvCxnSpPr>
        <p:spPr>
          <a:xfrm rot="5400000">
            <a:off x="6884008" y="2723276"/>
            <a:ext cx="2823708" cy="430697"/>
          </a:xfrm>
          <a:prstGeom prst="bentConnector3">
            <a:avLst>
              <a:gd name="adj1" fmla="val 116408"/>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连接符: 肘形 56">
            <a:extLst>
              <a:ext uri="{FF2B5EF4-FFF2-40B4-BE49-F238E27FC236}">
                <a16:creationId xmlns:a16="http://schemas.microsoft.com/office/drawing/2014/main" id="{DA2124F6-8A6C-F0B5-37F1-32FE6D99D791}"/>
              </a:ext>
            </a:extLst>
          </p:cNvPr>
          <p:cNvCxnSpPr>
            <a:cxnSpLocks/>
          </p:cNvCxnSpPr>
          <p:nvPr/>
        </p:nvCxnSpPr>
        <p:spPr>
          <a:xfrm rot="10800000">
            <a:off x="4538869" y="1362420"/>
            <a:ext cx="2941987" cy="139830"/>
          </a:xfrm>
          <a:prstGeom prst="bentConnector3">
            <a:avLst>
              <a:gd name="adj1" fmla="val 87838"/>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62" name="图片 61">
            <a:extLst>
              <a:ext uri="{FF2B5EF4-FFF2-40B4-BE49-F238E27FC236}">
                <a16:creationId xmlns:a16="http://schemas.microsoft.com/office/drawing/2014/main" id="{FAB49D6F-8647-9650-1B10-D7C3B71DC2D9}"/>
              </a:ext>
            </a:extLst>
          </p:cNvPr>
          <p:cNvPicPr>
            <a:picLocks noChangeAspect="1"/>
          </p:cNvPicPr>
          <p:nvPr/>
        </p:nvPicPr>
        <p:blipFill>
          <a:blip r:embed="rId2"/>
          <a:stretch>
            <a:fillRect/>
          </a:stretch>
        </p:blipFill>
        <p:spPr>
          <a:xfrm>
            <a:off x="8988070" y="1604612"/>
            <a:ext cx="2875939" cy="4514622"/>
          </a:xfrm>
          <a:prstGeom prst="rect">
            <a:avLst/>
          </a:prstGeom>
        </p:spPr>
      </p:pic>
      <p:sp>
        <p:nvSpPr>
          <p:cNvPr id="64" name="文本框 63">
            <a:extLst>
              <a:ext uri="{FF2B5EF4-FFF2-40B4-BE49-F238E27FC236}">
                <a16:creationId xmlns:a16="http://schemas.microsoft.com/office/drawing/2014/main" id="{232B1C9F-B3EF-2DF2-E0AD-F96EE1BAA5D9}"/>
              </a:ext>
            </a:extLst>
          </p:cNvPr>
          <p:cNvSpPr txBox="1"/>
          <p:nvPr/>
        </p:nvSpPr>
        <p:spPr>
          <a:xfrm>
            <a:off x="4469298" y="5347691"/>
            <a:ext cx="4041913" cy="338554"/>
          </a:xfrm>
          <a:prstGeom prst="rect">
            <a:avLst/>
          </a:prstGeom>
          <a:noFill/>
        </p:spPr>
        <p:txBody>
          <a:bodyPr wrap="square">
            <a:spAutoFit/>
          </a:bodyPr>
          <a:lstStyle>
            <a:defPPr>
              <a:defRPr lang="zh-CN"/>
            </a:defPPr>
            <a:lvl1pPr>
              <a:defRPr sz="1600" b="1">
                <a:solidFill>
                  <a:srgbClr val="00B050"/>
                </a:solidFill>
                <a:latin typeface="微软雅黑" panose="020B0503020204020204" pitchFamily="34" charset="-122"/>
                <a:ea typeface="微软雅黑" panose="020B0503020204020204" pitchFamily="34" charset="-122"/>
              </a:defRPr>
            </a:lvl1pPr>
          </a:lstStyle>
          <a:p>
            <a:r>
              <a:rPr lang="en-US" altLang="zh-CN"/>
              <a:t>《</a:t>
            </a:r>
            <a:r>
              <a:rPr lang="zh-CN" altLang="en-US"/>
              <a:t>纲要上</a:t>
            </a:r>
            <a:r>
              <a:rPr lang="en-US" altLang="zh-CN"/>
              <a:t>》</a:t>
            </a:r>
            <a:r>
              <a:rPr lang="zh-CN" altLang="en-US"/>
              <a:t>第 </a:t>
            </a:r>
            <a:r>
              <a:rPr lang="en-US" altLang="zh-CN"/>
              <a:t>12 </a:t>
            </a:r>
            <a:r>
              <a:rPr lang="zh-CN" altLang="en-US"/>
              <a:t>课</a:t>
            </a:r>
            <a:r>
              <a:rPr lang="en-US" altLang="zh-CN"/>
              <a:t>《</a:t>
            </a:r>
            <a:r>
              <a:rPr lang="zh-CN" altLang="en-US"/>
              <a:t>辽宋夏金元的文化</a:t>
            </a:r>
            <a:r>
              <a:rPr lang="en-US" altLang="zh-CN"/>
              <a:t>》</a:t>
            </a:r>
            <a:endParaRPr lang="zh-CN" altLang="en-US"/>
          </a:p>
        </p:txBody>
      </p:sp>
      <p:sp>
        <p:nvSpPr>
          <p:cNvPr id="65" name="文本框 64">
            <a:extLst>
              <a:ext uri="{FF2B5EF4-FFF2-40B4-BE49-F238E27FC236}">
                <a16:creationId xmlns:a16="http://schemas.microsoft.com/office/drawing/2014/main" id="{04AD9129-3FFC-348D-5D27-8CE818A3510D}"/>
              </a:ext>
            </a:extLst>
          </p:cNvPr>
          <p:cNvSpPr txBox="1"/>
          <p:nvPr/>
        </p:nvSpPr>
        <p:spPr>
          <a:xfrm>
            <a:off x="8988070" y="6119234"/>
            <a:ext cx="2996648" cy="584775"/>
          </a:xfrm>
          <a:prstGeom prst="rect">
            <a:avLst/>
          </a:prstGeom>
          <a:noFill/>
        </p:spPr>
        <p:txBody>
          <a:bodyPr wrap="square">
            <a:spAutoFit/>
          </a:bodyPr>
          <a:lstStyle>
            <a:defPPr>
              <a:defRPr lang="zh-CN"/>
            </a:defPPr>
            <a:lvl1pPr>
              <a:defRPr sz="1600" b="1">
                <a:solidFill>
                  <a:srgbClr val="00B050"/>
                </a:solidFill>
                <a:latin typeface="微软雅黑" panose="020B0503020204020204" pitchFamily="34" charset="-122"/>
                <a:ea typeface="微软雅黑" panose="020B0503020204020204" pitchFamily="34" charset="-122"/>
              </a:defRPr>
            </a:lvl1pPr>
          </a:lstStyle>
          <a:p>
            <a:r>
              <a:rPr lang="en-US" altLang="zh-CN"/>
              <a:t>《</a:t>
            </a:r>
            <a:r>
              <a:rPr lang="zh-CN" altLang="en-US"/>
              <a:t>文化传播与交流</a:t>
            </a:r>
            <a:r>
              <a:rPr lang="en-US" altLang="zh-CN"/>
              <a:t>》</a:t>
            </a:r>
            <a:r>
              <a:rPr lang="zh-CN" altLang="en-US"/>
              <a:t>第</a:t>
            </a:r>
            <a:r>
              <a:rPr lang="en-US" altLang="zh-CN"/>
              <a:t>1</a:t>
            </a:r>
            <a:r>
              <a:rPr lang="zh-CN" altLang="en-US"/>
              <a:t>课</a:t>
            </a:r>
            <a:r>
              <a:rPr lang="en-US" altLang="zh-CN"/>
              <a:t>《</a:t>
            </a:r>
            <a:r>
              <a:rPr lang="zh-CN" altLang="en-US"/>
              <a:t>中华优秀传统文化的内涵与特点</a:t>
            </a:r>
            <a:r>
              <a:rPr lang="en-US" altLang="zh-CN"/>
              <a:t>》</a:t>
            </a:r>
            <a:endParaRPr lang="zh-CN" altLang="en-US"/>
          </a:p>
        </p:txBody>
      </p:sp>
      <p:pic>
        <p:nvPicPr>
          <p:cNvPr id="67" name="图片 66">
            <a:extLst>
              <a:ext uri="{FF2B5EF4-FFF2-40B4-BE49-F238E27FC236}">
                <a16:creationId xmlns:a16="http://schemas.microsoft.com/office/drawing/2014/main" id="{6C1C1148-EB76-16B8-4278-C14A74EA3CBD}"/>
              </a:ext>
            </a:extLst>
          </p:cNvPr>
          <p:cNvPicPr>
            <a:picLocks noChangeAspect="1"/>
          </p:cNvPicPr>
          <p:nvPr/>
        </p:nvPicPr>
        <p:blipFill>
          <a:blip r:embed="rId3"/>
          <a:stretch>
            <a:fillRect/>
          </a:stretch>
        </p:blipFill>
        <p:spPr>
          <a:xfrm>
            <a:off x="433564" y="4498027"/>
            <a:ext cx="4105305" cy="2171716"/>
          </a:xfrm>
          <a:prstGeom prst="rect">
            <a:avLst/>
          </a:prstGeom>
        </p:spPr>
      </p:pic>
    </p:spTree>
    <p:extLst>
      <p:ext uri="{BB962C8B-B14F-4D97-AF65-F5344CB8AC3E}">
        <p14:creationId xmlns:p14="http://schemas.microsoft.com/office/powerpoint/2010/main" val="3042228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45CC623A-9957-4E2D-4000-98A037273790}"/>
              </a:ext>
            </a:extLst>
          </p:cNvPr>
          <p:cNvSpPr txBox="1"/>
          <p:nvPr/>
        </p:nvSpPr>
        <p:spPr>
          <a:xfrm>
            <a:off x="200577" y="110488"/>
            <a:ext cx="11449879" cy="6206635"/>
          </a:xfrm>
          <a:prstGeom prst="rect">
            <a:avLst/>
          </a:prstGeom>
          <a:noFill/>
        </p:spPr>
        <p:txBody>
          <a:bodyPr wrap="square">
            <a:spAutoFit/>
          </a:bodyPr>
          <a:lstStyle>
            <a:defPPr>
              <a:defRPr lang="zh-CN"/>
            </a:defPPr>
            <a:lvl1pPr marL="266700" indent="-200025" algn="just">
              <a:lnSpc>
                <a:spcPct val="250000"/>
              </a:lnSpc>
              <a:buNone/>
              <a:defRPr b="1" kern="100">
                <a:effectLst/>
                <a:latin typeface="微软雅黑" panose="020B0503020204020204" pitchFamily="34" charset="-122"/>
                <a:ea typeface="微软雅黑" panose="020B0503020204020204" pitchFamily="34" charset="-122"/>
              </a:defRPr>
            </a:lvl1pPr>
          </a:lstStyle>
          <a:p>
            <a:r>
              <a:rPr lang="zh-CN" altLang="zh-CN"/>
              <a:t>（</a:t>
            </a:r>
            <a:r>
              <a:rPr lang="en-US" altLang="zh-CN"/>
              <a:t>2026</a:t>
            </a:r>
            <a:r>
              <a:rPr lang="zh-CN" altLang="zh-CN"/>
              <a:t>·广东高考·</a:t>
            </a:r>
            <a:r>
              <a:rPr lang="en-US" altLang="zh-CN"/>
              <a:t>6</a:t>
            </a:r>
            <a:r>
              <a:rPr lang="zh-CN" altLang="zh-CN"/>
              <a:t>）表</a:t>
            </a:r>
            <a:r>
              <a:rPr lang="en-US" altLang="zh-CN"/>
              <a:t>1</a:t>
            </a:r>
            <a:r>
              <a:rPr lang="zh-CN" altLang="zh-CN"/>
              <a:t>郑观应、徐润、唐廷枢的经济活动简况</a:t>
            </a:r>
            <a:endParaRPr lang="en-US" altLang="zh-CN"/>
          </a:p>
          <a:p>
            <a:r>
              <a:rPr lang="en-US" altLang="zh-CN"/>
              <a:t>                                                                            </a:t>
            </a:r>
            <a:r>
              <a:rPr lang="zh-CN" altLang="zh-CN"/>
              <a:t>表</a:t>
            </a:r>
            <a:r>
              <a:rPr lang="en-US" altLang="zh-CN"/>
              <a:t>1</a:t>
            </a:r>
          </a:p>
          <a:p>
            <a:endParaRPr lang="zh-CN" altLang="zh-CN"/>
          </a:p>
          <a:p>
            <a:endParaRPr lang="en-US" altLang="zh-CN"/>
          </a:p>
          <a:p>
            <a:r>
              <a:rPr lang="zh-CN" altLang="zh-CN"/>
              <a:t>表</a:t>
            </a:r>
            <a:r>
              <a:rPr lang="en-US" altLang="zh-CN"/>
              <a:t>1</a:t>
            </a:r>
            <a:r>
              <a:rPr lang="zh-CN" altLang="zh-CN"/>
              <a:t>所列的情况</a:t>
            </a:r>
            <a:r>
              <a:rPr lang="zh-CN" altLang="zh-CN">
                <a:highlight>
                  <a:srgbClr val="00FF00"/>
                </a:highlight>
              </a:rPr>
              <a:t>反映了</a:t>
            </a:r>
          </a:p>
          <a:p>
            <a:r>
              <a:rPr lang="en-US" altLang="zh-CN"/>
              <a:t>A</a:t>
            </a:r>
            <a:r>
              <a:rPr lang="zh-CN" altLang="zh-CN"/>
              <a:t>．</a:t>
            </a:r>
            <a:r>
              <a:rPr lang="zh-CN" altLang="zh-CN">
                <a:highlight>
                  <a:srgbClr val="FFFF00"/>
                </a:highlight>
              </a:rPr>
              <a:t>民间掀起投资设厂</a:t>
            </a:r>
            <a:r>
              <a:rPr lang="zh-CN" altLang="zh-CN"/>
              <a:t>的热潮</a:t>
            </a:r>
            <a:r>
              <a:rPr lang="en-US" altLang="zh-CN"/>
              <a:t>	</a:t>
            </a:r>
          </a:p>
          <a:p>
            <a:r>
              <a:rPr lang="en-US" altLang="zh-CN">
                <a:solidFill>
                  <a:srgbClr val="C00000"/>
                </a:solidFill>
              </a:rPr>
              <a:t>B</a:t>
            </a:r>
            <a:r>
              <a:rPr lang="zh-CN" altLang="zh-CN">
                <a:solidFill>
                  <a:srgbClr val="C00000"/>
                </a:solidFill>
              </a:rPr>
              <a:t>．</a:t>
            </a:r>
            <a:r>
              <a:rPr lang="zh-CN" altLang="zh-CN">
                <a:solidFill>
                  <a:srgbClr val="C00000"/>
                </a:solidFill>
                <a:highlight>
                  <a:srgbClr val="FFFF00"/>
                </a:highlight>
              </a:rPr>
              <a:t>官督商办</a:t>
            </a:r>
            <a:r>
              <a:rPr lang="zh-CN" altLang="zh-CN">
                <a:solidFill>
                  <a:srgbClr val="C00000"/>
                </a:solidFill>
              </a:rPr>
              <a:t>企业经营的特点</a:t>
            </a:r>
          </a:p>
          <a:p>
            <a:r>
              <a:rPr lang="en-US" altLang="zh-CN"/>
              <a:t>C</a:t>
            </a:r>
            <a:r>
              <a:rPr lang="zh-CN" altLang="zh-CN"/>
              <a:t>．新式企业</a:t>
            </a:r>
            <a:r>
              <a:rPr lang="zh-CN" altLang="zh-CN">
                <a:highlight>
                  <a:srgbClr val="FFFF00"/>
                </a:highlight>
              </a:rPr>
              <a:t>主导</a:t>
            </a:r>
            <a:r>
              <a:rPr lang="zh-CN" altLang="zh-CN"/>
              <a:t>地位的确立</a:t>
            </a:r>
            <a:r>
              <a:rPr lang="en-US" altLang="zh-CN"/>
              <a:t>	</a:t>
            </a:r>
          </a:p>
          <a:p>
            <a:r>
              <a:rPr lang="en-US" altLang="zh-CN"/>
              <a:t>D</a:t>
            </a:r>
            <a:r>
              <a:rPr lang="zh-CN" altLang="zh-CN"/>
              <a:t>．列强对华</a:t>
            </a:r>
            <a:r>
              <a:rPr lang="zh-CN" altLang="zh-CN">
                <a:highlight>
                  <a:srgbClr val="FFFF00"/>
                </a:highlight>
              </a:rPr>
              <a:t>资本输出</a:t>
            </a:r>
            <a:r>
              <a:rPr lang="zh-CN" altLang="zh-CN"/>
              <a:t>的加剧</a:t>
            </a:r>
          </a:p>
        </p:txBody>
      </p:sp>
      <p:graphicFrame>
        <p:nvGraphicFramePr>
          <p:cNvPr id="2" name="表格 1">
            <a:extLst>
              <a:ext uri="{FF2B5EF4-FFF2-40B4-BE49-F238E27FC236}">
                <a16:creationId xmlns:a16="http://schemas.microsoft.com/office/drawing/2014/main" id="{D3DB7DAB-F0B7-0F80-CE17-B5A5E89CFE4E}"/>
              </a:ext>
            </a:extLst>
          </p:cNvPr>
          <p:cNvGraphicFramePr>
            <a:graphicFrameLocks noGrp="1"/>
          </p:cNvGraphicFramePr>
          <p:nvPr>
            <p:extLst>
              <p:ext uri="{D42A27DB-BD31-4B8C-83A1-F6EECF244321}">
                <p14:modId xmlns:p14="http://schemas.microsoft.com/office/powerpoint/2010/main" val="2129493222"/>
              </p:ext>
            </p:extLst>
          </p:nvPr>
        </p:nvGraphicFramePr>
        <p:xfrm>
          <a:off x="343660" y="1387494"/>
          <a:ext cx="9754498" cy="1242441"/>
        </p:xfrm>
        <a:graphic>
          <a:graphicData uri="http://schemas.openxmlformats.org/drawingml/2006/table">
            <a:tbl>
              <a:tblPr firstRow="1" firstCol="1" bandRow="1">
                <a:tableStyleId>{5C22544A-7EE6-4342-B048-85BDC9FD1C3A}</a:tableStyleId>
              </a:tblPr>
              <a:tblGrid>
                <a:gridCol w="1184979">
                  <a:extLst>
                    <a:ext uri="{9D8B030D-6E8A-4147-A177-3AD203B41FA5}">
                      <a16:colId xmlns:a16="http://schemas.microsoft.com/office/drawing/2014/main" val="2028966582"/>
                    </a:ext>
                  </a:extLst>
                </a:gridCol>
                <a:gridCol w="8569519">
                  <a:extLst>
                    <a:ext uri="{9D8B030D-6E8A-4147-A177-3AD203B41FA5}">
                      <a16:colId xmlns:a16="http://schemas.microsoft.com/office/drawing/2014/main" val="3465039054"/>
                    </a:ext>
                  </a:extLst>
                </a:gridCol>
              </a:tblGrid>
              <a:tr h="0">
                <a:tc>
                  <a:txBody>
                    <a:bodyPr/>
                    <a:lstStyle/>
                    <a:p>
                      <a:pPr algn="l">
                        <a:lnSpc>
                          <a:spcPct val="200000"/>
                        </a:lnSpc>
                        <a:buNone/>
                      </a:pPr>
                      <a:r>
                        <a:rPr lang="zh-CN" sz="1600" b="1" kern="100">
                          <a:solidFill>
                            <a:schemeClr val="tx1"/>
                          </a:solidFill>
                          <a:effectLst/>
                          <a:latin typeface="微软雅黑" panose="020B0503020204020204" pitchFamily="34" charset="-122"/>
                          <a:ea typeface="微软雅黑" panose="020B0503020204020204" pitchFamily="34" charset="-122"/>
                        </a:rPr>
                        <a:t>郑观应</a:t>
                      </a:r>
                    </a:p>
                  </a:txBody>
                  <a:tcPr marL="75565" marR="755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200000"/>
                        </a:lnSpc>
                        <a:buNone/>
                      </a:pPr>
                      <a:r>
                        <a:rPr lang="zh-CN" sz="1600" b="1" kern="100">
                          <a:solidFill>
                            <a:schemeClr val="tx1"/>
                          </a:solidFill>
                          <a:effectLst/>
                          <a:latin typeface="微软雅黑" panose="020B0503020204020204" pitchFamily="34" charset="-122"/>
                          <a:ea typeface="微软雅黑" panose="020B0503020204020204" pitchFamily="34" charset="-122"/>
                        </a:rPr>
                        <a:t>英商太古轮船公司</a:t>
                      </a:r>
                      <a:r>
                        <a:rPr lang="zh-CN" sz="1600" b="1" kern="100">
                          <a:solidFill>
                            <a:schemeClr val="tx1"/>
                          </a:solidFill>
                          <a:effectLst/>
                          <a:highlight>
                            <a:srgbClr val="00FFFF"/>
                          </a:highlight>
                          <a:latin typeface="微软雅黑" panose="020B0503020204020204" pitchFamily="34" charset="-122"/>
                          <a:ea typeface="微软雅黑" panose="020B0503020204020204" pitchFamily="34" charset="-122"/>
                        </a:rPr>
                        <a:t>买办</a:t>
                      </a:r>
                      <a:r>
                        <a:rPr lang="zh-CN" sz="1600" b="1" kern="100">
                          <a:solidFill>
                            <a:schemeClr val="tx1"/>
                          </a:solidFill>
                          <a:effectLst/>
                          <a:latin typeface="微软雅黑" panose="020B0503020204020204" pitchFamily="34" charset="-122"/>
                          <a:ea typeface="微软雅黑" panose="020B0503020204020204" pitchFamily="34" charset="-122"/>
                        </a:rPr>
                        <a:t>，后担任</a:t>
                      </a:r>
                      <a:r>
                        <a:rPr lang="zh-CN" sz="1600" b="1" kern="100">
                          <a:solidFill>
                            <a:schemeClr val="tx1"/>
                          </a:solidFill>
                          <a:effectLst/>
                          <a:highlight>
                            <a:srgbClr val="FFFF00"/>
                          </a:highlight>
                          <a:latin typeface="微软雅黑" panose="020B0503020204020204" pitchFamily="34" charset="-122"/>
                          <a:ea typeface="微软雅黑" panose="020B0503020204020204" pitchFamily="34" charset="-122"/>
                        </a:rPr>
                        <a:t>机器织布局</a:t>
                      </a:r>
                      <a:r>
                        <a:rPr lang="zh-CN" sz="1600" b="1" kern="100">
                          <a:solidFill>
                            <a:schemeClr val="tx1"/>
                          </a:solidFill>
                          <a:effectLst/>
                          <a:latin typeface="微软雅黑" panose="020B0503020204020204" pitchFamily="34" charset="-122"/>
                          <a:ea typeface="微软雅黑" panose="020B0503020204020204" pitchFamily="34" charset="-122"/>
                        </a:rPr>
                        <a:t>会办、</a:t>
                      </a:r>
                      <a:r>
                        <a:rPr lang="zh-CN" sz="1600" b="1" kern="100">
                          <a:solidFill>
                            <a:schemeClr val="tx1"/>
                          </a:solidFill>
                          <a:effectLst/>
                          <a:highlight>
                            <a:srgbClr val="FFFF00"/>
                          </a:highlight>
                          <a:latin typeface="微软雅黑" panose="020B0503020204020204" pitchFamily="34" charset="-122"/>
                          <a:ea typeface="微软雅黑" panose="020B0503020204020204" pitchFamily="34" charset="-122"/>
                        </a:rPr>
                        <a:t>上海电报公司</a:t>
                      </a:r>
                      <a:r>
                        <a:rPr lang="zh-CN" sz="1600" b="1" kern="100">
                          <a:solidFill>
                            <a:schemeClr val="tx1"/>
                          </a:solidFill>
                          <a:effectLst/>
                          <a:latin typeface="微软雅黑" panose="020B0503020204020204" pitchFamily="34" charset="-122"/>
                          <a:ea typeface="微软雅黑" panose="020B0503020204020204" pitchFamily="34" charset="-122"/>
                        </a:rPr>
                        <a:t>总办、</a:t>
                      </a:r>
                      <a:r>
                        <a:rPr lang="zh-CN" sz="1600" b="1" kern="100">
                          <a:solidFill>
                            <a:schemeClr val="tx1"/>
                          </a:solidFill>
                          <a:effectLst/>
                          <a:highlight>
                            <a:srgbClr val="FFFF00"/>
                          </a:highlight>
                          <a:latin typeface="微软雅黑" panose="020B0503020204020204" pitchFamily="34" charset="-122"/>
                          <a:ea typeface="微软雅黑" panose="020B0503020204020204" pitchFamily="34" charset="-122"/>
                        </a:rPr>
                        <a:t>轮船招商局</a:t>
                      </a:r>
                      <a:r>
                        <a:rPr lang="zh-CN" sz="1600" b="1" kern="100">
                          <a:solidFill>
                            <a:schemeClr val="tx1"/>
                          </a:solidFill>
                          <a:effectLst/>
                          <a:latin typeface="微软雅黑" panose="020B0503020204020204" pitchFamily="34" charset="-122"/>
                          <a:ea typeface="微软雅黑" panose="020B0503020204020204" pitchFamily="34" charset="-122"/>
                        </a:rPr>
                        <a:t>帮办</a:t>
                      </a:r>
                    </a:p>
                  </a:txBody>
                  <a:tcPr marL="75565" marR="755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0383688"/>
                  </a:ext>
                </a:extLst>
              </a:tr>
              <a:tr h="0">
                <a:tc>
                  <a:txBody>
                    <a:bodyPr/>
                    <a:lstStyle/>
                    <a:p>
                      <a:pPr algn="l">
                        <a:lnSpc>
                          <a:spcPct val="200000"/>
                        </a:lnSpc>
                        <a:buNone/>
                      </a:pPr>
                      <a:r>
                        <a:rPr lang="zh-CN" sz="1600" b="1" kern="100">
                          <a:solidFill>
                            <a:schemeClr val="tx1"/>
                          </a:solidFill>
                          <a:effectLst/>
                          <a:latin typeface="微软雅黑" panose="020B0503020204020204" pitchFamily="34" charset="-122"/>
                          <a:ea typeface="微软雅黑" panose="020B0503020204020204" pitchFamily="34" charset="-122"/>
                        </a:rPr>
                        <a:t>徐润</a:t>
                      </a:r>
                    </a:p>
                  </a:txBody>
                  <a:tcPr marL="75565" marR="755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200000"/>
                        </a:lnSpc>
                        <a:buNone/>
                      </a:pPr>
                      <a:r>
                        <a:rPr lang="zh-CN" sz="1600" b="1" kern="100">
                          <a:solidFill>
                            <a:schemeClr val="tx1"/>
                          </a:solidFill>
                          <a:effectLst/>
                          <a:latin typeface="微软雅黑" panose="020B0503020204020204" pitchFamily="34" charset="-122"/>
                          <a:ea typeface="微软雅黑" panose="020B0503020204020204" pitchFamily="34" charset="-122"/>
                        </a:rPr>
                        <a:t>英商宝顺洋行</a:t>
                      </a:r>
                      <a:r>
                        <a:rPr lang="zh-CN" sz="1600" b="1" kern="100">
                          <a:solidFill>
                            <a:schemeClr val="tx1"/>
                          </a:solidFill>
                          <a:effectLst/>
                          <a:highlight>
                            <a:srgbClr val="00FFFF"/>
                          </a:highlight>
                          <a:latin typeface="微软雅黑" panose="020B0503020204020204" pitchFamily="34" charset="-122"/>
                          <a:ea typeface="微软雅黑" panose="020B0503020204020204" pitchFamily="34" charset="-122"/>
                        </a:rPr>
                        <a:t>买办</a:t>
                      </a:r>
                      <a:r>
                        <a:rPr lang="zh-CN" sz="1600" b="1" kern="100">
                          <a:solidFill>
                            <a:schemeClr val="tx1"/>
                          </a:solidFill>
                          <a:effectLst/>
                          <a:latin typeface="微软雅黑" panose="020B0503020204020204" pitchFamily="34" charset="-122"/>
                          <a:ea typeface="微软雅黑" panose="020B0503020204020204" pitchFamily="34" charset="-122"/>
                        </a:rPr>
                        <a:t>，投资多家行号，担任</a:t>
                      </a:r>
                      <a:r>
                        <a:rPr lang="zh-CN" sz="1600" b="1" kern="100">
                          <a:solidFill>
                            <a:schemeClr val="tx1"/>
                          </a:solidFill>
                          <a:effectLst/>
                          <a:highlight>
                            <a:srgbClr val="FFFF00"/>
                          </a:highlight>
                          <a:latin typeface="微软雅黑" panose="020B0503020204020204" pitchFamily="34" charset="-122"/>
                          <a:ea typeface="微软雅黑" panose="020B0503020204020204" pitchFamily="34" charset="-122"/>
                        </a:rPr>
                        <a:t>轮船招商局</a:t>
                      </a:r>
                      <a:r>
                        <a:rPr lang="zh-CN" sz="1600" b="1" kern="100">
                          <a:solidFill>
                            <a:schemeClr val="tx1"/>
                          </a:solidFill>
                          <a:effectLst/>
                          <a:latin typeface="微软雅黑" panose="020B0503020204020204" pitchFamily="34" charset="-122"/>
                          <a:ea typeface="微软雅黑" panose="020B0503020204020204" pitchFamily="34" charset="-122"/>
                        </a:rPr>
                        <a:t>会办</a:t>
                      </a:r>
                    </a:p>
                  </a:txBody>
                  <a:tcPr marL="75565" marR="755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7049651"/>
                  </a:ext>
                </a:extLst>
              </a:tr>
              <a:tr h="0">
                <a:tc>
                  <a:txBody>
                    <a:bodyPr/>
                    <a:lstStyle/>
                    <a:p>
                      <a:pPr algn="l">
                        <a:lnSpc>
                          <a:spcPct val="200000"/>
                        </a:lnSpc>
                        <a:buNone/>
                      </a:pPr>
                      <a:r>
                        <a:rPr lang="zh-CN" sz="1600" b="1" kern="100">
                          <a:solidFill>
                            <a:schemeClr val="tx1"/>
                          </a:solidFill>
                          <a:effectLst/>
                          <a:latin typeface="微软雅黑" panose="020B0503020204020204" pitchFamily="34" charset="-122"/>
                          <a:ea typeface="微软雅黑" panose="020B0503020204020204" pitchFamily="34" charset="-122"/>
                        </a:rPr>
                        <a:t>唐廷枢</a:t>
                      </a:r>
                    </a:p>
                  </a:txBody>
                  <a:tcPr marL="75565" marR="755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200000"/>
                        </a:lnSpc>
                        <a:buNone/>
                      </a:pPr>
                      <a:r>
                        <a:rPr lang="zh-CN" sz="1600" b="1" kern="100">
                          <a:solidFill>
                            <a:schemeClr val="tx1"/>
                          </a:solidFill>
                          <a:effectLst/>
                          <a:latin typeface="微软雅黑" panose="020B0503020204020204" pitchFamily="34" charset="-122"/>
                          <a:ea typeface="微软雅黑" panose="020B0503020204020204" pitchFamily="34" charset="-122"/>
                        </a:rPr>
                        <a:t>英商怡和洋行</a:t>
                      </a:r>
                      <a:r>
                        <a:rPr lang="zh-CN" sz="1600" b="1" kern="100">
                          <a:solidFill>
                            <a:schemeClr val="tx1"/>
                          </a:solidFill>
                          <a:effectLst/>
                          <a:highlight>
                            <a:srgbClr val="00FFFF"/>
                          </a:highlight>
                          <a:latin typeface="微软雅黑" panose="020B0503020204020204" pitchFamily="34" charset="-122"/>
                          <a:ea typeface="微软雅黑" panose="020B0503020204020204" pitchFamily="34" charset="-122"/>
                        </a:rPr>
                        <a:t>总买办</a:t>
                      </a:r>
                      <a:r>
                        <a:rPr lang="zh-CN" sz="1600" b="1" kern="100">
                          <a:solidFill>
                            <a:schemeClr val="tx1"/>
                          </a:solidFill>
                          <a:effectLst/>
                          <a:latin typeface="微软雅黑" panose="020B0503020204020204" pitchFamily="34" charset="-122"/>
                          <a:ea typeface="微软雅黑" panose="020B0503020204020204" pitchFamily="34" charset="-122"/>
                        </a:rPr>
                        <a:t>，开设钱庄，投资多家轮船公司，担任</a:t>
                      </a:r>
                      <a:r>
                        <a:rPr lang="zh-CN" sz="1600" b="1" kern="100">
                          <a:solidFill>
                            <a:schemeClr val="tx1"/>
                          </a:solidFill>
                          <a:effectLst/>
                          <a:highlight>
                            <a:srgbClr val="FFFF00"/>
                          </a:highlight>
                          <a:latin typeface="微软雅黑" panose="020B0503020204020204" pitchFamily="34" charset="-122"/>
                          <a:ea typeface="微软雅黑" panose="020B0503020204020204" pitchFamily="34" charset="-122"/>
                        </a:rPr>
                        <a:t>轮船招商局</a:t>
                      </a:r>
                      <a:r>
                        <a:rPr lang="zh-CN" sz="1600" b="1" kern="100">
                          <a:solidFill>
                            <a:schemeClr val="tx1"/>
                          </a:solidFill>
                          <a:effectLst/>
                          <a:latin typeface="微软雅黑" panose="020B0503020204020204" pitchFamily="34" charset="-122"/>
                          <a:ea typeface="微软雅黑" panose="020B0503020204020204" pitchFamily="34" charset="-122"/>
                        </a:rPr>
                        <a:t>总办，开办</a:t>
                      </a:r>
                      <a:r>
                        <a:rPr lang="zh-CN" sz="1600" b="1" kern="100">
                          <a:solidFill>
                            <a:schemeClr val="tx1"/>
                          </a:solidFill>
                          <a:effectLst/>
                          <a:highlight>
                            <a:srgbClr val="FFFF00"/>
                          </a:highlight>
                          <a:latin typeface="微软雅黑" panose="020B0503020204020204" pitchFamily="34" charset="-122"/>
                          <a:ea typeface="微软雅黑" panose="020B0503020204020204" pitchFamily="34" charset="-122"/>
                        </a:rPr>
                        <a:t>开平煤矿</a:t>
                      </a:r>
                    </a:p>
                  </a:txBody>
                  <a:tcPr marL="75565" marR="755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64280588"/>
                  </a:ext>
                </a:extLst>
              </a:tr>
            </a:tbl>
          </a:graphicData>
        </a:graphic>
      </p:graphicFrame>
      <p:sp>
        <p:nvSpPr>
          <p:cNvPr id="5" name="文本框 4">
            <a:extLst>
              <a:ext uri="{FF2B5EF4-FFF2-40B4-BE49-F238E27FC236}">
                <a16:creationId xmlns:a16="http://schemas.microsoft.com/office/drawing/2014/main" id="{0F33FB4A-9BDA-A1BA-6DD8-15E6D49A6C85}"/>
              </a:ext>
            </a:extLst>
          </p:cNvPr>
          <p:cNvSpPr txBox="1"/>
          <p:nvPr/>
        </p:nvSpPr>
        <p:spPr>
          <a:xfrm>
            <a:off x="3372677" y="3880436"/>
            <a:ext cx="1318593"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甲午战争后</a:t>
            </a:r>
          </a:p>
        </p:txBody>
      </p:sp>
      <p:sp>
        <p:nvSpPr>
          <p:cNvPr id="7" name="文本框 6">
            <a:extLst>
              <a:ext uri="{FF2B5EF4-FFF2-40B4-BE49-F238E27FC236}">
                <a16:creationId xmlns:a16="http://schemas.microsoft.com/office/drawing/2014/main" id="{D9B65DC6-BF0E-F44E-6A6E-D4C509FA84E8}"/>
              </a:ext>
            </a:extLst>
          </p:cNvPr>
          <p:cNvSpPr txBox="1"/>
          <p:nvPr/>
        </p:nvSpPr>
        <p:spPr>
          <a:xfrm>
            <a:off x="2484783" y="803298"/>
            <a:ext cx="1444487"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均为洋行买办</a:t>
            </a:r>
          </a:p>
        </p:txBody>
      </p:sp>
      <p:sp>
        <p:nvSpPr>
          <p:cNvPr id="8" name="箭头: 上 7">
            <a:extLst>
              <a:ext uri="{FF2B5EF4-FFF2-40B4-BE49-F238E27FC236}">
                <a16:creationId xmlns:a16="http://schemas.microsoft.com/office/drawing/2014/main" id="{0EA07062-5B14-4EA7-A613-B3FAD7E37216}"/>
              </a:ext>
            </a:extLst>
          </p:cNvPr>
          <p:cNvSpPr/>
          <p:nvPr/>
        </p:nvSpPr>
        <p:spPr>
          <a:xfrm>
            <a:off x="3041374" y="1170587"/>
            <a:ext cx="331303" cy="188172"/>
          </a:xfrm>
          <a:prstGeom prst="upArrow">
            <a:avLst/>
          </a:prstGeom>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箭头: 右 8">
            <a:extLst>
              <a:ext uri="{FF2B5EF4-FFF2-40B4-BE49-F238E27FC236}">
                <a16:creationId xmlns:a16="http://schemas.microsoft.com/office/drawing/2014/main" id="{3DB48F6A-421D-6766-39AD-D4CBE5D2148E}"/>
              </a:ext>
            </a:extLst>
          </p:cNvPr>
          <p:cNvSpPr/>
          <p:nvPr/>
        </p:nvSpPr>
        <p:spPr>
          <a:xfrm>
            <a:off x="10164417" y="1861930"/>
            <a:ext cx="225287" cy="23191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078B651A-52AF-AC37-54A4-11CF1B72A5C0}"/>
              </a:ext>
            </a:extLst>
          </p:cNvPr>
          <p:cNvSpPr txBox="1"/>
          <p:nvPr/>
        </p:nvSpPr>
        <p:spPr>
          <a:xfrm>
            <a:off x="10486679" y="1685498"/>
            <a:ext cx="1066802"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洋务运动</a:t>
            </a:r>
            <a:endParaRPr lang="en-US" altLang="zh-CN"/>
          </a:p>
          <a:p>
            <a:r>
              <a:rPr lang="zh-CN" altLang="en-US"/>
              <a:t>民用企业</a:t>
            </a:r>
          </a:p>
        </p:txBody>
      </p:sp>
      <p:pic>
        <p:nvPicPr>
          <p:cNvPr id="13" name="图片 12">
            <a:extLst>
              <a:ext uri="{FF2B5EF4-FFF2-40B4-BE49-F238E27FC236}">
                <a16:creationId xmlns:a16="http://schemas.microsoft.com/office/drawing/2014/main" id="{DEBAEBD7-210A-1CFC-6223-CD01C0934DCB}"/>
              </a:ext>
            </a:extLst>
          </p:cNvPr>
          <p:cNvPicPr>
            <a:picLocks noChangeAspect="1"/>
          </p:cNvPicPr>
          <p:nvPr/>
        </p:nvPicPr>
        <p:blipFill>
          <a:blip r:embed="rId2"/>
          <a:stretch>
            <a:fillRect/>
          </a:stretch>
        </p:blipFill>
        <p:spPr>
          <a:xfrm>
            <a:off x="7444394" y="2860927"/>
            <a:ext cx="4114830" cy="1612601"/>
          </a:xfrm>
          <a:prstGeom prst="rect">
            <a:avLst/>
          </a:prstGeom>
        </p:spPr>
      </p:pic>
      <p:sp>
        <p:nvSpPr>
          <p:cNvPr id="15" name="文本框 14">
            <a:extLst>
              <a:ext uri="{FF2B5EF4-FFF2-40B4-BE49-F238E27FC236}">
                <a16:creationId xmlns:a16="http://schemas.microsoft.com/office/drawing/2014/main" id="{4B0BE8D9-B6B9-51F6-4EB4-1037F3792410}"/>
              </a:ext>
            </a:extLst>
          </p:cNvPr>
          <p:cNvSpPr txBox="1"/>
          <p:nvPr/>
        </p:nvSpPr>
        <p:spPr>
          <a:xfrm>
            <a:off x="6811618" y="6408958"/>
            <a:ext cx="5380382" cy="338554"/>
          </a:xfrm>
          <a:prstGeom prst="rect">
            <a:avLst/>
          </a:prstGeom>
          <a:noFill/>
        </p:spPr>
        <p:txBody>
          <a:bodyPr wrap="square">
            <a:spAutoFit/>
          </a:bodyPr>
          <a:lstStyle>
            <a:defPPr>
              <a:defRPr lang="zh-CN"/>
            </a:defPPr>
            <a:lvl1pPr>
              <a:defRPr sz="1600" b="1">
                <a:solidFill>
                  <a:srgbClr val="00B050"/>
                </a:solidFill>
                <a:latin typeface="微软雅黑" panose="020B0503020204020204" pitchFamily="34" charset="-122"/>
                <a:ea typeface="微软雅黑" panose="020B0503020204020204" pitchFamily="34" charset="-122"/>
              </a:defRPr>
            </a:lvl1pPr>
          </a:lstStyle>
          <a:p>
            <a:r>
              <a:rPr lang="en-US" altLang="zh-CN"/>
              <a:t>《</a:t>
            </a:r>
            <a:r>
              <a:rPr lang="zh-CN" altLang="en-US"/>
              <a:t>纲要上</a:t>
            </a:r>
            <a:r>
              <a:rPr lang="en-US" altLang="zh-CN"/>
              <a:t>》</a:t>
            </a:r>
            <a:r>
              <a:rPr lang="zh-CN" altLang="en-US"/>
              <a:t>第 </a:t>
            </a:r>
            <a:r>
              <a:rPr lang="en-US" altLang="zh-CN"/>
              <a:t>17 </a:t>
            </a:r>
            <a:r>
              <a:rPr lang="zh-CN" altLang="en-US"/>
              <a:t>课</a:t>
            </a:r>
            <a:r>
              <a:rPr lang="en-US" altLang="zh-CN"/>
              <a:t>《</a:t>
            </a:r>
            <a:r>
              <a:rPr lang="zh-CN" altLang="en-US"/>
              <a:t>国家出路的探索与列强侵略的加剧</a:t>
            </a:r>
            <a:r>
              <a:rPr lang="en-US" altLang="zh-CN"/>
              <a:t>》</a:t>
            </a:r>
            <a:endParaRPr lang="zh-CN" altLang="en-US"/>
          </a:p>
        </p:txBody>
      </p:sp>
      <p:sp>
        <p:nvSpPr>
          <p:cNvPr id="17" name="文本框 16">
            <a:extLst>
              <a:ext uri="{FF2B5EF4-FFF2-40B4-BE49-F238E27FC236}">
                <a16:creationId xmlns:a16="http://schemas.microsoft.com/office/drawing/2014/main" id="{07D441E3-BF67-97F2-5793-A73124961C3C}"/>
              </a:ext>
            </a:extLst>
          </p:cNvPr>
          <p:cNvSpPr txBox="1"/>
          <p:nvPr/>
        </p:nvSpPr>
        <p:spPr>
          <a:xfrm>
            <a:off x="3351144" y="5187014"/>
            <a:ext cx="3129170"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晚清自然经济仍占绝对主导，洋务企业规模有限，无法占据主导</a:t>
            </a:r>
          </a:p>
        </p:txBody>
      </p:sp>
      <p:sp>
        <p:nvSpPr>
          <p:cNvPr id="19" name="文本框 18">
            <a:extLst>
              <a:ext uri="{FF2B5EF4-FFF2-40B4-BE49-F238E27FC236}">
                <a16:creationId xmlns:a16="http://schemas.microsoft.com/office/drawing/2014/main" id="{37C197FE-47FC-3EC5-4897-FEE655F9F601}"/>
              </a:ext>
            </a:extLst>
          </p:cNvPr>
          <p:cNvSpPr txBox="1"/>
          <p:nvPr/>
        </p:nvSpPr>
        <p:spPr>
          <a:xfrm>
            <a:off x="343660" y="6357782"/>
            <a:ext cx="4603474"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甲午战争后以开设工厂、贷款、修路为主要表现。</a:t>
            </a:r>
          </a:p>
        </p:txBody>
      </p:sp>
      <p:pic>
        <p:nvPicPr>
          <p:cNvPr id="21" name="图片 20">
            <a:extLst>
              <a:ext uri="{FF2B5EF4-FFF2-40B4-BE49-F238E27FC236}">
                <a16:creationId xmlns:a16="http://schemas.microsoft.com/office/drawing/2014/main" id="{C06643A7-C3EF-E6AC-B47A-E43F156CF32E}"/>
              </a:ext>
            </a:extLst>
          </p:cNvPr>
          <p:cNvPicPr>
            <a:picLocks noChangeAspect="1"/>
          </p:cNvPicPr>
          <p:nvPr/>
        </p:nvPicPr>
        <p:blipFill>
          <a:blip r:embed="rId3"/>
          <a:stretch>
            <a:fillRect/>
          </a:stretch>
        </p:blipFill>
        <p:spPr>
          <a:xfrm>
            <a:off x="7311043" y="4755335"/>
            <a:ext cx="4381532" cy="1466861"/>
          </a:xfrm>
          <a:prstGeom prst="rect">
            <a:avLst/>
          </a:prstGeom>
        </p:spPr>
      </p:pic>
    </p:spTree>
    <p:extLst>
      <p:ext uri="{BB962C8B-B14F-4D97-AF65-F5344CB8AC3E}">
        <p14:creationId xmlns:p14="http://schemas.microsoft.com/office/powerpoint/2010/main" val="1983373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86E6798-AF3F-D237-E24C-E25CBD860B9B}"/>
              </a:ext>
            </a:extLst>
          </p:cNvPr>
          <p:cNvSpPr>
            <a:spLocks noChangeArrowheads="1"/>
          </p:cNvSpPr>
          <p:nvPr/>
        </p:nvSpPr>
        <p:spPr bwMode="auto">
          <a:xfrm>
            <a:off x="59634" y="-68700"/>
            <a:ext cx="10899913" cy="666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50000"/>
              </a:lnSpc>
              <a:spcBef>
                <a:spcPct val="0"/>
              </a:spcBef>
              <a:spcAft>
                <a:spcPct val="0"/>
              </a:spcAft>
              <a:buClrTx/>
              <a:buSzTx/>
              <a:buFontTx/>
              <a:buNone/>
              <a:tabLst/>
            </a:pPr>
            <a:r>
              <a:rPr kumimoji="0" lang="zh-CN" altLang="zh-CN"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kumimoji="0" lang="en-US" altLang="zh-CN"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2026·</a:t>
            </a:r>
            <a:r>
              <a:rPr kumimoji="0" lang="zh-CN" altLang="en-US"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广东高考</a:t>
            </a:r>
            <a:r>
              <a:rPr kumimoji="0" lang="en-US" altLang="zh-CN"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·7</a:t>
            </a:r>
            <a:r>
              <a:rPr kumimoji="0" lang="zh-CN" altLang="en-US"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）图</a:t>
            </a:r>
            <a:r>
              <a:rPr kumimoji="0" lang="en-US" altLang="zh-CN"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1</a:t>
            </a:r>
            <a:r>
              <a:rPr kumimoji="0" lang="zh-CN" altLang="en-US"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所示漫画中的四个人物分别指代</a:t>
            </a:r>
            <a:r>
              <a:rPr kumimoji="0" lang="zh-CN" altLang="en-US" b="1" i="0" u="none" strike="noStrike" cap="none" normalizeH="0" baseline="0">
                <a:ln>
                  <a:noFill/>
                </a:ln>
                <a:solidFill>
                  <a:schemeClr val="tx1"/>
                </a:solidFill>
                <a:effectLst/>
                <a:highlight>
                  <a:srgbClr val="00FFFF"/>
                </a:highlight>
                <a:latin typeface="微软雅黑" panose="020B0503020204020204" pitchFamily="34" charset="-122"/>
                <a:ea typeface="微软雅黑" panose="020B0503020204020204" pitchFamily="34" charset="-122"/>
                <a:cs typeface="Times New Roman" panose="02020603050405020304" pitchFamily="18" charset="0"/>
              </a:rPr>
              <a:t>列强</a:t>
            </a:r>
            <a:r>
              <a:rPr kumimoji="0" lang="zh-CN" altLang="en-US"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中的英、法、德、美，</a:t>
            </a:r>
            <a:r>
              <a:rPr kumimoji="0" lang="zh-CN" altLang="en-US" b="1" i="0" u="none" strike="noStrike" cap="none" normalizeH="0" baseline="0">
                <a:ln>
                  <a:noFill/>
                </a:ln>
                <a:solidFill>
                  <a:schemeClr val="tx1"/>
                </a:solidFill>
                <a:effectLst/>
                <a:highlight>
                  <a:srgbClr val="00FF00"/>
                </a:highlight>
                <a:latin typeface="微软雅黑" panose="020B0503020204020204" pitchFamily="34" charset="-122"/>
                <a:ea typeface="微软雅黑" panose="020B0503020204020204" pitchFamily="34" charset="-122"/>
                <a:cs typeface="Times New Roman" panose="02020603050405020304" pitchFamily="18" charset="0"/>
              </a:rPr>
              <a:t>漫画所示历史事件</a:t>
            </a:r>
            <a:endParaRPr kumimoji="0" lang="zh-CN" altLang="en-US" b="1" i="0" u="none" strike="noStrike" cap="none" normalizeH="0" baseline="0">
              <a:ln>
                <a:noFill/>
              </a:ln>
              <a:solidFill>
                <a:schemeClr val="tx1"/>
              </a:solidFill>
              <a:effectLst/>
              <a:highlight>
                <a:srgbClr val="00FF00"/>
              </a:highlight>
              <a:latin typeface="微软雅黑" panose="020B0503020204020204" pitchFamily="34" charset="-122"/>
              <a:ea typeface="微软雅黑" panose="020B0503020204020204" pitchFamily="34" charset="-122"/>
            </a:endParaRPr>
          </a:p>
        </p:txBody>
      </p:sp>
      <p:pic>
        <p:nvPicPr>
          <p:cNvPr id="1025" name="../Upload/image/2026/6/19/202606190726410636101.png">
            <a:extLst>
              <a:ext uri="{FF2B5EF4-FFF2-40B4-BE49-F238E27FC236}">
                <a16:creationId xmlns:a16="http://schemas.microsoft.com/office/drawing/2014/main" id="{839083B9-B5B1-3D7B-04D2-4CB63C0C60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858" y="684711"/>
            <a:ext cx="3081131" cy="27336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D2C7D68-967D-1D73-3AD0-B5384B197F52}"/>
              </a:ext>
            </a:extLst>
          </p:cNvPr>
          <p:cNvSpPr>
            <a:spLocks noChangeArrowheads="1"/>
          </p:cNvSpPr>
          <p:nvPr/>
        </p:nvSpPr>
        <p:spPr bwMode="auto">
          <a:xfrm>
            <a:off x="128779" y="3125023"/>
            <a:ext cx="10899913" cy="3159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67000" algn="l"/>
              </a:tabLst>
              <a:defRPr>
                <a:solidFill>
                  <a:schemeClr val="tx1"/>
                </a:solidFill>
                <a:latin typeface="Arial" panose="020B0604020202020204" pitchFamily="34" charset="0"/>
              </a:defRPr>
            </a:lvl1pPr>
            <a:lvl2pPr eaLnBrk="0" fontAlgn="base" hangingPunct="0">
              <a:spcBef>
                <a:spcPct val="0"/>
              </a:spcBef>
              <a:spcAft>
                <a:spcPct val="0"/>
              </a:spcAft>
              <a:tabLst>
                <a:tab pos="2667000" algn="l"/>
              </a:tabLst>
              <a:defRPr>
                <a:solidFill>
                  <a:schemeClr val="tx1"/>
                </a:solidFill>
                <a:latin typeface="Arial" panose="020B0604020202020204" pitchFamily="34" charset="0"/>
              </a:defRPr>
            </a:lvl2pPr>
            <a:lvl3pPr eaLnBrk="0" fontAlgn="base" hangingPunct="0">
              <a:spcBef>
                <a:spcPct val="0"/>
              </a:spcBef>
              <a:spcAft>
                <a:spcPct val="0"/>
              </a:spcAft>
              <a:tabLst>
                <a:tab pos="2667000" algn="l"/>
              </a:tabLst>
              <a:defRPr>
                <a:solidFill>
                  <a:schemeClr val="tx1"/>
                </a:solidFill>
                <a:latin typeface="Arial" panose="020B0604020202020204" pitchFamily="34" charset="0"/>
              </a:defRPr>
            </a:lvl3pPr>
            <a:lvl4pPr eaLnBrk="0" fontAlgn="base" hangingPunct="0">
              <a:spcBef>
                <a:spcPct val="0"/>
              </a:spcBef>
              <a:spcAft>
                <a:spcPct val="0"/>
              </a:spcAft>
              <a:tabLst>
                <a:tab pos="2667000" algn="l"/>
              </a:tabLst>
              <a:defRPr>
                <a:solidFill>
                  <a:schemeClr val="tx1"/>
                </a:solidFill>
                <a:latin typeface="Arial" panose="020B0604020202020204" pitchFamily="34" charset="0"/>
              </a:defRPr>
            </a:lvl4pPr>
            <a:lvl5pPr eaLnBrk="0" fontAlgn="base" hangingPunct="0">
              <a:spcBef>
                <a:spcPct val="0"/>
              </a:spcBef>
              <a:spcAft>
                <a:spcPct val="0"/>
              </a:spcAft>
              <a:tabLst>
                <a:tab pos="2667000" algn="l"/>
              </a:tabLst>
              <a:defRPr>
                <a:solidFill>
                  <a:schemeClr val="tx1"/>
                </a:solidFill>
                <a:latin typeface="Arial" panose="020B0604020202020204" pitchFamily="34" charset="0"/>
              </a:defRPr>
            </a:lvl5pPr>
            <a:lvl6pPr eaLnBrk="0" fontAlgn="base" hangingPunct="0">
              <a:spcBef>
                <a:spcPct val="0"/>
              </a:spcBef>
              <a:spcAft>
                <a:spcPct val="0"/>
              </a:spcAft>
              <a:tabLst>
                <a:tab pos="2667000" algn="l"/>
              </a:tabLst>
              <a:defRPr>
                <a:solidFill>
                  <a:schemeClr val="tx1"/>
                </a:solidFill>
                <a:latin typeface="Arial" panose="020B0604020202020204" pitchFamily="34" charset="0"/>
              </a:defRPr>
            </a:lvl6pPr>
            <a:lvl7pPr eaLnBrk="0" fontAlgn="base" hangingPunct="0">
              <a:spcBef>
                <a:spcPct val="0"/>
              </a:spcBef>
              <a:spcAft>
                <a:spcPct val="0"/>
              </a:spcAft>
              <a:tabLst>
                <a:tab pos="2667000" algn="l"/>
              </a:tabLst>
              <a:defRPr>
                <a:solidFill>
                  <a:schemeClr val="tx1"/>
                </a:solidFill>
                <a:latin typeface="Arial" panose="020B0604020202020204" pitchFamily="34" charset="0"/>
              </a:defRPr>
            </a:lvl7pPr>
            <a:lvl8pPr eaLnBrk="0" fontAlgn="base" hangingPunct="0">
              <a:spcBef>
                <a:spcPct val="0"/>
              </a:spcBef>
              <a:spcAft>
                <a:spcPct val="0"/>
              </a:spcAft>
              <a:tabLst>
                <a:tab pos="2667000" algn="l"/>
              </a:tabLst>
              <a:defRPr>
                <a:solidFill>
                  <a:schemeClr val="tx1"/>
                </a:solidFill>
                <a:latin typeface="Arial" panose="020B0604020202020204" pitchFamily="34" charset="0"/>
              </a:defRPr>
            </a:lvl8pPr>
            <a:lvl9pPr eaLnBrk="0" fontAlgn="base" hangingPunct="0">
              <a:spcBef>
                <a:spcPct val="0"/>
              </a:spcBef>
              <a:spcAft>
                <a:spcPct val="0"/>
              </a:spcAft>
              <a:tabLst>
                <a:tab pos="26670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200000"/>
              </a:lnSpc>
              <a:spcBef>
                <a:spcPct val="0"/>
              </a:spcBef>
              <a:spcAft>
                <a:spcPct val="0"/>
              </a:spcAft>
              <a:buClrTx/>
              <a:buSzTx/>
              <a:buFontTx/>
              <a:buNone/>
              <a:tabLst>
                <a:tab pos="2667000" algn="l"/>
              </a:tabLst>
            </a:pPr>
            <a:r>
              <a:rPr kumimoji="0" lang="en-US" altLang="zh-CN"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图</a:t>
            </a:r>
            <a:r>
              <a:rPr kumimoji="0" lang="en-US" altLang="zh-CN"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1</a:t>
            </a:r>
            <a:endParaRPr kumimoji="0" lang="en-US" altLang="zh-CN"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l" defTabSz="914400" rtl="0" eaLnBrk="0" fontAlgn="base" latinLnBrk="0" hangingPunct="0">
              <a:lnSpc>
                <a:spcPct val="200000"/>
              </a:lnSpc>
              <a:spcBef>
                <a:spcPct val="0"/>
              </a:spcBef>
              <a:spcAft>
                <a:spcPct val="0"/>
              </a:spcAft>
              <a:buClrTx/>
              <a:buSzTx/>
              <a:buFontTx/>
              <a:buNone/>
              <a:tabLst>
                <a:tab pos="2667000" algn="l"/>
              </a:tabLst>
            </a:pPr>
            <a:r>
              <a:rPr kumimoji="0" lang="en-US" altLang="zh-CN"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a:t>
            </a:r>
            <a:r>
              <a:rPr kumimoji="0" lang="zh-CN" altLang="en-US"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．揭示了“二十一条”的危害	</a:t>
            </a:r>
            <a:endParaRPr kumimoji="0" lang="en-US" altLang="zh-CN"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250000"/>
              </a:lnSpc>
              <a:spcBef>
                <a:spcPct val="0"/>
              </a:spcBef>
              <a:spcAft>
                <a:spcPct val="0"/>
              </a:spcAft>
              <a:buClrTx/>
              <a:buSzTx/>
              <a:buFontTx/>
              <a:buNone/>
              <a:tabLst>
                <a:tab pos="2667000" algn="l"/>
              </a:tabLst>
            </a:pPr>
            <a:r>
              <a:rPr kumimoji="0" lang="en-US" altLang="zh-CN"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B</a:t>
            </a:r>
            <a:r>
              <a:rPr kumimoji="0" lang="zh-CN" altLang="en-US"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．列强掀起了瓜分中国的狂潮</a:t>
            </a:r>
            <a:endParaRPr kumimoji="0" lang="zh-CN" altLang="en-US"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l" defTabSz="914400" rtl="0" eaLnBrk="0" fontAlgn="base" latinLnBrk="0" hangingPunct="0">
              <a:lnSpc>
                <a:spcPct val="250000"/>
              </a:lnSpc>
              <a:spcBef>
                <a:spcPct val="0"/>
              </a:spcBef>
              <a:spcAft>
                <a:spcPct val="0"/>
              </a:spcAft>
              <a:buClrTx/>
              <a:buSzTx/>
              <a:buFontTx/>
              <a:buNone/>
              <a:tabLst>
                <a:tab pos="2667000" algn="l"/>
              </a:tabLst>
            </a:pPr>
            <a:r>
              <a:rPr kumimoji="0" lang="en-US" altLang="zh-CN"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C</a:t>
            </a:r>
            <a:r>
              <a:rPr kumimoji="0" lang="zh-CN" altLang="en-US"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．激发了民间自办铁路的热情	</a:t>
            </a:r>
            <a:endParaRPr kumimoji="0" lang="en-US" altLang="zh-CN"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250000"/>
              </a:lnSpc>
              <a:spcBef>
                <a:spcPct val="0"/>
              </a:spcBef>
              <a:spcAft>
                <a:spcPct val="0"/>
              </a:spcAft>
              <a:buClrTx/>
              <a:buSzTx/>
              <a:buFontTx/>
              <a:buNone/>
              <a:tabLst>
                <a:tab pos="2667000" algn="l"/>
              </a:tabLst>
            </a:pPr>
            <a:r>
              <a:rPr kumimoji="0" lang="en-US" altLang="zh-CN" b="1" i="0" u="none" strike="noStrike" cap="none" normalizeH="0" baseline="0">
                <a:ln>
                  <a:noFill/>
                </a:ln>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D</a:t>
            </a:r>
            <a:r>
              <a:rPr kumimoji="0" lang="zh-CN" altLang="en-US" b="1" i="0" u="none" strike="noStrike" cap="none" normalizeH="0" baseline="0">
                <a:ln>
                  <a:noFill/>
                </a:ln>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．加速了</a:t>
            </a:r>
            <a:r>
              <a:rPr kumimoji="0" lang="zh-CN" altLang="en-US" b="1" i="0" u="none" strike="noStrike" cap="none" normalizeH="0" baseline="0">
                <a:ln>
                  <a:noFill/>
                </a:ln>
                <a:solidFill>
                  <a:srgbClr val="C00000"/>
                </a:solidFill>
                <a:effectLst/>
                <a:highlight>
                  <a:srgbClr val="FFFF00"/>
                </a:highlight>
                <a:latin typeface="微软雅黑" panose="020B0503020204020204" pitchFamily="34" charset="-122"/>
                <a:ea typeface="微软雅黑" panose="020B0503020204020204" pitchFamily="34" charset="-122"/>
                <a:cs typeface="Times New Roman" panose="02020603050405020304" pitchFamily="18" charset="0"/>
              </a:rPr>
              <a:t>全国革命形势的成熟</a:t>
            </a:r>
            <a:endParaRPr kumimoji="0" lang="zh-CN" altLang="en-US" b="1" i="0" u="none" strike="noStrike" cap="none" normalizeH="0" baseline="0">
              <a:ln>
                <a:noFill/>
              </a:ln>
              <a:solidFill>
                <a:srgbClr val="C00000"/>
              </a:solidFill>
              <a:effectLst/>
              <a:highlight>
                <a:srgbClr val="FFFF00"/>
              </a:highlight>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7B297282-CC30-E654-EE21-5FEF0D31DB2B}"/>
              </a:ext>
            </a:extLst>
          </p:cNvPr>
          <p:cNvSpPr txBox="1"/>
          <p:nvPr/>
        </p:nvSpPr>
        <p:spPr>
          <a:xfrm>
            <a:off x="4060563" y="1354064"/>
            <a:ext cx="6898984" cy="1323439"/>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漫画的标题是</a:t>
            </a:r>
            <a:r>
              <a:rPr lang="zh-CN" altLang="zh-CN"/>
              <a:t>铁路之险象</a:t>
            </a:r>
            <a:r>
              <a:rPr lang="zh-CN" altLang="en-US"/>
              <a:t>，</a:t>
            </a:r>
            <a:r>
              <a:rPr lang="zh-CN" altLang="zh-CN"/>
              <a:t>轨道标注漢川，即川汉铁路。 三名外国人物代表英、美、德、法四国银行团，伸手瓜分</a:t>
            </a:r>
            <a:r>
              <a:rPr lang="zh-CN" altLang="en-US"/>
              <a:t>象征铁路路权的</a:t>
            </a:r>
            <a:r>
              <a:rPr lang="zh-CN" altLang="zh-CN"/>
              <a:t>西瓜</a:t>
            </a:r>
            <a:r>
              <a:rPr lang="zh-CN" altLang="en-US"/>
              <a:t>，</a:t>
            </a:r>
            <a:r>
              <a:rPr lang="zh-CN" altLang="zh-CN"/>
              <a:t>后方老虎形象隐喻列强侵略、瓜分路权的巨大危害。1911 年 5 月，清政府颁布铁路国有政策，将川汉、粤汉铁路收归国有，邮传大臣盛宣怀与四国银行团签订借款合同，出卖铁路修筑权，直接引发保路运动。</a:t>
            </a:r>
            <a:endParaRPr lang="zh-CN" altLang="en-US"/>
          </a:p>
        </p:txBody>
      </p:sp>
      <p:sp>
        <p:nvSpPr>
          <p:cNvPr id="7" name="文本框 6">
            <a:extLst>
              <a:ext uri="{FF2B5EF4-FFF2-40B4-BE49-F238E27FC236}">
                <a16:creationId xmlns:a16="http://schemas.microsoft.com/office/drawing/2014/main" id="{E338C009-F0D8-8112-FE16-6D993A5EF07F}"/>
              </a:ext>
            </a:extLst>
          </p:cNvPr>
          <p:cNvSpPr txBox="1"/>
          <p:nvPr/>
        </p:nvSpPr>
        <p:spPr>
          <a:xfrm>
            <a:off x="3460471" y="3801531"/>
            <a:ext cx="4795634"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二十一条是 </a:t>
            </a:r>
            <a:r>
              <a:rPr lang="en-US" altLang="zh-CN"/>
              <a:t>1915 </a:t>
            </a:r>
            <a:r>
              <a:rPr lang="zh-CN" altLang="en-US"/>
              <a:t>年日本单独提出，只有日本一国侵略诉求，不涉及英法德美多国，排除。</a:t>
            </a:r>
          </a:p>
        </p:txBody>
      </p:sp>
      <p:sp>
        <p:nvSpPr>
          <p:cNvPr id="9" name="文本框 8">
            <a:extLst>
              <a:ext uri="{FF2B5EF4-FFF2-40B4-BE49-F238E27FC236}">
                <a16:creationId xmlns:a16="http://schemas.microsoft.com/office/drawing/2014/main" id="{BD8D3FF2-66D0-6160-3757-8E6A50C9ABDD}"/>
              </a:ext>
            </a:extLst>
          </p:cNvPr>
          <p:cNvSpPr txBox="1"/>
          <p:nvPr/>
        </p:nvSpPr>
        <p:spPr>
          <a:xfrm>
            <a:off x="3460471" y="5292122"/>
            <a:ext cx="4795634"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铁路国有政策强行剥夺民间股民资产、不补偿股本，激起全川民众激烈反抗，打击民间商办铁路信心</a:t>
            </a:r>
          </a:p>
        </p:txBody>
      </p:sp>
      <p:sp>
        <p:nvSpPr>
          <p:cNvPr id="11" name="文本框 10">
            <a:extLst>
              <a:ext uri="{FF2B5EF4-FFF2-40B4-BE49-F238E27FC236}">
                <a16:creationId xmlns:a16="http://schemas.microsoft.com/office/drawing/2014/main" id="{3B2F2221-55B5-89D8-7031-4E578721E436}"/>
              </a:ext>
            </a:extLst>
          </p:cNvPr>
          <p:cNvSpPr txBox="1"/>
          <p:nvPr/>
        </p:nvSpPr>
        <p:spPr>
          <a:xfrm>
            <a:off x="3460471" y="4559141"/>
            <a:ext cx="4795634"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甲午战后（</a:t>
            </a:r>
            <a:r>
              <a:rPr lang="en-US" altLang="zh-CN"/>
              <a:t>1895 </a:t>
            </a:r>
            <a:r>
              <a:rPr lang="zh-CN" altLang="en-US"/>
              <a:t>年后）列强瓜分势力范围、划分租界、抢占港湾。</a:t>
            </a:r>
          </a:p>
        </p:txBody>
      </p:sp>
      <p:pic>
        <p:nvPicPr>
          <p:cNvPr id="13" name="图片 12">
            <a:extLst>
              <a:ext uri="{FF2B5EF4-FFF2-40B4-BE49-F238E27FC236}">
                <a16:creationId xmlns:a16="http://schemas.microsoft.com/office/drawing/2014/main" id="{D3550295-E23C-56A1-1C59-0F4B84DBE614}"/>
              </a:ext>
            </a:extLst>
          </p:cNvPr>
          <p:cNvPicPr>
            <a:picLocks noChangeAspect="1"/>
          </p:cNvPicPr>
          <p:nvPr/>
        </p:nvPicPr>
        <p:blipFill>
          <a:blip r:embed="rId3"/>
          <a:stretch>
            <a:fillRect/>
          </a:stretch>
        </p:blipFill>
        <p:spPr>
          <a:xfrm>
            <a:off x="8448262" y="3725754"/>
            <a:ext cx="3416178" cy="1704987"/>
          </a:xfrm>
          <a:prstGeom prst="rect">
            <a:avLst/>
          </a:prstGeom>
        </p:spPr>
      </p:pic>
      <p:sp>
        <p:nvSpPr>
          <p:cNvPr id="14" name="文本框 13">
            <a:extLst>
              <a:ext uri="{FF2B5EF4-FFF2-40B4-BE49-F238E27FC236}">
                <a16:creationId xmlns:a16="http://schemas.microsoft.com/office/drawing/2014/main" id="{9E7BCAAA-B1A6-80EC-782F-8E19125AF1FE}"/>
              </a:ext>
            </a:extLst>
          </p:cNvPr>
          <p:cNvSpPr txBox="1"/>
          <p:nvPr/>
        </p:nvSpPr>
        <p:spPr>
          <a:xfrm>
            <a:off x="8589281" y="6203805"/>
            <a:ext cx="3134139" cy="338554"/>
          </a:xfrm>
          <a:prstGeom prst="rect">
            <a:avLst/>
          </a:prstGeom>
          <a:noFill/>
        </p:spPr>
        <p:txBody>
          <a:bodyPr wrap="square">
            <a:spAutoFit/>
          </a:bodyPr>
          <a:lstStyle>
            <a:defPPr>
              <a:defRPr lang="zh-CN"/>
            </a:defPPr>
            <a:lvl1pPr>
              <a:defRPr sz="1600" b="1">
                <a:solidFill>
                  <a:srgbClr val="00B050"/>
                </a:solidFill>
                <a:latin typeface="微软雅黑" panose="020B0503020204020204" pitchFamily="34" charset="-122"/>
                <a:ea typeface="微软雅黑" panose="020B0503020204020204" pitchFamily="34" charset="-122"/>
              </a:defRPr>
            </a:lvl1pPr>
          </a:lstStyle>
          <a:p>
            <a:r>
              <a:rPr lang="en-US" altLang="zh-CN"/>
              <a:t>《</a:t>
            </a:r>
            <a:r>
              <a:rPr lang="zh-CN" altLang="en-US"/>
              <a:t>纲要上</a:t>
            </a:r>
            <a:r>
              <a:rPr lang="en-US" altLang="zh-CN"/>
              <a:t>》</a:t>
            </a:r>
            <a:r>
              <a:rPr lang="zh-CN" altLang="en-US"/>
              <a:t>第 </a:t>
            </a:r>
            <a:r>
              <a:rPr lang="en-US" altLang="zh-CN"/>
              <a:t>19</a:t>
            </a:r>
            <a:r>
              <a:rPr lang="zh-CN" altLang="en-US"/>
              <a:t>课</a:t>
            </a:r>
            <a:r>
              <a:rPr lang="en-US" altLang="zh-CN"/>
              <a:t>《</a:t>
            </a:r>
            <a:r>
              <a:rPr lang="zh-CN" altLang="en-US"/>
              <a:t>辛亥革命</a:t>
            </a:r>
            <a:r>
              <a:rPr lang="en-US" altLang="zh-CN"/>
              <a:t>》</a:t>
            </a:r>
            <a:endParaRPr lang="zh-CN" altLang="en-US"/>
          </a:p>
        </p:txBody>
      </p:sp>
      <p:cxnSp>
        <p:nvCxnSpPr>
          <p:cNvPr id="16" name="连接符: 肘形 15">
            <a:extLst>
              <a:ext uri="{FF2B5EF4-FFF2-40B4-BE49-F238E27FC236}">
                <a16:creationId xmlns:a16="http://schemas.microsoft.com/office/drawing/2014/main" id="{06568EB6-9713-415E-3AF7-5C7C27377B2C}"/>
              </a:ext>
            </a:extLst>
          </p:cNvPr>
          <p:cNvCxnSpPr>
            <a:cxnSpLocks/>
          </p:cNvCxnSpPr>
          <p:nvPr/>
        </p:nvCxnSpPr>
        <p:spPr>
          <a:xfrm rot="10800000" flipV="1">
            <a:off x="3460471" y="5260017"/>
            <a:ext cx="6829848" cy="796799"/>
          </a:xfrm>
          <a:prstGeom prst="bentConnector3">
            <a:avLst>
              <a:gd name="adj1" fmla="val -5882"/>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5895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E32F0E8E-7893-62E2-5130-BAFAA2534302}"/>
              </a:ext>
            </a:extLst>
          </p:cNvPr>
          <p:cNvSpPr txBox="1"/>
          <p:nvPr/>
        </p:nvSpPr>
        <p:spPr>
          <a:xfrm>
            <a:off x="16565" y="253920"/>
            <a:ext cx="11880573" cy="4821641"/>
          </a:xfrm>
          <a:prstGeom prst="rect">
            <a:avLst/>
          </a:prstGeom>
          <a:noFill/>
        </p:spPr>
        <p:txBody>
          <a:bodyPr wrap="square">
            <a:spAutoFit/>
          </a:bodyPr>
          <a:lstStyle/>
          <a:p>
            <a:pPr marL="266700" indent="-200025" algn="just">
              <a:lnSpc>
                <a:spcPct val="250000"/>
              </a:lnSpc>
              <a:buNone/>
            </a:pPr>
            <a:r>
              <a:rPr lang="zh-CN" altLang="zh-CN" sz="1800" b="1" kern="100">
                <a:effectLst/>
                <a:latin typeface="微软雅黑" panose="020B0503020204020204" pitchFamily="34" charset="-122"/>
                <a:ea typeface="微软雅黑" panose="020B0503020204020204" pitchFamily="34" charset="-122"/>
              </a:rPr>
              <a:t>（</a:t>
            </a:r>
            <a:r>
              <a:rPr lang="en-US" altLang="zh-CN" sz="1800" b="1" kern="100">
                <a:effectLst/>
                <a:latin typeface="微软雅黑" panose="020B0503020204020204" pitchFamily="34" charset="-122"/>
                <a:ea typeface="微软雅黑" panose="020B0503020204020204" pitchFamily="34" charset="-122"/>
              </a:rPr>
              <a:t>2026</a:t>
            </a:r>
            <a:r>
              <a:rPr lang="zh-CN" altLang="zh-CN" sz="1800" b="1" kern="100">
                <a:effectLst/>
                <a:latin typeface="微软雅黑" panose="020B0503020204020204" pitchFamily="34" charset="-122"/>
                <a:ea typeface="微软雅黑" panose="020B0503020204020204" pitchFamily="34" charset="-122"/>
              </a:rPr>
              <a:t>·广东高考·</a:t>
            </a:r>
            <a:r>
              <a:rPr lang="en-US" altLang="zh-CN" sz="1800" b="1" kern="100">
                <a:effectLst/>
                <a:latin typeface="微软雅黑" panose="020B0503020204020204" pitchFamily="34" charset="-122"/>
                <a:ea typeface="微软雅黑" panose="020B0503020204020204" pitchFamily="34" charset="-122"/>
              </a:rPr>
              <a:t>8</a:t>
            </a:r>
            <a:r>
              <a:rPr lang="zh-CN" altLang="zh-CN" sz="1800" b="1" kern="100">
                <a:effectLst/>
                <a:latin typeface="微软雅黑" panose="020B0503020204020204" pitchFamily="34" charset="-122"/>
                <a:ea typeface="微软雅黑" panose="020B0503020204020204" pitchFamily="34" charset="-122"/>
              </a:rPr>
              <a:t>）孙中山在国民党第一次全国代表大会上说：“我们通过此</a:t>
            </a:r>
            <a:r>
              <a:rPr lang="zh-CN" altLang="zh-CN" sz="1800" b="1" kern="100">
                <a:effectLst/>
                <a:highlight>
                  <a:srgbClr val="00FFFF"/>
                </a:highlight>
                <a:latin typeface="微软雅黑" panose="020B0503020204020204" pitchFamily="34" charset="-122"/>
                <a:ea typeface="微软雅黑" panose="020B0503020204020204" pitchFamily="34" charset="-122"/>
              </a:rPr>
              <a:t>宣言</a:t>
            </a:r>
            <a:r>
              <a:rPr lang="zh-CN" altLang="zh-CN" sz="1800" b="1" kern="100">
                <a:effectLst/>
                <a:latin typeface="微软雅黑" panose="020B0503020204020204" pitchFamily="34" charset="-122"/>
                <a:ea typeface="微软雅黑" panose="020B0503020204020204" pitchFamily="34" charset="-122"/>
              </a:rPr>
              <a:t>，就是</a:t>
            </a:r>
            <a:r>
              <a:rPr lang="zh-CN" altLang="zh-CN" sz="1800" b="1" kern="100">
                <a:effectLst/>
                <a:highlight>
                  <a:srgbClr val="00FFFF"/>
                </a:highlight>
                <a:latin typeface="微软雅黑" panose="020B0503020204020204" pitchFamily="34" charset="-122"/>
                <a:ea typeface="微软雅黑" panose="020B0503020204020204" pitchFamily="34" charset="-122"/>
              </a:rPr>
              <a:t>从新</a:t>
            </a:r>
            <a:r>
              <a:rPr lang="zh-CN" altLang="zh-CN" sz="1800" b="1" kern="100">
                <a:effectLst/>
                <a:latin typeface="微软雅黑" panose="020B0503020204020204" pitchFamily="34" charset="-122"/>
                <a:ea typeface="微软雅黑" panose="020B0503020204020204" pitchFamily="34" charset="-122"/>
              </a:rPr>
              <a:t>担负革命之责任，就是计划</a:t>
            </a:r>
            <a:r>
              <a:rPr lang="zh-CN" altLang="zh-CN" sz="1800" b="1" kern="100">
                <a:effectLst/>
                <a:highlight>
                  <a:srgbClr val="00FFFF"/>
                </a:highlight>
                <a:latin typeface="微软雅黑" panose="020B0503020204020204" pitchFamily="34" charset="-122"/>
                <a:ea typeface="微软雅黑" panose="020B0503020204020204" pitchFamily="34" charset="-122"/>
              </a:rPr>
              <a:t>彻底革命</a:t>
            </a:r>
            <a:r>
              <a:rPr lang="zh-CN" altLang="zh-CN" sz="1800" b="1" kern="100">
                <a:effectLst/>
                <a:latin typeface="微软雅黑" panose="020B0503020204020204" pitchFamily="34" charset="-122"/>
                <a:ea typeface="微软雅黑" panose="020B0503020204020204" pitchFamily="34" charset="-122"/>
              </a:rPr>
              <a:t>。……我们有此宣言，绝不能重蹈从前之覆辙，做到中间又妥协。”为进行“彻底的革命”，这表明孙中山</a:t>
            </a:r>
          </a:p>
          <a:p>
            <a:pPr marL="266700" algn="just">
              <a:lnSpc>
                <a:spcPct val="250000"/>
              </a:lnSpc>
              <a:buNone/>
            </a:pPr>
            <a:r>
              <a:rPr lang="en-US" altLang="zh-CN" sz="1800" b="1" kern="100" spc="125">
                <a:effectLst/>
                <a:latin typeface="微软雅黑" panose="020B0503020204020204" pitchFamily="34" charset="-122"/>
                <a:ea typeface="微软雅黑" panose="020B0503020204020204" pitchFamily="34" charset="-122"/>
              </a:rPr>
              <a:t>A</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highlight>
                  <a:srgbClr val="FF00FF"/>
                </a:highlight>
                <a:latin typeface="微软雅黑" panose="020B0503020204020204" pitchFamily="34" charset="-122"/>
                <a:ea typeface="微软雅黑" panose="020B0503020204020204" pitchFamily="34" charset="-122"/>
              </a:rPr>
              <a:t>放弃</a:t>
            </a:r>
            <a:r>
              <a:rPr lang="zh-CN" altLang="zh-CN" sz="1800" b="1" kern="100">
                <a:effectLst/>
                <a:latin typeface="微软雅黑" panose="020B0503020204020204" pitchFamily="34" charset="-122"/>
                <a:ea typeface="微软雅黑" panose="020B0503020204020204" pitchFamily="34" charset="-122"/>
              </a:rPr>
              <a:t>实行资产阶级共和国建国方案</a:t>
            </a:r>
          </a:p>
          <a:p>
            <a:pPr marL="266700" algn="just">
              <a:lnSpc>
                <a:spcPct val="250000"/>
              </a:lnSpc>
              <a:buNone/>
            </a:pPr>
            <a:r>
              <a:rPr lang="en-US" altLang="zh-CN" sz="1800" b="1" kern="100" spc="125">
                <a:solidFill>
                  <a:srgbClr val="C00000"/>
                </a:solidFill>
                <a:effectLst/>
                <a:latin typeface="微软雅黑" panose="020B0503020204020204" pitchFamily="34" charset="-122"/>
                <a:ea typeface="微软雅黑" panose="020B0503020204020204" pitchFamily="34" charset="-122"/>
              </a:rPr>
              <a:t>B</a:t>
            </a:r>
            <a:r>
              <a:rPr lang="zh-CN" altLang="zh-CN" sz="1800" b="1" kern="100" spc="125">
                <a:solidFill>
                  <a:srgbClr val="C00000"/>
                </a:solidFill>
                <a:effectLst/>
                <a:latin typeface="微软雅黑" panose="020B0503020204020204" pitchFamily="34" charset="-122"/>
                <a:ea typeface="微软雅黑" panose="020B0503020204020204" pitchFamily="34" charset="-122"/>
              </a:rPr>
              <a:t>．</a:t>
            </a:r>
            <a:r>
              <a:rPr lang="zh-CN" altLang="zh-CN" sz="1800" b="1" kern="100">
                <a:solidFill>
                  <a:srgbClr val="C00000"/>
                </a:solidFill>
                <a:effectLst/>
                <a:latin typeface="微软雅黑" panose="020B0503020204020204" pitchFamily="34" charset="-122"/>
                <a:ea typeface="微软雅黑" panose="020B0503020204020204" pitchFamily="34" charset="-122"/>
              </a:rPr>
              <a:t>赋予了三民主义反帝反封建的</a:t>
            </a:r>
            <a:r>
              <a:rPr lang="zh-CN" altLang="zh-CN" sz="1800" b="1" kern="100">
                <a:solidFill>
                  <a:srgbClr val="C00000"/>
                </a:solidFill>
                <a:effectLst/>
                <a:highlight>
                  <a:srgbClr val="FFFF00"/>
                </a:highlight>
                <a:latin typeface="微软雅黑" panose="020B0503020204020204" pitchFamily="34" charset="-122"/>
                <a:ea typeface="微软雅黑" panose="020B0503020204020204" pitchFamily="34" charset="-122"/>
              </a:rPr>
              <a:t>新内涵</a:t>
            </a:r>
          </a:p>
          <a:p>
            <a:pPr marL="266700" algn="just">
              <a:lnSpc>
                <a:spcPct val="250000"/>
              </a:lnSpc>
              <a:buNone/>
            </a:pPr>
            <a:r>
              <a:rPr lang="en-US" altLang="zh-CN" sz="1800" b="1" kern="100" spc="125">
                <a:effectLst/>
                <a:latin typeface="微软雅黑" panose="020B0503020204020204" pitchFamily="34" charset="-122"/>
                <a:ea typeface="微软雅黑" panose="020B0503020204020204" pitchFamily="34" charset="-122"/>
              </a:rPr>
              <a:t>C</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latin typeface="微软雅黑" panose="020B0503020204020204" pitchFamily="34" charset="-122"/>
                <a:ea typeface="微软雅黑" panose="020B0503020204020204" pitchFamily="34" charset="-122"/>
              </a:rPr>
              <a:t>发起</a:t>
            </a:r>
            <a:r>
              <a:rPr lang="zh-CN" altLang="zh-CN" sz="1800" b="1" kern="100">
                <a:effectLst/>
                <a:highlight>
                  <a:srgbClr val="FFFF00"/>
                </a:highlight>
                <a:latin typeface="微软雅黑" panose="020B0503020204020204" pitchFamily="34" charset="-122"/>
                <a:ea typeface="微软雅黑" panose="020B0503020204020204" pitchFamily="34" charset="-122"/>
              </a:rPr>
              <a:t>护国战争</a:t>
            </a:r>
            <a:r>
              <a:rPr lang="zh-CN" altLang="zh-CN" sz="1800" b="1" kern="100">
                <a:effectLst/>
                <a:latin typeface="微软雅黑" panose="020B0503020204020204" pitchFamily="34" charset="-122"/>
                <a:ea typeface="微软雅黑" panose="020B0503020204020204" pitchFamily="34" charset="-122"/>
              </a:rPr>
              <a:t>迫使袁世凯放弃称帝</a:t>
            </a:r>
          </a:p>
          <a:p>
            <a:pPr marL="266700" algn="just">
              <a:lnSpc>
                <a:spcPct val="250000"/>
              </a:lnSpc>
              <a:buNone/>
            </a:pPr>
            <a:r>
              <a:rPr lang="en-US" altLang="zh-CN" sz="1800" b="1" kern="100" spc="125">
                <a:effectLst/>
                <a:latin typeface="微软雅黑" panose="020B0503020204020204" pitchFamily="34" charset="-122"/>
                <a:ea typeface="微软雅黑" panose="020B0503020204020204" pitchFamily="34" charset="-122"/>
              </a:rPr>
              <a:t>D</a:t>
            </a:r>
            <a:r>
              <a:rPr lang="zh-CN" altLang="zh-CN" sz="1800" b="1" kern="100" spc="125">
                <a:effectLst/>
                <a:latin typeface="微软雅黑" panose="020B0503020204020204" pitchFamily="34" charset="-122"/>
                <a:ea typeface="微软雅黑" panose="020B0503020204020204" pitchFamily="34" charset="-122"/>
              </a:rPr>
              <a:t>．</a:t>
            </a:r>
            <a:r>
              <a:rPr lang="zh-CN" altLang="zh-CN" sz="1800" b="1" kern="100">
                <a:effectLst/>
                <a:highlight>
                  <a:srgbClr val="FF00FF"/>
                </a:highlight>
                <a:latin typeface="微软雅黑" panose="020B0503020204020204" pitchFamily="34" charset="-122"/>
                <a:ea typeface="微软雅黑" panose="020B0503020204020204" pitchFamily="34" charset="-122"/>
              </a:rPr>
              <a:t>决定</a:t>
            </a:r>
            <a:r>
              <a:rPr lang="zh-CN" altLang="zh-CN" sz="1800" b="1" kern="100">
                <a:effectLst/>
                <a:latin typeface="微软雅黑" panose="020B0503020204020204" pitchFamily="34" charset="-122"/>
                <a:ea typeface="微软雅黑" panose="020B0503020204020204" pitchFamily="34" charset="-122"/>
              </a:rPr>
              <a:t>运用革命手段</a:t>
            </a:r>
            <a:r>
              <a:rPr lang="zh-CN" altLang="zh-CN" sz="1800" b="1" kern="100">
                <a:effectLst/>
                <a:highlight>
                  <a:srgbClr val="FFFF00"/>
                </a:highlight>
                <a:latin typeface="微软雅黑" panose="020B0503020204020204" pitchFamily="34" charset="-122"/>
                <a:ea typeface="微软雅黑" panose="020B0503020204020204" pitchFamily="34" charset="-122"/>
              </a:rPr>
              <a:t>解决农民土地问题</a:t>
            </a:r>
          </a:p>
        </p:txBody>
      </p:sp>
      <p:cxnSp>
        <p:nvCxnSpPr>
          <p:cNvPr id="2" name="直接连接符 1">
            <a:extLst>
              <a:ext uri="{FF2B5EF4-FFF2-40B4-BE49-F238E27FC236}">
                <a16:creationId xmlns:a16="http://schemas.microsoft.com/office/drawing/2014/main" id="{2D539F81-1AA4-EC84-C34C-89D77353F7B6}"/>
              </a:ext>
            </a:extLst>
          </p:cNvPr>
          <p:cNvCxnSpPr/>
          <p:nvPr/>
        </p:nvCxnSpPr>
        <p:spPr>
          <a:xfrm flipH="1">
            <a:off x="2305878" y="1211684"/>
            <a:ext cx="265043" cy="42407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文本框 3">
            <a:extLst>
              <a:ext uri="{FF2B5EF4-FFF2-40B4-BE49-F238E27FC236}">
                <a16:creationId xmlns:a16="http://schemas.microsoft.com/office/drawing/2014/main" id="{C3B4EE82-8F90-9218-A5FE-0D431470FF90}"/>
              </a:ext>
            </a:extLst>
          </p:cNvPr>
          <p:cNvSpPr txBox="1"/>
          <p:nvPr/>
        </p:nvSpPr>
        <p:spPr>
          <a:xfrm>
            <a:off x="3419062" y="582522"/>
            <a:ext cx="2809460" cy="338554"/>
          </a:xfrm>
          <a:prstGeom prst="rect">
            <a:avLst/>
          </a:prstGeom>
          <a:noFill/>
          <a:ln w="38100">
            <a:solidFill>
              <a:srgbClr val="C00000"/>
            </a:solidFill>
          </a:ln>
        </p:spPr>
        <p:txBody>
          <a:bodyPr wrap="square">
            <a:spAutoFit/>
          </a:bodyPr>
          <a:lstStyle/>
          <a:p>
            <a:endParaRPr lang="zh-CN" altLang="en-US" sz="1600" b="1">
              <a:solidFill>
                <a:srgbClr val="C00000"/>
              </a:solidFill>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01C8DE61-DE05-0F05-28C2-F91BB7AF2DC0}"/>
              </a:ext>
            </a:extLst>
          </p:cNvPr>
          <p:cNvSpPr txBox="1"/>
          <p:nvPr/>
        </p:nvSpPr>
        <p:spPr>
          <a:xfrm>
            <a:off x="6314659" y="5884033"/>
            <a:ext cx="5128591" cy="338554"/>
          </a:xfrm>
          <a:prstGeom prst="rect">
            <a:avLst/>
          </a:prstGeom>
          <a:noFill/>
        </p:spPr>
        <p:txBody>
          <a:bodyPr wrap="square">
            <a:spAutoFit/>
          </a:bodyPr>
          <a:lstStyle>
            <a:defPPr>
              <a:defRPr lang="zh-CN"/>
            </a:defPPr>
            <a:lvl1pPr>
              <a:defRPr sz="1600" b="1">
                <a:solidFill>
                  <a:srgbClr val="00B050"/>
                </a:solidFill>
                <a:latin typeface="微软雅黑" panose="020B0503020204020204" pitchFamily="34" charset="-122"/>
                <a:ea typeface="微软雅黑" panose="020B0503020204020204" pitchFamily="34" charset="-122"/>
              </a:defRPr>
            </a:lvl1pPr>
          </a:lstStyle>
          <a:p>
            <a:r>
              <a:rPr lang="en-US" altLang="zh-CN"/>
              <a:t>《</a:t>
            </a:r>
            <a:r>
              <a:rPr lang="zh-CN" altLang="en-US"/>
              <a:t>纲要上</a:t>
            </a:r>
            <a:r>
              <a:rPr lang="en-US" altLang="zh-CN"/>
              <a:t>》</a:t>
            </a:r>
            <a:r>
              <a:rPr lang="zh-CN" altLang="en-US"/>
              <a:t>第 </a:t>
            </a:r>
            <a:r>
              <a:rPr lang="en-US" altLang="zh-CN"/>
              <a:t>21 </a:t>
            </a:r>
            <a:r>
              <a:rPr lang="zh-CN" altLang="en-US"/>
              <a:t>课</a:t>
            </a:r>
            <a:r>
              <a:rPr lang="en-US" altLang="zh-CN"/>
              <a:t>《</a:t>
            </a:r>
            <a:r>
              <a:rPr lang="zh-CN" altLang="en-US"/>
              <a:t>五四运动与中国共产党的诞生</a:t>
            </a:r>
            <a:r>
              <a:rPr lang="en-US" altLang="zh-CN"/>
              <a:t>》</a:t>
            </a:r>
            <a:endParaRPr lang="zh-CN" altLang="en-US"/>
          </a:p>
        </p:txBody>
      </p:sp>
      <p:sp>
        <p:nvSpPr>
          <p:cNvPr id="8" name="文本框 7">
            <a:extLst>
              <a:ext uri="{FF2B5EF4-FFF2-40B4-BE49-F238E27FC236}">
                <a16:creationId xmlns:a16="http://schemas.microsoft.com/office/drawing/2014/main" id="{28C091A3-3709-971C-C1FD-082144BEF554}"/>
              </a:ext>
            </a:extLst>
          </p:cNvPr>
          <p:cNvSpPr txBox="1"/>
          <p:nvPr/>
        </p:nvSpPr>
        <p:spPr>
          <a:xfrm>
            <a:off x="4359964" y="163203"/>
            <a:ext cx="762001"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en-US" altLang="zh-CN"/>
              <a:t>1924 </a:t>
            </a:r>
            <a:endParaRPr lang="zh-CN" altLang="en-US"/>
          </a:p>
        </p:txBody>
      </p:sp>
      <p:sp>
        <p:nvSpPr>
          <p:cNvPr id="10" name="文本框 9">
            <a:extLst>
              <a:ext uri="{FF2B5EF4-FFF2-40B4-BE49-F238E27FC236}">
                <a16:creationId xmlns:a16="http://schemas.microsoft.com/office/drawing/2014/main" id="{42AA88C0-F098-135B-5C6D-CDEA10E81759}"/>
              </a:ext>
            </a:extLst>
          </p:cNvPr>
          <p:cNvSpPr txBox="1"/>
          <p:nvPr/>
        </p:nvSpPr>
        <p:spPr>
          <a:xfrm>
            <a:off x="4611756" y="2535991"/>
            <a:ext cx="6591301"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孙中山始终坚持资产阶级共和国目标，新三民主义只是调整革命纲领，并未放弃共和体制</a:t>
            </a:r>
          </a:p>
        </p:txBody>
      </p:sp>
      <p:cxnSp>
        <p:nvCxnSpPr>
          <p:cNvPr id="12" name="直接箭头连接符 11">
            <a:extLst>
              <a:ext uri="{FF2B5EF4-FFF2-40B4-BE49-F238E27FC236}">
                <a16:creationId xmlns:a16="http://schemas.microsoft.com/office/drawing/2014/main" id="{CBF1DF3D-E917-6AC1-B0A6-76FB0F3A4A63}"/>
              </a:ext>
            </a:extLst>
          </p:cNvPr>
          <p:cNvCxnSpPr/>
          <p:nvPr/>
        </p:nvCxnSpPr>
        <p:spPr>
          <a:xfrm>
            <a:off x="1934817" y="1444239"/>
            <a:ext cx="2120348" cy="182880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接箭头连接符 12">
            <a:extLst>
              <a:ext uri="{FF2B5EF4-FFF2-40B4-BE49-F238E27FC236}">
                <a16:creationId xmlns:a16="http://schemas.microsoft.com/office/drawing/2014/main" id="{E7220F56-7039-EC2A-EA33-EF03EBF720C1}"/>
              </a:ext>
            </a:extLst>
          </p:cNvPr>
          <p:cNvCxnSpPr>
            <a:cxnSpLocks/>
          </p:cNvCxnSpPr>
          <p:nvPr/>
        </p:nvCxnSpPr>
        <p:spPr>
          <a:xfrm flipH="1">
            <a:off x="4055165" y="881857"/>
            <a:ext cx="5721625" cy="2391182"/>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6" name="文本框 15">
            <a:extLst>
              <a:ext uri="{FF2B5EF4-FFF2-40B4-BE49-F238E27FC236}">
                <a16:creationId xmlns:a16="http://schemas.microsoft.com/office/drawing/2014/main" id="{CCCE80DC-23EF-28BF-B932-78EA2DDB2AC1}"/>
              </a:ext>
            </a:extLst>
          </p:cNvPr>
          <p:cNvSpPr txBox="1"/>
          <p:nvPr/>
        </p:nvSpPr>
        <p:spPr>
          <a:xfrm>
            <a:off x="4591878" y="4005023"/>
            <a:ext cx="1060174" cy="338554"/>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en-US" altLang="zh-CN"/>
              <a:t>1915 </a:t>
            </a:r>
            <a:r>
              <a:rPr lang="zh-CN" altLang="en-US"/>
              <a:t>年</a:t>
            </a:r>
          </a:p>
        </p:txBody>
      </p:sp>
      <p:sp>
        <p:nvSpPr>
          <p:cNvPr id="18" name="文本框 17">
            <a:extLst>
              <a:ext uri="{FF2B5EF4-FFF2-40B4-BE49-F238E27FC236}">
                <a16:creationId xmlns:a16="http://schemas.microsoft.com/office/drawing/2014/main" id="{C5011A3D-8864-9210-2EAE-1A7BB7B4E812}"/>
              </a:ext>
            </a:extLst>
          </p:cNvPr>
          <p:cNvSpPr txBox="1"/>
          <p:nvPr/>
        </p:nvSpPr>
        <p:spPr>
          <a:xfrm>
            <a:off x="450574" y="5195130"/>
            <a:ext cx="4479235"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孙中山仅提出节制资本、平均地权，未主张暴力土地革命，土地革命是中共主张。</a:t>
            </a:r>
          </a:p>
        </p:txBody>
      </p:sp>
      <p:pic>
        <p:nvPicPr>
          <p:cNvPr id="20" name="图片 19">
            <a:extLst>
              <a:ext uri="{FF2B5EF4-FFF2-40B4-BE49-F238E27FC236}">
                <a16:creationId xmlns:a16="http://schemas.microsoft.com/office/drawing/2014/main" id="{5A92F5EA-1EE8-3D03-B249-3D90A6043AC7}"/>
              </a:ext>
            </a:extLst>
          </p:cNvPr>
          <p:cNvPicPr>
            <a:picLocks noChangeAspect="1"/>
          </p:cNvPicPr>
          <p:nvPr/>
        </p:nvPicPr>
        <p:blipFill>
          <a:blip r:embed="rId2"/>
          <a:stretch>
            <a:fillRect/>
          </a:stretch>
        </p:blipFill>
        <p:spPr>
          <a:xfrm>
            <a:off x="6835828" y="3792128"/>
            <a:ext cx="4086255" cy="1911370"/>
          </a:xfrm>
          <a:prstGeom prst="rect">
            <a:avLst/>
          </a:prstGeom>
        </p:spPr>
      </p:pic>
      <p:sp>
        <p:nvSpPr>
          <p:cNvPr id="22" name="文本框 21">
            <a:extLst>
              <a:ext uri="{FF2B5EF4-FFF2-40B4-BE49-F238E27FC236}">
                <a16:creationId xmlns:a16="http://schemas.microsoft.com/office/drawing/2014/main" id="{F6DA2F9D-75B1-B75A-EDAE-33C63134E415}"/>
              </a:ext>
            </a:extLst>
          </p:cNvPr>
          <p:cNvSpPr txBox="1"/>
          <p:nvPr/>
        </p:nvSpPr>
        <p:spPr>
          <a:xfrm>
            <a:off x="4611757" y="1782666"/>
            <a:ext cx="6591301" cy="584775"/>
          </a:xfrm>
          <a:prstGeom prst="rect">
            <a:avLst/>
          </a:prstGeom>
          <a:noFill/>
          <a:ln w="38100">
            <a:solidFill>
              <a:srgbClr val="00B050"/>
            </a:solidFill>
          </a:ln>
        </p:spPr>
        <p:txBody>
          <a:bodyPr wrap="square">
            <a:spAutoFit/>
          </a:bodyPr>
          <a:lstStyle>
            <a:defPPr>
              <a:defRPr lang="zh-CN"/>
            </a:defPPr>
            <a:lvl1pPr>
              <a:defRPr sz="1600" b="1">
                <a:solidFill>
                  <a:srgbClr val="C00000"/>
                </a:solidFill>
                <a:latin typeface="微软雅黑" panose="020B0503020204020204" pitchFamily="34" charset="-122"/>
                <a:ea typeface="微软雅黑" panose="020B0503020204020204" pitchFamily="34" charset="-122"/>
              </a:defRPr>
            </a:lvl1pPr>
          </a:lstStyle>
          <a:p>
            <a:r>
              <a:rPr lang="zh-CN" altLang="en-US"/>
              <a:t>孙中山重新解释三民主义，确立联俄联共扶助农工三大政策，新三民主义明确反帝、反对封建军阀，实现彻底革命，</a:t>
            </a:r>
          </a:p>
        </p:txBody>
      </p:sp>
    </p:spTree>
    <p:extLst>
      <p:ext uri="{BB962C8B-B14F-4D97-AF65-F5344CB8AC3E}">
        <p14:creationId xmlns:p14="http://schemas.microsoft.com/office/powerpoint/2010/main" val="36435000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BScgE7r59KOei+Rp+kz2fP6jqfEi5o/oYMQDkep3e0jIDXJergmplFsZLZrgrHrL/WFjyqbJFy9jgfJArkhLFo="/>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5852</TotalTime>
  <Words>3287</Words>
  <PresentationFormat>宽屏</PresentationFormat>
  <Paragraphs>214</Paragraphs>
  <Slides>17</Slides>
  <Notes>1</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17</vt:i4>
      </vt:variant>
    </vt:vector>
  </HeadingPairs>
  <TitlesOfParts>
    <vt:vector size="22" baseType="lpstr">
      <vt:lpstr>等线</vt:lpstr>
      <vt:lpstr>等线 Light</vt:lpstr>
      <vt:lpstr>微软雅黑</vt:lpstr>
      <vt:lpstr>Arial</vt:lpstr>
      <vt:lpstr>Office 主题​​</vt:lpstr>
      <vt:lpstr>2026年广东高考历史试题解析</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2026-06-27T09:10:33Z</dcterms:created>
  <dcterms:modified xsi:type="dcterms:W3CDTF">2026-07-03T06:17:58Z</dcterms:modified>
</cp:coreProperties>
</file>