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17"/>
  </p:notesMasterIdLst>
  <p:sldIdLst>
    <p:sldId id="258" r:id="rId3"/>
    <p:sldId id="257" r:id="rId4"/>
    <p:sldId id="260" r:id="rId5"/>
    <p:sldId id="280" r:id="rId6"/>
    <p:sldId id="259" r:id="rId7"/>
    <p:sldId id="261" r:id="rId8"/>
    <p:sldId id="266" r:id="rId9"/>
    <p:sldId id="268" r:id="rId10"/>
    <p:sldId id="267" r:id="rId11"/>
    <p:sldId id="269" r:id="rId12"/>
    <p:sldId id="270" r:id="rId13"/>
    <p:sldId id="279" r:id="rId14"/>
    <p:sldId id="278" r:id="rId15"/>
    <p:sldId id="265" r:id="rId16"/>
  </p:sldIdLst>
  <p:sldSz cx="12192000" cy="6858000"/>
  <p:notesSz cx="7104063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0000FF"/>
    <a:srgbClr val="0066FF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-82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8" /><Relationship Type="http://schemas.openxmlformats.org/officeDocument/2006/relationships/slide" Target="slides/slide11.xml" Id="rId13" /><Relationship Type="http://schemas.openxmlformats.org/officeDocument/2006/relationships/presProps" Target="presProps.xml" Id="rId18" /><Relationship Type="http://schemas.openxmlformats.org/officeDocument/2006/relationships/slide" Target="slides/slide1.xml" Id="rId3" /><Relationship Type="http://schemas.openxmlformats.org/officeDocument/2006/relationships/tableStyles" Target="tableStyles.xml" Id="rId21" /><Relationship Type="http://schemas.openxmlformats.org/officeDocument/2006/relationships/slide" Target="slides/slide5.xml" Id="rId7" /><Relationship Type="http://schemas.openxmlformats.org/officeDocument/2006/relationships/slide" Target="slides/slide10.xml" Id="rId12" /><Relationship Type="http://schemas.openxmlformats.org/officeDocument/2006/relationships/notesMaster" Target="notesMasters/notesMaster1.xml" Id="rId17" /><Relationship Type="http://schemas.openxmlformats.org/officeDocument/2006/relationships/slideMaster" Target="slideMasters/slideMaster2.xml" Id="rId2" /><Relationship Type="http://schemas.openxmlformats.org/officeDocument/2006/relationships/slide" Target="slides/slide14.xml" Id="rId16" /><Relationship Type="http://schemas.openxmlformats.org/officeDocument/2006/relationships/theme" Target="theme/theme1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4.xml" Id="rId6" /><Relationship Type="http://schemas.openxmlformats.org/officeDocument/2006/relationships/slide" Target="slides/slide9.xml" Id="rId11" /><Relationship Type="http://schemas.openxmlformats.org/officeDocument/2006/relationships/slide" Target="slides/slide3.xml" Id="rId5" /><Relationship Type="http://schemas.openxmlformats.org/officeDocument/2006/relationships/slide" Target="slides/slide13.xml" Id="rId15" /><Relationship Type="http://schemas.openxmlformats.org/officeDocument/2006/relationships/slide" Target="slides/slide8.xml" Id="rId10" /><Relationship Type="http://schemas.openxmlformats.org/officeDocument/2006/relationships/viewProps" Target="viewProps.xml" Id="rId19" /><Relationship Type="http://schemas.openxmlformats.org/officeDocument/2006/relationships/slide" Target="slides/slide2.xml" Id="rId4" /><Relationship Type="http://schemas.openxmlformats.org/officeDocument/2006/relationships/slide" Target="slides/slide7.xml" Id="rId9" /><Relationship Type="http://schemas.openxmlformats.org/officeDocument/2006/relationships/slide" Target="slides/slide12.xml" Id="rId14" /><Relationship Type="http://schemas.openxmlformats.org/officeDocument/2006/relationships/tags" Target="/ppt/tags/tag1.xml" Id="R01eedef0ae3a4a3b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ffectLst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ea typeface="宋体" charset="-122"/>
              </a:defRPr>
            </a:lvl1pPr>
          </a:lstStyle>
          <a:p>
            <a:pPr>
              <a:defRPr/>
            </a:pPr>
            <a:fld id="{80384EE8-E417-4F73-B3B4-E21849E97904}" type="datetimeFigureOut">
              <a:rPr lang="zh-CN" altLang="en-US"/>
              <a:pPr>
                <a:defRPr/>
              </a:pPr>
              <a:t>2017/8/24</a:t>
            </a:fld>
            <a:endParaRPr lang="en-US" altLang="zh-CN"/>
          </a:p>
        </p:txBody>
      </p:sp>
      <p:sp>
        <p:nvSpPr>
          <p:cNvPr id="24580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42875" y="768350"/>
            <a:ext cx="68183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ea typeface="宋体" charset="-122"/>
              </a:defRPr>
            </a:lvl1pPr>
          </a:lstStyle>
          <a:p>
            <a:pPr>
              <a:defRPr/>
            </a:pPr>
            <a:fld id="{AA176E3B-4D11-4DFF-A527-042B150A94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E93C1-1B28-4445-BFEA-652E98E9771F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03E62-D25A-4FED-A130-81ABA0F92E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E38A4-0569-484C-B1BF-F7CC6D2E0629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E1933-8B02-4629-AB6D-D1F874F5A2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F5447-773C-4B7C-A6E2-80BF443D1D4D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34BC4-7C5B-42FC-879E-17FA649B312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B5046-8B19-4EEA-85E9-432BF6D35836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D77AB-80E7-4A0D-9951-068E63EC71D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D2CB5-C6C9-45BD-B5A4-584E69CF192A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A4085-4326-48A4-BA31-20A52701EF1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78610-D1F8-4200-AB71-C96510EF7B26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B9400-1ED6-450A-B18A-A227F496E1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C1570-D0E9-44D8-89B9-A987D79771C8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D3DEE-3C5F-49A5-A7E3-C548B071A1F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3CC27-3555-4F67-B9C4-2932B9BA85A9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D8AF8-CA48-4BB4-9D69-F1F85BA5B4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7CE11-7357-48F5-8323-7725F34EEF1A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0E73-F46B-45B9-9281-F56437C5CF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A72CD-3D7F-4FB4-A76E-550B87AA894B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AD2D2-5C08-4048-B0DF-C4F21E7938B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CC99A-7090-4DAC-A042-ABF332749FF7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AF987-278A-48ED-8E12-4811AE37704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BC812-265C-4B1D-BED2-2BDB0A3407AE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9F0E0-5CCE-4C00-88F8-77E276A3B70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D0385-B145-46B3-B1B1-25BB54501344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FA3B3-936B-437C-80B7-F696AC6FCA7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CFD47-0DA9-4BB0-A9E5-BBDED993FD3B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B884C-CC00-4590-9957-E55B2BF0E06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B9AFE-E168-47D1-954C-BF7353ABA7A7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1F71B-A400-4880-91FF-C2CC5A5C50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C9959-75B7-4815-83D5-B4D61AD80C8A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49F65-EB37-4673-9430-4DDB57363DA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53E75-B78A-494D-A48C-139B538C7D99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4CEB9-A3E2-4AC4-8692-417B79268F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6304C-0A2D-4CE7-A8E2-6946530C477F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9F87B-70B6-4CF3-875C-7F7841B8BB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5841D-531E-4A57-8F30-AF6CAE176C7B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762C5-936F-4087-B806-6CC358F203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F143B-7297-4C83-BB5E-FCFADAE76DE7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133B6-4A69-458B-9FF8-4D5FDBB0DE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15BE-3F58-4496-A1DB-2C6FF81D5C3A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3EB95-EA2A-40FD-A97B-C9E93E20A16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6848A381-2806-461A-B217-7AB8CA9E99B2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C7E74D2F-FB87-4F7F-8F63-DF2E3DC866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1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1C886168-E50B-4D2A-B130-7435DEBBDA18}" type="datetimeFigureOut">
              <a:rPr lang="zh-CN" altLang="en-US"/>
              <a:pPr>
                <a:defRPr/>
              </a:pPr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BD62DDC7-A1DF-4978-A45C-AACD35A908C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news.ycwb.com/2014-07/05/content_7134391_6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timg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1525" y="819150"/>
            <a:ext cx="45720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d0fa2445e818462d96d612c8f2cef735_t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557213"/>
            <a:ext cx="6692900" cy="474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804863" y="4738688"/>
            <a:ext cx="10580687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    7月25日，日军借口修理电线，向廊坊中国守军第29军113旅226团发动进攻，并占领廊坊车站，制造了</a:t>
            </a:r>
            <a:r>
              <a:rPr lang="en-US" altLang="zh-CN" sz="2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“廊坊事件”</a:t>
            </a: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。廊坊中国守军奋起抵抗，日军增调大批援军，其中包括14架飞机轰炸中国军队兵营，双方展开激烈交战。激战至26日中午，廊坊被日军完全占领。</a:t>
            </a:r>
            <a:endParaRPr lang="zh-CN" altLang="en-US" sz="2000"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1986" name="Picture 5" descr="56435159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2163" y="606425"/>
            <a:ext cx="5527675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035550" y="4213225"/>
            <a:ext cx="21193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宋体" pitchFamily="49" charset="-122"/>
              </a:rPr>
              <a:t>廊坊火车站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56435159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2613" y="552450"/>
            <a:ext cx="5746750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322263" y="4000500"/>
            <a:ext cx="11542712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       “廊坊事件”发生后，</a:t>
            </a: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26</a:t>
            </a: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日凌晨，日军又从天津派出</a:t>
            </a: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500</a:t>
            </a: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多名官兵，以保护北平城内日本侨民为借口，到达北平广安门外，并要求进城。当时驻守在广安门的中国守军，是赵登禹部</a:t>
            </a: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132</a:t>
            </a: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师独立</a:t>
            </a: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27</a:t>
            </a: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旅</a:t>
            </a: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679</a:t>
            </a: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团，团长名叫刘汝珍。刘汝珍采取了一个计策，就是先打开城门，诱日军进入。当进至一半时，刘汝珍下令士兵开枪射击，日军便被分割为城内、城外两部分，书记官佐藤茂被守军击毙。驻丰台的日本驻屯军河边旅团知道情况后，马上与冀察当局交涉，其结果为：城外的日军部队返回丰台，已经进入城内的日军分乘</a:t>
            </a: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13</a:t>
            </a: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辆汽车，于</a:t>
            </a: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27</a:t>
            </a: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日凌晨</a:t>
            </a:r>
            <a:r>
              <a:rPr lang="en-US" altLang="zh-CN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点进入东交民巷的日军兵营，这就是</a:t>
            </a:r>
            <a:r>
              <a:rPr lang="zh-CN" alt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“广安门事件”</a:t>
            </a:r>
            <a:r>
              <a:rPr lang="zh-CN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grpSp>
        <p:nvGrpSpPr>
          <p:cNvPr id="44035" name="Group 6"/>
          <p:cNvGrpSpPr>
            <a:grpSpLocks/>
          </p:cNvGrpSpPr>
          <p:nvPr/>
        </p:nvGrpSpPr>
        <p:grpSpPr bwMode="auto">
          <a:xfrm>
            <a:off x="6724650" y="541338"/>
            <a:ext cx="3962400" cy="3282950"/>
            <a:chOff x="4201" y="312"/>
            <a:chExt cx="2496" cy="2068"/>
          </a:xfrm>
        </p:grpSpPr>
        <p:sp>
          <p:nvSpPr>
            <p:cNvPr id="34820" name="Rectangle 4"/>
            <p:cNvSpPr>
              <a:spLocks noChangeArrowheads="1"/>
            </p:cNvSpPr>
            <p:nvPr/>
          </p:nvSpPr>
          <p:spPr bwMode="auto">
            <a:xfrm>
              <a:off x="4252" y="2130"/>
              <a:ext cx="237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新宋体" pitchFamily="49" charset="-122"/>
                </a:rPr>
                <a:t>占领北平广安门后的日本士兵</a:t>
              </a:r>
            </a:p>
          </p:txBody>
        </p:sp>
        <p:pic>
          <p:nvPicPr>
            <p:cNvPr id="44037" name="Picture 5" descr="56435159_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201" y="312"/>
              <a:ext cx="2496" cy="1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u=1432211737,1284609552&amp;fm=214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552450"/>
            <a:ext cx="552132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6" descr="20070618172446a7b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7913" y="555625"/>
            <a:ext cx="518160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438150" y="4540250"/>
            <a:ext cx="1105693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    蒋介石（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1887</a:t>
            </a: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31</a:t>
            </a: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日～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1975</a:t>
            </a: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4</a:t>
            </a: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日），名中正，字介石。祖籍江苏宜兴，生于浙江奉化。历任黄埔军校校长、国民革命军总司令、国民政府主席、行政院院长、国民政府军事委员会委员长、中华民国特级上将、中国国民党总裁、三民主义青年团团长、第二次世界大战同盟国中国战区最高统帅、中华民国总统等职。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1975</a:t>
            </a: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4</a:t>
            </a: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日，在台北士林官邸逝世。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 </a:t>
            </a:r>
          </a:p>
          <a:p>
            <a:pPr>
              <a:defRPr/>
            </a:pPr>
            <a:r>
              <a:rPr lang="zh-CN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    蒋介石是中国近现代史上的一个关键人物，他的政治生涯对中国近现代史的进程产生过极为重要的影响。</a:t>
            </a:r>
            <a:r>
              <a:rPr lang="en-US" altLang="zh-CN" sz="180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 </a:t>
            </a:r>
            <a:endParaRPr lang="zh-CN" altLang="en-US" sz="1800">
              <a:effectLst>
                <a:outerShdw blurRad="38100" dist="38100" dir="2700000" algn="tl">
                  <a:srgbClr val="C0C0C0"/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105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pic>
        <p:nvPicPr>
          <p:cNvPr id="49156" name="Picture 4" descr="image 6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0" y="879475"/>
            <a:ext cx="6880225" cy="464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47107" name="Rectangle 5"/>
          <p:cNvSpPr>
            <a:spLocks noChangeArrowheads="1"/>
          </p:cNvSpPr>
          <p:nvPr/>
        </p:nvSpPr>
        <p:spPr bwMode="auto">
          <a:xfrm>
            <a:off x="0" y="0"/>
            <a:ext cx="3155950" cy="6858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pic>
        <p:nvPicPr>
          <p:cNvPr id="49157" name="Picture 5" descr="image 68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28888" y="620713"/>
            <a:ext cx="62230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3860800" y="1263650"/>
            <a:ext cx="4756150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zh-CN" altLang="en-US" sz="9000" b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行楷" pitchFamily="2" charset="-122"/>
            </a:endParaRPr>
          </a:p>
          <a:p>
            <a:pPr algn="ctr">
              <a:lnSpc>
                <a:spcPct val="90000"/>
              </a:lnSpc>
              <a:defRPr/>
            </a:pPr>
            <a:r>
              <a:rPr lang="zh-CN" altLang="en-US" sz="9000" b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行楷" pitchFamily="2" charset="-122"/>
              </a:rPr>
              <a:t>谢谢欣赏</a:t>
            </a:r>
          </a:p>
          <a:p>
            <a:pPr algn="ctr">
              <a:lnSpc>
                <a:spcPct val="90000"/>
              </a:lnSpc>
              <a:defRPr/>
            </a:pPr>
            <a:endParaRPr lang="zh-CN" altLang="en-US" sz="9000" b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行楷" pitchFamily="2" charset="-122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pic>
        <p:nvPicPr>
          <p:cNvPr id="49154" name="内容占位符 3" descr="03"/>
          <p:cNvPicPr>
            <a:picLocks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23813" y="-4763"/>
            <a:ext cx="12228513" cy="6838951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pic>
        <p:nvPicPr>
          <p:cNvPr id="27650" name="内容占位符 3" descr="背景_"/>
          <p:cNvPicPr>
            <a:picLocks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7938" y="-38100"/>
            <a:ext cx="12212638" cy="6870700"/>
          </a:xfrm>
        </p:spPr>
      </p:pic>
      <p:sp>
        <p:nvSpPr>
          <p:cNvPr id="12291" name="文本框 4"/>
          <p:cNvSpPr txBox="1">
            <a:spLocks noChangeArrowheads="1"/>
          </p:cNvSpPr>
          <p:nvPr/>
        </p:nvSpPr>
        <p:spPr bwMode="auto">
          <a:xfrm>
            <a:off x="2828925" y="2230438"/>
            <a:ext cx="6540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4400" b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经典中宋简"/>
                <a:ea typeface="经典中宋简"/>
                <a:cs typeface="经典中宋简"/>
              </a:rPr>
              <a:t>从蒋介石日记看七七事变</a:t>
            </a:r>
          </a:p>
        </p:txBody>
      </p:sp>
      <p:sp>
        <p:nvSpPr>
          <p:cNvPr id="27652" name="文本框 5"/>
          <p:cNvSpPr txBox="1">
            <a:spLocks noChangeArrowheads="1"/>
          </p:cNvSpPr>
          <p:nvPr/>
        </p:nvSpPr>
        <p:spPr bwMode="auto">
          <a:xfrm>
            <a:off x="4462463" y="3475038"/>
            <a:ext cx="3263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制作人   庞鸿武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tim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6388" y="796925"/>
            <a:ext cx="4967287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698" name="Group 5"/>
          <p:cNvGrpSpPr>
            <a:grpSpLocks/>
          </p:cNvGrpSpPr>
          <p:nvPr/>
        </p:nvGrpSpPr>
        <p:grpSpPr bwMode="auto">
          <a:xfrm>
            <a:off x="717550" y="650875"/>
            <a:ext cx="5581650" cy="4895850"/>
            <a:chOff x="2086" y="486"/>
            <a:chExt cx="3516" cy="3084"/>
          </a:xfrm>
        </p:grpSpPr>
        <p:sp>
          <p:nvSpPr>
            <p:cNvPr id="15366" name="Text Box 6"/>
            <p:cNvSpPr txBox="1">
              <a:spLocks noChangeArrowheads="1"/>
            </p:cNvSpPr>
            <p:nvPr/>
          </p:nvSpPr>
          <p:spPr bwMode="auto">
            <a:xfrm>
              <a:off x="2129" y="3378"/>
              <a:ext cx="3416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ctr">
                <a:defRPr/>
              </a:pPr>
              <a:r>
                <a:rPr kumimoji="1"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黑体" pitchFamily="49" charset="-122"/>
                </a:rPr>
                <a:t>九一八事变后被日军占据的张学良官邸</a:t>
              </a:r>
            </a:p>
          </p:txBody>
        </p:sp>
        <p:pic>
          <p:nvPicPr>
            <p:cNvPr id="29700" name="Picture 7" descr="09被日军占据的张学良官邸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86" y="486"/>
              <a:ext cx="3516" cy="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8" name="Group 10"/>
          <p:cNvGrpSpPr>
            <a:grpSpLocks/>
          </p:cNvGrpSpPr>
          <p:nvPr/>
        </p:nvGrpSpPr>
        <p:grpSpPr bwMode="auto">
          <a:xfrm>
            <a:off x="7469188" y="2505075"/>
            <a:ext cx="4322762" cy="3276600"/>
            <a:chOff x="2478" y="1331"/>
            <a:chExt cx="2723" cy="2064"/>
          </a:xfrm>
        </p:grpSpPr>
        <p:pic>
          <p:nvPicPr>
            <p:cNvPr id="53253" name="Picture 5" descr="002511e10c401521b70f15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78" y="1331"/>
              <a:ext cx="2723" cy="1815"/>
            </a:xfrm>
            <a:prstGeom prst="rect">
              <a:avLst/>
            </a:prstGeom>
            <a:noFill/>
          </p:spPr>
        </p:pic>
        <p:sp>
          <p:nvSpPr>
            <p:cNvPr id="53254" name="Text Box 6"/>
            <p:cNvSpPr txBox="1">
              <a:spLocks noChangeArrowheads="1"/>
            </p:cNvSpPr>
            <p:nvPr/>
          </p:nvSpPr>
          <p:spPr bwMode="auto">
            <a:xfrm>
              <a:off x="2620" y="3164"/>
              <a:ext cx="2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zh-CN" altLang="en-US" sz="18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49" charset="-122"/>
                  <a:ea typeface="黑体" pitchFamily="49" charset="-122"/>
                </a:rPr>
                <a:t>中国军队撤退后，日军通过卢沟桥 </a:t>
              </a:r>
            </a:p>
          </p:txBody>
        </p:sp>
      </p:grpSp>
      <p:grpSp>
        <p:nvGrpSpPr>
          <p:cNvPr id="53260" name="Group 12"/>
          <p:cNvGrpSpPr>
            <a:grpSpLocks/>
          </p:cNvGrpSpPr>
          <p:nvPr/>
        </p:nvGrpSpPr>
        <p:grpSpPr bwMode="auto">
          <a:xfrm>
            <a:off x="328613" y="595313"/>
            <a:ext cx="7058025" cy="4037012"/>
            <a:chOff x="1612" y="493"/>
            <a:chExt cx="4446" cy="2543"/>
          </a:xfrm>
        </p:grpSpPr>
        <p:pic>
          <p:nvPicPr>
            <p:cNvPr id="53256" name="Picture 8" descr="timg?image&amp;quality=80&amp;size=b10000_10000&amp;sec=1503557597&amp;di=52f98d0d2ff7953a2349bf4781cb4f28&amp;src=http%3A%2F%2Fimg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12" y="493"/>
              <a:ext cx="4446" cy="2268"/>
            </a:xfrm>
            <a:prstGeom prst="rect">
              <a:avLst/>
            </a:prstGeom>
            <a:noFill/>
          </p:spPr>
        </p:pic>
        <p:sp>
          <p:nvSpPr>
            <p:cNvPr id="53259" name="Rectangle 11"/>
            <p:cNvSpPr>
              <a:spLocks noChangeArrowheads="1"/>
            </p:cNvSpPr>
            <p:nvPr/>
          </p:nvSpPr>
          <p:spPr bwMode="auto">
            <a:xfrm>
              <a:off x="2559" y="2786"/>
              <a:ext cx="256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zh-CN" altLang="en-US" sz="2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itchFamily="49" charset="-122"/>
                  <a:ea typeface="黑体" pitchFamily="49" charset="-122"/>
                </a:rPr>
                <a:t>中国军队在卢沟桥反击日军进攻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00050" y="581025"/>
            <a:ext cx="11449050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300">
                <a:effectLst>
                  <a:outerShdw blurRad="38100" dist="38100" dir="2700000" algn="tl">
                    <a:srgbClr val="C0C0C0"/>
                  </a:outerShdw>
                </a:effectLst>
                <a:latin typeface="新宋体" pitchFamily="49" charset="-122"/>
                <a:ea typeface="新宋体" pitchFamily="49" charset="-122"/>
              </a:rPr>
              <a:t>    </a:t>
            </a:r>
            <a:r>
              <a:rPr lang="zh-CN" altLang="en-US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倭寇在卢沟桥挑衅，彼将趁我准备未完之时使我屈服乎？与宋哲元为难乎？使华北独立乎？决心应战，此其时乎？</a:t>
            </a:r>
          </a:p>
          <a:p>
            <a:pPr algn="r">
              <a:lnSpc>
                <a:spcPct val="110000"/>
              </a:lnSpc>
              <a:defRPr/>
            </a:pPr>
            <a:r>
              <a:rPr lang="en-US" altLang="zh-CN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——《</a:t>
            </a:r>
            <a:r>
              <a:rPr lang="zh-CN" altLang="en-US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蒋介石家书日记文墨选录</a:t>
            </a:r>
            <a:r>
              <a:rPr lang="en-US" altLang="zh-CN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》</a:t>
            </a:r>
          </a:p>
          <a:p>
            <a:pPr>
              <a:defRPr/>
            </a:pPr>
            <a:r>
              <a:rPr lang="zh-CN" altLang="en-US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注：宋哲元，时任平津卫戍司令。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33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新宋体" pitchFamily="49" charset="-122"/>
                <a:ea typeface="新宋体" pitchFamily="49" charset="-122"/>
              </a:rPr>
              <a:t>蒋介石对于日本的阴谋是否有清晰的认识？当时是否有明确的应对之策？</a:t>
            </a:r>
          </a:p>
          <a:p>
            <a:pPr algn="ctr"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没有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854075" y="614363"/>
            <a:ext cx="10628313" cy="49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zh-CN" altLang="en-US" sz="3300">
                <a:effectLst>
                  <a:outerShdw blurRad="38100" dist="38100" dir="2700000" algn="tl">
                    <a:srgbClr val="C0C0C0"/>
                  </a:outerShdw>
                </a:effectLst>
                <a:latin typeface="新宋体" pitchFamily="49" charset="-122"/>
                <a:ea typeface="新宋体" pitchFamily="49" charset="-122"/>
              </a:rPr>
              <a:t>    </a:t>
            </a:r>
            <a:r>
              <a:rPr lang="zh-CN" altLang="en-US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“此时倭寇无与我开战之利”</a:t>
            </a:r>
            <a:r>
              <a:rPr lang="en-US" altLang="zh-CN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……“</a:t>
            </a:r>
            <a:r>
              <a:rPr lang="zh-CN" altLang="en-US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惟我积极进兵，北上备战，或可戢（</a:t>
            </a:r>
            <a:r>
              <a:rPr lang="en-US" altLang="zh-CN" sz="3300">
                <a:effectLst>
                  <a:outerShdw blurRad="38100" dist="38100" dir="2700000" algn="tl">
                    <a:srgbClr val="C0C0C0"/>
                  </a:outerShdw>
                </a:effectLst>
                <a:latin typeface="新宋体" pitchFamily="49" charset="-122"/>
                <a:ea typeface="新宋体" pitchFamily="49" charset="-122"/>
                <a:cs typeface="Times New Roman" pitchFamily="18" charset="0"/>
              </a:rPr>
              <a:t>jí</a:t>
            </a:r>
            <a:r>
              <a:rPr lang="zh-CN" altLang="en-US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，收敛）其野心”</a:t>
            </a:r>
            <a:r>
              <a:rPr lang="en-US" altLang="zh-CN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……“</a:t>
            </a:r>
            <a:r>
              <a:rPr lang="zh-CN" altLang="en-US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如我不有积极准备，以示决心，则不能和平解决也”</a:t>
            </a:r>
          </a:p>
          <a:p>
            <a:pPr algn="r">
              <a:lnSpc>
                <a:spcPct val="140000"/>
              </a:lnSpc>
              <a:defRPr/>
            </a:pPr>
            <a:r>
              <a:rPr lang="en-US" altLang="zh-CN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——《</a:t>
            </a:r>
            <a:r>
              <a:rPr lang="zh-CN" altLang="en-US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蒋介石家书日记文墨选录</a:t>
            </a:r>
            <a:r>
              <a:rPr lang="en-US" altLang="zh-CN" sz="33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》</a:t>
            </a:r>
            <a:endParaRPr lang="zh-CN" altLang="en-US" sz="330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40000"/>
              </a:lnSpc>
              <a:spcBef>
                <a:spcPct val="50000"/>
              </a:spcBef>
              <a:defRPr/>
            </a:pPr>
            <a:r>
              <a:rPr lang="zh-CN" altLang="en-US" sz="33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新宋体" pitchFamily="49" charset="-122"/>
                <a:ea typeface="新宋体" pitchFamily="49" charset="-122"/>
              </a:rPr>
              <a:t>蒋介石对于七七事变最初的解决方案是什么？</a:t>
            </a:r>
          </a:p>
          <a:p>
            <a:pPr algn="ctr">
              <a:lnSpc>
                <a:spcPct val="14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以战求和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633413" y="577850"/>
            <a:ext cx="10990262" cy="479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    倭寇既备大战，则其权在倭王。若我宣言能感动彼，或可转危为安。是较之平时权在下级与前哨当易乎？其次，卢案已经发动十日，而倭仍徘徊威胁，未敢正式开战，是其无意开战，志在不开战而屈之一点。</a:t>
            </a:r>
          </a:p>
          <a:p>
            <a:pPr algn="r">
              <a:lnSpc>
                <a:spcPct val="125000"/>
              </a:lnSpc>
            </a:pPr>
            <a:r>
              <a:rPr lang="en-US" altLang="zh-CN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——《</a:t>
            </a:r>
            <a:r>
              <a:rPr lang="zh-CN" altLang="en-US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蒋介石家书日记文墨选录</a:t>
            </a:r>
            <a:r>
              <a:rPr lang="en-US" altLang="zh-CN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》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33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新宋体" pitchFamily="49" charset="-122"/>
                <a:ea typeface="新宋体" pitchFamily="49" charset="-122"/>
              </a:rPr>
              <a:t>此时的蒋介石对日本寄以怎样的希望？</a:t>
            </a:r>
          </a:p>
          <a:p>
            <a:pPr algn="ctr">
              <a:lnSpc>
                <a:spcPct val="125000"/>
              </a:lnSpc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希望通过与日本政府交涉，使事态不致扩大化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Group 10"/>
          <p:cNvGrpSpPr>
            <a:grpSpLocks/>
          </p:cNvGrpSpPr>
          <p:nvPr/>
        </p:nvGrpSpPr>
        <p:grpSpPr bwMode="auto">
          <a:xfrm>
            <a:off x="636588" y="573088"/>
            <a:ext cx="10877550" cy="5407025"/>
            <a:chOff x="401" y="361"/>
            <a:chExt cx="6852" cy="3406"/>
          </a:xfrm>
        </p:grpSpPr>
        <p:pic>
          <p:nvPicPr>
            <p:cNvPr id="37890" name="Picture 5" descr="22蒋介石发表庐山讲话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76" y="456"/>
              <a:ext cx="4727" cy="2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91" name="Picture 7" descr="22蒋介石发表庐山讲话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76" y="361"/>
              <a:ext cx="4727" cy="2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4" name="Text Box 8"/>
            <p:cNvSpPr txBox="1">
              <a:spLocks noChangeArrowheads="1"/>
            </p:cNvSpPr>
            <p:nvPr/>
          </p:nvSpPr>
          <p:spPr bwMode="auto">
            <a:xfrm>
              <a:off x="401" y="3077"/>
              <a:ext cx="6852" cy="6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Ctr="1">
              <a:spAutoFit/>
            </a:bodyPr>
            <a:lstStyle/>
            <a:p>
              <a:pPr>
                <a:defRPr/>
              </a:pPr>
              <a:r>
                <a:rPr kumimoji="1" lang="zh-CN" altLang="en-US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　　</a:t>
              </a:r>
              <a:r>
                <a:rPr kumimoji="1" lang="en-US" altLang="zh-CN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1937</a:t>
              </a:r>
              <a:r>
                <a:rPr kumimoji="1" lang="zh-CN" altLang="en-US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年</a:t>
              </a:r>
              <a:r>
                <a:rPr kumimoji="1" lang="en-US" altLang="zh-CN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7</a:t>
              </a:r>
              <a:r>
                <a:rPr kumimoji="1" lang="zh-CN" altLang="en-US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月</a:t>
              </a:r>
              <a:r>
                <a:rPr kumimoji="1" lang="en-US" altLang="zh-CN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17</a:t>
              </a:r>
              <a:r>
                <a:rPr kumimoji="1" lang="zh-CN" altLang="en-US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日，蒋介石在庐山发表强硬讲话并号召：“如果战端一开，那就地无分南北，人无分老幼，无论何人皆有守土抗战之责任，皆应抱定牺牲一切之决心。”</a:t>
              </a:r>
            </a:p>
          </p:txBody>
        </p:sp>
        <p:sp>
          <p:nvSpPr>
            <p:cNvPr id="24585" name="Text Box 9"/>
            <p:cNvSpPr txBox="1">
              <a:spLocks noChangeArrowheads="1"/>
            </p:cNvSpPr>
            <p:nvPr/>
          </p:nvSpPr>
          <p:spPr bwMode="auto">
            <a:xfrm>
              <a:off x="1507" y="369"/>
              <a:ext cx="221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1" lang="zh-CN" alt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新宋体" pitchFamily="49" charset="-122"/>
                </a:rPr>
                <a:t>蒋介石发表庐山讲话</a:t>
              </a:r>
              <a:endParaRPr lang="zh-CN" altLang="en-US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宋体" pitchFamily="49" charset="-122"/>
              </a:endParaRP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44538" y="577850"/>
            <a:ext cx="10888662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    “决心发表告国民书，人人（以）为危，阻不欲发，而我以为转危为安，独在此举。但此意既定，无论安危成败在所不计”</a:t>
            </a:r>
            <a:r>
              <a:rPr lang="en-US" altLang="zh-CN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……“</a:t>
            </a:r>
            <a:r>
              <a:rPr lang="zh-CN" altLang="en-US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惟此为对倭最后之方剂耳”。</a:t>
            </a:r>
          </a:p>
          <a:p>
            <a:pPr algn="r">
              <a:lnSpc>
                <a:spcPct val="110000"/>
              </a:lnSpc>
              <a:defRPr/>
            </a:pPr>
            <a:r>
              <a:rPr lang="en-US" altLang="zh-CN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——《</a:t>
            </a:r>
            <a:r>
              <a:rPr lang="zh-CN" altLang="en-US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蒋介石家书日记文墨选录</a:t>
            </a:r>
            <a:r>
              <a:rPr lang="en-US" altLang="zh-CN" sz="300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》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33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新宋体" pitchFamily="49" charset="-122"/>
                <a:ea typeface="新宋体" pitchFamily="49" charset="-122"/>
              </a:rPr>
              <a:t>此时蒋介石对日本的侵略持何态度？</a:t>
            </a:r>
          </a:p>
          <a:p>
            <a:pPr algn="ctr"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坚决抗战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33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新宋体" pitchFamily="49" charset="-122"/>
                <a:ea typeface="新宋体" pitchFamily="49" charset="-122"/>
              </a:rPr>
              <a:t>为何会有这种态度？</a:t>
            </a:r>
          </a:p>
          <a:p>
            <a:pPr algn="ctr"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日本的侵略威胁到整个中华民族的生存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FuoWYHeOZqdAhbi7Pbpt9bV8PEfBco3MaxwWqWGE6i5+QHrX1G6BngsXBjrXP2SMHe/Rs/cJ/Z/+HdiyjgKhoQ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1_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1_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1012</Words>
  <Application>WPS 演示</Application>
  <PresentationFormat>自定义</PresentationFormat>
  <Paragraphs>34</Paragraphs>
  <Slides>14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演示文稿设计模板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8" baseType="lpstr">
      <vt:lpstr>Arial</vt:lpstr>
      <vt:lpstr>宋体</vt:lpstr>
      <vt:lpstr>Calibri Light</vt:lpstr>
      <vt:lpstr>Calibri</vt:lpstr>
      <vt:lpstr>经典中宋简</vt:lpstr>
      <vt:lpstr>微软雅黑</vt:lpstr>
      <vt:lpstr>Times New Roman</vt:lpstr>
      <vt:lpstr>黑体</vt:lpstr>
      <vt:lpstr>新宋体</vt:lpstr>
      <vt:lpstr>楷体</vt:lpstr>
      <vt:lpstr>华文楷体</vt:lpstr>
      <vt:lpstr>华文行楷</vt:lpstr>
      <vt:lpstr>Office 主题</vt:lpstr>
      <vt:lpstr>1_Office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zhangxiaomin</dc:creator>
  <cp:lastModifiedBy>phw</cp:lastModifiedBy>
  <cp:revision>28</cp:revision>
  <dcterms:created xsi:type="dcterms:W3CDTF">2017-06-05T01:52:00Z</dcterms:created>
  <dcterms:modified xsi:type="dcterms:W3CDTF">2017-08-24T06:57:34Z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2052-10.1.0.6489</vt:lpwstr>
  </property>
</Properties>
</file>