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xls" ContentType="application/vnd.ms-excel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gs/tag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65" r:id="rId17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9" /><Relationship Type="http://schemas.openxmlformats.org/officeDocument/2006/relationships/slide" Target="slides/slide6.xml" Id="rId8" /><Relationship Type="http://schemas.openxmlformats.org/officeDocument/2006/relationships/slide" Target="slides/slide5.xml" Id="rId7" /><Relationship Type="http://schemas.openxmlformats.org/officeDocument/2006/relationships/slide" Target="slides/slide4.xml" Id="rId6" /><Relationship Type="http://schemas.openxmlformats.org/officeDocument/2006/relationships/slide" Target="slides/slide3.xml" Id="rId5" /><Relationship Type="http://schemas.openxmlformats.org/officeDocument/2006/relationships/slide" Target="slides/slide2.xml" Id="rId4" /><Relationship Type="http://schemas.openxmlformats.org/officeDocument/2006/relationships/slide" Target="slides/slide1.xml" Id="rId3" /><Relationship Type="http://schemas.openxmlformats.org/officeDocument/2006/relationships/tableStyles" Target="tableStyles.xml" Id="rId20" /><Relationship Type="http://schemas.openxmlformats.org/officeDocument/2006/relationships/theme" Target="theme/theme1.xml" Id="rId2" /><Relationship Type="http://schemas.openxmlformats.org/officeDocument/2006/relationships/viewProps" Target="viewProps.xml" Id="rId19" /><Relationship Type="http://schemas.openxmlformats.org/officeDocument/2006/relationships/presProps" Target="presProps.xml" Id="rId18" /><Relationship Type="http://schemas.openxmlformats.org/officeDocument/2006/relationships/slide" Target="slides/slide15.xml" Id="rId17" /><Relationship Type="http://schemas.openxmlformats.org/officeDocument/2006/relationships/slide" Target="slides/slide14.xml" Id="rId16" /><Relationship Type="http://schemas.openxmlformats.org/officeDocument/2006/relationships/slide" Target="slides/slide13.xml" Id="rId15" /><Relationship Type="http://schemas.openxmlformats.org/officeDocument/2006/relationships/slide" Target="slides/slide12.xml" Id="rId14" /><Relationship Type="http://schemas.openxmlformats.org/officeDocument/2006/relationships/slide" Target="slides/slide11.xml" Id="rId13" /><Relationship Type="http://schemas.openxmlformats.org/officeDocument/2006/relationships/slide" Target="slides/slide10.xml" Id="rId12" /><Relationship Type="http://schemas.openxmlformats.org/officeDocument/2006/relationships/slide" Target="slides/slide9.xml" Id="rId11" /><Relationship Type="http://schemas.openxmlformats.org/officeDocument/2006/relationships/slide" Target="slides/slide8.xml" Id="rId10" /><Relationship Type="http://schemas.openxmlformats.org/officeDocument/2006/relationships/slideMaster" Target="slideMasters/slideMaster1.xml" Id="rId1" /><Relationship Type="http://schemas.openxmlformats.org/officeDocument/2006/relationships/tags" Target="/ppt/tags/tag1.xml" Id="R56ff8b1f4e0745e6" 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microsoft.com/office/2007/relationships/media" Target="file:///E:\&#37073;&#21608;&#33395;&#32769;&#24072;\&#22823;&#22269;&#23835;&#36215;&#20043;&#32654;&#22269;_clip(1)(1).wmv" TargetMode="External"/><Relationship Id="rId1" Type="http://schemas.openxmlformats.org/officeDocument/2006/relationships/video" Target="file:///E:\&#37073;&#21608;&#33395;&#32769;&#24072;\&#22823;&#22269;&#23835;&#36215;&#20043;&#32654;&#22269;_clip(1)(1).wmv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oleObject" Target="../embeddings/Workbook1.xls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背景_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8255" y="-37465"/>
            <a:ext cx="12212955" cy="68707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374900" y="2096135"/>
            <a:ext cx="744728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440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经典中宋简" panose="02010609000101010101" charset="-122"/>
                <a:ea typeface="经典中宋简" panose="02010609000101010101" charset="-122"/>
                <a:sym typeface="Microsoft YaHei" panose="020B0503020204020204" charset="-122"/>
              </a:rPr>
              <a:t>战后国际货币金融体系的建立</a:t>
            </a:r>
            <a:endParaRPr lang="zh-CN" altLang="en-US" sz="440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经典中宋简" panose="02010609000101010101" charset="-122"/>
              <a:ea typeface="经典中宋简" panose="0201060900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184525" y="3459480"/>
            <a:ext cx="570611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3200">
                <a:solidFill>
                  <a:srgbClr val="800000"/>
                </a:solidFill>
                <a:latin typeface="Microsoft YaHei" panose="020B0503020204020204" charset="-122"/>
                <a:ea typeface="Microsoft YaHei" panose="020B0503020204020204" charset="-122"/>
                <a:sym typeface="Calibri" panose="020F0502020204030204" charset="0"/>
              </a:rPr>
              <a:t>深圳市建文外国语学校  郑周艳</a:t>
            </a:r>
            <a:endParaRPr lang="zh-CN" altLang="en-US" sz="3200">
              <a:solidFill>
                <a:srgbClr val="800000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文本框 3"/>
          <p:cNvSpPr/>
          <p:nvPr/>
        </p:nvSpPr>
        <p:spPr>
          <a:xfrm>
            <a:off x="840740" y="1943100"/>
            <a:ext cx="10228580" cy="2584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266700">
              <a:lnSpc>
                <a:spcPct val="150000"/>
              </a:lnSpc>
            </a:pPr>
            <a:r>
              <a:rPr lang="zh-CN" altLang="en-US" sz="3600" b="1" dirty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华文新魏" pitchFamily="2" charset="-122"/>
              </a:rPr>
              <a:t>特点：</a:t>
            </a:r>
            <a:endParaRPr lang="zh-CN" altLang="en-US" sz="3600" b="1" dirty="0">
              <a:solidFill>
                <a:srgbClr val="000000"/>
              </a:solidFill>
              <a:latin typeface="经典中宋简" panose="02010609000101010101" charset="-122"/>
              <a:ea typeface="经典中宋简" panose="02010609000101010101" charset="-122"/>
              <a:sym typeface="华文新魏" pitchFamily="2" charset="-122"/>
            </a:endParaRPr>
          </a:p>
          <a:p>
            <a:pPr lvl="0" indent="266700">
              <a:lnSpc>
                <a:spcPct val="150000"/>
              </a:lnSpc>
            </a:pPr>
            <a:r>
              <a:rPr lang="zh-CN" altLang="en-US" sz="3600" b="1" dirty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华文新魏" pitchFamily="2" charset="-122"/>
              </a:rPr>
              <a:t>（1）</a:t>
            </a:r>
            <a:r>
              <a:rPr lang="zh-CN" altLang="en-US" sz="3600" b="1" dirty="0">
                <a:solidFill>
                  <a:srgbClr val="FF0000"/>
                </a:solidFill>
                <a:latin typeface="经典中宋简" panose="02010609000101010101" charset="-122"/>
                <a:ea typeface="经典中宋简" panose="02010609000101010101" charset="-122"/>
                <a:sym typeface="华文新魏" pitchFamily="2" charset="-122"/>
              </a:rPr>
              <a:t>固定汇率制</a:t>
            </a:r>
            <a:r>
              <a:rPr lang="zh-CN" altLang="en-US" sz="3600" b="1" dirty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华文新魏" pitchFamily="2" charset="-122"/>
              </a:rPr>
              <a:t>（</a:t>
            </a:r>
            <a:r>
              <a:rPr lang="zh-CN" altLang="en-US" sz="3600" b="1" dirty="0">
                <a:solidFill>
                  <a:schemeClr val="tx2"/>
                </a:solidFill>
                <a:latin typeface="经典中宋简" panose="02010609000101010101" charset="-122"/>
                <a:ea typeface="经典中宋简" panose="02010609000101010101" charset="-122"/>
                <a:sym typeface="华文新魏" pitchFamily="2" charset="-122"/>
              </a:rPr>
              <a:t>以美元为中心</a:t>
            </a:r>
            <a:r>
              <a:rPr lang="zh-CN" altLang="en-US" sz="3600" b="1" dirty="0" smtClean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华文新魏" pitchFamily="2" charset="-122"/>
              </a:rPr>
              <a:t>）</a:t>
            </a:r>
            <a:r>
              <a:rPr lang="zh-CN" altLang="en-US" sz="3600" b="1" dirty="0" smtClean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KaiTi" panose="02010609060101010101" charset="-122"/>
              </a:rPr>
              <a:t>。</a:t>
            </a:r>
            <a:endParaRPr lang="zh-CN" altLang="en-US" sz="3600" b="1" dirty="0">
              <a:solidFill>
                <a:srgbClr val="000000"/>
              </a:solidFill>
              <a:latin typeface="经典中宋简" panose="02010609000101010101" charset="-122"/>
              <a:ea typeface="经典中宋简" panose="02010609000101010101" charset="-122"/>
              <a:sym typeface="KaiTi" panose="02010609060101010101" charset="-122"/>
            </a:endParaRPr>
          </a:p>
          <a:p>
            <a:pPr lvl="0" indent="266700">
              <a:lnSpc>
                <a:spcPct val="150000"/>
              </a:lnSpc>
            </a:pPr>
            <a:r>
              <a:rPr lang="zh-CN" altLang="en-US" sz="3600" b="1" dirty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华文新魏" pitchFamily="2" charset="-122"/>
              </a:rPr>
              <a:t>（2）认缴资金的数额决定投票权的多少。</a:t>
            </a:r>
            <a:endParaRPr lang="zh-CN" altLang="en-US" sz="3600" b="1" dirty="0">
              <a:solidFill>
                <a:srgbClr val="000000"/>
              </a:solidFill>
              <a:latin typeface="经典中宋简" panose="02010609000101010101" charset="-122"/>
              <a:ea typeface="经典中宋简" panose="02010609000101010101" charset="-122"/>
              <a:sym typeface="华文新魏" pitchFamily="2" charset="-122"/>
            </a:endParaRPr>
          </a:p>
        </p:txBody>
      </p:sp>
      <p:sp>
        <p:nvSpPr>
          <p:cNvPr id="14338" name="文本框 2"/>
          <p:cNvSpPr/>
          <p:nvPr/>
        </p:nvSpPr>
        <p:spPr>
          <a:xfrm>
            <a:off x="914824" y="1135419"/>
            <a:ext cx="776453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266700"/>
            <a:r>
              <a:rPr lang="zh-CN" altLang="en-US" sz="3600" b="1" dirty="0">
                <a:solidFill>
                  <a:srgbClr val="3014BB"/>
                </a:solidFill>
                <a:latin typeface="经典中宋简" panose="02010609000101010101" charset="-122"/>
                <a:ea typeface="经典中宋简" panose="02010609000101010101" charset="-122"/>
                <a:sym typeface="KaiTi" panose="02010609060101010101" charset="-122"/>
              </a:rPr>
              <a:t>（三）布雷顿森林体系的特点</a:t>
            </a:r>
            <a:endParaRPr lang="zh-CN" altLang="en-US" sz="3600" b="1" dirty="0">
              <a:solidFill>
                <a:srgbClr val="3014BB"/>
              </a:solidFill>
              <a:latin typeface="经典中宋简" panose="02010609000101010101" charset="-122"/>
              <a:ea typeface="经典中宋简" panose="02010609000101010101" charset="-122"/>
              <a:sym typeface="KaiTi" panose="02010609060101010101" charset="-122"/>
            </a:endParaRPr>
          </a:p>
        </p:txBody>
      </p:sp>
      <p:sp>
        <p:nvSpPr>
          <p:cNvPr id="17412" name="文本框 4"/>
          <p:cNvSpPr/>
          <p:nvPr/>
        </p:nvSpPr>
        <p:spPr>
          <a:xfrm>
            <a:off x="915035" y="4672965"/>
            <a:ext cx="949452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266700"/>
            <a:r>
              <a:rPr lang="zh-CN" altLang="en-US" sz="3600" b="1" dirty="0">
                <a:solidFill>
                  <a:srgbClr val="FF0000"/>
                </a:solidFill>
                <a:latin typeface="经典中宋简" panose="02010609000101010101" charset="-122"/>
                <a:ea typeface="经典中宋简" panose="02010609000101010101" charset="-122"/>
                <a:sym typeface="KaiTi" panose="02010609060101010101" charset="-122"/>
              </a:rPr>
              <a:t>实质：以美元为主导的国际货币金融</a:t>
            </a:r>
            <a:r>
              <a:rPr lang="zh-CN" altLang="en-US" sz="3600" b="1" dirty="0" smtClean="0">
                <a:solidFill>
                  <a:srgbClr val="FF0000"/>
                </a:solidFill>
                <a:latin typeface="经典中宋简" panose="02010609000101010101" charset="-122"/>
                <a:ea typeface="经典中宋简" panose="02010609000101010101" charset="-122"/>
                <a:sym typeface="KaiTi" panose="02010609060101010101" charset="-122"/>
              </a:rPr>
              <a:t>体系</a:t>
            </a:r>
            <a:endParaRPr lang="zh-CN" altLang="en-US" sz="3600" b="1" dirty="0">
              <a:solidFill>
                <a:srgbClr val="FF0000"/>
              </a:solidFill>
              <a:latin typeface="经典中宋简" panose="02010609000101010101" charset="-122"/>
              <a:ea typeface="经典中宋简" panose="02010609000101010101" charset="-122"/>
              <a:sym typeface="KaiTi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ldLvl="0"/>
      <p:bldP spid="17412" grpId="0" bldLvl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文本框 3"/>
          <p:cNvSpPr/>
          <p:nvPr/>
        </p:nvSpPr>
        <p:spPr>
          <a:xfrm>
            <a:off x="627380" y="2901315"/>
            <a:ext cx="11090275" cy="1753235"/>
          </a:xfrm>
          <a:prstGeom prst="rect">
            <a:avLst/>
          </a:prstGeom>
          <a:noFill/>
          <a:ln w="12700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 lvl="0" indent="0">
              <a:lnSpc>
                <a:spcPct val="150000"/>
              </a:lnSpc>
            </a:pPr>
            <a:r>
              <a:rPr lang="zh-CN" altLang="en-US" sz="3600" b="1" dirty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SimSun" panose="02010600030101010101" pitchFamily="2" charset="-122"/>
              </a:rPr>
              <a:t>材料二  资本主义世界各国都用美元作为主要的</a:t>
            </a:r>
            <a:r>
              <a:rPr lang="zh-CN" altLang="en-US" sz="3600" b="1" dirty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  <a:sym typeface="SimSun" panose="02010600030101010101" pitchFamily="2" charset="-122"/>
              </a:rPr>
              <a:t>国际支付手段</a:t>
            </a:r>
            <a:r>
              <a:rPr lang="en-US" altLang="x-none" sz="3600" b="1" dirty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  <a:sym typeface="Calibri" panose="020F0502020204030204" charset="0"/>
              </a:rPr>
              <a:t>.</a:t>
            </a:r>
            <a:r>
              <a:rPr lang="en-US" altLang="x-none" sz="3600" b="1" dirty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Calibri" panose="020F0502020204030204" charset="0"/>
              </a:rPr>
              <a:t>....</a:t>
            </a:r>
            <a:endParaRPr lang="en-US" altLang="x-none" sz="3600" b="1" dirty="0">
              <a:solidFill>
                <a:srgbClr val="FF0000"/>
              </a:solidFill>
              <a:latin typeface="经典中宋简" panose="02010609000101010101" charset="-122"/>
              <a:ea typeface="经典中宋简" panose="02010609000101010101" charset="-122"/>
              <a:sym typeface="Calibri" panose="020F0502020204030204" charset="0"/>
            </a:endParaRPr>
          </a:p>
        </p:txBody>
      </p:sp>
      <p:sp>
        <p:nvSpPr>
          <p:cNvPr id="18436" name="文本框 5"/>
          <p:cNvSpPr/>
          <p:nvPr/>
        </p:nvSpPr>
        <p:spPr>
          <a:xfrm>
            <a:off x="628650" y="1424940"/>
            <a:ext cx="11090275" cy="1476375"/>
          </a:xfrm>
          <a:prstGeom prst="rect">
            <a:avLst/>
          </a:prstGeom>
          <a:noFill/>
          <a:ln w="12700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3600" b="1" dirty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SimSun" panose="02010600030101010101" pitchFamily="2" charset="-122"/>
              </a:rPr>
              <a:t>材料一  </a:t>
            </a:r>
            <a:r>
              <a:rPr lang="zh-CN" altLang="zh-CN" sz="3600" b="1" dirty="0" smtClean="0">
                <a:latin typeface="经典中宋简" panose="02010609000101010101" charset="-122"/>
                <a:ea typeface="经典中宋简" panose="02010609000101010101" charset="-122"/>
                <a:sym typeface="+mn-ea"/>
              </a:rPr>
              <a:t>这个体系造福美国的同时也造福世界。</a:t>
            </a:r>
            <a:endParaRPr lang="zh-CN" altLang="zh-CN" sz="3600" b="1" dirty="0" smtClean="0">
              <a:latin typeface="经典中宋简" panose="02010609000101010101" charset="-122"/>
              <a:ea typeface="经典中宋简" panose="02010609000101010101" charset="-122"/>
              <a:sym typeface="+mn-ea"/>
            </a:endParaRPr>
          </a:p>
          <a:p>
            <a:pPr lvl="0" indent="0">
              <a:lnSpc>
                <a:spcPct val="150000"/>
              </a:lnSpc>
            </a:pPr>
            <a:r>
              <a:rPr lang="en-US" altLang="zh-CN" sz="3600" b="1" dirty="0" smtClean="0">
                <a:latin typeface="经典中宋简" panose="02010609000101010101" charset="-122"/>
                <a:ea typeface="经典中宋简" panose="02010609000101010101" charset="-122"/>
                <a:sym typeface="+mn-ea"/>
              </a:rPr>
              <a:t>                               ——《</a:t>
            </a:r>
            <a:r>
              <a:rPr lang="zh-CN" altLang="en-US" sz="3600" b="1" dirty="0" smtClean="0">
                <a:latin typeface="经典中宋简" panose="02010609000101010101" charset="-122"/>
                <a:ea typeface="经典中宋简" panose="02010609000101010101" charset="-122"/>
                <a:sym typeface="+mn-ea"/>
              </a:rPr>
              <a:t>环球时报</a:t>
            </a:r>
            <a:r>
              <a:rPr lang="en-US" altLang="zh-CN" sz="3600" b="1" dirty="0" smtClean="0">
                <a:latin typeface="经典中宋简" panose="02010609000101010101" charset="-122"/>
                <a:ea typeface="经典中宋简" panose="02010609000101010101" charset="-122"/>
                <a:sym typeface="+mn-ea"/>
              </a:rPr>
              <a:t>》</a:t>
            </a:r>
            <a:endParaRPr lang="en-US" altLang="x-none" sz="3600" b="1" dirty="0">
              <a:solidFill>
                <a:srgbClr val="000000"/>
              </a:solidFill>
              <a:latin typeface="经典中宋简" panose="02010609000101010101" charset="-122"/>
              <a:ea typeface="经典中宋简" panose="02010609000101010101" charset="-122"/>
              <a:sym typeface="Calibri" panose="020F0502020204030204" charset="0"/>
            </a:endParaRPr>
          </a:p>
        </p:txBody>
      </p:sp>
      <p:sp>
        <p:nvSpPr>
          <p:cNvPr id="18437" name="文本框 6"/>
          <p:cNvSpPr/>
          <p:nvPr/>
        </p:nvSpPr>
        <p:spPr>
          <a:xfrm>
            <a:off x="4719320" y="3902710"/>
            <a:ext cx="2908300" cy="645160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3600" b="1" dirty="0">
                <a:solidFill>
                  <a:srgbClr val="FF0000"/>
                </a:solidFill>
                <a:latin typeface="经典中宋简" panose="02010609000101010101" charset="-122"/>
                <a:ea typeface="经典中宋简" panose="02010609000101010101" charset="-122"/>
                <a:sym typeface="华文新魏" pitchFamily="2" charset="-122"/>
              </a:rPr>
              <a:t>经济霸主</a:t>
            </a:r>
            <a:endParaRPr lang="zh-CN" altLang="en-US" sz="3600" b="1" dirty="0">
              <a:solidFill>
                <a:srgbClr val="FF0000"/>
              </a:solidFill>
              <a:latin typeface="经典中宋简" panose="02010609000101010101" charset="-122"/>
              <a:ea typeface="经典中宋简" panose="02010609000101010101" charset="-122"/>
              <a:sym typeface="华文新魏" pitchFamily="2" charset="-122"/>
            </a:endParaRPr>
          </a:p>
        </p:txBody>
      </p:sp>
      <p:sp>
        <p:nvSpPr>
          <p:cNvPr id="2" name="文本框 6"/>
          <p:cNvSpPr/>
          <p:nvPr/>
        </p:nvSpPr>
        <p:spPr>
          <a:xfrm>
            <a:off x="1369695" y="2294890"/>
            <a:ext cx="5553075" cy="645160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3600" b="1" dirty="0">
                <a:solidFill>
                  <a:srgbClr val="FF0000"/>
                </a:solidFill>
                <a:latin typeface="经典中宋简" panose="02010609000101010101" charset="-122"/>
                <a:ea typeface="经典中宋简" panose="02010609000101010101" charset="-122"/>
                <a:sym typeface="华文新魏" pitchFamily="2" charset="-122"/>
              </a:rPr>
              <a:t>促进世界经济发展</a:t>
            </a:r>
            <a:endParaRPr lang="zh-CN" altLang="en-US" sz="3600" b="1" dirty="0">
              <a:solidFill>
                <a:srgbClr val="FF0000"/>
              </a:solidFill>
              <a:latin typeface="经典中宋简" panose="02010609000101010101" charset="-122"/>
              <a:ea typeface="经典中宋简" panose="02010609000101010101" charset="-122"/>
              <a:sym typeface="华文新魏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27380" y="539115"/>
            <a:ext cx="1051560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3600" b="1" dirty="0" smtClean="0">
                <a:solidFill>
                  <a:srgbClr val="3014BB"/>
                </a:solidFill>
                <a:latin typeface="经典中宋简" panose="02010609000101010101" charset="-122"/>
                <a:ea typeface="经典中宋简" panose="02010609000101010101" charset="-122"/>
                <a:sym typeface="Garamond" panose="02020404030301010803" pitchFamily="2" charset="0"/>
              </a:rPr>
              <a:t>合作探究</a:t>
            </a:r>
            <a:r>
              <a:rPr lang="en-US" altLang="x-none" sz="3600" b="1" dirty="0" smtClean="0">
                <a:solidFill>
                  <a:srgbClr val="3014BB"/>
                </a:solidFill>
                <a:latin typeface="经典中宋简" panose="02010609000101010101" charset="-122"/>
                <a:ea typeface="经典中宋简" panose="02010609000101010101" charset="-122"/>
                <a:sym typeface="Garamond" panose="02020404030301010803" pitchFamily="2" charset="0"/>
              </a:rPr>
              <a:t>2  </a:t>
            </a:r>
            <a:r>
              <a:rPr lang="zh-CN" altLang="en-US" sz="3600" b="1" dirty="0" smtClean="0">
                <a:solidFill>
                  <a:srgbClr val="3014BB"/>
                </a:solidFill>
                <a:latin typeface="经典中宋简" panose="02010609000101010101" charset="-122"/>
                <a:ea typeface="经典中宋简" panose="02010609000101010101" charset="-122"/>
                <a:sym typeface="Garamond" panose="02020404030301010803" pitchFamily="2" charset="0"/>
              </a:rPr>
              <a:t>布雷顿森林体系的影响</a:t>
            </a:r>
            <a:endParaRPr lang="zh-CN" altLang="en-US" sz="3600" b="1" dirty="0" smtClean="0">
              <a:solidFill>
                <a:srgbClr val="3014BB"/>
              </a:solidFill>
              <a:latin typeface="经典中宋简" panose="02010609000101010101" charset="-122"/>
              <a:ea typeface="经典中宋简" panose="02010609000101010101" charset="-122"/>
              <a:sym typeface="Garamond" panose="02020404030301010803" pitchFamily="2" charset="0"/>
            </a:endParaRPr>
          </a:p>
        </p:txBody>
      </p:sp>
      <p:sp>
        <p:nvSpPr>
          <p:cNvPr id="19459" name="文本框 4"/>
          <p:cNvSpPr/>
          <p:nvPr/>
        </p:nvSpPr>
        <p:spPr>
          <a:xfrm>
            <a:off x="627380" y="4654550"/>
            <a:ext cx="11029315" cy="1753235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 lvl="0" indent="0">
              <a:lnSpc>
                <a:spcPct val="150000"/>
              </a:lnSpc>
            </a:pPr>
            <a:r>
              <a:rPr lang="zh-CN" altLang="en-US" sz="3600" b="1" dirty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SimSun" panose="02010600030101010101" pitchFamily="2" charset="-122"/>
              </a:rPr>
              <a:t>材料三：</a:t>
            </a:r>
            <a:r>
              <a:rPr lang="zh-CN" altLang="en-US" sz="3600" b="1" dirty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  <a:sym typeface="SimSun" panose="02010600030101010101" pitchFamily="2" charset="-122"/>
              </a:rPr>
              <a:t>纽约也将金融活动的</a:t>
            </a:r>
            <a:r>
              <a:rPr lang="zh-CN" altLang="en-US" sz="3600" b="1" dirty="0">
                <a:solidFill>
                  <a:srgbClr val="FF0000"/>
                </a:solidFill>
                <a:latin typeface="经典中宋简" panose="02010609000101010101" charset="-122"/>
                <a:ea typeface="经典中宋简" panose="02010609000101010101" charset="-122"/>
                <a:sym typeface="SimSun" panose="02010600030101010101" pitchFamily="2" charset="-122"/>
              </a:rPr>
              <a:t>触角伸向世界的</a:t>
            </a:r>
            <a:endParaRPr lang="zh-CN" altLang="en-US" sz="3600" b="1" dirty="0">
              <a:solidFill>
                <a:srgbClr val="FF0000"/>
              </a:solidFill>
              <a:latin typeface="经典中宋简" panose="02010609000101010101" charset="-122"/>
              <a:ea typeface="经典中宋简" panose="02010609000101010101" charset="-122"/>
              <a:sym typeface="SimSun" panose="02010600030101010101" pitchFamily="2" charset="-122"/>
            </a:endParaRPr>
          </a:p>
          <a:p>
            <a:pPr lvl="0" indent="0">
              <a:lnSpc>
                <a:spcPct val="15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经典中宋简" panose="02010609000101010101" charset="-122"/>
                <a:ea typeface="经典中宋简" panose="02010609000101010101" charset="-122"/>
                <a:sym typeface="SimSun" panose="02010600030101010101" pitchFamily="2" charset="-122"/>
              </a:rPr>
              <a:t>各个角落</a:t>
            </a:r>
            <a:endParaRPr lang="zh-CN" altLang="en-US" sz="3600" b="1" dirty="0">
              <a:solidFill>
                <a:srgbClr val="FF0000"/>
              </a:solidFill>
              <a:latin typeface="经典中宋简" panose="02010609000101010101" charset="-122"/>
              <a:ea typeface="经典中宋简" panose="02010609000101010101" charset="-122"/>
              <a:sym typeface="SimSun" panose="02010600030101010101" pitchFamily="2" charset="-122"/>
            </a:endParaRPr>
          </a:p>
        </p:txBody>
      </p:sp>
      <p:sp>
        <p:nvSpPr>
          <p:cNvPr id="19460" name="文本框 6"/>
          <p:cNvSpPr/>
          <p:nvPr/>
        </p:nvSpPr>
        <p:spPr>
          <a:xfrm>
            <a:off x="4718685" y="5759450"/>
            <a:ext cx="2908300" cy="645160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3600" b="1" dirty="0">
                <a:solidFill>
                  <a:srgbClr val="FF0000"/>
                </a:solidFill>
                <a:latin typeface="经典中宋简" panose="02010609000101010101" charset="-122"/>
                <a:ea typeface="经典中宋简" panose="02010609000101010101" charset="-122"/>
                <a:sym typeface="华文新魏" pitchFamily="2" charset="-122"/>
              </a:rPr>
              <a:t>资本扩张</a:t>
            </a:r>
            <a:endParaRPr lang="zh-CN" altLang="en-US" sz="3600" b="1" dirty="0">
              <a:solidFill>
                <a:srgbClr val="FF0000"/>
              </a:solidFill>
              <a:latin typeface="经典中宋简" panose="02010609000101010101" charset="-122"/>
              <a:ea typeface="经典中宋简" panose="02010609000101010101" charset="-122"/>
              <a:sym typeface="华文新魏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 bldLvl="0" animBg="1"/>
      <p:bldP spid="2" grpId="0" bldLvl="0" animBg="1"/>
      <p:bldP spid="19460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文本框 13"/>
          <p:cNvSpPr/>
          <p:nvPr/>
        </p:nvSpPr>
        <p:spPr>
          <a:xfrm>
            <a:off x="1268095" y="3554095"/>
            <a:ext cx="9618980" cy="14198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lnSpc>
                <a:spcPct val="120000"/>
              </a:lnSpc>
            </a:pPr>
            <a:r>
              <a:rPr lang="en-US" altLang="x-none" sz="3600" b="1" dirty="0">
                <a:latin typeface="经典中宋简" panose="02010609000101010101" charset="-122"/>
                <a:ea typeface="经典中宋简" panose="02010609000101010101" charset="-122"/>
                <a:sym typeface="华文新魏" pitchFamily="2" charset="-122"/>
              </a:rPr>
              <a:t>2</a:t>
            </a:r>
            <a:r>
              <a:rPr lang="zh-CN" altLang="en-US" sz="3600" b="1" dirty="0" smtClean="0">
                <a:latin typeface="经典中宋简" panose="02010609000101010101" charset="-122"/>
                <a:ea typeface="经典中宋简" panose="02010609000101010101" charset="-122"/>
                <a:sym typeface="华文新魏" pitchFamily="2" charset="-122"/>
              </a:rPr>
              <a:t>、</a:t>
            </a:r>
            <a:r>
              <a:rPr lang="zh-CN" altLang="en-US" sz="3600" b="1" dirty="0" smtClean="0">
                <a:solidFill>
                  <a:srgbClr val="FF0000"/>
                </a:solidFill>
                <a:latin typeface="经典中宋简" panose="02010609000101010101" charset="-122"/>
                <a:ea typeface="经典中宋简" panose="02010609000101010101" charset="-122"/>
                <a:sym typeface="华文新魏" pitchFamily="2" charset="-122"/>
              </a:rPr>
              <a:t>确</a:t>
            </a:r>
            <a:r>
              <a:rPr lang="zh-CN" altLang="en-US" sz="3600" b="1" dirty="0">
                <a:solidFill>
                  <a:srgbClr val="FF0000"/>
                </a:solidFill>
                <a:latin typeface="经典中宋简" panose="02010609000101010101" charset="-122"/>
                <a:ea typeface="经典中宋简" panose="02010609000101010101" charset="-122"/>
                <a:sym typeface="华文新魏" pitchFamily="2" charset="-122"/>
              </a:rPr>
              <a:t>立了美国在“二战”后相当一段时期内左右世界经济的霸主地位。</a:t>
            </a:r>
            <a:endParaRPr lang="zh-CN" altLang="en-US" sz="3600" b="1" dirty="0">
              <a:solidFill>
                <a:srgbClr val="FF0000"/>
              </a:solidFill>
              <a:latin typeface="经典中宋简" panose="02010609000101010101" charset="-122"/>
              <a:ea typeface="经典中宋简" panose="02010609000101010101" charset="-122"/>
              <a:sym typeface="华文新魏" pitchFamily="2" charset="-122"/>
            </a:endParaRPr>
          </a:p>
        </p:txBody>
      </p:sp>
      <p:sp>
        <p:nvSpPr>
          <p:cNvPr id="20483" name="文本框 14"/>
          <p:cNvSpPr/>
          <p:nvPr/>
        </p:nvSpPr>
        <p:spPr>
          <a:xfrm>
            <a:off x="1226820" y="2098040"/>
            <a:ext cx="10028555" cy="14198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lnSpc>
                <a:spcPct val="120000"/>
              </a:lnSpc>
            </a:pPr>
            <a:r>
              <a:rPr lang="en-US" altLang="x-none" sz="3600" b="1" dirty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华文新魏" pitchFamily="2" charset="-122"/>
              </a:rPr>
              <a:t>1</a:t>
            </a:r>
            <a:r>
              <a:rPr lang="zh-CN" altLang="en-US" sz="3600" b="1" dirty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华文新魏" pitchFamily="2" charset="-122"/>
              </a:rPr>
              <a:t>.在一定程度上</a:t>
            </a:r>
            <a:r>
              <a:rPr lang="zh-CN" altLang="en-US" sz="3600" b="1" dirty="0">
                <a:solidFill>
                  <a:srgbClr val="FF0000"/>
                </a:solidFill>
                <a:latin typeface="经典中宋简" panose="02010609000101010101" charset="-122"/>
                <a:ea typeface="经典中宋简" panose="02010609000101010101" charset="-122"/>
                <a:sym typeface="华文新魏" pitchFamily="2" charset="-122"/>
              </a:rPr>
              <a:t>稳定了世界金融货币秩序</a:t>
            </a:r>
            <a:r>
              <a:rPr lang="zh-CN" altLang="en-US" sz="3600" b="1" dirty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华文新魏" pitchFamily="2" charset="-122"/>
              </a:rPr>
              <a:t>，促进了世界贸易，有利于世界经济的发展。</a:t>
            </a:r>
            <a:endParaRPr lang="zh-CN" altLang="en-US" sz="3600" dirty="0">
              <a:solidFill>
                <a:srgbClr val="000000"/>
              </a:solidFill>
              <a:latin typeface="经典中宋简" panose="02010609000101010101" charset="-122"/>
              <a:ea typeface="经典中宋简" panose="02010609000101010101" charset="-122"/>
              <a:sym typeface="SimSun" panose="02010600030101010101" pitchFamily="2" charset="-122"/>
            </a:endParaRPr>
          </a:p>
        </p:txBody>
      </p:sp>
      <p:sp>
        <p:nvSpPr>
          <p:cNvPr id="20484" name="文本框 15"/>
          <p:cNvSpPr/>
          <p:nvPr/>
        </p:nvSpPr>
        <p:spPr>
          <a:xfrm>
            <a:off x="1300480" y="4998720"/>
            <a:ext cx="9586595" cy="7556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lnSpc>
                <a:spcPct val="120000"/>
              </a:lnSpc>
            </a:pPr>
            <a:r>
              <a:rPr lang="en-US" altLang="x-none" sz="3600" b="1" dirty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华文新魏" pitchFamily="2" charset="-122"/>
              </a:rPr>
              <a:t>3</a:t>
            </a:r>
            <a:r>
              <a:rPr lang="zh-CN" altLang="en-US" sz="3600" b="1" dirty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华文新魏" pitchFamily="2" charset="-122"/>
              </a:rPr>
              <a:t>、适应了美国</a:t>
            </a:r>
            <a:r>
              <a:rPr lang="zh-CN" altLang="en-US" sz="3600" b="1" dirty="0">
                <a:solidFill>
                  <a:srgbClr val="FF0000"/>
                </a:solidFill>
                <a:latin typeface="经典中宋简" panose="02010609000101010101" charset="-122"/>
                <a:ea typeface="经典中宋简" panose="02010609000101010101" charset="-122"/>
                <a:sym typeface="华文新魏" pitchFamily="2" charset="-122"/>
              </a:rPr>
              <a:t>对外资本扩张</a:t>
            </a:r>
            <a:r>
              <a:rPr lang="zh-CN" altLang="en-US" sz="3600" b="1" dirty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华文新魏" pitchFamily="2" charset="-122"/>
              </a:rPr>
              <a:t>的需要。</a:t>
            </a:r>
            <a:endParaRPr lang="zh-CN" altLang="en-US" sz="3600" dirty="0">
              <a:solidFill>
                <a:srgbClr val="000000"/>
              </a:solidFill>
              <a:latin typeface="经典中宋简" panose="02010609000101010101" charset="-122"/>
              <a:ea typeface="经典中宋简" panose="02010609000101010101" charset="-122"/>
              <a:sym typeface="SimSun" panose="0201060003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640238" y="1097145"/>
            <a:ext cx="567690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3600" b="1" dirty="0" smtClean="0">
                <a:solidFill>
                  <a:srgbClr val="3014BB"/>
                </a:solidFill>
                <a:latin typeface="经典中宋简" panose="02010609000101010101" charset="-122"/>
                <a:ea typeface="经典中宋简" panose="02010609000101010101" charset="-122"/>
                <a:sym typeface="Garamond" panose="02020404030301010803" pitchFamily="2" charset="0"/>
              </a:rPr>
              <a:t>三、布雷顿森林体系的影响</a:t>
            </a:r>
            <a:endParaRPr lang="zh-CN" altLang="en-US" sz="3600" b="1" dirty="0" smtClean="0">
              <a:solidFill>
                <a:srgbClr val="3014BB"/>
              </a:solidFill>
              <a:latin typeface="经典中宋简" panose="02010609000101010101" charset="-122"/>
              <a:ea typeface="经典中宋简" panose="02010609000101010101" charset="-122"/>
              <a:sym typeface="Garamond" panose="02020404030301010803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文本框 2"/>
          <p:cNvSpPr/>
          <p:nvPr/>
        </p:nvSpPr>
        <p:spPr>
          <a:xfrm>
            <a:off x="1472565" y="5697855"/>
            <a:ext cx="8587740" cy="645160"/>
          </a:xfrm>
          <a:prstGeom prst="rect">
            <a:avLst/>
          </a:prstGeom>
          <a:noFill/>
          <a:ln w="25400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经典中宋简" panose="02010609000101010101" charset="-122"/>
                <a:ea typeface="经典中宋简" panose="02010609000101010101" charset="-122"/>
                <a:sym typeface="KaiTi" panose="02010609060101010101" charset="-122"/>
              </a:rPr>
              <a:t>20世纪70年代初，布雷顿森林体系瓦解</a:t>
            </a:r>
            <a:endParaRPr lang="zh-CN" altLang="en-US" sz="3600" b="1" dirty="0">
              <a:solidFill>
                <a:srgbClr val="FF0000"/>
              </a:solidFill>
              <a:latin typeface="经典中宋简" panose="02010609000101010101" charset="-122"/>
              <a:ea typeface="经典中宋简" panose="02010609000101010101" charset="-122"/>
              <a:sym typeface="KaiTi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649095" y="241935"/>
            <a:ext cx="753681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3600" b="1" dirty="0" smtClean="0">
                <a:solidFill>
                  <a:srgbClr val="FF0000"/>
                </a:solidFill>
                <a:latin typeface="经典中宋简" panose="02010609000101010101" charset="-122"/>
                <a:ea typeface="经典中宋简" panose="02010609000101010101" charset="-122"/>
                <a:sym typeface="Garamond" panose="02020404030301010803" pitchFamily="2" charset="0"/>
              </a:rPr>
              <a:t>四、布雷顿森林体系的解体</a:t>
            </a:r>
            <a:endParaRPr lang="zh-CN" altLang="en-US" sz="3600" b="1" dirty="0" smtClean="0">
              <a:solidFill>
                <a:srgbClr val="FF0000"/>
              </a:solidFill>
              <a:latin typeface="经典中宋简" panose="02010609000101010101" charset="-122"/>
              <a:ea typeface="经典中宋简" panose="02010609000101010101" charset="-122"/>
              <a:sym typeface="Garamond" panose="02020404030301010803" pitchFamily="2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49095" y="887095"/>
            <a:ext cx="8068945" cy="45383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右箭头 81931"/>
          <p:cNvSpPr/>
          <p:nvPr/>
        </p:nvSpPr>
        <p:spPr>
          <a:xfrm rot="1988954">
            <a:off x="6281420" y="2981960"/>
            <a:ext cx="1384935" cy="276225"/>
          </a:xfrm>
          <a:prstGeom prst="rightArrow">
            <a:avLst>
              <a:gd name="adj1" fmla="val 50000"/>
              <a:gd name="adj2" fmla="val 101345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 sz="3600" b="1">
              <a:solidFill>
                <a:srgbClr val="000000"/>
              </a:solidFill>
              <a:latin typeface="经典中宋简" panose="02010609000101010101" charset="-122"/>
              <a:ea typeface="经典中宋简" panose="02010609000101010101" charset="-122"/>
              <a:sym typeface="Arial" panose="020B0604020202020204" pitchFamily="34" charset="0"/>
            </a:endParaRPr>
          </a:p>
        </p:txBody>
      </p:sp>
      <p:sp>
        <p:nvSpPr>
          <p:cNvPr id="22533" name="右箭头 81932"/>
          <p:cNvSpPr/>
          <p:nvPr/>
        </p:nvSpPr>
        <p:spPr>
          <a:xfrm rot="673591">
            <a:off x="3696915" y="4649647"/>
            <a:ext cx="886123" cy="190574"/>
          </a:xfrm>
          <a:prstGeom prst="rightArrow">
            <a:avLst>
              <a:gd name="adj1" fmla="val 50000"/>
              <a:gd name="adj2" fmla="val 104162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 sz="3600" b="1">
              <a:solidFill>
                <a:srgbClr val="000000"/>
              </a:solidFill>
              <a:latin typeface="经典中宋简" panose="02010609000101010101" charset="-122"/>
              <a:ea typeface="经典中宋简" panose="02010609000101010101" charset="-122"/>
              <a:sym typeface="Arial" panose="020B0604020202020204" pitchFamily="34" charset="0"/>
            </a:endParaRPr>
          </a:p>
        </p:txBody>
      </p:sp>
      <p:sp>
        <p:nvSpPr>
          <p:cNvPr id="22534" name="右箭头 81935"/>
          <p:cNvSpPr/>
          <p:nvPr/>
        </p:nvSpPr>
        <p:spPr>
          <a:xfrm rot="19526096">
            <a:off x="6228715" y="4613910"/>
            <a:ext cx="1468755" cy="219075"/>
          </a:xfrm>
          <a:prstGeom prst="rightArrow">
            <a:avLst>
              <a:gd name="adj1" fmla="val 75387"/>
              <a:gd name="adj2" fmla="val 88491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 sz="3600" b="1">
              <a:solidFill>
                <a:srgbClr val="000000"/>
              </a:solidFill>
              <a:latin typeface="经典中宋简" panose="02010609000101010101" charset="-122"/>
              <a:ea typeface="经典中宋简" panose="02010609000101010101" charset="-122"/>
              <a:sym typeface="Arial" panose="020B0604020202020204" pitchFamily="34" charset="0"/>
            </a:endParaRPr>
          </a:p>
        </p:txBody>
      </p:sp>
      <p:sp>
        <p:nvSpPr>
          <p:cNvPr id="22535" name="右箭头 81936"/>
          <p:cNvSpPr/>
          <p:nvPr/>
        </p:nvSpPr>
        <p:spPr>
          <a:xfrm rot="20798117">
            <a:off x="3593172" y="3088385"/>
            <a:ext cx="859622" cy="187070"/>
          </a:xfrm>
          <a:prstGeom prst="rightArrow">
            <a:avLst>
              <a:gd name="adj1" fmla="val 50000"/>
              <a:gd name="adj2" fmla="val 10354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 sz="3600" b="1">
              <a:solidFill>
                <a:srgbClr val="000000"/>
              </a:solidFill>
              <a:latin typeface="经典中宋简" panose="02010609000101010101" charset="-122"/>
              <a:ea typeface="经典中宋简" panose="02010609000101010101" charset="-122"/>
              <a:sym typeface="Arial" panose="020B0604020202020204" pitchFamily="34" charset="0"/>
            </a:endParaRPr>
          </a:p>
        </p:txBody>
      </p:sp>
      <p:sp>
        <p:nvSpPr>
          <p:cNvPr id="22536" name="文本框 81937"/>
          <p:cNvSpPr/>
          <p:nvPr/>
        </p:nvSpPr>
        <p:spPr>
          <a:xfrm>
            <a:off x="8020685" y="2902585"/>
            <a:ext cx="2353310" cy="2306955"/>
          </a:xfrm>
          <a:prstGeom prst="rect">
            <a:avLst/>
          </a:prstGeom>
          <a:solidFill>
            <a:srgbClr val="FF99CC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3600" b="1" dirty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Arial" panose="020B0604020202020204" pitchFamily="34" charset="0"/>
              </a:rPr>
              <a:t>国际货币金融体系</a:t>
            </a:r>
            <a:r>
              <a:rPr lang="en-US" altLang="x-none" sz="3600" b="1" dirty="0">
                <a:solidFill>
                  <a:srgbClr val="FFFF00"/>
                </a:solidFill>
                <a:latin typeface="经典中宋简" panose="02010609000101010101" charset="-122"/>
                <a:ea typeface="经典中宋简" panose="02010609000101010101" charset="-122"/>
                <a:sym typeface="Arial" panose="020B0604020202020204" pitchFamily="34" charset="0"/>
              </a:rPr>
              <a:t>(</a:t>
            </a:r>
            <a:r>
              <a:rPr lang="zh-CN" altLang="en-US" sz="3600" b="1" dirty="0">
                <a:solidFill>
                  <a:srgbClr val="FFFF00"/>
                </a:solidFill>
                <a:latin typeface="经典中宋简" panose="02010609000101010101" charset="-122"/>
                <a:ea typeface="经典中宋简" panose="02010609000101010101" charset="-122"/>
                <a:sym typeface="Arial" panose="020B0604020202020204" pitchFamily="34" charset="0"/>
              </a:rPr>
              <a:t>以美元为中心</a:t>
            </a:r>
            <a:r>
              <a:rPr lang="en-US" altLang="x-none" sz="3600" b="1" dirty="0">
                <a:solidFill>
                  <a:srgbClr val="FFFF00"/>
                </a:solidFill>
                <a:latin typeface="经典中宋简" panose="02010609000101010101" charset="-122"/>
                <a:ea typeface="经典中宋简" panose="02010609000101010101" charset="-122"/>
                <a:sym typeface="Arial" panose="020B0604020202020204" pitchFamily="34" charset="0"/>
              </a:rPr>
              <a:t>)</a:t>
            </a:r>
            <a:endParaRPr lang="en-US" altLang="x-none" sz="3600" b="1" dirty="0">
              <a:solidFill>
                <a:srgbClr val="FFFF00"/>
              </a:solidFill>
              <a:latin typeface="经典中宋简" panose="02010609000101010101" charset="-122"/>
              <a:ea typeface="经典中宋简" panose="02010609000101010101" charset="-122"/>
              <a:sym typeface="Arial" panose="020B0604020202020204" pitchFamily="34" charset="0"/>
            </a:endParaRPr>
          </a:p>
        </p:txBody>
      </p:sp>
      <p:sp>
        <p:nvSpPr>
          <p:cNvPr id="22537" name="文本框 81940"/>
          <p:cNvSpPr/>
          <p:nvPr/>
        </p:nvSpPr>
        <p:spPr>
          <a:xfrm>
            <a:off x="2839287" y="1985851"/>
            <a:ext cx="744409" cy="3969385"/>
          </a:xfrm>
          <a:prstGeom prst="rect">
            <a:avLst/>
          </a:prstGeom>
          <a:solidFill>
            <a:srgbClr val="FF99CC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3600" b="1" dirty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SimHei" panose="02010609060101010101" charset="-122"/>
              </a:rPr>
              <a:t>布雷顿森林会议</a:t>
            </a:r>
            <a:endParaRPr lang="zh-CN" altLang="en-US" sz="3600" b="1" dirty="0">
              <a:solidFill>
                <a:srgbClr val="000000"/>
              </a:solidFill>
              <a:latin typeface="经典中宋简" panose="02010609000101010101" charset="-122"/>
              <a:ea typeface="经典中宋简" panose="02010609000101010101" charset="-122"/>
              <a:sym typeface="SimHei" panose="02010609060101010101" charset="-122"/>
            </a:endParaRPr>
          </a:p>
        </p:txBody>
      </p:sp>
      <p:sp>
        <p:nvSpPr>
          <p:cNvPr id="19466" name="文本框 86034"/>
          <p:cNvSpPr/>
          <p:nvPr/>
        </p:nvSpPr>
        <p:spPr>
          <a:xfrm>
            <a:off x="709930" y="2625725"/>
            <a:ext cx="1292860" cy="230695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3600" b="1" dirty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Arial" panose="020B0604020202020204" pitchFamily="34" charset="0"/>
              </a:rPr>
              <a:t>经济危机、二战教训</a:t>
            </a:r>
            <a:endParaRPr lang="zh-CN" altLang="en-US" sz="3600" b="1" dirty="0">
              <a:solidFill>
                <a:srgbClr val="000000"/>
              </a:solidFill>
              <a:latin typeface="经典中宋简" panose="02010609000101010101" charset="-122"/>
              <a:ea typeface="经典中宋简" panose="02010609000101010101" charset="-122"/>
              <a:sym typeface="Arial" panose="020B0604020202020204" pitchFamily="34" charset="0"/>
            </a:endParaRPr>
          </a:p>
        </p:txBody>
      </p:sp>
      <p:sp>
        <p:nvSpPr>
          <p:cNvPr id="19467" name="下箭头 86050"/>
          <p:cNvSpPr/>
          <p:nvPr/>
        </p:nvSpPr>
        <p:spPr>
          <a:xfrm rot="16200000">
            <a:off x="2336164" y="3252412"/>
            <a:ext cx="297611" cy="709396"/>
          </a:xfrm>
          <a:prstGeom prst="downArrow">
            <a:avLst>
              <a:gd name="adj1" fmla="val 50000"/>
              <a:gd name="adj2" fmla="val 31293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 sz="3600" b="1">
              <a:solidFill>
                <a:srgbClr val="000000"/>
              </a:solidFill>
              <a:latin typeface="经典中宋简" panose="02010609000101010101" charset="-122"/>
              <a:ea typeface="经典中宋简" panose="02010609000101010101" charset="-122"/>
              <a:sym typeface="Arial" panose="020B0604020202020204" pitchFamily="34" charset="0"/>
            </a:endParaRPr>
          </a:p>
        </p:txBody>
      </p:sp>
      <p:sp>
        <p:nvSpPr>
          <p:cNvPr id="22541" name="文本框 86045"/>
          <p:cNvSpPr/>
          <p:nvPr/>
        </p:nvSpPr>
        <p:spPr>
          <a:xfrm>
            <a:off x="2171755" y="2339947"/>
            <a:ext cx="390472" cy="2584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3600" b="1" dirty="0">
                <a:solidFill>
                  <a:srgbClr val="FFFF00"/>
                </a:solidFill>
                <a:latin typeface="经典中宋简" panose="02010609000101010101" charset="-122"/>
                <a:ea typeface="经典中宋简" panose="02010609000101010101" charset="-122"/>
                <a:sym typeface="Arial" panose="020B0604020202020204" pitchFamily="34" charset="0"/>
              </a:rPr>
              <a:t>需要</a:t>
            </a:r>
            <a:endParaRPr lang="zh-CN" altLang="en-US" sz="3600" b="1" dirty="0">
              <a:solidFill>
                <a:srgbClr val="FFFF00"/>
              </a:solidFill>
              <a:latin typeface="经典中宋简" panose="02010609000101010101" charset="-122"/>
              <a:ea typeface="经典中宋简" panose="02010609000101010101" charset="-122"/>
              <a:sym typeface="Arial" panose="020B0604020202020204" pitchFamily="34" charset="0"/>
            </a:endParaRPr>
          </a:p>
          <a:p>
            <a:pPr lvl="0" indent="0">
              <a:spcBef>
                <a:spcPct val="50000"/>
              </a:spcBef>
            </a:pPr>
            <a:r>
              <a:rPr lang="zh-CN" altLang="en-US" sz="3600" b="1" dirty="0">
                <a:solidFill>
                  <a:srgbClr val="FFFF00"/>
                </a:solidFill>
                <a:latin typeface="经典中宋简" panose="02010609000101010101" charset="-122"/>
                <a:ea typeface="经典中宋简" panose="02010609000101010101" charset="-122"/>
                <a:sym typeface="Arial" panose="020B0604020202020204" pitchFamily="34" charset="0"/>
              </a:rPr>
              <a:t>制度</a:t>
            </a:r>
            <a:endParaRPr lang="zh-CN" altLang="en-US" sz="3600" b="1" dirty="0">
              <a:solidFill>
                <a:srgbClr val="FFFF00"/>
              </a:solidFill>
              <a:latin typeface="经典中宋简" panose="02010609000101010101" charset="-122"/>
              <a:ea typeface="经典中宋简" panose="02010609000101010101" charset="-122"/>
              <a:sym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908709" y="933175"/>
            <a:ext cx="2351206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0"/>
            <a:r>
              <a:rPr lang="zh-CN" altLang="en-US" sz="3600" b="1" dirty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  <a:sym typeface="Arial" panose="020B0604020202020204" pitchFamily="34" charset="0"/>
              </a:rPr>
              <a:t>课堂小结</a:t>
            </a:r>
            <a:endParaRPr lang="zh-CN" altLang="en-US" sz="3600" b="1" dirty="0">
              <a:solidFill>
                <a:schemeClr val="tx1"/>
              </a:solidFill>
              <a:latin typeface="经典中宋简" panose="02010609000101010101" charset="-122"/>
              <a:ea typeface="经典中宋简" panose="02010609000101010101" charset="-122"/>
              <a:sym typeface="Arial" panose="020B0604020202020204" pitchFamily="34" charset="0"/>
            </a:endParaRPr>
          </a:p>
        </p:txBody>
      </p:sp>
      <p:sp>
        <p:nvSpPr>
          <p:cNvPr id="22531" name="文本框 81927"/>
          <p:cNvSpPr/>
          <p:nvPr/>
        </p:nvSpPr>
        <p:spPr>
          <a:xfrm>
            <a:off x="4592987" y="2170812"/>
            <a:ext cx="1692807" cy="1753235"/>
          </a:xfrm>
          <a:prstGeom prst="rect">
            <a:avLst/>
          </a:prstGeom>
          <a:solidFill>
            <a:srgbClr val="FF99CC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3600" b="1" dirty="0">
                <a:solidFill>
                  <a:srgbClr val="0000FF"/>
                </a:solidFill>
                <a:latin typeface="经典中宋简" panose="02010609000101010101" charset="-122"/>
                <a:ea typeface="经典中宋简" panose="02010609000101010101" charset="-122"/>
                <a:sym typeface="Arial" panose="020B0604020202020204" pitchFamily="34" charset="0"/>
              </a:rPr>
              <a:t>国际货币基金组织</a:t>
            </a:r>
            <a:endParaRPr lang="zh-CN" altLang="en-US" sz="3600" b="1" dirty="0">
              <a:solidFill>
                <a:srgbClr val="0000FF"/>
              </a:solidFill>
              <a:latin typeface="经典中宋简" panose="02010609000101010101" charset="-122"/>
              <a:ea typeface="经典中宋简" panose="02010609000101010101" charset="-122"/>
              <a:sym typeface="Arial" panose="020B0604020202020204" pitchFamily="34" charset="0"/>
            </a:endParaRPr>
          </a:p>
        </p:txBody>
      </p:sp>
      <p:sp>
        <p:nvSpPr>
          <p:cNvPr id="22538" name="文本框 81941"/>
          <p:cNvSpPr/>
          <p:nvPr/>
        </p:nvSpPr>
        <p:spPr>
          <a:xfrm>
            <a:off x="4592987" y="4596831"/>
            <a:ext cx="1692807" cy="1198880"/>
          </a:xfrm>
          <a:prstGeom prst="rect">
            <a:avLst/>
          </a:prstGeom>
          <a:solidFill>
            <a:srgbClr val="FF99CC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3600" b="1" dirty="0">
                <a:solidFill>
                  <a:srgbClr val="0000FF"/>
                </a:solidFill>
                <a:latin typeface="经典中宋简" panose="02010609000101010101" charset="-122"/>
                <a:ea typeface="经典中宋简" panose="02010609000101010101" charset="-122"/>
                <a:sym typeface="Arial" panose="020B0604020202020204" pitchFamily="34" charset="0"/>
              </a:rPr>
              <a:t>世 界 银 行</a:t>
            </a:r>
            <a:endParaRPr lang="zh-CN" altLang="en-US" sz="3600" b="1" dirty="0">
              <a:solidFill>
                <a:srgbClr val="0000FF"/>
              </a:solidFill>
              <a:latin typeface="经典中宋简" panose="02010609000101010101" charset="-122"/>
              <a:ea typeface="经典中宋简" panose="02010609000101010101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6" grpId="0" bldLvl="0" animBg="1"/>
      <p:bldP spid="22537" grpId="0" bldLvl="0" animBg="1"/>
      <p:bldP spid="22541" grpId="0" bldLvl="0"/>
      <p:bldP spid="22531" grpId="0" bldLvl="0" animBg="1"/>
      <p:bldP spid="22538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0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24130" y="-5080"/>
            <a:ext cx="12229465" cy="68389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文本框 99"/>
          <p:cNvSpPr/>
          <p:nvPr/>
        </p:nvSpPr>
        <p:spPr>
          <a:xfrm>
            <a:off x="1034415" y="1664970"/>
            <a:ext cx="9633585" cy="2584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lnSpc>
                <a:spcPct val="150000"/>
              </a:lnSpc>
              <a:buNone/>
            </a:pPr>
            <a:r>
              <a:rPr lang="zh-CN" altLang="en-US" sz="3600">
                <a:latin typeface="经典中宋简" panose="02010609000101010101" charset="-122"/>
                <a:ea typeface="经典中宋简" panose="02010609000101010101" charset="-122"/>
                <a:sym typeface="SimHei" panose="02010609060101010101" charset="-122"/>
              </a:rPr>
              <a:t>材料一</a:t>
            </a:r>
            <a:r>
              <a:rPr lang="zh-CN" altLang="en-US" sz="3600">
                <a:latin typeface="经典中宋简" panose="02010609000101010101" charset="-122"/>
                <a:ea typeface="经典中宋简" panose="02010609000101010101" charset="-122"/>
                <a:sym typeface="SimSun" panose="02010600030101010101" pitchFamily="2" charset="-122"/>
              </a:rPr>
              <a:t>    </a:t>
            </a:r>
            <a:r>
              <a:rPr lang="zh-CN" altLang="en-US" sz="360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  <a:sym typeface="楷体_GB2312" panose="02010609030101010101" pitchFamily="1" charset="-122"/>
              </a:rPr>
              <a:t>两次世界大战之间的20年中，国际货币体系分裂成几个相互竞争的货币集团……呈现出一种无政府状态。 </a:t>
            </a:r>
            <a:endParaRPr lang="zh-CN" altLang="en-US" sz="3600">
              <a:solidFill>
                <a:schemeClr val="tx1"/>
              </a:solidFill>
              <a:latin typeface="经典中宋简" panose="02010609000101010101" charset="-122"/>
              <a:ea typeface="经典中宋简" panose="02010609000101010101" charset="-122"/>
              <a:sym typeface="楷体_GB2312" panose="02010609030101010101" pitchFamily="1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3576135" y="2450407"/>
            <a:ext cx="2024923" cy="0"/>
          </a:xfrm>
          <a:prstGeom prst="line">
            <a:avLst/>
          </a:prstGeom>
          <a:ln w="38100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直接连接符 1"/>
          <p:cNvCxnSpPr/>
          <p:nvPr/>
        </p:nvCxnSpPr>
        <p:spPr>
          <a:xfrm>
            <a:off x="5394960" y="3244215"/>
            <a:ext cx="3899535" cy="29845"/>
          </a:xfrm>
          <a:prstGeom prst="line">
            <a:avLst/>
          </a:prstGeom>
          <a:ln w="38100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>
            <a:off x="3360291" y="4071074"/>
            <a:ext cx="2241092" cy="0"/>
          </a:xfrm>
          <a:prstGeom prst="line">
            <a:avLst/>
          </a:prstGeom>
          <a:ln w="38100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1339215" y="4177665"/>
            <a:ext cx="895350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>
                <a:solidFill>
                  <a:srgbClr val="FF0000"/>
                </a:solidFill>
                <a:latin typeface="经典中宋简" panose="02010609000101010101" charset="-122"/>
                <a:ea typeface="经典中宋简" panose="02010609000101010101" charset="-122"/>
                <a:sym typeface="+mn-ea"/>
              </a:rPr>
              <a:t>各国期望建立政府主导的稳定的国际经济新秩序</a:t>
            </a:r>
            <a:endParaRPr lang="zh-CN" altLang="en-US" sz="3600" b="1" dirty="0" smtClean="0">
              <a:solidFill>
                <a:srgbClr val="FF0000"/>
              </a:solidFill>
              <a:latin typeface="经典中宋简" panose="02010609000101010101" charset="-122"/>
              <a:ea typeface="经典中宋简" panose="02010609000101010101" charset="-122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406804" y="945560"/>
            <a:ext cx="6364605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3600" b="1" dirty="0" smtClean="0">
                <a:solidFill>
                  <a:srgbClr val="3014BB"/>
                </a:solidFill>
                <a:latin typeface="经典中宋简" panose="02010609000101010101" charset="-122"/>
                <a:ea typeface="经典中宋简" panose="02010609000101010101" charset="-122"/>
                <a:sym typeface="Garamond" panose="02020404030301010803" pitchFamily="2" charset="0"/>
              </a:rPr>
              <a:t>合作探究</a:t>
            </a:r>
            <a:r>
              <a:rPr lang="en-US" altLang="x-none" sz="3600" b="1" dirty="0" smtClean="0">
                <a:solidFill>
                  <a:srgbClr val="3014BB"/>
                </a:solidFill>
                <a:latin typeface="经典中宋简" panose="02010609000101010101" charset="-122"/>
                <a:ea typeface="经典中宋简" panose="02010609000101010101" charset="-122"/>
                <a:sym typeface="Garamond" panose="02020404030301010803" pitchFamily="2" charset="0"/>
              </a:rPr>
              <a:t>1  </a:t>
            </a:r>
            <a:r>
              <a:rPr lang="zh-CN" altLang="en-US" sz="3600" b="1" dirty="0" smtClean="0">
                <a:solidFill>
                  <a:srgbClr val="3014BB"/>
                </a:solidFill>
                <a:latin typeface="经典中宋简" panose="02010609000101010101" charset="-122"/>
                <a:ea typeface="经典中宋简" panose="02010609000101010101" charset="-122"/>
                <a:sym typeface="Garamond" panose="02020404030301010803" pitchFamily="2" charset="0"/>
              </a:rPr>
              <a:t>新体系建立的背景</a:t>
            </a:r>
            <a:endParaRPr lang="zh-CN" altLang="en-US" sz="3600" b="1" dirty="0" smtClean="0">
              <a:solidFill>
                <a:srgbClr val="3014BB"/>
              </a:solidFill>
              <a:latin typeface="经典中宋简" panose="02010609000101010101" charset="-122"/>
              <a:ea typeface="经典中宋简" panose="02010609000101010101" charset="-122"/>
              <a:sym typeface="Garamond" panose="02020404030301010803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276424" y="229638"/>
            <a:ext cx="20116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>
                <a:latin typeface="经典中宋简" panose="02010609000101010101" charset="-122"/>
                <a:ea typeface="经典中宋简" panose="02010609000101010101" charset="-122"/>
              </a:rPr>
              <a:t>历史影院</a:t>
            </a:r>
            <a:endParaRPr lang="zh-CN" altLang="en-US" sz="2875" b="1" dirty="0">
              <a:latin typeface="SimHei" panose="02010609060101010101" charset="-122"/>
              <a:ea typeface="SimHei" panose="02010609060101010101" charset="-122"/>
            </a:endParaRPr>
          </a:p>
        </p:txBody>
      </p:sp>
      <p:pic>
        <p:nvPicPr>
          <p:cNvPr id="5" name="大国崛起之美国_clip(1)(1).wmv">
            <a:hlinkClick r:id="" action="ppaction://media"/>
          </p:cNvPr>
          <p:cNvPicPr>
            <a:picLocks noRot="1"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102360" y="875030"/>
            <a:ext cx="9659620" cy="543369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2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5"/>
          <p:cNvSpPr/>
          <p:nvPr/>
        </p:nvSpPr>
        <p:spPr>
          <a:xfrm>
            <a:off x="918250" y="3186405"/>
            <a:ext cx="6998814" cy="645160"/>
          </a:xfrm>
          <a:prstGeom prst="rect">
            <a:avLst/>
          </a:prstGeom>
          <a:noFill/>
          <a:ln w="2857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3600">
                <a:latin typeface="经典中宋简" panose="02010609000101010101" charset="-122"/>
                <a:ea typeface="经典中宋简" panose="02010609000101010101" charset="-122"/>
                <a:sym typeface="Garamond" panose="02020404030301010803" pitchFamily="2" charset="0"/>
              </a:rPr>
              <a:t>2、世界经济格局发生变化</a:t>
            </a:r>
            <a:endParaRPr lang="zh-CN" altLang="en-US" sz="3600" b="1" dirty="0">
              <a:latin typeface="经典中宋简" panose="02010609000101010101" charset="-122"/>
              <a:ea typeface="经典中宋简" panose="02010609000101010101" charset="-122"/>
              <a:sym typeface="Garamond" panose="02020404030301010803" pitchFamily="2" charset="0"/>
            </a:endParaRPr>
          </a:p>
        </p:txBody>
      </p:sp>
      <p:sp>
        <p:nvSpPr>
          <p:cNvPr id="7174" name="Rectangle 14"/>
          <p:cNvSpPr/>
          <p:nvPr/>
        </p:nvSpPr>
        <p:spPr>
          <a:xfrm>
            <a:off x="918210" y="4330065"/>
            <a:ext cx="10013315" cy="645160"/>
          </a:xfrm>
          <a:prstGeom prst="rect">
            <a:avLst/>
          </a:prstGeom>
          <a:noFill/>
          <a:ln w="2857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x-none" sz="3600" dirty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Arial" panose="020B0604020202020204" pitchFamily="34" charset="0"/>
              </a:rPr>
              <a:t>3</a:t>
            </a:r>
            <a:r>
              <a:rPr lang="zh-CN" altLang="en-US" sz="3600" dirty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Arial" panose="020B0604020202020204" pitchFamily="34" charset="0"/>
              </a:rPr>
              <a:t>、美国企图确立世界经济霸主地</a:t>
            </a:r>
            <a:r>
              <a:rPr lang="zh-CN" altLang="en-US" sz="3600" dirty="0" smtClean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Arial" panose="020B0604020202020204" pitchFamily="34" charset="0"/>
              </a:rPr>
              <a:t>位（</a:t>
            </a:r>
            <a:r>
              <a:rPr lang="zh-CN" altLang="en-US" sz="3600" dirty="0">
                <a:solidFill>
                  <a:srgbClr val="FF0000"/>
                </a:solidFill>
                <a:latin typeface="经典中宋简" panose="02010609000101010101" charset="-122"/>
                <a:ea typeface="经典中宋简" panose="02010609000101010101" charset="-122"/>
                <a:sym typeface="Arial" panose="020B0604020202020204" pitchFamily="34" charset="0"/>
              </a:rPr>
              <a:t>动力</a:t>
            </a:r>
            <a:r>
              <a:rPr lang="zh-CN" altLang="en-US" sz="3600" dirty="0">
                <a:latin typeface="经典中宋简" panose="02010609000101010101" charset="-122"/>
                <a:ea typeface="经典中宋简" panose="02010609000101010101" charset="-122"/>
                <a:sym typeface="Arial" panose="020B0604020202020204" pitchFamily="34" charset="0"/>
              </a:rPr>
              <a:t>）</a:t>
            </a:r>
            <a:endParaRPr lang="zh-CN" altLang="en-US" sz="3600" dirty="0">
              <a:latin typeface="经典中宋简" panose="02010609000101010101" charset="-122"/>
              <a:ea typeface="经典中宋简" panose="02010609000101010101" charset="-122"/>
              <a:sym typeface="Arial" panose="020B0604020202020204" pitchFamily="34" charset="0"/>
            </a:endParaRPr>
          </a:p>
        </p:txBody>
      </p:sp>
      <p:sp>
        <p:nvSpPr>
          <p:cNvPr id="7175" name="Rectangle 20"/>
          <p:cNvSpPr/>
          <p:nvPr/>
        </p:nvSpPr>
        <p:spPr>
          <a:xfrm>
            <a:off x="895985" y="1997075"/>
            <a:ext cx="9790430" cy="645160"/>
          </a:xfrm>
          <a:prstGeom prst="rect">
            <a:avLst/>
          </a:prstGeom>
          <a:noFill/>
          <a:ln w="2857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3600">
                <a:latin typeface="经典中宋简" panose="02010609000101010101" charset="-122"/>
                <a:ea typeface="经典中宋简" panose="02010609000101010101" charset="-122"/>
                <a:sym typeface="Arial" panose="020B0604020202020204" pitchFamily="34" charset="0"/>
              </a:rPr>
              <a:t>1、经济大危机及二战的惨痛教训（必要）</a:t>
            </a:r>
            <a:endParaRPr lang="zh-CN" altLang="en-US" sz="3600">
              <a:latin typeface="经典中宋简" panose="02010609000101010101" charset="-122"/>
              <a:ea typeface="经典中宋简" panose="02010609000101010101" charset="-122"/>
              <a:sym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358949" y="1071394"/>
            <a:ext cx="659257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3600" b="1" dirty="0" smtClean="0">
                <a:solidFill>
                  <a:srgbClr val="3014BB"/>
                </a:solidFill>
                <a:latin typeface="经典中宋简" panose="02010609000101010101" charset="-122"/>
                <a:ea typeface="经典中宋简" panose="02010609000101010101" charset="-122"/>
                <a:sym typeface="Garamond" panose="02020404030301010803" pitchFamily="2" charset="0"/>
              </a:rPr>
              <a:t>一、布雷顿森林体系建立的背景</a:t>
            </a:r>
            <a:endParaRPr lang="zh-CN" altLang="en-US" sz="3600" b="1" dirty="0" smtClean="0">
              <a:solidFill>
                <a:srgbClr val="3014BB"/>
              </a:solidFill>
              <a:latin typeface="经典中宋简" panose="02010609000101010101" charset="-122"/>
              <a:ea typeface="经典中宋简" panose="02010609000101010101" charset="-122"/>
              <a:sym typeface="Garamond" panose="02020404030301010803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ldLvl="0" animBg="1"/>
      <p:bldP spid="7174" grpId="0" bldLvl="0" animBg="1"/>
      <p:bldP spid="717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904990" y="502920"/>
            <a:ext cx="4632960" cy="2512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3"/>
          <p:cNvSpPr/>
          <p:nvPr/>
        </p:nvSpPr>
        <p:spPr>
          <a:xfrm>
            <a:off x="549275" y="3223895"/>
            <a:ext cx="10991215" cy="7835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lnSpc>
                <a:spcPct val="125000"/>
              </a:lnSpc>
            </a:pPr>
            <a:r>
              <a:rPr lang="zh-CN" altLang="en-US" sz="3600" b="1" dirty="0" smtClean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  <a:sym typeface="SimSun" panose="02010600030101010101" pitchFamily="2" charset="-122"/>
              </a:rPr>
              <a:t>（</a:t>
            </a:r>
            <a:r>
              <a:rPr lang="zh-CN" altLang="en-US" sz="3600" b="1" dirty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  <a:sym typeface="SimSun" panose="02010600030101010101" pitchFamily="2" charset="-122"/>
              </a:rPr>
              <a:t>一）建立</a:t>
            </a:r>
            <a:r>
              <a:rPr lang="zh-CN" altLang="en-US" sz="3600" b="1" dirty="0" smtClean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  <a:sym typeface="SimSun" panose="02010600030101010101" pitchFamily="2" charset="-122"/>
              </a:rPr>
              <a:t>：</a:t>
            </a:r>
            <a:r>
              <a:rPr lang="en-US" altLang="x-none" sz="3600" b="1" dirty="0" smtClean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  <a:sym typeface="SimSun" panose="02010600030101010101" pitchFamily="2" charset="-122"/>
              </a:rPr>
              <a:t>1944</a:t>
            </a:r>
            <a:r>
              <a:rPr lang="zh-CN" altLang="en-US" sz="3600" b="1" dirty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  <a:sym typeface="SimSun" panose="02010600030101010101" pitchFamily="2" charset="-122"/>
              </a:rPr>
              <a:t>年召开布雷顿森林会议签订《协定》</a:t>
            </a:r>
            <a:endParaRPr lang="zh-CN" altLang="en-US" sz="3600" b="1" dirty="0">
              <a:solidFill>
                <a:schemeClr val="tx1"/>
              </a:solidFill>
              <a:latin typeface="经典中宋简" panose="02010609000101010101" charset="-122"/>
              <a:ea typeface="经典中宋简" panose="02010609000101010101" charset="-122"/>
              <a:sym typeface="SimSun" panose="02010600030101010101" pitchFamily="2" charset="-122"/>
            </a:endParaRPr>
          </a:p>
        </p:txBody>
      </p:sp>
      <p:sp>
        <p:nvSpPr>
          <p:cNvPr id="8195" name="Text Box 4"/>
          <p:cNvSpPr/>
          <p:nvPr/>
        </p:nvSpPr>
        <p:spPr>
          <a:xfrm>
            <a:off x="560070" y="4203700"/>
            <a:ext cx="1091692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lnSpc>
                <a:spcPct val="150000"/>
              </a:lnSpc>
            </a:pPr>
            <a:r>
              <a:rPr lang="zh-CN" altLang="en-US" sz="3600" b="1" dirty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  <a:sym typeface="SimSun" panose="02010600030101010101" pitchFamily="2" charset="-122"/>
              </a:rPr>
              <a:t>（二）构成：</a:t>
            </a:r>
            <a:r>
              <a:rPr lang="en-US" altLang="zh-CN" sz="3600" b="1" dirty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  <a:sym typeface="SimSun" panose="02010600030101010101" pitchFamily="2" charset="-122"/>
              </a:rPr>
              <a:t>1945</a:t>
            </a:r>
            <a:r>
              <a:rPr lang="zh-CN" altLang="en-US" sz="3600" b="1" dirty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  <a:sym typeface="SimSun" panose="02010600030101010101" pitchFamily="2" charset="-122"/>
              </a:rPr>
              <a:t>年建立国际货币基金组织（</a:t>
            </a:r>
            <a:r>
              <a:rPr lang="en-US" altLang="zh-CN" sz="3600" b="1" dirty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  <a:sym typeface="SimSun" panose="02010600030101010101" pitchFamily="2" charset="-122"/>
              </a:rPr>
              <a:t>IMF</a:t>
            </a:r>
            <a:r>
              <a:rPr lang="zh-CN" altLang="en-US" sz="3600" b="1" dirty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  <a:sym typeface="SimSun" panose="02010600030101010101" pitchFamily="2" charset="-122"/>
              </a:rPr>
              <a:t>）</a:t>
            </a:r>
            <a:endParaRPr lang="zh-CN" altLang="en-US" sz="3600" b="1" dirty="0">
              <a:solidFill>
                <a:schemeClr val="tx1"/>
              </a:solidFill>
              <a:latin typeface="经典中宋简" panose="02010609000101010101" charset="-122"/>
              <a:ea typeface="经典中宋简" panose="02010609000101010101" charset="-122"/>
              <a:sym typeface="SimSun" panose="02010600030101010101" pitchFamily="2" charset="-122"/>
            </a:endParaRPr>
          </a:p>
          <a:p>
            <a:pPr lvl="0" indent="0">
              <a:lnSpc>
                <a:spcPct val="150000"/>
              </a:lnSpc>
            </a:pPr>
            <a:r>
              <a:rPr lang="zh-CN" altLang="en-US" sz="3600" b="1" dirty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  <a:sym typeface="SimSun" panose="02010600030101010101" pitchFamily="2" charset="-122"/>
              </a:rPr>
              <a:t>      和世界银行</a:t>
            </a:r>
            <a:r>
              <a:rPr lang="en-US" altLang="zh-CN" sz="3600" b="1" dirty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  <a:sym typeface="SimSun" panose="02010600030101010101" pitchFamily="2" charset="-122"/>
              </a:rPr>
              <a:t>(WB)</a:t>
            </a:r>
            <a:endParaRPr lang="en-US" altLang="zh-CN" sz="3600" b="1" dirty="0">
              <a:solidFill>
                <a:schemeClr val="tx1"/>
              </a:solidFill>
              <a:latin typeface="经典中宋简" panose="02010609000101010101" charset="-122"/>
              <a:ea typeface="经典中宋简" panose="02010609000101010101" charset="-122"/>
              <a:sym typeface="SimSun" panose="0201060003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10539" y="1343321"/>
            <a:ext cx="567690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3600" b="1" dirty="0" smtClean="0">
                <a:solidFill>
                  <a:srgbClr val="3014BB"/>
                </a:solidFill>
                <a:latin typeface="经典中宋简" panose="02010609000101010101" charset="-122"/>
                <a:ea typeface="经典中宋简" panose="02010609000101010101" charset="-122"/>
                <a:sym typeface="Garamond" panose="02020404030301010803" pitchFamily="2" charset="0"/>
              </a:rPr>
              <a:t>二、布雷顿森林体系的建立</a:t>
            </a:r>
            <a:endParaRPr lang="zh-CN" altLang="en-US" sz="3600" b="1" dirty="0" smtClean="0">
              <a:solidFill>
                <a:srgbClr val="3014BB"/>
              </a:solidFill>
              <a:latin typeface="经典中宋简" panose="02010609000101010101" charset="-122"/>
              <a:ea typeface="经典中宋简" panose="02010609000101010101" charset="-122"/>
              <a:sym typeface="Garamond" panose="02020404030301010803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195" grpId="0" bldLvl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5" name="表格 13314"/>
          <p:cNvGraphicFramePr/>
          <p:nvPr/>
        </p:nvGraphicFramePr>
        <p:xfrm>
          <a:off x="965835" y="1112520"/>
          <a:ext cx="10349865" cy="5280660"/>
        </p:xfrm>
        <a:graphic>
          <a:graphicData uri="http://schemas.openxmlformats.org/drawingml/2006/table">
            <a:tbl>
              <a:tblPr/>
              <a:tblGrid>
                <a:gridCol w="1358900"/>
                <a:gridCol w="4715510"/>
                <a:gridCol w="4275455"/>
              </a:tblGrid>
              <a:tr h="1994535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3600" b="1" dirty="0">
                        <a:solidFill>
                          <a:srgbClr val="000000"/>
                        </a:solidFill>
                        <a:latin typeface="经典中宋简" panose="02010609000101010101" charset="-122"/>
                        <a:ea typeface="经典中宋简" panose="02010609000101010101" charset="-122"/>
                      </a:endParaRPr>
                    </a:p>
                  </a:txBody>
                  <a:tcPr marL="92078" marR="92078" marT="51210" marB="5121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en-US" altLang="zh-CN" sz="3600" b="1" dirty="0">
                        <a:solidFill>
                          <a:srgbClr val="000404"/>
                        </a:solidFill>
                        <a:latin typeface="经典中宋简" panose="02010609000101010101" charset="-122"/>
                        <a:ea typeface="经典中宋简" panose="02010609000101010101" charset="-122"/>
                      </a:endParaRPr>
                    </a:p>
                  </a:txBody>
                  <a:tcPr marL="92078" marR="92078" marT="51210" marB="5121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3600" b="1" dirty="0">
                        <a:solidFill>
                          <a:srgbClr val="000000"/>
                        </a:solidFill>
                        <a:latin typeface="经典中宋简" panose="02010609000101010101" charset="-122"/>
                        <a:ea typeface="经典中宋简" panose="02010609000101010101" charset="-122"/>
                      </a:endParaRPr>
                    </a:p>
                  </a:txBody>
                  <a:tcPr marL="92078" marR="92078" marT="51210" marB="5121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6010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3600" b="1" dirty="0">
                          <a:solidFill>
                            <a:srgbClr val="000000"/>
                          </a:solidFill>
                          <a:latin typeface="经典中宋简" panose="02010609000101010101" charset="-122"/>
                          <a:ea typeface="经典中宋简" panose="02010609000101010101" charset="-122"/>
                        </a:rPr>
                        <a:t>名称</a:t>
                      </a:r>
                      <a:endParaRPr lang="zh-CN" altLang="en-US" sz="3600" b="1" dirty="0">
                        <a:solidFill>
                          <a:srgbClr val="000000"/>
                        </a:solidFill>
                        <a:latin typeface="经典中宋简" panose="02010609000101010101" charset="-122"/>
                        <a:ea typeface="经典中宋简" panose="02010609000101010101" charset="-122"/>
                      </a:endParaRPr>
                    </a:p>
                  </a:txBody>
                  <a:tcPr marL="92078" marR="92078" marT="51210" marB="5121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3600" b="1" dirty="0">
                          <a:solidFill>
                            <a:srgbClr val="000404"/>
                          </a:solidFill>
                          <a:latin typeface="经典中宋简" panose="02010609000101010101" charset="-122"/>
                          <a:ea typeface="经典中宋简" panose="02010609000101010101" charset="-122"/>
                        </a:rPr>
                        <a:t>国际货币基金组织</a:t>
                      </a:r>
                      <a:endParaRPr lang="zh-CN" altLang="en-US" sz="3600" b="1" dirty="0">
                        <a:solidFill>
                          <a:srgbClr val="000404"/>
                        </a:solidFill>
                        <a:latin typeface="经典中宋简" panose="02010609000101010101" charset="-122"/>
                        <a:ea typeface="经典中宋简" panose="02010609000101010101" charset="-122"/>
                      </a:endParaRPr>
                    </a:p>
                  </a:txBody>
                  <a:tcPr marL="92078" marR="92078" marT="51210" marB="5121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3600" b="1" dirty="0">
                          <a:solidFill>
                            <a:srgbClr val="000000"/>
                          </a:solidFill>
                          <a:latin typeface="经典中宋简" panose="02010609000101010101" charset="-122"/>
                          <a:ea typeface="经典中宋简" panose="02010609000101010101" charset="-122"/>
                        </a:rPr>
                        <a:t>世界银行</a:t>
                      </a:r>
                      <a:endParaRPr lang="zh-CN" altLang="en-US" sz="3600" b="1" dirty="0">
                        <a:solidFill>
                          <a:srgbClr val="000000"/>
                        </a:solidFill>
                        <a:latin typeface="经典中宋简" panose="02010609000101010101" charset="-122"/>
                        <a:ea typeface="经典中宋简" panose="02010609000101010101" charset="-122"/>
                      </a:endParaRPr>
                    </a:p>
                  </a:txBody>
                  <a:tcPr marL="92078" marR="92078" marT="51210" marB="5121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4740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3600" b="1" dirty="0">
                          <a:solidFill>
                            <a:srgbClr val="000000"/>
                          </a:solidFill>
                          <a:latin typeface="经典中宋简" panose="02010609000101010101" charset="-122"/>
                          <a:ea typeface="经典中宋简" panose="02010609000101010101" charset="-122"/>
                        </a:rPr>
                        <a:t>宗旨</a:t>
                      </a:r>
                      <a:endParaRPr lang="zh-CN" altLang="en-US" sz="3600" b="1" dirty="0">
                        <a:solidFill>
                          <a:srgbClr val="000000"/>
                        </a:solidFill>
                        <a:latin typeface="经典中宋简" panose="02010609000101010101" charset="-122"/>
                        <a:ea typeface="经典中宋简" panose="02010609000101010101" charset="-122"/>
                      </a:endParaRPr>
                    </a:p>
                  </a:txBody>
                  <a:tcPr marL="92078" marR="92078" marT="51210" marB="5121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en-US" altLang="zh-CN" sz="3600" b="1" dirty="0">
                        <a:solidFill>
                          <a:srgbClr val="000404"/>
                        </a:solidFill>
                        <a:latin typeface="经典中宋简" panose="02010609000101010101" charset="-122"/>
                        <a:ea typeface="经典中宋简" panose="02010609000101010101" charset="-122"/>
                      </a:endParaRPr>
                    </a:p>
                  </a:txBody>
                  <a:tcPr marL="92078" marR="92078" marT="51210" marB="5121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sz="3600" b="1" dirty="0">
                        <a:solidFill>
                          <a:srgbClr val="000000"/>
                        </a:solidFill>
                        <a:latin typeface="经典中宋简" panose="02010609000101010101" charset="-122"/>
                        <a:ea typeface="经典中宋简" panose="02010609000101010101" charset="-122"/>
                      </a:endParaRPr>
                    </a:p>
                  </a:txBody>
                  <a:tcPr marL="92078" marR="92078" marT="51210" marB="5121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5375"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3600" b="1" dirty="0">
                          <a:solidFill>
                            <a:srgbClr val="000000"/>
                          </a:solidFill>
                          <a:latin typeface="经典中宋简" panose="02010609000101010101" charset="-122"/>
                          <a:ea typeface="经典中宋简" panose="02010609000101010101" charset="-122"/>
                        </a:rPr>
                        <a:t>任务</a:t>
                      </a:r>
                      <a:endParaRPr lang="zh-CN" altLang="en-US" sz="3600" b="1" dirty="0">
                        <a:solidFill>
                          <a:srgbClr val="000000"/>
                        </a:solidFill>
                        <a:latin typeface="经典中宋简" panose="02010609000101010101" charset="-122"/>
                        <a:ea typeface="经典中宋简" panose="02010609000101010101" charset="-122"/>
                      </a:endParaRPr>
                    </a:p>
                  </a:txBody>
                  <a:tcPr marL="92078" marR="92078" marT="51210" marB="5121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sz="3600" b="1" dirty="0">
                        <a:solidFill>
                          <a:srgbClr val="000000"/>
                        </a:solidFill>
                        <a:latin typeface="经典中宋简" panose="02010609000101010101" charset="-122"/>
                        <a:ea typeface="经典中宋简" panose="02010609000101010101" charset="-122"/>
                      </a:endParaRPr>
                    </a:p>
                  </a:txBody>
                  <a:tcPr marL="92078" marR="92078" marT="51210" marB="5121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sz="3600" b="1" dirty="0">
                        <a:solidFill>
                          <a:srgbClr val="000000"/>
                        </a:solidFill>
                        <a:latin typeface="经典中宋简" panose="02010609000101010101" charset="-122"/>
                        <a:ea typeface="经典中宋简" panose="02010609000101010101" charset="-122"/>
                      </a:endParaRPr>
                    </a:p>
                  </a:txBody>
                  <a:tcPr marL="92078" marR="92078" marT="51210" marB="5121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61" name="文本框 13360"/>
          <p:cNvSpPr txBox="1">
            <a:spLocks noChangeArrowheads="1"/>
          </p:cNvSpPr>
          <p:nvPr/>
        </p:nvSpPr>
        <p:spPr bwMode="auto">
          <a:xfrm>
            <a:off x="2611120" y="5633720"/>
            <a:ext cx="439483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3333CC"/>
                </a:solidFill>
                <a:latin typeface="经典中宋简" panose="02010609000101010101" charset="-122"/>
                <a:ea typeface="经典中宋简" panose="02010609000101010101" charset="-122"/>
              </a:rPr>
              <a:t>稳定国际货币体系</a:t>
            </a:r>
            <a:endParaRPr lang="zh-CN" altLang="en-US" sz="3600" b="1" dirty="0">
              <a:solidFill>
                <a:srgbClr val="3333CC"/>
              </a:solidFill>
              <a:latin typeface="经典中宋简" panose="02010609000101010101" charset="-122"/>
              <a:ea typeface="经典中宋简" panose="02010609000101010101" charset="-122"/>
            </a:endParaRPr>
          </a:p>
        </p:txBody>
      </p:sp>
      <p:sp>
        <p:nvSpPr>
          <p:cNvPr id="13362" name="文本框 13361"/>
          <p:cNvSpPr txBox="1">
            <a:spLocks noChangeArrowheads="1"/>
          </p:cNvSpPr>
          <p:nvPr/>
        </p:nvSpPr>
        <p:spPr bwMode="auto">
          <a:xfrm>
            <a:off x="7385685" y="5633720"/>
            <a:ext cx="393001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3333CC"/>
                </a:solidFill>
                <a:latin typeface="经典中宋简" panose="02010609000101010101" charset="-122"/>
                <a:ea typeface="经典中宋简" panose="02010609000101010101" charset="-122"/>
                <a:sym typeface="Arial" panose="020B0604020202020204" pitchFamily="34" charset="0"/>
              </a:rPr>
              <a:t>全球性的发展援助</a:t>
            </a:r>
            <a:endParaRPr lang="zh-CN" altLang="en-US" sz="3600" b="1" dirty="0">
              <a:solidFill>
                <a:srgbClr val="3333CC"/>
              </a:solidFill>
              <a:latin typeface="经典中宋简" panose="02010609000101010101" charset="-122"/>
              <a:ea typeface="经典中宋简" panose="02010609000101010101" charset="-122"/>
              <a:sym typeface="Arial" panose="020B0604020202020204" pitchFamily="34" charset="0"/>
            </a:endParaRPr>
          </a:p>
        </p:txBody>
      </p:sp>
      <p:sp>
        <p:nvSpPr>
          <p:cNvPr id="13357" name="矩形 13356"/>
          <p:cNvSpPr>
            <a:spLocks noChangeArrowheads="1"/>
          </p:cNvSpPr>
          <p:nvPr/>
        </p:nvSpPr>
        <p:spPr bwMode="auto">
          <a:xfrm>
            <a:off x="2203450" y="4588510"/>
            <a:ext cx="4876165" cy="6356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zh-CN" altLang="en-US" sz="3600" b="1" dirty="0">
                <a:solidFill>
                  <a:srgbClr val="FF3300"/>
                </a:solidFill>
                <a:latin typeface="经典中宋简" panose="02010609000101010101" charset="-122"/>
                <a:ea typeface="经典中宋简" panose="02010609000101010101" charset="-122"/>
              </a:rPr>
              <a:t>稳定汇率和</a:t>
            </a:r>
            <a:r>
              <a:rPr lang="zh-CN" altLang="en-US" sz="3600" b="1" dirty="0">
                <a:latin typeface="经典中宋简" panose="02010609000101010101" charset="-122"/>
                <a:ea typeface="经典中宋简" panose="02010609000101010101" charset="-122"/>
              </a:rPr>
              <a:t>短期贷款</a:t>
            </a:r>
            <a:endParaRPr lang="zh-CN" altLang="en-US" sz="3600" b="1" dirty="0">
              <a:solidFill>
                <a:srgbClr val="FF3300"/>
              </a:solidFill>
              <a:latin typeface="经典中宋简" panose="02010609000101010101" charset="-122"/>
              <a:ea typeface="经典中宋简" panose="02010609000101010101" charset="-122"/>
            </a:endParaRPr>
          </a:p>
        </p:txBody>
      </p:sp>
      <p:sp>
        <p:nvSpPr>
          <p:cNvPr id="13356" name="矩形 13355"/>
          <p:cNvSpPr>
            <a:spLocks noChangeArrowheads="1"/>
          </p:cNvSpPr>
          <p:nvPr/>
        </p:nvSpPr>
        <p:spPr bwMode="auto">
          <a:xfrm>
            <a:off x="7005955" y="4639310"/>
            <a:ext cx="4401185" cy="5848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zh-CN" altLang="en-US" sz="3600" b="1" dirty="0">
                <a:solidFill>
                  <a:srgbClr val="FF3300"/>
                </a:solidFill>
                <a:latin typeface="经典中宋简" panose="02010609000101010101" charset="-122"/>
                <a:ea typeface="经典中宋简" panose="02010609000101010101" charset="-122"/>
              </a:rPr>
              <a:t>长期贷款</a:t>
            </a:r>
            <a:r>
              <a:rPr lang="zh-CN" altLang="en-US" sz="3600" b="1" dirty="0">
                <a:latin typeface="经典中宋简" panose="02010609000101010101" charset="-122"/>
                <a:ea typeface="经典中宋简" panose="02010609000101010101" charset="-122"/>
              </a:rPr>
              <a:t>和技术援助</a:t>
            </a:r>
            <a:endParaRPr lang="zh-CN" altLang="en-US" sz="3600" b="1" dirty="0">
              <a:latin typeface="经典中宋简" panose="02010609000101010101" charset="-122"/>
              <a:ea typeface="经典中宋简" panose="02010609000101010101" charset="-122"/>
            </a:endParaRPr>
          </a:p>
        </p:txBody>
      </p:sp>
      <p:pic>
        <p:nvPicPr>
          <p:cNvPr id="8194" name="图片 7170" descr="IMF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237865" y="1165860"/>
            <a:ext cx="2404745" cy="1876425"/>
          </a:xfrm>
          <a:prstGeom prst="rect">
            <a:avLst/>
          </a:prstGeom>
          <a:solidFill>
            <a:srgbClr val="FFFF00"/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6" name="矩形 15"/>
          <p:cNvSpPr/>
          <p:nvPr/>
        </p:nvSpPr>
        <p:spPr>
          <a:xfrm>
            <a:off x="1659255" y="314960"/>
            <a:ext cx="840486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 smtClean="0">
                <a:solidFill>
                  <a:srgbClr val="3333CC"/>
                </a:solidFill>
                <a:latin typeface="经典中宋简" panose="02010609000101010101" charset="-122"/>
                <a:ea typeface="经典中宋简" panose="02010609000101010101" charset="-122"/>
              </a:rPr>
              <a:t>1</a:t>
            </a:r>
            <a:r>
              <a:rPr lang="zh-CN" altLang="en-US" sz="3600" b="1" dirty="0" smtClean="0">
                <a:solidFill>
                  <a:srgbClr val="3333CC"/>
                </a:solidFill>
                <a:latin typeface="经典中宋简" panose="02010609000101010101" charset="-122"/>
                <a:ea typeface="经典中宋简" panose="02010609000101010101" charset="-122"/>
              </a:rPr>
              <a:t>、</a:t>
            </a:r>
            <a:r>
              <a:rPr lang="en-US" altLang="zh-CN" sz="3600" b="1" dirty="0" smtClean="0">
                <a:solidFill>
                  <a:srgbClr val="3333CC"/>
                </a:solidFill>
                <a:latin typeface="经典中宋简" panose="02010609000101010101" charset="-122"/>
                <a:ea typeface="经典中宋简" panose="02010609000101010101" charset="-122"/>
              </a:rPr>
              <a:t>IMF</a:t>
            </a:r>
            <a:r>
              <a:rPr lang="zh-CN" altLang="zh-CN" sz="3600" b="1" dirty="0" smtClean="0">
                <a:solidFill>
                  <a:srgbClr val="3333CC"/>
                </a:solidFill>
                <a:latin typeface="经典中宋简" panose="02010609000101010101" charset="-122"/>
                <a:ea typeface="经典中宋简" panose="02010609000101010101" charset="-122"/>
              </a:rPr>
              <a:t>和</a:t>
            </a:r>
            <a:r>
              <a:rPr lang="en-US" altLang="zh-CN" sz="3600" b="1" dirty="0" smtClean="0">
                <a:solidFill>
                  <a:srgbClr val="3333CC"/>
                </a:solidFill>
                <a:latin typeface="经典中宋简" panose="02010609000101010101" charset="-122"/>
                <a:ea typeface="经典中宋简" panose="02010609000101010101" charset="-122"/>
              </a:rPr>
              <a:t>WB</a:t>
            </a:r>
            <a:r>
              <a:rPr lang="zh-CN" altLang="en-US" sz="3600" b="1" dirty="0" smtClean="0">
                <a:solidFill>
                  <a:srgbClr val="3333CC"/>
                </a:solidFill>
                <a:latin typeface="经典中宋简" panose="02010609000101010101" charset="-122"/>
                <a:ea typeface="经典中宋简" panose="02010609000101010101" charset="-122"/>
              </a:rPr>
              <a:t>的宗旨和任务</a:t>
            </a:r>
            <a:endParaRPr lang="en-US" altLang="zh-CN" sz="3600" b="1" dirty="0" smtClean="0">
              <a:solidFill>
                <a:srgbClr val="3333CC"/>
              </a:solidFill>
              <a:latin typeface="经典中宋简" panose="02010609000101010101" charset="-122"/>
              <a:ea typeface="经典中宋简" panose="0201060900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0510" y="1125855"/>
            <a:ext cx="2602230" cy="19164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61" grpId="0" bldLvl="0"/>
      <p:bldP spid="13362" grpId="0" bldLvl="0"/>
      <p:bldP spid="13357" grpId="0" bldLvl="0"/>
      <p:bldP spid="13356" grpId="0" bldLvl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007745" y="1426845"/>
            <a:ext cx="9631045" cy="258445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zh-CN" altLang="en-US" sz="3600" dirty="0" smtClean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</a:rPr>
              <a:t>案</a:t>
            </a:r>
            <a:r>
              <a:rPr lang="zh-CN" altLang="en-US" sz="3600" dirty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</a:rPr>
              <a:t>例一： </a:t>
            </a:r>
            <a:r>
              <a:rPr lang="en-US" altLang="zh-CN" sz="3600" dirty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</a:rPr>
              <a:t>1997</a:t>
            </a:r>
            <a:r>
              <a:rPr lang="zh-CN" altLang="en-US" sz="3600" dirty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</a:rPr>
              <a:t>年，韩国爆发金融危机，韩元贬值一半以上，韩国政府向</a:t>
            </a:r>
            <a:r>
              <a:rPr lang="zh-CN" altLang="en-US" sz="3600" u="sng" dirty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</a:rPr>
              <a:t>      </a:t>
            </a:r>
            <a:r>
              <a:rPr lang="zh-CN" altLang="en-US" sz="3600" dirty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</a:rPr>
              <a:t>申请紧急贷款以稳定汇率。</a:t>
            </a:r>
            <a:endParaRPr lang="zh-CN" altLang="en-US" sz="3600" dirty="0">
              <a:solidFill>
                <a:schemeClr val="tx1"/>
              </a:solidFill>
              <a:latin typeface="经典中宋简" panose="02010609000101010101" charset="-122"/>
              <a:ea typeface="经典中宋简" panose="02010609000101010101" charset="-122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6350635" y="2150745"/>
            <a:ext cx="1503045" cy="92202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经典中宋简" panose="02010609000101010101" charset="-122"/>
                <a:ea typeface="经典中宋简" panose="02010609000101010101" charset="-122"/>
                <a:cs typeface="+mn-cs"/>
              </a:rPr>
              <a:t>IMF</a:t>
            </a:r>
            <a:endParaRPr lang="en-US" altLang="zh-CN" sz="36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经典中宋简" panose="02010609000101010101" charset="-122"/>
              <a:ea typeface="经典中宋简" panose="02010609000101010101" charset="-122"/>
              <a:cs typeface="+mn-cs"/>
            </a:endParaRPr>
          </a:p>
        </p:txBody>
      </p:sp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8552815" y="4650740"/>
            <a:ext cx="969010" cy="92202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dirty="0">
                <a:solidFill>
                  <a:srgbClr val="FF0000"/>
                </a:solidFill>
                <a:latin typeface="经典中宋简" panose="02010609000101010101" charset="-122"/>
                <a:ea typeface="经典中宋简" panose="02010609000101010101" charset="-122"/>
              </a:rPr>
              <a:t>WB</a:t>
            </a:r>
            <a:endParaRPr lang="en-US" altLang="zh-CN" sz="3600" dirty="0">
              <a:solidFill>
                <a:srgbClr val="FF0000"/>
              </a:solidFill>
              <a:latin typeface="经典中宋简" panose="02010609000101010101" charset="-122"/>
              <a:ea typeface="经典中宋简" panose="0201060900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07745" y="4759325"/>
            <a:ext cx="1020889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600" dirty="0">
                <a:solidFill>
                  <a:srgbClr val="FFC000"/>
                </a:solidFill>
                <a:latin typeface="经典中宋简" panose="02010609000101010101" charset="-122"/>
                <a:ea typeface="经典中宋简" panose="02010609000101010101" charset="-122"/>
                <a:sym typeface="+mn-ea"/>
              </a:rPr>
              <a:t> </a:t>
            </a:r>
            <a:r>
              <a:rPr lang="zh-CN" altLang="en-US" sz="3600" dirty="0" smtClean="0">
                <a:latin typeface="经典中宋简" panose="02010609000101010101" charset="-122"/>
                <a:ea typeface="经典中宋简" panose="02010609000101010101" charset="-122"/>
                <a:sym typeface="+mn-ea"/>
              </a:rPr>
              <a:t>案</a:t>
            </a:r>
            <a:r>
              <a:rPr lang="zh-CN" altLang="en-US" sz="3600" dirty="0">
                <a:latin typeface="经典中宋简" panose="02010609000101010101" charset="-122"/>
                <a:ea typeface="经典中宋简" panose="02010609000101010101" charset="-122"/>
                <a:sym typeface="+mn-ea"/>
              </a:rPr>
              <a:t>例二：汶川地震恢复重建项目获得</a:t>
            </a:r>
            <a:r>
              <a:rPr lang="zh-CN" altLang="en-US" sz="3600" u="sng" dirty="0">
                <a:latin typeface="经典中宋简" panose="02010609000101010101" charset="-122"/>
                <a:ea typeface="经典中宋简" panose="02010609000101010101" charset="-122"/>
                <a:sym typeface="+mn-ea"/>
              </a:rPr>
              <a:t>    </a:t>
            </a:r>
            <a:r>
              <a:rPr lang="zh-CN" altLang="en-US" sz="3600" dirty="0">
                <a:latin typeface="经典中宋简" panose="02010609000101010101" charset="-122"/>
                <a:ea typeface="经典中宋简" panose="02010609000101010101" charset="-122"/>
                <a:sym typeface="+mn-ea"/>
              </a:rPr>
              <a:t>贷款</a:t>
            </a:r>
            <a:r>
              <a:rPr lang="en-US" altLang="zh-CN" sz="3600" dirty="0">
                <a:latin typeface="经典中宋简" panose="02010609000101010101" charset="-122"/>
                <a:ea typeface="经典中宋简" panose="02010609000101010101" charset="-122"/>
                <a:sym typeface="+mn-ea"/>
              </a:rPr>
              <a:t>7.1</a:t>
            </a:r>
            <a:r>
              <a:rPr lang="zh-CN" altLang="en-US" sz="3600" dirty="0">
                <a:latin typeface="经典中宋简" panose="02010609000101010101" charset="-122"/>
                <a:ea typeface="经典中宋简" panose="02010609000101010101" charset="-122"/>
                <a:sym typeface="+mn-ea"/>
              </a:rPr>
              <a:t>亿美元，用</a:t>
            </a:r>
            <a:r>
              <a:rPr lang="zh-CN" altLang="en-US" sz="3600" dirty="0" smtClean="0">
                <a:latin typeface="经典中宋简" panose="02010609000101010101" charset="-122"/>
                <a:ea typeface="经典中宋简" panose="02010609000101010101" charset="-122"/>
                <a:sym typeface="+mn-ea"/>
              </a:rPr>
              <a:t>于基</a:t>
            </a:r>
            <a:r>
              <a:rPr lang="zh-CN" altLang="en-US" sz="3600" dirty="0">
                <a:latin typeface="经典中宋简" panose="02010609000101010101" charset="-122"/>
                <a:ea typeface="经典中宋简" panose="02010609000101010101" charset="-122"/>
                <a:sym typeface="+mn-ea"/>
              </a:rPr>
              <a:t>础设施和卫生教育设施重建。</a:t>
            </a:r>
            <a:endParaRPr lang="zh-CN" altLang="en-US" sz="3600" dirty="0">
              <a:latin typeface="经典中宋简" panose="02010609000101010101" charset="-122"/>
              <a:ea typeface="经典中宋简" panose="02010609000101010101" charset="-122"/>
            </a:endParaRPr>
          </a:p>
        </p:txBody>
      </p:sp>
      <p:sp>
        <p:nvSpPr>
          <p:cNvPr id="3" name="流程图: 可选过程 2"/>
          <p:cNvSpPr/>
          <p:nvPr/>
        </p:nvSpPr>
        <p:spPr>
          <a:xfrm>
            <a:off x="927100" y="389890"/>
            <a:ext cx="8594725" cy="688340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>
                <a:solidFill>
                  <a:srgbClr val="FF0000"/>
                </a:solidFill>
                <a:latin typeface="经典中宋简" panose="02010609000101010101" charset="-122"/>
                <a:ea typeface="经典中宋简" panose="02010609000101010101" charset="-122"/>
              </a:rPr>
              <a:t>猜一猜他们可以向哪一机构寻求帮助</a:t>
            </a:r>
            <a:endParaRPr lang="zh-CN" altLang="en-US" sz="3600">
              <a:solidFill>
                <a:srgbClr val="FF0000"/>
              </a:solidFill>
              <a:latin typeface="经典中宋简" panose="02010609000101010101" charset="-122"/>
              <a:ea typeface="经典中宋简" panose="02010609000101010101" charset="-122"/>
            </a:endParaRPr>
          </a:p>
        </p:txBody>
      </p:sp>
      <p:sp>
        <p:nvSpPr>
          <p:cNvPr id="14" name="文本框 16389"/>
          <p:cNvSpPr txBox="1">
            <a:spLocks noChangeArrowheads="1"/>
          </p:cNvSpPr>
          <p:nvPr/>
        </p:nvSpPr>
        <p:spPr bwMode="auto">
          <a:xfrm>
            <a:off x="4164965" y="3339465"/>
            <a:ext cx="6357620" cy="1419860"/>
          </a:xfrm>
          <a:prstGeom prst="rect">
            <a:avLst/>
          </a:prstGeom>
          <a:solidFill>
            <a:schemeClr val="tx1"/>
          </a:solidFill>
          <a:ln w="9525">
            <a:solidFill>
              <a:srgbClr val="FFC000"/>
            </a:solidFill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FFFF00"/>
                </a:solidFill>
                <a:latin typeface="经典中宋简" panose="02010609000101010101" charset="-122"/>
                <a:ea typeface="经典中宋简" panose="02010609000101010101" charset="-122"/>
              </a:rPr>
              <a:t>货币贬值找基金（救急</a:t>
            </a:r>
            <a:r>
              <a:rPr lang="zh-CN" altLang="en-US" sz="3600" b="1" dirty="0" smtClean="0">
                <a:solidFill>
                  <a:srgbClr val="FFFF00"/>
                </a:solidFill>
                <a:latin typeface="经典中宋简" panose="02010609000101010101" charset="-122"/>
                <a:ea typeface="经典中宋简" panose="02010609000101010101" charset="-122"/>
              </a:rPr>
              <a:t>）</a:t>
            </a:r>
            <a:endParaRPr lang="en-US" altLang="zh-CN" sz="3600" b="1" dirty="0" smtClean="0">
              <a:solidFill>
                <a:srgbClr val="FFFF00"/>
              </a:solidFill>
              <a:latin typeface="经典中宋简" panose="02010609000101010101" charset="-122"/>
              <a:ea typeface="经典中宋简" panose="0201060900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b="1" dirty="0" smtClean="0">
                <a:solidFill>
                  <a:srgbClr val="FFFF00"/>
                </a:solidFill>
                <a:latin typeface="经典中宋简" panose="02010609000101010101" charset="-122"/>
                <a:ea typeface="经典中宋简" panose="02010609000101010101" charset="-122"/>
              </a:rPr>
              <a:t>缺乏</a:t>
            </a:r>
            <a:r>
              <a:rPr lang="zh-CN" altLang="en-US" sz="3600" b="1" dirty="0">
                <a:solidFill>
                  <a:srgbClr val="FFFF00"/>
                </a:solidFill>
                <a:latin typeface="经典中宋简" panose="02010609000101010101" charset="-122"/>
                <a:ea typeface="经典中宋简" panose="02010609000101010101" charset="-122"/>
              </a:rPr>
              <a:t>资金找世行（救贫）</a:t>
            </a:r>
            <a:endParaRPr lang="zh-CN" altLang="en-US" sz="3600" b="1" dirty="0">
              <a:solidFill>
                <a:srgbClr val="FFFF00"/>
              </a:solidFill>
              <a:latin typeface="经典中宋简" panose="02010609000101010101" charset="-122"/>
              <a:ea typeface="经典中宋简" panose="02010609000101010101" charset="-122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8" grpId="0" bldLvl="0" animBg="1"/>
      <p:bldP spid="14" grpId="1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1" name="Object 2"/>
          <p:cNvGraphicFramePr>
            <a:graphicFrameLocks noChangeAspect="1"/>
          </p:cNvGraphicFramePr>
          <p:nvPr/>
        </p:nvGraphicFramePr>
        <p:xfrm>
          <a:off x="944245" y="1076960"/>
          <a:ext cx="5033010" cy="2773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1" imgW="4431665" imgH="2194560" progId="Excel.Sheet.8">
                  <p:embed/>
                </p:oleObj>
              </mc:Choice>
              <mc:Fallback>
                <p:oleObj name="" r:id="rId1" imgW="4431665" imgH="2194560" progId="Excel.Sheet.8">
                  <p:embed/>
                  <p:pic>
                    <p:nvPicPr>
                      <p:cNvPr id="0" name="Object 2" descr="image1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944245" y="1076960"/>
                        <a:ext cx="5033010" cy="277304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88" name="对象 1229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9015" y="1043940"/>
            <a:ext cx="5657215" cy="29457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3" name="Text Box 4"/>
          <p:cNvSpPr txBox="1">
            <a:spLocks noChangeArrowheads="1"/>
          </p:cNvSpPr>
          <p:nvPr/>
        </p:nvSpPr>
        <p:spPr bwMode="auto">
          <a:xfrm>
            <a:off x="757555" y="3989705"/>
            <a:ext cx="533209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经典中宋简" panose="02010609000101010101" charset="-122"/>
                <a:ea typeface="经典中宋简" panose="02010609000101010101" charset="-122"/>
              </a:rPr>
              <a:t>各国在世界银行的投票权</a:t>
            </a:r>
            <a:endParaRPr lang="zh-CN" altLang="en-US" sz="2800" dirty="0">
              <a:latin typeface="经典中宋简" panose="02010609000101010101" charset="-122"/>
              <a:ea typeface="经典中宋简" panose="02010609000101010101" charset="-122"/>
            </a:endParaRP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6089015" y="3903345"/>
            <a:ext cx="574929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经典中宋简" panose="02010609000101010101" charset="-122"/>
                <a:ea typeface="经典中宋简" panose="02010609000101010101" charset="-122"/>
              </a:rPr>
              <a:t>各国在国际货币基金组织的投票权</a:t>
            </a:r>
            <a:endParaRPr lang="zh-CN" altLang="en-US" sz="2800" dirty="0">
              <a:latin typeface="经典中宋简" panose="02010609000101010101" charset="-122"/>
              <a:ea typeface="经典中宋简" panose="02010609000101010101" charset="-122"/>
            </a:endParaRPr>
          </a:p>
        </p:txBody>
      </p:sp>
      <p:sp>
        <p:nvSpPr>
          <p:cNvPr id="13313" name="文本框 15364"/>
          <p:cNvSpPr/>
          <p:nvPr/>
        </p:nvSpPr>
        <p:spPr>
          <a:xfrm>
            <a:off x="856615" y="320675"/>
            <a:ext cx="7732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en-US" altLang="zh-CN" sz="3600" b="1" dirty="0">
                <a:solidFill>
                  <a:srgbClr val="0000FF"/>
                </a:solidFill>
                <a:latin typeface="经典中宋简" panose="02010609000101010101" charset="-122"/>
                <a:ea typeface="经典中宋简" panose="02010609000101010101" charset="-122"/>
                <a:sym typeface="Arial" panose="020B0604020202020204" pitchFamily="34" charset="0"/>
              </a:rPr>
              <a:t>2</a:t>
            </a:r>
            <a:r>
              <a:rPr lang="zh-CN" altLang="en-US" sz="3600" b="1" dirty="0">
                <a:solidFill>
                  <a:srgbClr val="0000FF"/>
                </a:solidFill>
                <a:latin typeface="经典中宋简" panose="02010609000101010101" charset="-122"/>
                <a:ea typeface="经典中宋简" panose="02010609000101010101" charset="-122"/>
                <a:sym typeface="Arial" panose="020B0604020202020204" pitchFamily="34" charset="0"/>
              </a:rPr>
              <a:t>、IMF和WB的组织原则</a:t>
            </a:r>
            <a:endParaRPr lang="zh-CN" altLang="en-US" sz="3600" b="1" dirty="0">
              <a:solidFill>
                <a:srgbClr val="0000FF"/>
              </a:solidFill>
              <a:latin typeface="经典中宋简" panose="02010609000101010101" charset="-122"/>
              <a:ea typeface="经典中宋简" panose="02010609000101010101" charset="-122"/>
              <a:sym typeface="Arial" panose="020B0604020202020204" pitchFamily="34" charset="0"/>
            </a:endParaRPr>
          </a:p>
        </p:txBody>
      </p:sp>
      <p:sp>
        <p:nvSpPr>
          <p:cNvPr id="16389" name="文本框 15365"/>
          <p:cNvSpPr/>
          <p:nvPr/>
        </p:nvSpPr>
        <p:spPr>
          <a:xfrm>
            <a:off x="1492250" y="4961890"/>
            <a:ext cx="8662035" cy="64516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3600" b="1" dirty="0">
                <a:solidFill>
                  <a:srgbClr val="FF0000"/>
                </a:solidFill>
                <a:latin typeface="经典中宋简" panose="02010609000101010101" charset="-122"/>
                <a:ea typeface="经典中宋简" panose="02010609000101010101" charset="-122"/>
                <a:sym typeface="SimSun" panose="02010600030101010101" pitchFamily="2" charset="-122"/>
              </a:rPr>
              <a:t>根据认缴资金的数额决定投票权的多少。</a:t>
            </a:r>
            <a:r>
              <a:rPr lang="zh-CN" altLang="en-US" sz="3600" b="1" dirty="0">
                <a:solidFill>
                  <a:srgbClr val="000000"/>
                </a:solidFill>
                <a:latin typeface="经典中宋简" panose="02010609000101010101" charset="-122"/>
                <a:ea typeface="经典中宋简" panose="02010609000101010101" charset="-122"/>
                <a:sym typeface="SimSun" panose="02010600030101010101" pitchFamily="2" charset="-122"/>
              </a:rPr>
              <a:t> </a:t>
            </a:r>
            <a:endParaRPr lang="zh-CN" altLang="en-US" sz="3600" b="1" dirty="0">
              <a:solidFill>
                <a:srgbClr val="000000"/>
              </a:solidFill>
              <a:latin typeface="经典中宋简" panose="02010609000101010101" charset="-122"/>
              <a:ea typeface="经典中宋简" panose="02010609000101010101" charset="-122"/>
              <a:sym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/>
      <p:bldP spid="15365" grpId="1"/>
      <p:bldP spid="16389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2" name="Text Box 17"/>
          <p:cNvSpPr/>
          <p:nvPr/>
        </p:nvSpPr>
        <p:spPr>
          <a:xfrm>
            <a:off x="5611687" y="-119997"/>
            <a:ext cx="523201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endParaRPr lang="zh-CN" altLang="en-US" sz="3600">
              <a:solidFill>
                <a:srgbClr val="000000"/>
              </a:solidFill>
              <a:latin typeface="经典中宋简" panose="02010609000101010101" charset="-122"/>
              <a:ea typeface="经典中宋简" panose="02010609000101010101" charset="-122"/>
              <a:sym typeface="Arial" panose="020B0604020202020204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469390" y="1480820"/>
            <a:ext cx="937387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solidFill>
                  <a:schemeClr val="tx1"/>
                </a:solidFill>
                <a:latin typeface="经典中宋简" panose="02010609000101010101" charset="-122"/>
                <a:ea typeface="经典中宋简" panose="02010609000101010101" charset="-122"/>
              </a:rPr>
              <a:t>布雷顿森林体系建立后实行怎样的国际货币制度？</a:t>
            </a:r>
            <a:endParaRPr lang="zh-CN" altLang="en-US" sz="3600" b="1" dirty="0" smtClean="0">
              <a:solidFill>
                <a:schemeClr val="tx1"/>
              </a:solidFill>
              <a:latin typeface="经典中宋简" panose="02010609000101010101" charset="-122"/>
              <a:ea typeface="经典中宋简" panose="02010609000101010101" charset="-122"/>
            </a:endParaRPr>
          </a:p>
        </p:txBody>
      </p:sp>
      <p:pic>
        <p:nvPicPr>
          <p:cNvPr id="5" name="Picture 2" descr="两个挂钩"/>
          <p:cNvPicPr>
            <a:picLocks noChangeAspect="1" noChangeArrowheads="1"/>
          </p:cNvPicPr>
          <p:nvPr/>
        </p:nvPicPr>
        <p:blipFill>
          <a:blip r:embed="rId1" cstate="print">
            <a:lum contrast="30000"/>
          </a:blip>
          <a:srcRect/>
          <a:stretch>
            <a:fillRect/>
          </a:stretch>
        </p:blipFill>
        <p:spPr bwMode="auto">
          <a:xfrm>
            <a:off x="2232660" y="2679700"/>
            <a:ext cx="6880860" cy="2597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241" name="Text Box 2"/>
          <p:cNvSpPr/>
          <p:nvPr/>
        </p:nvSpPr>
        <p:spPr>
          <a:xfrm>
            <a:off x="1469704" y="817886"/>
            <a:ext cx="3652520" cy="662940"/>
          </a:xfrm>
          <a:prstGeom prst="rect">
            <a:avLst/>
          </a:prstGeom>
          <a:noFill/>
          <a:ln w="9525">
            <a:noFill/>
          </a:ln>
        </p:spPr>
        <p:txBody>
          <a:bodyPr wrap="none" lIns="109596" tIns="54797" rIns="109596" bIns="54797" anchor="t">
            <a:spAutoFit/>
          </a:bodyPr>
          <a:lstStyle/>
          <a:p>
            <a:pPr lvl="0" indent="0"/>
            <a:r>
              <a:rPr lang="en-US" altLang="zh-CN" sz="3600" b="1" dirty="0">
                <a:solidFill>
                  <a:srgbClr val="3014BB"/>
                </a:solidFill>
                <a:latin typeface="经典中宋简" panose="02010609000101010101" charset="-122"/>
                <a:ea typeface="经典中宋简" panose="02010609000101010101" charset="-122"/>
                <a:sym typeface="SimHei" panose="02010609060101010101" charset="-122"/>
              </a:rPr>
              <a:t>3</a:t>
            </a:r>
            <a:r>
              <a:rPr lang="zh-CN" altLang="en-US" sz="3600" b="1" dirty="0">
                <a:solidFill>
                  <a:srgbClr val="3014BB"/>
                </a:solidFill>
                <a:latin typeface="经典中宋简" panose="02010609000101010101" charset="-122"/>
                <a:ea typeface="经典中宋简" panose="02010609000101010101" charset="-122"/>
                <a:sym typeface="SimHei" panose="02010609060101010101" charset="-122"/>
              </a:rPr>
              <a:t>、国际货币制度</a:t>
            </a:r>
            <a:endParaRPr lang="zh-CN" altLang="en-US" sz="3600" b="1" dirty="0">
              <a:solidFill>
                <a:srgbClr val="3014BB"/>
              </a:solidFill>
              <a:latin typeface="经典中宋简" panose="02010609000101010101" charset="-122"/>
              <a:ea typeface="经典中宋简" panose="02010609000101010101" charset="-122"/>
              <a:sym typeface="SimHei" panose="02010609060101010101" charset="-122"/>
            </a:endParaRPr>
          </a:p>
        </p:txBody>
      </p:sp>
      <p:sp>
        <p:nvSpPr>
          <p:cNvPr id="12291" name="文本框 9220"/>
          <p:cNvSpPr/>
          <p:nvPr/>
        </p:nvSpPr>
        <p:spPr>
          <a:xfrm>
            <a:off x="3499485" y="5390515"/>
            <a:ext cx="40252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经典中宋简" panose="02010609000101010101" charset="-122"/>
                <a:ea typeface="经典中宋简" panose="02010609000101010101" charset="-122"/>
                <a:sym typeface="楷体_GB2312" panose="02010609030101010101" pitchFamily="1" charset="-122"/>
              </a:rPr>
              <a:t>固定汇率制</a:t>
            </a:r>
            <a:endParaRPr lang="zh-CN" altLang="en-US" sz="3600" b="1" dirty="0">
              <a:solidFill>
                <a:srgbClr val="FF0000"/>
              </a:solidFill>
              <a:latin typeface="经典中宋简" panose="02010609000101010101" charset="-122"/>
              <a:ea typeface="经典中宋简" panose="02010609000101010101" charset="-122"/>
              <a:sym typeface="楷体_GB2312" panose="02010609030101010101" pitchFamily="1" charset="-122"/>
            </a:endParaRPr>
          </a:p>
        </p:txBody>
      </p:sp>
      <p:sp>
        <p:nvSpPr>
          <p:cNvPr id="2" name="椭圆形标注 1"/>
          <p:cNvSpPr/>
          <p:nvPr/>
        </p:nvSpPr>
        <p:spPr>
          <a:xfrm>
            <a:off x="6482080" y="2433320"/>
            <a:ext cx="3393440" cy="1049655"/>
          </a:xfrm>
          <a:prstGeom prst="wedgeEllipseCallout">
            <a:avLst>
              <a:gd name="adj1" fmla="val -79033"/>
              <a:gd name="adj2" fmla="val 359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>
                <a:solidFill>
                  <a:srgbClr val="FF0000"/>
                </a:solidFill>
                <a:latin typeface="经典中宋简" panose="02010609000101010101" charset="-122"/>
                <a:ea typeface="经典中宋简" panose="02010609000101010101" charset="-122"/>
              </a:rPr>
              <a:t>世界货币</a:t>
            </a:r>
            <a:endParaRPr lang="zh-CN" altLang="en-US" sz="3600">
              <a:solidFill>
                <a:srgbClr val="FF0000"/>
              </a:solidFill>
              <a:latin typeface="经典中宋简" panose="02010609000101010101" charset="-122"/>
              <a:ea typeface="经典中宋简" panose="0201060900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ldLvl="0"/>
      <p:bldP spid="2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Ovpvqyjafs+6eoWcZDS7TXfiXj3FtUg2Ds2pXqpvax4BPdHYCGPPAn1sAwZ5bvq27quw1ND2KpN19BqLtYd5pA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978</Words>
  <Application>WPS 演示</Application>
  <PresentationFormat>宽屏</PresentationFormat>
  <Paragraphs>127</Paragraphs>
  <Slides>15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32" baseType="lpstr">
      <vt:lpstr>Arial</vt:lpstr>
      <vt:lpstr>SimSun</vt:lpstr>
      <vt:lpstr>Wingdings</vt:lpstr>
      <vt:lpstr>经典中宋简</vt:lpstr>
      <vt:lpstr>Microsoft YaHei</vt:lpstr>
      <vt:lpstr>Calibri</vt:lpstr>
      <vt:lpstr>SimHei</vt:lpstr>
      <vt:lpstr>楷体_GB2312</vt:lpstr>
      <vt:lpstr>Garamond</vt:lpstr>
      <vt:lpstr>华文新魏</vt:lpstr>
      <vt:lpstr>KaiTi</vt:lpstr>
      <vt:lpstr>Calibri Light</vt:lpstr>
      <vt:lpstr>Arial Unicode MS</vt:lpstr>
      <vt:lpstr>NSimSun</vt:lpstr>
      <vt:lpstr>PMingLiU-ExtB</vt:lpstr>
      <vt:lpstr>Office 主题</vt:lpstr>
      <vt:lpstr>Excel.Sheet.8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zhangxiaomin</dc:creator>
  <cp:lastModifiedBy>Administrator</cp:lastModifiedBy>
  <cp:revision>24</cp:revision>
  <dcterms:created xsi:type="dcterms:W3CDTF">2017-06-05T01:52:00Z</dcterms:created>
  <dcterms:modified xsi:type="dcterms:W3CDTF">2017-08-24T17:32:03Z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