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tags/tag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9" r:id="rId2"/>
    <p:sldId id="300" r:id="rId3"/>
    <p:sldId id="313" r:id="rId4"/>
    <p:sldId id="315" r:id="rId5"/>
    <p:sldId id="305" r:id="rId6"/>
    <p:sldId id="306" r:id="rId7"/>
    <p:sldId id="307" r:id="rId8"/>
    <p:sldId id="304" r:id="rId9"/>
    <p:sldId id="316" r:id="rId10"/>
    <p:sldId id="317" r:id="rId11"/>
    <p:sldId id="318" r:id="rId12"/>
    <p:sldId id="311" r:id="rId13"/>
    <p:sldId id="274" r:id="rId14"/>
    <p:sldId id="312" r:id="rId15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000099"/>
    <a:srgbClr val="8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浅色样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98" autoAdjust="0"/>
    <p:restoredTop sz="94660"/>
  </p:normalViewPr>
  <p:slideViewPr>
    <p:cSldViewPr>
      <p:cViewPr varScale="1">
        <p:scale>
          <a:sx n="105" d="100"/>
          <a:sy n="105" d="100"/>
        </p:scale>
        <p:origin x="-108" y="-276"/>
      </p:cViewPr>
      <p:guideLst>
        <p:guide orient="horz" pos="2160"/>
        <p:guide pos="38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28263" cy="73728263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8" /><Relationship Type="http://schemas.openxmlformats.org/officeDocument/2006/relationships/slide" Target="slides/slide12.xml" Id="rId13" /><Relationship Type="http://schemas.openxmlformats.org/officeDocument/2006/relationships/theme" Target="theme/theme1.xml" Id="rId18" /><Relationship Type="http://schemas.openxmlformats.org/officeDocument/2006/relationships/slide" Target="slides/slide2.xml" Id="rId3" /><Relationship Type="http://schemas.openxmlformats.org/officeDocument/2006/relationships/slide" Target="slides/slide6.xml" Id="rId7" /><Relationship Type="http://schemas.openxmlformats.org/officeDocument/2006/relationships/slide" Target="slides/slide11.xml" Id="rId12" /><Relationship Type="http://schemas.openxmlformats.org/officeDocument/2006/relationships/viewProps" Target="viewProps.xml" Id="rId17" /><Relationship Type="http://schemas.openxmlformats.org/officeDocument/2006/relationships/slide" Target="slides/slide1.xml" Id="rId2" /><Relationship Type="http://schemas.openxmlformats.org/officeDocument/2006/relationships/presProps" Target="presProps.xml" Id="rId16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slides/slide10.xml" Id="rId11" /><Relationship Type="http://schemas.openxmlformats.org/officeDocument/2006/relationships/slide" Target="slides/slide4.xml" Id="rId5" /><Relationship Type="http://schemas.openxmlformats.org/officeDocument/2006/relationships/slide" Target="slides/slide14.xml" Id="rId15" /><Relationship Type="http://schemas.openxmlformats.org/officeDocument/2006/relationships/slide" Target="slides/slide9.xml" Id="rId10" /><Relationship Type="http://schemas.openxmlformats.org/officeDocument/2006/relationships/tableStyles" Target="tableStyles.xml" Id="rId19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slide" Target="slides/slide13.xml" Id="rId14" /><Relationship Type="http://schemas.openxmlformats.org/officeDocument/2006/relationships/tags" Target="/ppt/tags/tag1.xml" Id="R6526b7d4e97444ed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2017/7/6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2017/7/6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2017/7/6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2017/7/6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2017/7/6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2017/7/6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2017/7/6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2017/7/6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2017/7/6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2017/7/6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2017/7/6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8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背景_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8255" y="-37465"/>
            <a:ext cx="12212955" cy="68707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992000" y="1989000"/>
            <a:ext cx="86036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 smtClean="0">
                <a:solidFill>
                  <a:srgbClr val="800000"/>
                </a:solidFill>
                <a:latin typeface="微软雅黑" panose="020B0503020204020204" charset="-122"/>
                <a:ea typeface="微软雅黑" panose="020B0503020204020204" charset="-122"/>
              </a:rPr>
              <a:t>2017</a:t>
            </a:r>
            <a:r>
              <a:rPr lang="zh-CN" altLang="zh-CN" sz="3200" dirty="0" smtClean="0">
                <a:solidFill>
                  <a:srgbClr val="800000"/>
                </a:solidFill>
                <a:latin typeface="微软雅黑" panose="020B0503020204020204" charset="-122"/>
                <a:ea typeface="微软雅黑" panose="020B0503020204020204" charset="-122"/>
              </a:rPr>
              <a:t>年新课标全国Ⅰ卷</a:t>
            </a:r>
            <a:r>
              <a:rPr lang="zh-CN" altLang="en-US" sz="3200" dirty="0" smtClean="0">
                <a:solidFill>
                  <a:srgbClr val="800000"/>
                </a:solidFill>
                <a:latin typeface="微软雅黑" panose="020B0503020204020204" charset="-122"/>
                <a:ea typeface="微软雅黑" panose="020B0503020204020204" charset="-122"/>
              </a:rPr>
              <a:t>文综</a:t>
            </a:r>
            <a:r>
              <a:rPr lang="zh-CN" altLang="zh-CN" sz="3200" dirty="0" smtClean="0">
                <a:solidFill>
                  <a:srgbClr val="800000"/>
                </a:solidFill>
                <a:latin typeface="微软雅黑" panose="020B0503020204020204" charset="-122"/>
                <a:ea typeface="微软雅黑" panose="020B0503020204020204" charset="-122"/>
              </a:rPr>
              <a:t>历史试题</a:t>
            </a:r>
            <a:r>
              <a:rPr lang="en-US" altLang="zh-CN" sz="3200" dirty="0" smtClean="0">
                <a:solidFill>
                  <a:srgbClr val="800000"/>
                </a:solidFill>
                <a:latin typeface="微软雅黑" panose="020B0503020204020204" charset="-122"/>
                <a:ea typeface="微软雅黑" panose="020B0503020204020204" charset="-122"/>
              </a:rPr>
              <a:t>42</a:t>
            </a:r>
            <a:r>
              <a:rPr lang="zh-CN" altLang="en-US" sz="3200" dirty="0" smtClean="0">
                <a:solidFill>
                  <a:srgbClr val="800000"/>
                </a:solidFill>
                <a:latin typeface="微软雅黑" panose="020B0503020204020204" charset="-122"/>
                <a:ea typeface="微软雅黑" panose="020B0503020204020204" charset="-122"/>
              </a:rPr>
              <a:t>题讲解</a:t>
            </a:r>
            <a:endParaRPr lang="zh-CN" altLang="en-US" sz="3200" dirty="0">
              <a:solidFill>
                <a:srgbClr val="8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360000" y="3285000"/>
            <a:ext cx="6097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800000"/>
                </a:solidFill>
                <a:latin typeface="微软雅黑" panose="020B0503020204020204" charset="-122"/>
                <a:ea typeface="微软雅黑" panose="020B0503020204020204" charset="-122"/>
              </a:rPr>
              <a:t>惠州市华罗庚中学</a:t>
            </a:r>
            <a:r>
              <a:rPr lang="en-US" altLang="zh-CN" sz="3200" dirty="0" smtClean="0">
                <a:solidFill>
                  <a:srgbClr val="80000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3200" dirty="0" smtClean="0">
                <a:solidFill>
                  <a:srgbClr val="800000"/>
                </a:solidFill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lang="zh-CN" altLang="en-US" sz="3200" dirty="0" smtClean="0">
                <a:solidFill>
                  <a:srgbClr val="800000"/>
                </a:solidFill>
                <a:latin typeface="微软雅黑" panose="020B0503020204020204" charset="-122"/>
                <a:ea typeface="微软雅黑" panose="020B0503020204020204" charset="-122"/>
              </a:rPr>
              <a:t>张</a:t>
            </a:r>
            <a:r>
              <a:rPr lang="zh-CN" altLang="en-US" sz="3200" dirty="0" smtClean="0">
                <a:solidFill>
                  <a:srgbClr val="800000"/>
                </a:solidFill>
                <a:latin typeface="微软雅黑" panose="020B0503020204020204" charset="-122"/>
                <a:ea typeface="微软雅黑" panose="020B0503020204020204" charset="-122"/>
              </a:rPr>
              <a:t>涛</a:t>
            </a:r>
            <a:endParaRPr lang="zh-CN" altLang="en-US" sz="3200" dirty="0">
              <a:solidFill>
                <a:srgbClr val="8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85445" y="223520"/>
            <a:ext cx="10515600" cy="1325563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rgbClr val="3333FF"/>
                </a:solidFill>
                <a:latin typeface="黑体" panose="02010600030101010101" pitchFamily="49" charset="-122"/>
                <a:ea typeface="黑体" panose="02010600030101010101" pitchFamily="49" charset="-122"/>
                <a:sym typeface="+mn-ea"/>
              </a:rPr>
              <a:t>（二）时空错乱、史实错位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36000" y="1629000"/>
            <a:ext cx="11462385" cy="4902200"/>
          </a:xfrm>
        </p:spPr>
        <p:txBody>
          <a:bodyPr>
            <a:normAutofit/>
          </a:bodyPr>
          <a:lstStyle/>
          <a:p>
            <a:pPr marL="0" indent="0" fontAlgn="auto">
              <a:lnSpc>
                <a:spcPts val="4000"/>
              </a:lnSpc>
              <a:buNone/>
            </a:pPr>
            <a:r>
              <a:rPr lang="zh-CN" altLang="en-US" sz="2400" b="1" dirty="0" smtClean="0">
                <a:latin typeface="黑体" panose="02010600030101010101" pitchFamily="49" charset="-122"/>
                <a:ea typeface="黑体" panose="02010600030101010101" pitchFamily="49" charset="-122"/>
                <a:sym typeface="+mn-ea"/>
              </a:rPr>
              <a:t>A、时空错乱。论题和史实背离14-17世纪的时空要求。</a:t>
            </a:r>
            <a:endParaRPr lang="en-US" altLang="zh-CN" sz="2400" b="1" dirty="0" smtClean="0">
              <a:latin typeface="黑体" panose="02010600030101010101" pitchFamily="49" charset="-122"/>
              <a:ea typeface="黑体" panose="02010600030101010101" pitchFamily="49" charset="-122"/>
              <a:sym typeface="+mn-ea"/>
            </a:endParaRPr>
          </a:p>
          <a:p>
            <a:pPr marL="0" indent="0" fontAlgn="auto">
              <a:lnSpc>
                <a:spcPts val="4000"/>
              </a:lnSpc>
              <a:buNone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  <a:sym typeface="+mn-ea"/>
              </a:rPr>
              <a:t>如写到工业革命、鸦片战后等脱离历史时空。</a:t>
            </a:r>
          </a:p>
          <a:p>
            <a:pPr marL="0" indent="0" fontAlgn="auto">
              <a:lnSpc>
                <a:spcPts val="4000"/>
              </a:lnSpc>
              <a:buNone/>
            </a:pPr>
            <a:endParaRPr lang="zh-CN" altLang="en-US" sz="2400" b="1" dirty="0" smtClean="0">
              <a:latin typeface="黑体" panose="02010600030101010101" pitchFamily="49" charset="-122"/>
              <a:ea typeface="黑体" panose="02010600030101010101" pitchFamily="49" charset="-122"/>
              <a:sym typeface="+mn-ea"/>
            </a:endParaRPr>
          </a:p>
          <a:p>
            <a:pPr marL="0" lvl="0" indent="0" fontAlgn="auto">
              <a:lnSpc>
                <a:spcPts val="4000"/>
              </a:lnSpc>
              <a:buNone/>
            </a:pPr>
            <a:r>
              <a:rPr lang="zh-CN" altLang="en-US" sz="2400" b="1" dirty="0" smtClean="0">
                <a:latin typeface="黑体" panose="02010600030101010101" pitchFamily="49" charset="-122"/>
                <a:ea typeface="黑体" panose="02010600030101010101" pitchFamily="49" charset="-122"/>
                <a:sym typeface="+mn-ea"/>
              </a:rPr>
              <a:t>B.史实错位。部分同学忽视历史真相，甚至编造史实。</a:t>
            </a:r>
          </a:p>
          <a:p>
            <a:pPr marL="0" lvl="0" indent="0" fontAlgn="auto">
              <a:lnSpc>
                <a:spcPts val="4000"/>
              </a:lnSpc>
              <a:buNone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  <a:sym typeface="+mn-ea"/>
              </a:rPr>
              <a:t>如写到“宋朝的郑和下西洋带来大量白银”；“利玛窦来到中国遇到马可波罗”等背离历史真相。</a:t>
            </a:r>
          </a:p>
          <a:p>
            <a:pPr fontAlgn="auto">
              <a:lnSpc>
                <a:spcPct val="150000"/>
              </a:lnSpc>
            </a:pPr>
            <a:endParaRPr lang="zh-CN" altLang="en-US" sz="2400" dirty="0"/>
          </a:p>
          <a:p>
            <a:pPr fontAlgn="auto">
              <a:lnSpc>
                <a:spcPct val="150000"/>
              </a:lnSpc>
            </a:pPr>
            <a:endParaRPr lang="zh-CN" altLang="en-US" sz="2400" b="1" dirty="0" smtClean="0">
              <a:latin typeface="黑体" panose="02010600030101010101" pitchFamily="49" charset="-122"/>
              <a:ea typeface="黑体" panose="02010600030101010101" pitchFamily="49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3"/>
          <p:cNvSpPr>
            <a:spLocks noGrp="1"/>
          </p:cNvSpPr>
          <p:nvPr>
            <p:ph type="title"/>
          </p:nvPr>
        </p:nvSpPr>
        <p:spPr>
          <a:xfrm>
            <a:off x="838200" y="353695"/>
            <a:ext cx="10515600" cy="1325563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rgbClr val="3333FF"/>
                </a:solidFill>
                <a:latin typeface="黑体" panose="02010600030101010101" pitchFamily="49" charset="-122"/>
                <a:ea typeface="黑体" panose="02010600030101010101" pitchFamily="49" charset="-122"/>
                <a:sym typeface="+mn-ea"/>
              </a:rPr>
              <a:t>（三）论证不力，解释牵强</a:t>
            </a:r>
          </a:p>
        </p:txBody>
      </p:sp>
      <p:sp>
        <p:nvSpPr>
          <p:cNvPr id="3" name="文本框 4"/>
          <p:cNvSpPr txBox="1"/>
          <p:nvPr/>
        </p:nvSpPr>
        <p:spPr>
          <a:xfrm>
            <a:off x="307340" y="1568450"/>
            <a:ext cx="11577320" cy="442172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4000"/>
              </a:lnSpc>
            </a:pPr>
            <a:r>
              <a:rPr lang="zh-CN" altLang="en-US" sz="2400" b="1" dirty="0" smtClean="0">
                <a:latin typeface="黑体" panose="02010600030101010101" pitchFamily="49" charset="-122"/>
                <a:ea typeface="黑体" panose="02010600030101010101" pitchFamily="49" charset="-122"/>
                <a:sym typeface="+mn-ea"/>
              </a:rPr>
              <a:t>A.虚构历史，胡乱联系。</a:t>
            </a:r>
          </a:p>
          <a:p>
            <a:pPr>
              <a:lnSpc>
                <a:spcPts val="4000"/>
              </a:lnSpc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  <a:sym typeface="+mn-ea"/>
              </a:rPr>
              <a:t>如西方的自然科学的传入推动了中国民主进程；郑和下西洋促进了西方新航路的开辟；莎士比亚推动了中国文学的发展和个性的解放；</a:t>
            </a:r>
          </a:p>
          <a:p>
            <a:pPr>
              <a:lnSpc>
                <a:spcPts val="4000"/>
              </a:lnSpc>
            </a:pPr>
            <a:endParaRPr lang="zh-CN" altLang="en-US" sz="2400" b="1" dirty="0" smtClean="0">
              <a:latin typeface="黑体" panose="02010600030101010101" pitchFamily="49" charset="-122"/>
              <a:ea typeface="黑体" panose="02010600030101010101" pitchFamily="49" charset="-122"/>
              <a:sym typeface="+mn-ea"/>
            </a:endParaRPr>
          </a:p>
          <a:p>
            <a:pPr>
              <a:lnSpc>
                <a:spcPts val="4000"/>
              </a:lnSpc>
            </a:pPr>
            <a:r>
              <a:rPr lang="zh-CN" altLang="en-US" sz="2400" b="1" dirty="0" smtClean="0">
                <a:latin typeface="黑体" panose="02010600030101010101" pitchFamily="49" charset="-122"/>
                <a:ea typeface="黑体" panose="02010600030101010101" pitchFamily="49" charset="-122"/>
                <a:sym typeface="+mn-ea"/>
              </a:rPr>
              <a:t>B. 忽视关联，缺少解释。即没有在史料和（论题）史论之间建立必要的逻辑关系。</a:t>
            </a:r>
            <a:endParaRPr lang="en-US" altLang="zh-CN" sz="2400" b="1" dirty="0" smtClean="0">
              <a:latin typeface="楷体" pitchFamily="49" charset="-122"/>
              <a:ea typeface="楷体" pitchFamily="49" charset="-122"/>
              <a:sym typeface="+mn-ea"/>
            </a:endParaRPr>
          </a:p>
          <a:p>
            <a:pPr>
              <a:lnSpc>
                <a:spcPts val="4000"/>
              </a:lnSpc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  <a:sym typeface="+mn-ea"/>
              </a:rPr>
              <a:t>如论题是“四大发明的传入推动了西方工业文明的崛起”，史实有印刷机、佛罗伦萨的资本主义萌芽，却没有描述出 史实与工业文明崛起的关系。</a:t>
            </a:r>
          </a:p>
          <a:p>
            <a:endParaRPr lang="zh-CN" altLang="en-US" sz="2400" b="1" dirty="0" smtClean="0">
              <a:latin typeface="黑体" panose="02010600030101010101" pitchFamily="49" charset="-122"/>
              <a:ea typeface="黑体" panose="02010600030101010101" pitchFamily="49" charset="-122"/>
              <a:sym typeface="+mn-ea"/>
            </a:endParaRPr>
          </a:p>
          <a:p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640000" y="2061000"/>
            <a:ext cx="10515600" cy="4351338"/>
          </a:xfrm>
        </p:spPr>
        <p:txBody>
          <a:bodyPr>
            <a:normAutofit/>
          </a:bodyPr>
          <a:lstStyle/>
          <a:p>
            <a:r>
              <a:rPr lang="zh-CN" altLang="en-US" sz="4400" b="1" dirty="0" smtClean="0">
                <a:latin typeface="黑体" pitchFamily="49" charset="-122"/>
                <a:ea typeface="黑体" pitchFamily="49" charset="-122"/>
                <a:cs typeface="+mj-cs"/>
              </a:rPr>
              <a:t>四、技巧梳理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47413" y="499998"/>
            <a:ext cx="1080222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800" b="1" dirty="0" smtClean="0">
                <a:latin typeface="黑体" panose="02010600030101010101" pitchFamily="49" charset="-122"/>
                <a:ea typeface="黑体" panose="02010600030101010101" pitchFamily="49" charset="-122"/>
              </a:rPr>
              <a:t>（一）</a:t>
            </a:r>
            <a:r>
              <a:rPr lang="zh-CN" altLang="en-US" sz="2800" b="1" dirty="0" smtClean="0">
                <a:latin typeface="黑体" panose="02010600030101010101" pitchFamily="49" charset="-122"/>
                <a:ea typeface="黑体" panose="02010600030101010101" pitchFamily="49" charset="-122"/>
              </a:rPr>
              <a:t>在心态上不可妖魔化：</a:t>
            </a:r>
            <a:endParaRPr lang="en-US" altLang="zh-CN" sz="2800" b="1" dirty="0" smtClean="0">
              <a:latin typeface="黑体" panose="02010600030101010101" pitchFamily="49" charset="-122"/>
              <a:ea typeface="黑体" panose="02010600030101010101" pitchFamily="49" charset="-122"/>
            </a:endParaRPr>
          </a:p>
          <a:p>
            <a:r>
              <a:rPr lang="en-US" altLang="zh-CN" sz="2800" b="1" dirty="0" smtClean="0">
                <a:latin typeface="楷体" pitchFamily="49" charset="-122"/>
                <a:ea typeface="楷体" pitchFamily="49" charset="-122"/>
                <a:sym typeface="+mn-ea"/>
              </a:rPr>
              <a:t>    </a:t>
            </a:r>
            <a:r>
              <a:rPr lang="zh-CN" altLang="zh-CN" sz="2800" b="1" dirty="0" smtClean="0">
                <a:latin typeface="楷体" pitchFamily="49" charset="-122"/>
                <a:ea typeface="楷体" pitchFamily="49" charset="-122"/>
                <a:sym typeface="+mn-ea"/>
              </a:rPr>
              <a:t>今年的开放性试题开放程度最高，大部分学生</a:t>
            </a:r>
            <a:r>
              <a:rPr lang="zh-CN" altLang="zh-CN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+mn-ea"/>
              </a:rPr>
              <a:t>有话可说，有料可写</a:t>
            </a:r>
            <a:r>
              <a:rPr lang="zh-CN" altLang="zh-CN" sz="2800" b="1" dirty="0" smtClean="0">
                <a:latin typeface="楷体" pitchFamily="49" charset="-122"/>
                <a:ea typeface="楷体" pitchFamily="49" charset="-122"/>
                <a:sym typeface="+mn-ea"/>
              </a:rPr>
              <a:t>，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sym typeface="+mn-ea"/>
              </a:rPr>
              <a:t>甚至</a:t>
            </a:r>
            <a:r>
              <a:rPr lang="zh-CN" altLang="zh-CN" sz="2800" b="1" dirty="0" smtClean="0">
                <a:latin typeface="楷体" pitchFamily="49" charset="-122"/>
                <a:ea typeface="楷体" pitchFamily="49" charset="-122"/>
                <a:sym typeface="+mn-ea"/>
              </a:rPr>
              <a:t>往年的题型实例、模拟题都为高考提供了许多答案模型。</a:t>
            </a:r>
            <a:endParaRPr lang="en-US" altLang="zh-CN" sz="2800" b="1" dirty="0" smtClean="0">
              <a:latin typeface="楷体" pitchFamily="49" charset="-122"/>
              <a:ea typeface="楷体" pitchFamily="49" charset="-122"/>
              <a:sym typeface="+mn-ea"/>
            </a:endParaRPr>
          </a:p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sym typeface="+mn-ea"/>
              </a:rPr>
              <a:t>如</a:t>
            </a:r>
            <a:r>
              <a:rPr lang="zh-CN" altLang="zh-CN" sz="2800" b="1" dirty="0" smtClean="0">
                <a:latin typeface="楷体" pitchFamily="49" charset="-122"/>
                <a:ea typeface="楷体" pitchFamily="49" charset="-122"/>
                <a:sym typeface="+mn-ea"/>
              </a:rPr>
              <a:t>历史的横向发展推动了纵向发展（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  <a:sym typeface="+mn-ea"/>
              </a:rPr>
              <a:t>2017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sym typeface="+mn-ea"/>
              </a:rPr>
              <a:t>广</a:t>
            </a:r>
            <a:r>
              <a:rPr lang="zh-CN" altLang="zh-CN" sz="2800" b="1" dirty="0" smtClean="0">
                <a:latin typeface="楷体" pitchFamily="49" charset="-122"/>
                <a:ea typeface="楷体" pitchFamily="49" charset="-122"/>
                <a:sym typeface="+mn-ea"/>
              </a:rPr>
              <a:t>一模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sym typeface="+mn-ea"/>
              </a:rPr>
              <a:t>卷</a:t>
            </a:r>
            <a:r>
              <a:rPr lang="zh-CN" altLang="zh-CN" sz="2800" b="1" dirty="0" smtClean="0">
                <a:latin typeface="楷体" pitchFamily="49" charset="-122"/>
                <a:ea typeface="楷体" pitchFamily="49" charset="-122"/>
                <a:sym typeface="+mn-ea"/>
              </a:rPr>
              <a:t>）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sym typeface="+mn-ea"/>
              </a:rPr>
              <a:t>；</a:t>
            </a:r>
            <a:r>
              <a:rPr lang="zh-CN" altLang="zh-CN" sz="2800" b="1" dirty="0" smtClean="0">
                <a:latin typeface="楷体" pitchFamily="49" charset="-122"/>
                <a:ea typeface="楷体" pitchFamily="49" charset="-122"/>
                <a:sym typeface="+mn-ea"/>
              </a:rPr>
              <a:t>社会环境对历史的发展起重要作用（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  <a:sym typeface="+mn-ea"/>
              </a:rPr>
              <a:t>2015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sym typeface="+mn-ea"/>
              </a:rPr>
              <a:t>高考</a:t>
            </a:r>
            <a:r>
              <a:rPr lang="zh-CN" altLang="zh-CN" sz="2800" b="1" dirty="0" smtClean="0">
                <a:latin typeface="楷体" pitchFamily="49" charset="-122"/>
                <a:ea typeface="楷体" pitchFamily="49" charset="-122"/>
                <a:sym typeface="+mn-ea"/>
              </a:rPr>
              <a:t>卷公式题）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sym typeface="+mn-ea"/>
              </a:rPr>
              <a:t>；</a:t>
            </a:r>
            <a:endParaRPr lang="en-US" altLang="zh-CN" sz="2800" b="1" dirty="0" smtClean="0">
              <a:latin typeface="楷体" pitchFamily="49" charset="-122"/>
              <a:ea typeface="楷体" pitchFamily="49" charset="-122"/>
              <a:sym typeface="+mn-ea"/>
            </a:endParaRPr>
          </a:p>
          <a:p>
            <a:endParaRPr lang="zh-CN" altLang="zh-CN" sz="2800" b="1" dirty="0" smtClean="0">
              <a:latin typeface="黑体" panose="02010600030101010101" pitchFamily="49" charset="-122"/>
              <a:ea typeface="黑体" panose="02010600030101010101" pitchFamily="49" charset="-122"/>
            </a:endParaRPr>
          </a:p>
          <a:p>
            <a:r>
              <a:rPr lang="zh-CN" altLang="zh-CN" sz="2800" b="1" dirty="0" smtClean="0">
                <a:latin typeface="黑体" panose="02010600030101010101" pitchFamily="49" charset="-122"/>
                <a:ea typeface="黑体" panose="02010600030101010101" pitchFamily="49" charset="-122"/>
              </a:rPr>
              <a:t>（</a:t>
            </a:r>
            <a:r>
              <a:rPr lang="zh-CN" altLang="en-US" sz="2800" b="1" dirty="0" smtClean="0">
                <a:latin typeface="黑体" panose="02010600030101010101" pitchFamily="49" charset="-122"/>
                <a:ea typeface="黑体" panose="02010600030101010101" pitchFamily="49" charset="-122"/>
              </a:rPr>
              <a:t>二</a:t>
            </a:r>
            <a:r>
              <a:rPr lang="zh-CN" altLang="zh-CN" sz="2800" b="1" dirty="0" smtClean="0">
                <a:latin typeface="黑体" panose="02010600030101010101" pitchFamily="49" charset="-122"/>
                <a:ea typeface="黑体" panose="02010600030101010101" pitchFamily="49" charset="-122"/>
              </a:rPr>
              <a:t>）</a:t>
            </a:r>
            <a:r>
              <a:rPr lang="zh-CN" altLang="en-US" sz="2800" b="1" dirty="0" smtClean="0">
                <a:latin typeface="黑体" panose="02010600030101010101" pitchFamily="49" charset="-122"/>
                <a:ea typeface="黑体" panose="02010600030101010101" pitchFamily="49" charset="-122"/>
              </a:rPr>
              <a:t>在形式上不可随意化：</a:t>
            </a:r>
            <a:endParaRPr lang="en-US" altLang="zh-CN" sz="2800" b="1" dirty="0" smtClean="0">
              <a:latin typeface="黑体" panose="02010600030101010101" pitchFamily="49" charset="-122"/>
              <a:ea typeface="黑体" panose="02010600030101010101" pitchFamily="49" charset="-122"/>
            </a:endParaRPr>
          </a:p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弊病：</a:t>
            </a:r>
            <a:r>
              <a:rPr lang="zh-CN" altLang="zh-CN" sz="2800" b="1" dirty="0" smtClean="0">
                <a:latin typeface="楷体" pitchFamily="49" charset="-122"/>
                <a:ea typeface="楷体" pitchFamily="49" charset="-122"/>
              </a:rPr>
              <a:t>写得太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少</a:t>
            </a:r>
            <a:r>
              <a:rPr lang="zh-CN" altLang="zh-CN" sz="2800" b="1" dirty="0" smtClean="0">
                <a:latin typeface="楷体" pitchFamily="49" charset="-122"/>
                <a:ea typeface="楷体" pitchFamily="49" charset="-122"/>
              </a:rPr>
              <a:t>，字迹潦草，结构混乱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；</a:t>
            </a:r>
            <a:endParaRPr lang="en-US" altLang="zh-CN" sz="28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要求：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A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、字迹工整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;B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、结构合理（有层次感）</a:t>
            </a:r>
            <a:r>
              <a:rPr lang="en-US" sz="2800" b="1" dirty="0" smtClean="0">
                <a:latin typeface="楷体" pitchFamily="49" charset="-122"/>
                <a:ea typeface="楷体" pitchFamily="49" charset="-122"/>
              </a:rPr>
              <a:t>C</a:t>
            </a:r>
            <a:r>
              <a:rPr lang="zh-CN" sz="2800" b="1" dirty="0" smtClean="0"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字数合理（占答题区域的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80%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左右）</a:t>
            </a:r>
            <a:endParaRPr lang="zh-CN" altLang="zh-CN" sz="2800" b="1" dirty="0" smtClean="0">
              <a:latin typeface="楷体" pitchFamily="49" charset="-122"/>
              <a:ea typeface="楷体" pitchFamily="49" charset="-122"/>
            </a:endParaRPr>
          </a:p>
          <a:p>
            <a:pPr lvl="0"/>
            <a:endParaRPr lang="en-US" altLang="zh-CN" sz="2800" b="1" dirty="0" smtClean="0">
              <a:latin typeface="黑体" panose="02010600030101010101" pitchFamily="49" charset="-122"/>
              <a:ea typeface="黑体" panose="02010600030101010101" pitchFamily="49" charset="-122"/>
            </a:endParaRPr>
          </a:p>
          <a:p>
            <a:pPr lvl="0"/>
            <a:r>
              <a:rPr lang="zh-CN" altLang="zh-CN" sz="2800" b="1" dirty="0" smtClean="0">
                <a:latin typeface="黑体" panose="02010600030101010101" pitchFamily="49" charset="-122"/>
                <a:ea typeface="黑体" panose="02010600030101010101" pitchFamily="49" charset="-122"/>
              </a:rPr>
              <a:t>（</a:t>
            </a:r>
            <a:r>
              <a:rPr lang="zh-CN" altLang="en-US" sz="2800" b="1" dirty="0" smtClean="0">
                <a:latin typeface="黑体" panose="02010600030101010101" pitchFamily="49" charset="-122"/>
                <a:ea typeface="黑体" panose="02010600030101010101" pitchFamily="49" charset="-122"/>
              </a:rPr>
              <a:t>三</a:t>
            </a:r>
            <a:r>
              <a:rPr lang="zh-CN" altLang="zh-CN" sz="2800" b="1" dirty="0" smtClean="0">
                <a:latin typeface="黑体" panose="02010600030101010101" pitchFamily="49" charset="-122"/>
                <a:ea typeface="黑体" panose="02010600030101010101" pitchFamily="49" charset="-122"/>
              </a:rPr>
              <a:t>）</a:t>
            </a:r>
            <a:r>
              <a:rPr lang="zh-CN" altLang="en-US" sz="2800" b="1" dirty="0" smtClean="0">
                <a:latin typeface="黑体" panose="02010600030101010101" pitchFamily="49" charset="-122"/>
                <a:ea typeface="黑体" panose="02010600030101010101" pitchFamily="49" charset="-122"/>
              </a:rPr>
              <a:t>在训练上不可套路化：</a:t>
            </a:r>
            <a:endParaRPr lang="en-US" altLang="zh-CN" sz="2800" b="1" dirty="0" smtClean="0">
              <a:latin typeface="黑体" panose="02010600030101010101" pitchFamily="49" charset="-122"/>
              <a:ea typeface="黑体" panose="02010600030101010101" pitchFamily="49" charset="-122"/>
              <a:sym typeface="+mn-ea"/>
            </a:endParaRPr>
          </a:p>
          <a:p>
            <a:pPr lvl="0"/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sym typeface="+mn-ea"/>
              </a:rPr>
              <a:t>在平时练习时，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+mn-ea"/>
              </a:rPr>
              <a:t>在总结套路的同时要注重灵活变通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sym typeface="+mn-ea"/>
              </a:rPr>
              <a:t>，特别</a:t>
            </a:r>
            <a:r>
              <a:rPr lang="zh-CN" altLang="zh-CN" sz="2800" b="1" dirty="0" smtClean="0">
                <a:latin typeface="楷体" pitchFamily="49" charset="-122"/>
                <a:ea typeface="楷体" pitchFamily="49" charset="-122"/>
              </a:rPr>
              <a:t>加强逻辑关系、因果联系的训练。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0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4130" y="-5080"/>
            <a:ext cx="12229465" cy="6838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144000" y="2133000"/>
            <a:ext cx="10515600" cy="1325563"/>
          </a:xfrm>
        </p:spPr>
        <p:txBody>
          <a:bodyPr/>
          <a:lstStyle/>
          <a:p>
            <a:r>
              <a:rPr lang="zh-CN" altLang="en-US" b="1" dirty="0" smtClean="0">
                <a:latin typeface="黑体" pitchFamily="49" charset="-122"/>
                <a:ea typeface="黑体" pitchFamily="49" charset="-122"/>
              </a:rPr>
              <a:t>一、试</a:t>
            </a:r>
            <a:r>
              <a:rPr lang="zh-CN" altLang="en-US" b="1" dirty="0" smtClean="0">
                <a:latin typeface="黑体" pitchFamily="49" charset="-122"/>
                <a:ea typeface="黑体" pitchFamily="49" charset="-122"/>
              </a:rPr>
              <a:t>题分析</a:t>
            </a:r>
            <a:r>
              <a:rPr lang="zh-CN" altLang="en-US" dirty="0" smtClean="0"/>
              <a:t/>
            </a:r>
            <a:br>
              <a:rPr lang="zh-CN" altLang="en-US" dirty="0" smtClean="0"/>
            </a:b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99"/>
          <p:cNvSpPr txBox="1"/>
          <p:nvPr/>
        </p:nvSpPr>
        <p:spPr>
          <a:xfrm>
            <a:off x="-3810" y="12700"/>
            <a:ext cx="1218692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fontAlgn="base">
              <a:buNone/>
            </a:pPr>
            <a:r>
              <a:rPr lang="zh-CN" altLang="en-US" sz="2000" b="1">
                <a:latin typeface="黑体" panose="02010600030101010101" pitchFamily="49" charset="-122"/>
                <a:ea typeface="黑体" panose="02010600030101010101" pitchFamily="49" charset="-122"/>
                <a:cs typeface="黑体" panose="02010600030101010101" pitchFamily="49" charset="-122"/>
              </a:rPr>
              <a:t>42．阅读材料，完成下列要求。（12分）</a:t>
            </a:r>
          </a:p>
          <a:p>
            <a:r>
              <a:rPr lang="zh-CN" altLang="en-US" sz="2000" b="1">
                <a:latin typeface="黑体" panose="02010600030101010101" pitchFamily="49" charset="-122"/>
                <a:ea typeface="黑体" panose="02010600030101010101" pitchFamily="49" charset="-122"/>
                <a:cs typeface="黑体" panose="02010600030101010101" pitchFamily="49" charset="-122"/>
              </a:rPr>
              <a:t>材料                     表4</a:t>
            </a:r>
          </a:p>
        </p:txBody>
      </p:sp>
      <p:graphicFrame>
        <p:nvGraphicFramePr>
          <p:cNvPr id="5" name="表格 4"/>
          <p:cNvGraphicFramePr/>
          <p:nvPr/>
        </p:nvGraphicFramePr>
        <p:xfrm>
          <a:off x="98425" y="680720"/>
          <a:ext cx="11783060" cy="499618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76705"/>
                <a:gridCol w="5922010"/>
                <a:gridCol w="4284345"/>
              </a:tblGrid>
              <a:tr h="24384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600" b="1" dirty="0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时间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6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中国</a:t>
                      </a:r>
                    </a:p>
                  </a:txBody>
                  <a:tcPr marL="0" marR="0" marT="0" marB="1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600" b="1" dirty="0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外国</a:t>
                      </a:r>
                    </a:p>
                  </a:txBody>
                  <a:tcPr marL="0" marR="0" marT="0" marB="1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8255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14</a:t>
                      </a: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～</a:t>
                      </a:r>
                      <a:r>
                        <a:rPr lang="en-US" altLang="zh-CN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15</a:t>
                      </a: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世纪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 fontAlgn="base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 </a:t>
                      </a: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朱元璋在位期间，与占城、爪哇、暹罗等</a:t>
                      </a:r>
                      <a:r>
                        <a:rPr lang="en-US" altLang="zh-CN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30</a:t>
                      </a: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余</a:t>
                      </a:r>
                    </a:p>
                    <a:p>
                      <a:pPr indent="0" algn="l" fontAlgn="base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 国进行官方贸易。</a:t>
                      </a:r>
                    </a:p>
                    <a:p>
                      <a:pPr indent="0" algn="l" fontAlgn="base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 废除丞相制度。</a:t>
                      </a:r>
                    </a:p>
                    <a:p>
                      <a:pPr indent="0" algn="l" fontAlgn="base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 郑和七下西洋，是世界航海史和中国古代对外</a:t>
                      </a:r>
                    </a:p>
                    <a:p>
                      <a:pPr indent="0" algn="l" fontAlgn="base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 交往史上的壮举。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 </a:t>
                      </a: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德国人古登堡发明了最早的印刷机。        哥伦布到达美洲大陆。</a:t>
                      </a:r>
                    </a:p>
                    <a:p>
                      <a:pPr indent="0" algn="just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 佛罗伦萨</a:t>
                      </a:r>
                      <a:r>
                        <a:rPr lang="en-US" altLang="zh-CN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200</a:t>
                      </a: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余家纺织工场雇佣</a:t>
                      </a:r>
                      <a:r>
                        <a:rPr lang="en-US" altLang="zh-CN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3</a:t>
                      </a: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万</a:t>
                      </a:r>
                    </a:p>
                    <a:p>
                      <a:pPr indent="0" algn="just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 余名工人。</a:t>
                      </a:r>
                    </a:p>
                  </a:txBody>
                  <a:tcPr marL="0" marR="0" marT="0" marB="1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04340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000" b="1" dirty="0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16</a:t>
                      </a:r>
                      <a:r>
                        <a:rPr lang="zh-CN" altLang="en-US" sz="2000" b="1" dirty="0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世纪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 fontAlgn="base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 </a:t>
                      </a: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张居正进行赋役合一、统一征银的“一条鞭法”</a:t>
                      </a:r>
                    </a:p>
                    <a:p>
                      <a:pPr indent="0" algn="l" fontAlgn="base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 改革。李时珍</a:t>
                      </a:r>
                      <a:r>
                        <a:rPr lang="en-US" altLang="zh-CN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《</a:t>
                      </a: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本草纲目</a:t>
                      </a:r>
                      <a:r>
                        <a:rPr lang="en-US" altLang="zh-CN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》</a:t>
                      </a: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刊刻。</a:t>
                      </a:r>
                    </a:p>
                    <a:p>
                      <a:pPr indent="0" algn="l" fontAlgn="base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 玉米、番薯、马铃薯等高产物传入中国。</a:t>
                      </a:r>
                    </a:p>
                    <a:p>
                      <a:pPr indent="0" algn="l" fontAlgn="base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 汤显祖出生，代表作</a:t>
                      </a:r>
                      <a:r>
                        <a:rPr lang="en-US" altLang="zh-CN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《</a:t>
                      </a: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牡丹亭</a:t>
                      </a:r>
                      <a:r>
                        <a:rPr lang="en-US" altLang="zh-CN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》</a:t>
                      </a: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表现男女主人公</a:t>
                      </a:r>
                    </a:p>
                    <a:p>
                      <a:pPr indent="0" algn="l" fontAlgn="base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 冲破礼教束缚，追求爱情自由。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 </a:t>
                      </a: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哥白尼提出“太阳中心说”。</a:t>
                      </a:r>
                    </a:p>
                    <a:p>
                      <a:pPr indent="0" algn="just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 意大利传教士利玛窦到中国，传播</a:t>
                      </a:r>
                    </a:p>
                    <a:p>
                      <a:pPr indent="0" algn="just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 了西方自然科学知识。</a:t>
                      </a:r>
                    </a:p>
                    <a:p>
                      <a:pPr indent="0" algn="just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 莎士比亚出生，代表作</a:t>
                      </a:r>
                      <a:r>
                        <a:rPr lang="en-US" altLang="zh-CN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《</a:t>
                      </a: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哈姆雷特</a:t>
                      </a:r>
                      <a:r>
                        <a:rPr lang="en-US" altLang="zh-CN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》</a:t>
                      </a: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。</a:t>
                      </a:r>
                    </a:p>
                  </a:txBody>
                  <a:tcPr marL="0" marR="0" marT="0" marB="1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5425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17</a:t>
                      </a: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世纪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 fontAlgn="base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 </a:t>
                      </a: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朱子学在日本为官方推崇，成为显学。</a:t>
                      </a:r>
                    </a:p>
                    <a:p>
                      <a:pPr indent="0" algn="l" fontAlgn="base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 茶叶大量输往欧洲。</a:t>
                      </a:r>
                    </a:p>
                    <a:p>
                      <a:pPr indent="0" algn="l" fontAlgn="base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 宋应星</a:t>
                      </a:r>
                      <a:r>
                        <a:rPr lang="en-US" altLang="zh-CN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《</a:t>
                      </a: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天工开物</a:t>
                      </a:r>
                      <a:r>
                        <a:rPr lang="en-US" altLang="zh-CN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》</a:t>
                      </a: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刊刻。</a:t>
                      </a:r>
                    </a:p>
                    <a:p>
                      <a:pPr indent="0" algn="l" fontAlgn="base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 美洲白银大量流入中国。</a:t>
                      </a:r>
                    </a:p>
                    <a:p>
                      <a:pPr indent="0" algn="l" fontAlgn="base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 郑成功收复台湾。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 </a:t>
                      </a: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英国入侵印度，英属东印度公司在</a:t>
                      </a:r>
                    </a:p>
                    <a:p>
                      <a:pPr indent="0" algn="just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 印度开展殖民活动。</a:t>
                      </a:r>
                    </a:p>
                    <a:p>
                      <a:pPr indent="0" algn="just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 英国早期移民乘“五月花号”到达</a:t>
                      </a:r>
                    </a:p>
                    <a:p>
                      <a:pPr indent="0" algn="just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000" b="1">
                          <a:latin typeface="黑体" panose="02010600030101010101" pitchFamily="49" charset="-122"/>
                          <a:ea typeface="黑体" panose="02010600030101010101" pitchFamily="49" charset="-122"/>
                          <a:cs typeface="黑体" panose="02010600030101010101" pitchFamily="49" charset="-122"/>
                        </a:rPr>
                        <a:t> 北美。</a:t>
                      </a:r>
                    </a:p>
                  </a:txBody>
                  <a:tcPr marL="0" marR="0" marT="0" marB="1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120000" y="5676900"/>
            <a:ext cx="11808000" cy="1137285"/>
          </a:xfrm>
          <a:prstGeom prst="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0" algn="l"/>
            <a:r>
              <a:rPr lang="en-US" altLang="zh-CN" sz="2000" b="1" dirty="0">
                <a:latin typeface="黑体" panose="02010600030101010101" pitchFamily="49" charset="-122"/>
                <a:ea typeface="黑体" panose="02010600030101010101" pitchFamily="49" charset="-122"/>
                <a:cs typeface="黑体" panose="02010600030101010101" pitchFamily="49" charset="-122"/>
              </a:rPr>
              <a:t>                                 </a:t>
            </a:r>
            <a:r>
              <a:rPr lang="zh-CN" altLang="en-US" sz="2000" b="1" dirty="0">
                <a:latin typeface="黑体" panose="02010600030101010101" pitchFamily="49" charset="-122"/>
                <a:ea typeface="黑体" panose="02010600030101010101" pitchFamily="49" charset="-122"/>
                <a:cs typeface="黑体" panose="02010600030101010101" pitchFamily="49" charset="-122"/>
              </a:rPr>
              <a:t>                        ——据李亚凡编《世界历史年表》等</a:t>
            </a:r>
          </a:p>
          <a:p>
            <a:r>
              <a:rPr lang="zh-CN" altLang="en-US" sz="2400" b="1" dirty="0">
                <a:latin typeface="黑体" panose="02010600030101010101" pitchFamily="49" charset="-122"/>
                <a:ea typeface="黑体" panose="02010600030101010101" pitchFamily="49" charset="-122"/>
                <a:cs typeface="黑体" panose="02010600030101010101" pitchFamily="49" charset="-122"/>
              </a:rPr>
              <a:t>表4为14～17世纪中外历史事件简表。从表中提取相互关联的中外历史信息，自拟论题，并结合所学知识予以阐述。（要求：写明论题，中外关联，史论结合。）</a:t>
            </a:r>
          </a:p>
        </p:txBody>
      </p:sp>
      <p:sp>
        <p:nvSpPr>
          <p:cNvPr id="7" name="文本框 5"/>
          <p:cNvSpPr txBox="1"/>
          <p:nvPr/>
        </p:nvSpPr>
        <p:spPr>
          <a:xfrm>
            <a:off x="0" y="1197000"/>
            <a:ext cx="12192000" cy="353943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黑体" panose="02010600030101010101" pitchFamily="49" charset="-122"/>
                <a:ea typeface="黑体" panose="02010600030101010101" pitchFamily="49" charset="-122"/>
                <a:cs typeface="黑体" panose="02010600030101010101" pitchFamily="49" charset="-122"/>
              </a:rPr>
              <a:t>    </a:t>
            </a:r>
            <a:r>
              <a:rPr lang="zh-CN" altLang="en-US" sz="3200" b="1" dirty="0" smtClean="0">
                <a:solidFill>
                  <a:schemeClr val="tx1"/>
                </a:solidFill>
                <a:latin typeface="黑体" panose="02010600030101010101" pitchFamily="49" charset="-122"/>
                <a:ea typeface="黑体" panose="02010600030101010101" pitchFamily="49" charset="-122"/>
                <a:cs typeface="黑体" panose="02010600030101010101" pitchFamily="49" charset="-122"/>
              </a:rPr>
              <a:t>本题为典型的以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黑体" panose="02010600030101010101" pitchFamily="49" charset="-122"/>
              </a:rPr>
              <a:t>表格为切入口，提取信息说明型的</a:t>
            </a:r>
            <a:r>
              <a:rPr lang="zh-CN" altLang="en-US" sz="32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  <a:cs typeface="黑体" panose="02010600030101010101" pitchFamily="49" charset="-122"/>
              </a:rPr>
              <a:t>开放性试题，其</a:t>
            </a:r>
            <a:r>
              <a:rPr lang="zh-CN" altLang="zh-CN" sz="32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  <a:sym typeface="+mn-ea"/>
              </a:rPr>
              <a:t>目的在于考察学生在阅读材料的基础上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+mn-ea"/>
              </a:rPr>
              <a:t>发现历史问题、论证历史问题、独立提出观点</a:t>
            </a:r>
            <a:r>
              <a:rPr lang="zh-CN" altLang="zh-CN" sz="32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  <a:sym typeface="+mn-ea"/>
              </a:rPr>
              <a:t>的能力</a:t>
            </a:r>
            <a:r>
              <a:rPr lang="zh-CN" altLang="en-US" sz="32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  <a:sym typeface="+mn-ea"/>
              </a:rPr>
              <a:t>；也是对唯物史观、时空意识、史料实证等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+mn-ea"/>
              </a:rPr>
              <a:t>历史学科核心素养</a:t>
            </a:r>
            <a:r>
              <a:rPr lang="zh-CN" altLang="en-US" sz="32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  <a:sym typeface="+mn-ea"/>
              </a:rPr>
              <a:t>的综合考察。本题</a:t>
            </a:r>
            <a:r>
              <a:rPr lang="zh-CN" altLang="zh-CN" sz="32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  <a:sym typeface="+mn-ea"/>
              </a:rPr>
              <a:t>要求考生在阅读试题表格中所列历史事件的基础上，提炼出一个论题并就自己所拟论题展开论述</a:t>
            </a:r>
            <a:r>
              <a:rPr lang="zh-CN" altLang="en-US" sz="32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  <a:sym typeface="+mn-ea"/>
              </a:rPr>
              <a:t>，完成一篇历史小论文的写作。因此，我们的答题要从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+mn-ea"/>
              </a:rPr>
              <a:t>论题、论据和论证</a:t>
            </a:r>
            <a:r>
              <a:rPr lang="zh-CN" altLang="en-US" sz="32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  <a:sym typeface="+mn-ea"/>
              </a:rPr>
              <a:t>三个方面下功夫。</a:t>
            </a:r>
            <a:endParaRPr lang="zh-CN" altLang="en-US" sz="3200" dirty="0" smtClean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64000" y="549000"/>
            <a:ext cx="11736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 smtClean="0">
                <a:solidFill>
                  <a:srgbClr val="000099"/>
                </a:solidFill>
                <a:latin typeface="黑体" pitchFamily="49" charset="-122"/>
                <a:ea typeface="黑体" pitchFamily="49" charset="-122"/>
                <a:sym typeface="+mn-ea"/>
              </a:rPr>
              <a:t/>
            </a:r>
            <a:br>
              <a:rPr lang="en-US" altLang="zh-CN" sz="3200" b="1" dirty="0" smtClean="0">
                <a:solidFill>
                  <a:srgbClr val="000099"/>
                </a:solidFill>
                <a:latin typeface="黑体" pitchFamily="49" charset="-122"/>
                <a:ea typeface="黑体" pitchFamily="49" charset="-122"/>
                <a:sym typeface="+mn-ea"/>
              </a:rPr>
            </a:br>
            <a:r>
              <a:rPr lang="en-US" altLang="zh-CN" sz="3200" b="1" dirty="0" smtClean="0">
                <a:latin typeface="黑体" pitchFamily="49" charset="-122"/>
                <a:ea typeface="黑体" pitchFamily="49" charset="-122"/>
              </a:rPr>
              <a:t/>
            </a:r>
            <a:br>
              <a:rPr lang="en-US" altLang="zh-CN" sz="3200" b="1" dirty="0" smtClean="0">
                <a:latin typeface="黑体" pitchFamily="49" charset="-122"/>
                <a:ea typeface="黑体" pitchFamily="49" charset="-122"/>
              </a:rPr>
            </a:br>
            <a:r>
              <a:rPr lang="zh-CN" altLang="en-US" sz="3200" b="1" dirty="0" smtClean="0">
                <a:latin typeface="黑体" pitchFamily="49" charset="-122"/>
                <a:ea typeface="黑体" pitchFamily="49" charset="-122"/>
              </a:rPr>
              <a:t>一、在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提炼信息</a:t>
            </a:r>
            <a:r>
              <a:rPr lang="zh-CN" altLang="en-US" sz="3200" b="1" dirty="0" smtClean="0">
                <a:latin typeface="黑体" pitchFamily="49" charset="-122"/>
                <a:ea typeface="黑体" pitchFamily="49" charset="-122"/>
              </a:rPr>
              <a:t>的基础上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提出</a:t>
            </a:r>
            <a:r>
              <a:rPr lang="zh-CN" altLang="en-US" sz="3200" b="1" dirty="0" smtClean="0">
                <a:latin typeface="黑体" pitchFamily="49" charset="-122"/>
                <a:ea typeface="黑体" pitchFamily="49" charset="-122"/>
              </a:rPr>
              <a:t>一个明确的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观点或论题</a:t>
            </a:r>
            <a:r>
              <a:rPr lang="zh-CN" altLang="en-US" sz="3200" b="1" dirty="0" smtClean="0">
                <a:latin typeface="黑体" pitchFamily="49" charset="-122"/>
                <a:ea typeface="黑体" pitchFamily="49" charset="-122"/>
              </a:rPr>
              <a:t>（</a:t>
            </a:r>
            <a:r>
              <a:rPr lang="en-US" altLang="zh-CN" sz="3200" b="1" dirty="0" smtClean="0">
                <a:latin typeface="黑体" pitchFamily="49" charset="-122"/>
                <a:ea typeface="黑体" pitchFamily="49" charset="-122"/>
              </a:rPr>
              <a:t>what)</a:t>
            </a:r>
            <a:r>
              <a:rPr lang="zh-CN" altLang="en-US" sz="3200" b="1" dirty="0" smtClean="0">
                <a:latin typeface="黑体" pitchFamily="49" charset="-122"/>
                <a:ea typeface="黑体" pitchFamily="49" charset="-122"/>
              </a:rPr>
              <a:t>。</a:t>
            </a:r>
            <a:r>
              <a:rPr lang="en-US" altLang="zh-CN" sz="3200" b="1" dirty="0" smtClean="0">
                <a:latin typeface="黑体" pitchFamily="49" charset="-122"/>
                <a:ea typeface="黑体" pitchFamily="49" charset="-122"/>
              </a:rPr>
              <a:t/>
            </a:r>
            <a:br>
              <a:rPr lang="en-US" altLang="zh-CN" sz="3200" b="1" dirty="0" smtClean="0">
                <a:latin typeface="黑体" pitchFamily="49" charset="-122"/>
                <a:ea typeface="黑体" pitchFamily="49" charset="-122"/>
              </a:rPr>
            </a:br>
            <a:r>
              <a:rPr lang="en-US" altLang="zh-CN" sz="3200" b="1" dirty="0" smtClean="0">
                <a:latin typeface="黑体" pitchFamily="49" charset="-122"/>
                <a:ea typeface="黑体" pitchFamily="49" charset="-122"/>
              </a:rPr>
              <a:t/>
            </a:r>
            <a:br>
              <a:rPr lang="en-US" altLang="zh-CN" sz="3200" b="1" dirty="0" smtClean="0">
                <a:latin typeface="黑体" pitchFamily="49" charset="-122"/>
                <a:ea typeface="黑体" pitchFamily="49" charset="-122"/>
              </a:rPr>
            </a:b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注：提出的观点一定是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明确的结论，最好是全局性的观点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。</a:t>
            </a:r>
            <a:r>
              <a:rPr lang="en-US" altLang="zh-CN" sz="3200" b="1" dirty="0" smtClean="0">
                <a:latin typeface="黑体" pitchFamily="49" charset="-122"/>
                <a:ea typeface="黑体" pitchFamily="49" charset="-122"/>
              </a:rPr>
              <a:t/>
            </a:r>
            <a:br>
              <a:rPr lang="en-US" altLang="zh-CN" sz="3200" b="1" dirty="0" smtClean="0">
                <a:latin typeface="黑体" pitchFamily="49" charset="-122"/>
                <a:ea typeface="黑体" pitchFamily="49" charset="-122"/>
              </a:rPr>
            </a:br>
            <a:r>
              <a:rPr lang="en-US" altLang="zh-CN" sz="3200" b="1" dirty="0" smtClean="0">
                <a:latin typeface="黑体" pitchFamily="49" charset="-122"/>
                <a:ea typeface="黑体" pitchFamily="49" charset="-122"/>
              </a:rPr>
              <a:t/>
            </a:r>
            <a:br>
              <a:rPr lang="en-US" altLang="zh-CN" sz="3200" b="1" dirty="0" smtClean="0">
                <a:latin typeface="黑体" pitchFamily="49" charset="-122"/>
                <a:ea typeface="黑体" pitchFamily="49" charset="-122"/>
              </a:rPr>
            </a:br>
            <a:endParaRPr lang="zh-CN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192000" y="3357001"/>
            <a:ext cx="9936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黑体" pitchFamily="49" charset="-122"/>
                <a:ea typeface="黑体" pitchFamily="49" charset="-122"/>
              </a:rPr>
              <a:t>二、以表格中的史实或同时期知识说明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论证观点</a:t>
            </a:r>
            <a:r>
              <a:rPr lang="en-US" altLang="zh-CN" sz="3200" b="1" dirty="0" smtClean="0">
                <a:latin typeface="黑体" pitchFamily="49" charset="-122"/>
                <a:ea typeface="黑体" pitchFamily="49" charset="-122"/>
              </a:rPr>
              <a:t>(why)</a:t>
            </a:r>
            <a:r>
              <a:rPr lang="zh-CN" altLang="en-US" sz="3200" b="1" dirty="0" smtClean="0">
                <a:latin typeface="黑体" pitchFamily="49" charset="-122"/>
                <a:ea typeface="黑体" pitchFamily="49" charset="-122"/>
              </a:rPr>
              <a:t>。</a:t>
            </a:r>
            <a:r>
              <a:rPr lang="en-US" altLang="zh-CN" sz="3200" b="1" dirty="0" smtClean="0">
                <a:latin typeface="黑体" pitchFamily="49" charset="-122"/>
                <a:ea typeface="黑体" pitchFamily="49" charset="-122"/>
              </a:rPr>
              <a:t/>
            </a:r>
            <a:br>
              <a:rPr lang="en-US" altLang="zh-CN" sz="3200" b="1" dirty="0" smtClean="0">
                <a:latin typeface="黑体" pitchFamily="49" charset="-122"/>
                <a:ea typeface="黑体" pitchFamily="49" charset="-122"/>
              </a:rPr>
            </a:br>
            <a:r>
              <a:rPr lang="en-US" altLang="zh-CN" sz="3200" b="1" dirty="0" smtClean="0">
                <a:latin typeface="楷体" pitchFamily="49" charset="-122"/>
                <a:ea typeface="楷体" pitchFamily="49" charset="-122"/>
              </a:rPr>
              <a:t/>
            </a:r>
            <a:br>
              <a:rPr lang="en-US" altLang="zh-CN" sz="3200" b="1" dirty="0" smtClean="0">
                <a:latin typeface="楷体" pitchFamily="49" charset="-122"/>
                <a:ea typeface="楷体" pitchFamily="49" charset="-122"/>
              </a:rPr>
            </a:b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注：注意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多层次、多角度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分析。要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  <a:sym typeface="+mn-ea"/>
              </a:rPr>
              <a:t>在史料和史论之间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  <a:sym typeface="+mn-ea"/>
            </a:endParaRPr>
          </a:p>
          <a:p>
            <a:endParaRPr lang="en-US" altLang="zh-CN" sz="3200" b="1" dirty="0" smtClean="0">
              <a:latin typeface="楷体" pitchFamily="49" charset="-122"/>
              <a:ea typeface="楷体" pitchFamily="49" charset="-122"/>
              <a:sym typeface="+mn-ea"/>
            </a:endParaRPr>
          </a:p>
          <a:p>
            <a:r>
              <a:rPr lang="zh-CN" altLang="en-US" sz="3200" b="1" dirty="0" smtClean="0">
                <a:latin typeface="楷体" pitchFamily="49" charset="-122"/>
                <a:ea typeface="楷体" pitchFamily="49" charset="-122"/>
                <a:sym typeface="+mn-ea"/>
              </a:rPr>
              <a:t>建立必要的逻辑关联。 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  <a:cs typeface="黑体" panose="02010600030101010101" pitchFamily="49" charset="-122"/>
              </a:rPr>
              <a:t/>
            </a:r>
            <a:br>
              <a:rPr lang="zh-CN" altLang="en-US" sz="3200" b="1" dirty="0" smtClean="0">
                <a:latin typeface="楷体" pitchFamily="49" charset="-122"/>
                <a:ea typeface="楷体" pitchFamily="49" charset="-122"/>
                <a:cs typeface="黑体" panose="02010600030101010101" pitchFamily="49" charset="-122"/>
              </a:rPr>
            </a:br>
            <a:endParaRPr lang="zh-CN" altLang="en-US" sz="3200" dirty="0"/>
          </a:p>
        </p:txBody>
      </p:sp>
      <p:sp>
        <p:nvSpPr>
          <p:cNvPr id="6" name="矩形 5"/>
          <p:cNvSpPr/>
          <p:nvPr/>
        </p:nvSpPr>
        <p:spPr>
          <a:xfrm>
            <a:off x="336000" y="549000"/>
            <a:ext cx="25010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solidFill>
                  <a:srgbClr val="000099"/>
                </a:solidFill>
                <a:latin typeface="黑体" pitchFamily="49" charset="-122"/>
                <a:ea typeface="黑体" pitchFamily="49" charset="-122"/>
                <a:sym typeface="+mn-ea"/>
              </a:rPr>
              <a:t>答题步骤：</a:t>
            </a:r>
            <a:endParaRPr lang="zh-CN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/>
        </p:nvSpPr>
        <p:spPr>
          <a:xfrm>
            <a:off x="3000000" y="981000"/>
            <a:ext cx="12192000" cy="39300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b="1" dirty="0" smtClean="0">
                <a:latin typeface="黑体" pitchFamily="49" charset="-122"/>
                <a:ea typeface="黑体" pitchFamily="49" charset="-122"/>
              </a:rPr>
              <a:t>二、答题思路</a:t>
            </a:r>
            <a:endParaRPr lang="en-US" altLang="zh-CN" b="1" dirty="0" smtClean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92000" y="477000"/>
            <a:ext cx="11492865" cy="600164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fontAlgn="auto">
              <a:lnSpc>
                <a:spcPct val="200000"/>
              </a:lnSpc>
            </a:pPr>
            <a:r>
              <a:rPr lang="zh-CN" altLang="en-US" sz="3200" b="1" dirty="0" smtClean="0">
                <a:latin typeface="黑体" pitchFamily="49" charset="-122"/>
                <a:ea typeface="黑体" pitchFamily="49" charset="-122"/>
                <a:sym typeface="+mn-ea"/>
              </a:rPr>
              <a:t>（一）</a:t>
            </a:r>
            <a:r>
              <a:rPr lang="zh-CN" altLang="zh-CN" sz="3200" b="1" dirty="0" smtClean="0">
                <a:latin typeface="黑体" pitchFamily="49" charset="-122"/>
                <a:ea typeface="黑体" pitchFamily="49" charset="-122"/>
                <a:sym typeface="+mn-ea"/>
              </a:rPr>
              <a:t>、</a:t>
            </a:r>
            <a:r>
              <a:rPr lang="zh-CN" altLang="en-US" sz="3200" b="1" dirty="0" smtClean="0">
                <a:latin typeface="黑体" pitchFamily="49" charset="-122"/>
                <a:ea typeface="黑体" pitchFamily="49" charset="-122"/>
                <a:sym typeface="+mn-ea"/>
              </a:rPr>
              <a:t>从</a:t>
            </a:r>
            <a:r>
              <a:rPr lang="zh-CN" altLang="zh-CN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+mn-ea"/>
              </a:rPr>
              <a:t>宏观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+mn-ea"/>
              </a:rPr>
              <a:t>层面</a:t>
            </a:r>
            <a:r>
              <a:rPr lang="zh-CN" altLang="en-US" sz="3200" b="1" dirty="0" smtClean="0">
                <a:latin typeface="黑体" pitchFamily="49" charset="-122"/>
                <a:ea typeface="黑体" pitchFamily="49" charset="-122"/>
                <a:sym typeface="+mn-ea"/>
              </a:rPr>
              <a:t>提出论题并论证</a:t>
            </a:r>
            <a:r>
              <a:rPr lang="zh-CN" altLang="zh-CN" sz="3200" b="1" dirty="0" smtClean="0">
                <a:latin typeface="黑体" pitchFamily="49" charset="-122"/>
                <a:ea typeface="黑体" pitchFamily="49" charset="-122"/>
                <a:sym typeface="+mn-ea"/>
              </a:rPr>
              <a:t>： </a:t>
            </a:r>
            <a:endParaRPr lang="en-US" altLang="zh-CN" sz="3200" b="1" dirty="0" smtClean="0">
              <a:latin typeface="黑体" pitchFamily="49" charset="-122"/>
              <a:ea typeface="黑体" pitchFamily="49" charset="-122"/>
              <a:sym typeface="+mn-ea"/>
            </a:endParaRPr>
          </a:p>
          <a:p>
            <a:pPr lvl="0" fontAlgn="auto">
              <a:lnSpc>
                <a:spcPct val="200000"/>
              </a:lnSpc>
            </a:pPr>
            <a:r>
              <a:rPr lang="zh-CN" altLang="zh-CN" sz="2800" b="1" dirty="0" smtClean="0">
                <a:latin typeface="黑体" pitchFamily="49" charset="-122"/>
                <a:ea typeface="黑体" pitchFamily="49" charset="-122"/>
                <a:sym typeface="+mn-ea"/>
              </a:rPr>
              <a:t>（</a:t>
            </a:r>
            <a:r>
              <a:rPr lang="en-US" altLang="zh-CN" sz="2800" b="1" dirty="0" smtClean="0">
                <a:latin typeface="黑体" pitchFamily="49" charset="-122"/>
                <a:ea typeface="黑体" pitchFamily="49" charset="-122"/>
                <a:sym typeface="+mn-ea"/>
              </a:rPr>
              <a:t>1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  <a:sym typeface="+mn-ea"/>
              </a:rPr>
              <a:t>）</a:t>
            </a:r>
            <a:r>
              <a:rPr lang="zh-CN" altLang="zh-CN" sz="3200" b="1" dirty="0" smtClean="0">
                <a:latin typeface="黑体" pitchFamily="49" charset="-122"/>
                <a:ea typeface="黑体" pitchFamily="49" charset="-122"/>
                <a:sym typeface="+mn-ea"/>
              </a:rPr>
              <a:t>中外交流推动</a:t>
            </a:r>
            <a:r>
              <a:rPr lang="zh-CN" altLang="en-US" sz="3200" b="1" dirty="0" smtClean="0">
                <a:latin typeface="黑体" pitchFamily="49" charset="-122"/>
                <a:ea typeface="黑体" pitchFamily="49" charset="-122"/>
                <a:sym typeface="+mn-ea"/>
              </a:rPr>
              <a:t>了</a:t>
            </a:r>
            <a:r>
              <a:rPr lang="zh-CN" altLang="zh-CN" sz="3200" b="1" dirty="0" smtClean="0">
                <a:latin typeface="黑体" pitchFamily="49" charset="-122"/>
                <a:ea typeface="黑体" pitchFamily="49" charset="-122"/>
                <a:sym typeface="+mn-ea"/>
              </a:rPr>
              <a:t>社会的转</a:t>
            </a:r>
            <a:r>
              <a:rPr lang="zh-CN" altLang="zh-CN" sz="3200" b="1" dirty="0" smtClean="0">
                <a:latin typeface="黑体" pitchFamily="49" charset="-122"/>
                <a:ea typeface="黑体" pitchFamily="49" charset="-122"/>
                <a:sym typeface="+mn-ea"/>
              </a:rPr>
              <a:t>型</a:t>
            </a:r>
            <a:r>
              <a:rPr lang="en-US" altLang="zh-CN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+mn-ea"/>
              </a:rPr>
              <a:t>(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+mn-ea"/>
              </a:rPr>
              <a:t>论转型）</a:t>
            </a:r>
            <a:endParaRPr lang="en-US" altLang="zh-CN" sz="3200" b="1" dirty="0" smtClean="0">
              <a:solidFill>
                <a:srgbClr val="FF0000"/>
              </a:solidFill>
              <a:latin typeface="黑体" pitchFamily="49" charset="-122"/>
              <a:ea typeface="黑体" pitchFamily="49" charset="-122"/>
              <a:sym typeface="+mn-ea"/>
            </a:endParaRPr>
          </a:p>
          <a:p>
            <a:pPr lvl="0" fontAlgn="auto">
              <a:lnSpc>
                <a:spcPct val="200000"/>
              </a:lnSpc>
            </a:pPr>
            <a:r>
              <a:rPr lang="zh-CN" altLang="zh-CN" sz="3200" b="1" dirty="0" smtClean="0">
                <a:latin typeface="黑体" pitchFamily="49" charset="-122"/>
                <a:ea typeface="黑体" pitchFamily="49" charset="-122"/>
                <a:sym typeface="+mn-ea"/>
              </a:rPr>
              <a:t>（</a:t>
            </a:r>
            <a:r>
              <a:rPr lang="en-US" altLang="zh-CN" sz="3200" b="1" dirty="0" smtClean="0">
                <a:latin typeface="黑体" pitchFamily="49" charset="-122"/>
                <a:ea typeface="黑体" pitchFamily="49" charset="-122"/>
                <a:sym typeface="+mn-ea"/>
              </a:rPr>
              <a:t>2</a:t>
            </a:r>
            <a:r>
              <a:rPr lang="zh-CN" altLang="en-US" sz="3200" b="1" dirty="0" smtClean="0">
                <a:latin typeface="黑体" pitchFamily="49" charset="-122"/>
                <a:ea typeface="黑体" pitchFamily="49" charset="-122"/>
                <a:sym typeface="+mn-ea"/>
              </a:rPr>
              <a:t>）</a:t>
            </a:r>
            <a:r>
              <a:rPr lang="zh-CN" altLang="zh-CN" sz="3200" b="1" dirty="0" smtClean="0">
                <a:latin typeface="黑体" pitchFamily="49" charset="-122"/>
                <a:ea typeface="黑体" pitchFamily="49" charset="-122"/>
                <a:sym typeface="+mn-ea"/>
              </a:rPr>
              <a:t>新航路的开辟促进了世界一体化进程</a:t>
            </a:r>
            <a:r>
              <a:rPr lang="zh-CN" altLang="zh-CN" sz="3200" b="1" dirty="0" smtClean="0">
                <a:latin typeface="黑体" pitchFamily="49" charset="-122"/>
                <a:ea typeface="黑体" pitchFamily="49" charset="-122"/>
                <a:sym typeface="+mn-ea"/>
              </a:rPr>
              <a:t>。</a:t>
            </a:r>
            <a:r>
              <a:rPr lang="en-US" altLang="zh-CN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+mn-ea"/>
              </a:rPr>
              <a:t> (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+mn-ea"/>
              </a:rPr>
              <a:t>论联系）</a:t>
            </a:r>
            <a:endParaRPr lang="en-US" altLang="zh-CN" sz="3200" b="1" dirty="0" smtClean="0">
              <a:latin typeface="黑体" pitchFamily="49" charset="-122"/>
              <a:ea typeface="黑体" pitchFamily="49" charset="-122"/>
              <a:sym typeface="+mn-ea"/>
            </a:endParaRPr>
          </a:p>
          <a:p>
            <a:pPr lvl="0" fontAlgn="auto">
              <a:lnSpc>
                <a:spcPct val="200000"/>
              </a:lnSpc>
            </a:pPr>
            <a:r>
              <a:rPr lang="zh-CN" altLang="zh-CN" sz="2800" b="1" dirty="0" smtClean="0">
                <a:latin typeface="黑体" pitchFamily="49" charset="-122"/>
                <a:ea typeface="黑体" pitchFamily="49" charset="-122"/>
                <a:sym typeface="+mn-ea"/>
              </a:rPr>
              <a:t>（</a:t>
            </a:r>
            <a:r>
              <a:rPr lang="en-US" altLang="zh-CN" sz="2800" b="1" dirty="0" smtClean="0">
                <a:latin typeface="黑体" pitchFamily="49" charset="-122"/>
                <a:ea typeface="黑体" pitchFamily="49" charset="-122"/>
                <a:sym typeface="+mn-ea"/>
              </a:rPr>
              <a:t>3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  <a:sym typeface="+mn-ea"/>
              </a:rPr>
              <a:t>）</a:t>
            </a:r>
            <a:r>
              <a:rPr lang="zh-CN" altLang="zh-CN" sz="3200" b="1" dirty="0" smtClean="0">
                <a:latin typeface="黑体" pitchFamily="49" charset="-122"/>
                <a:ea typeface="黑体" pitchFamily="49" charset="-122"/>
                <a:sym typeface="+mn-ea"/>
              </a:rPr>
              <a:t>四大发明</a:t>
            </a:r>
            <a:r>
              <a:rPr lang="zh-CN" altLang="en-US" sz="3200" b="1" dirty="0" smtClean="0">
                <a:latin typeface="黑体" pitchFamily="49" charset="-122"/>
                <a:ea typeface="黑体" pitchFamily="49" charset="-122"/>
                <a:sym typeface="+mn-ea"/>
              </a:rPr>
              <a:t>的外传</a:t>
            </a:r>
            <a:r>
              <a:rPr lang="zh-CN" altLang="zh-CN" sz="3200" b="1" dirty="0" smtClean="0">
                <a:latin typeface="黑体" pitchFamily="49" charset="-122"/>
                <a:ea typeface="黑体" pitchFamily="49" charset="-122"/>
                <a:sym typeface="+mn-ea"/>
              </a:rPr>
              <a:t>推动了西方工业文明的崛起</a:t>
            </a:r>
            <a:r>
              <a:rPr lang="zh-CN" altLang="zh-CN" sz="3200" b="1" dirty="0" smtClean="0">
                <a:latin typeface="黑体" pitchFamily="49" charset="-122"/>
                <a:ea typeface="黑体" pitchFamily="49" charset="-122"/>
                <a:sym typeface="+mn-ea"/>
              </a:rPr>
              <a:t>。</a:t>
            </a:r>
            <a:r>
              <a:rPr lang="en-US" altLang="zh-CN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+mn-ea"/>
              </a:rPr>
              <a:t> (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+mn-ea"/>
              </a:rPr>
              <a:t>论影响）</a:t>
            </a:r>
            <a:endParaRPr lang="en-US" altLang="zh-CN" sz="3200" b="1" dirty="0" smtClean="0">
              <a:latin typeface="黑体" pitchFamily="49" charset="-122"/>
              <a:ea typeface="黑体" pitchFamily="49" charset="-122"/>
              <a:sym typeface="+mn-ea"/>
            </a:endParaRPr>
          </a:p>
          <a:p>
            <a:pPr>
              <a:lnSpc>
                <a:spcPct val="200000"/>
              </a:lnSpc>
            </a:pPr>
            <a:r>
              <a:rPr lang="zh-CN" altLang="zh-CN" sz="2800" b="1" dirty="0" smtClean="0">
                <a:latin typeface="黑体" pitchFamily="49" charset="-122"/>
                <a:ea typeface="黑体" pitchFamily="49" charset="-122"/>
                <a:sym typeface="+mn-ea"/>
              </a:rPr>
              <a:t>（</a:t>
            </a:r>
            <a:r>
              <a:rPr lang="en-US" altLang="zh-CN" sz="2800" b="1" dirty="0" smtClean="0">
                <a:latin typeface="黑体" pitchFamily="49" charset="-122"/>
                <a:ea typeface="黑体" pitchFamily="49" charset="-122"/>
                <a:sym typeface="+mn-ea"/>
              </a:rPr>
              <a:t>4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  <a:sym typeface="+mn-ea"/>
              </a:rPr>
              <a:t>）</a:t>
            </a:r>
            <a:r>
              <a:rPr lang="en-US" altLang="zh-CN" sz="3200" b="1" dirty="0" smtClean="0">
                <a:latin typeface="黑体" pitchFamily="49" charset="-122"/>
                <a:ea typeface="黑体" pitchFamily="49" charset="-122"/>
                <a:sym typeface="+mn-ea"/>
              </a:rPr>
              <a:t>14-17</a:t>
            </a:r>
            <a:r>
              <a:rPr lang="zh-CN" altLang="zh-CN" sz="3200" b="1" dirty="0" smtClean="0">
                <a:latin typeface="黑体" pitchFamily="49" charset="-122"/>
                <a:ea typeface="黑体" pitchFamily="49" charset="-122"/>
                <a:sym typeface="+mn-ea"/>
              </a:rPr>
              <a:t>世</a:t>
            </a:r>
            <a:r>
              <a:rPr lang="zh-CN" altLang="zh-CN" sz="3200" b="1" dirty="0" smtClean="0">
                <a:latin typeface="黑体" pitchFamily="49" charset="-122"/>
                <a:ea typeface="黑体" pitchFamily="49" charset="-122"/>
                <a:sym typeface="+mn-ea"/>
              </a:rPr>
              <a:t>纪中</a:t>
            </a:r>
            <a:r>
              <a:rPr lang="zh-CN" altLang="zh-CN" sz="3200" b="1" dirty="0" smtClean="0">
                <a:latin typeface="黑体" pitchFamily="49" charset="-122"/>
                <a:ea typeface="黑体" pitchFamily="49" charset="-122"/>
                <a:sym typeface="+mn-ea"/>
              </a:rPr>
              <a:t>国日益落后于世界发展潮流</a:t>
            </a:r>
            <a:r>
              <a:rPr lang="zh-CN" altLang="zh-CN" sz="3200" b="1" dirty="0" smtClean="0">
                <a:latin typeface="黑体" pitchFamily="49" charset="-122"/>
                <a:ea typeface="黑体" pitchFamily="49" charset="-122"/>
                <a:sym typeface="+mn-ea"/>
              </a:rPr>
              <a:t>。</a:t>
            </a:r>
            <a:r>
              <a:rPr lang="en-US" altLang="zh-CN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+mn-ea"/>
              </a:rPr>
              <a:t>(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+mn-ea"/>
              </a:rPr>
              <a:t>论比较）</a:t>
            </a:r>
            <a:endParaRPr lang="zh-CN" altLang="zh-CN" sz="2800" b="1" dirty="0" smtClean="0">
              <a:latin typeface="黑体" pitchFamily="49" charset="-122"/>
              <a:ea typeface="黑体" pitchFamily="49" charset="-122"/>
              <a:sym typeface="+mn-ea"/>
            </a:endParaRPr>
          </a:p>
          <a:p>
            <a:pPr lvl="0" fontAlgn="auto">
              <a:lnSpc>
                <a:spcPct val="200000"/>
              </a:lnSpc>
            </a:pPr>
            <a:endParaRPr lang="en-US" altLang="zh-CN" sz="3200" b="1" dirty="0" smtClean="0">
              <a:latin typeface="黑体" pitchFamily="49" charset="-122"/>
              <a:ea typeface="黑体" pitchFamily="49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43840" y="621000"/>
            <a:ext cx="11948160" cy="4351338"/>
          </a:xfrm>
        </p:spPr>
        <p:txBody>
          <a:bodyPr>
            <a:normAutofit lnSpcReduction="10000"/>
          </a:bodyPr>
          <a:lstStyle/>
          <a:p>
            <a:pPr lvl="0" fontAlgn="auto">
              <a:lnSpc>
                <a:spcPct val="200000"/>
              </a:lnSpc>
              <a:buNone/>
            </a:pPr>
            <a:r>
              <a:rPr lang="zh-CN" altLang="en-US" sz="3200" b="1" dirty="0" smtClean="0">
                <a:latin typeface="黑体" pitchFamily="49" charset="-122"/>
                <a:ea typeface="黑体" pitchFamily="49" charset="-122"/>
                <a:sym typeface="+mn-ea"/>
              </a:rPr>
              <a:t>（二）</a:t>
            </a:r>
            <a:r>
              <a:rPr lang="zh-CN" altLang="zh-CN" sz="3200" b="1" dirty="0" smtClean="0">
                <a:latin typeface="黑体" pitchFamily="49" charset="-122"/>
                <a:ea typeface="黑体" pitchFamily="49" charset="-122"/>
                <a:sym typeface="+mn-ea"/>
              </a:rPr>
              <a:t>、</a:t>
            </a:r>
            <a:r>
              <a:rPr lang="zh-CN" altLang="en-US" sz="3200" b="1" dirty="0" smtClean="0">
                <a:latin typeface="黑体" pitchFamily="49" charset="-122"/>
                <a:ea typeface="黑体" pitchFamily="49" charset="-122"/>
                <a:sym typeface="+mn-ea"/>
              </a:rPr>
              <a:t>从</a:t>
            </a:r>
            <a:r>
              <a:rPr lang="zh-CN" altLang="zh-CN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+mn-ea"/>
              </a:rPr>
              <a:t>微观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+mn-ea"/>
              </a:rPr>
              <a:t>层面</a:t>
            </a:r>
            <a:r>
              <a:rPr lang="zh-CN" altLang="en-US" sz="3200" b="1" dirty="0" smtClean="0">
                <a:latin typeface="黑体" pitchFamily="49" charset="-122"/>
                <a:ea typeface="黑体" pitchFamily="49" charset="-122"/>
                <a:sym typeface="+mn-ea"/>
              </a:rPr>
              <a:t>提出论题并论证</a:t>
            </a:r>
            <a:r>
              <a:rPr lang="zh-CN" altLang="zh-CN" sz="3200" b="1" dirty="0" smtClean="0">
                <a:latin typeface="黑体" pitchFamily="49" charset="-122"/>
                <a:ea typeface="黑体" pitchFamily="49" charset="-122"/>
                <a:sym typeface="+mn-ea"/>
              </a:rPr>
              <a:t>：</a:t>
            </a:r>
          </a:p>
          <a:p>
            <a:pPr lvl="0" fontAlgn="auto">
              <a:lnSpc>
                <a:spcPct val="200000"/>
              </a:lnSpc>
              <a:buNone/>
            </a:pPr>
            <a:r>
              <a:rPr lang="zh-CN" altLang="zh-CN" sz="3200" b="1" dirty="0" smtClean="0">
                <a:latin typeface="黑体" pitchFamily="49" charset="-122"/>
                <a:ea typeface="黑体" pitchFamily="49" charset="-122"/>
                <a:sym typeface="+mn-ea"/>
              </a:rPr>
              <a:t>（</a:t>
            </a:r>
            <a:r>
              <a:rPr lang="en-US" altLang="zh-CN" sz="3200" b="1" dirty="0" smtClean="0">
                <a:latin typeface="黑体" pitchFamily="49" charset="-122"/>
                <a:ea typeface="黑体" pitchFamily="49" charset="-122"/>
                <a:sym typeface="+mn-ea"/>
              </a:rPr>
              <a:t>1</a:t>
            </a:r>
            <a:r>
              <a:rPr lang="zh-CN" altLang="en-US" sz="3200" b="1" dirty="0" smtClean="0">
                <a:latin typeface="黑体" pitchFamily="49" charset="-122"/>
                <a:ea typeface="黑体" pitchFamily="49" charset="-122"/>
                <a:sym typeface="+mn-ea"/>
              </a:rPr>
              <a:t>）论</a:t>
            </a:r>
            <a:r>
              <a:rPr lang="zh-CN" altLang="zh-CN" sz="3200" b="1" dirty="0" smtClean="0">
                <a:latin typeface="黑体" pitchFamily="49" charset="-122"/>
                <a:ea typeface="黑体" pitchFamily="49" charset="-122"/>
                <a:sym typeface="+mn-ea"/>
              </a:rPr>
              <a:t>中外科技的差异性（李约瑟难题）</a:t>
            </a:r>
            <a:endParaRPr lang="en-US" altLang="zh-CN" sz="3200" b="1" dirty="0" smtClean="0">
              <a:latin typeface="黑体" pitchFamily="49" charset="-122"/>
              <a:ea typeface="黑体" pitchFamily="49" charset="-122"/>
              <a:sym typeface="+mn-ea"/>
            </a:endParaRPr>
          </a:p>
          <a:p>
            <a:pPr lvl="0" fontAlgn="auto">
              <a:lnSpc>
                <a:spcPct val="200000"/>
              </a:lnSpc>
              <a:buNone/>
            </a:pPr>
            <a:r>
              <a:rPr lang="zh-CN" altLang="zh-CN" sz="3200" b="1" dirty="0" smtClean="0">
                <a:latin typeface="黑体" pitchFamily="49" charset="-122"/>
                <a:ea typeface="黑体" pitchFamily="49" charset="-122"/>
                <a:sym typeface="+mn-ea"/>
              </a:rPr>
              <a:t>（</a:t>
            </a:r>
            <a:r>
              <a:rPr lang="en-US" altLang="zh-CN" sz="3200" b="1" dirty="0" smtClean="0">
                <a:latin typeface="黑体" pitchFamily="49" charset="-122"/>
                <a:ea typeface="黑体" pitchFamily="49" charset="-122"/>
                <a:sym typeface="+mn-ea"/>
              </a:rPr>
              <a:t>2</a:t>
            </a:r>
            <a:r>
              <a:rPr lang="zh-CN" altLang="en-US" sz="3200" b="1" dirty="0" smtClean="0">
                <a:latin typeface="黑体" pitchFamily="49" charset="-122"/>
                <a:ea typeface="黑体" pitchFamily="49" charset="-122"/>
                <a:sym typeface="+mn-ea"/>
              </a:rPr>
              <a:t>）论</a:t>
            </a:r>
            <a:r>
              <a:rPr lang="zh-CN" altLang="zh-CN" sz="3200" b="1" dirty="0" smtClean="0">
                <a:latin typeface="黑体" pitchFamily="49" charset="-122"/>
                <a:ea typeface="黑体" pitchFamily="49" charset="-122"/>
                <a:sym typeface="+mn-ea"/>
              </a:rPr>
              <a:t>中外文学的差异性。</a:t>
            </a:r>
          </a:p>
          <a:p>
            <a:pPr lvl="0" fontAlgn="auto">
              <a:lnSpc>
                <a:spcPct val="200000"/>
              </a:lnSpc>
              <a:buNone/>
            </a:pPr>
            <a:r>
              <a:rPr lang="zh-CN" altLang="zh-CN" sz="3200" b="1" dirty="0" smtClean="0">
                <a:latin typeface="黑体" pitchFamily="49" charset="-122"/>
                <a:ea typeface="黑体" pitchFamily="49" charset="-122"/>
                <a:sym typeface="+mn-ea"/>
              </a:rPr>
              <a:t>（</a:t>
            </a:r>
            <a:r>
              <a:rPr lang="en-US" altLang="zh-CN" sz="3200" b="1" dirty="0" smtClean="0">
                <a:latin typeface="黑体" pitchFamily="49" charset="-122"/>
                <a:ea typeface="黑体" pitchFamily="49" charset="-122"/>
                <a:sym typeface="+mn-ea"/>
              </a:rPr>
              <a:t>3</a:t>
            </a:r>
            <a:r>
              <a:rPr lang="zh-CN" altLang="en-US" sz="3200" b="1" dirty="0" smtClean="0">
                <a:latin typeface="黑体" pitchFamily="49" charset="-122"/>
                <a:ea typeface="黑体" pitchFamily="49" charset="-122"/>
                <a:sym typeface="+mn-ea"/>
              </a:rPr>
              <a:t>）</a:t>
            </a:r>
            <a:r>
              <a:rPr lang="zh-CN" altLang="zh-CN" sz="3200" b="1" dirty="0" smtClean="0">
                <a:latin typeface="黑体" pitchFamily="49" charset="-122"/>
                <a:ea typeface="黑体" pitchFamily="49" charset="-122"/>
                <a:sym typeface="+mn-ea"/>
              </a:rPr>
              <a:t>白银</a:t>
            </a:r>
            <a:r>
              <a:rPr lang="zh-CN" altLang="en-US" sz="3200" b="1" dirty="0" smtClean="0">
                <a:latin typeface="黑体" pitchFamily="49" charset="-122"/>
                <a:ea typeface="黑体" pitchFamily="49" charset="-122"/>
                <a:sym typeface="+mn-ea"/>
              </a:rPr>
              <a:t>（茶叶、制度改革等）</a:t>
            </a:r>
            <a:r>
              <a:rPr lang="zh-CN" altLang="zh-CN" sz="3200" b="1" dirty="0" smtClean="0">
                <a:latin typeface="黑体" pitchFamily="49" charset="-122"/>
                <a:ea typeface="黑体" pitchFamily="49" charset="-122"/>
                <a:sym typeface="+mn-ea"/>
              </a:rPr>
              <a:t>在</a:t>
            </a:r>
            <a:r>
              <a:rPr lang="zh-CN" altLang="en-US" sz="3200" b="1" dirty="0" smtClean="0">
                <a:latin typeface="黑体" pitchFamily="49" charset="-122"/>
                <a:ea typeface="黑体" pitchFamily="49" charset="-122"/>
                <a:sym typeface="+mn-ea"/>
              </a:rPr>
              <a:t>中西</a:t>
            </a:r>
            <a:r>
              <a:rPr lang="zh-CN" altLang="zh-CN" sz="3200" b="1" dirty="0" smtClean="0">
                <a:latin typeface="黑体" pitchFamily="49" charset="-122"/>
                <a:ea typeface="黑体" pitchFamily="49" charset="-122"/>
                <a:sym typeface="+mn-ea"/>
              </a:rPr>
              <a:t>社会转型中的地位</a:t>
            </a:r>
            <a:r>
              <a:rPr lang="zh-CN" altLang="en-US" sz="3200" b="1" dirty="0" smtClean="0">
                <a:latin typeface="黑体" pitchFamily="49" charset="-122"/>
                <a:ea typeface="黑体" pitchFamily="49" charset="-122"/>
                <a:sym typeface="+mn-ea"/>
              </a:rPr>
              <a:t>与作用</a:t>
            </a:r>
            <a:r>
              <a:rPr lang="zh-CN" altLang="zh-CN" sz="3200" b="1" dirty="0" smtClean="0">
                <a:latin typeface="黑体" pitchFamily="49" charset="-122"/>
                <a:ea typeface="黑体" pitchFamily="49" charset="-122"/>
                <a:sym typeface="+mn-ea"/>
              </a:rPr>
              <a:t>。</a:t>
            </a:r>
          </a:p>
          <a:p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408000" y="4941000"/>
            <a:ext cx="11376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None/>
            </a:pPr>
            <a:r>
              <a:rPr lang="zh-CN" altLang="en-US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+mj-cs"/>
                <a:sym typeface="+mn-ea"/>
              </a:rPr>
              <a:t>注：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+mj-cs"/>
                <a:sym typeface="+mn-ea"/>
              </a:rPr>
              <a:t>微观角度的论题往往陷入</a:t>
            </a:r>
            <a:r>
              <a:rPr lang="zh-CN" altLang="zh-CN" sz="3200" b="1" dirty="0" smtClean="0">
                <a:solidFill>
                  <a:srgbClr val="000099"/>
                </a:solidFill>
                <a:latin typeface="楷体" pitchFamily="49" charset="-122"/>
                <a:ea typeface="楷体" pitchFamily="49" charset="-122"/>
                <a:cs typeface="+mj-cs"/>
                <a:sym typeface="+mn-ea"/>
              </a:rPr>
              <a:t>史实不足，论证不力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+mj-cs"/>
                <a:sym typeface="+mn-ea"/>
              </a:rPr>
              <a:t>的困境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+mj-cs"/>
                <a:sym typeface="+mn-ea"/>
              </a:rPr>
              <a:t>，鼓励同学们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+mj-cs"/>
                <a:sym typeface="+mn-ea"/>
              </a:rPr>
              <a:t>尽量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+mj-cs"/>
                <a:sym typeface="+mn-ea"/>
              </a:rPr>
              <a:t>选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+mj-cs"/>
                <a:sym typeface="+mn-ea"/>
              </a:rPr>
              <a:t>用材料和课本中的明确了的观点、史实和材料。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3072000" y="2133000"/>
            <a:ext cx="10515600" cy="1325563"/>
          </a:xfrm>
        </p:spPr>
        <p:txBody>
          <a:bodyPr>
            <a:normAutofit/>
          </a:bodyPr>
          <a:lstStyle/>
          <a:p>
            <a:r>
              <a:rPr lang="zh-CN" altLang="en-US" b="1" dirty="0" smtClean="0">
                <a:latin typeface="黑体" pitchFamily="49" charset="-122"/>
                <a:ea typeface="黑体" pitchFamily="49" charset="-122"/>
              </a:rPr>
              <a:t>三、常见问题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>
            <a:spLocks/>
          </p:cNvSpPr>
          <p:nvPr/>
        </p:nvSpPr>
        <p:spPr>
          <a:xfrm>
            <a:off x="318770" y="499745"/>
            <a:ext cx="11589385" cy="783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黑体" panose="02010600030101010101" pitchFamily="49" charset="-122"/>
                <a:ea typeface="黑体" panose="02010600030101010101" pitchFamily="49" charset="-122"/>
                <a:cs typeface="+mj-cs"/>
                <a:sym typeface="+mn-ea"/>
              </a:rPr>
              <a:t>（一）审题不清、论题不当</a:t>
            </a:r>
          </a:p>
        </p:txBody>
      </p:sp>
      <p:sp>
        <p:nvSpPr>
          <p:cNvPr id="6" name="内容占位符 2"/>
          <p:cNvSpPr>
            <a:spLocks noGrp="1"/>
          </p:cNvSpPr>
          <p:nvPr>
            <p:ph idx="1"/>
          </p:nvPr>
        </p:nvSpPr>
        <p:spPr>
          <a:xfrm>
            <a:off x="192000" y="1341000"/>
            <a:ext cx="11448000" cy="4968000"/>
          </a:xfrm>
        </p:spPr>
        <p:txBody>
          <a:bodyPr>
            <a:noAutofit/>
          </a:bodyPr>
          <a:lstStyle/>
          <a:p>
            <a:pPr lvl="0" fontAlgn="auto">
              <a:lnSpc>
                <a:spcPts val="4000"/>
              </a:lnSpc>
              <a:buNone/>
            </a:pPr>
            <a:r>
              <a:rPr lang="en-US" altLang="zh-CN" sz="2400" b="1" dirty="0" smtClean="0">
                <a:latin typeface="黑体" panose="02010600030101010101" pitchFamily="49" charset="-122"/>
                <a:ea typeface="黑体" panose="02010600030101010101" pitchFamily="49" charset="-122"/>
                <a:sym typeface="+mn-ea"/>
              </a:rPr>
              <a:t>A.</a:t>
            </a:r>
            <a:r>
              <a:rPr lang="zh-CN" altLang="en-US" sz="2400" b="1" dirty="0" smtClean="0">
                <a:latin typeface="黑体" panose="02010600030101010101" pitchFamily="49" charset="-122"/>
                <a:ea typeface="黑体" panose="02010600030101010101" pitchFamily="49" charset="-122"/>
                <a:sym typeface="+mn-ea"/>
              </a:rPr>
              <a:t>简单地罗列一些名词</a:t>
            </a:r>
            <a:r>
              <a:rPr lang="zh-CN" altLang="zh-CN" sz="2400" b="1" dirty="0" smtClean="0">
                <a:latin typeface="黑体" panose="02010600030101010101" pitchFamily="49" charset="-122"/>
                <a:ea typeface="黑体" panose="02010600030101010101" pitchFamily="49" charset="-122"/>
                <a:sym typeface="+mn-ea"/>
              </a:rPr>
              <a:t>概念：</a:t>
            </a:r>
            <a:endParaRPr lang="en-US" altLang="zh-CN" sz="2400" b="1" dirty="0" smtClean="0">
              <a:latin typeface="黑体" panose="02010600030101010101" pitchFamily="49" charset="-122"/>
              <a:ea typeface="黑体" panose="02010600030101010101" pitchFamily="49" charset="-122"/>
            </a:endParaRPr>
          </a:p>
          <a:p>
            <a:pPr lvl="0" fontAlgn="auto">
              <a:lnSpc>
                <a:spcPts val="4000"/>
              </a:lnSpc>
              <a:buNone/>
            </a:pPr>
            <a:r>
              <a:rPr lang="zh-CN" altLang="zh-CN" sz="2400" dirty="0" smtClean="0">
                <a:latin typeface="楷体" pitchFamily="49" charset="-122"/>
                <a:ea typeface="楷体" pitchFamily="49" charset="-122"/>
                <a:sym typeface="+mn-ea"/>
              </a:rPr>
              <a:t>如郑和下西洋</a:t>
            </a:r>
            <a:r>
              <a:rPr lang="zh-CN" altLang="en-US" sz="2400" dirty="0" smtClean="0">
                <a:latin typeface="楷体" pitchFamily="49" charset="-122"/>
                <a:ea typeface="楷体" pitchFamily="49" charset="-122"/>
                <a:sym typeface="+mn-ea"/>
              </a:rPr>
              <a:t>；</a:t>
            </a:r>
            <a:r>
              <a:rPr lang="zh-CN" altLang="zh-CN" sz="2400" dirty="0" smtClean="0">
                <a:latin typeface="楷体" pitchFamily="49" charset="-122"/>
                <a:ea typeface="楷体" pitchFamily="49" charset="-122"/>
                <a:sym typeface="+mn-ea"/>
              </a:rPr>
              <a:t>新航路开辟</a:t>
            </a:r>
            <a:r>
              <a:rPr lang="zh-CN" altLang="en-US" sz="2400" dirty="0" smtClean="0">
                <a:latin typeface="楷体" pitchFamily="49" charset="-122"/>
                <a:ea typeface="楷体" pitchFamily="49" charset="-122"/>
                <a:sym typeface="+mn-ea"/>
              </a:rPr>
              <a:t>；张居正改革</a:t>
            </a:r>
            <a:r>
              <a:rPr lang="zh-CN" altLang="zh-CN" sz="2400" dirty="0" smtClean="0">
                <a:latin typeface="楷体" pitchFamily="49" charset="-122"/>
                <a:ea typeface="楷体" pitchFamily="49" charset="-122"/>
                <a:sym typeface="+mn-ea"/>
              </a:rPr>
              <a:t>等</a:t>
            </a:r>
            <a:endParaRPr lang="en-US" altLang="zh-CN" sz="2400" dirty="0" smtClean="0">
              <a:solidFill>
                <a:srgbClr val="000099"/>
              </a:solidFill>
              <a:latin typeface="楷体" pitchFamily="49" charset="-122"/>
              <a:ea typeface="楷体" pitchFamily="49" charset="-122"/>
              <a:sym typeface="+mn-ea"/>
            </a:endParaRPr>
          </a:p>
          <a:p>
            <a:pPr lvl="0" fontAlgn="auto">
              <a:lnSpc>
                <a:spcPts val="4000"/>
              </a:lnSpc>
              <a:buNone/>
            </a:pPr>
            <a:r>
              <a:rPr lang="zh-CN" altLang="en-US" sz="2400" b="1" dirty="0" smtClean="0">
                <a:latin typeface="黑体" panose="02010600030101010101" pitchFamily="49" charset="-122"/>
                <a:ea typeface="黑体" panose="02010600030101010101" pitchFamily="49" charset="-122"/>
                <a:sym typeface="+mn-ea"/>
              </a:rPr>
              <a:t>B.过分文学化的表述，缺乏历史味。</a:t>
            </a:r>
          </a:p>
          <a:p>
            <a:pPr lvl="0" fontAlgn="auto">
              <a:lnSpc>
                <a:spcPts val="4000"/>
              </a:lnSpc>
              <a:buNone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  <a:sym typeface="+mn-ea"/>
              </a:rPr>
              <a:t>如中国越来越内向，西方越来越外向；中国活在了自己的世界而错过了外面的世界</a:t>
            </a:r>
            <a:r>
              <a:rPr lang="zh-CN" altLang="en-US" sz="2400" b="1" dirty="0" smtClean="0">
                <a:solidFill>
                  <a:srgbClr val="000099"/>
                </a:solidFill>
                <a:latin typeface="楷体" pitchFamily="49" charset="-122"/>
                <a:ea typeface="楷体" pitchFamily="49" charset="-122"/>
                <a:sym typeface="+mn-ea"/>
              </a:rPr>
              <a:t>中外历史的那些事儿；两个远航的男人</a:t>
            </a:r>
            <a:endParaRPr lang="en-US" altLang="zh-CN" sz="2400" b="1" dirty="0" smtClean="0">
              <a:latin typeface="楷体" pitchFamily="49" charset="-122"/>
              <a:ea typeface="楷体" pitchFamily="49" charset="-122"/>
              <a:sym typeface="+mn-ea"/>
            </a:endParaRPr>
          </a:p>
          <a:p>
            <a:pPr>
              <a:lnSpc>
                <a:spcPts val="4000"/>
              </a:lnSpc>
              <a:buNone/>
            </a:pPr>
            <a:r>
              <a:rPr lang="en-US" altLang="zh-CN" sz="2400" b="1" dirty="0" smtClean="0">
                <a:latin typeface="黑体" panose="02010600030101010101" pitchFamily="49" charset="-122"/>
                <a:ea typeface="黑体" panose="02010600030101010101" pitchFamily="49" charset="-122"/>
                <a:sym typeface="+mn-ea"/>
              </a:rPr>
              <a:t>C.</a:t>
            </a:r>
            <a:r>
              <a:rPr lang="zh-CN" altLang="en-US" sz="2400" b="1" dirty="0" smtClean="0">
                <a:latin typeface="黑体" panose="02010600030101010101" pitchFamily="49" charset="-122"/>
                <a:ea typeface="黑体" panose="02010600030101010101" pitchFamily="49" charset="-122"/>
                <a:sym typeface="+mn-ea"/>
              </a:rPr>
              <a:t>正确的废话，大而空的伪命题。</a:t>
            </a:r>
          </a:p>
          <a:p>
            <a:pPr lvl="0" fontAlgn="auto">
              <a:lnSpc>
                <a:spcPts val="4000"/>
              </a:lnSpc>
              <a:buNone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  <a:sym typeface="+mn-ea"/>
              </a:rPr>
              <a:t>如世界是普遍联系的整体；和平与冲突都推动了历史发展；文化对政治有一定的反作用</a:t>
            </a:r>
          </a:p>
          <a:p>
            <a:pPr lvl="0" fontAlgn="auto">
              <a:lnSpc>
                <a:spcPct val="200000"/>
              </a:lnSpc>
              <a:buNone/>
            </a:pPr>
            <a:endParaRPr lang="zh-CN" altLang="en-US" sz="2400" b="1" dirty="0" smtClean="0">
              <a:solidFill>
                <a:srgbClr val="000099"/>
              </a:solidFill>
              <a:latin typeface="黑体" panose="02010600030101010101" pitchFamily="49" charset="-122"/>
              <a:ea typeface="黑体" panose="02010600030101010101" pitchFamily="49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N2nkBDkLJd/FuvKzQv0nQNrgcydRjtuf65Y1dmflKQ15unxo3hgOOqd055uM1EbJyJnZixDxnJ57cHng87NOaE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1731</Words>
  <Application>Microsoft Office PowerPoint</Application>
  <PresentationFormat>自定义</PresentationFormat>
  <Paragraphs>87</Paragraphs>
  <Slides>14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15" baseType="lpstr">
      <vt:lpstr>Office 主题</vt:lpstr>
      <vt:lpstr>幻灯片 1</vt:lpstr>
      <vt:lpstr>一、试题分析 </vt:lpstr>
      <vt:lpstr>幻灯片 3</vt:lpstr>
      <vt:lpstr>幻灯片 4</vt:lpstr>
      <vt:lpstr>幻灯片 5</vt:lpstr>
      <vt:lpstr>幻灯片 6</vt:lpstr>
      <vt:lpstr>幻灯片 7</vt:lpstr>
      <vt:lpstr>三、常见问题</vt:lpstr>
      <vt:lpstr>幻灯片 9</vt:lpstr>
      <vt:lpstr>（二）时空错乱、史实错位</vt:lpstr>
      <vt:lpstr>（三）论证不力，解释牵强</vt:lpstr>
      <vt:lpstr>幻灯片 12</vt:lpstr>
      <vt:lpstr>幻灯片 13</vt:lpstr>
      <vt:lpstr>幻灯片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zhangxiaomin</dc:creator>
  <cp:lastModifiedBy>Administrator</cp:lastModifiedBy>
  <cp:revision>33</cp:revision>
  <dcterms:created xsi:type="dcterms:W3CDTF">2017-06-05T01:52:00Z</dcterms:created>
  <dcterms:modified xsi:type="dcterms:W3CDTF">2017-07-06T16:10:19Z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2052-10.1.0.6554</vt:lpwstr>
  </property>
</Properties>
</file>