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8" r:id="rId13"/>
    <p:sldId id="342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4" r:id="rId55"/>
    <p:sldId id="315" r:id="rId56"/>
    <p:sldId id="316" r:id="rId57"/>
    <p:sldId id="317" r:id="rId58"/>
    <p:sldId id="318" r:id="rId59"/>
    <p:sldId id="319" r:id="rId60"/>
    <p:sldId id="343" r:id="rId61"/>
    <p:sldId id="320" r:id="rId62"/>
    <p:sldId id="344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D5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6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9" /><Relationship Type="http://schemas.openxmlformats.org/officeDocument/2006/relationships/tableStyles" Target="tableStyles.xml" Id="rId89" /><Relationship Type="http://schemas.openxmlformats.org/officeDocument/2006/relationships/viewProps" Target="viewProps.xml" Id="rId88" /><Relationship Type="http://schemas.openxmlformats.org/officeDocument/2006/relationships/presProps" Target="presProps.xml" Id="rId87" /><Relationship Type="http://schemas.openxmlformats.org/officeDocument/2006/relationships/handoutMaster" Target="handoutMasters/handoutMaster1.xml" Id="rId86" /><Relationship Type="http://schemas.openxmlformats.org/officeDocument/2006/relationships/notesMaster" Target="notesMasters/notesMaster1.xml" Id="rId85" /><Relationship Type="http://schemas.openxmlformats.org/officeDocument/2006/relationships/slide" Target="slides/slide82.xml" Id="rId84" /><Relationship Type="http://schemas.openxmlformats.org/officeDocument/2006/relationships/slide" Target="slides/slide81.xml" Id="rId83" /><Relationship Type="http://schemas.openxmlformats.org/officeDocument/2006/relationships/slide" Target="slides/slide80.xml" Id="rId82" /><Relationship Type="http://schemas.openxmlformats.org/officeDocument/2006/relationships/slide" Target="slides/slide79.xml" Id="rId81" /><Relationship Type="http://schemas.openxmlformats.org/officeDocument/2006/relationships/slide" Target="slides/slide78.xml" Id="rId80" /><Relationship Type="http://schemas.openxmlformats.org/officeDocument/2006/relationships/slide" Target="slides/slide6.xml" Id="rId8" /><Relationship Type="http://schemas.openxmlformats.org/officeDocument/2006/relationships/slide" Target="slides/slide77.xml" Id="rId79" /><Relationship Type="http://schemas.openxmlformats.org/officeDocument/2006/relationships/slide" Target="slides/slide76.xml" Id="rId78" /><Relationship Type="http://schemas.openxmlformats.org/officeDocument/2006/relationships/slide" Target="slides/slide75.xml" Id="rId77" /><Relationship Type="http://schemas.openxmlformats.org/officeDocument/2006/relationships/slide" Target="slides/slide74.xml" Id="rId76" /><Relationship Type="http://schemas.openxmlformats.org/officeDocument/2006/relationships/slide" Target="slides/slide73.xml" Id="rId75" /><Relationship Type="http://schemas.openxmlformats.org/officeDocument/2006/relationships/slide" Target="slides/slide72.xml" Id="rId74" /><Relationship Type="http://schemas.openxmlformats.org/officeDocument/2006/relationships/slide" Target="slides/slide71.xml" Id="rId73" /><Relationship Type="http://schemas.openxmlformats.org/officeDocument/2006/relationships/slide" Target="slides/slide70.xml" Id="rId72" /><Relationship Type="http://schemas.openxmlformats.org/officeDocument/2006/relationships/slide" Target="slides/slide69.xml" Id="rId71" /><Relationship Type="http://schemas.openxmlformats.org/officeDocument/2006/relationships/slide" Target="slides/slide68.xml" Id="rId70" /><Relationship Type="http://schemas.openxmlformats.org/officeDocument/2006/relationships/slide" Target="slides/slide5.xml" Id="rId7" /><Relationship Type="http://schemas.openxmlformats.org/officeDocument/2006/relationships/slide" Target="slides/slide67.xml" Id="rId69" /><Relationship Type="http://schemas.openxmlformats.org/officeDocument/2006/relationships/slide" Target="slides/slide66.xml" Id="rId68" /><Relationship Type="http://schemas.openxmlformats.org/officeDocument/2006/relationships/slide" Target="slides/slide65.xml" Id="rId67" /><Relationship Type="http://schemas.openxmlformats.org/officeDocument/2006/relationships/slide" Target="slides/slide64.xml" Id="rId66" /><Relationship Type="http://schemas.openxmlformats.org/officeDocument/2006/relationships/slide" Target="slides/slide63.xml" Id="rId65" /><Relationship Type="http://schemas.openxmlformats.org/officeDocument/2006/relationships/slide" Target="slides/slide62.xml" Id="rId64" /><Relationship Type="http://schemas.openxmlformats.org/officeDocument/2006/relationships/slide" Target="slides/slide61.xml" Id="rId63" /><Relationship Type="http://schemas.openxmlformats.org/officeDocument/2006/relationships/slide" Target="slides/slide60.xml" Id="rId62" /><Relationship Type="http://schemas.openxmlformats.org/officeDocument/2006/relationships/slide" Target="slides/slide59.xml" Id="rId61" /><Relationship Type="http://schemas.openxmlformats.org/officeDocument/2006/relationships/slide" Target="slides/slide58.xml" Id="rId60" /><Relationship Type="http://schemas.openxmlformats.org/officeDocument/2006/relationships/slide" Target="slides/slide4.xml" Id="rId6" /><Relationship Type="http://schemas.openxmlformats.org/officeDocument/2006/relationships/slide" Target="slides/slide57.xml" Id="rId59" /><Relationship Type="http://schemas.openxmlformats.org/officeDocument/2006/relationships/slide" Target="slides/slide56.xml" Id="rId58" /><Relationship Type="http://schemas.openxmlformats.org/officeDocument/2006/relationships/slide" Target="slides/slide55.xml" Id="rId57" /><Relationship Type="http://schemas.openxmlformats.org/officeDocument/2006/relationships/slide" Target="slides/slide54.xml" Id="rId56" /><Relationship Type="http://schemas.openxmlformats.org/officeDocument/2006/relationships/slide" Target="slides/slide53.xml" Id="rId55" /><Relationship Type="http://schemas.openxmlformats.org/officeDocument/2006/relationships/slide" Target="slides/slide52.xml" Id="rId54" /><Relationship Type="http://schemas.openxmlformats.org/officeDocument/2006/relationships/slide" Target="slides/slide51.xml" Id="rId53" /><Relationship Type="http://schemas.openxmlformats.org/officeDocument/2006/relationships/slide" Target="slides/slide50.xml" Id="rId52" /><Relationship Type="http://schemas.openxmlformats.org/officeDocument/2006/relationships/slide" Target="slides/slide49.xml" Id="rId51" /><Relationship Type="http://schemas.openxmlformats.org/officeDocument/2006/relationships/slide" Target="slides/slide48.xml" Id="rId50" /><Relationship Type="http://schemas.openxmlformats.org/officeDocument/2006/relationships/slide" Target="slides/slide3.xml" Id="rId5" /><Relationship Type="http://schemas.openxmlformats.org/officeDocument/2006/relationships/slide" Target="slides/slide47.xml" Id="rId49" /><Relationship Type="http://schemas.openxmlformats.org/officeDocument/2006/relationships/slide" Target="slides/slide46.xml" Id="rId48" /><Relationship Type="http://schemas.openxmlformats.org/officeDocument/2006/relationships/slide" Target="slides/slide45.xml" Id="rId47" /><Relationship Type="http://schemas.openxmlformats.org/officeDocument/2006/relationships/slide" Target="slides/slide44.xml" Id="rId46" /><Relationship Type="http://schemas.openxmlformats.org/officeDocument/2006/relationships/slide" Target="slides/slide43.xml" Id="rId45" /><Relationship Type="http://schemas.openxmlformats.org/officeDocument/2006/relationships/slide" Target="slides/slide42.xml" Id="rId44" /><Relationship Type="http://schemas.openxmlformats.org/officeDocument/2006/relationships/slide" Target="slides/slide41.xml" Id="rId43" /><Relationship Type="http://schemas.openxmlformats.org/officeDocument/2006/relationships/slide" Target="slides/slide40.xml" Id="rId42" /><Relationship Type="http://schemas.openxmlformats.org/officeDocument/2006/relationships/slide" Target="slides/slide39.xml" Id="rId41" /><Relationship Type="http://schemas.openxmlformats.org/officeDocument/2006/relationships/slide" Target="slides/slide38.xml" Id="rId40" /><Relationship Type="http://schemas.openxmlformats.org/officeDocument/2006/relationships/slide" Target="slides/slide2.xml" Id="rId4" /><Relationship Type="http://schemas.openxmlformats.org/officeDocument/2006/relationships/slide" Target="slides/slide37.xml" Id="rId39" /><Relationship Type="http://schemas.openxmlformats.org/officeDocument/2006/relationships/slide" Target="slides/slide36.xml" Id="rId38" /><Relationship Type="http://schemas.openxmlformats.org/officeDocument/2006/relationships/slide" Target="slides/slide35.xml" Id="rId37" /><Relationship Type="http://schemas.openxmlformats.org/officeDocument/2006/relationships/slide" Target="slides/slide34.xml" Id="rId36" /><Relationship Type="http://schemas.openxmlformats.org/officeDocument/2006/relationships/slide" Target="slides/slide33.xml" Id="rId35" /><Relationship Type="http://schemas.openxmlformats.org/officeDocument/2006/relationships/slide" Target="slides/slide32.xml" Id="rId34" /><Relationship Type="http://schemas.openxmlformats.org/officeDocument/2006/relationships/slide" Target="slides/slide31.xml" Id="rId33" /><Relationship Type="http://schemas.openxmlformats.org/officeDocument/2006/relationships/slide" Target="slides/slide30.xml" Id="rId32" /><Relationship Type="http://schemas.openxmlformats.org/officeDocument/2006/relationships/slide" Target="slides/slide29.xml" Id="rId31" /><Relationship Type="http://schemas.openxmlformats.org/officeDocument/2006/relationships/slide" Target="slides/slide28.xml" Id="rId30" /><Relationship Type="http://schemas.openxmlformats.org/officeDocument/2006/relationships/slide" Target="slides/slide1.xml" Id="rId3" /><Relationship Type="http://schemas.openxmlformats.org/officeDocument/2006/relationships/slide" Target="slides/slide27.xml" Id="rId29" /><Relationship Type="http://schemas.openxmlformats.org/officeDocument/2006/relationships/slide" Target="slides/slide26.xml" Id="rId28" /><Relationship Type="http://schemas.openxmlformats.org/officeDocument/2006/relationships/slide" Target="slides/slide25.xml" Id="rId27" /><Relationship Type="http://schemas.openxmlformats.org/officeDocument/2006/relationships/slide" Target="slides/slide24.xml" Id="rId26" /><Relationship Type="http://schemas.openxmlformats.org/officeDocument/2006/relationships/slide" Target="slides/slide23.xml" Id="rId25" /><Relationship Type="http://schemas.openxmlformats.org/officeDocument/2006/relationships/slide" Target="slides/slide22.xml" Id="rId24" /><Relationship Type="http://schemas.openxmlformats.org/officeDocument/2006/relationships/slide" Target="slides/slide21.xml" Id="rId23" /><Relationship Type="http://schemas.openxmlformats.org/officeDocument/2006/relationships/slide" Target="slides/slide20.xml" Id="rId22" /><Relationship Type="http://schemas.openxmlformats.org/officeDocument/2006/relationships/slide" Target="slides/slide19.xml" Id="rId21" /><Relationship Type="http://schemas.openxmlformats.org/officeDocument/2006/relationships/slide" Target="slides/slide18.xml" Id="rId20" /><Relationship Type="http://schemas.openxmlformats.org/officeDocument/2006/relationships/theme" Target="theme/theme1.xml" Id="rId2" /><Relationship Type="http://schemas.openxmlformats.org/officeDocument/2006/relationships/slide" Target="slides/slide17.xml" Id="rId19" /><Relationship Type="http://schemas.openxmlformats.org/officeDocument/2006/relationships/slide" Target="slides/slide16.xml" Id="rId18" /><Relationship Type="http://schemas.openxmlformats.org/officeDocument/2006/relationships/slide" Target="slides/slide15.xml" Id="rId17" /><Relationship Type="http://schemas.openxmlformats.org/officeDocument/2006/relationships/slide" Target="slides/slide14.xml" Id="rId16" /><Relationship Type="http://schemas.openxmlformats.org/officeDocument/2006/relationships/slide" Target="slides/slide13.xml" Id="rId15" /><Relationship Type="http://schemas.openxmlformats.org/officeDocument/2006/relationships/slide" Target="slides/slide12.xml" Id="rId14" /><Relationship Type="http://schemas.openxmlformats.org/officeDocument/2006/relationships/slide" Target="slides/slide11.xml" Id="rId13" /><Relationship Type="http://schemas.openxmlformats.org/officeDocument/2006/relationships/slide" Target="slides/slide10.xml" Id="rId12" /><Relationship Type="http://schemas.openxmlformats.org/officeDocument/2006/relationships/slide" Target="slides/slide9.xml" Id="rId11" /><Relationship Type="http://schemas.openxmlformats.org/officeDocument/2006/relationships/slide" Target="slides/slide8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1.xml" Id="R30f33a8ba62846a8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184"/>
            <a:ext cx="10515600" cy="1325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4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4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4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184"/>
            <a:ext cx="10515600" cy="1325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4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4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4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69163" y="6384925"/>
            <a:ext cx="4348162" cy="4540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7" name="组合 3"/>
          <p:cNvGrpSpPr/>
          <p:nvPr userDrawn="1"/>
        </p:nvGrpSpPr>
        <p:grpSpPr>
          <a:xfrm>
            <a:off x="-1587" y="-26987"/>
            <a:ext cx="12203112" cy="814387"/>
            <a:chOff x="-3" y="-35"/>
            <a:chExt cx="19217" cy="1282"/>
          </a:xfrm>
        </p:grpSpPr>
        <p:pic>
          <p:nvPicPr>
            <p:cNvPr id="1028" name="图片 2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3" y="-35"/>
              <a:ext cx="8305" cy="12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9" name="图片 3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302" y="-25"/>
              <a:ext cx="10912" cy="127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流程图: 过程 1"/>
          <p:cNvSpPr/>
          <p:nvPr userDrawn="1"/>
        </p:nvSpPr>
        <p:spPr>
          <a:xfrm flipV="1">
            <a:off x="-15875" y="6343650"/>
            <a:ext cx="12215813" cy="76200"/>
          </a:xfrm>
          <a:prstGeom prst="flowChartProcess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 userDrawn="1"/>
        </p:nvSpPr>
        <p:spPr>
          <a:xfrm flipV="1">
            <a:off x="-1587" y="763588"/>
            <a:ext cx="12203113" cy="17938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hyperlink" Target="http://www.zxls.com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文本框 1"/>
          <p:cNvSpPr txBox="1"/>
          <p:nvPr/>
        </p:nvSpPr>
        <p:spPr>
          <a:xfrm>
            <a:off x="1403350" y="1912938"/>
            <a:ext cx="9531350" cy="1397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endParaRPr lang="zh-CN" altLang="en-US" sz="80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0" name="文本框 1"/>
          <p:cNvSpPr txBox="1"/>
          <p:nvPr/>
        </p:nvSpPr>
        <p:spPr>
          <a:xfrm>
            <a:off x="403860" y="1913255"/>
            <a:ext cx="1138428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7200" b="1" dirty="0">
                <a:solidFill>
                  <a:srgbClr val="1D41D5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考在观念更新的那一刻……</a:t>
            </a:r>
            <a:endParaRPr lang="zh-CN" altLang="en-US" sz="8800" b="1" dirty="0">
              <a:latin typeface="宋体" panose="02010600030101010101" pitchFamily="2" charset="-122"/>
            </a:endParaRPr>
          </a:p>
          <a:p>
            <a:endParaRPr lang="zh-CN" altLang="en-US" sz="8800" b="1">
              <a:solidFill>
                <a:srgbClr val="0000FF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22531" name="文本框 2"/>
          <p:cNvSpPr txBox="1"/>
          <p:nvPr/>
        </p:nvSpPr>
        <p:spPr>
          <a:xfrm>
            <a:off x="1198245" y="3310255"/>
            <a:ext cx="1070546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en-US" altLang="zh-CN" sz="4400" b="1" dirty="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2019</a:t>
            </a:r>
            <a:r>
              <a:rPr lang="zh-CN" altLang="en-US" sz="4400" b="1" dirty="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年历史考纲解读暨解题方法指导</a:t>
            </a:r>
            <a:endParaRPr lang="zh-CN" altLang="en-US" sz="4400" b="1" dirty="0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2532" name="文本框 3"/>
          <p:cNvSpPr txBox="1"/>
          <p:nvPr/>
        </p:nvSpPr>
        <p:spPr>
          <a:xfrm>
            <a:off x="6631305" y="4727575"/>
            <a:ext cx="46863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本溪高中 芦恩丹</a:t>
            </a:r>
            <a:endParaRPr lang="zh-CN" altLang="en-US" sz="36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en-US" altLang="zh-CN" sz="36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2019-03-02</a:t>
            </a:r>
            <a:endParaRPr lang="en-US" altLang="zh-CN" sz="36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7524" name="内容占位符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06625" y="5043488"/>
            <a:ext cx="2663825" cy="1608137"/>
          </a:xfrm>
        </p:spPr>
      </p:pic>
      <p:pic>
        <p:nvPicPr>
          <p:cNvPr id="107525" name="内容占位符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5413" y="4240213"/>
            <a:ext cx="2663825" cy="1606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526" name="内容占位符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0" y="3351213"/>
            <a:ext cx="2663825" cy="1608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527" name="内容占位符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725" y="2271713"/>
            <a:ext cx="2663825" cy="1606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528" name="内容占位符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763" y="1108075"/>
            <a:ext cx="2665412" cy="1608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7154863" y="2627313"/>
            <a:ext cx="1944688" cy="731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charset="-122"/>
                <a:cs typeface="+mn-cs"/>
              </a:rPr>
              <a:t>历史解释</a:t>
            </a:r>
            <a:endParaRPr lang="zh-CN" altLang="en-US" sz="3200" b="1" noProof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24563" y="3727450"/>
            <a:ext cx="1943100" cy="73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charset="-122"/>
                <a:cs typeface="+mn-cs"/>
              </a:rPr>
              <a:t>史料实证</a:t>
            </a:r>
            <a:endParaRPr lang="zh-CN" altLang="en-US" sz="3200" b="1" noProof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5775" y="4640263"/>
            <a:ext cx="1944688" cy="73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charset="-122"/>
                <a:cs typeface="+mn-cs"/>
              </a:rPr>
              <a:t>时空观念</a:t>
            </a:r>
            <a:endParaRPr lang="zh-CN" altLang="en-US" sz="3200" b="1" noProof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67663" y="1527175"/>
            <a:ext cx="2232025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000" b="1" noProof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charset="-122"/>
                <a:cs typeface="+mn-cs"/>
              </a:rPr>
              <a:t>家国情怀</a:t>
            </a:r>
            <a:endParaRPr lang="zh-CN" altLang="en-US" sz="3000" b="1" noProof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charset="-122"/>
            </a:endParaRPr>
          </a:p>
        </p:txBody>
      </p:sp>
      <p:grpSp>
        <p:nvGrpSpPr>
          <p:cNvPr id="44043" name="组合 2"/>
          <p:cNvGrpSpPr/>
          <p:nvPr/>
        </p:nvGrpSpPr>
        <p:grpSpPr>
          <a:xfrm>
            <a:off x="680720" y="971550"/>
            <a:ext cx="5715000" cy="3486150"/>
            <a:chOff x="-45243" y="859662"/>
            <a:chExt cx="5715000" cy="3486150"/>
          </a:xfrm>
        </p:grpSpPr>
        <p:pic>
          <p:nvPicPr>
            <p:cNvPr id="44044" name="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5243" y="859662"/>
              <a:ext cx="5715000" cy="34861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文本框 18"/>
            <p:cNvSpPr txBox="1"/>
            <p:nvPr/>
          </p:nvSpPr>
          <p:spPr>
            <a:xfrm>
              <a:off x="1217613" y="2171231"/>
              <a:ext cx="3240087" cy="8115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3600" b="1" noProof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 panose="020B0503020204020204" charset="-122"/>
                  <a:cs typeface="+mn-cs"/>
                </a:rPr>
                <a:t>历史核心素养</a:t>
              </a:r>
              <a:endParaRPr lang="zh-CN" altLang="en-US" sz="3600" b="1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566988" y="5448300"/>
            <a:ext cx="1944688" cy="731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charset="-122"/>
                <a:cs typeface="+mn-cs"/>
              </a:rPr>
              <a:t>唯物史观</a:t>
            </a:r>
            <a:endParaRPr lang="zh-CN" altLang="en-US" sz="3200" b="1" noProof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charset="-122"/>
            </a:endParaRPr>
          </a:p>
        </p:txBody>
      </p:sp>
      <p:sp>
        <p:nvSpPr>
          <p:cNvPr id="44047" name="文本框 4"/>
          <p:cNvSpPr txBox="1"/>
          <p:nvPr/>
        </p:nvSpPr>
        <p:spPr>
          <a:xfrm>
            <a:off x="6527800" y="5448300"/>
            <a:ext cx="3671888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</a:rPr>
              <a:t>最后成型的素养要求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标题 2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4695" y="1203325"/>
            <a:ext cx="10515600" cy="76644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latin typeface="+mn-lt"/>
                <a:ea typeface="+mn-ea"/>
                <a:cs typeface="+mn-cs"/>
                <a:sym typeface="+mn-ea"/>
              </a:rPr>
              <a:t>一、关注顶层设计，更新高考理念</a:t>
            </a:r>
            <a:endParaRPr lang="zh-CN" altLang="en-US" b="1">
              <a:solidFill>
                <a:srgbClr val="1D41D5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3200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sz="3200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4.《</a:t>
            </a:r>
            <a:r>
              <a:rPr lang="zh-CN" altLang="en-US" sz="3200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教育部</a:t>
            </a:r>
            <a:r>
              <a:rPr lang="en-US" altLang="zh-CN" sz="3200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高考试题评析》</a:t>
            </a:r>
            <a:r>
              <a:rPr lang="zh-CN" altLang="en-US" sz="3200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（</a:t>
            </a:r>
            <a:r>
              <a:rPr lang="en-US" altLang="zh-CN" sz="3200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2017-2018</a:t>
            </a:r>
            <a:r>
              <a:rPr lang="zh-CN" altLang="en-US" sz="3200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）</a:t>
            </a:r>
            <a:endParaRPr lang="zh-CN" altLang="en-US" sz="2665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zh-CN" altLang="en-US" sz="2665" b="1">
                <a:solidFill>
                  <a:srgbClr val="1D41D5"/>
                </a:solidFill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立德树人“一堂课”、服务选材“一把尺”、引导教学“一面旗”</a:t>
            </a:r>
            <a:endParaRPr lang="zh-CN" altLang="en-US" sz="2665" b="1">
              <a:solidFill>
                <a:srgbClr val="1D41D5"/>
              </a:solidFill>
              <a:latin typeface="Calibri" panose="020F0502020204030204" pitchFamily="3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31746" name="文本框 1"/>
          <p:cNvSpPr txBox="1"/>
          <p:nvPr/>
        </p:nvSpPr>
        <p:spPr>
          <a:xfrm>
            <a:off x="961390" y="3500120"/>
            <a:ext cx="9738995" cy="26765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>
                <a:latin typeface="Calibri" panose="020F0502020204030204" pitchFamily="34" charset="0"/>
                <a:ea typeface="宋体" panose="02010600030101010101" pitchFamily="2" charset="-122"/>
              </a:rPr>
              <a:t>　</a:t>
            </a:r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“一课堂”</a:t>
            </a:r>
            <a:endParaRPr lang="zh-CN" altLang="en-US" sz="28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　　聚焦“立德树人”着力凸显价值引领</a:t>
            </a:r>
            <a:endParaRPr lang="zh-CN" altLang="en-US" sz="2800" b="1">
              <a:solidFill>
                <a:srgbClr val="0000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　</a:t>
            </a:r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“一把尺”</a:t>
            </a:r>
            <a:endParaRPr lang="zh-CN" altLang="en-US" sz="28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　　发力“服务选材”全面提升选拔效果</a:t>
            </a:r>
            <a:endParaRPr lang="zh-CN" altLang="en-US" sz="2800" b="1">
              <a:solidFill>
                <a:srgbClr val="0000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　</a:t>
            </a:r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“一面旗”</a:t>
            </a:r>
            <a:endParaRPr lang="zh-CN" altLang="en-US" sz="28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　　注重“引导教学”大力推动素质教育</a:t>
            </a:r>
            <a:endParaRPr lang="zh-CN" altLang="en-US" sz="2800" b="1">
              <a:solidFill>
                <a:srgbClr val="0000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文本框 1"/>
          <p:cNvSpPr txBox="1"/>
          <p:nvPr/>
        </p:nvSpPr>
        <p:spPr>
          <a:xfrm>
            <a:off x="628650" y="2755900"/>
            <a:ext cx="11471275" cy="1129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5000"/>
              </a:lnSpc>
            </a:pPr>
            <a:r>
              <a:rPr lang="zh-CN" altLang="en-US" sz="5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二、注重方法培养，提升解题能力</a:t>
            </a:r>
            <a:endParaRPr lang="zh-CN" altLang="en-US" sz="54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0833" y="981498"/>
            <a:ext cx="109728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noProof="1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◆考纲引领有高度</a:t>
            </a:r>
            <a:endParaRPr lang="zh-CN" altLang="en-US" sz="5400" b="1" noProof="1">
              <a:solidFill>
                <a:schemeClr val="bg1"/>
              </a:solidFill>
              <a:latin typeface="楷体_GB2312" pitchFamily="1" charset="-122"/>
              <a:ea typeface="楷体_GB2312" pitchFamily="1" charset="-122"/>
              <a:cs typeface="+mn-ea"/>
              <a:sym typeface="+mn-ea"/>
            </a:endParaRPr>
          </a:p>
        </p:txBody>
      </p:sp>
      <p:sp>
        <p:nvSpPr>
          <p:cNvPr id="38914" name="矩形 1"/>
          <p:cNvSpPr/>
          <p:nvPr/>
        </p:nvSpPr>
        <p:spPr>
          <a:xfrm>
            <a:off x="1077595" y="2095500"/>
            <a:ext cx="10036810" cy="40309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rgbClr val="1D41D5"/>
                </a:solidFill>
                <a:latin typeface="华文中宋" panose="02010600040101010101" charset="-122"/>
                <a:ea typeface="华文中宋" panose="02010600040101010101" charset="-122"/>
              </a:rPr>
              <a:t> </a:t>
            </a:r>
            <a:r>
              <a:rPr lang="en-US" altLang="zh-CN" sz="3200" b="1" dirty="0">
                <a:solidFill>
                  <a:srgbClr val="1D41D5"/>
                </a:solidFill>
                <a:latin typeface="Calibri" panose="020F0502020204030204" pitchFamily="34" charset="0"/>
                <a:ea typeface="华文中宋" panose="02010600040101010101" charset="-122"/>
              </a:rPr>
              <a:t>①</a:t>
            </a:r>
            <a:r>
              <a:rPr lang="zh-CN" altLang="zh-CN" sz="3200" b="1" dirty="0">
                <a:solidFill>
                  <a:srgbClr val="1D41D5"/>
                </a:solidFill>
                <a:latin typeface="华文中宋" panose="02010600040101010101" charset="-122"/>
                <a:ea typeface="华文中宋" panose="02010600040101010101" charset="-122"/>
              </a:rPr>
              <a:t>深入考试</a:t>
            </a:r>
            <a:r>
              <a:rPr lang="zh-CN" altLang="zh-CN" sz="32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说明</a:t>
            </a:r>
            <a:r>
              <a:rPr lang="zh-CN" altLang="en-US" sz="3200" b="1" dirty="0">
                <a:solidFill>
                  <a:srgbClr val="1D41D5"/>
                </a:solidFill>
                <a:latin typeface="华文中宋" panose="02010600040101010101" charset="-122"/>
                <a:ea typeface="华文中宋" panose="02010600040101010101" charset="-122"/>
              </a:rPr>
              <a:t>（不仅是考纲）</a:t>
            </a:r>
            <a:endParaRPr lang="zh-CN" altLang="en-US" sz="3200" b="1" dirty="0">
              <a:solidFill>
                <a:srgbClr val="1D41D5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en-US" altLang="zh-CN" sz="3200" b="1" dirty="0">
                <a:solidFill>
                  <a:srgbClr val="1D41D5"/>
                </a:solidFill>
                <a:latin typeface="华文中宋" panose="02010600040101010101" charset="-122"/>
                <a:ea typeface="华文中宋" panose="02010600040101010101" charset="-122"/>
              </a:rPr>
              <a:t>      ——</a:t>
            </a:r>
            <a:r>
              <a:rPr lang="zh-CN" altLang="zh-CN" sz="3200" b="1" dirty="0">
                <a:solidFill>
                  <a:srgbClr val="1D41D5"/>
                </a:solidFill>
                <a:latin typeface="华文中宋" panose="02010600040101010101" charset="-122"/>
                <a:ea typeface="华文中宋" panose="02010600040101010101" charset="-122"/>
              </a:rPr>
              <a:t>理解高考</a:t>
            </a:r>
            <a:r>
              <a:rPr lang="zh-CN" altLang="en-US" sz="3200" b="1" dirty="0">
                <a:solidFill>
                  <a:srgbClr val="1D41D5"/>
                </a:solidFill>
                <a:latin typeface="华文中宋" panose="02010600040101010101" charset="-122"/>
                <a:ea typeface="华文中宋" panose="02010600040101010101" charset="-122"/>
              </a:rPr>
              <a:t>指导</a:t>
            </a:r>
            <a:r>
              <a:rPr lang="zh-CN" altLang="zh-CN" sz="3200" b="1" dirty="0">
                <a:solidFill>
                  <a:srgbClr val="1D41D5"/>
                </a:solidFill>
                <a:latin typeface="华文中宋" panose="02010600040101010101" charset="-122"/>
                <a:ea typeface="华文中宋" panose="02010600040101010101" charset="-122"/>
              </a:rPr>
              <a:t>方向</a:t>
            </a:r>
            <a:r>
              <a:rPr lang="zh-CN" altLang="en-US" sz="3200" b="1" dirty="0">
                <a:solidFill>
                  <a:srgbClr val="1D41D5"/>
                </a:solidFill>
                <a:latin typeface="华文中宋" panose="02010600040101010101" charset="-122"/>
                <a:ea typeface="华文中宋" panose="02010600040101010101" charset="-122"/>
              </a:rPr>
              <a:t>，说明更有意义</a:t>
            </a:r>
            <a:endParaRPr lang="zh-CN" altLang="zh-CN" sz="3200" b="1" dirty="0">
              <a:solidFill>
                <a:srgbClr val="1D41D5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en-US" altLang="zh-CN" sz="3200" b="1" dirty="0">
                <a:solidFill>
                  <a:srgbClr val="1D41D5"/>
                </a:solidFill>
                <a:latin typeface="华文中宋" panose="02010600040101010101" charset="-122"/>
                <a:ea typeface="华文中宋" panose="02010600040101010101" charset="-122"/>
              </a:rPr>
              <a:t> </a:t>
            </a:r>
            <a:endParaRPr lang="zh-CN" altLang="zh-CN" sz="3200" b="1" dirty="0">
              <a:solidFill>
                <a:srgbClr val="1D41D5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en-US" altLang="zh-CN" sz="32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 </a:t>
            </a:r>
            <a:r>
              <a:rPr lang="en-US" altLang="zh-CN" sz="3200" b="1" dirty="0">
                <a:solidFill>
                  <a:srgbClr val="1D41D5"/>
                </a:solidFill>
                <a:latin typeface="Calibri" panose="020F0502020204030204" pitchFamily="34" charset="0"/>
                <a:ea typeface="华文中宋" panose="02010600040101010101" charset="-122"/>
              </a:rPr>
              <a:t>②</a:t>
            </a:r>
            <a:r>
              <a:rPr lang="zh-CN" altLang="en-US" sz="3200" b="1" dirty="0">
                <a:solidFill>
                  <a:srgbClr val="1D41D5"/>
                </a:solidFill>
                <a:latin typeface="华文中宋" panose="02010600040101010101" charset="-122"/>
                <a:ea typeface="华文中宋" panose="02010600040101010101" charset="-122"/>
              </a:rPr>
              <a:t>归纳</a:t>
            </a:r>
            <a:r>
              <a:rPr lang="zh-CN" altLang="zh-CN" sz="3200" b="1" dirty="0">
                <a:solidFill>
                  <a:srgbClr val="1D41D5"/>
                </a:solidFill>
                <a:latin typeface="华文中宋" panose="02010600040101010101" charset="-122"/>
                <a:ea typeface="华文中宋" panose="02010600040101010101" charset="-122"/>
              </a:rPr>
              <a:t>试卷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形式</a:t>
            </a:r>
            <a:r>
              <a:rPr lang="zh-CN" altLang="en-US" sz="3200" b="1" dirty="0">
                <a:solidFill>
                  <a:srgbClr val="1D41D5"/>
                </a:solidFill>
                <a:latin typeface="华文中宋" panose="02010600040101010101" charset="-122"/>
                <a:ea typeface="华文中宋" panose="02010600040101010101" charset="-122"/>
              </a:rPr>
              <a:t>（不仅是内容）</a:t>
            </a:r>
            <a:endParaRPr lang="zh-CN" altLang="en-US" sz="3200" b="1" dirty="0">
              <a:solidFill>
                <a:srgbClr val="1D41D5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en-US" altLang="zh-CN" sz="3200" b="1" dirty="0">
                <a:solidFill>
                  <a:srgbClr val="1D41D5"/>
                </a:solidFill>
                <a:latin typeface="华文中宋" panose="02010600040101010101" charset="-122"/>
                <a:ea typeface="华文中宋" panose="02010600040101010101" charset="-122"/>
              </a:rPr>
              <a:t>      ——</a:t>
            </a:r>
            <a:r>
              <a:rPr lang="zh-CN" altLang="en-US" sz="3200" b="1" dirty="0">
                <a:solidFill>
                  <a:srgbClr val="1D41D5"/>
                </a:solidFill>
                <a:latin typeface="华文中宋" panose="02010600040101010101" charset="-122"/>
                <a:ea typeface="华文中宋" panose="02010600040101010101" charset="-122"/>
              </a:rPr>
              <a:t>认识高考</a:t>
            </a:r>
            <a:r>
              <a:rPr lang="zh-CN" altLang="zh-CN" sz="3200" b="1" dirty="0">
                <a:solidFill>
                  <a:srgbClr val="1D41D5"/>
                </a:solidFill>
                <a:latin typeface="华文中宋" panose="02010600040101010101" charset="-122"/>
                <a:ea typeface="华文中宋" panose="02010600040101010101" charset="-122"/>
              </a:rPr>
              <a:t>考什么</a:t>
            </a:r>
            <a:r>
              <a:rPr lang="zh-CN" altLang="en-US" sz="3200" b="1" dirty="0">
                <a:solidFill>
                  <a:srgbClr val="1D41D5"/>
                </a:solidFill>
                <a:latin typeface="华文中宋" panose="02010600040101010101" charset="-122"/>
                <a:ea typeface="华文中宋" panose="02010600040101010101" charset="-122"/>
              </a:rPr>
              <a:t>，在形式不在内容</a:t>
            </a:r>
            <a:endParaRPr lang="zh-CN" altLang="zh-CN" sz="3200" b="1" dirty="0">
              <a:solidFill>
                <a:srgbClr val="1D41D5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en-US" altLang="zh-CN" sz="3200" b="1" dirty="0">
                <a:solidFill>
                  <a:srgbClr val="1D41D5"/>
                </a:solidFill>
                <a:latin typeface="华文中宋" panose="02010600040101010101" charset="-122"/>
                <a:ea typeface="华文中宋" panose="02010600040101010101" charset="-122"/>
              </a:rPr>
              <a:t> </a:t>
            </a:r>
            <a:endParaRPr lang="zh-CN" altLang="zh-CN" sz="3200" b="1" dirty="0">
              <a:solidFill>
                <a:srgbClr val="1D41D5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en-US" altLang="zh-CN" sz="3200" b="1" dirty="0">
                <a:solidFill>
                  <a:srgbClr val="1D41D5"/>
                </a:solidFill>
                <a:latin typeface="华文中宋" panose="02010600040101010101" charset="-122"/>
                <a:ea typeface="华文中宋" panose="02010600040101010101" charset="-122"/>
              </a:rPr>
              <a:t> </a:t>
            </a:r>
            <a:r>
              <a:rPr lang="en-US" altLang="zh-CN" sz="3200" b="1" dirty="0">
                <a:solidFill>
                  <a:srgbClr val="1D41D5"/>
                </a:solidFill>
                <a:latin typeface="Calibri" panose="020F0502020204030204" pitchFamily="34" charset="0"/>
                <a:ea typeface="华文中宋" panose="02010600040101010101" charset="-122"/>
              </a:rPr>
              <a:t>③</a:t>
            </a:r>
            <a:r>
              <a:rPr lang="zh-CN" altLang="zh-CN" sz="3200" b="1" dirty="0">
                <a:solidFill>
                  <a:srgbClr val="1D41D5"/>
                </a:solidFill>
                <a:latin typeface="华文中宋" panose="02010600040101010101" charset="-122"/>
                <a:ea typeface="华文中宋" panose="02010600040101010101" charset="-122"/>
              </a:rPr>
              <a:t>整理考情</a:t>
            </a:r>
            <a:r>
              <a:rPr lang="zh-CN" altLang="zh-CN" sz="32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反馈</a:t>
            </a:r>
            <a:r>
              <a:rPr lang="zh-CN" altLang="en-US" sz="3200" b="1" dirty="0">
                <a:solidFill>
                  <a:srgbClr val="1D41D5"/>
                </a:solidFill>
                <a:latin typeface="华文中宋" panose="02010600040101010101" charset="-122"/>
                <a:ea typeface="华文中宋" panose="02010600040101010101" charset="-122"/>
              </a:rPr>
              <a:t>（不仅是成绩）</a:t>
            </a:r>
            <a:endParaRPr lang="zh-CN" altLang="en-US" sz="3200" b="1" dirty="0">
              <a:solidFill>
                <a:srgbClr val="1D41D5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en-US" altLang="zh-CN" sz="3200" b="1" dirty="0">
                <a:solidFill>
                  <a:srgbClr val="1D41D5"/>
                </a:solidFill>
                <a:latin typeface="华文中宋" panose="02010600040101010101" charset="-122"/>
                <a:ea typeface="华文中宋" panose="02010600040101010101" charset="-122"/>
              </a:rPr>
              <a:t>      ——</a:t>
            </a:r>
            <a:r>
              <a:rPr lang="zh-CN" altLang="en-US" sz="3200" b="1" dirty="0">
                <a:solidFill>
                  <a:srgbClr val="1D41D5"/>
                </a:solidFill>
                <a:latin typeface="华文中宋" panose="02010600040101010101" charset="-122"/>
                <a:ea typeface="华文中宋" panose="02010600040101010101" charset="-122"/>
              </a:rPr>
              <a:t>反省</a:t>
            </a:r>
            <a:r>
              <a:rPr lang="zh-CN" altLang="zh-CN" sz="3200" b="1" dirty="0">
                <a:solidFill>
                  <a:srgbClr val="1D41D5"/>
                </a:solidFill>
                <a:latin typeface="华文中宋" panose="02010600040101010101" charset="-122"/>
                <a:ea typeface="华文中宋" panose="02010600040101010101" charset="-122"/>
              </a:rPr>
              <a:t>师生</a:t>
            </a:r>
            <a:r>
              <a:rPr lang="zh-CN" altLang="en-US" sz="3200" b="1" dirty="0">
                <a:solidFill>
                  <a:srgbClr val="1D41D5"/>
                </a:solidFill>
                <a:latin typeface="华文中宋" panose="02010600040101010101" charset="-122"/>
                <a:ea typeface="华文中宋" panose="02010600040101010101" charset="-122"/>
              </a:rPr>
              <a:t>薄弱</a:t>
            </a:r>
            <a:r>
              <a:rPr lang="zh-CN" altLang="zh-CN" sz="3200" b="1" dirty="0">
                <a:solidFill>
                  <a:srgbClr val="1D41D5"/>
                </a:solidFill>
                <a:latin typeface="华文中宋" panose="02010600040101010101" charset="-122"/>
                <a:ea typeface="华文中宋" panose="02010600040101010101" charset="-122"/>
              </a:rPr>
              <a:t>之处</a:t>
            </a:r>
            <a:r>
              <a:rPr lang="zh-CN" altLang="en-US" sz="3200" b="1" dirty="0">
                <a:solidFill>
                  <a:srgbClr val="1D41D5"/>
                </a:solidFill>
                <a:latin typeface="华文中宋" panose="02010600040101010101" charset="-122"/>
                <a:ea typeface="华文中宋" panose="02010600040101010101" charset="-122"/>
              </a:rPr>
              <a:t>，争取有效提高</a:t>
            </a:r>
            <a:endParaRPr lang="zh-CN" altLang="en-US" sz="3200" b="1" dirty="0">
              <a:solidFill>
                <a:srgbClr val="1D41D5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325" y="1229360"/>
            <a:ext cx="10515600" cy="76644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191174"/>
            <a:ext cx="10515600" cy="4349749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</a:rPr>
              <a:t>研读《考试大纲》，深入理解《考试大纲》所做的规定，把握复习备考的方向，</a:t>
            </a:r>
            <a:r>
              <a:rPr lang="zh-CN" altLang="en-US" b="1">
                <a:solidFill>
                  <a:srgbClr val="FF0000"/>
                </a:solidFill>
              </a:rPr>
              <a:t>甄别哪些是符合《考试大纲》要求的复习方法，是教学的应然要求。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遗憾的是，仍有不少教师和考生，对《考试大纲》的使用还停留在仅仅关注其中的考试内容上，只注意考哪些知识点，不考哪些知识点；</a:t>
            </a:r>
            <a:r>
              <a:rPr lang="zh-CN" altLang="en-US" b="1">
                <a:solidFill>
                  <a:srgbClr val="FF0000"/>
                </a:solidFill>
              </a:rPr>
              <a:t>而对怎么考，为什么要这样考，思考和认识得有限，这就不能不影响到复习备考的效果，甚至付出了极大的辛劳而成效甚微。</a:t>
            </a:r>
            <a:endParaRPr lang="zh-CN" altLang="en-US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b="1">
                <a:solidFill>
                  <a:srgbClr val="1D41D5"/>
                </a:solidFill>
              </a:rPr>
              <a:t>                                                         </a:t>
            </a:r>
            <a:r>
              <a:rPr lang="en-US" altLang="zh-CN" b="1">
                <a:solidFill>
                  <a:srgbClr val="1D41D5"/>
                </a:solidFill>
              </a:rPr>
              <a:t>——</a:t>
            </a:r>
            <a:r>
              <a:rPr lang="zh-CN" altLang="en-US" b="1">
                <a:solidFill>
                  <a:srgbClr val="1D41D5"/>
                </a:solidFill>
              </a:rPr>
              <a:t>教育部考试中心    江桥</a:t>
            </a:r>
            <a:endParaRPr lang="zh-CN" altLang="en-US" b="1">
              <a:solidFill>
                <a:srgbClr val="1D41D5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50104"/>
            <a:ext cx="10515600" cy="1325033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307379"/>
            <a:ext cx="10515600" cy="4349749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</a:rPr>
              <a:t>历史学科的高考不是简单的对中学历史教学的检查，也不是完全依照对中学历史课程内容的掌握程度来选拔考生，</a:t>
            </a:r>
            <a:r>
              <a:rPr lang="zh-CN" altLang="en-US" b="1">
                <a:solidFill>
                  <a:srgbClr val="FF0000"/>
                </a:solidFill>
              </a:rPr>
              <a:t>而是有自己对素质特别是对科学文化素质的要求。</a:t>
            </a:r>
            <a:endParaRPr lang="zh-CN" altLang="en-US" b="1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因此，思考和研究它们“对新生政治思想素质和科学文化素质的要求”都有哪些，就显得尤为必要。</a:t>
            </a:r>
            <a:r>
              <a:rPr lang="zh-CN" altLang="en-US" b="1">
                <a:solidFill>
                  <a:srgbClr val="FF0000"/>
                </a:solidFill>
              </a:rPr>
              <a:t>只有把知识点与培养目标结合起来，考生的能力、素养才能顺理</a:t>
            </a:r>
            <a:endParaRPr lang="zh-CN" altLang="en-US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b="1">
                <a:solidFill>
                  <a:schemeClr val="bg1"/>
                </a:solidFill>
              </a:rPr>
              <a:t>   成章地纳入考查范围。</a:t>
            </a:r>
            <a:endParaRPr lang="zh-CN" altLang="en-US" b="1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zh-CN" altLang="en-US" sz="2665" b="1">
                <a:solidFill>
                  <a:schemeClr val="bg1"/>
                </a:solidFill>
              </a:rPr>
              <a:t>                                     </a:t>
            </a:r>
            <a:r>
              <a:rPr lang="zh-CN" altLang="en-US" sz="2665" b="1">
                <a:solidFill>
                  <a:srgbClr val="1D41D5"/>
                </a:solidFill>
              </a:rPr>
              <a:t>                    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 </a:t>
            </a:r>
            <a:r>
              <a:rPr lang="en-US" altLang="zh-CN" b="1">
                <a:solidFill>
                  <a:srgbClr val="1D41D5"/>
                </a:solidFill>
                <a:sym typeface="+mn-ea"/>
              </a:rPr>
              <a:t>——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教育部考试中心    江桥</a:t>
            </a:r>
            <a:endParaRPr lang="zh-CN" altLang="en-US" b="1">
              <a:solidFill>
                <a:srgbClr val="1D41D5"/>
              </a:solidFill>
            </a:endParaRPr>
          </a:p>
          <a:p>
            <a:pPr marL="0" indent="0">
              <a:buNone/>
            </a:pPr>
            <a:endParaRPr lang="zh-CN" altLang="en-US" b="1">
              <a:solidFill>
                <a:srgbClr val="1D41D5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2340" y="1106594"/>
            <a:ext cx="10515600" cy="1325033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060575"/>
            <a:ext cx="10515600" cy="3465830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</a:rPr>
              <a:t>“学科思维”实际上考查的就是心理活动，即在答卷解题时，学生是不是“会想” “有思路” “对路子” “头脑清楚”等。这里的</a:t>
            </a:r>
            <a:r>
              <a:rPr lang="zh-CN" altLang="en-US" b="1">
                <a:solidFill>
                  <a:srgbClr val="FF0000"/>
                </a:solidFill>
              </a:rPr>
              <a:t>“会” “有” “对” “清楚”</a:t>
            </a:r>
            <a:r>
              <a:rPr lang="zh-CN" altLang="en-US" b="1">
                <a:solidFill>
                  <a:srgbClr val="1D41D5"/>
                </a:solidFill>
              </a:rPr>
              <a:t>的标准，就是要符合历史学科常规和基本规范。这就是学科方法的要求了。</a:t>
            </a:r>
            <a:endParaRPr lang="zh-CN" altLang="en-US" b="1">
              <a:solidFill>
                <a:srgbClr val="1D41D5"/>
              </a:solidFill>
            </a:endParaRPr>
          </a:p>
          <a:p>
            <a:pPr marL="0" indent="0" algn="l">
              <a:buNone/>
            </a:pPr>
            <a:r>
              <a:rPr lang="zh-CN" altLang="en-US" b="1">
                <a:solidFill>
                  <a:srgbClr val="1D41D5"/>
                </a:solidFill>
                <a:sym typeface="+mn-ea"/>
              </a:rPr>
              <a:t>                                                         </a:t>
            </a:r>
            <a:r>
              <a:rPr lang="en-US" altLang="zh-CN" b="1">
                <a:solidFill>
                  <a:srgbClr val="1D41D5"/>
                </a:solidFill>
                <a:sym typeface="+mn-ea"/>
              </a:rPr>
              <a:t>——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教育部考试中心    江桥</a:t>
            </a:r>
            <a:endParaRPr lang="zh-CN" altLang="en-US" b="1">
              <a:solidFill>
                <a:srgbClr val="1D41D5"/>
              </a:solidFill>
            </a:endParaRPr>
          </a:p>
          <a:p>
            <a:pPr marL="0" indent="0">
              <a:buNone/>
            </a:pPr>
            <a:endParaRPr lang="zh-CN" altLang="en-US" b="1">
              <a:solidFill>
                <a:srgbClr val="1D41D5"/>
              </a:solidFill>
            </a:endParaRPr>
          </a:p>
          <a:p>
            <a:pPr marL="0" indent="0">
              <a:buNone/>
            </a:pPr>
            <a:r>
              <a:rPr lang="zh-CN" altLang="en-US" b="1">
                <a:solidFill>
                  <a:srgbClr val="1D41D5"/>
                </a:solidFill>
              </a:rPr>
              <a:t>        我认为，上面所说的一些标准就是我们通常所说的逻辑思维。</a:t>
            </a:r>
            <a:endParaRPr lang="zh-CN" altLang="en-US" b="1">
              <a:solidFill>
                <a:srgbClr val="1D41D5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061085"/>
            <a:ext cx="10515600" cy="765810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956859"/>
            <a:ext cx="10515600" cy="4349749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  <a:latin typeface="+mn-ea"/>
                <a:cs typeface="+mn-ea"/>
              </a:rPr>
              <a:t>1.</a:t>
            </a:r>
            <a:r>
              <a:rPr lang="zh-CN" altLang="en-US" sz="3200" b="1">
                <a:solidFill>
                  <a:srgbClr val="1D41D5"/>
                </a:solidFill>
                <a:latin typeface="+mn-ea"/>
                <a:cs typeface="+mn-ea"/>
              </a:rPr>
              <a:t>正确把握设问词的逻辑关系</a:t>
            </a:r>
            <a:endParaRPr lang="zh-CN" altLang="en-US" sz="3200" b="1">
              <a:solidFill>
                <a:srgbClr val="1D41D5"/>
              </a:solidFill>
              <a:latin typeface="+mn-ea"/>
              <a:cs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Calibri" panose="020F0502020204030204" pitchFamily="34" charset="0"/>
                <a:cs typeface="+mn-ea"/>
              </a:rPr>
              <a:t>①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</a:rPr>
              <a:t>“</a:t>
            </a:r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</a:rPr>
              <a:t>表明、说明、反映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</a:rPr>
              <a:t>”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Calibri" panose="020F0502020204030204" pitchFamily="34" charset="0"/>
                <a:cs typeface="+mn-ea"/>
              </a:rPr>
              <a:t>②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</a:rPr>
              <a:t>“</a:t>
            </a:r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</a:rPr>
              <a:t>可见、可知、可推知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</a:rPr>
              <a:t>”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Calibri" panose="020F0502020204030204" pitchFamily="34" charset="0"/>
                <a:cs typeface="+mn-ea"/>
              </a:rPr>
              <a:t>③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“现象的原因</a:t>
            </a:r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、变化的原因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”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④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“</a:t>
            </a:r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旨在、意在、目的在于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”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Calibri" panose="020F0502020204030204" pitchFamily="34" charset="0"/>
                <a:cs typeface="+mn-ea"/>
                <a:sym typeface="+mn-ea"/>
              </a:rPr>
              <a:t>⑤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</a:rPr>
              <a:t>“结果是</a:t>
            </a:r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</a:rPr>
              <a:t>、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</a:rPr>
              <a:t>促成了</a:t>
            </a:r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</a:rPr>
              <a:t>、影响是、客观上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</a:rPr>
              <a:t>”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⑥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</a:rPr>
              <a:t>“所体现的</a:t>
            </a:r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</a:rPr>
              <a:t>、这一认识、这一措施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……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</a:rPr>
              <a:t>”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⑦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</a:rPr>
              <a:t>“差异是</a:t>
            </a:r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</a:rPr>
              <a:t>、这一变化、不同是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……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</a:rPr>
              <a:t>”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28725"/>
            <a:ext cx="10515600" cy="675640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086610"/>
            <a:ext cx="10515600" cy="3037840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</a:rPr>
              <a:t>2.</a:t>
            </a:r>
            <a:r>
              <a:rPr lang="zh-CN" altLang="en-US" sz="3200" b="1">
                <a:solidFill>
                  <a:srgbClr val="1D41D5"/>
                </a:solidFill>
              </a:rPr>
              <a:t>根据设问词进行分类：</a:t>
            </a:r>
            <a:endParaRPr lang="zh-CN" altLang="en-US" sz="3200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</a:rPr>
              <a:t>①</a:t>
            </a:r>
            <a:r>
              <a:rPr lang="zh-CN" altLang="en-US" b="1">
                <a:solidFill>
                  <a:srgbClr val="FF0000"/>
                </a:solidFill>
              </a:rPr>
              <a:t>归纳分析类：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表明、说明、反映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endParaRPr lang="en-US" altLang="zh-CN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  </a:t>
            </a:r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表明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——</a:t>
            </a:r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对材料的表象进行分析归纳</a:t>
            </a:r>
            <a:endParaRPr lang="zh-CN" altLang="en-US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  说明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——</a:t>
            </a:r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对材料的原因进行解释</a:t>
            </a:r>
            <a:endParaRPr lang="zh-CN" altLang="en-US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  反映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——</a:t>
            </a:r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材料所处的社会状态，即背景分析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endParaRPr lang="en-US" altLang="zh-CN" sz="2665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endParaRPr lang="en-US" altLang="zh-CN" sz="2665" b="1">
              <a:solidFill>
                <a:srgbClr val="1D41D5"/>
              </a:solidFill>
              <a:latin typeface="+mn-ea"/>
              <a:cs typeface="+mn-ea"/>
            </a:endParaRPr>
          </a:p>
          <a:p>
            <a:endParaRPr lang="en-US" altLang="zh-CN" sz="2665" b="1">
              <a:solidFill>
                <a:srgbClr val="1D41D5"/>
              </a:solidFill>
              <a:latin typeface="+mn-ea"/>
              <a:cs typeface="+mn-ea"/>
            </a:endParaRPr>
          </a:p>
          <a:p>
            <a:endParaRPr lang="en-US" altLang="zh-CN" sz="2665" b="1">
              <a:solidFill>
                <a:srgbClr val="1D41D5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042035"/>
            <a:ext cx="10515600" cy="623570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6895"/>
            <a:ext cx="10515600" cy="4349115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1D41D5"/>
                </a:solidFill>
                <a:sym typeface="+mn-ea"/>
              </a:rPr>
              <a:t>2.</a:t>
            </a:r>
            <a:r>
              <a:rPr lang="zh-CN" altLang="en-US" sz="3200" b="1" dirty="0">
                <a:solidFill>
                  <a:srgbClr val="1D41D5"/>
                </a:solidFill>
                <a:sym typeface="+mn-ea"/>
              </a:rPr>
              <a:t>根据设问词进行分类：</a:t>
            </a:r>
            <a:endParaRPr lang="zh-CN" altLang="en-US" sz="3200" b="1" dirty="0">
              <a:solidFill>
                <a:srgbClr val="1D41D5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①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归纳分析类：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表明、说明、反映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endParaRPr lang="en-US" altLang="zh-CN" b="1" dirty="0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zh-CN" altLang="en-US" b="1" dirty="0">
                <a:solidFill>
                  <a:srgbClr val="1D41D5"/>
                </a:solidFill>
              </a:rPr>
              <a:t>（</a:t>
            </a:r>
            <a:r>
              <a:rPr lang="en-US" altLang="zh-CN" b="1" dirty="0">
                <a:solidFill>
                  <a:srgbClr val="1D41D5"/>
                </a:solidFill>
                <a:sym typeface="+mn-ea"/>
              </a:rPr>
              <a:t>2014</a:t>
            </a:r>
            <a:r>
              <a:rPr lang="en-US" altLang="zh-CN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zh-CN" altLang="en-US" b="1" dirty="0">
                <a:solidFill>
                  <a:srgbClr val="1D41D5"/>
                </a:solidFill>
                <a:sym typeface="+mn-ea"/>
              </a:rPr>
              <a:t>海南卷</a:t>
            </a:r>
            <a:r>
              <a:rPr lang="zh-CN" altLang="en-US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en-US" altLang="zh-CN" b="1" dirty="0">
                <a:solidFill>
                  <a:srgbClr val="1D41D5"/>
                </a:solidFill>
                <a:sym typeface="+mn-ea"/>
              </a:rPr>
              <a:t>6</a:t>
            </a:r>
            <a:r>
              <a:rPr lang="zh-CN" altLang="en-US" b="1" dirty="0">
                <a:solidFill>
                  <a:srgbClr val="1D41D5"/>
                </a:solidFill>
              </a:rPr>
              <a:t>）．文献与考古表明，</a:t>
            </a:r>
            <a:r>
              <a:rPr lang="zh-CN" altLang="en-US" b="1" dirty="0">
                <a:solidFill>
                  <a:srgbClr val="FF0000"/>
                </a:solidFill>
              </a:rPr>
              <a:t>唐代中后期</a:t>
            </a:r>
            <a:r>
              <a:rPr lang="zh-CN" altLang="en-US" b="1" dirty="0">
                <a:solidFill>
                  <a:srgbClr val="1D41D5"/>
                </a:solidFill>
              </a:rPr>
              <a:t>，“波斯锦”“胡锦”“番锦”通过丝绸之路，不断输入中国，内地</a:t>
            </a:r>
            <a:r>
              <a:rPr lang="zh-CN" altLang="en-US" b="1" dirty="0">
                <a:solidFill>
                  <a:srgbClr val="FF0000"/>
                </a:solidFill>
              </a:rPr>
              <a:t>也生产</a:t>
            </a:r>
            <a:r>
              <a:rPr lang="zh-CN" altLang="en-US" b="1" dirty="0">
                <a:solidFill>
                  <a:srgbClr val="1D41D5"/>
                </a:solidFill>
              </a:rPr>
              <a:t>“胡式锦”。</a:t>
            </a:r>
            <a:r>
              <a:rPr lang="zh-CN" altLang="en-US" b="1" dirty="0">
                <a:solidFill>
                  <a:srgbClr val="FF0000"/>
                </a:solidFill>
              </a:rPr>
              <a:t>这表明</a:t>
            </a:r>
            <a:endParaRPr lang="zh-CN" altLang="en-US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1D41D5"/>
                </a:solidFill>
              </a:rPr>
              <a:t>A．外来文化改变了唐代的社会生活     </a:t>
            </a:r>
            <a:endParaRPr lang="zh-CN" altLang="en-US" b="1" dirty="0">
              <a:solidFill>
                <a:srgbClr val="1D41D5"/>
              </a:solidFill>
            </a:endParaRPr>
          </a:p>
          <a:p>
            <a:r>
              <a:rPr lang="zh-CN" altLang="en-US" b="1" dirty="0">
                <a:solidFill>
                  <a:srgbClr val="1D41D5"/>
                </a:solidFill>
              </a:rPr>
              <a:t>B．唐代中后期手工业趋于衰落</a:t>
            </a:r>
            <a:endParaRPr lang="zh-CN" altLang="en-US" b="1" dirty="0">
              <a:solidFill>
                <a:srgbClr val="1D41D5"/>
              </a:solidFill>
            </a:endParaRPr>
          </a:p>
          <a:p>
            <a:r>
              <a:rPr lang="zh-CN" altLang="en-US" b="1" dirty="0">
                <a:solidFill>
                  <a:srgbClr val="1D41D5"/>
                </a:solidFill>
              </a:rPr>
              <a:t>C．外来的丝织技术超过了唐朝         </a:t>
            </a:r>
            <a:endParaRPr lang="zh-CN" altLang="en-US" b="1" dirty="0">
              <a:solidFill>
                <a:srgbClr val="1D41D5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D．中外文化交流互动日益深入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文本框 1"/>
          <p:cNvSpPr txBox="1"/>
          <p:nvPr/>
        </p:nvSpPr>
        <p:spPr>
          <a:xfrm>
            <a:off x="1161733" y="2299018"/>
            <a:ext cx="10663237" cy="47078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5000"/>
              </a:lnSpc>
            </a:pPr>
            <a:r>
              <a:rPr lang="zh-CN" altLang="en-US" sz="4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一、关注顶层设计，更新高考理念</a:t>
            </a:r>
            <a:endParaRPr lang="zh-CN" altLang="en-US" sz="4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4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二、注重方法培养，提升解题能力</a:t>
            </a:r>
            <a:endParaRPr lang="zh-CN" altLang="en-US" sz="4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4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三、研读考试说明，理解其中深意</a:t>
            </a:r>
            <a:endParaRPr lang="zh-CN" altLang="en-US" sz="4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4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四、师者勤于思考，旗帜引导教学</a:t>
            </a:r>
            <a:endParaRPr lang="zh-CN" altLang="en-US" sz="4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5000"/>
              </a:lnSpc>
            </a:pPr>
            <a:endParaRPr lang="zh-CN" altLang="en-US" sz="4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554" name="文本框 2"/>
          <p:cNvSpPr txBox="1"/>
          <p:nvPr/>
        </p:nvSpPr>
        <p:spPr>
          <a:xfrm>
            <a:off x="727710" y="1376998"/>
            <a:ext cx="3711575" cy="92233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5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内容提要</a:t>
            </a:r>
            <a:endParaRPr lang="zh-CN" altLang="en-US" sz="54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94410"/>
            <a:ext cx="10515600" cy="61023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1225" y="1981835"/>
            <a:ext cx="10442575" cy="4349115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1D41D5"/>
                </a:solidFill>
                <a:sym typeface="+mn-ea"/>
              </a:rPr>
              <a:t>2.</a:t>
            </a:r>
            <a:r>
              <a:rPr lang="zh-CN" altLang="en-US" sz="3200" b="1" dirty="0">
                <a:solidFill>
                  <a:srgbClr val="1D41D5"/>
                </a:solidFill>
                <a:sym typeface="+mn-ea"/>
              </a:rPr>
              <a:t>根据设问词进行分类：</a:t>
            </a:r>
            <a:endParaRPr lang="zh-CN" altLang="en-US" sz="3200" b="1" dirty="0">
              <a:solidFill>
                <a:srgbClr val="1D41D5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①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归纳分析类：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表明、说明、反映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endParaRPr lang="en-US" altLang="zh-CN" b="1" dirty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zh-CN" altLang="en-US" b="1" dirty="0">
                <a:solidFill>
                  <a:srgbClr val="1D41D5"/>
                </a:solidFill>
                <a:sym typeface="+mn-ea"/>
              </a:rPr>
              <a:t>（</a:t>
            </a:r>
            <a:r>
              <a:rPr lang="en-US" altLang="zh-CN" b="1" dirty="0">
                <a:solidFill>
                  <a:srgbClr val="1D41D5"/>
                </a:solidFill>
                <a:sym typeface="+mn-ea"/>
              </a:rPr>
              <a:t>2014</a:t>
            </a:r>
            <a:r>
              <a:rPr lang="en-US" altLang="zh-CN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zh-CN" altLang="en-US" b="1" dirty="0">
                <a:solidFill>
                  <a:srgbClr val="1D41D5"/>
                </a:solidFill>
                <a:sym typeface="+mn-ea"/>
              </a:rPr>
              <a:t>海南</a:t>
            </a:r>
            <a:r>
              <a:rPr lang="zh-CN" altLang="en-US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en-US" altLang="zh-CN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7</a:t>
            </a:r>
            <a:r>
              <a:rPr lang="zh-CN" altLang="en-US" b="1" dirty="0">
                <a:solidFill>
                  <a:srgbClr val="1D41D5"/>
                </a:solidFill>
                <a:sym typeface="+mn-ea"/>
              </a:rPr>
              <a:t>）</a:t>
            </a:r>
            <a:r>
              <a:rPr lang="zh-CN" altLang="en-US" b="1" dirty="0">
                <a:solidFill>
                  <a:srgbClr val="1D41D5"/>
                </a:solidFill>
              </a:rPr>
              <a:t>．  </a:t>
            </a:r>
            <a:r>
              <a:rPr lang="zh-CN" altLang="en-US" b="1" dirty="0">
                <a:solidFill>
                  <a:srgbClr val="FF0000"/>
                </a:solidFill>
              </a:rPr>
              <a:t>明中后期</a:t>
            </a:r>
            <a:r>
              <a:rPr lang="zh-CN" altLang="en-US" b="1" dirty="0">
                <a:solidFill>
                  <a:srgbClr val="1D41D5"/>
                </a:solidFill>
              </a:rPr>
              <a:t>介绍商路、商业信息   的书籍大量出现，徽商黄汴的《天下水陆路程》记 载了全国143条水陆交通路线的里程。这</a:t>
            </a:r>
            <a:r>
              <a:rPr lang="zh-CN" altLang="en-US" b="1" dirty="0">
                <a:solidFill>
                  <a:srgbClr val="FF0000"/>
                </a:solidFill>
              </a:rPr>
              <a:t>说明</a:t>
            </a:r>
            <a:endParaRPr lang="zh-CN" altLang="en-US" b="1" dirty="0">
              <a:solidFill>
                <a:srgbClr val="1D41D5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A．社会经济发展促成知识结构的更新   </a:t>
            </a:r>
            <a:endParaRPr lang="zh-CN" altLang="en-US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1D41D5"/>
                </a:solidFill>
              </a:rPr>
              <a:t>B．印刷技术的进步促进了商业的繁荣</a:t>
            </a:r>
            <a:endParaRPr lang="zh-CN" altLang="en-US" b="1" dirty="0">
              <a:solidFill>
                <a:srgbClr val="1D41D5"/>
              </a:solidFill>
            </a:endParaRPr>
          </a:p>
          <a:p>
            <a:r>
              <a:rPr lang="zh-CN" altLang="en-US" b="1" dirty="0">
                <a:solidFill>
                  <a:srgbClr val="1D41D5"/>
                </a:solidFill>
              </a:rPr>
              <a:t>C．商业类书籍为士子科举的必读书目   </a:t>
            </a:r>
            <a:endParaRPr lang="zh-CN" altLang="en-US" b="1" dirty="0">
              <a:solidFill>
                <a:srgbClr val="1D41D5"/>
              </a:solidFill>
            </a:endParaRPr>
          </a:p>
          <a:p>
            <a:r>
              <a:rPr lang="zh-CN" altLang="en-US" b="1" dirty="0">
                <a:solidFill>
                  <a:srgbClr val="1D41D5"/>
                </a:solidFill>
              </a:rPr>
              <a:t>D．商人成为知识的主要生产和传播者</a:t>
            </a:r>
            <a:endParaRPr lang="zh-CN" altLang="en-US" b="1" dirty="0">
              <a:solidFill>
                <a:srgbClr val="1D41D5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007110"/>
            <a:ext cx="10515600" cy="59753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99590"/>
            <a:ext cx="10670540" cy="4349115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1D41D5"/>
                </a:solidFill>
                <a:sym typeface="+mn-ea"/>
              </a:rPr>
              <a:t>2.</a:t>
            </a:r>
            <a:r>
              <a:rPr lang="zh-CN" altLang="en-US" sz="3200" b="1" dirty="0">
                <a:solidFill>
                  <a:srgbClr val="1D41D5"/>
                </a:solidFill>
                <a:sym typeface="+mn-ea"/>
              </a:rPr>
              <a:t>根据设问词进行分类：</a:t>
            </a:r>
            <a:endParaRPr lang="zh-CN" altLang="en-US" sz="3200" b="1" dirty="0">
              <a:solidFill>
                <a:srgbClr val="1D41D5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①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归纳分析类：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表明、说明、反映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endParaRPr lang="en-US" altLang="zh-CN" b="1" dirty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zh-CN" altLang="en-US" b="1" dirty="0">
                <a:solidFill>
                  <a:srgbClr val="1D41D5"/>
                </a:solidFill>
              </a:rPr>
              <a:t>（</a:t>
            </a:r>
            <a:r>
              <a:rPr lang="en-US" altLang="zh-CN" b="1" dirty="0">
                <a:solidFill>
                  <a:srgbClr val="1D41D5"/>
                </a:solidFill>
              </a:rPr>
              <a:t>2014</a:t>
            </a:r>
            <a:r>
              <a:rPr lang="en-US" altLang="zh-CN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b="1" dirty="0">
                <a:solidFill>
                  <a:srgbClr val="1D41D5"/>
                </a:solidFill>
              </a:rPr>
              <a:t>海南</a:t>
            </a:r>
            <a:r>
              <a:rPr lang="zh-CN" altLang="en-US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en-US" altLang="zh-CN" b="1" dirty="0">
                <a:solidFill>
                  <a:srgbClr val="1D41D5"/>
                </a:solidFill>
              </a:rPr>
              <a:t>13</a:t>
            </a:r>
            <a:r>
              <a:rPr lang="zh-CN" altLang="en-US" b="1" dirty="0">
                <a:solidFill>
                  <a:srgbClr val="1D41D5"/>
                </a:solidFill>
              </a:rPr>
              <a:t>）．清政府</a:t>
            </a:r>
            <a:r>
              <a:rPr lang="zh-CN" altLang="en-US" b="1" dirty="0">
                <a:solidFill>
                  <a:srgbClr val="FF0000"/>
                </a:solidFill>
              </a:rPr>
              <a:t>曾严禁</a:t>
            </a:r>
            <a:r>
              <a:rPr lang="zh-CN" altLang="en-US" b="1" dirty="0">
                <a:solidFill>
                  <a:srgbClr val="1D41D5"/>
                </a:solidFill>
              </a:rPr>
              <a:t>商人参预朝廷饷银的汇况业务，1862年却准许</a:t>
            </a:r>
            <a:r>
              <a:rPr lang="zh-CN" altLang="en-US" b="1" dirty="0">
                <a:solidFill>
                  <a:srgbClr val="FF0000"/>
                </a:solidFill>
              </a:rPr>
              <a:t>户部请求</a:t>
            </a:r>
            <a:r>
              <a:rPr lang="zh-CN" altLang="en-US" b="1" dirty="0">
                <a:solidFill>
                  <a:srgbClr val="1D41D5"/>
                </a:solidFill>
              </a:rPr>
              <a:t>，利用民间票号的资金和汇兑网络解决朝廷饷银的调度问题。这一变化</a:t>
            </a:r>
            <a:r>
              <a:rPr lang="zh-CN" altLang="en-US" b="1" dirty="0">
                <a:solidFill>
                  <a:srgbClr val="FF0000"/>
                </a:solidFill>
              </a:rPr>
              <a:t>反映出</a:t>
            </a:r>
            <a:endParaRPr lang="zh-CN" altLang="en-US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1D41D5"/>
                </a:solidFill>
              </a:rPr>
              <a:t>A．票号成为清政府财政的支柱         </a:t>
            </a:r>
            <a:endParaRPr lang="zh-CN" altLang="en-US" b="1" dirty="0">
              <a:solidFill>
                <a:srgbClr val="1D41D5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B．太平天国运动影响清政府财政运作</a:t>
            </a:r>
            <a:endParaRPr lang="zh-CN" altLang="en-US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1D41D5"/>
                </a:solidFill>
              </a:rPr>
              <a:t>C．洋务派开始控制国家金融体系       </a:t>
            </a:r>
            <a:endParaRPr lang="zh-CN" altLang="en-US" b="1" dirty="0">
              <a:solidFill>
                <a:srgbClr val="1D41D5"/>
              </a:solidFill>
            </a:endParaRPr>
          </a:p>
          <a:p>
            <a:r>
              <a:rPr lang="zh-CN" altLang="en-US" b="1" dirty="0">
                <a:solidFill>
                  <a:srgbClr val="1D41D5"/>
                </a:solidFill>
              </a:rPr>
              <a:t>D．清政府利用商人应对外国资本冲击</a:t>
            </a:r>
            <a:endParaRPr lang="zh-CN" altLang="en-US" b="1" dirty="0">
              <a:solidFill>
                <a:srgbClr val="1D41D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2340" y="1003089"/>
            <a:ext cx="10515600" cy="1325033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52719"/>
            <a:ext cx="10515600" cy="4349749"/>
          </a:xfrm>
        </p:spPr>
        <p:txBody>
          <a:bodyPr/>
          <a:lstStyle/>
          <a:p>
            <a:r>
              <a:rPr lang="en-US" altLang="zh-CN" sz="3200" b="1">
                <a:solidFill>
                  <a:schemeClr val="bg1"/>
                </a:solidFill>
                <a:sym typeface="+mn-ea"/>
              </a:rPr>
              <a:t>2.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根据设问词进行分类：</a:t>
            </a:r>
            <a:endParaRPr lang="zh-CN" altLang="en-US" sz="3200" b="1">
              <a:solidFill>
                <a:srgbClr val="1D41D5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②</a:t>
            </a:r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推理论证类：</a:t>
            </a:r>
            <a:endParaRPr lang="zh-CN" altLang="en-US" b="1">
              <a:solidFill>
                <a:srgbClr val="1D41D5"/>
              </a:solidFill>
              <a:latin typeface="Calibri" panose="020F0502020204030204" pitchFamily="34" charset="0"/>
              <a:cs typeface="+mn-ea"/>
              <a:sym typeface="+mn-ea"/>
            </a:endParaRPr>
          </a:p>
          <a:p>
            <a:r>
              <a:rPr lang="zh-CN" altLang="en-US" b="1">
                <a:solidFill>
                  <a:srgbClr val="1D41D5"/>
                </a:solidFill>
                <a:latin typeface="Calibri" panose="020F0502020204030204" pitchFamily="34" charset="0"/>
                <a:cs typeface="+mn-ea"/>
                <a:sym typeface="+mn-ea"/>
              </a:rPr>
              <a:t>   </a:t>
            </a:r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a.</a:t>
            </a:r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由浅入深地推理：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可见、可知、可推知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endParaRPr lang="en-US" altLang="zh-CN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    可见</a:t>
            </a:r>
            <a:r>
              <a:rPr lang="en-US" altLang="zh-CN" b="1">
                <a:solidFill>
                  <a:srgbClr val="1D41D5"/>
                </a:solidFill>
              </a:rPr>
              <a:t>——</a:t>
            </a:r>
            <a:r>
              <a:rPr lang="zh-CN" altLang="en-US" b="1">
                <a:solidFill>
                  <a:srgbClr val="1D41D5"/>
                </a:solidFill>
              </a:rPr>
              <a:t>从材料表象看到的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    可知</a:t>
            </a:r>
            <a:r>
              <a:rPr lang="en-US" altLang="zh-CN" b="1">
                <a:solidFill>
                  <a:srgbClr val="1D41D5"/>
                </a:solidFill>
              </a:rPr>
              <a:t>——</a:t>
            </a:r>
            <a:r>
              <a:rPr lang="zh-CN" altLang="en-US" b="1">
                <a:solidFill>
                  <a:srgbClr val="1D41D5"/>
                </a:solidFill>
              </a:rPr>
              <a:t>对材料表象的概括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    可推知</a:t>
            </a:r>
            <a:r>
              <a:rPr lang="en-US" altLang="zh-CN" b="1">
                <a:solidFill>
                  <a:srgbClr val="1D41D5"/>
                </a:solidFill>
              </a:rPr>
              <a:t>——</a:t>
            </a:r>
            <a:r>
              <a:rPr lang="zh-CN" altLang="en-US" b="1">
                <a:solidFill>
                  <a:srgbClr val="1D41D5"/>
                </a:solidFill>
              </a:rPr>
              <a:t>对材料进行推理而得出的结论</a:t>
            </a:r>
            <a:endParaRPr lang="zh-CN" altLang="en-US" b="1">
              <a:solidFill>
                <a:srgbClr val="1D41D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4405" y="916305"/>
            <a:ext cx="10515600" cy="61023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26540"/>
            <a:ext cx="10631805" cy="4790440"/>
          </a:xfrm>
        </p:spPr>
        <p:txBody>
          <a:bodyPr/>
          <a:lstStyle/>
          <a:p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②</a:t>
            </a:r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推理论证类：</a:t>
            </a:r>
            <a:endParaRPr lang="zh-CN" altLang="en-US" b="1">
              <a:solidFill>
                <a:srgbClr val="1D41D5"/>
              </a:solidFill>
              <a:latin typeface="Calibri" panose="020F0502020204030204" pitchFamily="34" charset="0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a.</a:t>
            </a:r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由浅入深地推理：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可见、可知、可推知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（</a:t>
            </a:r>
            <a:r>
              <a:rPr lang="en-US" altLang="zh-CN" b="1">
                <a:solidFill>
                  <a:srgbClr val="1D41D5"/>
                </a:solidFill>
              </a:rPr>
              <a:t>2014</a:t>
            </a:r>
            <a:r>
              <a:rPr lang="en-US" altLang="zh-CN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b="1">
                <a:solidFill>
                  <a:srgbClr val="1D41D5"/>
                </a:solidFill>
              </a:rPr>
              <a:t>全国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Ⅱ</a:t>
            </a:r>
            <a:r>
              <a:rPr lang="zh-CN" altLang="en-US" b="1">
                <a:solidFill>
                  <a:srgbClr val="1D41D5"/>
                </a:solidFill>
              </a:rPr>
              <a:t>卷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32</a:t>
            </a:r>
            <a:r>
              <a:rPr lang="zh-CN" altLang="en-US" b="1">
                <a:solidFill>
                  <a:srgbClr val="1D41D5"/>
                </a:solidFill>
              </a:rPr>
              <a:t>）．罗马共和国早期，当罗马遭受外族进攻时，平民曾多次将自己组织的队伍撤离罗马，拒绝作战，迫使贵族在政治上做出让步，《十二铜表法》的制定就是</a:t>
            </a:r>
            <a:r>
              <a:rPr lang="zh-CN" altLang="en-US" b="1">
                <a:solidFill>
                  <a:srgbClr val="FF0000"/>
                </a:solidFill>
              </a:rPr>
              <a:t>这种斗争的成果</a:t>
            </a:r>
            <a:r>
              <a:rPr lang="zh-CN" altLang="en-US" b="1">
                <a:solidFill>
                  <a:srgbClr val="1D41D5"/>
                </a:solidFill>
              </a:rPr>
              <a:t>之一。</a:t>
            </a:r>
            <a:r>
              <a:rPr lang="zh-CN" altLang="en-US" b="1">
                <a:solidFill>
                  <a:srgbClr val="FF0000"/>
                </a:solidFill>
              </a:rPr>
              <a:t>可见</a:t>
            </a:r>
            <a:r>
              <a:rPr lang="zh-CN" altLang="en-US" b="1">
                <a:solidFill>
                  <a:srgbClr val="1D41D5"/>
                </a:solidFill>
              </a:rPr>
              <a:t>当时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A．贵族逐步丧失制定法律的主导地位   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B．平民采取有效方式争取自身权益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C．贵族让步在法制发展中起决定作用   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D．平民与贵族的政治诉求日趋一致</a:t>
            </a:r>
            <a:endParaRPr lang="zh-CN" altLang="en-US" b="1">
              <a:solidFill>
                <a:srgbClr val="1D41D5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094105"/>
            <a:ext cx="10515600" cy="623570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6895"/>
            <a:ext cx="10514965" cy="434911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  <a:sym typeface="+mn-ea"/>
              </a:rPr>
              <a:t>2.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根据设问词进行分类：</a:t>
            </a:r>
            <a:endParaRPr lang="zh-CN" altLang="en-US" sz="3200" b="1">
              <a:solidFill>
                <a:srgbClr val="1D41D5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②</a:t>
            </a:r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推理论证类：</a:t>
            </a:r>
            <a:endParaRPr lang="zh-CN" altLang="en-US" b="1">
              <a:solidFill>
                <a:srgbClr val="FF0000"/>
              </a:solidFill>
              <a:latin typeface="Calibri" panose="020F0502020204030204" pitchFamily="34" charset="0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a.</a:t>
            </a:r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由浅入深地推理：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可见、可知、可推知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endParaRPr lang="en-US" altLang="zh-CN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（2017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b="1">
                <a:solidFill>
                  <a:srgbClr val="1D41D5"/>
                </a:solidFill>
              </a:rPr>
              <a:t>海南卷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en-US" altLang="zh-CN" b="1">
                <a:solidFill>
                  <a:srgbClr val="1D41D5"/>
                </a:solidFill>
              </a:rPr>
              <a:t>11</a:t>
            </a:r>
            <a:r>
              <a:rPr lang="zh-CN" altLang="en-US" b="1">
                <a:solidFill>
                  <a:srgbClr val="1D41D5"/>
                </a:solidFill>
              </a:rPr>
              <a:t>）1927年，一位国民党领导人说：“现在可有一种危险，是</a:t>
            </a:r>
            <a:r>
              <a:rPr lang="zh-CN" altLang="en-US" b="1">
                <a:solidFill>
                  <a:srgbClr val="FF0000"/>
                </a:solidFill>
              </a:rPr>
              <a:t>国民党差不多专做上层的工作</a:t>
            </a:r>
            <a:r>
              <a:rPr lang="zh-CN" altLang="en-US" b="1">
                <a:solidFill>
                  <a:srgbClr val="1D41D5"/>
                </a:solidFill>
              </a:rPr>
              <a:t>，中央党部、国民政府都是国民党的同志多。至于</a:t>
            </a:r>
            <a:r>
              <a:rPr lang="zh-CN" altLang="en-US" b="1">
                <a:solidFill>
                  <a:srgbClr val="FF0000"/>
                </a:solidFill>
              </a:rPr>
              <a:t>下层的民众运动，</a:t>
            </a:r>
            <a:r>
              <a:rPr lang="zh-CN" altLang="en-US" b="1">
                <a:solidFill>
                  <a:srgbClr val="1D41D5"/>
                </a:solidFill>
              </a:rPr>
              <a:t>国民党员参加的少，</a:t>
            </a:r>
            <a:r>
              <a:rPr lang="zh-CN" altLang="en-US" b="1">
                <a:solidFill>
                  <a:srgbClr val="FF0000"/>
                </a:solidFill>
              </a:rPr>
              <a:t>共产党员参加</a:t>
            </a:r>
            <a:r>
              <a:rPr lang="zh-CN" altLang="en-US" b="1">
                <a:solidFill>
                  <a:srgbClr val="1D41D5"/>
                </a:solidFill>
              </a:rPr>
              <a:t>的多，因此形成</a:t>
            </a:r>
            <a:r>
              <a:rPr lang="zh-CN" altLang="en-US" b="1">
                <a:solidFill>
                  <a:srgbClr val="FF0000"/>
                </a:solidFill>
              </a:rPr>
              <a:t>一种畸形的发展。”由此可知</a:t>
            </a:r>
            <a:r>
              <a:rPr lang="zh-CN" altLang="en-US" b="1">
                <a:solidFill>
                  <a:srgbClr val="1D41D5"/>
                </a:solidFill>
              </a:rPr>
              <a:t>，当时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A．工农运动决定战争走向        B．国民革命运动已经失败    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C．国共合作存在分裂隐患</a:t>
            </a:r>
            <a:r>
              <a:rPr lang="zh-CN" altLang="en-US" b="1">
                <a:solidFill>
                  <a:srgbClr val="FFC000"/>
                </a:solidFill>
              </a:rPr>
              <a:t> </a:t>
            </a:r>
            <a:r>
              <a:rPr lang="zh-CN" altLang="en-US" b="1">
                <a:solidFill>
                  <a:schemeClr val="bg1"/>
                </a:solidFill>
              </a:rPr>
              <a:t>  </a:t>
            </a:r>
            <a:r>
              <a:rPr lang="zh-CN" altLang="en-US" b="1">
                <a:solidFill>
                  <a:srgbClr val="1D41D5"/>
                </a:solidFill>
              </a:rPr>
              <a:t>      D．国民党开始重视工农运动</a:t>
            </a:r>
            <a:endParaRPr lang="zh-CN" altLang="en-US" b="1">
              <a:solidFill>
                <a:srgbClr val="1D41D5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9635" y="1068070"/>
            <a:ext cx="10515600" cy="648970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85315"/>
            <a:ext cx="10838815" cy="4349115"/>
          </a:xfrm>
        </p:spPr>
        <p:txBody>
          <a:bodyPr/>
          <a:lstStyle/>
          <a:p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②</a:t>
            </a:r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推理论证类：</a:t>
            </a:r>
            <a:endParaRPr lang="zh-CN" altLang="en-US" b="1">
              <a:solidFill>
                <a:srgbClr val="FF0000"/>
              </a:solidFill>
              <a:latin typeface="Calibri" panose="020F0502020204030204" pitchFamily="34" charset="0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a.</a:t>
            </a:r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由浅入深地推理：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可见、可知、可推知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（2017·全国Ⅰ卷）1976年，美、英、法等</a:t>
            </a:r>
            <a:r>
              <a:rPr lang="zh-CN" altLang="en-US" sz="2665" b="1">
                <a:solidFill>
                  <a:srgbClr val="FF0000"/>
                </a:solidFill>
              </a:rPr>
              <a:t>西方国家</a:t>
            </a:r>
            <a:r>
              <a:rPr lang="zh-CN" altLang="en-US" sz="2665" b="1">
                <a:solidFill>
                  <a:srgbClr val="1D41D5"/>
                </a:solidFill>
              </a:rPr>
              <a:t>组成</a:t>
            </a:r>
            <a:r>
              <a:rPr lang="zh-CN" altLang="en-US" sz="2665" b="1">
                <a:solidFill>
                  <a:srgbClr val="FF0000"/>
                </a:solidFill>
              </a:rPr>
              <a:t>七国集团</a:t>
            </a:r>
            <a:r>
              <a:rPr lang="zh-CN" altLang="en-US" sz="2665" b="1">
                <a:solidFill>
                  <a:srgbClr val="1D41D5"/>
                </a:solidFill>
              </a:rPr>
              <a:t>，协调经济政策以解决世界经济难题，</a:t>
            </a:r>
            <a:r>
              <a:rPr lang="zh-CN" altLang="en-US" sz="2665" b="1">
                <a:solidFill>
                  <a:srgbClr val="FF0000"/>
                </a:solidFill>
              </a:rPr>
              <a:t>俄罗斯加入</a:t>
            </a:r>
            <a:r>
              <a:rPr lang="zh-CN" altLang="en-US" sz="2665" b="1">
                <a:solidFill>
                  <a:srgbClr val="1D41D5"/>
                </a:solidFill>
              </a:rPr>
              <a:t>后成为</a:t>
            </a:r>
            <a:r>
              <a:rPr lang="zh-CN" altLang="en-US" sz="2665" b="1">
                <a:solidFill>
                  <a:srgbClr val="FF0000"/>
                </a:solidFill>
              </a:rPr>
              <a:t>八国集团</a:t>
            </a:r>
            <a:r>
              <a:rPr lang="zh-CN" altLang="en-US" sz="2665" b="1">
                <a:solidFill>
                  <a:srgbClr val="1D41D5"/>
                </a:solidFill>
              </a:rPr>
              <a:t>。1999年，八国集团国家和</a:t>
            </a:r>
            <a:r>
              <a:rPr lang="zh-CN" altLang="en-US" sz="2665" b="1">
                <a:solidFill>
                  <a:srgbClr val="FF0000"/>
                </a:solidFill>
              </a:rPr>
              <a:t>中国、巴西、印度</a:t>
            </a:r>
            <a:r>
              <a:rPr lang="zh-CN" altLang="en-US" sz="2665" b="1">
                <a:solidFill>
                  <a:srgbClr val="1D41D5"/>
                </a:solidFill>
              </a:rPr>
              <a:t>等组成</a:t>
            </a:r>
            <a:r>
              <a:rPr lang="zh-CN" altLang="en-US" sz="2665" b="1">
                <a:solidFill>
                  <a:srgbClr val="FF0000"/>
                </a:solidFill>
              </a:rPr>
              <a:t>二十国集团</a:t>
            </a:r>
            <a:r>
              <a:rPr lang="zh-CN" altLang="en-US" sz="2665" b="1">
                <a:solidFill>
                  <a:srgbClr val="1D41D5"/>
                </a:solidFill>
              </a:rPr>
              <a:t>，寻求合作以促进国际金融稳定和经济持续增长。从这一历程</a:t>
            </a:r>
            <a:r>
              <a:rPr lang="zh-CN" altLang="en-US" sz="2665" b="1">
                <a:solidFill>
                  <a:srgbClr val="FF0000"/>
                </a:solidFill>
              </a:rPr>
              <a:t>可看出</a:t>
            </a:r>
            <a:endParaRPr lang="zh-CN" altLang="en-US" sz="2665" b="1">
              <a:solidFill>
                <a:schemeClr val="bg1"/>
              </a:solidFill>
            </a:endParaRPr>
          </a:p>
          <a:p>
            <a:r>
              <a:rPr lang="zh-CN" altLang="en-US" sz="2665" b="1">
                <a:solidFill>
                  <a:srgbClr val="FF0000"/>
                </a:solidFill>
              </a:rPr>
              <a:t>A．世界格局的变化冲击旧的世界经济秩序</a:t>
            </a:r>
            <a:endParaRPr lang="zh-CN" altLang="en-US" sz="2665" b="1">
              <a:solidFill>
                <a:srgbClr val="FF0000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B．经济全球化深入到贸易金融领域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C．越来越多的亚非拉国家进入世界体系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D．区域经济集团从封闭走向开放</a:t>
            </a:r>
            <a:endParaRPr lang="zh-CN" altLang="en-US" sz="2665" b="1">
              <a:solidFill>
                <a:srgbClr val="1D41D5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8030" y="1133475"/>
            <a:ext cx="10515600" cy="688340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8030" y="2023745"/>
            <a:ext cx="10696575" cy="4349115"/>
          </a:xfrm>
        </p:spPr>
        <p:txBody>
          <a:bodyPr/>
          <a:lstStyle/>
          <a:p>
            <a:r>
              <a:rPr lang="zh-CN" altLang="en-US" sz="2665" b="1" dirty="0">
                <a:solidFill>
                  <a:srgbClr val="1D41D5"/>
                </a:solidFill>
              </a:rPr>
              <a:t>（</a:t>
            </a:r>
            <a:r>
              <a:rPr lang="zh-CN" altLang="en-US" sz="2665" b="1" dirty="0">
                <a:solidFill>
                  <a:srgbClr val="1D41D5"/>
                </a:solidFill>
              </a:rPr>
              <a:t>2017</a:t>
            </a:r>
            <a:r>
              <a:rPr lang="zh-CN" altLang="en-US" sz="2665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665" b="1" dirty="0">
                <a:solidFill>
                  <a:srgbClr val="1D41D5"/>
                </a:solidFill>
              </a:rPr>
              <a:t>全国Ⅰ卷</a:t>
            </a:r>
            <a:r>
              <a:rPr lang="zh-CN" altLang="en-US" sz="2665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en-US" altLang="zh-CN" sz="2665" b="1" dirty="0">
                <a:solidFill>
                  <a:srgbClr val="1D41D5"/>
                </a:solidFill>
              </a:rPr>
              <a:t>25</a:t>
            </a:r>
            <a:r>
              <a:rPr lang="zh-CN" altLang="en-US" sz="2665" b="1" dirty="0">
                <a:solidFill>
                  <a:srgbClr val="1D41D5"/>
                </a:solidFill>
              </a:rPr>
              <a:t>） </a:t>
            </a:r>
            <a:endParaRPr lang="zh-CN" altLang="en-US" sz="2665" b="1" dirty="0">
              <a:solidFill>
                <a:srgbClr val="1D41D5"/>
              </a:solidFill>
            </a:endParaRPr>
          </a:p>
          <a:p>
            <a:endParaRPr lang="zh-CN" altLang="en-US" sz="2665" b="1" dirty="0">
              <a:solidFill>
                <a:schemeClr val="bg1"/>
              </a:solidFill>
            </a:endParaRPr>
          </a:p>
          <a:p>
            <a:endParaRPr lang="zh-CN" altLang="en-US" sz="2665" b="1" dirty="0">
              <a:solidFill>
                <a:schemeClr val="bg1"/>
              </a:solidFill>
            </a:endParaRPr>
          </a:p>
          <a:p>
            <a:endParaRPr lang="zh-CN" altLang="en-US" sz="2665" b="1" dirty="0">
              <a:solidFill>
                <a:schemeClr val="bg1"/>
              </a:solidFill>
            </a:endParaRPr>
          </a:p>
          <a:p>
            <a:endParaRPr lang="zh-CN" altLang="en-US" sz="2665" b="1" dirty="0">
              <a:solidFill>
                <a:schemeClr val="bg1"/>
              </a:solidFill>
            </a:endParaRPr>
          </a:p>
          <a:p>
            <a:r>
              <a:rPr lang="zh-CN" altLang="en-US" sz="2665" b="1" dirty="0">
                <a:solidFill>
                  <a:srgbClr val="1D41D5"/>
                </a:solidFill>
              </a:rPr>
              <a:t>表1为西汉朝廷直接管辖的郡级政区变化表。</a:t>
            </a:r>
            <a:r>
              <a:rPr lang="zh-CN" altLang="en-US" sz="2665" b="1" dirty="0">
                <a:solidFill>
                  <a:srgbClr val="FF0000"/>
                </a:solidFill>
              </a:rPr>
              <a:t>据此可知</a:t>
            </a:r>
            <a:endParaRPr lang="zh-CN" altLang="en-US" sz="2665" b="1" dirty="0">
              <a:solidFill>
                <a:srgbClr val="FF0000"/>
              </a:solidFill>
            </a:endParaRPr>
          </a:p>
          <a:p>
            <a:r>
              <a:rPr lang="zh-CN" altLang="en-US" sz="2665" b="1" dirty="0">
                <a:solidFill>
                  <a:srgbClr val="1D41D5"/>
                </a:solidFill>
              </a:rPr>
              <a:t>A．诸侯王国与朝廷矛盾渐趋激化          B．中央行政体制进行了调整</a:t>
            </a:r>
            <a:endParaRPr lang="zh-CN" altLang="en-US" sz="2665" b="1" dirty="0">
              <a:solidFill>
                <a:srgbClr val="1D41D5"/>
              </a:solidFill>
            </a:endParaRPr>
          </a:p>
          <a:p>
            <a:r>
              <a:rPr lang="zh-CN" altLang="en-US" sz="2665" b="1" dirty="0">
                <a:solidFill>
                  <a:srgbClr val="FF0000"/>
                </a:solidFill>
              </a:rPr>
              <a:t>C．朝廷解决边患的条件更加成熟    </a:t>
            </a:r>
            <a:r>
              <a:rPr lang="zh-CN" altLang="en-US" sz="2665" b="1" dirty="0">
                <a:solidFill>
                  <a:srgbClr val="1D41D5"/>
                </a:solidFill>
              </a:rPr>
              <a:t>      D．王国控制的区域日益扩大</a:t>
            </a:r>
            <a:endParaRPr lang="zh-CN" altLang="en-US" sz="2665" b="1" dirty="0">
              <a:solidFill>
                <a:srgbClr val="1D41D5"/>
              </a:solidFill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1103630" y="2480945"/>
          <a:ext cx="8506460" cy="1896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9620"/>
                <a:gridCol w="2416175"/>
                <a:gridCol w="2780665"/>
              </a:tblGrid>
              <a:tr h="3657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皇帝纪年</a:t>
                      </a:r>
                      <a:endParaRPr lang="en-US" altLang="en-US" sz="2400" b="1" dirty="0" err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83818" marR="8381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公元纪年</a:t>
                      </a:r>
                      <a:endParaRPr lang="en-US" altLang="en-US" sz="2400" b="1" dirty="0" err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83818" marR="8381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郡级政区</a:t>
                      </a:r>
                      <a:endParaRPr lang="en-US" altLang="en-US" sz="24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83818" marR="8381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汉高帝十二年</a:t>
                      </a:r>
                      <a:endParaRPr lang="en-US" altLang="en-US" sz="24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83818" marR="8381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前195年</a:t>
                      </a:r>
                      <a:endParaRPr lang="en-US" altLang="en-US" sz="24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83818" marR="8381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15郡</a:t>
                      </a:r>
                      <a:endParaRPr lang="en-US" altLang="en-US" sz="24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83818" marR="8381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汉文帝十六年</a:t>
                      </a:r>
                      <a:endParaRPr lang="en-US" altLang="en-US" sz="24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83818" marR="8381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前164年</a:t>
                      </a:r>
                      <a:endParaRPr lang="en-US" altLang="en-US" sz="24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83818" marR="8381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24郡</a:t>
                      </a:r>
                      <a:endParaRPr lang="en-US" altLang="en-US" sz="24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83818" marR="8381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汉景帝中六年</a:t>
                      </a:r>
                      <a:endParaRPr lang="en-US" altLang="en-US" sz="24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83818" marR="8381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前144年</a:t>
                      </a:r>
                      <a:endParaRPr lang="en-US" altLang="en-US" sz="24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83818" marR="8381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68郡、国</a:t>
                      </a:r>
                      <a:endParaRPr lang="en-US" altLang="en-US" sz="24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83818" marR="8381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3070"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汉武帝元封五年</a:t>
                      </a:r>
                      <a:endParaRPr lang="en-US" altLang="en-US" sz="24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83818" marR="8381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前106年</a:t>
                      </a:r>
                      <a:endParaRPr lang="en-US" altLang="en-US" sz="24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83818" marR="8381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sz="24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108郡、国</a:t>
                      </a:r>
                      <a:endParaRPr lang="en-US" altLang="en-US" sz="2400" b="1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83818" marR="8381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835" y="1064260"/>
            <a:ext cx="10515600" cy="636270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405" y="2116455"/>
            <a:ext cx="10539095" cy="3362325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②</a:t>
            </a:r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推理论证类：</a:t>
            </a:r>
            <a:endParaRPr lang="zh-CN" altLang="en-US" b="1" dirty="0">
              <a:solidFill>
                <a:srgbClr val="FF0000"/>
              </a:solidFill>
              <a:latin typeface="Calibri" panose="020F0502020204030204" pitchFamily="34" charset="0"/>
              <a:cs typeface="+mn-ea"/>
              <a:sym typeface="+mn-ea"/>
            </a:endParaRPr>
          </a:p>
          <a:p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a.</a:t>
            </a:r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由浅入深地推理：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可见、可知、可推知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endParaRPr lang="zh-CN" altLang="en-US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1D41D5"/>
                </a:solidFill>
              </a:rPr>
              <a:t>（2017</a:t>
            </a:r>
            <a:r>
              <a:rPr lang="zh-CN" altLang="en-US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b="1" dirty="0">
                <a:solidFill>
                  <a:srgbClr val="1D41D5"/>
                </a:solidFill>
              </a:rPr>
              <a:t>全国Ⅱ卷</a:t>
            </a:r>
            <a:r>
              <a:rPr lang="zh-CN" altLang="en-US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en-US" altLang="zh-CN" b="1" dirty="0">
                <a:solidFill>
                  <a:srgbClr val="1D41D5"/>
                </a:solidFill>
              </a:rPr>
              <a:t>27</a:t>
            </a:r>
            <a:r>
              <a:rPr lang="zh-CN" altLang="en-US" b="1" dirty="0">
                <a:solidFill>
                  <a:srgbClr val="1D41D5"/>
                </a:solidFill>
              </a:rPr>
              <a:t>）明初朱元璋</a:t>
            </a:r>
            <a:r>
              <a:rPr lang="zh-CN" altLang="en-US" b="1" dirty="0">
                <a:solidFill>
                  <a:srgbClr val="FF0000"/>
                </a:solidFill>
              </a:rPr>
              <a:t>严禁宦官读书识字</a:t>
            </a:r>
            <a:r>
              <a:rPr lang="zh-CN" altLang="en-US" b="1" dirty="0">
                <a:solidFill>
                  <a:srgbClr val="1D41D5"/>
                </a:solidFill>
              </a:rPr>
              <a:t>，但后期宦官</a:t>
            </a:r>
            <a:r>
              <a:rPr lang="zh-CN" altLang="en-US" b="1" dirty="0">
                <a:solidFill>
                  <a:srgbClr val="FF0000"/>
                </a:solidFill>
              </a:rPr>
              <a:t>读书识字逐渐制度化</a:t>
            </a:r>
            <a:r>
              <a:rPr lang="zh-CN" altLang="en-US" b="1" dirty="0">
                <a:solidFill>
                  <a:srgbClr val="1D41D5"/>
                </a:solidFill>
              </a:rPr>
              <a:t>，士大夫甚至有针对性的编纂适合宦官学习的读本。</a:t>
            </a:r>
            <a:r>
              <a:rPr lang="zh-CN" altLang="en-US" b="1" dirty="0">
                <a:solidFill>
                  <a:srgbClr val="FF0000"/>
                </a:solidFill>
              </a:rPr>
              <a:t>由此可以推知</a:t>
            </a:r>
            <a:r>
              <a:rPr lang="zh-CN" altLang="en-US" b="1" dirty="0">
                <a:solidFill>
                  <a:schemeClr val="bg1"/>
                </a:solidFill>
              </a:rPr>
              <a:t>，</a:t>
            </a:r>
            <a:r>
              <a:rPr lang="zh-CN" altLang="en-US" b="1" dirty="0">
                <a:solidFill>
                  <a:srgbClr val="1D41D5"/>
                </a:solidFill>
              </a:rPr>
              <a:t>明代中后期</a:t>
            </a:r>
            <a:endParaRPr lang="zh-CN" altLang="en-US" b="1" dirty="0">
              <a:solidFill>
                <a:srgbClr val="1D41D5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A．中枢决策过程发生异变     </a:t>
            </a:r>
            <a:r>
              <a:rPr lang="zh-CN" altLang="en-US" b="1" dirty="0">
                <a:solidFill>
                  <a:srgbClr val="1D41D5"/>
                </a:solidFill>
              </a:rPr>
              <a:t>           B．皇帝权利日趋衰落</a:t>
            </a:r>
            <a:endParaRPr lang="zh-CN" altLang="en-US" b="1" dirty="0">
              <a:solidFill>
                <a:srgbClr val="1D41D5"/>
              </a:solidFill>
            </a:endParaRPr>
          </a:p>
          <a:p>
            <a:r>
              <a:rPr lang="zh-CN" altLang="en-US" b="1" dirty="0">
                <a:solidFill>
                  <a:srgbClr val="1D41D5"/>
                </a:solidFill>
              </a:rPr>
              <a:t>C．内阁议政功能已经丧失                D．宦官掌握决策权力</a:t>
            </a:r>
            <a:endParaRPr lang="zh-CN" altLang="en-US" b="1" dirty="0">
              <a:solidFill>
                <a:srgbClr val="1D41D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51230"/>
            <a:ext cx="10515600" cy="637540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4395" y="1691640"/>
            <a:ext cx="10987405" cy="4349115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1D41D5"/>
                </a:solidFill>
              </a:rPr>
              <a:t>2.</a:t>
            </a:r>
            <a:r>
              <a:rPr lang="zh-CN" altLang="en-US" sz="3200" b="1" dirty="0">
                <a:solidFill>
                  <a:srgbClr val="1D41D5"/>
                </a:solidFill>
              </a:rPr>
              <a:t>根据设问词进行分类：</a:t>
            </a:r>
            <a:endParaRPr lang="zh-CN" altLang="en-US" sz="3200" b="1" dirty="0">
              <a:solidFill>
                <a:srgbClr val="1D41D5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②</a:t>
            </a:r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推理论证类：</a:t>
            </a:r>
            <a:endParaRPr lang="zh-CN" altLang="en-US" b="1" dirty="0">
              <a:solidFill>
                <a:srgbClr val="1D41D5"/>
              </a:solidFill>
              <a:latin typeface="Calibri" panose="020F0502020204030204" pitchFamily="34" charset="0"/>
              <a:cs typeface="+mn-ea"/>
              <a:sym typeface="+mn-ea"/>
            </a:endParaRPr>
          </a:p>
          <a:p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a.</a:t>
            </a:r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由浅入深地推理：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可见、可知、可推知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endParaRPr lang="en-US" altLang="zh-CN" b="1" dirty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zh-CN" altLang="en-US" b="1" dirty="0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（</a:t>
            </a:r>
            <a:r>
              <a:rPr lang="en-US" altLang="zh-CN" b="1" dirty="0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2015</a:t>
            </a:r>
            <a:r>
              <a:rPr lang="en-US" altLang="zh-CN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·</a:t>
            </a:r>
            <a:r>
              <a:rPr lang="zh-CN" altLang="en-US" b="1" dirty="0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全国卷</a:t>
            </a:r>
            <a:r>
              <a:rPr lang="zh-CN" altLang="en-US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·</a:t>
            </a:r>
            <a:r>
              <a:rPr lang="en-US" altLang="zh-CN" b="1" dirty="0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31</a:t>
            </a:r>
            <a:r>
              <a:rPr lang="zh-CN" altLang="en-US" b="1" dirty="0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）</a:t>
            </a:r>
            <a:r>
              <a:rPr lang="en-US" altLang="zh-CN" b="1" dirty="0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图5为新中国第一个五年计划期</a:t>
            </a:r>
            <a:endParaRPr lang="en-US" altLang="zh-CN" b="1" dirty="0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pPr marL="0" indent="0">
              <a:buNone/>
            </a:pPr>
            <a:r>
              <a:rPr lang="en-US" altLang="zh-CN" b="1" dirty="0" err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间中国、美国、英国主要工业指标</a:t>
            </a:r>
            <a:r>
              <a:rPr lang="en-US" altLang="zh-CN" b="1" dirty="0" err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年均增长速度</a:t>
            </a:r>
            <a:r>
              <a:rPr lang="en-US" altLang="zh-CN" b="1" dirty="0" err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的比较</a:t>
            </a:r>
            <a:r>
              <a:rPr lang="en-US" altLang="zh-CN" b="1" dirty="0" err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据此可以推知</a:t>
            </a:r>
            <a:endParaRPr lang="en-US" altLang="zh-CN" b="1" dirty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 dirty="0" err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A．中国原有工业基础很薄弱</a:t>
            </a:r>
            <a:endParaRPr lang="en-US" altLang="zh-CN" b="1" dirty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 dirty="0" err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B．冷战制约美英工业发展</a:t>
            </a:r>
            <a:endParaRPr lang="en-US" altLang="zh-CN" b="1" dirty="0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 dirty="0" err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C．中国重工业发展急躁冒进</a:t>
            </a:r>
            <a:endParaRPr lang="en-US" altLang="zh-CN" b="1" dirty="0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 dirty="0" err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D．美英传统工业产业衰落</a:t>
            </a:r>
            <a:r>
              <a:rPr lang="en-US" altLang="zh-CN" b="1" dirty="0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 </a:t>
            </a:r>
            <a:endParaRPr lang="en-US" altLang="zh-CN" b="1" dirty="0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endParaRPr lang="en-US" altLang="zh-CN" sz="2665" b="1" dirty="0">
              <a:solidFill>
                <a:schemeClr val="bg1"/>
              </a:solidFill>
              <a:latin typeface="+mn-ea"/>
              <a:cs typeface="+mn-ea"/>
              <a:sym typeface="+mn-ea"/>
            </a:endParaRPr>
          </a:p>
          <a:p>
            <a:endParaRPr lang="en-US" altLang="zh-CN" sz="2665" b="1" dirty="0">
              <a:solidFill>
                <a:schemeClr val="bg1"/>
              </a:solidFill>
              <a:latin typeface="+mn-ea"/>
              <a:cs typeface="+mn-ea"/>
              <a:sym typeface="+mn-ea"/>
            </a:endParaRPr>
          </a:p>
          <a:p>
            <a:endParaRPr lang="en-US" altLang="zh-CN" sz="2665" b="1" dirty="0">
              <a:solidFill>
                <a:schemeClr val="bg1"/>
              </a:solidFill>
              <a:latin typeface="+mn-ea"/>
              <a:cs typeface="+mn-ea"/>
              <a:sym typeface="+mn-ea"/>
            </a:endParaRPr>
          </a:p>
          <a:p>
            <a:endParaRPr lang="en-US" altLang="zh-CN" sz="2665" b="1" dirty="0">
              <a:solidFill>
                <a:schemeClr val="bg1"/>
              </a:solidFill>
              <a:latin typeface="+mn-ea"/>
              <a:cs typeface="+mn-ea"/>
            </a:endParaRPr>
          </a:p>
          <a:p>
            <a:endParaRPr lang="en-US" altLang="zh-CN" sz="2665" b="1" dirty="0">
              <a:solidFill>
                <a:schemeClr val="bg1"/>
              </a:solidFill>
              <a:latin typeface="+mn-ea"/>
              <a:cs typeface="+mn-ea"/>
            </a:endParaRPr>
          </a:p>
          <a:p>
            <a:endParaRPr lang="zh-CN" altLang="en-US" sz="2665" b="1" dirty="0">
              <a:solidFill>
                <a:schemeClr val="bg1"/>
              </a:solidFill>
            </a:endParaRPr>
          </a:p>
        </p:txBody>
      </p:sp>
      <p:pic>
        <p:nvPicPr>
          <p:cNvPr id="11" name="图片 2" descr="中学历史教学园地（www.zxls.com）——全国文章总量、访问量最大的历史教学网站。">
            <a:hlinkClick r:id="rId1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4138930"/>
            <a:ext cx="3966210" cy="21990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59510"/>
            <a:ext cx="10515600" cy="688340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4715" y="2111375"/>
            <a:ext cx="10402570" cy="372554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</a:rPr>
              <a:t>2.</a:t>
            </a:r>
            <a:r>
              <a:rPr lang="zh-CN" altLang="en-US" sz="3200" b="1">
                <a:solidFill>
                  <a:srgbClr val="1D41D5"/>
                </a:solidFill>
              </a:rPr>
              <a:t>根据设问词进行分类：</a:t>
            </a:r>
            <a:endParaRPr lang="en-US" altLang="zh-CN" sz="2665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②</a:t>
            </a:r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推理论证类：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b.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由题干向前推理：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“现象的原因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、变化的原因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endParaRPr lang="en-US" altLang="zh-CN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（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2018</a:t>
            </a:r>
            <a:r>
              <a:rPr lang="en-US" altLang="zh-CN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·</a:t>
            </a:r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全国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Ⅱ</a:t>
            </a:r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卷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·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35</a:t>
            </a:r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）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．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20世纪60～70年代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，法国、联邦德国和意大利北部原本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落后的农村迅速实现了机械化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，数百万农民成了相对富裕的农场主。这一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变化的原因是</a:t>
            </a:r>
            <a:endParaRPr lang="en-US" altLang="zh-CN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A．马歇尔计划开始发挥作用     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B．欧洲经济一体化的推动</a:t>
            </a:r>
            <a:endParaRPr lang="en-US" altLang="zh-CN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C．西欧社会福利制度的确立     D．布雷顿森林体系的瓦解</a:t>
            </a:r>
            <a:endParaRPr lang="en-US" altLang="zh-CN" b="1">
              <a:solidFill>
                <a:schemeClr val="bg1"/>
              </a:solidFill>
              <a:latin typeface="+mn-ea"/>
              <a:cs typeface="+mn-ea"/>
            </a:endParaRPr>
          </a:p>
          <a:p>
            <a:endParaRPr lang="en-US" altLang="zh-CN" sz="2665" b="1">
              <a:solidFill>
                <a:schemeClr val="bg1"/>
              </a:solidFill>
              <a:latin typeface="+mn-ea"/>
              <a:cs typeface="+mn-ea"/>
            </a:endParaRPr>
          </a:p>
          <a:p>
            <a:endParaRPr lang="zh-CN" altLang="en-US" sz="2665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文本框 1"/>
          <p:cNvSpPr txBox="1"/>
          <p:nvPr/>
        </p:nvSpPr>
        <p:spPr>
          <a:xfrm>
            <a:off x="628650" y="2755900"/>
            <a:ext cx="11471275" cy="1130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5000"/>
              </a:lnSpc>
            </a:pPr>
            <a:r>
              <a:rPr lang="zh-CN" altLang="en-US" sz="5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一、关注顶层设计，更新高考理念</a:t>
            </a:r>
            <a:endParaRPr lang="zh-CN" altLang="en-US" sz="54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054735"/>
            <a:ext cx="10515600" cy="688340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955165"/>
            <a:ext cx="11099165" cy="434911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  <a:sym typeface="+mn-ea"/>
              </a:rPr>
              <a:t>2.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根据设问词进行分类：</a:t>
            </a:r>
            <a:endParaRPr lang="en-US" altLang="zh-CN" sz="2665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②</a:t>
            </a:r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推理论证类：</a:t>
            </a:r>
            <a:endParaRPr lang="zh-CN" altLang="en-US" b="1">
              <a:solidFill>
                <a:srgbClr val="1D41D5"/>
              </a:solidFill>
              <a:latin typeface="Calibri" panose="020F0502020204030204" pitchFamily="34" charset="0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b.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由题干向前推理：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“现象的原因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、变化的原因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endParaRPr lang="en-US" altLang="zh-CN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（2016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b="1">
                <a:solidFill>
                  <a:srgbClr val="1D41D5"/>
                </a:solidFill>
              </a:rPr>
              <a:t>全国Ⅰ卷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31</a:t>
            </a:r>
            <a:r>
              <a:rPr lang="zh-CN" altLang="en-US" b="1">
                <a:solidFill>
                  <a:srgbClr val="1D41D5"/>
                </a:solidFill>
              </a:rPr>
              <a:t>）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．</a:t>
            </a:r>
            <a:r>
              <a:rPr lang="zh-CN" altLang="en-US" b="1">
                <a:solidFill>
                  <a:srgbClr val="FF0000"/>
                </a:solidFill>
              </a:rPr>
              <a:t>1965年</a:t>
            </a:r>
            <a:r>
              <a:rPr lang="zh-CN" altLang="en-US" b="1">
                <a:solidFill>
                  <a:srgbClr val="1D41D5"/>
                </a:solidFill>
              </a:rPr>
              <a:t>，中国</a:t>
            </a:r>
            <a:r>
              <a:rPr lang="zh-CN" altLang="en-US" b="1">
                <a:solidFill>
                  <a:srgbClr val="FF0000"/>
                </a:solidFill>
              </a:rPr>
              <a:t>大陆与西方</a:t>
            </a:r>
            <a:r>
              <a:rPr lang="zh-CN" altLang="en-US" b="1">
                <a:solidFill>
                  <a:srgbClr val="1D41D5"/>
                </a:solidFill>
              </a:rPr>
              <a:t>国家的</a:t>
            </a:r>
            <a:r>
              <a:rPr lang="zh-CN" altLang="en-US" b="1">
                <a:solidFill>
                  <a:srgbClr val="FF0000"/>
                </a:solidFill>
              </a:rPr>
              <a:t>贸易额</a:t>
            </a:r>
            <a:r>
              <a:rPr lang="zh-CN" altLang="en-US" b="1">
                <a:solidFill>
                  <a:srgbClr val="1D41D5"/>
                </a:solidFill>
              </a:rPr>
              <a:t>在进出口总额中所占的比重，由1957年17.9%</a:t>
            </a:r>
            <a:r>
              <a:rPr lang="zh-CN" altLang="en-US" b="1">
                <a:solidFill>
                  <a:srgbClr val="FF0000"/>
                </a:solidFill>
              </a:rPr>
              <a:t>上升到52.8%。</a:t>
            </a:r>
            <a:r>
              <a:rPr lang="zh-CN" altLang="en-US" b="1">
                <a:solidFill>
                  <a:srgbClr val="1D41D5"/>
                </a:solidFill>
              </a:rPr>
              <a:t>这种</a:t>
            </a:r>
            <a:r>
              <a:rPr lang="zh-CN" altLang="en-US" b="1">
                <a:solidFill>
                  <a:srgbClr val="FF0000"/>
                </a:solidFill>
              </a:rPr>
              <a:t>变化的外交背景</a:t>
            </a:r>
            <a:r>
              <a:rPr lang="zh-CN" altLang="en-US" b="1">
                <a:solidFill>
                  <a:srgbClr val="1D41D5"/>
                </a:solidFill>
              </a:rPr>
              <a:t>是，我国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A．实现了与西方国家关系的正常化    </a:t>
            </a:r>
            <a:r>
              <a:rPr lang="zh-CN" altLang="en-US" b="1">
                <a:solidFill>
                  <a:srgbClr val="FF0000"/>
                </a:solidFill>
              </a:rPr>
              <a:t>B．调整了与苏联的外交政策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C．推行了全方位外交的政策                  D．打破了欧美对华经济封锁</a:t>
            </a:r>
            <a:endParaRPr lang="zh-CN" altLang="en-US" b="1">
              <a:solidFill>
                <a:srgbClr val="1D41D5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54455"/>
            <a:ext cx="10515600" cy="688340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236470"/>
            <a:ext cx="10629265" cy="386778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  <a:sym typeface="+mn-ea"/>
              </a:rPr>
              <a:t>2.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根据设问词进行分类：</a:t>
            </a:r>
            <a:endParaRPr lang="en-US" altLang="zh-CN" sz="2665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②</a:t>
            </a:r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推理论证类：</a:t>
            </a:r>
            <a:endParaRPr lang="zh-CN" altLang="en-US" b="1">
              <a:solidFill>
                <a:srgbClr val="FF0000"/>
              </a:solidFill>
              <a:latin typeface="Calibri" panose="020F0502020204030204" pitchFamily="34" charset="0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b.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由题干向前推理：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“现象的原因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、变化的原因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endParaRPr lang="en-US" altLang="zh-CN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（2015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b="1">
                <a:solidFill>
                  <a:srgbClr val="1D41D5"/>
                </a:solidFill>
              </a:rPr>
              <a:t>全国Ⅰ卷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35</a:t>
            </a:r>
            <a:r>
              <a:rPr lang="zh-CN" altLang="en-US" b="1">
                <a:solidFill>
                  <a:srgbClr val="1D41D5"/>
                </a:solidFill>
              </a:rPr>
              <a:t>）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．</a:t>
            </a:r>
            <a:r>
              <a:rPr lang="zh-CN" altLang="en-US" b="1">
                <a:solidFill>
                  <a:srgbClr val="1D41D5"/>
                </a:solidFill>
              </a:rPr>
              <a:t>世界银行在</a:t>
            </a:r>
            <a:r>
              <a:rPr lang="zh-CN" altLang="en-US" b="1">
                <a:solidFill>
                  <a:srgbClr val="FF0000"/>
                </a:solidFill>
              </a:rPr>
              <a:t>1968年的贷款项目为62个，</a:t>
            </a:r>
            <a:r>
              <a:rPr lang="zh-CN" altLang="en-US" b="1">
                <a:solidFill>
                  <a:srgbClr val="1D41D5"/>
                </a:solidFill>
              </a:rPr>
              <a:t>贷款总额为9.5亿美元；</a:t>
            </a:r>
            <a:r>
              <a:rPr lang="zh-CN" altLang="en-US" b="1">
                <a:solidFill>
                  <a:srgbClr val="FF0000"/>
                </a:solidFill>
              </a:rPr>
              <a:t>1981年贷款项目为266个，</a:t>
            </a:r>
            <a:r>
              <a:rPr lang="zh-CN" altLang="en-US" b="1">
                <a:solidFill>
                  <a:srgbClr val="1D41D5"/>
                </a:solidFill>
              </a:rPr>
              <a:t>贷款总额为124亿美元。出现</a:t>
            </a:r>
            <a:r>
              <a:rPr lang="zh-CN" altLang="en-US" b="1">
                <a:solidFill>
                  <a:srgbClr val="FF0000"/>
                </a:solidFill>
              </a:rPr>
              <a:t>这一变化是因为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A．新兴独立国家大量增加               </a:t>
            </a:r>
            <a:r>
              <a:rPr lang="zh-CN" altLang="en-US" b="1">
                <a:solidFill>
                  <a:srgbClr val="1D41D5"/>
                </a:solidFill>
              </a:rPr>
              <a:t>B．各国关税税率明显降低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C．美国西欧经济实力下降               D．世界贸易组织大力推动</a:t>
            </a:r>
            <a:endParaRPr lang="zh-CN" altLang="en-US" b="1">
              <a:solidFill>
                <a:srgbClr val="1D41D5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7395" y="1081405"/>
            <a:ext cx="10515600" cy="662940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931035"/>
            <a:ext cx="10760075" cy="434911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</a:rPr>
              <a:t>2.</a:t>
            </a:r>
            <a:r>
              <a:rPr lang="zh-CN" altLang="en-US" sz="3200" b="1">
                <a:solidFill>
                  <a:srgbClr val="1D41D5"/>
                </a:solidFill>
              </a:rPr>
              <a:t>根据设问词进行分类：</a:t>
            </a:r>
            <a:endParaRPr lang="en-US" altLang="zh-CN" sz="2665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②</a:t>
            </a:r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推理论证类：</a:t>
            </a:r>
            <a:endParaRPr lang="en-US" altLang="zh-CN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c.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由题干向后推理：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旨在、意在、目的在于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（虚拟意向）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</a:endParaRPr>
          </a:p>
          <a:p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（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2018</a:t>
            </a:r>
            <a:r>
              <a:rPr lang="en-US" altLang="zh-CN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·</a:t>
            </a:r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全国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Ⅲ</a:t>
            </a:r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卷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·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28</a:t>
            </a:r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）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．英国科学家赫胥黎的《进化论与伦理学及其他》认为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不能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将自然的进化论与人类社会的伦理学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混为一谈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。但严复将该书翻译成《天演论》时，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“煞费苦心”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地将二者联系起来，提出自然界进化规律同样适用于人类社会。严复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意在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A．纠正生物进化论的错误         B．为反清革命提供理论依据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C．传播“中体西用”思想         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D．促进国人救亡意识的觉醒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en-US" altLang="zh-CN" sz="2665" b="1">
                <a:solidFill>
                  <a:schemeClr val="bg1"/>
                </a:solidFill>
                <a:latin typeface="+mn-ea"/>
                <a:cs typeface="+mn-ea"/>
                <a:sym typeface="+mn-ea"/>
              </a:rPr>
              <a:t>                </a:t>
            </a:r>
            <a:endParaRPr lang="en-US" altLang="zh-CN" sz="2665" b="1">
              <a:solidFill>
                <a:schemeClr val="bg1"/>
              </a:solidFill>
              <a:latin typeface="+mn-ea"/>
              <a:cs typeface="+mn-ea"/>
              <a:sym typeface="+mn-ea"/>
            </a:endParaRPr>
          </a:p>
          <a:p>
            <a:endParaRPr lang="en-US" altLang="zh-CN" sz="2665" b="1">
              <a:solidFill>
                <a:schemeClr val="bg1"/>
              </a:solidFill>
              <a:latin typeface="+mn-ea"/>
              <a:cs typeface="+mn-ea"/>
              <a:sym typeface="+mn-ea"/>
            </a:endParaRPr>
          </a:p>
          <a:p>
            <a:endParaRPr lang="en-US" altLang="zh-CN" sz="2665" b="1">
              <a:solidFill>
                <a:schemeClr val="bg1"/>
              </a:solidFill>
              <a:latin typeface="+mn-ea"/>
              <a:cs typeface="+mn-ea"/>
            </a:endParaRPr>
          </a:p>
          <a:p>
            <a:endParaRPr lang="en-US" altLang="zh-CN" sz="2665" b="1">
              <a:solidFill>
                <a:schemeClr val="bg1"/>
              </a:solidFill>
              <a:latin typeface="+mn-ea"/>
              <a:cs typeface="+mn-ea"/>
            </a:endParaRPr>
          </a:p>
          <a:p>
            <a:endParaRPr lang="zh-CN" altLang="en-US" sz="2665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690" y="1263015"/>
            <a:ext cx="10515600" cy="648970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242820"/>
            <a:ext cx="10601960" cy="386778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  <a:sym typeface="+mn-ea"/>
              </a:rPr>
              <a:t>2.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根据设问词进行分类：</a:t>
            </a:r>
            <a:endParaRPr lang="en-US" altLang="zh-CN" sz="2665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②</a:t>
            </a:r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推理论证类：</a:t>
            </a:r>
            <a:endParaRPr lang="en-US" altLang="zh-CN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c.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由题干向后推理：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旨在、意在、目的在于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（虚拟意向）</a:t>
            </a:r>
            <a:endParaRPr lang="en-US" altLang="zh-CN" b="1">
              <a:solidFill>
                <a:srgbClr val="FF0000"/>
              </a:solidFill>
              <a:latin typeface="+mn-ea"/>
              <a:cs typeface="+mn-ea"/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（2017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b="1">
                <a:solidFill>
                  <a:srgbClr val="1D41D5"/>
                </a:solidFill>
              </a:rPr>
              <a:t>全国Ⅲ卷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32</a:t>
            </a:r>
            <a:r>
              <a:rPr lang="zh-CN" altLang="en-US" b="1">
                <a:solidFill>
                  <a:srgbClr val="1D41D5"/>
                </a:solidFill>
              </a:rPr>
              <a:t>）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．</a:t>
            </a:r>
            <a:r>
              <a:rPr lang="zh-CN" altLang="en-US" b="1">
                <a:solidFill>
                  <a:srgbClr val="1D41D5"/>
                </a:solidFill>
              </a:rPr>
              <a:t>在古代雅典，官员就职前须</a:t>
            </a:r>
            <a:r>
              <a:rPr lang="zh-CN" altLang="en-US" b="1">
                <a:solidFill>
                  <a:srgbClr val="FF0000"/>
                </a:solidFill>
              </a:rPr>
              <a:t>保证</a:t>
            </a:r>
            <a:r>
              <a:rPr lang="zh-CN" altLang="en-US" b="1">
                <a:solidFill>
                  <a:srgbClr val="1D41D5"/>
                </a:solidFill>
              </a:rPr>
              <a:t>依法履行职责，陪审员须</a:t>
            </a:r>
            <a:r>
              <a:rPr lang="zh-CN" altLang="en-US" b="1">
                <a:solidFill>
                  <a:srgbClr val="FF0000"/>
                </a:solidFill>
              </a:rPr>
              <a:t>宣誓</a:t>
            </a:r>
            <a:r>
              <a:rPr lang="zh-CN" altLang="en-US" b="1">
                <a:solidFill>
                  <a:srgbClr val="1D41D5"/>
                </a:solidFill>
              </a:rPr>
              <a:t>保证公平审判，年满18岁的青年男子须参加成人</a:t>
            </a:r>
            <a:r>
              <a:rPr lang="zh-CN" altLang="en-US" b="1">
                <a:solidFill>
                  <a:srgbClr val="FF0000"/>
                </a:solidFill>
              </a:rPr>
              <a:t>宣誓</a:t>
            </a:r>
            <a:r>
              <a:rPr lang="zh-CN" altLang="en-US" b="1">
                <a:solidFill>
                  <a:srgbClr val="1D41D5"/>
                </a:solidFill>
              </a:rPr>
              <a:t>仪式才拥有公民的权利和义务，这些宣誓</a:t>
            </a:r>
            <a:r>
              <a:rPr lang="zh-CN" altLang="en-US" b="1">
                <a:solidFill>
                  <a:srgbClr val="FF0000"/>
                </a:solidFill>
              </a:rPr>
              <a:t>旨在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A．限制权利滥用                B．防止官员腐败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C．培育权利观念                </a:t>
            </a:r>
            <a:r>
              <a:rPr lang="zh-CN" altLang="en-US" b="1">
                <a:solidFill>
                  <a:srgbClr val="FF0000"/>
                </a:solidFill>
              </a:rPr>
              <a:t>D．增强责任意识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98245"/>
            <a:ext cx="10515600" cy="636270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957070"/>
            <a:ext cx="11035030" cy="424497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  <a:sym typeface="+mn-ea"/>
              </a:rPr>
              <a:t>2.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根据设问词进行分类：</a:t>
            </a:r>
            <a:endParaRPr lang="en-US" altLang="zh-CN" sz="2665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②</a:t>
            </a:r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推理论证类：</a:t>
            </a:r>
            <a:endParaRPr lang="en-US" altLang="zh-CN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c.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由题干向后推理：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旨在、意在、目的在于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（虚拟意向）</a:t>
            </a:r>
            <a:endParaRPr lang="en-US" altLang="zh-CN" b="1">
              <a:solidFill>
                <a:srgbClr val="FF0000"/>
              </a:solidFill>
              <a:latin typeface="+mn-ea"/>
              <a:cs typeface="+mn-ea"/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35．（2016·全国Ⅱ卷）20世纪50年代中期，美国一位著名黑人爵士乐演唱家，在</a:t>
            </a:r>
            <a:r>
              <a:rPr lang="zh-CN" altLang="en-US" b="1">
                <a:solidFill>
                  <a:srgbClr val="FF0000"/>
                </a:solidFill>
              </a:rPr>
              <a:t>美国新闻署的资助</a:t>
            </a:r>
            <a:r>
              <a:rPr lang="zh-CN" altLang="en-US" b="1">
                <a:solidFill>
                  <a:srgbClr val="1D41D5"/>
                </a:solidFill>
              </a:rPr>
              <a:t>和安排下，多次赴</a:t>
            </a:r>
            <a:r>
              <a:rPr lang="zh-CN" altLang="en-US" b="1">
                <a:solidFill>
                  <a:srgbClr val="FF0000"/>
                </a:solidFill>
              </a:rPr>
              <a:t>非洲等地巡演，</a:t>
            </a:r>
            <a:r>
              <a:rPr lang="zh-CN" altLang="en-US" b="1">
                <a:solidFill>
                  <a:srgbClr val="1D41D5"/>
                </a:solidFill>
              </a:rPr>
              <a:t>赢得了大量歌迷，很多人通过他的演唱知道了美国。美国政府机构支持该演唱家海外巡演的主要目的是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A．争取国内黑人选民支持             B．展示美国的经济实力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C．抵制不结盟运动的发展             </a:t>
            </a:r>
            <a:r>
              <a:rPr lang="zh-CN" altLang="en-US" b="1">
                <a:solidFill>
                  <a:srgbClr val="FF0000"/>
                </a:solidFill>
              </a:rPr>
              <a:t>D．与苏联争夺中间地带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1185" y="1094105"/>
            <a:ext cx="10515600" cy="675640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1185" y="2045970"/>
            <a:ext cx="11497945" cy="3335020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</a:rPr>
              <a:t>2.</a:t>
            </a:r>
            <a:r>
              <a:rPr lang="zh-CN" altLang="en-US" sz="3200" b="1">
                <a:solidFill>
                  <a:srgbClr val="1D41D5"/>
                </a:solidFill>
              </a:rPr>
              <a:t>根据设问词进行分类：</a:t>
            </a:r>
            <a:endParaRPr lang="en-US" altLang="zh-CN" sz="2665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sz="2665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②</a:t>
            </a:r>
            <a:r>
              <a:rPr lang="zh-CN" altLang="en-US" sz="2665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推理论证类：</a:t>
            </a:r>
            <a:endParaRPr lang="en-US" altLang="zh-CN" sz="2665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d.</a:t>
            </a:r>
            <a:r>
              <a:rPr lang="zh-CN" altLang="en-US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由题干向后推理：</a:t>
            </a:r>
            <a:r>
              <a:rPr lang="en-US" altLang="zh-CN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“结果是</a:t>
            </a:r>
            <a:r>
              <a:rPr lang="zh-CN" altLang="en-US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、</a:t>
            </a:r>
            <a:r>
              <a:rPr lang="en-US" altLang="zh-CN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促成了</a:t>
            </a:r>
            <a:r>
              <a:rPr lang="zh-CN" altLang="en-US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、影响是、客观上</a:t>
            </a:r>
            <a:r>
              <a:rPr lang="en-US" altLang="zh-CN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r>
              <a:rPr lang="zh-CN" altLang="zh-CN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（现实意向）</a:t>
            </a:r>
            <a:endParaRPr lang="en-US" altLang="zh-CN" sz="2665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sz="2400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（2015·全国Ⅱ卷</a:t>
            </a:r>
            <a:r>
              <a:rPr lang="en-US" altLang="zh-CN" sz="2400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·</a:t>
            </a:r>
            <a:r>
              <a:rPr lang="en-US" altLang="zh-CN" sz="2400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27）．明成祖朱棣认为，北京“山川形胜，足以控四夷，制天下”，将都城从南京迁至北京，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这一举措客观上</a:t>
            </a:r>
            <a:endParaRPr lang="en-US" altLang="zh-CN" sz="2400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sz="2400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A．推动了国家政治统一进程       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B．促进了跨区域贸易的繁荣</a:t>
            </a:r>
            <a:endParaRPr lang="en-US" altLang="zh-CN" sz="2400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sz="2400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C．抑制了区域性商帮的形成       D．改变了南北经济文化格局</a:t>
            </a:r>
            <a:endParaRPr lang="zh-CN" altLang="en-US" sz="2665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360" y="1249680"/>
            <a:ext cx="10515600" cy="662940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1360" y="2198370"/>
            <a:ext cx="11365230" cy="3907790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  <a:sym typeface="+mn-ea"/>
              </a:rPr>
              <a:t>2</a:t>
            </a:r>
            <a:r>
              <a:rPr lang="en-US" altLang="zh-CN" sz="3200" b="1">
                <a:solidFill>
                  <a:srgbClr val="1D41D5"/>
                </a:solidFill>
                <a:sym typeface="+mn-ea"/>
              </a:rPr>
              <a:t>.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根据设问词进行分类：</a:t>
            </a:r>
            <a:endParaRPr lang="en-US" altLang="zh-CN" sz="2665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sz="2665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②</a:t>
            </a:r>
            <a:r>
              <a:rPr lang="zh-CN" altLang="en-US" sz="2665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推理论证类：</a:t>
            </a:r>
            <a:endParaRPr lang="en-US" altLang="zh-CN" sz="2665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d.</a:t>
            </a:r>
            <a:r>
              <a:rPr lang="zh-CN" altLang="en-US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由题干向后推理：</a:t>
            </a:r>
            <a:r>
              <a:rPr lang="en-US" altLang="zh-CN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“结果是</a:t>
            </a:r>
            <a:r>
              <a:rPr lang="zh-CN" altLang="en-US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、</a:t>
            </a:r>
            <a:r>
              <a:rPr lang="en-US" altLang="zh-CN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促成了</a:t>
            </a:r>
            <a:r>
              <a:rPr lang="zh-CN" altLang="en-US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、影响是、客观上</a:t>
            </a:r>
            <a:r>
              <a:rPr lang="en-US" altLang="zh-CN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r>
              <a:rPr lang="zh-CN" altLang="zh-CN" sz="266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（现实意向）</a:t>
            </a:r>
            <a:endParaRPr lang="en-US" altLang="zh-CN" sz="2665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（2016</a:t>
            </a:r>
            <a:r>
              <a:rPr lang="zh-CN" altLang="en-US" sz="2665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665" b="1">
                <a:solidFill>
                  <a:srgbClr val="1D41D5"/>
                </a:solidFill>
              </a:rPr>
              <a:t>海南卷</a:t>
            </a:r>
            <a:r>
              <a:rPr lang="zh-CN" altLang="en-US" sz="2665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665" b="1">
                <a:solidFill>
                  <a:srgbClr val="1D41D5"/>
                </a:solidFill>
                <a:sym typeface="+mn-ea"/>
              </a:rPr>
              <a:t>25</a:t>
            </a:r>
            <a:r>
              <a:rPr lang="zh-CN" altLang="en-US" sz="2665" b="1">
                <a:solidFill>
                  <a:srgbClr val="1D41D5"/>
                </a:solidFill>
              </a:rPr>
              <a:t>）</a:t>
            </a:r>
            <a:r>
              <a:rPr lang="zh-CN" altLang="en-US" sz="2665" b="1">
                <a:solidFill>
                  <a:srgbClr val="1D41D5"/>
                </a:solidFill>
                <a:sym typeface="+mn-ea"/>
              </a:rPr>
              <a:t>．</a:t>
            </a:r>
            <a:r>
              <a:rPr lang="zh-CN" altLang="en-US" sz="2665" b="1">
                <a:solidFill>
                  <a:srgbClr val="1D41D5"/>
                </a:solidFill>
              </a:rPr>
              <a:t>1979年7月，中共中央做出决定，要求广东和福建两省“发挥优越条件，</a:t>
            </a:r>
            <a:r>
              <a:rPr lang="zh-CN" altLang="en-US" sz="2665" b="1">
                <a:solidFill>
                  <a:srgbClr val="FF0000"/>
                </a:solidFill>
              </a:rPr>
              <a:t>抓紧当前有利的国际形势，先走一步</a:t>
            </a:r>
            <a:r>
              <a:rPr lang="zh-CN" altLang="en-US" sz="2665" b="1">
                <a:solidFill>
                  <a:srgbClr val="1D41D5"/>
                </a:solidFill>
              </a:rPr>
              <a:t>”。</a:t>
            </a:r>
            <a:r>
              <a:rPr lang="zh-CN" altLang="en-US" sz="2665" b="1">
                <a:solidFill>
                  <a:srgbClr val="FF0000"/>
                </a:solidFill>
              </a:rPr>
              <a:t>其直接结果是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A．推行家庭联产承包责任制          </a:t>
            </a:r>
            <a:r>
              <a:rPr lang="zh-CN" altLang="en-US" sz="2665" b="1">
                <a:solidFill>
                  <a:srgbClr val="FF0000"/>
                </a:solidFill>
              </a:rPr>
              <a:t>B．设立经济特区</a:t>
            </a:r>
            <a:endParaRPr lang="zh-CN" altLang="en-US" sz="2665" b="1">
              <a:solidFill>
                <a:srgbClr val="FF0000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C．建立社会主义市场经济体制      D．开展国企改革</a:t>
            </a:r>
            <a:endParaRPr lang="zh-CN" altLang="en-US" sz="2665" b="1">
              <a:solidFill>
                <a:srgbClr val="1D41D5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09345"/>
            <a:ext cx="10515600" cy="675640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005" y="1901825"/>
            <a:ext cx="11457940" cy="434911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  <a:sym typeface="+mn-ea"/>
              </a:rPr>
              <a:t>2.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根据设问词进行分类：</a:t>
            </a:r>
            <a:endParaRPr lang="en-US" altLang="zh-CN" sz="2665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sz="2665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②</a:t>
            </a:r>
            <a:r>
              <a:rPr lang="zh-CN" altLang="en-US" sz="2665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推理论证类：</a:t>
            </a:r>
            <a:endParaRPr lang="en-US" altLang="zh-CN" sz="2665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d.</a:t>
            </a:r>
            <a:r>
              <a:rPr lang="zh-CN" altLang="en-US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由题干向后推理：</a:t>
            </a:r>
            <a:r>
              <a:rPr lang="en-US" altLang="zh-CN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“结果是</a:t>
            </a:r>
            <a:r>
              <a:rPr lang="zh-CN" altLang="en-US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、</a:t>
            </a:r>
            <a:r>
              <a:rPr lang="en-US" altLang="zh-CN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促成了</a:t>
            </a:r>
            <a:r>
              <a:rPr lang="zh-CN" altLang="en-US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、影响是、客观上</a:t>
            </a:r>
            <a:r>
              <a:rPr lang="en-US" altLang="zh-CN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r>
              <a:rPr lang="zh-CN" altLang="zh-CN" sz="266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（现实意向）</a:t>
            </a:r>
            <a:endParaRPr lang="en-US" altLang="zh-CN" sz="2665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（2018·全国Ⅱ卷·32）．罗马共和国时期，平民和贵族展开了长达两个世纪的斗争，斗争的成就主要体现为其间所颁布的一系列法律。恩格斯曾评论说：“氏族贵族和平民不久便完全溶化在国家中了。”</a:t>
            </a:r>
            <a:r>
              <a:rPr lang="zh-CN" altLang="en-US" sz="2665" b="1">
                <a:solidFill>
                  <a:srgbClr val="FF0000"/>
                </a:solidFill>
              </a:rPr>
              <a:t>这一长期斗争的结果是</a:t>
            </a:r>
            <a:endParaRPr lang="zh-CN" altLang="en-US" sz="2665" b="1">
              <a:solidFill>
                <a:srgbClr val="FF0000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A．贵族的特权被取消            B．罗马法体系最终形成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FF0000"/>
                </a:solidFill>
              </a:rPr>
              <a:t>C．公民与贵族法律上平等</a:t>
            </a:r>
            <a:r>
              <a:rPr lang="zh-CN" altLang="en-US" sz="2665" b="1">
                <a:solidFill>
                  <a:srgbClr val="1D41D5"/>
                </a:solidFill>
              </a:rPr>
              <a:t>   D．自由民获得相同的权利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5625" y="1387475"/>
            <a:ext cx="10515600" cy="67373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5625" y="2345690"/>
            <a:ext cx="11395710" cy="381444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  <a:sym typeface="+mn-ea"/>
              </a:rPr>
              <a:t>2.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根据设问词进行分类：</a:t>
            </a:r>
            <a:endParaRPr lang="en-US" altLang="zh-CN" sz="2665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sz="2665" b="1">
                <a:solidFill>
                  <a:srgbClr val="1D41D5"/>
                </a:solidFill>
                <a:latin typeface="Calibri" panose="020F0502020204030204" pitchFamily="34" charset="0"/>
                <a:cs typeface="+mn-ea"/>
                <a:sym typeface="+mn-ea"/>
              </a:rPr>
              <a:t>②</a:t>
            </a:r>
            <a:r>
              <a:rPr lang="zh-CN" altLang="en-US" sz="2665" b="1">
                <a:solidFill>
                  <a:srgbClr val="1D41D5"/>
                </a:solidFill>
                <a:latin typeface="Calibri" panose="020F0502020204030204" pitchFamily="34" charset="0"/>
                <a:cs typeface="+mn-ea"/>
                <a:sym typeface="+mn-ea"/>
              </a:rPr>
              <a:t>推理论证类：</a:t>
            </a:r>
            <a:endParaRPr lang="en-US" altLang="zh-CN" sz="2665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d.</a:t>
            </a:r>
            <a:r>
              <a:rPr lang="zh-CN" altLang="en-US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由题干向后推理：</a:t>
            </a:r>
            <a:r>
              <a:rPr lang="en-US" altLang="zh-CN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“结果是</a:t>
            </a:r>
            <a:r>
              <a:rPr lang="zh-CN" altLang="en-US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、</a:t>
            </a:r>
            <a:r>
              <a:rPr lang="en-US" altLang="zh-CN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促成了</a:t>
            </a:r>
            <a:r>
              <a:rPr lang="zh-CN" altLang="en-US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、影响是、客观上</a:t>
            </a:r>
            <a:r>
              <a:rPr lang="en-US" altLang="zh-CN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r>
              <a:rPr lang="zh-CN" altLang="en-US" sz="2665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（现实意向）</a:t>
            </a:r>
            <a:endParaRPr lang="en-US" altLang="zh-CN" sz="2665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zh-CN" altLang="en-US" sz="2400" b="1">
                <a:solidFill>
                  <a:srgbClr val="1D41D5"/>
                </a:solidFill>
              </a:rPr>
              <a:t>（2015</a:t>
            </a:r>
            <a:r>
              <a:rPr lang="zh-CN" altLang="en-US" sz="2400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400" b="1">
                <a:solidFill>
                  <a:srgbClr val="1D41D5"/>
                </a:solidFill>
              </a:rPr>
              <a:t>全国Ⅰ卷</a:t>
            </a:r>
            <a:r>
              <a:rPr lang="zh-CN" altLang="en-US" sz="2400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400" b="1">
                <a:solidFill>
                  <a:srgbClr val="1D41D5"/>
                </a:solidFill>
                <a:sym typeface="+mn-ea"/>
              </a:rPr>
              <a:t>24</a:t>
            </a:r>
            <a:r>
              <a:rPr lang="zh-CN" altLang="en-US" sz="2400" b="1">
                <a:solidFill>
                  <a:srgbClr val="1D41D5"/>
                </a:solidFill>
              </a:rPr>
              <a:t>）</a:t>
            </a:r>
            <a:r>
              <a:rPr lang="zh-CN" altLang="en-US" sz="2400" b="1">
                <a:solidFill>
                  <a:srgbClr val="1D41D5"/>
                </a:solidFill>
                <a:sym typeface="+mn-ea"/>
              </a:rPr>
              <a:t>．</a:t>
            </a:r>
            <a:r>
              <a:rPr lang="zh-CN" altLang="en-US" sz="2400" b="1">
                <a:solidFill>
                  <a:srgbClr val="1D41D5"/>
                </a:solidFill>
              </a:rPr>
              <a:t>《吕氏春秋·上农》在描述农耕之利  </a:t>
            </a:r>
            <a:endParaRPr lang="zh-CN" altLang="en-US" sz="2400" b="1">
              <a:solidFill>
                <a:srgbClr val="1D41D5"/>
              </a:solidFill>
            </a:endParaRPr>
          </a:p>
          <a:p>
            <a:pPr marL="0" indent="0">
              <a:buNone/>
            </a:pPr>
            <a:r>
              <a:rPr lang="zh-CN" altLang="en-US" sz="2400" b="1">
                <a:solidFill>
                  <a:schemeClr val="bg1"/>
                </a:solidFill>
              </a:rPr>
              <a:t>时</a:t>
            </a:r>
            <a:r>
              <a:rPr lang="zh-CN" altLang="en-US" sz="2400" b="1">
                <a:solidFill>
                  <a:srgbClr val="FF0000"/>
                </a:solidFill>
              </a:rPr>
              <a:t>不无夸张</a:t>
            </a:r>
            <a:r>
              <a:rPr lang="zh-CN" altLang="en-US" sz="2400" b="1">
                <a:solidFill>
                  <a:srgbClr val="1D41D5"/>
                </a:solidFill>
              </a:rPr>
              <a:t>地说：一个农夫耕种肥沃的土地可以养活九口人，耕种一般的土地也能养活五口人。战国时期</a:t>
            </a:r>
            <a:r>
              <a:rPr lang="zh-CN" altLang="en-US" sz="2400" b="1">
                <a:solidFill>
                  <a:srgbClr val="FF0000"/>
                </a:solidFill>
              </a:rPr>
              <a:t>农业收益的增加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A．促进了个体小农经济的形成           </a:t>
            </a:r>
            <a:r>
              <a:rPr lang="zh-CN" altLang="en-US" sz="2400" b="1">
                <a:solidFill>
                  <a:srgbClr val="1D41D5"/>
                </a:solidFill>
              </a:rPr>
              <a:t>B．抑制了手工业和商业的发展</a:t>
            </a:r>
            <a:endParaRPr lang="zh-CN" altLang="en-US" sz="2400" b="1">
              <a:solidFill>
                <a:srgbClr val="1D41D5"/>
              </a:solidFill>
            </a:endParaRPr>
          </a:p>
          <a:p>
            <a:r>
              <a:rPr lang="zh-CN" altLang="en-US" sz="2400" b="1">
                <a:solidFill>
                  <a:srgbClr val="1D41D5"/>
                </a:solidFill>
              </a:rPr>
              <a:t>C．导致畜力与铁制农具的使用           D．阻碍了大土地所有制的成长</a:t>
            </a:r>
            <a:endParaRPr lang="zh-CN" altLang="en-US" sz="2400" b="1">
              <a:solidFill>
                <a:srgbClr val="1D41D5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050" y="1311275"/>
            <a:ext cx="10515600" cy="64071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3050" y="2265680"/>
            <a:ext cx="11867515" cy="361505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  <a:sym typeface="+mn-ea"/>
              </a:rPr>
              <a:t>2.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根据设问词进行分类：</a:t>
            </a:r>
            <a:endParaRPr lang="en-US" altLang="zh-CN" sz="2665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②</a:t>
            </a:r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推理论证类：</a:t>
            </a:r>
            <a:endParaRPr lang="en-US" altLang="zh-CN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d.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由题干向后推理：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“结果是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、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促成了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、影响是、客观上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（现实意向）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（</a:t>
            </a:r>
            <a:r>
              <a:rPr lang="en-US" altLang="zh-CN" b="1">
                <a:solidFill>
                  <a:srgbClr val="1D41D5"/>
                </a:solidFill>
                <a:sym typeface="+mn-ea"/>
              </a:rPr>
              <a:t>2014</a:t>
            </a:r>
            <a:r>
              <a:rPr lang="en-US" altLang="zh-CN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全国卷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31</a:t>
            </a:r>
            <a:r>
              <a:rPr lang="zh-CN" altLang="en-US" b="1">
                <a:solidFill>
                  <a:srgbClr val="1D41D5"/>
                </a:solidFill>
              </a:rPr>
              <a:t>）．</a:t>
            </a:r>
            <a:r>
              <a:rPr lang="zh-CN" altLang="en-US" b="1">
                <a:solidFill>
                  <a:srgbClr val="FF0000"/>
                </a:solidFill>
              </a:rPr>
              <a:t>“一五”计划期间，</a:t>
            </a:r>
            <a:r>
              <a:rPr lang="zh-CN" altLang="en-US" b="1">
                <a:solidFill>
                  <a:srgbClr val="1D41D5"/>
                </a:solidFill>
              </a:rPr>
              <a:t>我国实行粮食计划供应制度，各地根据国家粮食计划供应的相关规定，</a:t>
            </a:r>
            <a:r>
              <a:rPr lang="zh-CN" altLang="en-US" b="1">
                <a:solidFill>
                  <a:srgbClr val="FF0000"/>
                </a:solidFill>
              </a:rPr>
              <a:t>以户籍为依据</a:t>
            </a:r>
            <a:r>
              <a:rPr lang="zh-CN" altLang="en-US" b="1">
                <a:solidFill>
                  <a:srgbClr val="1D41D5"/>
                </a:solidFill>
              </a:rPr>
              <a:t>确定粮食供应的对象与数量。</a:t>
            </a:r>
            <a:r>
              <a:rPr lang="zh-CN" altLang="en-US" b="1">
                <a:solidFill>
                  <a:srgbClr val="FF0000"/>
                </a:solidFill>
              </a:rPr>
              <a:t>这一制度的实行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A．有利于资本主义工商业改造            </a:t>
            </a:r>
            <a:r>
              <a:rPr lang="zh-CN" altLang="en-US" b="1">
                <a:solidFill>
                  <a:srgbClr val="FF0000"/>
                </a:solidFill>
              </a:rPr>
              <a:t>B．保障了工业化战略实施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C．缓解了灾害造成的粮食短缺            D．加速了国民经济的恢复</a:t>
            </a:r>
            <a:endParaRPr lang="zh-CN" altLang="en-US" b="1">
              <a:solidFill>
                <a:srgbClr val="1D41D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33493" y="854075"/>
            <a:ext cx="8962813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5" b="1">
                <a:solidFill>
                  <a:srgbClr val="1D41D5"/>
                </a:solidFill>
              </a:rPr>
              <a:t>一、关注顶层设计，更新高考理念</a:t>
            </a:r>
            <a:endParaRPr lang="zh-CN" altLang="en-US" sz="4265" b="1">
              <a:solidFill>
                <a:srgbClr val="1D41D5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7220" y="1511300"/>
            <a:ext cx="711030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1D41D5"/>
                </a:solidFill>
              </a:rPr>
              <a:t>1.招生考试改革路线图</a:t>
            </a:r>
            <a:endParaRPr lang="zh-CN" altLang="en-US" sz="3200" b="1">
              <a:solidFill>
                <a:srgbClr val="1D41D5"/>
              </a:solidFill>
            </a:endParaRPr>
          </a:p>
        </p:txBody>
      </p:sp>
      <p:pic>
        <p:nvPicPr>
          <p:cNvPr id="25602" name="图片 2" descr="14ce36d3d539b6000c2b18afea50352ac75cb7c4"/>
          <p:cNvPicPr>
            <a:picLocks noChangeAspect="1"/>
          </p:cNvPicPr>
          <p:nvPr/>
        </p:nvPicPr>
        <p:blipFill>
          <a:blip r:embed="rId1" cstate="print"/>
          <a:srcRect t="14125" b="8922"/>
          <a:stretch>
            <a:fillRect/>
          </a:stretch>
        </p:blipFill>
        <p:spPr>
          <a:xfrm>
            <a:off x="724958" y="2262505"/>
            <a:ext cx="4588933" cy="40242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标注 4"/>
          <p:cNvSpPr/>
          <p:nvPr/>
        </p:nvSpPr>
        <p:spPr>
          <a:xfrm>
            <a:off x="4997662" y="2433532"/>
            <a:ext cx="4399280" cy="746760"/>
          </a:xfrm>
          <a:prstGeom prst="wedgeRoundRectCallout">
            <a:avLst>
              <a:gd name="adj1" fmla="val -76376"/>
              <a:gd name="adj2" fmla="val -44501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33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  <a:cs typeface="宋体" panose="02010600030101010101" pitchFamily="2" charset="-122"/>
                <a:sym typeface="宋体" panose="02010600030101010101" pitchFamily="2" charset="-122"/>
              </a:rPr>
              <a:t>启动：</a:t>
            </a:r>
            <a:r>
              <a:rPr lang="en-US" altLang="zh-CN" sz="1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  <a:cs typeface="宋体" panose="02010600030101010101" pitchFamily="2" charset="-122"/>
                <a:sym typeface="宋体" panose="02010600030101010101" pitchFamily="2" charset="-122"/>
              </a:rPr>
              <a:t>2014</a:t>
            </a:r>
            <a:r>
              <a:rPr lang="zh-CN" altLang="en-US" sz="1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  <a:cs typeface="宋体" panose="02010600030101010101" pitchFamily="2" charset="-122"/>
                <a:sym typeface="宋体" panose="02010600030101010101" pitchFamily="2" charset="-122"/>
              </a:rPr>
              <a:t>年，国务院《关于深化考试招生制度改革的实施意见》</a:t>
            </a:r>
            <a:endParaRPr lang="zh-CN" altLang="en-US" sz="1600" b="1" strike="noStrike" noProof="1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4996180" y="3615690"/>
            <a:ext cx="4400127" cy="562187"/>
          </a:xfrm>
          <a:prstGeom prst="wedgeRoundRectCallout">
            <a:avLst>
              <a:gd name="adj1" fmla="val -79800"/>
              <a:gd name="adj2" fmla="val -137763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1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  <a:cs typeface="宋体" panose="02010600030101010101" pitchFamily="2" charset="-122"/>
                <a:sym typeface="宋体" panose="02010600030101010101" pitchFamily="2" charset="-122"/>
              </a:rPr>
              <a:t>打基础：</a:t>
            </a:r>
            <a:r>
              <a:rPr lang="en-US" altLang="zh-CN" sz="1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  <a:cs typeface="宋体" panose="02010600030101010101" pitchFamily="2" charset="-122"/>
                <a:sym typeface="宋体" panose="02010600030101010101" pitchFamily="2" charset="-122"/>
              </a:rPr>
              <a:t>2015</a:t>
            </a:r>
            <a:r>
              <a:rPr lang="zh-CN" altLang="en-US" sz="1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  <a:cs typeface="宋体" panose="02010600030101010101" pitchFamily="2" charset="-122"/>
                <a:sym typeface="宋体" panose="02010600030101010101" pitchFamily="2" charset="-122"/>
              </a:rPr>
              <a:t>年，确立</a:t>
            </a:r>
            <a:r>
              <a:rPr lang="en-US" altLang="zh-CN" sz="1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  <a:cs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1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  <a:cs typeface="宋体" panose="02010600030101010101" pitchFamily="2" charset="-122"/>
                <a:sym typeface="宋体" panose="02010600030101010101" pitchFamily="2" charset="-122"/>
              </a:rPr>
              <a:t>一点四面</a:t>
            </a:r>
            <a:r>
              <a:rPr lang="en-US" altLang="zh-CN" sz="1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  <a:cs typeface="宋体" panose="02010600030101010101" pitchFamily="2" charset="-122"/>
                <a:sym typeface="宋体" panose="02010600030101010101" pitchFamily="2" charset="-122"/>
              </a:rPr>
              <a:t>”</a:t>
            </a:r>
            <a:endParaRPr lang="en-US" altLang="zh-CN" sz="1600" b="1" strike="noStrike" noProof="1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4997662" y="4489662"/>
            <a:ext cx="4399280" cy="580813"/>
          </a:xfrm>
          <a:prstGeom prst="wedgeRoundRectCallout">
            <a:avLst>
              <a:gd name="adj1" fmla="val -89236"/>
              <a:gd name="adj2" fmla="val -11785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1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  <a:cs typeface="宋体" panose="02010600030101010101" pitchFamily="2" charset="-122"/>
                <a:sym typeface="宋体" panose="02010600030101010101" pitchFamily="2" charset="-122"/>
              </a:rPr>
              <a:t>全面推进：</a:t>
            </a:r>
            <a:r>
              <a:rPr lang="en-US" altLang="zh-CN" sz="1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  <a:cs typeface="宋体" panose="02010600030101010101" pitchFamily="2" charset="-122"/>
                <a:sym typeface="宋体" panose="02010600030101010101" pitchFamily="2" charset="-122"/>
              </a:rPr>
              <a:t>2017</a:t>
            </a:r>
            <a:r>
              <a:rPr lang="zh-CN" altLang="en-US" sz="1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  <a:cs typeface="宋体" panose="02010600030101010101" pitchFamily="2" charset="-122"/>
                <a:sym typeface="宋体" panose="02010600030101010101" pitchFamily="2" charset="-122"/>
              </a:rPr>
              <a:t>年，推进全国卷使用，推进高考评价体系建设</a:t>
            </a:r>
            <a:endParaRPr lang="zh-CN" altLang="en-US" sz="1600" b="1" strike="noStrike" noProof="1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4997662" y="5594350"/>
            <a:ext cx="4399280" cy="541867"/>
          </a:xfrm>
          <a:prstGeom prst="wedgeRoundRectCallout">
            <a:avLst>
              <a:gd name="adj1" fmla="val -70602"/>
              <a:gd name="adj2" fmla="val -46601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1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  <a:cs typeface="宋体" panose="02010600030101010101" pitchFamily="2" charset="-122"/>
                <a:sym typeface="宋体" panose="02010600030101010101" pitchFamily="2" charset="-122"/>
              </a:rPr>
              <a:t>完成：建立中国特色现代教育考试制度</a:t>
            </a:r>
            <a:endParaRPr lang="zh-CN" altLang="en-US" sz="1600" b="1" strike="noStrike" noProof="1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007110"/>
            <a:ext cx="10515600" cy="67373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80845"/>
            <a:ext cx="10966450" cy="434911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</a:rPr>
              <a:t>2.</a:t>
            </a:r>
            <a:r>
              <a:rPr lang="zh-CN" altLang="en-US" sz="3200" b="1">
                <a:solidFill>
                  <a:srgbClr val="1D41D5"/>
                </a:solidFill>
              </a:rPr>
              <a:t>根据设问词进行分类：</a:t>
            </a:r>
            <a:endParaRPr lang="en-US" altLang="zh-CN" sz="2665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③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分析判断类：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“所体现的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、这一认识、这一措施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……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endParaRPr lang="en-US" altLang="zh-CN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（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2018</a:t>
            </a:r>
            <a:r>
              <a:rPr lang="en-US" altLang="zh-CN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·</a:t>
            </a:r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全国卷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·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29</a:t>
            </a:r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）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．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五四运动后，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出现了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社会主义是否合适中国国情的争论，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有人反对走俄国式的道路，认为救中国只有一条路，就是“增加富力”，发展实业；还有人主张“采用劳农主义的直接行动，达到社会革命的目的”。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这场争论</a:t>
            </a:r>
            <a:endParaRPr lang="en-US" altLang="zh-CN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A．确定了新民主主义革命的道路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B．使思想界认清了欧美的社会制度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C．在思想上为中国共产党的成立准备了条件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D．消除了知识分子在救亡图存方式上的分歧</a:t>
            </a:r>
            <a:endParaRPr lang="en-US" altLang="zh-CN" b="1">
              <a:solidFill>
                <a:schemeClr val="bg1"/>
              </a:solidFill>
              <a:latin typeface="+mn-ea"/>
              <a:cs typeface="+mn-ea"/>
              <a:sym typeface="+mn-ea"/>
            </a:endParaRPr>
          </a:p>
          <a:p>
            <a:endParaRPr lang="en-US" altLang="zh-CN" sz="2665" b="1">
              <a:solidFill>
                <a:schemeClr val="bg1"/>
              </a:solidFill>
              <a:latin typeface="+mn-ea"/>
              <a:cs typeface="+mn-ea"/>
              <a:sym typeface="+mn-ea"/>
            </a:endParaRPr>
          </a:p>
          <a:p>
            <a:endParaRPr lang="en-US" altLang="zh-CN" sz="2665" b="1">
              <a:solidFill>
                <a:schemeClr val="bg1"/>
              </a:solidFill>
              <a:latin typeface="+mn-ea"/>
              <a:cs typeface="+mn-ea"/>
              <a:sym typeface="+mn-ea"/>
            </a:endParaRPr>
          </a:p>
          <a:p>
            <a:endParaRPr lang="en-US" altLang="zh-CN" sz="2665" b="1">
              <a:solidFill>
                <a:schemeClr val="bg1"/>
              </a:solidFill>
              <a:latin typeface="+mn-ea"/>
              <a:cs typeface="+mn-ea"/>
            </a:endParaRPr>
          </a:p>
          <a:p>
            <a:endParaRPr lang="en-US" altLang="zh-CN" sz="2665" b="1">
              <a:solidFill>
                <a:schemeClr val="bg1"/>
              </a:solidFill>
              <a:latin typeface="+mn-ea"/>
              <a:cs typeface="+mn-ea"/>
            </a:endParaRPr>
          </a:p>
          <a:p>
            <a:endParaRPr lang="zh-CN" altLang="en-US" sz="2665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565" y="1318260"/>
            <a:ext cx="10515600" cy="690880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294890"/>
            <a:ext cx="10866120" cy="3747770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</a:rPr>
              <a:t>2.</a:t>
            </a:r>
            <a:r>
              <a:rPr lang="zh-CN" altLang="en-US" sz="3200" b="1">
                <a:solidFill>
                  <a:srgbClr val="1D41D5"/>
                </a:solidFill>
              </a:rPr>
              <a:t>根据设问词进行分类：</a:t>
            </a:r>
            <a:endParaRPr lang="en-US" altLang="zh-CN" sz="2665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③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分析判断类：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“所体现的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、这一认识、这一措施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……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（2017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海南卷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16）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</a:rPr>
              <a:t>．1689年，英国议会决定拥戴威廉和玛丽为英国国王和女王，同时选派代表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</a:rPr>
              <a:t>将王冠连同《权利宣言》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</a:rPr>
              <a:t>（《权利法案》的初稿）一起呈献给二人，并当面宣读，威廉和玛丽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</a:rPr>
              <a:t>心照不宣地全部接受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</a:rPr>
              <a:t>。这一事件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</a:rPr>
              <a:t>所体现的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</a:rPr>
              <a:t>政治理念是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</a:rPr>
              <a:t>A．天赋人权       B．民主共和       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</a:rPr>
              <a:t>C．君主立宪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</a:rPr>
              <a:t>       D．权力制衡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</a:endParaRPr>
          </a:p>
          <a:p>
            <a:endParaRPr lang="en-US" altLang="zh-CN" sz="2665" b="1">
              <a:solidFill>
                <a:schemeClr val="bg1"/>
              </a:solidFill>
              <a:latin typeface="+mn-ea"/>
              <a:cs typeface="+mn-ea"/>
            </a:endParaRPr>
          </a:p>
          <a:p>
            <a:endParaRPr lang="zh-CN" altLang="en-US" sz="2665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55090"/>
            <a:ext cx="10515600" cy="690880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311400"/>
            <a:ext cx="10732770" cy="3274060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</a:rPr>
              <a:t>2.</a:t>
            </a:r>
            <a:r>
              <a:rPr lang="zh-CN" altLang="en-US" sz="3200" b="1">
                <a:solidFill>
                  <a:srgbClr val="1D41D5"/>
                </a:solidFill>
              </a:rPr>
              <a:t>根据设问词进行分类：</a:t>
            </a:r>
            <a:endParaRPr lang="en-US" altLang="zh-CN" sz="2665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③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分析判断类：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“所体现的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、这一认识、这一措施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……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endParaRPr lang="en-US" altLang="zh-CN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25．1875年，郭嵩焘奏称：“西洋立国有本有末，其本在朝廷政教，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其末在商贾，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造船、制器，相辅以益其强，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又末中之一节也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……将谓造船、制器，用其一旦之功，遂可转弱为强，其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余皆可不问，恐无此理。”这一认识</a:t>
            </a:r>
            <a:endParaRPr lang="en-US" altLang="zh-CN" b="1">
              <a:solidFill>
                <a:schemeClr val="bg1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A．是中体西用论的具体表述    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B．对洋务派思想有所突破</a:t>
            </a:r>
            <a:endParaRPr lang="en-US" altLang="zh-CN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C．反映了顽固派的政治主张    D．奠定维新变法的思想基础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endParaRPr lang="en-US" altLang="zh-CN" sz="2665" b="1">
              <a:solidFill>
                <a:schemeClr val="bg1"/>
              </a:solidFill>
              <a:latin typeface="+mn-ea"/>
              <a:cs typeface="+mn-ea"/>
              <a:sym typeface="+mn-ea"/>
            </a:endParaRPr>
          </a:p>
          <a:p>
            <a:endParaRPr lang="en-US" altLang="zh-CN" sz="2665" b="1">
              <a:solidFill>
                <a:schemeClr val="bg1"/>
              </a:solidFill>
              <a:latin typeface="+mn-ea"/>
              <a:cs typeface="+mn-ea"/>
            </a:endParaRPr>
          </a:p>
          <a:p>
            <a:endParaRPr lang="en-US" altLang="zh-CN" sz="2665" b="1">
              <a:solidFill>
                <a:schemeClr val="bg1"/>
              </a:solidFill>
              <a:latin typeface="+mn-ea"/>
              <a:cs typeface="+mn-ea"/>
            </a:endParaRPr>
          </a:p>
          <a:p>
            <a:endParaRPr lang="zh-CN" altLang="en-US" sz="2665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68730"/>
            <a:ext cx="10515600" cy="67373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177415"/>
            <a:ext cx="10798810" cy="3221990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</a:rPr>
              <a:t>2.</a:t>
            </a:r>
            <a:r>
              <a:rPr lang="zh-CN" altLang="en-US" sz="3200" b="1">
                <a:solidFill>
                  <a:srgbClr val="1D41D5"/>
                </a:solidFill>
              </a:rPr>
              <a:t>根据设问词进行分类：</a:t>
            </a:r>
            <a:endParaRPr lang="en-US" altLang="zh-CN" sz="2665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  <a:cs typeface="+mn-ea"/>
                <a:sym typeface="+mn-ea"/>
              </a:rPr>
              <a:t>③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分析判断类：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“所体现的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、这一认识、这一措施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……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endParaRPr lang="en-US" altLang="zh-CN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27．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1983年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4月国务院在《关于城镇劳动者合作经营的若干规定》等文件中规定：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允许个体工商户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购买机动车船从事客货运输，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允许长途贩运和批量销售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；个体户可以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起字号、刻图章，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在银行开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立账户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等。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这一措施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A．提高了劳动生产率       B．实现了城乡之间的人员交流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C．活跃了城乡商品市场  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   D．建立起市场经济新格局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endParaRPr lang="en-US" altLang="zh-CN" sz="2665" b="1">
              <a:solidFill>
                <a:schemeClr val="bg1"/>
              </a:solidFill>
              <a:latin typeface="+mn-ea"/>
              <a:cs typeface="+mn-ea"/>
              <a:sym typeface="+mn-ea"/>
            </a:endParaRPr>
          </a:p>
          <a:p>
            <a:endParaRPr lang="en-US" altLang="zh-CN" sz="2665" b="1">
              <a:solidFill>
                <a:schemeClr val="bg1"/>
              </a:solidFill>
              <a:latin typeface="+mn-ea"/>
              <a:cs typeface="+mn-ea"/>
            </a:endParaRPr>
          </a:p>
          <a:p>
            <a:endParaRPr lang="en-US" altLang="zh-CN" sz="2665" b="1">
              <a:solidFill>
                <a:schemeClr val="bg1"/>
              </a:solidFill>
              <a:latin typeface="+mn-ea"/>
              <a:cs typeface="+mn-ea"/>
            </a:endParaRPr>
          </a:p>
          <a:p>
            <a:endParaRPr lang="zh-CN" altLang="en-US" sz="2665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51280"/>
            <a:ext cx="10515600" cy="624840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243455"/>
            <a:ext cx="11092815" cy="2983230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</a:rPr>
              <a:t>2.</a:t>
            </a:r>
            <a:r>
              <a:rPr lang="zh-CN" altLang="en-US" sz="3200" b="1">
                <a:solidFill>
                  <a:srgbClr val="1D41D5"/>
                </a:solidFill>
              </a:rPr>
              <a:t>根据设问词进行分类：</a:t>
            </a:r>
            <a:endParaRPr lang="en-US" altLang="zh-CN" sz="2665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④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变化比较类：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“差异是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、这一变化、不同是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……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endParaRPr lang="en-US" altLang="zh-CN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30．魏源说：“变古愈尽，便民愈甚，虽圣王复作，必不舍条编（明代税制）而复两税（唐代税制）。”与这一思想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差异最大的是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A．治世不一道，便国不法古     B．祖宗之法不足守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C．变者天下之公理             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D．托古改制</a:t>
            </a:r>
            <a:endParaRPr lang="en-US" altLang="zh-CN" b="1">
              <a:solidFill>
                <a:srgbClr val="FFC000"/>
              </a:solidFill>
              <a:latin typeface="+mn-ea"/>
              <a:cs typeface="+mn-ea"/>
              <a:sym typeface="+mn-ea"/>
            </a:endParaRPr>
          </a:p>
          <a:p>
            <a:endParaRPr lang="en-US" altLang="zh-CN" sz="2665" b="1">
              <a:solidFill>
                <a:schemeClr val="bg1"/>
              </a:solidFill>
              <a:latin typeface="+mn-ea"/>
              <a:cs typeface="+mn-ea"/>
              <a:sym typeface="+mn-ea"/>
            </a:endParaRPr>
          </a:p>
          <a:p>
            <a:endParaRPr lang="en-US" altLang="zh-CN" sz="2665" b="1">
              <a:solidFill>
                <a:schemeClr val="bg1"/>
              </a:solidFill>
              <a:latin typeface="+mn-ea"/>
              <a:cs typeface="+mn-ea"/>
              <a:sym typeface="+mn-ea"/>
            </a:endParaRPr>
          </a:p>
          <a:p>
            <a:endParaRPr lang="en-US" altLang="zh-CN" sz="2665" b="1">
              <a:solidFill>
                <a:schemeClr val="bg1"/>
              </a:solidFill>
              <a:latin typeface="+mn-ea"/>
              <a:cs typeface="+mn-ea"/>
            </a:endParaRPr>
          </a:p>
          <a:p>
            <a:endParaRPr lang="en-US" altLang="zh-CN" sz="2665" b="1">
              <a:solidFill>
                <a:schemeClr val="bg1"/>
              </a:solidFill>
              <a:latin typeface="+mn-ea"/>
              <a:cs typeface="+mn-ea"/>
            </a:endParaRPr>
          </a:p>
          <a:p>
            <a:endParaRPr lang="zh-CN" altLang="en-US" sz="2665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08593" y="5494020"/>
            <a:ext cx="4471247" cy="583565"/>
          </a:xfrm>
          <a:prstGeom prst="rect">
            <a:avLst/>
          </a:prstGeom>
          <a:solidFill>
            <a:srgbClr val="1C523B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</a:rPr>
              <a:t>题干与选项之间比较</a:t>
            </a:r>
            <a:endParaRPr lang="zh-CN" altLang="en-US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01750"/>
            <a:ext cx="10515600" cy="690880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339975"/>
            <a:ext cx="10515600" cy="292036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</a:rPr>
              <a:t>2</a:t>
            </a:r>
            <a:r>
              <a:rPr lang="en-US" altLang="zh-CN" sz="3200" b="1">
                <a:solidFill>
                  <a:srgbClr val="1D41D5"/>
                </a:solidFill>
              </a:rPr>
              <a:t>.</a:t>
            </a:r>
            <a:r>
              <a:rPr lang="zh-CN" altLang="en-US" sz="3200" b="1">
                <a:solidFill>
                  <a:srgbClr val="1D41D5"/>
                </a:solidFill>
              </a:rPr>
              <a:t>根据设问词进行分类：</a:t>
            </a:r>
            <a:endParaRPr lang="en-US" altLang="zh-CN" sz="2665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④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变化比较类：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“差异是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、这一变化、不同是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……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endParaRPr lang="en-US" altLang="zh-CN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41．卢梭和洛克都是著名的启蒙思想家。在下列洛克关于国家政治的主张中，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与卢梭的主张不同的是</a:t>
            </a:r>
            <a:endParaRPr lang="en-US" altLang="zh-CN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A．议会君主制是最好的政府形式	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   B．国家源于社会契约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C．人民有权反抗和改变违约政府	   D．人人生而自由平等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endParaRPr lang="en-US" altLang="zh-CN" sz="2665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endParaRPr lang="en-US" altLang="zh-CN" sz="2665" b="1">
              <a:solidFill>
                <a:schemeClr val="bg1"/>
              </a:solidFill>
              <a:latin typeface="+mn-ea"/>
              <a:cs typeface="+mn-ea"/>
            </a:endParaRPr>
          </a:p>
          <a:p>
            <a:endParaRPr lang="en-US" altLang="zh-CN" sz="2665" b="1">
              <a:solidFill>
                <a:schemeClr val="bg1"/>
              </a:solidFill>
              <a:latin typeface="+mn-ea"/>
              <a:cs typeface="+mn-ea"/>
            </a:endParaRPr>
          </a:p>
          <a:p>
            <a:endParaRPr lang="zh-CN" altLang="en-US" sz="2665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74260" y="5416550"/>
            <a:ext cx="4471247" cy="583565"/>
          </a:xfrm>
          <a:prstGeom prst="rect">
            <a:avLst/>
          </a:prstGeom>
          <a:solidFill>
            <a:srgbClr val="1C523B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</a:rPr>
              <a:t>题干与题干之间比较</a:t>
            </a:r>
            <a:endParaRPr lang="zh-CN" altLang="en-US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402080"/>
            <a:ext cx="10515600" cy="64071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361565"/>
            <a:ext cx="10700385" cy="3298190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</a:rPr>
              <a:t>2.</a:t>
            </a:r>
            <a:r>
              <a:rPr lang="zh-CN" altLang="en-US" sz="3200" b="1">
                <a:solidFill>
                  <a:srgbClr val="1D41D5"/>
                </a:solidFill>
              </a:rPr>
              <a:t>根据设问词进行分类：</a:t>
            </a:r>
            <a:endParaRPr lang="en-US" altLang="zh-CN" sz="2665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④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变化比较类：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“差异是</a:t>
            </a:r>
            <a:r>
              <a:rPr lang="zh-CN" altLang="en-US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、这一变化、不同是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……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endParaRPr lang="en-US" altLang="zh-CN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18．彼得·李伯庚在《欧洲文化史》中说：“莫扎特(1756～1791)的乐曲听众往往只是挤满一个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客厅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，而贝多芬的交响乐则是为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音乐厅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的上千听众而创作的。”导致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这一变化的原因</a:t>
            </a:r>
            <a:r>
              <a:rPr lang="en-US" altLang="zh-CN" b="1">
                <a:solidFill>
                  <a:schemeClr val="bg1"/>
                </a:solidFill>
                <a:latin typeface="+mn-ea"/>
                <a:cs typeface="+mn-ea"/>
                <a:sym typeface="+mn-ea"/>
              </a:rPr>
              <a:t>是</a:t>
            </a:r>
            <a:endParaRPr lang="en-US" altLang="zh-CN" b="1">
              <a:solidFill>
                <a:schemeClr val="bg1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A．共和制度的确立            </a:t>
            </a:r>
            <a:r>
              <a:rPr lang="en-US" altLang="zh-CN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B．封建等级观念被削弱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C．普通工人生活水平的提高    D．民主平等思想开始传播</a:t>
            </a:r>
            <a:endParaRPr lang="en-US" altLang="zh-CN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endParaRPr lang="en-US" altLang="zh-CN" sz="2665" b="1">
              <a:solidFill>
                <a:schemeClr val="bg1"/>
              </a:solidFill>
              <a:latin typeface="+mn-ea"/>
              <a:cs typeface="+mn-ea"/>
              <a:sym typeface="+mn-ea"/>
            </a:endParaRPr>
          </a:p>
          <a:p>
            <a:endParaRPr lang="en-US" altLang="zh-CN" sz="2665" b="1">
              <a:solidFill>
                <a:schemeClr val="bg1"/>
              </a:solidFill>
              <a:latin typeface="+mn-ea"/>
              <a:cs typeface="+mn-ea"/>
            </a:endParaRPr>
          </a:p>
          <a:p>
            <a:endParaRPr lang="en-US" altLang="zh-CN" sz="2665" b="1">
              <a:solidFill>
                <a:schemeClr val="bg1"/>
              </a:solidFill>
              <a:latin typeface="+mn-ea"/>
              <a:cs typeface="+mn-ea"/>
            </a:endParaRPr>
          </a:p>
          <a:p>
            <a:endParaRPr lang="zh-CN" altLang="en-US" sz="2665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60925" y="5659755"/>
            <a:ext cx="4471247" cy="583565"/>
          </a:xfrm>
          <a:prstGeom prst="rect">
            <a:avLst/>
          </a:prstGeom>
          <a:solidFill>
            <a:srgbClr val="1C523B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chemeClr val="bg1"/>
                </a:solidFill>
              </a:rPr>
              <a:t>题干与题干之间比较</a:t>
            </a:r>
            <a:endParaRPr lang="zh-CN" altLang="en-US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68400"/>
            <a:ext cx="10515600" cy="65722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027555"/>
            <a:ext cx="10647045" cy="434911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  <a:sym typeface="+mn-ea"/>
              </a:rPr>
              <a:t>3.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最大限度地挖掘题干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（提取有效信息）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：</a:t>
            </a:r>
            <a:endParaRPr lang="zh-CN" altLang="en-US" sz="3200" b="1">
              <a:solidFill>
                <a:srgbClr val="1D41D5"/>
              </a:solidFill>
              <a:sym typeface="+mn-ea"/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（2015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b="1">
                <a:solidFill>
                  <a:srgbClr val="1D41D5"/>
                </a:solidFill>
              </a:rPr>
              <a:t>全国Ⅰ卷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26</a:t>
            </a:r>
            <a:r>
              <a:rPr lang="zh-CN" altLang="en-US" b="1">
                <a:solidFill>
                  <a:srgbClr val="1D41D5"/>
                </a:solidFill>
              </a:rPr>
              <a:t>）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．</a:t>
            </a:r>
            <a:r>
              <a:rPr lang="zh-CN" altLang="en-US" b="1">
                <a:solidFill>
                  <a:srgbClr val="1D41D5"/>
                </a:solidFill>
              </a:rPr>
              <a:t>宋代</a:t>
            </a:r>
            <a:r>
              <a:rPr lang="zh-CN" altLang="en-US" b="1">
                <a:solidFill>
                  <a:srgbClr val="FF0000"/>
                </a:solidFill>
              </a:rPr>
              <a:t>东南沿海</a:t>
            </a:r>
            <a:r>
              <a:rPr lang="zh-CN" altLang="en-US" b="1">
                <a:solidFill>
                  <a:srgbClr val="1D41D5"/>
                </a:solidFill>
              </a:rPr>
              <a:t>地区出现了一些</a:t>
            </a:r>
            <a:r>
              <a:rPr lang="zh-CN" altLang="en-US" b="1">
                <a:solidFill>
                  <a:srgbClr val="FF0000"/>
                </a:solidFill>
              </a:rPr>
              <a:t>民间崇拜</a:t>
            </a:r>
            <a:r>
              <a:rPr lang="zh-CN" altLang="en-US" b="1">
                <a:solidFill>
                  <a:srgbClr val="1D41D5"/>
                </a:solidFill>
              </a:rPr>
              <a:t>，如后来的被视为</a:t>
            </a:r>
            <a:r>
              <a:rPr lang="zh-CN" altLang="en-US" b="1">
                <a:solidFill>
                  <a:srgbClr val="FF0000"/>
                </a:solidFill>
              </a:rPr>
              <a:t>海上保护神的妈祖</a:t>
            </a:r>
            <a:r>
              <a:rPr lang="zh-CN" altLang="en-US" b="1">
                <a:solidFill>
                  <a:srgbClr val="1D41D5"/>
                </a:solidFill>
              </a:rPr>
              <a:t>、被视为</a:t>
            </a:r>
            <a:r>
              <a:rPr lang="zh-CN" altLang="en-US" b="1">
                <a:solidFill>
                  <a:srgbClr val="FF0000"/>
                </a:solidFill>
              </a:rPr>
              <a:t>妇幼保护神的临水夫人</a:t>
            </a:r>
            <a:r>
              <a:rPr lang="zh-CN" altLang="en-US" b="1">
                <a:solidFill>
                  <a:srgbClr val="1D41D5"/>
                </a:solidFill>
              </a:rPr>
              <a:t>等，这些崇拜</a:t>
            </a:r>
            <a:r>
              <a:rPr lang="zh-CN" altLang="en-US" b="1">
                <a:solidFill>
                  <a:srgbClr val="FF0000"/>
                </a:solidFill>
              </a:rPr>
              <a:t>得到朝廷认可</a:t>
            </a:r>
            <a:r>
              <a:rPr lang="zh-CN" altLang="en-US" b="1">
                <a:solidFill>
                  <a:srgbClr val="1D41D5"/>
                </a:solidFill>
              </a:rPr>
              <a:t>，后世</a:t>
            </a:r>
            <a:r>
              <a:rPr lang="zh-CN" altLang="en-US" b="1">
                <a:solidFill>
                  <a:srgbClr val="FF0000"/>
                </a:solidFill>
              </a:rPr>
              <a:t>影响不断扩大</a:t>
            </a:r>
            <a:r>
              <a:rPr lang="zh-CN" altLang="en-US" b="1">
                <a:solidFill>
                  <a:srgbClr val="1D41D5"/>
                </a:solidFill>
              </a:rPr>
              <a:t>。这反映出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A．朝廷不断鼓励海洋开发               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B．女性地位逐渐得到提高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C．东南沿海经济社会影响力上升    </a:t>
            </a:r>
            <a:r>
              <a:rPr lang="zh-CN" altLang="en-US" b="1">
                <a:solidFill>
                  <a:srgbClr val="1D41D5"/>
                </a:solidFill>
              </a:rPr>
              <a:t>     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D．统治思想与民众观念趋向一致</a:t>
            </a:r>
            <a:endParaRPr lang="zh-CN" altLang="en-US" b="1">
              <a:solidFill>
                <a:srgbClr val="1D41D5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85875"/>
            <a:ext cx="10515600" cy="65722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277745"/>
            <a:ext cx="11279505" cy="321373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  <a:sym typeface="+mn-ea"/>
              </a:rPr>
              <a:t>3.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最大限度地挖掘题干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（提取有效信息）：</a:t>
            </a:r>
            <a:endParaRPr lang="zh-CN" altLang="en-US" sz="3200" b="1">
              <a:solidFill>
                <a:srgbClr val="FF0000"/>
              </a:solidFill>
              <a:sym typeface="+mn-ea"/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（2017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b="1">
                <a:solidFill>
                  <a:srgbClr val="1D41D5"/>
                </a:solidFill>
              </a:rPr>
              <a:t>全国Ⅱ卷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30</a:t>
            </a:r>
            <a:r>
              <a:rPr lang="zh-CN" altLang="en-US" b="1">
                <a:solidFill>
                  <a:srgbClr val="1D41D5"/>
                </a:solidFill>
              </a:rPr>
              <a:t>）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．</a:t>
            </a:r>
            <a:r>
              <a:rPr lang="zh-CN" altLang="en-US" b="1">
                <a:solidFill>
                  <a:srgbClr val="FF0000"/>
                </a:solidFill>
              </a:rPr>
              <a:t>抗日战争胜利后</a:t>
            </a:r>
            <a:r>
              <a:rPr lang="zh-CN" altLang="en-US" b="1">
                <a:solidFill>
                  <a:srgbClr val="1D41D5"/>
                </a:solidFill>
              </a:rPr>
              <a:t>，山东根据已有农会、工会、妇女会、青年团、儿童团等</a:t>
            </a:r>
            <a:r>
              <a:rPr lang="zh-CN" altLang="en-US" b="1">
                <a:solidFill>
                  <a:srgbClr val="FF0000"/>
                </a:solidFill>
              </a:rPr>
              <a:t>中国共产党领导的</a:t>
            </a:r>
            <a:r>
              <a:rPr lang="zh-CN" altLang="en-US" b="1">
                <a:solidFill>
                  <a:srgbClr val="1D41D5"/>
                </a:solidFill>
              </a:rPr>
              <a:t>群众组织，成员达404万人，</a:t>
            </a:r>
            <a:r>
              <a:rPr lang="zh-CN" altLang="en-US" b="1">
                <a:solidFill>
                  <a:srgbClr val="FF0000"/>
                </a:solidFill>
              </a:rPr>
              <a:t>占据根据地总人口的27%</a:t>
            </a:r>
            <a:r>
              <a:rPr lang="zh-CN" altLang="en-US" b="1">
                <a:solidFill>
                  <a:srgbClr val="1D41D5"/>
                </a:solidFill>
              </a:rPr>
              <a:t>；中共党员占总人口的1%左右，</a:t>
            </a:r>
            <a:r>
              <a:rPr lang="zh-CN" altLang="en-US" b="1">
                <a:solidFill>
                  <a:srgbClr val="FF0000"/>
                </a:solidFill>
              </a:rPr>
              <a:t>几乎村村有党员</a:t>
            </a:r>
            <a:r>
              <a:rPr lang="zh-CN" altLang="en-US" b="1">
                <a:solidFill>
                  <a:srgbClr val="1D41D5"/>
                </a:solidFill>
              </a:rPr>
              <a:t>。这反映出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A．革命工作的重心开始转移            B．工农武装割据局面已经形成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C．统一战线范围进一步扩大            </a:t>
            </a:r>
            <a:r>
              <a:rPr lang="zh-CN" altLang="en-US" b="1">
                <a:solidFill>
                  <a:srgbClr val="FF0000"/>
                </a:solidFill>
              </a:rPr>
              <a:t>D．国共力量对比变化趋势加强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84935"/>
            <a:ext cx="10515600" cy="64071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394585"/>
            <a:ext cx="10970260" cy="326453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  <a:sym typeface="+mn-ea"/>
              </a:rPr>
              <a:t>3.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最大限度地挖掘题干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（提取有效信息）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：</a:t>
            </a:r>
            <a:endParaRPr lang="zh-CN" altLang="en-US" sz="3200" b="1">
              <a:solidFill>
                <a:srgbClr val="1D41D5"/>
              </a:solidFill>
              <a:sym typeface="+mn-ea"/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33．（2017·全国Ⅱ卷）</a:t>
            </a:r>
            <a:r>
              <a:rPr lang="zh-CN" altLang="en-US" b="1">
                <a:solidFill>
                  <a:srgbClr val="FF0000"/>
                </a:solidFill>
              </a:rPr>
              <a:t>13 世纪后半期</a:t>
            </a:r>
            <a:r>
              <a:rPr lang="zh-CN" altLang="en-US" b="1">
                <a:solidFill>
                  <a:srgbClr val="1D41D5"/>
                </a:solidFill>
              </a:rPr>
              <a:t>，佛罗伦萨市政府决定扩建一座</a:t>
            </a:r>
            <a:r>
              <a:rPr lang="zh-CN" altLang="en-US" b="1">
                <a:solidFill>
                  <a:srgbClr val="FF0000"/>
                </a:solidFill>
              </a:rPr>
              <a:t>小而简陋</a:t>
            </a:r>
            <a:r>
              <a:rPr lang="zh-CN" altLang="en-US" b="1">
                <a:solidFill>
                  <a:srgbClr val="1D41D5"/>
                </a:solidFill>
              </a:rPr>
              <a:t>的教堂，并</a:t>
            </a:r>
            <a:r>
              <a:rPr lang="zh-CN" altLang="en-US" b="1">
                <a:solidFill>
                  <a:srgbClr val="FF0000"/>
                </a:solidFill>
              </a:rPr>
              <a:t>专门发布公告</a:t>
            </a:r>
            <a:r>
              <a:rPr lang="zh-CN" altLang="en-US" b="1">
                <a:solidFill>
                  <a:srgbClr val="1D41D5"/>
                </a:solidFill>
              </a:rPr>
              <a:t>称，教堂要与“佛罗伦萨的</a:t>
            </a:r>
            <a:r>
              <a:rPr lang="zh-CN" altLang="en-US" b="1">
                <a:solidFill>
                  <a:srgbClr val="FF0000"/>
                </a:solidFill>
              </a:rPr>
              <a:t>众多市民的意志结合而成的高贵的心灵</a:t>
            </a:r>
            <a:r>
              <a:rPr lang="zh-CN" altLang="en-US" b="1">
                <a:solidFill>
                  <a:srgbClr val="1D41D5"/>
                </a:solidFill>
              </a:rPr>
              <a:t>相一致”。这反映出，当时佛罗伦萨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A．工商业阶层成长壮大    </a:t>
            </a:r>
            <a:r>
              <a:rPr lang="zh-CN" altLang="en-US" b="1">
                <a:solidFill>
                  <a:schemeClr val="bg1"/>
                </a:solidFill>
              </a:rPr>
              <a:t>              </a:t>
            </a:r>
            <a:r>
              <a:rPr lang="zh-CN" altLang="en-US" b="1">
                <a:solidFill>
                  <a:srgbClr val="1D41D5"/>
                </a:solidFill>
              </a:rPr>
              <a:t>B．人文主义广泛传播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C．教会权威进一步提升                  D．新教理论初步形成</a:t>
            </a:r>
            <a:endParaRPr lang="zh-CN" altLang="en-US" b="1">
              <a:solidFill>
                <a:srgbClr val="1D41D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7850" y="1016635"/>
            <a:ext cx="10515600" cy="792480"/>
          </a:xfrm>
        </p:spPr>
        <p:txBody>
          <a:bodyPr/>
          <a:lstStyle/>
          <a:p>
            <a:r>
              <a:rPr lang="zh-CN" altLang="en-US" sz="4265" b="1">
                <a:solidFill>
                  <a:srgbClr val="1D41D5"/>
                </a:solidFill>
                <a:latin typeface="+mn-lt"/>
                <a:ea typeface="+mn-ea"/>
                <a:cs typeface="+mn-cs"/>
                <a:sym typeface="+mn-ea"/>
              </a:rPr>
              <a:t>一、关注顶层设计，更新高考理念</a:t>
            </a:r>
            <a:endParaRPr lang="zh-CN" altLang="en-US" sz="4265" b="1">
              <a:solidFill>
                <a:srgbClr val="1D41D5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4690" y="1425575"/>
            <a:ext cx="10259695" cy="4349115"/>
          </a:xfrm>
        </p:spPr>
        <p:txBody>
          <a:bodyPr/>
          <a:lstStyle/>
          <a:p>
            <a:endParaRPr lang="zh-CN" altLang="en-US" sz="3200" b="1">
              <a:solidFill>
                <a:srgbClr val="1D41D5"/>
              </a:solidFill>
            </a:endParaRPr>
          </a:p>
          <a:p>
            <a:r>
              <a:rPr lang="zh-CN" altLang="en-US" sz="3200" b="1">
                <a:solidFill>
                  <a:srgbClr val="1D41D5"/>
                </a:solidFill>
              </a:rPr>
              <a:t>2.高考评价体系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2016年10月，考试中心主任姜钢《探索构建高考评价体系，全方位推进高考内容改革》</a:t>
            </a:r>
            <a:endParaRPr lang="zh-CN" altLang="en-US" sz="2665" b="1">
              <a:solidFill>
                <a:srgbClr val="1D41D5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694267" y="3855932"/>
            <a:ext cx="3347720" cy="1452033"/>
          </a:xfrm>
          <a:prstGeom prst="ellipse">
            <a:avLst/>
          </a:prstGeom>
          <a:solidFill>
            <a:srgbClr val="FBDF53"/>
          </a:solidFill>
          <a:ln w="25400" cap="flat" cmpd="sng" algn="ctr">
            <a:solidFill>
              <a:srgbClr val="FBD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/>
            <a:r>
              <a:rPr lang="zh-CN" altLang="en-US" sz="4800" b="1" strike="noStrike" baseline="-25000" noProof="1"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1" charset="-122"/>
                <a:ea typeface="楷体_GB2312" pitchFamily="1" charset="-122"/>
              </a:rPr>
              <a:t>一核四层四翼</a:t>
            </a:r>
            <a:endParaRPr lang="zh-CN" altLang="en-US" sz="4800" b="1" strike="noStrike" baseline="-25000" noProof="1"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5" name="右箭头 4"/>
          <p:cNvSpPr/>
          <p:nvPr/>
        </p:nvSpPr>
        <p:spPr>
          <a:xfrm rot="19380000">
            <a:off x="3473450" y="3722582"/>
            <a:ext cx="769620" cy="490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6400" strike="noStrike" noProof="1"/>
          </a:p>
        </p:txBody>
      </p:sp>
      <p:sp>
        <p:nvSpPr>
          <p:cNvPr id="6" name="圆角矩形 5"/>
          <p:cNvSpPr/>
          <p:nvPr/>
        </p:nvSpPr>
        <p:spPr>
          <a:xfrm>
            <a:off x="4227195" y="3263900"/>
            <a:ext cx="5156200" cy="672253"/>
          </a:xfrm>
          <a:prstGeom prst="roundRect">
            <a:avLst/>
          </a:prstGeom>
          <a:solidFill>
            <a:srgbClr val="FBDF53"/>
          </a:solidFill>
          <a:ln w="25400" cap="flat" cmpd="sng" algn="ctr">
            <a:solidFill>
              <a:srgbClr val="FBD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l" fontAlgn="base"/>
            <a:r>
              <a:rPr lang="en-US" altLang="zh-CN" sz="3200" b="1" strike="noStrike" baseline="-25000" noProof="1">
                <a:solidFill>
                  <a:srgbClr val="0000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1" charset="-122"/>
                <a:ea typeface="楷体_GB2312" pitchFamily="1" charset="-122"/>
              </a:rPr>
              <a:t> “</a:t>
            </a:r>
            <a:r>
              <a:rPr lang="zh-CN" altLang="en-US" sz="3200" b="1" strike="noStrike" baseline="-25000" noProof="1">
                <a:solidFill>
                  <a:srgbClr val="0000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1" charset="-122"/>
                <a:ea typeface="楷体_GB2312" pitchFamily="1" charset="-122"/>
              </a:rPr>
              <a:t>一核</a:t>
            </a:r>
            <a:r>
              <a:rPr lang="en-US" altLang="zh-CN" sz="3200" b="1" strike="noStrike" baseline="-25000" noProof="1">
                <a:solidFill>
                  <a:srgbClr val="0000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1" charset="-122"/>
                <a:ea typeface="楷体_GB2312" pitchFamily="1" charset="-122"/>
              </a:rPr>
              <a:t>”</a:t>
            </a:r>
            <a:r>
              <a:rPr lang="zh-CN" altLang="en-US" sz="3200" b="1" strike="noStrike" baseline="-25000" noProof="1">
                <a:solidFill>
                  <a:srgbClr val="0000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1" charset="-122"/>
                <a:ea typeface="楷体_GB2312" pitchFamily="1" charset="-122"/>
              </a:rPr>
              <a:t>（核心立场）：</a:t>
            </a:r>
            <a:r>
              <a:rPr lang="en-US" altLang="zh-CN" sz="3200" b="1" strike="noStrike" baseline="-25000" noProof="1">
                <a:solidFill>
                  <a:srgbClr val="0000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1" charset="-122"/>
                <a:ea typeface="楷体_GB2312" pitchFamily="1" charset="-122"/>
              </a:rPr>
              <a:t>“</a:t>
            </a:r>
            <a:r>
              <a:rPr lang="zh-CN" altLang="en-US" sz="3200" b="1" strike="noStrike" baseline="-25000" noProof="1">
                <a:solidFill>
                  <a:srgbClr val="0000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1" charset="-122"/>
                <a:ea typeface="楷体_GB2312" pitchFamily="1" charset="-122"/>
              </a:rPr>
              <a:t>为什么考</a:t>
            </a:r>
            <a:r>
              <a:rPr lang="en-US" altLang="zh-CN" sz="3200" b="1" strike="noStrike" baseline="-25000" noProof="1">
                <a:solidFill>
                  <a:srgbClr val="0000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1" charset="-122"/>
                <a:ea typeface="楷体_GB2312" pitchFamily="1" charset="-122"/>
              </a:rPr>
              <a:t>”</a:t>
            </a:r>
            <a:endParaRPr lang="en-US" altLang="zh-CN" sz="3200" b="1" strike="noStrike" baseline="-25000" noProof="1">
              <a:solidFill>
                <a:srgbClr val="0000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3705648" y="4336415"/>
            <a:ext cx="743373" cy="491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6400" strike="noStrike" noProof="1"/>
          </a:p>
        </p:txBody>
      </p:sp>
      <p:sp>
        <p:nvSpPr>
          <p:cNvPr id="10" name="圆角矩形 9"/>
          <p:cNvSpPr/>
          <p:nvPr/>
        </p:nvSpPr>
        <p:spPr>
          <a:xfrm>
            <a:off x="4566920" y="4336415"/>
            <a:ext cx="4817110" cy="667385"/>
          </a:xfrm>
          <a:prstGeom prst="roundRect">
            <a:avLst/>
          </a:prstGeom>
          <a:solidFill>
            <a:srgbClr val="FBDF53"/>
          </a:solidFill>
          <a:ln w="25400" cap="flat" cmpd="sng" algn="ctr">
            <a:solidFill>
              <a:srgbClr val="FBD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l" fontAlgn="base"/>
            <a:r>
              <a:rPr lang="zh-CN" altLang="en-US" sz="3200" b="1" strike="noStrike" baseline="-25000" noProof="1">
                <a:solidFill>
                  <a:srgbClr val="0000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1" charset="-122"/>
                <a:ea typeface="楷体_GB2312" pitchFamily="1" charset="-122"/>
                <a:sym typeface="宋体" panose="02010600030101010101" pitchFamily="2" charset="-122"/>
              </a:rPr>
              <a:t>“四层”（考查目标）：“考什么”</a:t>
            </a:r>
            <a:endParaRPr lang="zh-CN" altLang="en-US" sz="3200" b="1" strike="noStrike" baseline="-25000" noProof="1">
              <a:solidFill>
                <a:srgbClr val="0000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楷体_GB2312" pitchFamily="1" charset="-122"/>
              <a:ea typeface="楷体_GB2312" pitchFamily="1" charset="-122"/>
              <a:sym typeface="宋体" panose="02010600030101010101" pitchFamily="2" charset="-122"/>
            </a:endParaRPr>
          </a:p>
        </p:txBody>
      </p:sp>
      <p:sp>
        <p:nvSpPr>
          <p:cNvPr id="11" name="右箭头 10"/>
          <p:cNvSpPr/>
          <p:nvPr/>
        </p:nvSpPr>
        <p:spPr>
          <a:xfrm rot="2400000">
            <a:off x="3475778" y="4948132"/>
            <a:ext cx="793327" cy="513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6400" strike="noStrike" noProof="1"/>
          </a:p>
        </p:txBody>
      </p:sp>
      <p:sp>
        <p:nvSpPr>
          <p:cNvPr id="12" name="圆角矩形 11"/>
          <p:cNvSpPr/>
          <p:nvPr/>
        </p:nvSpPr>
        <p:spPr>
          <a:xfrm>
            <a:off x="4227195" y="5395172"/>
            <a:ext cx="5156200" cy="632460"/>
          </a:xfrm>
          <a:prstGeom prst="roundRect">
            <a:avLst/>
          </a:prstGeom>
          <a:solidFill>
            <a:srgbClr val="FBDF53"/>
          </a:solidFill>
          <a:ln w="25400" cap="flat" cmpd="sng" algn="ctr">
            <a:solidFill>
              <a:srgbClr val="FBD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l" fontAlgn="base"/>
            <a:r>
              <a:rPr lang="en-US" altLang="zh-CN" sz="3200" b="1" strike="noStrike" baseline="-25000" noProof="1">
                <a:solidFill>
                  <a:srgbClr val="0000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1" charset="-122"/>
                <a:ea typeface="楷体_GB2312" pitchFamily="1" charset="-122"/>
                <a:sym typeface="宋体" panose="02010600030101010101" pitchFamily="2" charset="-122"/>
              </a:rPr>
              <a:t>  </a:t>
            </a:r>
            <a:r>
              <a:rPr lang="zh-CN" altLang="en-US" sz="3200" b="1" strike="noStrike" baseline="-25000" noProof="1">
                <a:solidFill>
                  <a:srgbClr val="0000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楷体_GB2312" pitchFamily="1" charset="-122"/>
                <a:ea typeface="楷体_GB2312" pitchFamily="1" charset="-122"/>
                <a:sym typeface="宋体" panose="02010600030101010101" pitchFamily="2" charset="-122"/>
              </a:rPr>
              <a:t>“四翼”（考查要求）：“怎么考”</a:t>
            </a:r>
            <a:endParaRPr lang="zh-CN" altLang="en-US" sz="3200" b="1" strike="noStrike" baseline="-25000" noProof="1">
              <a:solidFill>
                <a:srgbClr val="0000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楷体_GB2312" pitchFamily="1" charset="-122"/>
              <a:ea typeface="楷体_GB2312" pitchFamily="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01420"/>
            <a:ext cx="10515600" cy="590550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094230"/>
            <a:ext cx="10713085" cy="434911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  <a:sym typeface="+mn-ea"/>
              </a:rPr>
              <a:t>3.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最大限度地挖掘题干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（提取有效信息）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：</a:t>
            </a:r>
            <a:endParaRPr lang="zh-CN" altLang="en-US" sz="3200" b="1">
              <a:solidFill>
                <a:srgbClr val="1D41D5"/>
              </a:solidFill>
              <a:sym typeface="+mn-ea"/>
            </a:endParaRPr>
          </a:p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31．（2017·全国Ⅱ卷）1977年，我国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各大专院校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录取新生27．3万人，至1988年高校在校生总规模达206万人，2001年增长至719万人。在此期间，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高等职业教育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和各种形式的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成人高等教育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的入学人数也有很大增长。由此可知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A．社会对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专业人才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的需求得到了解决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B．高等教育实现了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与生产劳动相结合</a:t>
            </a:r>
            <a:endParaRPr lang="zh-CN" altLang="en-US" b="1">
              <a:solidFill>
                <a:srgbClr val="FFC000"/>
              </a:solidFill>
              <a:sym typeface="+mn-ea"/>
            </a:endParaRPr>
          </a:p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C．人才选拔制度改革适应了经济社会发展</a:t>
            </a:r>
            <a:endParaRPr lang="zh-CN" altLang="en-US" b="1">
              <a:solidFill>
                <a:srgbClr val="FFC000"/>
              </a:solidFill>
              <a:sym typeface="+mn-ea"/>
            </a:endParaRPr>
          </a:p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D．恢复统一高考制度促进了高等教育的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普及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01090"/>
            <a:ext cx="10515600" cy="60769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6895"/>
            <a:ext cx="10782300" cy="434911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  <a:sym typeface="+mn-ea"/>
              </a:rPr>
              <a:t>3.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最大限度地挖掘题干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（提取有效信息）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：</a:t>
            </a:r>
            <a:endParaRPr lang="zh-CN" altLang="en-US" sz="3200" b="1">
              <a:solidFill>
                <a:srgbClr val="1D41D5"/>
              </a:solidFill>
              <a:sym typeface="+mn-ea"/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（</a:t>
            </a:r>
            <a:r>
              <a:rPr lang="en-US" altLang="zh-CN" b="1">
                <a:solidFill>
                  <a:srgbClr val="1D41D5"/>
                </a:solidFill>
                <a:sym typeface="+mn-ea"/>
              </a:rPr>
              <a:t>2014</a:t>
            </a:r>
            <a:r>
              <a:rPr lang="en-US" altLang="zh-CN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全国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Ⅰ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卷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30</a:t>
            </a:r>
            <a:r>
              <a:rPr lang="zh-CN" altLang="en-US" b="1">
                <a:solidFill>
                  <a:srgbClr val="1D41D5"/>
                </a:solidFill>
              </a:rPr>
              <a:t>）．</a:t>
            </a:r>
            <a:r>
              <a:rPr lang="zh-CN" altLang="en-US" b="1">
                <a:solidFill>
                  <a:srgbClr val="FF0000"/>
                </a:solidFill>
              </a:rPr>
              <a:t>20世纪20年代，上海成为中国电影的制作中心</a:t>
            </a:r>
            <a:r>
              <a:rPr lang="zh-CN" altLang="en-US" b="1">
                <a:solidFill>
                  <a:srgbClr val="1D41D5"/>
                </a:solidFill>
              </a:rPr>
              <a:t>，当时上海放映的各种影片中，外国片与国产片比例约为2:1；而在</a:t>
            </a:r>
            <a:r>
              <a:rPr lang="zh-CN" altLang="en-US" b="1">
                <a:solidFill>
                  <a:srgbClr val="FF0000"/>
                </a:solidFill>
              </a:rPr>
              <a:t>北京和天津</a:t>
            </a:r>
            <a:r>
              <a:rPr lang="zh-CN" altLang="en-US" b="1">
                <a:solidFill>
                  <a:srgbClr val="1D41D5"/>
                </a:solidFill>
              </a:rPr>
              <a:t>，这一</a:t>
            </a:r>
            <a:r>
              <a:rPr lang="zh-CN" altLang="en-US" b="1">
                <a:solidFill>
                  <a:srgbClr val="FF0000"/>
                </a:solidFill>
              </a:rPr>
              <a:t>比例高达5:1甚至6:1</a:t>
            </a:r>
            <a:r>
              <a:rPr lang="zh-CN" altLang="en-US" b="1">
                <a:solidFill>
                  <a:srgbClr val="1D41D5"/>
                </a:solidFill>
              </a:rPr>
              <a:t>．上海与京津放映中外电影比例不同，</a:t>
            </a:r>
            <a:r>
              <a:rPr lang="zh-CN" altLang="en-US" b="1">
                <a:solidFill>
                  <a:srgbClr val="FF0000"/>
                </a:solidFill>
              </a:rPr>
              <a:t>能够说明</a:t>
            </a:r>
            <a:r>
              <a:rPr lang="zh-CN" altLang="en-US" b="1">
                <a:solidFill>
                  <a:srgbClr val="1D41D5"/>
                </a:solidFill>
              </a:rPr>
              <a:t>这一现象的应是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A．外国电影的制作水平较高           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B．京津民众对外来事物更具热情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C．中国电影拷贝流通税费重     </a:t>
            </a:r>
            <a:r>
              <a:rPr lang="zh-CN" altLang="en-US" b="1">
                <a:solidFill>
                  <a:schemeClr val="bg1"/>
                </a:solidFill>
              </a:rPr>
              <a:t>      </a:t>
            </a:r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D．上海民众的社会心态更为开放</a:t>
            </a:r>
            <a:endParaRPr lang="zh-CN" altLang="en-US" b="1">
              <a:solidFill>
                <a:srgbClr val="1D41D5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35405"/>
            <a:ext cx="10515600" cy="64071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244725"/>
            <a:ext cx="10879455" cy="329755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  <a:sym typeface="+mn-ea"/>
              </a:rPr>
              <a:t>3.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最大限度地挖掘题干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（提取有效信息）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：</a:t>
            </a:r>
            <a:endParaRPr lang="zh-CN" altLang="en-US" sz="3200" b="1">
              <a:solidFill>
                <a:srgbClr val="1D41D5"/>
              </a:solidFill>
              <a:sym typeface="+mn-ea"/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（2015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b="1">
                <a:solidFill>
                  <a:srgbClr val="1D41D5"/>
                </a:solidFill>
              </a:rPr>
              <a:t>全国Ⅰ卷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 25</a:t>
            </a:r>
            <a:r>
              <a:rPr lang="zh-CN" altLang="en-US" b="1">
                <a:solidFill>
                  <a:srgbClr val="1D41D5"/>
                </a:solidFill>
              </a:rPr>
              <a:t>）．两汉时期，</a:t>
            </a:r>
            <a:r>
              <a:rPr lang="zh-CN" altLang="en-US" b="1">
                <a:solidFill>
                  <a:srgbClr val="FF0000"/>
                </a:solidFill>
              </a:rPr>
              <a:t>皇帝的舅舅、外祖父</a:t>
            </a:r>
            <a:r>
              <a:rPr lang="zh-CN" altLang="en-US" b="1">
                <a:solidFill>
                  <a:srgbClr val="1D41D5"/>
                </a:solidFill>
              </a:rPr>
              <a:t>按例封侯；若皇帝幼小，</a:t>
            </a:r>
            <a:r>
              <a:rPr lang="zh-CN" altLang="en-US" b="1">
                <a:solidFill>
                  <a:srgbClr val="FF0000"/>
                </a:solidFill>
              </a:rPr>
              <a:t>执政大臣也主要从他们之中选择</a:t>
            </a:r>
            <a:r>
              <a:rPr lang="zh-CN" altLang="en-US" b="1">
                <a:solidFill>
                  <a:srgbClr val="1D41D5"/>
                </a:solidFill>
              </a:rPr>
              <a:t>。这被当时人视为“安宗庙，重社稷”的“汉家之制”。汉代出现</a:t>
            </a:r>
            <a:r>
              <a:rPr lang="zh-CN" altLang="en-US" b="1">
                <a:solidFill>
                  <a:srgbClr val="FF0000"/>
                </a:solidFill>
              </a:rPr>
              <a:t>外戚干政的背景是 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A．皇帝依靠外戚抑制相权            B．“家天下”观念根深蒂固   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C．母族亲属关系受到重视            </a:t>
            </a:r>
            <a:r>
              <a:rPr lang="zh-CN" altLang="en-US" b="1">
                <a:solidFill>
                  <a:srgbClr val="1D41D5"/>
                </a:solidFill>
              </a:rPr>
              <a:t>D．刘氏同姓诸侯王势力强大 </a:t>
            </a:r>
            <a:endParaRPr lang="zh-CN" altLang="en-US" b="1">
              <a:solidFill>
                <a:srgbClr val="1D41D5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01420"/>
            <a:ext cx="10515600" cy="62420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142490"/>
            <a:ext cx="10515600" cy="3514090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  <a:sym typeface="+mn-ea"/>
              </a:rPr>
              <a:t>3.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最大限度地挖掘题干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（提取有效信息）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：</a:t>
            </a:r>
            <a:endParaRPr lang="zh-CN" altLang="en-US" sz="3200" b="1">
              <a:solidFill>
                <a:srgbClr val="1D41D5"/>
              </a:solidFill>
              <a:sym typeface="+mn-ea"/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（2008年 课标卷 选做-战争与和平）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　 材料一  </a:t>
            </a:r>
            <a:r>
              <a:rPr lang="zh-CN" altLang="en-US" sz="2665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欧洲在战后一个严寒的黎明醒来。</a:t>
            </a:r>
            <a:r>
              <a:rPr lang="zh-CN" altLang="en-US" sz="2665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1947年的冬天是气候最恶劣的季节</a:t>
            </a:r>
            <a:r>
              <a:rPr lang="zh-CN" altLang="en-US" sz="2665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。从1月到3月，一股冷风横扫</a:t>
            </a:r>
            <a:r>
              <a:rPr lang="zh-CN" altLang="en-US" sz="2665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德、意、法、英</a:t>
            </a:r>
            <a:r>
              <a:rPr lang="zh-CN" altLang="en-US" sz="2665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等国……狂风呼啸，积雪如山，交通断绝，</a:t>
            </a:r>
            <a:r>
              <a:rPr lang="zh-CN" altLang="en-US" sz="2665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浮冰堵住了泰晤士河口</a:t>
            </a:r>
            <a:r>
              <a:rPr lang="zh-CN" altLang="en-US" sz="2665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；运载着</a:t>
            </a:r>
            <a:r>
              <a:rPr lang="zh-CN" altLang="en-US" sz="2665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食品给养</a:t>
            </a:r>
            <a:r>
              <a:rPr lang="zh-CN" altLang="en-US" sz="2665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的火车转眼之间就</a:t>
            </a:r>
            <a:r>
              <a:rPr lang="zh-CN" altLang="en-US" sz="2665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冻在铁轨上</a:t>
            </a:r>
            <a:r>
              <a:rPr lang="zh-CN" altLang="en-US" sz="2665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；驶往</a:t>
            </a:r>
            <a:r>
              <a:rPr lang="zh-CN" altLang="en-US" sz="2665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巴黎的运煤船</a:t>
            </a:r>
            <a:r>
              <a:rPr lang="zh-CN" altLang="en-US" sz="2665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被冰块堵在水上航行不得。在</a:t>
            </a:r>
            <a:r>
              <a:rPr lang="zh-CN" altLang="en-US" sz="2665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柏林</a:t>
            </a:r>
            <a:r>
              <a:rPr lang="zh-CN" altLang="en-US" sz="2665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……作为应急措施，</a:t>
            </a:r>
            <a:r>
              <a:rPr lang="zh-CN" altLang="en-US" sz="2665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每户德国家庭分配到一棵树作为取暖之用。</a:t>
            </a:r>
            <a:endParaRPr lang="zh-CN" altLang="en-US" sz="2665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18260"/>
            <a:ext cx="10515600" cy="67500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3270" y="2278380"/>
            <a:ext cx="10665460" cy="3213735"/>
          </a:xfrm>
        </p:spPr>
        <p:txBody>
          <a:bodyPr/>
          <a:lstStyle/>
          <a:p>
            <a:r>
              <a:rPr lang="zh-CN" altLang="en-US">
                <a:solidFill>
                  <a:srgbClr val="1D41D5"/>
                </a:solidFill>
              </a:rPr>
              <a:t> </a:t>
            </a:r>
            <a:r>
              <a:rPr lang="en-US" altLang="zh-CN" sz="3200" b="1">
                <a:solidFill>
                  <a:srgbClr val="1D41D5"/>
                </a:solidFill>
                <a:sym typeface="+mn-ea"/>
              </a:rPr>
              <a:t>3.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最大限度地挖掘题干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（提取有效信息）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：</a:t>
            </a:r>
            <a:endParaRPr lang="zh-CN" altLang="en-US" sz="3200" b="1">
              <a:solidFill>
                <a:srgbClr val="1D41D5"/>
              </a:solidFill>
              <a:sym typeface="+mn-ea"/>
            </a:endParaRPr>
          </a:p>
          <a:p>
            <a:r>
              <a:rPr lang="zh-CN" altLang="en-US" sz="3200" b="1">
                <a:solidFill>
                  <a:srgbClr val="1D41D5"/>
                </a:solidFill>
                <a:sym typeface="+mn-ea"/>
              </a:rPr>
              <a:t>       </a:t>
            </a:r>
            <a:r>
              <a:rPr lang="zh-CN" altLang="en-US" sz="2665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整个欧洲，供水系统、下水道排污以及其他大部分</a:t>
            </a:r>
            <a:r>
              <a:rPr lang="zh-CN" altLang="en-US" sz="2665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生活设施瘫痪</a:t>
            </a:r>
            <a:r>
              <a:rPr lang="zh-CN" altLang="en-US" sz="2665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；食物供应日减，煤的储备不断减少……英国的</a:t>
            </a:r>
            <a:r>
              <a:rPr lang="zh-CN" altLang="en-US" sz="2665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失业人口</a:t>
            </a:r>
            <a:r>
              <a:rPr lang="zh-CN" altLang="en-US" sz="2665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在两个月之内</a:t>
            </a:r>
            <a:r>
              <a:rPr lang="zh-CN" altLang="en-US" sz="2665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增加</a:t>
            </a:r>
            <a:r>
              <a:rPr lang="zh-CN" altLang="en-US" sz="2665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了100 万。</a:t>
            </a:r>
            <a:r>
              <a:rPr lang="zh-CN" altLang="en-US" sz="2665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政府和工业都在冰雪中停止运作了</a:t>
            </a:r>
            <a:r>
              <a:rPr lang="zh-CN" altLang="en-US" sz="2665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。生命似乎已被冻僵：400万头羊、3万头牛冻俄而死。在置身其间的</a:t>
            </a:r>
            <a:r>
              <a:rPr lang="zh-CN" altLang="en-US" sz="2665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哲学家以赛亚·伯林看来，这里“空旷，寥无人迹，就像一具优雅的尸体。”</a:t>
            </a:r>
            <a:endParaRPr lang="zh-CN" altLang="en-US" sz="2665" b="1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　　          ——摘编自【英】弗·斯·桑德斯《文化冷战与中央情报局》</a:t>
            </a:r>
            <a:endParaRPr lang="zh-CN" altLang="en-US" sz="2665" b="1">
              <a:solidFill>
                <a:srgbClr val="1D41D5"/>
              </a:solidFill>
            </a:endParaRPr>
          </a:p>
          <a:p>
            <a:endParaRPr lang="zh-CN" altLang="en-US" sz="2665" b="1">
              <a:solidFill>
                <a:srgbClr val="1D41D5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51280"/>
            <a:ext cx="10515600" cy="65722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378075"/>
            <a:ext cx="10246995" cy="3547110"/>
          </a:xfrm>
        </p:spPr>
        <p:txBody>
          <a:bodyPr/>
          <a:lstStyle/>
          <a:p>
            <a:r>
              <a:rPr lang="zh-CN" altLang="en-US">
                <a:solidFill>
                  <a:srgbClr val="1D41D5"/>
                </a:solidFill>
                <a:sym typeface="+mn-ea"/>
              </a:rPr>
              <a:t> </a:t>
            </a:r>
            <a:r>
              <a:rPr lang="en-US" altLang="zh-CN" sz="3200" b="1">
                <a:solidFill>
                  <a:srgbClr val="1D41D5"/>
                </a:solidFill>
                <a:sym typeface="+mn-ea"/>
              </a:rPr>
              <a:t>3.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最大限度地挖掘题干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（提取有效信息）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：</a:t>
            </a:r>
            <a:endParaRPr lang="zh-CN" altLang="en-US" sz="3200" b="1">
              <a:solidFill>
                <a:srgbClr val="1D41D5"/>
              </a:solidFill>
              <a:sym typeface="+mn-ea"/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（</a:t>
            </a:r>
            <a:r>
              <a:rPr lang="en-US" altLang="zh-CN" sz="2665" b="1">
                <a:solidFill>
                  <a:srgbClr val="1D41D5"/>
                </a:solidFill>
              </a:rPr>
              <a:t>1</a:t>
            </a:r>
            <a:r>
              <a:rPr lang="zh-CN" altLang="en-US" sz="2665" b="1">
                <a:solidFill>
                  <a:srgbClr val="1D41D5"/>
                </a:solidFill>
              </a:rPr>
              <a:t>）根据材料一并结合所学知识，概括指出</a:t>
            </a:r>
            <a:r>
              <a:rPr lang="zh-CN" altLang="en-US" sz="2665" b="1">
                <a:solidFill>
                  <a:srgbClr val="FF0000"/>
                </a:solidFill>
              </a:rPr>
              <a:t>欧洲成为“一具优雅的尸体”</a:t>
            </a:r>
            <a:r>
              <a:rPr lang="zh-CN" altLang="en-US" sz="2665" b="1">
                <a:solidFill>
                  <a:srgbClr val="1D41D5"/>
                </a:solidFill>
              </a:rPr>
              <a:t>的原因。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FF0000"/>
                </a:solidFill>
              </a:rPr>
              <a:t>原因：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  第二次世界大战对欧洲各国经济造成巨大破坏；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  1947年冬季的恶劣气候使民众生活进一步恶化；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FF0000"/>
                </a:solidFill>
              </a:rPr>
              <a:t>  人们的心理受到冲击。</a:t>
            </a:r>
            <a:endParaRPr lang="zh-CN" altLang="en-US" sz="2665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35405"/>
            <a:ext cx="10515600" cy="64071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395220"/>
            <a:ext cx="10515600" cy="3329940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1D41D5"/>
                </a:solidFill>
              </a:rPr>
              <a:t>4.</a:t>
            </a:r>
            <a:r>
              <a:rPr lang="zh-CN" altLang="en-US" sz="3200" b="1" dirty="0">
                <a:solidFill>
                  <a:srgbClr val="1D41D5"/>
                </a:solidFill>
              </a:rPr>
              <a:t>主观题的思考路径：</a:t>
            </a:r>
            <a:endParaRPr lang="zh-CN" altLang="en-US" sz="3200" b="1" dirty="0">
              <a:solidFill>
                <a:srgbClr val="1D41D5"/>
              </a:solidFill>
            </a:endParaRPr>
          </a:p>
          <a:p>
            <a:r>
              <a:rPr lang="zh-CN" altLang="en-US" sz="2665" b="1" dirty="0">
                <a:solidFill>
                  <a:srgbClr val="1D41D5"/>
                </a:solidFill>
              </a:rPr>
              <a:t>（</a:t>
            </a:r>
            <a:r>
              <a:rPr lang="en-US" altLang="zh-CN" sz="2665" b="1" dirty="0">
                <a:solidFill>
                  <a:srgbClr val="1D41D5"/>
                </a:solidFill>
              </a:rPr>
              <a:t>2</a:t>
            </a:r>
            <a:r>
              <a:rPr lang="en-US" altLang="zh-CN" sz="2665" b="1" dirty="0">
                <a:solidFill>
                  <a:srgbClr val="1D41D5"/>
                </a:solidFill>
                <a:sym typeface="+mn-ea"/>
              </a:rPr>
              <a:t>018</a:t>
            </a:r>
            <a:r>
              <a:rPr lang="en-US" altLang="zh-CN" sz="2665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zh-CN" altLang="en-US" sz="2665" b="1" dirty="0">
                <a:solidFill>
                  <a:srgbClr val="1D41D5"/>
                </a:solidFill>
                <a:sym typeface="+mn-ea"/>
              </a:rPr>
              <a:t>全国</a:t>
            </a:r>
            <a:r>
              <a:rPr lang="zh-CN" altLang="en-US" sz="2665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Ⅱ</a:t>
            </a:r>
            <a:r>
              <a:rPr lang="zh-CN" altLang="en-US" sz="2665" b="1" dirty="0">
                <a:solidFill>
                  <a:srgbClr val="1D41D5"/>
                </a:solidFill>
                <a:sym typeface="+mn-ea"/>
              </a:rPr>
              <a:t>卷</a:t>
            </a:r>
            <a:r>
              <a:rPr lang="zh-CN" altLang="en-US" sz="2665" b="1" dirty="0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zh-CN" altLang="en-US" sz="2665" b="1" dirty="0">
                <a:solidFill>
                  <a:srgbClr val="1D41D5"/>
                </a:solidFill>
                <a:sym typeface="+mn-ea"/>
              </a:rPr>
              <a:t>41</a:t>
            </a:r>
            <a:r>
              <a:rPr lang="zh-CN" altLang="en-US" sz="2665" b="1" dirty="0">
                <a:solidFill>
                  <a:srgbClr val="1D41D5"/>
                </a:solidFill>
              </a:rPr>
              <a:t>）．阅读材料，完成下列要求。</a:t>
            </a:r>
            <a:endParaRPr lang="zh-CN" altLang="en-US" sz="2665" b="1" dirty="0">
              <a:solidFill>
                <a:srgbClr val="1D41D5"/>
              </a:solidFill>
            </a:endParaRPr>
          </a:p>
          <a:p>
            <a:r>
              <a:rPr lang="zh-CN" altLang="en-US" b="1" dirty="0">
                <a:solidFill>
                  <a:srgbClr val="1D41D5"/>
                </a:solidFill>
              </a:rPr>
              <a:t>材料  </a:t>
            </a:r>
            <a:r>
              <a:rPr lang="zh-CN" altLang="en-US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中国是大豆的故乡,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甲骨文中</a:t>
            </a:r>
            <a:r>
              <a:rPr lang="zh-CN" altLang="en-US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就有关于大豆的记载。先秦时期，大豆栽培主要是在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黄河中游地区，“豆饭”是人们的重要食物。《齐民要术》</a:t>
            </a:r>
            <a:r>
              <a:rPr lang="zh-CN" altLang="en-US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通过总结劳动人民长期的实践经验，认识到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大豆对于改良土壤的作用</a:t>
            </a:r>
            <a:r>
              <a:rPr lang="zh-CN" altLang="en-US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，主张大豆与其他作物轮种。唐宋时期的文献中都有朝廷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调集大豆送至南方救灾</a:t>
            </a:r>
            <a:r>
              <a:rPr lang="zh-CN" altLang="en-US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、备种的记录，大豆的种植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推广到江南及岭南</a:t>
            </a:r>
            <a:r>
              <a:rPr lang="zh-CN" altLang="en-US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从古至今</a:t>
            </a:r>
            <a:r>
              <a:rPr lang="zh-CN" altLang="en-US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，各式各样的豆制品是中国人喜爱的食物，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提供了人体所需的优质植物蛋白。</a:t>
            </a:r>
            <a:endParaRPr lang="zh-CN" altLang="en-US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5785" y="1268095"/>
            <a:ext cx="10515600" cy="62420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5785" y="2027555"/>
            <a:ext cx="11501755" cy="3747770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1D41D5"/>
                </a:solidFill>
                <a:sym typeface="+mn-ea"/>
              </a:rPr>
              <a:t>4.</a:t>
            </a:r>
            <a:r>
              <a:rPr lang="zh-CN" altLang="en-US" sz="3200" b="1" dirty="0">
                <a:solidFill>
                  <a:srgbClr val="1D41D5"/>
                </a:solidFill>
                <a:sym typeface="+mn-ea"/>
              </a:rPr>
              <a:t>主观题的思考路径：</a:t>
            </a:r>
            <a:endParaRPr lang="zh-CN" altLang="en-US" sz="3200" b="1" dirty="0">
              <a:solidFill>
                <a:srgbClr val="1D41D5"/>
              </a:solidFill>
            </a:endParaRPr>
          </a:p>
          <a:p>
            <a:r>
              <a:rPr lang="zh-CN" altLang="en-US" sz="2665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400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1765年，大豆引入北美</a:t>
            </a:r>
            <a:r>
              <a:rPr lang="zh-CN" altLang="en-US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，最初作为饲料或绿肥。19世纪60年代，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豆腐</a:t>
            </a:r>
            <a:r>
              <a:rPr lang="zh-CN" altLang="en-US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在美国开始被视为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健康食品</a:t>
            </a:r>
            <a:r>
              <a:rPr lang="zh-CN" altLang="en-US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。19世纪末，大豆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根瘤的固氮功能</a:t>
            </a:r>
            <a:r>
              <a:rPr lang="zh-CN" altLang="en-US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被发现，在美国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干旱地区推广种植</a:t>
            </a:r>
            <a:r>
              <a:rPr lang="zh-CN" altLang="en-US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。至1910年，美国已经拥有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280多个大豆品种</a:t>
            </a:r>
            <a:r>
              <a:rPr lang="zh-CN" altLang="en-US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  </a:t>
            </a:r>
            <a:endParaRPr lang="zh-CN" altLang="en-US" b="1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1931年，福特公司从大豆中开发出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人造蛋白纤维</a:t>
            </a:r>
            <a:r>
              <a:rPr lang="zh-CN" altLang="en-US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，大豆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成为</a:t>
            </a:r>
            <a:r>
              <a:rPr lang="zh-CN" altLang="en-US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食品工业、轻工业及医药工业的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重要原料</a:t>
            </a:r>
            <a:r>
              <a:rPr lang="zh-CN" altLang="en-US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。1954年，美国成为世界上最大的大豆生产国，种植面积超过一亿亩。大豆在南北美州都得到广泛种植，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美洲的农田和中国人的餐桌发生了紧密联系。</a:t>
            </a:r>
            <a:endParaRPr lang="zh-CN" altLang="en-US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b="1" dirty="0">
                <a:solidFill>
                  <a:srgbClr val="1D41D5"/>
                </a:solidFill>
                <a:latin typeface="+mn-ea"/>
                <a:cs typeface="+mn-ea"/>
              </a:rPr>
              <a:t>——摘编自刘启振等《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cs typeface="+mn-ea"/>
              </a:rPr>
              <a:t>“一带一路”</a:t>
            </a:r>
            <a:r>
              <a:rPr lang="zh-CN" altLang="en-US" b="1" dirty="0">
                <a:solidFill>
                  <a:srgbClr val="1D41D5"/>
                </a:solidFill>
                <a:latin typeface="+mn-ea"/>
                <a:cs typeface="+mn-ea"/>
              </a:rPr>
              <a:t>视域下栽培大豆的起源和传播》等</a:t>
            </a:r>
            <a:endParaRPr lang="zh-CN" altLang="en-US" b="1" dirty="0">
              <a:solidFill>
                <a:srgbClr val="1D41D5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75715"/>
            <a:ext cx="10515600" cy="636270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099310"/>
            <a:ext cx="11212830" cy="3933190"/>
          </a:xfrm>
        </p:spPr>
        <p:txBody>
          <a:bodyPr/>
          <a:lstStyle/>
          <a:p>
            <a:r>
              <a:rPr lang="zh-CN" altLang="en-US" b="1" dirty="0">
                <a:solidFill>
                  <a:srgbClr val="1D41D5"/>
                </a:solidFill>
              </a:rPr>
              <a:t>（1）根据材料并结合所学知识，</a:t>
            </a:r>
            <a:r>
              <a:rPr lang="zh-CN" altLang="en-US" b="1" dirty="0">
                <a:solidFill>
                  <a:srgbClr val="FF0000"/>
                </a:solidFill>
              </a:rPr>
              <a:t>概括</a:t>
            </a:r>
            <a:r>
              <a:rPr lang="zh-CN" altLang="en-US" b="1" dirty="0">
                <a:solidFill>
                  <a:srgbClr val="1D41D5"/>
                </a:solidFill>
              </a:rPr>
              <a:t>我国</a:t>
            </a:r>
            <a:r>
              <a:rPr lang="zh-CN" altLang="en-US" b="1" dirty="0">
                <a:solidFill>
                  <a:srgbClr val="FF0000"/>
                </a:solidFill>
              </a:rPr>
              <a:t>历史上种植利用大豆的特点和作用。</a:t>
            </a:r>
            <a:r>
              <a:rPr lang="zh-CN" altLang="en-US" b="1" dirty="0">
                <a:solidFill>
                  <a:srgbClr val="1D41D5"/>
                </a:solidFill>
              </a:rPr>
              <a:t>（12分）</a:t>
            </a:r>
            <a:endParaRPr lang="zh-CN" altLang="en-US" b="1" dirty="0">
              <a:solidFill>
                <a:srgbClr val="1D41D5"/>
              </a:solidFill>
            </a:endParaRPr>
          </a:p>
          <a:p>
            <a:r>
              <a:rPr lang="zh-CN" altLang="en-US" b="1" dirty="0">
                <a:solidFill>
                  <a:srgbClr val="1D41D5"/>
                </a:solidFill>
              </a:rPr>
              <a:t>（2）根据材料并结合所学知识，</a:t>
            </a:r>
            <a:r>
              <a:rPr lang="zh-CN" altLang="en-US" b="1" dirty="0">
                <a:solidFill>
                  <a:srgbClr val="FF0000"/>
                </a:solidFill>
              </a:rPr>
              <a:t>说明</a:t>
            </a:r>
            <a:r>
              <a:rPr lang="zh-CN" altLang="en-US" b="1" dirty="0">
                <a:solidFill>
                  <a:srgbClr val="1D41D5"/>
                </a:solidFill>
              </a:rPr>
              <a:t>大豆在</a:t>
            </a:r>
            <a:r>
              <a:rPr lang="zh-CN" altLang="en-US" b="1" dirty="0">
                <a:solidFill>
                  <a:srgbClr val="FF0000"/>
                </a:solidFill>
              </a:rPr>
              <a:t>美国广泛种植</a:t>
            </a:r>
            <a:r>
              <a:rPr lang="zh-CN" altLang="en-US" b="1" dirty="0">
                <a:solidFill>
                  <a:srgbClr val="1D41D5"/>
                </a:solidFill>
              </a:rPr>
              <a:t>的</a:t>
            </a:r>
            <a:r>
              <a:rPr lang="zh-CN" altLang="en-US" b="1" dirty="0">
                <a:solidFill>
                  <a:srgbClr val="FF0000"/>
                </a:solidFill>
              </a:rPr>
              <a:t>原因</a:t>
            </a:r>
            <a:r>
              <a:rPr lang="zh-CN" altLang="en-US" b="1" dirty="0">
                <a:solidFill>
                  <a:srgbClr val="1D41D5"/>
                </a:solidFill>
              </a:rPr>
              <a:t>。（8分）</a:t>
            </a:r>
            <a:endParaRPr lang="zh-CN" altLang="en-US" b="1" dirty="0">
              <a:solidFill>
                <a:srgbClr val="1D41D5"/>
              </a:solidFill>
            </a:endParaRPr>
          </a:p>
          <a:p>
            <a:r>
              <a:rPr lang="zh-CN" altLang="en-US" b="1" dirty="0">
                <a:solidFill>
                  <a:srgbClr val="1D41D5"/>
                </a:solidFill>
              </a:rPr>
              <a:t>（3）根据材料并结合所学知识，</a:t>
            </a:r>
            <a:r>
              <a:rPr lang="zh-CN" altLang="en-US" b="1" dirty="0">
                <a:solidFill>
                  <a:srgbClr val="FF0000"/>
                </a:solidFill>
              </a:rPr>
              <a:t>简析</a:t>
            </a:r>
            <a:r>
              <a:rPr lang="zh-CN" altLang="en-US" b="1" dirty="0">
                <a:solidFill>
                  <a:srgbClr val="1D41D5"/>
                </a:solidFill>
              </a:rPr>
              <a:t>物种交流的</a:t>
            </a:r>
            <a:r>
              <a:rPr lang="zh-CN" altLang="en-US" b="1" dirty="0">
                <a:solidFill>
                  <a:srgbClr val="FF0000"/>
                </a:solidFill>
              </a:rPr>
              <a:t>积极意义</a:t>
            </a:r>
            <a:r>
              <a:rPr lang="zh-CN" altLang="en-US" b="1" dirty="0">
                <a:solidFill>
                  <a:srgbClr val="1D41D5"/>
                </a:solidFill>
              </a:rPr>
              <a:t>。（5分）</a:t>
            </a:r>
            <a:endParaRPr lang="zh-CN" altLang="en-US" b="1" dirty="0">
              <a:solidFill>
                <a:srgbClr val="1D41D5"/>
              </a:solidFill>
            </a:endParaRPr>
          </a:p>
          <a:p>
            <a:r>
              <a:rPr lang="zh-CN" altLang="en-US" sz="3200" b="1" dirty="0">
                <a:solidFill>
                  <a:srgbClr val="1D41D5"/>
                </a:solidFill>
                <a:sym typeface="+mn-ea"/>
              </a:rPr>
              <a:t>思考路径：</a:t>
            </a:r>
            <a:endParaRPr lang="zh-CN" altLang="en-US" sz="3200" b="1" dirty="0">
              <a:solidFill>
                <a:srgbClr val="1D41D5"/>
              </a:solidFill>
              <a:sym typeface="+mn-ea"/>
            </a:endParaRPr>
          </a:p>
          <a:p>
            <a:r>
              <a:rPr lang="en-US" altLang="zh-CN" b="1" dirty="0">
                <a:solidFill>
                  <a:srgbClr val="1D41D5"/>
                </a:solidFill>
              </a:rPr>
              <a:t>1.</a:t>
            </a:r>
            <a:r>
              <a:rPr lang="zh-CN" altLang="en-US" b="1" dirty="0">
                <a:solidFill>
                  <a:srgbClr val="1D41D5"/>
                </a:solidFill>
              </a:rPr>
              <a:t>认真审读设问主语，准确把握设问要求</a:t>
            </a:r>
            <a:endParaRPr lang="zh-CN" altLang="en-US" b="1" dirty="0">
              <a:solidFill>
                <a:srgbClr val="1D41D5"/>
              </a:solidFill>
            </a:endParaRPr>
          </a:p>
          <a:p>
            <a:r>
              <a:rPr lang="en-US" altLang="zh-CN" b="1" dirty="0">
                <a:solidFill>
                  <a:srgbClr val="1D41D5"/>
                </a:solidFill>
              </a:rPr>
              <a:t>2.</a:t>
            </a:r>
            <a:r>
              <a:rPr lang="zh-CN" altLang="en-US" b="1" dirty="0">
                <a:solidFill>
                  <a:srgbClr val="1D41D5"/>
                </a:solidFill>
              </a:rPr>
              <a:t>符合</a:t>
            </a:r>
            <a:r>
              <a:rPr lang="zh-CN" altLang="en-US" b="1" dirty="0">
                <a:solidFill>
                  <a:srgbClr val="FF0000"/>
                </a:solidFill>
              </a:rPr>
              <a:t>逻辑思考方向</a:t>
            </a:r>
            <a:r>
              <a:rPr lang="zh-CN" altLang="en-US" b="1" dirty="0">
                <a:solidFill>
                  <a:srgbClr val="1D41D5"/>
                </a:solidFill>
              </a:rPr>
              <a:t>，全面列出答案要点</a:t>
            </a:r>
            <a:endParaRPr lang="zh-CN" altLang="en-US" b="1" dirty="0">
              <a:solidFill>
                <a:srgbClr val="1D41D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20775"/>
            <a:ext cx="10515600" cy="61023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905000"/>
            <a:ext cx="10516235" cy="434911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  <a:sym typeface="+mn-ea"/>
              </a:rPr>
              <a:t>4.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主观题的思考路径：</a:t>
            </a:r>
            <a:endParaRPr lang="zh-CN" altLang="en-US" sz="3200" b="1">
              <a:solidFill>
                <a:srgbClr val="1D41D5"/>
              </a:solidFill>
              <a:sym typeface="+mn-ea"/>
            </a:endParaRPr>
          </a:p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（1）根据材料并结合所学知识，概括我国历史上种植利用大豆的特点和作用。（12分）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逻辑思考方向：</a:t>
            </a:r>
            <a:endParaRPr lang="zh-CN" altLang="en-US" b="1">
              <a:solidFill>
                <a:srgbClr val="FFC000"/>
              </a:solidFill>
              <a:sym typeface="+mn-ea"/>
            </a:endParaRPr>
          </a:p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种植利用大豆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的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特点：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何时开始</a:t>
            </a:r>
            <a:r>
              <a:rPr lang="en-US" altLang="zh-CN" b="1">
                <a:solidFill>
                  <a:srgbClr val="1D41D5"/>
                </a:solidFill>
                <a:sym typeface="+mn-ea"/>
              </a:rPr>
              <a:t>——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从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哪儿开始</a:t>
            </a:r>
            <a:r>
              <a:rPr lang="en-US" altLang="zh-CN" b="1">
                <a:solidFill>
                  <a:srgbClr val="1D41D5"/>
                </a:solidFill>
                <a:sym typeface="+mn-ea"/>
              </a:rPr>
              <a:t>——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扩展至哪儿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（时空观念）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  <a:p>
            <a:endParaRPr lang="zh-CN" alt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zh-CN" altLang="en-US" b="1">
              <a:solidFill>
                <a:srgbClr val="1D41D5"/>
              </a:solidFill>
            </a:endParaRPr>
          </a:p>
          <a:p>
            <a:endParaRPr lang="zh-CN" altLang="en-US" b="1">
              <a:solidFill>
                <a:srgbClr val="1D41D5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36320" y="5046345"/>
            <a:ext cx="2820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商朝，历史悠久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02330" y="5568315"/>
            <a:ext cx="1873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黄河中游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98795" y="5306060"/>
            <a:ext cx="3261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楷体" panose="02010609060101010101" charset="-122"/>
                <a:sym typeface="+mn-ea"/>
              </a:rPr>
              <a:t>江南及岭南</a:t>
            </a:r>
            <a:endParaRPr lang="zh-CN" altLang="en-US" sz="2800" b="1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7" name="上箭头 6"/>
          <p:cNvSpPr/>
          <p:nvPr/>
        </p:nvSpPr>
        <p:spPr>
          <a:xfrm>
            <a:off x="1793240" y="4826000"/>
            <a:ext cx="573405" cy="3397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8" name="上箭头 7"/>
          <p:cNvSpPr/>
          <p:nvPr/>
        </p:nvSpPr>
        <p:spPr>
          <a:xfrm>
            <a:off x="3720465" y="4826000"/>
            <a:ext cx="962025" cy="7423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9" name="上箭头 8"/>
          <p:cNvSpPr/>
          <p:nvPr/>
        </p:nvSpPr>
        <p:spPr>
          <a:xfrm>
            <a:off x="6219051" y="4825854"/>
            <a:ext cx="576064" cy="4800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组合 8"/>
          <p:cNvGrpSpPr/>
          <p:nvPr/>
        </p:nvGrpSpPr>
        <p:grpSpPr>
          <a:xfrm>
            <a:off x="790787" y="1770380"/>
            <a:ext cx="7730067" cy="3785447"/>
            <a:chOff x="383" y="1202"/>
            <a:chExt cx="12857" cy="6350"/>
          </a:xfrm>
        </p:grpSpPr>
        <p:sp>
          <p:nvSpPr>
            <p:cNvPr id="3" name="圆角矩形 2"/>
            <p:cNvSpPr/>
            <p:nvPr/>
          </p:nvSpPr>
          <p:spPr>
            <a:xfrm>
              <a:off x="383" y="3881"/>
              <a:ext cx="4664" cy="130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r>
                <a:rPr lang="en-US" altLang="zh-CN" sz="2665" b="1" strike="noStrike" noProof="1">
                  <a:latin typeface="+mn-ea"/>
                  <a:cs typeface="+mn-ea"/>
                </a:rPr>
                <a:t>“</a:t>
              </a:r>
              <a:r>
                <a:rPr lang="zh-CN" altLang="en-US" sz="2665" b="1" strike="noStrike" noProof="1">
                  <a:latin typeface="+mn-ea"/>
                  <a:cs typeface="+mn-ea"/>
                </a:rPr>
                <a:t>核心立场</a:t>
              </a:r>
              <a:r>
                <a:rPr lang="en-US" altLang="zh-CN" sz="2665" b="1" strike="noStrike" noProof="1">
                  <a:latin typeface="+mn-ea"/>
                  <a:cs typeface="+mn-ea"/>
                </a:rPr>
                <a:t>”</a:t>
              </a:r>
              <a:endParaRPr lang="en-US" altLang="zh-CN" sz="2665" b="1" strike="noStrike" noProof="1">
                <a:latin typeface="+mn-ea"/>
                <a:cs typeface="+mn-ea"/>
              </a:endParaRPr>
            </a:p>
            <a:p>
              <a:pPr algn="ctr" fontAlgn="base"/>
              <a:r>
                <a:rPr lang="zh-CN" altLang="en-US" sz="2665" b="1" strike="noStrike" noProof="1">
                  <a:latin typeface="+mn-ea"/>
                  <a:cs typeface="+mn-ea"/>
                </a:rPr>
                <a:t>（</a:t>
              </a:r>
              <a:r>
                <a:rPr lang="en-US" altLang="zh-CN" sz="2665" b="1" strike="noStrike" noProof="1">
                  <a:latin typeface="+mn-ea"/>
                  <a:cs typeface="+mn-ea"/>
                </a:rPr>
                <a:t>“</a:t>
              </a:r>
              <a:r>
                <a:rPr lang="zh-CN" altLang="en-US" sz="2665" b="1" strike="noStrike" noProof="1">
                  <a:latin typeface="+mn-ea"/>
                  <a:cs typeface="+mn-ea"/>
                </a:rPr>
                <a:t>为什么考</a:t>
              </a:r>
              <a:r>
                <a:rPr lang="en-US" altLang="zh-CN" sz="2665" b="1" strike="noStrike" noProof="1">
                  <a:latin typeface="+mn-ea"/>
                  <a:cs typeface="+mn-ea"/>
                </a:rPr>
                <a:t>”</a:t>
              </a:r>
              <a:r>
                <a:rPr lang="zh-CN" altLang="en-US" sz="2665" b="1" strike="noStrike" noProof="1">
                  <a:latin typeface="+mn-ea"/>
                  <a:cs typeface="+mn-ea"/>
                </a:rPr>
                <a:t>）</a:t>
              </a:r>
              <a:endParaRPr lang="zh-CN" altLang="en-US" sz="2665" b="1" strike="noStrike" noProof="1">
                <a:latin typeface="+mn-ea"/>
                <a:cs typeface="+mn-ea"/>
              </a:endParaRPr>
            </a:p>
          </p:txBody>
        </p:sp>
        <p:sp>
          <p:nvSpPr>
            <p:cNvPr id="4" name="流程图: 可选过程 3"/>
            <p:cNvSpPr/>
            <p:nvPr/>
          </p:nvSpPr>
          <p:spPr>
            <a:xfrm>
              <a:off x="5814" y="1202"/>
              <a:ext cx="7426" cy="1838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665" b="1" strike="noStrike" noProof="1"/>
                <a:t>立德树人</a:t>
              </a:r>
              <a:endParaRPr lang="zh-CN" altLang="en-US" sz="2665" b="1" strike="noStrike" noProof="1"/>
            </a:p>
            <a:p>
              <a:pPr algn="ctr" fontAlgn="base"/>
              <a:r>
                <a:rPr lang="zh-CN" altLang="en-US" sz="2135" b="1" strike="noStrike" noProof="1">
                  <a:latin typeface="楷体" panose="02010609060101010101" charset="-122"/>
                  <a:ea typeface="楷体" panose="02010609060101010101" charset="-122"/>
                </a:rPr>
                <a:t>社会主义核心价值观、依法治国理念、中华优秀传统文化、创新能力</a:t>
              </a:r>
              <a:r>
                <a:rPr lang="zh-CN" altLang="en-US" sz="2665" b="1" strike="noStrike" noProof="1"/>
                <a:t> </a:t>
              </a:r>
              <a:endParaRPr lang="zh-CN" altLang="en-US" sz="2665" b="1" strike="noStrike" noProof="1"/>
            </a:p>
          </p:txBody>
        </p:sp>
        <p:sp>
          <p:nvSpPr>
            <p:cNvPr id="5" name="流程图: 可选过程 4"/>
            <p:cNvSpPr/>
            <p:nvPr/>
          </p:nvSpPr>
          <p:spPr>
            <a:xfrm>
              <a:off x="5814" y="3881"/>
              <a:ext cx="7304" cy="1376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665" b="1" strike="noStrike" noProof="1"/>
                <a:t>服务选拔 </a:t>
              </a:r>
              <a:endParaRPr lang="zh-CN" altLang="en-US" sz="2665" b="1" strike="noStrike" noProof="1"/>
            </a:p>
          </p:txBody>
        </p:sp>
        <p:sp>
          <p:nvSpPr>
            <p:cNvPr id="6" name="流程图: 可选过程 5"/>
            <p:cNvSpPr/>
            <p:nvPr/>
          </p:nvSpPr>
          <p:spPr>
            <a:xfrm>
              <a:off x="5935" y="6176"/>
              <a:ext cx="7305" cy="1376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665" b="1" strike="noStrike" noProof="1"/>
                <a:t>导向教学</a:t>
              </a:r>
              <a:r>
                <a:rPr lang="zh-CN" altLang="en-US" sz="3600" b="1" strike="noStrike" noProof="1"/>
                <a:t> </a:t>
              </a:r>
              <a:endParaRPr lang="zh-CN" altLang="en-US" sz="3600" b="1" strike="noStrike" noProof="1"/>
            </a:p>
          </p:txBody>
        </p:sp>
      </p:grpSp>
      <p:sp>
        <p:nvSpPr>
          <p:cNvPr id="8" name="圆角矩形 7"/>
          <p:cNvSpPr/>
          <p:nvPr/>
        </p:nvSpPr>
        <p:spPr>
          <a:xfrm>
            <a:off x="498052" y="920115"/>
            <a:ext cx="7168727" cy="70527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en-US" altLang="zh-CN" sz="4265" b="1" strike="noStrike" baseline="-25000" noProof="1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“</a:t>
            </a:r>
            <a:r>
              <a:rPr lang="zh-CN" altLang="en-US" sz="4265" b="1" strike="noStrike" baseline="-25000" noProof="1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一核</a:t>
            </a:r>
            <a:r>
              <a:rPr lang="en-US" altLang="zh-CN" sz="4265" b="1" strike="noStrike" baseline="-25000" noProof="1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”</a:t>
            </a:r>
            <a:r>
              <a:rPr lang="zh-CN" altLang="en-US" sz="4265" b="1" strike="noStrike" baseline="-25000" noProof="1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（核心立场）：</a:t>
            </a:r>
            <a:r>
              <a:rPr lang="en-US" altLang="zh-CN" sz="4265" b="1" strike="noStrike" baseline="-25000" noProof="1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“</a:t>
            </a:r>
            <a:r>
              <a:rPr lang="zh-CN" altLang="en-US" sz="4265" b="1" strike="noStrike" baseline="-25000" noProof="1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为什么考</a:t>
            </a:r>
            <a:r>
              <a:rPr lang="en-US" altLang="zh-CN" sz="4265" b="1" strike="noStrike" baseline="-25000" noProof="1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”</a:t>
            </a:r>
            <a:endParaRPr lang="en-US" altLang="zh-CN" sz="4265" b="1" strike="noStrike" baseline="-25000" noProof="1">
              <a:solidFill>
                <a:srgbClr val="1D41D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20775"/>
            <a:ext cx="10515600" cy="61023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905000"/>
            <a:ext cx="10516235" cy="434911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  <a:sym typeface="+mn-ea"/>
              </a:rPr>
              <a:t>4.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主观题的思考路径：</a:t>
            </a:r>
            <a:endParaRPr lang="zh-CN" altLang="en-US" sz="3200" b="1">
              <a:solidFill>
                <a:srgbClr val="1D41D5"/>
              </a:solidFill>
              <a:sym typeface="+mn-ea"/>
            </a:endParaRPr>
          </a:p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（1）根据材料并结合所学知识，概括我国历史上种植利用大豆的特点和作用。（12分）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逻辑思考方向：</a:t>
            </a:r>
            <a:endParaRPr lang="zh-CN" altLang="en-US" b="1">
              <a:solidFill>
                <a:srgbClr val="FFC000"/>
              </a:solidFill>
              <a:sym typeface="+mn-ea"/>
            </a:endParaRPr>
          </a:p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种植利用大豆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的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特点：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如何利用？</a:t>
            </a:r>
            <a:r>
              <a:rPr lang="en-US" altLang="zh-CN" b="1">
                <a:solidFill>
                  <a:srgbClr val="1D41D5"/>
                </a:solidFill>
              </a:rPr>
              <a:t>——</a:t>
            </a:r>
            <a:r>
              <a:rPr lang="zh-CN" altLang="en-US" b="1">
                <a:solidFill>
                  <a:srgbClr val="1D41D5"/>
                </a:solidFill>
              </a:rPr>
              <a:t>借助了什么？</a:t>
            </a:r>
            <a:endParaRPr lang="zh-CN" altLang="en-US" b="1">
              <a:solidFill>
                <a:srgbClr val="1D41D5"/>
              </a:solidFill>
            </a:endParaRPr>
          </a:p>
          <a:p>
            <a:endParaRPr lang="zh-CN" altLang="en-US" b="1">
              <a:solidFill>
                <a:srgbClr val="1D41D5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5515" y="5165725"/>
            <a:ext cx="2963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开发各种豆制品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61335" y="5687695"/>
            <a:ext cx="6069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实践经验、政府推动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7" name="上箭头 6"/>
          <p:cNvSpPr/>
          <p:nvPr/>
        </p:nvSpPr>
        <p:spPr>
          <a:xfrm>
            <a:off x="1793240" y="4826000"/>
            <a:ext cx="573405" cy="3397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8" name="上箭头 7"/>
          <p:cNvSpPr/>
          <p:nvPr/>
        </p:nvSpPr>
        <p:spPr>
          <a:xfrm>
            <a:off x="4175760" y="4773295"/>
            <a:ext cx="962025" cy="9150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4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20775"/>
            <a:ext cx="10515600" cy="61023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905000"/>
            <a:ext cx="10516235" cy="434911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  <a:sym typeface="+mn-ea"/>
              </a:rPr>
              <a:t>4.</a:t>
            </a:r>
            <a:r>
              <a:rPr lang="zh-CN" altLang="en-US" sz="3200" b="1">
                <a:solidFill>
                  <a:srgbClr val="1D41D5"/>
                </a:solidFill>
                <a:sym typeface="+mn-ea"/>
              </a:rPr>
              <a:t>主观题的思考路径：</a:t>
            </a:r>
            <a:endParaRPr lang="zh-CN" altLang="en-US" sz="3200" b="1">
              <a:solidFill>
                <a:srgbClr val="1D41D5"/>
              </a:solidFill>
              <a:sym typeface="+mn-ea"/>
            </a:endParaRPr>
          </a:p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（1）根据材料并结合所学知识，概括我国历史上种植利用大豆的特点和作用。（12分）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逻辑思考方向：</a:t>
            </a:r>
            <a:endParaRPr lang="zh-CN" altLang="en-US" b="1">
              <a:solidFill>
                <a:srgbClr val="FFC000"/>
              </a:solidFill>
              <a:sym typeface="+mn-ea"/>
            </a:endParaRPr>
          </a:p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种植利用大豆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的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作用：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主要用来干嘛</a:t>
            </a:r>
            <a:r>
              <a:rPr lang="en-US" altLang="zh-CN" b="1">
                <a:solidFill>
                  <a:srgbClr val="1D41D5"/>
                </a:solidFill>
              </a:rPr>
              <a:t>——</a:t>
            </a:r>
            <a:r>
              <a:rPr lang="zh-CN" altLang="en-US" b="1">
                <a:solidFill>
                  <a:srgbClr val="1D41D5"/>
                </a:solidFill>
              </a:rPr>
              <a:t>还有何其他用途？</a:t>
            </a:r>
            <a:endParaRPr lang="zh-CN" altLang="en-US" b="1">
              <a:solidFill>
                <a:srgbClr val="1D41D5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200" y="5071745"/>
            <a:ext cx="539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食物来源，改善食物结构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82390" y="5593715"/>
            <a:ext cx="4679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备荒，推动农业发展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7" name="上箭头 6"/>
          <p:cNvSpPr/>
          <p:nvPr/>
        </p:nvSpPr>
        <p:spPr>
          <a:xfrm>
            <a:off x="1780540" y="4783455"/>
            <a:ext cx="573405" cy="2882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8" name="上箭头 7"/>
          <p:cNvSpPr/>
          <p:nvPr/>
        </p:nvSpPr>
        <p:spPr>
          <a:xfrm>
            <a:off x="4994275" y="4851400"/>
            <a:ext cx="962025" cy="7423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4" grpId="0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20140"/>
            <a:ext cx="10515600" cy="58483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6895"/>
            <a:ext cx="10515600" cy="4349115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1D41D5"/>
                </a:solidFill>
                <a:sym typeface="+mn-ea"/>
              </a:rPr>
              <a:t>4.</a:t>
            </a:r>
            <a:r>
              <a:rPr lang="zh-CN" altLang="en-US" sz="3200" b="1" dirty="0">
                <a:solidFill>
                  <a:srgbClr val="1D41D5"/>
                </a:solidFill>
                <a:sym typeface="+mn-ea"/>
              </a:rPr>
              <a:t>主观题的思考路径：</a:t>
            </a:r>
            <a:endParaRPr lang="zh-CN" altLang="en-US" sz="3200" b="1" dirty="0">
              <a:solidFill>
                <a:srgbClr val="1D41D5"/>
              </a:solidFill>
              <a:sym typeface="+mn-ea"/>
            </a:endParaRPr>
          </a:p>
          <a:p>
            <a:r>
              <a:rPr lang="zh-CN" altLang="en-US" b="1" dirty="0">
                <a:solidFill>
                  <a:srgbClr val="1D41D5"/>
                </a:solidFill>
                <a:sym typeface="+mn-ea"/>
              </a:rPr>
              <a:t>（2）根据材料并结合所学知识，说明大豆在美国广泛种植的原因。（8分）</a:t>
            </a:r>
            <a:endParaRPr lang="zh-CN" altLang="en-US" b="1" dirty="0">
              <a:solidFill>
                <a:srgbClr val="1D41D5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  <a:sym typeface="+mn-ea"/>
              </a:rPr>
              <a:t>逻辑思考方向：</a:t>
            </a:r>
            <a:endParaRPr lang="zh-CN" altLang="en-US" b="1" dirty="0">
              <a:solidFill>
                <a:srgbClr val="1D41D5"/>
              </a:solidFill>
              <a:sym typeface="+mn-ea"/>
            </a:endParaRPr>
          </a:p>
          <a:p>
            <a:r>
              <a:rPr lang="zh-CN" altLang="en-US" b="1" dirty="0">
                <a:solidFill>
                  <a:srgbClr val="FF0000"/>
                </a:solidFill>
                <a:sym typeface="+mn-ea"/>
              </a:rPr>
              <a:t>大豆在美国广泛种植的原因</a:t>
            </a:r>
            <a:endParaRPr lang="zh-CN" altLang="en-US" b="1" dirty="0">
              <a:solidFill>
                <a:srgbClr val="1D41D5"/>
              </a:solidFill>
            </a:endParaRPr>
          </a:p>
          <a:p>
            <a:r>
              <a:rPr lang="zh-CN" altLang="en-US" b="1" dirty="0">
                <a:solidFill>
                  <a:srgbClr val="1D41D5"/>
                </a:solidFill>
              </a:rPr>
              <a:t>怎么来的</a:t>
            </a:r>
            <a:r>
              <a:rPr lang="en-US" altLang="zh-CN" b="1" dirty="0">
                <a:solidFill>
                  <a:srgbClr val="1D41D5"/>
                </a:solidFill>
              </a:rPr>
              <a:t>——</a:t>
            </a:r>
            <a:r>
              <a:rPr lang="zh-CN" altLang="en-US" b="1" dirty="0">
                <a:solidFill>
                  <a:srgbClr val="1D41D5"/>
                </a:solidFill>
              </a:rPr>
              <a:t>为什么会选它</a:t>
            </a:r>
            <a:r>
              <a:rPr lang="en-US" altLang="zh-CN" b="1" dirty="0">
                <a:solidFill>
                  <a:srgbClr val="1D41D5"/>
                </a:solidFill>
              </a:rPr>
              <a:t>——</a:t>
            </a:r>
            <a:r>
              <a:rPr lang="zh-CN" altLang="en-US" b="1" dirty="0">
                <a:solidFill>
                  <a:srgbClr val="1D41D5"/>
                </a:solidFill>
              </a:rPr>
              <a:t>广泛种植的保证</a:t>
            </a:r>
            <a:endParaRPr lang="zh-CN" altLang="en-US" b="1" dirty="0">
              <a:solidFill>
                <a:srgbClr val="1D41D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740" y="4994275"/>
            <a:ext cx="346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世界联系、世界市场</a:t>
            </a:r>
            <a:endParaRPr lang="zh-CN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7985" y="5516245"/>
            <a:ext cx="3552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优良品种、适宜种植</a:t>
            </a:r>
            <a:endParaRPr lang="zh-CN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0043" y="5253203"/>
            <a:ext cx="2112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技术进步</a:t>
            </a:r>
            <a:endParaRPr lang="zh-CN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上箭头 6"/>
          <p:cNvSpPr/>
          <p:nvPr/>
        </p:nvSpPr>
        <p:spPr>
          <a:xfrm>
            <a:off x="1780540" y="4705985"/>
            <a:ext cx="573405" cy="2882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上箭头 7"/>
          <p:cNvSpPr/>
          <p:nvPr/>
        </p:nvSpPr>
        <p:spPr>
          <a:xfrm>
            <a:off x="4175760" y="4773295"/>
            <a:ext cx="962025" cy="7423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上箭头 8"/>
          <p:cNvSpPr/>
          <p:nvPr/>
        </p:nvSpPr>
        <p:spPr>
          <a:xfrm>
            <a:off x="6960096" y="4773149"/>
            <a:ext cx="576064" cy="4800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068070"/>
            <a:ext cx="10515600" cy="64960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二、注重方法培养，提升解题能力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6895"/>
            <a:ext cx="10801985" cy="4349115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1D41D5"/>
                </a:solidFill>
                <a:sym typeface="+mn-ea"/>
              </a:rPr>
              <a:t>4.</a:t>
            </a:r>
            <a:r>
              <a:rPr lang="zh-CN" altLang="en-US" sz="3200" b="1" dirty="0">
                <a:solidFill>
                  <a:srgbClr val="1D41D5"/>
                </a:solidFill>
                <a:sym typeface="+mn-ea"/>
              </a:rPr>
              <a:t>主观题的思考路径：</a:t>
            </a:r>
            <a:endParaRPr lang="zh-CN" altLang="en-US" sz="3200" b="1" dirty="0">
              <a:solidFill>
                <a:srgbClr val="1D41D5"/>
              </a:solidFill>
              <a:sym typeface="+mn-ea"/>
            </a:endParaRPr>
          </a:p>
          <a:p>
            <a:r>
              <a:rPr lang="zh-CN" altLang="en-US" sz="2665" b="1" dirty="0">
                <a:solidFill>
                  <a:srgbClr val="1D41D5"/>
                </a:solidFill>
                <a:sym typeface="+mn-ea"/>
              </a:rPr>
              <a:t>（3）根据材料并结合所学知识，简析物种交流的积极意义。（5分）</a:t>
            </a:r>
            <a:endParaRPr lang="zh-CN" altLang="en-US" sz="2665" b="1" dirty="0">
              <a:solidFill>
                <a:srgbClr val="1D41D5"/>
              </a:solidFill>
            </a:endParaRPr>
          </a:p>
          <a:p>
            <a:r>
              <a:rPr lang="zh-CN" altLang="en-US" sz="2665" b="1" dirty="0">
                <a:solidFill>
                  <a:srgbClr val="FF0000"/>
                </a:solidFill>
                <a:sym typeface="+mn-ea"/>
              </a:rPr>
              <a:t>逻辑思考方向：</a:t>
            </a:r>
            <a:endParaRPr lang="zh-CN" altLang="en-US" sz="2665" b="1" dirty="0">
              <a:solidFill>
                <a:srgbClr val="1D41D5"/>
              </a:solidFill>
              <a:sym typeface="+mn-ea"/>
            </a:endParaRPr>
          </a:p>
          <a:p>
            <a:r>
              <a:rPr lang="zh-CN" altLang="en-US" sz="2665" b="1" dirty="0">
                <a:solidFill>
                  <a:srgbClr val="1D41D5"/>
                </a:solidFill>
              </a:rPr>
              <a:t>交流的好处</a:t>
            </a:r>
            <a:r>
              <a:rPr lang="en-US" altLang="zh-CN" sz="2665" b="1" dirty="0">
                <a:solidFill>
                  <a:srgbClr val="1D41D5"/>
                </a:solidFill>
              </a:rPr>
              <a:t>——</a:t>
            </a:r>
            <a:r>
              <a:rPr lang="zh-CN" altLang="en-US" sz="2665" b="1" dirty="0">
                <a:solidFill>
                  <a:srgbClr val="1D41D5"/>
                </a:solidFill>
              </a:rPr>
              <a:t>好到什么程度？</a:t>
            </a:r>
            <a:endParaRPr lang="zh-CN" altLang="en-US" sz="2665" b="1" dirty="0">
              <a:solidFill>
                <a:srgbClr val="1D41D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7435" y="4389358"/>
            <a:ext cx="307234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促进世界文明交流</a:t>
            </a:r>
            <a:endParaRPr lang="zh-CN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5196" y="4849726"/>
            <a:ext cx="26882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人类命运共同体</a:t>
            </a:r>
            <a:endParaRPr lang="zh-CN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6" name="上箭头 5"/>
          <p:cNvSpPr/>
          <p:nvPr/>
        </p:nvSpPr>
        <p:spPr>
          <a:xfrm>
            <a:off x="4306597" y="4064622"/>
            <a:ext cx="576064" cy="6720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上箭头 6"/>
          <p:cNvSpPr/>
          <p:nvPr/>
        </p:nvSpPr>
        <p:spPr>
          <a:xfrm>
            <a:off x="1910901" y="3908795"/>
            <a:ext cx="576064" cy="4800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 bldLvl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93495"/>
            <a:ext cx="10515600" cy="62420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三、研读考试说明，理解其中深意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8370" y="2307590"/>
            <a:ext cx="10334625" cy="3790950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</a:rPr>
              <a:t>1.</a:t>
            </a:r>
            <a:r>
              <a:rPr lang="zh-CN" altLang="en-US" sz="3200" b="1">
                <a:solidFill>
                  <a:srgbClr val="1D41D5"/>
                </a:solidFill>
              </a:rPr>
              <a:t>明确考试要求：</a:t>
            </a:r>
            <a:endParaRPr lang="zh-CN" altLang="en-US" sz="3200" b="1">
              <a:solidFill>
                <a:srgbClr val="1D41D5"/>
              </a:solidFill>
            </a:endParaRPr>
          </a:p>
          <a:p>
            <a:pPr marL="0" indent="0">
              <a:buNone/>
            </a:pPr>
            <a:r>
              <a:rPr lang="zh-CN" altLang="en-US" sz="3200" b="1">
                <a:solidFill>
                  <a:srgbClr val="1D41D5"/>
                </a:solidFill>
              </a:rPr>
              <a:t>           </a:t>
            </a:r>
            <a:r>
              <a:rPr lang="zh-CN" altLang="en-US" b="1">
                <a:solidFill>
                  <a:srgbClr val="1D41D5"/>
                </a:solidFill>
              </a:rPr>
              <a:t>为什么考</a:t>
            </a:r>
            <a:r>
              <a:rPr lang="en-US" altLang="zh-CN" b="1">
                <a:solidFill>
                  <a:srgbClr val="1D41D5"/>
                </a:solidFill>
              </a:rPr>
              <a:t>——</a:t>
            </a:r>
            <a:r>
              <a:rPr lang="zh-CN" altLang="en-US" b="1">
                <a:solidFill>
                  <a:srgbClr val="1D41D5"/>
                </a:solidFill>
              </a:rPr>
              <a:t>考什么</a:t>
            </a:r>
            <a:r>
              <a:rPr lang="en-US" altLang="zh-CN" b="1">
                <a:solidFill>
                  <a:srgbClr val="1D41D5"/>
                </a:solidFill>
              </a:rPr>
              <a:t>——</a:t>
            </a:r>
            <a:r>
              <a:rPr lang="zh-CN" altLang="en-US" b="1">
                <a:solidFill>
                  <a:srgbClr val="1D41D5"/>
                </a:solidFill>
              </a:rPr>
              <a:t>怎么考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en-US" altLang="zh-CN" sz="3200" b="1">
                <a:solidFill>
                  <a:srgbClr val="1D41D5"/>
                </a:solidFill>
              </a:rPr>
              <a:t>2.</a:t>
            </a:r>
            <a:r>
              <a:rPr lang="zh-CN" altLang="en-US" sz="3200" b="1">
                <a:solidFill>
                  <a:srgbClr val="1D41D5"/>
                </a:solidFill>
              </a:rPr>
              <a:t>研读题型示例：</a:t>
            </a:r>
            <a:endParaRPr lang="zh-CN" altLang="en-US" sz="3200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三道选择题告诉我们什么？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九道主观题在预示着什么？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en-US" altLang="zh-CN" sz="3200" b="1">
                <a:solidFill>
                  <a:srgbClr val="1D41D5"/>
                </a:solidFill>
              </a:rPr>
              <a:t>3.</a:t>
            </a:r>
            <a:r>
              <a:rPr lang="zh-CN" altLang="en-US" sz="3200" b="1">
                <a:solidFill>
                  <a:srgbClr val="1D41D5"/>
                </a:solidFill>
              </a:rPr>
              <a:t>核心素养不忘记</a:t>
            </a:r>
            <a:endParaRPr lang="zh-CN" altLang="en-US" sz="3200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唯物史观</a:t>
            </a:r>
            <a:r>
              <a:rPr lang="en-US" altLang="zh-CN" b="1">
                <a:solidFill>
                  <a:srgbClr val="1D41D5"/>
                </a:solidFill>
              </a:rPr>
              <a:t>-</a:t>
            </a:r>
            <a:r>
              <a:rPr lang="zh-CN" altLang="en-US" b="1">
                <a:solidFill>
                  <a:srgbClr val="1D41D5"/>
                </a:solidFill>
              </a:rPr>
              <a:t>时空观念</a:t>
            </a:r>
            <a:r>
              <a:rPr lang="en-US" altLang="zh-CN" b="1">
                <a:solidFill>
                  <a:srgbClr val="1D41D5"/>
                </a:solidFill>
              </a:rPr>
              <a:t>-</a:t>
            </a:r>
            <a:r>
              <a:rPr lang="zh-CN" altLang="en-US" b="1">
                <a:solidFill>
                  <a:srgbClr val="1D41D5"/>
                </a:solidFill>
              </a:rPr>
              <a:t>历史解释</a:t>
            </a:r>
            <a:r>
              <a:rPr lang="en-US" altLang="zh-CN" b="1">
                <a:solidFill>
                  <a:srgbClr val="1D41D5"/>
                </a:solidFill>
              </a:rPr>
              <a:t>-</a:t>
            </a:r>
            <a:r>
              <a:rPr lang="zh-CN" altLang="en-US" b="1">
                <a:solidFill>
                  <a:srgbClr val="1D41D5"/>
                </a:solidFill>
              </a:rPr>
              <a:t>史料实证</a:t>
            </a:r>
            <a:r>
              <a:rPr lang="en-US" altLang="zh-CN" b="1">
                <a:solidFill>
                  <a:srgbClr val="1D41D5"/>
                </a:solidFill>
              </a:rPr>
              <a:t>-</a:t>
            </a:r>
            <a:r>
              <a:rPr lang="zh-CN" altLang="en-US" b="1">
                <a:solidFill>
                  <a:srgbClr val="1D41D5"/>
                </a:solidFill>
              </a:rPr>
              <a:t>家国情怀</a:t>
            </a:r>
            <a:endParaRPr lang="zh-CN" altLang="en-US" b="1">
              <a:solidFill>
                <a:srgbClr val="1D41D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41425"/>
            <a:ext cx="10515600" cy="62420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三、研读考试说明，理解其中深意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073910"/>
            <a:ext cx="10360660" cy="434911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</a:rPr>
              <a:t>1.</a:t>
            </a:r>
            <a:r>
              <a:rPr lang="zh-CN" altLang="en-US" sz="3200" b="1">
                <a:solidFill>
                  <a:srgbClr val="1D41D5"/>
                </a:solidFill>
              </a:rPr>
              <a:t>明确考试要求：</a:t>
            </a:r>
            <a:endParaRPr lang="zh-CN" altLang="en-US" sz="3200" b="1">
              <a:solidFill>
                <a:srgbClr val="1D41D5"/>
              </a:solidFill>
            </a:endParaRPr>
          </a:p>
          <a:p>
            <a:pPr marL="0" indent="0">
              <a:buNone/>
            </a:pPr>
            <a:r>
              <a:rPr lang="zh-CN" altLang="en-US" sz="3200" b="1">
                <a:solidFill>
                  <a:srgbClr val="1D41D5"/>
                </a:solidFill>
              </a:rPr>
              <a:t>   </a:t>
            </a:r>
            <a:r>
              <a:rPr lang="zh-CN" altLang="en-US" sz="2665" b="1">
                <a:solidFill>
                  <a:srgbClr val="1D41D5"/>
                </a:solidFill>
              </a:rPr>
              <a:t>（</a:t>
            </a:r>
            <a:r>
              <a:rPr lang="en-US" altLang="zh-CN" sz="2665" b="1">
                <a:solidFill>
                  <a:srgbClr val="1D41D5"/>
                </a:solidFill>
              </a:rPr>
              <a:t>1</a:t>
            </a:r>
            <a:r>
              <a:rPr lang="zh-CN" altLang="en-US" sz="2665" b="1">
                <a:solidFill>
                  <a:srgbClr val="1D41D5"/>
                </a:solidFill>
              </a:rPr>
              <a:t>）为什么考</a:t>
            </a:r>
            <a:endParaRPr lang="zh-CN" altLang="en-US" sz="2665" b="1">
              <a:solidFill>
                <a:srgbClr val="1D41D5"/>
              </a:solidFill>
            </a:endParaRPr>
          </a:p>
          <a:p>
            <a:pPr marL="0" indent="0">
              <a:buNone/>
            </a:pPr>
            <a:r>
              <a:rPr lang="zh-CN" altLang="en-US" sz="2665" b="1">
                <a:solidFill>
                  <a:srgbClr val="1D41D5"/>
                </a:solidFill>
              </a:rPr>
              <a:t>              为选拔具有高尚思想道德素质和优秀科学文化素质的人才而考（具有进一步学习的潜力）</a:t>
            </a:r>
            <a:endParaRPr lang="zh-CN" altLang="en-US" sz="2665" b="1">
              <a:solidFill>
                <a:srgbClr val="1D41D5"/>
              </a:solidFill>
            </a:endParaRPr>
          </a:p>
          <a:p>
            <a:pPr marL="0" indent="0">
              <a:buNone/>
            </a:pPr>
            <a:r>
              <a:rPr lang="zh-CN" altLang="en-US" sz="2665" b="1">
                <a:solidFill>
                  <a:srgbClr val="1D41D5"/>
                </a:solidFill>
              </a:rPr>
              <a:t>    （</a:t>
            </a:r>
            <a:r>
              <a:rPr lang="en-US" altLang="zh-CN" sz="2665" b="1">
                <a:solidFill>
                  <a:srgbClr val="1D41D5"/>
                </a:solidFill>
              </a:rPr>
              <a:t>2</a:t>
            </a:r>
            <a:r>
              <a:rPr lang="zh-CN" altLang="en-US" sz="2665" b="1">
                <a:solidFill>
                  <a:srgbClr val="1D41D5"/>
                </a:solidFill>
              </a:rPr>
              <a:t>）考什么</a:t>
            </a:r>
            <a:endParaRPr lang="zh-CN" altLang="en-US" sz="2665" b="1">
              <a:solidFill>
                <a:srgbClr val="1D41D5"/>
              </a:solidFill>
            </a:endParaRPr>
          </a:p>
          <a:p>
            <a:pPr marL="0" indent="0">
              <a:buNone/>
            </a:pPr>
            <a:r>
              <a:rPr lang="zh-CN" altLang="en-US" sz="2665" b="1">
                <a:solidFill>
                  <a:srgbClr val="1D41D5"/>
                </a:solidFill>
              </a:rPr>
              <a:t>               学科核心素养、学科思维、学科方法、人文素养</a:t>
            </a:r>
            <a:endParaRPr lang="zh-CN" altLang="en-US" sz="2665" b="1">
              <a:solidFill>
                <a:srgbClr val="1D41D5"/>
              </a:solidFill>
            </a:endParaRPr>
          </a:p>
          <a:p>
            <a:pPr marL="0" indent="0">
              <a:buNone/>
            </a:pPr>
            <a:r>
              <a:rPr lang="zh-CN" altLang="en-US" sz="2665" b="1">
                <a:solidFill>
                  <a:srgbClr val="1D41D5"/>
                </a:solidFill>
              </a:rPr>
              <a:t>    （</a:t>
            </a:r>
            <a:r>
              <a:rPr lang="en-US" altLang="zh-CN" sz="2665" b="1">
                <a:solidFill>
                  <a:srgbClr val="1D41D5"/>
                </a:solidFill>
              </a:rPr>
              <a:t>3</a:t>
            </a:r>
            <a:r>
              <a:rPr lang="zh-CN" altLang="en-US" sz="2665" b="1">
                <a:solidFill>
                  <a:srgbClr val="1D41D5"/>
                </a:solidFill>
              </a:rPr>
              <a:t>）怎么考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            新材料、新情境、古今贯通、中外关联</a:t>
            </a:r>
            <a:endParaRPr lang="zh-CN" altLang="en-US" sz="2665" b="1">
              <a:solidFill>
                <a:srgbClr val="1D41D5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0730" y="1132840"/>
            <a:ext cx="10515600" cy="59753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三、研读考试说明，理解其中深意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91665"/>
            <a:ext cx="10360660" cy="434911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</a:rPr>
              <a:t>2.</a:t>
            </a:r>
            <a:r>
              <a:rPr lang="zh-CN" altLang="en-US" sz="3200" b="1">
                <a:solidFill>
                  <a:srgbClr val="1D41D5"/>
                </a:solidFill>
              </a:rPr>
              <a:t>研读题型示例：</a:t>
            </a:r>
            <a:endParaRPr lang="zh-CN" altLang="en-US" sz="3200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三道选择题告诉我们什么？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（2015</a:t>
            </a:r>
            <a:r>
              <a:rPr lang="zh-CN" altLang="en-US" sz="2665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665" b="1">
                <a:solidFill>
                  <a:srgbClr val="1D41D5"/>
                </a:solidFill>
              </a:rPr>
              <a:t>全国Ⅱ卷</a:t>
            </a:r>
            <a:r>
              <a:rPr lang="zh-CN" altLang="en-US" sz="2665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665" b="1">
                <a:solidFill>
                  <a:srgbClr val="1D41D5"/>
                </a:solidFill>
                <a:sym typeface="+mn-ea"/>
              </a:rPr>
              <a:t>25</a:t>
            </a:r>
            <a:r>
              <a:rPr lang="zh-CN" altLang="en-US" sz="2665" b="1">
                <a:solidFill>
                  <a:srgbClr val="1D41D5"/>
                </a:solidFill>
              </a:rPr>
              <a:t>）</a:t>
            </a:r>
            <a:r>
              <a:rPr lang="zh-CN" altLang="en-US" sz="2665" b="1">
                <a:solidFill>
                  <a:srgbClr val="1D41D5"/>
                </a:solidFill>
                <a:sym typeface="+mn-ea"/>
              </a:rPr>
              <a:t>．</a:t>
            </a:r>
            <a:r>
              <a:rPr lang="zh-CN" altLang="en-US" sz="2665" b="1">
                <a:solidFill>
                  <a:srgbClr val="1D41D5"/>
                </a:solidFill>
              </a:rPr>
              <a:t>汉宣帝曾称：“与朕共治天下者，其唯良二千石（郡太守）乎！”后来的帝王反复重申上述观念。这主要体现了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FF0000"/>
                </a:solidFill>
              </a:rPr>
              <a:t>A．地方吏治是国家安定的重要因素    </a:t>
            </a:r>
            <a:r>
              <a:rPr lang="zh-CN" altLang="en-US" sz="2665" b="1">
                <a:solidFill>
                  <a:srgbClr val="1D41D5"/>
                </a:solidFill>
              </a:rPr>
              <a:t>  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B．中央集权与地方分权之间的矛盾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C．汉代地方行政制度为后代所沿用      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D．历代帝王将汉宣帝作为治国榜样</a:t>
            </a:r>
            <a:endParaRPr lang="zh-CN" altLang="en-US" sz="2665" b="1">
              <a:solidFill>
                <a:srgbClr val="1D41D5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44977" y="5330190"/>
            <a:ext cx="2280073" cy="583565"/>
          </a:xfrm>
          <a:prstGeom prst="rect">
            <a:avLst/>
          </a:prstGeom>
          <a:noFill/>
          <a:ln w="28575">
            <a:solidFill>
              <a:srgbClr val="1D41D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文字材料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20140"/>
            <a:ext cx="10515600" cy="62420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三、研读考试说明，理解其中深意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6895"/>
            <a:ext cx="10515600" cy="434911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</a:rPr>
              <a:t>2.</a:t>
            </a:r>
            <a:r>
              <a:rPr lang="zh-CN" altLang="en-US" sz="3200" b="1">
                <a:solidFill>
                  <a:srgbClr val="1D41D5"/>
                </a:solidFill>
              </a:rPr>
              <a:t>研读题型示例：</a:t>
            </a:r>
            <a:endParaRPr lang="zh-CN" altLang="en-US" sz="3200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三道选择题告诉我们什么？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（2016</a:t>
            </a:r>
            <a:r>
              <a:rPr lang="zh-CN" altLang="en-US" sz="2665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665" b="1">
                <a:solidFill>
                  <a:srgbClr val="1D41D5"/>
                </a:solidFill>
              </a:rPr>
              <a:t>全国丙卷</a:t>
            </a:r>
            <a:r>
              <a:rPr lang="zh-CN" altLang="en-US" sz="2665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665" b="1">
                <a:solidFill>
                  <a:srgbClr val="1D41D5"/>
                </a:solidFill>
                <a:sym typeface="+mn-ea"/>
              </a:rPr>
              <a:t>30</a:t>
            </a:r>
            <a:r>
              <a:rPr lang="zh-CN" altLang="en-US" sz="2665" b="1">
                <a:solidFill>
                  <a:srgbClr val="1D41D5"/>
                </a:solidFill>
              </a:rPr>
              <a:t>）</a:t>
            </a:r>
            <a:r>
              <a:rPr lang="zh-CN" altLang="en-US" sz="2665" b="1">
                <a:solidFill>
                  <a:srgbClr val="1D41D5"/>
                </a:solidFill>
                <a:sym typeface="+mn-ea"/>
              </a:rPr>
              <a:t>．</a:t>
            </a:r>
            <a:r>
              <a:rPr lang="zh-CN" altLang="en-US" sz="2665" b="1">
                <a:solidFill>
                  <a:srgbClr val="1D41D5"/>
                </a:solidFill>
              </a:rPr>
              <a:t>图4是1932年出产的一款火柴上的图案。据此可知，当时中国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A．民族火柴工业举步维艰             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B．新的营销方式得到采用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C．开始兴起实业救国思潮             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FF0000"/>
                </a:solidFill>
              </a:rPr>
              <a:t>D．全国抗日救亡运动高涨</a:t>
            </a:r>
            <a:endParaRPr lang="zh-CN" altLang="en-US" sz="2665" b="1">
              <a:solidFill>
                <a:srgbClr val="FF0000"/>
              </a:solidFill>
            </a:endParaRPr>
          </a:p>
          <a:p>
            <a:endParaRPr lang="zh-CN" altLang="en-US" sz="2665" b="1">
              <a:solidFill>
                <a:srgbClr val="FF0000"/>
              </a:solidFill>
            </a:endParaRPr>
          </a:p>
        </p:txBody>
      </p:sp>
      <p:pic>
        <p:nvPicPr>
          <p:cNvPr id="4" name="图片 1" descr="中学历史教学园地（www.zxls.com）——全国文章总量、访问量最大的历史教学网站。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57944" y="3762587"/>
            <a:ext cx="2847340" cy="17712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602740" y="5641340"/>
            <a:ext cx="6802967" cy="666115"/>
          </a:xfrm>
          <a:prstGeom prst="rect">
            <a:avLst/>
          </a:prstGeom>
          <a:noFill/>
          <a:ln w="28575">
            <a:solidFill>
              <a:srgbClr val="1D41D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735" b="1">
                <a:solidFill>
                  <a:srgbClr val="FF0000"/>
                </a:solidFill>
              </a:rPr>
              <a:t>地图、图片、漫画等实物资料</a:t>
            </a:r>
            <a:endParaRPr lang="zh-CN" altLang="en-US" sz="3735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三、研读考试说明，理解其中深意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34515"/>
            <a:ext cx="11166475" cy="434911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</a:rPr>
              <a:t>2.</a:t>
            </a:r>
            <a:r>
              <a:rPr lang="zh-CN" altLang="en-US" sz="3200" b="1">
                <a:solidFill>
                  <a:srgbClr val="1D41D5"/>
                </a:solidFill>
              </a:rPr>
              <a:t>研读题型示例：</a:t>
            </a:r>
            <a:endParaRPr lang="zh-CN" altLang="en-US" sz="3200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三道选择题告诉我们什么？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400" b="1">
                <a:solidFill>
                  <a:srgbClr val="1D41D5"/>
                </a:solidFill>
              </a:rPr>
              <a:t>（2015</a:t>
            </a:r>
            <a:r>
              <a:rPr lang="zh-CN" altLang="en-US" sz="2400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400" b="1">
                <a:solidFill>
                  <a:srgbClr val="1D41D5"/>
                </a:solidFill>
              </a:rPr>
              <a:t>全国Ⅱ卷</a:t>
            </a:r>
            <a:r>
              <a:rPr lang="zh-CN" altLang="en-US" sz="2400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400" b="1">
                <a:solidFill>
                  <a:srgbClr val="1D41D5"/>
                </a:solidFill>
                <a:sym typeface="+mn-ea"/>
              </a:rPr>
              <a:t>33</a:t>
            </a:r>
            <a:r>
              <a:rPr lang="zh-CN" altLang="en-US" sz="2400" b="1">
                <a:solidFill>
                  <a:srgbClr val="1D41D5"/>
                </a:solidFill>
              </a:rPr>
              <a:t>）表1  英、美、法、德工业生产总和在世界工业生产中所占比例表</a:t>
            </a:r>
            <a:endParaRPr lang="zh-CN" altLang="en-US" sz="2400" b="1">
              <a:solidFill>
                <a:srgbClr val="1D41D5"/>
              </a:solidFill>
            </a:endParaRPr>
          </a:p>
          <a:p>
            <a:endParaRPr lang="zh-CN" altLang="en-US" sz="2400" b="1">
              <a:solidFill>
                <a:srgbClr val="1D41D5"/>
              </a:solidFill>
            </a:endParaRPr>
          </a:p>
          <a:p>
            <a:r>
              <a:rPr lang="zh-CN" altLang="en-US" sz="2400" b="1">
                <a:solidFill>
                  <a:srgbClr val="1D41D5"/>
                </a:solidFill>
              </a:rPr>
              <a:t>由表1可以推知，19世纪70年代到20世纪初</a:t>
            </a:r>
            <a:endParaRPr lang="zh-CN" altLang="en-US" sz="2400" b="1">
              <a:solidFill>
                <a:srgbClr val="1D41D5"/>
              </a:solidFill>
            </a:endParaRPr>
          </a:p>
          <a:p>
            <a:r>
              <a:rPr lang="zh-CN" altLang="en-US" sz="2400" b="1">
                <a:solidFill>
                  <a:srgbClr val="1D41D5"/>
                </a:solidFill>
              </a:rPr>
              <a:t>A．欧美发达国家已经开始盛极而衰      </a:t>
            </a:r>
            <a:endParaRPr lang="zh-CN" altLang="en-US" sz="2400" b="1">
              <a:solidFill>
                <a:srgbClr val="1D41D5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B．世界各地的工业化有所发展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1D41D5"/>
                </a:solidFill>
              </a:rPr>
              <a:t>C．世界各国工业发展差距明显缩小      </a:t>
            </a:r>
            <a:endParaRPr lang="zh-CN" altLang="en-US" sz="2400" b="1">
              <a:solidFill>
                <a:srgbClr val="1D41D5"/>
              </a:solidFill>
            </a:endParaRPr>
          </a:p>
          <a:p>
            <a:r>
              <a:rPr lang="zh-CN" altLang="en-US" sz="2400" b="1">
                <a:solidFill>
                  <a:srgbClr val="1D41D5"/>
                </a:solidFill>
              </a:rPr>
              <a:t>D．世界经济结构发生重大变化</a:t>
            </a:r>
            <a:endParaRPr lang="zh-CN" altLang="en-US" sz="2400" b="1">
              <a:solidFill>
                <a:srgbClr val="1D41D5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79945" y="4950460"/>
            <a:ext cx="3699933" cy="1076325"/>
          </a:xfrm>
          <a:prstGeom prst="rect">
            <a:avLst/>
          </a:prstGeom>
          <a:noFill/>
          <a:ln w="28575">
            <a:solidFill>
              <a:srgbClr val="1D41D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图表、表格材料</a:t>
            </a:r>
            <a:endParaRPr lang="zh-CN" altLang="en-US" sz="3200" b="1">
              <a:solidFill>
                <a:srgbClr val="FF0000"/>
              </a:solidFill>
            </a:endParaRPr>
          </a:p>
          <a:p>
            <a:pPr algn="ctr"/>
            <a:r>
              <a:rPr lang="zh-CN" altLang="zh-CN" sz="3200" b="1">
                <a:solidFill>
                  <a:srgbClr val="FF0000"/>
                </a:solidFill>
              </a:rPr>
              <a:t>（非连续性文本）</a:t>
            </a:r>
            <a:endParaRPr lang="zh-CN" altLang="zh-CN" sz="3200" b="1">
              <a:solidFill>
                <a:srgbClr val="FF0000"/>
              </a:solidFill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2753995" y="3337348"/>
          <a:ext cx="6684010" cy="651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3665"/>
                <a:gridCol w="1373505"/>
                <a:gridCol w="2552700"/>
                <a:gridCol w="1374140"/>
              </a:tblGrid>
              <a:tr h="3257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年代</a:t>
                      </a:r>
                      <a:endParaRPr lang="en-US" altLang="en-US" sz="2400" b="1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1870</a:t>
                      </a:r>
                      <a:endParaRPr lang="en-US" altLang="en-US" sz="2400" b="1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1896～1900</a:t>
                      </a:r>
                      <a:endParaRPr lang="en-US" altLang="en-US" sz="2400" b="1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1913</a:t>
                      </a:r>
                      <a:endParaRPr lang="en-US" altLang="en-US" sz="2400" b="1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比例</a:t>
                      </a:r>
                      <a:endParaRPr lang="en-US" altLang="en-US" sz="2400" b="1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78%</a:t>
                      </a:r>
                      <a:endParaRPr lang="en-US" altLang="en-US" sz="2400" b="1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74%</a:t>
                      </a:r>
                      <a:endParaRPr lang="en-US" altLang="en-US" sz="2400" b="1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72%</a:t>
                      </a:r>
                      <a:endParaRPr lang="en-US" altLang="en-US" sz="2400" b="1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27785"/>
            <a:ext cx="10515600" cy="648970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三、研读考试说明，理解其中深意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9005" y="2268855"/>
            <a:ext cx="10515600" cy="3088640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</a:rPr>
              <a:t>2.</a:t>
            </a:r>
            <a:r>
              <a:rPr lang="zh-CN" altLang="en-US" sz="3200" b="1">
                <a:solidFill>
                  <a:srgbClr val="1D41D5"/>
                </a:solidFill>
              </a:rPr>
              <a:t>研读题型示例：</a:t>
            </a:r>
            <a:endParaRPr lang="zh-CN" altLang="en-US" sz="3200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九道主观题在预示着什么？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FF0000"/>
                </a:solidFill>
              </a:rPr>
              <a:t>古今贯通、中外关联、对比分析、归纳概括</a:t>
            </a:r>
            <a:endParaRPr lang="zh-CN" altLang="en-US" sz="2665" b="1">
              <a:solidFill>
                <a:srgbClr val="FF0000"/>
              </a:solidFill>
            </a:endParaRPr>
          </a:p>
          <a:p>
            <a:r>
              <a:rPr lang="zh-CN" altLang="en-US" sz="2665" b="1">
                <a:solidFill>
                  <a:srgbClr val="FF0000"/>
                </a:solidFill>
              </a:rPr>
              <a:t>发现问题、分析问题、解决问题、分析评价</a:t>
            </a:r>
            <a:endParaRPr lang="zh-CN" altLang="en-US" sz="2665" b="1">
              <a:solidFill>
                <a:srgbClr val="FF0000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（最后三道主观题是选做题，分别举了</a:t>
            </a:r>
            <a:r>
              <a:rPr lang="en-US" altLang="zh-CN" sz="2665" b="1">
                <a:solidFill>
                  <a:srgbClr val="1D41D5"/>
                </a:solidFill>
              </a:rPr>
              <a:t>“</a:t>
            </a:r>
            <a:r>
              <a:rPr lang="zh-CN" altLang="en-US" sz="2665" b="1">
                <a:solidFill>
                  <a:srgbClr val="1D41D5"/>
                </a:solidFill>
              </a:rPr>
              <a:t>改革回眸</a:t>
            </a:r>
            <a:r>
              <a:rPr lang="en-US" altLang="zh-CN" sz="2665" b="1">
                <a:solidFill>
                  <a:srgbClr val="1D41D5"/>
                </a:solidFill>
              </a:rPr>
              <a:t>”</a:t>
            </a:r>
            <a:r>
              <a:rPr lang="zh-CN" altLang="en-US" sz="2665" b="1">
                <a:solidFill>
                  <a:srgbClr val="1D41D5"/>
                </a:solidFill>
              </a:rPr>
              <a:t>、</a:t>
            </a:r>
            <a:r>
              <a:rPr lang="en-US" altLang="zh-CN" sz="2665" b="1">
                <a:solidFill>
                  <a:srgbClr val="1D41D5"/>
                </a:solidFill>
              </a:rPr>
              <a:t>“</a:t>
            </a:r>
            <a:r>
              <a:rPr lang="zh-CN" altLang="en-US" sz="2665" b="1">
                <a:solidFill>
                  <a:srgbClr val="1D41D5"/>
                </a:solidFill>
              </a:rPr>
              <a:t>战争与和平</a:t>
            </a:r>
            <a:r>
              <a:rPr lang="en-US" altLang="zh-CN" sz="2665" b="1">
                <a:solidFill>
                  <a:srgbClr val="1D41D5"/>
                </a:solidFill>
              </a:rPr>
              <a:t>”</a:t>
            </a:r>
            <a:r>
              <a:rPr lang="zh-CN" altLang="en-US" sz="2665" b="1">
                <a:solidFill>
                  <a:srgbClr val="1D41D5"/>
                </a:solidFill>
              </a:rPr>
              <a:t>、</a:t>
            </a:r>
            <a:r>
              <a:rPr lang="en-US" altLang="zh-CN" sz="2665" b="1">
                <a:solidFill>
                  <a:srgbClr val="1D41D5"/>
                </a:solidFill>
              </a:rPr>
              <a:t>“</a:t>
            </a:r>
            <a:r>
              <a:rPr lang="zh-CN" altLang="en-US" sz="2665" b="1">
                <a:solidFill>
                  <a:srgbClr val="1D41D5"/>
                </a:solidFill>
              </a:rPr>
              <a:t>人物评说</a:t>
            </a:r>
            <a:r>
              <a:rPr lang="en-US" altLang="zh-CN" sz="2665" b="1">
                <a:solidFill>
                  <a:srgbClr val="1D41D5"/>
                </a:solidFill>
              </a:rPr>
              <a:t>”</a:t>
            </a:r>
            <a:r>
              <a:rPr lang="zh-CN" altLang="en-US" sz="2665" b="1">
                <a:solidFill>
                  <a:srgbClr val="1D41D5"/>
                </a:solidFill>
              </a:rPr>
              <a:t>的例子）</a:t>
            </a:r>
            <a:endParaRPr lang="zh-CN" altLang="en-US" sz="2665" b="1">
              <a:solidFill>
                <a:srgbClr val="1D41D5"/>
              </a:solidFill>
            </a:endParaRPr>
          </a:p>
          <a:p>
            <a:pPr marL="0" indent="0">
              <a:buNone/>
            </a:pPr>
            <a:endParaRPr lang="zh-CN" altLang="en-US" sz="2665" b="1">
              <a:solidFill>
                <a:srgbClr val="1D41D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8293" y="962026"/>
            <a:ext cx="10515600" cy="4349749"/>
          </a:xfrm>
        </p:spPr>
        <p:txBody>
          <a:bodyPr/>
          <a:lstStyle/>
          <a:p>
            <a:r>
              <a:rPr lang="zh-CN" altLang="en-US" sz="4265" b="1" baseline="-2500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  <a:sym typeface="+mn-ea"/>
              </a:rPr>
              <a:t>“四层”（考查目标）：“考什么”</a:t>
            </a:r>
            <a:endParaRPr lang="zh-CN" altLang="en-US" sz="4265" b="1" strike="noStrike" baseline="-25000" noProof="1">
              <a:solidFill>
                <a:srgbClr val="1D41D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itchFamily="1" charset="-122"/>
              <a:ea typeface="楷体_GB2312" pitchFamily="1" charset="-122"/>
              <a:sym typeface="+mn-ea"/>
            </a:endParaRPr>
          </a:p>
          <a:p>
            <a:pPr marL="0" indent="0">
              <a:buNone/>
            </a:pPr>
            <a:endParaRPr lang="zh-CN" altLang="en-US" sz="4265" b="1" strike="noStrike" baseline="-25000" noProof="1">
              <a:solidFill>
                <a:srgbClr val="1D41D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itchFamily="1" charset="-122"/>
              <a:ea typeface="楷体_GB2312" pitchFamily="1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213273" y="2284942"/>
            <a:ext cx="3195320" cy="98890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E5895B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/>
            <a:r>
              <a:rPr lang="en-US" altLang="zh-CN" sz="2665" b="1" strike="noStrike" noProof="1">
                <a:latin typeface="+mn-ea"/>
                <a:ea typeface="+mn-ea"/>
                <a:cs typeface="+mn-ea"/>
              </a:rPr>
              <a:t>“</a:t>
            </a:r>
            <a:r>
              <a:rPr lang="zh-CN" altLang="en-US" sz="2665" b="1" strike="noStrike" noProof="1">
                <a:latin typeface="+mn-ea"/>
                <a:ea typeface="+mn-ea"/>
                <a:cs typeface="+mn-ea"/>
              </a:rPr>
              <a:t>四层</a:t>
            </a:r>
            <a:r>
              <a:rPr lang="en-US" altLang="zh-CN" sz="2665" b="1" strike="noStrike" noProof="1">
                <a:latin typeface="+mn-ea"/>
                <a:ea typeface="+mn-ea"/>
                <a:cs typeface="+mn-ea"/>
              </a:rPr>
              <a:t>”</a:t>
            </a:r>
            <a:r>
              <a:rPr lang="zh-CN" altLang="en-US" sz="2665" b="1" strike="noStrike" noProof="1">
                <a:latin typeface="+mn-ea"/>
                <a:ea typeface="+mn-ea"/>
                <a:cs typeface="+mn-ea"/>
              </a:rPr>
              <a:t>考查目标</a:t>
            </a:r>
            <a:endParaRPr lang="zh-CN" altLang="en-US" sz="2665" b="1" strike="noStrike" noProof="1">
              <a:latin typeface="+mn-ea"/>
              <a:ea typeface="+mn-ea"/>
              <a:cs typeface="+mn-ea"/>
            </a:endParaRPr>
          </a:p>
          <a:p>
            <a:pPr algn="ctr" fontAlgn="base"/>
            <a:r>
              <a:rPr lang="zh-CN" altLang="en-US" sz="2665" b="1" strike="noStrike" noProof="1">
                <a:latin typeface="+mn-ea"/>
                <a:ea typeface="+mn-ea"/>
                <a:cs typeface="+mn-ea"/>
              </a:rPr>
              <a:t>（</a:t>
            </a:r>
            <a:r>
              <a:rPr lang="en-US" altLang="zh-CN" sz="2665" b="1" strike="noStrike" noProof="1">
                <a:latin typeface="+mn-ea"/>
                <a:ea typeface="+mn-ea"/>
                <a:cs typeface="+mn-ea"/>
              </a:rPr>
              <a:t>“</a:t>
            </a:r>
            <a:r>
              <a:rPr lang="zh-CN" altLang="en-US" sz="2665" b="1" strike="noStrike" noProof="1">
                <a:latin typeface="+mn-ea"/>
                <a:ea typeface="+mn-ea"/>
                <a:cs typeface="+mn-ea"/>
              </a:rPr>
              <a:t>考什么</a:t>
            </a:r>
            <a:r>
              <a:rPr lang="en-US" altLang="zh-CN" sz="2665" b="1" strike="noStrike" noProof="1">
                <a:latin typeface="+mn-ea"/>
                <a:ea typeface="+mn-ea"/>
                <a:cs typeface="+mn-ea"/>
              </a:rPr>
              <a:t>”</a:t>
            </a:r>
            <a:r>
              <a:rPr lang="zh-CN" altLang="en-US" sz="2665" b="1" strike="noStrike" noProof="1">
                <a:latin typeface="+mn-ea"/>
                <a:ea typeface="+mn-ea"/>
                <a:cs typeface="+mn-ea"/>
              </a:rPr>
              <a:t>）</a:t>
            </a:r>
            <a:endParaRPr lang="zh-CN" altLang="en-US" sz="2665" b="1" strike="noStrike" noProof="1">
              <a:latin typeface="+mn-ea"/>
              <a:ea typeface="+mn-ea"/>
              <a:cs typeface="+mn-ea"/>
            </a:endParaRPr>
          </a:p>
        </p:txBody>
      </p:sp>
      <p:grpSp>
        <p:nvGrpSpPr>
          <p:cNvPr id="28675" name="组合 9"/>
          <p:cNvGrpSpPr/>
          <p:nvPr/>
        </p:nvGrpSpPr>
        <p:grpSpPr>
          <a:xfrm>
            <a:off x="4975860" y="1691640"/>
            <a:ext cx="3295227" cy="4602480"/>
            <a:chOff x="6655" y="332"/>
            <a:chExt cx="6414" cy="8494"/>
          </a:xfrm>
        </p:grpSpPr>
        <p:sp>
          <p:nvSpPr>
            <p:cNvPr id="5" name="流程图: 可选过程 4"/>
            <p:cNvSpPr/>
            <p:nvPr/>
          </p:nvSpPr>
          <p:spPr>
            <a:xfrm>
              <a:off x="6811" y="1426"/>
              <a:ext cx="6258" cy="788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665" b="1" strike="noStrike" noProof="1"/>
                <a:t>关键能力 </a:t>
              </a:r>
              <a:endParaRPr lang="zh-CN" altLang="en-US" sz="2665" b="1" strike="noStrike" noProof="1"/>
            </a:p>
          </p:txBody>
        </p:sp>
        <p:sp>
          <p:nvSpPr>
            <p:cNvPr id="6" name="流程图: 可选过程 5"/>
            <p:cNvSpPr/>
            <p:nvPr/>
          </p:nvSpPr>
          <p:spPr>
            <a:xfrm>
              <a:off x="6811" y="2398"/>
              <a:ext cx="6258" cy="720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665" b="1" strike="noStrike" noProof="1"/>
                <a:t>学科素养</a:t>
              </a:r>
              <a:endParaRPr lang="zh-CN" altLang="en-US" sz="2665" b="1" strike="noStrike" noProof="1"/>
            </a:p>
          </p:txBody>
        </p:sp>
        <p:sp>
          <p:nvSpPr>
            <p:cNvPr id="7" name="流程图: 可选过程 6"/>
            <p:cNvSpPr/>
            <p:nvPr/>
          </p:nvSpPr>
          <p:spPr>
            <a:xfrm>
              <a:off x="6811" y="3306"/>
              <a:ext cx="6258" cy="720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665" b="1" strike="noStrike" noProof="1"/>
                <a:t>核心价值</a:t>
              </a:r>
              <a:endParaRPr lang="zh-CN" altLang="en-US" sz="2665" b="1" strike="noStrike" noProof="1"/>
            </a:p>
          </p:txBody>
        </p:sp>
        <p:sp>
          <p:nvSpPr>
            <p:cNvPr id="9" name="流程图: 可选过程 8"/>
            <p:cNvSpPr/>
            <p:nvPr/>
          </p:nvSpPr>
          <p:spPr>
            <a:xfrm>
              <a:off x="6811" y="332"/>
              <a:ext cx="6258" cy="806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665" b="1" strike="noStrike" noProof="1"/>
                <a:t>必备知识 </a:t>
              </a:r>
              <a:endParaRPr lang="zh-CN" altLang="en-US" sz="2665" b="1" strike="noStrike" noProof="1"/>
            </a:p>
          </p:txBody>
        </p:sp>
        <p:sp>
          <p:nvSpPr>
            <p:cNvPr id="11" name="流程图: 可选过程 10"/>
            <p:cNvSpPr/>
            <p:nvPr/>
          </p:nvSpPr>
          <p:spPr>
            <a:xfrm>
              <a:off x="6655" y="6226"/>
              <a:ext cx="6258" cy="788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665" b="1" strike="noStrike" noProof="1"/>
                <a:t>综合性</a:t>
              </a:r>
              <a:endParaRPr lang="zh-CN" altLang="en-US" sz="2665" b="1" strike="noStrike" noProof="1"/>
            </a:p>
          </p:txBody>
        </p:sp>
        <p:sp>
          <p:nvSpPr>
            <p:cNvPr id="12" name="流程图: 可选过程 11"/>
            <p:cNvSpPr/>
            <p:nvPr/>
          </p:nvSpPr>
          <p:spPr>
            <a:xfrm>
              <a:off x="6655" y="7198"/>
              <a:ext cx="6258" cy="720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665" b="1" strike="noStrike" noProof="1"/>
                <a:t>应用性</a:t>
              </a:r>
              <a:endParaRPr lang="zh-CN" altLang="en-US" sz="2665" b="1" strike="noStrike" noProof="1"/>
            </a:p>
          </p:txBody>
        </p:sp>
        <p:sp>
          <p:nvSpPr>
            <p:cNvPr id="13" name="流程图: 可选过程 12"/>
            <p:cNvSpPr/>
            <p:nvPr/>
          </p:nvSpPr>
          <p:spPr>
            <a:xfrm>
              <a:off x="6655" y="8106"/>
              <a:ext cx="6258" cy="720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665" b="1" strike="noStrike" noProof="1"/>
                <a:t>创新性</a:t>
              </a:r>
              <a:endParaRPr lang="zh-CN" altLang="en-US" sz="2665" b="1" strike="noStrike" noProof="1"/>
            </a:p>
          </p:txBody>
        </p:sp>
        <p:sp>
          <p:nvSpPr>
            <p:cNvPr id="14" name="流程图: 可选过程 13"/>
            <p:cNvSpPr/>
            <p:nvPr/>
          </p:nvSpPr>
          <p:spPr>
            <a:xfrm>
              <a:off x="6655" y="5132"/>
              <a:ext cx="6258" cy="806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665" b="1" strike="noStrike" noProof="1"/>
                <a:t>基础性</a:t>
              </a:r>
              <a:endParaRPr lang="zh-CN" altLang="en-US" sz="2665" b="1" strike="noStrike" noProof="1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019810" y="3693160"/>
            <a:ext cx="5913967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base"/>
            <a:r>
              <a:rPr lang="zh-CN" altLang="en-US" sz="4265" b="1" baseline="-2500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“四翼”（考查要求）：“怎么考”</a:t>
            </a:r>
            <a:endParaRPr lang="zh-CN" altLang="en-US" sz="4265" b="1" baseline="-25000">
              <a:solidFill>
                <a:srgbClr val="1D41D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213273" y="4872355"/>
            <a:ext cx="3194473" cy="103208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E5895B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/>
            <a:r>
              <a:rPr lang="en-US" altLang="zh-CN" sz="2665" b="1" strike="noStrike" noProof="1">
                <a:latin typeface="+mn-ea"/>
                <a:ea typeface="+mn-ea"/>
                <a:cs typeface="+mn-ea"/>
              </a:rPr>
              <a:t>“</a:t>
            </a:r>
            <a:r>
              <a:rPr lang="zh-CN" altLang="en-US" sz="2665" b="1" strike="noStrike" noProof="1">
                <a:latin typeface="+mn-ea"/>
                <a:ea typeface="+mn-ea"/>
                <a:cs typeface="+mn-ea"/>
              </a:rPr>
              <a:t>四翼</a:t>
            </a:r>
            <a:r>
              <a:rPr lang="en-US" altLang="zh-CN" sz="2665" b="1" strike="noStrike" noProof="1">
                <a:latin typeface="+mn-ea"/>
                <a:ea typeface="+mn-ea"/>
                <a:cs typeface="+mn-ea"/>
              </a:rPr>
              <a:t>”</a:t>
            </a:r>
            <a:r>
              <a:rPr lang="zh-CN" altLang="en-US" sz="2665" b="1" strike="noStrike" noProof="1">
                <a:latin typeface="+mn-ea"/>
                <a:ea typeface="+mn-ea"/>
                <a:cs typeface="+mn-ea"/>
              </a:rPr>
              <a:t>考查要求</a:t>
            </a:r>
            <a:endParaRPr lang="zh-CN" altLang="en-US" sz="2665" b="1" strike="noStrike" noProof="1">
              <a:latin typeface="+mn-ea"/>
              <a:ea typeface="+mn-ea"/>
              <a:cs typeface="+mn-ea"/>
            </a:endParaRPr>
          </a:p>
          <a:p>
            <a:pPr algn="ctr" fontAlgn="base"/>
            <a:r>
              <a:rPr lang="zh-CN" altLang="en-US" sz="2665" b="1" strike="noStrike" noProof="1">
                <a:latin typeface="+mn-ea"/>
                <a:ea typeface="+mn-ea"/>
                <a:cs typeface="+mn-ea"/>
              </a:rPr>
              <a:t>（</a:t>
            </a:r>
            <a:r>
              <a:rPr lang="en-US" altLang="zh-CN" sz="2665" b="1" strike="noStrike" noProof="1">
                <a:latin typeface="+mn-ea"/>
                <a:ea typeface="+mn-ea"/>
                <a:cs typeface="+mn-ea"/>
              </a:rPr>
              <a:t>“</a:t>
            </a:r>
            <a:r>
              <a:rPr lang="zh-CN" altLang="en-US" sz="2665" b="1" strike="noStrike" noProof="1">
                <a:latin typeface="+mn-ea"/>
                <a:ea typeface="+mn-ea"/>
                <a:cs typeface="+mn-ea"/>
              </a:rPr>
              <a:t>怎么考</a:t>
            </a:r>
            <a:r>
              <a:rPr lang="en-US" altLang="zh-CN" sz="2665" b="1" strike="noStrike" noProof="1">
                <a:latin typeface="+mn-ea"/>
                <a:ea typeface="+mn-ea"/>
                <a:cs typeface="+mn-ea"/>
              </a:rPr>
              <a:t>”</a:t>
            </a:r>
            <a:r>
              <a:rPr lang="zh-CN" altLang="en-US" sz="2665" b="1" strike="noStrike" noProof="1">
                <a:latin typeface="+mn-ea"/>
                <a:ea typeface="+mn-ea"/>
                <a:cs typeface="+mn-ea"/>
              </a:rPr>
              <a:t>）</a:t>
            </a:r>
            <a:endParaRPr lang="zh-CN" altLang="en-US" sz="2665" b="1" strike="noStrike" noProof="1"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07440"/>
            <a:ext cx="10515600" cy="62420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三、研读考试说明，理解其中深意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6895"/>
            <a:ext cx="10515600" cy="434911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</a:rPr>
              <a:t>3.</a:t>
            </a:r>
            <a:r>
              <a:rPr lang="zh-CN" altLang="en-US" sz="3200" b="1">
                <a:solidFill>
                  <a:srgbClr val="1D41D5"/>
                </a:solidFill>
              </a:rPr>
              <a:t>核心素养不忘记</a:t>
            </a:r>
            <a:endParaRPr lang="zh-CN" altLang="en-US" sz="3200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唯物史观</a:t>
            </a:r>
            <a:r>
              <a:rPr lang="en-US" altLang="zh-CN" sz="2665" b="1">
                <a:solidFill>
                  <a:srgbClr val="1D41D5"/>
                </a:solidFill>
              </a:rPr>
              <a:t>-</a:t>
            </a:r>
            <a:r>
              <a:rPr lang="zh-CN" altLang="en-US" sz="2665" b="1">
                <a:solidFill>
                  <a:srgbClr val="1D41D5"/>
                </a:solidFill>
              </a:rPr>
              <a:t>时空观念</a:t>
            </a:r>
            <a:r>
              <a:rPr lang="en-US" altLang="zh-CN" sz="2665" b="1">
                <a:solidFill>
                  <a:srgbClr val="1D41D5"/>
                </a:solidFill>
              </a:rPr>
              <a:t>-</a:t>
            </a:r>
            <a:r>
              <a:rPr lang="zh-CN" altLang="en-US" sz="2665" b="1">
                <a:solidFill>
                  <a:srgbClr val="1D41D5"/>
                </a:solidFill>
              </a:rPr>
              <a:t>历史解释</a:t>
            </a:r>
            <a:r>
              <a:rPr lang="en-US" altLang="zh-CN" sz="2665" b="1">
                <a:solidFill>
                  <a:srgbClr val="1D41D5"/>
                </a:solidFill>
              </a:rPr>
              <a:t>-</a:t>
            </a:r>
            <a:r>
              <a:rPr lang="zh-CN" altLang="en-US" sz="2665" b="1">
                <a:solidFill>
                  <a:srgbClr val="1D41D5"/>
                </a:solidFill>
              </a:rPr>
              <a:t>史料实证</a:t>
            </a:r>
            <a:r>
              <a:rPr lang="en-US" altLang="zh-CN" sz="2665" b="1">
                <a:solidFill>
                  <a:srgbClr val="1D41D5"/>
                </a:solidFill>
              </a:rPr>
              <a:t>-</a:t>
            </a:r>
            <a:r>
              <a:rPr lang="zh-CN" altLang="en-US" sz="2665" b="1">
                <a:solidFill>
                  <a:srgbClr val="1D41D5"/>
                </a:solidFill>
              </a:rPr>
              <a:t>家国情怀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（201</a:t>
            </a:r>
            <a:r>
              <a:rPr lang="en-US" altLang="zh-CN" b="1">
                <a:solidFill>
                  <a:srgbClr val="1D41D5"/>
                </a:solidFill>
                <a:sym typeface="+mn-ea"/>
              </a:rPr>
              <a:t>8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全国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Ⅰ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卷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2</a:t>
            </a:r>
            <a:r>
              <a:rPr lang="en-US" altLang="zh-CN" b="1">
                <a:solidFill>
                  <a:srgbClr val="1D41D5"/>
                </a:solidFill>
                <a:sym typeface="+mn-ea"/>
              </a:rPr>
              <a:t>4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）</a:t>
            </a:r>
            <a:r>
              <a:rPr lang="zh-CN" altLang="en-US" b="1">
                <a:solidFill>
                  <a:srgbClr val="1D41D5"/>
                </a:solidFill>
              </a:rPr>
              <a:t>．《墨子》中有关于“圆”“直线”“正方形”“倍”的定义，对杠杆原理、声音传播、小孔成像等也有论述，还有机械制造方面的记载。这反映出，《墨子》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A．汇集了诸子百家的思想精华         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B．形成了完整的科学体系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C．包含了劳动人民智慧的结晶     </a:t>
            </a:r>
            <a:r>
              <a:rPr lang="zh-CN" altLang="en-US" b="1">
                <a:solidFill>
                  <a:schemeClr val="bg1"/>
                </a:solidFill>
              </a:rPr>
              <a:t>    </a:t>
            </a:r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D．体现了贵族阶层的旨趣</a:t>
            </a:r>
            <a:endParaRPr lang="zh-CN" altLang="en-US" b="1">
              <a:solidFill>
                <a:srgbClr val="1D41D5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14597" y="4114800"/>
            <a:ext cx="2335107" cy="2061210"/>
          </a:xfrm>
          <a:prstGeom prst="rect">
            <a:avLst/>
          </a:prstGeom>
          <a:noFill/>
          <a:ln w="28575">
            <a:solidFill>
              <a:srgbClr val="1D41D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唯物史观</a:t>
            </a:r>
            <a:endParaRPr lang="zh-CN" altLang="en-US" sz="3200" b="1">
              <a:solidFill>
                <a:srgbClr val="FF0000"/>
              </a:solidFill>
            </a:endParaRPr>
          </a:p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史料实证</a:t>
            </a:r>
            <a:endParaRPr lang="zh-CN" altLang="en-US" sz="3200" b="1">
              <a:solidFill>
                <a:srgbClr val="FF0000"/>
              </a:solidFill>
            </a:endParaRPr>
          </a:p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历史解释</a:t>
            </a:r>
            <a:endParaRPr lang="zh-CN" altLang="en-US" sz="3200" b="1">
              <a:solidFill>
                <a:srgbClr val="FF0000"/>
              </a:solidFill>
            </a:endParaRPr>
          </a:p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家国情怀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067435"/>
            <a:ext cx="10515600" cy="62420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三、研读考试说明，理解其中深意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1640"/>
            <a:ext cx="10515600" cy="434911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</a:rPr>
              <a:t>3.</a:t>
            </a:r>
            <a:r>
              <a:rPr lang="zh-CN" altLang="en-US" sz="3200" b="1">
                <a:solidFill>
                  <a:srgbClr val="1D41D5"/>
                </a:solidFill>
              </a:rPr>
              <a:t>核心素养不忘记</a:t>
            </a:r>
            <a:endParaRPr lang="zh-CN" altLang="en-US" sz="3200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唯物史观</a:t>
            </a:r>
            <a:r>
              <a:rPr lang="en-US" altLang="zh-CN" sz="2665" b="1">
                <a:solidFill>
                  <a:srgbClr val="1D41D5"/>
                </a:solidFill>
              </a:rPr>
              <a:t>-</a:t>
            </a:r>
            <a:r>
              <a:rPr lang="zh-CN" altLang="en-US" sz="2665" b="1">
                <a:solidFill>
                  <a:srgbClr val="1D41D5"/>
                </a:solidFill>
              </a:rPr>
              <a:t>时空观念</a:t>
            </a:r>
            <a:r>
              <a:rPr lang="en-US" altLang="zh-CN" sz="2665" b="1">
                <a:solidFill>
                  <a:srgbClr val="1D41D5"/>
                </a:solidFill>
              </a:rPr>
              <a:t>-</a:t>
            </a:r>
            <a:r>
              <a:rPr lang="zh-CN" altLang="en-US" sz="2665" b="1">
                <a:solidFill>
                  <a:srgbClr val="1D41D5"/>
                </a:solidFill>
              </a:rPr>
              <a:t>历史解释</a:t>
            </a:r>
            <a:r>
              <a:rPr lang="en-US" altLang="zh-CN" sz="2665" b="1">
                <a:solidFill>
                  <a:srgbClr val="1D41D5"/>
                </a:solidFill>
              </a:rPr>
              <a:t>-</a:t>
            </a:r>
            <a:r>
              <a:rPr lang="zh-CN" altLang="en-US" sz="2665" b="1">
                <a:solidFill>
                  <a:srgbClr val="1D41D5"/>
                </a:solidFill>
              </a:rPr>
              <a:t>史料实证</a:t>
            </a:r>
            <a:r>
              <a:rPr lang="en-US" altLang="zh-CN" sz="2665" b="1">
                <a:solidFill>
                  <a:srgbClr val="1D41D5"/>
                </a:solidFill>
              </a:rPr>
              <a:t>-</a:t>
            </a:r>
            <a:r>
              <a:rPr lang="zh-CN" altLang="en-US" sz="2665" b="1">
                <a:solidFill>
                  <a:srgbClr val="1D41D5"/>
                </a:solidFill>
              </a:rPr>
              <a:t>家国情怀</a:t>
            </a:r>
            <a:endParaRPr lang="zh-CN" altLang="en-US" sz="2665" b="1">
              <a:solidFill>
                <a:srgbClr val="1D41D5"/>
              </a:solidFill>
            </a:endParaRPr>
          </a:p>
          <a:p>
            <a:pPr fontAlgn="auto">
              <a:lnSpc>
                <a:spcPct val="100000"/>
              </a:lnSpc>
              <a:spcBef>
                <a:spcPts val="700"/>
              </a:spcBef>
            </a:pPr>
            <a:r>
              <a:rPr lang="zh-CN" altLang="en-US" b="1">
                <a:solidFill>
                  <a:srgbClr val="1D41D5"/>
                </a:solidFill>
                <a:sym typeface="+mn-ea"/>
              </a:rPr>
              <a:t>（201</a:t>
            </a:r>
            <a:r>
              <a:rPr lang="en-US" altLang="zh-CN" b="1">
                <a:solidFill>
                  <a:srgbClr val="1D41D5"/>
                </a:solidFill>
                <a:sym typeface="+mn-ea"/>
              </a:rPr>
              <a:t>8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全国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Ⅲ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卷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2</a:t>
            </a:r>
            <a:r>
              <a:rPr lang="en-US" altLang="zh-CN" b="1">
                <a:solidFill>
                  <a:srgbClr val="1D41D5"/>
                </a:solidFill>
                <a:sym typeface="+mn-ea"/>
              </a:rPr>
              <a:t>4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）</a:t>
            </a:r>
            <a:r>
              <a:rPr lang="zh-CN" altLang="en-US" b="1">
                <a:solidFill>
                  <a:srgbClr val="1D41D5"/>
                </a:solidFill>
              </a:rPr>
              <a:t>．据考古报告，从数十处战国以前的墓葬中发现了铁器实物，这些铁器不少是自然陨铁制作而成，发现地分布情况见图7。据此可知，战国以前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A．铁制农具得到普遍使用             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B．新疆地区与中原联系紧密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C．我国的冶铁技术已经相当普及  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D．铁器分布可反映社会发展程度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65278" y="3767667"/>
            <a:ext cx="2335107" cy="2061210"/>
          </a:xfrm>
          <a:prstGeom prst="rect">
            <a:avLst/>
          </a:prstGeom>
          <a:noFill/>
          <a:ln w="28575">
            <a:solidFill>
              <a:srgbClr val="1D41D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唯物史观</a:t>
            </a:r>
            <a:endParaRPr lang="zh-CN" altLang="en-US" sz="3200" b="1">
              <a:solidFill>
                <a:srgbClr val="FF0000"/>
              </a:solidFill>
            </a:endParaRPr>
          </a:p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时空观念</a:t>
            </a:r>
            <a:endParaRPr lang="zh-CN" altLang="en-US" sz="3200" b="1">
              <a:solidFill>
                <a:srgbClr val="FF0000"/>
              </a:solidFill>
            </a:endParaRPr>
          </a:p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史料实证</a:t>
            </a:r>
            <a:endParaRPr lang="zh-CN" altLang="en-US" sz="3200" b="1">
              <a:solidFill>
                <a:srgbClr val="FF0000"/>
              </a:solidFill>
            </a:endParaRPr>
          </a:p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历史解释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pic>
        <p:nvPicPr>
          <p:cNvPr id="5" name="图片 -2147482623" descr="中学历史教学园地（www.zxls.com）——全国文章总量、访问量最大的历史教学网站。"/>
          <p:cNvPicPr>
            <a:picLocks noChangeAspect="1"/>
          </p:cNvPicPr>
          <p:nvPr/>
        </p:nvPicPr>
        <p:blipFill>
          <a:blip r:embed="rId1" cstate="print">
            <a:grayscl/>
          </a:blip>
          <a:stretch>
            <a:fillRect/>
          </a:stretch>
        </p:blipFill>
        <p:spPr>
          <a:xfrm>
            <a:off x="7747000" y="3767455"/>
            <a:ext cx="3338195" cy="21850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85545"/>
            <a:ext cx="10515600" cy="61023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三、研读考试说明，理解其中深意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957705"/>
            <a:ext cx="10515600" cy="434911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</a:rPr>
              <a:t>3.</a:t>
            </a:r>
            <a:r>
              <a:rPr lang="zh-CN" altLang="en-US" sz="3200" b="1">
                <a:solidFill>
                  <a:srgbClr val="1D41D5"/>
                </a:solidFill>
              </a:rPr>
              <a:t>核心素养不忘记</a:t>
            </a:r>
            <a:endParaRPr lang="zh-CN" altLang="en-US" sz="3200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唯物史观</a:t>
            </a:r>
            <a:r>
              <a:rPr lang="en-US" altLang="zh-CN" sz="2665" b="1">
                <a:solidFill>
                  <a:srgbClr val="1D41D5"/>
                </a:solidFill>
              </a:rPr>
              <a:t>-</a:t>
            </a:r>
            <a:r>
              <a:rPr lang="zh-CN" altLang="en-US" sz="2665" b="1">
                <a:solidFill>
                  <a:srgbClr val="1D41D5"/>
                </a:solidFill>
              </a:rPr>
              <a:t>时空观念</a:t>
            </a:r>
            <a:r>
              <a:rPr lang="en-US" altLang="zh-CN" sz="2665" b="1">
                <a:solidFill>
                  <a:srgbClr val="1D41D5"/>
                </a:solidFill>
              </a:rPr>
              <a:t>-</a:t>
            </a:r>
            <a:r>
              <a:rPr lang="zh-CN" altLang="en-US" sz="2665" b="1">
                <a:solidFill>
                  <a:srgbClr val="1D41D5"/>
                </a:solidFill>
              </a:rPr>
              <a:t>历史解释</a:t>
            </a:r>
            <a:r>
              <a:rPr lang="en-US" altLang="zh-CN" sz="2665" b="1">
                <a:solidFill>
                  <a:srgbClr val="1D41D5"/>
                </a:solidFill>
              </a:rPr>
              <a:t>-</a:t>
            </a:r>
            <a:r>
              <a:rPr lang="zh-CN" altLang="en-US" sz="2665" b="1">
                <a:solidFill>
                  <a:srgbClr val="1D41D5"/>
                </a:solidFill>
              </a:rPr>
              <a:t>史料实证</a:t>
            </a:r>
            <a:r>
              <a:rPr lang="en-US" altLang="zh-CN" sz="2665" b="1">
                <a:solidFill>
                  <a:srgbClr val="1D41D5"/>
                </a:solidFill>
              </a:rPr>
              <a:t>-</a:t>
            </a:r>
            <a:r>
              <a:rPr lang="zh-CN" altLang="en-US" sz="2665" b="1">
                <a:solidFill>
                  <a:srgbClr val="1D41D5"/>
                </a:solidFill>
              </a:rPr>
              <a:t>家国情怀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135" b="1">
                <a:solidFill>
                  <a:srgbClr val="1D41D5"/>
                </a:solidFill>
                <a:sym typeface="+mn-ea"/>
              </a:rPr>
              <a:t>（201</a:t>
            </a:r>
            <a:r>
              <a:rPr lang="en-US" altLang="zh-CN" sz="2135" b="1">
                <a:solidFill>
                  <a:srgbClr val="1D41D5"/>
                </a:solidFill>
                <a:sym typeface="+mn-ea"/>
              </a:rPr>
              <a:t>8</a:t>
            </a:r>
            <a:r>
              <a:rPr lang="zh-CN" altLang="en-US" sz="2135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zh-CN" altLang="en-US" sz="2135" b="1">
                <a:solidFill>
                  <a:srgbClr val="1D41D5"/>
                </a:solidFill>
                <a:sym typeface="+mn-ea"/>
              </a:rPr>
              <a:t>全国</a:t>
            </a:r>
            <a:r>
              <a:rPr lang="zh-CN" altLang="en-US" sz="2135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Ⅲ</a:t>
            </a:r>
            <a:r>
              <a:rPr lang="zh-CN" altLang="en-US" sz="2135" b="1">
                <a:solidFill>
                  <a:srgbClr val="1D41D5"/>
                </a:solidFill>
                <a:sym typeface="+mn-ea"/>
              </a:rPr>
              <a:t>卷</a:t>
            </a:r>
            <a:r>
              <a:rPr lang="zh-CN" altLang="en-US" sz="2135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zh-CN" altLang="en-US" sz="2135" b="1">
                <a:solidFill>
                  <a:srgbClr val="1D41D5"/>
                </a:solidFill>
                <a:sym typeface="+mn-ea"/>
              </a:rPr>
              <a:t>2</a:t>
            </a:r>
            <a:r>
              <a:rPr lang="en-US" altLang="zh-CN" sz="2135" b="1">
                <a:solidFill>
                  <a:srgbClr val="1D41D5"/>
                </a:solidFill>
                <a:sym typeface="+mn-ea"/>
              </a:rPr>
              <a:t>5</a:t>
            </a:r>
            <a:r>
              <a:rPr lang="zh-CN" altLang="en-US" sz="2135" b="1">
                <a:solidFill>
                  <a:srgbClr val="1D41D5"/>
                </a:solidFill>
                <a:sym typeface="+mn-ea"/>
              </a:rPr>
              <a:t>）</a:t>
            </a:r>
            <a:r>
              <a:rPr lang="zh-CN" altLang="en-US" sz="2135" b="1">
                <a:solidFill>
                  <a:srgbClr val="1D41D5"/>
                </a:solidFill>
              </a:rPr>
              <a:t>表1  宋代宰相祖辈任官情况表</a:t>
            </a:r>
            <a:endParaRPr lang="zh-CN" altLang="en-US" sz="2135" b="1">
              <a:solidFill>
                <a:srgbClr val="1D41D5"/>
              </a:solidFill>
            </a:endParaRPr>
          </a:p>
          <a:p>
            <a:endParaRPr lang="zh-CN" altLang="en-US" sz="2135" b="1">
              <a:solidFill>
                <a:srgbClr val="1D41D5"/>
              </a:solidFill>
            </a:endParaRPr>
          </a:p>
          <a:p>
            <a:endParaRPr lang="zh-CN" altLang="en-US" sz="2135" b="1">
              <a:solidFill>
                <a:srgbClr val="1D41D5"/>
              </a:solidFill>
            </a:endParaRPr>
          </a:p>
          <a:p>
            <a:endParaRPr lang="zh-CN" altLang="en-US" sz="2135" b="1">
              <a:solidFill>
                <a:srgbClr val="1D41D5"/>
              </a:solidFill>
            </a:endParaRPr>
          </a:p>
          <a:p>
            <a:endParaRPr lang="zh-CN" altLang="en-US" sz="2135" b="1">
              <a:solidFill>
                <a:srgbClr val="1D41D5"/>
              </a:solidFill>
            </a:endParaRPr>
          </a:p>
          <a:p>
            <a:r>
              <a:rPr lang="zh-CN" altLang="en-US" sz="2135" b="1">
                <a:solidFill>
                  <a:srgbClr val="1D41D5"/>
                </a:solidFill>
              </a:rPr>
              <a:t>   表1据学者研究整理而成，反映出两宋时期</a:t>
            </a:r>
            <a:endParaRPr lang="zh-CN" altLang="en-US" sz="2135" b="1">
              <a:solidFill>
                <a:srgbClr val="1D41D5"/>
              </a:solidFill>
            </a:endParaRPr>
          </a:p>
          <a:p>
            <a:r>
              <a:rPr lang="zh-CN" altLang="en-US" sz="2135" b="1">
                <a:solidFill>
                  <a:srgbClr val="1D41D5"/>
                </a:solidFill>
              </a:rPr>
              <a:t>A．世家大族影响巨大           </a:t>
            </a:r>
            <a:r>
              <a:rPr lang="zh-CN" altLang="en-US" sz="2135" b="1">
                <a:solidFill>
                  <a:srgbClr val="FF0000"/>
                </a:solidFill>
              </a:rPr>
              <a:t>B．社会阶层流动加强</a:t>
            </a:r>
            <a:endParaRPr lang="zh-CN" altLang="en-US" sz="2135" b="1">
              <a:solidFill>
                <a:srgbClr val="1D41D5"/>
              </a:solidFill>
            </a:endParaRPr>
          </a:p>
          <a:p>
            <a:r>
              <a:rPr lang="zh-CN" altLang="en-US" sz="2135" b="1">
                <a:solidFill>
                  <a:srgbClr val="1D41D5"/>
                </a:solidFill>
              </a:rPr>
              <a:t>C．宰相权力日益下降           D．科举制度功能弱化</a:t>
            </a:r>
            <a:endParaRPr lang="zh-CN" altLang="en-US" sz="2135" b="1">
              <a:solidFill>
                <a:srgbClr val="1D41D5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60342" y="4629785"/>
            <a:ext cx="2335107" cy="1568450"/>
          </a:xfrm>
          <a:prstGeom prst="rect">
            <a:avLst/>
          </a:prstGeom>
          <a:noFill/>
          <a:ln w="28575">
            <a:solidFill>
              <a:srgbClr val="1D41D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史料实证</a:t>
            </a:r>
            <a:endParaRPr lang="zh-CN" altLang="en-US" sz="3200" b="1">
              <a:solidFill>
                <a:srgbClr val="FF0000"/>
              </a:solidFill>
            </a:endParaRPr>
          </a:p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历史解释</a:t>
            </a:r>
            <a:endParaRPr lang="zh-CN" altLang="en-US" sz="3200" b="1">
              <a:solidFill>
                <a:srgbClr val="FF0000"/>
              </a:solidFill>
            </a:endParaRPr>
          </a:p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家国情怀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1229360" y="3377777"/>
          <a:ext cx="7143115" cy="1733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4045"/>
                <a:gridCol w="1881505"/>
                <a:gridCol w="2107565"/>
              </a:tblGrid>
              <a:tr h="28892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65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曾祖、祖父或父亲任官情况</a:t>
                      </a:r>
                      <a:endParaRPr lang="en-US" altLang="en-US" sz="1865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65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宰相人数</a:t>
                      </a:r>
                      <a:endParaRPr lang="en-US" altLang="en-US" sz="1865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8892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65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北宋（</a:t>
                      </a:r>
                      <a:r>
                        <a:rPr lang="en-US" sz="1865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71</a:t>
                      </a:r>
                      <a:r>
                        <a:rPr lang="en-US" sz="1865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en-US" altLang="en-US" sz="1865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65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南宋（</a:t>
                      </a:r>
                      <a:r>
                        <a:rPr lang="en-US" sz="1865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62</a:t>
                      </a:r>
                      <a:r>
                        <a:rPr lang="en-US" sz="1865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en-US" altLang="en-US" sz="1865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65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高级官员</a:t>
                      </a:r>
                      <a:endParaRPr lang="en-US" altLang="en-US" sz="1865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65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altLang="en-US" sz="1865" b="1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65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en-US" altLang="en-US" sz="1865" b="1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65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中级官员</a:t>
                      </a:r>
                      <a:endParaRPr lang="en-US" altLang="en-US" sz="1865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65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865" b="1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65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865" b="1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65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低级官员</a:t>
                      </a:r>
                      <a:endParaRPr lang="en-US" altLang="en-US" sz="1865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65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</a:t>
                      </a:r>
                      <a:endParaRPr lang="en-US" altLang="en-US" sz="1865" b="1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65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en-US" altLang="en-US" sz="1865" b="1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65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无官职记录</a:t>
                      </a:r>
                      <a:endParaRPr lang="en-US" altLang="en-US" sz="1865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65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24</a:t>
                      </a:r>
                      <a:endParaRPr lang="en-US" altLang="en-US" sz="1865" b="1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65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36</a:t>
                      </a:r>
                      <a:endParaRPr lang="en-US" altLang="en-US" sz="1865" b="1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7875" y="1210945"/>
            <a:ext cx="10765155" cy="636270"/>
          </a:xfrm>
        </p:spPr>
        <p:txBody>
          <a:bodyPr/>
          <a:lstStyle/>
          <a:p>
            <a:r>
              <a:rPr lang="zh-CN" altLang="en-US" sz="4265" b="1">
                <a:solidFill>
                  <a:srgbClr val="1D41D5"/>
                </a:solidFill>
                <a:sym typeface="+mn-ea"/>
              </a:rPr>
              <a:t>四、师者勤于思考，旗帜引导教学</a:t>
            </a:r>
            <a:endParaRPr lang="zh-CN" altLang="en-US" sz="4265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1640"/>
            <a:ext cx="10645140" cy="4349115"/>
          </a:xfrm>
        </p:spPr>
        <p:txBody>
          <a:bodyPr/>
          <a:lstStyle/>
          <a:p>
            <a:endParaRPr lang="en-US" altLang="zh-CN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《</a:t>
            </a:r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教育部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高考试题评析》</a:t>
            </a:r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（</a:t>
            </a:r>
            <a:r>
              <a:rPr lang="en-US" altLang="zh-CN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2017-2018</a:t>
            </a:r>
            <a:r>
              <a:rPr lang="zh-CN" altLang="en-US" b="1">
                <a:solidFill>
                  <a:srgbClr val="1D41D5"/>
                </a:solidFill>
                <a:latin typeface="+mn-ea"/>
                <a:cs typeface="+mn-ea"/>
                <a:sym typeface="+mn-ea"/>
              </a:rPr>
              <a:t>）</a:t>
            </a:r>
            <a:endParaRPr lang="zh-CN" altLang="en-US" b="1">
              <a:solidFill>
                <a:srgbClr val="1D41D5"/>
              </a:solidFill>
              <a:latin typeface="+mn-ea"/>
              <a:cs typeface="+mn-ea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b="1">
                <a:solidFill>
                  <a:srgbClr val="1D41D5"/>
                </a:solidFill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立德树人“一堂课”</a:t>
            </a:r>
            <a:endParaRPr lang="zh-CN" altLang="en-US" b="1">
              <a:solidFill>
                <a:srgbClr val="1D41D5"/>
              </a:solidFill>
              <a:latin typeface="Calibri" panose="020F0502020204030204" pitchFamily="34" charset="0"/>
              <a:ea typeface="宋体" panose="02010600030101010101" pitchFamily="2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b="1">
                <a:solidFill>
                  <a:srgbClr val="1D41D5"/>
                </a:solidFill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服务选材“一把尺”</a:t>
            </a:r>
            <a:endParaRPr lang="zh-CN" altLang="en-US" b="1">
              <a:solidFill>
                <a:srgbClr val="1D41D5"/>
              </a:solidFill>
              <a:latin typeface="Calibri" panose="020F0502020204030204" pitchFamily="34" charset="0"/>
              <a:ea typeface="宋体" panose="02010600030101010101" pitchFamily="2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b="1">
                <a:solidFill>
                  <a:srgbClr val="1D41D5"/>
                </a:solidFill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引导教学“一面旗”</a:t>
            </a:r>
            <a:endParaRPr lang="zh-CN" altLang="en-US" b="1">
              <a:solidFill>
                <a:srgbClr val="1D41D5"/>
              </a:solidFill>
              <a:latin typeface="Calibri" panose="020F0502020204030204" pitchFamily="34" charset="0"/>
              <a:ea typeface="宋体" panose="02010600030101010101" pitchFamily="2" charset="-122"/>
              <a:cs typeface="+mn-ea"/>
              <a:sym typeface="+mn-ea"/>
            </a:endParaRPr>
          </a:p>
          <a:p>
            <a:endParaRPr lang="zh-CN" altLang="en-US" b="1">
              <a:solidFill>
                <a:srgbClr val="1D41D5"/>
              </a:solidFill>
              <a:latin typeface="Calibri" panose="020F0502020204030204" pitchFamily="3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31746" name="文本框 1"/>
          <p:cNvSpPr txBox="1"/>
          <p:nvPr/>
        </p:nvSpPr>
        <p:spPr>
          <a:xfrm>
            <a:off x="986790" y="5017135"/>
            <a:ext cx="10025380" cy="132207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>
                <a:latin typeface="Calibri" panose="020F0502020204030204" pitchFamily="34" charset="0"/>
                <a:ea typeface="宋体" panose="02010600030101010101" pitchFamily="2" charset="-122"/>
              </a:rPr>
              <a:t>　</a:t>
            </a:r>
            <a:r>
              <a:rPr lang="zh-CN" altLang="en-US" sz="2665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“一课堂”     </a:t>
            </a:r>
            <a:r>
              <a:rPr lang="zh-CN" altLang="en-US" sz="2665" b="1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聚焦“立德树人”着力凸显价值引领</a:t>
            </a:r>
            <a:endParaRPr lang="zh-CN" altLang="en-US" sz="2665" b="1">
              <a:solidFill>
                <a:srgbClr val="0000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zh-CN" altLang="en-US" sz="2665" b="1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　</a:t>
            </a:r>
            <a:r>
              <a:rPr lang="zh-CN" altLang="en-US" sz="2665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“一把尺”    </a:t>
            </a:r>
            <a:r>
              <a:rPr lang="zh-CN" altLang="en-US" sz="2665" b="1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发力“服务选材”全面提升选拔效果</a:t>
            </a:r>
            <a:endParaRPr lang="zh-CN" altLang="en-US" sz="2665" b="1">
              <a:solidFill>
                <a:srgbClr val="0000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zh-CN" altLang="en-US" sz="2665" b="1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　</a:t>
            </a:r>
            <a:r>
              <a:rPr lang="zh-CN" altLang="en-US" sz="2665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“一面旗”    </a:t>
            </a:r>
            <a:r>
              <a:rPr lang="zh-CN" altLang="en-US" sz="2665" b="1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注重“引导教学”大力推动素质教育</a:t>
            </a:r>
            <a:endParaRPr lang="zh-CN" altLang="en-US" sz="2665" b="1">
              <a:solidFill>
                <a:srgbClr val="0000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左箭头 3"/>
          <p:cNvSpPr/>
          <p:nvPr/>
        </p:nvSpPr>
        <p:spPr>
          <a:xfrm>
            <a:off x="4372822" y="2886498"/>
            <a:ext cx="2495973" cy="10845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65" b="1"/>
              <a:t>对考生而言</a:t>
            </a:r>
            <a:endParaRPr lang="zh-CN" altLang="en-US" sz="2665" b="1"/>
          </a:p>
        </p:txBody>
      </p:sp>
      <p:sp>
        <p:nvSpPr>
          <p:cNvPr id="5" name="左箭头 4"/>
          <p:cNvSpPr/>
          <p:nvPr/>
        </p:nvSpPr>
        <p:spPr>
          <a:xfrm>
            <a:off x="4580467" y="4282863"/>
            <a:ext cx="2379133" cy="7340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65" b="1"/>
              <a:t>对教师而言</a:t>
            </a:r>
            <a:endParaRPr lang="zh-CN" altLang="en-US" sz="2665" b="1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164715"/>
            <a:ext cx="10515600" cy="2983865"/>
          </a:xfrm>
        </p:spPr>
        <p:txBody>
          <a:bodyPr/>
          <a:lstStyle/>
          <a:p>
            <a:r>
              <a:rPr lang="zh-CN" altLang="en-US" sz="2665" b="1">
                <a:solidFill>
                  <a:srgbClr val="1D41D5"/>
                </a:solidFill>
              </a:rPr>
              <a:t>（</a:t>
            </a:r>
            <a:r>
              <a:rPr lang="en-US" altLang="zh-CN" sz="2665" b="1">
                <a:solidFill>
                  <a:srgbClr val="1D41D5"/>
                </a:solidFill>
              </a:rPr>
              <a:t>2014</a:t>
            </a:r>
            <a:r>
              <a:rPr lang="en-US" altLang="zh-CN" sz="2665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665" b="1">
                <a:solidFill>
                  <a:srgbClr val="1D41D5"/>
                </a:solidFill>
              </a:rPr>
              <a:t>全国</a:t>
            </a:r>
            <a:r>
              <a:rPr lang="zh-CN" altLang="en-US" sz="2665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Ⅰ</a:t>
            </a:r>
            <a:r>
              <a:rPr lang="zh-CN" altLang="en-US" sz="2665" b="1">
                <a:solidFill>
                  <a:srgbClr val="1D41D5"/>
                </a:solidFill>
              </a:rPr>
              <a:t>卷</a:t>
            </a:r>
            <a:r>
              <a:rPr lang="zh-CN" altLang="en-US" sz="2665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665" b="1">
                <a:solidFill>
                  <a:srgbClr val="1D41D5"/>
                </a:solidFill>
                <a:sym typeface="+mn-ea"/>
              </a:rPr>
              <a:t>28</a:t>
            </a:r>
            <a:r>
              <a:rPr lang="zh-CN" altLang="en-US" sz="2665" b="1">
                <a:solidFill>
                  <a:srgbClr val="1D41D5"/>
                </a:solidFill>
              </a:rPr>
              <a:t>）．据研究，</a:t>
            </a:r>
            <a:r>
              <a:rPr lang="zh-CN" altLang="en-US" sz="2665" b="1">
                <a:solidFill>
                  <a:srgbClr val="FF0000"/>
                </a:solidFill>
              </a:rPr>
              <a:t>1853年</a:t>
            </a:r>
            <a:r>
              <a:rPr lang="zh-CN" altLang="en-US" sz="2665" b="1">
                <a:solidFill>
                  <a:srgbClr val="1D41D5"/>
                </a:solidFill>
              </a:rPr>
              <a:t>，印度人均消费英国棉纱、棉布9.09便士，而中国是0.94便士。这反映出当时中国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A．经济受到鸦片战争的破坏           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B．实行保护本国经济的政策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C．经济的发展水平低于印度           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FF0000"/>
                </a:solidFill>
              </a:rPr>
              <a:t>D．传统的小农经济根深蒂固</a:t>
            </a:r>
            <a:endParaRPr lang="zh-CN" altLang="en-US" sz="2665" b="1">
              <a:solidFill>
                <a:srgbClr val="FF0000"/>
              </a:solidFill>
            </a:endParaRPr>
          </a:p>
        </p:txBody>
      </p:sp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777875" y="1210945"/>
            <a:ext cx="10765155" cy="636270"/>
          </a:xfr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265" b="1">
                <a:solidFill>
                  <a:srgbClr val="1D41D5"/>
                </a:solidFill>
                <a:sym typeface="+mn-ea"/>
              </a:rPr>
              <a:t>四、师者勤于思考，旗帜引导教学</a:t>
            </a:r>
            <a:endParaRPr lang="zh-CN" altLang="en-US" sz="4265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099945"/>
            <a:ext cx="10516235" cy="3634740"/>
          </a:xfrm>
        </p:spPr>
        <p:txBody>
          <a:bodyPr/>
          <a:lstStyle/>
          <a:p>
            <a:r>
              <a:rPr lang="zh-CN" altLang="en-US" sz="2665" b="1">
                <a:solidFill>
                  <a:srgbClr val="1D41D5"/>
                </a:solidFill>
              </a:rPr>
              <a:t>（2015</a:t>
            </a:r>
            <a:r>
              <a:rPr lang="zh-CN" altLang="en-US" sz="2665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665" b="1">
                <a:solidFill>
                  <a:srgbClr val="1D41D5"/>
                </a:solidFill>
              </a:rPr>
              <a:t>全国Ⅰ卷</a:t>
            </a:r>
            <a:r>
              <a:rPr lang="zh-CN" altLang="en-US" sz="2665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665" b="1">
                <a:solidFill>
                  <a:srgbClr val="1D41D5"/>
                </a:solidFill>
                <a:sym typeface="+mn-ea"/>
              </a:rPr>
              <a:t>28</a:t>
            </a:r>
            <a:r>
              <a:rPr lang="zh-CN" altLang="en-US" sz="2665" b="1">
                <a:solidFill>
                  <a:srgbClr val="1D41D5"/>
                </a:solidFill>
              </a:rPr>
              <a:t>）</a:t>
            </a:r>
            <a:r>
              <a:rPr lang="zh-CN" altLang="en-US" sz="2665" b="1">
                <a:solidFill>
                  <a:srgbClr val="1D41D5"/>
                </a:solidFill>
                <a:sym typeface="+mn-ea"/>
              </a:rPr>
              <a:t>．</a:t>
            </a:r>
            <a:r>
              <a:rPr lang="zh-CN" altLang="en-US" sz="2665" b="1">
                <a:solidFill>
                  <a:srgbClr val="FF0000"/>
                </a:solidFill>
              </a:rPr>
              <a:t>1852年</a:t>
            </a:r>
            <a:r>
              <a:rPr lang="zh-CN" altLang="en-US" sz="2665" b="1">
                <a:solidFill>
                  <a:srgbClr val="1D41D5"/>
                </a:solidFill>
              </a:rPr>
              <a:t>，一位在华英国人在报告中称，英国商人运往伦敦的中国生丝是以“无用的”曼彻斯特上等棉布包装的。而在此之前，用于包装的主要是中国产的土布。包装布的这种变化反映了当时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A．中国的土布质量粗糙                 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B．英国棉布价格更具优势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C．中国生丝在英国畅销                 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FF0000"/>
                </a:solidFill>
              </a:rPr>
              <a:t>D．英国棉布在中国滞销</a:t>
            </a:r>
            <a:endParaRPr lang="zh-CN" altLang="en-US" sz="2665" b="1">
              <a:solidFill>
                <a:srgbClr val="FF0000"/>
              </a:solidFill>
            </a:endParaRPr>
          </a:p>
        </p:txBody>
      </p:sp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777875" y="1210945"/>
            <a:ext cx="10765155" cy="636270"/>
          </a:xfr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265" b="1">
                <a:solidFill>
                  <a:srgbClr val="1D41D5"/>
                </a:solidFill>
                <a:sym typeface="+mn-ea"/>
              </a:rPr>
              <a:t>四、师者勤于思考，旗帜引导教学</a:t>
            </a:r>
            <a:endParaRPr lang="zh-CN" altLang="en-US" sz="4265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085975"/>
            <a:ext cx="10516235" cy="3959860"/>
          </a:xfrm>
        </p:spPr>
        <p:txBody>
          <a:bodyPr/>
          <a:lstStyle/>
          <a:p>
            <a:r>
              <a:rPr lang="zh-CN" altLang="en-US" sz="2665" b="1">
                <a:solidFill>
                  <a:srgbClr val="1D41D5"/>
                </a:solidFill>
              </a:rPr>
              <a:t>28．（2016·全国Ⅰ卷）</a:t>
            </a:r>
            <a:r>
              <a:rPr lang="zh-CN" altLang="en-US" sz="2665" b="1">
                <a:solidFill>
                  <a:srgbClr val="FF0000"/>
                </a:solidFill>
              </a:rPr>
              <a:t>19世纪中期以后，</a:t>
            </a:r>
            <a:r>
              <a:rPr lang="zh-CN" altLang="en-US" sz="2665" b="1">
                <a:solidFill>
                  <a:srgbClr val="1D41D5"/>
                </a:solidFill>
              </a:rPr>
              <a:t>中国市场上的洋货日益增多，火柴、洋布等用品“虽穷乡僻壤，求之于市，必有所供”。这种状况表明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A．中国关税主权开始丧失             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B．商品经济基本取代自然经济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FF0000"/>
                </a:solidFill>
              </a:rPr>
              <a:t>C．民众生活与世界市场联系日趋密切 </a:t>
            </a:r>
            <a:r>
              <a:rPr lang="zh-CN" altLang="en-US" sz="2665" b="1">
                <a:solidFill>
                  <a:schemeClr val="bg1"/>
                </a:solidFill>
              </a:rPr>
              <a:t>  </a:t>
            </a:r>
            <a:endParaRPr lang="zh-CN" altLang="en-US" sz="2665" b="1">
              <a:solidFill>
                <a:schemeClr val="bg1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D．中国市场由被动开放转为主动开放</a:t>
            </a:r>
            <a:endParaRPr lang="zh-CN" altLang="en-US" sz="2665" b="1">
              <a:solidFill>
                <a:srgbClr val="1D41D5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85333" y="5589905"/>
            <a:ext cx="6869007" cy="666115"/>
          </a:xfrm>
          <a:prstGeom prst="rect">
            <a:avLst/>
          </a:prstGeom>
          <a:noFill/>
          <a:ln w="28575">
            <a:solidFill>
              <a:srgbClr val="1D41D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735" b="1">
                <a:solidFill>
                  <a:srgbClr val="FF0000"/>
                </a:solidFill>
              </a:rPr>
              <a:t>三年连考，在于澄清一个误区</a:t>
            </a:r>
            <a:endParaRPr lang="zh-CN" altLang="en-US" sz="3735" b="1">
              <a:solidFill>
                <a:srgbClr val="FF0000"/>
              </a:solidFill>
            </a:endParaRPr>
          </a:p>
        </p:txBody>
      </p:sp>
      <p:sp>
        <p:nvSpPr>
          <p:cNvPr id="5" name="标题 4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777875" y="1210945"/>
            <a:ext cx="10765155" cy="636270"/>
          </a:xfr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265" b="1">
                <a:solidFill>
                  <a:srgbClr val="1D41D5"/>
                </a:solidFill>
                <a:sym typeface="+mn-ea"/>
              </a:rPr>
              <a:t>四、师者勤于思考，旗帜引导教学</a:t>
            </a:r>
            <a:endParaRPr lang="zh-CN" altLang="en-US" sz="4265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294890"/>
            <a:ext cx="10515600" cy="3088640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（201</a:t>
            </a:r>
            <a:r>
              <a:rPr lang="en-US" altLang="zh-CN" b="1">
                <a:solidFill>
                  <a:srgbClr val="1D41D5"/>
                </a:solidFill>
                <a:sym typeface="+mn-ea"/>
              </a:rPr>
              <a:t>3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全国Ⅰ卷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en-US" altLang="zh-CN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27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）</a:t>
            </a:r>
            <a:r>
              <a:rPr lang="zh-CN" altLang="en-US" sz="2665" b="1">
                <a:solidFill>
                  <a:srgbClr val="1D41D5"/>
                </a:solidFill>
              </a:rPr>
              <a:t>．1688年，英国议会迎立荷兰执政威廉为国王，并拥立他的妻子玛丽（詹姆士二世的女儿）为女王，目的是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A．加强英国与荷兰的友好关系       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 B．否定王位世袭男性优先原则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C．通过双王相互牵制防止独裁        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FF0000"/>
                </a:solidFill>
              </a:rPr>
              <a:t>D．为光荣革命披上合法的外衣</a:t>
            </a:r>
            <a:endParaRPr lang="zh-CN" altLang="en-US" sz="2665" b="1">
              <a:solidFill>
                <a:srgbClr val="FF0000"/>
              </a:solidFill>
            </a:endParaRPr>
          </a:p>
        </p:txBody>
      </p:sp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777875" y="1210945"/>
            <a:ext cx="10765155" cy="636270"/>
          </a:xfr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265" b="1">
                <a:solidFill>
                  <a:srgbClr val="1D41D5"/>
                </a:solidFill>
                <a:sym typeface="+mn-ea"/>
              </a:rPr>
              <a:t>四、师者勤于思考，旗帜引导教学</a:t>
            </a:r>
            <a:endParaRPr lang="zh-CN" altLang="en-US" sz="426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047875"/>
            <a:ext cx="10515600" cy="3973195"/>
          </a:xfrm>
        </p:spPr>
        <p:txBody>
          <a:bodyPr/>
          <a:lstStyle/>
          <a:p>
            <a:r>
              <a:rPr lang="zh-CN" altLang="en-US" sz="2665" b="1">
                <a:solidFill>
                  <a:srgbClr val="1D41D5"/>
                </a:solidFill>
              </a:rPr>
              <a:t>（2015</a:t>
            </a:r>
            <a:r>
              <a:rPr lang="zh-CN" altLang="en-US" sz="2665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665" b="1">
                <a:solidFill>
                  <a:srgbClr val="1D41D5"/>
                </a:solidFill>
              </a:rPr>
              <a:t>全国Ⅰ卷</a:t>
            </a:r>
            <a:r>
              <a:rPr lang="zh-CN" altLang="en-US" sz="2665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665" b="1">
                <a:solidFill>
                  <a:srgbClr val="1D41D5"/>
                </a:solidFill>
                <a:sym typeface="+mn-ea"/>
              </a:rPr>
              <a:t>33</a:t>
            </a:r>
            <a:r>
              <a:rPr lang="zh-CN" altLang="en-US" sz="2665" b="1">
                <a:solidFill>
                  <a:srgbClr val="1D41D5"/>
                </a:solidFill>
              </a:rPr>
              <a:t>）</a:t>
            </a:r>
            <a:r>
              <a:rPr lang="zh-CN" altLang="en-US" sz="2665" b="1">
                <a:solidFill>
                  <a:srgbClr val="1D41D5"/>
                </a:solidFill>
                <a:sym typeface="+mn-ea"/>
              </a:rPr>
              <a:t>．</a:t>
            </a:r>
            <a:r>
              <a:rPr lang="zh-CN" altLang="en-US" sz="2665" b="1">
                <a:solidFill>
                  <a:srgbClr val="1D41D5"/>
                </a:solidFill>
              </a:rPr>
              <a:t>18世纪中叶，一位英国内阁成员在议会发言中说：“诸位都知道媾和与开战的权力是由国王掌握的……我们的宪法始终表明，国王在决定和平与战争时有权利让议会参与，也有权利不让议会参与。没有哪位明智的国王真的会冒险不让议会参与。”这表明在当时的英国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A．光荣革命成果受到挑战               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B．立宪政体未能阻止国王专权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C．内阁依旧为国王所控制               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FF0000"/>
                </a:solidFill>
              </a:rPr>
              <a:t>D．国王仍旧保留某些名义权力</a:t>
            </a:r>
            <a:endParaRPr lang="zh-CN" altLang="en-US" sz="2665" b="1">
              <a:solidFill>
                <a:srgbClr val="FF0000"/>
              </a:solidFill>
            </a:endParaRPr>
          </a:p>
        </p:txBody>
      </p:sp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777875" y="1210945"/>
            <a:ext cx="10765155" cy="636270"/>
          </a:xfr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265" b="1">
                <a:solidFill>
                  <a:srgbClr val="1D41D5"/>
                </a:solidFill>
                <a:sym typeface="+mn-ea"/>
              </a:rPr>
              <a:t>四、师者勤于思考，旗帜引导教学</a:t>
            </a:r>
            <a:endParaRPr lang="zh-CN" altLang="en-US" sz="4265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138680"/>
            <a:ext cx="10515600" cy="380301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</a:rPr>
              <a:t>（2016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b="1">
                <a:solidFill>
                  <a:srgbClr val="1D41D5"/>
                </a:solidFill>
              </a:rPr>
              <a:t>全国Ⅰ卷</a:t>
            </a:r>
            <a:r>
              <a:rPr lang="zh-CN" altLang="en-US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33</a:t>
            </a:r>
            <a:r>
              <a:rPr lang="zh-CN" altLang="en-US" b="1">
                <a:solidFill>
                  <a:srgbClr val="1D41D5"/>
                </a:solidFill>
              </a:rPr>
              <a:t>）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．</a:t>
            </a:r>
            <a:r>
              <a:rPr lang="zh-CN" altLang="en-US" b="1">
                <a:solidFill>
                  <a:srgbClr val="1D41D5"/>
                </a:solidFill>
              </a:rPr>
              <a:t>1702年英国国王威廉三世去世，安妮女王即位。当时议会内部存在两个党派，安妮厌恶占多数席位的辉格党，于是解除了辉格党人的行政要职，代之以托利党人。这说明在当时英国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A．议会无权制约国王                 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B．君主立宪制尚未完善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C．内阁制已基本确立                 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1D41D5"/>
                </a:solidFill>
              </a:rPr>
              <a:t>D．《权利法案》遭到破坏</a:t>
            </a:r>
            <a:endParaRPr lang="zh-CN" altLang="en-US" b="1">
              <a:solidFill>
                <a:srgbClr val="1D41D5"/>
              </a:solidFill>
            </a:endParaRPr>
          </a:p>
        </p:txBody>
      </p:sp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777875" y="1210945"/>
            <a:ext cx="10765155" cy="636270"/>
          </a:xfr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265" b="1">
                <a:solidFill>
                  <a:srgbClr val="1D41D5"/>
                </a:solidFill>
                <a:sym typeface="+mn-ea"/>
              </a:rPr>
              <a:t>四、师者勤于思考，旗帜引导教学</a:t>
            </a:r>
            <a:endParaRPr lang="zh-CN" altLang="en-US" sz="4265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060450"/>
            <a:ext cx="10515600" cy="766445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latin typeface="+mn-lt"/>
                <a:ea typeface="+mn-ea"/>
                <a:cs typeface="+mn-cs"/>
                <a:sym typeface="+mn-ea"/>
              </a:rPr>
              <a:t>一、关注顶层设计，更新高考理念</a:t>
            </a:r>
            <a:endParaRPr lang="zh-CN" altLang="en-US" b="1">
              <a:solidFill>
                <a:srgbClr val="1D41D5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</a:rPr>
              <a:t>3.201</a:t>
            </a:r>
            <a:r>
              <a:rPr lang="en-US" altLang="zh-CN" sz="3200" b="1">
                <a:solidFill>
                  <a:srgbClr val="1D41D5"/>
                </a:solidFill>
              </a:rPr>
              <a:t>9</a:t>
            </a:r>
            <a:r>
              <a:rPr lang="zh-CN" altLang="en-US" sz="3200" b="1">
                <a:solidFill>
                  <a:srgbClr val="1D41D5"/>
                </a:solidFill>
              </a:rPr>
              <a:t>年考纲变化：</a:t>
            </a:r>
            <a:endParaRPr lang="zh-CN" altLang="en-US" sz="3200" b="1">
              <a:solidFill>
                <a:srgbClr val="1D41D5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1395" y="2384425"/>
            <a:ext cx="1043241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1D41D5"/>
                </a:solidFill>
              </a:rPr>
              <a:t>     </a:t>
            </a:r>
            <a:r>
              <a:rPr lang="en-US" altLang="zh-CN" sz="2800" b="1">
                <a:solidFill>
                  <a:srgbClr val="1D41D5"/>
                </a:solidFill>
              </a:rPr>
              <a:t>  </a:t>
            </a:r>
            <a:r>
              <a:rPr lang="zh-CN" altLang="en-US" sz="2800" b="1">
                <a:solidFill>
                  <a:srgbClr val="1D41D5"/>
                </a:solidFill>
              </a:rPr>
              <a:t>根据普通高等学校</a:t>
            </a:r>
            <a:r>
              <a:rPr lang="zh-CN" altLang="en-US" sz="2800" b="1">
                <a:solidFill>
                  <a:srgbClr val="FF0000"/>
                </a:solidFill>
              </a:rPr>
              <a:t>对新生思想道德素质和科学文化素质</a:t>
            </a:r>
            <a:r>
              <a:rPr lang="zh-CN" altLang="en-US" sz="2800" b="1">
                <a:solidFill>
                  <a:srgbClr val="1D41D5"/>
                </a:solidFill>
              </a:rPr>
              <a:t>的要求，在</a:t>
            </a:r>
            <a:r>
              <a:rPr lang="zh-CN" altLang="en-US" sz="2800" b="1">
                <a:solidFill>
                  <a:srgbClr val="FF0000"/>
                </a:solidFill>
              </a:rPr>
              <a:t>中学历史课程</a:t>
            </a:r>
            <a:r>
              <a:rPr lang="zh-CN" altLang="en-US" sz="2800" b="1">
                <a:solidFill>
                  <a:srgbClr val="1D41D5"/>
                </a:solidFill>
              </a:rPr>
              <a:t>的基础上依据中华人民共和国教育部2003年颁布的《普通高中课程方案（实验）》和《普通高中历史课程标准（实验）》的必修课程、选修课程系列的内容，确定历史学科考试内容。</a:t>
            </a:r>
            <a:endParaRPr lang="zh-CN" altLang="en-US" sz="2800" b="1">
              <a:solidFill>
                <a:srgbClr val="1D41D5"/>
              </a:solidFill>
            </a:endParaRPr>
          </a:p>
          <a:p>
            <a:r>
              <a:rPr lang="zh-CN" altLang="en-US" sz="2800" b="1">
                <a:solidFill>
                  <a:srgbClr val="1D41D5"/>
                </a:solidFill>
              </a:rPr>
              <a:t>       历史学科考查对基本历史知识的掌握程度；考查学科素养和学习潜力；注重考查在科学历史观（唯物史观）指导下运用学科思维和学科方法发现问题、分析问题、解决问题的能力。</a:t>
            </a:r>
            <a:endParaRPr lang="zh-CN" altLang="en-US" sz="2800" b="1">
              <a:solidFill>
                <a:srgbClr val="1D41D5"/>
              </a:solidFill>
            </a:endParaRPr>
          </a:p>
          <a:p>
            <a:endParaRPr lang="zh-CN" altLang="en-US" sz="2800" b="1">
              <a:solidFill>
                <a:srgbClr val="1D41D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152015"/>
            <a:ext cx="8645525" cy="3063240"/>
          </a:xfrm>
        </p:spPr>
        <p:txBody>
          <a:bodyPr/>
          <a:lstStyle/>
          <a:p>
            <a:r>
              <a:rPr lang="zh-CN" altLang="en-US" sz="2665" b="1">
                <a:solidFill>
                  <a:srgbClr val="1D41D5"/>
                </a:solidFill>
              </a:rPr>
              <a:t>（2017</a:t>
            </a:r>
            <a:r>
              <a:rPr lang="zh-CN" altLang="en-US" sz="2665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665" b="1">
                <a:solidFill>
                  <a:srgbClr val="1D41D5"/>
                </a:solidFill>
              </a:rPr>
              <a:t>海南卷</a:t>
            </a:r>
            <a:r>
              <a:rPr lang="zh-CN" altLang="en-US" sz="2665" b="1">
                <a:solidFill>
                  <a:srgbClr val="1D41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665" b="1">
                <a:solidFill>
                  <a:srgbClr val="1D41D5"/>
                </a:solidFill>
                <a:sym typeface="+mn-ea"/>
              </a:rPr>
              <a:t>16</a:t>
            </a:r>
            <a:r>
              <a:rPr lang="zh-CN" altLang="en-US" sz="2665" b="1">
                <a:solidFill>
                  <a:srgbClr val="1D41D5"/>
                </a:solidFill>
              </a:rPr>
              <a:t>）</a:t>
            </a:r>
            <a:r>
              <a:rPr lang="zh-CN" altLang="en-US" sz="2665" b="1">
                <a:solidFill>
                  <a:srgbClr val="1D41D5"/>
                </a:solidFill>
                <a:sym typeface="+mn-ea"/>
              </a:rPr>
              <a:t>．</a:t>
            </a:r>
            <a:r>
              <a:rPr lang="zh-CN" altLang="en-US" sz="2665" b="1">
                <a:solidFill>
                  <a:srgbClr val="1D41D5"/>
                </a:solidFill>
              </a:rPr>
              <a:t>1689年，英国议会决定拥戴威廉和玛丽为英国国王和女王，同时选派代表将王冠连同《权利宣言》（《权利法案》的初稿）一起呈献给二人，并当面宣读，威廉和玛丽心照不宣地全部接受。这一事件所体现的政治理念是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1D41D5"/>
                </a:solidFill>
              </a:rPr>
              <a:t>A．天赋人权                         B．民主共和       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665" b="1">
                <a:solidFill>
                  <a:srgbClr val="FF0000"/>
                </a:solidFill>
              </a:rPr>
              <a:t>C．君主立宪</a:t>
            </a:r>
            <a:r>
              <a:rPr lang="zh-CN" altLang="en-US" sz="2665" b="1">
                <a:solidFill>
                  <a:srgbClr val="1D41D5"/>
                </a:solidFill>
              </a:rPr>
              <a:t>                         D．权力制衡</a:t>
            </a:r>
            <a:endParaRPr lang="zh-CN" altLang="en-US" sz="2665" b="1">
              <a:solidFill>
                <a:srgbClr val="1D41D5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15153" y="5510107"/>
            <a:ext cx="8291407" cy="66611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735" b="1">
                <a:solidFill>
                  <a:srgbClr val="FF0000"/>
                </a:solidFill>
              </a:rPr>
              <a:t>四年考查同一点，澄清认识在纠偏</a:t>
            </a:r>
            <a:endParaRPr lang="zh-CN" altLang="en-US" sz="3735" b="1">
              <a:solidFill>
                <a:srgbClr val="FF0000"/>
              </a:solidFill>
            </a:endParaRPr>
          </a:p>
        </p:txBody>
      </p:sp>
      <p:sp>
        <p:nvSpPr>
          <p:cNvPr id="5" name="标题 4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497330"/>
            <a:ext cx="10515600" cy="753745"/>
          </a:xfrm>
        </p:spPr>
        <p:txBody>
          <a:bodyPr/>
          <a:lstStyle/>
          <a:p>
            <a:r>
              <a:rPr lang="zh-CN" altLang="en-US" sz="4800" b="1">
                <a:solidFill>
                  <a:srgbClr val="FF0000"/>
                </a:solidFill>
              </a:rPr>
              <a:t>资料来源：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425065"/>
            <a:ext cx="10515600" cy="2308860"/>
          </a:xfrm>
        </p:spPr>
        <p:txBody>
          <a:bodyPr/>
          <a:lstStyle/>
          <a:p>
            <a:r>
              <a:rPr lang="en-US" altLang="zh-CN" sz="3735" b="1">
                <a:solidFill>
                  <a:srgbClr val="1D41D5"/>
                </a:solidFill>
              </a:rPr>
              <a:t>1.</a:t>
            </a:r>
            <a:r>
              <a:rPr lang="zh-CN" altLang="en-US" sz="3735" b="1">
                <a:solidFill>
                  <a:srgbClr val="1D41D5"/>
                </a:solidFill>
              </a:rPr>
              <a:t>《中国考试》</a:t>
            </a:r>
            <a:endParaRPr lang="zh-CN" altLang="en-US" sz="3735" b="1">
              <a:solidFill>
                <a:srgbClr val="1D41D5"/>
              </a:solidFill>
            </a:endParaRPr>
          </a:p>
          <a:p>
            <a:r>
              <a:rPr lang="en-US" altLang="zh-CN" sz="3735" b="1">
                <a:solidFill>
                  <a:srgbClr val="1D41D5"/>
                </a:solidFill>
              </a:rPr>
              <a:t>2.</a:t>
            </a:r>
            <a:r>
              <a:rPr lang="zh-CN" altLang="en-US" sz="3735" b="1">
                <a:solidFill>
                  <a:srgbClr val="1D41D5"/>
                </a:solidFill>
              </a:rPr>
              <a:t>《熟知未必深解》 江桥</a:t>
            </a:r>
            <a:endParaRPr lang="zh-CN" altLang="en-US" sz="3735" b="1">
              <a:solidFill>
                <a:srgbClr val="1D41D5"/>
              </a:solidFill>
            </a:endParaRPr>
          </a:p>
          <a:p>
            <a:r>
              <a:rPr lang="en-US" altLang="zh-CN" sz="3735" b="1">
                <a:solidFill>
                  <a:srgbClr val="1D41D5"/>
                </a:solidFill>
              </a:rPr>
              <a:t>3.</a:t>
            </a:r>
            <a:r>
              <a:rPr lang="zh-CN" altLang="en-US" sz="3735" b="1">
                <a:solidFill>
                  <a:srgbClr val="1D41D5"/>
                </a:solidFill>
              </a:rPr>
              <a:t>《技艺并非记忆》 瞿建湘（长沙一中）</a:t>
            </a:r>
            <a:endParaRPr lang="zh-CN" altLang="en-US" sz="3735" b="1">
              <a:solidFill>
                <a:srgbClr val="1D41D5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49425" y="4733925"/>
            <a:ext cx="90982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向瞿建湘老师郑重鸣谢！</a:t>
            </a:r>
            <a:endParaRPr lang="zh-CN" altLang="en-US" sz="4400" b="1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/>
          <p:cNvSpPr txBox="1"/>
          <p:nvPr/>
        </p:nvSpPr>
        <p:spPr>
          <a:xfrm>
            <a:off x="0" y="1718733"/>
            <a:ext cx="12192000" cy="1793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tIns="528000" bIns="528000">
            <a:spAutoFit/>
          </a:bodyPr>
          <a:lstStyle/>
          <a:p>
            <a:pPr algn="ctr"/>
            <a:r>
              <a:rPr lang="en-US" altLang="zh-CN" sz="4800" b="1" dirty="0">
                <a:latin typeface="Arial" panose="020B0604020202020204" pitchFamily="34" charset="0"/>
              </a:rPr>
              <a:t>THANKS</a:t>
            </a:r>
            <a:endParaRPr lang="zh-CN" altLang="en-US" sz="4800" b="1" dirty="0">
              <a:latin typeface="Arial" panose="020B0604020202020204" pitchFamily="34" charset="0"/>
            </a:endParaRPr>
          </a:p>
        </p:txBody>
      </p:sp>
      <p:sp>
        <p:nvSpPr>
          <p:cNvPr id="6147" name="TextBox 6"/>
          <p:cNvSpPr txBox="1"/>
          <p:nvPr/>
        </p:nvSpPr>
        <p:spPr>
          <a:xfrm>
            <a:off x="3398097" y="3512820"/>
            <a:ext cx="5715000" cy="2680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735" b="1" dirty="0">
                <a:solidFill>
                  <a:srgbClr val="1D41D5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辽宁省本溪市高级中学   芦恩丹</a:t>
            </a:r>
            <a:endParaRPr lang="zh-CN" altLang="en-US" sz="3735" b="1" dirty="0">
              <a:solidFill>
                <a:srgbClr val="1D41D5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1D41D5"/>
                </a:solidFill>
                <a:latin typeface="Arial" panose="020B0604020202020204" pitchFamily="34" charset="0"/>
              </a:rPr>
              <a:t>2019</a:t>
            </a:r>
            <a:r>
              <a:rPr lang="zh-CN" altLang="en-US" sz="3735" b="1" dirty="0">
                <a:solidFill>
                  <a:srgbClr val="1D41D5"/>
                </a:solidFill>
                <a:latin typeface="Arial" panose="020B0604020202020204" pitchFamily="34" charset="0"/>
              </a:rPr>
              <a:t>年</a:t>
            </a:r>
            <a:r>
              <a:rPr lang="en-US" altLang="zh-CN" sz="3735" b="1" dirty="0">
                <a:solidFill>
                  <a:srgbClr val="1D41D5"/>
                </a:solidFill>
                <a:latin typeface="Arial" panose="020B0604020202020204" pitchFamily="34" charset="0"/>
              </a:rPr>
              <a:t>3</a:t>
            </a:r>
            <a:r>
              <a:rPr lang="zh-CN" altLang="en-US" sz="3735" b="1" dirty="0">
                <a:solidFill>
                  <a:srgbClr val="1D41D5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3735" b="1" dirty="0">
                <a:solidFill>
                  <a:srgbClr val="1D41D5"/>
                </a:solidFill>
                <a:latin typeface="Arial" panose="020B0604020202020204" pitchFamily="34" charset="0"/>
              </a:rPr>
              <a:t>2</a:t>
            </a:r>
            <a:r>
              <a:rPr lang="zh-CN" altLang="en-US" sz="3735" b="1" dirty="0">
                <a:solidFill>
                  <a:srgbClr val="1D41D5"/>
                </a:solidFill>
                <a:latin typeface="Arial" panose="020B0604020202020204" pitchFamily="34" charset="0"/>
              </a:rPr>
              <a:t>日</a:t>
            </a:r>
            <a:endParaRPr lang="zh-CN" altLang="en-US" sz="3735" b="1" dirty="0">
              <a:solidFill>
                <a:srgbClr val="1D41D5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360" y="1034415"/>
            <a:ext cx="10515600" cy="792480"/>
          </a:xfrm>
        </p:spPr>
        <p:txBody>
          <a:bodyPr/>
          <a:lstStyle/>
          <a:p>
            <a:r>
              <a:rPr lang="zh-CN" altLang="en-US" b="1">
                <a:solidFill>
                  <a:srgbClr val="1D41D5"/>
                </a:solidFill>
                <a:latin typeface="+mn-lt"/>
                <a:ea typeface="+mn-ea"/>
                <a:cs typeface="+mn-cs"/>
                <a:sym typeface="+mn-ea"/>
              </a:rPr>
              <a:t>一、关注顶层设计，更新高考理念</a:t>
            </a:r>
            <a:endParaRPr lang="zh-CN" altLang="en-US" b="1">
              <a:solidFill>
                <a:srgbClr val="1D41D5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6895"/>
            <a:ext cx="10599420" cy="4349115"/>
          </a:xfrm>
        </p:spPr>
        <p:txBody>
          <a:bodyPr/>
          <a:lstStyle/>
          <a:p>
            <a:r>
              <a:rPr lang="en-US" altLang="zh-CN" sz="3200" b="1">
                <a:solidFill>
                  <a:srgbClr val="1D41D5"/>
                </a:solidFill>
              </a:rPr>
              <a:t>3.2019</a:t>
            </a:r>
            <a:r>
              <a:rPr lang="zh-CN" altLang="en-US" sz="3200" b="1">
                <a:solidFill>
                  <a:srgbClr val="1D41D5"/>
                </a:solidFill>
              </a:rPr>
              <a:t>年考纲变化：</a:t>
            </a:r>
            <a:endParaRPr lang="zh-CN" altLang="en-US" sz="2665" b="1">
              <a:solidFill>
                <a:srgbClr val="1D41D5"/>
              </a:solidFill>
            </a:endParaRPr>
          </a:p>
          <a:p>
            <a:r>
              <a:rPr lang="zh-CN" altLang="en-US" sz="2400" b="1">
                <a:solidFill>
                  <a:srgbClr val="1D41D5"/>
                </a:solidFill>
                <a:sym typeface="+mn-ea"/>
              </a:rPr>
              <a:t>        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 命题不拘泥于教科书；运用新材料，创设新情境；古今贯通，中外关联，把握历史发展的基本脉络。</a:t>
            </a:r>
            <a:endParaRPr lang="zh-CN" altLang="en-US" b="1">
              <a:solidFill>
                <a:srgbClr val="1D41D5"/>
              </a:solidFill>
            </a:endParaRPr>
          </a:p>
          <a:p>
            <a:r>
              <a:rPr lang="zh-CN" altLang="en-US" b="1">
                <a:solidFill>
                  <a:srgbClr val="FFC000"/>
                </a:solidFill>
                <a:sym typeface="+mn-ea"/>
              </a:rPr>
              <a:t>       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  考查考生的人文精神与素养，引导其实现德智体美劳全面发展（新增）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E7prkSWhzS0Ld5RsWEDiCwA6YBnpTmuXgm481ZWex2UxZvSxrOwARiOvtsqf5+EoxZEAjlFSIFUamhvp1IvqqM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zh-CN" altLang="en-US" sz="3200" b="1">
            <a:solidFill>
              <a:srgbClr val="0000FF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14263</Words>
  <Application>WPS 演示</Application>
  <PresentationFormat>宽屏</PresentationFormat>
  <Paragraphs>929</Paragraphs>
  <Slides>82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82</vt:i4>
      </vt:variant>
    </vt:vector>
  </HeadingPairs>
  <TitlesOfParts>
    <vt:vector size="99" baseType="lpstr">
      <vt:lpstr>Arial</vt:lpstr>
      <vt:lpstr>宋体</vt:lpstr>
      <vt:lpstr>Wingdings</vt:lpstr>
      <vt:lpstr>Calibri Light</vt:lpstr>
      <vt:lpstr>微软雅黑</vt:lpstr>
      <vt:lpstr>隶书</vt:lpstr>
      <vt:lpstr>华文隶书</vt:lpstr>
      <vt:lpstr>楷体</vt:lpstr>
      <vt:lpstr>楷体_GB2312</vt:lpstr>
      <vt:lpstr>新宋体</vt:lpstr>
      <vt:lpstr>Calibri</vt:lpstr>
      <vt:lpstr>Arial Unicode MS</vt:lpstr>
      <vt:lpstr>黑体</vt:lpstr>
      <vt:lpstr>华文中宋</vt:lpstr>
      <vt:lpstr>Times New Roman</vt:lpstr>
      <vt:lpstr>幼圆</vt:lpstr>
      <vt:lpstr>Office 主题</vt:lpstr>
      <vt:lpstr>PowerPoint 演示文稿</vt:lpstr>
      <vt:lpstr>PowerPoint 演示文稿</vt:lpstr>
      <vt:lpstr>PowerPoint 演示文稿</vt:lpstr>
      <vt:lpstr>PowerPoint 演示文稿</vt:lpstr>
      <vt:lpstr>一、关注顶层设计，更新高考理念</vt:lpstr>
      <vt:lpstr>PowerPoint 演示文稿</vt:lpstr>
      <vt:lpstr>PowerPoint 演示文稿</vt:lpstr>
      <vt:lpstr>一、关注顶层设计，更新高考理念</vt:lpstr>
      <vt:lpstr>一、关注顶层设计，更新高考理念</vt:lpstr>
      <vt:lpstr>PowerPoint 演示文稿</vt:lpstr>
      <vt:lpstr>一、关注顶层设计，更新高考理念</vt:lpstr>
      <vt:lpstr>PowerPoint 演示文稿</vt:lpstr>
      <vt:lpstr>PowerPoint 演示文稿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二、注重方法培养，提升解题能力</vt:lpstr>
      <vt:lpstr>三、研读考试说明，理解其中深意</vt:lpstr>
      <vt:lpstr>三、研读考试说明，理解其中深意</vt:lpstr>
      <vt:lpstr>三、研读考试说明，理解其中深意</vt:lpstr>
      <vt:lpstr>三、研读考试说明，理解其中深意</vt:lpstr>
      <vt:lpstr>三、研读考试说明，理解其中深意</vt:lpstr>
      <vt:lpstr>三、研读考试说明，理解其中深意</vt:lpstr>
      <vt:lpstr>三、研读考试说明，理解其中深意</vt:lpstr>
      <vt:lpstr>三、研读考试说明，理解其中深意</vt:lpstr>
      <vt:lpstr>三、研读考试说明，理解其中深意</vt:lpstr>
      <vt:lpstr>四、“穷追猛打”要思考，引导教学“一面旗”</vt:lpstr>
      <vt:lpstr>四、师者勤于思考，旗帜引导教学</vt:lpstr>
      <vt:lpstr>四、“穷追猛打”要思考，引导教学“一面旗”</vt:lpstr>
      <vt:lpstr>四、“穷追猛打”要思考，引导教学“一面旗”</vt:lpstr>
      <vt:lpstr>四、“穷追猛打”要思考，引导教学“一面旗”</vt:lpstr>
      <vt:lpstr>四、“穷追猛打”要思考，引导教学“一面旗”</vt:lpstr>
      <vt:lpstr>四、“穷追猛打”要思考，引导教学“一面旗”</vt:lpstr>
      <vt:lpstr>四、“穷追猛打”要思考，引导教学“一面旗”</vt:lpstr>
      <vt:lpstr>资料来源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沙漠胡杨</cp:lastModifiedBy>
  <cp:revision>5</cp:revision>
  <dcterms:created xsi:type="dcterms:W3CDTF">2019-03-07T05:21:00Z</dcterms:created>
  <dcterms:modified xsi:type="dcterms:W3CDTF">2019-03-08T03:27:17Z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