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59" r:id="rId3"/>
    <p:sldMasterId id="2147483670" r:id="rId4"/>
  </p:sldMasterIdLst>
  <p:notesMasterIdLst>
    <p:notesMasterId r:id="rId8"/>
  </p:notesMasterIdLst>
  <p:sldIdLst>
    <p:sldId id="303" r:id="rId5"/>
    <p:sldId id="258" r:id="rId6"/>
    <p:sldId id="256" r:id="rId7"/>
    <p:sldId id="264" r:id="rId9"/>
    <p:sldId id="259" r:id="rId10"/>
    <p:sldId id="274" r:id="rId11"/>
    <p:sldId id="261" r:id="rId12"/>
    <p:sldId id="263" r:id="rId13"/>
    <p:sldId id="280" r:id="rId14"/>
    <p:sldId id="281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300" r:id="rId25"/>
    <p:sldId id="328" r:id="rId26"/>
    <p:sldId id="298" r:id="rId27"/>
    <p:sldId id="301" r:id="rId28"/>
  </p:sldIdLst>
  <p:sldSz cx="12192000" cy="6858000"/>
  <p:notesSz cx="6858000" cy="9144000"/>
  <p:embeddedFontLst>
    <p:embeddedFont>
      <p:font typeface="黑体" panose="02010609060101010101" pitchFamily="49" charset="-122"/>
      <p:regular r:id="rId32"/>
    </p:embeddedFont>
    <p:embeddedFont>
      <p:font typeface="欧阳询书法字体" panose="02000600000000000000" charset="-122"/>
      <p:regular r:id="rId33"/>
    </p:embeddedFont>
    <p:embeddedFont>
      <p:font typeface="方正清刻本悦宋简体" panose="02000000000000000000" charset="-122"/>
      <p:regular r:id="rId34"/>
    </p:embeddedFont>
    <p:embeddedFont>
      <p:font typeface="楷体_GB2312" panose="02010609030101010101" charset="-122"/>
      <p:regular r:id="rId35"/>
    </p:embeddedFont>
    <p:embeddedFont>
      <p:font typeface="华文新魏" panose="02010800040101010101" pitchFamily="2" charset="-122"/>
      <p:regular r:id="rId36"/>
    </p:embeddedFont>
    <p:embeddedFont>
      <p:font typeface="仿宋" panose="02010609060101010101" charset="-122"/>
      <p:regular r:id="rId37"/>
    </p:embeddedFont>
    <p:embeddedFont>
      <p:font typeface="楷体" panose="02010609060101010101" pitchFamily="1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pitchFamily="34" charset="-122"/>
      <p:regular r:id="rId43"/>
    </p:embeddedFont>
    <p:embeddedFont>
      <p:font typeface="Cambria" panose="02040503050406030204" charset="0"/>
      <p:regular r:id="rId44"/>
      <p:bold r:id="rId45"/>
      <p:italic r:id="rId46"/>
      <p:boldItalic r:id="rId47"/>
    </p:embeddedFont>
    <p:embeddedFont>
      <p:font typeface="经典楷体简" panose="02010609000101010101" charset="-122"/>
      <p:regular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9" /><Relationship Type="http://schemas.openxmlformats.org/officeDocument/2006/relationships/notesMaster" Target="notesMasters/notesMaster1.xml" Id="rId8" /><Relationship Type="http://schemas.openxmlformats.org/officeDocument/2006/relationships/slide" Target="slides/slide3.xml" Id="rId7" /><Relationship Type="http://schemas.openxmlformats.org/officeDocument/2006/relationships/slide" Target="slides/slide2.xml" Id="rId6" /><Relationship Type="http://schemas.openxmlformats.org/officeDocument/2006/relationships/slide" Target="slides/slide1.xml" Id="rId5" /><Relationship Type="http://schemas.openxmlformats.org/officeDocument/2006/relationships/font" Target="fonts/font17.fntdata" Id="rId48" /><Relationship Type="http://schemas.openxmlformats.org/officeDocument/2006/relationships/font" Target="fonts/font16.fntdata" Id="rId47" /><Relationship Type="http://schemas.openxmlformats.org/officeDocument/2006/relationships/font" Target="fonts/font15.fntdata" Id="rId46" /><Relationship Type="http://schemas.openxmlformats.org/officeDocument/2006/relationships/font" Target="fonts/font14.fntdata" Id="rId45" /><Relationship Type="http://schemas.openxmlformats.org/officeDocument/2006/relationships/font" Target="fonts/font13.fntdata" Id="rId44" /><Relationship Type="http://schemas.openxmlformats.org/officeDocument/2006/relationships/font" Target="fonts/font12.fntdata" Id="rId43" /><Relationship Type="http://schemas.openxmlformats.org/officeDocument/2006/relationships/font" Target="fonts/font11.fntdata" Id="rId42" /><Relationship Type="http://schemas.openxmlformats.org/officeDocument/2006/relationships/font" Target="fonts/font10.fntdata" Id="rId41" /><Relationship Type="http://schemas.openxmlformats.org/officeDocument/2006/relationships/font" Target="fonts/font9.fntdata" Id="rId40" /><Relationship Type="http://schemas.openxmlformats.org/officeDocument/2006/relationships/slideMaster" Target="slideMasters/slideMaster3.xml" Id="rId4" /><Relationship Type="http://schemas.openxmlformats.org/officeDocument/2006/relationships/font" Target="fonts/font8.fntdata" Id="rId39" /><Relationship Type="http://schemas.openxmlformats.org/officeDocument/2006/relationships/font" Target="fonts/font7.fntdata" Id="rId38" /><Relationship Type="http://schemas.openxmlformats.org/officeDocument/2006/relationships/font" Target="fonts/font6.fntdata" Id="rId37" /><Relationship Type="http://schemas.openxmlformats.org/officeDocument/2006/relationships/font" Target="fonts/font5.fntdata" Id="rId36" /><Relationship Type="http://schemas.openxmlformats.org/officeDocument/2006/relationships/font" Target="fonts/font4.fntdata" Id="rId35" /><Relationship Type="http://schemas.openxmlformats.org/officeDocument/2006/relationships/font" Target="fonts/font3.fntdata" Id="rId34" /><Relationship Type="http://schemas.openxmlformats.org/officeDocument/2006/relationships/font" Target="fonts/font2.fntdata" Id="rId33" /><Relationship Type="http://schemas.openxmlformats.org/officeDocument/2006/relationships/font" Target="fonts/font1.fntdata" Id="rId32" /><Relationship Type="http://schemas.openxmlformats.org/officeDocument/2006/relationships/tableStyles" Target="tableStyles.xml" Id="rId31" /><Relationship Type="http://schemas.openxmlformats.org/officeDocument/2006/relationships/viewProps" Target="viewProps.xml" Id="rId30" /><Relationship Type="http://schemas.openxmlformats.org/officeDocument/2006/relationships/slideMaster" Target="slideMasters/slideMaster2.xml" Id="rId3" /><Relationship Type="http://schemas.openxmlformats.org/officeDocument/2006/relationships/presProps" Target="presProps.xml" Id="rId29" /><Relationship Type="http://schemas.openxmlformats.org/officeDocument/2006/relationships/slide" Target="slides/slide23.xml" Id="rId28" /><Relationship Type="http://schemas.openxmlformats.org/officeDocument/2006/relationships/slide" Target="slides/slide22.xml" Id="rId27" /><Relationship Type="http://schemas.openxmlformats.org/officeDocument/2006/relationships/slide" Target="slides/slide21.xml" Id="rId26" /><Relationship Type="http://schemas.openxmlformats.org/officeDocument/2006/relationships/slide" Target="slides/slide20.xml" Id="rId25" /><Relationship Type="http://schemas.openxmlformats.org/officeDocument/2006/relationships/slide" Target="slides/slide19.xml" Id="rId24" /><Relationship Type="http://schemas.openxmlformats.org/officeDocument/2006/relationships/slide" Target="slides/slide18.xml" Id="rId23" /><Relationship Type="http://schemas.openxmlformats.org/officeDocument/2006/relationships/slide" Target="slides/slide17.xml" Id="rId22" /><Relationship Type="http://schemas.openxmlformats.org/officeDocument/2006/relationships/slide" Target="slides/slide16.xml" Id="rId21" /><Relationship Type="http://schemas.openxmlformats.org/officeDocument/2006/relationships/slide" Target="slides/slide15.xml" Id="rId20" /><Relationship Type="http://schemas.openxmlformats.org/officeDocument/2006/relationships/theme" Target="theme/theme1.xml" Id="rId2" /><Relationship Type="http://schemas.openxmlformats.org/officeDocument/2006/relationships/slide" Target="slides/slide14.xml" Id="rId19" /><Relationship Type="http://schemas.openxmlformats.org/officeDocument/2006/relationships/slide" Target="slides/slide13.xml" Id="rId18" /><Relationship Type="http://schemas.openxmlformats.org/officeDocument/2006/relationships/slide" Target="slides/slide12.xml" Id="rId17" /><Relationship Type="http://schemas.openxmlformats.org/officeDocument/2006/relationships/slide" Target="slides/slide11.xml" Id="rId16" /><Relationship Type="http://schemas.openxmlformats.org/officeDocument/2006/relationships/slide" Target="slides/slide10.xml" Id="rId15" /><Relationship Type="http://schemas.openxmlformats.org/officeDocument/2006/relationships/slide" Target="slides/slide9.xml" Id="rId14" /><Relationship Type="http://schemas.openxmlformats.org/officeDocument/2006/relationships/slide" Target="slides/slide8.xml" Id="rId13" /><Relationship Type="http://schemas.openxmlformats.org/officeDocument/2006/relationships/slide" Target="slides/slide7.xml" Id="rId12" /><Relationship Type="http://schemas.openxmlformats.org/officeDocument/2006/relationships/slide" Target="slides/slide6.xml" Id="rId11" /><Relationship Type="http://schemas.openxmlformats.org/officeDocument/2006/relationships/slide" Target="slides/slide5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36.xml" Id="R55df00df5cf44aeb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翻译：天下成为私家的，人们只敬爱自己的父母，只疼爱自己的子女。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翻译：天下成为私家的，人们只敬爱自己的父母，只疼爱自己的子女。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113" y="1371596"/>
            <a:ext cx="7086600" cy="157665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113" y="3040330"/>
            <a:ext cx="7086600" cy="74789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07950" y="71755"/>
            <a:ext cx="3691255" cy="645160"/>
            <a:chOff x="50" y="41"/>
            <a:chExt cx="5813" cy="1016"/>
          </a:xfrm>
        </p:grpSpPr>
        <p:pic>
          <p:nvPicPr>
            <p:cNvPr id="7" name="图片 6" descr="五中校标透明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" y="41"/>
              <a:ext cx="1017" cy="101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43" y="90"/>
              <a:ext cx="482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欧阳询书法字体" panose="02000600000000000000" charset="-122"/>
                  <a:ea typeface="欧阳询书法字体" panose="02000600000000000000" charset="-122"/>
                </a:rPr>
                <a:t>前郭县第五中学</a:t>
              </a:r>
              <a:endParaRPr lang="zh-CN" altLang="en-US" sz="3200">
                <a:latin typeface="欧阳询书法字体" panose="02000600000000000000" charset="-122"/>
                <a:ea typeface="欧阳询书法字体" panose="02000600000000000000" charset="-122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008120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2601256" y="2342135"/>
            <a:ext cx="7055771" cy="1945650"/>
          </a:xfrm>
          <a:custGeom>
            <a:avLst/>
            <a:gdLst>
              <a:gd name="connsiteX0" fmla="*/ 1112071 w 4901184"/>
              <a:gd name="connsiteY0" fmla="*/ 0 h 1801368"/>
              <a:gd name="connsiteX1" fmla="*/ 4901184 w 4901184"/>
              <a:gd name="connsiteY1" fmla="*/ 0 h 1801368"/>
              <a:gd name="connsiteX2" fmla="*/ 4901184 w 4901184"/>
              <a:gd name="connsiteY2" fmla="*/ 1008251 h 1801368"/>
              <a:gd name="connsiteX3" fmla="*/ 3799357 w 4901184"/>
              <a:gd name="connsiteY3" fmla="*/ 1801368 h 1801368"/>
              <a:gd name="connsiteX4" fmla="*/ 0 w 4901184"/>
              <a:gd name="connsiteY4" fmla="*/ 1801368 h 1801368"/>
              <a:gd name="connsiteX5" fmla="*/ 0 w 4901184"/>
              <a:gd name="connsiteY5" fmla="*/ 80049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prstClr val="white"/>
              </a:solidFill>
              <a:latin typeface="+mn-lt"/>
              <a:ea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876710" y="1947862"/>
            <a:ext cx="3028473" cy="1638804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9" name="直接连接符 8"/>
          <p:cNvCxnSpPr/>
          <p:nvPr/>
        </p:nvCxnSpPr>
        <p:spPr>
          <a:xfrm flipH="1">
            <a:off x="7286817" y="3063825"/>
            <a:ext cx="3028474" cy="1638804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604" y="2399125"/>
            <a:ext cx="4519705" cy="621369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9103" y="3123279"/>
            <a:ext cx="6201206" cy="73342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5C16-BA6F-4C92-9EA9-67233FF26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1E9F-CDE5-4976-A53B-9F21ACD47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71392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71392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647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8174"/>
            <a:ext cx="5157787" cy="56197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43150"/>
            <a:ext cx="5157787" cy="384651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8174"/>
            <a:ext cx="5183188" cy="561974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43150"/>
            <a:ext cx="5183188" cy="384651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1221" y="2530928"/>
            <a:ext cx="5135231" cy="915488"/>
          </a:xfrm>
        </p:spPr>
        <p:txBody>
          <a:bodyPr/>
          <a:lstStyle/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5C16-BA6F-4C92-9EA9-67233FF26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1E9F-CDE5-4976-A53B-9F21ACD47D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空心弧 6"/>
          <p:cNvSpPr/>
          <p:nvPr/>
        </p:nvSpPr>
        <p:spPr bwMode="auto">
          <a:xfrm rot="7086271">
            <a:off x="6818498" y="2028752"/>
            <a:ext cx="1934898" cy="1934898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313" r="2131" b="15236"/>
          <a:stretch>
            <a:fillRect/>
          </a:stretch>
        </p:blipFill>
        <p:spPr>
          <a:xfrm>
            <a:off x="0" y="-1"/>
            <a:ext cx="12188968" cy="686235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3032" y="0"/>
            <a:ext cx="12192000" cy="6496595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651162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707" y="651162"/>
            <a:ext cx="6172092" cy="5403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251362"/>
            <a:ext cx="41652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53" y="365125"/>
            <a:ext cx="1278146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09943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5626"/>
            <a:ext cx="10515600" cy="53879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16" Type="http://schemas.openxmlformats.org/officeDocument/2006/relationships/tags" Target="../tags/tag7.xml"/><Relationship Id="rId15" Type="http://schemas.openxmlformats.org/officeDocument/2006/relationships/image" Target="../media/image5.png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6880" y="-12879"/>
            <a:ext cx="12198880" cy="6496595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97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89166"/>
            <a:ext cx="10515600" cy="4687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内容占位符 6" descr="前郭县第五中学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5445" y="6358255"/>
            <a:ext cx="2894965" cy="531495"/>
          </a:xfrm>
          <a:prstGeom prst="rect">
            <a:avLst/>
          </a:prstGeom>
        </p:spPr>
      </p:pic>
      <p:sp>
        <p:nvSpPr>
          <p:cNvPr id="9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0000"/>
        <a:buFont typeface="Wingdings 2" pitchFamily="18" charset="2"/>
        <a:buChar char=""/>
        <a:defRPr sz="24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陕西临潼姜寨聚落遗址复原图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866" r="2006"/>
          <a:stretch>
            <a:fillRect/>
          </a:stretch>
        </p:blipFill>
        <p:spPr>
          <a:xfrm>
            <a:off x="437515" y="1358265"/>
            <a:ext cx="11316970" cy="55022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（一）等级森严的分封制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838200" y="2207260"/>
            <a:ext cx="10515600" cy="3980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分封含义：封邦建国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分封目的：拓展疆土，拱卫王室。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分封对象：王族、功臣、古代帝王后代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分封内容：王畿以外的土地和人民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诸侯义务：镇守疆土、交纳贡赋、朝觐述职、随从作战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400685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诸侯权力：世袭封国权、行政治民权 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0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        征派赋役权、军事征伐权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69480" y="2792730"/>
            <a:ext cx="4516755" cy="1272540"/>
          </a:xfrm>
          <a:prstGeom prst="rect">
            <a:avLst/>
          </a:prstGeom>
          <a:solidFill>
            <a:srgbClr val="4BACC6">
              <a:alpha val="20000"/>
            </a:srgbClr>
          </a:solidFill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封建亲戚，以蕃屏周。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——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《左传》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6795" y="2074545"/>
            <a:ext cx="4697095" cy="756258"/>
          </a:xfrm>
          <a:prstGeom prst="flowChartAlternateProcess">
            <a:avLst/>
          </a:prstGeom>
          <a:solidFill>
            <a:srgbClr val="4BACC6">
              <a:alpha val="20000"/>
            </a:srgbClr>
          </a:solidFill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封建</a:t>
            </a:r>
            <a:r>
              <a:rPr 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与</a:t>
            </a: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封建社会</a:t>
            </a: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  <a:endParaRPr lang="en-US" altLang="zh-CN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2" grpId="0" bldLvl="0" animBg="1"/>
      <p:bldP spid="2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5345" y="-26035"/>
            <a:ext cx="8774430" cy="691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57505" y="1325880"/>
            <a:ext cx="2880360" cy="4570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观察地图，并结合刚才所讲内容，找出分封的主要诸侯国，并总结归纳分封制的特点。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2168525"/>
            <a:ext cx="6661785" cy="4432300"/>
          </a:xfrm>
        </p:spPr>
        <p:txBody>
          <a:bodyPr/>
          <a:p>
            <a:pPr marL="542290" indent="-542290">
              <a:lnSpc>
                <a:spcPct val="11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分封特点：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1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）层层分封，等级森严；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2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）周天子至尊权威，国家政权趋向严密；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3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）同姓居多，且位居重要位置；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4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）姬姓诸侯和异姓诸侯相互交错，相互制约，便于周王统治。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（一）等级森严的分封制</a:t>
            </a:r>
            <a:endParaRPr lang="zh-CN" altLang="en-US" sz="3200"/>
          </a:p>
        </p:txBody>
      </p:sp>
      <p:pic>
        <p:nvPicPr>
          <p:cNvPr id="22530" name="Picture 2" descr="C:\Users\小牛\Desktop\2012090605463638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4945" y="381635"/>
            <a:ext cx="4322445" cy="641604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432300"/>
          </a:xfrm>
        </p:spPr>
        <p:txBody>
          <a:bodyPr/>
          <a:p>
            <a:pPr marL="573405" indent="-573405">
              <a:lnSpc>
                <a:spcPct val="120000"/>
              </a:lnSpc>
              <a:buClr>
                <a:srgbClr val="070707"/>
              </a:buClr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分封制的影响：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当时：①疆域扩展，众星拱月，加强统治，趋向严密。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②诸侯独立性大，易成割据，周亡的制度性因素。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后世：①中国封建社会的皇族分封；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②中国的姓氏起源；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③中国地名的简称。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（一）等级森严的分封制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3554" name="Picture 2" descr="C:\Users\小牛\Desktop\图片1.jp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8215" y="4392295"/>
            <a:ext cx="7736205" cy="2491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838835" y="2085340"/>
            <a:ext cx="10514965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成王少，周公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乃摄行政当国。管叔，蔡叔群弟疑周公，与武庚作乱，畔周。周公奉成王命，伐诛武庚、管叔，放蔡叔。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——《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史记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·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周本纪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》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87315" y="134302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三监叛乱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07205"/>
          </a:xfrm>
        </p:spPr>
        <p:txBody>
          <a:bodyPr>
            <a:normAutofit lnSpcReduction="20000"/>
          </a:bodyPr>
          <a:p>
            <a:pPr marL="0" indent="0">
              <a:lnSpc>
                <a:spcPct val="15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）目的：为了解决贵族间在权、财和地继承的矛盾。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0">
              <a:lnSpc>
                <a:spcPct val="15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2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）含义：根据父系血缘关系的亲疏来维系政治等级，巩固国家统治的制度。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  <a:p>
            <a:pPr marL="0" indent="0">
              <a:lnSpc>
                <a:spcPct val="15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3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）核心：嫡长子继承制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sp>
        <p:nvSpPr>
          <p:cNvPr id="41" name="文本框 40"/>
          <p:cNvSpPr txBox="1"/>
          <p:nvPr/>
        </p:nvSpPr>
        <p:spPr>
          <a:xfrm>
            <a:off x="2941955" y="5337810"/>
            <a:ext cx="630745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立嫡以长不以贤，立子以贵不以长</a:t>
            </a:r>
            <a:endParaRPr lang="zh-CN" altLang="en-US" sz="3200" b="1" dirty="0">
              <a:solidFill>
                <a:srgbClr val="0000CC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7" descr="天子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3220" y="2303780"/>
            <a:ext cx="47625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24" descr="天子"/>
          <p:cNvPicPr preferRelativeResize="0"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3880" y="2297430"/>
            <a:ext cx="4921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26" descr="卿大夫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05" y="4323080"/>
            <a:ext cx="4699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40" descr="士大夫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30" y="5313680"/>
            <a:ext cx="3175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AutoShape 56"/>
          <p:cNvSpPr/>
          <p:nvPr/>
        </p:nvSpPr>
        <p:spPr>
          <a:xfrm rot="5400000">
            <a:off x="3516630" y="3249930"/>
            <a:ext cx="127000" cy="10350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8075" y="0"/>
                </a:moveTo>
                <a:lnTo>
                  <a:pt x="14549" y="4890"/>
                </a:lnTo>
                <a:lnTo>
                  <a:pt x="16550" y="4890"/>
                </a:lnTo>
                <a:lnTo>
                  <a:pt x="16550" y="18240"/>
                </a:lnTo>
                <a:lnTo>
                  <a:pt x="0" y="18240"/>
                </a:lnTo>
                <a:lnTo>
                  <a:pt x="0" y="21600"/>
                </a:lnTo>
                <a:lnTo>
                  <a:pt x="19599" y="21600"/>
                </a:lnTo>
                <a:lnTo>
                  <a:pt x="19599" y="4890"/>
                </a:lnTo>
                <a:lnTo>
                  <a:pt x="21600" y="489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9525">
            <a:noFill/>
          </a:ln>
        </p:spPr>
        <p:txBody>
          <a:bodyPr vert="horz" wrap="square" lIns="0" tIns="0" rIns="0" bIns="0" anchor="ctr">
            <a:spAutoFit/>
          </a:bodyPr>
          <a:p>
            <a:endParaRPr sz="1700" b="1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libri" panose="020F0502020204030204" pitchFamily="34" charset="0"/>
            </a:endParaRPr>
          </a:p>
        </p:txBody>
      </p:sp>
      <p:pic>
        <p:nvPicPr>
          <p:cNvPr id="25608" name="Picture 61" descr="諸侯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355" y="3357880"/>
            <a:ext cx="428625" cy="83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63" descr="諸侯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80" y="3357880"/>
            <a:ext cx="428625" cy="83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74" descr="士大夫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305" y="5259705"/>
            <a:ext cx="330200" cy="84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1" name="AutoShape 75"/>
          <p:cNvSpPr/>
          <p:nvPr/>
        </p:nvSpPr>
        <p:spPr>
          <a:xfrm rot="5400000">
            <a:off x="6482080" y="4923155"/>
            <a:ext cx="127000" cy="1295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8075" y="0"/>
                </a:moveTo>
                <a:lnTo>
                  <a:pt x="14549" y="4890"/>
                </a:lnTo>
                <a:lnTo>
                  <a:pt x="16550" y="4890"/>
                </a:lnTo>
                <a:lnTo>
                  <a:pt x="16550" y="18240"/>
                </a:lnTo>
                <a:lnTo>
                  <a:pt x="0" y="18240"/>
                </a:lnTo>
                <a:lnTo>
                  <a:pt x="0" y="21600"/>
                </a:lnTo>
                <a:lnTo>
                  <a:pt x="19599" y="21600"/>
                </a:lnTo>
                <a:lnTo>
                  <a:pt x="19599" y="4890"/>
                </a:lnTo>
                <a:lnTo>
                  <a:pt x="21600" y="489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9525">
            <a:noFill/>
          </a:ln>
        </p:spPr>
        <p:txBody>
          <a:bodyPr vert="horz" wrap="square" lIns="0" tIns="0" rIns="0" bIns="0" anchor="ctr">
            <a:spAutoFit/>
          </a:bodyPr>
          <a:p>
            <a:endParaRPr sz="1700" b="1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libri" panose="020F0502020204030204" pitchFamily="34" charset="0"/>
            </a:endParaRPr>
          </a:p>
        </p:txBody>
      </p:sp>
      <p:sp>
        <p:nvSpPr>
          <p:cNvPr id="25612" name="TextBox 44"/>
          <p:cNvSpPr/>
          <p:nvPr/>
        </p:nvSpPr>
        <p:spPr>
          <a:xfrm>
            <a:off x="3411855" y="229743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13" name="TextBox 45"/>
          <p:cNvSpPr/>
          <p:nvPr/>
        </p:nvSpPr>
        <p:spPr>
          <a:xfrm>
            <a:off x="3411855" y="285305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大宗</a:t>
            </a:r>
            <a:endParaRPr lang="zh-CN" altLang="en-US" sz="2800" b="1" dirty="0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14" name="TextBox 46"/>
          <p:cNvSpPr/>
          <p:nvPr/>
        </p:nvSpPr>
        <p:spPr>
          <a:xfrm>
            <a:off x="2481580" y="32150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余子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15" name="TextBox 47"/>
          <p:cNvSpPr/>
          <p:nvPr/>
        </p:nvSpPr>
        <p:spPr>
          <a:xfrm>
            <a:off x="3167380" y="32150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小宗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16" name="TextBox 48"/>
          <p:cNvSpPr/>
          <p:nvPr/>
        </p:nvSpPr>
        <p:spPr>
          <a:xfrm>
            <a:off x="4818380" y="323405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17" name="TextBox 49"/>
          <p:cNvSpPr/>
          <p:nvPr/>
        </p:nvSpPr>
        <p:spPr>
          <a:xfrm>
            <a:off x="4818380" y="378968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大宗</a:t>
            </a:r>
            <a:endParaRPr lang="zh-CN" altLang="en-US" sz="2800" b="1" dirty="0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pic>
        <p:nvPicPr>
          <p:cNvPr id="25618" name="Picture 26" descr="卿大夫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205" y="4313555"/>
            <a:ext cx="4699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TextBox 51"/>
          <p:cNvSpPr/>
          <p:nvPr/>
        </p:nvSpPr>
        <p:spPr>
          <a:xfrm>
            <a:off x="3790315" y="410718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余子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0" name="TextBox 52"/>
          <p:cNvSpPr/>
          <p:nvPr/>
        </p:nvSpPr>
        <p:spPr>
          <a:xfrm>
            <a:off x="4501515" y="410718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小宗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1" name="TextBox 53"/>
          <p:cNvSpPr/>
          <p:nvPr/>
        </p:nvSpPr>
        <p:spPr>
          <a:xfrm>
            <a:off x="6329680" y="41675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22" name="TextBox 54"/>
          <p:cNvSpPr/>
          <p:nvPr/>
        </p:nvSpPr>
        <p:spPr>
          <a:xfrm>
            <a:off x="6329680" y="47263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大宗</a:t>
            </a:r>
            <a:endParaRPr lang="zh-CN" altLang="en-US" sz="2800" b="1" dirty="0">
              <a:solidFill>
                <a:srgbClr val="C0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25623" name="TextBox 55"/>
          <p:cNvSpPr/>
          <p:nvPr/>
        </p:nvSpPr>
        <p:spPr>
          <a:xfrm>
            <a:off x="5327015" y="501523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余子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4" name="TextBox 56"/>
          <p:cNvSpPr/>
          <p:nvPr/>
        </p:nvSpPr>
        <p:spPr>
          <a:xfrm>
            <a:off x="6015355" y="501523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隶书" charset="-122"/>
              </a:rPr>
              <a:t>小宗</a:t>
            </a:r>
            <a:endParaRPr lang="zh-CN" altLang="en-US" sz="28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隶书" charset="-122"/>
            </a:endParaRPr>
          </a:p>
        </p:txBody>
      </p:sp>
      <p:sp>
        <p:nvSpPr>
          <p:cNvPr id="25625" name="TextBox 57"/>
          <p:cNvSpPr/>
          <p:nvPr/>
        </p:nvSpPr>
        <p:spPr>
          <a:xfrm>
            <a:off x="7533005" y="515810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嫡长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pic>
        <p:nvPicPr>
          <p:cNvPr id="25626" name="圆角矩形 58"/>
          <p:cNvPicPr/>
          <p:nvPr/>
        </p:nvPicPr>
        <p:blipFill>
          <a:blip r:embed="rId5"/>
          <a:stretch>
            <a:fillRect/>
          </a:stretch>
        </p:blipFill>
        <p:spPr>
          <a:xfrm>
            <a:off x="5399405" y="2303780"/>
            <a:ext cx="150177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7" name="圆角矩形 59"/>
          <p:cNvPicPr/>
          <p:nvPr/>
        </p:nvPicPr>
        <p:blipFill>
          <a:blip r:embed="rId6"/>
          <a:stretch>
            <a:fillRect/>
          </a:stretch>
        </p:blipFill>
        <p:spPr>
          <a:xfrm>
            <a:off x="6551930" y="3237230"/>
            <a:ext cx="1498600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8" name="圆角矩形 60"/>
          <p:cNvPicPr/>
          <p:nvPr/>
        </p:nvPicPr>
        <p:blipFill>
          <a:blip r:embed="rId7"/>
          <a:stretch>
            <a:fillRect/>
          </a:stretch>
        </p:blipFill>
        <p:spPr>
          <a:xfrm>
            <a:off x="7910830" y="4211955"/>
            <a:ext cx="1085850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9" name="圆角矩形 61"/>
          <p:cNvPicPr/>
          <p:nvPr/>
        </p:nvPicPr>
        <p:blipFill>
          <a:blip r:embed="rId8"/>
          <a:stretch>
            <a:fillRect/>
          </a:stretch>
        </p:blipFill>
        <p:spPr>
          <a:xfrm>
            <a:off x="8803005" y="5285105"/>
            <a:ext cx="1022350" cy="768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630" name="直接箭头连接符 62"/>
          <p:cNvCxnSpPr/>
          <p:nvPr/>
        </p:nvCxnSpPr>
        <p:spPr>
          <a:xfrm>
            <a:off x="3522980" y="2872105"/>
            <a:ext cx="717550" cy="3175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5631" name="直接箭头连接符 63"/>
          <p:cNvCxnSpPr/>
          <p:nvPr/>
        </p:nvCxnSpPr>
        <p:spPr>
          <a:xfrm>
            <a:off x="6329680" y="4745355"/>
            <a:ext cx="863600" cy="0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5632" name="直接箭头连接符 64"/>
          <p:cNvCxnSpPr/>
          <p:nvPr/>
        </p:nvCxnSpPr>
        <p:spPr>
          <a:xfrm>
            <a:off x="7625080" y="5751830"/>
            <a:ext cx="720725" cy="0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5633" name="直接箭头连接符 65"/>
          <p:cNvCxnSpPr/>
          <p:nvPr/>
        </p:nvCxnSpPr>
        <p:spPr>
          <a:xfrm>
            <a:off x="4827905" y="3786505"/>
            <a:ext cx="863600" cy="0"/>
          </a:xfrm>
          <a:prstGeom prst="straightConnector1">
            <a:avLst/>
          </a:prstGeom>
          <a:ln w="50800" cap="flat" cmpd="sng">
            <a:solidFill>
              <a:srgbClr val="00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6" name="AutoShape 75"/>
          <p:cNvSpPr/>
          <p:nvPr/>
        </p:nvSpPr>
        <p:spPr>
          <a:xfrm rot="5400000">
            <a:off x="5005070" y="4084955"/>
            <a:ext cx="127000" cy="1295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8075" y="0"/>
                </a:moveTo>
                <a:lnTo>
                  <a:pt x="14549" y="4890"/>
                </a:lnTo>
                <a:lnTo>
                  <a:pt x="16550" y="4890"/>
                </a:lnTo>
                <a:lnTo>
                  <a:pt x="16550" y="18240"/>
                </a:lnTo>
                <a:lnTo>
                  <a:pt x="0" y="18240"/>
                </a:lnTo>
                <a:lnTo>
                  <a:pt x="0" y="21600"/>
                </a:lnTo>
                <a:lnTo>
                  <a:pt x="19599" y="21600"/>
                </a:lnTo>
                <a:lnTo>
                  <a:pt x="19599" y="4890"/>
                </a:lnTo>
                <a:lnTo>
                  <a:pt x="21600" y="489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9525">
            <a:noFill/>
          </a:ln>
        </p:spPr>
        <p:txBody>
          <a:bodyPr vert="horz" wrap="square" lIns="0" tIns="0" rIns="0" bIns="0" anchor="ctr">
            <a:spAutoFit/>
          </a:bodyPr>
          <a:p>
            <a:endParaRPr sz="1700" b="1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libri" panose="020F05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2125" y="6203950"/>
            <a:ext cx="1120711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互为表里：政治上的君臣隶属关系；血缘上的父子兄弟关系。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42" name="标题 4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3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2" grpId="0"/>
      <p:bldP spid="25607" grpId="0" bldLvl="0" animBg="1"/>
      <p:bldP spid="25614" grpId="0"/>
      <p:bldP spid="25615" grpId="0"/>
      <p:bldP spid="25617" grpId="0"/>
      <p:bldP spid="25616" grpId="0"/>
      <p:bldP spid="36" grpId="0" bldLvl="0" animBg="1"/>
      <p:bldP spid="25620" grpId="0"/>
      <p:bldP spid="25619" grpId="0"/>
      <p:bldP spid="25622" grpId="0"/>
      <p:bldP spid="25621" grpId="0"/>
      <p:bldP spid="25611" grpId="0" bldLvl="0" animBg="1"/>
      <p:bldP spid="25624" grpId="0"/>
      <p:bldP spid="25623" grpId="0"/>
      <p:bldP spid="25625" grpId="0"/>
      <p:bldP spid="4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思考：观察下表，按照西周宗法制的规定，有资格继承王位的是（   ）</a:t>
            </a:r>
            <a:endParaRPr lang="zh-CN" altLang="en-US" b="1" dirty="0">
              <a:solidFill>
                <a:srgbClr val="07070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70707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pic>
        <p:nvPicPr>
          <p:cNvPr id="27650" name="图片 27649" descr="k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0723" y="3449320"/>
            <a:ext cx="3892550" cy="33956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7651" name="表格 27650"/>
          <p:cNvGraphicFramePr/>
          <p:nvPr/>
        </p:nvGraphicFramePr>
        <p:xfrm>
          <a:off x="2662873" y="3449320"/>
          <a:ext cx="4953000" cy="3200400"/>
        </p:xfrm>
        <a:graphic>
          <a:graphicData uri="http://schemas.openxmlformats.org/drawingml/2006/table">
            <a:tbl>
              <a:tblPr/>
              <a:tblGrid>
                <a:gridCol w="1295400"/>
                <a:gridCol w="3657600"/>
              </a:tblGrid>
              <a:tr h="68580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妻妾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一般称谓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正妻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A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、三哥（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20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  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B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、四哥（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14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妾一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C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、大哥（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25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</a:rPr>
                        <a:t>妾二</a:t>
                      </a:r>
                      <a:endParaRPr lang="zh-CN" altLang="en-US" sz="3200" b="1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 2" pitchFamily="18" charset="2"/>
                        <a:buChar char=""/>
                        <a:defRPr sz="32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1pPr>
                      <a:lvl2pPr marL="742950" lvl="1" indent="-28575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itchFamily="18" charset="2"/>
                        <a:buChar char="³"/>
                        <a:defRPr sz="28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2pPr>
                      <a:lvl3pPr marL="1143000" lvl="2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B9B57"/>
                        </a:buClr>
                        <a:buSzPct val="60000"/>
                        <a:buFont typeface="Wingdings 2" pitchFamily="18" charset="2"/>
                        <a:buChar char="®"/>
                        <a:defRPr sz="24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3pPr>
                      <a:lvl4pPr marL="1600200" lvl="3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B7396"/>
                        </a:buClr>
                        <a:buSzPct val="45000"/>
                        <a:buFont typeface="Wingdings 2" pitchFamily="18" charset="2"/>
                        <a:buChar char="¯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4pPr>
                      <a:lvl5pPr marL="2057400" lvl="4" indent="-228600" algn="l" defTabSz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9A53"/>
                        </a:buClr>
                        <a:buSzPct val="45000"/>
                        <a:buFont typeface="Wingdings 2" pitchFamily="18" charset="2"/>
                        <a:buChar char=""/>
                        <a:defRPr sz="2000" kern="1200">
                          <a:solidFill>
                            <a:schemeClr val="tx1"/>
                          </a:solidFill>
                          <a:latin typeface="Cambria" panose="02040503050406030204" charset="0"/>
                          <a:ea typeface="华文楷体" panose="02010600030101010101" charset="-122"/>
                          <a:sym typeface="Cambria" panose="0204050305040603020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D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、二哥（</a:t>
                      </a:r>
                      <a:r>
                        <a:rPr lang="en-US" altLang="zh-CN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22</a:t>
                      </a:r>
                      <a:r>
                        <a:rPr lang="zh-CN" altLang="en-US" sz="3200" b="1" dirty="0">
                          <a:solidFill>
                            <a:srgbClr val="070707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</a:rPr>
                        <a:t>岁）</a:t>
                      </a:r>
                      <a:endParaRPr lang="zh-CN" altLang="en-US" sz="3200" b="1" dirty="0">
                        <a:solidFill>
                          <a:srgbClr val="070707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9" name="未知"/>
          <p:cNvSpPr/>
          <p:nvPr/>
        </p:nvSpPr>
        <p:spPr>
          <a:xfrm>
            <a:off x="4197668" y="4330065"/>
            <a:ext cx="792162" cy="449263"/>
          </a:xfrm>
          <a:custGeom>
            <a:avLst/>
            <a:gdLst/>
            <a:ahLst/>
            <a:cxnLst/>
            <a:pathLst>
              <a:path w="1208" h="1144">
                <a:moveTo>
                  <a:pt x="8" y="816"/>
                </a:moveTo>
                <a:cubicBezTo>
                  <a:pt x="4" y="980"/>
                  <a:pt x="0" y="1144"/>
                  <a:pt x="200" y="1008"/>
                </a:cubicBezTo>
                <a:cubicBezTo>
                  <a:pt x="400" y="872"/>
                  <a:pt x="804" y="436"/>
                  <a:pt x="1208" y="0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07205"/>
          </a:xfrm>
        </p:spPr>
        <p:txBody>
          <a:bodyPr>
            <a:normAutofit lnSpcReduction="20000"/>
          </a:bodyPr>
          <a:p>
            <a:pPr marL="0" indent="0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）特点：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①嫡长子继承制；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②分封制、宗法制互为表里；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③大宗小宗是相对的，小宗服从大宗；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④具有浓厚的血缘部族色彩；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  <a:p>
            <a:pPr marL="0" indent="548005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70707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  <a:sym typeface="华文新魏" panose="02010800040101010101" pitchFamily="2" charset="-122"/>
              </a:rPr>
              <a:t>⑤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华文新魏" panose="02010800040101010101" pitchFamily="2" charset="-122"/>
              </a:rPr>
              <a:t>体现出家国同构、家国一体。</a:t>
            </a:r>
            <a:endParaRPr lang="en-US" altLang="zh-CN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sp>
        <p:nvSpPr>
          <p:cNvPr id="41" name="文本框 40"/>
          <p:cNvSpPr txBox="1"/>
          <p:nvPr/>
        </p:nvSpPr>
        <p:spPr>
          <a:xfrm>
            <a:off x="6029960" y="6203950"/>
            <a:ext cx="566928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indent="0" algn="l">
              <a:buNone/>
            </a:pPr>
            <a:r>
              <a:rPr lang="zh-CN" altLang="zh-CN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忠臣孝子 乱臣贼子 孤臣逆子</a:t>
            </a:r>
            <a:endParaRPr lang="zh-CN" altLang="zh-CN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3" name="Rectangle 11"/>
          <p:cNvSpPr/>
          <p:nvPr/>
        </p:nvSpPr>
        <p:spPr>
          <a:xfrm>
            <a:off x="837883" y="2983230"/>
            <a:ext cx="11064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002060"/>
                </a:solidFill>
                <a:latin typeface="楷体_GB2312" panose="02010609030101010101" charset="-122"/>
                <a:ea typeface="楷体_GB2312" panose="02010609030101010101" charset="-122"/>
              </a:rPr>
              <a:t>当时：</a:t>
            </a:r>
            <a:endParaRPr lang="zh-CN" altLang="zh-CN" sz="3200" b="1" dirty="0">
              <a:solidFill>
                <a:srgbClr val="00206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999933" y="2982913"/>
            <a:ext cx="14414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n-cs"/>
              </a:rPr>
              <a:t>对家族：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sp>
        <p:nvSpPr>
          <p:cNvPr id="13326" name="Rectangle 14"/>
          <p:cNvSpPr/>
          <p:nvPr/>
        </p:nvSpPr>
        <p:spPr>
          <a:xfrm>
            <a:off x="3620453" y="2983230"/>
            <a:ext cx="54800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凝聚宗族，防止内部纷争。</a:t>
            </a:r>
            <a:endParaRPr lang="zh-CN" altLang="zh-CN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815465" y="3827145"/>
            <a:ext cx="16262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对政权：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328" name="Rectangle 16"/>
          <p:cNvSpPr/>
          <p:nvPr/>
        </p:nvSpPr>
        <p:spPr>
          <a:xfrm>
            <a:off x="3620770" y="3827145"/>
            <a:ext cx="5451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巩固分封制，强化王权。</a:t>
            </a:r>
            <a:endParaRPr lang="zh-CN" altLang="zh-CN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29" name="Text Box 17"/>
          <p:cNvSpPr txBox="1"/>
          <p:nvPr/>
        </p:nvSpPr>
        <p:spPr>
          <a:xfrm>
            <a:off x="837883" y="4828858"/>
            <a:ext cx="11620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200" b="1" dirty="0">
                <a:solidFill>
                  <a:srgbClr val="002060"/>
                </a:solidFill>
                <a:latin typeface="楷体_GB2312" panose="02010609030101010101" charset="-122"/>
                <a:ea typeface="楷体_GB2312" panose="02010609030101010101" charset="-122"/>
                <a:sym typeface="Arial" panose="020B0604020202020204" pitchFamily="34" charset="0"/>
              </a:rPr>
              <a:t>后世：</a:t>
            </a:r>
            <a:endParaRPr lang="zh-CN" altLang="zh-CN" sz="3200" b="1" dirty="0">
              <a:solidFill>
                <a:srgbClr val="002060"/>
              </a:solidFill>
              <a:latin typeface="楷体_GB2312" panose="02010609030101010101" charset="-122"/>
              <a:ea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13331" name="Rectangle 19"/>
          <p:cNvSpPr/>
          <p:nvPr/>
        </p:nvSpPr>
        <p:spPr>
          <a:xfrm>
            <a:off x="3140710" y="4829175"/>
            <a:ext cx="7645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重家庭建设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，</a:t>
            </a:r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利于提高家族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、</a:t>
            </a:r>
            <a:r>
              <a:rPr lang="zh-CN" altLang="zh-CN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民族凝聚力</a:t>
            </a:r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332" name="Rectangle 20"/>
          <p:cNvSpPr/>
          <p:nvPr/>
        </p:nvSpPr>
        <p:spPr>
          <a:xfrm>
            <a:off x="3140710" y="5622925"/>
            <a:ext cx="76454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强调家庭本位，重人情，不利民主法治建设，男尊女卑。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3905" y="5622608"/>
            <a:ext cx="140779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n-cs"/>
              </a:rPr>
              <a:t>消极：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0250" y="4828858"/>
            <a:ext cx="1407795" cy="58356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  <a:cs typeface="+mn-cs"/>
              </a:rPr>
              <a:t>积极：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（二）血缘维系的宗法制</a:t>
            </a:r>
            <a:endParaRPr lang="zh-CN" altLang="en-US" sz="320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07205"/>
          </a:xfrm>
        </p:spPr>
        <p:txBody>
          <a:bodyPr>
            <a:normAutofit lnSpcReduction="20000"/>
          </a:bodyPr>
          <a:p>
            <a:pPr marL="0" indent="0">
              <a:lnSpc>
                <a:spcPct val="130000"/>
              </a:lnSpc>
              <a:buClr>
                <a:srgbClr val="070707"/>
              </a:buClr>
              <a:buFont typeface="Wingdings" panose="05000000000000000000" charset="0"/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）影响：</a:t>
            </a:r>
            <a:endParaRPr lang="zh-CN" altLang="en-US" sz="3200" b="1" dirty="0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5" grpId="0" bldLvl="0" animBg="1"/>
      <p:bldP spid="13326" grpId="0"/>
      <p:bldP spid="13327" grpId="0" bldLvl="0" animBg="1"/>
      <p:bldP spid="13328" grpId="0"/>
      <p:bldP spid="13329" grpId="0"/>
      <p:bldP spid="13331" grpId="0"/>
      <p:bldP spid="1333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31165" y="365125"/>
            <a:ext cx="6284595" cy="977900"/>
          </a:xfrm>
        </p:spPr>
        <p:txBody>
          <a:bodyPr/>
          <a:p>
            <a:pPr algn="ctr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文明的曙光：国家的产生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31165" y="1343025"/>
            <a:ext cx="6770370" cy="4687570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据考古挖掘和文献记载，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夏朝</a:t>
            </a: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出现了凌驾于全社会之上的公共权力，表明我国第一个奴隶制国家开始出现。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1331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975" y="2863850"/>
            <a:ext cx="4621530" cy="401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3" descr="二里头文化二期宫殿基址群发掘现场"/>
          <p:cNvPicPr>
            <a:picLocks noChangeAspect="1"/>
          </p:cNvPicPr>
          <p:nvPr/>
        </p:nvPicPr>
        <p:blipFill>
          <a:blip r:embed="rId2"/>
          <a:srcRect l="39621" t="629" r="9435"/>
          <a:stretch>
            <a:fillRect/>
          </a:stretch>
        </p:blipFill>
        <p:spPr>
          <a:xfrm>
            <a:off x="7324090" y="-15240"/>
            <a:ext cx="4873625" cy="688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2"/>
          <p:cNvSpPr/>
          <p:nvPr/>
        </p:nvSpPr>
        <p:spPr>
          <a:xfrm>
            <a:off x="7355205" y="-15240"/>
            <a:ext cx="4857750" cy="7143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华文新魏" panose="02010800040101010101" pitchFamily="2" charset="-122"/>
                <a:ea typeface="仿宋" panose="02010609060101010101" charset="-122"/>
                <a:sym typeface="华文新魏" panose="02010800040101010101" pitchFamily="2" charset="-122"/>
              </a:rPr>
              <a:t>二里头宫殿基址群发掘现场</a:t>
            </a:r>
            <a:endParaRPr lang="zh-CN" altLang="en-US" sz="2800" b="1" dirty="0">
              <a:solidFill>
                <a:srgbClr val="000000"/>
              </a:solidFill>
              <a:latin typeface="华文新魏" panose="02010800040101010101" pitchFamily="2" charset="-122"/>
              <a:ea typeface="仿宋" panose="02010609060101010101" charset="-122"/>
              <a:sym typeface="华文新魏" panose="02010800040101010101" pitchFamily="2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8456930" y="591185"/>
            <a:ext cx="25685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1" charset="-122"/>
              </a:rPr>
              <a:t>河南偃师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11480" y="2168525"/>
            <a:ext cx="10515600" cy="4008120"/>
          </a:xfrm>
        </p:spPr>
        <p:txBody>
          <a:bodyPr/>
          <a:p>
            <a:pPr marL="0" indent="0">
              <a:buNone/>
            </a:pPr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838200" y="1489075"/>
            <a:ext cx="10515600" cy="585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（三）规范秩序的礼乐制</a:t>
            </a:r>
            <a:endParaRPr lang="zh-CN" altLang="en-US" sz="3200"/>
          </a:p>
        </p:txBody>
      </p:sp>
      <p:pic>
        <p:nvPicPr>
          <p:cNvPr id="4" name="Picture 3" descr="调整大小 衮服示意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168525"/>
            <a:ext cx="3971290" cy="359029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5" descr="调整大小 西周贵族服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90" y="2168525"/>
            <a:ext cx="3602990" cy="359029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矩形 4"/>
          <p:cNvSpPr/>
          <p:nvPr/>
        </p:nvSpPr>
        <p:spPr>
          <a:xfrm>
            <a:off x="412115" y="5851525"/>
            <a:ext cx="3970655" cy="58356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衮服</a:t>
            </a:r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最高一级礼服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9" name="矩形 14"/>
          <p:cNvSpPr/>
          <p:nvPr/>
        </p:nvSpPr>
        <p:spPr>
          <a:xfrm>
            <a:off x="4517390" y="5851525"/>
            <a:ext cx="3602990" cy="58356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</a:rPr>
              <a:t>一般贵族礼服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4382453" y="3078163"/>
            <a:ext cx="675005" cy="2189162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t">
            <a:spAutoFit/>
          </a:bodyPr>
          <a:p>
            <a:pPr algn="ctr"/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等级差异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13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110" y="2168525"/>
            <a:ext cx="3776980" cy="3590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515110"/>
            <a:ext cx="10515600" cy="4661535"/>
          </a:xfrm>
        </p:spPr>
        <p:txBody>
          <a:bodyPr/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西周的三大制度：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分封制：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权力的分配——政治生活等级化——天下归周；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宗法制：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权力的继承——家庭生活政治化——天下归宗；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礼乐制：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权力的认同——等级观念生活化——天下归心。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445260"/>
            <a:ext cx="10515600" cy="4731385"/>
          </a:xfrm>
        </p:spPr>
        <p:txBody>
          <a:bodyPr/>
          <a:p>
            <a:pPr marL="0" indent="0">
              <a:lnSpc>
                <a:spcPct val="140000"/>
              </a:lnSpc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）带有浓厚的血缘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政治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色彩；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altLang="zh-CN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3200" b="1">
                <a:solidFill>
                  <a:srgbClr val="070707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）最高统治集团尚未实现权力的高度集中。</a:t>
            </a:r>
            <a:endParaRPr lang="zh-CN" altLang="en-US" sz="3200" b="1">
              <a:solidFill>
                <a:srgbClr val="070707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三、早期国家政治制度的特点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1045" y="239712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贵族政治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91045" y="417639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地方分权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AutoShape 2"/>
          <p:cNvSpPr/>
          <p:nvPr/>
        </p:nvSpPr>
        <p:spPr>
          <a:xfrm>
            <a:off x="1848485" y="390525"/>
            <a:ext cx="288925" cy="6264275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48" name="AutoShape 4"/>
          <p:cNvSpPr/>
          <p:nvPr/>
        </p:nvSpPr>
        <p:spPr>
          <a:xfrm>
            <a:off x="2975610" y="628650"/>
            <a:ext cx="285750" cy="2175510"/>
          </a:xfrm>
          <a:prstGeom prst="leftBrace">
            <a:avLst>
              <a:gd name="adj1" fmla="val 60528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49" name="AutoShape 6"/>
          <p:cNvSpPr/>
          <p:nvPr/>
        </p:nvSpPr>
        <p:spPr>
          <a:xfrm>
            <a:off x="2904490" y="4944110"/>
            <a:ext cx="285750" cy="1630045"/>
          </a:xfrm>
          <a:prstGeom prst="leftBrace">
            <a:avLst>
              <a:gd name="adj1" fmla="val 60556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0" name="TextBox 9"/>
          <p:cNvSpPr/>
          <p:nvPr/>
        </p:nvSpPr>
        <p:spPr>
          <a:xfrm>
            <a:off x="2294573" y="5271770"/>
            <a:ext cx="609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西周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</p:txBody>
      </p:sp>
      <p:sp>
        <p:nvSpPr>
          <p:cNvPr id="31751" name="TextBox 10"/>
          <p:cNvSpPr/>
          <p:nvPr/>
        </p:nvSpPr>
        <p:spPr>
          <a:xfrm>
            <a:off x="2294573" y="1057275"/>
            <a:ext cx="609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夏商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2" name="TextBox 11"/>
          <p:cNvSpPr/>
          <p:nvPr/>
        </p:nvSpPr>
        <p:spPr>
          <a:xfrm>
            <a:off x="3261360" y="259715"/>
            <a:ext cx="39236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王位世袭：家天下；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</p:txBody>
      </p:sp>
      <p:sp>
        <p:nvSpPr>
          <p:cNvPr id="31753" name="TextBox 12"/>
          <p:cNvSpPr/>
          <p:nvPr/>
        </p:nvSpPr>
        <p:spPr>
          <a:xfrm>
            <a:off x="3261360" y="843280"/>
            <a:ext cx="25012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行天之令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遇事占卜</a:t>
            </a:r>
            <a:endParaRPr lang="zh-CN" altLang="en-US" sz="32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54" name="AutoShape 5"/>
          <p:cNvSpPr/>
          <p:nvPr/>
        </p:nvSpPr>
        <p:spPr>
          <a:xfrm flipH="1">
            <a:off x="5151755" y="986155"/>
            <a:ext cx="142875" cy="714375"/>
          </a:xfrm>
          <a:prstGeom prst="leftBrace">
            <a:avLst>
              <a:gd name="adj1" fmla="val 60509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5" name="TextBox 14"/>
          <p:cNvSpPr/>
          <p:nvPr/>
        </p:nvSpPr>
        <p:spPr>
          <a:xfrm>
            <a:off x="5353050" y="1051560"/>
            <a:ext cx="1428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神秘性；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56" name="TextBox 15"/>
          <p:cNvSpPr/>
          <p:nvPr/>
        </p:nvSpPr>
        <p:spPr>
          <a:xfrm>
            <a:off x="3261360" y="1803400"/>
            <a:ext cx="465645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中央设相、卿士；</a:t>
            </a:r>
            <a:endParaRPr lang="en-US" altLang="zh-CN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Cambria" panose="02040503050406030204" charset="0"/>
              </a:rPr>
              <a:t>地方封侯、伯等；</a:t>
            </a:r>
            <a:endParaRPr lang="zh-CN" altLang="en-US" sz="32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57" name="TextBox 16"/>
          <p:cNvSpPr/>
          <p:nvPr/>
        </p:nvSpPr>
        <p:spPr>
          <a:xfrm>
            <a:off x="2294890" y="3388360"/>
            <a:ext cx="5391785" cy="1076325"/>
          </a:xfrm>
          <a:prstGeom prst="rect">
            <a:avLst/>
          </a:prstGeom>
          <a:gradFill rotWithShape="1">
            <a:gsLst>
              <a:gs pos="0">
                <a:srgbClr val="2D5B63">
                  <a:alpha val="100000"/>
                </a:srgbClr>
              </a:gs>
              <a:gs pos="79999">
                <a:srgbClr val="3E7884">
                  <a:alpha val="100000"/>
                </a:srgbClr>
              </a:gs>
              <a:gs pos="100000">
                <a:srgbClr val="3D7A86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46757E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西周继承了夏商的一些制度，并有所发展。</a:t>
            </a:r>
            <a:endParaRPr lang="zh-CN" altLang="en-US" sz="3200" b="1" dirty="0">
              <a:solidFill>
                <a:srgbClr val="FFFFFF"/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31758" name="TextBox 17"/>
          <p:cNvSpPr/>
          <p:nvPr/>
        </p:nvSpPr>
        <p:spPr>
          <a:xfrm>
            <a:off x="3261360" y="4944110"/>
            <a:ext cx="40189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分封制：等级森严；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宗法制：嫡庶之分；</a:t>
            </a:r>
            <a:endParaRPr lang="zh-CN" altLang="en-US" sz="3200" b="1" dirty="0">
              <a:solidFill>
                <a:srgbClr val="000000"/>
              </a:solidFill>
              <a:latin typeface="楷体_GB2312" panose="02010609030101010101" charset="-122"/>
              <a:ea typeface="楷体_GB2312" panose="02010609030101010101" charset="-122"/>
              <a:sym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charset="-122"/>
                <a:ea typeface="楷体_GB2312" panose="02010609030101010101" charset="-122"/>
                <a:sym typeface="宋体" panose="02010600030101010101" pitchFamily="2" charset="-122"/>
              </a:rPr>
              <a:t>礼乐制：规范秩序；</a:t>
            </a:r>
            <a:endParaRPr lang="zh-CN" altLang="en-US" sz="32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59" name="下箭头 19"/>
          <p:cNvSpPr/>
          <p:nvPr/>
        </p:nvSpPr>
        <p:spPr>
          <a:xfrm>
            <a:off x="4404678" y="4586923"/>
            <a:ext cx="1357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95F6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FFFFFF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60" name="下箭头 20"/>
          <p:cNvSpPr/>
          <p:nvPr/>
        </p:nvSpPr>
        <p:spPr>
          <a:xfrm>
            <a:off x="4405313" y="2879408"/>
            <a:ext cx="1357312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395F6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endParaRPr sz="3200">
              <a:solidFill>
                <a:srgbClr val="FFFFFF"/>
              </a:solidFill>
              <a:latin typeface="楷体_GB2312" panose="02010609030101010101" charset="-122"/>
              <a:ea typeface="楷体_GB2312" panose="02010609030101010101" charset="-122"/>
              <a:sym typeface="Cambria" panose="02040503050406030204" charset="0"/>
            </a:endParaRPr>
          </a:p>
        </p:txBody>
      </p:sp>
      <p:sp>
        <p:nvSpPr>
          <p:cNvPr id="31747" name="Text Box 3"/>
          <p:cNvSpPr/>
          <p:nvPr/>
        </p:nvSpPr>
        <p:spPr>
          <a:xfrm>
            <a:off x="802005" y="1260952"/>
            <a:ext cx="731838" cy="4523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方正大标宋简体" pitchFamily="2" charset="-122"/>
              </a:rPr>
              <a:t>夏商西周的政治制度</a:t>
            </a:r>
            <a:endParaRPr lang="zh-CN" altLang="en-US" sz="3200" b="1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方正大标宋简体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01710" y="280479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贵族政治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01710" y="3759835"/>
            <a:ext cx="1816100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华文新魏" panose="02010800040101010101" pitchFamily="2" charset="-122"/>
              </a:rPr>
              <a:t>地方分权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94055" y="1767840"/>
            <a:ext cx="10804525" cy="1576705"/>
          </a:xfrm>
        </p:spPr>
        <p:txBody>
          <a:bodyPr>
            <a:noAutofit/>
          </a:bodyPr>
          <a:p>
            <a:r>
              <a:rPr lang="zh-CN" altLang="en-US" sz="7200" b="1" dirty="0">
                <a:solidFill>
                  <a:schemeClr val="accent1">
                    <a:lumMod val="75000"/>
                  </a:schemeClr>
                </a:solidFill>
                <a:latin typeface="欧阳询书法字体" panose="02000600000000000000" charset="-122"/>
                <a:ea typeface="欧阳询书法字体" panose="02000600000000000000" charset="-122"/>
              </a:rPr>
              <a:t>夏商西周的政治制度</a:t>
            </a:r>
            <a:endParaRPr lang="zh-CN" altLang="en-US" sz="7200" b="1" dirty="0">
              <a:solidFill>
                <a:schemeClr val="accent1">
                  <a:lumMod val="75000"/>
                </a:schemeClr>
              </a:solidFill>
              <a:latin typeface="欧阳询书法字体" panose="02000600000000000000" charset="-122"/>
              <a:ea typeface="欧阳询书法字体" panose="02000600000000000000" charset="-122"/>
            </a:endParaRPr>
          </a:p>
        </p:txBody>
      </p:sp>
      <p:sp>
        <p:nvSpPr>
          <p:cNvPr id="7" name="副标题 6"/>
          <p:cNvSpPr/>
          <p:nvPr>
            <p:ph type="subTitle" idx="1"/>
          </p:nvPr>
        </p:nvSpPr>
        <p:spPr>
          <a:xfrm>
            <a:off x="4561113" y="4137610"/>
            <a:ext cx="7086600" cy="747893"/>
          </a:xfrm>
        </p:spPr>
        <p:txBody>
          <a:bodyPr/>
          <a:p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欧阳询书法字体" panose="02000600000000000000" charset="-122"/>
                <a:ea typeface="欧阳询书法字体" panose="02000600000000000000" charset="-122"/>
                <a:cs typeface="+mj-cs"/>
              </a:rPr>
              <a:t>授课人：牛金魁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欧阳询书法字体" panose="02000600000000000000" charset="-122"/>
              <a:ea typeface="欧阳询书法字体" panose="02000600000000000000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内容占位符 26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/>
          <a:p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148590" y="3475355"/>
            <a:ext cx="10772775" cy="1270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 flipH="1">
            <a:off x="21583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92505" y="3597275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约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2070B.C.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397700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811145" y="2708910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约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1600B.C.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59937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27905" y="3597275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1046B.C.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74923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53530" y="2708910"/>
            <a:ext cx="175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770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893000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764145" y="3597275"/>
            <a:ext cx="2407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475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10362565" y="3292475"/>
            <a:ext cx="76200" cy="182880"/>
          </a:xfrm>
          <a:prstGeom prst="ellipse">
            <a:avLst/>
          </a:prstGeom>
          <a:solidFill>
            <a:srgbClr val="000000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9523730" y="2708910"/>
            <a:ext cx="175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221</a:t>
            </a:r>
            <a:r>
              <a:rPr lang="en-US" altLang="zh-CN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746" name="AutoShape 2"/>
          <p:cNvSpPr/>
          <p:nvPr/>
        </p:nvSpPr>
        <p:spPr>
          <a:xfrm rot="5400000">
            <a:off x="1094740" y="1642110"/>
            <a:ext cx="182245" cy="207391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225" y="1475740"/>
            <a:ext cx="2085975" cy="1076324"/>
          </a:xfrm>
          <a:prstGeom prst="flowChartProcess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传说时代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史前时代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5" name="AutoShape 2"/>
          <p:cNvSpPr/>
          <p:nvPr/>
        </p:nvSpPr>
        <p:spPr>
          <a:xfrm rot="5400000">
            <a:off x="6245860" y="-1422400"/>
            <a:ext cx="181610" cy="8203565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93995" y="1845310"/>
            <a:ext cx="2085975" cy="583564"/>
          </a:xfrm>
          <a:prstGeom prst="flowChartProcess">
            <a:avLst/>
          </a:prstGeom>
          <a:blipFill>
            <a:blip r:embed="rId1"/>
            <a:tile tx="0" ty="0" sx="100000" sy="100000" flip="none" algn="tl"/>
          </a:blip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先秦时期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19" name="AutoShape 2"/>
          <p:cNvSpPr/>
          <p:nvPr/>
        </p:nvSpPr>
        <p:spPr>
          <a:xfrm rot="5400000" flipH="1">
            <a:off x="3054350" y="3544570"/>
            <a:ext cx="137795" cy="183007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3840" y="4574540"/>
            <a:ext cx="678815" cy="64670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夏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21" name="AutoShape 2"/>
          <p:cNvSpPr/>
          <p:nvPr/>
        </p:nvSpPr>
        <p:spPr>
          <a:xfrm rot="5400000" flipH="1">
            <a:off x="4993005" y="3451860"/>
            <a:ext cx="137160" cy="201676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21860" y="4574540"/>
            <a:ext cx="67881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商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23" name="AutoShape 2"/>
          <p:cNvSpPr/>
          <p:nvPr/>
        </p:nvSpPr>
        <p:spPr>
          <a:xfrm rot="5400000" flipH="1">
            <a:off x="6750685" y="3710940"/>
            <a:ext cx="137160" cy="149860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82055" y="4574540"/>
            <a:ext cx="1075055" cy="64674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西周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25" name="AutoShape 2"/>
          <p:cNvSpPr/>
          <p:nvPr/>
        </p:nvSpPr>
        <p:spPr>
          <a:xfrm rot="5400000" flipH="1">
            <a:off x="8764905" y="3198495"/>
            <a:ext cx="136525" cy="2526665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99120" y="4575175"/>
            <a:ext cx="107505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0000CC"/>
                </a:solidFill>
                <a:latin typeface="经典楷体简" panose="02010609000101010101" charset="-122"/>
                <a:ea typeface="经典楷体简" panose="02010609000101010101" charset="-122"/>
              </a:rPr>
              <a:t>东周</a:t>
            </a:r>
            <a:endParaRPr lang="zh-CN" altLang="en-US" sz="3200" b="1">
              <a:solidFill>
                <a:srgbClr val="0000CC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0077450" y="2036445"/>
            <a:ext cx="0" cy="318516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930005" y="1722120"/>
            <a:ext cx="2298700" cy="829819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3200" b="1">
                <a:solidFill>
                  <a:schemeClr val="accent1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256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楷体_GB2312" panose="02010609030101010101" charset="-122"/>
                <a:ea typeface="楷体_GB2312" panose="02010609030101010101" charset="-122"/>
              </a:rPr>
              <a:t>B.C.</a:t>
            </a:r>
            <a:endParaRPr lang="en-US" altLang="zh-CN" sz="3200" b="1">
              <a:solidFill>
                <a:schemeClr val="accent1"/>
              </a:solidFill>
              <a:effectLst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1" name="AutoShape 2"/>
          <p:cNvSpPr/>
          <p:nvPr/>
        </p:nvSpPr>
        <p:spPr>
          <a:xfrm rot="5400000" flipH="1">
            <a:off x="8221980" y="3740785"/>
            <a:ext cx="137795" cy="144145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53350" y="4574540"/>
            <a:ext cx="107505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春秋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33" name="AutoShape 2"/>
          <p:cNvSpPr/>
          <p:nvPr/>
        </p:nvSpPr>
        <p:spPr>
          <a:xfrm rot="5400000" flipH="1">
            <a:off x="9648825" y="3741420"/>
            <a:ext cx="137795" cy="1441450"/>
          </a:xfrm>
          <a:prstGeom prst="leftBrace">
            <a:avLst>
              <a:gd name="adj1" fmla="val 18077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mbria" panose="020405030504060302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80195" y="4575175"/>
            <a:ext cx="1075055" cy="646703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latin typeface="经典楷体简" panose="02010609000101010101" charset="-122"/>
                <a:ea typeface="经典楷体简" panose="02010609000101010101" charset="-122"/>
              </a:rPr>
              <a:t>战国</a:t>
            </a:r>
            <a:endParaRPr lang="zh-CN" altLang="zh-CN" sz="3200" b="1">
              <a:solidFill>
                <a:srgbClr val="FF0000"/>
              </a:solidFill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35" name="左右箭头 34"/>
          <p:cNvSpPr/>
          <p:nvPr/>
        </p:nvSpPr>
        <p:spPr>
          <a:xfrm>
            <a:off x="2330450" y="5222240"/>
            <a:ext cx="6517005" cy="1276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经典楷体简" panose="02010609000101010101" charset="-122"/>
                <a:ea typeface="经典楷体简" panose="02010609000101010101" charset="-122"/>
              </a:rPr>
              <a:t>奴隶社会</a:t>
            </a:r>
            <a:endParaRPr lang="zh-CN" altLang="en-US" sz="3200" b="1"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8985250" y="4180840"/>
            <a:ext cx="3175" cy="2629535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2194560" y="4180840"/>
            <a:ext cx="3175" cy="2629535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左箭头 37"/>
          <p:cNvSpPr/>
          <p:nvPr/>
        </p:nvSpPr>
        <p:spPr>
          <a:xfrm>
            <a:off x="16510" y="5222240"/>
            <a:ext cx="2142490" cy="1275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经典楷体简" panose="02010609000101010101" charset="-122"/>
                <a:ea typeface="经典楷体简" panose="02010609000101010101" charset="-122"/>
              </a:rPr>
              <a:t>原始社会</a:t>
            </a:r>
            <a:endParaRPr lang="zh-CN" altLang="en-US" sz="3200" b="1"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39" name="左箭头 38"/>
          <p:cNvSpPr/>
          <p:nvPr/>
        </p:nvSpPr>
        <p:spPr>
          <a:xfrm flipH="1">
            <a:off x="9044305" y="5220970"/>
            <a:ext cx="2327910" cy="1275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经典楷体简" panose="02010609000101010101" charset="-122"/>
                <a:ea typeface="经典楷体简" panose="02010609000101010101" charset="-122"/>
              </a:rPr>
              <a:t>封建社会</a:t>
            </a:r>
            <a:endParaRPr lang="zh-CN" altLang="en-US" sz="3200" b="1">
              <a:latin typeface="经典楷体简" panose="02010609000101010101" charset="-122"/>
              <a:ea typeface="经典楷体简" panose="02010609000101010101" charset="-122"/>
            </a:endParaRPr>
          </a:p>
        </p:txBody>
      </p:sp>
      <p:sp>
        <p:nvSpPr>
          <p:cNvPr id="40" name="标题 4"/>
          <p:cNvSpPr>
            <a:spLocks noGrp="1"/>
          </p:cNvSpPr>
          <p:nvPr/>
        </p:nvSpPr>
        <p:spPr>
          <a:xfrm>
            <a:off x="992505" y="229871"/>
            <a:ext cx="10515600" cy="97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sz="4000" b="1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时空坐标</a:t>
            </a:r>
            <a:endParaRPr lang="zh-CN" altLang="en-US" sz="4000" b="1">
              <a:solidFill>
                <a:schemeClr val="accent1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2"/>
            </p:custDataLst>
          </p:nvPr>
        </p:nvCxnSpPr>
        <p:spPr>
          <a:xfrm>
            <a:off x="2436770" y="1109285"/>
            <a:ext cx="7318460" cy="0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11075670" y="3491865"/>
            <a:ext cx="705485" cy="8255"/>
          </a:xfrm>
          <a:prstGeom prst="straightConnector1">
            <a:avLst/>
          </a:prstGeom>
          <a:ln w="31750" cmpd="sng">
            <a:solidFill>
              <a:srgbClr val="000000"/>
            </a:solidFill>
            <a:prstDash val="dash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9" grpId="0" bldLvl="0" animBg="1"/>
      <p:bldP spid="26" grpId="1" animBg="1"/>
      <p:bldP spid="25" grpId="1" animBg="1"/>
      <p:bldP spid="29" grpId="1" animBg="1"/>
      <p:bldP spid="26" grpId="2" bldLvl="0" animBg="1"/>
      <p:bldP spid="25" grpId="2" bldLvl="0" animBg="1"/>
      <p:bldP spid="29" grpId="2" bldLvl="0" animBg="1"/>
      <p:bldP spid="31" grpId="0" bldLvl="0" animBg="1"/>
      <p:bldP spid="32" grpId="0" bldLvl="0" animBg="1"/>
      <p:bldP spid="33" grpId="0" bldLvl="0" animBg="1"/>
      <p:bldP spid="34" grpId="0" bldLvl="0" animBg="1"/>
      <p:bldP spid="5" grpId="0" bldLvl="0" animBg="1"/>
      <p:bldP spid="6" grpId="0" bldLvl="0" animBg="1"/>
      <p:bldP spid="2" grpId="0" bldLvl="0" animBg="1"/>
      <p:bldP spid="31746" grpId="0" bldLvl="0" animBg="1"/>
      <p:bldP spid="38" grpId="0" bldLvl="0" animBg="1"/>
      <p:bldP spid="35" grpId="0" bldLvl="0" animBg="1"/>
      <p:bldP spid="39" grpId="0" bldLvl="0" animBg="1"/>
      <p:bldP spid="31746" grpId="1" bldLvl="0" animBg="1"/>
      <p:bldP spid="5" grpId="1" bldLvl="0" animBg="1"/>
      <p:bldP spid="2" grpId="1" bldLvl="0" animBg="1"/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（一）王位世袭制</a:t>
            </a:r>
            <a:endParaRPr lang="zh-CN" altLang="en-US" sz="32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、开始于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夏朝</a:t>
            </a:r>
            <a:endParaRPr lang="zh-CN" altLang="en-US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、确立过程：禹死后，启夺王位，传给后代。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200"/>
          </a:p>
        </p:txBody>
      </p:sp>
      <p:pic>
        <p:nvPicPr>
          <p:cNvPr id="1073742877" name="图片 3" descr="IMG_20170618_103250"/>
          <p:cNvPicPr>
            <a:picLocks noChangeAspect="1"/>
          </p:cNvPicPr>
          <p:nvPr/>
        </p:nvPicPr>
        <p:blipFill>
          <a:blip r:embed="rId1">
            <a:lum bright="12000"/>
          </a:blip>
          <a:srcRect l="3278" t="17241" r="4189" b="11899"/>
          <a:stretch>
            <a:fillRect/>
          </a:stretch>
        </p:blipFill>
        <p:spPr>
          <a:xfrm>
            <a:off x="-66675" y="6934200"/>
            <a:ext cx="12325350" cy="680783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0960" y="3561715"/>
            <a:ext cx="9529445" cy="1470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lnSpc>
                <a:spcPct val="14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“天下为家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，</a:t>
            </a: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各亲其亲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，</a:t>
            </a:r>
            <a:r>
              <a:rPr kumimoji="0" lang="zh-CN" altLang="en-US" sz="3200" b="1" kern="1200" cap="none" spc="0" normalizeH="0" baseline="0" noProof="0" dirty="0">
                <a:solidFill>
                  <a:srgbClr val="FF3300"/>
                </a:solidFill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各子其子”</a:t>
            </a:r>
            <a:endParaRPr kumimoji="0" lang="zh-CN" altLang="en-US" sz="3200" b="1" kern="1200" cap="none" spc="0" normalizeH="0" baseline="0" noProof="0" dirty="0"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R="0" algn="r" defTabSz="914400">
              <a:lnSpc>
                <a:spcPct val="14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   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——</a:t>
            </a: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《</a:t>
            </a: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史记·夏本纪</a:t>
            </a: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》</a:t>
            </a:r>
            <a:endParaRPr kumimoji="0" lang="en-US" altLang="zh-CN" sz="3200" b="1" kern="1200" cap="none" spc="0" normalizeH="0" baseline="0" noProof="0" dirty="0">
              <a:solidFill>
                <a:srgbClr val="FF3300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1.004722 " pathEditMode="relative" ptsTypes="">
                                      <p:cBhvr>
                                        <p:cTn id="6" dur="2000" fill="hold"/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74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/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（一）王位世袭制</a:t>
            </a:r>
            <a:endParaRPr lang="zh-CN" altLang="en-US" sz="32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、特点：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549275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）政权由家族垄断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；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（公天下</a:t>
            </a: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家天下）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549275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）世袭方式上兄终弟及或父子相传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；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（重血缘）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L="0" indent="549275">
              <a:lnSpc>
                <a:spcPct val="110000"/>
              </a:lnSpc>
              <a:buNone/>
            </a:pPr>
            <a:r>
              <a:rPr lang="en-US" altLang="zh-CN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）王权具有神秘色彩。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4" descr="甲骨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59395" y="-19050"/>
            <a:ext cx="4345305" cy="6896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2" name="内容占位符 4"/>
          <p:cNvSpPr>
            <a:spLocks noGrp="1"/>
          </p:cNvSpPr>
          <p:nvPr/>
        </p:nvSpPr>
        <p:spPr>
          <a:xfrm>
            <a:off x="838200" y="1489075"/>
            <a:ext cx="6665595" cy="522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zh-CN" altLang="en-US" sz="3200" b="1"/>
              <a:t>（一）王位世袭制</a:t>
            </a:r>
            <a:endParaRPr lang="zh-CN" altLang="en-US" sz="3200"/>
          </a:p>
          <a:p>
            <a:pPr marL="0" lvl="3" indent="0">
              <a:lnSpc>
                <a:spcPct val="140000"/>
              </a:lnSpc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夏朝犯了许多罪恶，上天命我去诛灭它</a:t>
            </a: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……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我畏惧上帝，不敢不去征伐。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华文新魏" panose="02010800040101010101" pitchFamily="2" charset="-122"/>
            </a:endParaRPr>
          </a:p>
          <a:p>
            <a:pPr marL="0" lvl="3" indent="0" algn="r">
              <a:lnSpc>
                <a:spcPct val="140000"/>
              </a:lnSpc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——《尚书·汤誓》</a:t>
            </a:r>
            <a:endParaRPr lang="zh-CN" altLang="en-US" sz="3200" b="1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华文新魏" panose="02010800040101010101" pitchFamily="2" charset="-122"/>
            </a:endParaRPr>
          </a:p>
          <a:p>
            <a:pPr marL="0" lvl="3" indent="0">
              <a:lnSpc>
                <a:spcPct val="140000"/>
              </a:lnSpc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新魏" panose="02010800040101010101" pitchFamily="2" charset="-122"/>
              </a:rPr>
              <a:t>甲骨卜辞中有“今春王供人五千征土方”、“于辛巳王征召方”。</a:t>
            </a:r>
            <a:endParaRPr lang="en-US" altLang="zh-CN" sz="3200" b="1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一、夏商时期的政治制度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9075"/>
            <a:ext cx="10515600" cy="585470"/>
          </a:xfrm>
        </p:spPr>
        <p:txBody>
          <a:bodyPr>
            <a:normAutofit lnSpcReduction="10000"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sz="3200" b="1"/>
              <a:t>（二）行政管理制度</a:t>
            </a:r>
            <a:endParaRPr lang="zh-CN" altLang="en-US" sz="3200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838200" y="2207260"/>
            <a:ext cx="10515600" cy="3980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0000"/>
              <a:buFont typeface="Wingdings 2" pitchFamily="18" charset="2"/>
              <a:buChar char=""/>
              <a:defRPr sz="24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中央：设置相、卿士等，掌管政务；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</a:rPr>
              <a:t>地方：封侯与伯，</a:t>
            </a:r>
            <a:r>
              <a:rPr lang="zh-CN" altLang="en-US" sz="3200" b="1" dirty="0">
                <a:solidFill>
                  <a:srgbClr val="4B734B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臣服于商，纳贡，奉命征伐。</a:t>
            </a: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200" b="1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3578225"/>
            <a:ext cx="10514965" cy="2207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R="0" defTabSz="9144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【商朝的内外服制度】</a:t>
            </a:r>
            <a:endParaRPr kumimoji="0" lang="zh-CN" altLang="en-US" sz="3200" b="1" kern="1200" cap="none" spc="0" normalizeH="0" baseline="0" noProof="0" dirty="0"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R="0" defTabSz="9144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内服：商王直接控制的王畿地区。</a:t>
            </a:r>
            <a:endParaRPr kumimoji="0" lang="zh-CN" altLang="en-US" sz="3200" b="1" kern="1200" cap="none" spc="0" normalizeH="0" baseline="0" noProof="0" dirty="0"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 marR="0" defTabSz="9144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外服：商王间接控制的方国和部落。</a:t>
            </a:r>
            <a:r>
              <a:rPr kumimoji="0" lang="en-US" altLang="zh-CN" sz="3200" b="1" kern="1200" cap="none" spc="0" normalizeH="0" baseline="0" noProof="0" dirty="0">
                <a:effectLst/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  </a:t>
            </a:r>
            <a:endParaRPr kumimoji="0" lang="en-US" altLang="zh-CN" sz="3200" b="1" kern="1200" cap="none" spc="0" normalizeH="0" baseline="0" noProof="0" dirty="0">
              <a:solidFill>
                <a:srgbClr val="FF3300"/>
              </a:solidFill>
              <a:effectLst/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1073742943" name="图片 1073742942" descr="IMG_20170618_112546"/>
          <p:cNvPicPr>
            <a:picLocks noChangeAspect="1"/>
          </p:cNvPicPr>
          <p:nvPr/>
        </p:nvPicPr>
        <p:blipFill>
          <a:blip r:embed="rId1">
            <a:lum bright="6000"/>
          </a:blip>
          <a:srcRect l="3091" t="15454" r="2919" b="20091"/>
          <a:stretch>
            <a:fillRect/>
          </a:stretch>
        </p:blipFill>
        <p:spPr>
          <a:xfrm>
            <a:off x="838200" y="6965950"/>
            <a:ext cx="7738110" cy="687197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54 -0.110000 L -0.002708 -1.01666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073742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73742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74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900"/>
          </a:xfrm>
        </p:spPr>
        <p:txBody>
          <a:bodyPr/>
          <a:p>
            <a:pPr algn="l"/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二、西周时期的政治制度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1343025"/>
            <a:ext cx="549084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 anchor="t">
            <a:spAutoFit/>
          </a:bodyPr>
          <a:p>
            <a:pPr marL="0" indent="0">
              <a:buNone/>
            </a:pPr>
            <a:r>
              <a:rPr lang="zh-CN" altLang="en-US" sz="3200" b="1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武王克商：小邦周取代大邑商</a:t>
            </a:r>
            <a:endParaRPr lang="zh-CN" altLang="en-US" sz="3200" b="1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23561" name="文本框 3"/>
          <p:cNvSpPr txBox="1"/>
          <p:nvPr/>
        </p:nvSpPr>
        <p:spPr>
          <a:xfrm>
            <a:off x="6721793" y="1343025"/>
            <a:ext cx="29352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+mn-ea"/>
              </a:rPr>
              <a:t>如何处置商？</a:t>
            </a:r>
            <a:endParaRPr lang="zh-CN" altLang="en-US" sz="3200" b="1">
              <a:latin typeface="+mn-ea"/>
            </a:endParaRPr>
          </a:p>
        </p:txBody>
      </p:sp>
      <p:sp>
        <p:nvSpPr>
          <p:cNvPr id="21510" name="矩形 5"/>
          <p:cNvSpPr/>
          <p:nvPr/>
        </p:nvSpPr>
        <p:spPr>
          <a:xfrm>
            <a:off x="3561715" y="2115185"/>
            <a:ext cx="7809230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爱其人者，兼屋上之乌；恶其人者，恶其余胥。咸刈厥敌，使靡有余，何如？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rcRect t="60094" r="66906" b="14632"/>
          <a:stretch>
            <a:fillRect/>
          </a:stretch>
        </p:blipFill>
        <p:spPr>
          <a:xfrm>
            <a:off x="838200" y="2190750"/>
            <a:ext cx="2723515" cy="1097915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1"/>
          <a:srcRect l="34028" t="60445" r="32878" b="14281"/>
          <a:stretch>
            <a:fillRect/>
          </a:stretch>
        </p:blipFill>
        <p:spPr>
          <a:xfrm>
            <a:off x="838200" y="3593465"/>
            <a:ext cx="2723515" cy="1097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Box 4"/>
          <p:cNvSpPr txBox="1"/>
          <p:nvPr/>
        </p:nvSpPr>
        <p:spPr>
          <a:xfrm>
            <a:off x="3513455" y="3750945"/>
            <a:ext cx="79051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有罪者杀之，无罪者活之，何如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？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1" name="矩形 6"/>
          <p:cNvSpPr/>
          <p:nvPr/>
        </p:nvSpPr>
        <p:spPr>
          <a:xfrm>
            <a:off x="3561715" y="4925060"/>
            <a:ext cx="77920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rPr>
              <a:t>使各居其宅，田其田，无变旧新，惟仁是亲。贵族有过，在纣一人。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10" name="内容占位符 3"/>
          <p:cNvPicPr>
            <a:picLocks noChangeAspect="1"/>
          </p:cNvPicPr>
          <p:nvPr/>
        </p:nvPicPr>
        <p:blipFill>
          <a:blip r:embed="rId1"/>
          <a:srcRect l="68426" t="60094" b="14632"/>
          <a:stretch>
            <a:fillRect/>
          </a:stretch>
        </p:blipFill>
        <p:spPr>
          <a:xfrm>
            <a:off x="838200" y="4925060"/>
            <a:ext cx="2598420" cy="1097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434523" y="6172200"/>
            <a:ext cx="4579937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安抚商民，以商治商</a:t>
            </a:r>
            <a:endParaRPr lang="zh-CN" altLang="en-US" sz="3200" b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09" grpId="0"/>
      <p:bldP spid="21511" grpId="0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10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Df+q8+x6N1eB/FimGDyU+wlfu/qZQ48XPyFkHvYj/Qp73zbnhFa2efSb/T3g6rmLrKd+8zW1ZzS7tR4Me4vGbM=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3"/>
  <p:tag name="KSO_WM_UNIT_TYPE" val="a"/>
  <p:tag name="KSO_WM_UNIT_INDEX" val="1"/>
  <p:tag name="KSO_WM_UNIT_ID" val="custom160393_1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2"/>
  <p:tag name="KSO_WM_SCREEN_THEME_FLAG" val="Dlrq25wU2PGuGg5bbmjbDDf+q8+x6N1eB/FimGDyU+wlfu/qZQ48XPyFkHvYj/Qp73zbnhFa2efSb/T3g6rmLrKd+8zW1ZzS7tR4Me4vGbM=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Df+q8+x6N1eB/FimGDyU+wlfu/qZQ48XPyFkHvYj/Qp73zbnhFa2efSb/T3g6rmLrKd+8zW1ZzS7tR4Me4vGbM=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3_2*i*0"/>
  <p:tag name="KSO_WM_TEMPLATE_CATEGORY" val="custom"/>
  <p:tag name="KSO_WM_TEMPLATE_INDEX" val="160393"/>
  <p:tag name="KSO_WM_UNIT_INDEX" val="0"/>
  <p:tag name="KSO_WM_SCREEN_THEME_FLAG" val="Dlrq25wU2PGuGg5bbmjbDDf+q8+x6N1eB/FimGDyU+wlfu/qZQ48XPyFkHvYj/Qp73zbnhFa2efSb/T3g6rmLrKd+8zW1ZzS7tR4Me4vGbM="/>
</p:tagLst>
</file>

<file path=ppt/tags/tag16.xml><?xml version="1.0" encoding="utf-8"?>
<p:tagLst xmlns:p="http://schemas.openxmlformats.org/presentationml/2006/main">
  <p:tag name="KSO_WM_TEMPLATE_CATEGORY" val="custom"/>
  <p:tag name="KSO_WM_TEMPLATE_INDEX" val="160393"/>
  <p:tag name="KSO_WM_TAG_VERSION" val="1.0"/>
  <p:tag name="KSO_WM_SLIDE_ID" val="custom16039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  <p:tag name="KSO_WM_SCREEN_THEME_FLAG" val="Dlrq25wU2PGuGg5bbmjbDDf+q8+x6N1eB/FimGDyU+wlfu/qZQ48XPyFkHvYj/Qp73zbnhFa2efSb/T3g6rmLrKd+8zW1ZzS7tR4Me4vGbM=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Df+q8+x6N1eB/FimGDyU+wlfu/qZQ48XPyFkHvYj/Qp73zbnhFa2efSb/T3g6rmLrKd+8zW1ZzS7tR4Me4vGbM=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f+q8+x6N1eB/FimGDyU+wlfu/qZQ48XPyFkHvYj/Qp73zbnhFa2efSb/T3g6rmLrKd+8zW1ZzS7tR4Me4vGbM=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393"/>
  <p:tag name="KSO_WM_SCREEN_THEME_FLAG" val="Dlrq25wU2PGuGg5bbmjbDDf+q8+x6N1eB/FimGDyU+wlfu/qZQ48XPyFkHvYj/Qp73zbnhFa2efSb/T3g6rmLrKd+8zW1ZzS7tR4Me4vGbM=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393"/>
  <p:tag name="KSO_WM_SCREEN_THEME_FLAG" val="Dlrq25wU2PGuGg5bbmjbDDf+q8+x6N1eB/FimGDyU+wlfu/qZQ48XPyFkHvYj/Qp73zbnhFa2efSb/T3g6rmLrKd+8zW1ZzS7tR4Me4vGbM=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Df+q8+x6N1eB/FimGDyU+wlfu/qZQ48XPyFkHvYj/Qp73zbnhFa2efSb/T3g6rmLrKd+8zW1ZzS7tR4Me4vGbM="/>
</p:tagLst>
</file>

<file path=ppt/tags/tag7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Df+q8+x6N1eB/FimGDyU+wlfu/qZQ48XPyFkHvYj/Qp73zbnhFa2efSb/T3g6rmLrKd+8zW1ZzS7tR4Me4vGbM=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SCREEN_THEME_FLAG" val="Dlrq25wU2PGuGg5bbmjbDDf+q8+x6N1eB/FimGDyU+wlfu/qZQ48XPyFkHvYj/Qp73zbnhFa2efSb/T3g6rmLrKd+8zW1ZzS7tR4Me4vGbM=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869D59"/>
      </a:accent1>
      <a:accent2>
        <a:srgbClr val="B4B75C"/>
      </a:accent2>
      <a:accent3>
        <a:srgbClr val="6E9671"/>
      </a:accent3>
      <a:accent4>
        <a:srgbClr val="555835"/>
      </a:accent4>
      <a:accent5>
        <a:srgbClr val="236B5F"/>
      </a:accent5>
      <a:accent6>
        <a:srgbClr val="95B3D7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WPS 演示</Application>
  <PresentationFormat>宽屏</PresentationFormat>
  <Paragraphs>309</Paragraphs>
  <Slides>23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黑体</vt:lpstr>
      <vt:lpstr>Wingdings 2</vt:lpstr>
      <vt:lpstr>欧阳询书法字体</vt:lpstr>
      <vt:lpstr>方正清刻本悦宋简体</vt:lpstr>
      <vt:lpstr>楷体_GB2312</vt:lpstr>
      <vt:lpstr>华文新魏</vt:lpstr>
      <vt:lpstr>仿宋</vt:lpstr>
      <vt:lpstr>楷体</vt:lpstr>
      <vt:lpstr>Calibri</vt:lpstr>
      <vt:lpstr>微软雅黑</vt:lpstr>
      <vt:lpstr>Cambria</vt:lpstr>
      <vt:lpstr>经典楷体简</vt:lpstr>
      <vt:lpstr>Arial Unicode MS</vt:lpstr>
      <vt:lpstr>Wingdings</vt:lpstr>
      <vt:lpstr>隶书</vt:lpstr>
      <vt:lpstr>华文楷体</vt:lpstr>
      <vt:lpstr>方正大标宋简体</vt:lpstr>
      <vt:lpstr>Office 主题</vt:lpstr>
      <vt:lpstr>A000120140530A99PPBG</vt:lpstr>
      <vt:lpstr>1_Office 主题</vt:lpstr>
      <vt:lpstr>陕西临潼姜寨聚落遗址复原图</vt:lpstr>
      <vt:lpstr>文明的曙光：国家的产生</vt:lpstr>
      <vt:lpstr>夏商西周的政治制度</vt:lpstr>
      <vt:lpstr>PowerPoint 演示文稿</vt:lpstr>
      <vt:lpstr>一、夏商时期的政治制度</vt:lpstr>
      <vt:lpstr>一、夏商时期的政治制度</vt:lpstr>
      <vt:lpstr>一、夏商时期的政治制度</vt:lpstr>
      <vt:lpstr>一、夏商时期的政治制度</vt:lpstr>
      <vt:lpstr>二、西周时期的政治制度</vt:lpstr>
      <vt:lpstr>二、西周时期的政治制度</vt:lpstr>
      <vt:lpstr>PowerPoint 演示文稿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二、西周时期的政治制度</vt:lpstr>
      <vt:lpstr>三、早期国家政治制度的特点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筱魁</cp:lastModifiedBy>
  <cp:revision>29</cp:revision>
  <dcterms:created xsi:type="dcterms:W3CDTF">2018-03-01T02:03:00Z</dcterms:created>
  <dcterms:modified xsi:type="dcterms:W3CDTF">2018-08-21T07:27:24Z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