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png" ContentType="image/png"/>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7"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276" r:id="rId26"/>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FF33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2" autoAdjust="0"/>
    <p:restoredTop sz="94660"/>
  </p:normalViewPr>
  <p:slideViewPr>
    <p:cSldViewPr>
      <p:cViewPr varScale="1">
        <p:scale>
          <a:sx n="90" d="100"/>
          <a:sy n="90" d="100"/>
        </p:scale>
        <p:origin x="-96" y="-9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viewProps" Target="viewProp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presProps" Target="presProp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tableStyles" Target="tableStyles.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notesMaster" Target="notesMasters/notesMaster1.xml" Id="rId27" /><Relationship Type="http://schemas.openxmlformats.org/officeDocument/2006/relationships/theme" Target="theme/theme1.xml" Id="rId30" /><Relationship Type="http://schemas.openxmlformats.org/officeDocument/2006/relationships/tags" Target="/ppt/tags/tag1.xml" Id="Rec06fbbb3ba046f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39CBC74-3235-44A9-BA6B-191651230D97}" type="datetimeFigureOut">
              <a:rPr lang="zh-CN" altLang="en-US"/>
              <a:pPr>
                <a:defRPr/>
              </a:pPr>
              <a:t>2018-4-24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244A6D0A-070B-4F6E-8EFA-46D588FE24C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headEnd/>
            <a:tailEnd/>
          </a:ln>
        </p:spPr>
      </p:sp>
      <p:sp>
        <p:nvSpPr>
          <p:cNvPr id="1536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F8C9B15-04EA-4C15-9885-45444AF3A7C3}" type="slidenum">
              <a:rPr lang="zh-CN" altLang="en-US"/>
              <a:pPr fontAlgn="base">
                <a:spcBef>
                  <a:spcPct val="0"/>
                </a:spcBef>
                <a:spcAft>
                  <a:spcPct val="0"/>
                </a:spcAft>
                <a:defRPr/>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EE8309C-87BF-4BE5-9E42-F52712B16A69}" type="slidenum">
              <a:rPr lang="zh-CN" altLang="en-US"/>
              <a:pPr fontAlgn="base">
                <a:spcBef>
                  <a:spcPct val="0"/>
                </a:spcBef>
                <a:spcAft>
                  <a:spcPct val="0"/>
                </a:spcAft>
                <a:defRPr/>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198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8A9C251-487D-4ADE-BA02-0DF4DF2D5647}" type="slidenum">
              <a:rPr lang="zh-CN" altLang="en-US"/>
              <a:pPr fontAlgn="base">
                <a:spcBef>
                  <a:spcPct val="0"/>
                </a:spcBef>
                <a:spcAft>
                  <a:spcPct val="0"/>
                </a:spcAft>
                <a:defRPr/>
              </a:pPr>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5D34242-4FCC-4061-876F-F1D85CE902F7}" type="datetimeFigureOut">
              <a:rPr lang="zh-CN" altLang="en-US"/>
              <a:pPr>
                <a:defRPr/>
              </a:pPr>
              <a:t>2018-4-24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A3E6308-C7A4-4D75-B238-059D36F9A0B4}" type="slidenum">
              <a:rPr lang="zh-CN" altLang="en-US"/>
              <a:pPr>
                <a:defRPr/>
              </a:pPr>
              <a:t>‹#›</a:t>
            </a:fld>
            <a:endParaRPr lang="zh-CN" altLang="en-US"/>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4620CF5-CEF0-474D-AF74-F637DF1A5B42}" type="datetimeFigureOut">
              <a:rPr lang="zh-CN" altLang="en-US"/>
              <a:pPr>
                <a:defRPr/>
              </a:pPr>
              <a:t>2018-4-24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A503F55-389B-4F3A-A4FA-6E59E3D346F1}" type="slidenum">
              <a:rPr lang="zh-CN" altLang="en-US"/>
              <a:pPr>
                <a:defRPr/>
              </a:pPr>
              <a:t>‹#›</a:t>
            </a:fld>
            <a:endParaRPr lang="zh-CN" altLang="en-US"/>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9120B4B-7AF6-4BD6-A6E4-6619CF0D178A}" type="datetimeFigureOut">
              <a:rPr lang="zh-CN" altLang="en-US"/>
              <a:pPr>
                <a:defRPr/>
              </a:pPr>
              <a:t>2018-4-24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93330EB-6532-4EA6-B89C-4F9F21D89B00}" type="slidenum">
              <a:rPr lang="zh-CN" altLang="en-US"/>
              <a:pPr>
                <a:defRPr/>
              </a:pPr>
              <a:t>‹#›</a:t>
            </a:fld>
            <a:endParaRPr lang="zh-CN" altLang="en-US"/>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DF74381-F06A-40E9-8197-A8D4E4327AFE}" type="datetimeFigureOut">
              <a:rPr lang="zh-CN" altLang="en-US"/>
              <a:pPr>
                <a:defRPr/>
              </a:pPr>
              <a:t>2018-4-24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1112A95-F9CE-4AE3-8588-58E643571DE7}" type="slidenum">
              <a:rPr lang="zh-CN" altLang="en-US"/>
              <a:pPr>
                <a:defRPr/>
              </a:pPr>
              <a:t>‹#›</a:t>
            </a:fld>
            <a:endParaRPr lang="zh-CN" alt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3C05469-0315-4018-8E0A-85213ECBA6F3}" type="datetimeFigureOut">
              <a:rPr lang="zh-CN" altLang="en-US"/>
              <a:pPr>
                <a:defRPr/>
              </a:pPr>
              <a:t>2018-4-24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6C95416-3B1D-4EB7-A07F-A99F144BC089}" type="slidenum">
              <a:rPr lang="zh-CN" altLang="en-US"/>
              <a:pPr>
                <a:defRPr/>
              </a:pPr>
              <a:t>‹#›</a:t>
            </a:fld>
            <a:endParaRPr lang="zh-CN" alt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7EC5CEE-6FAC-4C4C-B750-DDF633340F72}" type="datetimeFigureOut">
              <a:rPr lang="zh-CN" altLang="en-US"/>
              <a:pPr>
                <a:defRPr/>
              </a:pPr>
              <a:t>2018-4-24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25B020B-7821-40C8-BB4E-95B50BBFFC2C}" type="slidenum">
              <a:rPr lang="zh-CN" altLang="en-US"/>
              <a:pPr>
                <a:defRPr/>
              </a:pPr>
              <a:t>‹#›</a:t>
            </a:fld>
            <a:endParaRPr lang="zh-CN" alt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1EC6C81E-0876-4DD5-AE74-04191B9E9CF2}" type="datetimeFigureOut">
              <a:rPr lang="zh-CN" altLang="en-US"/>
              <a:pPr>
                <a:defRPr/>
              </a:pPr>
              <a:t>2018-4-24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E8C5674-E585-4EA9-85E0-D5B0EE8CF55C}" type="slidenum">
              <a:rPr lang="zh-CN" altLang="en-US"/>
              <a:pPr>
                <a:defRPr/>
              </a:pPr>
              <a:t>‹#›</a:t>
            </a:fld>
            <a:endParaRPr lang="zh-CN" altLang="en-US"/>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0C39277-9F67-41A7-A575-8D794924BF56}" type="datetimeFigureOut">
              <a:rPr lang="zh-CN" altLang="en-US"/>
              <a:pPr>
                <a:defRPr/>
              </a:pPr>
              <a:t>2018-4-24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93AFD96-4E80-4C3B-82F9-B946D92E08E5}" type="slidenum">
              <a:rPr lang="zh-CN" altLang="en-US"/>
              <a:pPr>
                <a:defRPr/>
              </a:pPr>
              <a:t>‹#›</a:t>
            </a:fld>
            <a:endParaRPr lang="zh-CN" alt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A60831C-428D-4158-9625-3A08FA6734B7}" type="datetimeFigureOut">
              <a:rPr lang="zh-CN" altLang="en-US"/>
              <a:pPr>
                <a:defRPr/>
              </a:pPr>
              <a:t>2018-4-24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E4A77AC-3B42-4646-BC09-204AD410667C}" type="slidenum">
              <a:rPr lang="zh-CN" altLang="en-US"/>
              <a:pPr>
                <a:defRPr/>
              </a:pPr>
              <a:t>‹#›</a:t>
            </a:fld>
            <a:endParaRPr lang="zh-CN" altLang="en-US"/>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D5C6785-5F97-4B15-975B-1B0B8C4F980A}" type="datetimeFigureOut">
              <a:rPr lang="zh-CN" altLang="en-US"/>
              <a:pPr>
                <a:defRPr/>
              </a:pPr>
              <a:t>2018-4-24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3C52059-4E29-423B-AC90-5736D4410207}" type="slidenum">
              <a:rPr lang="zh-CN" altLang="en-US"/>
              <a:pPr>
                <a:defRPr/>
              </a:pPr>
              <a:t>‹#›</a:t>
            </a:fld>
            <a:endParaRPr lang="zh-CN" altLang="en-US"/>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C7DD3A7-A36C-4744-BFF4-972C64E3B76B}" type="datetimeFigureOut">
              <a:rPr lang="zh-CN" altLang="en-US"/>
              <a:pPr>
                <a:defRPr/>
              </a:pPr>
              <a:t>2018-4-24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1B91BB9-5540-48A3-ADA2-DCD877216598}" type="slidenum">
              <a:rPr lang="zh-CN" altLang="en-US"/>
              <a:pPr>
                <a:defRPr/>
              </a:pPr>
              <a:t>‹#›</a:t>
            </a:fld>
            <a:endParaRPr lang="zh-CN" altLang="en-U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3451E42-8480-4F7E-9090-010627D99818}" type="datetimeFigureOut">
              <a:rPr lang="zh-CN" altLang="en-US"/>
              <a:pPr>
                <a:defRPr/>
              </a:pPr>
              <a:t>2018-4-24</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1343C08F-5034-4E05-95FE-77E48B4139E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rcRect/>
          <a:stretch>
            <a:fillRect/>
          </a:stretch>
        </p:blipFill>
        <p:spPr bwMode="auto">
          <a:xfrm>
            <a:off x="14288" y="263525"/>
            <a:ext cx="8461375" cy="4616450"/>
          </a:xfrm>
          <a:prstGeom prst="rect">
            <a:avLst/>
          </a:prstGeom>
          <a:noFill/>
          <a:ln w="9525">
            <a:noFill/>
            <a:miter lim="800000"/>
            <a:headEnd/>
            <a:tailEnd/>
          </a:ln>
        </p:spPr>
      </p:pic>
      <p:sp>
        <p:nvSpPr>
          <p:cNvPr id="5" name="Text Box 160"/>
          <p:cNvSpPr txBox="1">
            <a:spLocks noChangeArrowheads="1"/>
          </p:cNvSpPr>
          <p:nvPr/>
        </p:nvSpPr>
        <p:spPr bwMode="auto">
          <a:xfrm>
            <a:off x="2185988" y="3786188"/>
            <a:ext cx="5329237" cy="519112"/>
          </a:xfrm>
          <a:prstGeom prst="rect">
            <a:avLst/>
          </a:prstGeom>
          <a:noFill/>
          <a:ln w="9525">
            <a:noFill/>
            <a:miter lim="800000"/>
            <a:headEnd/>
            <a:tailEnd/>
          </a:ln>
        </p:spPr>
        <p:txBody>
          <a:bodyPr>
            <a:spAutoFit/>
          </a:bodyPr>
          <a:lstStyle/>
          <a:p>
            <a:r>
              <a:rPr lang="zh-CN" altLang="en-US" sz="2800" b="1">
                <a:latin typeface="楷体"/>
                <a:ea typeface="楷体"/>
                <a:cs typeface="楷体"/>
              </a:rPr>
              <a:t>成都经开区实验中学　　陈连蜀</a:t>
            </a:r>
          </a:p>
        </p:txBody>
      </p:sp>
      <p:sp>
        <p:nvSpPr>
          <p:cNvPr id="6" name="Text Box 160"/>
          <p:cNvSpPr txBox="1">
            <a:spLocks noChangeArrowheads="1"/>
          </p:cNvSpPr>
          <p:nvPr/>
        </p:nvSpPr>
        <p:spPr bwMode="auto">
          <a:xfrm>
            <a:off x="2009775" y="1193800"/>
            <a:ext cx="6337300" cy="1066800"/>
          </a:xfrm>
          <a:prstGeom prst="rect">
            <a:avLst/>
          </a:prstGeom>
          <a:noFill/>
          <a:ln w="9525">
            <a:noFill/>
            <a:miter lim="800000"/>
            <a:headEnd/>
            <a:tailEnd/>
          </a:ln>
        </p:spPr>
        <p:txBody>
          <a:bodyPr>
            <a:spAutoFit/>
          </a:bodyPr>
          <a:lstStyle/>
          <a:p>
            <a:r>
              <a:rPr lang="zh-CN" altLang="en-US" sz="3200">
                <a:latin typeface="黑体" pitchFamily="2" charset="-122"/>
                <a:ea typeface="黑体" pitchFamily="2" charset="-122"/>
              </a:rPr>
              <a:t>　　　　</a:t>
            </a:r>
            <a:r>
              <a:rPr lang="en-US" altLang="zh-CN" sz="3200">
                <a:latin typeface="黑体" pitchFamily="2" charset="-122"/>
                <a:ea typeface="黑体" pitchFamily="2" charset="-122"/>
              </a:rPr>
              <a:t>“</a:t>
            </a:r>
            <a:r>
              <a:rPr lang="zh-CN" altLang="en-US" sz="3200">
                <a:latin typeface="黑体" pitchFamily="2" charset="-122"/>
                <a:ea typeface="黑体" pitchFamily="2" charset="-122"/>
                <a:sym typeface="+mn-ea"/>
              </a:rPr>
              <a:t>小材</a:t>
            </a:r>
            <a:r>
              <a:rPr lang="en-US" altLang="zh-CN" sz="3200">
                <a:latin typeface="黑体" pitchFamily="2" charset="-122"/>
                <a:ea typeface="黑体" pitchFamily="2" charset="-122"/>
                <a:sym typeface="+mn-ea"/>
              </a:rPr>
              <a:t>”</a:t>
            </a:r>
            <a:r>
              <a:rPr lang="zh-CN" altLang="en-US" sz="3200">
                <a:latin typeface="黑体" pitchFamily="2" charset="-122"/>
                <a:ea typeface="黑体" pitchFamily="2" charset="-122"/>
                <a:sym typeface="+mn-ea"/>
              </a:rPr>
              <a:t>大用</a:t>
            </a:r>
          </a:p>
          <a:p>
            <a:r>
              <a:rPr lang="zh-CN" altLang="en-US" sz="3200">
                <a:latin typeface="黑体" pitchFamily="2" charset="-122"/>
                <a:ea typeface="黑体" pitchFamily="2" charset="-122"/>
              </a:rPr>
              <a:t> </a:t>
            </a:r>
            <a:r>
              <a:rPr lang="en-US" altLang="zh-CN" sz="3200">
                <a:latin typeface="黑体" pitchFamily="2" charset="-122"/>
                <a:ea typeface="黑体" pitchFamily="2" charset="-122"/>
              </a:rPr>
              <a:t>——</a:t>
            </a:r>
            <a:r>
              <a:rPr lang="zh-CN" altLang="en-US" sz="3200" b="1">
                <a:latin typeface="楷体_GB2312" pitchFamily="49" charset="-122"/>
                <a:ea typeface="楷体_GB2312" pitchFamily="49" charset="-122"/>
              </a:rPr>
              <a:t>高考</a:t>
            </a:r>
            <a:r>
              <a:rPr lang="en-US" altLang="zh-CN" sz="3200" b="1">
                <a:latin typeface="楷体_GB2312" pitchFamily="49" charset="-122"/>
                <a:ea typeface="楷体_GB2312" pitchFamily="49" charset="-122"/>
              </a:rPr>
              <a:t>25</a:t>
            </a:r>
            <a:r>
              <a:rPr lang="zh-CN" altLang="zh-CN" sz="3200" b="1">
                <a:latin typeface="楷体_GB2312" pitchFamily="49" charset="-122"/>
                <a:ea typeface="楷体_GB2312" pitchFamily="49" charset="-122"/>
              </a:rPr>
              <a:t>分题</a:t>
            </a:r>
            <a:r>
              <a:rPr lang="zh-CN" altLang="en-US" sz="3200" b="1">
                <a:latin typeface="楷体_GB2312" pitchFamily="49" charset="-122"/>
                <a:ea typeface="楷体_GB2312" pitchFamily="49" charset="-122"/>
              </a:rPr>
              <a:t>解答策略探讨</a:t>
            </a:r>
            <a:endParaRPr lang="zh-CN" altLang="en-US" sz="3200" b="1">
              <a:latin typeface="楷体_GB2312" pitchFamily="49" charset="-122"/>
              <a:ea typeface="楷体_GB2312" pitchFamily="49" charset="-122"/>
              <a:cs typeface="华文行楷"/>
            </a:endParaRPr>
          </a:p>
        </p:txBody>
      </p:sp>
      <p:pic>
        <p:nvPicPr>
          <p:cNvPr id="7" name="图片 6"/>
          <p:cNvPicPr>
            <a:picLocks noChangeAspect="1"/>
          </p:cNvPicPr>
          <p:nvPr/>
        </p:nvPicPr>
        <p:blipFill>
          <a:blip r:embed="rId4"/>
          <a:srcRect/>
          <a:stretch>
            <a:fillRect/>
          </a:stretch>
        </p:blipFill>
        <p:spPr bwMode="auto">
          <a:xfrm>
            <a:off x="2897188" y="2855913"/>
            <a:ext cx="1185862" cy="811212"/>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内容占位符 2"/>
          <p:cNvSpPr>
            <a:spLocks noGrp="1"/>
          </p:cNvSpPr>
          <p:nvPr>
            <p:ph idx="1"/>
          </p:nvPr>
        </p:nvSpPr>
        <p:spPr>
          <a:xfrm>
            <a:off x="93663" y="195263"/>
            <a:ext cx="8818562" cy="4824412"/>
          </a:xfrm>
        </p:spPr>
        <p:txBody>
          <a:bodyPr/>
          <a:lstStyle/>
          <a:p>
            <a:r>
              <a:rPr lang="zh-CN" altLang="en-US" sz="2800" b="1" smtClean="0"/>
              <a:t>（三）与学术热点、时政热点的关系</a:t>
            </a:r>
          </a:p>
          <a:p>
            <a:endParaRPr lang="zh-CN" altLang="en-US" sz="2800" b="1" smtClean="0"/>
          </a:p>
        </p:txBody>
      </p:sp>
      <p:graphicFrame>
        <p:nvGraphicFramePr>
          <p:cNvPr id="4" name="表格 3"/>
          <p:cNvGraphicFramePr>
            <a:graphicFrameLocks noGrp="1"/>
          </p:cNvGraphicFramePr>
          <p:nvPr/>
        </p:nvGraphicFramePr>
        <p:xfrm>
          <a:off x="93663" y="658813"/>
          <a:ext cx="8820150" cy="4360862"/>
        </p:xfrm>
        <a:graphic>
          <a:graphicData uri="http://schemas.openxmlformats.org/drawingml/2006/table">
            <a:tbl>
              <a:tblPr/>
              <a:tblGrid>
                <a:gridCol w="4554537"/>
                <a:gridCol w="4265613"/>
              </a:tblGrid>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FFFF"/>
                          </a:solidFill>
                          <a:effectLst/>
                          <a:latin typeface="Calibri" pitchFamily="34" charset="0"/>
                          <a:ea typeface="宋体" charset="-122"/>
                        </a:rPr>
                        <a:t>2017</a:t>
                      </a:r>
                      <a:r>
                        <a:rPr kumimoji="0" lang="zh-CN" altLang="en-US" sz="2000" b="1" i="0" u="none" strike="noStrike" cap="none" normalizeH="0" baseline="0" smtClean="0">
                          <a:ln>
                            <a:noFill/>
                          </a:ln>
                          <a:solidFill>
                            <a:srgbClr val="FFFFFF"/>
                          </a:solidFill>
                          <a:effectLst/>
                          <a:latin typeface="Calibri" pitchFamily="34" charset="0"/>
                          <a:ea typeface="宋体" charset="-122"/>
                        </a:rPr>
                        <a:t>年十大学术热点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FFFF"/>
                          </a:solidFill>
                          <a:effectLst/>
                          <a:latin typeface="Calibri" pitchFamily="34" charset="0"/>
                          <a:ea typeface="宋体" charset="-122"/>
                        </a:rPr>
                        <a:t>2017</a:t>
                      </a:r>
                      <a:r>
                        <a:rPr kumimoji="0" lang="zh-CN" altLang="en-US" sz="2000" b="1" i="0" u="none" strike="noStrike" cap="none" normalizeH="0" baseline="0" smtClean="0">
                          <a:ln>
                            <a:noFill/>
                          </a:ln>
                          <a:solidFill>
                            <a:srgbClr val="FFFFFF"/>
                          </a:solidFill>
                          <a:effectLst/>
                          <a:latin typeface="Calibri" pitchFamily="34" charset="0"/>
                          <a:ea typeface="宋体" charset="-122"/>
                        </a:rPr>
                        <a:t>年十大中国历史学研究热点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54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000000"/>
                          </a:solidFill>
                          <a:effectLst/>
                          <a:latin typeface="Calibri" pitchFamily="34" charset="0"/>
                          <a:ea typeface="宋体" charset="-122"/>
                        </a:rPr>
                        <a:t>1.</a:t>
                      </a:r>
                      <a:r>
                        <a:rPr kumimoji="0" lang="zh-CN" altLang="en-US" sz="2000" b="1" i="0" u="none" strike="noStrike" cap="none" normalizeH="0" baseline="0" smtClean="0">
                          <a:ln>
                            <a:noFill/>
                          </a:ln>
                          <a:solidFill>
                            <a:srgbClr val="FF3300"/>
                          </a:solidFill>
                          <a:effectLst/>
                          <a:latin typeface="Calibri" pitchFamily="34" charset="0"/>
                          <a:ea typeface="宋体" charset="-122"/>
                        </a:rPr>
                        <a:t>习近平新时代</a:t>
                      </a:r>
                      <a:r>
                        <a:rPr kumimoji="0" lang="zh-CN" altLang="en-US" sz="2000" b="1" i="0" u="none" strike="noStrike" cap="none" normalizeH="0" baseline="0" smtClean="0">
                          <a:ln>
                            <a:noFill/>
                          </a:ln>
                          <a:solidFill>
                            <a:srgbClr val="000000"/>
                          </a:solidFill>
                          <a:effectLst/>
                          <a:latin typeface="Calibri" pitchFamily="34" charset="0"/>
                          <a:ea typeface="宋体" charset="-122"/>
                        </a:rPr>
                        <a:t>中国特色社会主义思想研究；</a:t>
                      </a:r>
                      <a:r>
                        <a:rPr kumimoji="0" lang="en-US" altLang="zh-CN" sz="2000" b="1" i="0" u="none" strike="noStrike" cap="none" normalizeH="0" baseline="0" smtClean="0">
                          <a:ln>
                            <a:noFill/>
                          </a:ln>
                          <a:solidFill>
                            <a:srgbClr val="000000"/>
                          </a:solidFill>
                          <a:effectLst/>
                          <a:latin typeface="Calibri" pitchFamily="34" charset="0"/>
                          <a:ea typeface="宋体" charset="-122"/>
                        </a:rPr>
                        <a:t>2.</a:t>
                      </a:r>
                      <a:r>
                        <a:rPr kumimoji="0" lang="zh-CN" altLang="en-US" sz="2000" b="1" i="0" u="none" strike="noStrike" cap="none" normalizeH="0" baseline="0" smtClean="0">
                          <a:ln>
                            <a:noFill/>
                          </a:ln>
                          <a:solidFill>
                            <a:srgbClr val="FF3300"/>
                          </a:solidFill>
                          <a:effectLst/>
                          <a:latin typeface="Calibri" pitchFamily="34" charset="0"/>
                          <a:ea typeface="宋体" charset="-122"/>
                        </a:rPr>
                        <a:t>人类命运共同体</a:t>
                      </a:r>
                      <a:r>
                        <a:rPr kumimoji="0" lang="zh-CN" altLang="en-US" sz="2000" b="1" i="0" u="none" strike="noStrike" cap="none" normalizeH="0" baseline="0" smtClean="0">
                          <a:ln>
                            <a:noFill/>
                          </a:ln>
                          <a:solidFill>
                            <a:srgbClr val="000000"/>
                          </a:solidFill>
                          <a:effectLst/>
                          <a:latin typeface="Calibri" pitchFamily="34" charset="0"/>
                          <a:ea typeface="宋体" charset="-122"/>
                        </a:rPr>
                        <a:t>与</a:t>
                      </a:r>
                      <a:r>
                        <a:rPr kumimoji="0" lang="zh-CN" altLang="en-US" sz="2000" b="1" i="0" u="none" strike="noStrike" cap="none" normalizeH="0" baseline="0" smtClean="0">
                          <a:ln>
                            <a:noFill/>
                          </a:ln>
                          <a:solidFill>
                            <a:srgbClr val="FF3300"/>
                          </a:solidFill>
                          <a:effectLst/>
                          <a:latin typeface="Calibri" pitchFamily="34" charset="0"/>
                          <a:ea typeface="宋体" charset="-122"/>
                        </a:rPr>
                        <a:t>全球治理的中国方案</a:t>
                      </a:r>
                      <a:r>
                        <a:rPr kumimoji="0" lang="zh-CN" altLang="en-US" sz="2000" b="1" i="0" u="none" strike="noStrike" cap="none" normalizeH="0" baseline="0" smtClean="0">
                          <a:ln>
                            <a:noFill/>
                          </a:ln>
                          <a:solidFill>
                            <a:srgbClr val="000000"/>
                          </a:solidFill>
                          <a:effectLst/>
                          <a:latin typeface="Calibri" pitchFamily="34" charset="0"/>
                          <a:ea typeface="宋体" charset="-122"/>
                        </a:rPr>
                        <a:t>；</a:t>
                      </a:r>
                      <a:r>
                        <a:rPr kumimoji="0" lang="en-US" altLang="zh-CN" sz="2000" b="1" i="0" u="none" strike="noStrike" cap="none" normalizeH="0" baseline="0" smtClean="0">
                          <a:ln>
                            <a:noFill/>
                          </a:ln>
                          <a:solidFill>
                            <a:srgbClr val="000000"/>
                          </a:solidFill>
                          <a:effectLst/>
                          <a:latin typeface="Calibri" pitchFamily="34" charset="0"/>
                          <a:ea typeface="宋体" charset="-122"/>
                        </a:rPr>
                        <a:t>3.</a:t>
                      </a:r>
                      <a:r>
                        <a:rPr kumimoji="0" lang="zh-CN" altLang="en-US" sz="2000" b="1" i="0" u="none" strike="noStrike" cap="none" normalizeH="0" baseline="0" smtClean="0">
                          <a:ln>
                            <a:noFill/>
                          </a:ln>
                          <a:solidFill>
                            <a:srgbClr val="000000"/>
                          </a:solidFill>
                          <a:effectLst/>
                          <a:latin typeface="Calibri" pitchFamily="34" charset="0"/>
                          <a:ea typeface="宋体" charset="-122"/>
                        </a:rPr>
                        <a:t>民法总则的制度创新与理论阐释；</a:t>
                      </a:r>
                      <a:r>
                        <a:rPr kumimoji="0" lang="en-US" altLang="zh-CN" sz="2000" b="1" i="0" u="none" strike="noStrike" cap="none" normalizeH="0" baseline="0" smtClean="0">
                          <a:ln>
                            <a:noFill/>
                          </a:ln>
                          <a:solidFill>
                            <a:srgbClr val="000000"/>
                          </a:solidFill>
                          <a:effectLst/>
                          <a:latin typeface="Calibri" pitchFamily="34" charset="0"/>
                          <a:ea typeface="宋体" charset="-122"/>
                        </a:rPr>
                        <a:t>4.</a:t>
                      </a:r>
                      <a:r>
                        <a:rPr kumimoji="0" lang="zh-CN" altLang="en-US" sz="2000" b="1" i="0" u="none" strike="noStrike" cap="none" normalizeH="0" baseline="0" smtClean="0">
                          <a:ln>
                            <a:noFill/>
                          </a:ln>
                          <a:solidFill>
                            <a:srgbClr val="FF3300"/>
                          </a:solidFill>
                          <a:effectLst/>
                          <a:latin typeface="Calibri" pitchFamily="34" charset="0"/>
                          <a:ea typeface="宋体" charset="-122"/>
                        </a:rPr>
                        <a:t>《资本论》的历史地位与当代价值</a:t>
                      </a:r>
                      <a:r>
                        <a:rPr kumimoji="0" lang="zh-CN" altLang="en-US" sz="2000" b="1" i="0" u="none" strike="noStrike" cap="none" normalizeH="0" baseline="0" smtClean="0">
                          <a:ln>
                            <a:noFill/>
                          </a:ln>
                          <a:solidFill>
                            <a:srgbClr val="000000"/>
                          </a:solidFill>
                          <a:effectLst/>
                          <a:latin typeface="Calibri" pitchFamily="34" charset="0"/>
                          <a:ea typeface="宋体" charset="-122"/>
                        </a:rPr>
                        <a:t>；</a:t>
                      </a:r>
                      <a:r>
                        <a:rPr kumimoji="0" lang="en-US" altLang="zh-CN" sz="2000" b="1" i="0" u="none" strike="noStrike" cap="none" normalizeH="0" baseline="0" smtClean="0">
                          <a:ln>
                            <a:noFill/>
                          </a:ln>
                          <a:solidFill>
                            <a:srgbClr val="000000"/>
                          </a:solidFill>
                          <a:effectLst/>
                          <a:latin typeface="Calibri" pitchFamily="34" charset="0"/>
                          <a:ea typeface="宋体" charset="-122"/>
                        </a:rPr>
                        <a:t>5.</a:t>
                      </a:r>
                      <a:r>
                        <a:rPr kumimoji="0" lang="zh-CN" altLang="en-US" sz="2000" b="1" i="0" u="none" strike="noStrike" cap="none" normalizeH="0" baseline="0" smtClean="0">
                          <a:ln>
                            <a:noFill/>
                          </a:ln>
                          <a:solidFill>
                            <a:srgbClr val="FF3300"/>
                          </a:solidFill>
                          <a:effectLst/>
                          <a:latin typeface="Calibri" pitchFamily="34" charset="0"/>
                          <a:ea typeface="宋体" charset="-122"/>
                        </a:rPr>
                        <a:t>人工智能</a:t>
                      </a:r>
                      <a:r>
                        <a:rPr kumimoji="0" lang="zh-CN" altLang="en-US" sz="2000" b="1" i="0" u="none" strike="noStrike" cap="none" normalizeH="0" baseline="0" smtClean="0">
                          <a:ln>
                            <a:noFill/>
                          </a:ln>
                          <a:solidFill>
                            <a:srgbClr val="000000"/>
                          </a:solidFill>
                          <a:effectLst/>
                          <a:latin typeface="Calibri" pitchFamily="34" charset="0"/>
                          <a:ea typeface="宋体" charset="-122"/>
                        </a:rPr>
                        <a:t>对社会发展的影响与挑战；</a:t>
                      </a:r>
                      <a:r>
                        <a:rPr kumimoji="0" lang="en-US" altLang="zh-CN" sz="2000" b="1" i="0" u="none" strike="noStrike" cap="none" normalizeH="0" baseline="0" smtClean="0">
                          <a:ln>
                            <a:noFill/>
                          </a:ln>
                          <a:solidFill>
                            <a:srgbClr val="000000"/>
                          </a:solidFill>
                          <a:effectLst/>
                          <a:latin typeface="Calibri" pitchFamily="34" charset="0"/>
                          <a:ea typeface="宋体" charset="-122"/>
                        </a:rPr>
                        <a:t>6.</a:t>
                      </a:r>
                      <a:r>
                        <a:rPr kumimoji="0" lang="zh-CN" altLang="en-US" sz="2000" b="1" i="0" u="none" strike="noStrike" cap="none" normalizeH="0" baseline="0" smtClean="0">
                          <a:ln>
                            <a:noFill/>
                          </a:ln>
                          <a:solidFill>
                            <a:srgbClr val="000000"/>
                          </a:solidFill>
                          <a:effectLst/>
                          <a:latin typeface="Calibri" pitchFamily="34" charset="0"/>
                          <a:ea typeface="宋体" charset="-122"/>
                        </a:rPr>
                        <a:t>IP产业发展与网络文艺新形态；</a:t>
                      </a:r>
                      <a:r>
                        <a:rPr kumimoji="0" lang="en-US" altLang="zh-CN" sz="2000" b="1" i="0" u="none" strike="noStrike" cap="none" normalizeH="0" baseline="0" smtClean="0">
                          <a:ln>
                            <a:noFill/>
                          </a:ln>
                          <a:solidFill>
                            <a:srgbClr val="000000"/>
                          </a:solidFill>
                          <a:effectLst/>
                          <a:latin typeface="Calibri" pitchFamily="34" charset="0"/>
                          <a:ea typeface="宋体" charset="-122"/>
                        </a:rPr>
                        <a:t>7.</a:t>
                      </a:r>
                      <a:r>
                        <a:rPr kumimoji="0" lang="zh-CN" altLang="en-US" sz="2000" b="1" i="0" u="none" strike="noStrike" cap="none" normalizeH="0" baseline="0" smtClean="0">
                          <a:ln>
                            <a:noFill/>
                          </a:ln>
                          <a:solidFill>
                            <a:srgbClr val="FF3300"/>
                          </a:solidFill>
                          <a:effectLst/>
                          <a:latin typeface="Calibri" pitchFamily="34" charset="0"/>
                          <a:ea typeface="宋体" charset="-122"/>
                        </a:rPr>
                        <a:t>海昏侯墓考古发掘</a:t>
                      </a:r>
                      <a:r>
                        <a:rPr kumimoji="0" lang="zh-CN" altLang="en-US" sz="2000" b="1" i="0" u="none" strike="noStrike" cap="none" normalizeH="0" baseline="0" smtClean="0">
                          <a:ln>
                            <a:noFill/>
                          </a:ln>
                          <a:solidFill>
                            <a:srgbClr val="000000"/>
                          </a:solidFill>
                          <a:effectLst/>
                          <a:latin typeface="Calibri" pitchFamily="34" charset="0"/>
                          <a:ea typeface="宋体" charset="-122"/>
                        </a:rPr>
                        <a:t>与历史文化研究；</a:t>
                      </a:r>
                      <a:r>
                        <a:rPr kumimoji="0" lang="en-US" altLang="zh-CN" sz="2000" b="1" i="0" u="none" strike="noStrike" cap="none" normalizeH="0" baseline="0" smtClean="0">
                          <a:ln>
                            <a:noFill/>
                          </a:ln>
                          <a:solidFill>
                            <a:srgbClr val="000000"/>
                          </a:solidFill>
                          <a:effectLst/>
                          <a:latin typeface="Calibri" pitchFamily="34" charset="0"/>
                          <a:ea typeface="宋体" charset="-122"/>
                        </a:rPr>
                        <a:t>8.</a:t>
                      </a:r>
                      <a:r>
                        <a:rPr kumimoji="0" lang="zh-CN" altLang="en-US" sz="2000" b="1" i="0" u="none" strike="noStrike" cap="none" normalizeH="0" baseline="0" smtClean="0">
                          <a:ln>
                            <a:noFill/>
                          </a:ln>
                          <a:solidFill>
                            <a:srgbClr val="FF3300"/>
                          </a:solidFill>
                          <a:effectLst/>
                          <a:latin typeface="Calibri" pitchFamily="34" charset="0"/>
                          <a:ea typeface="宋体" charset="-122"/>
                        </a:rPr>
                        <a:t>未来教育与未来学校</a:t>
                      </a:r>
                      <a:r>
                        <a:rPr kumimoji="0" lang="zh-CN" altLang="en-US" sz="2000" b="1" i="0" u="none" strike="noStrike" cap="none" normalizeH="0" baseline="0" smtClean="0">
                          <a:ln>
                            <a:noFill/>
                          </a:ln>
                          <a:solidFill>
                            <a:srgbClr val="000000"/>
                          </a:solidFill>
                          <a:effectLst/>
                          <a:latin typeface="Calibri" pitchFamily="34" charset="0"/>
                          <a:ea typeface="宋体" charset="-122"/>
                        </a:rPr>
                        <a:t>的发展图景；</a:t>
                      </a:r>
                      <a:r>
                        <a:rPr kumimoji="0" lang="en-US" altLang="zh-CN" sz="2000" b="1" i="0" u="none" strike="noStrike" cap="none" normalizeH="0" baseline="0" smtClean="0">
                          <a:ln>
                            <a:noFill/>
                          </a:ln>
                          <a:solidFill>
                            <a:srgbClr val="000000"/>
                          </a:solidFill>
                          <a:effectLst/>
                          <a:latin typeface="Calibri" pitchFamily="34" charset="0"/>
                          <a:ea typeface="宋体" charset="-122"/>
                        </a:rPr>
                        <a:t>9.</a:t>
                      </a:r>
                      <a:r>
                        <a:rPr kumimoji="0" lang="zh-CN" altLang="en-US" sz="2000" b="1" i="0" u="none" strike="noStrike" cap="none" normalizeH="0" baseline="0" smtClean="0">
                          <a:ln>
                            <a:noFill/>
                          </a:ln>
                          <a:solidFill>
                            <a:srgbClr val="000000"/>
                          </a:solidFill>
                          <a:effectLst/>
                          <a:latin typeface="Calibri" pitchFamily="34" charset="0"/>
                          <a:ea typeface="宋体" charset="-122"/>
                        </a:rPr>
                        <a:t>中国特色社会主义政治经济学理论体系构建；</a:t>
                      </a:r>
                      <a:r>
                        <a:rPr kumimoji="0" lang="en-US" altLang="zh-CN" sz="2000" b="1" i="0" u="none" strike="noStrike" cap="none" normalizeH="0" baseline="0" smtClean="0">
                          <a:ln>
                            <a:noFill/>
                          </a:ln>
                          <a:solidFill>
                            <a:srgbClr val="000000"/>
                          </a:solidFill>
                          <a:effectLst/>
                          <a:latin typeface="Calibri" pitchFamily="34" charset="0"/>
                          <a:ea typeface="宋体" charset="-122"/>
                        </a:rPr>
                        <a:t>10.</a:t>
                      </a:r>
                      <a:r>
                        <a:rPr kumimoji="0" lang="zh-CN" altLang="en-US" sz="2000" b="1" i="0" u="none" strike="noStrike" cap="none" normalizeH="0" baseline="0" smtClean="0">
                          <a:ln>
                            <a:noFill/>
                          </a:ln>
                          <a:solidFill>
                            <a:srgbClr val="000000"/>
                          </a:solidFill>
                          <a:effectLst/>
                          <a:latin typeface="Calibri" pitchFamily="34" charset="0"/>
                          <a:ea typeface="宋体" charset="-122"/>
                        </a:rPr>
                        <a:t>共享发展理念推动下的</a:t>
                      </a:r>
                      <a:r>
                        <a:rPr kumimoji="0" lang="zh-CN" altLang="en-US" sz="2000" b="1" i="0" u="none" strike="noStrike" cap="none" normalizeH="0" baseline="0" smtClean="0">
                          <a:ln>
                            <a:noFill/>
                          </a:ln>
                          <a:solidFill>
                            <a:srgbClr val="FF3300"/>
                          </a:solidFill>
                          <a:effectLst/>
                          <a:latin typeface="Calibri" pitchFamily="34" charset="0"/>
                          <a:ea typeface="宋体" charset="-122"/>
                        </a:rPr>
                        <a:t>共享经济模式</a:t>
                      </a:r>
                      <a:r>
                        <a:rPr kumimoji="0" lang="zh-CN" altLang="en-US" sz="2000" b="1" i="0" u="none" strike="noStrike" cap="none" normalizeH="0" baseline="0" smtClean="0">
                          <a:ln>
                            <a:noFill/>
                          </a:ln>
                          <a:solidFill>
                            <a:srgbClr val="000000"/>
                          </a:solidFill>
                          <a:effectLst/>
                          <a:latin typeface="Calibri" pitchFamily="34" charset="0"/>
                          <a:ea typeface="宋体" charset="-122"/>
                        </a:rPr>
                        <a:t>研究。</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000000"/>
                          </a:solidFill>
                          <a:effectLst/>
                          <a:latin typeface="Calibri" pitchFamily="34" charset="0"/>
                          <a:ea typeface="宋体" charset="-122"/>
                        </a:rPr>
                        <a:t>1.</a:t>
                      </a:r>
                      <a:r>
                        <a:rPr kumimoji="0" lang="zh-CN" altLang="en-US" sz="2000" b="1" i="0" u="none" strike="noStrike" cap="none" normalizeH="0" baseline="0" smtClean="0">
                          <a:ln>
                            <a:noFill/>
                          </a:ln>
                          <a:solidFill>
                            <a:srgbClr val="000000"/>
                          </a:solidFill>
                          <a:effectLst/>
                          <a:latin typeface="Calibri" pitchFamily="34" charset="0"/>
                          <a:ea typeface="宋体" charset="-122"/>
                        </a:rPr>
                        <a:t>中国</a:t>
                      </a:r>
                      <a:r>
                        <a:rPr kumimoji="0" lang="zh-CN" altLang="en-US" sz="2000" b="1" i="0" u="none" strike="noStrike" cap="none" normalizeH="0" baseline="0" smtClean="0">
                          <a:ln>
                            <a:noFill/>
                          </a:ln>
                          <a:solidFill>
                            <a:srgbClr val="FF3300"/>
                          </a:solidFill>
                          <a:effectLst/>
                          <a:latin typeface="Calibri" pitchFamily="34" charset="0"/>
                          <a:ea typeface="宋体" charset="-122"/>
                        </a:rPr>
                        <a:t>史学理论体系和话语体系的创新</a:t>
                      </a:r>
                      <a:r>
                        <a:rPr kumimoji="0" lang="zh-CN" altLang="en-US" sz="2000" b="1" i="0" u="none" strike="noStrike" cap="none" normalizeH="0" baseline="0" smtClean="0">
                          <a:ln>
                            <a:noFill/>
                          </a:ln>
                          <a:solidFill>
                            <a:srgbClr val="000000"/>
                          </a:solidFill>
                          <a:effectLst/>
                          <a:latin typeface="Calibri" pitchFamily="34" charset="0"/>
                          <a:ea typeface="宋体" charset="-122"/>
                        </a:rPr>
                        <a:t>；</a:t>
                      </a:r>
                      <a:r>
                        <a:rPr kumimoji="0" lang="en-US" altLang="zh-CN" sz="2000" b="1" i="0" u="none" strike="noStrike" cap="none" normalizeH="0" baseline="0" smtClean="0">
                          <a:ln>
                            <a:noFill/>
                          </a:ln>
                          <a:solidFill>
                            <a:srgbClr val="000000"/>
                          </a:solidFill>
                          <a:effectLst/>
                          <a:latin typeface="Calibri" pitchFamily="34" charset="0"/>
                          <a:ea typeface="宋体" charset="-122"/>
                        </a:rPr>
                        <a:t>2.</a:t>
                      </a:r>
                      <a:r>
                        <a:rPr kumimoji="0" lang="zh-CN" altLang="en-US" sz="2000" b="1" i="0" u="none" strike="noStrike" cap="none" normalizeH="0" baseline="0" smtClean="0">
                          <a:ln>
                            <a:noFill/>
                          </a:ln>
                          <a:solidFill>
                            <a:srgbClr val="FF3300"/>
                          </a:solidFill>
                          <a:effectLst/>
                          <a:latin typeface="Calibri" pitchFamily="34" charset="0"/>
                          <a:ea typeface="宋体" charset="-122"/>
                        </a:rPr>
                        <a:t>古代海上丝绸之路视野下的区域经济社会</a:t>
                      </a:r>
                      <a:r>
                        <a:rPr kumimoji="0" lang="zh-CN" altLang="en-US" sz="2000" b="1" i="0" u="none" strike="noStrike" cap="none" normalizeH="0" baseline="0" smtClean="0">
                          <a:ln>
                            <a:noFill/>
                          </a:ln>
                          <a:solidFill>
                            <a:srgbClr val="000000"/>
                          </a:solidFill>
                          <a:effectLst/>
                          <a:latin typeface="Calibri" pitchFamily="34" charset="0"/>
                          <a:ea typeface="宋体" charset="-122"/>
                        </a:rPr>
                        <a:t>；</a:t>
                      </a:r>
                      <a:r>
                        <a:rPr kumimoji="0" lang="en-US" altLang="zh-CN" sz="2000" b="1" i="0" u="none" strike="noStrike" cap="none" normalizeH="0" baseline="0" smtClean="0">
                          <a:ln>
                            <a:noFill/>
                          </a:ln>
                          <a:solidFill>
                            <a:srgbClr val="000000"/>
                          </a:solidFill>
                          <a:effectLst/>
                          <a:latin typeface="Calibri" pitchFamily="34" charset="0"/>
                          <a:ea typeface="宋体" charset="-122"/>
                        </a:rPr>
                        <a:t>3.</a:t>
                      </a:r>
                      <a:r>
                        <a:rPr kumimoji="0" lang="zh-CN" altLang="en-US" sz="2000" b="1" i="0" u="none" strike="noStrike" cap="none" normalizeH="0" baseline="0" smtClean="0">
                          <a:ln>
                            <a:noFill/>
                          </a:ln>
                          <a:solidFill>
                            <a:srgbClr val="FF3300"/>
                          </a:solidFill>
                          <a:effectLst/>
                          <a:latin typeface="Calibri" pitchFamily="34" charset="0"/>
                          <a:ea typeface="宋体" charset="-122"/>
                        </a:rPr>
                        <a:t>海昏侯墓考古成果</a:t>
                      </a:r>
                      <a:r>
                        <a:rPr kumimoji="0" lang="zh-CN" altLang="en-US" sz="2000" b="1" i="0" u="none" strike="noStrike" cap="none" normalizeH="0" baseline="0" smtClean="0">
                          <a:ln>
                            <a:noFill/>
                          </a:ln>
                          <a:solidFill>
                            <a:srgbClr val="000000"/>
                          </a:solidFill>
                          <a:effectLst/>
                          <a:latin typeface="Calibri" pitchFamily="34" charset="0"/>
                          <a:ea typeface="宋体" charset="-122"/>
                        </a:rPr>
                        <a:t>对汉史研究的推动；</a:t>
                      </a:r>
                      <a:r>
                        <a:rPr kumimoji="0" lang="en-US" altLang="zh-CN" sz="2000" b="1" i="0" u="none" strike="noStrike" cap="none" normalizeH="0" baseline="0" smtClean="0">
                          <a:ln>
                            <a:noFill/>
                          </a:ln>
                          <a:solidFill>
                            <a:srgbClr val="000000"/>
                          </a:solidFill>
                          <a:effectLst/>
                          <a:latin typeface="Calibri" pitchFamily="34" charset="0"/>
                          <a:ea typeface="宋体" charset="-122"/>
                        </a:rPr>
                        <a:t>4.</a:t>
                      </a:r>
                      <a:r>
                        <a:rPr kumimoji="0" lang="zh-CN" altLang="en-US" sz="2000" b="1" i="0" u="none" strike="noStrike" cap="none" normalizeH="0" baseline="0" smtClean="0">
                          <a:ln>
                            <a:noFill/>
                          </a:ln>
                          <a:solidFill>
                            <a:srgbClr val="FF3300"/>
                          </a:solidFill>
                          <a:effectLst/>
                          <a:latin typeface="Calibri" pitchFamily="34" charset="0"/>
                          <a:ea typeface="宋体" charset="-122"/>
                        </a:rPr>
                        <a:t>地域民间信仰</a:t>
                      </a:r>
                      <a:r>
                        <a:rPr kumimoji="0" lang="zh-CN" altLang="en-US" sz="2000" b="1" i="0" u="none" strike="noStrike" cap="none" normalizeH="0" baseline="0" smtClean="0">
                          <a:ln>
                            <a:noFill/>
                          </a:ln>
                          <a:solidFill>
                            <a:srgbClr val="000000"/>
                          </a:solidFill>
                          <a:effectLst/>
                          <a:latin typeface="Calibri" pitchFamily="34" charset="0"/>
                          <a:ea typeface="宋体" charset="-122"/>
                        </a:rPr>
                        <a:t>的历史脉络与体系构建；</a:t>
                      </a:r>
                      <a:r>
                        <a:rPr kumimoji="0" lang="en-US" altLang="zh-CN" sz="2000" b="1" i="0" u="none" strike="noStrike" cap="none" normalizeH="0" baseline="0" smtClean="0">
                          <a:ln>
                            <a:noFill/>
                          </a:ln>
                          <a:solidFill>
                            <a:srgbClr val="000000"/>
                          </a:solidFill>
                          <a:effectLst/>
                          <a:latin typeface="Calibri" pitchFamily="34" charset="0"/>
                          <a:ea typeface="宋体" charset="-122"/>
                        </a:rPr>
                        <a:t>5.</a:t>
                      </a:r>
                      <a:r>
                        <a:rPr kumimoji="0" lang="zh-CN" altLang="en-US" sz="2000" b="1" i="0" u="none" strike="noStrike" cap="none" normalizeH="0" baseline="0" smtClean="0">
                          <a:ln>
                            <a:noFill/>
                          </a:ln>
                          <a:solidFill>
                            <a:srgbClr val="FF3300"/>
                          </a:solidFill>
                          <a:effectLst/>
                          <a:latin typeface="Calibri" pitchFamily="34" charset="0"/>
                          <a:ea typeface="宋体" charset="-122"/>
                        </a:rPr>
                        <a:t>白银进出口</a:t>
                      </a:r>
                      <a:r>
                        <a:rPr kumimoji="0" lang="zh-CN" altLang="en-US" sz="2000" b="1" i="0" u="none" strike="noStrike" cap="none" normalizeH="0" baseline="0" smtClean="0">
                          <a:ln>
                            <a:noFill/>
                          </a:ln>
                          <a:solidFill>
                            <a:srgbClr val="000000"/>
                          </a:solidFill>
                          <a:effectLst/>
                          <a:latin typeface="Calibri" pitchFamily="34" charset="0"/>
                          <a:ea typeface="宋体" charset="-122"/>
                        </a:rPr>
                        <a:t>对</a:t>
                      </a:r>
                      <a:r>
                        <a:rPr kumimoji="0" lang="zh-CN" altLang="en-US" sz="2000" b="1" i="0" u="none" strike="noStrike" cap="none" normalizeH="0" baseline="0" smtClean="0">
                          <a:ln>
                            <a:noFill/>
                          </a:ln>
                          <a:solidFill>
                            <a:srgbClr val="FF3300"/>
                          </a:solidFill>
                          <a:effectLst/>
                          <a:latin typeface="Calibri" pitchFamily="34" charset="0"/>
                          <a:ea typeface="宋体" charset="-122"/>
                        </a:rPr>
                        <a:t>明清货币制度</a:t>
                      </a:r>
                      <a:r>
                        <a:rPr kumimoji="0" lang="zh-CN" altLang="en-US" sz="2000" b="1" i="0" u="none" strike="noStrike" cap="none" normalizeH="0" baseline="0" smtClean="0">
                          <a:ln>
                            <a:noFill/>
                          </a:ln>
                          <a:solidFill>
                            <a:srgbClr val="000000"/>
                          </a:solidFill>
                          <a:effectLst/>
                          <a:latin typeface="Calibri" pitchFamily="34" charset="0"/>
                          <a:ea typeface="宋体" charset="-122"/>
                        </a:rPr>
                        <a:t>的影响；</a:t>
                      </a:r>
                      <a:r>
                        <a:rPr kumimoji="0" lang="en-US" altLang="zh-CN" sz="2000" b="1" i="0" u="none" strike="noStrike" cap="none" normalizeH="0" baseline="0" smtClean="0">
                          <a:ln>
                            <a:noFill/>
                          </a:ln>
                          <a:solidFill>
                            <a:srgbClr val="000000"/>
                          </a:solidFill>
                          <a:effectLst/>
                          <a:latin typeface="Calibri" pitchFamily="34" charset="0"/>
                          <a:ea typeface="宋体" charset="-122"/>
                        </a:rPr>
                        <a:t>6.</a:t>
                      </a:r>
                      <a:r>
                        <a:rPr kumimoji="0" lang="zh-CN" altLang="en-US" sz="2000" b="1" i="0" u="none" strike="noStrike" cap="none" normalizeH="0" baseline="0" smtClean="0">
                          <a:ln>
                            <a:noFill/>
                          </a:ln>
                          <a:solidFill>
                            <a:srgbClr val="FF3300"/>
                          </a:solidFill>
                          <a:effectLst/>
                          <a:latin typeface="Calibri" pitchFamily="34" charset="0"/>
                          <a:ea typeface="宋体" charset="-122"/>
                        </a:rPr>
                        <a:t>古代监察制度演进</a:t>
                      </a:r>
                      <a:r>
                        <a:rPr kumimoji="0" lang="zh-CN" altLang="en-US" sz="2000" b="1" i="0" u="none" strike="noStrike" cap="none" normalizeH="0" baseline="0" smtClean="0">
                          <a:ln>
                            <a:noFill/>
                          </a:ln>
                          <a:solidFill>
                            <a:srgbClr val="000000"/>
                          </a:solidFill>
                          <a:effectLst/>
                          <a:latin typeface="Calibri" pitchFamily="34" charset="0"/>
                          <a:ea typeface="宋体" charset="-122"/>
                        </a:rPr>
                        <a:t>中的历史经验；</a:t>
                      </a:r>
                      <a:r>
                        <a:rPr kumimoji="0" lang="en-US" altLang="zh-CN" sz="2000" b="1" i="0" u="none" strike="noStrike" cap="none" normalizeH="0" baseline="0" smtClean="0">
                          <a:ln>
                            <a:noFill/>
                          </a:ln>
                          <a:solidFill>
                            <a:srgbClr val="000000"/>
                          </a:solidFill>
                          <a:effectLst/>
                          <a:latin typeface="Calibri" pitchFamily="34" charset="0"/>
                          <a:ea typeface="宋体" charset="-122"/>
                        </a:rPr>
                        <a:t>7.</a:t>
                      </a:r>
                      <a:r>
                        <a:rPr kumimoji="0" lang="zh-CN" altLang="en-US" sz="2000" b="1" i="0" u="none" strike="noStrike" cap="none" normalizeH="0" baseline="0" smtClean="0">
                          <a:ln>
                            <a:noFill/>
                          </a:ln>
                          <a:solidFill>
                            <a:srgbClr val="FF3300"/>
                          </a:solidFill>
                          <a:effectLst/>
                          <a:latin typeface="Calibri" pitchFamily="34" charset="0"/>
                          <a:ea typeface="宋体" charset="-122"/>
                        </a:rPr>
                        <a:t>近代中国城市的公共空间管理</a:t>
                      </a:r>
                      <a:r>
                        <a:rPr kumimoji="0" lang="zh-CN" altLang="en-US" sz="2000" b="1" i="0" u="none" strike="noStrike" cap="none" normalizeH="0" baseline="0" smtClean="0">
                          <a:ln>
                            <a:noFill/>
                          </a:ln>
                          <a:solidFill>
                            <a:srgbClr val="000000"/>
                          </a:solidFill>
                          <a:effectLst/>
                          <a:latin typeface="Calibri" pitchFamily="34" charset="0"/>
                          <a:ea typeface="宋体" charset="-122"/>
                        </a:rPr>
                        <a:t>；</a:t>
                      </a:r>
                      <a:r>
                        <a:rPr kumimoji="0" lang="en-US" altLang="zh-CN" sz="2000" b="1" i="0" u="none" strike="noStrike" cap="none" normalizeH="0" baseline="0" smtClean="0">
                          <a:ln>
                            <a:noFill/>
                          </a:ln>
                          <a:solidFill>
                            <a:srgbClr val="000000"/>
                          </a:solidFill>
                          <a:effectLst/>
                          <a:latin typeface="Calibri" pitchFamily="34" charset="0"/>
                          <a:ea typeface="宋体" charset="-122"/>
                        </a:rPr>
                        <a:t>8.</a:t>
                      </a:r>
                      <a:r>
                        <a:rPr kumimoji="0" lang="zh-CN" altLang="en-US" sz="2000" b="1" i="0" u="none" strike="noStrike" cap="none" normalizeH="0" baseline="0" smtClean="0">
                          <a:ln>
                            <a:noFill/>
                          </a:ln>
                          <a:solidFill>
                            <a:srgbClr val="000000"/>
                          </a:solidFill>
                          <a:effectLst/>
                          <a:latin typeface="Calibri" pitchFamily="34" charset="0"/>
                          <a:ea typeface="宋体" charset="-122"/>
                        </a:rPr>
                        <a:t>晚清民国时期</a:t>
                      </a:r>
                      <a:r>
                        <a:rPr kumimoji="0" lang="zh-CN" altLang="en-US" sz="2000" b="1" i="0" u="none" strike="noStrike" cap="none" normalizeH="0" baseline="0" smtClean="0">
                          <a:ln>
                            <a:noFill/>
                          </a:ln>
                          <a:solidFill>
                            <a:srgbClr val="FF3300"/>
                          </a:solidFill>
                          <a:effectLst/>
                          <a:latin typeface="Calibri" pitchFamily="34" charset="0"/>
                          <a:ea typeface="宋体" charset="-122"/>
                        </a:rPr>
                        <a:t>华侨华人社会的变迁</a:t>
                      </a:r>
                      <a:r>
                        <a:rPr kumimoji="0" lang="zh-CN" altLang="en-US" sz="2000" b="1" i="0" u="none" strike="noStrike" cap="none" normalizeH="0" baseline="0" smtClean="0">
                          <a:ln>
                            <a:noFill/>
                          </a:ln>
                          <a:solidFill>
                            <a:srgbClr val="000000"/>
                          </a:solidFill>
                          <a:effectLst/>
                          <a:latin typeface="Calibri" pitchFamily="34" charset="0"/>
                          <a:ea typeface="宋体" charset="-122"/>
                        </a:rPr>
                        <a:t>；</a:t>
                      </a:r>
                      <a:r>
                        <a:rPr kumimoji="0" lang="en-US" altLang="zh-CN" sz="2000" b="1" i="0" u="none" strike="noStrike" cap="none" normalizeH="0" baseline="0" smtClean="0">
                          <a:ln>
                            <a:noFill/>
                          </a:ln>
                          <a:solidFill>
                            <a:srgbClr val="000000"/>
                          </a:solidFill>
                          <a:effectLst/>
                          <a:latin typeface="Calibri" pitchFamily="34" charset="0"/>
                          <a:ea typeface="宋体" charset="-122"/>
                        </a:rPr>
                        <a:t>9.</a:t>
                      </a:r>
                      <a:r>
                        <a:rPr kumimoji="0" lang="zh-CN" altLang="en-US" sz="2000" b="1" i="0" u="none" strike="noStrike" cap="none" normalizeH="0" baseline="0" smtClean="0">
                          <a:ln>
                            <a:noFill/>
                          </a:ln>
                          <a:solidFill>
                            <a:srgbClr val="000000"/>
                          </a:solidFill>
                          <a:effectLst/>
                          <a:latin typeface="Calibri" pitchFamily="34" charset="0"/>
                          <a:ea typeface="宋体" charset="-122"/>
                        </a:rPr>
                        <a:t>孙</a:t>
                      </a:r>
                      <a:r>
                        <a:rPr kumimoji="0" lang="zh-CN" altLang="en-US" sz="2000" b="1" i="0" u="none" strike="noStrike" cap="none" normalizeH="0" baseline="0" smtClean="0">
                          <a:ln>
                            <a:noFill/>
                          </a:ln>
                          <a:solidFill>
                            <a:srgbClr val="FF3300"/>
                          </a:solidFill>
                          <a:effectLst/>
                          <a:latin typeface="Calibri" pitchFamily="34" charset="0"/>
                          <a:ea typeface="宋体" charset="-122"/>
                        </a:rPr>
                        <a:t>中山研究的新成果</a:t>
                      </a:r>
                      <a:r>
                        <a:rPr kumimoji="0" lang="zh-CN" altLang="en-US" sz="2000" b="1" i="0" u="none" strike="noStrike" cap="none" normalizeH="0" baseline="0" smtClean="0">
                          <a:ln>
                            <a:noFill/>
                          </a:ln>
                          <a:solidFill>
                            <a:srgbClr val="000000"/>
                          </a:solidFill>
                          <a:effectLst/>
                          <a:latin typeface="Calibri" pitchFamily="34" charset="0"/>
                          <a:ea typeface="宋体" charset="-122"/>
                        </a:rPr>
                        <a:t>；</a:t>
                      </a:r>
                      <a:r>
                        <a:rPr kumimoji="0" lang="en-US" altLang="zh-CN" sz="2000" b="1" i="0" u="none" strike="noStrike" cap="none" normalizeH="0" baseline="0" smtClean="0">
                          <a:ln>
                            <a:noFill/>
                          </a:ln>
                          <a:solidFill>
                            <a:srgbClr val="000000"/>
                          </a:solidFill>
                          <a:effectLst/>
                          <a:latin typeface="Calibri" pitchFamily="34" charset="0"/>
                          <a:ea typeface="宋体" charset="-122"/>
                        </a:rPr>
                        <a:t>10.</a:t>
                      </a:r>
                      <a:r>
                        <a:rPr kumimoji="0" lang="zh-CN" altLang="en-US" sz="2000" b="1" i="0" u="none" strike="noStrike" cap="none" normalizeH="0" baseline="0" smtClean="0">
                          <a:ln>
                            <a:noFill/>
                          </a:ln>
                          <a:solidFill>
                            <a:srgbClr val="FF3300"/>
                          </a:solidFill>
                          <a:effectLst/>
                          <a:latin typeface="Calibri" pitchFamily="34" charset="0"/>
                          <a:ea typeface="宋体" charset="-122"/>
                        </a:rPr>
                        <a:t>抗日战争史研究</a:t>
                      </a:r>
                      <a:r>
                        <a:rPr kumimoji="0" lang="zh-CN" altLang="en-US" sz="2000" b="1" i="0" u="none" strike="noStrike" cap="none" normalizeH="0" baseline="0" smtClean="0">
                          <a:ln>
                            <a:noFill/>
                          </a:ln>
                          <a:solidFill>
                            <a:srgbClr val="000000"/>
                          </a:solidFill>
                          <a:effectLst/>
                          <a:latin typeface="Calibri" pitchFamily="34" charset="0"/>
                          <a:ea typeface="宋体" charset="-122"/>
                        </a:rPr>
                        <a:t>的新进展。</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56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a:xfrm>
            <a:off x="42863" y="31750"/>
            <a:ext cx="8229600" cy="857250"/>
          </a:xfrm>
        </p:spPr>
        <p:txBody>
          <a:bodyPr/>
          <a:lstStyle/>
          <a:p>
            <a:pPr algn="l"/>
            <a:r>
              <a:rPr lang="zh-CN" altLang="en-US" sz="2800" b="1" smtClean="0"/>
              <a:t>二、实战篇：25分题的三件法宝</a:t>
            </a:r>
          </a:p>
        </p:txBody>
      </p:sp>
      <p:sp>
        <p:nvSpPr>
          <p:cNvPr id="26626" name="内容占位符 2"/>
          <p:cNvSpPr>
            <a:spLocks noGrp="1"/>
          </p:cNvSpPr>
          <p:nvPr>
            <p:ph idx="1"/>
          </p:nvPr>
        </p:nvSpPr>
        <p:spPr>
          <a:xfrm>
            <a:off x="42863" y="800100"/>
            <a:ext cx="8869362" cy="4019550"/>
          </a:xfrm>
        </p:spPr>
        <p:txBody>
          <a:bodyPr/>
          <a:lstStyle/>
          <a:p>
            <a:r>
              <a:rPr lang="zh-CN" altLang="en-US" sz="2400" b="1" smtClean="0"/>
              <a:t>关于25分题，近几年实际考查情况与考纲的理想状态稍有差异</a:t>
            </a:r>
          </a:p>
        </p:txBody>
      </p:sp>
      <p:pic>
        <p:nvPicPr>
          <p:cNvPr id="26627" name="图片 1" descr="IMG_256"/>
          <p:cNvPicPr>
            <a:picLocks noChangeAspect="1"/>
          </p:cNvPicPr>
          <p:nvPr/>
        </p:nvPicPr>
        <p:blipFill>
          <a:blip r:embed="rId2"/>
          <a:srcRect/>
          <a:stretch>
            <a:fillRect/>
          </a:stretch>
        </p:blipFill>
        <p:spPr bwMode="auto">
          <a:xfrm>
            <a:off x="341313" y="1304925"/>
            <a:ext cx="8272462" cy="3686175"/>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内容占位符 2"/>
          <p:cNvSpPr>
            <a:spLocks noGrp="1"/>
          </p:cNvSpPr>
          <p:nvPr>
            <p:ph idx="1"/>
          </p:nvPr>
        </p:nvSpPr>
        <p:spPr>
          <a:xfrm>
            <a:off x="23813" y="190500"/>
            <a:ext cx="9094787" cy="4762500"/>
          </a:xfrm>
        </p:spPr>
        <p:txBody>
          <a:bodyPr/>
          <a:lstStyle/>
          <a:p>
            <a:r>
              <a:rPr lang="zh-CN" altLang="en-US" sz="2400" b="1" smtClean="0"/>
              <a:t>我们可以将这些考题分为这样三类。</a:t>
            </a:r>
          </a:p>
          <a:p>
            <a:r>
              <a:rPr lang="zh-CN" altLang="en-US" sz="2400" b="1" smtClean="0"/>
              <a:t>第一：</a:t>
            </a:r>
            <a:r>
              <a:rPr lang="zh-CN" altLang="en-US" sz="2400" b="1" smtClean="0">
                <a:solidFill>
                  <a:srgbClr val="FF3300"/>
                </a:solidFill>
              </a:rPr>
              <a:t>信息提取的概括类</a:t>
            </a:r>
            <a:r>
              <a:rPr lang="zh-CN" altLang="en-US" sz="2400" b="1" smtClean="0"/>
              <a:t>试题。</a:t>
            </a:r>
          </a:p>
          <a:p>
            <a:r>
              <a:rPr lang="zh-CN" altLang="en-US" sz="2400" b="1" smtClean="0"/>
              <a:t>试题举隅：</a:t>
            </a:r>
          </a:p>
          <a:p>
            <a:r>
              <a:rPr lang="zh-CN" altLang="en-US" sz="2400" b="1" smtClean="0"/>
              <a:t>（1）概括指出我国古代海洋利用的特点。（10分）</a:t>
            </a:r>
          </a:p>
          <a:p>
            <a:r>
              <a:rPr lang="zh-CN" altLang="en-US" sz="2400" b="1" smtClean="0"/>
              <a:t>（2）概括清朝东北地区移民过程的特点。（12分）</a:t>
            </a:r>
          </a:p>
          <a:p>
            <a:r>
              <a:rPr lang="zh-CN" altLang="en-US" sz="2400" b="1" smtClean="0"/>
              <a:t>（3）概括近代以来全球国际人口迁移的基本趋势。（8分）</a:t>
            </a:r>
          </a:p>
          <a:p>
            <a:r>
              <a:rPr lang="zh-CN" altLang="en-US" sz="2400" b="1" smtClean="0"/>
              <a:t>此外，还出现了概括XXX共同目的，XXX相同之处，XXX历史背景和目的的考题，最高分达到了15分。可见概括能力的重要</a:t>
            </a:r>
            <a:r>
              <a:rPr lang="zh-CN" altLang="en-US" sz="2400" smtClean="0"/>
              <a:t>性。</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4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4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4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4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内容占位符 2"/>
          <p:cNvSpPr>
            <a:spLocks noGrp="1"/>
          </p:cNvSpPr>
          <p:nvPr>
            <p:ph idx="1"/>
          </p:nvPr>
        </p:nvSpPr>
        <p:spPr>
          <a:xfrm>
            <a:off x="69850" y="133350"/>
            <a:ext cx="9132888" cy="4511675"/>
          </a:xfrm>
        </p:spPr>
        <p:txBody>
          <a:bodyPr/>
          <a:lstStyle/>
          <a:p>
            <a:r>
              <a:rPr lang="zh-CN" altLang="en-US" sz="2400" b="1" smtClean="0"/>
              <a:t>第二：</a:t>
            </a:r>
            <a:r>
              <a:rPr lang="zh-CN" altLang="en-US" sz="2400" b="1" smtClean="0">
                <a:solidFill>
                  <a:srgbClr val="FF3300"/>
                </a:solidFill>
              </a:rPr>
              <a:t>迁移知识的分析说明类</a:t>
            </a:r>
            <a:r>
              <a:rPr lang="zh-CN" altLang="en-US" sz="2400" b="1" smtClean="0"/>
              <a:t>试题</a:t>
            </a:r>
          </a:p>
          <a:p>
            <a:r>
              <a:rPr lang="zh-CN" altLang="en-US" sz="2400" b="1" smtClean="0"/>
              <a:t>试题举隅：</a:t>
            </a:r>
          </a:p>
          <a:p>
            <a:r>
              <a:rPr lang="zh-CN" altLang="en-US" sz="2400" b="1" smtClean="0"/>
              <a:t>（1）说明爱因斯坦热兴起的原因。（8分）</a:t>
            </a:r>
          </a:p>
          <a:p>
            <a:r>
              <a:rPr lang="zh-CN" altLang="en-US" sz="2400" b="1" smtClean="0"/>
              <a:t>（2）分析指出二人科技成果命运不同的原因。（10分）</a:t>
            </a:r>
          </a:p>
          <a:p>
            <a:r>
              <a:rPr lang="zh-CN" altLang="en-US" sz="2400" b="1" smtClean="0"/>
              <a:t>（3）说明法国大革命对近代民族主义形成的促进作用。（8分）</a:t>
            </a:r>
          </a:p>
          <a:p>
            <a:r>
              <a:rPr lang="zh-CN" altLang="en-US" sz="2400" b="1" smtClean="0"/>
              <a:t>此外还有：说明XXX的社会背景（原因）及其历史价值（影响）（贡献）等。</a:t>
            </a:r>
          </a:p>
          <a:p>
            <a:endParaRPr lang="zh-CN" altLang="en-US" sz="2400" b="1"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0975" y="44450"/>
            <a:ext cx="8894763" cy="5089525"/>
          </a:xfrm>
        </p:spPr>
        <p:txBody>
          <a:bodyPr/>
          <a:lstStyle/>
          <a:p>
            <a:r>
              <a:rPr lang="zh-CN" altLang="en-US" sz="2400" b="1" smtClean="0">
                <a:latin typeface="宋体" charset="-122"/>
              </a:rPr>
              <a:t>第三：</a:t>
            </a:r>
            <a:r>
              <a:rPr lang="zh-CN" altLang="en-US" sz="2400" b="1" smtClean="0">
                <a:solidFill>
                  <a:srgbClr val="FF3300"/>
                </a:solidFill>
                <a:latin typeface="宋体" charset="-122"/>
              </a:rPr>
              <a:t>分析异同的比较类</a:t>
            </a:r>
            <a:r>
              <a:rPr lang="zh-CN" altLang="en-US" sz="2400" b="1" smtClean="0">
                <a:latin typeface="宋体" charset="-122"/>
              </a:rPr>
              <a:t>试题。</a:t>
            </a:r>
          </a:p>
          <a:p>
            <a:r>
              <a:rPr lang="zh-CN" altLang="en-US" sz="2400" b="1" smtClean="0">
                <a:latin typeface="宋体" charset="-122"/>
              </a:rPr>
              <a:t>试题举隅：</a:t>
            </a:r>
          </a:p>
          <a:p>
            <a:r>
              <a:rPr lang="zh-CN" altLang="en-US" sz="2400" b="1" smtClean="0">
                <a:latin typeface="宋体" charset="-122"/>
              </a:rPr>
              <a:t>（1）关于历史事物纵向发展中的延续与变迁的比较。如2015年全国Ⅰ卷先秦、汉代、宋代儒学发展演变异同比较题。2017年全国二卷雍正年间、19世纪70年代、“一五”计划期间的矿业政策的比较等。</a:t>
            </a:r>
          </a:p>
          <a:p>
            <a:r>
              <a:rPr lang="zh-CN" altLang="en-US" sz="2400" b="1" smtClean="0">
                <a:latin typeface="宋体" charset="-122"/>
              </a:rPr>
              <a:t>（2）中外横向比较考查历史事物的统一与多样等。如法国和中国近代民族主义的比较；中英社会救济制度的比较；孟子和苏格拉底法制观念的比较；宋应星、牛顿科技成就的比较等。（3）还有一类是不同历史解释的比较。如指出法国大革命的两种评价及其理由。</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7475" y="107950"/>
            <a:ext cx="8958263" cy="5002213"/>
          </a:xfrm>
        </p:spPr>
        <p:txBody>
          <a:bodyPr/>
          <a:lstStyle/>
          <a:p>
            <a:r>
              <a:rPr lang="zh-CN" altLang="en-US" sz="2400" b="1" smtClean="0"/>
              <a:t>第四：</a:t>
            </a:r>
            <a:r>
              <a:rPr lang="zh-CN" altLang="en-US" sz="2400" b="1" smtClean="0">
                <a:solidFill>
                  <a:srgbClr val="FF3300"/>
                </a:solidFill>
              </a:rPr>
              <a:t>进行历史评判的简析简评类</a:t>
            </a:r>
            <a:r>
              <a:rPr lang="zh-CN" altLang="en-US" sz="2400" b="1" smtClean="0"/>
              <a:t>试题。</a:t>
            </a:r>
          </a:p>
          <a:p>
            <a:r>
              <a:rPr lang="zh-CN" altLang="en-US" sz="2400" b="1" smtClean="0"/>
              <a:t>试题举隅：（1）评析中国知识界对西方科学的态度。（</a:t>
            </a:r>
            <a:r>
              <a:rPr lang="en-US" altLang="zh-CN" sz="2400" b="1" smtClean="0"/>
              <a:t>17</a:t>
            </a:r>
            <a:r>
              <a:rPr lang="zh-CN" altLang="en-US" sz="2400" b="1" smtClean="0"/>
              <a:t>分）（2）简析东北移民的历史作用。（</a:t>
            </a:r>
            <a:r>
              <a:rPr lang="en-US" altLang="zh-CN" sz="2400" b="1" smtClean="0"/>
              <a:t>13</a:t>
            </a:r>
            <a:r>
              <a:rPr lang="zh-CN" altLang="en-US" sz="2400" b="1" smtClean="0"/>
              <a:t>分）</a:t>
            </a:r>
          </a:p>
          <a:p>
            <a:r>
              <a:rPr lang="zh-CN" altLang="en-US" sz="2400" b="1" smtClean="0"/>
              <a:t>（3）简要评价近代学者缓解人口压力的主张。（</a:t>
            </a:r>
            <a:r>
              <a:rPr lang="en-US" altLang="zh-CN" sz="2400" b="1" smtClean="0"/>
              <a:t>6</a:t>
            </a:r>
            <a:r>
              <a:rPr lang="zh-CN" altLang="en-US" sz="2400" b="1" smtClean="0"/>
              <a:t>分）</a:t>
            </a:r>
          </a:p>
          <a:p>
            <a:r>
              <a:rPr lang="zh-CN" altLang="en-US" sz="2400" b="1" smtClean="0"/>
              <a:t>此外还有简析XXX意义，简析在哪些方面促进了XXX等试题。</a:t>
            </a:r>
          </a:p>
          <a:p>
            <a:r>
              <a:rPr lang="zh-CN" altLang="en-US" sz="2400" b="1" smtClean="0">
                <a:latin typeface="黑体" pitchFamily="2" charset="-122"/>
                <a:ea typeface="黑体" pitchFamily="2" charset="-122"/>
              </a:rPr>
              <a:t>（一）第一步：速读材料，锁定时空与知识。</a:t>
            </a:r>
          </a:p>
          <a:p>
            <a:r>
              <a:rPr lang="zh-CN" altLang="en-US" sz="2400" b="1" smtClean="0">
                <a:latin typeface="黑体" pitchFamily="2" charset="-122"/>
                <a:ea typeface="黑体" pitchFamily="2" charset="-122"/>
              </a:rPr>
              <a:t>【例】材料一</a:t>
            </a:r>
          </a:p>
          <a:p>
            <a:r>
              <a:rPr lang="zh-CN" altLang="en-US" sz="2400" b="1" smtClean="0">
                <a:latin typeface="黑体" pitchFamily="2" charset="-122"/>
                <a:ea typeface="黑体" pitchFamily="2" charset="-122"/>
              </a:rPr>
              <a:t>  </a:t>
            </a:r>
            <a:r>
              <a:rPr lang="zh-CN" altLang="en-US" sz="2400" b="1" smtClean="0">
                <a:latin typeface="宋体" charset="-122"/>
              </a:rPr>
              <a:t>我国是最早利用海洋的国家之一，殷墟……。齐国</a:t>
            </a:r>
            <a:r>
              <a:rPr lang="zh-CN" altLang="en-US" sz="2400" b="1" smtClean="0">
                <a:latin typeface="宋体" charset="-122"/>
                <a:sym typeface="+mn-ea"/>
              </a:rPr>
              <a:t>……</a:t>
            </a:r>
            <a:r>
              <a:rPr lang="zh-CN" altLang="en-US" sz="2400" b="1" smtClean="0">
                <a:latin typeface="宋体" charset="-122"/>
              </a:rPr>
              <a:t>为春秋战国时</a:t>
            </a:r>
            <a:r>
              <a:rPr lang="zh-CN" altLang="en-US" sz="2400" b="1" smtClean="0">
                <a:latin typeface="宋体" charset="-122"/>
                <a:sym typeface="+mn-ea"/>
              </a:rPr>
              <a:t>……</a:t>
            </a:r>
            <a:r>
              <a:rPr lang="zh-CN" altLang="en-US" sz="2400" b="1" smtClean="0">
                <a:latin typeface="宋体" charset="-122"/>
              </a:rPr>
              <a:t>。汉代</a:t>
            </a:r>
            <a:r>
              <a:rPr lang="zh-CN" altLang="en-US" sz="2400" b="1" smtClean="0">
                <a:latin typeface="宋体" charset="-122"/>
                <a:sym typeface="+mn-ea"/>
              </a:rPr>
              <a:t>……</a:t>
            </a:r>
            <a:r>
              <a:rPr lang="zh-CN" altLang="en-US" sz="2400" b="1" smtClean="0">
                <a:latin typeface="宋体" charset="-122"/>
              </a:rPr>
              <a:t>魏晋而后</a:t>
            </a:r>
            <a:r>
              <a:rPr lang="zh-CN" altLang="en-US" sz="2400" b="1" smtClean="0">
                <a:latin typeface="宋体" charset="-122"/>
                <a:sym typeface="+mn-ea"/>
              </a:rPr>
              <a:t>……。</a:t>
            </a:r>
            <a:r>
              <a:rPr lang="zh-CN" altLang="en-US" sz="2400" b="1" smtClean="0">
                <a:latin typeface="宋体" charset="-122"/>
              </a:rPr>
              <a:t>宋元时代</a:t>
            </a:r>
            <a:r>
              <a:rPr lang="zh-CN" altLang="en-US" sz="2400" b="1" smtClean="0">
                <a:latin typeface="宋体" charset="-122"/>
                <a:sym typeface="+mn-ea"/>
              </a:rPr>
              <a:t>……</a:t>
            </a:r>
            <a:r>
              <a:rPr lang="zh-CN" altLang="en-US" sz="2400" b="1" smtClean="0">
                <a:latin typeface="宋体" charset="-122"/>
              </a:rPr>
              <a:t>。明朝前期</a:t>
            </a:r>
            <a:r>
              <a:rPr lang="zh-CN" altLang="en-US" sz="2400" b="1" smtClean="0">
                <a:latin typeface="宋体" charset="-122"/>
                <a:sym typeface="+mn-ea"/>
              </a:rPr>
              <a:t>……</a:t>
            </a:r>
            <a:r>
              <a:rPr lang="zh-CN" altLang="en-US" sz="2400" b="1" smtClean="0">
                <a:latin typeface="宋体" charset="-122"/>
              </a:rPr>
              <a:t>。明后期</a:t>
            </a:r>
            <a:r>
              <a:rPr lang="zh-CN" altLang="en-US" sz="2400" b="1" smtClean="0">
                <a:latin typeface="宋体" charset="-122"/>
                <a:sym typeface="+mn-ea"/>
              </a:rPr>
              <a:t>……</a:t>
            </a:r>
            <a:r>
              <a:rPr lang="zh-CN" altLang="en-US" sz="2400" b="1" smtClean="0">
                <a:latin typeface="宋体" charset="-122"/>
              </a:rPr>
              <a:t>。到鸦片战争前</a:t>
            </a:r>
            <a:r>
              <a:rPr lang="zh-CN" altLang="en-US" sz="2400" b="1" smtClean="0">
                <a:latin typeface="宋体" charset="-122"/>
                <a:sym typeface="+mn-ea"/>
              </a:rPr>
              <a:t>……。</a:t>
            </a:r>
            <a:endParaRPr lang="zh-CN" altLang="en-US" sz="2400" b="1" smtClean="0">
              <a:latin typeface="宋体"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内容占位符 2"/>
          <p:cNvSpPr>
            <a:spLocks noGrp="1"/>
          </p:cNvSpPr>
          <p:nvPr>
            <p:ph idx="1"/>
          </p:nvPr>
        </p:nvSpPr>
        <p:spPr>
          <a:xfrm>
            <a:off x="-19050" y="33338"/>
            <a:ext cx="9045575" cy="5000625"/>
          </a:xfrm>
        </p:spPr>
        <p:txBody>
          <a:bodyPr/>
          <a:lstStyle/>
          <a:p>
            <a:pPr>
              <a:lnSpc>
                <a:spcPct val="150000"/>
              </a:lnSpc>
              <a:spcBef>
                <a:spcPct val="0"/>
              </a:spcBef>
            </a:pPr>
            <a:r>
              <a:rPr lang="zh-CN" altLang="en-US" sz="2400" b="1" smtClean="0"/>
              <a:t>课堂练习1</a:t>
            </a:r>
            <a:r>
              <a:rPr lang="zh-CN" altLang="en-US" sz="2400" smtClean="0"/>
              <a:t>：</a:t>
            </a:r>
            <a:r>
              <a:rPr lang="zh-CN" altLang="en-US" sz="2000" b="1" smtClean="0">
                <a:latin typeface="仿宋_GB2312" pitchFamily="49" charset="-122"/>
                <a:ea typeface="仿宋_GB2312" pitchFamily="49" charset="-122"/>
              </a:rPr>
              <a:t>提起历史悠久的海上丝绸之路，17世纪中叶开始对华直接贸易的东印度公司是一个无法忽略的重要篇章，尽管它曾因罪恶的殖民扩张及鸦片贸易而臭名昭著。东印度公司以广州为起点的这条航路，将中国的茶叶、瓷器、丝绸、漆器、壁纸等大宗商品直接运抵欧洲各国。公司在开展跨国贸易的同时，客观上部分承担了中欧文化交流的使命，且与盛行于欧洲一个多世纪的</a:t>
            </a:r>
            <a:r>
              <a:rPr lang="zh-CN" altLang="en-US" sz="2000" b="1" smtClean="0">
                <a:ea typeface="仿宋_GB2312" pitchFamily="49" charset="-122"/>
              </a:rPr>
              <a:t>“</a:t>
            </a:r>
            <a:r>
              <a:rPr lang="zh-CN" altLang="en-US" sz="2000" b="1" smtClean="0">
                <a:latin typeface="仿宋_GB2312" pitchFamily="49" charset="-122"/>
                <a:ea typeface="仿宋_GB2312" pitchFamily="49" charset="-122"/>
              </a:rPr>
              <a:t>中国风</a:t>
            </a:r>
            <a:r>
              <a:rPr lang="zh-CN" altLang="en-US" sz="2000" b="1" smtClean="0">
                <a:ea typeface="仿宋_GB2312" pitchFamily="49" charset="-122"/>
              </a:rPr>
              <a:t>”</a:t>
            </a:r>
            <a:r>
              <a:rPr lang="zh-CN" altLang="en-US" sz="2000" b="1" smtClean="0">
                <a:latin typeface="仿宋_GB2312" pitchFamily="49" charset="-122"/>
                <a:ea typeface="仿宋_GB2312" pitchFamily="49" charset="-122"/>
              </a:rPr>
              <a:t>兴衰与共。18世纪吹遍欧洲的</a:t>
            </a:r>
            <a:r>
              <a:rPr lang="zh-CN" altLang="en-US" sz="2000" b="1" smtClean="0">
                <a:ea typeface="仿宋_GB2312" pitchFamily="49" charset="-122"/>
              </a:rPr>
              <a:t>“</a:t>
            </a:r>
            <a:r>
              <a:rPr lang="zh-CN" altLang="en-US" sz="2000" b="1" smtClean="0">
                <a:latin typeface="仿宋_GB2312" pitchFamily="49" charset="-122"/>
                <a:ea typeface="仿宋_GB2312" pitchFamily="49" charset="-122"/>
              </a:rPr>
              <a:t>中国风</a:t>
            </a:r>
            <a:r>
              <a:rPr lang="zh-CN" altLang="en-US" sz="2000" b="1" smtClean="0">
                <a:ea typeface="仿宋_GB2312" pitchFamily="49" charset="-122"/>
              </a:rPr>
              <a:t>”</a:t>
            </a:r>
            <a:r>
              <a:rPr lang="zh-CN" altLang="en-US" sz="2000" b="1" smtClean="0">
                <a:latin typeface="仿宋_GB2312" pitchFamily="49" charset="-122"/>
                <a:ea typeface="仿宋_GB2312" pitchFamily="49" charset="-122"/>
              </a:rPr>
              <a:t>在物质层面是海上丝绸之路的一个经典个案，在精神层面是西方文化接纳、吸收、融合中国美学思想的一次有益尝试。中国既非耶稣会士、伏尔泰心目中诗意化、理想化的世外桃源，亦非欧洲中心主义论者笔端下怪异化、妖魔化的黄祸。</a:t>
            </a:r>
            <a:r>
              <a:rPr lang="zh-CN" altLang="en-US" sz="2000" b="1" smtClean="0">
                <a:ea typeface="仿宋_GB2312" pitchFamily="49" charset="-122"/>
              </a:rPr>
              <a:t>——</a:t>
            </a:r>
            <a:r>
              <a:rPr lang="zh-CN" altLang="en-US" sz="2000" b="1" smtClean="0">
                <a:latin typeface="仿宋_GB2312" pitchFamily="49" charset="-122"/>
                <a:ea typeface="仿宋_GB2312" pitchFamily="49" charset="-122"/>
              </a:rPr>
              <a:t>施晔《海上丝路的经典案例：东印度公司与18世纪欧洲的中国风》</a:t>
            </a:r>
          </a:p>
          <a:p>
            <a:r>
              <a:rPr lang="zh-CN" altLang="en-US" sz="2000" b="1" smtClean="0">
                <a:solidFill>
                  <a:srgbClr val="FF0000"/>
                </a:solidFill>
                <a:latin typeface="楷体_GB2312" pitchFamily="49" charset="-122"/>
                <a:ea typeface="楷体_GB2312" pitchFamily="49" charset="-122"/>
              </a:rPr>
              <a:t>题目：请迅速提取出材料中的时空信息并写出可能相关的主干知识。</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775" y="95250"/>
            <a:ext cx="9020175" cy="4975225"/>
          </a:xfrm>
        </p:spPr>
        <p:txBody>
          <a:bodyPr/>
          <a:lstStyle/>
          <a:p>
            <a:r>
              <a:rPr lang="zh-CN" altLang="en-US" sz="2400" smtClean="0">
                <a:latin typeface="黑体" pitchFamily="2" charset="-122"/>
                <a:ea typeface="黑体" pitchFamily="2" charset="-122"/>
              </a:rPr>
              <a:t>（二）第二步：根据设问和赋分，确定答案要点数。</a:t>
            </a:r>
          </a:p>
          <a:p>
            <a:r>
              <a:rPr lang="zh-CN" altLang="en-US" sz="2400" b="1" smtClean="0">
                <a:latin typeface="宋体" charset="-122"/>
              </a:rPr>
              <a:t>（1）根据材料一并结合所学知识，</a:t>
            </a:r>
            <a:r>
              <a:rPr lang="zh-CN" altLang="en-US" sz="2400" b="1" smtClean="0">
                <a:solidFill>
                  <a:srgbClr val="FF3300"/>
                </a:solidFill>
                <a:latin typeface="宋体" charset="-122"/>
              </a:rPr>
              <a:t>概括指出</a:t>
            </a:r>
            <a:r>
              <a:rPr lang="zh-CN" altLang="en-US" sz="2400" b="1" smtClean="0">
                <a:latin typeface="宋体" charset="-122"/>
              </a:rPr>
              <a:t>我国</a:t>
            </a:r>
            <a:r>
              <a:rPr lang="zh-CN" altLang="en-US" sz="2400" b="1" smtClean="0">
                <a:solidFill>
                  <a:srgbClr val="FF3300"/>
                </a:solidFill>
                <a:latin typeface="宋体" charset="-122"/>
              </a:rPr>
              <a:t>古代海洋利用</a:t>
            </a:r>
            <a:r>
              <a:rPr lang="zh-CN" altLang="en-US" sz="2400" b="1" smtClean="0">
                <a:latin typeface="宋体" charset="-122"/>
              </a:rPr>
              <a:t>的</a:t>
            </a:r>
            <a:r>
              <a:rPr lang="zh-CN" altLang="en-US" sz="2400" b="1" smtClean="0">
                <a:solidFill>
                  <a:srgbClr val="FF3300"/>
                </a:solidFill>
                <a:latin typeface="宋体" charset="-122"/>
              </a:rPr>
              <a:t>特点</a:t>
            </a:r>
            <a:r>
              <a:rPr lang="zh-CN" altLang="en-US" sz="2400" b="1" smtClean="0">
                <a:latin typeface="宋体" charset="-122"/>
              </a:rPr>
              <a:t>。（10分）</a:t>
            </a:r>
          </a:p>
          <a:p>
            <a:r>
              <a:rPr lang="zh-CN" altLang="en-US" sz="2400" b="1" smtClean="0">
                <a:latin typeface="宋体" charset="-122"/>
              </a:rPr>
              <a:t>（2）根据材料一、二并结合所学知识，</a:t>
            </a:r>
            <a:r>
              <a:rPr lang="zh-CN" altLang="en-US" sz="2400" b="1" smtClean="0">
                <a:solidFill>
                  <a:srgbClr val="FF3300"/>
                </a:solidFill>
                <a:latin typeface="宋体" charset="-122"/>
              </a:rPr>
              <a:t>分析指出晚清海洋利用的主要变化</a:t>
            </a:r>
            <a:r>
              <a:rPr lang="zh-CN" altLang="en-US" sz="2400" b="1" smtClean="0">
                <a:latin typeface="宋体" charset="-122"/>
              </a:rPr>
              <a:t>及</a:t>
            </a:r>
            <a:r>
              <a:rPr lang="zh-CN" altLang="en-US" sz="2400" b="1" smtClean="0">
                <a:solidFill>
                  <a:srgbClr val="FF3300"/>
                </a:solidFill>
                <a:latin typeface="宋体" charset="-122"/>
              </a:rPr>
              <a:t>启示</a:t>
            </a:r>
            <a:r>
              <a:rPr lang="zh-CN" altLang="en-US" sz="2400" b="1" smtClean="0">
                <a:latin typeface="宋体" charset="-122"/>
              </a:rPr>
              <a:t>。（15分）</a:t>
            </a:r>
          </a:p>
          <a:p>
            <a:r>
              <a:rPr lang="zh-CN" altLang="en-US" sz="2400" b="1" smtClean="0">
                <a:latin typeface="宋体" charset="-122"/>
              </a:rPr>
              <a:t>（</a:t>
            </a:r>
            <a:r>
              <a:rPr lang="en-US" altLang="zh-CN" sz="2400" b="1" smtClean="0">
                <a:latin typeface="宋体" charset="-122"/>
              </a:rPr>
              <a:t>1</a:t>
            </a:r>
            <a:r>
              <a:rPr lang="zh-CN" altLang="en-US" sz="2400" b="1" smtClean="0">
                <a:latin typeface="宋体" charset="-122"/>
              </a:rPr>
              <a:t>）特点:①②③④⑤ </a:t>
            </a:r>
          </a:p>
          <a:p>
            <a:r>
              <a:rPr lang="zh-CN" altLang="en-US" sz="2400" b="1" smtClean="0">
                <a:latin typeface="宋体" charset="-122"/>
              </a:rPr>
              <a:t>（</a:t>
            </a:r>
            <a:r>
              <a:rPr lang="en-US" altLang="zh-CN" sz="2400" b="1" smtClean="0">
                <a:latin typeface="宋体" charset="-122"/>
              </a:rPr>
              <a:t>2</a:t>
            </a:r>
            <a:r>
              <a:rPr lang="zh-CN" altLang="en-US" sz="2400" b="1" smtClean="0">
                <a:latin typeface="宋体" charset="-122"/>
              </a:rPr>
              <a:t>）主要变化+启示（8+7？9+6？10+5？12+3？）</a:t>
            </a:r>
          </a:p>
          <a:p>
            <a:r>
              <a:rPr lang="zh-CN" altLang="en-US" sz="2400" b="1" smtClean="0">
                <a:latin typeface="宋体" charset="-122"/>
              </a:rPr>
              <a:t>主要变化：①②③④⑤⑥；启示：①②</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775" y="57150"/>
            <a:ext cx="8983663" cy="5038725"/>
          </a:xfrm>
        </p:spPr>
        <p:txBody>
          <a:bodyPr/>
          <a:lstStyle/>
          <a:p>
            <a:r>
              <a:rPr lang="zh-CN" altLang="en-US" sz="2800" smtClean="0">
                <a:latin typeface="黑体" pitchFamily="2" charset="-122"/>
                <a:ea typeface="黑体" pitchFamily="2" charset="-122"/>
              </a:rPr>
              <a:t>（</a:t>
            </a:r>
            <a:r>
              <a:rPr lang="zh-CN" altLang="en-US" sz="2400" smtClean="0">
                <a:latin typeface="黑体" pitchFamily="2" charset="-122"/>
                <a:ea typeface="黑体" pitchFamily="2" charset="-122"/>
              </a:rPr>
              <a:t>三）第三步：对材料信息的获取与转化</a:t>
            </a:r>
          </a:p>
          <a:p>
            <a:r>
              <a:rPr lang="zh-CN" altLang="en-US" sz="2400" b="1" smtClean="0">
                <a:latin typeface="宋体" charset="-122"/>
              </a:rPr>
              <a:t>1.逐条提炼材料有效信息</a:t>
            </a:r>
          </a:p>
          <a:p>
            <a:r>
              <a:rPr lang="zh-CN" altLang="en-US" sz="2000" b="1" smtClean="0">
                <a:latin typeface="宋体" charset="-122"/>
              </a:rPr>
              <a:t>①我国是</a:t>
            </a:r>
            <a:r>
              <a:rPr lang="zh-CN" altLang="en-US" sz="2000" b="1" smtClean="0">
                <a:solidFill>
                  <a:srgbClr val="FF0000"/>
                </a:solidFill>
                <a:latin typeface="宋体" charset="-122"/>
              </a:rPr>
              <a:t>最早利用海洋</a:t>
            </a:r>
            <a:r>
              <a:rPr lang="zh-CN" altLang="en-US" sz="2000" b="1" smtClean="0">
                <a:latin typeface="宋体" charset="-122"/>
              </a:rPr>
              <a:t>的国家之一，殷墟即发现了来自南海乃至阿曼湾的海贝。齐国借助“</a:t>
            </a:r>
            <a:r>
              <a:rPr lang="zh-CN" altLang="en-US" sz="2000" b="1" smtClean="0">
                <a:solidFill>
                  <a:srgbClr val="FF0000"/>
                </a:solidFill>
                <a:latin typeface="宋体" charset="-122"/>
              </a:rPr>
              <a:t>边海”</a:t>
            </a:r>
            <a:r>
              <a:rPr lang="zh-CN" altLang="en-US" sz="2000" b="1" smtClean="0">
                <a:latin typeface="宋体" charset="-122"/>
              </a:rPr>
              <a:t>的地理条件，发展“</a:t>
            </a:r>
            <a:r>
              <a:rPr lang="zh-CN" altLang="en-US" sz="2000" b="1" smtClean="0">
                <a:solidFill>
                  <a:srgbClr val="FF0000"/>
                </a:solidFill>
                <a:latin typeface="宋体" charset="-122"/>
              </a:rPr>
              <a:t>鱼盐之利</a:t>
            </a:r>
            <a:r>
              <a:rPr lang="zh-CN" altLang="en-US" sz="2000" b="1" smtClean="0">
                <a:latin typeface="宋体" charset="-122"/>
              </a:rPr>
              <a:t>”，成为春秋战国时最为富庶的国家。②汉代“</a:t>
            </a:r>
            <a:r>
              <a:rPr lang="zh-CN" altLang="en-US" sz="2000" b="1" smtClean="0">
                <a:solidFill>
                  <a:srgbClr val="FF0000"/>
                </a:solidFill>
                <a:latin typeface="宋体" charset="-122"/>
              </a:rPr>
              <a:t>海上丝绸之路</a:t>
            </a:r>
            <a:r>
              <a:rPr lang="zh-CN" altLang="en-US" sz="2000" b="1" smtClean="0">
                <a:latin typeface="宋体" charset="-122"/>
              </a:rPr>
              <a:t>”雏形即已出现，魏晋而后，僧人“附商舶”西行“求法”，成为</a:t>
            </a:r>
            <a:r>
              <a:rPr lang="zh-CN" altLang="en-US" sz="2000" b="1" smtClean="0">
                <a:solidFill>
                  <a:srgbClr val="FF0000"/>
                </a:solidFill>
                <a:latin typeface="宋体" charset="-122"/>
              </a:rPr>
              <a:t>佛教东传</a:t>
            </a:r>
            <a:r>
              <a:rPr lang="zh-CN" altLang="en-US" sz="2000" b="1" smtClean="0">
                <a:latin typeface="宋体" charset="-122"/>
              </a:rPr>
              <a:t>的重要方式。③宋元时代</a:t>
            </a:r>
            <a:r>
              <a:rPr lang="zh-CN" altLang="en-US" sz="2000" b="1" smtClean="0">
                <a:solidFill>
                  <a:srgbClr val="FF0000"/>
                </a:solidFill>
                <a:latin typeface="宋体" charset="-122"/>
              </a:rPr>
              <a:t>指南针等远洋航行工具</a:t>
            </a:r>
            <a:r>
              <a:rPr lang="zh-CN" altLang="en-US" sz="2000" b="1" smtClean="0">
                <a:latin typeface="宋体" charset="-122"/>
              </a:rPr>
              <a:t>的使用，使</a:t>
            </a:r>
            <a:r>
              <a:rPr lang="zh-CN" altLang="en-US" sz="2000" b="1" smtClean="0">
                <a:solidFill>
                  <a:srgbClr val="FF0000"/>
                </a:solidFill>
                <a:latin typeface="宋体" charset="-122"/>
              </a:rPr>
              <a:t>海外贸易</a:t>
            </a:r>
            <a:r>
              <a:rPr lang="zh-CN" altLang="en-US" sz="2000" b="1" smtClean="0">
                <a:latin typeface="宋体" charset="-122"/>
              </a:rPr>
              <a:t>达到鼎盛。④明朝前期，在</a:t>
            </a:r>
            <a:r>
              <a:rPr lang="zh-CN" altLang="en-US" sz="2000" b="1" smtClean="0">
                <a:solidFill>
                  <a:srgbClr val="FF0000"/>
                </a:solidFill>
                <a:latin typeface="宋体" charset="-122"/>
              </a:rPr>
              <a:t>郑和下西洋</a:t>
            </a:r>
            <a:r>
              <a:rPr lang="zh-CN" altLang="en-US" sz="2000" b="1" smtClean="0">
                <a:latin typeface="宋体" charset="-122"/>
              </a:rPr>
              <a:t>的背景下，出现了一批重要的</a:t>
            </a:r>
            <a:r>
              <a:rPr lang="zh-CN" altLang="en-US" sz="2000" b="1" smtClean="0">
                <a:solidFill>
                  <a:srgbClr val="FF0000"/>
                </a:solidFill>
                <a:latin typeface="宋体" charset="-122"/>
              </a:rPr>
              <a:t>航海著作</a:t>
            </a:r>
            <a:r>
              <a:rPr lang="zh-CN" altLang="en-US" sz="2000" b="1" smtClean="0">
                <a:latin typeface="宋体" charset="-122"/>
              </a:rPr>
              <a:t>，如《瀛涯胜览》《星槎胜览》《西洋番国志》等，记录海行见闻，反映当时</a:t>
            </a:r>
            <a:r>
              <a:rPr lang="zh-CN" altLang="en-US" sz="2000" b="1" smtClean="0">
                <a:solidFill>
                  <a:srgbClr val="FF0000"/>
                </a:solidFill>
                <a:latin typeface="宋体" charset="-122"/>
              </a:rPr>
              <a:t>东南亚、印度以及阿拉伯、东非等地的风土人情、山川形胜</a:t>
            </a:r>
            <a:r>
              <a:rPr lang="zh-CN" altLang="en-US" sz="2000" b="1" smtClean="0">
                <a:latin typeface="宋体" charset="-122"/>
              </a:rPr>
              <a:t>。⑤明后期，郑若曾针对</a:t>
            </a:r>
            <a:r>
              <a:rPr lang="zh-CN" altLang="en-US" sz="2000" b="1" smtClean="0">
                <a:solidFill>
                  <a:srgbClr val="FF0000"/>
                </a:solidFill>
                <a:latin typeface="宋体" charset="-122"/>
              </a:rPr>
              <a:t>倭寇</a:t>
            </a:r>
            <a:r>
              <a:rPr lang="zh-CN" altLang="en-US" sz="2000" b="1" smtClean="0">
                <a:latin typeface="宋体" charset="-122"/>
              </a:rPr>
              <a:t>等问题，在《筹海图编》中明确提出“</a:t>
            </a:r>
            <a:r>
              <a:rPr lang="zh-CN" altLang="en-US" sz="2000" b="1" smtClean="0">
                <a:solidFill>
                  <a:srgbClr val="FF0000"/>
                </a:solidFill>
                <a:latin typeface="宋体" charset="-122"/>
              </a:rPr>
              <a:t>海防</a:t>
            </a:r>
            <a:r>
              <a:rPr lang="zh-CN" altLang="en-US" sz="2000" b="1" smtClean="0">
                <a:latin typeface="宋体" charset="-122"/>
              </a:rPr>
              <a:t>”的主张：“欲</a:t>
            </a:r>
            <a:r>
              <a:rPr lang="zh-CN" altLang="en-US" sz="2000" b="1" smtClean="0">
                <a:solidFill>
                  <a:srgbClr val="FF0000"/>
                </a:solidFill>
                <a:latin typeface="宋体" charset="-122"/>
              </a:rPr>
              <a:t>航行于大洋</a:t>
            </a:r>
            <a:r>
              <a:rPr lang="zh-CN" altLang="en-US" sz="2000" b="1" smtClean="0">
                <a:latin typeface="宋体" charset="-122"/>
              </a:rPr>
              <a:t>，必先战胜于大洋。”⑥而明、清政府常常采用“</a:t>
            </a:r>
            <a:r>
              <a:rPr lang="zh-CN" altLang="en-US" sz="2000" b="1" smtClean="0">
                <a:solidFill>
                  <a:srgbClr val="FF0000"/>
                </a:solidFill>
                <a:latin typeface="宋体" charset="-122"/>
              </a:rPr>
              <a:t>海禁”</a:t>
            </a:r>
            <a:r>
              <a:rPr lang="zh-CN" altLang="en-US" sz="2000" b="1" smtClean="0">
                <a:latin typeface="宋体" charset="-122"/>
              </a:rPr>
              <a:t>的办法。到鸦片战争前，“各省水师战船，均为</a:t>
            </a:r>
            <a:r>
              <a:rPr lang="zh-CN" altLang="en-US" sz="2000" b="1" smtClean="0">
                <a:solidFill>
                  <a:srgbClr val="FF0000"/>
                </a:solidFill>
                <a:latin typeface="宋体" charset="-122"/>
              </a:rPr>
              <a:t>捕盗缉奸</a:t>
            </a:r>
            <a:r>
              <a:rPr lang="zh-CN" altLang="en-US" sz="2000" b="1" smtClean="0">
                <a:latin typeface="宋体" charset="-122"/>
              </a:rPr>
              <a:t>而设”。——摘编自白寿彝总主编《中国通史》等</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59" name="Group 43"/>
          <p:cNvGraphicFramePr>
            <a:graphicFrameLocks noGrp="1"/>
          </p:cNvGraphicFramePr>
          <p:nvPr/>
        </p:nvGraphicFramePr>
        <p:xfrm>
          <a:off x="209550" y="315913"/>
          <a:ext cx="8297863" cy="3844925"/>
        </p:xfrm>
        <a:graphic>
          <a:graphicData uri="http://schemas.openxmlformats.org/drawingml/2006/table">
            <a:tbl>
              <a:tblPr/>
              <a:tblGrid>
                <a:gridCol w="1409700"/>
                <a:gridCol w="6888163"/>
              </a:tblGrid>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序号</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表层信息</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①</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开发利用海洋历史悠久，发展边海商业</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②</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海上丝绸之路开辟，促进佛教东传</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③</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指南针用于航海，海外贸易鼎盛</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④</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郑和下西洋，远及西亚东非，海外了解加深</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⑤</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400" b="1" i="0" u="none" strike="noStrike" cap="none" normalizeH="0" baseline="0" smtClean="0">
                        <a:ln>
                          <a:noFill/>
                        </a:ln>
                        <a:solidFill>
                          <a:schemeClr val="tx1"/>
                        </a:solidFill>
                        <a:effectLst/>
                        <a:latin typeface="宋体" charset="-122"/>
                        <a:ea typeface="宋体" charset="-122"/>
                      </a:endParaRP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一些思想家主张“海防”</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⑥</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海禁政策，海洋利用受到限制</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404813" y="808038"/>
            <a:ext cx="8024812" cy="3095625"/>
            <a:chOff x="0" y="0"/>
            <a:chExt cx="2387" cy="1950"/>
          </a:xfrm>
        </p:grpSpPr>
        <p:sp>
          <p:nvSpPr>
            <p:cNvPr id="16386" name="Rectangle 3"/>
            <p:cNvSpPr>
              <a:spLocks noChangeArrowheads="1"/>
            </p:cNvSpPr>
            <p:nvPr/>
          </p:nvSpPr>
          <p:spPr bwMode="auto">
            <a:xfrm>
              <a:off x="94" y="73"/>
              <a:ext cx="2293" cy="718"/>
            </a:xfrm>
            <a:prstGeom prst="rect">
              <a:avLst/>
            </a:prstGeom>
            <a:noFill/>
            <a:ln w="9525">
              <a:noFill/>
              <a:miter lim="800000"/>
              <a:headEnd/>
              <a:tailEnd/>
            </a:ln>
          </p:spPr>
          <p:txBody>
            <a:bodyPr>
              <a:spAutoFit/>
            </a:bodyPr>
            <a:lstStyle/>
            <a:p>
              <a:pPr eaLnBrk="0" hangingPunct="0">
                <a:lnSpc>
                  <a:spcPct val="110000"/>
                </a:lnSpc>
              </a:pPr>
              <a:r>
                <a:rPr lang="zh-CN" altLang="en-US" sz="2800" b="1">
                  <a:latin typeface="Calibri" pitchFamily="34" charset="0"/>
                </a:rPr>
                <a:t>目录</a:t>
              </a:r>
            </a:p>
            <a:p>
              <a:pPr eaLnBrk="0" hangingPunct="0">
                <a:lnSpc>
                  <a:spcPct val="110000"/>
                </a:lnSpc>
              </a:pPr>
              <a:endParaRPr lang="en-US" altLang="zh-CN" sz="1000">
                <a:latin typeface="Calibri" pitchFamily="34" charset="0"/>
              </a:endParaRPr>
            </a:p>
            <a:p>
              <a:pPr eaLnBrk="0" hangingPunct="0">
                <a:lnSpc>
                  <a:spcPct val="110000"/>
                </a:lnSpc>
              </a:pPr>
              <a:r>
                <a:rPr lang="zh-CN" altLang="en-US" sz="2400">
                  <a:latin typeface="黑体" pitchFamily="2" charset="-122"/>
                  <a:ea typeface="黑体" pitchFamily="2" charset="-122"/>
                </a:rPr>
                <a:t>一、理论篇：高考25分题的三对关系</a:t>
              </a:r>
            </a:p>
          </p:txBody>
        </p:sp>
        <p:sp>
          <p:nvSpPr>
            <p:cNvPr id="16387" name="Line 4"/>
            <p:cNvSpPr>
              <a:spLocks noChangeShapeType="1"/>
            </p:cNvSpPr>
            <p:nvPr/>
          </p:nvSpPr>
          <p:spPr bwMode="auto">
            <a:xfrm flipH="1">
              <a:off x="0" y="0"/>
              <a:ext cx="3" cy="1950"/>
            </a:xfrm>
            <a:prstGeom prst="line">
              <a:avLst/>
            </a:prstGeom>
            <a:noFill/>
            <a:ln w="9525">
              <a:solidFill>
                <a:srgbClr val="000000"/>
              </a:solidFill>
              <a:prstDash val="dash"/>
              <a:round/>
              <a:headEnd/>
              <a:tailEnd/>
            </a:ln>
          </p:spPr>
          <p:txBody>
            <a:bodyPr wrap="none" anchor="ctr"/>
            <a:lstStyle/>
            <a:p>
              <a:endParaRPr lang="zh-CN" altLang="en-US"/>
            </a:p>
          </p:txBody>
        </p:sp>
        <p:sp>
          <p:nvSpPr>
            <p:cNvPr id="16388" name="Text Box 18"/>
            <p:cNvSpPr txBox="1">
              <a:spLocks noChangeArrowheads="1"/>
            </p:cNvSpPr>
            <p:nvPr/>
          </p:nvSpPr>
          <p:spPr bwMode="auto">
            <a:xfrm>
              <a:off x="75" y="1017"/>
              <a:ext cx="2178" cy="290"/>
            </a:xfrm>
            <a:prstGeom prst="rect">
              <a:avLst/>
            </a:prstGeom>
            <a:noFill/>
            <a:ln w="9525">
              <a:noFill/>
              <a:miter lim="800000"/>
              <a:headEnd/>
              <a:tailEnd/>
            </a:ln>
          </p:spPr>
          <p:txBody>
            <a:bodyPr>
              <a:spAutoFit/>
            </a:bodyPr>
            <a:lstStyle/>
            <a:p>
              <a:pPr eaLnBrk="0" hangingPunct="0"/>
              <a:r>
                <a:rPr lang="zh-CN" altLang="en-US" sz="2400">
                  <a:latin typeface="黑体" pitchFamily="2" charset="-122"/>
                  <a:ea typeface="黑体" pitchFamily="2" charset="-122"/>
                </a:rPr>
                <a:t>二、实战篇：高考25分题的三件法宝</a:t>
              </a:r>
            </a:p>
          </p:txBody>
        </p:sp>
        <p:sp>
          <p:nvSpPr>
            <p:cNvPr id="16389" name="Line 22"/>
            <p:cNvSpPr>
              <a:spLocks noChangeShapeType="1"/>
            </p:cNvSpPr>
            <p:nvPr/>
          </p:nvSpPr>
          <p:spPr bwMode="auto">
            <a:xfrm rot="16200000" flipH="1">
              <a:off x="1144" y="-684"/>
              <a:ext cx="4" cy="2241"/>
            </a:xfrm>
            <a:prstGeom prst="line">
              <a:avLst/>
            </a:prstGeom>
            <a:noFill/>
            <a:ln w="9525">
              <a:solidFill>
                <a:srgbClr val="000000"/>
              </a:solidFill>
              <a:prstDash val="dash"/>
              <a:round/>
              <a:headEnd/>
              <a:tailEnd/>
            </a:ln>
          </p:spPr>
          <p:txBody>
            <a:bodyPr wrap="none" anchor="ctr"/>
            <a:lstStyle/>
            <a:p>
              <a:endParaRPr lang="zh-CN" altLang="en-US"/>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内容占位符 2"/>
          <p:cNvSpPr>
            <a:spLocks noGrp="1"/>
          </p:cNvSpPr>
          <p:nvPr>
            <p:ph idx="1"/>
          </p:nvPr>
        </p:nvSpPr>
        <p:spPr>
          <a:xfrm>
            <a:off x="206375" y="133350"/>
            <a:ext cx="8680450" cy="4875213"/>
          </a:xfrm>
        </p:spPr>
        <p:txBody>
          <a:bodyPr/>
          <a:lstStyle/>
          <a:p>
            <a:r>
              <a:rPr lang="zh-CN" altLang="en-US" sz="2400" b="1" smtClean="0"/>
              <a:t>2.对提取的信息进行深层转化</a:t>
            </a:r>
          </a:p>
          <a:p>
            <a:r>
              <a:rPr lang="zh-CN" altLang="en-US" sz="2400" b="1" smtClean="0"/>
              <a:t>A.由此及彼，结合所学知识转化，②③④</a:t>
            </a:r>
          </a:p>
          <a:p>
            <a:r>
              <a:rPr lang="zh-CN" altLang="en-US" sz="2400" b="1" smtClean="0"/>
              <a:t>B.由表及里，结合上位概念转化，②③⑤</a:t>
            </a:r>
          </a:p>
          <a:p>
            <a:endParaRPr lang="zh-CN" altLang="en-US" sz="2400" b="1" smtClean="0"/>
          </a:p>
        </p:txBody>
      </p:sp>
      <p:graphicFrame>
        <p:nvGraphicFramePr>
          <p:cNvPr id="35883" name="Group 43"/>
          <p:cNvGraphicFramePr>
            <a:graphicFrameLocks noGrp="1"/>
          </p:cNvGraphicFramePr>
          <p:nvPr/>
        </p:nvGraphicFramePr>
        <p:xfrm>
          <a:off x="179388" y="1563688"/>
          <a:ext cx="8778875" cy="3463925"/>
        </p:xfrm>
        <a:graphic>
          <a:graphicData uri="http://schemas.openxmlformats.org/drawingml/2006/table">
            <a:tbl>
              <a:tblPr/>
              <a:tblGrid>
                <a:gridCol w="693737"/>
                <a:gridCol w="4422775"/>
                <a:gridCol w="3662363"/>
              </a:tblGrid>
              <a:tr h="398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rPr>
                        <a:t>序号</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rPr>
                        <a:t>表层信息</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rPr>
                        <a:t>深层转化</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rPr>
                        <a:t>①</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rPr>
                        <a:t>开发利用海洋历史悠久，发展边海商业</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rPr>
                        <a:t> </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rPr>
                        <a:t>②</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rPr>
                        <a:t>海上丝绸之路开辟，促进佛教东传</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rPr>
                        <a:t>以经济文化交流为主，和平利用</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rPr>
                        <a:t>③</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rPr>
                        <a:t>指南针用于航海，海外贸易鼎盛</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rPr>
                        <a:t>先进技术应用于航海</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rPr>
                        <a:t>④</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rPr>
                        <a:t>郑和下西洋，远及西亚东非，海外了解加深</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rPr>
                        <a:t>远洋开拓、宣扬国威、和平往来</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rPr>
                        <a:t>⑤</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rPr>
                        <a:t>一些思想家主张“海防”</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a:noFill/>
                        </a:ln>
                        <a:solidFill>
                          <a:schemeClr val="tx1"/>
                        </a:solidFill>
                        <a:effectLst/>
                        <a:latin typeface="宋体" charset="-122"/>
                        <a:ea typeface="宋体" charset="-122"/>
                      </a:endParaRP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rPr>
                        <a:t>初步的海权意识萌发</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宋体" charset="-122"/>
                          <a:ea typeface="宋体" charset="-122"/>
                        </a:rPr>
                        <a:t>⑥</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宋体" charset="-122"/>
                          <a:ea typeface="宋体" charset="-122"/>
                        </a:rPr>
                        <a:t>海禁政策，海洋利用受到限制</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a:noFill/>
                        </a:ln>
                        <a:solidFill>
                          <a:schemeClr val="tx1"/>
                        </a:solidFill>
                        <a:effectLst/>
                        <a:latin typeface="宋体" charset="-122"/>
                        <a:ea typeface="宋体" charset="-122"/>
                      </a:endParaRP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3"/>
          <p:cNvSpPr txBox="1">
            <a:spLocks noChangeArrowheads="1"/>
          </p:cNvSpPr>
          <p:nvPr/>
        </p:nvSpPr>
        <p:spPr bwMode="auto">
          <a:xfrm>
            <a:off x="61913" y="228600"/>
            <a:ext cx="8947150" cy="4838700"/>
          </a:xfrm>
          <a:prstGeom prst="rect">
            <a:avLst/>
          </a:prstGeom>
          <a:noFill/>
          <a:ln w="9525">
            <a:noFill/>
            <a:miter lim="800000"/>
            <a:headEnd/>
            <a:tailEnd/>
          </a:ln>
        </p:spPr>
        <p:txBody>
          <a:bodyPr>
            <a:spAutoFit/>
          </a:bodyPr>
          <a:lstStyle/>
          <a:p>
            <a:r>
              <a:rPr lang="zh-CN" altLang="en-US" sz="2400" b="1"/>
              <a:t>3.运用合并、关联、类比等方法，建立多点信息的内在联系</a:t>
            </a:r>
          </a:p>
          <a:p>
            <a:r>
              <a:rPr lang="zh-CN" altLang="en-US" sz="2400" b="1"/>
              <a:t>A.合并：②③④中均有贸易往来、文化交流。</a:t>
            </a:r>
          </a:p>
          <a:p>
            <a:r>
              <a:rPr lang="zh-CN" altLang="en-US" sz="2400" b="1"/>
              <a:t>B.关联：</a:t>
            </a:r>
          </a:p>
          <a:p>
            <a:r>
              <a:rPr lang="zh-CN" altLang="en-US" sz="2400" b="1"/>
              <a:t>    将①至④关联，可以看出海洋利用的空间扩大，得出从沿海到远洋开拓；</a:t>
            </a:r>
          </a:p>
          <a:p>
            <a:r>
              <a:rPr lang="zh-CN" altLang="en-US" sz="2400" b="1"/>
              <a:t>    将①至⑥关联，可得出海洋政策长期对外开放，逐步转向消极保守。从海洋利用主体看，主要是民间交流。</a:t>
            </a:r>
          </a:p>
          <a:p>
            <a:r>
              <a:rPr lang="en-US" altLang="zh-CN" sz="2400" b="1"/>
              <a:t>C.</a:t>
            </a:r>
            <a:r>
              <a:rPr lang="zh-CN" altLang="en-US" sz="2400" b="1"/>
              <a:t>类比：</a:t>
            </a:r>
          </a:p>
          <a:p>
            <a:r>
              <a:rPr lang="zh-CN" altLang="en-US" sz="2400" b="1"/>
              <a:t>  ①③贸易（利用海洋资源）；</a:t>
            </a:r>
          </a:p>
          <a:p>
            <a:r>
              <a:rPr lang="zh-CN" altLang="en-US" sz="2400" b="1"/>
              <a:t>  ②④文化交流；</a:t>
            </a:r>
          </a:p>
          <a:p>
            <a:r>
              <a:rPr lang="zh-CN" altLang="en-US" sz="2400" b="1"/>
              <a:t>  ⑤海权意识；</a:t>
            </a:r>
          </a:p>
          <a:p>
            <a:r>
              <a:rPr lang="zh-CN" altLang="en-US" sz="2400" b="1"/>
              <a:t>  ④⑥对外政策变迁。</a:t>
            </a:r>
          </a:p>
          <a:p>
            <a:endParaRPr lang="zh-CN" altLang="en-US" sz="2400" b="1"/>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865">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86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8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框 3"/>
          <p:cNvSpPr txBox="1">
            <a:spLocks noChangeArrowheads="1"/>
          </p:cNvSpPr>
          <p:nvPr/>
        </p:nvSpPr>
        <p:spPr bwMode="auto">
          <a:xfrm>
            <a:off x="-61913" y="292100"/>
            <a:ext cx="9036051" cy="4152900"/>
          </a:xfrm>
          <a:prstGeom prst="rect">
            <a:avLst/>
          </a:prstGeom>
          <a:noFill/>
          <a:ln w="9525">
            <a:noFill/>
            <a:miter lim="800000"/>
            <a:headEnd/>
            <a:tailEnd/>
          </a:ln>
        </p:spPr>
        <p:txBody>
          <a:bodyPr>
            <a:spAutoFit/>
          </a:bodyPr>
          <a:lstStyle/>
          <a:p>
            <a:r>
              <a:rPr lang="zh-CN" altLang="en-US" sz="2400" b="1"/>
              <a:t>课堂练习2：材料二</a:t>
            </a:r>
          </a:p>
          <a:p>
            <a:r>
              <a:rPr lang="zh-CN" altLang="en-US" sz="2000"/>
              <a:t>      </a:t>
            </a:r>
            <a:r>
              <a:rPr lang="zh-CN" altLang="en-US" sz="2000" b="1"/>
              <a:t>①鸦片战争后，中国被卷入世界市场体系，通商口岸不断增加。②魏源认为海运“优于河运者有四利：利国、利民、利官、利商”。③1842~1846年，茶出口增长一倍，丝的出口增长将近五倍；1846~1856年，茶出口又增长55%，丝的出口增长三倍多。④海关税收从1861年的490余万两增加到1902年的3000余万两。⑤1866年，左宗棠创办福州船政局，附设福州船政学堂。1868年，江南制造总局制造的第一艘近代海轮“惠吉”号下水。1872年轮船招商局成立，“使我内江外海之利，不致为洋人占尽”。1885年，海军衙门设立。⑥随着西方商品与资本输出的扩大，部分国人提出与列强进行“商战”。1904年，张謇上奏朝廷，请准各省成立海洋渔业公司，购置新式渔轮，发展海洋渔业。⑦19世纪60年代后，清政府与英法等国签订条约，允许百姓出国，“毫无禁阻”，仅南洋地区，就有中国移民500万人。</a:t>
            </a:r>
          </a:p>
          <a:p>
            <a:r>
              <a:rPr lang="zh-CN" altLang="en-US" sz="2000">
                <a:solidFill>
                  <a:srgbClr val="FF0000"/>
                </a:solidFill>
              </a:rPr>
              <a:t>  </a:t>
            </a:r>
            <a:r>
              <a:rPr lang="zh-CN" altLang="en-US" sz="2000" b="1">
                <a:solidFill>
                  <a:srgbClr val="FF0000"/>
                </a:solidFill>
              </a:rPr>
              <a:t>问题：根据材料二并结合所学知识，分析指出晚清海洋利用的主要变化。</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8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8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内容占位符 2"/>
          <p:cNvSpPr>
            <a:spLocks noGrp="1"/>
          </p:cNvSpPr>
          <p:nvPr>
            <p:ph idx="1"/>
          </p:nvPr>
        </p:nvSpPr>
        <p:spPr>
          <a:xfrm>
            <a:off x="306388" y="195263"/>
            <a:ext cx="8618537" cy="4900612"/>
          </a:xfrm>
        </p:spPr>
        <p:txBody>
          <a:bodyPr/>
          <a:lstStyle/>
          <a:p>
            <a:r>
              <a:rPr lang="zh-CN" altLang="en-US" sz="2000" b="1" smtClean="0"/>
              <a:t>课堂练习</a:t>
            </a:r>
            <a:r>
              <a:rPr lang="en-US" altLang="zh-CN" sz="2000" b="1" smtClean="0"/>
              <a:t>3</a:t>
            </a:r>
            <a:r>
              <a:rPr lang="zh-CN" altLang="en-US" sz="2000" b="1" smtClean="0"/>
              <a:t>：（2015·上海卷）一份奏折（12分）</a:t>
            </a:r>
          </a:p>
          <a:p>
            <a:r>
              <a:rPr lang="zh-CN" altLang="en-US" sz="2000" b="1" smtClean="0"/>
              <a:t>鸦片战争时，琦善派人探听了一些英国的情况，并据此写了一份奏折上报朝廷，言道：</a:t>
            </a:r>
          </a:p>
          <a:p>
            <a:r>
              <a:rPr lang="zh-CN" altLang="en-US" sz="2000" b="1" smtClean="0"/>
              <a:t>   该国王已物故四年，并无子嗣，仅存一女，年未及笄，即为今之国王。该国有大族二十余家，皆其国之权臣，议事另有公所。只须伊等自行商榷，不受约束，揣其词意。或前此粤省烧毁之烟，其中即有各该权臣之物。……是固蛮夷之国，犬羊之性，初未知礼义廉耻，又安知君臣上下？且系年轻弱女，尚待择配，则国非其国，意本不在保兹疆土，而其国权奸之属，只知谋取私利，更不暇计其公家……故求索不专在通市。</a:t>
            </a:r>
          </a:p>
          <a:p>
            <a:r>
              <a:rPr lang="zh-CN" altLang="en-US" sz="2000" b="1" smtClean="0"/>
              <a:t>                                                       </a:t>
            </a:r>
            <a:r>
              <a:rPr lang="en-US" altLang="zh-CN" sz="2000" b="1" smtClean="0"/>
              <a:t>——</a:t>
            </a:r>
            <a:r>
              <a:rPr lang="zh-CN" altLang="en-US" sz="2000" b="1" smtClean="0"/>
              <a:t>选自《琦善奏探询英国各情形折》</a:t>
            </a:r>
          </a:p>
          <a:p>
            <a:r>
              <a:rPr lang="zh-CN" altLang="en-US" sz="2000" b="1" smtClean="0"/>
              <a:t>问题：（1）根据上述材料，你认为琦善获得了哪些情报？（4分）</a:t>
            </a:r>
          </a:p>
          <a:p>
            <a:r>
              <a:rPr lang="zh-CN" altLang="en-US" sz="2000" b="1" smtClean="0"/>
              <a:t>   （2）你如何看待琦善的这份奏折？（8分）</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内容占位符 2"/>
          <p:cNvSpPr>
            <a:spLocks noGrp="1"/>
          </p:cNvSpPr>
          <p:nvPr>
            <p:ph idx="1"/>
          </p:nvPr>
        </p:nvSpPr>
        <p:spPr>
          <a:xfrm>
            <a:off x="155575" y="144463"/>
            <a:ext cx="8229600" cy="3394075"/>
          </a:xfrm>
        </p:spPr>
        <p:txBody>
          <a:bodyPr/>
          <a:lstStyle/>
          <a:p>
            <a:r>
              <a:rPr lang="zh-CN" altLang="en-US" sz="2400" b="1" smtClean="0"/>
              <a:t>课堂练习4：</a:t>
            </a:r>
          </a:p>
          <a:p>
            <a:r>
              <a:rPr lang="zh-CN" altLang="en-US" sz="2400" smtClean="0"/>
              <a:t>     </a:t>
            </a:r>
            <a:r>
              <a:rPr lang="zh-CN" altLang="en-US" sz="2400" b="1" smtClean="0"/>
              <a:t>请将学案上近三年</a:t>
            </a:r>
            <a:r>
              <a:rPr lang="en-US" altLang="zh-CN" sz="2400" b="1" smtClean="0"/>
              <a:t>25</a:t>
            </a:r>
            <a:r>
              <a:rPr lang="zh-CN" altLang="en-US" sz="2400" b="1" smtClean="0"/>
              <a:t>分题全国卷的答案进行勾画。将来自于教材知识的答案用</a:t>
            </a:r>
            <a:r>
              <a:rPr lang="zh-CN" altLang="en-US" sz="2400" b="1" smtClean="0">
                <a:solidFill>
                  <a:srgbClr val="FF0000"/>
                </a:solidFill>
              </a:rPr>
              <a:t>红笔</a:t>
            </a:r>
            <a:r>
              <a:rPr lang="zh-CN" altLang="en-US" sz="2400" b="1" smtClean="0"/>
              <a:t>勾涂，将来自于对材料的归纳概括的用</a:t>
            </a:r>
            <a:r>
              <a:rPr lang="zh-CN" altLang="en-US" sz="2400" b="1" smtClean="0">
                <a:solidFill>
                  <a:srgbClr val="FF0000"/>
                </a:solidFill>
              </a:rPr>
              <a:t>黑笔</a:t>
            </a:r>
            <a:r>
              <a:rPr lang="zh-CN" altLang="en-US" sz="2400" b="1" smtClean="0"/>
              <a:t>勾出下划线。并请体会</a:t>
            </a:r>
            <a:r>
              <a:rPr lang="en-US" altLang="zh-CN" sz="2400" b="1" smtClean="0"/>
              <a:t>25</a:t>
            </a:r>
            <a:r>
              <a:rPr lang="zh-CN" altLang="en-US" sz="2400" b="1" smtClean="0"/>
              <a:t>分题的得分奥妙。</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rcRect/>
          <a:stretch>
            <a:fillRect/>
          </a:stretch>
        </p:blipFill>
        <p:spPr bwMode="auto">
          <a:xfrm>
            <a:off x="3389313" y="1276350"/>
            <a:ext cx="5754687" cy="3868738"/>
          </a:xfrm>
          <a:prstGeom prst="rect">
            <a:avLst/>
          </a:prstGeom>
          <a:noFill/>
          <a:ln w="9525">
            <a:noFill/>
            <a:miter lim="800000"/>
            <a:headEnd/>
            <a:tailEnd/>
          </a:ln>
        </p:spPr>
      </p:pic>
      <p:sp>
        <p:nvSpPr>
          <p:cNvPr id="40962" name="Text Box 83"/>
          <p:cNvSpPr txBox="1">
            <a:spLocks noChangeArrowheads="1"/>
          </p:cNvSpPr>
          <p:nvPr/>
        </p:nvSpPr>
        <p:spPr bwMode="auto">
          <a:xfrm>
            <a:off x="1476375" y="1131888"/>
            <a:ext cx="4895850" cy="1409700"/>
          </a:xfrm>
          <a:prstGeom prst="rect">
            <a:avLst/>
          </a:prstGeom>
          <a:noFill/>
          <a:ln w="9525">
            <a:noFill/>
            <a:miter lim="800000"/>
            <a:headEnd/>
            <a:tailEnd/>
          </a:ln>
        </p:spPr>
        <p:txBody>
          <a:bodyPr>
            <a:spAutoFit/>
          </a:bodyPr>
          <a:lstStyle/>
          <a:p>
            <a:pPr algn="r">
              <a:lnSpc>
                <a:spcPct val="90000"/>
              </a:lnSpc>
            </a:pPr>
            <a:r>
              <a:rPr lang="zh-CN" altLang="en-US" sz="4800" b="1">
                <a:latin typeface="Calibri" pitchFamily="34" charset="0"/>
                <a:ea typeface="黑体" pitchFamily="2" charset="-122"/>
              </a:rPr>
              <a:t>感谢大家合作，敬请批评指正。</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anim calcmode="lin" valueType="num">
                                      <p:cBhvr>
                                        <p:cTn id="8" dur="800" fill="hold"/>
                                        <p:tgtEl>
                                          <p:spTgt spid="2"/>
                                        </p:tgtEl>
                                        <p:attrNameLst>
                                          <p:attrName>ppt_x</p:attrName>
                                        </p:attrNameLst>
                                      </p:cBhvr>
                                      <p:tavLst>
                                        <p:tav tm="0">
                                          <p:val>
                                            <p:strVal val="#ppt_x"/>
                                          </p:val>
                                        </p:tav>
                                        <p:tav tm="100000">
                                          <p:val>
                                            <p:strVal val="#ppt_x"/>
                                          </p:val>
                                        </p:tav>
                                      </p:tavLst>
                                    </p:anim>
                                    <p:anim calcmode="lin" valueType="num">
                                      <p:cBhvr>
                                        <p:cTn id="9" dur="8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0962">
                                            <p:txEl>
                                              <p:pRg st="0" end="0"/>
                                            </p:txEl>
                                          </p:spTgt>
                                        </p:tgtEl>
                                        <p:attrNameLst>
                                          <p:attrName>style.visibility</p:attrName>
                                        </p:attrNameLst>
                                      </p:cBhvr>
                                      <p:to>
                                        <p:strVal val="visible"/>
                                      </p:to>
                                    </p:set>
                                    <p:animEffect transition="in" filter="wipe(left)">
                                      <p:cBhvr>
                                        <p:cTn id="13" dur="500"/>
                                        <p:tgtEl>
                                          <p:spTgt spid="409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p:txBody>
          <a:bodyPr/>
          <a:lstStyle/>
          <a:p>
            <a:r>
              <a:rPr lang="zh-CN" altLang="zh-CN" sz="3200" b="1" smtClean="0"/>
              <a:t>全国Ⅲ卷四川考生得分情况比较</a:t>
            </a:r>
            <a:endParaRPr lang="en-US" altLang="zh-CN" sz="3200" b="1" smtClean="0"/>
          </a:p>
        </p:txBody>
      </p:sp>
      <p:pic>
        <p:nvPicPr>
          <p:cNvPr id="18434" name="图片 3"/>
          <p:cNvPicPr>
            <a:picLocks noChangeAspect="1"/>
          </p:cNvPicPr>
          <p:nvPr>
            <p:ph idx="1"/>
          </p:nvPr>
        </p:nvPicPr>
        <p:blipFill>
          <a:blip r:embed="rId2"/>
          <a:srcRect/>
          <a:stretch>
            <a:fillRect/>
          </a:stretch>
        </p:blipFill>
        <p:spPr>
          <a:xfrm>
            <a:off x="766763" y="1325563"/>
            <a:ext cx="7610475" cy="3143250"/>
          </a:xfr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a:xfrm>
            <a:off x="66675" y="206375"/>
            <a:ext cx="8229600" cy="857250"/>
          </a:xfrm>
        </p:spPr>
        <p:txBody>
          <a:bodyPr/>
          <a:lstStyle/>
          <a:p>
            <a:pPr algn="l"/>
            <a:r>
              <a:rPr lang="zh-CN" altLang="en-US" sz="2800" smtClean="0">
                <a:latin typeface="黑体" pitchFamily="2" charset="-122"/>
                <a:ea typeface="黑体" pitchFamily="2" charset="-122"/>
              </a:rPr>
              <a:t>一、理论篇：高考25分题的三对关系</a:t>
            </a:r>
          </a:p>
        </p:txBody>
      </p:sp>
      <p:sp>
        <p:nvSpPr>
          <p:cNvPr id="19458" name="内容占位符 2"/>
          <p:cNvSpPr>
            <a:spLocks noGrp="1"/>
          </p:cNvSpPr>
          <p:nvPr>
            <p:ph idx="1"/>
          </p:nvPr>
        </p:nvSpPr>
        <p:spPr>
          <a:xfrm>
            <a:off x="261938" y="1063625"/>
            <a:ext cx="8778875" cy="3530600"/>
          </a:xfrm>
        </p:spPr>
        <p:txBody>
          <a:bodyPr/>
          <a:lstStyle/>
          <a:p>
            <a:r>
              <a:rPr lang="zh-CN" altLang="en-US" sz="2400" b="1" smtClean="0"/>
              <a:t>（一）与教材的关系</a:t>
            </a:r>
          </a:p>
          <a:p>
            <a:r>
              <a:rPr lang="zh-CN" altLang="en-US" sz="2400" b="1" smtClean="0"/>
              <a:t>1. 通过新材料迁移教材知识</a:t>
            </a:r>
          </a:p>
          <a:p>
            <a:r>
              <a:rPr lang="zh-CN" altLang="en-US" sz="2400" b="1" smtClean="0"/>
              <a:t>（1）通过新现象迁移知识</a:t>
            </a:r>
          </a:p>
          <a:p>
            <a:r>
              <a:rPr lang="zh-CN" altLang="en-US" sz="2400" b="1" smtClean="0"/>
              <a:t>（2）通过背景和影响的分析或说明迁移知识</a:t>
            </a:r>
          </a:p>
          <a:p>
            <a:r>
              <a:rPr lang="zh-CN" altLang="en-US" sz="2400" b="1" smtClean="0"/>
              <a:t>2.通过新材料拓展教材知识</a:t>
            </a:r>
          </a:p>
          <a:p>
            <a:r>
              <a:rPr lang="zh-CN" altLang="en-US" sz="2400" b="1" smtClean="0"/>
              <a:t>（1）通过纵向拓展知识</a:t>
            </a:r>
          </a:p>
          <a:p>
            <a:r>
              <a:rPr lang="zh-CN" altLang="en-US" sz="2400" b="1" smtClean="0"/>
              <a:t>（2）通过横向拓展知识</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5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a:xfrm>
            <a:off x="319088" y="206375"/>
            <a:ext cx="8229600" cy="857250"/>
          </a:xfrm>
        </p:spPr>
        <p:txBody>
          <a:bodyPr/>
          <a:lstStyle/>
          <a:p>
            <a:pPr algn="l"/>
            <a:r>
              <a:rPr lang="zh-CN" altLang="en-US" sz="2800" b="1" smtClean="0"/>
              <a:t>（二）与能力、素养考查的关系。</a:t>
            </a:r>
            <a:br>
              <a:rPr lang="zh-CN" altLang="en-US" sz="2800" b="1" smtClean="0"/>
            </a:br>
            <a:endParaRPr lang="zh-CN" altLang="en-US" sz="2800" b="1" smtClean="0"/>
          </a:p>
        </p:txBody>
      </p:sp>
      <p:sp>
        <p:nvSpPr>
          <p:cNvPr id="3" name="内容占位符 2"/>
          <p:cNvSpPr>
            <a:spLocks noGrp="1"/>
          </p:cNvSpPr>
          <p:nvPr>
            <p:ph idx="1"/>
          </p:nvPr>
        </p:nvSpPr>
        <p:spPr>
          <a:xfrm>
            <a:off x="206375" y="735013"/>
            <a:ext cx="8767763" cy="3933825"/>
          </a:xfrm>
        </p:spPr>
        <p:txBody>
          <a:bodyPr/>
          <a:lstStyle/>
          <a:p>
            <a:pPr>
              <a:buFont typeface="Arial" panose="020B0604020202020204" pitchFamily="34" charset="0"/>
              <a:buChar char="•"/>
              <a:defRPr/>
            </a:pPr>
            <a:r>
              <a:rPr lang="zh-CN" altLang="en-US" sz="2400" b="1">
                <a:latin typeface="+mn-ea"/>
                <a:sym typeface="+mn-ea"/>
              </a:rPr>
              <a:t>1.获取与解读信息与指出、概括能力</a:t>
            </a:r>
          </a:p>
          <a:p>
            <a:pPr>
              <a:buFont typeface="Arial" panose="020B0604020202020204" pitchFamily="34" charset="0"/>
              <a:buChar char="•"/>
              <a:defRPr/>
            </a:pPr>
            <a:endParaRPr lang="zh-CN" altLang="en-US" sz="2400" b="1">
              <a:latin typeface="+mn-ea"/>
              <a:sym typeface="+mn-ea"/>
            </a:endParaRPr>
          </a:p>
          <a:p>
            <a:pPr>
              <a:buFont typeface="Arial" panose="020B0604020202020204" pitchFamily="34" charset="0"/>
              <a:buChar char="•"/>
              <a:defRPr/>
            </a:pPr>
            <a:endParaRPr lang="zh-CN" altLang="en-US" sz="2400" b="1">
              <a:latin typeface="+mn-ea"/>
              <a:sym typeface="+mn-ea"/>
            </a:endParaRPr>
          </a:p>
          <a:p>
            <a:pPr>
              <a:buFont typeface="Arial" panose="020B0604020202020204" pitchFamily="34" charset="0"/>
              <a:buChar char="•"/>
              <a:defRPr/>
            </a:pPr>
            <a:endParaRPr lang="zh-CN" altLang="en-US"/>
          </a:p>
        </p:txBody>
      </p:sp>
      <p:graphicFrame>
        <p:nvGraphicFramePr>
          <p:cNvPr id="20506" name="Group 26"/>
          <p:cNvGraphicFramePr>
            <a:graphicFrameLocks noGrp="1"/>
          </p:cNvGraphicFramePr>
          <p:nvPr/>
        </p:nvGraphicFramePr>
        <p:xfrm>
          <a:off x="206375" y="1235075"/>
          <a:ext cx="8566150" cy="3756025"/>
        </p:xfrm>
        <a:graphic>
          <a:graphicData uri="http://schemas.openxmlformats.org/drawingml/2006/table">
            <a:tbl>
              <a:tblPr/>
              <a:tblGrid>
                <a:gridCol w="2141538"/>
                <a:gridCol w="1889125"/>
                <a:gridCol w="2390775"/>
                <a:gridCol w="2144712"/>
              </a:tblGrid>
              <a:tr h="469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能力要求</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 </a:t>
                      </a:r>
                      <a:r>
                        <a:rPr kumimoji="0" lang="zh-CN" altLang="en-US" sz="2400" b="1" i="0" u="none" strike="noStrike" cap="none" normalizeH="0" baseline="0" smtClean="0">
                          <a:ln>
                            <a:noFill/>
                          </a:ln>
                          <a:solidFill>
                            <a:schemeClr val="tx1"/>
                          </a:solidFill>
                          <a:effectLst/>
                          <a:latin typeface="宋体" charset="-122"/>
                          <a:ea typeface="宋体" charset="-122"/>
                        </a:rPr>
                        <a:t>层次一</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 </a:t>
                      </a:r>
                      <a:r>
                        <a:rPr kumimoji="0" lang="zh-CN" altLang="en-US" sz="2400" b="1" i="0" u="none" strike="noStrike" cap="none" normalizeH="0" baseline="0" smtClean="0">
                          <a:ln>
                            <a:noFill/>
                          </a:ln>
                          <a:solidFill>
                            <a:schemeClr val="tx1"/>
                          </a:solidFill>
                          <a:effectLst/>
                          <a:latin typeface="宋体" charset="-122"/>
                          <a:ea typeface="宋体" charset="-122"/>
                        </a:rPr>
                        <a:t>层次二</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 </a:t>
                      </a:r>
                      <a:r>
                        <a:rPr kumimoji="0" lang="zh-CN" altLang="en-US" sz="2400" b="1" i="0" u="none" strike="noStrike" cap="none" normalizeH="0" baseline="0" smtClean="0">
                          <a:ln>
                            <a:noFill/>
                          </a:ln>
                          <a:solidFill>
                            <a:schemeClr val="tx1"/>
                          </a:solidFill>
                          <a:effectLst/>
                          <a:latin typeface="宋体" charset="-122"/>
                          <a:ea typeface="宋体" charset="-122"/>
                        </a:rPr>
                        <a:t>层次三</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939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3300"/>
                          </a:solidFill>
                          <a:effectLst/>
                          <a:latin typeface="Arial" charset="0"/>
                          <a:ea typeface="宋体" charset="-122"/>
                          <a:cs typeface="Arial" charset="0"/>
                        </a:rPr>
                        <a:t>理解</a:t>
                      </a:r>
                      <a:r>
                        <a:rPr kumimoji="0" lang="zh-CN" altLang="en-US" sz="2400" b="1" i="0" u="none" strike="noStrike" cap="none" normalizeH="0" baseline="0" smtClean="0">
                          <a:ln>
                            <a:noFill/>
                          </a:ln>
                          <a:solidFill>
                            <a:srgbClr val="333333"/>
                          </a:solidFill>
                          <a:effectLst/>
                          <a:latin typeface="Arial" charset="0"/>
                          <a:ea typeface="宋体" charset="-122"/>
                          <a:cs typeface="Arial" charset="0"/>
                        </a:rPr>
                        <a:t>试题提供的图文材料和</a:t>
                      </a:r>
                      <a:r>
                        <a:rPr kumimoji="0" lang="zh-CN" altLang="en-US" sz="2400" b="1" i="0" u="none" strike="noStrike" cap="none" normalizeH="0" baseline="0" smtClean="0">
                          <a:ln>
                            <a:noFill/>
                          </a:ln>
                          <a:solidFill>
                            <a:srgbClr val="FF3300"/>
                          </a:solidFill>
                          <a:effectLst/>
                          <a:latin typeface="Arial" charset="0"/>
                          <a:ea typeface="宋体" charset="-122"/>
                          <a:cs typeface="Arial" charset="0"/>
                        </a:rPr>
                        <a:t>考试要求</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3300"/>
                          </a:solidFill>
                          <a:effectLst/>
                          <a:latin typeface="宋体" charset="-122"/>
                          <a:ea typeface="宋体" charset="-122"/>
                        </a:rPr>
                        <a:t>界定问题的范围、条件；理解问题的用意和目的</a:t>
                      </a:r>
                      <a:r>
                        <a:rPr kumimoji="0" lang="zh-CN" altLang="en-US" sz="2400" b="1" i="0" u="none" strike="noStrike" cap="none" normalizeH="0" baseline="0" smtClean="0">
                          <a:ln>
                            <a:noFill/>
                          </a:ln>
                          <a:solidFill>
                            <a:schemeClr val="tx1"/>
                          </a:solidFill>
                          <a:effectLst/>
                          <a:latin typeface="宋体" charset="-122"/>
                          <a:ea typeface="宋体" charset="-122"/>
                        </a:rPr>
                        <a:t>。</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对试题提供的所有信息进行</a:t>
                      </a:r>
                      <a:r>
                        <a:rPr kumimoji="0" lang="zh-CN" altLang="en-US" sz="2400" b="1" i="0" u="none" strike="noStrike" cap="none" normalizeH="0" baseline="0" smtClean="0">
                          <a:ln>
                            <a:noFill/>
                          </a:ln>
                          <a:solidFill>
                            <a:srgbClr val="FF3300"/>
                          </a:solidFill>
                          <a:effectLst/>
                          <a:latin typeface="宋体" charset="-122"/>
                          <a:ea typeface="宋体" charset="-122"/>
                        </a:rPr>
                        <a:t>去粗取精、去伪存真</a:t>
                      </a:r>
                      <a:r>
                        <a:rPr kumimoji="0" lang="zh-CN" altLang="en-US" sz="2400" b="1" i="0" u="none" strike="noStrike" cap="none" normalizeH="0" baseline="0" smtClean="0">
                          <a:ln>
                            <a:noFill/>
                          </a:ln>
                          <a:solidFill>
                            <a:schemeClr val="tx1"/>
                          </a:solidFill>
                          <a:effectLst/>
                          <a:latin typeface="宋体" charset="-122"/>
                          <a:ea typeface="宋体" charset="-122"/>
                        </a:rPr>
                        <a:t>的筛选；提炼出</a:t>
                      </a:r>
                      <a:r>
                        <a:rPr kumimoji="0" lang="zh-CN" altLang="en-US" sz="2400" b="1" i="0" u="none" strike="noStrike" cap="none" normalizeH="0" baseline="0" smtClean="0">
                          <a:ln>
                            <a:noFill/>
                          </a:ln>
                          <a:solidFill>
                            <a:srgbClr val="FF3300"/>
                          </a:solidFill>
                          <a:effectLst/>
                          <a:latin typeface="宋体" charset="-122"/>
                          <a:ea typeface="宋体" charset="-122"/>
                        </a:rPr>
                        <a:t>完整的历史事实、历史现象或序列性的历史事实、历史现象及其内在联系</a:t>
                      </a:r>
                      <a:r>
                        <a:rPr kumimoji="0" lang="zh-CN" altLang="en-US" sz="2400" b="1" i="0" u="none" strike="noStrike" cap="none" normalizeH="0" baseline="0" smtClean="0">
                          <a:ln>
                            <a:noFill/>
                          </a:ln>
                          <a:solidFill>
                            <a:schemeClr val="tx1"/>
                          </a:solidFill>
                          <a:effectLst/>
                          <a:latin typeface="宋体" charset="-122"/>
                          <a:ea typeface="宋体" charset="-122"/>
                        </a:rPr>
                        <a:t>。</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对已获取的信息进行</a:t>
                      </a:r>
                      <a:r>
                        <a:rPr kumimoji="0" lang="zh-CN" altLang="en-US" sz="2400" b="1" i="0" u="none" strike="noStrike" cap="none" normalizeH="0" baseline="0" smtClean="0">
                          <a:ln>
                            <a:noFill/>
                          </a:ln>
                          <a:solidFill>
                            <a:srgbClr val="FF3300"/>
                          </a:solidFill>
                          <a:effectLst/>
                          <a:latin typeface="宋体" charset="-122"/>
                          <a:ea typeface="宋体" charset="-122"/>
                        </a:rPr>
                        <a:t>完整、准确、合理的</a:t>
                      </a:r>
                      <a:r>
                        <a:rPr kumimoji="0" lang="zh-CN" altLang="en-US" sz="2400" b="1" i="0" u="none" strike="noStrike" cap="none" normalizeH="0" baseline="0" smtClean="0">
                          <a:ln>
                            <a:noFill/>
                          </a:ln>
                          <a:solidFill>
                            <a:schemeClr val="tx1"/>
                          </a:solidFill>
                          <a:effectLst/>
                          <a:latin typeface="宋体" charset="-122"/>
                          <a:ea typeface="宋体" charset="-122"/>
                        </a:rPr>
                        <a:t>解读，</a:t>
                      </a:r>
                      <a:r>
                        <a:rPr kumimoji="0" lang="zh-CN" altLang="en-US" sz="2400" b="1" i="0" u="none" strike="noStrike" cap="none" normalizeH="0" baseline="0" smtClean="0">
                          <a:ln>
                            <a:noFill/>
                          </a:ln>
                          <a:solidFill>
                            <a:srgbClr val="FF3300"/>
                          </a:solidFill>
                          <a:effectLst/>
                          <a:latin typeface="宋体" charset="-122"/>
                          <a:ea typeface="宋体" charset="-122"/>
                        </a:rPr>
                        <a:t>形成综合性的信息解读。</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941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整理材料最大限度地</a:t>
                      </a:r>
                      <a:r>
                        <a:rPr kumimoji="0" lang="zh-CN" altLang="en-US" sz="2400" b="1" i="0" u="none" strike="noStrike" cap="none" normalizeH="0" baseline="0" smtClean="0">
                          <a:ln>
                            <a:noFill/>
                          </a:ln>
                          <a:solidFill>
                            <a:srgbClr val="FF3300"/>
                          </a:solidFill>
                          <a:effectLst/>
                          <a:latin typeface="宋体" charset="-122"/>
                          <a:ea typeface="宋体" charset="-122"/>
                        </a:rPr>
                        <a:t>获取有效信息</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939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333333"/>
                          </a:solidFill>
                          <a:effectLst/>
                          <a:latin typeface="Arial" charset="0"/>
                          <a:ea typeface="宋体" charset="-122"/>
                          <a:cs typeface="Arial" charset="0"/>
                        </a:rPr>
                        <a:t>对有效信息进行</a:t>
                      </a:r>
                      <a:r>
                        <a:rPr kumimoji="0" lang="zh-CN" altLang="en-US" sz="2400" b="1" i="0" u="none" strike="noStrike" cap="none" normalizeH="0" baseline="0" smtClean="0">
                          <a:ln>
                            <a:noFill/>
                          </a:ln>
                          <a:solidFill>
                            <a:srgbClr val="FF3300"/>
                          </a:solidFill>
                          <a:effectLst/>
                          <a:latin typeface="Arial" charset="0"/>
                          <a:ea typeface="宋体" charset="-122"/>
                          <a:cs typeface="Arial" charset="0"/>
                        </a:rPr>
                        <a:t>完整、准确、合理的解读</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内容占位符 2"/>
          <p:cNvSpPr>
            <a:spLocks noGrp="1"/>
          </p:cNvSpPr>
          <p:nvPr>
            <p:ph idx="1"/>
          </p:nvPr>
        </p:nvSpPr>
        <p:spPr>
          <a:xfrm>
            <a:off x="268288" y="358775"/>
            <a:ext cx="8807450" cy="4624388"/>
          </a:xfrm>
        </p:spPr>
        <p:txBody>
          <a:bodyPr/>
          <a:lstStyle/>
          <a:p>
            <a:r>
              <a:rPr lang="zh-CN" altLang="en-US" sz="2800" b="1" smtClean="0"/>
              <a:t>2.调动和运用知识与分析、说明能力</a:t>
            </a:r>
          </a:p>
          <a:p>
            <a:endParaRPr lang="zh-CN" altLang="en-US" sz="2800" b="1" smtClean="0"/>
          </a:p>
        </p:txBody>
      </p:sp>
      <p:graphicFrame>
        <p:nvGraphicFramePr>
          <p:cNvPr id="2" name="表格 -1"/>
          <p:cNvGraphicFramePr>
            <a:graphicFrameLocks noGrp="1"/>
          </p:cNvGraphicFramePr>
          <p:nvPr/>
        </p:nvGraphicFramePr>
        <p:xfrm>
          <a:off x="58738" y="1022350"/>
          <a:ext cx="8751887" cy="3502025"/>
        </p:xfrm>
        <a:graphic>
          <a:graphicData uri="http://schemas.openxmlformats.org/drawingml/2006/table">
            <a:tbl>
              <a:tblPr/>
              <a:tblGrid>
                <a:gridCol w="2011362"/>
                <a:gridCol w="2513013"/>
                <a:gridCol w="2176462"/>
                <a:gridCol w="2051050"/>
              </a:tblGrid>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能力要求</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 </a:t>
                      </a:r>
                      <a:r>
                        <a:rPr kumimoji="0" lang="zh-CN" altLang="en-US" sz="2400" b="1" i="0" u="none" strike="noStrike" cap="none" normalizeH="0" baseline="0" smtClean="0">
                          <a:ln>
                            <a:noFill/>
                          </a:ln>
                          <a:solidFill>
                            <a:schemeClr val="tx1"/>
                          </a:solidFill>
                          <a:effectLst/>
                          <a:latin typeface="宋体" charset="-122"/>
                          <a:ea typeface="宋体" charset="-122"/>
                        </a:rPr>
                        <a:t>层次一</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 </a:t>
                      </a:r>
                      <a:r>
                        <a:rPr kumimoji="0" lang="zh-CN" altLang="en-US" sz="2400" b="1" i="0" u="none" strike="noStrike" cap="none" normalizeH="0" baseline="0" smtClean="0">
                          <a:ln>
                            <a:noFill/>
                          </a:ln>
                          <a:solidFill>
                            <a:schemeClr val="tx1"/>
                          </a:solidFill>
                          <a:effectLst/>
                          <a:latin typeface="宋体" charset="-122"/>
                          <a:ea typeface="宋体" charset="-122"/>
                        </a:rPr>
                        <a:t>层次二</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 </a:t>
                      </a:r>
                      <a:r>
                        <a:rPr kumimoji="0" lang="zh-CN" altLang="en-US" sz="2400" b="1" i="0" u="none" strike="noStrike" cap="none" normalizeH="0" baseline="0" smtClean="0">
                          <a:ln>
                            <a:noFill/>
                          </a:ln>
                          <a:solidFill>
                            <a:schemeClr val="tx1"/>
                          </a:solidFill>
                          <a:effectLst/>
                          <a:latin typeface="宋体" charset="-122"/>
                          <a:ea typeface="宋体" charset="-122"/>
                        </a:rPr>
                        <a:t>层次三</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1000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333333"/>
                          </a:solidFill>
                          <a:effectLst/>
                          <a:latin typeface="Arial" charset="0"/>
                          <a:ea typeface="宋体" charset="-122"/>
                          <a:cs typeface="Arial" charset="0"/>
                        </a:rPr>
                        <a:t>辨别</a:t>
                      </a:r>
                      <a:r>
                        <a:rPr kumimoji="0" lang="zh-CN" altLang="en-US" sz="2400" b="1" i="0" u="none" strike="noStrike" cap="none" normalizeH="0" baseline="0" smtClean="0">
                          <a:ln>
                            <a:noFill/>
                          </a:ln>
                          <a:solidFill>
                            <a:srgbClr val="FF3300"/>
                          </a:solidFill>
                          <a:effectLst/>
                          <a:latin typeface="Arial" charset="0"/>
                          <a:ea typeface="宋体" charset="-122"/>
                          <a:cs typeface="Arial" charset="0"/>
                        </a:rPr>
                        <a:t>历史事实</a:t>
                      </a:r>
                      <a:r>
                        <a:rPr kumimoji="0" lang="zh-CN" altLang="en-US" sz="2400" b="1" i="0" u="none" strike="noStrike" cap="none" normalizeH="0" baseline="0" smtClean="0">
                          <a:ln>
                            <a:noFill/>
                          </a:ln>
                          <a:solidFill>
                            <a:srgbClr val="333333"/>
                          </a:solidFill>
                          <a:effectLst/>
                          <a:latin typeface="Arial" charset="0"/>
                          <a:ea typeface="宋体" charset="-122"/>
                          <a:cs typeface="Arial" charset="0"/>
                        </a:rPr>
                        <a:t>与</a:t>
                      </a:r>
                      <a:r>
                        <a:rPr kumimoji="0" lang="zh-CN" altLang="en-US" sz="2400" b="1" i="0" u="none" strike="noStrike" cap="none" normalizeH="0" baseline="0" smtClean="0">
                          <a:ln>
                            <a:noFill/>
                          </a:ln>
                          <a:solidFill>
                            <a:srgbClr val="FF3300"/>
                          </a:solidFill>
                          <a:effectLst/>
                          <a:latin typeface="Arial" charset="0"/>
                          <a:ea typeface="宋体" charset="-122"/>
                          <a:cs typeface="Arial" charset="0"/>
                        </a:rPr>
                        <a:t>历史叙述</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辨别</a:t>
                      </a:r>
                      <a:r>
                        <a:rPr kumimoji="0" lang="zh-CN" altLang="en-US" sz="2400" b="1" i="0" u="none" strike="noStrike" cap="none" normalizeH="0" baseline="0" smtClean="0">
                          <a:ln>
                            <a:noFill/>
                          </a:ln>
                          <a:solidFill>
                            <a:srgbClr val="FF3300"/>
                          </a:solidFill>
                          <a:effectLst/>
                          <a:latin typeface="宋体" charset="-122"/>
                          <a:ea typeface="宋体" charset="-122"/>
                        </a:rPr>
                        <a:t>客观的历史事实与主观的历史解释</a:t>
                      </a:r>
                      <a:r>
                        <a:rPr kumimoji="0" lang="zh-CN" altLang="en-US" sz="2400" b="1" i="0" u="none" strike="noStrike" cap="none" normalizeH="0" baseline="0" smtClean="0">
                          <a:ln>
                            <a:noFill/>
                          </a:ln>
                          <a:solidFill>
                            <a:schemeClr val="tx1"/>
                          </a:solidFill>
                          <a:effectLst/>
                          <a:latin typeface="宋体" charset="-122"/>
                          <a:ea typeface="宋体" charset="-122"/>
                        </a:rPr>
                        <a:t>。运用</a:t>
                      </a:r>
                      <a:r>
                        <a:rPr kumimoji="0" lang="zh-CN" altLang="en-US" sz="2400" b="1" i="0" u="none" strike="noStrike" cap="none" normalizeH="0" baseline="0" smtClean="0">
                          <a:ln>
                            <a:noFill/>
                          </a:ln>
                          <a:solidFill>
                            <a:srgbClr val="FF3300"/>
                          </a:solidFill>
                          <a:effectLst/>
                          <a:latin typeface="宋体" charset="-122"/>
                          <a:ea typeface="宋体" charset="-122"/>
                        </a:rPr>
                        <a:t>判断、关联、推导和借助</a:t>
                      </a:r>
                      <a:r>
                        <a:rPr kumimoji="0" lang="zh-CN" altLang="en-US" sz="2400" b="1" i="0" u="none" strike="noStrike" cap="none" normalizeH="0" baseline="0" smtClean="0">
                          <a:ln>
                            <a:noFill/>
                          </a:ln>
                          <a:solidFill>
                            <a:schemeClr val="tx1"/>
                          </a:solidFill>
                          <a:effectLst/>
                          <a:latin typeface="宋体" charset="-122"/>
                          <a:ea typeface="宋体" charset="-122"/>
                        </a:rPr>
                        <a:t>等思维形式调动知识，运用</a:t>
                      </a:r>
                      <a:r>
                        <a:rPr kumimoji="0" lang="zh-CN" altLang="en-US" sz="2400" b="1" i="0" u="none" strike="noStrike" cap="none" normalizeH="0" baseline="0" smtClean="0">
                          <a:ln>
                            <a:noFill/>
                          </a:ln>
                          <a:solidFill>
                            <a:srgbClr val="FF3300"/>
                          </a:solidFill>
                          <a:effectLst/>
                          <a:latin typeface="宋体" charset="-122"/>
                          <a:ea typeface="宋体" charset="-122"/>
                        </a:rPr>
                        <a:t>对应、分类、取舍和引申</a:t>
                      </a:r>
                      <a:r>
                        <a:rPr kumimoji="0" lang="zh-CN" altLang="en-US" sz="2400" b="1" i="0" u="none" strike="noStrike" cap="none" normalizeH="0" baseline="0" smtClean="0">
                          <a:ln>
                            <a:noFill/>
                          </a:ln>
                          <a:solidFill>
                            <a:schemeClr val="tx1"/>
                          </a:solidFill>
                          <a:effectLst/>
                          <a:latin typeface="宋体" charset="-122"/>
                          <a:ea typeface="宋体" charset="-122"/>
                        </a:rPr>
                        <a:t>等方法运用知识。 </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知道</a:t>
                      </a:r>
                      <a:r>
                        <a:rPr kumimoji="0" lang="zh-CN" altLang="en-US" sz="2400" b="1" i="0" u="none" strike="noStrike" cap="none" normalizeH="0" baseline="0" smtClean="0">
                          <a:ln>
                            <a:noFill/>
                          </a:ln>
                          <a:solidFill>
                            <a:srgbClr val="FF3300"/>
                          </a:solidFill>
                          <a:effectLst/>
                          <a:latin typeface="宋体" charset="-122"/>
                          <a:ea typeface="宋体" charset="-122"/>
                        </a:rPr>
                        <a:t>同一历史事物会有不同的历史叙述</a:t>
                      </a:r>
                      <a:r>
                        <a:rPr kumimoji="0" lang="zh-CN" altLang="en-US" sz="2400" b="1" i="0" u="none" strike="noStrike" cap="none" normalizeH="0" baseline="0" smtClean="0">
                          <a:ln>
                            <a:noFill/>
                          </a:ln>
                          <a:solidFill>
                            <a:schemeClr val="tx1"/>
                          </a:solidFill>
                          <a:effectLst/>
                          <a:latin typeface="宋体" charset="-122"/>
                          <a:ea typeface="宋体" charset="-122"/>
                        </a:rPr>
                        <a:t>，能从</a:t>
                      </a:r>
                      <a:r>
                        <a:rPr kumimoji="0" lang="zh-CN" altLang="en-US" sz="2400" b="1" i="0" u="none" strike="noStrike" cap="none" normalizeH="0" baseline="0" smtClean="0">
                          <a:ln>
                            <a:noFill/>
                          </a:ln>
                          <a:solidFill>
                            <a:srgbClr val="FF3300"/>
                          </a:solidFill>
                          <a:effectLst/>
                          <a:latin typeface="宋体" charset="-122"/>
                          <a:ea typeface="宋体" charset="-122"/>
                        </a:rPr>
                        <a:t>历史观、时代因素、个人立场与学识等角度</a:t>
                      </a:r>
                      <a:r>
                        <a:rPr kumimoji="0" lang="zh-CN" altLang="en-US" sz="2400" b="1" i="0" u="none" strike="noStrike" cap="none" normalizeH="0" baseline="0" smtClean="0">
                          <a:ln>
                            <a:noFill/>
                          </a:ln>
                          <a:solidFill>
                            <a:schemeClr val="tx1"/>
                          </a:solidFill>
                          <a:effectLst/>
                          <a:latin typeface="宋体" charset="-122"/>
                          <a:ea typeface="宋体" charset="-122"/>
                        </a:rPr>
                        <a:t>理解历史叙述和历史结论。</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运用</a:t>
                      </a:r>
                      <a:r>
                        <a:rPr kumimoji="0" lang="zh-CN" altLang="en-US" sz="2400" b="1" i="0" u="none" strike="noStrike" cap="none" normalizeH="0" baseline="0" smtClean="0">
                          <a:ln>
                            <a:noFill/>
                          </a:ln>
                          <a:solidFill>
                            <a:srgbClr val="FF3300"/>
                          </a:solidFill>
                          <a:effectLst/>
                          <a:latin typeface="宋体" charset="-122"/>
                          <a:ea typeface="宋体" charset="-122"/>
                        </a:rPr>
                        <a:t>唯物史观</a:t>
                      </a:r>
                      <a:r>
                        <a:rPr kumimoji="0" lang="zh-CN" altLang="en-US" sz="2400" b="1" i="0" u="none" strike="noStrike" cap="none" normalizeH="0" baseline="0" smtClean="0">
                          <a:ln>
                            <a:noFill/>
                          </a:ln>
                          <a:solidFill>
                            <a:schemeClr val="tx1"/>
                          </a:solidFill>
                          <a:effectLst/>
                          <a:latin typeface="宋体" charset="-122"/>
                          <a:ea typeface="宋体" charset="-122"/>
                        </a:rPr>
                        <a:t>，在</a:t>
                      </a:r>
                      <a:r>
                        <a:rPr kumimoji="0" lang="zh-CN" altLang="en-US" sz="2400" b="1" i="0" u="none" strike="noStrike" cap="none" normalizeH="0" baseline="0" smtClean="0">
                          <a:ln>
                            <a:noFill/>
                          </a:ln>
                          <a:solidFill>
                            <a:srgbClr val="FF3300"/>
                          </a:solidFill>
                          <a:effectLst/>
                          <a:latin typeface="宋体" charset="-122"/>
                          <a:ea typeface="宋体" charset="-122"/>
                        </a:rPr>
                        <a:t>特定的时空框架下</a:t>
                      </a:r>
                      <a:r>
                        <a:rPr kumimoji="0" lang="zh-CN" altLang="en-US" sz="2400" b="1" i="0" u="none" strike="noStrike" cap="none" normalizeH="0" baseline="0" smtClean="0">
                          <a:ln>
                            <a:noFill/>
                          </a:ln>
                          <a:solidFill>
                            <a:schemeClr val="tx1"/>
                          </a:solidFill>
                          <a:effectLst/>
                          <a:latin typeface="宋体" charset="-122"/>
                          <a:ea typeface="宋体" charset="-122"/>
                        </a:rPr>
                        <a:t>说明历史现象和历史观点。</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000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333333"/>
                          </a:solidFill>
                          <a:effectLst/>
                          <a:latin typeface="Arial" charset="0"/>
                          <a:ea typeface="宋体" charset="-122"/>
                          <a:cs typeface="Arial" charset="0"/>
                        </a:rPr>
                        <a:t>理解历史叙述与历史结论</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1001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333333"/>
                          </a:solidFill>
                          <a:effectLst/>
                          <a:latin typeface="Arial" charset="0"/>
                          <a:ea typeface="宋体" charset="-122"/>
                          <a:cs typeface="Arial" charset="0"/>
                        </a:rPr>
                        <a:t>说明历史现象和历史观点</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内容占位符 2"/>
          <p:cNvSpPr>
            <a:spLocks noGrp="1"/>
          </p:cNvSpPr>
          <p:nvPr>
            <p:ph idx="1"/>
          </p:nvPr>
        </p:nvSpPr>
        <p:spPr>
          <a:xfrm>
            <a:off x="130175" y="107950"/>
            <a:ext cx="8896350" cy="4486275"/>
          </a:xfrm>
        </p:spPr>
        <p:txBody>
          <a:bodyPr/>
          <a:lstStyle/>
          <a:p>
            <a:r>
              <a:rPr lang="zh-CN" altLang="en-US" sz="2800" b="1" smtClean="0"/>
              <a:t>3.描述和阐释事物与比较、解释能力</a:t>
            </a:r>
          </a:p>
          <a:p>
            <a:endParaRPr lang="zh-CN" altLang="en-US" sz="2800" b="1" smtClean="0"/>
          </a:p>
        </p:txBody>
      </p:sp>
      <p:graphicFrame>
        <p:nvGraphicFramePr>
          <p:cNvPr id="2" name="表格 -1"/>
          <p:cNvGraphicFramePr>
            <a:graphicFrameLocks noGrp="1"/>
          </p:cNvGraphicFramePr>
          <p:nvPr/>
        </p:nvGraphicFramePr>
        <p:xfrm>
          <a:off x="130175" y="769938"/>
          <a:ext cx="8716963" cy="3963987"/>
        </p:xfrm>
        <a:graphic>
          <a:graphicData uri="http://schemas.openxmlformats.org/drawingml/2006/table">
            <a:tbl>
              <a:tblPr/>
              <a:tblGrid>
                <a:gridCol w="2003425"/>
                <a:gridCol w="2228850"/>
                <a:gridCol w="2303463"/>
                <a:gridCol w="2181225"/>
              </a:tblGrid>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能力要求</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 </a:t>
                      </a:r>
                      <a:r>
                        <a:rPr kumimoji="0" lang="zh-CN" altLang="en-US" sz="2400" b="1" i="0" u="none" strike="noStrike" cap="none" normalizeH="0" baseline="0" smtClean="0">
                          <a:ln>
                            <a:noFill/>
                          </a:ln>
                          <a:solidFill>
                            <a:schemeClr val="tx1"/>
                          </a:solidFill>
                          <a:effectLst/>
                          <a:latin typeface="宋体" charset="-122"/>
                          <a:ea typeface="宋体" charset="-122"/>
                        </a:rPr>
                        <a:t>层次一</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 </a:t>
                      </a:r>
                      <a:r>
                        <a:rPr kumimoji="0" lang="zh-CN" altLang="en-US" sz="2400" b="1" i="0" u="none" strike="noStrike" cap="none" normalizeH="0" baseline="0" smtClean="0">
                          <a:ln>
                            <a:noFill/>
                          </a:ln>
                          <a:solidFill>
                            <a:schemeClr val="tx1"/>
                          </a:solidFill>
                          <a:effectLst/>
                          <a:latin typeface="宋体" charset="-122"/>
                          <a:ea typeface="宋体" charset="-122"/>
                        </a:rPr>
                        <a:t>层次二</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 </a:t>
                      </a:r>
                      <a:r>
                        <a:rPr kumimoji="0" lang="zh-CN" altLang="en-US" sz="2400" b="1" i="0" u="none" strike="noStrike" cap="none" normalizeH="0" baseline="0" smtClean="0">
                          <a:ln>
                            <a:noFill/>
                          </a:ln>
                          <a:solidFill>
                            <a:schemeClr val="tx1"/>
                          </a:solidFill>
                          <a:effectLst/>
                          <a:latin typeface="宋体" charset="-122"/>
                          <a:ea typeface="宋体" charset="-122"/>
                        </a:rPr>
                        <a:t>层次三</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333333"/>
                          </a:solidFill>
                          <a:effectLst/>
                          <a:latin typeface="宋体" charset="-122"/>
                          <a:ea typeface="宋体" charset="-122"/>
                        </a:rPr>
                        <a:t>客观叙述历史事实</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用学科术语准确描述历史事物的产生环境、构成要素、内部关系、沿革状况。</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FF3300"/>
                          </a:solidFill>
                          <a:effectLst/>
                          <a:latin typeface="宋体" charset="-122"/>
                          <a:ea typeface="宋体" charset="-122"/>
                        </a:rPr>
                        <a:t>准确描述和解释历史事物特征</a:t>
                      </a:r>
                      <a:r>
                        <a:rPr kumimoji="0" lang="zh-CN" altLang="en-US" sz="2400" b="1" i="0" u="none" strike="noStrike" cap="none" normalizeH="0" baseline="0" smtClean="0">
                          <a:ln>
                            <a:noFill/>
                          </a:ln>
                          <a:solidFill>
                            <a:schemeClr val="tx1"/>
                          </a:solidFill>
                          <a:effectLst/>
                          <a:latin typeface="宋体" charset="-122"/>
                          <a:ea typeface="宋体" charset="-122"/>
                        </a:rPr>
                        <a:t>。正确解释历史事物的</a:t>
                      </a:r>
                      <a:r>
                        <a:rPr kumimoji="0" lang="zh-CN" altLang="en-US" sz="2400" b="1" i="0" u="none" strike="noStrike" cap="none" normalizeH="0" baseline="0" smtClean="0">
                          <a:ln>
                            <a:noFill/>
                          </a:ln>
                          <a:solidFill>
                            <a:srgbClr val="FF3300"/>
                          </a:solidFill>
                          <a:effectLst/>
                          <a:latin typeface="宋体" charset="-122"/>
                          <a:ea typeface="宋体" charset="-122"/>
                        </a:rPr>
                        <a:t>变化与延续、统一与多样、局部与整体</a:t>
                      </a:r>
                      <a:r>
                        <a:rPr kumimoji="0" lang="zh-CN" altLang="en-US" sz="2400" b="1" i="0" u="none" strike="noStrike" cap="none" normalizeH="0" baseline="0" smtClean="0">
                          <a:ln>
                            <a:noFill/>
                          </a:ln>
                          <a:solidFill>
                            <a:schemeClr val="tx1"/>
                          </a:solidFill>
                          <a:effectLst/>
                          <a:latin typeface="宋体" charset="-122"/>
                          <a:ea typeface="宋体" charset="-122"/>
                        </a:rPr>
                        <a:t>。说明</a:t>
                      </a:r>
                      <a:r>
                        <a:rPr kumimoji="0" lang="zh-CN" altLang="en-US" sz="2400" b="1" i="0" u="none" strike="noStrike" cap="none" normalizeH="0" baseline="0" smtClean="0">
                          <a:ln>
                            <a:noFill/>
                          </a:ln>
                          <a:solidFill>
                            <a:srgbClr val="FF3300"/>
                          </a:solidFill>
                          <a:effectLst/>
                          <a:latin typeface="宋体" charset="-122"/>
                          <a:ea typeface="宋体" charset="-122"/>
                        </a:rPr>
                        <a:t>因果关系</a:t>
                      </a:r>
                      <a:r>
                        <a:rPr kumimoji="0" lang="zh-CN" altLang="en-US" sz="2400" b="1" i="0" u="none" strike="noStrike" cap="none" normalizeH="0" baseline="0" smtClean="0">
                          <a:ln>
                            <a:noFill/>
                          </a:ln>
                          <a:solidFill>
                            <a:schemeClr val="tx1"/>
                          </a:solidFill>
                          <a:effectLst/>
                          <a:latin typeface="宋体" charset="-122"/>
                          <a:ea typeface="宋体" charset="-122"/>
                        </a:rPr>
                        <a:t>与历史意义。</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运用唯物史观，正确解释历史现象的</a:t>
                      </a:r>
                      <a:r>
                        <a:rPr kumimoji="0" lang="zh-CN" altLang="en-US" sz="2400" b="1" i="0" u="none" strike="noStrike" cap="none" normalizeH="0" baseline="0" smtClean="0">
                          <a:ln>
                            <a:noFill/>
                          </a:ln>
                          <a:solidFill>
                            <a:srgbClr val="FF3300"/>
                          </a:solidFill>
                          <a:effectLst/>
                          <a:latin typeface="宋体" charset="-122"/>
                          <a:ea typeface="宋体" charset="-122"/>
                        </a:rPr>
                        <a:t>本质规律</a:t>
                      </a:r>
                      <a:r>
                        <a:rPr kumimoji="0" lang="zh-CN" altLang="en-US" sz="2400" b="1" i="0" u="none" strike="noStrike" cap="none" normalizeH="0" baseline="0" smtClean="0">
                          <a:ln>
                            <a:noFill/>
                          </a:ln>
                          <a:solidFill>
                            <a:schemeClr val="tx1"/>
                          </a:solidFill>
                          <a:effectLst/>
                          <a:latin typeface="宋体" charset="-122"/>
                          <a:ea typeface="宋体" charset="-122"/>
                        </a:rPr>
                        <a:t>或历史现事物的</a:t>
                      </a:r>
                      <a:r>
                        <a:rPr kumimoji="0" lang="zh-CN" altLang="en-US" sz="2400" b="1" i="0" u="none" strike="noStrike" cap="none" normalizeH="0" baseline="0" smtClean="0">
                          <a:ln>
                            <a:noFill/>
                          </a:ln>
                          <a:solidFill>
                            <a:srgbClr val="FF3300"/>
                          </a:solidFill>
                          <a:effectLst/>
                          <a:latin typeface="宋体" charset="-122"/>
                          <a:ea typeface="宋体" charset="-122"/>
                        </a:rPr>
                        <a:t>发展方向、趋势</a:t>
                      </a:r>
                      <a:r>
                        <a:rPr kumimoji="0" lang="zh-CN" altLang="en-US" sz="2400" b="1" i="0" u="none" strike="noStrike" cap="none" normalizeH="0" baseline="0" smtClean="0">
                          <a:ln>
                            <a:noFill/>
                          </a:ln>
                          <a:solidFill>
                            <a:schemeClr val="tx1"/>
                          </a:solidFill>
                          <a:effectLst/>
                          <a:latin typeface="宋体" charset="-122"/>
                          <a:ea typeface="宋体" charset="-122"/>
                        </a:rPr>
                        <a:t>。</a:t>
                      </a:r>
                    </a:p>
                  </a:txBody>
                  <a:tcPr marL="0" marR="0" marT="0" marB="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333333"/>
                          </a:solidFill>
                          <a:effectLst/>
                          <a:latin typeface="宋体" charset="-122"/>
                          <a:ea typeface="宋体" charset="-122"/>
                        </a:rPr>
                        <a:t>正确解释历史事物</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00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333333"/>
                          </a:solidFill>
                          <a:effectLst/>
                          <a:latin typeface="宋体" charset="-122"/>
                          <a:ea typeface="宋体" charset="-122"/>
                        </a:rPr>
                        <a:t>认识历史事物的本质</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25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2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内容占位符 2"/>
          <p:cNvSpPr>
            <a:spLocks noGrp="1"/>
          </p:cNvSpPr>
          <p:nvPr>
            <p:ph idx="1"/>
          </p:nvPr>
        </p:nvSpPr>
        <p:spPr>
          <a:xfrm>
            <a:off x="306388" y="207963"/>
            <a:ext cx="8832850" cy="4110037"/>
          </a:xfrm>
        </p:spPr>
        <p:txBody>
          <a:bodyPr/>
          <a:lstStyle/>
          <a:p>
            <a:endParaRPr lang="zh-CN" altLang="en-US" smtClean="0"/>
          </a:p>
          <a:p>
            <a:r>
              <a:rPr lang="zh-CN" altLang="en-US" sz="2800" b="1" smtClean="0"/>
              <a:t>4.论证和探讨问题与史证、评价能力</a:t>
            </a:r>
          </a:p>
          <a:p>
            <a:endParaRPr lang="zh-CN" altLang="en-US" sz="2800" b="1" smtClean="0"/>
          </a:p>
        </p:txBody>
      </p:sp>
      <p:graphicFrame>
        <p:nvGraphicFramePr>
          <p:cNvPr id="23571" name="Group 19"/>
          <p:cNvGraphicFramePr>
            <a:graphicFrameLocks noGrp="1"/>
          </p:cNvGraphicFramePr>
          <p:nvPr/>
        </p:nvGraphicFramePr>
        <p:xfrm>
          <a:off x="485775" y="1589088"/>
          <a:ext cx="8475663" cy="3216275"/>
        </p:xfrm>
        <a:graphic>
          <a:graphicData uri="http://schemas.openxmlformats.org/drawingml/2006/table">
            <a:tbl>
              <a:tblPr/>
              <a:tblGrid>
                <a:gridCol w="2317750"/>
                <a:gridCol w="6157913"/>
              </a:tblGrid>
              <a:tr h="796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能力要求</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charset="-122"/>
                          <a:ea typeface="宋体" charset="-122"/>
                        </a:rPr>
                        <a:t> </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796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333333"/>
                          </a:solidFill>
                          <a:effectLst/>
                          <a:latin typeface="宋体" charset="-122"/>
                          <a:ea typeface="宋体" charset="-122"/>
                        </a:rPr>
                        <a:t>发现历史问题</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宋体" charset="-122"/>
                          <a:ea typeface="宋体" charset="-122"/>
                        </a:rPr>
                        <a:t>在考试题型中多表现为依据材料提炼出一个观点（论题），论证（阐述）观点或对某观点进行评述、评价历史问题等</a:t>
                      </a:r>
                    </a:p>
                  </a:txBody>
                  <a:tcPr marL="0" marR="0" marT="0" marB="1" horzOverflow="overflow">
                    <a:lnL w="12700" cap="flat" cmpd="sng" algn="ctr">
                      <a:solidFill>
                        <a:srgbClr val="08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96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333333"/>
                          </a:solidFill>
                          <a:effectLst/>
                          <a:latin typeface="宋体" charset="-122"/>
                          <a:ea typeface="宋体" charset="-122"/>
                        </a:rPr>
                        <a:t>论证历史问题</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825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rgbClr val="333333"/>
                          </a:solidFill>
                          <a:effectLst/>
                          <a:latin typeface="宋体" charset="-122"/>
                          <a:ea typeface="宋体" charset="-122"/>
                        </a:rPr>
                        <a:t>独立提出观点</a:t>
                      </a:r>
                    </a:p>
                  </a:txBody>
                  <a:tcPr marL="0" marR="0" marT="0" marB="1"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2" descr="IMG_256"/>
          <p:cNvPicPr>
            <a:picLocks noChangeAspect="1"/>
          </p:cNvPicPr>
          <p:nvPr>
            <p:ph idx="1"/>
          </p:nvPr>
        </p:nvPicPr>
        <p:blipFill>
          <a:blip r:embed="rId2"/>
          <a:srcRect/>
          <a:stretch>
            <a:fillRect/>
          </a:stretch>
        </p:blipFill>
        <p:spPr>
          <a:xfrm>
            <a:off x="152400" y="298450"/>
            <a:ext cx="9074150" cy="4005263"/>
          </a:xfr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H2ZrpKi6TjwWpYfwy+Qxl4eLoqlKhl2ZQSs921ABTcOZed8G5biJOBSs5ToBaEunvPQw2dgimUDIS9Pbl4TTbU="/>
</p:tagLst>
</file>

<file path=ppt/theme/theme1.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3568</Words>
  <Application>WPS 演示</Application>
  <PresentationFormat>全屏显示(16:9)</PresentationFormat>
  <Paragraphs>163</Paragraphs>
  <Slides>25</Slides>
  <Notes>3</Notes>
  <HiddenSlides>0</HiddenSlides>
  <MMClips>0</MMClips>
  <ScaleCrop>false</ScaleCrop>
  <HeadingPairs>
    <vt:vector size="6" baseType="variant">
      <vt:variant>
        <vt:lpstr>已用的字体</vt:lpstr>
      </vt:variant>
      <vt:variant>
        <vt:i4>9</vt:i4>
      </vt:variant>
      <vt:variant>
        <vt:lpstr>演示文稿设计模板</vt:lpstr>
      </vt:variant>
      <vt:variant>
        <vt:i4>1</vt:i4>
      </vt:variant>
      <vt:variant>
        <vt:lpstr>幻灯片标题</vt:lpstr>
      </vt:variant>
      <vt:variant>
        <vt:i4>25</vt:i4>
      </vt:variant>
    </vt:vector>
  </HeadingPairs>
  <TitlesOfParts>
    <vt:vector size="35" baseType="lpstr">
      <vt:lpstr>Arial</vt:lpstr>
      <vt:lpstr>宋体</vt:lpstr>
      <vt:lpstr>Calibri</vt:lpstr>
      <vt:lpstr>楷体</vt:lpstr>
      <vt:lpstr>黑体</vt:lpstr>
      <vt:lpstr>+mn-ea</vt:lpstr>
      <vt:lpstr>楷体_GB2312</vt:lpstr>
      <vt:lpstr>华文行楷</vt:lpstr>
      <vt:lpstr>仿宋_GB2312</vt:lpstr>
      <vt:lpstr>www.33ppt.com ​​</vt:lpstr>
      <vt:lpstr>幻灯片 1</vt:lpstr>
      <vt:lpstr>幻灯片 2</vt:lpstr>
      <vt:lpstr>全国Ⅲ卷四川考生得分情况比较</vt:lpstr>
      <vt:lpstr>一、理论篇：高考25分题的三对关系</vt:lpstr>
      <vt:lpstr>（二）与能力、素养考查的关系。 </vt:lpstr>
      <vt:lpstr>幻灯片 6</vt:lpstr>
      <vt:lpstr>幻灯片 7</vt:lpstr>
      <vt:lpstr>幻灯片 8</vt:lpstr>
      <vt:lpstr>幻灯片 9</vt:lpstr>
      <vt:lpstr>幻灯片 10</vt:lpstr>
      <vt:lpstr>二、实战篇：25分题的三件法宝</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ddd</dc:creator>
  <cp:lastModifiedBy>User</cp:lastModifiedBy>
  <cp:revision>157</cp:revision>
  <dcterms:created xsi:type="dcterms:W3CDTF">2014-05-16T12:33:00Z</dcterms:created>
  <dcterms:modified xsi:type="dcterms:W3CDTF">2018-04-24T04:16:46Z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