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gs/tag4.xml" ContentType="application/vnd.openxmlformats-officedocument.presentationml.tag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1070" r:id="rId3"/>
    <p:sldId id="1118" r:id="rId4"/>
    <p:sldId id="1291" r:id="rId5"/>
    <p:sldId id="1074" r:id="rId6"/>
    <p:sldId id="1119" r:id="rId7"/>
    <p:sldId id="1071" r:id="rId8"/>
    <p:sldId id="1073" r:id="rId9"/>
    <p:sldId id="1072" r:id="rId10"/>
    <p:sldId id="1120" r:id="rId11"/>
    <p:sldId id="1145" r:id="rId12"/>
    <p:sldId id="1374" r:id="rId13"/>
    <p:sldId id="1292" r:id="rId14"/>
    <p:sldId id="1121" r:id="rId15"/>
    <p:sldId id="1082" r:id="rId16"/>
    <p:sldId id="1083" r:id="rId17"/>
    <p:sldId id="1084" r:id="rId18"/>
    <p:sldId id="1106" r:id="rId19"/>
    <p:sldId id="1108" r:id="rId20"/>
    <p:sldId id="1076" r:id="rId22"/>
    <p:sldId id="1186" r:id="rId23"/>
    <p:sldId id="1111" r:id="rId24"/>
    <p:sldId id="1075" r:id="rId25"/>
    <p:sldId id="1185" r:id="rId26"/>
    <p:sldId id="1078" r:id="rId27"/>
    <p:sldId id="1117" r:id="rId28"/>
    <p:sldId id="1254" r:id="rId29"/>
    <p:sldId id="1116" r:id="rId30"/>
    <p:sldId id="1107" r:id="rId31"/>
    <p:sldId id="1109" r:id="rId32"/>
    <p:sldId id="1183" r:id="rId33"/>
    <p:sldId id="1110" r:id="rId34"/>
    <p:sldId id="1112" r:id="rId35"/>
    <p:sldId id="1113" r:id="rId36"/>
    <p:sldId id="1184" r:id="rId37"/>
    <p:sldId id="1227" r:id="rId38"/>
    <p:sldId id="1125" r:id="rId39"/>
    <p:sldId id="1124" r:id="rId40"/>
    <p:sldId id="1130" r:id="rId41"/>
    <p:sldId id="1133" r:id="rId42"/>
    <p:sldId id="1132" r:id="rId43"/>
    <p:sldId id="1144" r:id="rId44"/>
    <p:sldId id="1134" r:id="rId45"/>
    <p:sldId id="1131" r:id="rId46"/>
    <p:sldId id="1349" r:id="rId47"/>
    <p:sldId id="1350" r:id="rId48"/>
    <p:sldId id="1135" r:id="rId49"/>
    <p:sldId id="1136" r:id="rId50"/>
    <p:sldId id="1137" r:id="rId51"/>
    <p:sldId id="1194" r:id="rId52"/>
    <p:sldId id="1138" r:id="rId53"/>
    <p:sldId id="1139" r:id="rId54"/>
    <p:sldId id="1141" r:id="rId55"/>
    <p:sldId id="1142" r:id="rId56"/>
    <p:sldId id="1195" r:id="rId57"/>
    <p:sldId id="1196" r:id="rId58"/>
    <p:sldId id="1367" r:id="rId59"/>
    <p:sldId id="1188" r:id="rId60"/>
    <p:sldId id="1189" r:id="rId61"/>
    <p:sldId id="1190" r:id="rId62"/>
    <p:sldId id="1193" r:id="rId63"/>
    <p:sldId id="1091" r:id="rId64"/>
    <p:sldId id="1226" r:id="rId65"/>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微软雅黑" panose="020B0503020204020204" pitchFamily="34" charset="-122"/>
        <a:ea typeface="微软雅黑" panose="020B0503020204020204" pitchFamily="34" charset="-122"/>
        <a:cs typeface="+mn-cs"/>
      </a:defRPr>
    </a:lvl1pPr>
    <a:lvl2pPr marL="457200" algn="l" rtl="0" eaLnBrk="0" fontAlgn="base" hangingPunct="0">
      <a:spcBef>
        <a:spcPct val="0"/>
      </a:spcBef>
      <a:spcAft>
        <a:spcPct val="0"/>
      </a:spcAft>
      <a:defRPr kern="1200">
        <a:solidFill>
          <a:schemeClr val="tx1"/>
        </a:solidFill>
        <a:latin typeface="微软雅黑" panose="020B0503020204020204" pitchFamily="34" charset="-122"/>
        <a:ea typeface="微软雅黑" panose="020B0503020204020204" pitchFamily="34" charset="-122"/>
        <a:cs typeface="+mn-cs"/>
      </a:defRPr>
    </a:lvl2pPr>
    <a:lvl3pPr marL="914400" algn="l" rtl="0" eaLnBrk="0" fontAlgn="base" hangingPunct="0">
      <a:spcBef>
        <a:spcPct val="0"/>
      </a:spcBef>
      <a:spcAft>
        <a:spcPct val="0"/>
      </a:spcAft>
      <a:defRPr kern="1200">
        <a:solidFill>
          <a:schemeClr val="tx1"/>
        </a:solidFill>
        <a:latin typeface="微软雅黑" panose="020B0503020204020204" pitchFamily="34" charset="-122"/>
        <a:ea typeface="微软雅黑" panose="020B0503020204020204" pitchFamily="34" charset="-122"/>
        <a:cs typeface="+mn-cs"/>
      </a:defRPr>
    </a:lvl3pPr>
    <a:lvl4pPr marL="1371600" algn="l" rtl="0" eaLnBrk="0" fontAlgn="base" hangingPunct="0">
      <a:spcBef>
        <a:spcPct val="0"/>
      </a:spcBef>
      <a:spcAft>
        <a:spcPct val="0"/>
      </a:spcAft>
      <a:defRPr kern="1200">
        <a:solidFill>
          <a:schemeClr val="tx1"/>
        </a:solidFill>
        <a:latin typeface="微软雅黑" panose="020B0503020204020204" pitchFamily="34" charset="-122"/>
        <a:ea typeface="微软雅黑" panose="020B0503020204020204" pitchFamily="34" charset="-122"/>
        <a:cs typeface="+mn-cs"/>
      </a:defRPr>
    </a:lvl4pPr>
    <a:lvl5pPr marL="1828800" algn="l" rtl="0" eaLnBrk="0" fontAlgn="base" hangingPunct="0">
      <a:spcBef>
        <a:spcPct val="0"/>
      </a:spcBef>
      <a:spcAft>
        <a:spcPct val="0"/>
      </a:spcAft>
      <a:defRPr kern="1200">
        <a:solidFill>
          <a:schemeClr val="tx1"/>
        </a:solidFill>
        <a:latin typeface="微软雅黑" panose="020B0503020204020204" pitchFamily="34" charset="-122"/>
        <a:ea typeface="微软雅黑" panose="020B0503020204020204" pitchFamily="34" charset="-122"/>
        <a:cs typeface="+mn-cs"/>
      </a:defRPr>
    </a:lvl5pPr>
    <a:lvl6pPr marL="2286000" algn="l" defTabSz="914400" rtl="0" eaLnBrk="1" latinLnBrk="0" hangingPunct="1">
      <a:defRPr kern="1200">
        <a:solidFill>
          <a:schemeClr val="tx1"/>
        </a:solidFill>
        <a:latin typeface="微软雅黑" panose="020B0503020204020204" pitchFamily="34" charset="-122"/>
        <a:ea typeface="微软雅黑" panose="020B0503020204020204" pitchFamily="34" charset="-122"/>
        <a:cs typeface="+mn-cs"/>
      </a:defRPr>
    </a:lvl6pPr>
    <a:lvl7pPr marL="2743200" algn="l" defTabSz="914400" rtl="0" eaLnBrk="1" latinLnBrk="0" hangingPunct="1">
      <a:defRPr kern="1200">
        <a:solidFill>
          <a:schemeClr val="tx1"/>
        </a:solidFill>
        <a:latin typeface="微软雅黑" panose="020B0503020204020204" pitchFamily="34" charset="-122"/>
        <a:ea typeface="微软雅黑" panose="020B0503020204020204" pitchFamily="34" charset="-122"/>
        <a:cs typeface="+mn-cs"/>
      </a:defRPr>
    </a:lvl7pPr>
    <a:lvl8pPr marL="3200400" algn="l" defTabSz="914400" rtl="0" eaLnBrk="1" latinLnBrk="0" hangingPunct="1">
      <a:defRPr kern="1200">
        <a:solidFill>
          <a:schemeClr val="tx1"/>
        </a:solidFill>
        <a:latin typeface="微软雅黑" panose="020B0503020204020204" pitchFamily="34" charset="-122"/>
        <a:ea typeface="微软雅黑" panose="020B0503020204020204" pitchFamily="34" charset="-122"/>
        <a:cs typeface="+mn-cs"/>
      </a:defRPr>
    </a:lvl8pPr>
    <a:lvl9pPr marL="3657600" algn="l" defTabSz="914400" rtl="0" eaLnBrk="1" latinLnBrk="0" hangingPunct="1">
      <a:defRPr kern="1200">
        <a:solidFill>
          <a:schemeClr val="tx1"/>
        </a:solidFill>
        <a:latin typeface="微软雅黑" panose="020B0503020204020204" pitchFamily="34" charset="-122"/>
        <a:ea typeface="微软雅黑" panose="020B0503020204020204" pitchFamily="34"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1475BC"/>
    <a:srgbClr val="CCFFFF"/>
    <a:srgbClr val="0170C1"/>
    <a:srgbClr val="0D4777"/>
    <a:srgbClr val="015695"/>
    <a:srgbClr val="33CCFF"/>
    <a:srgbClr val="404153"/>
    <a:srgbClr val="E87071"/>
    <a:srgbClr val="00AF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1016" autoAdjust="0"/>
    <p:restoredTop sz="88732" autoAdjust="0"/>
  </p:normalViewPr>
  <p:slideViewPr>
    <p:cSldViewPr snapToGrid="0">
      <p:cViewPr varScale="1">
        <p:scale>
          <a:sx n="59" d="100"/>
          <a:sy n="59" d="100"/>
        </p:scale>
        <p:origin x="-701" y="-82"/>
      </p:cViewPr>
      <p:guideLst>
        <p:guide orient="horz" pos="2196"/>
        <p:guide pos="3840"/>
      </p:guideLst>
    </p:cSldViewPr>
  </p:slideViewPr>
  <p:notesTextViewPr>
    <p:cViewPr>
      <p:scale>
        <a:sx n="1" d="1"/>
        <a:sy n="1" d="1"/>
      </p:scale>
      <p:origin x="0" y="0"/>
    </p:cViewPr>
  </p:notesTextViewPr>
  <p:sorterViewPr>
    <p:cViewPr>
      <p:scale>
        <a:sx n="70" d="100"/>
        <a:sy n="70" d="100"/>
      </p:scale>
      <p:origin x="0" y="23246"/>
    </p:cViewPr>
  </p:sorter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7.xml" Id="rId9" /><Relationship Type="http://schemas.openxmlformats.org/officeDocument/2006/relationships/slide" Target="slides/slide6.xml" Id="rId8" /><Relationship Type="http://schemas.openxmlformats.org/officeDocument/2006/relationships/slide" Target="slides/slide5.xml" Id="rId7" /><Relationship Type="http://schemas.openxmlformats.org/officeDocument/2006/relationships/tableStyles" Target="tableStyles.xml" Id="rId68" /><Relationship Type="http://schemas.openxmlformats.org/officeDocument/2006/relationships/viewProps" Target="viewProps.xml" Id="rId67" /><Relationship Type="http://schemas.openxmlformats.org/officeDocument/2006/relationships/presProps" Target="presProps.xml" Id="rId66" /><Relationship Type="http://schemas.openxmlformats.org/officeDocument/2006/relationships/slide" Target="slides/slide62.xml" Id="rId65" /><Relationship Type="http://schemas.openxmlformats.org/officeDocument/2006/relationships/slide" Target="slides/slide61.xml" Id="rId64" /><Relationship Type="http://schemas.openxmlformats.org/officeDocument/2006/relationships/slide" Target="slides/slide60.xml" Id="rId63" /><Relationship Type="http://schemas.openxmlformats.org/officeDocument/2006/relationships/slide" Target="slides/slide59.xml" Id="rId62" /><Relationship Type="http://schemas.openxmlformats.org/officeDocument/2006/relationships/slide" Target="slides/slide58.xml" Id="rId61" /><Relationship Type="http://schemas.openxmlformats.org/officeDocument/2006/relationships/slide" Target="slides/slide57.xml" Id="rId60" /><Relationship Type="http://schemas.openxmlformats.org/officeDocument/2006/relationships/slide" Target="slides/slide4.xml" Id="rId6" /><Relationship Type="http://schemas.openxmlformats.org/officeDocument/2006/relationships/slide" Target="slides/slide56.xml" Id="rId59" /><Relationship Type="http://schemas.openxmlformats.org/officeDocument/2006/relationships/slide" Target="slides/slide55.xml" Id="rId58" /><Relationship Type="http://schemas.openxmlformats.org/officeDocument/2006/relationships/slide" Target="slides/slide54.xml" Id="rId57" /><Relationship Type="http://schemas.openxmlformats.org/officeDocument/2006/relationships/slide" Target="slides/slide53.xml" Id="rId56" /><Relationship Type="http://schemas.openxmlformats.org/officeDocument/2006/relationships/slide" Target="slides/slide52.xml" Id="rId55" /><Relationship Type="http://schemas.openxmlformats.org/officeDocument/2006/relationships/slide" Target="slides/slide51.xml" Id="rId54" /><Relationship Type="http://schemas.openxmlformats.org/officeDocument/2006/relationships/slide" Target="slides/slide50.xml" Id="rId53" /><Relationship Type="http://schemas.openxmlformats.org/officeDocument/2006/relationships/slide" Target="slides/slide49.xml" Id="rId52" /><Relationship Type="http://schemas.openxmlformats.org/officeDocument/2006/relationships/slide" Target="slides/slide48.xml" Id="rId51" /><Relationship Type="http://schemas.openxmlformats.org/officeDocument/2006/relationships/slide" Target="slides/slide47.xml" Id="rId50" /><Relationship Type="http://schemas.openxmlformats.org/officeDocument/2006/relationships/slide" Target="slides/slide3.xml" Id="rId5" /><Relationship Type="http://schemas.openxmlformats.org/officeDocument/2006/relationships/slide" Target="slides/slide46.xml" Id="rId49" /><Relationship Type="http://schemas.openxmlformats.org/officeDocument/2006/relationships/slide" Target="slides/slide45.xml" Id="rId48" /><Relationship Type="http://schemas.openxmlformats.org/officeDocument/2006/relationships/slide" Target="slides/slide44.xml" Id="rId47" /><Relationship Type="http://schemas.openxmlformats.org/officeDocument/2006/relationships/slide" Target="slides/slide43.xml" Id="rId46" /><Relationship Type="http://schemas.openxmlformats.org/officeDocument/2006/relationships/slide" Target="slides/slide42.xml" Id="rId45" /><Relationship Type="http://schemas.openxmlformats.org/officeDocument/2006/relationships/slide" Target="slides/slide41.xml" Id="rId44" /><Relationship Type="http://schemas.openxmlformats.org/officeDocument/2006/relationships/slide" Target="slides/slide40.xml" Id="rId43" /><Relationship Type="http://schemas.openxmlformats.org/officeDocument/2006/relationships/slide" Target="slides/slide39.xml" Id="rId42" /><Relationship Type="http://schemas.openxmlformats.org/officeDocument/2006/relationships/slide" Target="slides/slide38.xml" Id="rId41" /><Relationship Type="http://schemas.openxmlformats.org/officeDocument/2006/relationships/slide" Target="slides/slide37.xml" Id="rId40" /><Relationship Type="http://schemas.openxmlformats.org/officeDocument/2006/relationships/slide" Target="slides/slide2.xml" Id="rId4" /><Relationship Type="http://schemas.openxmlformats.org/officeDocument/2006/relationships/slide" Target="slides/slide36.xml" Id="rId39" /><Relationship Type="http://schemas.openxmlformats.org/officeDocument/2006/relationships/slide" Target="slides/slide35.xml" Id="rId38" /><Relationship Type="http://schemas.openxmlformats.org/officeDocument/2006/relationships/slide" Target="slides/slide34.xml" Id="rId37" /><Relationship Type="http://schemas.openxmlformats.org/officeDocument/2006/relationships/slide" Target="slides/slide33.xml" Id="rId36" /><Relationship Type="http://schemas.openxmlformats.org/officeDocument/2006/relationships/slide" Target="slides/slide32.xml" Id="rId35" /><Relationship Type="http://schemas.openxmlformats.org/officeDocument/2006/relationships/slide" Target="slides/slide31.xml" Id="rId34" /><Relationship Type="http://schemas.openxmlformats.org/officeDocument/2006/relationships/slide" Target="slides/slide30.xml" Id="rId33" /><Relationship Type="http://schemas.openxmlformats.org/officeDocument/2006/relationships/slide" Target="slides/slide29.xml" Id="rId32" /><Relationship Type="http://schemas.openxmlformats.org/officeDocument/2006/relationships/slide" Target="slides/slide28.xml" Id="rId31" /><Relationship Type="http://schemas.openxmlformats.org/officeDocument/2006/relationships/slide" Target="slides/slide27.xml" Id="rId30" /><Relationship Type="http://schemas.openxmlformats.org/officeDocument/2006/relationships/slide" Target="slides/slide1.xml" Id="rId3" /><Relationship Type="http://schemas.openxmlformats.org/officeDocument/2006/relationships/slide" Target="slides/slide26.xml" Id="rId29" /><Relationship Type="http://schemas.openxmlformats.org/officeDocument/2006/relationships/slide" Target="slides/slide25.xml" Id="rId28" /><Relationship Type="http://schemas.openxmlformats.org/officeDocument/2006/relationships/slide" Target="slides/slide24.xml" Id="rId27" /><Relationship Type="http://schemas.openxmlformats.org/officeDocument/2006/relationships/slide" Target="slides/slide23.xml" Id="rId26" /><Relationship Type="http://schemas.openxmlformats.org/officeDocument/2006/relationships/slide" Target="slides/slide22.xml" Id="rId25" /><Relationship Type="http://schemas.openxmlformats.org/officeDocument/2006/relationships/slide" Target="slides/slide21.xml" Id="rId24" /><Relationship Type="http://schemas.openxmlformats.org/officeDocument/2006/relationships/slide" Target="slides/slide20.xml" Id="rId23" /><Relationship Type="http://schemas.openxmlformats.org/officeDocument/2006/relationships/slide" Target="slides/slide19.xml" Id="rId22" /><Relationship Type="http://schemas.openxmlformats.org/officeDocument/2006/relationships/notesMaster" Target="notesMasters/notesMaster1.xml" Id="rId21" /><Relationship Type="http://schemas.openxmlformats.org/officeDocument/2006/relationships/slide" Target="slides/slide18.xml" Id="rId20" /><Relationship Type="http://schemas.openxmlformats.org/officeDocument/2006/relationships/theme" Target="theme/theme1.xml" Id="rId2" /><Relationship Type="http://schemas.openxmlformats.org/officeDocument/2006/relationships/slide" Target="slides/slide17.xml" Id="rId19" /><Relationship Type="http://schemas.openxmlformats.org/officeDocument/2006/relationships/slide" Target="slides/slide16.xml" Id="rId18" /><Relationship Type="http://schemas.openxmlformats.org/officeDocument/2006/relationships/slide" Target="slides/slide15.xml" Id="rId17" /><Relationship Type="http://schemas.openxmlformats.org/officeDocument/2006/relationships/slide" Target="slides/slide14.xml" Id="rId16" /><Relationship Type="http://schemas.openxmlformats.org/officeDocument/2006/relationships/slide" Target="slides/slide13.xml" Id="rId15" /><Relationship Type="http://schemas.openxmlformats.org/officeDocument/2006/relationships/slide" Target="slides/slide12.xml" Id="rId14" /><Relationship Type="http://schemas.openxmlformats.org/officeDocument/2006/relationships/slide" Target="slides/slide11.xml" Id="rId13" /><Relationship Type="http://schemas.openxmlformats.org/officeDocument/2006/relationships/slide" Target="slides/slide10.xml" Id="rId12" /><Relationship Type="http://schemas.openxmlformats.org/officeDocument/2006/relationships/slide" Target="slides/slide9.xml" Id="rId11" /><Relationship Type="http://schemas.openxmlformats.org/officeDocument/2006/relationships/slide" Target="slides/slide8.xml" Id="rId10" /><Relationship Type="http://schemas.openxmlformats.org/officeDocument/2006/relationships/slideMaster" Target="slideMasters/slideMaster1.xml" Id="rId1" /><Relationship Type="http://schemas.openxmlformats.org/officeDocument/2006/relationships/tags" Target="/ppt/tags/tag4.xml" Id="Rea8b208e8f624980"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BEB1AE57-91D8-4108-8A5C-7B63D632B2B6}" type="datetimeFigureOut">
              <a:rPr lang="zh-CN" altLang="en-US"/>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58E94DB7-6BD0-41E8-B4E6-DA4C8BA169DB}"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8" name="幻灯片图像占位符 1"/>
          <p:cNvSpPr>
            <a:spLocks noGrp="1" noRot="1" noChangeAspect="1" noTextEdit="1"/>
          </p:cNvSpPr>
          <p:nvPr>
            <p:ph type="sldImg"/>
          </p:nvPr>
        </p:nvSpPr>
        <p:spPr>
          <a:ln>
            <a:solidFill>
              <a:srgbClr val="000000">
                <a:alpha val="100000"/>
              </a:srgbClr>
            </a:solidFill>
            <a:miter lim="800000"/>
          </a:ln>
        </p:spPr>
      </p:sp>
      <p:sp>
        <p:nvSpPr>
          <p:cNvPr id="75779" name="备注占位符 2"/>
          <p:cNvSpPr>
            <a:spLocks noGrp="1"/>
          </p:cNvSpPr>
          <p:nvPr>
            <p:ph type="body" idx="1"/>
          </p:nvPr>
        </p:nvSpPr>
        <p:spPr>
          <a:noFill/>
          <a:ln>
            <a:noFill/>
          </a:ln>
        </p:spPr>
        <p:txBody>
          <a:bodyPr wrap="square" lIns="91440" tIns="45720" rIns="91440" bIns="45720" anchor="t"/>
          <a:p>
            <a:pPr lvl="0"/>
            <a:r>
              <a:rPr lang="zh-CN" altLang="en-US" b="1" dirty="0"/>
              <a:t>习近平指出，改革开放近</a:t>
            </a:r>
            <a:r>
              <a:rPr lang="en-US" altLang="zh-CN" b="1" dirty="0"/>
              <a:t>40</a:t>
            </a:r>
            <a:r>
              <a:rPr lang="zh-CN" altLang="en-US" b="1" dirty="0"/>
              <a:t>年，到</a:t>
            </a:r>
            <a:r>
              <a:rPr lang="en-US" altLang="zh-CN" b="1" dirty="0"/>
              <a:t>2018</a:t>
            </a:r>
            <a:r>
              <a:rPr lang="zh-CN" altLang="en-US" b="1" dirty="0"/>
              <a:t>年我们要隆重地纪念一下，</a:t>
            </a:r>
            <a:r>
              <a:rPr lang="en-US" altLang="zh-CN" b="1" dirty="0"/>
              <a:t>2018</a:t>
            </a:r>
            <a:r>
              <a:rPr lang="zh-CN" altLang="en-US" b="1" dirty="0"/>
              <a:t>年就是</a:t>
            </a:r>
            <a:r>
              <a:rPr lang="en-US" altLang="zh-CN" b="1" dirty="0"/>
              <a:t>40</a:t>
            </a:r>
            <a:r>
              <a:rPr lang="zh-CN" altLang="en-US" b="1" dirty="0"/>
              <a:t>年，在中国共产党领导下，中国人民凭着一股</a:t>
            </a:r>
            <a:r>
              <a:rPr lang="zh-CN" altLang="en-US" b="1" dirty="0">
                <a:solidFill>
                  <a:srgbClr val="FF0000"/>
                </a:solidFill>
              </a:rPr>
              <a:t>逢山开路、遇水架桥的闯劲</a:t>
            </a:r>
            <a:r>
              <a:rPr lang="zh-CN" altLang="en-US" b="1" dirty="0"/>
              <a:t>，凭着一股</a:t>
            </a:r>
            <a:r>
              <a:rPr lang="zh-CN" altLang="en-US" b="1" dirty="0">
                <a:solidFill>
                  <a:srgbClr val="FF0000"/>
                </a:solidFill>
              </a:rPr>
              <a:t>滴水穿石的韧劲</a:t>
            </a:r>
            <a:r>
              <a:rPr lang="zh-CN" altLang="en-US" b="1" dirty="0"/>
              <a:t>，成功走出一条</a:t>
            </a:r>
            <a:r>
              <a:rPr lang="zh-CN" altLang="en-US" b="1" dirty="0">
                <a:solidFill>
                  <a:srgbClr val="FF0000"/>
                </a:solidFill>
              </a:rPr>
              <a:t>中国特色社会主义道路</a:t>
            </a:r>
            <a:r>
              <a:rPr lang="zh-CN" altLang="en-US" b="1" dirty="0"/>
              <a:t>。我们遇到过困难，我们遇到过挑战，但我们不懈奋斗、与时俱进，用勤劳、勇敢、智慧书写着当代中国发展进步的故事。</a:t>
            </a:r>
            <a:endParaRPr lang="zh-CN" altLang="en-US" b="1" dirty="0"/>
          </a:p>
        </p:txBody>
      </p:sp>
      <p:sp>
        <p:nvSpPr>
          <p:cNvPr id="4" name="灯片编号占位符 3"/>
          <p:cNvSpPr txBox="1">
            <a:spLocks noGrp="1"/>
          </p:cNvSpPr>
          <p:nvPr>
            <p:ph type="sldNum" sz="quarter"/>
          </p:nvPr>
        </p:nvSpPr>
        <p:spPr>
          <a:noFill/>
        </p:spPr>
        <p:txBody>
          <a:bodyPr lIns="91440" tIns="45720" rIns="91440" bIns="45720" rtlCol="0"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8850" name="幻灯片图像占位符 1"/>
          <p:cNvSpPr>
            <a:spLocks noGrp="1" noRot="1" noChangeAspect="1" noTextEdit="1"/>
          </p:cNvSpPr>
          <p:nvPr>
            <p:ph type="sldImg"/>
          </p:nvPr>
        </p:nvSpPr>
        <p:spPr>
          <a:ln>
            <a:solidFill>
              <a:srgbClr val="000000">
                <a:alpha val="100000"/>
              </a:srgbClr>
            </a:solidFill>
            <a:miter lim="800000"/>
          </a:ln>
        </p:spPr>
      </p:sp>
      <p:sp>
        <p:nvSpPr>
          <p:cNvPr id="78851" name="备注占位符 2"/>
          <p:cNvSpPr>
            <a:spLocks noGrp="1"/>
          </p:cNvSpPr>
          <p:nvPr>
            <p:ph type="body" idx="1"/>
          </p:nvPr>
        </p:nvSpPr>
        <p:spPr>
          <a:noFill/>
          <a:ln>
            <a:noFill/>
          </a:ln>
        </p:spPr>
        <p:txBody>
          <a:bodyPr wrap="square" lIns="91440" tIns="45720" rIns="91440" bIns="45720" anchor="t"/>
          <a:p>
            <a:pPr lvl="0" eaLnBrk="1" hangingPunct="1">
              <a:spcBef>
                <a:spcPct val="0"/>
              </a:spcBef>
            </a:pPr>
            <a:r>
              <a:rPr lang="zh-CN" altLang="en-US" dirty="0"/>
              <a:t>报道称，</a:t>
            </a:r>
            <a:r>
              <a:rPr lang="zh-CN" altLang="en-US" b="1" dirty="0"/>
              <a:t>现在全世界都在关注着华盛顿和北京之间的贸易谈判，希望</a:t>
            </a:r>
            <a:r>
              <a:rPr lang="en-US" altLang="zh-CN" b="1" dirty="0"/>
              <a:t>90</a:t>
            </a:r>
            <a:r>
              <a:rPr lang="zh-CN" altLang="en-US" b="1" dirty="0"/>
              <a:t>天的关税休战能够持续下去，双方能够结束这场贸易战。</a:t>
            </a:r>
            <a:r>
              <a:rPr lang="zh-CN" altLang="en-US" dirty="0"/>
              <a:t>全美外贸委员会副主席科尔文称，尽管不可能在</a:t>
            </a:r>
            <a:r>
              <a:rPr lang="en-US" altLang="zh-CN" dirty="0"/>
              <a:t>90</a:t>
            </a:r>
            <a:r>
              <a:rPr lang="zh-CN" altLang="en-US" dirty="0"/>
              <a:t>天内解决与中国的每个问题 ，但希望“（谈判）进展能制度化”，“双方需要找到一条实现双赢的道路”。 </a:t>
            </a:r>
            <a:endParaRPr lang="zh-CN" altLang="en-US" dirty="0"/>
          </a:p>
        </p:txBody>
      </p:sp>
      <p:sp>
        <p:nvSpPr>
          <p:cNvPr id="87044" name="灯片编号占位符 3"/>
          <p:cNvSpPr txBox="1">
            <a:spLocks noGrp="1"/>
          </p:cNvSpPr>
          <p:nvPr>
            <p:ph type="sldNum" sz="quarter"/>
          </p:nvPr>
        </p:nvSpPr>
        <p:spPr bwMode="auto">
          <a:noFill/>
          <a:ln>
            <a:noFill/>
            <a:miter lim="800000"/>
          </a:ln>
        </p:spPr>
        <p:txBody>
          <a:bodyPr wrap="square" lIns="91440" tIns="45720" rIns="91440" bIns="45720" numCol="1" rtlCol="0" anchor="b" anchorCtr="0" compatLnSpc="1"/>
          <a:p>
            <a:pPr lvl="0" algn="r" eaLnBrk="1" hangingPunct="1"/>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4" name="幻灯片图像占位符 1"/>
          <p:cNvSpPr>
            <a:spLocks noGrp="1" noRot="1" noChangeAspect="1" noTextEdit="1"/>
          </p:cNvSpPr>
          <p:nvPr>
            <p:ph type="sldImg"/>
          </p:nvPr>
        </p:nvSpPr>
        <p:spPr>
          <a:ln>
            <a:solidFill>
              <a:srgbClr val="000000">
                <a:alpha val="100000"/>
              </a:srgbClr>
            </a:solidFill>
            <a:miter lim="800000"/>
          </a:ln>
        </p:spPr>
      </p:sp>
      <p:sp>
        <p:nvSpPr>
          <p:cNvPr id="79875" name="备注占位符 2"/>
          <p:cNvSpPr>
            <a:spLocks noGrp="1"/>
          </p:cNvSpPr>
          <p:nvPr>
            <p:ph type="body" idx="1"/>
          </p:nvPr>
        </p:nvSpPr>
        <p:spPr>
          <a:noFill/>
          <a:ln>
            <a:noFill/>
          </a:ln>
        </p:spPr>
        <p:txBody>
          <a:bodyPr wrap="square" lIns="91440" tIns="45720" rIns="91440" bIns="45720" anchor="t"/>
          <a:p>
            <a:pPr lvl="0" eaLnBrk="1" hangingPunct="1">
              <a:spcBef>
                <a:spcPct val="0"/>
              </a:spcBef>
            </a:pPr>
            <a:r>
              <a:rPr lang="zh-CN" altLang="en-US" b="1" dirty="0"/>
              <a:t>全球化、中美建交</a:t>
            </a:r>
            <a:endParaRPr lang="en-US" altLang="zh-CN" b="1" dirty="0"/>
          </a:p>
          <a:p>
            <a:pPr lvl="0" eaLnBrk="1" hangingPunct="1">
              <a:spcBef>
                <a:spcPct val="0"/>
              </a:spcBef>
            </a:pPr>
            <a:r>
              <a:rPr lang="zh-CN" altLang="en-US" dirty="0"/>
              <a:t>按照时间轴进行梳理</a:t>
            </a:r>
            <a:endParaRPr lang="en-US" altLang="zh-CN" dirty="0"/>
          </a:p>
          <a:p>
            <a:pPr lvl="0" eaLnBrk="1" hangingPunct="1">
              <a:spcBef>
                <a:spcPct val="0"/>
              </a:spcBef>
            </a:pPr>
            <a:r>
              <a:rPr lang="zh-CN" altLang="en-US" b="1" dirty="0">
                <a:solidFill>
                  <a:srgbClr val="000000"/>
                </a:solidFill>
                <a:latin typeface="楷体" panose="02010609060101010101" pitchFamily="49" charset="-122"/>
                <a:ea typeface="楷体" panose="02010609060101010101" pitchFamily="49" charset="-122"/>
              </a:rPr>
              <a:t>高考是对知识的综合考查。织“网”就是把零散的知识串联起来，“织”成完整的、立体的网，实现学科内的“超级链接”，以求前后贯通、纵横联系。</a:t>
            </a:r>
            <a:endParaRPr lang="zh-CN" altLang="en-US" b="1" dirty="0">
              <a:solidFill>
                <a:srgbClr val="000000"/>
              </a:solidFill>
              <a:latin typeface="楷体" panose="02010609060101010101" pitchFamily="49" charset="-122"/>
              <a:ea typeface="楷体" panose="02010609060101010101" pitchFamily="49" charset="-122"/>
            </a:endParaRPr>
          </a:p>
        </p:txBody>
      </p:sp>
      <p:sp>
        <p:nvSpPr>
          <p:cNvPr id="88068" name="灯片编号占位符 3"/>
          <p:cNvSpPr txBox="1">
            <a:spLocks noGrp="1"/>
          </p:cNvSpPr>
          <p:nvPr>
            <p:ph type="sldNum" sz="quarter"/>
          </p:nvPr>
        </p:nvSpPr>
        <p:spPr bwMode="auto">
          <a:noFill/>
          <a:ln>
            <a:noFill/>
            <a:miter lim="800000"/>
          </a:ln>
        </p:spPr>
        <p:txBody>
          <a:bodyPr wrap="square" lIns="91440" tIns="45720" rIns="91440" bIns="45720" numCol="1" rtlCol="0" anchor="b" anchorCtr="0" compatLnSpc="1"/>
          <a:p>
            <a:pPr lvl="0" algn="r" eaLnBrk="1" hangingPunct="1"/>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6" name="幻灯片图像占位符 1"/>
          <p:cNvSpPr>
            <a:spLocks noGrp="1" noRot="1" noChangeAspect="1" noTextEdit="1"/>
          </p:cNvSpPr>
          <p:nvPr>
            <p:ph type="sldImg"/>
          </p:nvPr>
        </p:nvSpPr>
        <p:spPr>
          <a:ln>
            <a:solidFill>
              <a:srgbClr val="000000">
                <a:alpha val="100000"/>
              </a:srgbClr>
            </a:solidFill>
            <a:miter lim="800000"/>
          </a:ln>
        </p:spPr>
      </p:sp>
      <p:sp>
        <p:nvSpPr>
          <p:cNvPr id="82947" name="备注占位符 2"/>
          <p:cNvSpPr>
            <a:spLocks noGrp="1"/>
          </p:cNvSpPr>
          <p:nvPr>
            <p:ph type="body" idx="1"/>
          </p:nvPr>
        </p:nvSpPr>
        <p:spPr>
          <a:noFill/>
          <a:ln>
            <a:noFill/>
          </a:ln>
        </p:spPr>
        <p:txBody>
          <a:bodyPr wrap="square" lIns="91440" tIns="45720" rIns="91440" bIns="45720" anchor="t"/>
          <a:p>
            <a:pPr lvl="0" eaLnBrk="1" hangingPunct="1">
              <a:spcBef>
                <a:spcPct val="0"/>
              </a:spcBef>
            </a:pPr>
            <a:r>
              <a:rPr lang="zh-CN" altLang="en-US" b="1" dirty="0"/>
              <a:t>鸦片战争后，追随英法，获取领事裁判权、片面最惠国待遇等。</a:t>
            </a:r>
            <a:endParaRPr lang="zh-CN" altLang="en-US" dirty="0"/>
          </a:p>
        </p:txBody>
      </p:sp>
      <p:sp>
        <p:nvSpPr>
          <p:cNvPr id="91140" name="灯片编号占位符 3"/>
          <p:cNvSpPr txBox="1">
            <a:spLocks noGrp="1"/>
          </p:cNvSpPr>
          <p:nvPr>
            <p:ph type="sldNum" sz="quarter"/>
          </p:nvPr>
        </p:nvSpPr>
        <p:spPr bwMode="auto">
          <a:noFill/>
          <a:ln>
            <a:noFill/>
            <a:miter lim="800000"/>
          </a:ln>
        </p:spPr>
        <p:txBody>
          <a:bodyPr wrap="square" lIns="91440" tIns="45720" rIns="91440" bIns="45720" numCol="1" rtlCol="0" anchor="b" anchorCtr="0" compatLnSpc="1"/>
          <a:p>
            <a:pPr lvl="0" algn="r" eaLnBrk="1" hangingPunct="1"/>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3490" name="幻灯片图像占位符 1"/>
          <p:cNvSpPr>
            <a:spLocks noGrp="1" noRot="1" noChangeAspect="1" noTextEdit="1"/>
          </p:cNvSpPr>
          <p:nvPr>
            <p:ph type="sldImg"/>
          </p:nvPr>
        </p:nvSpPr>
        <p:spPr/>
      </p:sp>
      <p:sp>
        <p:nvSpPr>
          <p:cNvPr id="63491" name="备注占位符 2"/>
          <p:cNvSpPr>
            <a:spLocks noGrp="1"/>
          </p:cNvSpPr>
          <p:nvPr>
            <p:ph type="body" idx="1"/>
          </p:nvPr>
        </p:nvSpPr>
        <p:spPr/>
        <p:txBody>
          <a:bodyPr wrap="square" lIns="91440" tIns="45720" rIns="91440" bIns="45720" anchor="t"/>
          <a:p>
            <a:pPr lvl="0"/>
            <a:r>
              <a:rPr lang="en-US" altLang="zh-CN" dirty="0"/>
              <a:t>《</a:t>
            </a:r>
            <a:r>
              <a:rPr lang="zh-CN" altLang="en-US" dirty="0"/>
              <a:t>流浪地球</a:t>
            </a:r>
            <a:r>
              <a:rPr lang="en-US" altLang="zh-CN" dirty="0"/>
              <a:t>》</a:t>
            </a:r>
            <a:r>
              <a:rPr lang="zh-CN" altLang="en-US" dirty="0"/>
              <a:t>展现的并不是高昂的民族主义情感，而是一个逆转性的国际大营救。从个人到救援队，从组织到国家，当每个国家的人都开始放下个我，去投身拯救地球的行动之中之时，人类得救了。</a:t>
            </a:r>
            <a:r>
              <a:rPr lang="en-US" altLang="zh-CN" dirty="0"/>
              <a:t>《</a:t>
            </a:r>
            <a:r>
              <a:rPr lang="zh-CN" altLang="en-US" dirty="0"/>
              <a:t>流浪地球</a:t>
            </a:r>
            <a:r>
              <a:rPr lang="en-US" altLang="zh-CN" dirty="0"/>
              <a:t>》</a:t>
            </a:r>
            <a:r>
              <a:rPr lang="zh-CN" altLang="en-US" dirty="0"/>
              <a:t>的结局是超越性的。将情怀落在了民族主义让位于国际主义之上，将视野放在了全人类的自我拯救之中，将所有的表达都展现在了人类的大爱之间。</a:t>
            </a:r>
            <a:endParaRPr lang="zh-CN" altLang="en-US" dirty="0"/>
          </a:p>
        </p:txBody>
      </p:sp>
      <p:sp>
        <p:nvSpPr>
          <p:cNvPr id="63492"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fld id="{9A0DB2DC-4C9A-4742-B13C-FB6460FD3503}" type="slidenum">
              <a:rPr lang="en-US" altLang="zh-CN" sz="1200" dirty="0"/>
            </a:fld>
            <a:endParaRPr lang="en-US" altLang="zh-CN"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3729" name="幻灯片图像占位符 1"/>
          <p:cNvSpPr>
            <a:spLocks noGrp="1" noRot="1" noChangeAspect="1" noTextEdit="1"/>
          </p:cNvSpPr>
          <p:nvPr>
            <p:ph type="sldImg"/>
          </p:nvPr>
        </p:nvSpPr>
        <p:spPr>
          <a:ln>
            <a:solidFill>
              <a:srgbClr val="000000"/>
            </a:solidFill>
            <a:miter/>
          </a:ln>
        </p:spPr>
      </p:sp>
      <p:sp>
        <p:nvSpPr>
          <p:cNvPr id="73730" name="备注占位符 2"/>
          <p:cNvSpPr>
            <a:spLocks noGrp="1"/>
          </p:cNvSpPr>
          <p:nvPr>
            <p:ph type="body"/>
          </p:nvPr>
        </p:nvSpPr>
        <p:spPr>
          <a:noFill/>
          <a:ln>
            <a:noFill/>
          </a:ln>
        </p:spPr>
        <p:txBody>
          <a:bodyPr wrap="square" lIns="91440" tIns="45720" rIns="91440" bIns="45720" anchor="t"/>
          <a:p>
            <a:pPr lvl="0"/>
            <a:endParaRPr lang="zh-CN" altLang="en-US" dirty="0"/>
          </a:p>
        </p:txBody>
      </p:sp>
      <p:sp>
        <p:nvSpPr>
          <p:cNvPr id="73731"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b="0" dirty="0"/>
            </a:fld>
            <a:endParaRPr lang="zh-CN" altLang="en-US" sz="1200" b="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FC3C57FE-0B00-41DD-8BB8-DC9015551E41}"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18B1309-31AA-4F3E-8CCA-6505E1846DA1}" type="slidenum">
              <a:rPr lang="zh-CN" altLang="en-US"/>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9773CE71-AEC9-4E28-8BFD-E8186BAE989F}"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CDAD665F-CB32-4A95-9AC1-32D6262CBB01}" type="slidenum">
              <a:rPr lang="zh-CN" altLang="en-US"/>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08509023-F3C5-4A76-8FDB-FE997FBBDE8D}"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C77735C4-3E52-486E-95B3-6CDE361A54C7}" type="slidenum">
              <a:rPr lang="zh-CN" altLang="en-US"/>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2_标题和内容">
    <p:spTree>
      <p:nvGrpSpPr>
        <p:cNvPr id="1" name=""/>
        <p:cNvGrpSpPr/>
        <p:nvPr/>
      </p:nvGrpSpPr>
      <p:grpSpPr>
        <a:xfrm>
          <a:off x="0" y="0"/>
          <a:ext cx="0" cy="0"/>
          <a:chOff x="0" y="0"/>
          <a:chExt cx="0" cy="0"/>
        </a:xfrm>
      </p:grpSpPr>
      <p:sp>
        <p:nvSpPr>
          <p:cNvPr id="20" name="标题文本"/>
          <p:cNvSpPr txBox="1">
            <a:spLocks noGrp="1"/>
          </p:cNvSpPr>
          <p:nvPr>
            <p:ph type="title" hasCustomPrompt="1"/>
          </p:nvPr>
        </p:nvSpPr>
        <p:spPr>
          <a:xfrm>
            <a:off x="609600" y="274639"/>
            <a:ext cx="10972800" cy="1143000"/>
          </a:xfrm>
          <a:prstGeom prst="rect">
            <a:avLst/>
          </a:prstGeom>
        </p:spPr>
        <p:txBody>
          <a:bodyPr lIns="91438" tIns="45719" rIns="91438" bIns="45719"/>
          <a:lstStyle/>
          <a:p>
            <a:r>
              <a:t>标题文本</a:t>
            </a:r>
          </a:p>
        </p:txBody>
      </p:sp>
      <p:sp>
        <p:nvSpPr>
          <p:cNvPr id="21" name="正文级别 1…"/>
          <p:cNvSpPr txBox="1">
            <a:spLocks noGrp="1"/>
          </p:cNvSpPr>
          <p:nvPr>
            <p:ph type="body" idx="1" hasCustomPrompt="1"/>
          </p:nvPr>
        </p:nvSpPr>
        <p:spPr>
          <a:xfrm>
            <a:off x="609600" y="1600201"/>
            <a:ext cx="10972800" cy="4525963"/>
          </a:xfrm>
          <a:prstGeom prst="rect">
            <a:avLst/>
          </a:prstGeom>
        </p:spPr>
        <p:txBody>
          <a:bodyPr lIns="91438" tIns="45719" rIns="91438" bIns="45719"/>
          <a:lstStyle/>
          <a:p>
            <a:r>
              <a:t>正文级别 1</a:t>
            </a:r>
          </a:p>
          <a:p>
            <a:pPr lvl="1"/>
            <a:r>
              <a:t>正文级别 2</a:t>
            </a:r>
          </a:p>
          <a:p>
            <a:pPr lvl="2"/>
            <a:r>
              <a:t>正文级别 3</a:t>
            </a:r>
          </a:p>
          <a:p>
            <a:pPr lvl="3"/>
            <a:r>
              <a:t>正文级别 4</a:t>
            </a:r>
          </a:p>
          <a:p>
            <a:pPr lvl="4"/>
            <a:r>
              <a:t>正文级别 5</a:t>
            </a:r>
          </a:p>
        </p:txBody>
      </p:sp>
      <p:sp>
        <p:nvSpPr>
          <p:cNvPr id="22" name="幻灯片编号"/>
          <p:cNvSpPr txBox="1">
            <a:spLocks noGrp="1"/>
          </p:cNvSpPr>
          <p:nvPr>
            <p:ph type="sldNum" sz="quarter" idx="2"/>
          </p:nvPr>
        </p:nvSpPr>
        <p:spPr>
          <a:xfrm>
            <a:off x="8737600" y="6356352"/>
            <a:ext cx="2844800" cy="365125"/>
          </a:xfrm>
          <a:prstGeom prst="rect">
            <a:avLst/>
          </a:prstGeom>
        </p:spPr>
        <p:txBody>
          <a:bodyPr lIns="91438" tIns="45719" rIns="91438" bIns="45719"/>
          <a:lstStyle/>
          <a:p>
            <a:fld id="{86CB4B4D-7CA3-9044-876B-883B54F8677D}" type="slidenum">
              <a:rPr>
                <a:latin typeface="Calibri" panose="020F0502020204030204"/>
                <a:ea typeface="Calibri" panose="020F0502020204030204"/>
                <a:cs typeface="Calibri" panose="020F0502020204030204"/>
              </a:rPr>
            </a:fld>
            <a:endParaRPr>
              <a:latin typeface="Calibri" panose="020F0502020204030204"/>
              <a:ea typeface="Calibri" panose="020F0502020204030204"/>
              <a:cs typeface="Calibri" panose="020F0502020204030204"/>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05C6C729-B9E7-4244-BED7-E70D95CBF40D}"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8E50EB83-23C4-4622-A2AE-890A415962B4}" type="slidenum">
              <a:rPr lang="zh-CN" altLang="en-US"/>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8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5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6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274638"/>
            <a:ext cx="10972800" cy="585152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lvl1pPr>
              <a:defRPr/>
            </a:lvl1pPr>
          </a:lstStyle>
          <a:p>
            <a:pPr>
              <a:defRPr/>
            </a:pPr>
            <a:fld id="{58DC8146-D1DC-4DED-B63D-76542CF30917}"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3D2077C0-FC75-4F16-A90B-6E6EDBD1DAF9}" type="slidenum">
              <a:rPr lang="zh-CN" altLang="en-US"/>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122D5654-6B37-4F86-B180-159DB4A823A1}"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B5E43C71-E027-4627-A592-A03D82803159}" type="slidenum">
              <a:rPr lang="zh-CN" altLang="en-US"/>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A8EBCEE4-E541-4944-99C8-0B0691F00BA8}" type="datetimeFigureOut">
              <a:rPr lang="zh-CN" altLang="en-US"/>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C0FBC343-4BA7-4B0B-8296-CC2F34592126}" type="slidenum">
              <a:rPr lang="zh-CN" altLang="en-US"/>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E3F67B85-C061-4765-BA3F-C1B9199E0B92}"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22539AA7-A25D-4C1B-82D1-99C62E775037}" type="slidenum">
              <a:rPr lang="zh-CN" altLang="en-US"/>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3" name="日期占位符 1"/>
          <p:cNvSpPr>
            <a:spLocks noGrp="1"/>
          </p:cNvSpPr>
          <p:nvPr>
            <p:ph type="dt" sz="half" idx="10"/>
          </p:nvPr>
        </p:nvSpPr>
        <p:spPr/>
        <p:txBody>
          <a:bodyPr/>
          <a:lstStyle>
            <a:lvl1pPr>
              <a:defRPr/>
            </a:lvl1pPr>
          </a:lstStyle>
          <a:p>
            <a:pPr>
              <a:defRPr/>
            </a:pPr>
            <a:fld id="{D8D291AE-F191-439D-AE01-73CEA9098CFE}" type="datetimeFigureOut">
              <a:rPr lang="zh-CN" altLang="en-US"/>
            </a:fld>
            <a:endParaRPr lang="zh-CN" altLang="en-US"/>
          </a:p>
        </p:txBody>
      </p:sp>
      <p:sp>
        <p:nvSpPr>
          <p:cNvPr id="4" name="页脚占位符 2"/>
          <p:cNvSpPr>
            <a:spLocks noGrp="1"/>
          </p:cNvSpPr>
          <p:nvPr>
            <p:ph type="ftr" sz="quarter" idx="11"/>
          </p:nvPr>
        </p:nvSpPr>
        <p:spPr/>
        <p:txBody>
          <a:bodyPr/>
          <a:lstStyle>
            <a:lvl1pPr>
              <a:defRPr/>
            </a:lvl1pPr>
          </a:lstStyle>
          <a:p>
            <a:pPr>
              <a:defRPr/>
            </a:pPr>
            <a:endParaRPr lang="zh-CN" altLang="en-US"/>
          </a:p>
        </p:txBody>
      </p:sp>
      <p:sp>
        <p:nvSpPr>
          <p:cNvPr id="5" name="灯片编号占位符 3"/>
          <p:cNvSpPr>
            <a:spLocks noGrp="1"/>
          </p:cNvSpPr>
          <p:nvPr>
            <p:ph type="sldNum" sz="quarter" idx="12"/>
          </p:nvPr>
        </p:nvSpPr>
        <p:spPr/>
        <p:txBody>
          <a:bodyPr/>
          <a:lstStyle>
            <a:lvl1pPr>
              <a:defRPr/>
            </a:lvl1pPr>
          </a:lstStyle>
          <a:p>
            <a:pPr>
              <a:defRPr/>
            </a:pPr>
            <a:fld id="{8A1D640E-1F7F-4FAA-924A-5E2B1AB2F7D7}" type="slidenum">
              <a:rPr lang="zh-CN" altLang="en-US"/>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3"/>
          <p:cNvSpPr>
            <a:spLocks noGrp="1"/>
          </p:cNvSpPr>
          <p:nvPr>
            <p:ph type="dt" sz="half" idx="10"/>
          </p:nvPr>
        </p:nvSpPr>
        <p:spPr/>
        <p:txBody>
          <a:bodyPr/>
          <a:lstStyle>
            <a:lvl1pPr>
              <a:defRPr/>
            </a:lvl1pPr>
          </a:lstStyle>
          <a:p>
            <a:pPr>
              <a:defRPr/>
            </a:pPr>
            <a:fld id="{6F5F305D-187E-4B3E-BD86-E5F582DEE9C3}"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5AD0CE00-62D0-4288-8EB9-4E8B6D798DFF}" type="slidenum">
              <a:rPr lang="zh-CN" altLang="en-US"/>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3"/>
          <p:cNvSpPr>
            <a:spLocks noGrp="1"/>
          </p:cNvSpPr>
          <p:nvPr>
            <p:ph type="dt" sz="half" idx="10"/>
          </p:nvPr>
        </p:nvSpPr>
        <p:spPr/>
        <p:txBody>
          <a:bodyPr/>
          <a:lstStyle>
            <a:lvl1pPr>
              <a:defRPr/>
            </a:lvl1pPr>
          </a:lstStyle>
          <a:p>
            <a:pPr>
              <a:defRPr/>
            </a:pPr>
            <a:fld id="{72690B91-5F45-4156-B2DF-99025C90BA9C}"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4EB9F8EE-5028-4CC8-AA92-B3E6F8FFA84C}" type="slidenum">
              <a:rPr lang="zh-CN" altLang="en-US"/>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9" Type="http://schemas.openxmlformats.org/officeDocument/2006/relationships/theme" Target="../theme/theme1.xml"/><Relationship Id="rId28" Type="http://schemas.openxmlformats.org/officeDocument/2006/relationships/image" Target="../media/image2.jpeg"/><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8">
            <a:lum/>
          </a:blip>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endParaRPr lang="zh-CN" altLang="en-US"/>
          </a:p>
        </p:txBody>
      </p:sp>
      <p:sp>
        <p:nvSpPr>
          <p:cNvPr id="1027" name="文本占位符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AFF2CE33-D8BF-48AD-8F1E-41CC613CD6C7}" type="datetimeFigureOut">
              <a:rPr lang="zh-CN" altLang="en-US"/>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defRPr>
            </a:lvl1pPr>
          </a:lstStyle>
          <a:p>
            <a:pPr>
              <a:defRPr/>
            </a:pPr>
            <a:fld id="{577A37AB-A622-43A2-A57D-19EBA34EFC1A}"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hyperlink" Target="2019&#26149;&#26202;&#20986;&#29616;&#20102;&#21738;&#20123;&#20013;&#39640;&#32771;&#32771;&#28857;&#65311;&#36229;&#20840;&#24635;&#32467;&#24050;&#20986;&#65292;&#32769;&#24072;&#20204;&#22826;&#31070;&#36895;&#20102;.docx"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image" Target="../media/image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3.png"/><Relationship Id="rId1"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5.jpeg"/><Relationship Id="rId1" Type="http://schemas.openxmlformats.org/officeDocument/2006/relationships/image" Target="../media/image14.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image" Target="../media/image17.jpeg"/><Relationship Id="rId1" Type="http://schemas.openxmlformats.org/officeDocument/2006/relationships/image" Target="../media/image16.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9.jpeg"/><Relationship Id="rId1" Type="http://schemas.openxmlformats.org/officeDocument/2006/relationships/image" Target="../media/image18.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image" Target="../media/image20.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2.jpeg"/></Relationships>
</file>

<file path=ppt/slides/_rels/slide45.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7.xml"/><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jpe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pn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slide" Target="slide18.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xml"/><Relationship Id="rId1" Type="http://schemas.openxmlformats.org/officeDocument/2006/relationships/tags" Target="../tags/tag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8.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33.jpeg"/><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image" Target="../media/image30.jpeg"/></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5.jpeg"/><Relationship Id="rId1" Type="http://schemas.openxmlformats.org/officeDocument/2006/relationships/image" Target="../media/image34.jpeg"/></Relationships>
</file>

<file path=ppt/slides/_rels/slide5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39.png"/><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image" Target="../media/image3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3.jpeg"/><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image" Target="../media/image40.jpeg"/></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5.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22"/>
          <p:cNvSpPr>
            <a:spLocks noChangeArrowheads="1"/>
          </p:cNvSpPr>
          <p:nvPr/>
        </p:nvSpPr>
        <p:spPr bwMode="auto">
          <a:xfrm>
            <a:off x="699770" y="1695450"/>
            <a:ext cx="10793095" cy="3107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p>
            <a:pPr algn="ctr" defTabSz="1422400" eaLnBrk="1" fontAlgn="auto" hangingPunct="1">
              <a:lnSpc>
                <a:spcPct val="90000"/>
              </a:lnSpc>
              <a:spcAft>
                <a:spcPct val="35000"/>
              </a:spcAft>
              <a:defRPr/>
            </a:pPr>
            <a:r>
              <a:rPr lang="zh-CN" altLang="en-US" sz="5400" b="1" dirty="0">
                <a:solidFill>
                  <a:srgbClr val="FF0000"/>
                </a:solidFill>
                <a:latin typeface="微软雅黑" panose="020B0503020204020204" pitchFamily="34" charset="-122"/>
              </a:rPr>
              <a:t>从时政热点看高考历史命题</a:t>
            </a:r>
            <a:endParaRPr lang="zh-CN" altLang="en-US" sz="5400" b="1" dirty="0">
              <a:solidFill>
                <a:srgbClr val="FF0000"/>
              </a:solidFill>
              <a:latin typeface="微软雅黑" panose="020B0503020204020204" pitchFamily="34" charset="-122"/>
            </a:endParaRPr>
          </a:p>
          <a:p>
            <a:pPr algn="ctr" defTabSz="1422400" eaLnBrk="1" fontAlgn="auto" hangingPunct="1">
              <a:lnSpc>
                <a:spcPct val="90000"/>
              </a:lnSpc>
              <a:spcAft>
                <a:spcPct val="35000"/>
              </a:spcAft>
              <a:defRPr/>
            </a:pPr>
            <a:r>
              <a:rPr lang="zh-CN" altLang="en-US" sz="5400" b="1" dirty="0">
                <a:solidFill>
                  <a:schemeClr val="tx1"/>
                </a:solidFill>
                <a:latin typeface="微软雅黑" panose="020B0503020204020204" pitchFamily="34" charset="-122"/>
              </a:rPr>
              <a:t>（命题的规律）</a:t>
            </a:r>
            <a:endParaRPr lang="zh-CN" altLang="en-US" sz="5400" b="1" dirty="0">
              <a:solidFill>
                <a:srgbClr val="1F497D"/>
              </a:solidFill>
              <a:latin typeface="微软雅黑" panose="020B0503020204020204" pitchFamily="34" charset="-122"/>
            </a:endParaRPr>
          </a:p>
          <a:p>
            <a:pPr algn="ctr" defTabSz="1422400" eaLnBrk="1" fontAlgn="auto" hangingPunct="1">
              <a:lnSpc>
                <a:spcPct val="90000"/>
              </a:lnSpc>
              <a:spcAft>
                <a:spcPct val="35000"/>
              </a:spcAft>
              <a:defRPr/>
            </a:pPr>
            <a:endParaRPr lang="zh-CN" altLang="en-US" sz="5400" b="1" dirty="0">
              <a:solidFill>
                <a:srgbClr val="1F497D"/>
              </a:solidFill>
              <a:latin typeface="微软雅黑" panose="020B0503020204020204" pitchFamily="34" charset="-122"/>
            </a:endParaRPr>
          </a:p>
        </p:txBody>
      </p:sp>
      <p:sp>
        <p:nvSpPr>
          <p:cNvPr id="2" name="文本框 1"/>
          <p:cNvSpPr txBox="1"/>
          <p:nvPr/>
        </p:nvSpPr>
        <p:spPr>
          <a:xfrm>
            <a:off x="6282690" y="4977130"/>
            <a:ext cx="5210175" cy="645160"/>
          </a:xfrm>
          <a:prstGeom prst="rect">
            <a:avLst/>
          </a:prstGeom>
          <a:noFill/>
        </p:spPr>
        <p:txBody>
          <a:bodyPr wrap="square" rtlCol="0">
            <a:spAutoFit/>
          </a:bodyPr>
          <a:p>
            <a:r>
              <a:rPr lang="zh-CN" altLang="en-US" sz="3600" b="1"/>
              <a:t>合肥八中历史组   甘正权</a:t>
            </a:r>
            <a:endParaRPr lang="zh-CN" altLang="en-US" sz="36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1+#ppt_w/2"/>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amond(in)">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utoUpdateAnimBg="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204470" y="1452245"/>
            <a:ext cx="11783060" cy="3046095"/>
          </a:xfrm>
          <a:prstGeom prst="rect">
            <a:avLst/>
          </a:prstGeom>
          <a:noFill/>
        </p:spPr>
        <p:txBody>
          <a:bodyPr wrap="square" rtlCol="0">
            <a:spAutoFit/>
          </a:bodyPr>
          <a:p>
            <a:r>
              <a:rPr lang="en-US" altLang="zh-CN" sz="2400"/>
              <a:t>   </a:t>
            </a:r>
            <a:r>
              <a:rPr lang="en-US" altLang="zh-CN" sz="3200"/>
              <a:t> </a:t>
            </a:r>
            <a:r>
              <a:rPr lang="zh-CN" altLang="en-US" sz="3200"/>
              <a:t>（</a:t>
            </a:r>
            <a:r>
              <a:rPr lang="en-US" altLang="zh-CN" sz="3200"/>
              <a:t>2018</a:t>
            </a:r>
            <a:r>
              <a:rPr lang="zh-CN" altLang="en-US" sz="3200"/>
              <a:t>年全国三卷第</a:t>
            </a:r>
            <a:r>
              <a:rPr lang="en-US" altLang="zh-CN" sz="3200"/>
              <a:t>29</a:t>
            </a:r>
            <a:r>
              <a:rPr lang="zh-CN" altLang="en-US" sz="3200"/>
              <a:t>题</a:t>
            </a:r>
            <a:r>
              <a:rPr lang="zh-CN" altLang="en-US" sz="3200"/>
              <a:t>）</a:t>
            </a:r>
            <a:r>
              <a:rPr lang="zh-CN" altLang="en-US" sz="3200"/>
              <a:t>1920年，一些人撰文批评工读互助等社会改良活动，认为“零零碎碎的救济”“无补大局”，主张对社会进行“根本改造”，走进工厂，深入工人群众。这表明当时                                                       </a:t>
            </a:r>
            <a:endParaRPr lang="zh-CN" altLang="en-US" sz="3200"/>
          </a:p>
          <a:p>
            <a:r>
              <a:rPr lang="zh-CN" altLang="en-US" sz="3200"/>
              <a:t>A．民主与科学观念广泛传播           B．实业救国运动如火如荼</a:t>
            </a:r>
            <a:endParaRPr lang="zh-CN" altLang="en-US" sz="3200"/>
          </a:p>
          <a:p>
            <a:r>
              <a:rPr lang="zh-CN" altLang="en-US" sz="3200"/>
              <a:t>C．马克思主义影响日益增强           D．批判传统礼教成为共识</a:t>
            </a:r>
            <a:endParaRPr lang="zh-CN" altLang="en-US" sz="32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3810" y="890270"/>
            <a:ext cx="12153265" cy="4523105"/>
          </a:xfrm>
          <a:prstGeom prst="rect">
            <a:avLst/>
          </a:prstGeom>
          <a:noFill/>
        </p:spPr>
        <p:txBody>
          <a:bodyPr wrap="square" rtlCol="0">
            <a:spAutoFit/>
          </a:bodyPr>
          <a:p>
            <a:r>
              <a:rPr lang="en-US" altLang="zh-CN" sz="2400"/>
              <a:t>   </a:t>
            </a:r>
            <a:r>
              <a:rPr lang="en-US" altLang="zh-CN" sz="3200"/>
              <a:t>   2018</a:t>
            </a:r>
            <a:r>
              <a:rPr lang="zh-CN" altLang="en-US" sz="3200"/>
              <a:t>年，三份全国卷考查内容突出体现十九大（</a:t>
            </a:r>
            <a:r>
              <a:rPr lang="en-US" altLang="zh-CN" sz="3200"/>
              <a:t>2017</a:t>
            </a:r>
            <a:r>
              <a:rPr lang="zh-CN" altLang="en-US" sz="3200"/>
              <a:t>年</a:t>
            </a:r>
            <a:r>
              <a:rPr lang="en-US" altLang="zh-CN" sz="3200"/>
              <a:t>10</a:t>
            </a:r>
            <a:r>
              <a:rPr lang="zh-CN" altLang="en-US" sz="3200"/>
              <a:t>月召开）精神，具体考题如下：</a:t>
            </a:r>
            <a:endParaRPr lang="zh-CN" altLang="en-US" sz="3200"/>
          </a:p>
          <a:p>
            <a:r>
              <a:rPr lang="en-US" altLang="zh-CN" sz="3200"/>
              <a:t>  “</a:t>
            </a:r>
            <a:r>
              <a:rPr lang="zh-CN" altLang="en-US" sz="3200"/>
              <a:t>立德树人、科技创新</a:t>
            </a:r>
            <a:r>
              <a:rPr lang="en-US" altLang="zh-CN" sz="3200"/>
              <a:t>”</a:t>
            </a:r>
            <a:r>
              <a:rPr lang="zh-CN" altLang="en-US" sz="3200"/>
              <a:t>特点（二卷</a:t>
            </a:r>
            <a:r>
              <a:rPr lang="en-US" altLang="zh-CN" sz="3200"/>
              <a:t>45</a:t>
            </a:r>
            <a:r>
              <a:rPr lang="zh-CN" altLang="en-US" sz="3200"/>
              <a:t>题，三卷</a:t>
            </a:r>
            <a:r>
              <a:rPr lang="en-US" altLang="zh-CN" sz="3200"/>
              <a:t>26</a:t>
            </a:r>
            <a:r>
              <a:rPr lang="zh-CN" altLang="en-US" sz="3200"/>
              <a:t>题）</a:t>
            </a:r>
            <a:endParaRPr lang="zh-CN" altLang="en-US" sz="3200"/>
          </a:p>
          <a:p>
            <a:r>
              <a:rPr lang="zh-CN" altLang="en-US" sz="3200"/>
              <a:t>      弘扬传统文化思想（一卷</a:t>
            </a:r>
            <a:r>
              <a:rPr lang="en-US" altLang="zh-CN" sz="3200"/>
              <a:t>24</a:t>
            </a:r>
            <a:r>
              <a:rPr lang="zh-CN" altLang="en-US" sz="3200"/>
              <a:t>题，二卷</a:t>
            </a:r>
            <a:r>
              <a:rPr lang="en-US" altLang="zh-CN" sz="3200"/>
              <a:t>27</a:t>
            </a:r>
            <a:r>
              <a:rPr lang="zh-CN" altLang="en-US" sz="3200"/>
              <a:t>题）</a:t>
            </a:r>
            <a:endParaRPr lang="zh-CN" altLang="en-US" sz="3200"/>
          </a:p>
          <a:p>
            <a:r>
              <a:rPr lang="zh-CN" altLang="en-US" sz="3200"/>
              <a:t>      家国情怀的核心素养（二卷</a:t>
            </a:r>
            <a:r>
              <a:rPr lang="en-US" altLang="zh-CN" sz="3200"/>
              <a:t>47</a:t>
            </a:r>
            <a:r>
              <a:rPr lang="zh-CN" altLang="en-US" sz="3200"/>
              <a:t>题）</a:t>
            </a:r>
            <a:endParaRPr lang="zh-CN" altLang="en-US" sz="3200"/>
          </a:p>
          <a:p>
            <a:r>
              <a:rPr lang="zh-CN" altLang="en-US" sz="3200"/>
              <a:t>     中共执政能力的考查（一卷</a:t>
            </a:r>
            <a:r>
              <a:rPr lang="en-US" altLang="zh-CN" sz="3200"/>
              <a:t>30</a:t>
            </a:r>
            <a:r>
              <a:rPr lang="zh-CN" altLang="en-US" sz="3200"/>
              <a:t>、</a:t>
            </a:r>
            <a:r>
              <a:rPr lang="en-US" altLang="zh-CN" sz="3200"/>
              <a:t>31</a:t>
            </a:r>
            <a:r>
              <a:rPr lang="zh-CN" altLang="en-US" sz="3200"/>
              <a:t>、</a:t>
            </a:r>
            <a:r>
              <a:rPr lang="en-US" altLang="zh-CN" sz="3200"/>
              <a:t>46</a:t>
            </a:r>
            <a:r>
              <a:rPr lang="zh-CN" altLang="en-US" sz="3200"/>
              <a:t>题，二卷</a:t>
            </a:r>
            <a:r>
              <a:rPr lang="en-US" altLang="zh-CN" sz="3200"/>
              <a:t>31</a:t>
            </a:r>
            <a:r>
              <a:rPr lang="zh-CN" altLang="en-US" sz="3200"/>
              <a:t>题，三卷</a:t>
            </a:r>
            <a:r>
              <a:rPr lang="en-US" altLang="zh-CN" sz="3200"/>
              <a:t>30</a:t>
            </a:r>
            <a:r>
              <a:rPr lang="zh-CN" altLang="en-US" sz="3200"/>
              <a:t>、</a:t>
            </a:r>
            <a:r>
              <a:rPr lang="en-US" altLang="zh-CN" sz="3200"/>
              <a:t>31</a:t>
            </a:r>
            <a:r>
              <a:rPr lang="zh-CN" altLang="en-US" sz="3200"/>
              <a:t>题）</a:t>
            </a:r>
            <a:endParaRPr lang="zh-CN" altLang="en-US" sz="3200"/>
          </a:p>
          <a:p>
            <a:r>
              <a:rPr lang="zh-CN" altLang="en-US" sz="3200"/>
              <a:t>      周年问题已介绍，二卷考查科技体制结构，是围绕改革开放</a:t>
            </a:r>
            <a:r>
              <a:rPr lang="en-US" altLang="zh-CN" sz="3200"/>
              <a:t>40</a:t>
            </a:r>
            <a:r>
              <a:rPr lang="zh-CN" altLang="en-US" sz="3200"/>
              <a:t>周年设计的。</a:t>
            </a:r>
            <a:endParaRPr lang="zh-CN" altLang="en-US" sz="32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H7B]OPX63S`MLB9)_ETOAFD"/>
          <p:cNvPicPr>
            <a:picLocks noChangeAspect="1"/>
          </p:cNvPicPr>
          <p:nvPr/>
        </p:nvPicPr>
        <p:blipFill>
          <a:blip r:embed="rId1"/>
          <a:stretch>
            <a:fillRect/>
          </a:stretch>
        </p:blipFill>
        <p:spPr>
          <a:xfrm>
            <a:off x="425450" y="728980"/>
            <a:ext cx="11585575" cy="5080635"/>
          </a:xfrm>
          <a:prstGeom prst="rect">
            <a:avLst/>
          </a:prstGeom>
        </p:spPr>
      </p:pic>
      <p:sp>
        <p:nvSpPr>
          <p:cNvPr id="21" name="TextBox 28"/>
          <p:cNvSpPr txBox="1"/>
          <p:nvPr/>
        </p:nvSpPr>
        <p:spPr>
          <a:xfrm>
            <a:off x="194310" y="22225"/>
            <a:ext cx="11816715" cy="706755"/>
          </a:xfrm>
          <a:prstGeom prst="rect">
            <a:avLst/>
          </a:prstGeom>
          <a:noFill/>
        </p:spPr>
        <p:txBody>
          <a:bodyPr wrap="square" rtlCol="0">
            <a:spAutoFit/>
          </a:bodyPr>
          <a:p>
            <a:pPr algn="ctr"/>
            <a:r>
              <a:rPr lang="en-US" altLang="zh-CN" sz="4000" b="1" dirty="0">
                <a:solidFill>
                  <a:srgbClr val="FF0000"/>
                </a:solidFill>
                <a:latin typeface="微软雅黑" panose="020B0503020204020204" pitchFamily="34" charset="-122"/>
                <a:ea typeface="微软雅黑" panose="020B0503020204020204" pitchFamily="34" charset="-122"/>
              </a:rPr>
              <a:t>2017</a:t>
            </a:r>
            <a:r>
              <a:rPr lang="zh-CN" altLang="en-US" sz="4000" b="1" dirty="0">
                <a:solidFill>
                  <a:srgbClr val="FF0000"/>
                </a:solidFill>
                <a:latin typeface="微软雅黑" panose="020B0503020204020204" pitchFamily="34" charset="-122"/>
                <a:ea typeface="微软雅黑" panose="020B0503020204020204" pitchFamily="34" charset="-122"/>
              </a:rPr>
              <a:t>年三份全国卷</a:t>
            </a:r>
            <a:r>
              <a:rPr lang="en-US" altLang="zh-CN" sz="4000" b="1" dirty="0">
                <a:solidFill>
                  <a:srgbClr val="FF0000"/>
                </a:solidFill>
                <a:latin typeface="微软雅黑" panose="020B0503020204020204" pitchFamily="34" charset="-122"/>
                <a:ea typeface="微软雅黑" panose="020B0503020204020204" pitchFamily="34" charset="-122"/>
              </a:rPr>
              <a:t>31—42</a:t>
            </a:r>
            <a:r>
              <a:rPr lang="zh-CN" altLang="en-US" sz="4000" b="1" dirty="0">
                <a:solidFill>
                  <a:srgbClr val="FF0000"/>
                </a:solidFill>
                <a:latin typeface="微软雅黑" panose="020B0503020204020204" pitchFamily="34" charset="-122"/>
                <a:ea typeface="微软雅黑" panose="020B0503020204020204" pitchFamily="34" charset="-122"/>
              </a:rPr>
              <a:t>题涉及时政热点的考题</a:t>
            </a:r>
            <a:endParaRPr lang="zh-CN" altLang="en-US" sz="40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TextBox 28"/>
          <p:cNvSpPr txBox="1"/>
          <p:nvPr/>
        </p:nvSpPr>
        <p:spPr>
          <a:xfrm>
            <a:off x="-13335" y="368300"/>
            <a:ext cx="12213590" cy="768350"/>
          </a:xfrm>
          <a:prstGeom prst="rect">
            <a:avLst/>
          </a:prstGeom>
          <a:noFill/>
        </p:spPr>
        <p:txBody>
          <a:bodyPr wrap="square" rtlCol="0">
            <a:spAutoFit/>
          </a:bodyPr>
          <a:p>
            <a:r>
              <a:rPr lang="zh-CN" altLang="en-US" sz="4400" b="1" dirty="0">
                <a:solidFill>
                  <a:srgbClr val="FF0000"/>
                </a:solidFill>
                <a:latin typeface="微软雅黑" panose="020B0503020204020204" pitchFamily="34" charset="-122"/>
                <a:ea typeface="微软雅黑" panose="020B0503020204020204" pitchFamily="34" charset="-122"/>
              </a:rPr>
              <a:t>二三、高考关注的重要时政热点问题与应对举措</a:t>
            </a:r>
            <a:endParaRPr lang="zh-CN" altLang="en-US" sz="4400" b="1" dirty="0">
              <a:solidFill>
                <a:srgbClr val="FF0000"/>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2494915" y="1368425"/>
            <a:ext cx="8371840" cy="829945"/>
          </a:xfrm>
          <a:prstGeom prst="rect">
            <a:avLst/>
          </a:prstGeom>
          <a:noFill/>
        </p:spPr>
        <p:txBody>
          <a:bodyPr wrap="square" rtlCol="0">
            <a:spAutoFit/>
          </a:bodyPr>
          <a:p>
            <a:r>
              <a:rPr lang="zh-CN" altLang="en-US" sz="4800" b="1">
                <a:solidFill>
                  <a:schemeClr val="tx1"/>
                </a:solidFill>
              </a:rPr>
              <a:t>考什么？如何考？怎样应对？</a:t>
            </a:r>
            <a:endParaRPr lang="zh-CN" altLang="en-US" sz="4800" b="1">
              <a:solidFill>
                <a:schemeClr val="tx1"/>
              </a:solidFill>
            </a:endParaRPr>
          </a:p>
        </p:txBody>
      </p:sp>
      <p:sp>
        <p:nvSpPr>
          <p:cNvPr id="4" name="文本框 3"/>
          <p:cNvSpPr txBox="1"/>
          <p:nvPr/>
        </p:nvSpPr>
        <p:spPr>
          <a:xfrm>
            <a:off x="1042670" y="2573020"/>
            <a:ext cx="9692640" cy="2861310"/>
          </a:xfrm>
          <a:prstGeom prst="rect">
            <a:avLst/>
          </a:prstGeom>
          <a:noFill/>
        </p:spPr>
        <p:txBody>
          <a:bodyPr wrap="square" rtlCol="0">
            <a:spAutoFit/>
          </a:bodyPr>
          <a:p>
            <a:r>
              <a:rPr lang="en-US" altLang="zh-CN" sz="3600" b="1"/>
              <a:t>1.</a:t>
            </a:r>
            <a:r>
              <a:rPr lang="zh-CN" altLang="en-US" sz="3600" b="1"/>
              <a:t>重大的周年问题</a:t>
            </a:r>
            <a:endParaRPr lang="zh-CN" altLang="en-US" sz="3600" b="1"/>
          </a:p>
          <a:p>
            <a:r>
              <a:rPr lang="en-US" altLang="zh-CN" sz="3600" b="1"/>
              <a:t>2.</a:t>
            </a:r>
            <a:r>
              <a:rPr lang="zh-CN" altLang="en-US" sz="3600" b="1"/>
              <a:t>关注</a:t>
            </a:r>
            <a:r>
              <a:rPr lang="en-US" altLang="zh-CN" sz="3600" b="1"/>
              <a:t>“</a:t>
            </a:r>
            <a:r>
              <a:rPr lang="zh-CN" altLang="en-US" sz="3600" b="1"/>
              <a:t>两会</a:t>
            </a:r>
            <a:r>
              <a:rPr lang="en-US" altLang="zh-CN" sz="3600" b="1"/>
              <a:t>”</a:t>
            </a:r>
            <a:endParaRPr lang="en-US" altLang="zh-CN" sz="3600" b="1"/>
          </a:p>
          <a:p>
            <a:r>
              <a:rPr lang="en-US" altLang="zh-CN" sz="3600" b="1"/>
              <a:t>3.</a:t>
            </a:r>
            <a:r>
              <a:rPr lang="zh-CN" altLang="en-US" sz="3600" b="1">
                <a:sym typeface="+mn-ea"/>
              </a:rPr>
              <a:t>年度学术热点</a:t>
            </a:r>
            <a:endParaRPr lang="en-US" altLang="zh-CN" sz="3600" b="1"/>
          </a:p>
          <a:p>
            <a:r>
              <a:rPr lang="en-US" altLang="zh-CN" sz="3600" b="1"/>
              <a:t>4.</a:t>
            </a:r>
            <a:r>
              <a:rPr lang="zh-CN" altLang="en-US" sz="3600" b="1"/>
              <a:t>中央政治局集体学习</a:t>
            </a:r>
            <a:endParaRPr lang="zh-CN" altLang="en-US" sz="3600" b="1"/>
          </a:p>
          <a:p>
            <a:r>
              <a:rPr lang="en-US" altLang="zh-CN" sz="3600" b="1"/>
              <a:t>5.</a:t>
            </a:r>
            <a:r>
              <a:rPr lang="zh-CN" altLang="en-US" sz="3600" b="1"/>
              <a:t>其他重大时政热点</a:t>
            </a:r>
            <a:endParaRPr lang="zh-CN" altLang="en-US" sz="3600" b="1"/>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22"/>
          <p:cNvSpPr>
            <a:spLocks noChangeArrowheads="1"/>
          </p:cNvSpPr>
          <p:nvPr/>
        </p:nvSpPr>
        <p:spPr bwMode="auto">
          <a:xfrm>
            <a:off x="699135" y="1226185"/>
            <a:ext cx="10793095" cy="1961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p>
            <a:pPr algn="ctr" defTabSz="1422400" eaLnBrk="1" fontAlgn="auto" hangingPunct="1">
              <a:lnSpc>
                <a:spcPct val="90000"/>
              </a:lnSpc>
              <a:spcAft>
                <a:spcPct val="35000"/>
              </a:spcAft>
              <a:defRPr/>
            </a:pPr>
            <a:r>
              <a:rPr lang="en-US" altLang="zh-CN" sz="5400" b="1" dirty="0">
                <a:solidFill>
                  <a:srgbClr val="FF0000"/>
                </a:solidFill>
                <a:latin typeface="微软雅黑" panose="020B0503020204020204" pitchFamily="34" charset="-122"/>
              </a:rPr>
              <a:t>1.</a:t>
            </a:r>
            <a:r>
              <a:rPr lang="zh-CN" altLang="en-US" sz="5400" b="1" dirty="0">
                <a:solidFill>
                  <a:srgbClr val="FF0000"/>
                </a:solidFill>
                <a:latin typeface="微软雅黑" panose="020B0503020204020204" pitchFamily="34" charset="-122"/>
              </a:rPr>
              <a:t>盘点重大的时事（周年）热点</a:t>
            </a:r>
            <a:endParaRPr lang="zh-CN" altLang="en-US" sz="5400" b="1" dirty="0">
              <a:solidFill>
                <a:srgbClr val="FF0000"/>
              </a:solidFill>
              <a:latin typeface="微软雅黑" panose="020B0503020204020204" pitchFamily="34" charset="-122"/>
            </a:endParaRPr>
          </a:p>
          <a:p>
            <a:pPr algn="ctr" defTabSz="1422400" eaLnBrk="1" fontAlgn="auto" hangingPunct="1">
              <a:lnSpc>
                <a:spcPct val="90000"/>
              </a:lnSpc>
              <a:spcAft>
                <a:spcPct val="35000"/>
              </a:spcAft>
              <a:defRPr/>
            </a:pPr>
            <a:endParaRPr lang="zh-CN" altLang="en-US" sz="5400" b="1" dirty="0">
              <a:solidFill>
                <a:srgbClr val="FF0000"/>
              </a:solidFill>
              <a:latin typeface="微软雅黑" panose="020B0503020204020204" pitchFamily="34" charset="-122"/>
            </a:endParaRPr>
          </a:p>
        </p:txBody>
      </p:sp>
      <p:sp>
        <p:nvSpPr>
          <p:cNvPr id="2" name="文本框 22"/>
          <p:cNvSpPr>
            <a:spLocks noChangeArrowheads="1"/>
          </p:cNvSpPr>
          <p:nvPr/>
        </p:nvSpPr>
        <p:spPr bwMode="auto">
          <a:xfrm>
            <a:off x="212090" y="2448560"/>
            <a:ext cx="12243435" cy="3107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p>
            <a:pPr algn="ctr" defTabSz="1422400" eaLnBrk="1" fontAlgn="auto" hangingPunct="1">
              <a:lnSpc>
                <a:spcPct val="90000"/>
              </a:lnSpc>
              <a:spcAft>
                <a:spcPct val="35000"/>
              </a:spcAft>
              <a:defRPr/>
            </a:pPr>
            <a:r>
              <a:rPr lang="zh-CN" altLang="en-US" sz="5400" b="1" dirty="0">
                <a:solidFill>
                  <a:srgbClr val="1F497D"/>
                </a:solidFill>
                <a:latin typeface="微软雅黑" panose="020B0503020204020204" pitchFamily="34" charset="-122"/>
              </a:rPr>
              <a:t>关注带</a:t>
            </a:r>
            <a:r>
              <a:rPr lang="en-US" altLang="zh-CN" sz="5400" b="1" dirty="0">
                <a:solidFill>
                  <a:srgbClr val="1F497D"/>
                </a:solidFill>
                <a:latin typeface="微软雅黑" panose="020B0503020204020204" pitchFamily="34" charset="-122"/>
              </a:rPr>
              <a:t>“9””4”</a:t>
            </a:r>
            <a:r>
              <a:rPr lang="zh-CN" altLang="en-US" sz="5400" b="1" dirty="0">
                <a:solidFill>
                  <a:srgbClr val="1F497D"/>
                </a:solidFill>
                <a:latin typeface="微软雅黑" panose="020B0503020204020204" pitchFamily="34" charset="-122"/>
              </a:rPr>
              <a:t>以及</a:t>
            </a:r>
            <a:endParaRPr lang="zh-CN" altLang="en-US" sz="5400" b="1" dirty="0">
              <a:solidFill>
                <a:srgbClr val="1F497D"/>
              </a:solidFill>
              <a:latin typeface="微软雅黑" panose="020B0503020204020204" pitchFamily="34" charset="-122"/>
            </a:endParaRPr>
          </a:p>
          <a:p>
            <a:pPr algn="ctr" defTabSz="1422400" eaLnBrk="1" fontAlgn="auto" hangingPunct="1">
              <a:lnSpc>
                <a:spcPct val="90000"/>
              </a:lnSpc>
              <a:spcAft>
                <a:spcPct val="35000"/>
              </a:spcAft>
              <a:defRPr/>
            </a:pPr>
            <a:r>
              <a:rPr lang="en-US" altLang="zh-CN" sz="5400" b="1" dirty="0">
                <a:solidFill>
                  <a:srgbClr val="1F497D"/>
                </a:solidFill>
                <a:latin typeface="微软雅黑" panose="020B0503020204020204" pitchFamily="34" charset="-122"/>
              </a:rPr>
              <a:t>“8”“0”</a:t>
            </a:r>
            <a:r>
              <a:rPr lang="zh-CN" altLang="en-US" sz="5400" b="1" dirty="0">
                <a:solidFill>
                  <a:srgbClr val="1F497D"/>
                </a:solidFill>
                <a:latin typeface="微软雅黑" panose="020B0503020204020204" pitchFamily="34" charset="-122"/>
              </a:rPr>
              <a:t>（亚周年）</a:t>
            </a:r>
            <a:endParaRPr lang="zh-CN" altLang="en-US" sz="5400" b="1" dirty="0">
              <a:solidFill>
                <a:srgbClr val="1F497D"/>
              </a:solidFill>
              <a:latin typeface="微软雅黑" panose="020B0503020204020204" pitchFamily="34" charset="-122"/>
            </a:endParaRPr>
          </a:p>
          <a:p>
            <a:pPr algn="ctr" defTabSz="1422400" eaLnBrk="1" fontAlgn="auto" hangingPunct="1">
              <a:lnSpc>
                <a:spcPct val="90000"/>
              </a:lnSpc>
              <a:spcAft>
                <a:spcPct val="35000"/>
              </a:spcAft>
              <a:defRPr/>
            </a:pPr>
            <a:endParaRPr lang="zh-CN" altLang="en-US" sz="5400" b="1" dirty="0">
              <a:solidFill>
                <a:srgbClr val="1F497D"/>
              </a:solidFill>
              <a:latin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1+#ppt_w/2"/>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200"/>
                            </p:stCondLst>
                            <p:childTnLst>
                              <p:par>
                                <p:cTn id="10" presetID="2" presetClass="entr" presetSubtype="2" fill="hold" grpId="0" nodeType="afterEffect">
                                  <p:stCondLst>
                                    <p:cond delay="0"/>
                                  </p:stCondLst>
                                  <p:iterate type="lt">
                                    <p:tmPct val="10000"/>
                                  </p:iterate>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ppt_x</p:attrName>
                                        </p:attrNameLst>
                                      </p:cBhvr>
                                      <p:tavLst>
                                        <p:tav tm="0">
                                          <p:val>
                                            <p:strVal val="1+#ppt_w/2"/>
                                          </p:val>
                                        </p:tav>
                                        <p:tav tm="100000">
                                          <p:val>
                                            <p:strVal val="#ppt_x"/>
                                          </p:val>
                                        </p:tav>
                                      </p:tavLst>
                                    </p:anim>
                                    <p:anim calcmode="lin" valueType="num">
                                      <p:cBhvr>
                                        <p:cTn id="13"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utoUpdateAnimBg="0"/>
      <p:bldP spid="2" grpId="0" bldLvl="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36525" y="459105"/>
            <a:ext cx="12465685" cy="5631180"/>
          </a:xfrm>
          <a:prstGeom prst="rect">
            <a:avLst/>
          </a:prstGeom>
          <a:noFill/>
        </p:spPr>
        <p:txBody>
          <a:bodyPr wrap="square" rtlCol="0">
            <a:spAutoFit/>
          </a:bodyPr>
          <a:p>
            <a:r>
              <a:rPr lang="en-US" altLang="zh-CN" sz="2400" b="1"/>
              <a:t>    </a:t>
            </a:r>
            <a:r>
              <a:rPr lang="zh-CN" altLang="en-US" sz="2400" b="1"/>
              <a:t>9</a:t>
            </a:r>
            <a:r>
              <a:rPr lang="zh-CN" altLang="en-US" sz="2400"/>
              <a:t>：麦哲伦船队开始环球航行（1519），《权利法案》颁布（1689），达尔文《物种起源》发表（1859），五四运动（1919），美国爆发经济危机（1929），北约组织建立（1949），新中国成立（1949），中美正式建交（1979），《告台湾同胞书》发表（1979），亚太经合组织成立（1989），欧元正式问世（1999），澳门回归（1999）等</a:t>
            </a:r>
            <a:endParaRPr lang="zh-CN" altLang="en-US" sz="2400"/>
          </a:p>
          <a:p>
            <a:r>
              <a:rPr lang="en-US" altLang="zh-CN" sz="2400" b="1"/>
              <a:t>   4</a:t>
            </a:r>
            <a:r>
              <a:rPr lang="zh-CN" altLang="zh-CN" sz="2400"/>
              <a:t>：梭伦改革、鲁国初税亩（前</a:t>
            </a:r>
            <a:r>
              <a:rPr lang="en-US" altLang="zh-CN" sz="2400"/>
              <a:t>594</a:t>
            </a:r>
            <a:r>
              <a:rPr lang="zh-CN" altLang="en-US" sz="2400"/>
              <a:t>），</a:t>
            </a:r>
            <a:r>
              <a:rPr lang="zh-CN" altLang="en-US" sz="2400">
                <a:sym typeface="+mn-ea"/>
              </a:rPr>
              <a:t>北魏孝文帝迁都洛阳（</a:t>
            </a:r>
            <a:r>
              <a:rPr lang="en-US" altLang="zh-CN" sz="2400">
                <a:sym typeface="+mn-ea"/>
              </a:rPr>
              <a:t>494</a:t>
            </a:r>
            <a:r>
              <a:rPr lang="zh-CN" altLang="en-US" sz="2400">
                <a:sym typeface="+mn-ea"/>
              </a:rPr>
              <a:t>）法国里昂工人第二次起义（</a:t>
            </a:r>
            <a:r>
              <a:rPr lang="en-US" altLang="zh-CN" sz="2400">
                <a:sym typeface="+mn-ea"/>
              </a:rPr>
              <a:t>1834</a:t>
            </a:r>
            <a:r>
              <a:rPr lang="zh-CN" altLang="en-US" sz="2400">
                <a:sym typeface="+mn-ea"/>
              </a:rPr>
              <a:t>），德意志</a:t>
            </a:r>
            <a:r>
              <a:rPr lang="zh-CN" altLang="en-US" sz="2400"/>
              <a:t>西里西亚工人起义（</a:t>
            </a:r>
            <a:r>
              <a:rPr lang="en-US" altLang="zh-CN" sz="2400"/>
              <a:t>1844</a:t>
            </a:r>
            <a:r>
              <a:rPr lang="zh-CN" altLang="en-US" sz="2400"/>
              <a:t>），</a:t>
            </a:r>
            <a:r>
              <a:rPr lang="zh-CN" altLang="en-US" sz="2400">
                <a:sym typeface="+mn-ea"/>
              </a:rPr>
              <a:t>甲午中日战争（</a:t>
            </a:r>
            <a:r>
              <a:rPr lang="en-US" altLang="zh-CN" sz="2400">
                <a:sym typeface="+mn-ea"/>
              </a:rPr>
              <a:t>1894</a:t>
            </a:r>
            <a:r>
              <a:rPr lang="zh-CN" altLang="en-US" sz="2400">
                <a:sym typeface="+mn-ea"/>
              </a:rPr>
              <a:t>），国民党一大、新三民主义（</a:t>
            </a:r>
            <a:r>
              <a:rPr lang="en-US" altLang="zh-CN" sz="2400">
                <a:sym typeface="+mn-ea"/>
              </a:rPr>
              <a:t>1924</a:t>
            </a:r>
            <a:r>
              <a:rPr lang="zh-CN" altLang="en-US" sz="2400">
                <a:sym typeface="+mn-ea"/>
              </a:rPr>
              <a:t>），红军长征开始（</a:t>
            </a:r>
            <a:r>
              <a:rPr lang="en-US" altLang="zh-CN" sz="2400">
                <a:sym typeface="+mn-ea"/>
              </a:rPr>
              <a:t>1934</a:t>
            </a:r>
            <a:r>
              <a:rPr lang="zh-CN" altLang="en-US" sz="2400">
                <a:sym typeface="+mn-ea"/>
              </a:rPr>
              <a:t>），布雷顿森林体系（</a:t>
            </a:r>
            <a:r>
              <a:rPr lang="en-US" altLang="zh-CN" sz="2400">
                <a:sym typeface="+mn-ea"/>
              </a:rPr>
              <a:t>1944</a:t>
            </a:r>
            <a:r>
              <a:rPr lang="zh-CN" altLang="en-US" sz="2400">
                <a:sym typeface="+mn-ea"/>
              </a:rPr>
              <a:t>）</a:t>
            </a:r>
            <a:r>
              <a:rPr lang="zh-CN" altLang="en-US" sz="2400">
                <a:sym typeface="+mn-ea"/>
              </a:rPr>
              <a:t>中华人民共和国宪法、日内瓦会议（</a:t>
            </a:r>
            <a:r>
              <a:rPr lang="en-US" altLang="zh-CN" sz="2400">
                <a:sym typeface="+mn-ea"/>
              </a:rPr>
              <a:t>1954</a:t>
            </a:r>
            <a:r>
              <a:rPr lang="zh-CN" altLang="en-US" sz="2400">
                <a:sym typeface="+mn-ea"/>
              </a:rPr>
              <a:t>），开放沿海</a:t>
            </a:r>
            <a:r>
              <a:rPr lang="en-US" altLang="zh-CN" sz="2400">
                <a:sym typeface="+mn-ea"/>
              </a:rPr>
              <a:t>14</a:t>
            </a:r>
            <a:r>
              <a:rPr lang="zh-CN" altLang="en-US" sz="2400">
                <a:sym typeface="+mn-ea"/>
              </a:rPr>
              <a:t>个城市、城市经济体制改革全面推行（</a:t>
            </a:r>
            <a:r>
              <a:rPr lang="en-US" altLang="zh-CN" sz="2400">
                <a:sym typeface="+mn-ea"/>
              </a:rPr>
              <a:t>1984</a:t>
            </a:r>
            <a:r>
              <a:rPr lang="zh-CN" altLang="en-US" sz="2400">
                <a:sym typeface="+mn-ea"/>
              </a:rPr>
              <a:t>）</a:t>
            </a:r>
            <a:endParaRPr lang="zh-CN" altLang="en-US" sz="2400"/>
          </a:p>
          <a:p>
            <a:r>
              <a:rPr lang="zh-CN" altLang="en-US" sz="2400" b="1">
                <a:sym typeface="+mn-ea"/>
              </a:rPr>
              <a:t>   8</a:t>
            </a:r>
            <a:r>
              <a:rPr lang="zh-CN" altLang="en-US" sz="2400">
                <a:sym typeface="+mn-ea"/>
              </a:rPr>
              <a:t>：光荣革命（1688），戊戌变法（1898），《共产党宣言》发表、马克思主义诞生（1848），真理标准问题的讨论和中共十一届三中全会召开（1978）等</a:t>
            </a:r>
            <a:endParaRPr lang="zh-CN" altLang="en-US" sz="2400"/>
          </a:p>
          <a:p>
            <a:r>
              <a:rPr lang="zh-CN" altLang="en-US" sz="2400" b="1"/>
              <a:t>   0</a:t>
            </a:r>
            <a:r>
              <a:rPr lang="zh-CN" altLang="en-US" sz="2400"/>
              <a:t>:明太祖废除宰相制度（1380），欧洲开始进入近代（1500左右），英国爆发资产阶级革命（1640），英国率先完成工业革命（1840前后），鸦片战争爆发（1840），法兰西第三共和国建立（1870），八国联军侵华（1900），百团大战（1940），中国四大经济特区建立（1980），民主德国并入联邦德国、两德统一（1990），中央决定开发开放上海浦东（1990）等</a:t>
            </a:r>
            <a:endParaRPr lang="zh-CN" alt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1" descr="IMG_256"/>
          <p:cNvPicPr>
            <a:picLocks noChangeAspect="1"/>
          </p:cNvPicPr>
          <p:nvPr/>
        </p:nvPicPr>
        <p:blipFill>
          <a:blip r:embed="rId1"/>
          <a:stretch>
            <a:fillRect/>
          </a:stretch>
        </p:blipFill>
        <p:spPr>
          <a:xfrm>
            <a:off x="-30480" y="-19050"/>
            <a:ext cx="12145010" cy="7058025"/>
          </a:xfrm>
          <a:prstGeom prst="rect">
            <a:avLst/>
          </a:prstGeom>
          <a:noFill/>
          <a:ln w="9525">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71145" y="15875"/>
            <a:ext cx="11610340" cy="2799715"/>
          </a:xfrm>
          <a:prstGeom prst="rect">
            <a:avLst/>
          </a:prstGeom>
          <a:noFill/>
        </p:spPr>
        <p:txBody>
          <a:bodyPr wrap="square" rtlCol="0" anchor="t">
            <a:spAutoFit/>
          </a:bodyPr>
          <a:p>
            <a:pPr eaLnBrk="1" hangingPunct="1">
              <a:spcBef>
                <a:spcPct val="0"/>
              </a:spcBef>
              <a:buNone/>
            </a:pPr>
            <a:r>
              <a:rPr lang="zh-CN" altLang="en-US" sz="4400" b="1" dirty="0">
                <a:solidFill>
                  <a:srgbClr val="FF0000"/>
                </a:solidFill>
                <a:sym typeface="+mn-ea"/>
              </a:rPr>
              <a:t>（</a:t>
            </a:r>
            <a:r>
              <a:rPr lang="en-US" altLang="zh-CN" sz="4400" b="1" dirty="0">
                <a:solidFill>
                  <a:srgbClr val="FF0000"/>
                </a:solidFill>
                <a:sym typeface="+mn-ea"/>
              </a:rPr>
              <a:t>1</a:t>
            </a:r>
            <a:r>
              <a:rPr lang="zh-CN" altLang="en-US" sz="4400" b="1" dirty="0">
                <a:solidFill>
                  <a:srgbClr val="FF0000"/>
                </a:solidFill>
                <a:sym typeface="+mn-ea"/>
              </a:rPr>
              <a:t>）</a:t>
            </a:r>
            <a:r>
              <a:rPr lang="zh-CN" altLang="en-US" sz="4400" b="1" dirty="0">
                <a:solidFill>
                  <a:srgbClr val="FF0000"/>
                </a:solidFill>
                <a:sym typeface="+mn-ea"/>
              </a:rPr>
              <a:t>中华民族伟大复兴</a:t>
            </a:r>
            <a:endParaRPr lang="zh-CN" altLang="en-US" sz="4400" b="1" dirty="0">
              <a:sym typeface="+mn-ea"/>
            </a:endParaRPr>
          </a:p>
          <a:p>
            <a:pPr eaLnBrk="1" hangingPunct="1">
              <a:spcBef>
                <a:spcPct val="0"/>
              </a:spcBef>
              <a:buNone/>
            </a:pPr>
            <a:r>
              <a:rPr lang="zh-CN" altLang="en-US" sz="4400" b="1" dirty="0">
                <a:sym typeface="+mn-ea"/>
              </a:rPr>
              <a:t>（五四运动百年、建国</a:t>
            </a:r>
            <a:r>
              <a:rPr lang="en-US" altLang="zh-CN" sz="4400" b="1" dirty="0">
                <a:sym typeface="+mn-ea"/>
              </a:rPr>
              <a:t>70</a:t>
            </a:r>
            <a:r>
              <a:rPr lang="zh-CN" altLang="en-US" sz="4400" b="1" dirty="0">
                <a:sym typeface="+mn-ea"/>
              </a:rPr>
              <a:t>周年、海军建军</a:t>
            </a:r>
            <a:r>
              <a:rPr lang="en-US" altLang="zh-CN" sz="4400" b="1" dirty="0">
                <a:sym typeface="+mn-ea"/>
              </a:rPr>
              <a:t>7</a:t>
            </a:r>
            <a:r>
              <a:rPr lang="en-US" altLang="zh-CN" sz="4400" b="1" dirty="0">
                <a:sym typeface="+mn-ea"/>
              </a:rPr>
              <a:t>0</a:t>
            </a:r>
            <a:r>
              <a:rPr lang="zh-CN" altLang="en-US" sz="4400" b="1" dirty="0">
                <a:sym typeface="+mn-ea"/>
              </a:rPr>
              <a:t>周年，</a:t>
            </a:r>
            <a:r>
              <a:rPr lang="zh-CN" altLang="en-US" sz="4400" b="1" dirty="0">
                <a:sym typeface="+mn-ea"/>
              </a:rPr>
              <a:t>改革开放</a:t>
            </a:r>
            <a:r>
              <a:rPr lang="en-US" altLang="zh-CN" sz="4400" b="1" dirty="0">
                <a:sym typeface="+mn-ea"/>
              </a:rPr>
              <a:t>40</a:t>
            </a:r>
            <a:r>
              <a:rPr lang="zh-CN" altLang="en-US" sz="4400" b="1" dirty="0">
                <a:sym typeface="+mn-ea"/>
              </a:rPr>
              <a:t>周年、《告台湾同胞书》发表</a:t>
            </a:r>
            <a:r>
              <a:rPr lang="en-US" altLang="zh-CN" sz="4400" b="1" dirty="0">
                <a:sym typeface="+mn-ea"/>
              </a:rPr>
              <a:t>40</a:t>
            </a:r>
            <a:r>
              <a:rPr lang="zh-CN" altLang="en-US" sz="4400" b="1" dirty="0">
                <a:sym typeface="+mn-ea"/>
              </a:rPr>
              <a:t>周年</a:t>
            </a:r>
            <a:r>
              <a:rPr lang="zh-CN" altLang="en-US" sz="4400" b="1" dirty="0">
                <a:sym typeface="+mn-ea"/>
              </a:rPr>
              <a:t>）</a:t>
            </a:r>
            <a:endParaRPr lang="zh-CN" altLang="en-US" sz="4400"/>
          </a:p>
        </p:txBody>
      </p:sp>
      <p:sp>
        <p:nvSpPr>
          <p:cNvPr id="3" name="文本框 2"/>
          <p:cNvSpPr txBox="1"/>
          <p:nvPr/>
        </p:nvSpPr>
        <p:spPr>
          <a:xfrm>
            <a:off x="271145" y="2706370"/>
            <a:ext cx="11286490" cy="1445260"/>
          </a:xfrm>
          <a:prstGeom prst="rect">
            <a:avLst/>
          </a:prstGeom>
          <a:noFill/>
        </p:spPr>
        <p:txBody>
          <a:bodyPr wrap="square" rtlCol="0" anchor="t">
            <a:spAutoFit/>
          </a:bodyPr>
          <a:p>
            <a:pPr eaLnBrk="1" hangingPunct="1">
              <a:spcBef>
                <a:spcPct val="0"/>
              </a:spcBef>
              <a:buNone/>
            </a:pPr>
            <a:r>
              <a:rPr lang="zh-CN" altLang="en-US" sz="4400" b="1" dirty="0">
                <a:solidFill>
                  <a:srgbClr val="FF0000"/>
                </a:solidFill>
                <a:sym typeface="+mn-ea"/>
              </a:rPr>
              <a:t>（</a:t>
            </a:r>
            <a:r>
              <a:rPr lang="en-US" altLang="zh-CN" sz="4400" b="1" dirty="0">
                <a:solidFill>
                  <a:srgbClr val="FF0000"/>
                </a:solidFill>
                <a:sym typeface="+mn-ea"/>
              </a:rPr>
              <a:t>2</a:t>
            </a:r>
            <a:r>
              <a:rPr lang="zh-CN" altLang="en-US" sz="4400" b="1" dirty="0">
                <a:solidFill>
                  <a:srgbClr val="FF0000"/>
                </a:solidFill>
                <a:sym typeface="+mn-ea"/>
              </a:rPr>
              <a:t>）</a:t>
            </a:r>
            <a:r>
              <a:rPr lang="zh-CN" altLang="en-US" sz="4400" b="1" dirty="0">
                <a:solidFill>
                  <a:srgbClr val="FF0000"/>
                </a:solidFill>
                <a:sym typeface="+mn-ea"/>
              </a:rPr>
              <a:t>中美贸易和中美关系</a:t>
            </a:r>
            <a:endParaRPr lang="zh-CN" altLang="en-US" sz="4400" b="1" dirty="0">
              <a:solidFill>
                <a:srgbClr val="FF0000"/>
              </a:solidFill>
              <a:sym typeface="+mn-ea"/>
            </a:endParaRPr>
          </a:p>
          <a:p>
            <a:pPr eaLnBrk="1" hangingPunct="1">
              <a:spcBef>
                <a:spcPct val="0"/>
              </a:spcBef>
              <a:buNone/>
            </a:pPr>
            <a:r>
              <a:rPr lang="zh-CN" altLang="en-US" sz="4400" b="1" dirty="0">
                <a:sym typeface="+mn-ea"/>
              </a:rPr>
              <a:t>（</a:t>
            </a:r>
            <a:r>
              <a:rPr sz="4400" b="1" dirty="0">
                <a:sym typeface="+mn-ea"/>
              </a:rPr>
              <a:t>全球化问题、美国史、建交40周年</a:t>
            </a:r>
            <a:r>
              <a:rPr lang="zh-CN" altLang="en-US" sz="4400" b="1" dirty="0">
                <a:sym typeface="+mn-ea"/>
              </a:rPr>
              <a:t>）</a:t>
            </a:r>
            <a:endParaRPr lang="zh-CN" altLang="en-US" sz="4400"/>
          </a:p>
        </p:txBody>
      </p:sp>
      <p:sp>
        <p:nvSpPr>
          <p:cNvPr id="4" name="文本框 3"/>
          <p:cNvSpPr txBox="1"/>
          <p:nvPr/>
        </p:nvSpPr>
        <p:spPr>
          <a:xfrm>
            <a:off x="271145" y="4245610"/>
            <a:ext cx="11610340" cy="2122805"/>
          </a:xfrm>
          <a:prstGeom prst="rect">
            <a:avLst/>
          </a:prstGeom>
          <a:noFill/>
        </p:spPr>
        <p:txBody>
          <a:bodyPr wrap="square" rtlCol="0" anchor="t">
            <a:spAutoFit/>
          </a:bodyPr>
          <a:p>
            <a:pPr eaLnBrk="1" hangingPunct="1">
              <a:spcBef>
                <a:spcPct val="0"/>
              </a:spcBef>
              <a:buNone/>
            </a:pPr>
            <a:r>
              <a:rPr lang="zh-CN" altLang="en-US" sz="4400" b="1" dirty="0">
                <a:solidFill>
                  <a:srgbClr val="FF0000"/>
                </a:solidFill>
                <a:sym typeface="+mn-ea"/>
              </a:rPr>
              <a:t>（</a:t>
            </a:r>
            <a:r>
              <a:rPr lang="en-US" altLang="zh-CN" sz="4400" b="1" dirty="0">
                <a:solidFill>
                  <a:srgbClr val="FF0000"/>
                </a:solidFill>
                <a:sym typeface="+mn-ea"/>
              </a:rPr>
              <a:t>3</a:t>
            </a:r>
            <a:r>
              <a:rPr lang="zh-CN" altLang="en-US" sz="4400" b="1" dirty="0">
                <a:solidFill>
                  <a:srgbClr val="FF0000"/>
                </a:solidFill>
                <a:sym typeface="+mn-ea"/>
              </a:rPr>
              <a:t>）</a:t>
            </a:r>
            <a:r>
              <a:rPr lang="zh-CN" altLang="en-US" sz="4400" b="1" dirty="0">
                <a:solidFill>
                  <a:srgbClr val="FF0000"/>
                </a:solidFill>
                <a:sym typeface="+mn-ea"/>
              </a:rPr>
              <a:t>与</a:t>
            </a:r>
            <a:r>
              <a:rPr lang="zh-CN" altLang="zh-CN" sz="4400" b="1" dirty="0">
                <a:solidFill>
                  <a:srgbClr val="FF0000"/>
                </a:solidFill>
                <a:sym typeface="+mn-ea"/>
              </a:rPr>
              <a:t>英国、法国有关的周年问题</a:t>
            </a:r>
            <a:endParaRPr lang="zh-CN" altLang="en-US" sz="4400" b="1" dirty="0">
              <a:solidFill>
                <a:srgbClr val="FF0000"/>
              </a:solidFill>
              <a:sym typeface="+mn-ea"/>
            </a:endParaRPr>
          </a:p>
          <a:p>
            <a:pPr eaLnBrk="1" hangingPunct="1">
              <a:spcBef>
                <a:spcPct val="0"/>
              </a:spcBef>
              <a:buNone/>
            </a:pPr>
            <a:r>
              <a:rPr lang="zh-CN" altLang="en-US" sz="4400" b="1" dirty="0">
                <a:sym typeface="+mn-ea"/>
              </a:rPr>
              <a:t>（两国资产阶级革命与民主政治，中法建交</a:t>
            </a:r>
            <a:r>
              <a:rPr lang="en-US" altLang="zh-CN" sz="4400" b="1" dirty="0">
                <a:sym typeface="+mn-ea"/>
              </a:rPr>
              <a:t>55</a:t>
            </a:r>
            <a:r>
              <a:rPr lang="zh-CN" altLang="en-US" sz="4400" b="1" dirty="0">
                <a:sym typeface="+mn-ea"/>
              </a:rPr>
              <a:t>周年</a:t>
            </a:r>
            <a:r>
              <a:rPr lang="zh-CN" altLang="en-US" sz="4400" b="1" dirty="0">
                <a:sym typeface="+mn-ea"/>
              </a:rPr>
              <a:t>）</a:t>
            </a:r>
            <a:endParaRPr lang="zh-CN" altLang="en-US" sz="44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5362" name="Picture 6" descr="http://images.missyuan.com/attachments/day_100302/20100302_799556ea35336f0e045420u8TSsNW6GS.jpg"/>
          <p:cNvPicPr>
            <a:picLocks noChangeAspect="1"/>
          </p:cNvPicPr>
          <p:nvPr/>
        </p:nvPicPr>
        <p:blipFill>
          <a:blip r:embed="rId1"/>
          <a:srcRect r="6506" b="18484"/>
          <a:stretch>
            <a:fillRect/>
          </a:stretch>
        </p:blipFill>
        <p:spPr>
          <a:xfrm>
            <a:off x="1524000" y="5445125"/>
            <a:ext cx="4752975" cy="1412875"/>
          </a:xfrm>
          <a:prstGeom prst="rect">
            <a:avLst/>
          </a:prstGeom>
          <a:noFill/>
          <a:ln w="9525">
            <a:noFill/>
          </a:ln>
        </p:spPr>
      </p:pic>
      <p:sp>
        <p:nvSpPr>
          <p:cNvPr id="15363" name="矩形 4"/>
          <p:cNvSpPr/>
          <p:nvPr/>
        </p:nvSpPr>
        <p:spPr>
          <a:xfrm>
            <a:off x="1108710" y="978535"/>
            <a:ext cx="10816590" cy="1814830"/>
          </a:xfrm>
          <a:prstGeom prst="rect">
            <a:avLst/>
          </a:prstGeom>
          <a:noFill/>
          <a:ln w="9525">
            <a:noFill/>
          </a:ln>
        </p:spPr>
        <p:txBody>
          <a:bodyPr wrap="square">
            <a:spAutoFit/>
          </a:bodyPr>
          <a:p>
            <a:r>
              <a:rPr lang="en-US" altLang="zh-CN" sz="2800" b="1" dirty="0">
                <a:latin typeface="Calibri" panose="020F0502020204030204" pitchFamily="34" charset="0"/>
              </a:rPr>
              <a:t>         </a:t>
            </a:r>
            <a:r>
              <a:rPr lang="zh-CN" altLang="en-US" sz="2800" b="1" dirty="0">
                <a:latin typeface="Calibri" panose="020F0502020204030204" pitchFamily="34" charset="0"/>
              </a:rPr>
              <a:t>建立</a:t>
            </a:r>
            <a:r>
              <a:rPr lang="zh-CN" altLang="en-US" sz="2800" b="1" dirty="0">
                <a:solidFill>
                  <a:srgbClr val="FF0000"/>
                </a:solidFill>
                <a:latin typeface="Calibri" panose="020F0502020204030204" pitchFamily="34" charset="0"/>
              </a:rPr>
              <a:t>中国共产党</a:t>
            </a:r>
            <a:r>
              <a:rPr lang="zh-CN" altLang="en-US" sz="2800" b="1" dirty="0">
                <a:latin typeface="Calibri" panose="020F0502020204030204" pitchFamily="34" charset="0"/>
              </a:rPr>
              <a:t>、成立</a:t>
            </a:r>
            <a:r>
              <a:rPr lang="zh-CN" altLang="en-US" sz="2800" b="1" dirty="0">
                <a:solidFill>
                  <a:srgbClr val="FF0000"/>
                </a:solidFill>
                <a:latin typeface="Calibri" panose="020F0502020204030204" pitchFamily="34" charset="0"/>
              </a:rPr>
              <a:t>中华人民共和国</a:t>
            </a:r>
            <a:r>
              <a:rPr lang="zh-CN" altLang="en-US" sz="2800" b="1" dirty="0">
                <a:latin typeface="Calibri" panose="020F0502020204030204" pitchFamily="34" charset="0"/>
              </a:rPr>
              <a:t>、推进</a:t>
            </a:r>
            <a:r>
              <a:rPr lang="zh-CN" altLang="en-US" sz="2800" b="1" dirty="0">
                <a:solidFill>
                  <a:srgbClr val="FF0000"/>
                </a:solidFill>
                <a:latin typeface="Calibri" panose="020F0502020204030204" pitchFamily="34" charset="0"/>
              </a:rPr>
              <a:t>改革开放</a:t>
            </a:r>
            <a:r>
              <a:rPr lang="zh-CN" altLang="en-US" sz="2800" b="1" dirty="0">
                <a:latin typeface="Calibri" panose="020F0502020204030204" pitchFamily="34" charset="0"/>
              </a:rPr>
              <a:t>和中国特色社会主义事业，是五四运动以来我国发生的三大历史性事件，是近代以来实现中华民族伟大复兴的三大里程碑。</a:t>
            </a:r>
            <a:endParaRPr lang="en-US" altLang="zh-CN" sz="2800" b="1" dirty="0">
              <a:latin typeface="Calibri" panose="020F0502020204030204" pitchFamily="34" charset="0"/>
            </a:endParaRPr>
          </a:p>
          <a:p>
            <a:pPr algn="r"/>
            <a:r>
              <a:rPr lang="en-US" altLang="zh-CN" sz="2800" b="1" dirty="0">
                <a:latin typeface="Arial" panose="020B0604020202020204" pitchFamily="34" charset="0"/>
              </a:rPr>
              <a:t>——</a:t>
            </a:r>
            <a:r>
              <a:rPr lang="zh-CN" altLang="en-US" sz="2800" b="1" dirty="0">
                <a:latin typeface="Calibri" panose="020F0502020204030204" pitchFamily="34" charset="0"/>
              </a:rPr>
              <a:t>习近平</a:t>
            </a:r>
            <a:r>
              <a:rPr lang="en-US" altLang="zh-CN" sz="2800" b="1" dirty="0">
                <a:latin typeface="Calibri" panose="020F0502020204030204" pitchFamily="34" charset="0"/>
              </a:rPr>
              <a:t>2018</a:t>
            </a:r>
            <a:r>
              <a:rPr lang="zh-CN" altLang="en-US" sz="2800" b="1" dirty="0">
                <a:latin typeface="Calibri" panose="020F0502020204030204" pitchFamily="34" charset="0"/>
              </a:rPr>
              <a:t>年改革开放四十周年讲话</a:t>
            </a:r>
            <a:endParaRPr lang="zh-CN" altLang="en-US" sz="2800" b="1" dirty="0">
              <a:latin typeface="Calibri" panose="020F0502020204030204" pitchFamily="34" charset="0"/>
            </a:endParaRPr>
          </a:p>
        </p:txBody>
      </p:sp>
      <p:sp>
        <p:nvSpPr>
          <p:cNvPr id="15364" name="Text Box 4"/>
          <p:cNvSpPr txBox="1"/>
          <p:nvPr/>
        </p:nvSpPr>
        <p:spPr>
          <a:xfrm>
            <a:off x="3692525" y="156210"/>
            <a:ext cx="5526405" cy="645160"/>
          </a:xfrm>
          <a:prstGeom prst="rect">
            <a:avLst/>
          </a:prstGeom>
          <a:solidFill>
            <a:srgbClr val="FFFF00"/>
          </a:solidFill>
          <a:ln w="9525">
            <a:noFill/>
          </a:ln>
        </p:spPr>
        <p:txBody>
          <a:bodyPr wrap="square">
            <a:spAutoFit/>
          </a:bodyPr>
          <a:p>
            <a:pPr algn="ctr">
              <a:spcBef>
                <a:spcPct val="50000"/>
              </a:spcBef>
            </a:pPr>
            <a:r>
              <a:rPr lang="zh-CN" altLang="en-US" sz="3600" b="1" dirty="0">
                <a:solidFill>
                  <a:srgbClr val="000000"/>
                </a:solidFill>
                <a:latin typeface="Calibri" panose="020F0502020204030204" pitchFamily="34" charset="0"/>
                <a:ea typeface="黑体" panose="02010609060101010101" pitchFamily="49" charset="-122"/>
              </a:rPr>
              <a:t>（</a:t>
            </a:r>
            <a:r>
              <a:rPr lang="en-US" altLang="zh-CN" sz="3600" b="1" dirty="0">
                <a:solidFill>
                  <a:srgbClr val="000000"/>
                </a:solidFill>
                <a:latin typeface="Calibri" panose="020F0502020204030204" pitchFamily="34" charset="0"/>
                <a:ea typeface="黑体" panose="02010609060101010101" pitchFamily="49" charset="-122"/>
              </a:rPr>
              <a:t>1</a:t>
            </a:r>
            <a:r>
              <a:rPr lang="zh-CN" altLang="en-US" sz="3600" b="1" dirty="0">
                <a:solidFill>
                  <a:srgbClr val="000000"/>
                </a:solidFill>
                <a:latin typeface="Calibri" panose="020F0502020204030204" pitchFamily="34" charset="0"/>
                <a:ea typeface="黑体" panose="02010609060101010101" pitchFamily="49" charset="-122"/>
              </a:rPr>
              <a:t>）</a:t>
            </a:r>
            <a:r>
              <a:rPr lang="zh-CN" altLang="en-US" sz="3600" b="1" dirty="0">
                <a:solidFill>
                  <a:srgbClr val="000000"/>
                </a:solidFill>
                <a:latin typeface="Calibri" panose="020F0502020204030204" pitchFamily="34" charset="0"/>
                <a:ea typeface="黑体" panose="02010609060101010101" pitchFamily="49" charset="-122"/>
              </a:rPr>
              <a:t>中华民族伟大复兴</a:t>
            </a:r>
            <a:endParaRPr lang="zh-CN" altLang="en-US" sz="3600" b="1" dirty="0">
              <a:solidFill>
                <a:srgbClr val="000000"/>
              </a:solidFill>
              <a:latin typeface="Calibri" panose="020F0502020204030204" pitchFamily="34" charset="0"/>
              <a:ea typeface="黑体" panose="02010609060101010101" pitchFamily="49" charset="-122"/>
            </a:endParaRPr>
          </a:p>
        </p:txBody>
      </p:sp>
      <p:sp>
        <p:nvSpPr>
          <p:cNvPr id="15365" name="矩形 4"/>
          <p:cNvSpPr/>
          <p:nvPr/>
        </p:nvSpPr>
        <p:spPr>
          <a:xfrm>
            <a:off x="1108075" y="2999740"/>
            <a:ext cx="10386695" cy="2245360"/>
          </a:xfrm>
          <a:prstGeom prst="rect">
            <a:avLst/>
          </a:prstGeom>
          <a:noFill/>
          <a:ln w="9525">
            <a:noFill/>
          </a:ln>
        </p:spPr>
        <p:txBody>
          <a:bodyPr wrap="square">
            <a:spAutoFit/>
          </a:bodyPr>
          <a:p>
            <a:r>
              <a:rPr lang="en-US" altLang="zh-CN" sz="2800" b="1" dirty="0">
                <a:latin typeface="Arial" panose="020B0604020202020204" pitchFamily="34" charset="0"/>
              </a:rPr>
              <a:t>      2019</a:t>
            </a:r>
            <a:r>
              <a:rPr lang="zh-CN" altLang="en-US" sz="2800" b="1" dirty="0">
                <a:latin typeface="Arial" panose="020B0604020202020204" pitchFamily="34" charset="0"/>
              </a:rPr>
              <a:t>年，</a:t>
            </a:r>
            <a:r>
              <a:rPr lang="zh-CN" altLang="en-US" sz="2800" b="1" dirty="0">
                <a:solidFill>
                  <a:srgbClr val="FF0000"/>
                </a:solidFill>
                <a:latin typeface="Arial" panose="020B0604020202020204" pitchFamily="34" charset="0"/>
              </a:rPr>
              <a:t>我们将隆重庆祝中华人民共和国</a:t>
            </a:r>
            <a:r>
              <a:rPr lang="en-US" altLang="zh-CN" sz="2800" b="1" dirty="0">
                <a:solidFill>
                  <a:srgbClr val="FF0000"/>
                </a:solidFill>
                <a:latin typeface="Arial" panose="020B0604020202020204" pitchFamily="34" charset="0"/>
              </a:rPr>
              <a:t>70</a:t>
            </a:r>
            <a:r>
              <a:rPr lang="zh-CN" altLang="en-US" sz="2800" b="1" dirty="0">
                <a:solidFill>
                  <a:srgbClr val="FF0000"/>
                </a:solidFill>
                <a:latin typeface="Arial" panose="020B0604020202020204" pitchFamily="34" charset="0"/>
              </a:rPr>
              <a:t>周年华诞</a:t>
            </a:r>
            <a:r>
              <a:rPr lang="zh-CN" altLang="en-US" sz="2800" b="1" dirty="0">
                <a:latin typeface="Arial" panose="020B0604020202020204" pitchFamily="34" charset="0"/>
              </a:rPr>
              <a:t>。</a:t>
            </a:r>
            <a:r>
              <a:rPr lang="en-US" altLang="zh-CN" sz="2800" b="1" dirty="0">
                <a:latin typeface="Arial" panose="020B0604020202020204" pitchFamily="34" charset="0"/>
              </a:rPr>
              <a:t>70</a:t>
            </a:r>
            <a:r>
              <a:rPr lang="zh-CN" altLang="en-US" sz="2800" b="1" dirty="0">
                <a:latin typeface="Arial" panose="020B0604020202020204" pitchFamily="34" charset="0"/>
              </a:rPr>
              <a:t>年披荆斩棘，</a:t>
            </a:r>
            <a:r>
              <a:rPr lang="en-US" altLang="zh-CN" sz="2800" b="1" dirty="0">
                <a:latin typeface="Arial" panose="020B0604020202020204" pitchFamily="34" charset="0"/>
              </a:rPr>
              <a:t>70</a:t>
            </a:r>
            <a:r>
              <a:rPr lang="zh-CN" altLang="en-US" sz="2800" b="1" dirty="0">
                <a:latin typeface="Arial" panose="020B0604020202020204" pitchFamily="34" charset="0"/>
              </a:rPr>
              <a:t>年风雨兼程。人民是共和国的坚实根基，人民是我们执政的最大底气。一路走来，中国人民自力更生、艰苦奋斗，创造了举世瞩目的中国奇迹。</a:t>
            </a:r>
            <a:endParaRPr lang="en-US" altLang="zh-CN" sz="2800" b="1" dirty="0">
              <a:latin typeface="Arial" panose="020B0604020202020204" pitchFamily="34" charset="0"/>
            </a:endParaRPr>
          </a:p>
          <a:p>
            <a:pPr algn="r"/>
            <a:r>
              <a:rPr lang="en-US" altLang="zh-CN" sz="2800" b="1" dirty="0">
                <a:latin typeface="Arial" panose="020B0604020202020204" pitchFamily="34" charset="0"/>
              </a:rPr>
              <a:t>——</a:t>
            </a:r>
            <a:r>
              <a:rPr lang="zh-CN" altLang="en-US" sz="2800" b="1" dirty="0">
                <a:latin typeface="Arial" panose="020B0604020202020204" pitchFamily="34" charset="0"/>
              </a:rPr>
              <a:t>习近平</a:t>
            </a:r>
            <a:r>
              <a:rPr lang="en-US" altLang="zh-CN" sz="2800" b="1" dirty="0">
                <a:latin typeface="Arial" panose="020B0604020202020204" pitchFamily="34" charset="0"/>
              </a:rPr>
              <a:t>2019</a:t>
            </a:r>
            <a:r>
              <a:rPr lang="zh-CN" altLang="en-US" sz="2800" b="1" dirty="0">
                <a:latin typeface="Arial" panose="020B0604020202020204" pitchFamily="34" charset="0"/>
              </a:rPr>
              <a:t>年新年贺词</a:t>
            </a:r>
            <a:endParaRPr lang="zh-CN" altLang="en-US" sz="2800" b="1" dirty="0">
              <a:latin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3" name="内容占位符 3"/>
          <p:cNvSpPr>
            <a:spLocks noGrp="1"/>
          </p:cNvSpPr>
          <p:nvPr>
            <p:ph idx="1"/>
          </p:nvPr>
        </p:nvSpPr>
        <p:spPr>
          <a:xfrm>
            <a:off x="2424113" y="2981008"/>
            <a:ext cx="8424862" cy="3517900"/>
          </a:xfrm>
        </p:spPr>
        <p:txBody>
          <a:bodyPr vert="horz" wrap="square" lIns="91440" tIns="45720" rIns="91440" bIns="45720" anchor="t"/>
          <a:p>
            <a:pPr marL="0" indent="0" eaLnBrk="1" hangingPunct="1">
              <a:buNone/>
            </a:pPr>
            <a:r>
              <a:rPr lang="zh-CN" altLang="en-US" sz="2800" dirty="0">
                <a:latin typeface="黑体" panose="02010609060101010101" pitchFamily="49" charset="-122"/>
                <a:ea typeface="黑体" panose="02010609060101010101" pitchFamily="49" charset="-122"/>
              </a:rPr>
              <a:t>    习近平强调，要加强对五四精神时代价值的研究，深入揭示新时代发扬五四精神的意义和要求。要结合五四运动以来</a:t>
            </a:r>
            <a:r>
              <a:rPr lang="en-US" altLang="zh-CN" sz="2800" dirty="0">
                <a:latin typeface="黑体" panose="02010609060101010101" pitchFamily="49" charset="-122"/>
                <a:ea typeface="黑体" panose="02010609060101010101" pitchFamily="49" charset="-122"/>
              </a:rPr>
              <a:t>100</a:t>
            </a:r>
            <a:r>
              <a:rPr lang="zh-CN" altLang="en-US" sz="2800" dirty="0">
                <a:latin typeface="黑体" panose="02010609060101010101" pitchFamily="49" charset="-122"/>
                <a:ea typeface="黑体" panose="02010609060101010101" pitchFamily="49" charset="-122"/>
              </a:rPr>
              <a:t>年的历史，深入研究五四运动倡导的爱国、进步、民主、科学思想对实现中华民族伟大复兴中国梦的重大意义，把研究五四精神同研究民族精神和时代精神统一起来，同研究党领导人民在革命、建设、改革中创造的革命文化和社会主义先进文化统一起来，使之成为激励人民奋勇前进的精神力量。</a:t>
            </a:r>
            <a:endParaRPr lang="zh-CN" altLang="en-US" sz="2800" dirty="0">
              <a:latin typeface="黑体" panose="02010609060101010101" pitchFamily="49" charset="-122"/>
              <a:ea typeface="黑体" panose="02010609060101010101" pitchFamily="49" charset="-122"/>
            </a:endParaRPr>
          </a:p>
        </p:txBody>
      </p:sp>
      <p:pic>
        <p:nvPicPr>
          <p:cNvPr id="38914" name="图片 4"/>
          <p:cNvPicPr>
            <a:picLocks noChangeAspect="1"/>
          </p:cNvPicPr>
          <p:nvPr/>
        </p:nvPicPr>
        <p:blipFill>
          <a:blip r:embed="rId1"/>
          <a:stretch>
            <a:fillRect/>
          </a:stretch>
        </p:blipFill>
        <p:spPr>
          <a:xfrm>
            <a:off x="3089910" y="-16827"/>
            <a:ext cx="5543550" cy="2857500"/>
          </a:xfrm>
          <a:prstGeom prst="rect">
            <a:avLst/>
          </a:prstGeom>
          <a:noFill/>
          <a:ln w="9525">
            <a:noFill/>
          </a:ln>
        </p:spPr>
      </p:pic>
      <p:sp>
        <p:nvSpPr>
          <p:cNvPr id="6" name="Line 5"/>
          <p:cNvSpPr/>
          <p:nvPr/>
        </p:nvSpPr>
        <p:spPr>
          <a:xfrm flipV="1">
            <a:off x="2424113" y="4900613"/>
            <a:ext cx="4679950" cy="0"/>
          </a:xfrm>
          <a:prstGeom prst="line">
            <a:avLst/>
          </a:prstGeom>
          <a:ln w="57150" cap="flat" cmpd="sng">
            <a:solidFill>
              <a:srgbClr val="FF0000"/>
            </a:solidFill>
            <a:prstDash val="solid"/>
            <a:round/>
            <a:headEnd type="none" w="med" len="med"/>
            <a:tailEnd type="none" w="med" len="med"/>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hlinkClick r:id="rId1" action="ppaction://hlinkfile"/>
          </p:cNvPr>
          <p:cNvSpPr>
            <a:spLocks noChangeArrowheads="1"/>
          </p:cNvSpPr>
          <p:nvPr/>
        </p:nvSpPr>
        <p:spPr bwMode="auto">
          <a:xfrm>
            <a:off x="128905" y="817245"/>
            <a:ext cx="12028170" cy="129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Aft>
                <a:spcPct val="0"/>
              </a:spcAft>
              <a:buFontTx/>
              <a:buNone/>
            </a:pPr>
            <a:r>
              <a:rPr lang="en-US" altLang="zh-CN" sz="2400" b="1" dirty="0">
                <a:ea typeface="楷体" panose="02010609060101010101" pitchFamily="49" charset="-122"/>
              </a:rPr>
              <a:t>       </a:t>
            </a:r>
            <a:r>
              <a:rPr lang="en-US" altLang="zh-CN" sz="2800" b="1" dirty="0">
                <a:ea typeface="楷体" panose="02010609060101010101" pitchFamily="49" charset="-122"/>
              </a:rPr>
              <a:t>    2019</a:t>
            </a:r>
            <a:r>
              <a:rPr lang="zh-CN" altLang="en-US" sz="2800" b="1" dirty="0">
                <a:ea typeface="楷体" panose="02010609060101010101" pitchFamily="49" charset="-122"/>
              </a:rPr>
              <a:t>年</a:t>
            </a:r>
            <a:r>
              <a:rPr lang="en-US" altLang="zh-CN" sz="2800" b="1" dirty="0">
                <a:ea typeface="楷体" panose="02010609060101010101" pitchFamily="49" charset="-122"/>
              </a:rPr>
              <a:t>4</a:t>
            </a:r>
            <a:r>
              <a:rPr lang="zh-CN" altLang="en-US" sz="2800" b="1" dirty="0">
                <a:ea typeface="楷体" panose="02010609060101010101" pitchFamily="49" charset="-122"/>
              </a:rPr>
              <a:t>月</a:t>
            </a:r>
            <a:r>
              <a:rPr lang="en-US" altLang="zh-CN" sz="2800" b="1" dirty="0">
                <a:ea typeface="楷体" panose="02010609060101010101" pitchFamily="49" charset="-122"/>
              </a:rPr>
              <a:t>30</a:t>
            </a:r>
            <a:r>
              <a:rPr lang="zh-CN" altLang="en-US" sz="2800" b="1" dirty="0">
                <a:ea typeface="楷体" panose="02010609060101010101" pitchFamily="49" charset="-122"/>
              </a:rPr>
              <a:t>日上午，中共中央在北京隆重纪念五四运动</a:t>
            </a:r>
            <a:r>
              <a:rPr lang="en-US" altLang="zh-CN" sz="2800" b="1" dirty="0">
                <a:ea typeface="楷体" panose="02010609060101010101" pitchFamily="49" charset="-122"/>
              </a:rPr>
              <a:t>100</a:t>
            </a:r>
            <a:r>
              <a:rPr lang="zh-CN" altLang="en-US" sz="2800" b="1" dirty="0">
                <a:ea typeface="楷体" panose="02010609060101010101" pitchFamily="49" charset="-122"/>
              </a:rPr>
              <a:t>周年，很快，网络便有许多与此相关试题与</a:t>
            </a:r>
            <a:r>
              <a:rPr lang="en-US" altLang="zh-CN" sz="2800" b="1" dirty="0">
                <a:ea typeface="楷体" panose="02010609060101010101" pitchFamily="49" charset="-122"/>
              </a:rPr>
              <a:t>“</a:t>
            </a:r>
            <a:r>
              <a:rPr lang="zh-CN" altLang="en-US" sz="2800" b="1" dirty="0">
                <a:ea typeface="楷体" panose="02010609060101010101" pitchFamily="49" charset="-122"/>
              </a:rPr>
              <a:t>对策</a:t>
            </a:r>
            <a:r>
              <a:rPr lang="en-US" altLang="zh-CN" sz="2800" b="1" dirty="0">
                <a:ea typeface="楷体" panose="02010609060101010101" pitchFamily="49" charset="-122"/>
              </a:rPr>
              <a:t>”</a:t>
            </a:r>
            <a:r>
              <a:rPr lang="zh-CN" altLang="en-US" sz="2800" b="1" dirty="0">
                <a:ea typeface="楷体" panose="02010609060101010101" pitchFamily="49" charset="-122"/>
              </a:rPr>
              <a:t>。</a:t>
            </a:r>
            <a:endParaRPr lang="zh-CN" altLang="en-US" sz="2800" b="1" dirty="0">
              <a:solidFill>
                <a:srgbClr val="333399"/>
              </a:solidFill>
              <a:ea typeface="楷体" panose="02010609060101010101" pitchFamily="49" charset="-122"/>
            </a:endParaRPr>
          </a:p>
        </p:txBody>
      </p:sp>
      <p:sp>
        <p:nvSpPr>
          <p:cNvPr id="4" name="Rectangle 2"/>
          <p:cNvSpPr>
            <a:spLocks noChangeArrowheads="1"/>
          </p:cNvSpPr>
          <p:nvPr/>
        </p:nvSpPr>
        <p:spPr bwMode="auto">
          <a:xfrm>
            <a:off x="516000" y="320323"/>
            <a:ext cx="9000000" cy="637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buNone/>
            </a:pPr>
            <a:r>
              <a:rPr lang="en-US" altLang="zh-CN" b="1" dirty="0">
                <a:solidFill>
                  <a:srgbClr val="C00000"/>
                </a:solidFill>
                <a:ea typeface="黑体" panose="02010609060101010101" pitchFamily="49" charset="-122"/>
              </a:rPr>
              <a:t>   </a:t>
            </a:r>
            <a:r>
              <a:rPr lang="zh-CN" altLang="en-US" sz="2800" b="1" dirty="0">
                <a:solidFill>
                  <a:srgbClr val="C00000"/>
                </a:solidFill>
                <a:ea typeface="黑体" panose="02010609060101010101" pitchFamily="49" charset="-122"/>
              </a:rPr>
              <a:t>先看一则“新” 闻：     </a:t>
            </a:r>
            <a:endParaRPr lang="zh-CN" altLang="en-US" sz="2800" b="1" dirty="0">
              <a:solidFill>
                <a:srgbClr val="C00000"/>
              </a:solidFill>
              <a:ea typeface="黑体" panose="02010609060101010101" pitchFamily="49" charset="-122"/>
            </a:endParaRPr>
          </a:p>
        </p:txBody>
      </p:sp>
      <p:sp>
        <p:nvSpPr>
          <p:cNvPr id="5" name="Rectangle 2"/>
          <p:cNvSpPr>
            <a:spLocks noChangeArrowheads="1"/>
          </p:cNvSpPr>
          <p:nvPr/>
        </p:nvSpPr>
        <p:spPr bwMode="auto">
          <a:xfrm>
            <a:off x="1148715" y="1717040"/>
            <a:ext cx="10417175" cy="637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buNone/>
            </a:pPr>
            <a:r>
              <a:rPr lang="en-US" altLang="zh-CN" b="1" dirty="0">
                <a:latin typeface="楷体" panose="02010609060101010101" pitchFamily="49" charset="-122"/>
                <a:ea typeface="楷体" panose="02010609060101010101" pitchFamily="49" charset="-122"/>
              </a:rPr>
              <a:t>     </a:t>
            </a:r>
            <a:r>
              <a:rPr lang="zh-CN" altLang="en-US" b="1" dirty="0">
                <a:solidFill>
                  <a:srgbClr val="FF0000"/>
                </a:solidFill>
                <a:latin typeface="楷体" panose="02010609060101010101" pitchFamily="49" charset="-122"/>
                <a:ea typeface="楷体" panose="02010609060101010101" pitchFamily="49" charset="-122"/>
              </a:rPr>
              <a:t>全国卷从不回避时事热点，更不怕猜题 </a:t>
            </a:r>
            <a:r>
              <a:rPr lang="zh-CN" altLang="en-US" sz="3600" b="1" dirty="0">
                <a:solidFill>
                  <a:srgbClr val="002060"/>
                </a:solidFill>
                <a:ea typeface="黑体" panose="02010609060101010101" pitchFamily="49" charset="-122"/>
              </a:rPr>
              <a:t>     </a:t>
            </a:r>
            <a:endParaRPr lang="zh-CN" altLang="en-US" b="1" dirty="0">
              <a:solidFill>
                <a:srgbClr val="002060"/>
              </a:solidFill>
              <a:ea typeface="黑体" panose="02010609060101010101" pitchFamily="49" charset="-122"/>
            </a:endParaRPr>
          </a:p>
        </p:txBody>
      </p:sp>
      <p:sp>
        <p:nvSpPr>
          <p:cNvPr id="2" name="Rectangle 3">
            <a:hlinkClick r:id="rId1" action="ppaction://hlinkfile"/>
          </p:cNvPr>
          <p:cNvSpPr>
            <a:spLocks noChangeArrowheads="1"/>
          </p:cNvSpPr>
          <p:nvPr/>
        </p:nvSpPr>
        <p:spPr bwMode="auto">
          <a:xfrm>
            <a:off x="128270" y="2354580"/>
            <a:ext cx="12195810" cy="129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Aft>
                <a:spcPct val="0"/>
              </a:spcAft>
              <a:buFontTx/>
              <a:buNone/>
            </a:pPr>
            <a:r>
              <a:rPr lang="en-US" altLang="zh-CN" sz="2400" b="1" dirty="0">
                <a:ea typeface="楷体" panose="02010609060101010101" pitchFamily="49" charset="-122"/>
              </a:rPr>
              <a:t>       </a:t>
            </a:r>
            <a:r>
              <a:rPr lang="en-US" altLang="zh-CN" sz="2800" b="1" dirty="0">
                <a:ea typeface="楷体" panose="02010609060101010101" pitchFamily="49" charset="-122"/>
              </a:rPr>
              <a:t>    2018</a:t>
            </a:r>
            <a:r>
              <a:rPr lang="zh-CN" altLang="en-US" sz="2800" b="1" dirty="0">
                <a:ea typeface="楷体" panose="02010609060101010101" pitchFamily="49" charset="-122"/>
              </a:rPr>
              <a:t>年</a:t>
            </a:r>
            <a:r>
              <a:rPr lang="en-US" altLang="zh-CN" sz="2800" b="1" dirty="0">
                <a:ea typeface="楷体" panose="02010609060101010101" pitchFamily="49" charset="-122"/>
              </a:rPr>
              <a:t>5</a:t>
            </a:r>
            <a:r>
              <a:rPr lang="zh-CN" altLang="en-US" sz="2800" b="1" dirty="0">
                <a:ea typeface="楷体" panose="02010609060101010101" pitchFamily="49" charset="-122"/>
              </a:rPr>
              <a:t>月</a:t>
            </a:r>
            <a:r>
              <a:rPr lang="en-US" altLang="zh-CN" sz="2800" b="1" dirty="0">
                <a:ea typeface="楷体" panose="02010609060101010101" pitchFamily="49" charset="-122"/>
              </a:rPr>
              <a:t>4</a:t>
            </a:r>
            <a:r>
              <a:rPr lang="zh-CN" altLang="en-US" sz="2800" b="1" dirty="0">
                <a:ea typeface="楷体" panose="02010609060101010101" pitchFamily="49" charset="-122"/>
              </a:rPr>
              <a:t>日上午，中共中央在北京隆重纪念</a:t>
            </a:r>
            <a:r>
              <a:rPr lang="en-US" altLang="zh-CN" sz="2800" b="1" dirty="0">
                <a:ea typeface="楷体" panose="02010609060101010101" pitchFamily="49" charset="-122"/>
              </a:rPr>
              <a:t>“</a:t>
            </a:r>
            <a:r>
              <a:rPr lang="zh-CN" altLang="en-US" sz="2800" b="1" dirty="0">
                <a:ea typeface="楷体" panose="02010609060101010101" pitchFamily="49" charset="-122"/>
              </a:rPr>
              <a:t>《共产党宣言》发表</a:t>
            </a:r>
            <a:r>
              <a:rPr lang="en-US" altLang="zh-CN" sz="2800" b="1" dirty="0">
                <a:ea typeface="楷体" panose="02010609060101010101" pitchFamily="49" charset="-122"/>
              </a:rPr>
              <a:t>170</a:t>
            </a:r>
            <a:r>
              <a:rPr lang="zh-CN" altLang="en-US" sz="2800" b="1" dirty="0">
                <a:ea typeface="楷体" panose="02010609060101010101" pitchFamily="49" charset="-122"/>
              </a:rPr>
              <a:t>周年</a:t>
            </a:r>
            <a:r>
              <a:rPr lang="en-US" altLang="zh-CN" sz="2800" b="1" dirty="0">
                <a:ea typeface="楷体" panose="02010609060101010101" pitchFamily="49" charset="-122"/>
              </a:rPr>
              <a:t>”</a:t>
            </a:r>
            <a:r>
              <a:rPr lang="zh-CN" altLang="en-US" sz="2800" b="1" dirty="0">
                <a:ea typeface="楷体" panose="02010609060101010101" pitchFamily="49" charset="-122"/>
              </a:rPr>
              <a:t>，当时大家都猜高考一定会考《共产党宣言》，但方向都是向后看（复习和关注后面的内容），而高考却考查该知识点前面的知识。</a:t>
            </a:r>
            <a:endParaRPr lang="zh-CN" altLang="en-US" sz="2800" b="1" dirty="0">
              <a:solidFill>
                <a:srgbClr val="333399"/>
              </a:solidFill>
              <a:ea typeface="楷体" panose="02010609060101010101" pitchFamily="49" charset="-122"/>
            </a:endParaRPr>
          </a:p>
        </p:txBody>
      </p:sp>
      <p:sp>
        <p:nvSpPr>
          <p:cNvPr id="3" name="文本框 2"/>
          <p:cNvSpPr txBox="1"/>
          <p:nvPr/>
        </p:nvSpPr>
        <p:spPr>
          <a:xfrm>
            <a:off x="374015" y="3646805"/>
            <a:ext cx="11783060" cy="2676525"/>
          </a:xfrm>
          <a:prstGeom prst="rect">
            <a:avLst/>
          </a:prstGeom>
          <a:noFill/>
        </p:spPr>
        <p:txBody>
          <a:bodyPr wrap="square" rtlCol="0">
            <a:spAutoFit/>
          </a:bodyPr>
          <a:p>
            <a:r>
              <a:rPr lang="en-US" altLang="zh-CN" sz="2400"/>
              <a:t>      (2018</a:t>
            </a:r>
            <a:r>
              <a:rPr lang="zh-CN" altLang="zh-CN" sz="2400"/>
              <a:t>年全国一卷第</a:t>
            </a:r>
            <a:r>
              <a:rPr lang="en-US" altLang="zh-CN" sz="2400"/>
              <a:t>33</a:t>
            </a:r>
            <a:r>
              <a:rPr lang="zh-CN" altLang="en-US" sz="2400"/>
              <a:t>题）</a:t>
            </a:r>
            <a:r>
              <a:rPr lang="zh-CN" altLang="en-US" sz="2400"/>
              <a:t>1847年6月，正义者同盟改名为共产主义者同盟，以“全世界无产者，联合起来”的新口号代替“人人皆兄弟”的旧口号，并规定同盟的目的是：“通过传播财产公有的理论并尽快地求其实现，使人类得到解放。”这一变化说明</a:t>
            </a:r>
            <a:endParaRPr lang="zh-CN" altLang="en-US" sz="2400"/>
          </a:p>
          <a:p>
            <a:r>
              <a:rPr lang="zh-CN" altLang="en-US" sz="2400"/>
              <a:t>    A．共产主义者同盟接受了马克思的革命理论</a:t>
            </a:r>
            <a:endParaRPr lang="zh-CN" altLang="en-US" sz="2400"/>
          </a:p>
          <a:p>
            <a:r>
              <a:rPr lang="zh-CN" altLang="en-US" sz="2400"/>
              <a:t>    B．马克思主义的诞生推动了无产阶级的斗争</a:t>
            </a:r>
            <a:endParaRPr lang="zh-CN" altLang="en-US" sz="2400"/>
          </a:p>
          <a:p>
            <a:r>
              <a:rPr lang="zh-CN" altLang="en-US" sz="2400"/>
              <a:t>    C．工人运动在欧洲的主要资本主义国家开始兴起</a:t>
            </a:r>
            <a:endParaRPr lang="zh-CN" altLang="en-US" sz="2400"/>
          </a:p>
          <a:p>
            <a:r>
              <a:rPr lang="zh-CN" altLang="en-US" sz="2400"/>
              <a:t>    D．无产阶级与资产阶级的矛盾成为社会主要矛盾</a:t>
            </a:r>
            <a:endParaRPr lang="zh-CN" altLang="en-US" sz="240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linds(horizont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5" grpId="0" bldLvl="0" animBg="1"/>
      <p:bldP spid="2" grpId="0" bldLvl="0" animBg="1"/>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346075" y="307340"/>
            <a:ext cx="11209655" cy="2559685"/>
          </a:xfrm>
        </p:spPr>
        <p:txBody>
          <a:bodyPr/>
          <a:p>
            <a:r>
              <a:rPr lang="zh-CN" altLang="en-US"/>
              <a:t>有学者指出，五四运动中，虽然学生、市民和工人无一兵一卒，但联合起来，竟可以逼迫北洋政府让步，取得社会运动的胜利。由此可见，五四运动</a:t>
            </a:r>
            <a:endParaRPr lang="zh-CN" altLang="en-US"/>
          </a:p>
          <a:p>
            <a:r>
              <a:rPr lang="zh-CN" altLang="en-US"/>
              <a:t>A.揭露了北洋军阀政府的本质	B.促进了民主革命性质的转变</a:t>
            </a:r>
            <a:endParaRPr lang="zh-CN" altLang="en-US"/>
          </a:p>
          <a:p>
            <a:r>
              <a:rPr lang="zh-CN" altLang="en-US"/>
              <a:t>C.明确了俄国十月革命的道路      D.彰显了人民群众联合的力量</a:t>
            </a:r>
            <a:endParaRPr lang="zh-CN" altLang="en-US"/>
          </a:p>
          <a:p>
            <a:endParaRPr lang="zh-CN" altLang="en-US"/>
          </a:p>
        </p:txBody>
      </p:sp>
      <p:pic>
        <p:nvPicPr>
          <p:cNvPr id="4" name="图片 3" descr="ZAR`T`XL[2C$4~)V{J7C1H3"/>
          <p:cNvPicPr>
            <a:picLocks noChangeAspect="1"/>
          </p:cNvPicPr>
          <p:nvPr/>
        </p:nvPicPr>
        <p:blipFill>
          <a:blip r:embed="rId1"/>
          <a:stretch>
            <a:fillRect/>
          </a:stretch>
        </p:blipFill>
        <p:spPr>
          <a:xfrm>
            <a:off x="850900" y="2867025"/>
            <a:ext cx="10200640" cy="314071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300990" y="348615"/>
            <a:ext cx="11899265" cy="1325880"/>
          </a:xfrm>
        </p:spPr>
        <p:txBody>
          <a:bodyPr/>
          <a:p>
            <a:r>
              <a:rPr lang="zh-CN" altLang="en-US" b="1">
                <a:solidFill>
                  <a:srgbClr val="FF0000"/>
                </a:solidFill>
              </a:rPr>
              <a:t>关注精神</a:t>
            </a:r>
            <a:r>
              <a:rPr lang="en-US" altLang="zh-CN">
                <a:solidFill>
                  <a:srgbClr val="FF0000"/>
                </a:solidFill>
              </a:rPr>
              <a:t>——</a:t>
            </a:r>
            <a:r>
              <a:rPr lang="en-US" altLang="zh-CN" sz="2800">
                <a:solidFill>
                  <a:schemeClr val="tx1"/>
                </a:solidFill>
              </a:rPr>
              <a:t>五四精神、红船精神、井冈山精神、长征精神、延安精神、西柏坡精神等作为中华民族的宝贵精神财富，将成为激励一代又一代中华儿女为振兴中华而拼搏奋斗的精神支柱。</a:t>
            </a:r>
            <a:endParaRPr lang="en-US" altLang="zh-CN" sz="2800">
              <a:solidFill>
                <a:schemeClr val="tx1"/>
              </a:solidFill>
            </a:endParaRPr>
          </a:p>
        </p:txBody>
      </p:sp>
      <p:sp>
        <p:nvSpPr>
          <p:cNvPr id="3" name="内容占位符 2"/>
          <p:cNvSpPr>
            <a:spLocks noGrp="1"/>
          </p:cNvSpPr>
          <p:nvPr>
            <p:ph idx="1"/>
          </p:nvPr>
        </p:nvSpPr>
        <p:spPr>
          <a:xfrm>
            <a:off x="235585" y="1821180"/>
            <a:ext cx="11720830" cy="5295900"/>
          </a:xfrm>
        </p:spPr>
        <p:txBody>
          <a:bodyPr/>
          <a:p>
            <a:r>
              <a:rPr lang="zh-CN" altLang="en-US" sz="2400"/>
              <a:t>五四精神</a:t>
            </a:r>
            <a:r>
              <a:rPr lang="en-US" altLang="zh-CN" sz="2400"/>
              <a:t>——</a:t>
            </a:r>
            <a:r>
              <a:rPr lang="zh-CN" altLang="en-US" sz="2400"/>
              <a:t>爱国、民主、科学和创新，其具体内涵是忧国忧民、热爱祖国、积极创新、探索科学的</a:t>
            </a:r>
            <a:r>
              <a:rPr lang="zh-CN" altLang="en-US" sz="2400">
                <a:solidFill>
                  <a:srgbClr val="FF0000"/>
                </a:solidFill>
              </a:rPr>
              <a:t>爱国主义</a:t>
            </a:r>
            <a:r>
              <a:rPr lang="zh-CN" altLang="en-US" sz="2400"/>
              <a:t>精神。</a:t>
            </a:r>
            <a:endParaRPr lang="zh-CN" altLang="en-US" sz="2400"/>
          </a:p>
          <a:p>
            <a:r>
              <a:rPr lang="zh-CN" altLang="en-US" sz="2400"/>
              <a:t>红船精神 ——开天辟地、敢为人先的</a:t>
            </a:r>
            <a:r>
              <a:rPr lang="zh-CN" altLang="en-US" sz="2400">
                <a:solidFill>
                  <a:srgbClr val="FF0000"/>
                </a:solidFill>
              </a:rPr>
              <a:t>首创</a:t>
            </a:r>
            <a:r>
              <a:rPr lang="zh-CN" altLang="en-US" sz="2400"/>
              <a:t>精神，坚定理想、百折不挠的</a:t>
            </a:r>
            <a:r>
              <a:rPr lang="zh-CN" altLang="en-US" sz="2400">
                <a:solidFill>
                  <a:srgbClr val="FF0000"/>
                </a:solidFill>
              </a:rPr>
              <a:t>奋斗</a:t>
            </a:r>
            <a:r>
              <a:rPr lang="zh-CN" altLang="en-US" sz="2400"/>
              <a:t>精神，立党为公、忠诚为民的</a:t>
            </a:r>
            <a:r>
              <a:rPr lang="zh-CN" altLang="en-US" sz="2400">
                <a:solidFill>
                  <a:srgbClr val="FF0000"/>
                </a:solidFill>
              </a:rPr>
              <a:t>奉献</a:t>
            </a:r>
            <a:r>
              <a:rPr lang="zh-CN" altLang="en-US" sz="2400"/>
              <a:t>精神。</a:t>
            </a:r>
            <a:endParaRPr lang="zh-CN" altLang="en-US" sz="2400"/>
          </a:p>
          <a:p>
            <a:r>
              <a:rPr lang="zh-CN" altLang="en-US" sz="2400"/>
              <a:t>井冈山精神 ——坚定不移的革命信念，坚持党的绝对领导，密切联系人民群众的思想作风，一切从实际出发的思想路线，艰苦奋斗的作风。</a:t>
            </a:r>
            <a:endParaRPr lang="zh-CN" altLang="en-US" sz="2400"/>
          </a:p>
          <a:p>
            <a:r>
              <a:rPr lang="zh-CN" altLang="en-US" sz="2400"/>
              <a:t>长征精神  ——坚定的共产主义理想、革命必胜的信念、艰苦奋斗的精神和一往无前、不怕牺牲的英雄气概。</a:t>
            </a:r>
            <a:endParaRPr lang="zh-CN" altLang="en-US" sz="2400"/>
          </a:p>
          <a:p>
            <a:r>
              <a:rPr lang="zh-CN" altLang="en-US" sz="2400"/>
              <a:t>延安精神——实事求是、理论联系实际的精神，全心全意为人民服务的精神和自力更生艰苦奋斗的精神。本质是解放思想、实事求是。</a:t>
            </a:r>
            <a:endParaRPr lang="zh-CN" altLang="en-US" sz="2400"/>
          </a:p>
          <a:p>
            <a:r>
              <a:rPr lang="zh-CN" altLang="en-US" sz="2400"/>
              <a:t>西柏坡精神——永不停步，将革命进行到底；执政党要坚持以经济建设为中心；坚持两个“务必”，保持党的优良传统和作风；团结高效，加强党的集中统一。</a:t>
            </a:r>
            <a:endParaRPr lang="zh-CN" altLang="en-US" sz="2400"/>
          </a:p>
          <a:p>
            <a:endParaRPr lang="zh-CN" altLang="en-US" sz="24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6865" name="Picture 3" descr="E:\2018年\图片\天安门长城.jpg"/>
          <p:cNvPicPr>
            <a:picLocks noChangeAspect="1"/>
          </p:cNvPicPr>
          <p:nvPr/>
        </p:nvPicPr>
        <p:blipFill>
          <a:blip r:embed="rId1"/>
          <a:stretch>
            <a:fillRect/>
          </a:stretch>
        </p:blipFill>
        <p:spPr>
          <a:xfrm>
            <a:off x="3441700" y="3817938"/>
            <a:ext cx="6769100" cy="2967037"/>
          </a:xfrm>
          <a:prstGeom prst="rect">
            <a:avLst/>
          </a:prstGeom>
          <a:noFill/>
          <a:ln w="9525">
            <a:noFill/>
          </a:ln>
        </p:spPr>
      </p:pic>
      <p:pic>
        <p:nvPicPr>
          <p:cNvPr id="36866" name="Picture 4" descr="E:\2018年\图片\新中国成立.jpg"/>
          <p:cNvPicPr>
            <a:picLocks noChangeAspect="1"/>
          </p:cNvPicPr>
          <p:nvPr/>
        </p:nvPicPr>
        <p:blipFill>
          <a:blip r:embed="rId2"/>
          <a:srcRect t="17509" b="31796"/>
          <a:stretch>
            <a:fillRect/>
          </a:stretch>
        </p:blipFill>
        <p:spPr>
          <a:xfrm>
            <a:off x="6702425" y="1196975"/>
            <a:ext cx="3732213" cy="2270125"/>
          </a:xfrm>
          <a:prstGeom prst="rect">
            <a:avLst/>
          </a:prstGeom>
          <a:noFill/>
          <a:ln w="9525">
            <a:noFill/>
          </a:ln>
        </p:spPr>
      </p:pic>
      <p:sp>
        <p:nvSpPr>
          <p:cNvPr id="36867" name="矩形 1"/>
          <p:cNvSpPr/>
          <p:nvPr/>
        </p:nvSpPr>
        <p:spPr>
          <a:xfrm>
            <a:off x="1990725" y="1603375"/>
            <a:ext cx="3744913" cy="4154170"/>
          </a:xfrm>
          <a:prstGeom prst="rect">
            <a:avLst/>
          </a:prstGeom>
          <a:noFill/>
          <a:ln w="9525">
            <a:noFill/>
          </a:ln>
        </p:spPr>
        <p:txBody>
          <a:bodyPr anchor="t">
            <a:spAutoFit/>
          </a:bodyPr>
          <a:p>
            <a:pPr eaLnBrk="0" hangingPunct="0"/>
            <a:r>
              <a:rPr lang="zh-CN" altLang="en-US" sz="2400" dirty="0">
                <a:solidFill>
                  <a:srgbClr val="0070C0"/>
                </a:solidFill>
                <a:latin typeface="仿宋" panose="02010609060101010101" pitchFamily="49" charset="-122"/>
                <a:ea typeface="仿宋" panose="02010609060101010101" pitchFamily="49" charset="-122"/>
              </a:rPr>
              <a:t>习近平：</a:t>
            </a:r>
            <a:r>
              <a:rPr lang="zh-CN" altLang="zh-CN" sz="2400" dirty="0">
                <a:solidFill>
                  <a:srgbClr val="0070C0"/>
                </a:solidFill>
                <a:latin typeface="仿宋" panose="02010609060101010101" pitchFamily="49" charset="-122"/>
                <a:ea typeface="仿宋" panose="02010609060101010101" pitchFamily="49" charset="-122"/>
              </a:rPr>
              <a:t>希望大家深刻反映</a:t>
            </a:r>
            <a:r>
              <a:rPr lang="en-US" altLang="zh-CN" sz="2400" dirty="0">
                <a:solidFill>
                  <a:srgbClr val="0070C0"/>
                </a:solidFill>
                <a:latin typeface="仿宋" panose="02010609060101010101" pitchFamily="49" charset="-122"/>
                <a:ea typeface="仿宋" panose="02010609060101010101" pitchFamily="49" charset="-122"/>
              </a:rPr>
              <a:t>70</a:t>
            </a:r>
            <a:r>
              <a:rPr lang="zh-CN" altLang="zh-CN" sz="2400" dirty="0">
                <a:solidFill>
                  <a:srgbClr val="0070C0"/>
                </a:solidFill>
                <a:latin typeface="仿宋" panose="02010609060101010101" pitchFamily="49" charset="-122"/>
                <a:ea typeface="仿宋" panose="02010609060101010101" pitchFamily="49" charset="-122"/>
              </a:rPr>
              <a:t>年来党和人民的</a:t>
            </a:r>
            <a:r>
              <a:rPr lang="zh-CN" altLang="zh-CN" sz="2400" dirty="0">
                <a:solidFill>
                  <a:srgbClr val="C00000"/>
                </a:solidFill>
                <a:latin typeface="仿宋" panose="02010609060101010101" pitchFamily="49" charset="-122"/>
                <a:ea typeface="仿宋" panose="02010609060101010101" pitchFamily="49" charset="-122"/>
              </a:rPr>
              <a:t>奋斗实践</a:t>
            </a:r>
            <a:r>
              <a:rPr lang="zh-CN" altLang="zh-CN" sz="2400" dirty="0">
                <a:solidFill>
                  <a:srgbClr val="0070C0"/>
                </a:solidFill>
                <a:latin typeface="仿宋" panose="02010609060101010101" pitchFamily="49" charset="-122"/>
                <a:ea typeface="仿宋" panose="02010609060101010101" pitchFamily="49" charset="-122"/>
              </a:rPr>
              <a:t>，深刻解读新中国</a:t>
            </a:r>
            <a:r>
              <a:rPr lang="en-US" altLang="zh-CN" sz="2400" dirty="0">
                <a:solidFill>
                  <a:srgbClr val="0070C0"/>
                </a:solidFill>
                <a:latin typeface="仿宋" panose="02010609060101010101" pitchFamily="49" charset="-122"/>
                <a:ea typeface="仿宋" panose="02010609060101010101" pitchFamily="49" charset="-122"/>
              </a:rPr>
              <a:t>70</a:t>
            </a:r>
            <a:r>
              <a:rPr lang="zh-CN" altLang="zh-CN" sz="2400" dirty="0">
                <a:solidFill>
                  <a:srgbClr val="0070C0"/>
                </a:solidFill>
                <a:latin typeface="仿宋" panose="02010609060101010101" pitchFamily="49" charset="-122"/>
                <a:ea typeface="仿宋" panose="02010609060101010101" pitchFamily="49" charset="-122"/>
              </a:rPr>
              <a:t>年历史性变革中所蕴藏的</a:t>
            </a:r>
            <a:r>
              <a:rPr lang="zh-CN" altLang="zh-CN" sz="2400" dirty="0">
                <a:solidFill>
                  <a:srgbClr val="C00000"/>
                </a:solidFill>
                <a:latin typeface="仿宋" panose="02010609060101010101" pitchFamily="49" charset="-122"/>
                <a:ea typeface="仿宋" panose="02010609060101010101" pitchFamily="49" charset="-122"/>
              </a:rPr>
              <a:t>内在逻辑</a:t>
            </a:r>
            <a:r>
              <a:rPr lang="zh-CN" altLang="zh-CN" sz="2400" dirty="0">
                <a:solidFill>
                  <a:srgbClr val="0070C0"/>
                </a:solidFill>
                <a:latin typeface="仿宋" panose="02010609060101010101" pitchFamily="49" charset="-122"/>
                <a:ea typeface="仿宋" panose="02010609060101010101" pitchFamily="49" charset="-122"/>
              </a:rPr>
              <a:t>，讲清楚历史性成就背后的中国特色社会主义道路、理论、制度、文化优势，更好用</a:t>
            </a:r>
            <a:r>
              <a:rPr lang="zh-CN" altLang="zh-CN" sz="2400" dirty="0">
                <a:solidFill>
                  <a:srgbClr val="C00000"/>
                </a:solidFill>
                <a:latin typeface="仿宋" panose="02010609060101010101" pitchFamily="49" charset="-122"/>
                <a:ea typeface="仿宋" panose="02010609060101010101" pitchFamily="49" charset="-122"/>
              </a:rPr>
              <a:t>中国理论</a:t>
            </a:r>
            <a:r>
              <a:rPr lang="zh-CN" altLang="zh-CN" sz="2400" dirty="0">
                <a:solidFill>
                  <a:srgbClr val="0070C0"/>
                </a:solidFill>
                <a:latin typeface="仿宋" panose="02010609060101010101" pitchFamily="49" charset="-122"/>
                <a:ea typeface="仿宋" panose="02010609060101010101" pitchFamily="49" charset="-122"/>
              </a:rPr>
              <a:t>解读中国实践，为党和人民继续前进提供强大精神激励。</a:t>
            </a:r>
            <a:endParaRPr lang="zh-CN" altLang="zh-CN" sz="2400" dirty="0">
              <a:solidFill>
                <a:srgbClr val="0070C0"/>
              </a:solidFill>
              <a:latin typeface="仿宋" panose="02010609060101010101" pitchFamily="49" charset="-122"/>
              <a:ea typeface="仿宋" panose="02010609060101010101" pitchFamily="49" charset="-122"/>
            </a:endParaRPr>
          </a:p>
        </p:txBody>
      </p:sp>
      <p:sp>
        <p:nvSpPr>
          <p:cNvPr id="36868" name="矩形 3"/>
          <p:cNvSpPr/>
          <p:nvPr/>
        </p:nvSpPr>
        <p:spPr>
          <a:xfrm>
            <a:off x="1731963" y="1449388"/>
            <a:ext cx="4032250" cy="4464050"/>
          </a:xfrm>
          <a:prstGeom prst="rect">
            <a:avLst/>
          </a:prstGeom>
          <a:noFill/>
          <a:ln w="9525" cap="flat" cmpd="sng">
            <a:solidFill>
              <a:srgbClr val="0070C0"/>
            </a:solidFill>
            <a:prstDash val="solid"/>
            <a:round/>
            <a:headEnd type="none" w="med" len="med"/>
            <a:tailEnd type="none" w="med" len="med"/>
          </a:ln>
        </p:spPr>
        <p:txBody>
          <a:bodyPr anchor="t"/>
          <a:p>
            <a:endParaRPr lang="zh-CN" altLang="en-US" sz="4000" dirty="0">
              <a:solidFill>
                <a:srgbClr val="0000FF"/>
              </a:solidFill>
              <a:latin typeface="Arial" panose="020B0604020202020204" pitchFamily="34" charset="0"/>
              <a:ea typeface="楷体_GB2312" pitchFamily="49" charset="-122"/>
            </a:endParaRPr>
          </a:p>
        </p:txBody>
      </p:sp>
      <p:pic>
        <p:nvPicPr>
          <p:cNvPr id="36869" name="Picture 2" descr="E:\2018年\图片\70.jpg"/>
          <p:cNvPicPr>
            <a:picLocks noChangeAspect="1"/>
          </p:cNvPicPr>
          <p:nvPr/>
        </p:nvPicPr>
        <p:blipFill>
          <a:blip r:embed="rId3"/>
          <a:srcRect l="22015" t="45758" r="17911" b="14111"/>
          <a:stretch>
            <a:fillRect/>
          </a:stretch>
        </p:blipFill>
        <p:spPr>
          <a:xfrm>
            <a:off x="5880100" y="3598863"/>
            <a:ext cx="2384425" cy="1822450"/>
          </a:xfrm>
          <a:prstGeom prst="rect">
            <a:avLst/>
          </a:prstGeom>
          <a:noFill/>
          <a:ln w="9525">
            <a:noFill/>
          </a:ln>
        </p:spPr>
      </p:pic>
      <p:sp>
        <p:nvSpPr>
          <p:cNvPr id="5" name="矩形 4"/>
          <p:cNvSpPr/>
          <p:nvPr/>
        </p:nvSpPr>
        <p:spPr>
          <a:xfrm>
            <a:off x="6672064" y="4864810"/>
            <a:ext cx="1978025" cy="52197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800" b="1" i="0" u="none" strike="noStrike" kern="1200" cap="none" spc="0" normalizeH="0" baseline="0" noProof="0" dirty="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uLnTx/>
                <a:uFillTx/>
                <a:latin typeface="黑体" panose="02010609060101010101" pitchFamily="49" charset="-122"/>
                <a:ea typeface="黑体" panose="02010609060101010101" pitchFamily="49" charset="-122"/>
                <a:cs typeface="+mn-cs"/>
              </a:rPr>
              <a:t>1949</a:t>
            </a:r>
            <a:r>
              <a:rPr kumimoji="0" lang="zh-CN" altLang="en-US" sz="2800" b="1" i="0" u="none" strike="noStrike" kern="1200" cap="none" spc="0" normalizeH="0" baseline="0" noProof="0" dirty="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uLnTx/>
                <a:uFillTx/>
                <a:latin typeface="黑体" panose="02010609060101010101" pitchFamily="49" charset="-122"/>
                <a:ea typeface="黑体" panose="02010609060101010101" pitchFamily="49" charset="-122"/>
                <a:cs typeface="+mn-cs"/>
              </a:rPr>
              <a:t>－</a:t>
            </a:r>
            <a:r>
              <a:rPr kumimoji="0" lang="en-US" altLang="zh-CN" sz="2800" b="1" i="0" u="none" strike="noStrike" kern="1200" cap="none" spc="0" normalizeH="0" baseline="0" noProof="0" dirty="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uLnTx/>
                <a:uFillTx/>
                <a:latin typeface="黑体" panose="02010609060101010101" pitchFamily="49" charset="-122"/>
                <a:ea typeface="黑体" panose="02010609060101010101" pitchFamily="49" charset="-122"/>
                <a:cs typeface="+mn-cs"/>
              </a:rPr>
              <a:t>2019</a:t>
            </a:r>
            <a:endParaRPr kumimoji="0" lang="zh-CN" altLang="en-US" sz="2800" b="1" i="0" u="none" strike="noStrike" kern="1200" cap="none" spc="0" normalizeH="0" baseline="0" noProof="0" dirty="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uLnTx/>
              <a:uFillTx/>
              <a:latin typeface="黑体" panose="02010609060101010101" pitchFamily="49" charset="-122"/>
              <a:ea typeface="黑体" panose="02010609060101010101" pitchFamily="49" charset="-122"/>
              <a:cs typeface="+mn-cs"/>
            </a:endParaRPr>
          </a:p>
        </p:txBody>
      </p:sp>
      <p:sp>
        <p:nvSpPr>
          <p:cNvPr id="36871" name="矩形 5"/>
          <p:cNvSpPr/>
          <p:nvPr/>
        </p:nvSpPr>
        <p:spPr>
          <a:xfrm>
            <a:off x="2495550" y="333375"/>
            <a:ext cx="7332980" cy="706755"/>
          </a:xfrm>
          <a:prstGeom prst="rect">
            <a:avLst/>
          </a:prstGeom>
          <a:noFill/>
          <a:ln w="9525">
            <a:noFill/>
          </a:ln>
        </p:spPr>
        <p:txBody>
          <a:bodyPr wrap="none" anchor="t">
            <a:spAutoFit/>
          </a:bodyPr>
          <a:p>
            <a:pPr eaLnBrk="0" hangingPunct="0"/>
            <a:r>
              <a:rPr lang="zh-CN" altLang="en-US" sz="4000" b="1" dirty="0">
                <a:solidFill>
                  <a:srgbClr val="C00000"/>
                </a:solidFill>
                <a:latin typeface="黑体" panose="02010609060101010101" pitchFamily="49" charset="-122"/>
                <a:ea typeface="黑体" panose="02010609060101010101" pitchFamily="49" charset="-122"/>
              </a:rPr>
              <a:t>新中国成立</a:t>
            </a:r>
            <a:r>
              <a:rPr lang="en-US" altLang="zh-CN" sz="4000" b="1" dirty="0">
                <a:solidFill>
                  <a:srgbClr val="C00000"/>
                </a:solidFill>
                <a:latin typeface="黑体" panose="02010609060101010101" pitchFamily="49" charset="-122"/>
                <a:ea typeface="黑体" panose="02010609060101010101" pitchFamily="49" charset="-122"/>
              </a:rPr>
              <a:t>70</a:t>
            </a:r>
            <a:r>
              <a:rPr lang="zh-CN" altLang="en-US" sz="4000" b="1" dirty="0">
                <a:solidFill>
                  <a:srgbClr val="C00000"/>
                </a:solidFill>
                <a:latin typeface="黑体" panose="02010609060101010101" pitchFamily="49" charset="-122"/>
                <a:ea typeface="黑体" panose="02010609060101010101" pitchFamily="49" charset="-122"/>
              </a:rPr>
              <a:t>年是一部奋斗史诗</a:t>
            </a:r>
            <a:endParaRPr lang="zh-CN" altLang="en-US" sz="4000" b="1" dirty="0">
              <a:solidFill>
                <a:srgbClr val="C00000"/>
              </a:solidFill>
              <a:latin typeface="黑体" panose="02010609060101010101" pitchFamily="49" charset="-122"/>
              <a:ea typeface="黑体" panose="02010609060101010101" pitchFamily="49"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760730" y="1073150"/>
            <a:ext cx="11425555" cy="3969385"/>
          </a:xfrm>
          <a:prstGeom prst="rect">
            <a:avLst/>
          </a:prstGeom>
          <a:noFill/>
          <a:ln w="9525">
            <a:noFill/>
          </a:ln>
        </p:spPr>
        <p:txBody>
          <a:bodyPr wrap="square">
            <a:spAutoFit/>
          </a:bodyPr>
          <a:p>
            <a:pPr marL="0" indent="0"/>
            <a:r>
              <a:rPr lang="zh-CN" sz="3600" b="0">
                <a:cs typeface="华文楷体" charset="0"/>
              </a:rPr>
              <a:t>1956年，毛泽东指出，“在处理重工业和轻工业，农业的关系上，我们没有犯原则性的错误。像苏联的粮食产量长期达不到革命前最高水平的问题，像一些东欧国家由于轻重工业发展太不平衡而产生的严重问题，我们这里是不存在的。”</a:t>
            </a:r>
            <a:r>
              <a:rPr lang="zh-CN" sz="3600" b="0">
                <a:ea typeface="宋体" panose="02010600030101010101" pitchFamily="2" charset="-122"/>
              </a:rPr>
              <a:t>据此可知，毛泽东的设想是</a:t>
            </a:r>
            <a:r>
              <a:rPr lang="en-US" sz="3600" b="0">
                <a:latin typeface="宋体" panose="02010600030101010101" pitchFamily="2" charset="-122"/>
              </a:rPr>
              <a:t>A.</a:t>
            </a:r>
            <a:r>
              <a:rPr lang="zh-CN" sz="3600" b="0">
                <a:ea typeface="宋体" panose="02010600030101010101" pitchFamily="2" charset="-122"/>
              </a:rPr>
              <a:t>进行社会主义改造</a:t>
            </a:r>
            <a:r>
              <a:rPr lang="en-US" sz="3600" b="0">
                <a:latin typeface="宋体" panose="02010600030101010101" pitchFamily="2" charset="-122"/>
              </a:rPr>
              <a:t>	    B.</a:t>
            </a:r>
            <a:r>
              <a:rPr lang="zh-CN" sz="3600" b="0">
                <a:ea typeface="宋体" panose="02010600030101010101" pitchFamily="2" charset="-122"/>
              </a:rPr>
              <a:t>开展大跃进运动</a:t>
            </a:r>
            <a:r>
              <a:rPr lang="en-US" sz="3600" b="0">
                <a:latin typeface="宋体" panose="02010600030101010101" pitchFamily="2" charset="-122"/>
              </a:rPr>
              <a:t>C.</a:t>
            </a:r>
            <a:r>
              <a:rPr lang="zh-CN" sz="3600" b="0">
                <a:ea typeface="宋体" panose="02010600030101010101" pitchFamily="2" charset="-122"/>
              </a:rPr>
              <a:t>实施科教兴国战略</a:t>
            </a:r>
            <a:r>
              <a:rPr lang="en-US" sz="3600" b="0">
                <a:latin typeface="宋体" panose="02010600030101010101" pitchFamily="2" charset="-122"/>
              </a:rPr>
              <a:t>	    D.</a:t>
            </a:r>
            <a:r>
              <a:rPr lang="zh-CN" sz="3600" b="0">
                <a:ea typeface="宋体" panose="02010600030101010101" pitchFamily="2" charset="-122"/>
              </a:rPr>
              <a:t>农轻重协调发展</a:t>
            </a:r>
            <a:endParaRPr lang="zh-CN" altLang="en-US" sz="36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5956300" y="334645"/>
            <a:ext cx="5471160" cy="3716655"/>
          </a:xfrm>
          <a:prstGeom prst="rect">
            <a:avLst/>
          </a:prstGeom>
        </p:spPr>
      </p:pic>
      <p:sp>
        <p:nvSpPr>
          <p:cNvPr id="3" name="文本框 2"/>
          <p:cNvSpPr txBox="1"/>
          <p:nvPr/>
        </p:nvSpPr>
        <p:spPr>
          <a:xfrm>
            <a:off x="106680" y="4493895"/>
            <a:ext cx="12049760" cy="1383665"/>
          </a:xfrm>
          <a:prstGeom prst="rect">
            <a:avLst/>
          </a:prstGeom>
          <a:noFill/>
        </p:spPr>
        <p:txBody>
          <a:bodyPr wrap="square" rtlCol="0">
            <a:spAutoFit/>
          </a:bodyPr>
          <a:p>
            <a:r>
              <a:rPr lang="en-US" altLang="zh-CN" sz="2800"/>
              <a:t>   2019</a:t>
            </a:r>
            <a:r>
              <a:rPr lang="zh-CN" altLang="en-US" sz="2800"/>
              <a:t>年</a:t>
            </a:r>
            <a:r>
              <a:rPr lang="en-US" altLang="zh-CN" sz="2800"/>
              <a:t>1</a:t>
            </a:r>
            <a:r>
              <a:rPr lang="zh-CN" altLang="en-US" sz="2800"/>
              <a:t>月</a:t>
            </a:r>
            <a:r>
              <a:rPr lang="en-US" altLang="zh-CN" sz="2800"/>
              <a:t>2</a:t>
            </a:r>
            <a:r>
              <a:rPr lang="zh-CN" altLang="en-US" sz="2800"/>
              <a:t>日，习近平总书记在《告台湾同胞书》发表40周年纪念大会上发表的对台工作重要讲话，提出了新时代推进国家统一和民族复兴的基本方略，精辟回答了如何推进祖国统一和民族复兴进程的重大时代命题等。</a:t>
            </a:r>
            <a:endParaRPr lang="zh-CN" altLang="en-US" sz="2800"/>
          </a:p>
        </p:txBody>
      </p:sp>
      <p:pic>
        <p:nvPicPr>
          <p:cNvPr id="4" name="图片 3"/>
          <p:cNvPicPr>
            <a:picLocks noChangeAspect="1"/>
          </p:cNvPicPr>
          <p:nvPr/>
        </p:nvPicPr>
        <p:blipFill>
          <a:blip r:embed="rId2"/>
          <a:stretch>
            <a:fillRect/>
          </a:stretch>
        </p:blipFill>
        <p:spPr>
          <a:xfrm>
            <a:off x="106045" y="89535"/>
            <a:ext cx="5609590" cy="413448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835" y="140970"/>
            <a:ext cx="10515600" cy="1325563"/>
          </a:xfrm>
        </p:spPr>
        <p:txBody>
          <a:bodyPr/>
          <a:p>
            <a:r>
              <a:rPr lang="zh-CN" altLang="en-US"/>
              <a:t>关注：毛泽东关于和平解放台湾的设想</a:t>
            </a:r>
            <a:endParaRPr lang="zh-CN" altLang="en-US"/>
          </a:p>
        </p:txBody>
      </p:sp>
      <p:sp>
        <p:nvSpPr>
          <p:cNvPr id="3" name="内容占位符 2"/>
          <p:cNvSpPr>
            <a:spLocks noGrp="1"/>
          </p:cNvSpPr>
          <p:nvPr>
            <p:ph idx="1"/>
          </p:nvPr>
        </p:nvSpPr>
        <p:spPr>
          <a:xfrm>
            <a:off x="267970" y="1353185"/>
            <a:ext cx="11606530" cy="4998720"/>
          </a:xfrm>
        </p:spPr>
        <p:txBody>
          <a:bodyPr/>
          <a:p>
            <a:r>
              <a:rPr lang="en-US" altLang="zh-CN" sz="2600"/>
              <a:t>1.20</a:t>
            </a:r>
            <a:r>
              <a:rPr lang="zh-CN" altLang="en-US" sz="2600"/>
              <a:t>世纪</a:t>
            </a:r>
            <a:r>
              <a:rPr lang="en-US" altLang="zh-CN" sz="2600"/>
              <a:t>50年代中期,以毛泽东为首的中共中央将“武力解放台湾”的方针转变为“和平解放台湾”的设想。</a:t>
            </a:r>
            <a:endParaRPr lang="en-US" altLang="zh-CN" sz="2600"/>
          </a:p>
          <a:p>
            <a:r>
              <a:rPr lang="zh-CN" altLang="en-US" sz="2600"/>
              <a:t>注意：转变</a:t>
            </a:r>
            <a:r>
              <a:rPr lang="en-US" altLang="zh-CN" sz="2600"/>
              <a:t>是由当时的国际、国内形势发生重大变化所决定的。</a:t>
            </a:r>
            <a:endParaRPr lang="en-US" altLang="zh-CN" sz="2600"/>
          </a:p>
          <a:p>
            <a:r>
              <a:rPr lang="en-US" altLang="zh-CN" sz="2600"/>
              <a:t>2.1960年,毛泽东与美国友人斯诺谈话时又提到“我们要用和平的方法解决台湾问题，我国好多地方就是用和平方法解决的。北京就是用和平方法解决的,还有湖南、云南、新疆”。</a:t>
            </a:r>
            <a:endParaRPr lang="en-US" altLang="zh-CN" sz="2600"/>
          </a:p>
          <a:p>
            <a:r>
              <a:rPr lang="en-US" altLang="zh-CN" sz="2600"/>
              <a:t>3.1960年,毛泽东、周恩来共同提出和平解决台湾的想法，</a:t>
            </a:r>
            <a:r>
              <a:rPr lang="zh-CN" altLang="en-US" sz="2600"/>
              <a:t>主要内容</a:t>
            </a:r>
            <a:r>
              <a:rPr lang="en-US" altLang="zh-CN" sz="2600"/>
              <a:t>:第一,台湾必须回归祖国,实现祖国统一;第二,台湾回归祖国后,除了</a:t>
            </a:r>
            <a:r>
              <a:rPr lang="en-US" altLang="zh-CN" sz="2600">
                <a:solidFill>
                  <a:srgbClr val="FF0000"/>
                </a:solidFill>
              </a:rPr>
              <a:t>外交统一中央外</a:t>
            </a:r>
            <a:r>
              <a:rPr lang="en-US" altLang="zh-CN" sz="2600"/>
              <a:t>,其它台湾人事安排、军政大权,由蒋介石管理,对陈诚、蒋经国等人亦按蒋介石之意重用;第三,台湾所有军政及台湾经济建设资金不足,中央政府可以拨款予以补助;第四,台湾社会改革暂缓,等条件成熟,亦尊重蒋介石意见和台湾各界民众代表进行协商;第五,国共双方要保证不做破坏对方之事,以利两党的重新合作。</a:t>
            </a:r>
            <a:endParaRPr lang="en-US" altLang="zh-CN" sz="2400"/>
          </a:p>
          <a:p>
            <a:endParaRPr lang="en-US" altLang="zh-CN" sz="24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30480" y="83185"/>
            <a:ext cx="12162155" cy="3785235"/>
          </a:xfrm>
        </p:spPr>
        <p:txBody>
          <a:bodyPr/>
          <a:p>
            <a:r>
              <a:rPr lang="zh-CN" altLang="en-US"/>
              <a:t>(2018·天津一模·7)1961年6月，毛泽东在与印尼总统苏加诺会谈时，指出“如果台湾不作为一个国家，没有中央政府，它归还祖国，那么台湾的社会制度也可以留待以后谈。我们容许台湾保持原来的社会制度，等台湾人民自己来解决这个问题。”由此说明(　　)</a:t>
            </a:r>
            <a:endParaRPr lang="zh-CN" altLang="en-US"/>
          </a:p>
          <a:p>
            <a:r>
              <a:rPr lang="zh-CN" altLang="en-US"/>
              <a:t>  A．“一国两制”思想的雏形已经出现     </a:t>
            </a:r>
            <a:endParaRPr lang="zh-CN" altLang="en-US"/>
          </a:p>
          <a:p>
            <a:r>
              <a:rPr lang="zh-CN" altLang="en-US"/>
              <a:t>  B．海峡两岸关系的坚冰得以打破</a:t>
            </a:r>
            <a:endParaRPr lang="zh-CN" altLang="en-US"/>
          </a:p>
          <a:p>
            <a:r>
              <a:rPr lang="zh-CN" altLang="en-US"/>
              <a:t>  C．和平统一祖国是建国以来的一贯方针</a:t>
            </a:r>
            <a:endParaRPr lang="zh-CN" altLang="en-US"/>
          </a:p>
          <a:p>
            <a:r>
              <a:rPr lang="zh-CN" altLang="en-US"/>
              <a:t>  D．“一国两制”的方针正式提出</a:t>
            </a:r>
            <a:endParaRPr lang="zh-CN" altLang="en-US"/>
          </a:p>
        </p:txBody>
      </p:sp>
      <p:sp>
        <p:nvSpPr>
          <p:cNvPr id="4" name="文本框 3"/>
          <p:cNvSpPr txBox="1"/>
          <p:nvPr/>
        </p:nvSpPr>
        <p:spPr>
          <a:xfrm>
            <a:off x="525145" y="3868420"/>
            <a:ext cx="11173460" cy="2953385"/>
          </a:xfrm>
          <a:prstGeom prst="rect">
            <a:avLst/>
          </a:prstGeom>
          <a:noFill/>
        </p:spPr>
        <p:txBody>
          <a:bodyPr wrap="square" rtlCol="0">
            <a:spAutoFit/>
          </a:bodyPr>
          <a:p>
            <a:r>
              <a:rPr lang="en-US" altLang="zh-CN"/>
              <a:t>    </a:t>
            </a:r>
            <a:r>
              <a:rPr lang="en-US" altLang="zh-CN" sz="2400"/>
              <a:t>   </a:t>
            </a:r>
            <a:r>
              <a:rPr lang="zh-CN" altLang="zh-CN" sz="2400"/>
              <a:t>这种类型的试题最近几年比较常见，例如</a:t>
            </a:r>
            <a:r>
              <a:rPr lang="en-US" altLang="zh-CN" sz="2400"/>
              <a:t>2016</a:t>
            </a:r>
            <a:r>
              <a:rPr lang="zh-CN" altLang="en-US" sz="2400"/>
              <a:t>年三卷</a:t>
            </a:r>
            <a:r>
              <a:rPr lang="zh-CN" altLang="zh-CN" sz="2400"/>
              <a:t>考查</a:t>
            </a:r>
            <a:r>
              <a:rPr lang="en-US" altLang="zh-CN" sz="2400"/>
              <a:t>“</a:t>
            </a:r>
            <a:r>
              <a:rPr lang="zh-CN" altLang="en-US" sz="2400"/>
              <a:t>五经</a:t>
            </a:r>
            <a:r>
              <a:rPr lang="en-US" altLang="zh-CN" sz="2400"/>
              <a:t>”</a:t>
            </a:r>
            <a:r>
              <a:rPr lang="zh-CN" altLang="en-US" sz="2400"/>
              <a:t>（儒学根植于历史传统）、</a:t>
            </a:r>
            <a:r>
              <a:rPr lang="en-US" altLang="zh-CN" sz="2400"/>
              <a:t>2017</a:t>
            </a:r>
            <a:r>
              <a:rPr lang="zh-CN" altLang="en-US" sz="2400"/>
              <a:t>年一卷古代雅典早期蕴含的人文思想等</a:t>
            </a:r>
            <a:endParaRPr lang="zh-CN" altLang="en-US" sz="2400"/>
          </a:p>
          <a:p>
            <a:r>
              <a:rPr lang="zh-CN" altLang="en-US" sz="2400"/>
              <a:t>     （2017·全国Ⅰ卷）在公元前9至前8世纪广为流传的希腊神话中，诸神的形象和性情与人相似，不仅具有人的七情六欲，而且还争权夺利，没有一个是全知全能和完美无缺的。这反映了在古代雅典</a:t>
            </a:r>
            <a:endParaRPr lang="zh-CN" altLang="en-US" sz="2400"/>
          </a:p>
          <a:p>
            <a:r>
              <a:rPr lang="zh-CN" altLang="en-US" sz="2400"/>
              <a:t>     A．宗教信仰意识淡薄                 B．人文思想根植于传统文化</a:t>
            </a:r>
            <a:endParaRPr lang="zh-CN" altLang="en-US" sz="2400"/>
          </a:p>
          <a:p>
            <a:r>
              <a:rPr lang="zh-CN" altLang="en-US" sz="2400"/>
              <a:t>     C．理性占据主导地位                 D．神话的影响随民主进程而削弱</a:t>
            </a:r>
            <a:endParaRPr lang="zh-CN" altLang="en-US"/>
          </a:p>
          <a:p>
            <a:r>
              <a:rPr lang="zh-CN" altLang="en-US"/>
              <a:t>      </a:t>
            </a:r>
            <a:endParaRPr lang="zh-CN"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6056313" y="188913"/>
            <a:ext cx="4360863" cy="64801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1" i="0" u="none" strike="noStrike" kern="1200" cap="none" spc="0" normalizeH="0" baseline="0" noProof="0" dirty="0">
              <a:ln>
                <a:noFill/>
              </a:ln>
              <a:solidFill>
                <a:schemeClr val="lt1"/>
              </a:solidFill>
              <a:effectLst/>
              <a:uLnTx/>
              <a:uFillTx/>
              <a:latin typeface="+mn-lt"/>
              <a:ea typeface="+mn-ea"/>
              <a:cs typeface="+mn-cs"/>
            </a:endParaRPr>
          </a:p>
        </p:txBody>
      </p:sp>
      <p:sp>
        <p:nvSpPr>
          <p:cNvPr id="3" name="矩形 2"/>
          <p:cNvSpPr/>
          <p:nvPr/>
        </p:nvSpPr>
        <p:spPr>
          <a:xfrm>
            <a:off x="1847850" y="188913"/>
            <a:ext cx="4208463" cy="6480175"/>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lt1"/>
              </a:solidFill>
              <a:effectLst/>
              <a:uLnTx/>
              <a:uFillTx/>
              <a:latin typeface="+mn-lt"/>
              <a:ea typeface="+mn-ea"/>
              <a:cs typeface="+mn-cs"/>
            </a:endParaRPr>
          </a:p>
        </p:txBody>
      </p:sp>
      <p:sp>
        <p:nvSpPr>
          <p:cNvPr id="35843" name="矩形 3"/>
          <p:cNvSpPr/>
          <p:nvPr/>
        </p:nvSpPr>
        <p:spPr>
          <a:xfrm>
            <a:off x="3143250" y="487363"/>
            <a:ext cx="1656080" cy="645160"/>
          </a:xfrm>
          <a:prstGeom prst="rect">
            <a:avLst/>
          </a:prstGeom>
          <a:noFill/>
          <a:ln w="9525">
            <a:noFill/>
          </a:ln>
        </p:spPr>
        <p:txBody>
          <a:bodyPr wrap="none" anchor="t">
            <a:spAutoFit/>
          </a:bodyPr>
          <a:p>
            <a:pPr eaLnBrk="0" hangingPunct="0"/>
            <a:r>
              <a:rPr lang="en-US" altLang="zh-CN" sz="3600" dirty="0">
                <a:latin typeface="Arial" panose="020B0604020202020204" pitchFamily="34" charset="0"/>
                <a:ea typeface="宋体" panose="02010600030101010101" pitchFamily="2" charset="-122"/>
              </a:rPr>
              <a:t>1978</a:t>
            </a:r>
            <a:r>
              <a:rPr lang="zh-CN" altLang="en-US" sz="3600" dirty="0">
                <a:latin typeface="Arial" panose="020B0604020202020204" pitchFamily="34" charset="0"/>
                <a:ea typeface="宋体" panose="02010600030101010101" pitchFamily="2" charset="-122"/>
              </a:rPr>
              <a:t>年</a:t>
            </a:r>
            <a:endParaRPr lang="zh-CN" altLang="en-US" sz="3600" dirty="0">
              <a:latin typeface="Arial" panose="020B0604020202020204" pitchFamily="34" charset="0"/>
              <a:ea typeface="宋体" panose="02010600030101010101" pitchFamily="2" charset="-122"/>
            </a:endParaRPr>
          </a:p>
        </p:txBody>
      </p:sp>
      <p:sp>
        <p:nvSpPr>
          <p:cNvPr id="35844" name="矩形 4"/>
          <p:cNvSpPr/>
          <p:nvPr/>
        </p:nvSpPr>
        <p:spPr>
          <a:xfrm>
            <a:off x="7516813" y="403225"/>
            <a:ext cx="1554480" cy="645160"/>
          </a:xfrm>
          <a:prstGeom prst="rect">
            <a:avLst/>
          </a:prstGeom>
          <a:noFill/>
          <a:ln w="9525">
            <a:noFill/>
          </a:ln>
        </p:spPr>
        <p:txBody>
          <a:bodyPr wrap="none" anchor="t">
            <a:spAutoFit/>
          </a:bodyPr>
          <a:p>
            <a:pPr eaLnBrk="0" hangingPunct="0"/>
            <a:r>
              <a:rPr lang="en-US" altLang="zh-CN" sz="3600" dirty="0">
                <a:solidFill>
                  <a:srgbClr val="FFFFFF"/>
                </a:solidFill>
                <a:latin typeface="黑体" panose="02010609060101010101" pitchFamily="49" charset="-122"/>
                <a:ea typeface="黑体" panose="02010609060101010101" pitchFamily="49" charset="-122"/>
              </a:rPr>
              <a:t>2018</a:t>
            </a:r>
            <a:r>
              <a:rPr lang="zh-CN" altLang="en-US" sz="3600" dirty="0">
                <a:solidFill>
                  <a:srgbClr val="FFFFFF"/>
                </a:solidFill>
                <a:latin typeface="黑体" panose="02010609060101010101" pitchFamily="49" charset="-122"/>
                <a:ea typeface="黑体" panose="02010609060101010101" pitchFamily="49" charset="-122"/>
              </a:rPr>
              <a:t>年</a:t>
            </a:r>
            <a:endParaRPr lang="zh-CN" altLang="en-US" sz="3600" dirty="0">
              <a:solidFill>
                <a:srgbClr val="FFFFFF"/>
              </a:solidFill>
              <a:latin typeface="黑体" panose="02010609060101010101" pitchFamily="49" charset="-122"/>
              <a:ea typeface="黑体" panose="02010609060101010101" pitchFamily="49" charset="-122"/>
            </a:endParaRPr>
          </a:p>
        </p:txBody>
      </p:sp>
      <p:sp>
        <p:nvSpPr>
          <p:cNvPr id="35845" name="矩形 5"/>
          <p:cNvSpPr/>
          <p:nvPr/>
        </p:nvSpPr>
        <p:spPr>
          <a:xfrm>
            <a:off x="2135188" y="1260475"/>
            <a:ext cx="3613150" cy="5335905"/>
          </a:xfrm>
          <a:prstGeom prst="rect">
            <a:avLst/>
          </a:prstGeom>
          <a:noFill/>
          <a:ln w="9525">
            <a:noFill/>
          </a:ln>
        </p:spPr>
        <p:txBody>
          <a:bodyPr anchor="t">
            <a:spAutoFit/>
          </a:bodyPr>
          <a:p>
            <a:pPr eaLnBrk="0" hangingPunct="0">
              <a:lnSpc>
                <a:spcPct val="120000"/>
              </a:lnSpc>
            </a:pPr>
            <a:r>
              <a:rPr lang="zh-CN" altLang="en-US" sz="2400" dirty="0">
                <a:latin typeface="宋体" panose="02010600030101010101" pitchFamily="2" charset="-122"/>
                <a:ea typeface="宋体" panose="02010600030101010101" pitchFamily="2" charset="-122"/>
              </a:rPr>
              <a:t>◆</a:t>
            </a:r>
            <a:r>
              <a:rPr lang="zh-CN" altLang="en-US" sz="2000" dirty="0">
                <a:latin typeface="黑体" panose="02010609060101010101" pitchFamily="49" charset="-122"/>
                <a:ea typeface="黑体" panose="02010609060101010101" pitchFamily="49" charset="-122"/>
              </a:rPr>
              <a:t>中国经济总量仅为</a:t>
            </a:r>
            <a:r>
              <a:rPr lang="en-US" altLang="zh-CN" sz="2000" dirty="0">
                <a:latin typeface="黑体" panose="02010609060101010101" pitchFamily="49" charset="-122"/>
                <a:ea typeface="黑体" panose="02010609060101010101" pitchFamily="49" charset="-122"/>
              </a:rPr>
              <a:t>3650</a:t>
            </a:r>
            <a:r>
              <a:rPr lang="zh-CN" altLang="en-US" sz="2000" dirty="0">
                <a:latin typeface="黑体" panose="02010609060101010101" pitchFamily="49" charset="-122"/>
                <a:ea typeface="黑体" panose="02010609060101010101" pitchFamily="49" charset="-122"/>
              </a:rPr>
              <a:t>亿元，相当于</a:t>
            </a:r>
            <a:r>
              <a:rPr lang="en-US" altLang="zh-CN" sz="2000" dirty="0">
                <a:latin typeface="黑体" panose="02010609060101010101" pitchFamily="49" charset="-122"/>
                <a:ea typeface="黑体" panose="02010609060101010101" pitchFamily="49" charset="-122"/>
              </a:rPr>
              <a:t>2122</a:t>
            </a:r>
            <a:r>
              <a:rPr lang="zh-CN" altLang="en-US" sz="2000" dirty="0">
                <a:latin typeface="黑体" panose="02010609060101010101" pitchFamily="49" charset="-122"/>
                <a:ea typeface="黑体" panose="02010609060101010101" pitchFamily="49" charset="-122"/>
              </a:rPr>
              <a:t>亿美元，占世界总</a:t>
            </a:r>
            <a:r>
              <a:rPr lang="zh-CN" altLang="zh-CN" sz="2000" dirty="0">
                <a:latin typeface="黑体" panose="02010609060101010101" pitchFamily="49" charset="-122"/>
                <a:ea typeface="黑体" panose="02010609060101010101" pitchFamily="49" charset="-122"/>
              </a:rPr>
              <a:t>量</a:t>
            </a:r>
            <a:r>
              <a:rPr lang="en-US" altLang="zh-CN" sz="2000" dirty="0">
                <a:latin typeface="黑体" panose="02010609060101010101" pitchFamily="49" charset="-122"/>
                <a:ea typeface="黑体" panose="02010609060101010101" pitchFamily="49" charset="-122"/>
              </a:rPr>
              <a:t>1.8%</a:t>
            </a:r>
            <a:r>
              <a:rPr lang="zh-CN" altLang="en-US" sz="2000" dirty="0">
                <a:latin typeface="黑体" panose="02010609060101010101" pitchFamily="49" charset="-122"/>
                <a:ea typeface="黑体" panose="02010609060101010101" pitchFamily="49" charset="-122"/>
              </a:rPr>
              <a:t>。</a:t>
            </a:r>
            <a:endParaRPr lang="en-US" altLang="zh-CN" sz="2000" dirty="0">
              <a:latin typeface="黑体" panose="02010609060101010101" pitchFamily="49" charset="-122"/>
              <a:ea typeface="黑体" panose="02010609060101010101" pitchFamily="49" charset="-122"/>
            </a:endParaRPr>
          </a:p>
          <a:p>
            <a:pPr eaLnBrk="0" hangingPunct="0">
              <a:lnSpc>
                <a:spcPct val="120000"/>
              </a:lnSpc>
            </a:pPr>
            <a:r>
              <a:rPr lang="zh-CN" altLang="en-US" sz="2000" dirty="0">
                <a:latin typeface="黑体" panose="02010609060101010101" pitchFamily="49" charset="-122"/>
                <a:ea typeface="黑体" panose="02010609060101010101" pitchFamily="49" charset="-122"/>
              </a:rPr>
              <a:t>◆人均</a:t>
            </a:r>
            <a:r>
              <a:rPr lang="en-US" altLang="zh-CN" sz="2000" dirty="0">
                <a:latin typeface="黑体" panose="02010609060101010101" pitchFamily="49" charset="-122"/>
                <a:ea typeface="黑体" panose="02010609060101010101" pitchFamily="49" charset="-122"/>
              </a:rPr>
              <a:t>GDP381</a:t>
            </a:r>
            <a:r>
              <a:rPr lang="zh-CN" altLang="en-US" sz="2000" dirty="0">
                <a:latin typeface="黑体" panose="02010609060101010101" pitchFamily="49" charset="-122"/>
                <a:ea typeface="黑体" panose="02010609060101010101" pitchFamily="49" charset="-122"/>
              </a:rPr>
              <a:t>美元，世界倒数第</a:t>
            </a:r>
            <a:r>
              <a:rPr lang="en-US" altLang="zh-CN" sz="2000" dirty="0">
                <a:latin typeface="黑体" panose="02010609060101010101" pitchFamily="49" charset="-122"/>
                <a:ea typeface="黑体" panose="02010609060101010101" pitchFamily="49" charset="-122"/>
              </a:rPr>
              <a:t>2</a:t>
            </a:r>
            <a:r>
              <a:rPr lang="zh-CN" altLang="en-US" sz="2000" dirty="0">
                <a:latin typeface="黑体" panose="02010609060101010101" pitchFamily="49" charset="-122"/>
                <a:ea typeface="黑体" panose="02010609060101010101" pitchFamily="49" charset="-122"/>
              </a:rPr>
              <a:t>位。外汇储备仅</a:t>
            </a:r>
            <a:r>
              <a:rPr lang="en-US" altLang="zh-CN" sz="2000" dirty="0">
                <a:latin typeface="黑体" panose="02010609060101010101" pitchFamily="49" charset="-122"/>
                <a:ea typeface="黑体" panose="02010609060101010101" pitchFamily="49" charset="-122"/>
              </a:rPr>
              <a:t>1.67</a:t>
            </a:r>
            <a:r>
              <a:rPr lang="zh-CN" altLang="en-US" sz="2000" dirty="0">
                <a:latin typeface="黑体" panose="02010609060101010101" pitchFamily="49" charset="-122"/>
                <a:ea typeface="黑体" panose="02010609060101010101" pitchFamily="49" charset="-122"/>
              </a:rPr>
              <a:t>亿美元。</a:t>
            </a:r>
            <a:endParaRPr lang="en-US" altLang="zh-CN" sz="2000" dirty="0">
              <a:latin typeface="黑体" panose="02010609060101010101" pitchFamily="49" charset="-122"/>
              <a:ea typeface="黑体" panose="02010609060101010101" pitchFamily="49" charset="-122"/>
            </a:endParaRPr>
          </a:p>
          <a:p>
            <a:pPr eaLnBrk="0" hangingPunct="0">
              <a:lnSpc>
                <a:spcPct val="120000"/>
              </a:lnSpc>
            </a:pPr>
            <a:r>
              <a:rPr lang="zh-CN" altLang="en-US" sz="2000" dirty="0">
                <a:latin typeface="黑体" panose="02010609060101010101" pitchFamily="49" charset="-122"/>
                <a:ea typeface="黑体" panose="02010609060101010101" pitchFamily="49" charset="-122"/>
              </a:rPr>
              <a:t>◆百姓赚</a:t>
            </a:r>
            <a:r>
              <a:rPr lang="en-US" altLang="zh-CN" sz="2000" dirty="0">
                <a:latin typeface="黑体" panose="02010609060101010101" pitchFamily="49" charset="-122"/>
                <a:ea typeface="黑体" panose="02010609060101010101" pitchFamily="49" charset="-122"/>
              </a:rPr>
              <a:t>100</a:t>
            </a:r>
            <a:r>
              <a:rPr lang="zh-CN" altLang="en-US" sz="2000" dirty="0">
                <a:latin typeface="黑体" panose="02010609060101010101" pitchFamily="49" charset="-122"/>
                <a:ea typeface="黑体" panose="02010609060101010101" pitchFamily="49" charset="-122"/>
              </a:rPr>
              <a:t>元，</a:t>
            </a:r>
            <a:r>
              <a:rPr lang="en-US" altLang="zh-CN" sz="2000" dirty="0">
                <a:latin typeface="黑体" panose="02010609060101010101" pitchFamily="49" charset="-122"/>
                <a:ea typeface="黑体" panose="02010609060101010101" pitchFamily="49" charset="-122"/>
              </a:rPr>
              <a:t>60</a:t>
            </a:r>
            <a:r>
              <a:rPr lang="zh-CN" altLang="en-US" sz="2000" dirty="0">
                <a:latin typeface="黑体" panose="02010609060101010101" pitchFamily="49" charset="-122"/>
                <a:ea typeface="黑体" panose="02010609060101010101" pitchFamily="49" charset="-122"/>
              </a:rPr>
              <a:t>元钱买食品。</a:t>
            </a:r>
            <a:endParaRPr lang="en-US" altLang="zh-CN" sz="2000" dirty="0">
              <a:latin typeface="黑体" panose="02010609060101010101" pitchFamily="49" charset="-122"/>
              <a:ea typeface="黑体" panose="02010609060101010101" pitchFamily="49" charset="-122"/>
            </a:endParaRPr>
          </a:p>
          <a:p>
            <a:pPr eaLnBrk="0" hangingPunct="0">
              <a:lnSpc>
                <a:spcPct val="120000"/>
              </a:lnSpc>
            </a:pPr>
            <a:r>
              <a:rPr lang="zh-CN" altLang="en-US" sz="2000" dirty="0">
                <a:latin typeface="黑体" panose="02010609060101010101" pitchFamily="49" charset="-122"/>
                <a:ea typeface="黑体" panose="02010609060101010101" pitchFamily="49" charset="-122"/>
              </a:rPr>
              <a:t>◆ </a:t>
            </a:r>
            <a:r>
              <a:rPr lang="en-US" altLang="zh-CN" sz="2000" dirty="0">
                <a:latin typeface="黑体" panose="02010609060101010101" pitchFamily="49" charset="-122"/>
                <a:ea typeface="黑体" panose="02010609060101010101" pitchFamily="49" charset="-122"/>
              </a:rPr>
              <a:t>1978</a:t>
            </a:r>
            <a:r>
              <a:rPr lang="zh-CN" altLang="en-US" sz="2000" dirty="0">
                <a:latin typeface="黑体" panose="02010609060101010101" pitchFamily="49" charset="-122"/>
                <a:ea typeface="黑体" panose="02010609060101010101" pitchFamily="49" charset="-122"/>
              </a:rPr>
              <a:t>年的时候，农村仅有不到</a:t>
            </a:r>
            <a:r>
              <a:rPr lang="en-US" altLang="zh-CN" sz="2000" dirty="0">
                <a:latin typeface="黑体" panose="02010609060101010101" pitchFamily="49" charset="-122"/>
                <a:ea typeface="黑体" panose="02010609060101010101" pitchFamily="49" charset="-122"/>
              </a:rPr>
              <a:t>3%</a:t>
            </a:r>
            <a:r>
              <a:rPr lang="zh-CN" altLang="en-US" sz="2000" dirty="0">
                <a:latin typeface="黑体" panose="02010609060101010101" pitchFamily="49" charset="-122"/>
                <a:ea typeface="黑体" panose="02010609060101010101" pitchFamily="49" charset="-122"/>
              </a:rPr>
              <a:t>的人不是贫困人口。</a:t>
            </a:r>
            <a:endParaRPr lang="en-US" altLang="zh-CN" sz="2000" dirty="0">
              <a:latin typeface="黑体" panose="02010609060101010101" pitchFamily="49" charset="-122"/>
              <a:ea typeface="黑体" panose="02010609060101010101" pitchFamily="49" charset="-122"/>
            </a:endParaRPr>
          </a:p>
          <a:p>
            <a:pPr eaLnBrk="0" hangingPunct="0">
              <a:lnSpc>
                <a:spcPct val="120000"/>
              </a:lnSpc>
            </a:pPr>
            <a:r>
              <a:rPr lang="zh-CN" altLang="en-US" sz="2000" dirty="0">
                <a:latin typeface="黑体" panose="02010609060101010101" pitchFamily="49" charset="-122"/>
                <a:ea typeface="黑体" panose="02010609060101010101" pitchFamily="49" charset="-122"/>
              </a:rPr>
              <a:t>◆高楼没超过</a:t>
            </a:r>
            <a:r>
              <a:rPr lang="en-US" altLang="zh-CN" sz="2000" dirty="0">
                <a:latin typeface="黑体" panose="02010609060101010101" pitchFamily="49" charset="-122"/>
                <a:ea typeface="黑体" panose="02010609060101010101" pitchFamily="49" charset="-122"/>
              </a:rPr>
              <a:t>200</a:t>
            </a:r>
            <a:r>
              <a:rPr lang="zh-CN" altLang="en-US" sz="2000" dirty="0">
                <a:latin typeface="黑体" panose="02010609060101010101" pitchFamily="49" charset="-122"/>
                <a:ea typeface="黑体" panose="02010609060101010101" pitchFamily="49" charset="-122"/>
              </a:rPr>
              <a:t>米。</a:t>
            </a:r>
            <a:endParaRPr lang="en-US" altLang="zh-CN" sz="2000" dirty="0">
              <a:latin typeface="黑体" panose="02010609060101010101" pitchFamily="49" charset="-122"/>
              <a:ea typeface="黑体" panose="02010609060101010101" pitchFamily="49" charset="-122"/>
            </a:endParaRPr>
          </a:p>
          <a:p>
            <a:pPr eaLnBrk="0" hangingPunct="0">
              <a:lnSpc>
                <a:spcPct val="120000"/>
              </a:lnSpc>
            </a:pPr>
            <a:r>
              <a:rPr lang="zh-CN" altLang="en-US" sz="2000" dirty="0">
                <a:latin typeface="黑体" panose="02010609060101010101" pitchFamily="49" charset="-122"/>
                <a:ea typeface="黑体" panose="02010609060101010101" pitchFamily="49" charset="-122"/>
              </a:rPr>
              <a:t>◆没有一家私营企业。</a:t>
            </a:r>
            <a:endParaRPr lang="en-US" altLang="zh-CN" sz="2000" dirty="0">
              <a:latin typeface="黑体" panose="02010609060101010101" pitchFamily="49" charset="-122"/>
              <a:ea typeface="黑体" panose="02010609060101010101" pitchFamily="49" charset="-122"/>
            </a:endParaRPr>
          </a:p>
          <a:p>
            <a:pPr eaLnBrk="0" hangingPunct="0">
              <a:lnSpc>
                <a:spcPct val="120000"/>
              </a:lnSpc>
            </a:pPr>
            <a:r>
              <a:rPr lang="zh-CN" altLang="en-US" sz="2000" dirty="0">
                <a:latin typeface="黑体" panose="02010609060101010101" pitchFamily="49" charset="-122"/>
                <a:ea typeface="黑体" panose="02010609060101010101" pitchFamily="49" charset="-122"/>
              </a:rPr>
              <a:t>◆全国人民一样穷。</a:t>
            </a:r>
            <a:endParaRPr lang="en-US" altLang="zh-CN" sz="2000" dirty="0">
              <a:latin typeface="黑体" panose="02010609060101010101" pitchFamily="49" charset="-122"/>
              <a:ea typeface="黑体" panose="02010609060101010101" pitchFamily="49" charset="-122"/>
            </a:endParaRPr>
          </a:p>
          <a:p>
            <a:pPr eaLnBrk="0" hangingPunct="0">
              <a:lnSpc>
                <a:spcPct val="120000"/>
              </a:lnSpc>
            </a:pPr>
            <a:r>
              <a:rPr lang="zh-CN" altLang="zh-CN" sz="2000" dirty="0">
                <a:latin typeface="黑体" panose="02010609060101010101" pitchFamily="49" charset="-122"/>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a:t>
            </a:r>
            <a:endParaRPr lang="zh-CN" altLang="en-US" sz="2000" dirty="0">
              <a:latin typeface="黑体" panose="02010609060101010101" pitchFamily="49" charset="-122"/>
              <a:ea typeface="黑体" panose="02010609060101010101" pitchFamily="49" charset="-122"/>
            </a:endParaRPr>
          </a:p>
        </p:txBody>
      </p:sp>
      <p:sp>
        <p:nvSpPr>
          <p:cNvPr id="35846" name="矩形 6"/>
          <p:cNvSpPr/>
          <p:nvPr/>
        </p:nvSpPr>
        <p:spPr>
          <a:xfrm>
            <a:off x="6556375" y="1241425"/>
            <a:ext cx="3500438" cy="5262245"/>
          </a:xfrm>
          <a:prstGeom prst="rect">
            <a:avLst/>
          </a:prstGeom>
          <a:noFill/>
          <a:ln w="9525">
            <a:noFill/>
          </a:ln>
        </p:spPr>
        <p:txBody>
          <a:bodyPr anchor="t">
            <a:spAutoFit/>
          </a:bodyPr>
          <a:p>
            <a:pPr eaLnBrk="0" hangingPunct="0">
              <a:lnSpc>
                <a:spcPct val="120000"/>
              </a:lnSpc>
            </a:pPr>
            <a:r>
              <a:rPr lang="zh-CN" altLang="en-US" sz="2000" dirty="0">
                <a:solidFill>
                  <a:srgbClr val="FFFFFF"/>
                </a:solidFill>
                <a:latin typeface="宋体" panose="02010600030101010101" pitchFamily="2" charset="-122"/>
                <a:ea typeface="宋体" panose="02010600030101010101" pitchFamily="2" charset="-122"/>
              </a:rPr>
              <a:t>◆</a:t>
            </a:r>
            <a:r>
              <a:rPr lang="zh-CN" altLang="en-US" sz="2000" dirty="0">
                <a:solidFill>
                  <a:srgbClr val="FFFFFF"/>
                </a:solidFill>
                <a:latin typeface="黑体" panose="02010609060101010101" pitchFamily="49" charset="-122"/>
                <a:ea typeface="黑体" panose="02010609060101010101" pitchFamily="49" charset="-122"/>
              </a:rPr>
              <a:t>中国</a:t>
            </a:r>
            <a:r>
              <a:rPr lang="en-US" altLang="zh-CN" sz="2000" dirty="0">
                <a:solidFill>
                  <a:srgbClr val="FFFFFF"/>
                </a:solidFill>
                <a:latin typeface="黑体" panose="02010609060101010101" pitchFamily="49" charset="-122"/>
                <a:ea typeface="黑体" panose="02010609060101010101" pitchFamily="49" charset="-122"/>
              </a:rPr>
              <a:t>GDP</a:t>
            </a:r>
            <a:r>
              <a:rPr lang="zh-CN" altLang="en-US" sz="2000" dirty="0">
                <a:solidFill>
                  <a:srgbClr val="FFFFFF"/>
                </a:solidFill>
                <a:latin typeface="黑体" panose="02010609060101010101" pitchFamily="49" charset="-122"/>
                <a:ea typeface="黑体" panose="02010609060101010101" pitchFamily="49" charset="-122"/>
              </a:rPr>
              <a:t>为</a:t>
            </a:r>
            <a:r>
              <a:rPr lang="en-US" altLang="zh-CN" sz="2000" dirty="0">
                <a:solidFill>
                  <a:srgbClr val="FFFFFF"/>
                </a:solidFill>
                <a:latin typeface="黑体" panose="02010609060101010101" pitchFamily="49" charset="-122"/>
                <a:ea typeface="黑体" panose="02010609060101010101" pitchFamily="49" charset="-122"/>
              </a:rPr>
              <a:t>90</a:t>
            </a:r>
            <a:r>
              <a:rPr lang="zh-CN" altLang="en-US" sz="2000" dirty="0">
                <a:solidFill>
                  <a:srgbClr val="FFFFFF"/>
                </a:solidFill>
                <a:latin typeface="黑体" panose="02010609060101010101" pitchFamily="49" charset="-122"/>
                <a:ea typeface="黑体" panose="02010609060101010101" pitchFamily="49" charset="-122"/>
              </a:rPr>
              <a:t>万亿人民币，占世界经济总量</a:t>
            </a:r>
            <a:r>
              <a:rPr lang="en-US" altLang="zh-CN" sz="2000" dirty="0">
                <a:solidFill>
                  <a:srgbClr val="FFFFFF"/>
                </a:solidFill>
                <a:latin typeface="黑体" panose="02010609060101010101" pitchFamily="49" charset="-122"/>
                <a:ea typeface="黑体" panose="02010609060101010101" pitchFamily="49" charset="-122"/>
              </a:rPr>
              <a:t>15%</a:t>
            </a:r>
            <a:r>
              <a:rPr lang="zh-CN" altLang="en-US" sz="2000" dirty="0">
                <a:solidFill>
                  <a:srgbClr val="FFFFFF"/>
                </a:solidFill>
                <a:latin typeface="黑体" panose="02010609060101010101" pitchFamily="49" charset="-122"/>
                <a:ea typeface="黑体" panose="02010609060101010101" pitchFamily="49" charset="-122"/>
              </a:rPr>
              <a:t>以上。</a:t>
            </a:r>
            <a:endParaRPr lang="en-US" altLang="zh-CN" sz="2000" dirty="0">
              <a:solidFill>
                <a:srgbClr val="FFFFFF"/>
              </a:solidFill>
              <a:latin typeface="黑体" panose="02010609060101010101" pitchFamily="49" charset="-122"/>
              <a:ea typeface="黑体" panose="02010609060101010101" pitchFamily="49" charset="-122"/>
            </a:endParaRPr>
          </a:p>
          <a:p>
            <a:pPr eaLnBrk="0" hangingPunct="0">
              <a:lnSpc>
                <a:spcPct val="120000"/>
              </a:lnSpc>
            </a:pPr>
            <a:r>
              <a:rPr lang="zh-CN" altLang="zh-CN" sz="2000" dirty="0">
                <a:solidFill>
                  <a:srgbClr val="FFFFFF"/>
                </a:solidFill>
                <a:latin typeface="黑体" panose="02010609060101010101" pitchFamily="49" charset="-122"/>
                <a:ea typeface="黑体" panose="02010609060101010101" pitchFamily="49" charset="-122"/>
              </a:rPr>
              <a:t>◆</a:t>
            </a:r>
            <a:r>
              <a:rPr lang="zh-CN" altLang="en-US" sz="2000" dirty="0">
                <a:solidFill>
                  <a:srgbClr val="FFFFFF"/>
                </a:solidFill>
                <a:latin typeface="黑体" panose="02010609060101010101" pitchFamily="49" charset="-122"/>
                <a:ea typeface="黑体" panose="02010609060101010101" pitchFamily="49" charset="-122"/>
              </a:rPr>
              <a:t>人均</a:t>
            </a:r>
            <a:r>
              <a:rPr lang="en-US" altLang="zh-CN" sz="2000" dirty="0">
                <a:solidFill>
                  <a:srgbClr val="FFFFFF"/>
                </a:solidFill>
                <a:latin typeface="黑体" panose="02010609060101010101" pitchFamily="49" charset="-122"/>
                <a:ea typeface="黑体" panose="02010609060101010101" pitchFamily="49" charset="-122"/>
              </a:rPr>
              <a:t>GDP9900</a:t>
            </a:r>
            <a:r>
              <a:rPr lang="zh-CN" altLang="en-US" sz="2000" dirty="0">
                <a:solidFill>
                  <a:srgbClr val="FFFFFF"/>
                </a:solidFill>
                <a:latin typeface="黑体" panose="02010609060101010101" pitchFamily="49" charset="-122"/>
                <a:ea typeface="黑体" panose="02010609060101010101" pitchFamily="49" charset="-122"/>
              </a:rPr>
              <a:t>美元，外汇储备</a:t>
            </a:r>
            <a:r>
              <a:rPr lang="en-US" altLang="zh-CN" sz="2000" dirty="0">
                <a:solidFill>
                  <a:srgbClr val="FFFFFF"/>
                </a:solidFill>
                <a:latin typeface="黑体" panose="02010609060101010101" pitchFamily="49" charset="-122"/>
                <a:ea typeface="黑体" panose="02010609060101010101" pitchFamily="49" charset="-122"/>
              </a:rPr>
              <a:t>3.1</a:t>
            </a:r>
            <a:r>
              <a:rPr lang="zh-CN" altLang="en-US" sz="2000" dirty="0">
                <a:solidFill>
                  <a:srgbClr val="FFFFFF"/>
                </a:solidFill>
                <a:latin typeface="黑体" panose="02010609060101010101" pitchFamily="49" charset="-122"/>
                <a:ea typeface="黑体" panose="02010609060101010101" pitchFamily="49" charset="-122"/>
              </a:rPr>
              <a:t>万亿美元。</a:t>
            </a:r>
            <a:endParaRPr lang="en-US" altLang="zh-CN" sz="2000" dirty="0">
              <a:solidFill>
                <a:srgbClr val="FFFFFF"/>
              </a:solidFill>
              <a:latin typeface="黑体" panose="02010609060101010101" pitchFamily="49" charset="-122"/>
              <a:ea typeface="黑体" panose="02010609060101010101" pitchFamily="49" charset="-122"/>
            </a:endParaRPr>
          </a:p>
          <a:p>
            <a:pPr eaLnBrk="0" hangingPunct="0">
              <a:lnSpc>
                <a:spcPct val="120000"/>
              </a:lnSpc>
            </a:pPr>
            <a:r>
              <a:rPr lang="zh-CN" altLang="en-US" sz="2000" dirty="0">
                <a:solidFill>
                  <a:srgbClr val="FFFFFF"/>
                </a:solidFill>
                <a:latin typeface="黑体" panose="02010609060101010101" pitchFamily="49" charset="-122"/>
                <a:ea typeface="黑体" panose="02010609060101010101" pitchFamily="49" charset="-122"/>
              </a:rPr>
              <a:t>◆恩格尔系数降到</a:t>
            </a:r>
            <a:r>
              <a:rPr lang="en-US" altLang="zh-CN" sz="2000" dirty="0">
                <a:solidFill>
                  <a:srgbClr val="FFFFFF"/>
                </a:solidFill>
                <a:latin typeface="黑体" panose="02010609060101010101" pitchFamily="49" charset="-122"/>
                <a:ea typeface="黑体" panose="02010609060101010101" pitchFamily="49" charset="-122"/>
              </a:rPr>
              <a:t>30%</a:t>
            </a:r>
            <a:r>
              <a:rPr lang="zh-CN" altLang="en-US" sz="2000" dirty="0">
                <a:solidFill>
                  <a:srgbClr val="FFFFFF"/>
                </a:solidFill>
                <a:latin typeface="黑体" panose="02010609060101010101" pitchFamily="49" charset="-122"/>
                <a:ea typeface="黑体" panose="02010609060101010101" pitchFamily="49" charset="-122"/>
              </a:rPr>
              <a:t>以下</a:t>
            </a:r>
            <a:r>
              <a:rPr lang="zh-CN" altLang="zh-CN" sz="2000" dirty="0">
                <a:solidFill>
                  <a:srgbClr val="FFFFFF"/>
                </a:solidFill>
                <a:latin typeface="黑体" panose="02010609060101010101" pitchFamily="49" charset="-122"/>
                <a:ea typeface="黑体" panose="02010609060101010101" pitchFamily="49" charset="-122"/>
              </a:rPr>
              <a:t>。</a:t>
            </a:r>
            <a:endParaRPr lang="en-US" altLang="zh-CN" sz="2000" dirty="0">
              <a:solidFill>
                <a:srgbClr val="FFFFFF"/>
              </a:solidFill>
              <a:latin typeface="黑体" panose="02010609060101010101" pitchFamily="49" charset="-122"/>
              <a:ea typeface="黑体" panose="02010609060101010101" pitchFamily="49" charset="-122"/>
            </a:endParaRPr>
          </a:p>
          <a:p>
            <a:pPr eaLnBrk="0" hangingPunct="0">
              <a:lnSpc>
                <a:spcPct val="120000"/>
              </a:lnSpc>
            </a:pPr>
            <a:r>
              <a:rPr lang="zh-CN" altLang="en-US" sz="2000" dirty="0">
                <a:solidFill>
                  <a:srgbClr val="FFFFFF"/>
                </a:solidFill>
                <a:latin typeface="黑体" panose="02010609060101010101" pitchFamily="49" charset="-122"/>
                <a:ea typeface="黑体" panose="02010609060101010101" pitchFamily="49" charset="-122"/>
              </a:rPr>
              <a:t>◆全世界</a:t>
            </a:r>
            <a:r>
              <a:rPr lang="en-US" altLang="zh-CN" sz="2000" dirty="0">
                <a:solidFill>
                  <a:srgbClr val="FFFFFF"/>
                </a:solidFill>
                <a:latin typeface="黑体" panose="02010609060101010101" pitchFamily="49" charset="-122"/>
                <a:ea typeface="黑体" panose="02010609060101010101" pitchFamily="49" charset="-122"/>
              </a:rPr>
              <a:t>10</a:t>
            </a:r>
            <a:r>
              <a:rPr lang="zh-CN" altLang="en-US" sz="2000" dirty="0">
                <a:solidFill>
                  <a:srgbClr val="FFFFFF"/>
                </a:solidFill>
                <a:latin typeface="黑体" panose="02010609060101010101" pitchFamily="49" charset="-122"/>
                <a:ea typeface="黑体" panose="02010609060101010101" pitchFamily="49" charset="-122"/>
              </a:rPr>
              <a:t>幢最高的大楼中有</a:t>
            </a:r>
            <a:r>
              <a:rPr lang="en-US" altLang="zh-CN" sz="2000" dirty="0">
                <a:solidFill>
                  <a:srgbClr val="FFFFFF"/>
                </a:solidFill>
                <a:latin typeface="黑体" panose="02010609060101010101" pitchFamily="49" charset="-122"/>
                <a:ea typeface="黑体" panose="02010609060101010101" pitchFamily="49" charset="-122"/>
              </a:rPr>
              <a:t>8</a:t>
            </a:r>
            <a:r>
              <a:rPr lang="zh-CN" altLang="en-US" sz="2000" dirty="0">
                <a:solidFill>
                  <a:srgbClr val="FFFFFF"/>
                </a:solidFill>
                <a:latin typeface="黑体" panose="02010609060101010101" pitchFamily="49" charset="-122"/>
                <a:ea typeface="黑体" panose="02010609060101010101" pitchFamily="49" charset="-122"/>
              </a:rPr>
              <a:t>幢在中国。</a:t>
            </a:r>
            <a:endParaRPr lang="en-US" altLang="zh-CN" sz="2000" dirty="0">
              <a:solidFill>
                <a:srgbClr val="FFFFFF"/>
              </a:solidFill>
              <a:latin typeface="黑体" panose="02010609060101010101" pitchFamily="49" charset="-122"/>
              <a:ea typeface="黑体" panose="02010609060101010101" pitchFamily="49" charset="-122"/>
            </a:endParaRPr>
          </a:p>
          <a:p>
            <a:pPr eaLnBrk="0" hangingPunct="0">
              <a:lnSpc>
                <a:spcPct val="120000"/>
              </a:lnSpc>
            </a:pPr>
            <a:r>
              <a:rPr lang="en-US" altLang="zh-CN" sz="2000" dirty="0">
                <a:solidFill>
                  <a:srgbClr val="FFFFFF"/>
                </a:solidFill>
                <a:latin typeface="黑体" panose="02010609060101010101" pitchFamily="49" charset="-122"/>
                <a:ea typeface="黑体" panose="02010609060101010101" pitchFamily="49" charset="-122"/>
              </a:rPr>
              <a:t>◆40</a:t>
            </a:r>
            <a:r>
              <a:rPr lang="zh-CN" altLang="en-US" sz="2000" dirty="0">
                <a:solidFill>
                  <a:srgbClr val="FFFFFF"/>
                </a:solidFill>
                <a:latin typeface="黑体" panose="02010609060101010101" pitchFamily="49" charset="-122"/>
                <a:ea typeface="黑体" panose="02010609060101010101" pitchFamily="49" charset="-122"/>
              </a:rPr>
              <a:t>年来，中国国内生产总值年均增长约</a:t>
            </a:r>
            <a:r>
              <a:rPr lang="en-US" altLang="zh-CN" sz="2000" dirty="0">
                <a:solidFill>
                  <a:srgbClr val="FFFFFF"/>
                </a:solidFill>
                <a:latin typeface="黑体" panose="02010609060101010101" pitchFamily="49" charset="-122"/>
                <a:ea typeface="黑体" panose="02010609060101010101" pitchFamily="49" charset="-122"/>
              </a:rPr>
              <a:t>9.5%</a:t>
            </a:r>
            <a:r>
              <a:rPr lang="zh-CN" altLang="en-US" sz="2000" dirty="0">
                <a:solidFill>
                  <a:srgbClr val="FFFFFF"/>
                </a:solidFill>
                <a:latin typeface="黑体" panose="02010609060101010101" pitchFamily="49" charset="-122"/>
                <a:ea typeface="黑体" panose="02010609060101010101" pitchFamily="49" charset="-122"/>
              </a:rPr>
              <a:t>。</a:t>
            </a:r>
            <a:endParaRPr lang="en-US" altLang="zh-CN" sz="2000" dirty="0">
              <a:solidFill>
                <a:srgbClr val="FFFFFF"/>
              </a:solidFill>
              <a:latin typeface="黑体" panose="02010609060101010101" pitchFamily="49" charset="-122"/>
              <a:ea typeface="黑体" panose="02010609060101010101" pitchFamily="49" charset="-122"/>
            </a:endParaRPr>
          </a:p>
          <a:p>
            <a:pPr eaLnBrk="0" hangingPunct="0">
              <a:lnSpc>
                <a:spcPct val="120000"/>
              </a:lnSpc>
            </a:pPr>
            <a:r>
              <a:rPr lang="zh-CN" altLang="en-US" sz="2000" dirty="0">
                <a:solidFill>
                  <a:srgbClr val="FFFFFF"/>
                </a:solidFill>
                <a:latin typeface="黑体" panose="02010609060101010101" pitchFamily="49" charset="-122"/>
                <a:ea typeface="黑体" panose="02010609060101010101" pitchFamily="49" charset="-122"/>
              </a:rPr>
              <a:t>◆今天中国形成了世界上人口最多的中等收入群体。</a:t>
            </a:r>
            <a:endParaRPr lang="zh-CN" altLang="en-US" sz="2000" dirty="0">
              <a:solidFill>
                <a:srgbClr val="FFFFFF"/>
              </a:solidFill>
              <a:latin typeface="黑体" panose="02010609060101010101" pitchFamily="49" charset="-122"/>
              <a:ea typeface="黑体" panose="02010609060101010101" pitchFamily="49" charset="-122"/>
            </a:endParaRPr>
          </a:p>
          <a:p>
            <a:pPr eaLnBrk="0" hangingPunct="0">
              <a:lnSpc>
                <a:spcPct val="120000"/>
              </a:lnSpc>
            </a:pPr>
            <a:r>
              <a:rPr lang="en-US" altLang="zh-CN" sz="2000" dirty="0">
                <a:solidFill>
                  <a:srgbClr val="FFFFFF"/>
                </a:solidFill>
                <a:latin typeface="黑体" panose="02010609060101010101" pitchFamily="49" charset="-122"/>
                <a:ea typeface="黑体" panose="02010609060101010101" pitchFamily="49" charset="-122"/>
              </a:rPr>
              <a:t>◆7.4</a:t>
            </a:r>
            <a:r>
              <a:rPr lang="zh-CN" altLang="en-US" sz="2000" dirty="0">
                <a:solidFill>
                  <a:srgbClr val="FFFFFF"/>
                </a:solidFill>
                <a:latin typeface="黑体" panose="02010609060101010101" pitchFamily="49" charset="-122"/>
                <a:ea typeface="黑体" panose="02010609060101010101" pitchFamily="49" charset="-122"/>
              </a:rPr>
              <a:t>亿人脱贫。农村贫困的人只剩下</a:t>
            </a:r>
            <a:r>
              <a:rPr lang="en-US" altLang="zh-CN" sz="2000" dirty="0">
                <a:solidFill>
                  <a:srgbClr val="FFFFFF"/>
                </a:solidFill>
                <a:latin typeface="黑体" panose="02010609060101010101" pitchFamily="49" charset="-122"/>
                <a:ea typeface="黑体" panose="02010609060101010101" pitchFamily="49" charset="-122"/>
              </a:rPr>
              <a:t>1660</a:t>
            </a:r>
            <a:r>
              <a:rPr lang="zh-CN" altLang="en-US" sz="2000" dirty="0">
                <a:solidFill>
                  <a:srgbClr val="FFFFFF"/>
                </a:solidFill>
                <a:latin typeface="黑体" panose="02010609060101010101" pitchFamily="49" charset="-122"/>
                <a:ea typeface="黑体" panose="02010609060101010101" pitchFamily="49" charset="-122"/>
              </a:rPr>
              <a:t>万人。</a:t>
            </a:r>
            <a:endParaRPr lang="en-US" altLang="zh-CN" sz="2000" dirty="0">
              <a:solidFill>
                <a:srgbClr val="FFFFFF"/>
              </a:solidFill>
              <a:latin typeface="黑体" panose="02010609060101010101" pitchFamily="49" charset="-122"/>
              <a:ea typeface="黑体" panose="02010609060101010101" pitchFamily="49" charset="-122"/>
            </a:endParaRPr>
          </a:p>
          <a:p>
            <a:pPr eaLnBrk="0" hangingPunct="0">
              <a:lnSpc>
                <a:spcPct val="120000"/>
              </a:lnSpc>
            </a:pPr>
            <a:r>
              <a:rPr lang="en-US" altLang="zh-CN" sz="2000" dirty="0">
                <a:solidFill>
                  <a:srgbClr val="FFFFFF"/>
                </a:solidFill>
                <a:latin typeface="黑体" panose="02010609060101010101" pitchFamily="49" charset="-122"/>
                <a:ea typeface="黑体" panose="02010609060101010101" pitchFamily="49" charset="-122"/>
              </a:rPr>
              <a:t>……</a:t>
            </a:r>
            <a:endParaRPr lang="en-US" altLang="zh-CN" sz="2000" dirty="0">
              <a:solidFill>
                <a:srgbClr val="FFFFFF"/>
              </a:solidFill>
              <a:latin typeface="黑体" panose="02010609060101010101" pitchFamily="49" charset="-122"/>
              <a:ea typeface="黑体" panose="02010609060101010101" pitchFamily="49" charset="-122"/>
            </a:endParaRPr>
          </a:p>
        </p:txBody>
      </p:sp>
      <p:pic>
        <p:nvPicPr>
          <p:cNvPr id="35847" name="Picture 2" descr="E:\2017下半年\10月图片\40.jpg"/>
          <p:cNvPicPr>
            <a:picLocks noChangeAspect="1"/>
          </p:cNvPicPr>
          <p:nvPr/>
        </p:nvPicPr>
        <p:blipFill>
          <a:blip r:embed="rId1"/>
          <a:srcRect l="4214" t="5637" r="6969" b="15279"/>
          <a:stretch>
            <a:fillRect/>
          </a:stretch>
        </p:blipFill>
        <p:spPr>
          <a:xfrm>
            <a:off x="1652588" y="155575"/>
            <a:ext cx="1293812" cy="785813"/>
          </a:xfrm>
          <a:prstGeom prst="rect">
            <a:avLst/>
          </a:prstGeom>
          <a:noFill/>
          <a:ln w="9525">
            <a:noFill/>
          </a:ln>
        </p:spPr>
      </p:pic>
      <p:sp>
        <p:nvSpPr>
          <p:cNvPr id="13" name="矩形 12"/>
          <p:cNvSpPr/>
          <p:nvPr/>
        </p:nvSpPr>
        <p:spPr>
          <a:xfrm>
            <a:off x="4943977" y="425568"/>
            <a:ext cx="2225040" cy="70675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4000" b="1" i="0" u="none" strike="noStrike" kern="1200" cap="none" spc="0" normalizeH="0" baseline="0" noProof="0" dirty="0">
                <a:ln w="11430"/>
                <a:solidFill>
                  <a:srgbClr val="002060"/>
                </a:solidFill>
                <a:effectLst>
                  <a:outerShdw blurRad="50800" dist="39000" dir="5460000" algn="tl">
                    <a:srgbClr val="000000">
                      <a:alpha val="38000"/>
                    </a:srgbClr>
                  </a:outerShdw>
                </a:effectLst>
                <a:uLnTx/>
                <a:uFillTx/>
                <a:latin typeface="黑体" panose="02010609060101010101" pitchFamily="49" charset="-122"/>
                <a:ea typeface="黑体" panose="02010609060101010101" pitchFamily="49" charset="-122"/>
                <a:cs typeface="+mn-cs"/>
              </a:rPr>
              <a:t>改革</a:t>
            </a:r>
            <a:r>
              <a:rPr kumimoji="0" lang="zh-CN" altLang="en-US" sz="4000" b="1" i="0" u="none" strike="noStrike" kern="1200" cap="none" spc="0" normalizeH="0" baseline="0" noProof="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黑体" panose="02010609060101010101" pitchFamily="49" charset="-122"/>
                <a:ea typeface="黑体" panose="02010609060101010101" pitchFamily="49" charset="-122"/>
                <a:cs typeface="+mn-cs"/>
              </a:rPr>
              <a:t>开放</a:t>
            </a:r>
            <a:endParaRPr kumimoji="0" lang="zh-CN" altLang="en-US" sz="4000" b="1" i="0" u="none" strike="noStrike" kern="1200" cap="none" spc="0" normalizeH="0" baseline="0" noProof="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Arial" panose="020B0604020202020204" pitchFamily="34" charset="0"/>
              <a:ea typeface="宋体" panose="02010600030101010101" pitchFamily="2" charset="-122"/>
              <a:cs typeface="+mn-cs"/>
            </a:endParaRPr>
          </a:p>
        </p:txBody>
      </p:sp>
      <p:pic>
        <p:nvPicPr>
          <p:cNvPr id="35849" name="Picture 2" descr="E:\2018年\图片\图片1.jpg"/>
          <p:cNvPicPr>
            <a:picLocks noChangeAspect="1"/>
          </p:cNvPicPr>
          <p:nvPr/>
        </p:nvPicPr>
        <p:blipFill>
          <a:blip r:embed="rId2">
            <a:clrChange>
              <a:clrFrom>
                <a:srgbClr val="FFFFFF"/>
              </a:clrFrom>
              <a:clrTo>
                <a:srgbClr val="FFFFFF">
                  <a:alpha val="0"/>
                </a:srgbClr>
              </a:clrTo>
            </a:clrChange>
          </a:blip>
          <a:stretch>
            <a:fillRect/>
          </a:stretch>
        </p:blipFill>
        <p:spPr>
          <a:xfrm>
            <a:off x="3900488" y="5368925"/>
            <a:ext cx="2070100" cy="1306513"/>
          </a:xfrm>
          <a:prstGeom prst="rect">
            <a:avLst/>
          </a:prstGeom>
          <a:noFill/>
          <a:ln w="9525">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TextBox 10"/>
          <p:cNvSpPr txBox="1"/>
          <p:nvPr/>
        </p:nvSpPr>
        <p:spPr>
          <a:xfrm>
            <a:off x="1524000" y="1268413"/>
            <a:ext cx="900113" cy="829945"/>
          </a:xfrm>
          <a:prstGeom prst="rect">
            <a:avLst/>
          </a:prstGeom>
          <a:noFill/>
          <a:ln w="9525">
            <a:noFill/>
          </a:ln>
        </p:spPr>
        <p:txBody>
          <a:bodyPr>
            <a:spAutoFit/>
          </a:bodyPr>
          <a:p>
            <a:r>
              <a:rPr lang="zh-CN" altLang="en-US" sz="1600" b="1" dirty="0">
                <a:latin typeface="Calibri" panose="020F0502020204030204" pitchFamily="34" charset="0"/>
              </a:rPr>
              <a:t>十一届三中全会</a:t>
            </a:r>
            <a:endParaRPr lang="zh-CN" altLang="en-US" sz="1600" b="1" dirty="0">
              <a:latin typeface="Calibri" panose="020F0502020204030204" pitchFamily="34" charset="0"/>
            </a:endParaRPr>
          </a:p>
        </p:txBody>
      </p:sp>
      <p:sp>
        <p:nvSpPr>
          <p:cNvPr id="34" name="TextBox 33"/>
          <p:cNvSpPr txBox="1"/>
          <p:nvPr/>
        </p:nvSpPr>
        <p:spPr>
          <a:xfrm>
            <a:off x="2566988" y="1268413"/>
            <a:ext cx="1081087" cy="1076325"/>
          </a:xfrm>
          <a:prstGeom prst="rect">
            <a:avLst/>
          </a:prstGeom>
          <a:noFill/>
          <a:ln w="9525">
            <a:noFill/>
          </a:ln>
        </p:spPr>
        <p:txBody>
          <a:bodyPr>
            <a:spAutoFit/>
          </a:bodyPr>
          <a:p>
            <a:r>
              <a:rPr lang="en-US" altLang="zh-CN" sz="1600" b="1" dirty="0">
                <a:latin typeface="Calibri" panose="020F0502020204030204" pitchFamily="34" charset="0"/>
              </a:rPr>
              <a:t>《</a:t>
            </a:r>
            <a:r>
              <a:rPr lang="zh-CN" altLang="en-US" sz="1600" b="1" dirty="0">
                <a:latin typeface="Calibri" panose="020F0502020204030204" pitchFamily="34" charset="0"/>
              </a:rPr>
              <a:t>党和国家领导制度的改革</a:t>
            </a:r>
            <a:r>
              <a:rPr lang="en-US" altLang="zh-CN" sz="1600" b="1" dirty="0">
                <a:latin typeface="Calibri" panose="020F0502020204030204" pitchFamily="34" charset="0"/>
              </a:rPr>
              <a:t>》</a:t>
            </a:r>
            <a:endParaRPr lang="zh-CN" altLang="en-US" sz="1600" b="1" dirty="0">
              <a:latin typeface="Calibri" panose="020F0502020204030204" pitchFamily="34" charset="0"/>
            </a:endParaRPr>
          </a:p>
        </p:txBody>
      </p:sp>
      <p:sp>
        <p:nvSpPr>
          <p:cNvPr id="35" name="TextBox 34"/>
          <p:cNvSpPr txBox="1"/>
          <p:nvPr/>
        </p:nvSpPr>
        <p:spPr>
          <a:xfrm>
            <a:off x="3863975" y="1268413"/>
            <a:ext cx="719138" cy="645160"/>
          </a:xfrm>
          <a:prstGeom prst="rect">
            <a:avLst/>
          </a:prstGeom>
          <a:noFill/>
          <a:ln w="9525">
            <a:noFill/>
          </a:ln>
        </p:spPr>
        <p:txBody>
          <a:bodyPr>
            <a:spAutoFit/>
          </a:bodyPr>
          <a:p>
            <a:r>
              <a:rPr lang="zh-CN" altLang="en-US" b="1" dirty="0">
                <a:latin typeface="Calibri" panose="020F0502020204030204" pitchFamily="34" charset="0"/>
              </a:rPr>
              <a:t>八二宪法</a:t>
            </a:r>
            <a:endParaRPr lang="zh-CN" altLang="en-US" b="1" dirty="0">
              <a:latin typeface="Calibri" panose="020F0502020204030204" pitchFamily="34" charset="0"/>
            </a:endParaRPr>
          </a:p>
        </p:txBody>
      </p:sp>
      <p:sp>
        <p:nvSpPr>
          <p:cNvPr id="36" name="TextBox 35"/>
          <p:cNvSpPr txBox="1"/>
          <p:nvPr/>
        </p:nvSpPr>
        <p:spPr>
          <a:xfrm>
            <a:off x="8543925" y="1268413"/>
            <a:ext cx="936625" cy="645160"/>
          </a:xfrm>
          <a:prstGeom prst="rect">
            <a:avLst/>
          </a:prstGeom>
          <a:noFill/>
          <a:ln w="9525">
            <a:noFill/>
          </a:ln>
        </p:spPr>
        <p:txBody>
          <a:bodyPr>
            <a:spAutoFit/>
          </a:bodyPr>
          <a:p>
            <a:r>
              <a:rPr lang="zh-CN" altLang="en-US" b="1" dirty="0">
                <a:latin typeface="Calibri" panose="020F0502020204030204" pitchFamily="34" charset="0"/>
              </a:rPr>
              <a:t>提出依法治国</a:t>
            </a:r>
            <a:endParaRPr lang="zh-CN" altLang="en-US" b="1" dirty="0">
              <a:latin typeface="Calibri" panose="020F0502020204030204" pitchFamily="34" charset="0"/>
            </a:endParaRPr>
          </a:p>
        </p:txBody>
      </p:sp>
      <p:sp>
        <p:nvSpPr>
          <p:cNvPr id="37" name="TextBox 36"/>
          <p:cNvSpPr txBox="1"/>
          <p:nvPr/>
        </p:nvSpPr>
        <p:spPr>
          <a:xfrm>
            <a:off x="9409113" y="1268413"/>
            <a:ext cx="647700" cy="645160"/>
          </a:xfrm>
          <a:prstGeom prst="rect">
            <a:avLst/>
          </a:prstGeom>
          <a:noFill/>
          <a:ln w="9525">
            <a:noFill/>
          </a:ln>
        </p:spPr>
        <p:txBody>
          <a:bodyPr>
            <a:spAutoFit/>
          </a:bodyPr>
          <a:p>
            <a:r>
              <a:rPr lang="zh-CN" altLang="en-US" b="1" dirty="0">
                <a:solidFill>
                  <a:srgbClr val="FF0000"/>
                </a:solidFill>
                <a:latin typeface="Calibri" panose="020F0502020204030204" pitchFamily="34" charset="0"/>
              </a:rPr>
              <a:t>写进宪法</a:t>
            </a:r>
            <a:endParaRPr lang="zh-CN" altLang="en-US" b="1" dirty="0">
              <a:solidFill>
                <a:srgbClr val="FF0000"/>
              </a:solidFill>
              <a:latin typeface="Calibri" panose="020F0502020204030204" pitchFamily="34" charset="0"/>
            </a:endParaRPr>
          </a:p>
        </p:txBody>
      </p:sp>
      <p:sp>
        <p:nvSpPr>
          <p:cNvPr id="38" name="TextBox 37"/>
          <p:cNvSpPr txBox="1"/>
          <p:nvPr/>
        </p:nvSpPr>
        <p:spPr>
          <a:xfrm>
            <a:off x="1919288" y="2133600"/>
            <a:ext cx="1157287" cy="645160"/>
          </a:xfrm>
          <a:prstGeom prst="rect">
            <a:avLst/>
          </a:prstGeom>
          <a:noFill/>
          <a:ln w="9525">
            <a:noFill/>
          </a:ln>
        </p:spPr>
        <p:txBody>
          <a:bodyPr>
            <a:spAutoFit/>
          </a:bodyPr>
          <a:p>
            <a:r>
              <a:rPr lang="en-US" altLang="zh-CN" b="1" dirty="0">
                <a:solidFill>
                  <a:srgbClr val="FF0000"/>
                </a:solidFill>
                <a:latin typeface="Calibri" panose="020F0502020204030204" pitchFamily="34" charset="0"/>
              </a:rPr>
              <a:t>《</a:t>
            </a:r>
            <a:r>
              <a:rPr lang="zh-CN" altLang="en-US" b="1" dirty="0">
                <a:solidFill>
                  <a:srgbClr val="FF0000"/>
                </a:solidFill>
                <a:latin typeface="Calibri" panose="020F0502020204030204" pitchFamily="34" charset="0"/>
              </a:rPr>
              <a:t>告台湾同胞书</a:t>
            </a:r>
            <a:r>
              <a:rPr lang="en-US" altLang="zh-CN" b="1" dirty="0">
                <a:solidFill>
                  <a:srgbClr val="FF0000"/>
                </a:solidFill>
                <a:latin typeface="Calibri" panose="020F0502020204030204" pitchFamily="34" charset="0"/>
              </a:rPr>
              <a:t>》</a:t>
            </a:r>
            <a:endParaRPr lang="zh-CN" altLang="en-US" b="1" dirty="0">
              <a:solidFill>
                <a:srgbClr val="FF0000"/>
              </a:solidFill>
              <a:latin typeface="Calibri" panose="020F0502020204030204" pitchFamily="34" charset="0"/>
            </a:endParaRPr>
          </a:p>
        </p:txBody>
      </p:sp>
      <p:sp>
        <p:nvSpPr>
          <p:cNvPr id="39" name="TextBox 38"/>
          <p:cNvSpPr txBox="1"/>
          <p:nvPr/>
        </p:nvSpPr>
        <p:spPr>
          <a:xfrm>
            <a:off x="3352800" y="2133600"/>
            <a:ext cx="674688" cy="645160"/>
          </a:xfrm>
          <a:prstGeom prst="rect">
            <a:avLst/>
          </a:prstGeom>
          <a:noFill/>
          <a:ln w="9525">
            <a:noFill/>
          </a:ln>
        </p:spPr>
        <p:txBody>
          <a:bodyPr>
            <a:spAutoFit/>
          </a:bodyPr>
          <a:p>
            <a:r>
              <a:rPr lang="zh-CN" altLang="en-US" b="1" dirty="0">
                <a:latin typeface="Calibri" panose="020F0502020204030204" pitchFamily="34" charset="0"/>
              </a:rPr>
              <a:t>叶九条</a:t>
            </a:r>
            <a:endParaRPr lang="zh-CN" altLang="en-US" b="1" dirty="0">
              <a:latin typeface="Calibri" panose="020F0502020204030204" pitchFamily="34" charset="0"/>
            </a:endParaRPr>
          </a:p>
        </p:txBody>
      </p:sp>
      <p:sp>
        <p:nvSpPr>
          <p:cNvPr id="40" name="TextBox 39"/>
          <p:cNvSpPr txBox="1"/>
          <p:nvPr/>
        </p:nvSpPr>
        <p:spPr>
          <a:xfrm>
            <a:off x="4343400" y="2133600"/>
            <a:ext cx="1219200" cy="645160"/>
          </a:xfrm>
          <a:prstGeom prst="rect">
            <a:avLst/>
          </a:prstGeom>
          <a:noFill/>
          <a:ln w="9525">
            <a:noFill/>
          </a:ln>
        </p:spPr>
        <p:txBody>
          <a:bodyPr>
            <a:spAutoFit/>
          </a:bodyPr>
          <a:p>
            <a:r>
              <a:rPr lang="zh-CN" altLang="en-US" b="1" dirty="0">
                <a:solidFill>
                  <a:srgbClr val="0000CC"/>
                </a:solidFill>
                <a:latin typeface="Calibri" panose="020F0502020204030204" pitchFamily="34" charset="0"/>
              </a:rPr>
              <a:t>法律效力</a:t>
            </a:r>
            <a:r>
              <a:rPr lang="en-US" altLang="zh-CN" b="1" dirty="0">
                <a:solidFill>
                  <a:srgbClr val="0000CC"/>
                </a:solidFill>
                <a:latin typeface="Calibri" panose="020F0502020204030204" pitchFamily="34" charset="0"/>
              </a:rPr>
              <a:t>/</a:t>
            </a:r>
            <a:r>
              <a:rPr lang="zh-CN" altLang="en-US" b="1" dirty="0">
                <a:solidFill>
                  <a:srgbClr val="0000CC"/>
                </a:solidFill>
                <a:latin typeface="Calibri" panose="020F0502020204030204" pitchFamily="34" charset="0"/>
              </a:rPr>
              <a:t>联合声明</a:t>
            </a:r>
            <a:endParaRPr lang="en-US" altLang="zh-CN" b="1" dirty="0">
              <a:solidFill>
                <a:srgbClr val="0000CC"/>
              </a:solidFill>
              <a:latin typeface="Calibri" panose="020F0502020204030204" pitchFamily="34" charset="0"/>
            </a:endParaRPr>
          </a:p>
        </p:txBody>
      </p:sp>
      <p:sp>
        <p:nvSpPr>
          <p:cNvPr id="41" name="TextBox 40"/>
          <p:cNvSpPr txBox="1"/>
          <p:nvPr/>
        </p:nvSpPr>
        <p:spPr>
          <a:xfrm>
            <a:off x="7464425" y="2133600"/>
            <a:ext cx="714375" cy="645160"/>
          </a:xfrm>
          <a:prstGeom prst="rect">
            <a:avLst/>
          </a:prstGeom>
          <a:noFill/>
          <a:ln w="9525">
            <a:noFill/>
          </a:ln>
        </p:spPr>
        <p:txBody>
          <a:bodyPr>
            <a:spAutoFit/>
          </a:bodyPr>
          <a:p>
            <a:r>
              <a:rPr lang="zh-CN" altLang="en-US" b="1" dirty="0">
                <a:latin typeface="Calibri" panose="020F0502020204030204" pitchFamily="34" charset="0"/>
              </a:rPr>
              <a:t>九二共识</a:t>
            </a:r>
            <a:endParaRPr lang="zh-CN" altLang="en-US" b="1" dirty="0">
              <a:latin typeface="Calibri" panose="020F0502020204030204" pitchFamily="34" charset="0"/>
            </a:endParaRPr>
          </a:p>
        </p:txBody>
      </p:sp>
      <p:sp>
        <p:nvSpPr>
          <p:cNvPr id="42" name="TextBox 41"/>
          <p:cNvSpPr txBox="1"/>
          <p:nvPr/>
        </p:nvSpPr>
        <p:spPr>
          <a:xfrm>
            <a:off x="8763000" y="2133600"/>
            <a:ext cx="792163" cy="583565"/>
          </a:xfrm>
          <a:prstGeom prst="rect">
            <a:avLst/>
          </a:prstGeom>
          <a:noFill/>
          <a:ln w="9525">
            <a:noFill/>
          </a:ln>
        </p:spPr>
        <p:txBody>
          <a:bodyPr>
            <a:spAutoFit/>
          </a:bodyPr>
          <a:p>
            <a:r>
              <a:rPr lang="zh-CN" altLang="en-US" sz="1600" b="1" dirty="0">
                <a:latin typeface="Calibri" panose="020F0502020204030204" pitchFamily="34" charset="0"/>
              </a:rPr>
              <a:t>香港回归</a:t>
            </a:r>
            <a:endParaRPr lang="zh-CN" altLang="en-US" sz="1600" b="1" dirty="0">
              <a:latin typeface="Calibri" panose="020F0502020204030204" pitchFamily="34" charset="0"/>
            </a:endParaRPr>
          </a:p>
        </p:txBody>
      </p:sp>
      <p:sp>
        <p:nvSpPr>
          <p:cNvPr id="43" name="TextBox 42"/>
          <p:cNvSpPr txBox="1"/>
          <p:nvPr/>
        </p:nvSpPr>
        <p:spPr>
          <a:xfrm>
            <a:off x="9448800" y="2133600"/>
            <a:ext cx="792163" cy="583565"/>
          </a:xfrm>
          <a:prstGeom prst="rect">
            <a:avLst/>
          </a:prstGeom>
          <a:noFill/>
          <a:ln w="9525">
            <a:noFill/>
          </a:ln>
        </p:spPr>
        <p:txBody>
          <a:bodyPr>
            <a:spAutoFit/>
          </a:bodyPr>
          <a:p>
            <a:r>
              <a:rPr lang="zh-CN" altLang="en-US" sz="1600" b="1" dirty="0">
                <a:solidFill>
                  <a:srgbClr val="FF0000"/>
                </a:solidFill>
                <a:latin typeface="Calibri" panose="020F0502020204030204" pitchFamily="34" charset="0"/>
              </a:rPr>
              <a:t>澳门回归</a:t>
            </a:r>
            <a:endParaRPr lang="zh-CN" altLang="en-US" sz="1600" b="1" dirty="0">
              <a:solidFill>
                <a:srgbClr val="FF0000"/>
              </a:solidFill>
              <a:latin typeface="Calibri" panose="020F0502020204030204" pitchFamily="34" charset="0"/>
            </a:endParaRPr>
          </a:p>
        </p:txBody>
      </p:sp>
      <p:sp>
        <p:nvSpPr>
          <p:cNvPr id="44" name="TextBox 43"/>
          <p:cNvSpPr txBox="1"/>
          <p:nvPr/>
        </p:nvSpPr>
        <p:spPr>
          <a:xfrm>
            <a:off x="1524000" y="3644900"/>
            <a:ext cx="1116013" cy="645160"/>
          </a:xfrm>
          <a:prstGeom prst="rect">
            <a:avLst/>
          </a:prstGeom>
          <a:noFill/>
          <a:ln w="9525">
            <a:noFill/>
          </a:ln>
        </p:spPr>
        <p:txBody>
          <a:bodyPr>
            <a:spAutoFit/>
          </a:bodyPr>
          <a:p>
            <a:r>
              <a:rPr lang="zh-CN" altLang="en-US" b="1" dirty="0">
                <a:latin typeface="Calibri" panose="020F0502020204030204" pitchFamily="34" charset="0"/>
              </a:rPr>
              <a:t>安徽自发</a:t>
            </a:r>
            <a:endParaRPr lang="en-US" altLang="zh-CN" b="1" dirty="0">
              <a:latin typeface="Calibri" panose="020F0502020204030204" pitchFamily="34" charset="0"/>
            </a:endParaRPr>
          </a:p>
          <a:p>
            <a:r>
              <a:rPr lang="zh-CN" altLang="en-US" b="1" dirty="0">
                <a:latin typeface="Calibri" panose="020F0502020204030204" pitchFamily="34" charset="0"/>
              </a:rPr>
              <a:t>包产到户</a:t>
            </a:r>
            <a:endParaRPr lang="zh-CN" altLang="en-US" b="1" dirty="0">
              <a:latin typeface="Calibri" panose="020F0502020204030204" pitchFamily="34" charset="0"/>
            </a:endParaRPr>
          </a:p>
        </p:txBody>
      </p:sp>
      <p:sp>
        <p:nvSpPr>
          <p:cNvPr id="45" name="TextBox 44"/>
          <p:cNvSpPr txBox="1"/>
          <p:nvPr/>
        </p:nvSpPr>
        <p:spPr>
          <a:xfrm>
            <a:off x="2640013" y="3573463"/>
            <a:ext cx="1433512" cy="922020"/>
          </a:xfrm>
          <a:prstGeom prst="rect">
            <a:avLst/>
          </a:prstGeom>
          <a:noFill/>
          <a:ln w="9525">
            <a:noFill/>
          </a:ln>
        </p:spPr>
        <p:txBody>
          <a:bodyPr>
            <a:spAutoFit/>
          </a:bodyPr>
          <a:p>
            <a:r>
              <a:rPr lang="zh-CN" altLang="en-US" b="1" dirty="0">
                <a:latin typeface="Calibri" panose="020F0502020204030204" pitchFamily="34" charset="0"/>
              </a:rPr>
              <a:t>四川取消人民公社</a:t>
            </a:r>
            <a:endParaRPr lang="en-US" altLang="zh-CN" b="1" dirty="0">
              <a:latin typeface="Calibri" panose="020F0502020204030204" pitchFamily="34" charset="0"/>
            </a:endParaRPr>
          </a:p>
          <a:p>
            <a:r>
              <a:rPr lang="zh-CN" altLang="en-US" b="1" dirty="0">
                <a:latin typeface="Calibri" panose="020F0502020204030204" pitchFamily="34" charset="0"/>
              </a:rPr>
              <a:t>中央推广</a:t>
            </a:r>
            <a:endParaRPr lang="zh-CN" altLang="en-US" b="1" dirty="0">
              <a:latin typeface="Calibri" panose="020F0502020204030204" pitchFamily="34" charset="0"/>
            </a:endParaRPr>
          </a:p>
        </p:txBody>
      </p:sp>
      <p:sp>
        <p:nvSpPr>
          <p:cNvPr id="46" name="TextBox 45"/>
          <p:cNvSpPr txBox="1"/>
          <p:nvPr/>
        </p:nvSpPr>
        <p:spPr>
          <a:xfrm>
            <a:off x="4343400" y="3581400"/>
            <a:ext cx="1274763" cy="829945"/>
          </a:xfrm>
          <a:prstGeom prst="rect">
            <a:avLst/>
          </a:prstGeom>
          <a:noFill/>
          <a:ln w="9525">
            <a:noFill/>
          </a:ln>
        </p:spPr>
        <p:txBody>
          <a:bodyPr>
            <a:spAutoFit/>
          </a:bodyPr>
          <a:p>
            <a:r>
              <a:rPr lang="zh-CN" altLang="en-US" sz="1600" b="1" dirty="0">
                <a:solidFill>
                  <a:srgbClr val="0000CC"/>
                </a:solidFill>
                <a:latin typeface="黑体" panose="02010609060101010101" pitchFamily="49" charset="-122"/>
                <a:ea typeface="黑体" panose="02010609060101010101" pitchFamily="49" charset="-122"/>
              </a:rPr>
              <a:t>城市</a:t>
            </a:r>
            <a:r>
              <a:rPr lang="en-US" altLang="zh-CN" sz="1600" b="1" dirty="0">
                <a:solidFill>
                  <a:srgbClr val="0000CC"/>
                </a:solidFill>
                <a:latin typeface="黑体" panose="02010609060101010101" pitchFamily="49" charset="-122"/>
                <a:ea typeface="黑体" panose="02010609060101010101" pitchFamily="49" charset="-122"/>
              </a:rPr>
              <a:t>《</a:t>
            </a:r>
            <a:r>
              <a:rPr lang="zh-CN" altLang="en-US" sz="1600" b="1" dirty="0">
                <a:solidFill>
                  <a:srgbClr val="0000CC"/>
                </a:solidFill>
                <a:latin typeface="黑体" panose="02010609060101010101" pitchFamily="49" charset="-122"/>
                <a:ea typeface="黑体" panose="02010609060101010101" pitchFamily="49" charset="-122"/>
              </a:rPr>
              <a:t>关于经济体制改革的决定</a:t>
            </a:r>
            <a:r>
              <a:rPr lang="en-US" altLang="zh-CN" sz="1600" b="1" dirty="0">
                <a:solidFill>
                  <a:srgbClr val="0000CC"/>
                </a:solidFill>
                <a:latin typeface="黑体" panose="02010609060101010101" pitchFamily="49" charset="-122"/>
                <a:ea typeface="黑体" panose="02010609060101010101" pitchFamily="49" charset="-122"/>
              </a:rPr>
              <a:t>》</a:t>
            </a:r>
            <a:endParaRPr lang="zh-CN" altLang="en-US" sz="1600" b="1" dirty="0">
              <a:solidFill>
                <a:srgbClr val="0000CC"/>
              </a:solidFill>
              <a:latin typeface="黑体" panose="02010609060101010101" pitchFamily="49" charset="-122"/>
              <a:ea typeface="黑体" panose="02010609060101010101" pitchFamily="49" charset="-122"/>
            </a:endParaRPr>
          </a:p>
        </p:txBody>
      </p:sp>
      <p:sp>
        <p:nvSpPr>
          <p:cNvPr id="47" name="TextBox 46"/>
          <p:cNvSpPr txBox="1"/>
          <p:nvPr/>
        </p:nvSpPr>
        <p:spPr>
          <a:xfrm>
            <a:off x="2711450" y="4581525"/>
            <a:ext cx="1152525" cy="645160"/>
          </a:xfrm>
          <a:prstGeom prst="rect">
            <a:avLst/>
          </a:prstGeom>
          <a:noFill/>
          <a:ln w="9525">
            <a:noFill/>
          </a:ln>
        </p:spPr>
        <p:txBody>
          <a:bodyPr>
            <a:spAutoFit/>
          </a:bodyPr>
          <a:p>
            <a:r>
              <a:rPr lang="zh-CN" altLang="en-US" b="1" dirty="0">
                <a:latin typeface="Calibri" panose="020F0502020204030204" pitchFamily="34" charset="0"/>
              </a:rPr>
              <a:t>深圳珠海汕头厦门</a:t>
            </a:r>
            <a:endParaRPr lang="zh-CN" altLang="en-US" b="1" dirty="0">
              <a:latin typeface="Calibri" panose="020F0502020204030204" pitchFamily="34" charset="0"/>
            </a:endParaRPr>
          </a:p>
        </p:txBody>
      </p:sp>
      <p:sp>
        <p:nvSpPr>
          <p:cNvPr id="48" name="TextBox 47"/>
          <p:cNvSpPr txBox="1"/>
          <p:nvPr/>
        </p:nvSpPr>
        <p:spPr>
          <a:xfrm>
            <a:off x="1919288" y="4508500"/>
            <a:ext cx="1016000" cy="922020"/>
          </a:xfrm>
          <a:prstGeom prst="rect">
            <a:avLst/>
          </a:prstGeom>
          <a:noFill/>
          <a:ln w="9525">
            <a:noFill/>
          </a:ln>
        </p:spPr>
        <p:txBody>
          <a:bodyPr>
            <a:spAutoFit/>
          </a:bodyPr>
          <a:p>
            <a:r>
              <a:rPr lang="zh-CN" altLang="en-US" b="1" dirty="0">
                <a:solidFill>
                  <a:srgbClr val="FF0000"/>
                </a:solidFill>
                <a:latin typeface="Calibri" panose="020F0502020204030204" pitchFamily="34" charset="0"/>
              </a:rPr>
              <a:t>中央决定设经济特区</a:t>
            </a:r>
            <a:endParaRPr lang="zh-CN" altLang="en-US" b="1" dirty="0">
              <a:solidFill>
                <a:srgbClr val="FF0000"/>
              </a:solidFill>
              <a:latin typeface="Calibri" panose="020F0502020204030204" pitchFamily="34" charset="0"/>
            </a:endParaRPr>
          </a:p>
        </p:txBody>
      </p:sp>
      <p:sp>
        <p:nvSpPr>
          <p:cNvPr id="49" name="TextBox 48"/>
          <p:cNvSpPr txBox="1"/>
          <p:nvPr/>
        </p:nvSpPr>
        <p:spPr>
          <a:xfrm>
            <a:off x="7315200" y="3733800"/>
            <a:ext cx="1152525" cy="583565"/>
          </a:xfrm>
          <a:prstGeom prst="rect">
            <a:avLst/>
          </a:prstGeom>
          <a:noFill/>
          <a:ln w="9525">
            <a:noFill/>
          </a:ln>
        </p:spPr>
        <p:txBody>
          <a:bodyPr>
            <a:spAutoFit/>
          </a:bodyPr>
          <a:p>
            <a:r>
              <a:rPr lang="zh-CN" altLang="en-US" sz="1600" b="1" dirty="0">
                <a:latin typeface="黑体" panose="02010609060101010101" pitchFamily="49" charset="-122"/>
                <a:ea typeface="黑体" panose="02010609060101010101" pitchFamily="49" charset="-122"/>
              </a:rPr>
              <a:t>南方谈话</a:t>
            </a:r>
            <a:endParaRPr lang="en-US" altLang="zh-CN" sz="1600" b="1" dirty="0">
              <a:latin typeface="黑体" panose="02010609060101010101" pitchFamily="49" charset="-122"/>
              <a:ea typeface="黑体" panose="02010609060101010101" pitchFamily="49" charset="-122"/>
            </a:endParaRPr>
          </a:p>
          <a:p>
            <a:r>
              <a:rPr lang="zh-CN" altLang="en-US" sz="1600" b="1" dirty="0">
                <a:latin typeface="黑体" panose="02010609060101010101" pitchFamily="49" charset="-122"/>
                <a:ea typeface="黑体" panose="02010609060101010101" pitchFamily="49" charset="-122"/>
              </a:rPr>
              <a:t>十四大</a:t>
            </a:r>
            <a:endParaRPr lang="zh-CN" altLang="en-US" sz="1600" b="1" dirty="0">
              <a:latin typeface="黑体" panose="02010609060101010101" pitchFamily="49" charset="-122"/>
              <a:ea typeface="黑体" panose="02010609060101010101" pitchFamily="49" charset="-122"/>
            </a:endParaRPr>
          </a:p>
        </p:txBody>
      </p:sp>
      <p:sp>
        <p:nvSpPr>
          <p:cNvPr id="50" name="TextBox 49"/>
          <p:cNvSpPr txBox="1"/>
          <p:nvPr/>
        </p:nvSpPr>
        <p:spPr>
          <a:xfrm>
            <a:off x="8153400" y="3733800"/>
            <a:ext cx="930275" cy="521970"/>
          </a:xfrm>
          <a:prstGeom prst="rect">
            <a:avLst/>
          </a:prstGeom>
          <a:noFill/>
          <a:ln w="9525">
            <a:noFill/>
          </a:ln>
        </p:spPr>
        <p:txBody>
          <a:bodyPr>
            <a:spAutoFit/>
          </a:bodyPr>
          <a:p>
            <a:r>
              <a:rPr lang="zh-CN" altLang="en-US" sz="1400" b="1" dirty="0">
                <a:latin typeface="Calibri" panose="020F0502020204030204" pitchFamily="34" charset="0"/>
              </a:rPr>
              <a:t>十四届三中全会</a:t>
            </a:r>
            <a:endParaRPr lang="zh-CN" altLang="en-US" sz="1400" b="1" dirty="0">
              <a:latin typeface="Calibri" panose="020F0502020204030204" pitchFamily="34" charset="0"/>
            </a:endParaRPr>
          </a:p>
        </p:txBody>
      </p:sp>
      <p:sp>
        <p:nvSpPr>
          <p:cNvPr id="51" name="TextBox 50"/>
          <p:cNvSpPr txBox="1"/>
          <p:nvPr/>
        </p:nvSpPr>
        <p:spPr>
          <a:xfrm>
            <a:off x="8839200" y="3810000"/>
            <a:ext cx="900113" cy="368300"/>
          </a:xfrm>
          <a:prstGeom prst="rect">
            <a:avLst/>
          </a:prstGeom>
          <a:noFill/>
          <a:ln w="9525">
            <a:noFill/>
          </a:ln>
        </p:spPr>
        <p:txBody>
          <a:bodyPr>
            <a:spAutoFit/>
          </a:bodyPr>
          <a:p>
            <a:r>
              <a:rPr lang="zh-CN" altLang="en-US" b="1" dirty="0">
                <a:latin typeface="Calibri" panose="020F0502020204030204" pitchFamily="34" charset="0"/>
              </a:rPr>
              <a:t>十五大</a:t>
            </a:r>
            <a:endParaRPr lang="zh-CN" altLang="en-US" b="1" dirty="0">
              <a:latin typeface="Calibri" panose="020F0502020204030204" pitchFamily="34" charset="0"/>
            </a:endParaRPr>
          </a:p>
        </p:txBody>
      </p:sp>
      <p:sp>
        <p:nvSpPr>
          <p:cNvPr id="52" name="TextBox 51"/>
          <p:cNvSpPr txBox="1"/>
          <p:nvPr/>
        </p:nvSpPr>
        <p:spPr>
          <a:xfrm>
            <a:off x="4343400" y="4495800"/>
            <a:ext cx="1008063" cy="645160"/>
          </a:xfrm>
          <a:prstGeom prst="rect">
            <a:avLst/>
          </a:prstGeom>
          <a:noFill/>
          <a:ln w="9525">
            <a:noFill/>
          </a:ln>
        </p:spPr>
        <p:txBody>
          <a:bodyPr>
            <a:spAutoFit/>
          </a:bodyPr>
          <a:p>
            <a:r>
              <a:rPr lang="zh-CN" altLang="en-US" b="1" dirty="0">
                <a:solidFill>
                  <a:srgbClr val="0000CC"/>
                </a:solidFill>
                <a:latin typeface="黑体" panose="02010609060101010101" pitchFamily="49" charset="-122"/>
                <a:ea typeface="黑体" panose="02010609060101010101" pitchFamily="49" charset="-122"/>
              </a:rPr>
              <a:t>沿海开放城市</a:t>
            </a:r>
            <a:endParaRPr lang="zh-CN" altLang="en-US" b="1" dirty="0">
              <a:solidFill>
                <a:srgbClr val="0000CC"/>
              </a:solidFill>
              <a:latin typeface="黑体" panose="02010609060101010101" pitchFamily="49" charset="-122"/>
              <a:ea typeface="黑体" panose="02010609060101010101" pitchFamily="49" charset="-122"/>
            </a:endParaRPr>
          </a:p>
        </p:txBody>
      </p:sp>
      <p:sp>
        <p:nvSpPr>
          <p:cNvPr id="53" name="TextBox 52"/>
          <p:cNvSpPr txBox="1"/>
          <p:nvPr/>
        </p:nvSpPr>
        <p:spPr>
          <a:xfrm>
            <a:off x="5181600" y="4495800"/>
            <a:ext cx="900113" cy="645160"/>
          </a:xfrm>
          <a:prstGeom prst="rect">
            <a:avLst/>
          </a:prstGeom>
          <a:noFill/>
          <a:ln w="9525">
            <a:noFill/>
          </a:ln>
        </p:spPr>
        <p:txBody>
          <a:bodyPr>
            <a:spAutoFit/>
          </a:bodyPr>
          <a:p>
            <a:r>
              <a:rPr lang="zh-CN" altLang="en-US" b="1" dirty="0">
                <a:latin typeface="Calibri" panose="020F0502020204030204" pitchFamily="34" charset="0"/>
              </a:rPr>
              <a:t>沿海开放区</a:t>
            </a:r>
            <a:endParaRPr lang="zh-CN" altLang="en-US" b="1" dirty="0">
              <a:latin typeface="Calibri" panose="020F0502020204030204" pitchFamily="34" charset="0"/>
            </a:endParaRPr>
          </a:p>
        </p:txBody>
      </p:sp>
      <p:sp>
        <p:nvSpPr>
          <p:cNvPr id="54" name="TextBox 53"/>
          <p:cNvSpPr txBox="1"/>
          <p:nvPr/>
        </p:nvSpPr>
        <p:spPr>
          <a:xfrm>
            <a:off x="6024563" y="4581525"/>
            <a:ext cx="792162" cy="398780"/>
          </a:xfrm>
          <a:prstGeom prst="rect">
            <a:avLst/>
          </a:prstGeom>
          <a:noFill/>
          <a:ln w="9525">
            <a:noFill/>
          </a:ln>
        </p:spPr>
        <p:txBody>
          <a:bodyPr>
            <a:spAutoFit/>
          </a:bodyPr>
          <a:p>
            <a:r>
              <a:rPr lang="zh-CN" altLang="en-US" sz="2000" b="1" dirty="0">
                <a:latin typeface="Calibri" panose="020F0502020204030204" pitchFamily="34" charset="0"/>
              </a:rPr>
              <a:t>海南</a:t>
            </a:r>
            <a:endParaRPr lang="zh-CN" altLang="en-US" sz="2000" b="1" dirty="0">
              <a:latin typeface="Calibri" panose="020F0502020204030204" pitchFamily="34" charset="0"/>
            </a:endParaRPr>
          </a:p>
        </p:txBody>
      </p:sp>
      <p:sp>
        <p:nvSpPr>
          <p:cNvPr id="55" name="TextBox 54"/>
          <p:cNvSpPr txBox="1"/>
          <p:nvPr/>
        </p:nvSpPr>
        <p:spPr>
          <a:xfrm>
            <a:off x="7032625" y="4581525"/>
            <a:ext cx="863600" cy="429895"/>
          </a:xfrm>
          <a:prstGeom prst="rect">
            <a:avLst/>
          </a:prstGeom>
          <a:noFill/>
          <a:ln w="9525">
            <a:noFill/>
          </a:ln>
        </p:spPr>
        <p:txBody>
          <a:bodyPr>
            <a:spAutoFit/>
          </a:bodyPr>
          <a:p>
            <a:r>
              <a:rPr lang="zh-CN" altLang="en-US" sz="2200" b="1" dirty="0">
                <a:latin typeface="黑体" panose="02010609060101010101" pitchFamily="49" charset="-122"/>
                <a:ea typeface="黑体" panose="02010609060101010101" pitchFamily="49" charset="-122"/>
              </a:rPr>
              <a:t>浦东</a:t>
            </a:r>
            <a:endParaRPr lang="zh-CN" altLang="en-US" sz="2200" b="1" dirty="0">
              <a:latin typeface="黑体" panose="02010609060101010101" pitchFamily="49" charset="-122"/>
              <a:ea typeface="黑体" panose="02010609060101010101" pitchFamily="49" charset="-122"/>
            </a:endParaRPr>
          </a:p>
        </p:txBody>
      </p:sp>
      <p:sp>
        <p:nvSpPr>
          <p:cNvPr id="56" name="TextBox 55"/>
          <p:cNvSpPr txBox="1"/>
          <p:nvPr/>
        </p:nvSpPr>
        <p:spPr>
          <a:xfrm>
            <a:off x="2711450" y="5589588"/>
            <a:ext cx="900113" cy="645160"/>
          </a:xfrm>
          <a:prstGeom prst="rect">
            <a:avLst/>
          </a:prstGeom>
          <a:noFill/>
          <a:ln w="9525">
            <a:noFill/>
          </a:ln>
        </p:spPr>
        <p:txBody>
          <a:bodyPr>
            <a:spAutoFit/>
          </a:bodyPr>
          <a:p>
            <a:r>
              <a:rPr lang="zh-CN" altLang="en-US" b="1" dirty="0">
                <a:latin typeface="Calibri" panose="020F0502020204030204" pitchFamily="34" charset="0"/>
              </a:rPr>
              <a:t>远程运载火箭</a:t>
            </a:r>
            <a:endParaRPr lang="zh-CN" altLang="en-US" b="1" dirty="0">
              <a:latin typeface="Calibri" panose="020F0502020204030204" pitchFamily="34" charset="0"/>
            </a:endParaRPr>
          </a:p>
        </p:txBody>
      </p:sp>
      <p:sp>
        <p:nvSpPr>
          <p:cNvPr id="59" name="TextBox 58"/>
          <p:cNvSpPr txBox="1"/>
          <p:nvPr/>
        </p:nvSpPr>
        <p:spPr>
          <a:xfrm>
            <a:off x="4295775" y="5589588"/>
            <a:ext cx="936625" cy="645160"/>
          </a:xfrm>
          <a:prstGeom prst="rect">
            <a:avLst/>
          </a:prstGeom>
          <a:noFill/>
          <a:ln w="9525">
            <a:noFill/>
          </a:ln>
        </p:spPr>
        <p:txBody>
          <a:bodyPr>
            <a:spAutoFit/>
          </a:bodyPr>
          <a:p>
            <a:r>
              <a:rPr lang="zh-CN" altLang="en-US" b="1" dirty="0">
                <a:solidFill>
                  <a:srgbClr val="0000CC"/>
                </a:solidFill>
                <a:latin typeface="Calibri" panose="020F0502020204030204" pitchFamily="34" charset="0"/>
              </a:rPr>
              <a:t>试验通信卫星</a:t>
            </a:r>
            <a:endParaRPr lang="zh-CN" altLang="en-US" b="1" dirty="0">
              <a:solidFill>
                <a:srgbClr val="0000CC"/>
              </a:solidFill>
              <a:latin typeface="Calibri" panose="020F0502020204030204" pitchFamily="34" charset="0"/>
            </a:endParaRPr>
          </a:p>
        </p:txBody>
      </p:sp>
      <p:sp>
        <p:nvSpPr>
          <p:cNvPr id="60" name="TextBox 59"/>
          <p:cNvSpPr txBox="1"/>
          <p:nvPr/>
        </p:nvSpPr>
        <p:spPr>
          <a:xfrm>
            <a:off x="6024563" y="5516563"/>
            <a:ext cx="1008062" cy="922020"/>
          </a:xfrm>
          <a:prstGeom prst="rect">
            <a:avLst/>
          </a:prstGeom>
          <a:noFill/>
          <a:ln w="9525">
            <a:noFill/>
          </a:ln>
        </p:spPr>
        <p:txBody>
          <a:bodyPr>
            <a:spAutoFit/>
          </a:bodyPr>
          <a:p>
            <a:r>
              <a:rPr lang="zh-CN" altLang="en-US" b="1" dirty="0">
                <a:latin typeface="Calibri" panose="020F0502020204030204" pitchFamily="34" charset="0"/>
              </a:rPr>
              <a:t>科技是第一生产力</a:t>
            </a:r>
            <a:endParaRPr lang="zh-CN" altLang="en-US" b="1" dirty="0">
              <a:latin typeface="Calibri" panose="020F0502020204030204" pitchFamily="34" charset="0"/>
            </a:endParaRPr>
          </a:p>
        </p:txBody>
      </p:sp>
      <p:sp>
        <p:nvSpPr>
          <p:cNvPr id="61" name="TextBox 60"/>
          <p:cNvSpPr txBox="1"/>
          <p:nvPr/>
        </p:nvSpPr>
        <p:spPr>
          <a:xfrm>
            <a:off x="7032625" y="5516563"/>
            <a:ext cx="898525" cy="922020"/>
          </a:xfrm>
          <a:prstGeom prst="rect">
            <a:avLst/>
          </a:prstGeom>
          <a:noFill/>
          <a:ln w="9525">
            <a:noFill/>
          </a:ln>
        </p:spPr>
        <p:txBody>
          <a:bodyPr>
            <a:spAutoFit/>
          </a:bodyPr>
          <a:p>
            <a:r>
              <a:rPr lang="zh-CN" altLang="en-US" b="1" dirty="0">
                <a:latin typeface="Calibri" panose="020F0502020204030204" pitchFamily="34" charset="0"/>
              </a:rPr>
              <a:t>国际卫星发射市场</a:t>
            </a:r>
            <a:endParaRPr lang="zh-CN" altLang="en-US" b="1" dirty="0">
              <a:latin typeface="Calibri" panose="020F0502020204030204" pitchFamily="34" charset="0"/>
            </a:endParaRPr>
          </a:p>
        </p:txBody>
      </p:sp>
      <p:sp>
        <p:nvSpPr>
          <p:cNvPr id="62" name="TextBox 61"/>
          <p:cNvSpPr txBox="1"/>
          <p:nvPr/>
        </p:nvSpPr>
        <p:spPr>
          <a:xfrm>
            <a:off x="1524000" y="5586413"/>
            <a:ext cx="900113" cy="645160"/>
          </a:xfrm>
          <a:prstGeom prst="rect">
            <a:avLst/>
          </a:prstGeom>
          <a:noFill/>
          <a:ln w="9525">
            <a:noFill/>
          </a:ln>
        </p:spPr>
        <p:txBody>
          <a:bodyPr>
            <a:spAutoFit/>
          </a:bodyPr>
          <a:p>
            <a:r>
              <a:rPr lang="zh-CN" altLang="en-US" b="1" dirty="0">
                <a:latin typeface="Calibri" panose="020F0502020204030204" pitchFamily="34" charset="0"/>
              </a:rPr>
              <a:t>全国科学大会</a:t>
            </a:r>
            <a:endParaRPr lang="zh-CN" altLang="en-US" b="1" dirty="0">
              <a:latin typeface="Calibri" panose="020F0502020204030204" pitchFamily="34" charset="0"/>
            </a:endParaRPr>
          </a:p>
        </p:txBody>
      </p:sp>
      <p:sp>
        <p:nvSpPr>
          <p:cNvPr id="63" name="TextBox 62"/>
          <p:cNvSpPr txBox="1"/>
          <p:nvPr/>
        </p:nvSpPr>
        <p:spPr>
          <a:xfrm>
            <a:off x="5159375" y="5589588"/>
            <a:ext cx="900113" cy="1322070"/>
          </a:xfrm>
          <a:prstGeom prst="rect">
            <a:avLst/>
          </a:prstGeom>
          <a:noFill/>
          <a:ln w="9525">
            <a:noFill/>
          </a:ln>
        </p:spPr>
        <p:txBody>
          <a:bodyPr>
            <a:spAutoFit/>
          </a:bodyPr>
          <a:p>
            <a:r>
              <a:rPr lang="en-US" altLang="zh-CN" sz="1600" b="1" dirty="0">
                <a:latin typeface="Calibri" panose="020F0502020204030204" pitchFamily="34" charset="0"/>
              </a:rPr>
              <a:t>《</a:t>
            </a:r>
            <a:r>
              <a:rPr lang="zh-CN" altLang="en-US" sz="1600" b="1" dirty="0">
                <a:latin typeface="Calibri" panose="020F0502020204030204" pitchFamily="34" charset="0"/>
              </a:rPr>
              <a:t>关于科技体制改革的决定</a:t>
            </a:r>
            <a:r>
              <a:rPr lang="en-US" altLang="zh-CN" sz="1600" b="1" dirty="0">
                <a:latin typeface="Calibri" panose="020F0502020204030204" pitchFamily="34" charset="0"/>
              </a:rPr>
              <a:t>》</a:t>
            </a:r>
            <a:endParaRPr lang="zh-CN" altLang="en-US" sz="1600" b="1" dirty="0">
              <a:latin typeface="Calibri" panose="020F0502020204030204" pitchFamily="34" charset="0"/>
            </a:endParaRPr>
          </a:p>
        </p:txBody>
      </p:sp>
      <p:sp>
        <p:nvSpPr>
          <p:cNvPr id="64" name="TextBox 63"/>
          <p:cNvSpPr txBox="1"/>
          <p:nvPr/>
        </p:nvSpPr>
        <p:spPr>
          <a:xfrm>
            <a:off x="9336088" y="5661025"/>
            <a:ext cx="860425" cy="583565"/>
          </a:xfrm>
          <a:prstGeom prst="rect">
            <a:avLst/>
          </a:prstGeom>
          <a:noFill/>
          <a:ln w="9525">
            <a:noFill/>
          </a:ln>
        </p:spPr>
        <p:txBody>
          <a:bodyPr>
            <a:spAutoFit/>
          </a:bodyPr>
          <a:p>
            <a:r>
              <a:rPr lang="zh-CN" altLang="en-US" sz="1600" b="1" dirty="0">
                <a:solidFill>
                  <a:srgbClr val="FF0000"/>
                </a:solidFill>
                <a:latin typeface="Calibri" panose="020F0502020204030204" pitchFamily="34" charset="0"/>
              </a:rPr>
              <a:t>神舟号飞船</a:t>
            </a:r>
            <a:endParaRPr lang="zh-CN" altLang="en-US" sz="1600" b="1" dirty="0">
              <a:solidFill>
                <a:srgbClr val="FF0000"/>
              </a:solidFill>
              <a:latin typeface="Calibri" panose="020F0502020204030204" pitchFamily="34" charset="0"/>
            </a:endParaRPr>
          </a:p>
        </p:txBody>
      </p:sp>
      <p:sp>
        <p:nvSpPr>
          <p:cNvPr id="65" name="TextBox 64"/>
          <p:cNvSpPr txBox="1"/>
          <p:nvPr/>
        </p:nvSpPr>
        <p:spPr>
          <a:xfrm>
            <a:off x="9983788" y="5589588"/>
            <a:ext cx="684212" cy="645160"/>
          </a:xfrm>
          <a:prstGeom prst="rect">
            <a:avLst/>
          </a:prstGeom>
          <a:noFill/>
          <a:ln w="9525">
            <a:noFill/>
          </a:ln>
        </p:spPr>
        <p:txBody>
          <a:bodyPr>
            <a:spAutoFit/>
          </a:bodyPr>
          <a:p>
            <a:r>
              <a:rPr lang="zh-CN" altLang="en-US" b="1" dirty="0">
                <a:latin typeface="Calibri" panose="020F0502020204030204" pitchFamily="34" charset="0"/>
              </a:rPr>
              <a:t>神舟五号</a:t>
            </a:r>
            <a:endParaRPr lang="zh-CN" altLang="en-US" b="1" dirty="0">
              <a:latin typeface="Calibri" panose="020F0502020204030204" pitchFamily="34" charset="0"/>
            </a:endParaRPr>
          </a:p>
        </p:txBody>
      </p:sp>
      <p:sp>
        <p:nvSpPr>
          <p:cNvPr id="66" name="TextBox 65"/>
          <p:cNvSpPr txBox="1"/>
          <p:nvPr/>
        </p:nvSpPr>
        <p:spPr>
          <a:xfrm>
            <a:off x="4419600" y="2819400"/>
            <a:ext cx="1079500" cy="645160"/>
          </a:xfrm>
          <a:prstGeom prst="rect">
            <a:avLst/>
          </a:prstGeom>
          <a:noFill/>
          <a:ln w="9525">
            <a:noFill/>
          </a:ln>
        </p:spPr>
        <p:txBody>
          <a:bodyPr>
            <a:spAutoFit/>
          </a:bodyPr>
          <a:p>
            <a:r>
              <a:rPr lang="zh-CN" altLang="en-US" b="1" dirty="0">
                <a:solidFill>
                  <a:srgbClr val="0000CC"/>
                </a:solidFill>
                <a:latin typeface="Calibri" panose="020F0502020204030204" pitchFamily="34" charset="0"/>
              </a:rPr>
              <a:t>不结盟政策</a:t>
            </a:r>
            <a:endParaRPr lang="zh-CN" altLang="en-US" b="1" dirty="0">
              <a:solidFill>
                <a:srgbClr val="0000CC"/>
              </a:solidFill>
              <a:latin typeface="Calibri" panose="020F0502020204030204" pitchFamily="34" charset="0"/>
            </a:endParaRPr>
          </a:p>
        </p:txBody>
      </p:sp>
      <p:sp>
        <p:nvSpPr>
          <p:cNvPr id="67" name="TextBox 66"/>
          <p:cNvSpPr txBox="1"/>
          <p:nvPr/>
        </p:nvSpPr>
        <p:spPr>
          <a:xfrm>
            <a:off x="5181600" y="2819400"/>
            <a:ext cx="936625" cy="645160"/>
          </a:xfrm>
          <a:prstGeom prst="rect">
            <a:avLst/>
          </a:prstGeom>
          <a:noFill/>
          <a:ln w="9525">
            <a:noFill/>
          </a:ln>
        </p:spPr>
        <p:txBody>
          <a:bodyPr>
            <a:spAutoFit/>
          </a:bodyPr>
          <a:p>
            <a:r>
              <a:rPr lang="zh-CN" altLang="en-US" b="1" dirty="0">
                <a:latin typeface="Calibri" panose="020F0502020204030204" pitchFamily="34" charset="0"/>
              </a:rPr>
              <a:t>和平与发展</a:t>
            </a:r>
            <a:endParaRPr lang="zh-CN" altLang="en-US" b="1" dirty="0">
              <a:latin typeface="Calibri" panose="020F0502020204030204" pitchFamily="34" charset="0"/>
            </a:endParaRPr>
          </a:p>
        </p:txBody>
      </p:sp>
      <p:sp>
        <p:nvSpPr>
          <p:cNvPr id="68" name="TextBox 67"/>
          <p:cNvSpPr txBox="1"/>
          <p:nvPr/>
        </p:nvSpPr>
        <p:spPr>
          <a:xfrm>
            <a:off x="6024563" y="2852738"/>
            <a:ext cx="792162" cy="645160"/>
          </a:xfrm>
          <a:prstGeom prst="rect">
            <a:avLst/>
          </a:prstGeom>
          <a:noFill/>
          <a:ln w="9525">
            <a:noFill/>
          </a:ln>
        </p:spPr>
        <p:txBody>
          <a:bodyPr>
            <a:spAutoFit/>
          </a:bodyPr>
          <a:p>
            <a:r>
              <a:rPr lang="zh-CN" altLang="en-US" b="1" dirty="0">
                <a:latin typeface="Calibri" panose="020F0502020204030204" pitchFamily="34" charset="0"/>
              </a:rPr>
              <a:t>参加维和</a:t>
            </a:r>
            <a:endParaRPr lang="zh-CN" altLang="en-US" b="1" dirty="0">
              <a:latin typeface="Calibri" panose="020F0502020204030204" pitchFamily="34" charset="0"/>
            </a:endParaRPr>
          </a:p>
        </p:txBody>
      </p:sp>
      <p:sp>
        <p:nvSpPr>
          <p:cNvPr id="69" name="TextBox 68"/>
          <p:cNvSpPr txBox="1"/>
          <p:nvPr/>
        </p:nvSpPr>
        <p:spPr>
          <a:xfrm>
            <a:off x="9551988" y="2852738"/>
            <a:ext cx="936625" cy="645160"/>
          </a:xfrm>
          <a:prstGeom prst="rect">
            <a:avLst/>
          </a:prstGeom>
          <a:noFill/>
          <a:ln w="9525">
            <a:noFill/>
          </a:ln>
        </p:spPr>
        <p:txBody>
          <a:bodyPr>
            <a:spAutoFit/>
          </a:bodyPr>
          <a:p>
            <a:r>
              <a:rPr lang="en-US" altLang="zh-CN" b="1" dirty="0">
                <a:latin typeface="Calibri" panose="020F0502020204030204" pitchFamily="34" charset="0"/>
              </a:rPr>
              <a:t>2001</a:t>
            </a:r>
            <a:r>
              <a:rPr lang="zh-CN" altLang="en-US" b="1" dirty="0">
                <a:latin typeface="Calibri" panose="020F0502020204030204" pitchFamily="34" charset="0"/>
              </a:rPr>
              <a:t>上合组织</a:t>
            </a:r>
            <a:endParaRPr lang="en-US" altLang="zh-CN" b="1" dirty="0">
              <a:latin typeface="Calibri" panose="020F0502020204030204" pitchFamily="34" charset="0"/>
            </a:endParaRPr>
          </a:p>
        </p:txBody>
      </p:sp>
      <p:sp>
        <p:nvSpPr>
          <p:cNvPr id="70" name="TextBox 69"/>
          <p:cNvSpPr txBox="1"/>
          <p:nvPr/>
        </p:nvSpPr>
        <p:spPr>
          <a:xfrm>
            <a:off x="7896225" y="2852738"/>
            <a:ext cx="1112838" cy="645160"/>
          </a:xfrm>
          <a:prstGeom prst="rect">
            <a:avLst/>
          </a:prstGeom>
          <a:noFill/>
          <a:ln w="9525">
            <a:noFill/>
          </a:ln>
        </p:spPr>
        <p:txBody>
          <a:bodyPr>
            <a:spAutoFit/>
          </a:bodyPr>
          <a:p>
            <a:r>
              <a:rPr lang="zh-CN" altLang="en-US" b="1" dirty="0">
                <a:latin typeface="Calibri" panose="020F0502020204030204" pitchFamily="34" charset="0"/>
              </a:rPr>
              <a:t>亚太西雅图会议</a:t>
            </a:r>
            <a:endParaRPr lang="zh-CN" altLang="en-US" b="1" dirty="0">
              <a:latin typeface="Calibri" panose="020F0502020204030204" pitchFamily="34" charset="0"/>
            </a:endParaRPr>
          </a:p>
        </p:txBody>
      </p:sp>
      <p:sp>
        <p:nvSpPr>
          <p:cNvPr id="71" name="TextBox 70"/>
          <p:cNvSpPr txBox="1"/>
          <p:nvPr/>
        </p:nvSpPr>
        <p:spPr>
          <a:xfrm>
            <a:off x="2711450" y="2852738"/>
            <a:ext cx="1439863" cy="368300"/>
          </a:xfrm>
          <a:prstGeom prst="rect">
            <a:avLst/>
          </a:prstGeom>
          <a:noFill/>
          <a:ln w="9525">
            <a:noFill/>
          </a:ln>
        </p:spPr>
        <p:txBody>
          <a:bodyPr>
            <a:spAutoFit/>
          </a:bodyPr>
          <a:p>
            <a:r>
              <a:rPr lang="zh-CN" altLang="en-US" b="1" dirty="0">
                <a:latin typeface="Calibri" panose="020F0502020204030204" pitchFamily="34" charset="0"/>
              </a:rPr>
              <a:t>恢复</a:t>
            </a:r>
            <a:r>
              <a:rPr lang="en-US" altLang="zh-CN" b="1" dirty="0">
                <a:latin typeface="Calibri" panose="020F0502020204030204" pitchFamily="34" charset="0"/>
              </a:rPr>
              <a:t>IMF\WB</a:t>
            </a:r>
            <a:endParaRPr lang="zh-CN" altLang="en-US" b="1" dirty="0">
              <a:latin typeface="Calibri" panose="020F0502020204030204" pitchFamily="34" charset="0"/>
            </a:endParaRPr>
          </a:p>
        </p:txBody>
      </p:sp>
      <p:sp>
        <p:nvSpPr>
          <p:cNvPr id="72" name="TextBox 71"/>
          <p:cNvSpPr txBox="1"/>
          <p:nvPr/>
        </p:nvSpPr>
        <p:spPr>
          <a:xfrm>
            <a:off x="6629400" y="2133600"/>
            <a:ext cx="942975" cy="922020"/>
          </a:xfrm>
          <a:prstGeom prst="rect">
            <a:avLst/>
          </a:prstGeom>
          <a:noFill/>
          <a:ln w="9525">
            <a:noFill/>
          </a:ln>
        </p:spPr>
        <p:txBody>
          <a:bodyPr>
            <a:spAutoFit/>
          </a:bodyPr>
          <a:p>
            <a:r>
              <a:rPr lang="en-US" altLang="zh-CN" b="1" dirty="0">
                <a:latin typeface="Calibri" panose="020F0502020204030204" pitchFamily="34" charset="0"/>
              </a:rPr>
              <a:t>《</a:t>
            </a:r>
            <a:r>
              <a:rPr lang="zh-CN" altLang="en-US" b="1" dirty="0">
                <a:latin typeface="Calibri" panose="020F0502020204030204" pitchFamily="34" charset="0"/>
              </a:rPr>
              <a:t>香港基本法</a:t>
            </a:r>
            <a:r>
              <a:rPr lang="en-US" altLang="zh-CN" b="1" dirty="0">
                <a:latin typeface="Calibri" panose="020F0502020204030204" pitchFamily="34" charset="0"/>
              </a:rPr>
              <a:t>》</a:t>
            </a:r>
            <a:endParaRPr lang="zh-CN" altLang="en-US" b="1" dirty="0">
              <a:latin typeface="Calibri" panose="020F0502020204030204" pitchFamily="34" charset="0"/>
            </a:endParaRPr>
          </a:p>
        </p:txBody>
      </p:sp>
      <p:sp>
        <p:nvSpPr>
          <p:cNvPr id="73" name="矩形 72"/>
          <p:cNvSpPr/>
          <p:nvPr/>
        </p:nvSpPr>
        <p:spPr>
          <a:xfrm>
            <a:off x="3863975" y="2133600"/>
            <a:ext cx="738188" cy="645160"/>
          </a:xfrm>
          <a:prstGeom prst="rect">
            <a:avLst/>
          </a:prstGeom>
          <a:noFill/>
          <a:ln w="9525">
            <a:noFill/>
          </a:ln>
        </p:spPr>
        <p:txBody>
          <a:bodyPr>
            <a:spAutoFit/>
          </a:bodyPr>
          <a:p>
            <a:r>
              <a:rPr lang="zh-CN" altLang="en-US" b="1" dirty="0">
                <a:latin typeface="Calibri" panose="020F0502020204030204" pitchFamily="34" charset="0"/>
              </a:rPr>
              <a:t>中英谈判</a:t>
            </a:r>
            <a:endParaRPr lang="zh-CN" altLang="en-US" b="1" dirty="0">
              <a:latin typeface="Calibri" panose="020F0502020204030204" pitchFamily="34" charset="0"/>
            </a:endParaRPr>
          </a:p>
        </p:txBody>
      </p:sp>
      <p:grpSp>
        <p:nvGrpSpPr>
          <p:cNvPr id="13353" name="组合 75"/>
          <p:cNvGrpSpPr/>
          <p:nvPr/>
        </p:nvGrpSpPr>
        <p:grpSpPr>
          <a:xfrm>
            <a:off x="1524000" y="692150"/>
            <a:ext cx="9144000" cy="590550"/>
            <a:chOff x="0" y="692696"/>
            <a:chExt cx="9144000" cy="590128"/>
          </a:xfrm>
        </p:grpSpPr>
        <p:cxnSp>
          <p:nvCxnSpPr>
            <p:cNvPr id="5" name="直接箭头连接符 4"/>
            <p:cNvCxnSpPr/>
            <p:nvPr/>
          </p:nvCxnSpPr>
          <p:spPr>
            <a:xfrm>
              <a:off x="0" y="1268547"/>
              <a:ext cx="9144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323850" y="1052801"/>
              <a:ext cx="0" cy="21574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362" name="TextBox 9"/>
            <p:cNvSpPr txBox="1"/>
            <p:nvPr/>
          </p:nvSpPr>
          <p:spPr>
            <a:xfrm>
              <a:off x="0" y="692696"/>
              <a:ext cx="645160" cy="368037"/>
            </a:xfrm>
            <a:prstGeom prst="rect">
              <a:avLst/>
            </a:prstGeom>
            <a:noFill/>
            <a:ln w="9525">
              <a:noFill/>
            </a:ln>
          </p:spPr>
          <p:txBody>
            <a:bodyPr wrap="none">
              <a:spAutoFit/>
            </a:bodyPr>
            <a:p>
              <a:r>
                <a:rPr lang="en-US" altLang="zh-CN" b="1" dirty="0">
                  <a:latin typeface="Calibri" panose="020F0502020204030204" pitchFamily="34" charset="0"/>
                </a:rPr>
                <a:t>1978</a:t>
              </a:r>
              <a:endParaRPr lang="zh-CN" altLang="en-US" b="1" dirty="0">
                <a:latin typeface="Calibri" panose="020F0502020204030204" pitchFamily="34" charset="0"/>
              </a:endParaRPr>
            </a:p>
          </p:txBody>
        </p:sp>
        <p:cxnSp>
          <p:nvCxnSpPr>
            <p:cNvPr id="6" name="直接连接符 5"/>
            <p:cNvCxnSpPr/>
            <p:nvPr/>
          </p:nvCxnSpPr>
          <p:spPr>
            <a:xfrm>
              <a:off x="900113" y="1052801"/>
              <a:ext cx="0" cy="21574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364" name="TextBox 6"/>
            <p:cNvSpPr txBox="1"/>
            <p:nvPr/>
          </p:nvSpPr>
          <p:spPr>
            <a:xfrm>
              <a:off x="1187624" y="692696"/>
              <a:ext cx="645160" cy="368037"/>
            </a:xfrm>
            <a:prstGeom prst="rect">
              <a:avLst/>
            </a:prstGeom>
            <a:noFill/>
            <a:ln w="9525">
              <a:noFill/>
            </a:ln>
          </p:spPr>
          <p:txBody>
            <a:bodyPr wrap="none">
              <a:spAutoFit/>
            </a:bodyPr>
            <a:p>
              <a:r>
                <a:rPr lang="en-US" altLang="zh-CN" b="1" dirty="0">
                  <a:latin typeface="Calibri" panose="020F0502020204030204" pitchFamily="34" charset="0"/>
                </a:rPr>
                <a:t>1980</a:t>
              </a:r>
              <a:endParaRPr lang="zh-CN" altLang="en-US" b="1" dirty="0">
                <a:latin typeface="Calibri" panose="020F0502020204030204" pitchFamily="34" charset="0"/>
              </a:endParaRPr>
            </a:p>
          </p:txBody>
        </p:sp>
        <p:cxnSp>
          <p:nvCxnSpPr>
            <p:cNvPr id="8" name="直接连接符 7"/>
            <p:cNvCxnSpPr/>
            <p:nvPr/>
          </p:nvCxnSpPr>
          <p:spPr>
            <a:xfrm>
              <a:off x="2124075" y="1052801"/>
              <a:ext cx="0" cy="21574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366" name="TextBox 11"/>
            <p:cNvSpPr txBox="1"/>
            <p:nvPr/>
          </p:nvSpPr>
          <p:spPr>
            <a:xfrm>
              <a:off x="1763688" y="692696"/>
              <a:ext cx="645160" cy="368037"/>
            </a:xfrm>
            <a:prstGeom prst="rect">
              <a:avLst/>
            </a:prstGeom>
            <a:noFill/>
            <a:ln w="9525">
              <a:noFill/>
            </a:ln>
          </p:spPr>
          <p:txBody>
            <a:bodyPr wrap="none">
              <a:spAutoFit/>
            </a:bodyPr>
            <a:p>
              <a:r>
                <a:rPr lang="en-US" altLang="zh-CN" b="1" dirty="0">
                  <a:latin typeface="Calibri" panose="020F0502020204030204" pitchFamily="34" charset="0"/>
                </a:rPr>
                <a:t>1981</a:t>
              </a:r>
              <a:endParaRPr lang="zh-CN" altLang="en-US" b="1" dirty="0">
                <a:latin typeface="Calibri" panose="020F0502020204030204" pitchFamily="34" charset="0"/>
              </a:endParaRPr>
            </a:p>
          </p:txBody>
        </p:sp>
        <p:cxnSp>
          <p:nvCxnSpPr>
            <p:cNvPr id="13" name="直接连接符 12"/>
            <p:cNvCxnSpPr/>
            <p:nvPr/>
          </p:nvCxnSpPr>
          <p:spPr>
            <a:xfrm>
              <a:off x="2627313" y="1052801"/>
              <a:ext cx="0" cy="21574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3317875" y="1052801"/>
              <a:ext cx="0" cy="21574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369" name="TextBox 15"/>
            <p:cNvSpPr txBox="1"/>
            <p:nvPr/>
          </p:nvSpPr>
          <p:spPr>
            <a:xfrm>
              <a:off x="2339752" y="692696"/>
              <a:ext cx="645160" cy="368037"/>
            </a:xfrm>
            <a:prstGeom prst="rect">
              <a:avLst/>
            </a:prstGeom>
            <a:noFill/>
            <a:ln w="9525">
              <a:noFill/>
            </a:ln>
          </p:spPr>
          <p:txBody>
            <a:bodyPr wrap="none">
              <a:spAutoFit/>
            </a:bodyPr>
            <a:p>
              <a:r>
                <a:rPr lang="en-US" altLang="zh-CN" b="1" dirty="0">
                  <a:latin typeface="Calibri" panose="020F0502020204030204" pitchFamily="34" charset="0"/>
                </a:rPr>
                <a:t>1982</a:t>
              </a:r>
              <a:endParaRPr lang="zh-CN" altLang="en-US" b="1" dirty="0">
                <a:latin typeface="Calibri" panose="020F0502020204030204" pitchFamily="34" charset="0"/>
              </a:endParaRPr>
            </a:p>
          </p:txBody>
        </p:sp>
        <p:sp>
          <p:nvSpPr>
            <p:cNvPr id="13370" name="TextBox 16"/>
            <p:cNvSpPr txBox="1"/>
            <p:nvPr/>
          </p:nvSpPr>
          <p:spPr>
            <a:xfrm>
              <a:off x="2915816" y="692696"/>
              <a:ext cx="645160" cy="368037"/>
            </a:xfrm>
            <a:prstGeom prst="rect">
              <a:avLst/>
            </a:prstGeom>
            <a:noFill/>
            <a:ln w="9525">
              <a:noFill/>
            </a:ln>
          </p:spPr>
          <p:txBody>
            <a:bodyPr wrap="none">
              <a:spAutoFit/>
            </a:bodyPr>
            <a:p>
              <a:r>
                <a:rPr lang="en-US" altLang="zh-CN" b="1" dirty="0">
                  <a:solidFill>
                    <a:srgbClr val="0000CC"/>
                  </a:solidFill>
                  <a:latin typeface="Calibri" panose="020F0502020204030204" pitchFamily="34" charset="0"/>
                </a:rPr>
                <a:t>1984</a:t>
              </a:r>
              <a:endParaRPr lang="zh-CN" altLang="en-US" b="1" dirty="0">
                <a:solidFill>
                  <a:srgbClr val="0000CC"/>
                </a:solidFill>
                <a:latin typeface="Calibri" panose="020F0502020204030204" pitchFamily="34" charset="0"/>
              </a:endParaRPr>
            </a:p>
          </p:txBody>
        </p:sp>
        <p:sp>
          <p:nvSpPr>
            <p:cNvPr id="13371" name="TextBox 17"/>
            <p:cNvSpPr txBox="1"/>
            <p:nvPr/>
          </p:nvSpPr>
          <p:spPr>
            <a:xfrm>
              <a:off x="611560" y="692696"/>
              <a:ext cx="645160" cy="368037"/>
            </a:xfrm>
            <a:prstGeom prst="rect">
              <a:avLst/>
            </a:prstGeom>
            <a:noFill/>
            <a:ln w="9525">
              <a:noFill/>
            </a:ln>
          </p:spPr>
          <p:txBody>
            <a:bodyPr wrap="none">
              <a:spAutoFit/>
            </a:bodyPr>
            <a:p>
              <a:r>
                <a:rPr lang="en-US" altLang="zh-CN" b="1" dirty="0">
                  <a:solidFill>
                    <a:srgbClr val="FF0000"/>
                  </a:solidFill>
                  <a:latin typeface="Calibri" panose="020F0502020204030204" pitchFamily="34" charset="0"/>
                </a:rPr>
                <a:t>1979</a:t>
              </a:r>
              <a:endParaRPr lang="zh-CN" altLang="en-US" b="1" dirty="0">
                <a:solidFill>
                  <a:srgbClr val="FF0000"/>
                </a:solidFill>
                <a:latin typeface="Calibri" panose="020F0502020204030204" pitchFamily="34" charset="0"/>
              </a:endParaRPr>
            </a:p>
          </p:txBody>
        </p:sp>
        <p:sp>
          <p:nvSpPr>
            <p:cNvPr id="13372" name="TextBox 18"/>
            <p:cNvSpPr txBox="1"/>
            <p:nvPr/>
          </p:nvSpPr>
          <p:spPr>
            <a:xfrm>
              <a:off x="3491880" y="692696"/>
              <a:ext cx="645160" cy="368037"/>
            </a:xfrm>
            <a:prstGeom prst="rect">
              <a:avLst/>
            </a:prstGeom>
            <a:noFill/>
            <a:ln w="9525">
              <a:noFill/>
            </a:ln>
          </p:spPr>
          <p:txBody>
            <a:bodyPr wrap="none">
              <a:spAutoFit/>
            </a:bodyPr>
            <a:p>
              <a:r>
                <a:rPr lang="en-US" altLang="zh-CN" b="1" dirty="0">
                  <a:latin typeface="Calibri" panose="020F0502020204030204" pitchFamily="34" charset="0"/>
                </a:rPr>
                <a:t>1985</a:t>
              </a:r>
              <a:endParaRPr lang="zh-CN" altLang="en-US" b="1" dirty="0">
                <a:latin typeface="Calibri" panose="020F0502020204030204" pitchFamily="34" charset="0"/>
              </a:endParaRPr>
            </a:p>
          </p:txBody>
        </p:sp>
        <p:cxnSp>
          <p:nvCxnSpPr>
            <p:cNvPr id="20" name="直接连接符 19"/>
            <p:cNvCxnSpPr/>
            <p:nvPr/>
          </p:nvCxnSpPr>
          <p:spPr>
            <a:xfrm>
              <a:off x="1547813" y="1052801"/>
              <a:ext cx="0" cy="21574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3886200" y="1067078"/>
              <a:ext cx="0" cy="21574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6156325" y="1052801"/>
              <a:ext cx="0" cy="21574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4859338" y="1052801"/>
              <a:ext cx="0" cy="21574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6732588" y="1052801"/>
              <a:ext cx="0" cy="21574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7524750" y="1052801"/>
              <a:ext cx="0" cy="21574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8820150" y="1052801"/>
              <a:ext cx="0" cy="21574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8027988" y="1052801"/>
              <a:ext cx="0" cy="21574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381" name="TextBox 27"/>
            <p:cNvSpPr txBox="1"/>
            <p:nvPr/>
          </p:nvSpPr>
          <p:spPr>
            <a:xfrm>
              <a:off x="4572000" y="692696"/>
              <a:ext cx="850900" cy="368037"/>
            </a:xfrm>
            <a:prstGeom prst="rect">
              <a:avLst/>
            </a:prstGeom>
            <a:noFill/>
            <a:ln w="9525">
              <a:noFill/>
            </a:ln>
          </p:spPr>
          <p:txBody>
            <a:bodyPr wrap="none">
              <a:spAutoFit/>
            </a:bodyPr>
            <a:p>
              <a:r>
                <a:rPr lang="en-US" altLang="zh-CN" b="1" dirty="0">
                  <a:latin typeface="Calibri" panose="020F0502020204030204" pitchFamily="34" charset="0"/>
                </a:rPr>
                <a:t> 88   </a:t>
              </a:r>
              <a:r>
                <a:rPr lang="en-US" altLang="zh-CN" b="1" dirty="0">
                  <a:solidFill>
                    <a:srgbClr val="FF0000"/>
                  </a:solidFill>
                  <a:latin typeface="Calibri" panose="020F0502020204030204" pitchFamily="34" charset="0"/>
                </a:rPr>
                <a:t>89</a:t>
              </a:r>
              <a:endParaRPr lang="zh-CN" altLang="en-US" b="1" dirty="0">
                <a:solidFill>
                  <a:srgbClr val="FF0000"/>
                </a:solidFill>
                <a:latin typeface="Calibri" panose="020F0502020204030204" pitchFamily="34" charset="0"/>
              </a:endParaRPr>
            </a:p>
          </p:txBody>
        </p:sp>
        <p:sp>
          <p:nvSpPr>
            <p:cNvPr id="13382" name="TextBox 28"/>
            <p:cNvSpPr txBox="1"/>
            <p:nvPr/>
          </p:nvSpPr>
          <p:spPr>
            <a:xfrm>
              <a:off x="5940152" y="692696"/>
              <a:ext cx="645160" cy="368037"/>
            </a:xfrm>
            <a:prstGeom prst="rect">
              <a:avLst/>
            </a:prstGeom>
            <a:noFill/>
            <a:ln w="9525">
              <a:noFill/>
            </a:ln>
          </p:spPr>
          <p:txBody>
            <a:bodyPr wrap="none">
              <a:spAutoFit/>
            </a:bodyPr>
            <a:p>
              <a:r>
                <a:rPr lang="en-US" altLang="zh-CN" b="1" dirty="0">
                  <a:latin typeface="Calibri" panose="020F0502020204030204" pitchFamily="34" charset="0"/>
                </a:rPr>
                <a:t>1992</a:t>
              </a:r>
              <a:endParaRPr lang="zh-CN" altLang="en-US" b="1" dirty="0">
                <a:latin typeface="Calibri" panose="020F0502020204030204" pitchFamily="34" charset="0"/>
              </a:endParaRPr>
            </a:p>
          </p:txBody>
        </p:sp>
        <p:sp>
          <p:nvSpPr>
            <p:cNvPr id="13383" name="TextBox 29"/>
            <p:cNvSpPr txBox="1"/>
            <p:nvPr/>
          </p:nvSpPr>
          <p:spPr>
            <a:xfrm>
              <a:off x="7092280" y="692696"/>
              <a:ext cx="645160" cy="368037"/>
            </a:xfrm>
            <a:prstGeom prst="rect">
              <a:avLst/>
            </a:prstGeom>
            <a:noFill/>
            <a:ln w="9525">
              <a:noFill/>
            </a:ln>
          </p:spPr>
          <p:txBody>
            <a:bodyPr wrap="none">
              <a:spAutoFit/>
            </a:bodyPr>
            <a:p>
              <a:r>
                <a:rPr lang="en-US" altLang="zh-CN" b="1" dirty="0">
                  <a:latin typeface="Calibri" panose="020F0502020204030204" pitchFamily="34" charset="0"/>
                </a:rPr>
                <a:t>1997</a:t>
              </a:r>
              <a:endParaRPr lang="zh-CN" altLang="en-US" b="1" dirty="0">
                <a:latin typeface="Calibri" panose="020F0502020204030204" pitchFamily="34" charset="0"/>
              </a:endParaRPr>
            </a:p>
          </p:txBody>
        </p:sp>
        <p:sp>
          <p:nvSpPr>
            <p:cNvPr id="13384" name="TextBox 30"/>
            <p:cNvSpPr txBox="1"/>
            <p:nvPr/>
          </p:nvSpPr>
          <p:spPr>
            <a:xfrm>
              <a:off x="8491257" y="692696"/>
              <a:ext cx="645160" cy="368037"/>
            </a:xfrm>
            <a:prstGeom prst="rect">
              <a:avLst/>
            </a:prstGeom>
            <a:noFill/>
            <a:ln w="9525">
              <a:noFill/>
            </a:ln>
          </p:spPr>
          <p:txBody>
            <a:bodyPr wrap="none">
              <a:spAutoFit/>
            </a:bodyPr>
            <a:p>
              <a:r>
                <a:rPr lang="en-US" altLang="zh-CN" b="1" dirty="0">
                  <a:latin typeface="Calibri" panose="020F0502020204030204" pitchFamily="34" charset="0"/>
                </a:rPr>
                <a:t>2003</a:t>
              </a:r>
              <a:endParaRPr lang="zh-CN" altLang="en-US" b="1" dirty="0">
                <a:latin typeface="Calibri" panose="020F0502020204030204" pitchFamily="34" charset="0"/>
              </a:endParaRPr>
            </a:p>
          </p:txBody>
        </p:sp>
        <p:sp>
          <p:nvSpPr>
            <p:cNvPr id="13385" name="TextBox 31"/>
            <p:cNvSpPr txBox="1"/>
            <p:nvPr/>
          </p:nvSpPr>
          <p:spPr>
            <a:xfrm>
              <a:off x="7812360" y="692696"/>
              <a:ext cx="645160" cy="368037"/>
            </a:xfrm>
            <a:prstGeom prst="rect">
              <a:avLst/>
            </a:prstGeom>
            <a:noFill/>
            <a:ln w="9525">
              <a:noFill/>
            </a:ln>
          </p:spPr>
          <p:txBody>
            <a:bodyPr wrap="none">
              <a:spAutoFit/>
            </a:bodyPr>
            <a:p>
              <a:r>
                <a:rPr lang="en-US" altLang="zh-CN" b="1" dirty="0">
                  <a:solidFill>
                    <a:srgbClr val="FF0000"/>
                  </a:solidFill>
                  <a:latin typeface="Calibri" panose="020F0502020204030204" pitchFamily="34" charset="0"/>
                </a:rPr>
                <a:t>1999</a:t>
              </a:r>
              <a:endParaRPr lang="zh-CN" altLang="en-US" b="1" dirty="0">
                <a:solidFill>
                  <a:srgbClr val="FF0000"/>
                </a:solidFill>
                <a:latin typeface="Calibri" panose="020F0502020204030204" pitchFamily="34" charset="0"/>
              </a:endParaRPr>
            </a:p>
          </p:txBody>
        </p:sp>
        <p:sp>
          <p:nvSpPr>
            <p:cNvPr id="13386" name="TextBox 32"/>
            <p:cNvSpPr txBox="1"/>
            <p:nvPr/>
          </p:nvSpPr>
          <p:spPr>
            <a:xfrm>
              <a:off x="6444208" y="692696"/>
              <a:ext cx="645160" cy="368037"/>
            </a:xfrm>
            <a:prstGeom prst="rect">
              <a:avLst/>
            </a:prstGeom>
            <a:noFill/>
            <a:ln w="9525">
              <a:noFill/>
            </a:ln>
          </p:spPr>
          <p:txBody>
            <a:bodyPr wrap="none">
              <a:spAutoFit/>
            </a:bodyPr>
            <a:p>
              <a:r>
                <a:rPr lang="en-US" altLang="zh-CN" b="1" dirty="0">
                  <a:latin typeface="Calibri" panose="020F0502020204030204" pitchFamily="34" charset="0"/>
                </a:rPr>
                <a:t>1993</a:t>
              </a:r>
              <a:endParaRPr lang="zh-CN" altLang="en-US" b="1" dirty="0">
                <a:latin typeface="Calibri" panose="020F0502020204030204" pitchFamily="34" charset="0"/>
              </a:endParaRPr>
            </a:p>
          </p:txBody>
        </p:sp>
        <p:cxnSp>
          <p:nvCxnSpPr>
            <p:cNvPr id="57" name="直接连接符 56"/>
            <p:cNvCxnSpPr/>
            <p:nvPr/>
          </p:nvCxnSpPr>
          <p:spPr>
            <a:xfrm>
              <a:off x="5580063" y="1052801"/>
              <a:ext cx="0" cy="21574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388" name="TextBox 57"/>
            <p:cNvSpPr txBox="1"/>
            <p:nvPr/>
          </p:nvSpPr>
          <p:spPr>
            <a:xfrm>
              <a:off x="5364088" y="692696"/>
              <a:ext cx="645160" cy="368037"/>
            </a:xfrm>
            <a:prstGeom prst="rect">
              <a:avLst/>
            </a:prstGeom>
            <a:noFill/>
            <a:ln w="9525">
              <a:noFill/>
            </a:ln>
          </p:spPr>
          <p:txBody>
            <a:bodyPr wrap="none">
              <a:spAutoFit/>
            </a:bodyPr>
            <a:p>
              <a:r>
                <a:rPr lang="en-US" altLang="zh-CN" b="1" dirty="0">
                  <a:latin typeface="Calibri" panose="020F0502020204030204" pitchFamily="34" charset="0"/>
                </a:rPr>
                <a:t>1990</a:t>
              </a:r>
              <a:endParaRPr lang="zh-CN" altLang="en-US" b="1" dirty="0">
                <a:latin typeface="Calibri" panose="020F0502020204030204" pitchFamily="34" charset="0"/>
              </a:endParaRPr>
            </a:p>
          </p:txBody>
        </p:sp>
        <p:cxnSp>
          <p:nvCxnSpPr>
            <p:cNvPr id="74" name="直接连接符 73"/>
            <p:cNvCxnSpPr/>
            <p:nvPr/>
          </p:nvCxnSpPr>
          <p:spPr>
            <a:xfrm>
              <a:off x="4495800" y="1067078"/>
              <a:ext cx="0" cy="21574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390" name="TextBox 74"/>
            <p:cNvSpPr txBox="1"/>
            <p:nvPr/>
          </p:nvSpPr>
          <p:spPr>
            <a:xfrm>
              <a:off x="4067944" y="692696"/>
              <a:ext cx="645160" cy="368037"/>
            </a:xfrm>
            <a:prstGeom prst="rect">
              <a:avLst/>
            </a:prstGeom>
            <a:noFill/>
            <a:ln w="9525">
              <a:noFill/>
            </a:ln>
          </p:spPr>
          <p:txBody>
            <a:bodyPr wrap="none">
              <a:spAutoFit/>
            </a:bodyPr>
            <a:p>
              <a:r>
                <a:rPr lang="en-US" altLang="zh-CN" b="1" dirty="0">
                  <a:latin typeface="Calibri" panose="020F0502020204030204" pitchFamily="34" charset="0"/>
                </a:rPr>
                <a:t>1987</a:t>
              </a:r>
              <a:endParaRPr lang="zh-CN" altLang="en-US" b="1" dirty="0">
                <a:latin typeface="Calibri" panose="020F0502020204030204" pitchFamily="34" charset="0"/>
              </a:endParaRPr>
            </a:p>
          </p:txBody>
        </p:sp>
      </p:grpSp>
      <p:sp>
        <p:nvSpPr>
          <p:cNvPr id="77" name="TextBox 76"/>
          <p:cNvSpPr txBox="1"/>
          <p:nvPr/>
        </p:nvSpPr>
        <p:spPr>
          <a:xfrm>
            <a:off x="5448300" y="2133600"/>
            <a:ext cx="1219200" cy="645160"/>
          </a:xfrm>
          <a:prstGeom prst="rect">
            <a:avLst/>
          </a:prstGeom>
          <a:noFill/>
          <a:ln w="9525">
            <a:noFill/>
          </a:ln>
        </p:spPr>
        <p:txBody>
          <a:bodyPr>
            <a:spAutoFit/>
          </a:bodyPr>
          <a:p>
            <a:r>
              <a:rPr lang="zh-CN" altLang="en-US" b="1" dirty="0">
                <a:latin typeface="Calibri" panose="020F0502020204030204" pitchFamily="34" charset="0"/>
              </a:rPr>
              <a:t>联合声明</a:t>
            </a:r>
            <a:r>
              <a:rPr lang="en-US" altLang="zh-CN" b="1" dirty="0">
                <a:latin typeface="Calibri" panose="020F0502020204030204" pitchFamily="34" charset="0"/>
              </a:rPr>
              <a:t>/</a:t>
            </a:r>
            <a:r>
              <a:rPr lang="zh-CN" altLang="en-US" b="1" dirty="0">
                <a:latin typeface="Calibri" panose="020F0502020204030204" pitchFamily="34" charset="0"/>
              </a:rPr>
              <a:t>大陆探亲</a:t>
            </a:r>
            <a:endParaRPr lang="en-US" altLang="zh-CN" b="1" dirty="0">
              <a:latin typeface="Calibri" panose="020F0502020204030204" pitchFamily="34" charset="0"/>
            </a:endParaRPr>
          </a:p>
        </p:txBody>
      </p:sp>
      <p:sp>
        <p:nvSpPr>
          <p:cNvPr id="76" name="TextBox 75"/>
          <p:cNvSpPr txBox="1"/>
          <p:nvPr/>
        </p:nvSpPr>
        <p:spPr>
          <a:xfrm>
            <a:off x="1992313" y="2852738"/>
            <a:ext cx="719137" cy="645160"/>
          </a:xfrm>
          <a:prstGeom prst="rect">
            <a:avLst/>
          </a:prstGeom>
          <a:noFill/>
          <a:ln w="9525">
            <a:noFill/>
          </a:ln>
        </p:spPr>
        <p:txBody>
          <a:bodyPr>
            <a:spAutoFit/>
          </a:bodyPr>
          <a:p>
            <a:r>
              <a:rPr lang="zh-CN" altLang="en-US" b="1" dirty="0">
                <a:solidFill>
                  <a:srgbClr val="FF0000"/>
                </a:solidFill>
                <a:latin typeface="Calibri" panose="020F0502020204030204" pitchFamily="34" charset="0"/>
              </a:rPr>
              <a:t>中美建交</a:t>
            </a:r>
            <a:endParaRPr lang="zh-CN" altLang="en-US" b="1" dirty="0">
              <a:solidFill>
                <a:srgbClr val="FF0000"/>
              </a:solidFill>
              <a:latin typeface="Calibri" panose="020F0502020204030204" pitchFamily="34" charset="0"/>
            </a:endParaRPr>
          </a:p>
        </p:txBody>
      </p:sp>
      <p:sp>
        <p:nvSpPr>
          <p:cNvPr id="13356" name="标题 1"/>
          <p:cNvSpPr>
            <a:spLocks noGrp="1"/>
          </p:cNvSpPr>
          <p:nvPr>
            <p:ph type="title"/>
          </p:nvPr>
        </p:nvSpPr>
        <p:spPr>
          <a:xfrm>
            <a:off x="3216275" y="0"/>
            <a:ext cx="6119813" cy="620713"/>
          </a:xfrm>
        </p:spPr>
        <p:txBody>
          <a:bodyPr vert="horz" wrap="square" lIns="91440" tIns="45720" rIns="91440" bIns="45720" anchor="ctr"/>
          <a:p>
            <a:pPr eaLnBrk="1" hangingPunct="1"/>
            <a:r>
              <a:rPr lang="zh-CN" altLang="en-US" sz="2800" b="1" dirty="0">
                <a:solidFill>
                  <a:srgbClr val="FF0000"/>
                </a:solidFill>
              </a:rPr>
              <a:t>知识整合、</a:t>
            </a:r>
            <a:r>
              <a:rPr lang="zh-CN" altLang="en-US" sz="2800" b="1" dirty="0">
                <a:solidFill>
                  <a:srgbClr val="FF0000"/>
                </a:solidFill>
                <a:latin typeface="Arial" panose="020B0604020202020204" pitchFamily="34" charset="0"/>
                <a:cs typeface="Times New Roman" panose="02020603050405020304" pitchFamily="18" charset="0"/>
              </a:rPr>
              <a:t>记忆有法：梳理时间轴</a:t>
            </a:r>
            <a:endParaRPr lang="zh-CN" altLang="en-US" sz="2800" b="1" dirty="0">
              <a:solidFill>
                <a:srgbClr val="FF0000"/>
              </a:solidFill>
            </a:endParaRPr>
          </a:p>
        </p:txBody>
      </p:sp>
      <p:cxnSp>
        <p:nvCxnSpPr>
          <p:cNvPr id="79" name="直接连接符 78"/>
          <p:cNvCxnSpPr/>
          <p:nvPr/>
        </p:nvCxnSpPr>
        <p:spPr>
          <a:xfrm>
            <a:off x="6743700" y="1052513"/>
            <a:ext cx="0" cy="2159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6600825" y="2852738"/>
            <a:ext cx="935038" cy="645160"/>
          </a:xfrm>
          <a:prstGeom prst="rect">
            <a:avLst/>
          </a:prstGeom>
          <a:noFill/>
          <a:ln w="9525">
            <a:noFill/>
          </a:ln>
        </p:spPr>
        <p:txBody>
          <a:bodyPr>
            <a:spAutoFit/>
          </a:bodyPr>
          <a:p>
            <a:r>
              <a:rPr lang="zh-CN" altLang="en-US" b="1" dirty="0">
                <a:solidFill>
                  <a:srgbClr val="FF0000"/>
                </a:solidFill>
                <a:latin typeface="Calibri" panose="020F0502020204030204" pitchFamily="34" charset="0"/>
              </a:rPr>
              <a:t>亚太经合成立</a:t>
            </a:r>
            <a:endParaRPr lang="zh-CN" altLang="en-US" b="1" dirty="0">
              <a:solidFill>
                <a:srgbClr val="FF0000"/>
              </a:solidFill>
              <a:latin typeface="Calibri" panose="020F0502020204030204" pitchFamily="34" charset="0"/>
            </a:endParaRPr>
          </a:p>
        </p:txBody>
      </p:sp>
      <p:sp>
        <p:nvSpPr>
          <p:cNvPr id="78" name="TextBox 77"/>
          <p:cNvSpPr txBox="1"/>
          <p:nvPr/>
        </p:nvSpPr>
        <p:spPr>
          <a:xfrm>
            <a:off x="9625013" y="4437063"/>
            <a:ext cx="719137" cy="645160"/>
          </a:xfrm>
          <a:prstGeom prst="rect">
            <a:avLst/>
          </a:prstGeom>
          <a:noFill/>
          <a:ln w="9525">
            <a:noFill/>
          </a:ln>
        </p:spPr>
        <p:txBody>
          <a:bodyPr>
            <a:spAutoFit/>
          </a:bodyPr>
          <a:p>
            <a:r>
              <a:rPr lang="en-US" altLang="zh-CN" b="1" dirty="0">
                <a:latin typeface="黑体" panose="02010609060101010101" pitchFamily="49" charset="-122"/>
                <a:ea typeface="黑体" panose="02010609060101010101" pitchFamily="49" charset="-122"/>
              </a:rPr>
              <a:t>2001</a:t>
            </a:r>
            <a:r>
              <a:rPr lang="zh-CN" altLang="en-US" b="1" dirty="0">
                <a:latin typeface="黑体" panose="02010609060101010101" pitchFamily="49" charset="-122"/>
                <a:ea typeface="黑体" panose="02010609060101010101" pitchFamily="49" charset="-122"/>
              </a:rPr>
              <a:t>入世</a:t>
            </a:r>
            <a:endParaRPr lang="zh-CN" altLang="en-US" b="1"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blinds(horizontal)">
                                      <p:cBhvr>
                                        <p:cTn id="11" dur="500"/>
                                        <p:tgtEl>
                                          <p:spTgt spid="34"/>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blinds(horizontal)">
                                      <p:cBhvr>
                                        <p:cTn id="15" dur="500"/>
                                        <p:tgtEl>
                                          <p:spTgt spid="35"/>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blinds(horizontal)">
                                      <p:cBhvr>
                                        <p:cTn id="19" dur="500"/>
                                        <p:tgtEl>
                                          <p:spTgt spid="36"/>
                                        </p:tgtEl>
                                      </p:cBhvr>
                                    </p:animEffect>
                                  </p:childTnLst>
                                </p:cTn>
                              </p:par>
                            </p:childTnLst>
                          </p:cTn>
                        </p:par>
                        <p:par>
                          <p:cTn id="20" fill="hold">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blinds(horizontal)">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blinds(horizontal)">
                                      <p:cBhvr>
                                        <p:cTn id="28" dur="500"/>
                                        <p:tgtEl>
                                          <p:spTgt spid="38"/>
                                        </p:tgtEl>
                                      </p:cBhvr>
                                    </p:animEffect>
                                  </p:childTnLst>
                                </p:cTn>
                              </p:par>
                            </p:childTnLst>
                          </p:cTn>
                        </p:par>
                        <p:par>
                          <p:cTn id="29" fill="hold">
                            <p:stCondLst>
                              <p:cond delay="500"/>
                            </p:stCondLst>
                            <p:childTnLst>
                              <p:par>
                                <p:cTn id="30" presetID="3" presetClass="entr" presetSubtype="1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blinds(horizontal)">
                                      <p:cBhvr>
                                        <p:cTn id="32" dur="500"/>
                                        <p:tgtEl>
                                          <p:spTgt spid="39"/>
                                        </p:tgtEl>
                                      </p:cBhvr>
                                    </p:animEffect>
                                  </p:childTnLst>
                                </p:cTn>
                              </p:par>
                            </p:childTnLst>
                          </p:cTn>
                        </p:par>
                        <p:par>
                          <p:cTn id="33" fill="hold">
                            <p:stCondLst>
                              <p:cond delay="1000"/>
                            </p:stCondLst>
                            <p:childTnLst>
                              <p:par>
                                <p:cTn id="34" presetID="3" presetClass="entr" presetSubtype="10" fill="hold" grpId="0" nodeType="afterEffect">
                                  <p:stCondLst>
                                    <p:cond delay="0"/>
                                  </p:stCondLst>
                                  <p:childTnLst>
                                    <p:set>
                                      <p:cBhvr>
                                        <p:cTn id="35" dur="1" fill="hold">
                                          <p:stCondLst>
                                            <p:cond delay="0"/>
                                          </p:stCondLst>
                                        </p:cTn>
                                        <p:tgtEl>
                                          <p:spTgt spid="73"/>
                                        </p:tgtEl>
                                        <p:attrNameLst>
                                          <p:attrName>style.visibility</p:attrName>
                                        </p:attrNameLst>
                                      </p:cBhvr>
                                      <p:to>
                                        <p:strVal val="visible"/>
                                      </p:to>
                                    </p:set>
                                    <p:animEffect transition="in" filter="blinds(horizontal)">
                                      <p:cBhvr>
                                        <p:cTn id="36" dur="500"/>
                                        <p:tgtEl>
                                          <p:spTgt spid="73"/>
                                        </p:tgtEl>
                                      </p:cBhvr>
                                    </p:animEffect>
                                  </p:childTnLst>
                                </p:cTn>
                              </p:par>
                            </p:childTnLst>
                          </p:cTn>
                        </p:par>
                        <p:par>
                          <p:cTn id="37" fill="hold">
                            <p:stCondLst>
                              <p:cond delay="1500"/>
                            </p:stCondLst>
                            <p:childTnLst>
                              <p:par>
                                <p:cTn id="38" presetID="3" presetClass="entr" presetSubtype="10" fill="hold" grpId="0"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blinds(horizontal)">
                                      <p:cBhvr>
                                        <p:cTn id="40" dur="500"/>
                                        <p:tgtEl>
                                          <p:spTgt spid="40"/>
                                        </p:tgtEl>
                                      </p:cBhvr>
                                    </p:animEffect>
                                  </p:childTnLst>
                                </p:cTn>
                              </p:par>
                            </p:childTnLst>
                          </p:cTn>
                        </p:par>
                        <p:par>
                          <p:cTn id="41" fill="hold">
                            <p:stCondLst>
                              <p:cond delay="2000"/>
                            </p:stCondLst>
                            <p:childTnLst>
                              <p:par>
                                <p:cTn id="42" presetID="3" presetClass="entr" presetSubtype="10" fill="hold" grpId="0" nodeType="afterEffect">
                                  <p:stCondLst>
                                    <p:cond delay="0"/>
                                  </p:stCondLst>
                                  <p:childTnLst>
                                    <p:set>
                                      <p:cBhvr>
                                        <p:cTn id="43" dur="1" fill="hold">
                                          <p:stCondLst>
                                            <p:cond delay="0"/>
                                          </p:stCondLst>
                                        </p:cTn>
                                        <p:tgtEl>
                                          <p:spTgt spid="77"/>
                                        </p:tgtEl>
                                        <p:attrNameLst>
                                          <p:attrName>style.visibility</p:attrName>
                                        </p:attrNameLst>
                                      </p:cBhvr>
                                      <p:to>
                                        <p:strVal val="visible"/>
                                      </p:to>
                                    </p:set>
                                    <p:animEffect transition="in" filter="blinds(horizontal)">
                                      <p:cBhvr>
                                        <p:cTn id="44" dur="500"/>
                                        <p:tgtEl>
                                          <p:spTgt spid="77"/>
                                        </p:tgtEl>
                                      </p:cBhvr>
                                    </p:animEffect>
                                  </p:childTnLst>
                                </p:cTn>
                              </p:par>
                            </p:childTnLst>
                          </p:cTn>
                        </p:par>
                        <p:par>
                          <p:cTn id="45" fill="hold">
                            <p:stCondLst>
                              <p:cond delay="2500"/>
                            </p:stCondLst>
                            <p:childTnLst>
                              <p:par>
                                <p:cTn id="46" presetID="3" presetClass="entr" presetSubtype="10" fill="hold" grpId="0" nodeType="afterEffect">
                                  <p:stCondLst>
                                    <p:cond delay="0"/>
                                  </p:stCondLst>
                                  <p:childTnLst>
                                    <p:set>
                                      <p:cBhvr>
                                        <p:cTn id="47" dur="1" fill="hold">
                                          <p:stCondLst>
                                            <p:cond delay="0"/>
                                          </p:stCondLst>
                                        </p:cTn>
                                        <p:tgtEl>
                                          <p:spTgt spid="72"/>
                                        </p:tgtEl>
                                        <p:attrNameLst>
                                          <p:attrName>style.visibility</p:attrName>
                                        </p:attrNameLst>
                                      </p:cBhvr>
                                      <p:to>
                                        <p:strVal val="visible"/>
                                      </p:to>
                                    </p:set>
                                    <p:animEffect transition="in" filter="blinds(horizontal)">
                                      <p:cBhvr>
                                        <p:cTn id="48" dur="500"/>
                                        <p:tgtEl>
                                          <p:spTgt spid="72"/>
                                        </p:tgtEl>
                                      </p:cBhvr>
                                    </p:animEffect>
                                  </p:childTnLst>
                                </p:cTn>
                              </p:par>
                            </p:childTnLst>
                          </p:cTn>
                        </p:par>
                        <p:par>
                          <p:cTn id="49" fill="hold">
                            <p:stCondLst>
                              <p:cond delay="3000"/>
                            </p:stCondLst>
                            <p:childTnLst>
                              <p:par>
                                <p:cTn id="50" presetID="3" presetClass="entr" presetSubtype="10" fill="hold" grpId="0" nodeType="after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blinds(horizontal)">
                                      <p:cBhvr>
                                        <p:cTn id="52" dur="500"/>
                                        <p:tgtEl>
                                          <p:spTgt spid="41"/>
                                        </p:tgtEl>
                                      </p:cBhvr>
                                    </p:animEffect>
                                  </p:childTnLst>
                                </p:cTn>
                              </p:par>
                            </p:childTnLst>
                          </p:cTn>
                        </p:par>
                        <p:par>
                          <p:cTn id="53" fill="hold">
                            <p:stCondLst>
                              <p:cond delay="3500"/>
                            </p:stCondLst>
                            <p:childTnLst>
                              <p:par>
                                <p:cTn id="54" presetID="3" presetClass="entr" presetSubtype="10"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blinds(horizontal)">
                                      <p:cBhvr>
                                        <p:cTn id="56" dur="500"/>
                                        <p:tgtEl>
                                          <p:spTgt spid="42"/>
                                        </p:tgtEl>
                                      </p:cBhvr>
                                    </p:animEffect>
                                  </p:childTnLst>
                                </p:cTn>
                              </p:par>
                            </p:childTnLst>
                          </p:cTn>
                        </p:par>
                        <p:par>
                          <p:cTn id="57" fill="hold">
                            <p:stCondLst>
                              <p:cond delay="4000"/>
                            </p:stCondLst>
                            <p:childTnLst>
                              <p:par>
                                <p:cTn id="58" presetID="3" presetClass="entr" presetSubtype="10" fill="hold" grpId="0" nodeType="after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blinds(horizontal)">
                                      <p:cBhvr>
                                        <p:cTn id="60" dur="500"/>
                                        <p:tgtEl>
                                          <p:spTgt spid="43"/>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76"/>
                                        </p:tgtEl>
                                        <p:attrNameLst>
                                          <p:attrName>style.visibility</p:attrName>
                                        </p:attrNameLst>
                                      </p:cBhvr>
                                      <p:to>
                                        <p:strVal val="visible"/>
                                      </p:to>
                                    </p:set>
                                    <p:animEffect transition="in" filter="blinds(horizontal)">
                                      <p:cBhvr>
                                        <p:cTn id="65" dur="500"/>
                                        <p:tgtEl>
                                          <p:spTgt spid="76"/>
                                        </p:tgtEl>
                                      </p:cBhvr>
                                    </p:animEffect>
                                  </p:childTnLst>
                                </p:cTn>
                              </p:par>
                            </p:childTnLst>
                          </p:cTn>
                        </p:par>
                        <p:par>
                          <p:cTn id="66" fill="hold">
                            <p:stCondLst>
                              <p:cond delay="500"/>
                            </p:stCondLst>
                            <p:childTnLst>
                              <p:par>
                                <p:cTn id="67" presetID="3" presetClass="entr" presetSubtype="10"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Effect transition="in" filter="blinds(horizontal)">
                                      <p:cBhvr>
                                        <p:cTn id="69" dur="500"/>
                                        <p:tgtEl>
                                          <p:spTgt spid="66"/>
                                        </p:tgtEl>
                                      </p:cBhvr>
                                    </p:animEffect>
                                  </p:childTnLst>
                                </p:cTn>
                              </p:par>
                            </p:childTnLst>
                          </p:cTn>
                        </p:par>
                        <p:par>
                          <p:cTn id="70" fill="hold">
                            <p:stCondLst>
                              <p:cond delay="1000"/>
                            </p:stCondLst>
                            <p:childTnLst>
                              <p:par>
                                <p:cTn id="71" presetID="3" presetClass="entr" presetSubtype="10" fill="hold" grpId="0" nodeType="afterEffect">
                                  <p:stCondLst>
                                    <p:cond delay="0"/>
                                  </p:stCondLst>
                                  <p:childTnLst>
                                    <p:set>
                                      <p:cBhvr>
                                        <p:cTn id="72" dur="1" fill="hold">
                                          <p:stCondLst>
                                            <p:cond delay="0"/>
                                          </p:stCondLst>
                                        </p:cTn>
                                        <p:tgtEl>
                                          <p:spTgt spid="67"/>
                                        </p:tgtEl>
                                        <p:attrNameLst>
                                          <p:attrName>style.visibility</p:attrName>
                                        </p:attrNameLst>
                                      </p:cBhvr>
                                      <p:to>
                                        <p:strVal val="visible"/>
                                      </p:to>
                                    </p:set>
                                    <p:animEffect transition="in" filter="blinds(horizontal)">
                                      <p:cBhvr>
                                        <p:cTn id="73" dur="500"/>
                                        <p:tgtEl>
                                          <p:spTgt spid="67"/>
                                        </p:tgtEl>
                                      </p:cBhvr>
                                    </p:animEffect>
                                  </p:childTnLst>
                                </p:cTn>
                              </p:par>
                            </p:childTnLst>
                          </p:cTn>
                        </p:par>
                        <p:par>
                          <p:cTn id="74" fill="hold">
                            <p:stCondLst>
                              <p:cond delay="1500"/>
                            </p:stCondLst>
                            <p:childTnLst>
                              <p:par>
                                <p:cTn id="75" presetID="3" presetClass="entr" presetSubtype="10" fill="hold" grpId="0" nodeType="afterEffect">
                                  <p:stCondLst>
                                    <p:cond delay="0"/>
                                  </p:stCondLst>
                                  <p:childTnLst>
                                    <p:set>
                                      <p:cBhvr>
                                        <p:cTn id="76" dur="1" fill="hold">
                                          <p:stCondLst>
                                            <p:cond delay="0"/>
                                          </p:stCondLst>
                                        </p:cTn>
                                        <p:tgtEl>
                                          <p:spTgt spid="71"/>
                                        </p:tgtEl>
                                        <p:attrNameLst>
                                          <p:attrName>style.visibility</p:attrName>
                                        </p:attrNameLst>
                                      </p:cBhvr>
                                      <p:to>
                                        <p:strVal val="visible"/>
                                      </p:to>
                                    </p:set>
                                    <p:animEffect transition="in" filter="blinds(horizontal)">
                                      <p:cBhvr>
                                        <p:cTn id="77" dur="500"/>
                                        <p:tgtEl>
                                          <p:spTgt spid="71"/>
                                        </p:tgtEl>
                                      </p:cBhvr>
                                    </p:animEffect>
                                  </p:childTnLst>
                                </p:cTn>
                              </p:par>
                            </p:childTnLst>
                          </p:cTn>
                        </p:par>
                        <p:par>
                          <p:cTn id="78" fill="hold">
                            <p:stCondLst>
                              <p:cond delay="2000"/>
                            </p:stCondLst>
                            <p:childTnLst>
                              <p:par>
                                <p:cTn id="79" presetID="3" presetClass="entr" presetSubtype="10"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blinds(horizontal)">
                                      <p:cBhvr>
                                        <p:cTn id="81" dur="500"/>
                                        <p:tgtEl>
                                          <p:spTgt spid="68"/>
                                        </p:tgtEl>
                                      </p:cBhvr>
                                    </p:animEffect>
                                  </p:childTnLst>
                                </p:cTn>
                              </p:par>
                            </p:childTnLst>
                          </p:cTn>
                        </p:par>
                        <p:par>
                          <p:cTn id="82" fill="hold">
                            <p:stCondLst>
                              <p:cond delay="2500"/>
                            </p:stCondLst>
                            <p:childTnLst>
                              <p:par>
                                <p:cTn id="83" presetID="3" presetClass="entr" presetSubtype="10" fill="hold" grpId="0" nodeType="afterEffect">
                                  <p:stCondLst>
                                    <p:cond delay="0"/>
                                  </p:stCondLst>
                                  <p:childTnLst>
                                    <p:set>
                                      <p:cBhvr>
                                        <p:cTn id="84" dur="1" fill="hold">
                                          <p:stCondLst>
                                            <p:cond delay="0"/>
                                          </p:stCondLst>
                                        </p:cTn>
                                        <p:tgtEl>
                                          <p:spTgt spid="80"/>
                                        </p:tgtEl>
                                        <p:attrNameLst>
                                          <p:attrName>style.visibility</p:attrName>
                                        </p:attrNameLst>
                                      </p:cBhvr>
                                      <p:to>
                                        <p:strVal val="visible"/>
                                      </p:to>
                                    </p:set>
                                    <p:animEffect transition="in" filter="blinds(horizontal)">
                                      <p:cBhvr>
                                        <p:cTn id="85" dur="500"/>
                                        <p:tgtEl>
                                          <p:spTgt spid="80"/>
                                        </p:tgtEl>
                                      </p:cBhvr>
                                    </p:animEffect>
                                  </p:childTnLst>
                                </p:cTn>
                              </p:par>
                            </p:childTnLst>
                          </p:cTn>
                        </p:par>
                        <p:par>
                          <p:cTn id="86" fill="hold">
                            <p:stCondLst>
                              <p:cond delay="3000"/>
                            </p:stCondLst>
                            <p:childTnLst>
                              <p:par>
                                <p:cTn id="87" presetID="3" presetClass="entr" presetSubtype="10" fill="hold" grpId="0" nodeType="afterEffect">
                                  <p:stCondLst>
                                    <p:cond delay="0"/>
                                  </p:stCondLst>
                                  <p:childTnLst>
                                    <p:set>
                                      <p:cBhvr>
                                        <p:cTn id="88" dur="1" fill="hold">
                                          <p:stCondLst>
                                            <p:cond delay="0"/>
                                          </p:stCondLst>
                                        </p:cTn>
                                        <p:tgtEl>
                                          <p:spTgt spid="70"/>
                                        </p:tgtEl>
                                        <p:attrNameLst>
                                          <p:attrName>style.visibility</p:attrName>
                                        </p:attrNameLst>
                                      </p:cBhvr>
                                      <p:to>
                                        <p:strVal val="visible"/>
                                      </p:to>
                                    </p:set>
                                    <p:animEffect transition="in" filter="blinds(horizontal)">
                                      <p:cBhvr>
                                        <p:cTn id="89" dur="500"/>
                                        <p:tgtEl>
                                          <p:spTgt spid="70"/>
                                        </p:tgtEl>
                                      </p:cBhvr>
                                    </p:animEffect>
                                  </p:childTnLst>
                                </p:cTn>
                              </p:par>
                            </p:childTnLst>
                          </p:cTn>
                        </p:par>
                        <p:par>
                          <p:cTn id="90" fill="hold">
                            <p:stCondLst>
                              <p:cond delay="3500"/>
                            </p:stCondLst>
                            <p:childTnLst>
                              <p:par>
                                <p:cTn id="91" presetID="3" presetClass="entr" presetSubtype="10" fill="hold" grpId="0" nodeType="afterEffect">
                                  <p:stCondLst>
                                    <p:cond delay="0"/>
                                  </p:stCondLst>
                                  <p:childTnLst>
                                    <p:set>
                                      <p:cBhvr>
                                        <p:cTn id="92" dur="1" fill="hold">
                                          <p:stCondLst>
                                            <p:cond delay="0"/>
                                          </p:stCondLst>
                                        </p:cTn>
                                        <p:tgtEl>
                                          <p:spTgt spid="69"/>
                                        </p:tgtEl>
                                        <p:attrNameLst>
                                          <p:attrName>style.visibility</p:attrName>
                                        </p:attrNameLst>
                                      </p:cBhvr>
                                      <p:to>
                                        <p:strVal val="visible"/>
                                      </p:to>
                                    </p:set>
                                    <p:animEffect transition="in" filter="blinds(horizontal)">
                                      <p:cBhvr>
                                        <p:cTn id="93" dur="500"/>
                                        <p:tgtEl>
                                          <p:spTgt spid="69"/>
                                        </p:tgtEl>
                                      </p:cBhvr>
                                    </p:animEffect>
                                  </p:childTnLst>
                                </p:cTn>
                              </p:par>
                            </p:childTnLst>
                          </p:cTn>
                        </p:par>
                      </p:childTnLst>
                    </p:cTn>
                  </p:par>
                  <p:par>
                    <p:cTn id="94" fill="hold">
                      <p:stCondLst>
                        <p:cond delay="indefinite"/>
                      </p:stCondLst>
                      <p:childTnLst>
                        <p:par>
                          <p:cTn id="95" fill="hold">
                            <p:stCondLst>
                              <p:cond delay="0"/>
                            </p:stCondLst>
                            <p:childTnLst>
                              <p:par>
                                <p:cTn id="96" presetID="3" presetClass="entr" presetSubtype="10" fill="hold" grpId="0" nodeType="clickEffect">
                                  <p:stCondLst>
                                    <p:cond delay="0"/>
                                  </p:stCondLst>
                                  <p:childTnLst>
                                    <p:set>
                                      <p:cBhvr>
                                        <p:cTn id="97" dur="1" fill="hold">
                                          <p:stCondLst>
                                            <p:cond delay="0"/>
                                          </p:stCondLst>
                                        </p:cTn>
                                        <p:tgtEl>
                                          <p:spTgt spid="44"/>
                                        </p:tgtEl>
                                        <p:attrNameLst>
                                          <p:attrName>style.visibility</p:attrName>
                                        </p:attrNameLst>
                                      </p:cBhvr>
                                      <p:to>
                                        <p:strVal val="visible"/>
                                      </p:to>
                                    </p:set>
                                    <p:animEffect transition="in" filter="blinds(horizontal)">
                                      <p:cBhvr>
                                        <p:cTn id="98" dur="500"/>
                                        <p:tgtEl>
                                          <p:spTgt spid="44"/>
                                        </p:tgtEl>
                                      </p:cBhvr>
                                    </p:animEffect>
                                  </p:childTnLst>
                                </p:cTn>
                              </p:par>
                            </p:childTnLst>
                          </p:cTn>
                        </p:par>
                        <p:par>
                          <p:cTn id="99" fill="hold">
                            <p:stCondLst>
                              <p:cond delay="500"/>
                            </p:stCondLst>
                            <p:childTnLst>
                              <p:par>
                                <p:cTn id="100" presetID="3" presetClass="entr" presetSubtype="10" fill="hold" grpId="0" nodeType="afterEffect">
                                  <p:stCondLst>
                                    <p:cond delay="0"/>
                                  </p:stCondLst>
                                  <p:childTnLst>
                                    <p:set>
                                      <p:cBhvr>
                                        <p:cTn id="101" dur="1" fill="hold">
                                          <p:stCondLst>
                                            <p:cond delay="0"/>
                                          </p:stCondLst>
                                        </p:cTn>
                                        <p:tgtEl>
                                          <p:spTgt spid="45"/>
                                        </p:tgtEl>
                                        <p:attrNameLst>
                                          <p:attrName>style.visibility</p:attrName>
                                        </p:attrNameLst>
                                      </p:cBhvr>
                                      <p:to>
                                        <p:strVal val="visible"/>
                                      </p:to>
                                    </p:set>
                                    <p:animEffect transition="in" filter="blinds(horizontal)">
                                      <p:cBhvr>
                                        <p:cTn id="102" dur="500"/>
                                        <p:tgtEl>
                                          <p:spTgt spid="45"/>
                                        </p:tgtEl>
                                      </p:cBhvr>
                                    </p:animEffect>
                                  </p:childTnLst>
                                </p:cTn>
                              </p:par>
                            </p:childTnLst>
                          </p:cTn>
                        </p:par>
                        <p:par>
                          <p:cTn id="103" fill="hold">
                            <p:stCondLst>
                              <p:cond delay="1000"/>
                            </p:stCondLst>
                            <p:childTnLst>
                              <p:par>
                                <p:cTn id="104" presetID="3" presetClass="entr" presetSubtype="10" fill="hold" grpId="0" nodeType="afterEffect">
                                  <p:stCondLst>
                                    <p:cond delay="0"/>
                                  </p:stCondLst>
                                  <p:childTnLst>
                                    <p:set>
                                      <p:cBhvr>
                                        <p:cTn id="105" dur="1" fill="hold">
                                          <p:stCondLst>
                                            <p:cond delay="0"/>
                                          </p:stCondLst>
                                        </p:cTn>
                                        <p:tgtEl>
                                          <p:spTgt spid="46"/>
                                        </p:tgtEl>
                                        <p:attrNameLst>
                                          <p:attrName>style.visibility</p:attrName>
                                        </p:attrNameLst>
                                      </p:cBhvr>
                                      <p:to>
                                        <p:strVal val="visible"/>
                                      </p:to>
                                    </p:set>
                                    <p:animEffect transition="in" filter="blinds(horizontal)">
                                      <p:cBhvr>
                                        <p:cTn id="106" dur="500"/>
                                        <p:tgtEl>
                                          <p:spTgt spid="46"/>
                                        </p:tgtEl>
                                      </p:cBhvr>
                                    </p:animEffect>
                                  </p:childTnLst>
                                </p:cTn>
                              </p:par>
                            </p:childTnLst>
                          </p:cTn>
                        </p:par>
                        <p:par>
                          <p:cTn id="107" fill="hold">
                            <p:stCondLst>
                              <p:cond delay="1500"/>
                            </p:stCondLst>
                            <p:childTnLst>
                              <p:par>
                                <p:cTn id="108" presetID="3" presetClass="entr" presetSubtype="10" fill="hold" grpId="0" nodeType="afterEffect">
                                  <p:stCondLst>
                                    <p:cond delay="0"/>
                                  </p:stCondLst>
                                  <p:childTnLst>
                                    <p:set>
                                      <p:cBhvr>
                                        <p:cTn id="109" dur="1" fill="hold">
                                          <p:stCondLst>
                                            <p:cond delay="0"/>
                                          </p:stCondLst>
                                        </p:cTn>
                                        <p:tgtEl>
                                          <p:spTgt spid="49"/>
                                        </p:tgtEl>
                                        <p:attrNameLst>
                                          <p:attrName>style.visibility</p:attrName>
                                        </p:attrNameLst>
                                      </p:cBhvr>
                                      <p:to>
                                        <p:strVal val="visible"/>
                                      </p:to>
                                    </p:set>
                                    <p:animEffect transition="in" filter="blinds(horizontal)">
                                      <p:cBhvr>
                                        <p:cTn id="110" dur="500"/>
                                        <p:tgtEl>
                                          <p:spTgt spid="49"/>
                                        </p:tgtEl>
                                      </p:cBhvr>
                                    </p:animEffect>
                                  </p:childTnLst>
                                </p:cTn>
                              </p:par>
                            </p:childTnLst>
                          </p:cTn>
                        </p:par>
                        <p:par>
                          <p:cTn id="111" fill="hold">
                            <p:stCondLst>
                              <p:cond delay="2000"/>
                            </p:stCondLst>
                            <p:childTnLst>
                              <p:par>
                                <p:cTn id="112" presetID="3" presetClass="entr" presetSubtype="10"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Effect transition="in" filter="blinds(horizontal)">
                                      <p:cBhvr>
                                        <p:cTn id="114" dur="500"/>
                                        <p:tgtEl>
                                          <p:spTgt spid="50"/>
                                        </p:tgtEl>
                                      </p:cBhvr>
                                    </p:animEffect>
                                  </p:childTnLst>
                                </p:cTn>
                              </p:par>
                            </p:childTnLst>
                          </p:cTn>
                        </p:par>
                        <p:par>
                          <p:cTn id="115" fill="hold">
                            <p:stCondLst>
                              <p:cond delay="2500"/>
                            </p:stCondLst>
                            <p:childTnLst>
                              <p:par>
                                <p:cTn id="116" presetID="3" presetClass="entr" presetSubtype="10" fill="hold" grpId="0" nodeType="after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blinds(horizontal)">
                                      <p:cBhvr>
                                        <p:cTn id="118" dur="500"/>
                                        <p:tgtEl>
                                          <p:spTgt spid="51"/>
                                        </p:tgtEl>
                                      </p:cBhvr>
                                    </p:animEffect>
                                  </p:childTnLst>
                                </p:cTn>
                              </p:par>
                            </p:childTnLst>
                          </p:cTn>
                        </p:par>
                      </p:childTnLst>
                    </p:cTn>
                  </p:par>
                  <p:par>
                    <p:cTn id="119" fill="hold">
                      <p:stCondLst>
                        <p:cond delay="indefinite"/>
                      </p:stCondLst>
                      <p:childTnLst>
                        <p:par>
                          <p:cTn id="120" fill="hold">
                            <p:stCondLst>
                              <p:cond delay="0"/>
                            </p:stCondLst>
                            <p:childTnLst>
                              <p:par>
                                <p:cTn id="121" presetID="3" presetClass="entr" presetSubtype="10" fill="hold" grpId="0" nodeType="clickEffect">
                                  <p:stCondLst>
                                    <p:cond delay="0"/>
                                  </p:stCondLst>
                                  <p:childTnLst>
                                    <p:set>
                                      <p:cBhvr>
                                        <p:cTn id="122" dur="1" fill="hold">
                                          <p:stCondLst>
                                            <p:cond delay="0"/>
                                          </p:stCondLst>
                                        </p:cTn>
                                        <p:tgtEl>
                                          <p:spTgt spid="48"/>
                                        </p:tgtEl>
                                        <p:attrNameLst>
                                          <p:attrName>style.visibility</p:attrName>
                                        </p:attrNameLst>
                                      </p:cBhvr>
                                      <p:to>
                                        <p:strVal val="visible"/>
                                      </p:to>
                                    </p:set>
                                    <p:animEffect transition="in" filter="blinds(horizontal)">
                                      <p:cBhvr>
                                        <p:cTn id="123" dur="500"/>
                                        <p:tgtEl>
                                          <p:spTgt spid="48"/>
                                        </p:tgtEl>
                                      </p:cBhvr>
                                    </p:animEffect>
                                  </p:childTnLst>
                                </p:cTn>
                              </p:par>
                            </p:childTnLst>
                          </p:cTn>
                        </p:par>
                        <p:par>
                          <p:cTn id="124" fill="hold">
                            <p:stCondLst>
                              <p:cond delay="500"/>
                            </p:stCondLst>
                            <p:childTnLst>
                              <p:par>
                                <p:cTn id="125" presetID="3" presetClass="entr" presetSubtype="10" fill="hold" grpId="0" nodeType="afterEffect">
                                  <p:stCondLst>
                                    <p:cond delay="0"/>
                                  </p:stCondLst>
                                  <p:childTnLst>
                                    <p:set>
                                      <p:cBhvr>
                                        <p:cTn id="126" dur="1" fill="hold">
                                          <p:stCondLst>
                                            <p:cond delay="0"/>
                                          </p:stCondLst>
                                        </p:cTn>
                                        <p:tgtEl>
                                          <p:spTgt spid="47"/>
                                        </p:tgtEl>
                                        <p:attrNameLst>
                                          <p:attrName>style.visibility</p:attrName>
                                        </p:attrNameLst>
                                      </p:cBhvr>
                                      <p:to>
                                        <p:strVal val="visible"/>
                                      </p:to>
                                    </p:set>
                                    <p:animEffect transition="in" filter="blinds(horizontal)">
                                      <p:cBhvr>
                                        <p:cTn id="127" dur="500"/>
                                        <p:tgtEl>
                                          <p:spTgt spid="47"/>
                                        </p:tgtEl>
                                      </p:cBhvr>
                                    </p:animEffect>
                                  </p:childTnLst>
                                </p:cTn>
                              </p:par>
                            </p:childTnLst>
                          </p:cTn>
                        </p:par>
                        <p:par>
                          <p:cTn id="128" fill="hold">
                            <p:stCondLst>
                              <p:cond delay="1000"/>
                            </p:stCondLst>
                            <p:childTnLst>
                              <p:par>
                                <p:cTn id="129" presetID="3" presetClass="entr" presetSubtype="10" fill="hold" grpId="0" nodeType="afterEffect">
                                  <p:stCondLst>
                                    <p:cond delay="0"/>
                                  </p:stCondLst>
                                  <p:childTnLst>
                                    <p:set>
                                      <p:cBhvr>
                                        <p:cTn id="130" dur="1" fill="hold">
                                          <p:stCondLst>
                                            <p:cond delay="0"/>
                                          </p:stCondLst>
                                        </p:cTn>
                                        <p:tgtEl>
                                          <p:spTgt spid="52"/>
                                        </p:tgtEl>
                                        <p:attrNameLst>
                                          <p:attrName>style.visibility</p:attrName>
                                        </p:attrNameLst>
                                      </p:cBhvr>
                                      <p:to>
                                        <p:strVal val="visible"/>
                                      </p:to>
                                    </p:set>
                                    <p:animEffect transition="in" filter="blinds(horizontal)">
                                      <p:cBhvr>
                                        <p:cTn id="131" dur="500"/>
                                        <p:tgtEl>
                                          <p:spTgt spid="52"/>
                                        </p:tgtEl>
                                      </p:cBhvr>
                                    </p:animEffect>
                                  </p:childTnLst>
                                </p:cTn>
                              </p:par>
                            </p:childTnLst>
                          </p:cTn>
                        </p:par>
                        <p:par>
                          <p:cTn id="132" fill="hold">
                            <p:stCondLst>
                              <p:cond delay="1500"/>
                            </p:stCondLst>
                            <p:childTnLst>
                              <p:par>
                                <p:cTn id="133" presetID="3" presetClass="entr" presetSubtype="10"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Effect transition="in" filter="blinds(horizontal)">
                                      <p:cBhvr>
                                        <p:cTn id="135" dur="500"/>
                                        <p:tgtEl>
                                          <p:spTgt spid="53"/>
                                        </p:tgtEl>
                                      </p:cBhvr>
                                    </p:animEffect>
                                  </p:childTnLst>
                                </p:cTn>
                              </p:par>
                            </p:childTnLst>
                          </p:cTn>
                        </p:par>
                        <p:par>
                          <p:cTn id="136" fill="hold">
                            <p:stCondLst>
                              <p:cond delay="2000"/>
                            </p:stCondLst>
                            <p:childTnLst>
                              <p:par>
                                <p:cTn id="137" presetID="3" presetClass="entr" presetSubtype="10" fill="hold" grpId="0" nodeType="afterEffect">
                                  <p:stCondLst>
                                    <p:cond delay="0"/>
                                  </p:stCondLst>
                                  <p:childTnLst>
                                    <p:set>
                                      <p:cBhvr>
                                        <p:cTn id="138" dur="1" fill="hold">
                                          <p:stCondLst>
                                            <p:cond delay="0"/>
                                          </p:stCondLst>
                                        </p:cTn>
                                        <p:tgtEl>
                                          <p:spTgt spid="54"/>
                                        </p:tgtEl>
                                        <p:attrNameLst>
                                          <p:attrName>style.visibility</p:attrName>
                                        </p:attrNameLst>
                                      </p:cBhvr>
                                      <p:to>
                                        <p:strVal val="visible"/>
                                      </p:to>
                                    </p:set>
                                    <p:animEffect transition="in" filter="blinds(horizontal)">
                                      <p:cBhvr>
                                        <p:cTn id="139" dur="500"/>
                                        <p:tgtEl>
                                          <p:spTgt spid="54"/>
                                        </p:tgtEl>
                                      </p:cBhvr>
                                    </p:animEffect>
                                  </p:childTnLst>
                                </p:cTn>
                              </p:par>
                            </p:childTnLst>
                          </p:cTn>
                        </p:par>
                        <p:par>
                          <p:cTn id="140" fill="hold">
                            <p:stCondLst>
                              <p:cond delay="2500"/>
                            </p:stCondLst>
                            <p:childTnLst>
                              <p:par>
                                <p:cTn id="141" presetID="3" presetClass="entr" presetSubtype="10" fill="hold" grpId="0" nodeType="afterEffect">
                                  <p:stCondLst>
                                    <p:cond delay="0"/>
                                  </p:stCondLst>
                                  <p:childTnLst>
                                    <p:set>
                                      <p:cBhvr>
                                        <p:cTn id="142" dur="1" fill="hold">
                                          <p:stCondLst>
                                            <p:cond delay="0"/>
                                          </p:stCondLst>
                                        </p:cTn>
                                        <p:tgtEl>
                                          <p:spTgt spid="55"/>
                                        </p:tgtEl>
                                        <p:attrNameLst>
                                          <p:attrName>style.visibility</p:attrName>
                                        </p:attrNameLst>
                                      </p:cBhvr>
                                      <p:to>
                                        <p:strVal val="visible"/>
                                      </p:to>
                                    </p:set>
                                    <p:animEffect transition="in" filter="blinds(horizontal)">
                                      <p:cBhvr>
                                        <p:cTn id="143" dur="500"/>
                                        <p:tgtEl>
                                          <p:spTgt spid="55"/>
                                        </p:tgtEl>
                                      </p:cBhvr>
                                    </p:animEffect>
                                  </p:childTnLst>
                                </p:cTn>
                              </p:par>
                            </p:childTnLst>
                          </p:cTn>
                        </p:par>
                        <p:par>
                          <p:cTn id="144" fill="hold">
                            <p:stCondLst>
                              <p:cond delay="3000"/>
                            </p:stCondLst>
                            <p:childTnLst>
                              <p:par>
                                <p:cTn id="145" presetID="3" presetClass="entr" presetSubtype="10" fill="hold" grpId="0" nodeType="afterEffect">
                                  <p:stCondLst>
                                    <p:cond delay="0"/>
                                  </p:stCondLst>
                                  <p:childTnLst>
                                    <p:set>
                                      <p:cBhvr>
                                        <p:cTn id="146" dur="1" fill="hold">
                                          <p:stCondLst>
                                            <p:cond delay="0"/>
                                          </p:stCondLst>
                                        </p:cTn>
                                        <p:tgtEl>
                                          <p:spTgt spid="78"/>
                                        </p:tgtEl>
                                        <p:attrNameLst>
                                          <p:attrName>style.visibility</p:attrName>
                                        </p:attrNameLst>
                                      </p:cBhvr>
                                      <p:to>
                                        <p:strVal val="visible"/>
                                      </p:to>
                                    </p:set>
                                    <p:animEffect transition="in" filter="blinds(horizontal)">
                                      <p:cBhvr>
                                        <p:cTn id="147" dur="500"/>
                                        <p:tgtEl>
                                          <p:spTgt spid="78"/>
                                        </p:tgtEl>
                                      </p:cBhvr>
                                    </p:animEffect>
                                  </p:childTnLst>
                                </p:cTn>
                              </p:par>
                            </p:childTnLst>
                          </p:cTn>
                        </p:par>
                      </p:childTnLst>
                    </p:cTn>
                  </p:par>
                  <p:par>
                    <p:cTn id="148" fill="hold">
                      <p:stCondLst>
                        <p:cond delay="indefinite"/>
                      </p:stCondLst>
                      <p:childTnLst>
                        <p:par>
                          <p:cTn id="149" fill="hold">
                            <p:stCondLst>
                              <p:cond delay="0"/>
                            </p:stCondLst>
                            <p:childTnLst>
                              <p:par>
                                <p:cTn id="150" presetID="3" presetClass="entr" presetSubtype="10" fill="hold" grpId="0" nodeType="clickEffect">
                                  <p:stCondLst>
                                    <p:cond delay="0"/>
                                  </p:stCondLst>
                                  <p:childTnLst>
                                    <p:set>
                                      <p:cBhvr>
                                        <p:cTn id="151" dur="1" fill="hold">
                                          <p:stCondLst>
                                            <p:cond delay="0"/>
                                          </p:stCondLst>
                                        </p:cTn>
                                        <p:tgtEl>
                                          <p:spTgt spid="62"/>
                                        </p:tgtEl>
                                        <p:attrNameLst>
                                          <p:attrName>style.visibility</p:attrName>
                                        </p:attrNameLst>
                                      </p:cBhvr>
                                      <p:to>
                                        <p:strVal val="visible"/>
                                      </p:to>
                                    </p:set>
                                    <p:animEffect transition="in" filter="blinds(horizontal)">
                                      <p:cBhvr>
                                        <p:cTn id="152" dur="500"/>
                                        <p:tgtEl>
                                          <p:spTgt spid="62"/>
                                        </p:tgtEl>
                                      </p:cBhvr>
                                    </p:animEffect>
                                  </p:childTnLst>
                                </p:cTn>
                              </p:par>
                            </p:childTnLst>
                          </p:cTn>
                        </p:par>
                        <p:par>
                          <p:cTn id="153" fill="hold">
                            <p:stCondLst>
                              <p:cond delay="500"/>
                            </p:stCondLst>
                            <p:childTnLst>
                              <p:par>
                                <p:cTn id="154" presetID="3" presetClass="entr" presetSubtype="10" fill="hold" grpId="0" nodeType="afterEffect">
                                  <p:stCondLst>
                                    <p:cond delay="0"/>
                                  </p:stCondLst>
                                  <p:childTnLst>
                                    <p:set>
                                      <p:cBhvr>
                                        <p:cTn id="155" dur="1" fill="hold">
                                          <p:stCondLst>
                                            <p:cond delay="0"/>
                                          </p:stCondLst>
                                        </p:cTn>
                                        <p:tgtEl>
                                          <p:spTgt spid="56"/>
                                        </p:tgtEl>
                                        <p:attrNameLst>
                                          <p:attrName>style.visibility</p:attrName>
                                        </p:attrNameLst>
                                      </p:cBhvr>
                                      <p:to>
                                        <p:strVal val="visible"/>
                                      </p:to>
                                    </p:set>
                                    <p:animEffect transition="in" filter="blinds(horizontal)">
                                      <p:cBhvr>
                                        <p:cTn id="156" dur="500"/>
                                        <p:tgtEl>
                                          <p:spTgt spid="56"/>
                                        </p:tgtEl>
                                      </p:cBhvr>
                                    </p:animEffect>
                                  </p:childTnLst>
                                </p:cTn>
                              </p:par>
                            </p:childTnLst>
                          </p:cTn>
                        </p:par>
                        <p:par>
                          <p:cTn id="157" fill="hold">
                            <p:stCondLst>
                              <p:cond delay="1000"/>
                            </p:stCondLst>
                            <p:childTnLst>
                              <p:par>
                                <p:cTn id="158" presetID="3" presetClass="entr" presetSubtype="10" fill="hold" grpId="0" nodeType="afterEffect">
                                  <p:stCondLst>
                                    <p:cond delay="0"/>
                                  </p:stCondLst>
                                  <p:childTnLst>
                                    <p:set>
                                      <p:cBhvr>
                                        <p:cTn id="159" dur="1" fill="hold">
                                          <p:stCondLst>
                                            <p:cond delay="0"/>
                                          </p:stCondLst>
                                        </p:cTn>
                                        <p:tgtEl>
                                          <p:spTgt spid="59"/>
                                        </p:tgtEl>
                                        <p:attrNameLst>
                                          <p:attrName>style.visibility</p:attrName>
                                        </p:attrNameLst>
                                      </p:cBhvr>
                                      <p:to>
                                        <p:strVal val="visible"/>
                                      </p:to>
                                    </p:set>
                                    <p:animEffect transition="in" filter="blinds(horizontal)">
                                      <p:cBhvr>
                                        <p:cTn id="160" dur="500"/>
                                        <p:tgtEl>
                                          <p:spTgt spid="59"/>
                                        </p:tgtEl>
                                      </p:cBhvr>
                                    </p:animEffect>
                                  </p:childTnLst>
                                </p:cTn>
                              </p:par>
                            </p:childTnLst>
                          </p:cTn>
                        </p:par>
                        <p:par>
                          <p:cTn id="161" fill="hold">
                            <p:stCondLst>
                              <p:cond delay="1500"/>
                            </p:stCondLst>
                            <p:childTnLst>
                              <p:par>
                                <p:cTn id="162" presetID="3" presetClass="entr" presetSubtype="10" fill="hold" grpId="0" nodeType="afterEffect">
                                  <p:stCondLst>
                                    <p:cond delay="0"/>
                                  </p:stCondLst>
                                  <p:childTnLst>
                                    <p:set>
                                      <p:cBhvr>
                                        <p:cTn id="163" dur="1" fill="hold">
                                          <p:stCondLst>
                                            <p:cond delay="0"/>
                                          </p:stCondLst>
                                        </p:cTn>
                                        <p:tgtEl>
                                          <p:spTgt spid="63"/>
                                        </p:tgtEl>
                                        <p:attrNameLst>
                                          <p:attrName>style.visibility</p:attrName>
                                        </p:attrNameLst>
                                      </p:cBhvr>
                                      <p:to>
                                        <p:strVal val="visible"/>
                                      </p:to>
                                    </p:set>
                                    <p:animEffect transition="in" filter="blinds(horizontal)">
                                      <p:cBhvr>
                                        <p:cTn id="164" dur="500"/>
                                        <p:tgtEl>
                                          <p:spTgt spid="63"/>
                                        </p:tgtEl>
                                      </p:cBhvr>
                                    </p:animEffect>
                                  </p:childTnLst>
                                </p:cTn>
                              </p:par>
                            </p:childTnLst>
                          </p:cTn>
                        </p:par>
                        <p:par>
                          <p:cTn id="165" fill="hold">
                            <p:stCondLst>
                              <p:cond delay="2000"/>
                            </p:stCondLst>
                            <p:childTnLst>
                              <p:par>
                                <p:cTn id="166" presetID="3" presetClass="entr" presetSubtype="10" fill="hold" grpId="0" nodeType="afterEffect">
                                  <p:stCondLst>
                                    <p:cond delay="0"/>
                                  </p:stCondLst>
                                  <p:childTnLst>
                                    <p:set>
                                      <p:cBhvr>
                                        <p:cTn id="167" dur="1" fill="hold">
                                          <p:stCondLst>
                                            <p:cond delay="0"/>
                                          </p:stCondLst>
                                        </p:cTn>
                                        <p:tgtEl>
                                          <p:spTgt spid="60"/>
                                        </p:tgtEl>
                                        <p:attrNameLst>
                                          <p:attrName>style.visibility</p:attrName>
                                        </p:attrNameLst>
                                      </p:cBhvr>
                                      <p:to>
                                        <p:strVal val="visible"/>
                                      </p:to>
                                    </p:set>
                                    <p:animEffect transition="in" filter="blinds(horizontal)">
                                      <p:cBhvr>
                                        <p:cTn id="168" dur="500"/>
                                        <p:tgtEl>
                                          <p:spTgt spid="60"/>
                                        </p:tgtEl>
                                      </p:cBhvr>
                                    </p:animEffect>
                                  </p:childTnLst>
                                </p:cTn>
                              </p:par>
                            </p:childTnLst>
                          </p:cTn>
                        </p:par>
                        <p:par>
                          <p:cTn id="169" fill="hold">
                            <p:stCondLst>
                              <p:cond delay="2500"/>
                            </p:stCondLst>
                            <p:childTnLst>
                              <p:par>
                                <p:cTn id="170" presetID="3" presetClass="entr" presetSubtype="10" fill="hold" grpId="0" nodeType="afterEffect">
                                  <p:stCondLst>
                                    <p:cond delay="0"/>
                                  </p:stCondLst>
                                  <p:childTnLst>
                                    <p:set>
                                      <p:cBhvr>
                                        <p:cTn id="171" dur="1" fill="hold">
                                          <p:stCondLst>
                                            <p:cond delay="0"/>
                                          </p:stCondLst>
                                        </p:cTn>
                                        <p:tgtEl>
                                          <p:spTgt spid="61"/>
                                        </p:tgtEl>
                                        <p:attrNameLst>
                                          <p:attrName>style.visibility</p:attrName>
                                        </p:attrNameLst>
                                      </p:cBhvr>
                                      <p:to>
                                        <p:strVal val="visible"/>
                                      </p:to>
                                    </p:set>
                                    <p:animEffect transition="in" filter="blinds(horizontal)">
                                      <p:cBhvr>
                                        <p:cTn id="172" dur="500"/>
                                        <p:tgtEl>
                                          <p:spTgt spid="61"/>
                                        </p:tgtEl>
                                      </p:cBhvr>
                                    </p:animEffect>
                                  </p:childTnLst>
                                </p:cTn>
                              </p:par>
                            </p:childTnLst>
                          </p:cTn>
                        </p:par>
                        <p:par>
                          <p:cTn id="173" fill="hold">
                            <p:stCondLst>
                              <p:cond delay="3000"/>
                            </p:stCondLst>
                            <p:childTnLst>
                              <p:par>
                                <p:cTn id="174" presetID="3" presetClass="entr" presetSubtype="10" fill="hold" grpId="0" nodeType="afterEffect">
                                  <p:stCondLst>
                                    <p:cond delay="0"/>
                                  </p:stCondLst>
                                  <p:childTnLst>
                                    <p:set>
                                      <p:cBhvr>
                                        <p:cTn id="175" dur="1" fill="hold">
                                          <p:stCondLst>
                                            <p:cond delay="0"/>
                                          </p:stCondLst>
                                        </p:cTn>
                                        <p:tgtEl>
                                          <p:spTgt spid="64"/>
                                        </p:tgtEl>
                                        <p:attrNameLst>
                                          <p:attrName>style.visibility</p:attrName>
                                        </p:attrNameLst>
                                      </p:cBhvr>
                                      <p:to>
                                        <p:strVal val="visible"/>
                                      </p:to>
                                    </p:set>
                                    <p:animEffect transition="in" filter="blinds(horizontal)">
                                      <p:cBhvr>
                                        <p:cTn id="176" dur="500"/>
                                        <p:tgtEl>
                                          <p:spTgt spid="64"/>
                                        </p:tgtEl>
                                      </p:cBhvr>
                                    </p:animEffect>
                                  </p:childTnLst>
                                </p:cTn>
                              </p:par>
                            </p:childTnLst>
                          </p:cTn>
                        </p:par>
                        <p:par>
                          <p:cTn id="177" fill="hold">
                            <p:stCondLst>
                              <p:cond delay="3500"/>
                            </p:stCondLst>
                            <p:childTnLst>
                              <p:par>
                                <p:cTn id="178" presetID="3" presetClass="entr" presetSubtype="10" fill="hold" grpId="0" nodeType="afterEffect">
                                  <p:stCondLst>
                                    <p:cond delay="0"/>
                                  </p:stCondLst>
                                  <p:childTnLst>
                                    <p:set>
                                      <p:cBhvr>
                                        <p:cTn id="179" dur="1" fill="hold">
                                          <p:stCondLst>
                                            <p:cond delay="0"/>
                                          </p:stCondLst>
                                        </p:cTn>
                                        <p:tgtEl>
                                          <p:spTgt spid="65"/>
                                        </p:tgtEl>
                                        <p:attrNameLst>
                                          <p:attrName>style.visibility</p:attrName>
                                        </p:attrNameLst>
                                      </p:cBhvr>
                                      <p:to>
                                        <p:strVal val="visible"/>
                                      </p:to>
                                    </p:set>
                                    <p:animEffect transition="in" filter="blinds(horizontal)">
                                      <p:cBhvr>
                                        <p:cTn id="180"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73" grpId="0"/>
      <p:bldP spid="77" grpId="0"/>
      <p:bldP spid="76" grpId="0"/>
      <p:bldP spid="80" grpId="0"/>
      <p:bldP spid="7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0722" name="Picture 2" descr="http://n.sinaimg.cn/translate/75/w530h345/20180720/0OnN-hfnsvzc1156741.jpg"/>
          <p:cNvPicPr>
            <a:picLocks noChangeAspect="1"/>
          </p:cNvPicPr>
          <p:nvPr/>
        </p:nvPicPr>
        <p:blipFill>
          <a:blip r:embed="rId1"/>
          <a:stretch>
            <a:fillRect/>
          </a:stretch>
        </p:blipFill>
        <p:spPr>
          <a:xfrm>
            <a:off x="2208213" y="5013325"/>
            <a:ext cx="3816350" cy="1844675"/>
          </a:xfrm>
          <a:prstGeom prst="rect">
            <a:avLst/>
          </a:prstGeom>
          <a:noFill/>
          <a:ln w="9525">
            <a:noFill/>
          </a:ln>
        </p:spPr>
      </p:pic>
      <p:sp>
        <p:nvSpPr>
          <p:cNvPr id="30723" name="内容占位符 2"/>
          <p:cNvSpPr>
            <a:spLocks noGrp="1"/>
          </p:cNvSpPr>
          <p:nvPr>
            <p:ph idx="1"/>
          </p:nvPr>
        </p:nvSpPr>
        <p:spPr>
          <a:xfrm>
            <a:off x="1110615" y="189230"/>
            <a:ext cx="10953750" cy="1295400"/>
          </a:xfrm>
        </p:spPr>
        <p:txBody>
          <a:bodyPr vert="horz" wrap="square" lIns="91440" tIns="45720" rIns="91440" bIns="45720" anchor="t"/>
          <a:p>
            <a:pPr eaLnBrk="1" hangingPunct="1"/>
            <a:r>
              <a:rPr lang="zh-CN" altLang="en-US" sz="2400" b="1" dirty="0"/>
              <a:t>中美贸易争端，是中美经济关系中的重要问题。贸易争端主要发生在两个方面：一是中国具有比较优势的出口领域；二是中国没有优势的进口和技术知识领域。</a:t>
            </a:r>
            <a:endParaRPr lang="en-US" altLang="zh-CN" sz="2400" b="1" dirty="0"/>
          </a:p>
        </p:txBody>
      </p:sp>
      <p:pic>
        <p:nvPicPr>
          <p:cNvPr id="30724" name="Picture 2" descr="https://gss1.bdstatic.com/-vo3dSag_xI4khGkpoWK1HF6hhy/baike/c0%3Dbaike80%2C5%2C5%2C80%2C26/sign=91a48352de1b0ef478e5900cbcad3abf/08f790529822720e3995298677cb0a46f21fab77.jpg"/>
          <p:cNvPicPr>
            <a:picLocks noChangeAspect="1"/>
          </p:cNvPicPr>
          <p:nvPr/>
        </p:nvPicPr>
        <p:blipFill>
          <a:blip r:embed="rId2"/>
          <a:srcRect t="15056" b="16423"/>
          <a:stretch>
            <a:fillRect/>
          </a:stretch>
        </p:blipFill>
        <p:spPr>
          <a:xfrm>
            <a:off x="6167438" y="5013325"/>
            <a:ext cx="4176712" cy="1844675"/>
          </a:xfrm>
          <a:prstGeom prst="rect">
            <a:avLst/>
          </a:prstGeom>
          <a:noFill/>
          <a:ln w="9525">
            <a:noFill/>
          </a:ln>
        </p:spPr>
      </p:pic>
      <p:sp>
        <p:nvSpPr>
          <p:cNvPr id="10" name="矩形 9"/>
          <p:cNvSpPr/>
          <p:nvPr/>
        </p:nvSpPr>
        <p:spPr>
          <a:xfrm>
            <a:off x="384175" y="1725930"/>
            <a:ext cx="12011025" cy="3046095"/>
          </a:xfrm>
          <a:prstGeom prst="rect">
            <a:avLst/>
          </a:prstGeom>
          <a:noFill/>
          <a:ln w="9525">
            <a:noFill/>
          </a:ln>
        </p:spPr>
        <p:txBody>
          <a:bodyPr wrap="square">
            <a:spAutoFit/>
          </a:bodyPr>
          <a:p>
            <a:r>
              <a:rPr lang="en-US" altLang="zh-CN" sz="2400" dirty="0">
                <a:latin typeface="Calibri" panose="020F0502020204030204" pitchFamily="34" charset="0"/>
              </a:rPr>
              <a:t>12</a:t>
            </a:r>
            <a:r>
              <a:rPr lang="zh-CN" altLang="en-US" sz="2400" dirty="0">
                <a:latin typeface="Calibri" panose="020F0502020204030204" pitchFamily="34" charset="0"/>
              </a:rPr>
              <a:t>月</a:t>
            </a:r>
            <a:r>
              <a:rPr lang="en-US" altLang="zh-CN" sz="2400" dirty="0">
                <a:latin typeface="Calibri" panose="020F0502020204030204" pitchFamily="34" charset="0"/>
              </a:rPr>
              <a:t>1</a:t>
            </a:r>
            <a:r>
              <a:rPr lang="zh-CN" altLang="en-US" sz="2400" dirty="0">
                <a:latin typeface="Calibri" panose="020F0502020204030204" pitchFamily="34" charset="0"/>
              </a:rPr>
              <a:t>日晚，中国外长王毅在会上说，中美两国元首达成共识，停止相互加征新的关税。</a:t>
            </a:r>
            <a:endParaRPr lang="en-US" altLang="zh-CN" sz="2400" dirty="0">
              <a:latin typeface="Calibri" panose="020F0502020204030204" pitchFamily="34" charset="0"/>
            </a:endParaRPr>
          </a:p>
          <a:p>
            <a:r>
              <a:rPr lang="en-US" altLang="zh-CN" sz="2400" dirty="0">
                <a:latin typeface="Calibri" panose="020F0502020204030204" pitchFamily="34" charset="0"/>
              </a:rPr>
              <a:t>12</a:t>
            </a:r>
            <a:r>
              <a:rPr lang="zh-CN" altLang="en-US" sz="2400" dirty="0">
                <a:latin typeface="Calibri" panose="020F0502020204030204" pitchFamily="34" charset="0"/>
              </a:rPr>
              <a:t>月</a:t>
            </a:r>
            <a:r>
              <a:rPr lang="en-US" altLang="zh-CN" sz="2400" dirty="0">
                <a:latin typeface="Calibri" panose="020F0502020204030204" pitchFamily="34" charset="0"/>
              </a:rPr>
              <a:t>14</a:t>
            </a:r>
            <a:r>
              <a:rPr lang="zh-CN" altLang="en-US" sz="2400" dirty="0">
                <a:latin typeface="Calibri" panose="020F0502020204030204" pitchFamily="34" charset="0"/>
              </a:rPr>
              <a:t>日，美国贸易代表办公室在联邦公报上正式将针对中国</a:t>
            </a:r>
            <a:r>
              <a:rPr lang="en-US" altLang="zh-CN" sz="2400" dirty="0">
                <a:latin typeface="Calibri" panose="020F0502020204030204" pitchFamily="34" charset="0"/>
              </a:rPr>
              <a:t>2000</a:t>
            </a:r>
            <a:r>
              <a:rPr lang="zh-CN" altLang="en-US" sz="2400" dirty="0">
                <a:latin typeface="Calibri" panose="020F0502020204030204" pitchFamily="34" charset="0"/>
              </a:rPr>
              <a:t>亿美元产品加征关税从</a:t>
            </a:r>
            <a:r>
              <a:rPr lang="en-US" altLang="zh-CN" sz="2400" dirty="0">
                <a:latin typeface="Calibri" panose="020F0502020204030204" pitchFamily="34" charset="0"/>
              </a:rPr>
              <a:t>10%</a:t>
            </a:r>
            <a:r>
              <a:rPr lang="zh-CN" altLang="en-US" sz="2400" dirty="0">
                <a:latin typeface="Calibri" panose="020F0502020204030204" pitchFamily="34" charset="0"/>
              </a:rPr>
              <a:t>提高至</a:t>
            </a:r>
            <a:r>
              <a:rPr lang="en-US" altLang="zh-CN" sz="2400" dirty="0">
                <a:latin typeface="Calibri" panose="020F0502020204030204" pitchFamily="34" charset="0"/>
              </a:rPr>
              <a:t>25%</a:t>
            </a:r>
            <a:r>
              <a:rPr lang="zh-CN" altLang="en-US" sz="2400" dirty="0">
                <a:latin typeface="Calibri" panose="020F0502020204030204" pitchFamily="34" charset="0"/>
              </a:rPr>
              <a:t>的时间改为</a:t>
            </a:r>
            <a:r>
              <a:rPr lang="en-US" altLang="zh-CN" sz="2400" dirty="0">
                <a:latin typeface="Calibri" panose="020F0502020204030204" pitchFamily="34" charset="0"/>
              </a:rPr>
              <a:t>2019</a:t>
            </a:r>
            <a:r>
              <a:rPr lang="zh-CN" altLang="en-US" sz="2400" dirty="0">
                <a:latin typeface="Calibri" panose="020F0502020204030204" pitchFamily="34" charset="0"/>
              </a:rPr>
              <a:t>年</a:t>
            </a:r>
            <a:r>
              <a:rPr lang="en-US" altLang="zh-CN" sz="2400" dirty="0">
                <a:latin typeface="Calibri" panose="020F0502020204030204" pitchFamily="34" charset="0"/>
              </a:rPr>
              <a:t>3</a:t>
            </a:r>
            <a:r>
              <a:rPr lang="zh-CN" altLang="en-US" sz="2400" dirty="0">
                <a:latin typeface="Calibri" panose="020F0502020204030204" pitchFamily="34" charset="0"/>
              </a:rPr>
              <a:t>月</a:t>
            </a:r>
            <a:r>
              <a:rPr lang="en-US" altLang="zh-CN" sz="2400" dirty="0">
                <a:latin typeface="Calibri" panose="020F0502020204030204" pitchFamily="34" charset="0"/>
              </a:rPr>
              <a:t>2</a:t>
            </a:r>
            <a:r>
              <a:rPr lang="zh-CN" altLang="en-US" sz="2400" dirty="0">
                <a:latin typeface="Calibri" panose="020F0502020204030204" pitchFamily="34" charset="0"/>
              </a:rPr>
              <a:t>日午夜</a:t>
            </a:r>
            <a:r>
              <a:rPr lang="en-US" altLang="zh-CN" sz="2400" dirty="0">
                <a:latin typeface="Calibri" panose="020F0502020204030204" pitchFamily="34" charset="0"/>
              </a:rPr>
              <a:t>12</a:t>
            </a:r>
            <a:r>
              <a:rPr lang="zh-CN" altLang="en-US" sz="2400" dirty="0">
                <a:latin typeface="Calibri" panose="020F0502020204030204" pitchFamily="34" charset="0"/>
              </a:rPr>
              <a:t>时零</a:t>
            </a:r>
            <a:r>
              <a:rPr lang="en-US" altLang="zh-CN" sz="2400" dirty="0">
                <a:latin typeface="Calibri" panose="020F0502020204030204" pitchFamily="34" charset="0"/>
              </a:rPr>
              <a:t>1</a:t>
            </a:r>
            <a:r>
              <a:rPr lang="zh-CN" altLang="en-US" sz="2400" dirty="0">
                <a:latin typeface="Calibri" panose="020F0502020204030204" pitchFamily="34" charset="0"/>
              </a:rPr>
              <a:t>分。</a:t>
            </a:r>
            <a:r>
              <a:rPr lang="en-US" altLang="zh-CN" sz="2400" dirty="0">
                <a:latin typeface="Arial" panose="020B0604020202020204" pitchFamily="34" charset="0"/>
              </a:rPr>
              <a:t>3</a:t>
            </a:r>
            <a:r>
              <a:rPr lang="zh-CN" altLang="en-US" sz="2400" dirty="0">
                <a:latin typeface="Arial" panose="020B0604020202020204" pitchFamily="34" charset="0"/>
              </a:rPr>
              <a:t>月</a:t>
            </a:r>
            <a:r>
              <a:rPr lang="en-US" altLang="zh-CN" sz="2400" dirty="0">
                <a:latin typeface="Arial" panose="020B0604020202020204" pitchFamily="34" charset="0"/>
              </a:rPr>
              <a:t>2</a:t>
            </a:r>
            <a:r>
              <a:rPr lang="zh-CN" altLang="en-US" sz="2400" dirty="0">
                <a:latin typeface="Arial" panose="020B0604020202020204" pitchFamily="34" charset="0"/>
              </a:rPr>
              <a:t>日美国贸易代表办公室宣布，对</a:t>
            </a:r>
            <a:r>
              <a:rPr lang="en-US" altLang="zh-CN" sz="2400" dirty="0">
                <a:latin typeface="Arial" panose="020B0604020202020204" pitchFamily="34" charset="0"/>
              </a:rPr>
              <a:t>2018</a:t>
            </a:r>
            <a:r>
              <a:rPr lang="zh-CN" altLang="en-US" sz="2400" dirty="0">
                <a:latin typeface="Arial" panose="020B0604020202020204" pitchFamily="34" charset="0"/>
              </a:rPr>
              <a:t>年</a:t>
            </a:r>
            <a:r>
              <a:rPr lang="en-US" altLang="zh-CN" sz="2400" dirty="0">
                <a:latin typeface="Arial" panose="020B0604020202020204" pitchFamily="34" charset="0"/>
              </a:rPr>
              <a:t>9</a:t>
            </a:r>
            <a:r>
              <a:rPr lang="zh-CN" altLang="en-US" sz="2400" dirty="0">
                <a:latin typeface="Arial" panose="020B0604020202020204" pitchFamily="34" charset="0"/>
              </a:rPr>
              <a:t>月起加征关税的自华进口商品，不提高加征关税税率，继续保持</a:t>
            </a:r>
            <a:r>
              <a:rPr lang="en-US" altLang="zh-CN" sz="2400" dirty="0">
                <a:latin typeface="Arial" panose="020B0604020202020204" pitchFamily="34" charset="0"/>
              </a:rPr>
              <a:t>10%</a:t>
            </a:r>
            <a:r>
              <a:rPr lang="zh-CN" altLang="en-US" sz="2400" dirty="0">
                <a:latin typeface="Arial" panose="020B0604020202020204" pitchFamily="34" charset="0"/>
              </a:rPr>
              <a:t>，直至另行通知。</a:t>
            </a:r>
            <a:endParaRPr lang="zh-CN" altLang="en-US" sz="2400" dirty="0">
              <a:latin typeface="Arial" panose="020B0604020202020204" pitchFamily="34" charset="0"/>
            </a:endParaRPr>
          </a:p>
          <a:p>
            <a:r>
              <a:rPr lang="en-US" altLang="zh-CN" sz="2400" dirty="0">
                <a:latin typeface="Calibri" panose="020F0502020204030204" pitchFamily="34" charset="0"/>
              </a:rPr>
              <a:t>5</a:t>
            </a:r>
            <a:r>
              <a:rPr lang="zh-CN" altLang="en-US" sz="2400" dirty="0">
                <a:latin typeface="Calibri" panose="020F0502020204030204" pitchFamily="34" charset="0"/>
              </a:rPr>
              <a:t>月</a:t>
            </a:r>
            <a:r>
              <a:rPr lang="en-US" altLang="zh-CN" sz="2400" dirty="0">
                <a:latin typeface="Calibri" panose="020F0502020204030204" pitchFamily="34" charset="0"/>
              </a:rPr>
              <a:t>5</a:t>
            </a:r>
            <a:r>
              <a:rPr lang="zh-CN" altLang="en-US" sz="2400" dirty="0">
                <a:latin typeface="Calibri" panose="020F0502020204030204" pitchFamily="34" charset="0"/>
              </a:rPr>
              <a:t>日，美国总统特朗普在推特中发文称下周五（</a:t>
            </a:r>
            <a:r>
              <a:rPr lang="en-US" altLang="zh-CN" sz="2400" dirty="0">
                <a:latin typeface="Calibri" panose="020F0502020204030204" pitchFamily="34" charset="0"/>
              </a:rPr>
              <a:t>10</a:t>
            </a:r>
            <a:r>
              <a:rPr lang="zh-CN" altLang="en-US" sz="2400" dirty="0">
                <a:latin typeface="Calibri" panose="020F0502020204030204" pitchFamily="34" charset="0"/>
              </a:rPr>
              <a:t>号）加征</a:t>
            </a:r>
            <a:r>
              <a:rPr lang="en-US" altLang="zh-CN" sz="2400" dirty="0">
                <a:latin typeface="Calibri" panose="020F0502020204030204" pitchFamily="34" charset="0"/>
              </a:rPr>
              <a:t>2000</a:t>
            </a:r>
            <a:r>
              <a:rPr lang="zh-CN" altLang="en-US" sz="2400" dirty="0">
                <a:latin typeface="Calibri" panose="020F0502020204030204" pitchFamily="34" charset="0"/>
              </a:rPr>
              <a:t>亿美元商品关税。</a:t>
            </a:r>
            <a:endParaRPr lang="zh-CN" altLang="en-US" sz="2400" dirty="0">
              <a:latin typeface="Calibri" panose="020F0502020204030204" pitchFamily="34" charset="0"/>
            </a:endParaRPr>
          </a:p>
          <a:p>
            <a:r>
              <a:rPr lang="en-US" altLang="zh-CN" sz="2400" dirty="0">
                <a:latin typeface="Calibri" panose="020F0502020204030204" pitchFamily="34" charset="0"/>
              </a:rPr>
              <a:t>5</a:t>
            </a:r>
            <a:r>
              <a:rPr lang="zh-CN" altLang="en-US" sz="2400" dirty="0">
                <a:latin typeface="Calibri" panose="020F0502020204030204" pitchFamily="34" charset="0"/>
              </a:rPr>
              <a:t>月</a:t>
            </a:r>
            <a:r>
              <a:rPr lang="en-US" altLang="zh-CN" sz="2400" dirty="0">
                <a:latin typeface="Calibri" panose="020F0502020204030204" pitchFamily="34" charset="0"/>
              </a:rPr>
              <a:t>8</a:t>
            </a:r>
            <a:r>
              <a:rPr lang="zh-CN" altLang="en-US" sz="2400" dirty="0">
                <a:latin typeface="Calibri" panose="020F0502020204030204" pitchFamily="34" charset="0"/>
              </a:rPr>
              <a:t>日，美国贸易代表美国贸易代表办公室(USTR)发布声明宣布,美方将于5月10日将2000亿美元中国输美商品的关税从10%上调至25%</a:t>
            </a:r>
            <a:r>
              <a:rPr lang="zh-CN" altLang="en-US" sz="2400" b="1" dirty="0">
                <a:latin typeface="Calibri" panose="020F0502020204030204" pitchFamily="34" charset="0"/>
              </a:rPr>
              <a:t>。</a:t>
            </a:r>
            <a:endParaRPr lang="zh-CN" altLang="en-US" sz="2400" b="1" dirty="0">
              <a:latin typeface="Calibri" panose="020F0502020204030204" pitchFamily="34" charset="0"/>
            </a:endParaRPr>
          </a:p>
        </p:txBody>
      </p:sp>
      <p:sp>
        <p:nvSpPr>
          <p:cNvPr id="16" name="矩形 15"/>
          <p:cNvSpPr/>
          <p:nvPr/>
        </p:nvSpPr>
        <p:spPr>
          <a:xfrm>
            <a:off x="417195" y="1019175"/>
            <a:ext cx="11358245" cy="829945"/>
          </a:xfrm>
          <a:prstGeom prst="rect">
            <a:avLst/>
          </a:prstGeom>
          <a:noFill/>
          <a:ln w="9525">
            <a:noFill/>
          </a:ln>
        </p:spPr>
        <p:txBody>
          <a:bodyPr wrap="square">
            <a:spAutoFit/>
          </a:bodyPr>
          <a:p>
            <a:r>
              <a:rPr lang="en-US" altLang="zh-CN" sz="2400" dirty="0">
                <a:latin typeface="Calibri" panose="020F0502020204030204" pitchFamily="34" charset="0"/>
              </a:rPr>
              <a:t>2018</a:t>
            </a:r>
            <a:r>
              <a:rPr lang="zh-CN" altLang="en-US" sz="2400" dirty="0">
                <a:latin typeface="Calibri" panose="020F0502020204030204" pitchFamily="34" charset="0"/>
              </a:rPr>
              <a:t>年</a:t>
            </a:r>
            <a:r>
              <a:rPr lang="en-US" altLang="zh-CN" sz="2400" dirty="0">
                <a:latin typeface="Calibri" panose="020F0502020204030204" pitchFamily="34" charset="0"/>
              </a:rPr>
              <a:t>9</a:t>
            </a:r>
            <a:r>
              <a:rPr lang="zh-CN" altLang="en-US" sz="2400" dirty="0">
                <a:latin typeface="Calibri" panose="020F0502020204030204" pitchFamily="34" charset="0"/>
              </a:rPr>
              <a:t>月</a:t>
            </a:r>
            <a:r>
              <a:rPr lang="en-US" altLang="zh-CN" sz="2400" dirty="0">
                <a:latin typeface="Calibri" panose="020F0502020204030204" pitchFamily="34" charset="0"/>
              </a:rPr>
              <a:t>24</a:t>
            </a:r>
            <a:r>
              <a:rPr lang="zh-CN" altLang="en-US" sz="2400" dirty="0">
                <a:latin typeface="Calibri" panose="020F0502020204030204" pitchFamily="34" charset="0"/>
              </a:rPr>
              <a:t>日，美国宣布对我</a:t>
            </a:r>
            <a:r>
              <a:rPr lang="en-US" altLang="zh-CN" sz="2400" dirty="0">
                <a:latin typeface="Calibri" panose="020F0502020204030204" pitchFamily="34" charset="0"/>
              </a:rPr>
              <a:t>2000</a:t>
            </a:r>
            <a:r>
              <a:rPr lang="zh-CN" altLang="en-US" sz="2400" dirty="0">
                <a:latin typeface="Calibri" panose="020F0502020204030204" pitchFamily="34" charset="0"/>
              </a:rPr>
              <a:t>亿美元输美商品征收</a:t>
            </a:r>
            <a:r>
              <a:rPr lang="en-US" altLang="zh-CN" sz="2400" dirty="0">
                <a:latin typeface="Calibri" panose="020F0502020204030204" pitchFamily="34" charset="0"/>
              </a:rPr>
              <a:t>10%</a:t>
            </a:r>
            <a:r>
              <a:rPr lang="zh-CN" altLang="en-US" sz="2400" dirty="0">
                <a:latin typeface="Calibri" panose="020F0502020204030204" pitchFamily="34" charset="0"/>
              </a:rPr>
              <a:t>的关税；随即中国对美国</a:t>
            </a:r>
            <a:r>
              <a:rPr lang="en-US" altLang="zh-CN" sz="2400" dirty="0">
                <a:latin typeface="Calibri" panose="020F0502020204030204" pitchFamily="34" charset="0"/>
              </a:rPr>
              <a:t>600</a:t>
            </a:r>
            <a:r>
              <a:rPr lang="zh-CN" altLang="en-US" sz="2400" dirty="0">
                <a:latin typeface="Calibri" panose="020F0502020204030204" pitchFamily="34" charset="0"/>
              </a:rPr>
              <a:t>亿美元商品征收</a:t>
            </a:r>
            <a:r>
              <a:rPr lang="en-US" altLang="zh-CN" sz="2400" dirty="0">
                <a:latin typeface="Calibri" panose="020F0502020204030204" pitchFamily="34" charset="0"/>
              </a:rPr>
              <a:t>10%</a:t>
            </a:r>
            <a:r>
              <a:rPr lang="zh-CN" altLang="en-US" sz="2400" dirty="0">
                <a:latin typeface="Calibri" panose="020F0502020204030204" pitchFamily="34" charset="0"/>
              </a:rPr>
              <a:t>或</a:t>
            </a:r>
            <a:r>
              <a:rPr lang="en-US" altLang="zh-CN" sz="2400" dirty="0">
                <a:latin typeface="Calibri" panose="020F0502020204030204" pitchFamily="34" charset="0"/>
              </a:rPr>
              <a:t>5%</a:t>
            </a:r>
            <a:r>
              <a:rPr lang="zh-CN" altLang="en-US" sz="2400" dirty="0">
                <a:latin typeface="Calibri" panose="020F0502020204030204" pitchFamily="34" charset="0"/>
              </a:rPr>
              <a:t>的关税。</a:t>
            </a:r>
            <a:endParaRPr lang="en-US" altLang="zh-CN" sz="2400" dirty="0">
              <a:latin typeface="Calibri" panose="020F0502020204030204" pitchFamily="34" charset="0"/>
            </a:endParaRPr>
          </a:p>
        </p:txBody>
      </p:sp>
      <p:sp>
        <p:nvSpPr>
          <p:cNvPr id="4" name="文本框 3"/>
          <p:cNvSpPr txBox="1"/>
          <p:nvPr/>
        </p:nvSpPr>
        <p:spPr>
          <a:xfrm>
            <a:off x="-46355" y="189230"/>
            <a:ext cx="1877695" cy="829945"/>
          </a:xfrm>
          <a:prstGeom prst="rect">
            <a:avLst/>
          </a:prstGeom>
          <a:noFill/>
        </p:spPr>
        <p:txBody>
          <a:bodyPr wrap="square" rtlCol="0">
            <a:spAutoFit/>
          </a:bodyPr>
          <a:p>
            <a:r>
              <a:rPr lang="zh-CN" altLang="en-US" sz="4800" b="1">
                <a:solidFill>
                  <a:srgbClr val="FF0000"/>
                </a:solidFill>
                <a:latin typeface="黑体" panose="02010609060101010101" pitchFamily="49" charset="-122"/>
                <a:ea typeface="黑体" panose="02010609060101010101" pitchFamily="49" charset="-122"/>
              </a:rPr>
              <a:t>（</a:t>
            </a:r>
            <a:r>
              <a:rPr lang="en-US" altLang="zh-CN" sz="4800" b="1">
                <a:solidFill>
                  <a:srgbClr val="FF0000"/>
                </a:solidFill>
                <a:latin typeface="黑体" panose="02010609060101010101" pitchFamily="49" charset="-122"/>
                <a:ea typeface="黑体" panose="02010609060101010101" pitchFamily="49" charset="-122"/>
              </a:rPr>
              <a:t>2</a:t>
            </a:r>
            <a:r>
              <a:rPr lang="zh-CN" altLang="en-US" sz="4800" b="1">
                <a:solidFill>
                  <a:srgbClr val="FF0000"/>
                </a:solidFill>
                <a:latin typeface="黑体" panose="02010609060101010101" pitchFamily="49" charset="-122"/>
                <a:ea typeface="黑体" panose="02010609060101010101" pitchFamily="49" charset="-122"/>
              </a:rPr>
              <a:t>）</a:t>
            </a:r>
            <a:endParaRPr lang="zh-CN" altLang="en-US" sz="4800" b="1">
              <a:solidFill>
                <a:srgbClr val="FF0000"/>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blinds(horizontal)">
                                      <p:cBhvr>
                                        <p:cTn id="7" dur="500"/>
                                        <p:tgtEl>
                                          <p:spTgt spid="307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xEl>
                                              <p:charRg st="0" end="43"/>
                                            </p:txEl>
                                          </p:spTgt>
                                        </p:tgtEl>
                                        <p:attrNameLst>
                                          <p:attrName>style.visibility</p:attrName>
                                        </p:attrNameLst>
                                      </p:cBhvr>
                                      <p:to>
                                        <p:strVal val="visible"/>
                                      </p:to>
                                    </p:set>
                                    <p:animEffect transition="in" filter="blinds(horizontal)">
                                      <p:cBhvr>
                                        <p:cTn id="17" dur="500"/>
                                        <p:tgtEl>
                                          <p:spTgt spid="10">
                                            <p:txEl>
                                              <p:charRg st="0" end="4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xEl>
                                              <p:charRg st="43" end="124"/>
                                            </p:txEl>
                                          </p:spTgt>
                                        </p:tgtEl>
                                        <p:attrNameLst>
                                          <p:attrName>style.visibility</p:attrName>
                                        </p:attrNameLst>
                                      </p:cBhvr>
                                      <p:to>
                                        <p:strVal val="visible"/>
                                      </p:to>
                                    </p:set>
                                    <p:animEffect transition="in" filter="blinds(horizontal)">
                                      <p:cBhvr>
                                        <p:cTn id="22" dur="500"/>
                                        <p:tgtEl>
                                          <p:spTgt spid="10">
                                            <p:txEl>
                                              <p:charRg st="43" end="12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animEffect transition="in" filter="diamond(in)">
                                      <p:cBhvr>
                                        <p:cTn id="27" dur="2000"/>
                                        <p:tgtEl>
                                          <p:spTgt spid="10">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10">
                                            <p:txEl>
                                              <p:pRg st="3" end="3"/>
                                            </p:txEl>
                                          </p:spTgt>
                                        </p:tgtEl>
                                        <p:attrNameLst>
                                          <p:attrName>style.visibility</p:attrName>
                                        </p:attrNameLst>
                                      </p:cBhvr>
                                      <p:to>
                                        <p:strVal val="visible"/>
                                      </p:to>
                                    </p:set>
                                    <p:animEffect transition="in" filter="box(in)">
                                      <p:cBhvr>
                                        <p:cTn id="32" dur="2000"/>
                                        <p:tgtEl>
                                          <p:spTgt spid="10">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30722"/>
                                        </p:tgtEl>
                                        <p:attrNameLst>
                                          <p:attrName>style.visibility</p:attrName>
                                        </p:attrNameLst>
                                      </p:cBhvr>
                                      <p:to>
                                        <p:strVal val="visible"/>
                                      </p:to>
                                    </p:set>
                                    <p:animEffect transition="in" filter="diamond(in)">
                                      <p:cBhvr>
                                        <p:cTn id="37" dur="2000"/>
                                        <p:tgtEl>
                                          <p:spTgt spid="30722"/>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nodeType="clickEffect">
                                  <p:stCondLst>
                                    <p:cond delay="0"/>
                                  </p:stCondLst>
                                  <p:childTnLst>
                                    <p:set>
                                      <p:cBhvr>
                                        <p:cTn id="41" dur="1" fill="hold">
                                          <p:stCondLst>
                                            <p:cond delay="0"/>
                                          </p:stCondLst>
                                        </p:cTn>
                                        <p:tgtEl>
                                          <p:spTgt spid="30724"/>
                                        </p:tgtEl>
                                        <p:attrNameLst>
                                          <p:attrName>style.visibility</p:attrName>
                                        </p:attrNameLst>
                                      </p:cBhvr>
                                      <p:to>
                                        <p:strVal val="visible"/>
                                      </p:to>
                                    </p:set>
                                    <p:animEffect transition="in" filter="diamond(in)">
                                      <p:cBhvr>
                                        <p:cTn id="42" dur="2000"/>
                                        <p:tgtEl>
                                          <p:spTgt spid="30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16" grpId="0"/>
      <p:bldP spid="3072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631190" y="946785"/>
            <a:ext cx="11149330" cy="4351655"/>
          </a:xfrm>
        </p:spPr>
        <p:txBody>
          <a:bodyPr/>
          <a:p>
            <a:r>
              <a:rPr lang="zh-CN" altLang="en-US" sz="3200"/>
              <a:t>时政热点具有强烈的时效性。它包括</a:t>
            </a:r>
            <a:endParaRPr lang="zh-CN" altLang="en-US" sz="3200"/>
          </a:p>
          <a:p>
            <a:r>
              <a:rPr lang="zh-CN" altLang="en-US" sz="3200" b="1">
                <a:solidFill>
                  <a:srgbClr val="FF0000"/>
                </a:solidFill>
              </a:rPr>
              <a:t>一、阶段性热点。</a:t>
            </a:r>
            <a:r>
              <a:rPr lang="zh-CN" altLang="en-US" sz="3200"/>
              <a:t>一年（上一年</a:t>
            </a:r>
            <a:r>
              <a:rPr lang="en-US" altLang="zh-CN" sz="3200"/>
              <a:t>6</a:t>
            </a:r>
            <a:r>
              <a:rPr lang="zh-CN" altLang="en-US" sz="3200"/>
              <a:t>月份至第二年</a:t>
            </a:r>
            <a:r>
              <a:rPr lang="en-US" altLang="zh-CN" sz="3200"/>
              <a:t>5</a:t>
            </a:r>
            <a:r>
              <a:rPr lang="zh-CN" altLang="en-US" sz="3200"/>
              <a:t>月份）来发生的重大事件（包括重要会议、重大决策、反映科技进步、时代特征和国家意志的新观点、新理论、新成果、新信息，带有阶段性特征 纪念日等），能引起</a:t>
            </a:r>
            <a:r>
              <a:rPr lang="en-US" altLang="zh-CN" sz="3200"/>
              <a:t>“</a:t>
            </a:r>
            <a:r>
              <a:rPr lang="zh-CN" altLang="en-US" sz="3200"/>
              <a:t>现实问题的历史思考</a:t>
            </a:r>
            <a:r>
              <a:rPr lang="en-US" altLang="zh-CN" sz="3200"/>
              <a:t>”</a:t>
            </a:r>
            <a:r>
              <a:rPr lang="zh-CN" altLang="en-US" sz="3200"/>
              <a:t>，如两会热点、年度热点等。</a:t>
            </a:r>
            <a:endParaRPr lang="zh-CN" altLang="en-US" sz="3200"/>
          </a:p>
          <a:p>
            <a:r>
              <a:rPr lang="zh-CN" altLang="en-US" sz="3200" b="1">
                <a:solidFill>
                  <a:srgbClr val="FF0000"/>
                </a:solidFill>
              </a:rPr>
              <a:t>二、周年性热点。</a:t>
            </a:r>
            <a:r>
              <a:rPr lang="zh-CN" altLang="en-US" sz="3200"/>
              <a:t>即某个重大历史事件在本年度是周年中带</a:t>
            </a:r>
            <a:r>
              <a:rPr lang="en-US" altLang="zh-CN" sz="3200"/>
              <a:t>“5”</a:t>
            </a:r>
            <a:r>
              <a:rPr lang="zh-CN" altLang="en-US" sz="3200"/>
              <a:t>或</a:t>
            </a:r>
            <a:r>
              <a:rPr lang="en-US" altLang="zh-CN" sz="3200"/>
              <a:t>“10”</a:t>
            </a:r>
            <a:r>
              <a:rPr lang="zh-CN" altLang="en-US" sz="3200"/>
              <a:t>（有时还包括</a:t>
            </a:r>
            <a:r>
              <a:rPr lang="en-US" altLang="zh-CN" sz="3200"/>
              <a:t>“</a:t>
            </a:r>
            <a:r>
              <a:rPr lang="zh-CN" altLang="en-US" sz="3200"/>
              <a:t>亚</a:t>
            </a:r>
            <a:r>
              <a:rPr lang="en-US" altLang="zh-CN" sz="3200"/>
              <a:t>”</a:t>
            </a:r>
            <a:r>
              <a:rPr lang="zh-CN" altLang="en-US" sz="3200"/>
              <a:t>周年），能引起</a:t>
            </a:r>
            <a:r>
              <a:rPr lang="en-US" altLang="zh-CN" sz="3200"/>
              <a:t>“</a:t>
            </a:r>
            <a:r>
              <a:rPr lang="zh-CN" altLang="en-US" sz="3200"/>
              <a:t>历史问题的现实思考</a:t>
            </a:r>
            <a:r>
              <a:rPr lang="en-US" altLang="zh-CN" sz="3200"/>
              <a:t>”</a:t>
            </a:r>
            <a:r>
              <a:rPr lang="zh-CN" altLang="en-US" sz="3200"/>
              <a:t>。</a:t>
            </a:r>
            <a:endParaRPr lang="zh-CN" altLang="en-US" sz="3200"/>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612140" y="65405"/>
            <a:ext cx="10515600" cy="3091815"/>
          </a:xfrm>
        </p:spPr>
        <p:txBody>
          <a:bodyPr/>
          <a:p>
            <a:r>
              <a:rPr lang="zh-CN" altLang="en-US"/>
              <a:t>右图是一幅关于中美贸易战的漫画。</a:t>
            </a:r>
            <a:endParaRPr lang="zh-CN" altLang="en-US"/>
          </a:p>
          <a:p>
            <a:r>
              <a:rPr lang="zh-CN" altLang="en-US"/>
              <a:t>该漫画揭示出美国的意图是</a:t>
            </a:r>
            <a:endParaRPr lang="zh-CN" altLang="en-US"/>
          </a:p>
          <a:p>
            <a:r>
              <a:rPr lang="zh-CN" altLang="en-US"/>
              <a:t>A.谋求世界霸主地位，建立单极世界</a:t>
            </a:r>
            <a:endParaRPr lang="zh-CN" altLang="en-US"/>
          </a:p>
          <a:p>
            <a:r>
              <a:rPr lang="zh-CN" altLang="en-US"/>
              <a:t>B.扩大对华贸易出口，缩小贸易逆差</a:t>
            </a:r>
            <a:endParaRPr lang="zh-CN" altLang="en-US"/>
          </a:p>
          <a:p>
            <a:r>
              <a:rPr lang="zh-CN" altLang="en-US"/>
              <a:t>C.打压中国产业升级，遏制中国发展</a:t>
            </a:r>
            <a:endParaRPr lang="zh-CN" altLang="en-US"/>
          </a:p>
          <a:p>
            <a:r>
              <a:rPr lang="zh-CN" altLang="en-US"/>
              <a:t>D.推行全球扩张战略，谋求世界霸权</a:t>
            </a:r>
            <a:endParaRPr lang="zh-CN" altLang="en-US"/>
          </a:p>
        </p:txBody>
      </p:sp>
      <p:pic>
        <p:nvPicPr>
          <p:cNvPr id="1073742851" name="图片 1073742850" descr="IMG_256"/>
          <p:cNvPicPr>
            <a:picLocks noChangeAspect="1"/>
          </p:cNvPicPr>
          <p:nvPr/>
        </p:nvPicPr>
        <p:blipFill>
          <a:blip r:embed="rId1"/>
          <a:stretch>
            <a:fillRect/>
          </a:stretch>
        </p:blipFill>
        <p:spPr>
          <a:xfrm>
            <a:off x="6974840" y="64770"/>
            <a:ext cx="4376420" cy="2914650"/>
          </a:xfrm>
          <a:prstGeom prst="rect">
            <a:avLst/>
          </a:prstGeom>
          <a:noFill/>
          <a:ln w="9525">
            <a:noFill/>
          </a:ln>
        </p:spPr>
      </p:pic>
      <p:sp>
        <p:nvSpPr>
          <p:cNvPr id="4" name="内容占位符 2"/>
          <p:cNvSpPr>
            <a:spLocks noGrp="1"/>
          </p:cNvSpPr>
          <p:nvPr/>
        </p:nvSpPr>
        <p:spPr>
          <a:xfrm>
            <a:off x="723265" y="3454400"/>
            <a:ext cx="10515600" cy="3091815"/>
          </a:xfrm>
          <a:prstGeom prst="rect">
            <a:avLst/>
          </a:prstGeom>
          <a:noFill/>
          <a:ln>
            <a:noFill/>
          </a:ln>
        </p:spPr>
        <p:txBody>
          <a:bodyPr vert="horz" wrap="square" lIns="91440" tIns="45720" rIns="91440" bIns="45720" numCol="1" anchor="t" anchorCtr="0" compatLnSpc="1"/>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a:t>右图是一幅关于中美贸易战的漫画。</a:t>
            </a:r>
            <a:endParaRPr lang="zh-CN" altLang="en-US"/>
          </a:p>
          <a:p>
            <a:r>
              <a:rPr lang="zh-CN" altLang="en-US"/>
              <a:t>该漫画的寓意是</a:t>
            </a:r>
            <a:endParaRPr lang="zh-CN" altLang="en-US"/>
          </a:p>
          <a:p>
            <a:r>
              <a:rPr lang="zh-CN" altLang="en-US"/>
              <a:t>A.中美两国经济实力势均力敌</a:t>
            </a:r>
            <a:endParaRPr lang="zh-CN" altLang="en-US"/>
          </a:p>
          <a:p>
            <a:r>
              <a:rPr lang="zh-CN" altLang="en-US"/>
              <a:t>B.中美之间贸易矛盾趋于缓和</a:t>
            </a:r>
            <a:endParaRPr lang="zh-CN" altLang="en-US"/>
          </a:p>
          <a:p>
            <a:r>
              <a:rPr lang="zh-CN" altLang="en-US"/>
              <a:t>C.中美经贸发展需要共赢战略</a:t>
            </a:r>
            <a:endParaRPr lang="zh-CN" altLang="en-US"/>
          </a:p>
          <a:p>
            <a:r>
              <a:rPr lang="zh-CN" altLang="en-US"/>
              <a:t>D.中美成为世界前两大经济体</a:t>
            </a:r>
            <a:endParaRPr lang="zh-CN" altLang="en-US"/>
          </a:p>
        </p:txBody>
      </p:sp>
      <p:pic>
        <p:nvPicPr>
          <p:cNvPr id="1073742856" name="图片 1073742855" descr="IMG_256"/>
          <p:cNvPicPr>
            <a:picLocks noChangeAspect="1"/>
          </p:cNvPicPr>
          <p:nvPr/>
        </p:nvPicPr>
        <p:blipFill>
          <a:blip r:embed="rId2"/>
          <a:stretch>
            <a:fillRect/>
          </a:stretch>
        </p:blipFill>
        <p:spPr>
          <a:xfrm>
            <a:off x="7085330" y="3646170"/>
            <a:ext cx="4153535" cy="2708275"/>
          </a:xfrm>
          <a:prstGeom prst="rect">
            <a:avLst/>
          </a:prstGeom>
          <a:noFill/>
          <a:ln w="9525">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1746" name="Picture 4" descr="http://img1.3lian.com/2015/w7/9/d/41.jpg"/>
          <p:cNvPicPr>
            <a:picLocks noChangeAspect="1"/>
          </p:cNvPicPr>
          <p:nvPr/>
        </p:nvPicPr>
        <p:blipFill>
          <a:blip r:embed="rId1"/>
          <a:srcRect l="62601" b="82579"/>
          <a:stretch>
            <a:fillRect/>
          </a:stretch>
        </p:blipFill>
        <p:spPr>
          <a:xfrm>
            <a:off x="7248525" y="0"/>
            <a:ext cx="3419475" cy="1052513"/>
          </a:xfrm>
          <a:prstGeom prst="rect">
            <a:avLst/>
          </a:prstGeom>
          <a:noFill/>
          <a:ln w="9525">
            <a:noFill/>
          </a:ln>
        </p:spPr>
      </p:pic>
      <p:sp>
        <p:nvSpPr>
          <p:cNvPr id="83970" name="Rectangle 2"/>
          <p:cNvSpPr/>
          <p:nvPr/>
        </p:nvSpPr>
        <p:spPr>
          <a:xfrm>
            <a:off x="2927350" y="765175"/>
            <a:ext cx="1655763" cy="829945"/>
          </a:xfrm>
          <a:prstGeom prst="rect">
            <a:avLst/>
          </a:prstGeom>
          <a:noFill/>
          <a:ln w="9525">
            <a:noFill/>
          </a:ln>
        </p:spPr>
        <p:txBody>
          <a:bodyPr>
            <a:spAutoFit/>
          </a:bodyPr>
          <a:p>
            <a:r>
              <a:rPr lang="zh-CN" altLang="en-US" sz="2400" b="1" dirty="0">
                <a:latin typeface="Calibri" panose="020F0502020204030204" pitchFamily="34" charset="0"/>
                <a:ea typeface="黑体" panose="02010609060101010101" pitchFamily="49" charset="-122"/>
              </a:rPr>
              <a:t>雏形出现：</a:t>
            </a:r>
            <a:endParaRPr lang="zh-CN" altLang="en-US" sz="2400" b="1" dirty="0">
              <a:latin typeface="Calibri" panose="020F0502020204030204" pitchFamily="34" charset="0"/>
              <a:ea typeface="黑体" panose="02010609060101010101" pitchFamily="49" charset="-122"/>
            </a:endParaRPr>
          </a:p>
        </p:txBody>
      </p:sp>
      <p:sp>
        <p:nvSpPr>
          <p:cNvPr id="31748" name="Text Box 4"/>
          <p:cNvSpPr txBox="1"/>
          <p:nvPr/>
        </p:nvSpPr>
        <p:spPr>
          <a:xfrm>
            <a:off x="3216275" y="0"/>
            <a:ext cx="5616575" cy="521970"/>
          </a:xfrm>
          <a:prstGeom prst="rect">
            <a:avLst/>
          </a:prstGeom>
          <a:solidFill>
            <a:srgbClr val="FFFF00"/>
          </a:solidFill>
          <a:ln w="9525">
            <a:noFill/>
          </a:ln>
        </p:spPr>
        <p:txBody>
          <a:bodyPr>
            <a:spAutoFit/>
          </a:bodyPr>
          <a:p>
            <a:pPr>
              <a:spcBef>
                <a:spcPct val="50000"/>
              </a:spcBef>
            </a:pPr>
            <a:r>
              <a:rPr lang="en-US" altLang="zh-CN" sz="2800" b="1" dirty="0">
                <a:solidFill>
                  <a:srgbClr val="000000"/>
                </a:solidFill>
                <a:latin typeface="Calibri" panose="020F0502020204030204" pitchFamily="34" charset="0"/>
                <a:ea typeface="黑体" panose="02010609060101010101" pitchFamily="49" charset="-122"/>
              </a:rPr>
              <a:t>      </a:t>
            </a:r>
            <a:r>
              <a:rPr lang="zh-CN" altLang="en-US" sz="2800" b="1" dirty="0">
                <a:solidFill>
                  <a:srgbClr val="000000"/>
                </a:solidFill>
                <a:latin typeface="Calibri" panose="020F0502020204030204" pitchFamily="34" charset="0"/>
                <a:ea typeface="黑体" panose="02010609060101010101" pitchFamily="49" charset="-122"/>
              </a:rPr>
              <a:t>当今世界经济的全球化趋势</a:t>
            </a:r>
            <a:endParaRPr lang="zh-CN" altLang="en-US" sz="2800" b="1" dirty="0">
              <a:solidFill>
                <a:srgbClr val="000000"/>
              </a:solidFill>
              <a:latin typeface="Calibri" panose="020F0502020204030204" pitchFamily="34" charset="0"/>
              <a:ea typeface="黑体" panose="02010609060101010101" pitchFamily="49" charset="-122"/>
            </a:endParaRPr>
          </a:p>
        </p:txBody>
      </p:sp>
      <p:sp>
        <p:nvSpPr>
          <p:cNvPr id="142386" name="Rectangle 6"/>
          <p:cNvSpPr/>
          <p:nvPr/>
        </p:nvSpPr>
        <p:spPr>
          <a:xfrm>
            <a:off x="4295775" y="765175"/>
            <a:ext cx="2124075" cy="460375"/>
          </a:xfrm>
          <a:prstGeom prst="rect">
            <a:avLst/>
          </a:prstGeom>
          <a:noFill/>
          <a:ln w="9525">
            <a:noFill/>
          </a:ln>
        </p:spPr>
        <p:txBody>
          <a:bodyPr>
            <a:spAutoFit/>
          </a:bodyPr>
          <a:p>
            <a:r>
              <a:rPr lang="zh-CN" altLang="en-US" sz="2400" b="1" dirty="0">
                <a:latin typeface="Calibri" panose="020F0502020204030204" pitchFamily="34" charset="0"/>
                <a:ea typeface="黑体" panose="02010609060101010101" pitchFamily="49" charset="-122"/>
              </a:rPr>
              <a:t>新航路的开辟</a:t>
            </a:r>
            <a:endParaRPr lang="zh-CN" altLang="en-US" sz="2400" b="1" dirty="0">
              <a:latin typeface="Calibri" panose="020F0502020204030204" pitchFamily="34" charset="0"/>
              <a:ea typeface="黑体" panose="02010609060101010101" pitchFamily="49" charset="-122"/>
            </a:endParaRPr>
          </a:p>
        </p:txBody>
      </p:sp>
      <p:sp>
        <p:nvSpPr>
          <p:cNvPr id="142384" name="Rectangle 9"/>
          <p:cNvSpPr/>
          <p:nvPr/>
        </p:nvSpPr>
        <p:spPr>
          <a:xfrm>
            <a:off x="4295775" y="1196975"/>
            <a:ext cx="2087563" cy="460375"/>
          </a:xfrm>
          <a:prstGeom prst="rect">
            <a:avLst/>
          </a:prstGeom>
          <a:noFill/>
          <a:ln w="9525">
            <a:noFill/>
          </a:ln>
        </p:spPr>
        <p:txBody>
          <a:bodyPr>
            <a:spAutoFit/>
          </a:bodyPr>
          <a:p>
            <a:r>
              <a:rPr lang="zh-CN" altLang="en-US" sz="2400" b="1" dirty="0">
                <a:latin typeface="Calibri" panose="020F0502020204030204" pitchFamily="34" charset="0"/>
                <a:ea typeface="黑体" panose="02010609060101010101" pitchFamily="49" charset="-122"/>
              </a:rPr>
              <a:t>早期殖民扩张</a:t>
            </a:r>
            <a:endParaRPr lang="zh-CN" altLang="en-US" sz="2400" b="1" dirty="0">
              <a:latin typeface="Calibri" panose="020F0502020204030204" pitchFamily="34" charset="0"/>
              <a:ea typeface="黑体" panose="02010609060101010101" pitchFamily="49" charset="-122"/>
            </a:endParaRPr>
          </a:p>
        </p:txBody>
      </p:sp>
      <p:sp>
        <p:nvSpPr>
          <p:cNvPr id="83979" name="Rectangle 11"/>
          <p:cNvSpPr/>
          <p:nvPr/>
        </p:nvSpPr>
        <p:spPr>
          <a:xfrm>
            <a:off x="2927350" y="1196975"/>
            <a:ext cx="1655763" cy="829945"/>
          </a:xfrm>
          <a:prstGeom prst="rect">
            <a:avLst/>
          </a:prstGeom>
          <a:noFill/>
          <a:ln w="9525">
            <a:noFill/>
          </a:ln>
        </p:spPr>
        <p:txBody>
          <a:bodyPr>
            <a:spAutoFit/>
          </a:bodyPr>
          <a:p>
            <a:r>
              <a:rPr lang="zh-CN" altLang="en-US" sz="2400" b="1" dirty="0">
                <a:latin typeface="Calibri" panose="020F0502020204030204" pitchFamily="34" charset="0"/>
                <a:ea typeface="黑体" panose="02010609060101010101" pitchFamily="49" charset="-122"/>
              </a:rPr>
              <a:t>粗具规模：</a:t>
            </a:r>
            <a:endParaRPr lang="zh-CN" altLang="en-US" sz="2400" b="1" dirty="0">
              <a:latin typeface="Calibri" panose="020F0502020204030204" pitchFamily="34" charset="0"/>
              <a:ea typeface="黑体" panose="02010609060101010101" pitchFamily="49" charset="-122"/>
            </a:endParaRPr>
          </a:p>
        </p:txBody>
      </p:sp>
      <p:sp>
        <p:nvSpPr>
          <p:cNvPr id="142382" name="Rectangle 13"/>
          <p:cNvSpPr/>
          <p:nvPr/>
        </p:nvSpPr>
        <p:spPr>
          <a:xfrm>
            <a:off x="4367213" y="1628775"/>
            <a:ext cx="1439862" cy="460375"/>
          </a:xfrm>
          <a:prstGeom prst="rect">
            <a:avLst/>
          </a:prstGeom>
          <a:noFill/>
          <a:ln w="9525">
            <a:noFill/>
          </a:ln>
        </p:spPr>
        <p:txBody>
          <a:bodyPr>
            <a:spAutoFit/>
          </a:bodyPr>
          <a:p>
            <a:r>
              <a:rPr lang="zh-CN" altLang="en-US" sz="2400" b="1" dirty="0">
                <a:latin typeface="Calibri" panose="020F0502020204030204" pitchFamily="34" charset="0"/>
                <a:ea typeface="黑体" panose="02010609060101010101" pitchFamily="49" charset="-122"/>
              </a:rPr>
              <a:t>工业革命</a:t>
            </a:r>
            <a:endParaRPr lang="zh-CN" altLang="en-US" sz="2400" b="1" dirty="0">
              <a:latin typeface="Calibri" panose="020F0502020204030204" pitchFamily="34" charset="0"/>
              <a:ea typeface="黑体" panose="02010609060101010101" pitchFamily="49" charset="-122"/>
            </a:endParaRPr>
          </a:p>
        </p:txBody>
      </p:sp>
      <p:sp>
        <p:nvSpPr>
          <p:cNvPr id="83983" name="Rectangle 15"/>
          <p:cNvSpPr/>
          <p:nvPr/>
        </p:nvSpPr>
        <p:spPr>
          <a:xfrm>
            <a:off x="2927350" y="1628775"/>
            <a:ext cx="1655763" cy="829945"/>
          </a:xfrm>
          <a:prstGeom prst="rect">
            <a:avLst/>
          </a:prstGeom>
          <a:noFill/>
          <a:ln w="9525">
            <a:noFill/>
          </a:ln>
        </p:spPr>
        <p:txBody>
          <a:bodyPr>
            <a:spAutoFit/>
          </a:bodyPr>
          <a:p>
            <a:r>
              <a:rPr lang="zh-CN" altLang="en-US" sz="2400" b="1" dirty="0">
                <a:latin typeface="Calibri" panose="020F0502020204030204" pitchFamily="34" charset="0"/>
                <a:ea typeface="黑体" panose="02010609060101010101" pitchFamily="49" charset="-122"/>
              </a:rPr>
              <a:t>初步形成：</a:t>
            </a:r>
            <a:endParaRPr lang="zh-CN" altLang="en-US" sz="2400" b="1" dirty="0">
              <a:latin typeface="Calibri" panose="020F0502020204030204" pitchFamily="34" charset="0"/>
              <a:ea typeface="黑体" panose="02010609060101010101" pitchFamily="49" charset="-122"/>
            </a:endParaRPr>
          </a:p>
        </p:txBody>
      </p:sp>
      <p:sp>
        <p:nvSpPr>
          <p:cNvPr id="142380" name="Rectangle 17"/>
          <p:cNvSpPr/>
          <p:nvPr/>
        </p:nvSpPr>
        <p:spPr>
          <a:xfrm>
            <a:off x="4295775" y="2060575"/>
            <a:ext cx="2447925" cy="460375"/>
          </a:xfrm>
          <a:prstGeom prst="rect">
            <a:avLst/>
          </a:prstGeom>
          <a:noFill/>
          <a:ln w="9525">
            <a:noFill/>
          </a:ln>
        </p:spPr>
        <p:txBody>
          <a:bodyPr>
            <a:spAutoFit/>
          </a:bodyPr>
          <a:p>
            <a:r>
              <a:rPr lang="zh-CN" altLang="en-US" sz="2400" b="1" dirty="0">
                <a:latin typeface="Calibri" panose="020F0502020204030204" pitchFamily="34" charset="0"/>
                <a:ea typeface="黑体" panose="02010609060101010101" pitchFamily="49" charset="-122"/>
              </a:rPr>
              <a:t>第二次工业革命</a:t>
            </a:r>
            <a:endParaRPr lang="zh-CN" altLang="en-US" sz="2400" b="1" dirty="0">
              <a:latin typeface="Calibri" panose="020F0502020204030204" pitchFamily="34" charset="0"/>
              <a:ea typeface="黑体" panose="02010609060101010101" pitchFamily="49" charset="-122"/>
            </a:endParaRPr>
          </a:p>
        </p:txBody>
      </p:sp>
      <p:sp>
        <p:nvSpPr>
          <p:cNvPr id="83987" name="Rectangle 19"/>
          <p:cNvSpPr/>
          <p:nvPr/>
        </p:nvSpPr>
        <p:spPr>
          <a:xfrm>
            <a:off x="2927350" y="2060575"/>
            <a:ext cx="1655763" cy="829945"/>
          </a:xfrm>
          <a:prstGeom prst="rect">
            <a:avLst/>
          </a:prstGeom>
          <a:noFill/>
          <a:ln w="9525">
            <a:noFill/>
          </a:ln>
        </p:spPr>
        <p:txBody>
          <a:bodyPr>
            <a:spAutoFit/>
          </a:bodyPr>
          <a:p>
            <a:r>
              <a:rPr lang="zh-CN" altLang="en-US" sz="2400" b="1" dirty="0">
                <a:latin typeface="Calibri" panose="020F0502020204030204" pitchFamily="34" charset="0"/>
                <a:ea typeface="黑体" panose="02010609060101010101" pitchFamily="49" charset="-122"/>
              </a:rPr>
              <a:t>最终形成：</a:t>
            </a:r>
            <a:endParaRPr lang="zh-CN" altLang="en-US" sz="2400" b="1" dirty="0">
              <a:latin typeface="Calibri" panose="020F0502020204030204" pitchFamily="34" charset="0"/>
              <a:ea typeface="黑体" panose="02010609060101010101" pitchFamily="49" charset="-122"/>
            </a:endParaRPr>
          </a:p>
        </p:txBody>
      </p:sp>
      <p:grpSp>
        <p:nvGrpSpPr>
          <p:cNvPr id="2" name="Group 20"/>
          <p:cNvGrpSpPr/>
          <p:nvPr/>
        </p:nvGrpSpPr>
        <p:grpSpPr>
          <a:xfrm>
            <a:off x="6600825" y="1268413"/>
            <a:ext cx="1223963" cy="830262"/>
            <a:chOff x="4800" y="800"/>
            <a:chExt cx="771" cy="523"/>
          </a:xfrm>
        </p:grpSpPr>
        <p:sp>
          <p:nvSpPr>
            <p:cNvPr id="31803" name="AutoShape 21"/>
            <p:cNvSpPr/>
            <p:nvPr/>
          </p:nvSpPr>
          <p:spPr>
            <a:xfrm>
              <a:off x="4800" y="908"/>
              <a:ext cx="224" cy="283"/>
            </a:xfrm>
            <a:prstGeom prst="rightBrace">
              <a:avLst>
                <a:gd name="adj1" fmla="val 193148"/>
                <a:gd name="adj2" fmla="val 50046"/>
              </a:avLst>
            </a:prstGeom>
            <a:solidFill>
              <a:schemeClr val="tx1"/>
            </a:solidFill>
            <a:ln w="9525">
              <a:noFill/>
            </a:ln>
          </p:spPr>
          <p:txBody>
            <a:bodyPr wrap="none" anchor="ctr">
              <a:spAutoFit/>
            </a:bodyPr>
            <a:p>
              <a:endParaRPr lang="zh-CN" altLang="en-US" dirty="0">
                <a:latin typeface="Calibri" panose="020F0502020204030204" pitchFamily="34" charset="0"/>
              </a:endParaRPr>
            </a:p>
          </p:txBody>
        </p:sp>
        <p:sp>
          <p:nvSpPr>
            <p:cNvPr id="31804" name="Rectangle 22"/>
            <p:cNvSpPr/>
            <p:nvPr/>
          </p:nvSpPr>
          <p:spPr>
            <a:xfrm>
              <a:off x="4800" y="800"/>
              <a:ext cx="771" cy="523"/>
            </a:xfrm>
            <a:prstGeom prst="rect">
              <a:avLst/>
            </a:prstGeom>
            <a:noFill/>
            <a:ln w="9525">
              <a:noFill/>
            </a:ln>
          </p:spPr>
          <p:txBody>
            <a:bodyPr>
              <a:spAutoFit/>
            </a:bodyPr>
            <a:p>
              <a:r>
                <a:rPr lang="zh-CN" altLang="en-US" sz="2400" b="1" dirty="0">
                  <a:latin typeface="Calibri" panose="020F0502020204030204" pitchFamily="34" charset="0"/>
                  <a:ea typeface="黑体" panose="02010609060101010101" pitchFamily="49" charset="-122"/>
                </a:rPr>
                <a:t>以</a:t>
              </a:r>
              <a:r>
                <a:rPr lang="zh-CN" altLang="en-US" sz="2400" b="1" dirty="0">
                  <a:solidFill>
                    <a:srgbClr val="FF0000"/>
                  </a:solidFill>
                  <a:latin typeface="Calibri" panose="020F0502020204030204" pitchFamily="34" charset="0"/>
                  <a:ea typeface="黑体" panose="02010609060101010101" pitchFamily="49" charset="-122"/>
                </a:rPr>
                <a:t>欧洲</a:t>
              </a:r>
              <a:r>
                <a:rPr lang="zh-CN" altLang="en-US" sz="2400" b="1" dirty="0">
                  <a:latin typeface="Calibri" panose="020F0502020204030204" pitchFamily="34" charset="0"/>
                  <a:ea typeface="黑体" panose="02010609060101010101" pitchFamily="49" charset="-122"/>
                </a:rPr>
                <a:t>为中心</a:t>
              </a:r>
              <a:endParaRPr lang="zh-CN" altLang="en-US" sz="2400" b="1" dirty="0">
                <a:latin typeface="Calibri" panose="020F0502020204030204" pitchFamily="34" charset="0"/>
                <a:ea typeface="黑体" panose="02010609060101010101" pitchFamily="49" charset="-122"/>
              </a:endParaRPr>
            </a:p>
          </p:txBody>
        </p:sp>
      </p:grpSp>
      <p:sp>
        <p:nvSpPr>
          <p:cNvPr id="83994" name="Rectangle 26"/>
          <p:cNvSpPr/>
          <p:nvPr/>
        </p:nvSpPr>
        <p:spPr>
          <a:xfrm>
            <a:off x="4151313" y="3500438"/>
            <a:ext cx="2449512" cy="460375"/>
          </a:xfrm>
          <a:prstGeom prst="rect">
            <a:avLst/>
          </a:prstGeom>
          <a:noFill/>
          <a:ln w="9525">
            <a:noFill/>
          </a:ln>
        </p:spPr>
        <p:txBody>
          <a:bodyPr>
            <a:spAutoFit/>
          </a:bodyPr>
          <a:p>
            <a:r>
              <a:rPr lang="zh-CN" altLang="en-US" sz="2400" b="1" dirty="0">
                <a:latin typeface="Calibri" panose="020F0502020204030204" pitchFamily="34" charset="0"/>
                <a:ea typeface="黑体" panose="02010609060101010101" pitchFamily="49" charset="-122"/>
              </a:rPr>
              <a:t>布雷顿森林体系</a:t>
            </a:r>
            <a:endParaRPr lang="zh-CN" altLang="en-US" sz="2400" b="1" dirty="0">
              <a:latin typeface="Calibri" panose="020F0502020204030204" pitchFamily="34" charset="0"/>
              <a:ea typeface="黑体" panose="02010609060101010101" pitchFamily="49" charset="-122"/>
            </a:endParaRPr>
          </a:p>
        </p:txBody>
      </p:sp>
      <p:sp>
        <p:nvSpPr>
          <p:cNvPr id="142374" name="Rectangle 28"/>
          <p:cNvSpPr/>
          <p:nvPr/>
        </p:nvSpPr>
        <p:spPr>
          <a:xfrm>
            <a:off x="4151313" y="3933825"/>
            <a:ext cx="1800225" cy="460375"/>
          </a:xfrm>
          <a:prstGeom prst="rect">
            <a:avLst/>
          </a:prstGeom>
          <a:noFill/>
          <a:ln w="9525">
            <a:noFill/>
          </a:ln>
        </p:spPr>
        <p:txBody>
          <a:bodyPr>
            <a:spAutoFit/>
          </a:bodyPr>
          <a:p>
            <a:r>
              <a:rPr lang="zh-CN" altLang="en-US" sz="2400" b="1" dirty="0">
                <a:latin typeface="Calibri" panose="020F0502020204030204" pitchFamily="34" charset="0"/>
                <a:ea typeface="黑体" panose="02010609060101010101" pitchFamily="49" charset="-122"/>
              </a:rPr>
              <a:t>关贸总协定</a:t>
            </a:r>
            <a:endParaRPr lang="zh-CN" altLang="en-US" sz="2400" b="1" dirty="0">
              <a:latin typeface="Calibri" panose="020F0502020204030204" pitchFamily="34" charset="0"/>
              <a:ea typeface="黑体" panose="02010609060101010101" pitchFamily="49" charset="-122"/>
            </a:endParaRPr>
          </a:p>
        </p:txBody>
      </p:sp>
      <p:grpSp>
        <p:nvGrpSpPr>
          <p:cNvPr id="3" name="Group 31"/>
          <p:cNvGrpSpPr/>
          <p:nvPr/>
        </p:nvGrpSpPr>
        <p:grpSpPr>
          <a:xfrm>
            <a:off x="6456363" y="3644900"/>
            <a:ext cx="1223962" cy="830262"/>
            <a:chOff x="4740" y="1797"/>
            <a:chExt cx="771" cy="523"/>
          </a:xfrm>
        </p:grpSpPr>
        <p:sp>
          <p:nvSpPr>
            <p:cNvPr id="31801" name="AutoShape 32"/>
            <p:cNvSpPr/>
            <p:nvPr/>
          </p:nvSpPr>
          <p:spPr>
            <a:xfrm>
              <a:off x="4740" y="1895"/>
              <a:ext cx="45" cy="259"/>
            </a:xfrm>
            <a:prstGeom prst="rightBrace">
              <a:avLst>
                <a:gd name="adj1" fmla="val 100740"/>
                <a:gd name="adj2" fmla="val 50046"/>
              </a:avLst>
            </a:prstGeom>
            <a:solidFill>
              <a:schemeClr val="tx1"/>
            </a:solidFill>
            <a:ln w="9525">
              <a:noFill/>
            </a:ln>
          </p:spPr>
          <p:txBody>
            <a:bodyPr anchor="ctr">
              <a:spAutoFit/>
            </a:bodyPr>
            <a:p>
              <a:endParaRPr lang="zh-CN" altLang="en-US" dirty="0">
                <a:latin typeface="Calibri" panose="020F0502020204030204" pitchFamily="34" charset="0"/>
              </a:endParaRPr>
            </a:p>
          </p:txBody>
        </p:sp>
        <p:sp>
          <p:nvSpPr>
            <p:cNvPr id="31802" name="Rectangle 33"/>
            <p:cNvSpPr/>
            <p:nvPr/>
          </p:nvSpPr>
          <p:spPr>
            <a:xfrm>
              <a:off x="4740" y="1797"/>
              <a:ext cx="771" cy="523"/>
            </a:xfrm>
            <a:prstGeom prst="rect">
              <a:avLst/>
            </a:prstGeom>
            <a:noFill/>
            <a:ln w="9525">
              <a:noFill/>
            </a:ln>
          </p:spPr>
          <p:txBody>
            <a:bodyPr>
              <a:spAutoFit/>
            </a:bodyPr>
            <a:p>
              <a:r>
                <a:rPr lang="zh-CN" altLang="en-US" sz="2400" b="1" dirty="0">
                  <a:latin typeface="Calibri" panose="020F0502020204030204" pitchFamily="34" charset="0"/>
                  <a:ea typeface="黑体" panose="02010609060101010101" pitchFamily="49" charset="-122"/>
                </a:rPr>
                <a:t>以</a:t>
              </a:r>
              <a:r>
                <a:rPr lang="zh-CN" altLang="en-US" sz="2400" b="1" dirty="0">
                  <a:solidFill>
                    <a:srgbClr val="FF0000"/>
                  </a:solidFill>
                  <a:latin typeface="Calibri" panose="020F0502020204030204" pitchFamily="34" charset="0"/>
                  <a:ea typeface="黑体" panose="02010609060101010101" pitchFamily="49" charset="-122"/>
                </a:rPr>
                <a:t>美国</a:t>
              </a:r>
              <a:r>
                <a:rPr lang="zh-CN" altLang="en-US" sz="2400" b="1" dirty="0">
                  <a:latin typeface="Calibri" panose="020F0502020204030204" pitchFamily="34" charset="0"/>
                  <a:ea typeface="黑体" panose="02010609060101010101" pitchFamily="49" charset="-122"/>
                </a:rPr>
                <a:t>为中心</a:t>
              </a:r>
              <a:endParaRPr lang="zh-CN" altLang="en-US" sz="2400" b="1" dirty="0">
                <a:latin typeface="Calibri" panose="020F0502020204030204" pitchFamily="34" charset="0"/>
                <a:ea typeface="黑体" panose="02010609060101010101" pitchFamily="49" charset="-122"/>
              </a:endParaRPr>
            </a:p>
          </p:txBody>
        </p:sp>
      </p:grpSp>
      <p:sp>
        <p:nvSpPr>
          <p:cNvPr id="84002" name="Rectangle 34"/>
          <p:cNvSpPr/>
          <p:nvPr/>
        </p:nvSpPr>
        <p:spPr>
          <a:xfrm>
            <a:off x="5808663" y="5373688"/>
            <a:ext cx="2087562" cy="460375"/>
          </a:xfrm>
          <a:prstGeom prst="rect">
            <a:avLst/>
          </a:prstGeom>
          <a:noFill/>
          <a:ln w="9525">
            <a:noFill/>
          </a:ln>
        </p:spPr>
        <p:txBody>
          <a:bodyPr>
            <a:spAutoFit/>
          </a:bodyPr>
          <a:p>
            <a:r>
              <a:rPr lang="en-US" altLang="zh-CN" sz="2400" b="1" dirty="0">
                <a:latin typeface="Calibri" panose="020F0502020204030204" pitchFamily="34" charset="0"/>
                <a:ea typeface="黑体" panose="02010609060101010101" pitchFamily="49" charset="-122"/>
              </a:rPr>
              <a:t>—</a:t>
            </a:r>
            <a:r>
              <a:rPr lang="zh-CN" altLang="en-US" sz="2400" b="1" dirty="0">
                <a:latin typeface="Calibri" panose="020F0502020204030204" pitchFamily="34" charset="0"/>
                <a:ea typeface="黑体" panose="02010609060101010101" pitchFamily="49" charset="-122"/>
              </a:rPr>
              <a:t>经济全球化</a:t>
            </a:r>
            <a:endParaRPr lang="zh-CN" altLang="en-US" sz="2400" b="1" dirty="0">
              <a:latin typeface="Calibri" panose="020F0502020204030204" pitchFamily="34" charset="0"/>
              <a:ea typeface="黑体" panose="02010609060101010101" pitchFamily="49" charset="-122"/>
            </a:endParaRPr>
          </a:p>
        </p:txBody>
      </p:sp>
      <p:sp>
        <p:nvSpPr>
          <p:cNvPr id="142368" name="Rectangle 36"/>
          <p:cNvSpPr/>
          <p:nvPr/>
        </p:nvSpPr>
        <p:spPr>
          <a:xfrm>
            <a:off x="3935413" y="5373688"/>
            <a:ext cx="2808287" cy="460375"/>
          </a:xfrm>
          <a:prstGeom prst="rect">
            <a:avLst/>
          </a:prstGeom>
          <a:noFill/>
          <a:ln w="9525">
            <a:noFill/>
          </a:ln>
        </p:spPr>
        <p:txBody>
          <a:bodyPr>
            <a:spAutoFit/>
          </a:bodyPr>
          <a:p>
            <a:r>
              <a:rPr lang="zh-CN" altLang="en-US" sz="2400" b="1" dirty="0">
                <a:latin typeface="Calibri" panose="020F0502020204030204" pitchFamily="34" charset="0"/>
                <a:ea typeface="黑体" panose="02010609060101010101" pitchFamily="49" charset="-122"/>
              </a:rPr>
              <a:t>世界贸易组织</a:t>
            </a:r>
            <a:endParaRPr lang="zh-CN" altLang="en-US" sz="2400" b="1" dirty="0">
              <a:latin typeface="Calibri" panose="020F0502020204030204" pitchFamily="34" charset="0"/>
              <a:ea typeface="黑体" panose="02010609060101010101" pitchFamily="49" charset="-122"/>
            </a:endParaRPr>
          </a:p>
        </p:txBody>
      </p:sp>
      <p:grpSp>
        <p:nvGrpSpPr>
          <p:cNvPr id="4" name="组合 95"/>
          <p:cNvGrpSpPr/>
          <p:nvPr/>
        </p:nvGrpSpPr>
        <p:grpSpPr>
          <a:xfrm>
            <a:off x="1524000" y="765175"/>
            <a:ext cx="1584325" cy="1655763"/>
            <a:chOff x="0" y="620688"/>
            <a:chExt cx="1584176" cy="1656184"/>
          </a:xfrm>
        </p:grpSpPr>
        <p:sp>
          <p:nvSpPr>
            <p:cNvPr id="31799" name="矩形 50"/>
            <p:cNvSpPr/>
            <p:nvPr/>
          </p:nvSpPr>
          <p:spPr>
            <a:xfrm>
              <a:off x="0" y="980728"/>
              <a:ext cx="1584176" cy="830156"/>
            </a:xfrm>
            <a:prstGeom prst="rect">
              <a:avLst/>
            </a:prstGeom>
            <a:noFill/>
            <a:ln w="9525">
              <a:noFill/>
            </a:ln>
          </p:spPr>
          <p:txBody>
            <a:bodyPr>
              <a:spAutoFit/>
            </a:bodyPr>
            <a:p>
              <a:r>
                <a:rPr lang="zh-CN" altLang="en-US" sz="2400" b="1" dirty="0">
                  <a:latin typeface="Calibri" panose="020F0502020204030204" pitchFamily="34" charset="0"/>
                  <a:ea typeface="黑体" panose="02010609060101010101" pitchFamily="49" charset="-122"/>
                </a:rPr>
                <a:t>资本主义世界市场</a:t>
              </a:r>
              <a:endParaRPr lang="zh-CN" altLang="en-US" sz="2400" dirty="0">
                <a:latin typeface="Calibri" panose="020F0502020204030204" pitchFamily="34" charset="0"/>
              </a:endParaRPr>
            </a:p>
          </p:txBody>
        </p:sp>
        <p:sp>
          <p:nvSpPr>
            <p:cNvPr id="52" name="左大括号 51"/>
            <p:cNvSpPr/>
            <p:nvPr/>
          </p:nvSpPr>
          <p:spPr>
            <a:xfrm>
              <a:off x="1260356" y="620688"/>
              <a:ext cx="287311" cy="1656184"/>
            </a:xfrm>
            <a:prstGeom prst="leftBrace">
              <a:avLst>
                <a:gd name="adj1" fmla="val 58500"/>
                <a:gd name="adj2" fmla="val 50000"/>
              </a:avLst>
            </a:prstGeom>
            <a:noFill/>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53" name="TextBox 52"/>
          <p:cNvSpPr txBox="1"/>
          <p:nvPr/>
        </p:nvSpPr>
        <p:spPr>
          <a:xfrm>
            <a:off x="7751763" y="1052513"/>
            <a:ext cx="1512887" cy="460375"/>
          </a:xfrm>
          <a:prstGeom prst="rect">
            <a:avLst/>
          </a:prstGeom>
          <a:noFill/>
          <a:ln w="9525">
            <a:noFill/>
          </a:ln>
        </p:spPr>
        <p:txBody>
          <a:bodyPr>
            <a:spAutoFit/>
          </a:bodyPr>
          <a:p>
            <a:r>
              <a:rPr lang="zh-CN" altLang="en-US" sz="2400" b="1" dirty="0">
                <a:latin typeface="Calibri" panose="020F0502020204030204" pitchFamily="34" charset="0"/>
              </a:rPr>
              <a:t>重商主义</a:t>
            </a:r>
            <a:endParaRPr lang="zh-CN" altLang="en-US" sz="2400" b="1" dirty="0">
              <a:latin typeface="Calibri" panose="020F0502020204030204" pitchFamily="34" charset="0"/>
            </a:endParaRPr>
          </a:p>
        </p:txBody>
      </p:sp>
      <p:sp>
        <p:nvSpPr>
          <p:cNvPr id="54" name="TextBox 53"/>
          <p:cNvSpPr txBox="1"/>
          <p:nvPr/>
        </p:nvSpPr>
        <p:spPr>
          <a:xfrm>
            <a:off x="7751763" y="1628775"/>
            <a:ext cx="1512887" cy="460375"/>
          </a:xfrm>
          <a:prstGeom prst="rect">
            <a:avLst/>
          </a:prstGeom>
          <a:noFill/>
          <a:ln w="9525">
            <a:noFill/>
          </a:ln>
        </p:spPr>
        <p:txBody>
          <a:bodyPr>
            <a:spAutoFit/>
          </a:bodyPr>
          <a:p>
            <a:r>
              <a:rPr lang="zh-CN" altLang="en-US" sz="2400" b="1" dirty="0">
                <a:latin typeface="Calibri" panose="020F0502020204030204" pitchFamily="34" charset="0"/>
              </a:rPr>
              <a:t>自由主义</a:t>
            </a:r>
            <a:endParaRPr lang="zh-CN" altLang="en-US" sz="2400" b="1" dirty="0">
              <a:latin typeface="Calibri" panose="020F0502020204030204" pitchFamily="34" charset="0"/>
            </a:endParaRPr>
          </a:p>
        </p:txBody>
      </p:sp>
      <p:sp>
        <p:nvSpPr>
          <p:cNvPr id="55" name="TextBox 54"/>
          <p:cNvSpPr txBox="1"/>
          <p:nvPr/>
        </p:nvSpPr>
        <p:spPr>
          <a:xfrm>
            <a:off x="7751763" y="2060575"/>
            <a:ext cx="1512887" cy="460375"/>
          </a:xfrm>
          <a:prstGeom prst="rect">
            <a:avLst/>
          </a:prstGeom>
          <a:noFill/>
          <a:ln w="9525">
            <a:noFill/>
          </a:ln>
        </p:spPr>
        <p:txBody>
          <a:bodyPr>
            <a:spAutoFit/>
          </a:bodyPr>
          <a:p>
            <a:r>
              <a:rPr lang="zh-CN" altLang="en-US" sz="2400" b="1" dirty="0">
                <a:latin typeface="Calibri" panose="020F0502020204030204" pitchFamily="34" charset="0"/>
              </a:rPr>
              <a:t>垄断主义</a:t>
            </a:r>
            <a:endParaRPr lang="zh-CN" altLang="en-US" sz="2400" b="1" dirty="0">
              <a:latin typeface="Calibri" panose="020F0502020204030204" pitchFamily="34" charset="0"/>
            </a:endParaRPr>
          </a:p>
        </p:txBody>
      </p:sp>
      <p:grpSp>
        <p:nvGrpSpPr>
          <p:cNvPr id="5" name="组合 102"/>
          <p:cNvGrpSpPr/>
          <p:nvPr/>
        </p:nvGrpSpPr>
        <p:grpSpPr>
          <a:xfrm>
            <a:off x="1524000" y="2708275"/>
            <a:ext cx="1584325" cy="649288"/>
            <a:chOff x="0" y="2636912"/>
            <a:chExt cx="1584176" cy="648072"/>
          </a:xfrm>
        </p:grpSpPr>
        <p:sp>
          <p:nvSpPr>
            <p:cNvPr id="31797" name="矩形 55"/>
            <p:cNvSpPr/>
            <p:nvPr/>
          </p:nvSpPr>
          <p:spPr>
            <a:xfrm>
              <a:off x="0" y="2636912"/>
              <a:ext cx="1584176" cy="459513"/>
            </a:xfrm>
            <a:prstGeom prst="rect">
              <a:avLst/>
            </a:prstGeom>
            <a:noFill/>
            <a:ln w="9525">
              <a:noFill/>
            </a:ln>
          </p:spPr>
          <p:txBody>
            <a:bodyPr>
              <a:spAutoFit/>
            </a:bodyPr>
            <a:p>
              <a:r>
                <a:rPr lang="zh-CN" altLang="en-US" sz="2400" b="1" dirty="0">
                  <a:latin typeface="黑体" panose="02010609060101010101" pitchFamily="49" charset="-122"/>
                  <a:ea typeface="黑体" panose="02010609060101010101" pitchFamily="49" charset="-122"/>
                </a:rPr>
                <a:t>体系混乱</a:t>
              </a:r>
              <a:endParaRPr lang="zh-CN" altLang="en-US" sz="2400" b="1" dirty="0">
                <a:latin typeface="黑体" panose="02010609060101010101" pitchFamily="49" charset="-122"/>
                <a:ea typeface="黑体" panose="02010609060101010101" pitchFamily="49" charset="-122"/>
              </a:endParaRPr>
            </a:p>
          </p:txBody>
        </p:sp>
        <p:sp>
          <p:nvSpPr>
            <p:cNvPr id="57" name="左大括号 56"/>
            <p:cNvSpPr/>
            <p:nvPr/>
          </p:nvSpPr>
          <p:spPr>
            <a:xfrm>
              <a:off x="1331788" y="2636912"/>
              <a:ext cx="215880" cy="648072"/>
            </a:xfrm>
            <a:prstGeom prst="leftBrace">
              <a:avLst>
                <a:gd name="adj1" fmla="val 58500"/>
                <a:gd name="adj2" fmla="val 50000"/>
              </a:avLst>
            </a:prstGeom>
            <a:noFill/>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58" name="矩形 57"/>
          <p:cNvSpPr/>
          <p:nvPr/>
        </p:nvSpPr>
        <p:spPr>
          <a:xfrm>
            <a:off x="2927350" y="2565400"/>
            <a:ext cx="2160588" cy="460375"/>
          </a:xfrm>
          <a:prstGeom prst="rect">
            <a:avLst/>
          </a:prstGeom>
          <a:noFill/>
          <a:ln w="9525">
            <a:noFill/>
          </a:ln>
        </p:spPr>
        <p:txBody>
          <a:bodyPr>
            <a:spAutoFit/>
          </a:bodyPr>
          <a:p>
            <a:r>
              <a:rPr lang="zh-CN" altLang="en-US" sz="2400" b="1" dirty="0">
                <a:latin typeface="黑体" panose="02010609060101010101" pitchFamily="49" charset="-122"/>
                <a:ea typeface="黑体" panose="02010609060101010101" pitchFamily="49" charset="-122"/>
              </a:rPr>
              <a:t>一战、二战</a:t>
            </a:r>
            <a:endParaRPr lang="zh-CN" altLang="en-US" sz="2400" b="1" dirty="0">
              <a:latin typeface="黑体" panose="02010609060101010101" pitchFamily="49" charset="-122"/>
              <a:ea typeface="黑体" panose="02010609060101010101" pitchFamily="49" charset="-122"/>
            </a:endParaRPr>
          </a:p>
        </p:txBody>
      </p:sp>
      <p:sp>
        <p:nvSpPr>
          <p:cNvPr id="59" name="矩形 58"/>
          <p:cNvSpPr/>
          <p:nvPr/>
        </p:nvSpPr>
        <p:spPr>
          <a:xfrm>
            <a:off x="2927350" y="2997200"/>
            <a:ext cx="3168650" cy="460375"/>
          </a:xfrm>
          <a:prstGeom prst="rect">
            <a:avLst/>
          </a:prstGeom>
          <a:noFill/>
          <a:ln w="9525">
            <a:noFill/>
          </a:ln>
        </p:spPr>
        <p:txBody>
          <a:bodyPr>
            <a:spAutoFit/>
          </a:bodyPr>
          <a:p>
            <a:r>
              <a:rPr lang="en-US" altLang="zh-CN" sz="2400" b="1" dirty="0">
                <a:latin typeface="黑体" panose="02010609060101010101" pitchFamily="49" charset="-122"/>
                <a:ea typeface="黑体" panose="02010609060101010101" pitchFamily="49" charset="-122"/>
              </a:rPr>
              <a:t>1929-1933</a:t>
            </a:r>
            <a:r>
              <a:rPr lang="zh-CN" altLang="en-US" sz="2400" b="1" dirty="0">
                <a:latin typeface="黑体" panose="02010609060101010101" pitchFamily="49" charset="-122"/>
                <a:ea typeface="黑体" panose="02010609060101010101" pitchFamily="49" charset="-122"/>
              </a:rPr>
              <a:t>年经济危机</a:t>
            </a:r>
            <a:endParaRPr lang="zh-CN" altLang="en-US" sz="2400" b="1" dirty="0">
              <a:latin typeface="黑体" panose="02010609060101010101" pitchFamily="49" charset="-122"/>
              <a:ea typeface="黑体" panose="02010609060101010101" pitchFamily="49" charset="-122"/>
            </a:endParaRPr>
          </a:p>
        </p:txBody>
      </p:sp>
      <p:grpSp>
        <p:nvGrpSpPr>
          <p:cNvPr id="6" name="组合 101"/>
          <p:cNvGrpSpPr/>
          <p:nvPr/>
        </p:nvGrpSpPr>
        <p:grpSpPr>
          <a:xfrm>
            <a:off x="5664200" y="2708275"/>
            <a:ext cx="2232025" cy="460375"/>
            <a:chOff x="4139952" y="2636912"/>
            <a:chExt cx="2232248" cy="460078"/>
          </a:xfrm>
        </p:grpSpPr>
        <p:cxnSp>
          <p:nvCxnSpPr>
            <p:cNvPr id="61" name="直接箭头连接符 60"/>
            <p:cNvCxnSpPr/>
            <p:nvPr/>
          </p:nvCxnSpPr>
          <p:spPr>
            <a:xfrm>
              <a:off x="4139952" y="2852673"/>
              <a:ext cx="431843" cy="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796" name="矩形 62"/>
            <p:cNvSpPr/>
            <p:nvPr/>
          </p:nvSpPr>
          <p:spPr>
            <a:xfrm>
              <a:off x="4499992" y="2636912"/>
              <a:ext cx="1872208" cy="460078"/>
            </a:xfrm>
            <a:prstGeom prst="rect">
              <a:avLst/>
            </a:prstGeom>
            <a:noFill/>
            <a:ln w="9525">
              <a:noFill/>
            </a:ln>
          </p:spPr>
          <p:txBody>
            <a:bodyPr>
              <a:spAutoFit/>
            </a:bodyPr>
            <a:p>
              <a:r>
                <a:rPr lang="zh-CN" altLang="en-US" sz="2400" b="1" dirty="0">
                  <a:latin typeface="黑体" panose="02010609060101010101" pitchFamily="49" charset="-122"/>
                  <a:ea typeface="黑体" panose="02010609060101010101" pitchFamily="49" charset="-122"/>
                </a:rPr>
                <a:t>罗斯福新政</a:t>
              </a:r>
              <a:endParaRPr lang="zh-CN" altLang="en-US" sz="2400" b="1" dirty="0">
                <a:latin typeface="黑体" panose="02010609060101010101" pitchFamily="49" charset="-122"/>
                <a:ea typeface="黑体" panose="02010609060101010101" pitchFamily="49" charset="-122"/>
              </a:endParaRPr>
            </a:p>
          </p:txBody>
        </p:sp>
      </p:grpSp>
      <p:sp>
        <p:nvSpPr>
          <p:cNvPr id="64" name="TextBox 63"/>
          <p:cNvSpPr txBox="1"/>
          <p:nvPr/>
        </p:nvSpPr>
        <p:spPr>
          <a:xfrm>
            <a:off x="7824788" y="2636838"/>
            <a:ext cx="1223962" cy="706755"/>
          </a:xfrm>
          <a:prstGeom prst="rect">
            <a:avLst/>
          </a:prstGeom>
          <a:noFill/>
          <a:ln w="9525">
            <a:noFill/>
          </a:ln>
        </p:spPr>
        <p:txBody>
          <a:bodyPr>
            <a:spAutoFit/>
          </a:bodyPr>
          <a:p>
            <a:r>
              <a:rPr lang="zh-CN" altLang="en-US" sz="2000" b="1" dirty="0">
                <a:latin typeface="Calibri" panose="020F0502020204030204" pitchFamily="34" charset="0"/>
              </a:rPr>
              <a:t>国家垄断资本主义</a:t>
            </a:r>
            <a:endParaRPr lang="zh-CN" altLang="en-US" sz="2000" b="1" dirty="0">
              <a:latin typeface="Calibri" panose="020F0502020204030204" pitchFamily="34" charset="0"/>
            </a:endParaRPr>
          </a:p>
        </p:txBody>
      </p:sp>
      <p:grpSp>
        <p:nvGrpSpPr>
          <p:cNvPr id="7" name="组合 103"/>
          <p:cNvGrpSpPr/>
          <p:nvPr/>
        </p:nvGrpSpPr>
        <p:grpSpPr>
          <a:xfrm>
            <a:off x="1524000" y="3644900"/>
            <a:ext cx="1584325" cy="2447925"/>
            <a:chOff x="0" y="3645024"/>
            <a:chExt cx="1584176" cy="2448272"/>
          </a:xfrm>
        </p:grpSpPr>
        <p:sp>
          <p:nvSpPr>
            <p:cNvPr id="31793" name="矩形 64"/>
            <p:cNvSpPr/>
            <p:nvPr/>
          </p:nvSpPr>
          <p:spPr>
            <a:xfrm>
              <a:off x="0" y="4365104"/>
              <a:ext cx="1584176" cy="460440"/>
            </a:xfrm>
            <a:prstGeom prst="rect">
              <a:avLst/>
            </a:prstGeom>
            <a:noFill/>
            <a:ln w="9525">
              <a:noFill/>
            </a:ln>
          </p:spPr>
          <p:txBody>
            <a:bodyPr>
              <a:spAutoFit/>
            </a:bodyPr>
            <a:p>
              <a:r>
                <a:rPr lang="zh-CN" altLang="en-US" sz="2400" b="1" dirty="0">
                  <a:latin typeface="黑体" panose="02010609060101010101" pitchFamily="49" charset="-122"/>
                  <a:ea typeface="黑体" panose="02010609060101010101" pitchFamily="49" charset="-122"/>
                </a:rPr>
                <a:t>战后重建</a:t>
              </a:r>
              <a:endParaRPr lang="zh-CN" altLang="en-US" sz="2400" b="1" dirty="0">
                <a:latin typeface="黑体" panose="02010609060101010101" pitchFamily="49" charset="-122"/>
                <a:ea typeface="黑体" panose="02010609060101010101" pitchFamily="49" charset="-122"/>
              </a:endParaRPr>
            </a:p>
          </p:txBody>
        </p:sp>
        <p:sp>
          <p:nvSpPr>
            <p:cNvPr id="66" name="左大括号 65"/>
            <p:cNvSpPr/>
            <p:nvPr/>
          </p:nvSpPr>
          <p:spPr>
            <a:xfrm>
              <a:off x="1260356" y="3645024"/>
              <a:ext cx="287311" cy="2448272"/>
            </a:xfrm>
            <a:prstGeom prst="leftBrace">
              <a:avLst>
                <a:gd name="adj1" fmla="val 58500"/>
                <a:gd name="adj2" fmla="val 50000"/>
              </a:avLst>
            </a:prstGeom>
            <a:noFill/>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67" name="TextBox 66"/>
          <p:cNvSpPr txBox="1"/>
          <p:nvPr/>
        </p:nvSpPr>
        <p:spPr>
          <a:xfrm>
            <a:off x="7608888" y="3644900"/>
            <a:ext cx="1727200" cy="1014730"/>
          </a:xfrm>
          <a:prstGeom prst="rect">
            <a:avLst/>
          </a:prstGeom>
          <a:noFill/>
          <a:ln w="9525">
            <a:noFill/>
          </a:ln>
        </p:spPr>
        <p:txBody>
          <a:bodyPr>
            <a:spAutoFit/>
          </a:bodyPr>
          <a:p>
            <a:pPr algn="ctr"/>
            <a:r>
              <a:rPr lang="zh-CN" altLang="en-US" sz="2400" b="1" dirty="0">
                <a:latin typeface="Calibri" panose="020F0502020204030204" pitchFamily="34" charset="0"/>
              </a:rPr>
              <a:t>凯</a:t>
            </a:r>
            <a:r>
              <a:rPr lang="en-US" altLang="zh-CN" sz="2400" b="1" dirty="0">
                <a:latin typeface="Calibri" panose="020F0502020204030204" pitchFamily="34" charset="0"/>
              </a:rPr>
              <a:t>~</a:t>
            </a:r>
            <a:r>
              <a:rPr lang="zh-CN" altLang="en-US" sz="2400" b="1" dirty="0">
                <a:latin typeface="Calibri" panose="020F0502020204030204" pitchFamily="34" charset="0"/>
              </a:rPr>
              <a:t>盛行</a:t>
            </a:r>
            <a:endParaRPr lang="en-US" altLang="zh-CN" sz="2400" b="1" dirty="0">
              <a:latin typeface="Calibri" panose="020F0502020204030204" pitchFamily="34" charset="0"/>
            </a:endParaRPr>
          </a:p>
          <a:p>
            <a:r>
              <a:rPr lang="zh-CN" altLang="en-US" b="1" dirty="0">
                <a:latin typeface="Calibri" panose="020F0502020204030204" pitchFamily="34" charset="0"/>
              </a:rPr>
              <a:t>（美英法德日）</a:t>
            </a:r>
            <a:endParaRPr lang="zh-CN" altLang="en-US" b="1" dirty="0">
              <a:latin typeface="Calibri" panose="020F0502020204030204" pitchFamily="34" charset="0"/>
            </a:endParaRPr>
          </a:p>
        </p:txBody>
      </p:sp>
      <p:grpSp>
        <p:nvGrpSpPr>
          <p:cNvPr id="8" name="组合 106"/>
          <p:cNvGrpSpPr/>
          <p:nvPr/>
        </p:nvGrpSpPr>
        <p:grpSpPr>
          <a:xfrm>
            <a:off x="2927350" y="3644900"/>
            <a:ext cx="1296988" cy="647700"/>
            <a:chOff x="1403648" y="3501008"/>
            <a:chExt cx="1296144" cy="648072"/>
          </a:xfrm>
        </p:grpSpPr>
        <p:sp>
          <p:nvSpPr>
            <p:cNvPr id="31791" name="Rectangle 28"/>
            <p:cNvSpPr/>
            <p:nvPr/>
          </p:nvSpPr>
          <p:spPr>
            <a:xfrm>
              <a:off x="1403648" y="3573016"/>
              <a:ext cx="1296144" cy="460639"/>
            </a:xfrm>
            <a:prstGeom prst="rect">
              <a:avLst/>
            </a:prstGeom>
            <a:noFill/>
            <a:ln w="9525">
              <a:noFill/>
            </a:ln>
          </p:spPr>
          <p:txBody>
            <a:bodyPr>
              <a:spAutoFit/>
            </a:bodyPr>
            <a:p>
              <a:r>
                <a:rPr lang="en-US" altLang="zh-CN" sz="2400" b="1" dirty="0">
                  <a:latin typeface="Calibri" panose="020F0502020204030204" pitchFamily="34" charset="0"/>
                  <a:ea typeface="黑体" panose="02010609060101010101" pitchFamily="49" charset="-122"/>
                </a:rPr>
                <a:t>50</a:t>
              </a:r>
              <a:r>
                <a:rPr lang="zh-CN" altLang="en-US" sz="2400" b="1" dirty="0">
                  <a:latin typeface="Calibri" panose="020F0502020204030204" pitchFamily="34" charset="0"/>
                  <a:ea typeface="黑体" panose="02010609060101010101" pitchFamily="49" charset="-122"/>
                </a:rPr>
                <a:t>年代</a:t>
              </a:r>
              <a:endParaRPr lang="zh-CN" altLang="en-US" sz="2400" b="1" dirty="0">
                <a:latin typeface="Calibri" panose="020F0502020204030204" pitchFamily="34" charset="0"/>
                <a:ea typeface="黑体" panose="02010609060101010101" pitchFamily="49" charset="-122"/>
              </a:endParaRPr>
            </a:p>
          </p:txBody>
        </p:sp>
        <p:sp>
          <p:nvSpPr>
            <p:cNvPr id="69" name="左大括号 68"/>
            <p:cNvSpPr/>
            <p:nvPr/>
          </p:nvSpPr>
          <p:spPr>
            <a:xfrm>
              <a:off x="2484032" y="3501008"/>
              <a:ext cx="215760" cy="648072"/>
            </a:xfrm>
            <a:prstGeom prst="leftBrace">
              <a:avLst>
                <a:gd name="adj1" fmla="val 58500"/>
                <a:gd name="adj2" fmla="val 50000"/>
              </a:avLst>
            </a:prstGeom>
            <a:noFill/>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cxnSp>
        <p:nvCxnSpPr>
          <p:cNvPr id="79" name="直接箭头连接符 78"/>
          <p:cNvCxnSpPr/>
          <p:nvPr/>
        </p:nvCxnSpPr>
        <p:spPr>
          <a:xfrm>
            <a:off x="4656138" y="4437063"/>
            <a:ext cx="0" cy="936625"/>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9" name="组合 107"/>
          <p:cNvGrpSpPr/>
          <p:nvPr/>
        </p:nvGrpSpPr>
        <p:grpSpPr>
          <a:xfrm>
            <a:off x="3000375" y="5300663"/>
            <a:ext cx="1079500" cy="1441450"/>
            <a:chOff x="1475656" y="5301208"/>
            <a:chExt cx="1080120" cy="1440160"/>
          </a:xfrm>
        </p:grpSpPr>
        <p:sp>
          <p:nvSpPr>
            <p:cNvPr id="31789" name="Rectangle 28"/>
            <p:cNvSpPr/>
            <p:nvPr/>
          </p:nvSpPr>
          <p:spPr>
            <a:xfrm>
              <a:off x="1475656" y="5589240"/>
              <a:ext cx="1080120" cy="829202"/>
            </a:xfrm>
            <a:prstGeom prst="rect">
              <a:avLst/>
            </a:prstGeom>
            <a:noFill/>
            <a:ln w="9525">
              <a:noFill/>
            </a:ln>
          </p:spPr>
          <p:txBody>
            <a:bodyPr>
              <a:spAutoFit/>
            </a:bodyPr>
            <a:p>
              <a:r>
                <a:rPr lang="en-US" altLang="zh-CN" sz="2400" b="1" dirty="0">
                  <a:latin typeface="Calibri" panose="020F0502020204030204" pitchFamily="34" charset="0"/>
                  <a:ea typeface="黑体" panose="02010609060101010101" pitchFamily="49" charset="-122"/>
                </a:rPr>
                <a:t>80/90</a:t>
              </a:r>
              <a:r>
                <a:rPr lang="zh-CN" altLang="en-US" sz="2400" b="1" dirty="0">
                  <a:latin typeface="Calibri" panose="020F0502020204030204" pitchFamily="34" charset="0"/>
                  <a:ea typeface="黑体" panose="02010609060101010101" pitchFamily="49" charset="-122"/>
                </a:rPr>
                <a:t>年代</a:t>
              </a:r>
              <a:endParaRPr lang="zh-CN" altLang="en-US" sz="2400" b="1" dirty="0">
                <a:latin typeface="Calibri" panose="020F0502020204030204" pitchFamily="34" charset="0"/>
                <a:ea typeface="黑体" panose="02010609060101010101" pitchFamily="49" charset="-122"/>
              </a:endParaRPr>
            </a:p>
          </p:txBody>
        </p:sp>
        <p:sp>
          <p:nvSpPr>
            <p:cNvPr id="81" name="左大括号 80"/>
            <p:cNvSpPr/>
            <p:nvPr/>
          </p:nvSpPr>
          <p:spPr>
            <a:xfrm>
              <a:off x="2268274" y="5301208"/>
              <a:ext cx="287502" cy="1440160"/>
            </a:xfrm>
            <a:prstGeom prst="leftBrace">
              <a:avLst>
                <a:gd name="adj1" fmla="val 58500"/>
                <a:gd name="adj2" fmla="val 50000"/>
              </a:avLst>
            </a:prstGeom>
            <a:noFill/>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142363" name="Rectangle 41"/>
          <p:cNvSpPr/>
          <p:nvPr/>
        </p:nvSpPr>
        <p:spPr>
          <a:xfrm>
            <a:off x="3935413" y="5876925"/>
            <a:ext cx="3097212" cy="829945"/>
          </a:xfrm>
          <a:prstGeom prst="rect">
            <a:avLst/>
          </a:prstGeom>
          <a:noFill/>
          <a:ln w="9525">
            <a:noFill/>
          </a:ln>
        </p:spPr>
        <p:txBody>
          <a:bodyPr>
            <a:spAutoFit/>
          </a:bodyPr>
          <a:p>
            <a:r>
              <a:rPr lang="zh-CN" altLang="en-US" sz="2400" b="1" dirty="0">
                <a:latin typeface="Calibri" panose="020F0502020204030204" pitchFamily="34" charset="0"/>
                <a:ea typeface="黑体" panose="02010609060101010101" pitchFamily="49" charset="-122"/>
              </a:rPr>
              <a:t>欧盟  亚太经合组织</a:t>
            </a:r>
            <a:endParaRPr lang="en-US" altLang="zh-CN" sz="2400" b="1" dirty="0">
              <a:latin typeface="Calibri" panose="020F0502020204030204" pitchFamily="34" charset="0"/>
              <a:ea typeface="黑体" panose="02010609060101010101" pitchFamily="49" charset="-122"/>
            </a:endParaRPr>
          </a:p>
          <a:p>
            <a:r>
              <a:rPr lang="zh-CN" altLang="en-US" sz="2400" b="1" dirty="0">
                <a:latin typeface="Calibri" panose="020F0502020204030204" pitchFamily="34" charset="0"/>
                <a:ea typeface="黑体" panose="02010609060101010101" pitchFamily="49" charset="-122"/>
              </a:rPr>
              <a:t>北美自由贸易区</a:t>
            </a:r>
            <a:endParaRPr lang="zh-CN" altLang="en-US" sz="2400" b="1" dirty="0">
              <a:latin typeface="Calibri" panose="020F0502020204030204" pitchFamily="34" charset="0"/>
              <a:ea typeface="黑体" panose="02010609060101010101" pitchFamily="49" charset="-122"/>
            </a:endParaRPr>
          </a:p>
        </p:txBody>
      </p:sp>
      <p:grpSp>
        <p:nvGrpSpPr>
          <p:cNvPr id="10" name="组合 96"/>
          <p:cNvGrpSpPr/>
          <p:nvPr/>
        </p:nvGrpSpPr>
        <p:grpSpPr>
          <a:xfrm>
            <a:off x="6672263" y="5909528"/>
            <a:ext cx="1152525" cy="829945"/>
            <a:chOff x="5148064" y="6027003"/>
            <a:chExt cx="1152128" cy="829945"/>
          </a:xfrm>
        </p:grpSpPr>
        <p:sp>
          <p:nvSpPr>
            <p:cNvPr id="31787" name="Rectangle 46"/>
            <p:cNvSpPr/>
            <p:nvPr/>
          </p:nvSpPr>
          <p:spPr>
            <a:xfrm>
              <a:off x="5148064" y="6027003"/>
              <a:ext cx="1152128" cy="829945"/>
            </a:xfrm>
            <a:prstGeom prst="rect">
              <a:avLst/>
            </a:prstGeom>
            <a:noFill/>
            <a:ln w="9525">
              <a:noFill/>
            </a:ln>
          </p:spPr>
          <p:txBody>
            <a:bodyPr>
              <a:spAutoFit/>
            </a:bodyPr>
            <a:p>
              <a:r>
                <a:rPr lang="zh-CN" altLang="en-US" sz="2400" b="1" dirty="0">
                  <a:latin typeface="Calibri" panose="020F0502020204030204" pitchFamily="34" charset="0"/>
                  <a:ea typeface="黑体" panose="02010609060101010101" pitchFamily="49" charset="-122"/>
                </a:rPr>
                <a:t>区域集团化</a:t>
              </a:r>
              <a:endParaRPr lang="zh-CN" altLang="en-US" sz="2400" b="1" dirty="0">
                <a:latin typeface="Calibri" panose="020F0502020204030204" pitchFamily="34" charset="0"/>
                <a:ea typeface="黑体" panose="02010609060101010101" pitchFamily="49" charset="-122"/>
              </a:endParaRPr>
            </a:p>
          </p:txBody>
        </p:sp>
        <p:sp>
          <p:nvSpPr>
            <p:cNvPr id="31788" name="AutoShape 32"/>
            <p:cNvSpPr/>
            <p:nvPr/>
          </p:nvSpPr>
          <p:spPr>
            <a:xfrm>
              <a:off x="5148064" y="6220965"/>
              <a:ext cx="71438" cy="410470"/>
            </a:xfrm>
            <a:prstGeom prst="rightBrace">
              <a:avLst>
                <a:gd name="adj1" fmla="val 100740"/>
                <a:gd name="adj2" fmla="val 50046"/>
              </a:avLst>
            </a:prstGeom>
            <a:solidFill>
              <a:schemeClr val="tx1"/>
            </a:solidFill>
            <a:ln w="9525">
              <a:noFill/>
            </a:ln>
          </p:spPr>
          <p:txBody>
            <a:bodyPr anchor="ctr">
              <a:spAutoFit/>
            </a:bodyPr>
            <a:p>
              <a:endParaRPr lang="zh-CN" altLang="en-US" dirty="0">
                <a:latin typeface="Calibri" panose="020F0502020204030204" pitchFamily="34" charset="0"/>
              </a:endParaRPr>
            </a:p>
          </p:txBody>
        </p:sp>
      </p:grpSp>
      <p:sp>
        <p:nvSpPr>
          <p:cNvPr id="86" name="Rectangle 28"/>
          <p:cNvSpPr/>
          <p:nvPr/>
        </p:nvSpPr>
        <p:spPr>
          <a:xfrm>
            <a:off x="2927350" y="4508500"/>
            <a:ext cx="3960813" cy="798830"/>
          </a:xfrm>
          <a:prstGeom prst="rect">
            <a:avLst/>
          </a:prstGeom>
          <a:noFill/>
          <a:ln w="9525">
            <a:noFill/>
          </a:ln>
        </p:spPr>
        <p:txBody>
          <a:bodyPr>
            <a:spAutoFit/>
          </a:bodyPr>
          <a:p>
            <a:r>
              <a:rPr lang="en-US" altLang="zh-CN" sz="2400" b="1" dirty="0">
                <a:latin typeface="Calibri" panose="020F0502020204030204" pitchFamily="34" charset="0"/>
                <a:ea typeface="黑体" panose="02010609060101010101" pitchFamily="49" charset="-122"/>
              </a:rPr>
              <a:t>60/70</a:t>
            </a:r>
            <a:r>
              <a:rPr lang="zh-CN" altLang="en-US" sz="2400" b="1" dirty="0">
                <a:latin typeface="Calibri" panose="020F0502020204030204" pitchFamily="34" charset="0"/>
                <a:ea typeface="黑体" panose="02010609060101010101" pitchFamily="49" charset="-122"/>
              </a:rPr>
              <a:t>年代：</a:t>
            </a:r>
            <a:r>
              <a:rPr lang="zh-CN" altLang="en-US" sz="2200" b="1" dirty="0">
                <a:solidFill>
                  <a:srgbClr val="0000CC"/>
                </a:solidFill>
                <a:latin typeface="Calibri" panose="020F0502020204030204" pitchFamily="34" charset="0"/>
                <a:ea typeface="黑体" panose="02010609060101010101" pitchFamily="49" charset="-122"/>
              </a:rPr>
              <a:t>欧共体、日本、</a:t>
            </a:r>
            <a:endParaRPr lang="en-US" altLang="zh-CN" sz="2200" b="1" dirty="0">
              <a:solidFill>
                <a:srgbClr val="0000CC"/>
              </a:solidFill>
              <a:latin typeface="Calibri" panose="020F0502020204030204" pitchFamily="34" charset="0"/>
              <a:ea typeface="黑体" panose="02010609060101010101" pitchFamily="49" charset="-122"/>
            </a:endParaRPr>
          </a:p>
          <a:p>
            <a:r>
              <a:rPr lang="en-US" altLang="zh-CN" sz="2200" b="1" dirty="0">
                <a:solidFill>
                  <a:srgbClr val="0000CC"/>
                </a:solidFill>
                <a:latin typeface="Calibri" panose="020F0502020204030204" pitchFamily="34" charset="0"/>
                <a:ea typeface="黑体" panose="02010609060101010101" pitchFamily="49" charset="-122"/>
              </a:rPr>
              <a:t>                              </a:t>
            </a:r>
            <a:r>
              <a:rPr lang="zh-CN" altLang="en-US" sz="2200" b="1" dirty="0">
                <a:solidFill>
                  <a:srgbClr val="0000CC"/>
                </a:solidFill>
                <a:latin typeface="Calibri" panose="020F0502020204030204" pitchFamily="34" charset="0"/>
                <a:ea typeface="黑体" panose="02010609060101010101" pitchFamily="49" charset="-122"/>
              </a:rPr>
              <a:t>不结盟运动</a:t>
            </a:r>
            <a:endParaRPr lang="zh-CN" altLang="en-US" sz="2200" b="1" dirty="0">
              <a:solidFill>
                <a:srgbClr val="0000CC"/>
              </a:solidFill>
              <a:latin typeface="Calibri" panose="020F0502020204030204" pitchFamily="34" charset="0"/>
              <a:ea typeface="黑体" panose="02010609060101010101" pitchFamily="49" charset="-122"/>
            </a:endParaRPr>
          </a:p>
        </p:txBody>
      </p:sp>
      <p:sp>
        <p:nvSpPr>
          <p:cNvPr id="87" name="TextBox 86"/>
          <p:cNvSpPr txBox="1"/>
          <p:nvPr/>
        </p:nvSpPr>
        <p:spPr>
          <a:xfrm>
            <a:off x="7824788" y="4652963"/>
            <a:ext cx="1439862" cy="460375"/>
          </a:xfrm>
          <a:prstGeom prst="rect">
            <a:avLst/>
          </a:prstGeom>
          <a:noFill/>
          <a:ln w="9525">
            <a:noFill/>
          </a:ln>
        </p:spPr>
        <p:txBody>
          <a:bodyPr>
            <a:spAutoFit/>
          </a:bodyPr>
          <a:p>
            <a:r>
              <a:rPr lang="zh-CN" altLang="en-US" sz="2400" b="1" dirty="0">
                <a:latin typeface="Calibri" panose="020F0502020204030204" pitchFamily="34" charset="0"/>
              </a:rPr>
              <a:t>凯</a:t>
            </a:r>
            <a:r>
              <a:rPr lang="en-US" altLang="zh-CN" sz="2400" b="1" dirty="0">
                <a:latin typeface="Calibri" panose="020F0502020204030204" pitchFamily="34" charset="0"/>
              </a:rPr>
              <a:t>~</a:t>
            </a:r>
            <a:r>
              <a:rPr lang="zh-CN" altLang="en-US" sz="2400" b="1" dirty="0">
                <a:latin typeface="Calibri" panose="020F0502020204030204" pitchFamily="34" charset="0"/>
              </a:rPr>
              <a:t>失灵</a:t>
            </a:r>
            <a:endParaRPr lang="zh-CN" altLang="en-US" sz="2400" b="1" dirty="0">
              <a:latin typeface="Calibri" panose="020F0502020204030204" pitchFamily="34" charset="0"/>
            </a:endParaRPr>
          </a:p>
        </p:txBody>
      </p:sp>
      <p:sp>
        <p:nvSpPr>
          <p:cNvPr id="88" name="TextBox 87"/>
          <p:cNvSpPr txBox="1"/>
          <p:nvPr/>
        </p:nvSpPr>
        <p:spPr>
          <a:xfrm>
            <a:off x="7608888" y="5661025"/>
            <a:ext cx="1727200" cy="953135"/>
          </a:xfrm>
          <a:prstGeom prst="rect">
            <a:avLst/>
          </a:prstGeom>
          <a:noFill/>
          <a:ln w="9525">
            <a:noFill/>
          </a:ln>
        </p:spPr>
        <p:txBody>
          <a:bodyPr>
            <a:spAutoFit/>
          </a:bodyPr>
          <a:p>
            <a:pPr algn="ctr"/>
            <a:r>
              <a:rPr lang="zh-CN" altLang="en-US" sz="2000" b="1" dirty="0">
                <a:latin typeface="Calibri" panose="020F0502020204030204" pitchFamily="34" charset="0"/>
              </a:rPr>
              <a:t>新自由主义</a:t>
            </a:r>
            <a:endParaRPr lang="en-US" altLang="zh-CN" sz="2000" b="1" dirty="0">
              <a:latin typeface="Calibri" panose="020F0502020204030204" pitchFamily="34" charset="0"/>
            </a:endParaRPr>
          </a:p>
          <a:p>
            <a:r>
              <a:rPr lang="zh-CN" altLang="en-US" b="1" dirty="0">
                <a:latin typeface="Calibri" panose="020F0502020204030204" pitchFamily="34" charset="0"/>
              </a:rPr>
              <a:t>（克林顿政府）</a:t>
            </a:r>
            <a:endParaRPr lang="zh-CN" altLang="en-US" b="1" dirty="0">
              <a:latin typeface="Calibri" panose="020F0502020204030204" pitchFamily="34" charset="0"/>
            </a:endParaRPr>
          </a:p>
        </p:txBody>
      </p:sp>
      <p:sp>
        <p:nvSpPr>
          <p:cNvPr id="89" name="Rectangle 28"/>
          <p:cNvSpPr/>
          <p:nvPr/>
        </p:nvSpPr>
        <p:spPr>
          <a:xfrm>
            <a:off x="9299575" y="3716338"/>
            <a:ext cx="1368425" cy="429895"/>
          </a:xfrm>
          <a:prstGeom prst="rect">
            <a:avLst/>
          </a:prstGeom>
          <a:noFill/>
          <a:ln w="9525">
            <a:noFill/>
          </a:ln>
        </p:spPr>
        <p:txBody>
          <a:bodyPr>
            <a:spAutoFit/>
          </a:bodyPr>
          <a:p>
            <a:r>
              <a:rPr lang="zh-CN" altLang="en-US" sz="2200" b="1" dirty="0">
                <a:solidFill>
                  <a:srgbClr val="0000CC"/>
                </a:solidFill>
                <a:latin typeface="Calibri" panose="020F0502020204030204" pitchFamily="34" charset="0"/>
                <a:ea typeface="黑体" panose="02010609060101010101" pitchFamily="49" charset="-122"/>
              </a:rPr>
              <a:t>两极格局</a:t>
            </a:r>
            <a:endParaRPr lang="zh-CN" altLang="en-US" sz="2200" b="1" dirty="0">
              <a:solidFill>
                <a:srgbClr val="0000CC"/>
              </a:solidFill>
              <a:latin typeface="Calibri" panose="020F0502020204030204" pitchFamily="34" charset="0"/>
              <a:ea typeface="黑体" panose="02010609060101010101" pitchFamily="49" charset="-122"/>
            </a:endParaRPr>
          </a:p>
        </p:txBody>
      </p:sp>
      <p:sp>
        <p:nvSpPr>
          <p:cNvPr id="90" name="Rectangle 28"/>
          <p:cNvSpPr/>
          <p:nvPr/>
        </p:nvSpPr>
        <p:spPr>
          <a:xfrm>
            <a:off x="9299575" y="4581525"/>
            <a:ext cx="1368425" cy="768350"/>
          </a:xfrm>
          <a:prstGeom prst="rect">
            <a:avLst/>
          </a:prstGeom>
          <a:noFill/>
          <a:ln w="9525">
            <a:noFill/>
          </a:ln>
        </p:spPr>
        <p:txBody>
          <a:bodyPr>
            <a:spAutoFit/>
          </a:bodyPr>
          <a:p>
            <a:r>
              <a:rPr lang="zh-CN" altLang="en-US" sz="2200" b="1" dirty="0">
                <a:solidFill>
                  <a:srgbClr val="0000CC"/>
                </a:solidFill>
                <a:latin typeface="Calibri" panose="020F0502020204030204" pitchFamily="34" charset="0"/>
                <a:ea typeface="黑体" panose="02010609060101010101" pitchFamily="49" charset="-122"/>
              </a:rPr>
              <a:t>多极化趋势出现</a:t>
            </a:r>
            <a:endParaRPr lang="zh-CN" altLang="en-US" sz="2200" b="1" dirty="0">
              <a:solidFill>
                <a:srgbClr val="0000CC"/>
              </a:solidFill>
              <a:latin typeface="Calibri" panose="020F0502020204030204" pitchFamily="34" charset="0"/>
              <a:ea typeface="黑体" panose="02010609060101010101" pitchFamily="49" charset="-122"/>
            </a:endParaRPr>
          </a:p>
        </p:txBody>
      </p:sp>
      <p:sp>
        <p:nvSpPr>
          <p:cNvPr id="91" name="Rectangle 28"/>
          <p:cNvSpPr/>
          <p:nvPr/>
        </p:nvSpPr>
        <p:spPr>
          <a:xfrm>
            <a:off x="9299575" y="5589588"/>
            <a:ext cx="1368425" cy="768350"/>
          </a:xfrm>
          <a:prstGeom prst="rect">
            <a:avLst/>
          </a:prstGeom>
          <a:noFill/>
          <a:ln w="9525">
            <a:noFill/>
          </a:ln>
        </p:spPr>
        <p:txBody>
          <a:bodyPr>
            <a:spAutoFit/>
          </a:bodyPr>
          <a:p>
            <a:r>
              <a:rPr lang="zh-CN" altLang="en-US" sz="2200" b="1" dirty="0">
                <a:solidFill>
                  <a:srgbClr val="0000CC"/>
                </a:solidFill>
                <a:latin typeface="Calibri" panose="020F0502020204030204" pitchFamily="34" charset="0"/>
                <a:ea typeface="黑体" panose="02010609060101010101" pitchFamily="49" charset="-122"/>
              </a:rPr>
              <a:t>多极化趋势加强</a:t>
            </a:r>
            <a:endParaRPr lang="zh-CN" altLang="en-US" sz="2200" b="1" dirty="0">
              <a:solidFill>
                <a:srgbClr val="0000CC"/>
              </a:solidFill>
              <a:latin typeface="Calibri" panose="020F0502020204030204" pitchFamily="34" charset="0"/>
              <a:ea typeface="黑体" panose="02010609060101010101" pitchFamily="49" charset="-122"/>
            </a:endParaRPr>
          </a:p>
        </p:txBody>
      </p:sp>
      <p:cxnSp>
        <p:nvCxnSpPr>
          <p:cNvPr id="93" name="直接连接符 92"/>
          <p:cNvCxnSpPr/>
          <p:nvPr/>
        </p:nvCxnSpPr>
        <p:spPr>
          <a:xfrm>
            <a:off x="7751763" y="765175"/>
            <a:ext cx="0" cy="6092825"/>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a:off x="9264650" y="765175"/>
            <a:ext cx="0" cy="6092825"/>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a:off x="1524000" y="3500438"/>
            <a:ext cx="9144000" cy="0"/>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3970"/>
                                        </p:tgtEl>
                                        <p:attrNameLst>
                                          <p:attrName>style.visibility</p:attrName>
                                        </p:attrNameLst>
                                      </p:cBhvr>
                                      <p:to>
                                        <p:strVal val="visible"/>
                                      </p:to>
                                    </p:set>
                                    <p:animEffect transition="in" filter="blinds(horizontal)">
                                      <p:cBhvr>
                                        <p:cTn id="12" dur="500"/>
                                        <p:tgtEl>
                                          <p:spTgt spid="83970"/>
                                        </p:tgtEl>
                                      </p:cBhvr>
                                    </p:animEffect>
                                  </p:childTnLst>
                                </p:cTn>
                              </p:par>
                            </p:childTnLst>
                          </p:cTn>
                        </p:par>
                        <p:par>
                          <p:cTn id="13" fill="hold">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83979"/>
                                        </p:tgtEl>
                                        <p:attrNameLst>
                                          <p:attrName>style.visibility</p:attrName>
                                        </p:attrNameLst>
                                      </p:cBhvr>
                                      <p:to>
                                        <p:strVal val="visible"/>
                                      </p:to>
                                    </p:set>
                                    <p:animEffect transition="in" filter="blinds(horizontal)">
                                      <p:cBhvr>
                                        <p:cTn id="16" dur="500"/>
                                        <p:tgtEl>
                                          <p:spTgt spid="83979"/>
                                        </p:tgtEl>
                                      </p:cBhvr>
                                    </p:animEffect>
                                  </p:childTnLst>
                                </p:cTn>
                              </p:par>
                            </p:childTnLst>
                          </p:cTn>
                        </p:par>
                        <p:par>
                          <p:cTn id="17" fill="hold">
                            <p:stCondLst>
                              <p:cond delay="1000"/>
                            </p:stCondLst>
                            <p:childTnLst>
                              <p:par>
                                <p:cTn id="18" presetID="3" presetClass="entr" presetSubtype="10" fill="hold" grpId="0" nodeType="afterEffect">
                                  <p:stCondLst>
                                    <p:cond delay="0"/>
                                  </p:stCondLst>
                                  <p:childTnLst>
                                    <p:set>
                                      <p:cBhvr>
                                        <p:cTn id="19" dur="1" fill="hold">
                                          <p:stCondLst>
                                            <p:cond delay="0"/>
                                          </p:stCondLst>
                                        </p:cTn>
                                        <p:tgtEl>
                                          <p:spTgt spid="83983"/>
                                        </p:tgtEl>
                                        <p:attrNameLst>
                                          <p:attrName>style.visibility</p:attrName>
                                        </p:attrNameLst>
                                      </p:cBhvr>
                                      <p:to>
                                        <p:strVal val="visible"/>
                                      </p:to>
                                    </p:set>
                                    <p:animEffect transition="in" filter="blinds(horizontal)">
                                      <p:cBhvr>
                                        <p:cTn id="20" dur="500"/>
                                        <p:tgtEl>
                                          <p:spTgt spid="83983"/>
                                        </p:tgtEl>
                                      </p:cBhvr>
                                    </p:animEffect>
                                  </p:childTnLst>
                                </p:cTn>
                              </p:par>
                            </p:childTnLst>
                          </p:cTn>
                        </p:par>
                        <p:par>
                          <p:cTn id="21" fill="hold">
                            <p:stCondLst>
                              <p:cond delay="1500"/>
                            </p:stCondLst>
                            <p:childTnLst>
                              <p:par>
                                <p:cTn id="22" presetID="3" presetClass="entr" presetSubtype="10" fill="hold" grpId="0" nodeType="afterEffect">
                                  <p:stCondLst>
                                    <p:cond delay="0"/>
                                  </p:stCondLst>
                                  <p:childTnLst>
                                    <p:set>
                                      <p:cBhvr>
                                        <p:cTn id="23" dur="1" fill="hold">
                                          <p:stCondLst>
                                            <p:cond delay="0"/>
                                          </p:stCondLst>
                                        </p:cTn>
                                        <p:tgtEl>
                                          <p:spTgt spid="83987"/>
                                        </p:tgtEl>
                                        <p:attrNameLst>
                                          <p:attrName>style.visibility</p:attrName>
                                        </p:attrNameLst>
                                      </p:cBhvr>
                                      <p:to>
                                        <p:strVal val="visible"/>
                                      </p:to>
                                    </p:set>
                                    <p:animEffect transition="in" filter="blinds(horizontal)">
                                      <p:cBhvr>
                                        <p:cTn id="24" dur="500"/>
                                        <p:tgtEl>
                                          <p:spTgt spid="83987"/>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42386"/>
                                        </p:tgtEl>
                                        <p:attrNameLst>
                                          <p:attrName>style.visibility</p:attrName>
                                        </p:attrNameLst>
                                      </p:cBhvr>
                                      <p:to>
                                        <p:strVal val="visible"/>
                                      </p:to>
                                    </p:set>
                                    <p:animEffect transition="in" filter="blinds(horizontal)">
                                      <p:cBhvr>
                                        <p:cTn id="29" dur="500"/>
                                        <p:tgtEl>
                                          <p:spTgt spid="142386"/>
                                        </p:tgtEl>
                                      </p:cBhvr>
                                    </p:animEffect>
                                  </p:childTnLst>
                                </p:cTn>
                              </p:par>
                            </p:childTnLst>
                          </p:cTn>
                        </p:par>
                        <p:par>
                          <p:cTn id="30" fill="hold">
                            <p:stCondLst>
                              <p:cond delay="500"/>
                            </p:stCondLst>
                            <p:childTnLst>
                              <p:par>
                                <p:cTn id="31" presetID="3" presetClass="entr" presetSubtype="10" fill="hold" grpId="0" nodeType="afterEffect">
                                  <p:stCondLst>
                                    <p:cond delay="0"/>
                                  </p:stCondLst>
                                  <p:childTnLst>
                                    <p:set>
                                      <p:cBhvr>
                                        <p:cTn id="32" dur="1" fill="hold">
                                          <p:stCondLst>
                                            <p:cond delay="0"/>
                                          </p:stCondLst>
                                        </p:cTn>
                                        <p:tgtEl>
                                          <p:spTgt spid="142384"/>
                                        </p:tgtEl>
                                        <p:attrNameLst>
                                          <p:attrName>style.visibility</p:attrName>
                                        </p:attrNameLst>
                                      </p:cBhvr>
                                      <p:to>
                                        <p:strVal val="visible"/>
                                      </p:to>
                                    </p:set>
                                    <p:animEffect transition="in" filter="blinds(horizontal)">
                                      <p:cBhvr>
                                        <p:cTn id="33" dur="500"/>
                                        <p:tgtEl>
                                          <p:spTgt spid="142384"/>
                                        </p:tgtEl>
                                      </p:cBhvr>
                                    </p:animEffect>
                                  </p:childTnLst>
                                </p:cTn>
                              </p:par>
                            </p:childTnLst>
                          </p:cTn>
                        </p:par>
                        <p:par>
                          <p:cTn id="34" fill="hold">
                            <p:stCondLst>
                              <p:cond delay="1000"/>
                            </p:stCondLst>
                            <p:childTnLst>
                              <p:par>
                                <p:cTn id="35" presetID="3" presetClass="entr" presetSubtype="10" fill="hold" grpId="0" nodeType="afterEffect">
                                  <p:stCondLst>
                                    <p:cond delay="0"/>
                                  </p:stCondLst>
                                  <p:childTnLst>
                                    <p:set>
                                      <p:cBhvr>
                                        <p:cTn id="36" dur="1" fill="hold">
                                          <p:stCondLst>
                                            <p:cond delay="0"/>
                                          </p:stCondLst>
                                        </p:cTn>
                                        <p:tgtEl>
                                          <p:spTgt spid="142382"/>
                                        </p:tgtEl>
                                        <p:attrNameLst>
                                          <p:attrName>style.visibility</p:attrName>
                                        </p:attrNameLst>
                                      </p:cBhvr>
                                      <p:to>
                                        <p:strVal val="visible"/>
                                      </p:to>
                                    </p:set>
                                    <p:animEffect transition="in" filter="blinds(horizontal)">
                                      <p:cBhvr>
                                        <p:cTn id="37" dur="500"/>
                                        <p:tgtEl>
                                          <p:spTgt spid="142382"/>
                                        </p:tgtEl>
                                      </p:cBhvr>
                                    </p:animEffect>
                                  </p:childTnLst>
                                </p:cTn>
                              </p:par>
                            </p:childTnLst>
                          </p:cTn>
                        </p:par>
                        <p:par>
                          <p:cTn id="38" fill="hold">
                            <p:stCondLst>
                              <p:cond delay="1500"/>
                            </p:stCondLst>
                            <p:childTnLst>
                              <p:par>
                                <p:cTn id="39" presetID="3" presetClass="entr" presetSubtype="10" fill="hold" grpId="0" nodeType="afterEffect">
                                  <p:stCondLst>
                                    <p:cond delay="0"/>
                                  </p:stCondLst>
                                  <p:childTnLst>
                                    <p:set>
                                      <p:cBhvr>
                                        <p:cTn id="40" dur="1" fill="hold">
                                          <p:stCondLst>
                                            <p:cond delay="0"/>
                                          </p:stCondLst>
                                        </p:cTn>
                                        <p:tgtEl>
                                          <p:spTgt spid="142380"/>
                                        </p:tgtEl>
                                        <p:attrNameLst>
                                          <p:attrName>style.visibility</p:attrName>
                                        </p:attrNameLst>
                                      </p:cBhvr>
                                      <p:to>
                                        <p:strVal val="visible"/>
                                      </p:to>
                                    </p:set>
                                    <p:animEffect transition="in" filter="blinds(horizontal)">
                                      <p:cBhvr>
                                        <p:cTn id="41" dur="500"/>
                                        <p:tgtEl>
                                          <p:spTgt spid="142380"/>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5" fill="hold" nodeType="click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blinds(vertical)">
                                      <p:cBhvr>
                                        <p:cTn id="46" dur="500"/>
                                        <p:tgtEl>
                                          <p:spTgt spid="2"/>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5" fill="hold" nodeType="click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blinds(vertical)">
                                      <p:cBhvr>
                                        <p:cTn id="51" dur="500"/>
                                        <p:tgtEl>
                                          <p:spTgt spid="5"/>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blinds(horizontal)">
                                      <p:cBhvr>
                                        <p:cTn id="56" dur="500"/>
                                        <p:tgtEl>
                                          <p:spTgt spid="58"/>
                                        </p:tgtEl>
                                      </p:cBhvr>
                                    </p:animEffect>
                                  </p:childTnLst>
                                </p:cTn>
                              </p:par>
                            </p:childTnLst>
                          </p:cTn>
                        </p:par>
                        <p:par>
                          <p:cTn id="57" fill="hold">
                            <p:stCondLst>
                              <p:cond delay="500"/>
                            </p:stCondLst>
                            <p:childTnLst>
                              <p:par>
                                <p:cTn id="58" presetID="3" presetClass="entr" presetSubtype="10" fill="hold" grpId="0" nodeType="afterEffect">
                                  <p:stCondLst>
                                    <p:cond delay="0"/>
                                  </p:stCondLst>
                                  <p:childTnLst>
                                    <p:set>
                                      <p:cBhvr>
                                        <p:cTn id="59" dur="1" fill="hold">
                                          <p:stCondLst>
                                            <p:cond delay="0"/>
                                          </p:stCondLst>
                                        </p:cTn>
                                        <p:tgtEl>
                                          <p:spTgt spid="59"/>
                                        </p:tgtEl>
                                        <p:attrNameLst>
                                          <p:attrName>style.visibility</p:attrName>
                                        </p:attrNameLst>
                                      </p:cBhvr>
                                      <p:to>
                                        <p:strVal val="visible"/>
                                      </p:to>
                                    </p:set>
                                    <p:animEffect transition="in" filter="blinds(horizontal)">
                                      <p:cBhvr>
                                        <p:cTn id="60" dur="500"/>
                                        <p:tgtEl>
                                          <p:spTgt spid="59"/>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5" fill="hold" nodeType="click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blinds(vertical)">
                                      <p:cBhvr>
                                        <p:cTn id="65" dur="500"/>
                                        <p:tgtEl>
                                          <p:spTgt spid="6"/>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5" fill="hold" nodeType="click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blinds(vertical)">
                                      <p:cBhvr>
                                        <p:cTn id="70" dur="500"/>
                                        <p:tgtEl>
                                          <p:spTgt spid="7"/>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5" fill="hold" nodeType="click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blinds(vertical)">
                                      <p:cBhvr>
                                        <p:cTn id="75" dur="500"/>
                                        <p:tgtEl>
                                          <p:spTgt spid="8"/>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grpId="0" nodeType="clickEffect">
                                  <p:stCondLst>
                                    <p:cond delay="0"/>
                                  </p:stCondLst>
                                  <p:childTnLst>
                                    <p:set>
                                      <p:cBhvr>
                                        <p:cTn id="79" dur="1" fill="hold">
                                          <p:stCondLst>
                                            <p:cond delay="0"/>
                                          </p:stCondLst>
                                        </p:cTn>
                                        <p:tgtEl>
                                          <p:spTgt spid="83994"/>
                                        </p:tgtEl>
                                        <p:attrNameLst>
                                          <p:attrName>style.visibility</p:attrName>
                                        </p:attrNameLst>
                                      </p:cBhvr>
                                      <p:to>
                                        <p:strVal val="visible"/>
                                      </p:to>
                                    </p:set>
                                    <p:animEffect transition="in" filter="blinds(horizontal)">
                                      <p:cBhvr>
                                        <p:cTn id="80" dur="500"/>
                                        <p:tgtEl>
                                          <p:spTgt spid="83994"/>
                                        </p:tgtEl>
                                      </p:cBhvr>
                                    </p:animEffect>
                                  </p:childTnLst>
                                </p:cTn>
                              </p:par>
                            </p:childTnLst>
                          </p:cTn>
                        </p:par>
                        <p:par>
                          <p:cTn id="81" fill="hold">
                            <p:stCondLst>
                              <p:cond delay="500"/>
                            </p:stCondLst>
                            <p:childTnLst>
                              <p:par>
                                <p:cTn id="82" presetID="3" presetClass="entr" presetSubtype="10" fill="hold" grpId="0" nodeType="afterEffect">
                                  <p:stCondLst>
                                    <p:cond delay="0"/>
                                  </p:stCondLst>
                                  <p:childTnLst>
                                    <p:set>
                                      <p:cBhvr>
                                        <p:cTn id="83" dur="1" fill="hold">
                                          <p:stCondLst>
                                            <p:cond delay="0"/>
                                          </p:stCondLst>
                                        </p:cTn>
                                        <p:tgtEl>
                                          <p:spTgt spid="142374"/>
                                        </p:tgtEl>
                                        <p:attrNameLst>
                                          <p:attrName>style.visibility</p:attrName>
                                        </p:attrNameLst>
                                      </p:cBhvr>
                                      <p:to>
                                        <p:strVal val="visible"/>
                                      </p:to>
                                    </p:set>
                                    <p:animEffect transition="in" filter="blinds(horizontal)">
                                      <p:cBhvr>
                                        <p:cTn id="84" dur="500"/>
                                        <p:tgtEl>
                                          <p:spTgt spid="142374"/>
                                        </p:tgtEl>
                                      </p:cBhvr>
                                    </p:animEffect>
                                  </p:childTnLst>
                                </p:cTn>
                              </p:par>
                            </p:childTnLst>
                          </p:cTn>
                        </p:par>
                      </p:childTnLst>
                    </p:cTn>
                  </p:par>
                  <p:par>
                    <p:cTn id="85" fill="hold">
                      <p:stCondLst>
                        <p:cond delay="indefinite"/>
                      </p:stCondLst>
                      <p:childTnLst>
                        <p:par>
                          <p:cTn id="86" fill="hold">
                            <p:stCondLst>
                              <p:cond delay="0"/>
                            </p:stCondLst>
                            <p:childTnLst>
                              <p:par>
                                <p:cTn id="87" presetID="3" presetClass="entr" presetSubtype="5" fill="hold" nodeType="clickEffect">
                                  <p:stCondLst>
                                    <p:cond delay="0"/>
                                  </p:stCondLst>
                                  <p:childTnLst>
                                    <p:set>
                                      <p:cBhvr>
                                        <p:cTn id="88" dur="1" fill="hold">
                                          <p:stCondLst>
                                            <p:cond delay="0"/>
                                          </p:stCondLst>
                                        </p:cTn>
                                        <p:tgtEl>
                                          <p:spTgt spid="3"/>
                                        </p:tgtEl>
                                        <p:attrNameLst>
                                          <p:attrName>style.visibility</p:attrName>
                                        </p:attrNameLst>
                                      </p:cBhvr>
                                      <p:to>
                                        <p:strVal val="visible"/>
                                      </p:to>
                                    </p:set>
                                    <p:animEffect transition="in" filter="blinds(vertical)">
                                      <p:cBhvr>
                                        <p:cTn id="89" dur="500"/>
                                        <p:tgtEl>
                                          <p:spTgt spid="3"/>
                                        </p:tgtEl>
                                      </p:cBhvr>
                                    </p:animEffect>
                                  </p:childTnLst>
                                </p:cTn>
                              </p:par>
                            </p:childTnLst>
                          </p:cTn>
                        </p:par>
                      </p:childTnLst>
                    </p:cTn>
                  </p:par>
                  <p:par>
                    <p:cTn id="90" fill="hold">
                      <p:stCondLst>
                        <p:cond delay="indefinite"/>
                      </p:stCondLst>
                      <p:childTnLst>
                        <p:par>
                          <p:cTn id="91" fill="hold">
                            <p:stCondLst>
                              <p:cond delay="0"/>
                            </p:stCondLst>
                            <p:childTnLst>
                              <p:par>
                                <p:cTn id="92" presetID="3" presetClass="entr" presetSubtype="5" fill="hold" nodeType="clickEffect">
                                  <p:stCondLst>
                                    <p:cond delay="0"/>
                                  </p:stCondLst>
                                  <p:childTnLst>
                                    <p:set>
                                      <p:cBhvr>
                                        <p:cTn id="93" dur="1" fill="hold">
                                          <p:stCondLst>
                                            <p:cond delay="0"/>
                                          </p:stCondLst>
                                        </p:cTn>
                                        <p:tgtEl>
                                          <p:spTgt spid="9"/>
                                        </p:tgtEl>
                                        <p:attrNameLst>
                                          <p:attrName>style.visibility</p:attrName>
                                        </p:attrNameLst>
                                      </p:cBhvr>
                                      <p:to>
                                        <p:strVal val="visible"/>
                                      </p:to>
                                    </p:set>
                                    <p:animEffect transition="in" filter="blinds(vertical)">
                                      <p:cBhvr>
                                        <p:cTn id="94" dur="500"/>
                                        <p:tgtEl>
                                          <p:spTgt spid="9"/>
                                        </p:tgtEl>
                                      </p:cBhvr>
                                    </p:animEffect>
                                  </p:childTnLst>
                                </p:cTn>
                              </p:par>
                            </p:childTnLst>
                          </p:cTn>
                        </p:par>
                      </p:childTnLst>
                    </p:cTn>
                  </p:par>
                  <p:par>
                    <p:cTn id="95" fill="hold">
                      <p:stCondLst>
                        <p:cond delay="indefinite"/>
                      </p:stCondLst>
                      <p:childTnLst>
                        <p:par>
                          <p:cTn id="96" fill="hold">
                            <p:stCondLst>
                              <p:cond delay="0"/>
                            </p:stCondLst>
                            <p:childTnLst>
                              <p:par>
                                <p:cTn id="97" presetID="3" presetClass="entr" presetSubtype="10" fill="hold" nodeType="clickEffect">
                                  <p:stCondLst>
                                    <p:cond delay="0"/>
                                  </p:stCondLst>
                                  <p:childTnLst>
                                    <p:set>
                                      <p:cBhvr>
                                        <p:cTn id="98" dur="1" fill="hold">
                                          <p:stCondLst>
                                            <p:cond delay="0"/>
                                          </p:stCondLst>
                                        </p:cTn>
                                        <p:tgtEl>
                                          <p:spTgt spid="79"/>
                                        </p:tgtEl>
                                        <p:attrNameLst>
                                          <p:attrName>style.visibility</p:attrName>
                                        </p:attrNameLst>
                                      </p:cBhvr>
                                      <p:to>
                                        <p:strVal val="visible"/>
                                      </p:to>
                                    </p:set>
                                    <p:animEffect transition="in" filter="blinds(horizontal)">
                                      <p:cBhvr>
                                        <p:cTn id="99" dur="500"/>
                                        <p:tgtEl>
                                          <p:spTgt spid="79"/>
                                        </p:tgtEl>
                                      </p:cBhvr>
                                    </p:animEffect>
                                  </p:childTnLst>
                                </p:cTn>
                              </p:par>
                              <p:par>
                                <p:cTn id="100" presetID="3" presetClass="entr" presetSubtype="10" fill="hold" grpId="0" nodeType="withEffect">
                                  <p:stCondLst>
                                    <p:cond delay="0"/>
                                  </p:stCondLst>
                                  <p:childTnLst>
                                    <p:set>
                                      <p:cBhvr>
                                        <p:cTn id="101" dur="1" fill="hold">
                                          <p:stCondLst>
                                            <p:cond delay="0"/>
                                          </p:stCondLst>
                                        </p:cTn>
                                        <p:tgtEl>
                                          <p:spTgt spid="142368"/>
                                        </p:tgtEl>
                                        <p:attrNameLst>
                                          <p:attrName>style.visibility</p:attrName>
                                        </p:attrNameLst>
                                      </p:cBhvr>
                                      <p:to>
                                        <p:strVal val="visible"/>
                                      </p:to>
                                    </p:set>
                                    <p:animEffect transition="in" filter="blinds(horizontal)">
                                      <p:cBhvr>
                                        <p:cTn id="102" dur="500"/>
                                        <p:tgtEl>
                                          <p:spTgt spid="142368"/>
                                        </p:tgtEl>
                                      </p:cBhvr>
                                    </p:animEffect>
                                  </p:childTnLst>
                                </p:cTn>
                              </p:par>
                            </p:childTnLst>
                          </p:cTn>
                        </p:par>
                        <p:par>
                          <p:cTn id="103" fill="hold">
                            <p:stCondLst>
                              <p:cond delay="500"/>
                            </p:stCondLst>
                            <p:childTnLst>
                              <p:par>
                                <p:cTn id="104" presetID="3" presetClass="entr" presetSubtype="10" fill="hold" grpId="0" nodeType="afterEffect">
                                  <p:stCondLst>
                                    <p:cond delay="0"/>
                                  </p:stCondLst>
                                  <p:childTnLst>
                                    <p:set>
                                      <p:cBhvr>
                                        <p:cTn id="105" dur="1" fill="hold">
                                          <p:stCondLst>
                                            <p:cond delay="0"/>
                                          </p:stCondLst>
                                        </p:cTn>
                                        <p:tgtEl>
                                          <p:spTgt spid="84002"/>
                                        </p:tgtEl>
                                        <p:attrNameLst>
                                          <p:attrName>style.visibility</p:attrName>
                                        </p:attrNameLst>
                                      </p:cBhvr>
                                      <p:to>
                                        <p:strVal val="visible"/>
                                      </p:to>
                                    </p:set>
                                    <p:animEffect transition="in" filter="blinds(horizontal)">
                                      <p:cBhvr>
                                        <p:cTn id="106" dur="500"/>
                                        <p:tgtEl>
                                          <p:spTgt spid="84002"/>
                                        </p:tgtEl>
                                      </p:cBhvr>
                                    </p:animEffect>
                                  </p:childTnLst>
                                </p:cTn>
                              </p:par>
                            </p:childTnLst>
                          </p:cTn>
                        </p:par>
                      </p:childTnLst>
                    </p:cTn>
                  </p:par>
                  <p:par>
                    <p:cTn id="107" fill="hold">
                      <p:stCondLst>
                        <p:cond delay="indefinite"/>
                      </p:stCondLst>
                      <p:childTnLst>
                        <p:par>
                          <p:cTn id="108" fill="hold">
                            <p:stCondLst>
                              <p:cond delay="0"/>
                            </p:stCondLst>
                            <p:childTnLst>
                              <p:par>
                                <p:cTn id="109" presetID="3" presetClass="entr" presetSubtype="10" fill="hold" grpId="0" nodeType="clickEffect">
                                  <p:stCondLst>
                                    <p:cond delay="0"/>
                                  </p:stCondLst>
                                  <p:childTnLst>
                                    <p:set>
                                      <p:cBhvr>
                                        <p:cTn id="110" dur="1" fill="hold">
                                          <p:stCondLst>
                                            <p:cond delay="0"/>
                                          </p:stCondLst>
                                        </p:cTn>
                                        <p:tgtEl>
                                          <p:spTgt spid="142363"/>
                                        </p:tgtEl>
                                        <p:attrNameLst>
                                          <p:attrName>style.visibility</p:attrName>
                                        </p:attrNameLst>
                                      </p:cBhvr>
                                      <p:to>
                                        <p:strVal val="visible"/>
                                      </p:to>
                                    </p:set>
                                    <p:animEffect transition="in" filter="blinds(horizontal)">
                                      <p:cBhvr>
                                        <p:cTn id="111" dur="500"/>
                                        <p:tgtEl>
                                          <p:spTgt spid="142363"/>
                                        </p:tgtEl>
                                      </p:cBhvr>
                                    </p:animEffect>
                                  </p:childTnLst>
                                </p:cTn>
                              </p:par>
                            </p:childTnLst>
                          </p:cTn>
                        </p:par>
                        <p:par>
                          <p:cTn id="112" fill="hold">
                            <p:stCondLst>
                              <p:cond delay="500"/>
                            </p:stCondLst>
                            <p:childTnLst>
                              <p:par>
                                <p:cTn id="113" presetID="3" presetClass="entr" presetSubtype="10" fill="hold" nodeType="afterEffect">
                                  <p:stCondLst>
                                    <p:cond delay="0"/>
                                  </p:stCondLst>
                                  <p:childTnLst>
                                    <p:set>
                                      <p:cBhvr>
                                        <p:cTn id="114" dur="1" fill="hold">
                                          <p:stCondLst>
                                            <p:cond delay="0"/>
                                          </p:stCondLst>
                                        </p:cTn>
                                        <p:tgtEl>
                                          <p:spTgt spid="10"/>
                                        </p:tgtEl>
                                        <p:attrNameLst>
                                          <p:attrName>style.visibility</p:attrName>
                                        </p:attrNameLst>
                                      </p:cBhvr>
                                      <p:to>
                                        <p:strVal val="visible"/>
                                      </p:to>
                                    </p:set>
                                    <p:animEffect transition="in" filter="blinds(horizontal)">
                                      <p:cBhvr>
                                        <p:cTn id="115" dur="500"/>
                                        <p:tgtEl>
                                          <p:spTgt spid="10"/>
                                        </p:tgtEl>
                                      </p:cBhvr>
                                    </p:animEffect>
                                  </p:childTnLst>
                                </p:cTn>
                              </p:par>
                            </p:childTnLst>
                          </p:cTn>
                        </p:par>
                      </p:childTnLst>
                    </p:cTn>
                  </p:par>
                  <p:par>
                    <p:cTn id="116" fill="hold">
                      <p:stCondLst>
                        <p:cond delay="indefinite"/>
                      </p:stCondLst>
                      <p:childTnLst>
                        <p:par>
                          <p:cTn id="117" fill="hold">
                            <p:stCondLst>
                              <p:cond delay="0"/>
                            </p:stCondLst>
                            <p:childTnLst>
                              <p:par>
                                <p:cTn id="118" presetID="3" presetClass="entr" presetSubtype="10" fill="hold" nodeType="clickEffect">
                                  <p:stCondLst>
                                    <p:cond delay="0"/>
                                  </p:stCondLst>
                                  <p:childTnLst>
                                    <p:set>
                                      <p:cBhvr>
                                        <p:cTn id="119" dur="1" fill="hold">
                                          <p:stCondLst>
                                            <p:cond delay="0"/>
                                          </p:stCondLst>
                                        </p:cTn>
                                        <p:tgtEl>
                                          <p:spTgt spid="93"/>
                                        </p:tgtEl>
                                        <p:attrNameLst>
                                          <p:attrName>style.visibility</p:attrName>
                                        </p:attrNameLst>
                                      </p:cBhvr>
                                      <p:to>
                                        <p:strVal val="visible"/>
                                      </p:to>
                                    </p:set>
                                    <p:animEffect transition="in" filter="blinds(horizontal)">
                                      <p:cBhvr>
                                        <p:cTn id="120" dur="500"/>
                                        <p:tgtEl>
                                          <p:spTgt spid="93"/>
                                        </p:tgtEl>
                                      </p:cBhvr>
                                    </p:animEffect>
                                  </p:childTnLst>
                                </p:cTn>
                              </p:par>
                            </p:childTnLst>
                          </p:cTn>
                        </p:par>
                      </p:childTnLst>
                    </p:cTn>
                  </p:par>
                  <p:par>
                    <p:cTn id="121" fill="hold">
                      <p:stCondLst>
                        <p:cond delay="indefinite"/>
                      </p:stCondLst>
                      <p:childTnLst>
                        <p:par>
                          <p:cTn id="122" fill="hold">
                            <p:stCondLst>
                              <p:cond delay="0"/>
                            </p:stCondLst>
                            <p:childTnLst>
                              <p:par>
                                <p:cTn id="123" presetID="3" presetClass="entr" presetSubtype="10" fill="hold" grpId="0" nodeType="clickEffect">
                                  <p:stCondLst>
                                    <p:cond delay="0"/>
                                  </p:stCondLst>
                                  <p:childTnLst>
                                    <p:set>
                                      <p:cBhvr>
                                        <p:cTn id="124" dur="1" fill="hold">
                                          <p:stCondLst>
                                            <p:cond delay="0"/>
                                          </p:stCondLst>
                                        </p:cTn>
                                        <p:tgtEl>
                                          <p:spTgt spid="53"/>
                                        </p:tgtEl>
                                        <p:attrNameLst>
                                          <p:attrName>style.visibility</p:attrName>
                                        </p:attrNameLst>
                                      </p:cBhvr>
                                      <p:to>
                                        <p:strVal val="visible"/>
                                      </p:to>
                                    </p:set>
                                    <p:animEffect transition="in" filter="blinds(horizontal)">
                                      <p:cBhvr>
                                        <p:cTn id="125" dur="500"/>
                                        <p:tgtEl>
                                          <p:spTgt spid="53"/>
                                        </p:tgtEl>
                                      </p:cBhvr>
                                    </p:animEffect>
                                  </p:childTnLst>
                                </p:cTn>
                              </p:par>
                            </p:childTnLst>
                          </p:cTn>
                        </p:par>
                      </p:childTnLst>
                    </p:cTn>
                  </p:par>
                  <p:par>
                    <p:cTn id="126" fill="hold">
                      <p:stCondLst>
                        <p:cond delay="indefinite"/>
                      </p:stCondLst>
                      <p:childTnLst>
                        <p:par>
                          <p:cTn id="127" fill="hold">
                            <p:stCondLst>
                              <p:cond delay="0"/>
                            </p:stCondLst>
                            <p:childTnLst>
                              <p:par>
                                <p:cTn id="128" presetID="3" presetClass="entr" presetSubtype="10" fill="hold" grpId="0" nodeType="clickEffect">
                                  <p:stCondLst>
                                    <p:cond delay="0"/>
                                  </p:stCondLst>
                                  <p:childTnLst>
                                    <p:set>
                                      <p:cBhvr>
                                        <p:cTn id="129" dur="1" fill="hold">
                                          <p:stCondLst>
                                            <p:cond delay="0"/>
                                          </p:stCondLst>
                                        </p:cTn>
                                        <p:tgtEl>
                                          <p:spTgt spid="54"/>
                                        </p:tgtEl>
                                        <p:attrNameLst>
                                          <p:attrName>style.visibility</p:attrName>
                                        </p:attrNameLst>
                                      </p:cBhvr>
                                      <p:to>
                                        <p:strVal val="visible"/>
                                      </p:to>
                                    </p:set>
                                    <p:animEffect transition="in" filter="blinds(horizontal)">
                                      <p:cBhvr>
                                        <p:cTn id="130" dur="500"/>
                                        <p:tgtEl>
                                          <p:spTgt spid="54"/>
                                        </p:tgtEl>
                                      </p:cBhvr>
                                    </p:animEffect>
                                  </p:childTnLst>
                                </p:cTn>
                              </p:par>
                            </p:childTnLst>
                          </p:cTn>
                        </p:par>
                      </p:childTnLst>
                    </p:cTn>
                  </p:par>
                  <p:par>
                    <p:cTn id="131" fill="hold">
                      <p:stCondLst>
                        <p:cond delay="indefinite"/>
                      </p:stCondLst>
                      <p:childTnLst>
                        <p:par>
                          <p:cTn id="132" fill="hold">
                            <p:stCondLst>
                              <p:cond delay="0"/>
                            </p:stCondLst>
                            <p:childTnLst>
                              <p:par>
                                <p:cTn id="133" presetID="3" presetClass="entr" presetSubtype="10" fill="hold" grpId="0" nodeType="click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blinds(horizontal)">
                                      <p:cBhvr>
                                        <p:cTn id="135" dur="500"/>
                                        <p:tgtEl>
                                          <p:spTgt spid="55"/>
                                        </p:tgtEl>
                                      </p:cBhvr>
                                    </p:animEffect>
                                  </p:childTnLst>
                                </p:cTn>
                              </p:par>
                            </p:childTnLst>
                          </p:cTn>
                        </p:par>
                      </p:childTnLst>
                    </p:cTn>
                  </p:par>
                  <p:par>
                    <p:cTn id="136" fill="hold">
                      <p:stCondLst>
                        <p:cond delay="indefinite"/>
                      </p:stCondLst>
                      <p:childTnLst>
                        <p:par>
                          <p:cTn id="137" fill="hold">
                            <p:stCondLst>
                              <p:cond delay="0"/>
                            </p:stCondLst>
                            <p:childTnLst>
                              <p:par>
                                <p:cTn id="138" presetID="3" presetClass="entr" presetSubtype="10" fill="hold" grpId="0" nodeType="clickEffect">
                                  <p:stCondLst>
                                    <p:cond delay="0"/>
                                  </p:stCondLst>
                                  <p:childTnLst>
                                    <p:set>
                                      <p:cBhvr>
                                        <p:cTn id="139" dur="1" fill="hold">
                                          <p:stCondLst>
                                            <p:cond delay="0"/>
                                          </p:stCondLst>
                                        </p:cTn>
                                        <p:tgtEl>
                                          <p:spTgt spid="64"/>
                                        </p:tgtEl>
                                        <p:attrNameLst>
                                          <p:attrName>style.visibility</p:attrName>
                                        </p:attrNameLst>
                                      </p:cBhvr>
                                      <p:to>
                                        <p:strVal val="visible"/>
                                      </p:to>
                                    </p:set>
                                    <p:animEffect transition="in" filter="blinds(horizontal)">
                                      <p:cBhvr>
                                        <p:cTn id="140" dur="500"/>
                                        <p:tgtEl>
                                          <p:spTgt spid="64"/>
                                        </p:tgtEl>
                                      </p:cBhvr>
                                    </p:animEffect>
                                  </p:childTnLst>
                                </p:cTn>
                              </p:par>
                            </p:childTnLst>
                          </p:cTn>
                        </p:par>
                      </p:childTnLst>
                    </p:cTn>
                  </p:par>
                  <p:par>
                    <p:cTn id="141" fill="hold">
                      <p:stCondLst>
                        <p:cond delay="indefinite"/>
                      </p:stCondLst>
                      <p:childTnLst>
                        <p:par>
                          <p:cTn id="142" fill="hold">
                            <p:stCondLst>
                              <p:cond delay="0"/>
                            </p:stCondLst>
                            <p:childTnLst>
                              <p:par>
                                <p:cTn id="143" presetID="3" presetClass="entr" presetSubtype="10" fill="hold" grpId="0" nodeType="click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blinds(horizontal)">
                                      <p:cBhvr>
                                        <p:cTn id="145" dur="500"/>
                                        <p:tgtEl>
                                          <p:spTgt spid="67"/>
                                        </p:tgtEl>
                                      </p:cBhvr>
                                    </p:animEffect>
                                  </p:childTnLst>
                                </p:cTn>
                              </p:par>
                            </p:childTnLst>
                          </p:cTn>
                        </p:par>
                      </p:childTnLst>
                    </p:cTn>
                  </p:par>
                  <p:par>
                    <p:cTn id="146" fill="hold">
                      <p:stCondLst>
                        <p:cond delay="indefinite"/>
                      </p:stCondLst>
                      <p:childTnLst>
                        <p:par>
                          <p:cTn id="147" fill="hold">
                            <p:stCondLst>
                              <p:cond delay="0"/>
                            </p:stCondLst>
                            <p:childTnLst>
                              <p:par>
                                <p:cTn id="148" presetID="3" presetClass="entr" presetSubtype="10" fill="hold" grpId="0" nodeType="clickEffect">
                                  <p:stCondLst>
                                    <p:cond delay="0"/>
                                  </p:stCondLst>
                                  <p:childTnLst>
                                    <p:set>
                                      <p:cBhvr>
                                        <p:cTn id="149" dur="1" fill="hold">
                                          <p:stCondLst>
                                            <p:cond delay="0"/>
                                          </p:stCondLst>
                                        </p:cTn>
                                        <p:tgtEl>
                                          <p:spTgt spid="87"/>
                                        </p:tgtEl>
                                        <p:attrNameLst>
                                          <p:attrName>style.visibility</p:attrName>
                                        </p:attrNameLst>
                                      </p:cBhvr>
                                      <p:to>
                                        <p:strVal val="visible"/>
                                      </p:to>
                                    </p:set>
                                    <p:animEffect transition="in" filter="blinds(horizontal)">
                                      <p:cBhvr>
                                        <p:cTn id="150" dur="500"/>
                                        <p:tgtEl>
                                          <p:spTgt spid="87"/>
                                        </p:tgtEl>
                                      </p:cBhvr>
                                    </p:animEffect>
                                  </p:childTnLst>
                                </p:cTn>
                              </p:par>
                            </p:childTnLst>
                          </p:cTn>
                        </p:par>
                      </p:childTnLst>
                    </p:cTn>
                  </p:par>
                  <p:par>
                    <p:cTn id="151" fill="hold">
                      <p:stCondLst>
                        <p:cond delay="indefinite"/>
                      </p:stCondLst>
                      <p:childTnLst>
                        <p:par>
                          <p:cTn id="152" fill="hold">
                            <p:stCondLst>
                              <p:cond delay="0"/>
                            </p:stCondLst>
                            <p:childTnLst>
                              <p:par>
                                <p:cTn id="153" presetID="3" presetClass="entr" presetSubtype="10" fill="hold" grpId="0" nodeType="clickEffect">
                                  <p:stCondLst>
                                    <p:cond delay="0"/>
                                  </p:stCondLst>
                                  <p:childTnLst>
                                    <p:set>
                                      <p:cBhvr>
                                        <p:cTn id="154" dur="1" fill="hold">
                                          <p:stCondLst>
                                            <p:cond delay="0"/>
                                          </p:stCondLst>
                                        </p:cTn>
                                        <p:tgtEl>
                                          <p:spTgt spid="88"/>
                                        </p:tgtEl>
                                        <p:attrNameLst>
                                          <p:attrName>style.visibility</p:attrName>
                                        </p:attrNameLst>
                                      </p:cBhvr>
                                      <p:to>
                                        <p:strVal val="visible"/>
                                      </p:to>
                                    </p:set>
                                    <p:animEffect transition="in" filter="blinds(horizontal)">
                                      <p:cBhvr>
                                        <p:cTn id="155" dur="500"/>
                                        <p:tgtEl>
                                          <p:spTgt spid="88"/>
                                        </p:tgtEl>
                                      </p:cBhvr>
                                    </p:animEffect>
                                  </p:childTnLst>
                                </p:cTn>
                              </p:par>
                            </p:childTnLst>
                          </p:cTn>
                        </p:par>
                      </p:childTnLst>
                    </p:cTn>
                  </p:par>
                  <p:par>
                    <p:cTn id="156" fill="hold">
                      <p:stCondLst>
                        <p:cond delay="indefinite"/>
                      </p:stCondLst>
                      <p:childTnLst>
                        <p:par>
                          <p:cTn id="157" fill="hold">
                            <p:stCondLst>
                              <p:cond delay="0"/>
                            </p:stCondLst>
                            <p:childTnLst>
                              <p:par>
                                <p:cTn id="158" presetID="3" presetClass="entr" presetSubtype="10" fill="hold" nodeType="clickEffect">
                                  <p:stCondLst>
                                    <p:cond delay="0"/>
                                  </p:stCondLst>
                                  <p:childTnLst>
                                    <p:set>
                                      <p:cBhvr>
                                        <p:cTn id="159" dur="1" fill="hold">
                                          <p:stCondLst>
                                            <p:cond delay="0"/>
                                          </p:stCondLst>
                                        </p:cTn>
                                        <p:tgtEl>
                                          <p:spTgt spid="98"/>
                                        </p:tgtEl>
                                        <p:attrNameLst>
                                          <p:attrName>style.visibility</p:attrName>
                                        </p:attrNameLst>
                                      </p:cBhvr>
                                      <p:to>
                                        <p:strVal val="visible"/>
                                      </p:to>
                                    </p:set>
                                    <p:animEffect transition="in" filter="blinds(horizontal)">
                                      <p:cBhvr>
                                        <p:cTn id="160" dur="500"/>
                                        <p:tgtEl>
                                          <p:spTgt spid="98"/>
                                        </p:tgtEl>
                                      </p:cBhvr>
                                    </p:animEffect>
                                  </p:childTnLst>
                                </p:cTn>
                              </p:par>
                              <p:par>
                                <p:cTn id="161" presetID="3" presetClass="entr" presetSubtype="5" fill="hold" nodeType="withEffect">
                                  <p:stCondLst>
                                    <p:cond delay="0"/>
                                  </p:stCondLst>
                                  <p:childTnLst>
                                    <p:set>
                                      <p:cBhvr>
                                        <p:cTn id="162" dur="1" fill="hold">
                                          <p:stCondLst>
                                            <p:cond delay="0"/>
                                          </p:stCondLst>
                                        </p:cTn>
                                        <p:tgtEl>
                                          <p:spTgt spid="100"/>
                                        </p:tgtEl>
                                        <p:attrNameLst>
                                          <p:attrName>style.visibility</p:attrName>
                                        </p:attrNameLst>
                                      </p:cBhvr>
                                      <p:to>
                                        <p:strVal val="visible"/>
                                      </p:to>
                                    </p:set>
                                    <p:animEffect transition="in" filter="blinds(vertical)">
                                      <p:cBhvr>
                                        <p:cTn id="163" dur="500"/>
                                        <p:tgtEl>
                                          <p:spTgt spid="100"/>
                                        </p:tgtEl>
                                      </p:cBhvr>
                                    </p:animEffect>
                                  </p:childTnLst>
                                </p:cTn>
                              </p:par>
                            </p:childTnLst>
                          </p:cTn>
                        </p:par>
                      </p:childTnLst>
                    </p:cTn>
                  </p:par>
                  <p:par>
                    <p:cTn id="164" fill="hold">
                      <p:stCondLst>
                        <p:cond delay="indefinite"/>
                      </p:stCondLst>
                      <p:childTnLst>
                        <p:par>
                          <p:cTn id="165" fill="hold">
                            <p:stCondLst>
                              <p:cond delay="0"/>
                            </p:stCondLst>
                            <p:childTnLst>
                              <p:par>
                                <p:cTn id="166" presetID="3" presetClass="entr" presetSubtype="10" fill="hold" grpId="0" nodeType="clickEffect">
                                  <p:stCondLst>
                                    <p:cond delay="0"/>
                                  </p:stCondLst>
                                  <p:childTnLst>
                                    <p:set>
                                      <p:cBhvr>
                                        <p:cTn id="167" dur="1" fill="hold">
                                          <p:stCondLst>
                                            <p:cond delay="0"/>
                                          </p:stCondLst>
                                        </p:cTn>
                                        <p:tgtEl>
                                          <p:spTgt spid="89"/>
                                        </p:tgtEl>
                                        <p:attrNameLst>
                                          <p:attrName>style.visibility</p:attrName>
                                        </p:attrNameLst>
                                      </p:cBhvr>
                                      <p:to>
                                        <p:strVal val="visible"/>
                                      </p:to>
                                    </p:set>
                                    <p:animEffect transition="in" filter="blinds(horizontal)">
                                      <p:cBhvr>
                                        <p:cTn id="168" dur="500"/>
                                        <p:tgtEl>
                                          <p:spTgt spid="89"/>
                                        </p:tgtEl>
                                      </p:cBhvr>
                                    </p:animEffect>
                                  </p:childTnLst>
                                </p:cTn>
                              </p:par>
                            </p:childTnLst>
                          </p:cTn>
                        </p:par>
                      </p:childTnLst>
                    </p:cTn>
                  </p:par>
                  <p:par>
                    <p:cTn id="169" fill="hold">
                      <p:stCondLst>
                        <p:cond delay="indefinite"/>
                      </p:stCondLst>
                      <p:childTnLst>
                        <p:par>
                          <p:cTn id="170" fill="hold">
                            <p:stCondLst>
                              <p:cond delay="0"/>
                            </p:stCondLst>
                            <p:childTnLst>
                              <p:par>
                                <p:cTn id="171" presetID="3" presetClass="entr" presetSubtype="10" fill="hold" grpId="0" nodeType="clickEffect">
                                  <p:stCondLst>
                                    <p:cond delay="0"/>
                                  </p:stCondLst>
                                  <p:childTnLst>
                                    <p:set>
                                      <p:cBhvr>
                                        <p:cTn id="172" dur="1" fill="hold">
                                          <p:stCondLst>
                                            <p:cond delay="0"/>
                                          </p:stCondLst>
                                        </p:cTn>
                                        <p:tgtEl>
                                          <p:spTgt spid="86"/>
                                        </p:tgtEl>
                                        <p:attrNameLst>
                                          <p:attrName>style.visibility</p:attrName>
                                        </p:attrNameLst>
                                      </p:cBhvr>
                                      <p:to>
                                        <p:strVal val="visible"/>
                                      </p:to>
                                    </p:set>
                                    <p:animEffect transition="in" filter="blinds(horizontal)">
                                      <p:cBhvr>
                                        <p:cTn id="173" dur="500"/>
                                        <p:tgtEl>
                                          <p:spTgt spid="86"/>
                                        </p:tgtEl>
                                      </p:cBhvr>
                                    </p:animEffect>
                                  </p:childTnLst>
                                </p:cTn>
                              </p:par>
                            </p:childTnLst>
                          </p:cTn>
                        </p:par>
                      </p:childTnLst>
                    </p:cTn>
                  </p:par>
                  <p:par>
                    <p:cTn id="174" fill="hold">
                      <p:stCondLst>
                        <p:cond delay="indefinite"/>
                      </p:stCondLst>
                      <p:childTnLst>
                        <p:par>
                          <p:cTn id="175" fill="hold">
                            <p:stCondLst>
                              <p:cond delay="0"/>
                            </p:stCondLst>
                            <p:childTnLst>
                              <p:par>
                                <p:cTn id="176" presetID="3" presetClass="entr" presetSubtype="10" fill="hold" grpId="0" nodeType="clickEffect">
                                  <p:stCondLst>
                                    <p:cond delay="0"/>
                                  </p:stCondLst>
                                  <p:childTnLst>
                                    <p:set>
                                      <p:cBhvr>
                                        <p:cTn id="177" dur="1" fill="hold">
                                          <p:stCondLst>
                                            <p:cond delay="0"/>
                                          </p:stCondLst>
                                        </p:cTn>
                                        <p:tgtEl>
                                          <p:spTgt spid="90"/>
                                        </p:tgtEl>
                                        <p:attrNameLst>
                                          <p:attrName>style.visibility</p:attrName>
                                        </p:attrNameLst>
                                      </p:cBhvr>
                                      <p:to>
                                        <p:strVal val="visible"/>
                                      </p:to>
                                    </p:set>
                                    <p:animEffect transition="in" filter="blinds(horizontal)">
                                      <p:cBhvr>
                                        <p:cTn id="178" dur="500"/>
                                        <p:tgtEl>
                                          <p:spTgt spid="90"/>
                                        </p:tgtEl>
                                      </p:cBhvr>
                                    </p:animEffect>
                                  </p:childTnLst>
                                </p:cTn>
                              </p:par>
                            </p:childTnLst>
                          </p:cTn>
                        </p:par>
                      </p:childTnLst>
                    </p:cTn>
                  </p:par>
                  <p:par>
                    <p:cTn id="179" fill="hold">
                      <p:stCondLst>
                        <p:cond delay="indefinite"/>
                      </p:stCondLst>
                      <p:childTnLst>
                        <p:par>
                          <p:cTn id="180" fill="hold">
                            <p:stCondLst>
                              <p:cond delay="0"/>
                            </p:stCondLst>
                            <p:childTnLst>
                              <p:par>
                                <p:cTn id="181" presetID="3" presetClass="entr" presetSubtype="10" fill="hold" grpId="0" nodeType="clickEffect">
                                  <p:stCondLst>
                                    <p:cond delay="0"/>
                                  </p:stCondLst>
                                  <p:childTnLst>
                                    <p:set>
                                      <p:cBhvr>
                                        <p:cTn id="182" dur="1" fill="hold">
                                          <p:stCondLst>
                                            <p:cond delay="0"/>
                                          </p:stCondLst>
                                        </p:cTn>
                                        <p:tgtEl>
                                          <p:spTgt spid="91"/>
                                        </p:tgtEl>
                                        <p:attrNameLst>
                                          <p:attrName>style.visibility</p:attrName>
                                        </p:attrNameLst>
                                      </p:cBhvr>
                                      <p:to>
                                        <p:strVal val="visible"/>
                                      </p:to>
                                    </p:set>
                                    <p:animEffect transition="in" filter="blinds(horizontal)">
                                      <p:cBhvr>
                                        <p:cTn id="183"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0" grpId="0"/>
      <p:bldP spid="142386" grpId="0"/>
      <p:bldP spid="142384" grpId="0"/>
      <p:bldP spid="83979" grpId="0"/>
      <p:bldP spid="142382" grpId="0"/>
      <p:bldP spid="83983" grpId="0"/>
      <p:bldP spid="142380" grpId="0"/>
      <p:bldP spid="83987" grpId="0"/>
      <p:bldP spid="83994" grpId="0"/>
      <p:bldP spid="142374" grpId="0"/>
      <p:bldP spid="84002" grpId="0"/>
      <p:bldP spid="142368" grpId="0"/>
      <p:bldP spid="53" grpId="0"/>
      <p:bldP spid="54" grpId="0"/>
      <p:bldP spid="55" grpId="0"/>
      <p:bldP spid="58" grpId="0"/>
      <p:bldP spid="59" grpId="0"/>
      <p:bldP spid="64" grpId="0"/>
      <p:bldP spid="67" grpId="0"/>
      <p:bldP spid="142363" grpId="0"/>
      <p:bldP spid="86" grpId="0"/>
      <p:bldP spid="87" grpId="0"/>
      <p:bldP spid="88" grpId="0"/>
      <p:bldP spid="89" grpId="0"/>
      <p:bldP spid="90" grpId="0"/>
      <p:bldP spid="9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2930" name="Rectangle 2"/>
          <p:cNvSpPr>
            <a:spLocks noGrp="1"/>
          </p:cNvSpPr>
          <p:nvPr>
            <p:ph idx="1"/>
          </p:nvPr>
        </p:nvSpPr>
        <p:spPr>
          <a:xfrm>
            <a:off x="1524000" y="676275"/>
            <a:ext cx="3348038" cy="5949950"/>
          </a:xfrm>
        </p:spPr>
        <p:txBody>
          <a:bodyPr vert="horz" wrap="square" lIns="91440" tIns="45720" rIns="91440" bIns="45720" anchor="t"/>
          <a:p>
            <a:pPr eaLnBrk="1" hangingPunct="1">
              <a:spcBef>
                <a:spcPts val="1000"/>
              </a:spcBef>
              <a:buNone/>
            </a:pPr>
            <a:r>
              <a:rPr lang="en-US" altLang="zh-CN" sz="2400" b="1" dirty="0"/>
              <a:t>1.</a:t>
            </a:r>
            <a:r>
              <a:rPr lang="zh-CN" altLang="en-US" sz="2400" b="1" dirty="0"/>
              <a:t>追随英法、染指中国（</a:t>
            </a:r>
            <a:r>
              <a:rPr lang="en-US" altLang="zh-CN" sz="2400" b="1" dirty="0"/>
              <a:t>1840—1900</a:t>
            </a:r>
            <a:r>
              <a:rPr lang="zh-CN" altLang="en-US" sz="2400" b="1" dirty="0"/>
              <a:t>）</a:t>
            </a:r>
            <a:endParaRPr lang="en-US" altLang="zh-CN" sz="2400" b="1" dirty="0"/>
          </a:p>
          <a:p>
            <a:pPr eaLnBrk="1" hangingPunct="1">
              <a:spcBef>
                <a:spcPts val="1000"/>
              </a:spcBef>
              <a:buNone/>
            </a:pPr>
            <a:r>
              <a:rPr lang="en-US" altLang="zh-CN" sz="2400" b="1" dirty="0"/>
              <a:t>2.</a:t>
            </a:r>
            <a:r>
              <a:rPr lang="zh-CN" altLang="en-US" sz="2400" b="1" dirty="0"/>
              <a:t>门户开放、机会均等（</a:t>
            </a:r>
            <a:r>
              <a:rPr lang="en-US" altLang="zh-CN" sz="2400" b="1" dirty="0"/>
              <a:t>1900—1937</a:t>
            </a:r>
            <a:r>
              <a:rPr lang="zh-CN" altLang="en-US" sz="2400" b="1" dirty="0"/>
              <a:t>）</a:t>
            </a:r>
            <a:endParaRPr lang="en-US" altLang="zh-CN" sz="2400" b="1" dirty="0"/>
          </a:p>
          <a:p>
            <a:pPr eaLnBrk="1" hangingPunct="1">
              <a:spcBef>
                <a:spcPts val="1000"/>
              </a:spcBef>
              <a:buNone/>
            </a:pPr>
            <a:r>
              <a:rPr lang="en-US" altLang="zh-CN" sz="2400" b="1" dirty="0"/>
              <a:t>3.</a:t>
            </a:r>
            <a:r>
              <a:rPr lang="zh-CN" altLang="en-US" sz="2400" b="1" dirty="0"/>
              <a:t>中美合作、联合抗日（</a:t>
            </a:r>
            <a:r>
              <a:rPr lang="en-US" altLang="zh-CN" sz="2400" b="1" dirty="0"/>
              <a:t>1937—1945</a:t>
            </a:r>
            <a:r>
              <a:rPr lang="zh-CN" altLang="en-US" sz="2400" b="1" dirty="0"/>
              <a:t>）</a:t>
            </a:r>
            <a:endParaRPr lang="en-US" altLang="zh-CN" sz="2400" b="1" dirty="0"/>
          </a:p>
          <a:p>
            <a:pPr eaLnBrk="1" hangingPunct="1">
              <a:spcBef>
                <a:spcPts val="1000"/>
              </a:spcBef>
              <a:buNone/>
            </a:pPr>
            <a:r>
              <a:rPr lang="en-US" altLang="zh-CN" sz="2400" b="1" dirty="0"/>
              <a:t>4.</a:t>
            </a:r>
            <a:r>
              <a:rPr lang="zh-CN" altLang="en-US" sz="2400" b="1" dirty="0"/>
              <a:t>扶蒋反共、独占中国（</a:t>
            </a:r>
            <a:r>
              <a:rPr lang="en-US" altLang="zh-CN" sz="2400" b="1" dirty="0"/>
              <a:t>1945—1949</a:t>
            </a:r>
            <a:r>
              <a:rPr lang="zh-CN" altLang="en-US" sz="2400" b="1" dirty="0"/>
              <a:t>）</a:t>
            </a:r>
            <a:endParaRPr lang="en-US" altLang="zh-CN" sz="2400" b="1" dirty="0"/>
          </a:p>
          <a:p>
            <a:pPr eaLnBrk="1" hangingPunct="1">
              <a:spcBef>
                <a:spcPts val="1000"/>
              </a:spcBef>
              <a:buNone/>
            </a:pPr>
            <a:r>
              <a:rPr lang="en-US" altLang="zh-CN" sz="2400" b="1" dirty="0"/>
              <a:t>5.</a:t>
            </a:r>
            <a:r>
              <a:rPr lang="zh-CN" altLang="en-US" sz="2400" b="1" dirty="0"/>
              <a:t>敌视对抗、</a:t>
            </a:r>
            <a:r>
              <a:rPr lang="en-US" altLang="zh-CN" sz="2400" b="1" dirty="0"/>
              <a:t> </a:t>
            </a:r>
            <a:r>
              <a:rPr lang="zh-CN" altLang="en-US" sz="2400" b="1" dirty="0"/>
              <a:t>基本隔绝（</a:t>
            </a:r>
            <a:r>
              <a:rPr lang="en-US" altLang="zh-CN" sz="2400" b="1" dirty="0"/>
              <a:t>1949—1970</a:t>
            </a:r>
            <a:r>
              <a:rPr lang="zh-CN" altLang="en-US" sz="2400" b="1" dirty="0"/>
              <a:t>）</a:t>
            </a:r>
            <a:endParaRPr lang="en-US" altLang="zh-CN" sz="2400" b="1" dirty="0"/>
          </a:p>
          <a:p>
            <a:pPr eaLnBrk="1" hangingPunct="1">
              <a:spcBef>
                <a:spcPts val="1000"/>
              </a:spcBef>
              <a:buNone/>
            </a:pPr>
            <a:r>
              <a:rPr lang="en-US" altLang="zh-CN" sz="2400" b="1" dirty="0">
                <a:latin typeface="楷体_GB2312" pitchFamily="49" charset="-122"/>
                <a:ea typeface="楷体_GB2312" pitchFamily="49" charset="-122"/>
              </a:rPr>
              <a:t>6.</a:t>
            </a:r>
            <a:r>
              <a:rPr lang="zh-CN" altLang="en-US" sz="2400" b="1" dirty="0">
                <a:latin typeface="楷体_GB2312" pitchFamily="49" charset="-122"/>
                <a:ea typeface="楷体_GB2312" pitchFamily="49" charset="-122"/>
              </a:rPr>
              <a:t>走向和解、中美建交</a:t>
            </a:r>
            <a:r>
              <a:rPr lang="zh-CN" altLang="en-US" sz="2400" b="1" dirty="0"/>
              <a:t>（</a:t>
            </a:r>
            <a:r>
              <a:rPr lang="en-US" altLang="zh-CN" sz="2400" b="1" dirty="0"/>
              <a:t>1970—1989</a:t>
            </a:r>
            <a:r>
              <a:rPr lang="zh-CN" altLang="en-US" sz="2400" b="1" dirty="0"/>
              <a:t>）</a:t>
            </a:r>
            <a:endParaRPr lang="en-US" altLang="zh-CN" sz="2400" b="1" dirty="0">
              <a:latin typeface="楷体_GB2312" pitchFamily="49" charset="-122"/>
              <a:ea typeface="楷体_GB2312" pitchFamily="49" charset="-122"/>
            </a:endParaRPr>
          </a:p>
          <a:p>
            <a:pPr eaLnBrk="1" hangingPunct="1">
              <a:spcBef>
                <a:spcPts val="1000"/>
              </a:spcBef>
              <a:buNone/>
            </a:pPr>
            <a:r>
              <a:rPr lang="en-US" altLang="zh-CN" sz="2400" b="1" dirty="0">
                <a:latin typeface="楷体_GB2312" pitchFamily="49" charset="-122"/>
                <a:ea typeface="楷体_GB2312" pitchFamily="49" charset="-122"/>
              </a:rPr>
              <a:t>7.</a:t>
            </a:r>
            <a:r>
              <a:rPr lang="zh-CN" altLang="en-US" sz="2400" b="1" dirty="0">
                <a:latin typeface="楷体_GB2312" pitchFamily="49" charset="-122"/>
                <a:ea typeface="楷体_GB2312" pitchFamily="49" charset="-122"/>
              </a:rPr>
              <a:t>多方合作、摩擦不断</a:t>
            </a:r>
            <a:r>
              <a:rPr lang="zh-CN" altLang="en-US" sz="2400" b="1" dirty="0"/>
              <a:t>（</a:t>
            </a:r>
            <a:r>
              <a:rPr lang="en-US" altLang="zh-CN" sz="2400" b="1" dirty="0"/>
              <a:t>1989——</a:t>
            </a:r>
            <a:r>
              <a:rPr lang="zh-CN" altLang="en-US" sz="2400" b="1" dirty="0"/>
              <a:t>）</a:t>
            </a:r>
            <a:endParaRPr lang="en-US" altLang="zh-CN" sz="2400" b="1" dirty="0">
              <a:latin typeface="楷体_GB2312" pitchFamily="49" charset="-122"/>
              <a:ea typeface="楷体_GB2312" pitchFamily="49" charset="-122"/>
            </a:endParaRPr>
          </a:p>
        </p:txBody>
      </p:sp>
      <p:sp>
        <p:nvSpPr>
          <p:cNvPr id="39939" name="Text Box 4"/>
          <p:cNvSpPr txBox="1"/>
          <p:nvPr/>
        </p:nvSpPr>
        <p:spPr>
          <a:xfrm>
            <a:off x="3432175" y="0"/>
            <a:ext cx="5111750" cy="583565"/>
          </a:xfrm>
          <a:prstGeom prst="rect">
            <a:avLst/>
          </a:prstGeom>
          <a:solidFill>
            <a:srgbClr val="FFFF00"/>
          </a:solidFill>
          <a:ln w="9525">
            <a:noFill/>
          </a:ln>
        </p:spPr>
        <p:txBody>
          <a:bodyPr>
            <a:spAutoFit/>
          </a:bodyPr>
          <a:p>
            <a:pPr algn="ctr">
              <a:spcBef>
                <a:spcPct val="50000"/>
              </a:spcBef>
            </a:pPr>
            <a:r>
              <a:rPr lang="zh-CN" altLang="en-US" sz="3200" b="1" dirty="0">
                <a:solidFill>
                  <a:srgbClr val="000000"/>
                </a:solidFill>
                <a:latin typeface="Calibri" panose="020F0502020204030204" pitchFamily="34" charset="0"/>
                <a:ea typeface="黑体" panose="02010609060101010101" pitchFamily="49" charset="-122"/>
              </a:rPr>
              <a:t>近现代之中美关系</a:t>
            </a:r>
            <a:endParaRPr lang="zh-CN" altLang="en-US" sz="3200" b="1" dirty="0">
              <a:solidFill>
                <a:srgbClr val="000000"/>
              </a:solidFill>
              <a:latin typeface="Calibri" panose="020F0502020204030204" pitchFamily="34" charset="0"/>
              <a:ea typeface="黑体" panose="02010609060101010101" pitchFamily="49" charset="-122"/>
            </a:endParaRPr>
          </a:p>
        </p:txBody>
      </p:sp>
      <p:sp>
        <p:nvSpPr>
          <p:cNvPr id="12" name="矩形 11"/>
          <p:cNvSpPr/>
          <p:nvPr/>
        </p:nvSpPr>
        <p:spPr>
          <a:xfrm>
            <a:off x="4656138" y="4221163"/>
            <a:ext cx="5041900" cy="429895"/>
          </a:xfrm>
          <a:prstGeom prst="rect">
            <a:avLst/>
          </a:prstGeom>
          <a:noFill/>
          <a:ln w="9525">
            <a:noFill/>
          </a:ln>
        </p:spPr>
        <p:txBody>
          <a:bodyPr>
            <a:spAutoFit/>
          </a:bodyPr>
          <a:p>
            <a:r>
              <a:rPr lang="en-US" altLang="zh-CN" sz="2200" b="1" dirty="0">
                <a:latin typeface="Calibri" panose="020F0502020204030204" pitchFamily="34" charset="0"/>
              </a:rPr>
              <a:t>——</a:t>
            </a:r>
            <a:r>
              <a:rPr lang="zh-CN" altLang="en-US" sz="2200" b="1" dirty="0">
                <a:latin typeface="Calibri" panose="020F0502020204030204" pitchFamily="34" charset="0"/>
              </a:rPr>
              <a:t>把台湾作为反共前沿，朝鲜战争</a:t>
            </a:r>
            <a:endParaRPr lang="zh-CN" altLang="en-US" sz="2200" dirty="0">
              <a:latin typeface="Calibri" panose="020F0502020204030204" pitchFamily="34" charset="0"/>
            </a:endParaRPr>
          </a:p>
        </p:txBody>
      </p:sp>
      <p:sp>
        <p:nvSpPr>
          <p:cNvPr id="16" name="矩形 15"/>
          <p:cNvSpPr/>
          <p:nvPr/>
        </p:nvSpPr>
        <p:spPr>
          <a:xfrm>
            <a:off x="4656138" y="6165850"/>
            <a:ext cx="3816350" cy="460375"/>
          </a:xfrm>
          <a:prstGeom prst="rect">
            <a:avLst/>
          </a:prstGeom>
          <a:noFill/>
          <a:ln w="9525">
            <a:noFill/>
          </a:ln>
        </p:spPr>
        <p:txBody>
          <a:bodyPr>
            <a:spAutoFit/>
          </a:bodyPr>
          <a:p>
            <a:r>
              <a:rPr lang="en-US" altLang="zh-CN" sz="2200" b="1" dirty="0">
                <a:latin typeface="Calibri" panose="020F0502020204030204" pitchFamily="34" charset="0"/>
              </a:rPr>
              <a:t>——</a:t>
            </a:r>
            <a:r>
              <a:rPr lang="zh-CN" altLang="en-US" sz="2400" b="1" dirty="0">
                <a:latin typeface="楷体_GB2312" pitchFamily="49" charset="-122"/>
                <a:ea typeface="楷体_GB2312" pitchFamily="49" charset="-122"/>
              </a:rPr>
              <a:t>斗争与交往并存</a:t>
            </a:r>
            <a:endParaRPr lang="zh-CN" altLang="en-US" sz="2400" dirty="0">
              <a:latin typeface="Calibri" panose="020F0502020204030204" pitchFamily="34" charset="0"/>
            </a:endParaRPr>
          </a:p>
        </p:txBody>
      </p:sp>
      <p:sp>
        <p:nvSpPr>
          <p:cNvPr id="18" name="矩形 17"/>
          <p:cNvSpPr/>
          <p:nvPr/>
        </p:nvSpPr>
        <p:spPr>
          <a:xfrm>
            <a:off x="4656138" y="3644900"/>
            <a:ext cx="5314950" cy="460375"/>
          </a:xfrm>
          <a:prstGeom prst="rect">
            <a:avLst/>
          </a:prstGeom>
          <a:noFill/>
          <a:ln w="9525">
            <a:noFill/>
          </a:ln>
        </p:spPr>
        <p:txBody>
          <a:bodyPr wrap="none">
            <a:spAutoFit/>
          </a:bodyPr>
          <a:p>
            <a:r>
              <a:rPr lang="en-US" altLang="zh-CN" sz="2400" b="1" dirty="0">
                <a:latin typeface="Calibri" panose="020F0502020204030204" pitchFamily="34" charset="0"/>
              </a:rPr>
              <a:t>——1946</a:t>
            </a:r>
            <a:r>
              <a:rPr lang="zh-CN" altLang="en-US" sz="2400" b="1" dirty="0">
                <a:latin typeface="Calibri" panose="020F0502020204030204" pitchFamily="34" charset="0"/>
              </a:rPr>
              <a:t>年</a:t>
            </a:r>
            <a:r>
              <a:rPr lang="en-US" altLang="zh-CN" sz="2400" b="1" dirty="0">
                <a:latin typeface="Calibri" panose="020F0502020204030204" pitchFamily="34" charset="0"/>
              </a:rPr>
              <a:t>《</a:t>
            </a:r>
            <a:r>
              <a:rPr lang="zh-CN" altLang="en-US" sz="2400" b="1" dirty="0">
                <a:latin typeface="Calibri" panose="020F0502020204030204" pitchFamily="34" charset="0"/>
              </a:rPr>
              <a:t>中美友好通商航海条约</a:t>
            </a:r>
            <a:r>
              <a:rPr lang="en-US" altLang="zh-CN" sz="2400" b="1" dirty="0">
                <a:latin typeface="Calibri" panose="020F0502020204030204" pitchFamily="34" charset="0"/>
              </a:rPr>
              <a:t>》</a:t>
            </a:r>
            <a:endParaRPr lang="zh-CN" altLang="en-US" sz="2400" dirty="0">
              <a:latin typeface="Calibri" panose="020F0502020204030204" pitchFamily="34" charset="0"/>
            </a:endParaRPr>
          </a:p>
        </p:txBody>
      </p:sp>
      <p:grpSp>
        <p:nvGrpSpPr>
          <p:cNvPr id="2" name="组合 23"/>
          <p:cNvGrpSpPr/>
          <p:nvPr/>
        </p:nvGrpSpPr>
        <p:grpSpPr>
          <a:xfrm>
            <a:off x="4656138" y="476250"/>
            <a:ext cx="5867400" cy="1006158"/>
            <a:chOff x="3275856" y="476250"/>
            <a:chExt cx="5868144" cy="1006158"/>
          </a:xfrm>
        </p:grpSpPr>
        <p:sp>
          <p:nvSpPr>
            <p:cNvPr id="39958" name="矩形 2"/>
            <p:cNvSpPr/>
            <p:nvPr/>
          </p:nvSpPr>
          <p:spPr>
            <a:xfrm>
              <a:off x="3348038" y="476250"/>
              <a:ext cx="5400675" cy="429895"/>
            </a:xfrm>
            <a:prstGeom prst="rect">
              <a:avLst/>
            </a:prstGeom>
            <a:noFill/>
            <a:ln w="9525">
              <a:noFill/>
            </a:ln>
          </p:spPr>
          <p:txBody>
            <a:bodyPr>
              <a:spAutoFit/>
            </a:bodyPr>
            <a:p>
              <a:r>
                <a:rPr lang="en-US" altLang="zh-CN" sz="2200" b="1" dirty="0">
                  <a:latin typeface="Calibri" panose="020F0502020204030204" pitchFamily="34" charset="0"/>
                </a:rPr>
                <a:t>1844</a:t>
              </a:r>
              <a:r>
                <a:rPr lang="zh-CN" altLang="en-US" sz="2200" b="1" dirty="0">
                  <a:latin typeface="Calibri" panose="020F0502020204030204" pitchFamily="34" charset="0"/>
                </a:rPr>
                <a:t>年</a:t>
              </a:r>
              <a:r>
                <a:rPr lang="en-US" altLang="zh-CN" sz="2200" b="1" dirty="0">
                  <a:latin typeface="Calibri" panose="020F0502020204030204" pitchFamily="34" charset="0"/>
                </a:rPr>
                <a:t>《</a:t>
              </a:r>
              <a:r>
                <a:rPr lang="zh-CN" altLang="en-US" sz="2200" b="1" dirty="0">
                  <a:latin typeface="Calibri" panose="020F0502020204030204" pitchFamily="34" charset="0"/>
                </a:rPr>
                <a:t>望厦条约</a:t>
              </a:r>
              <a:r>
                <a:rPr lang="en-US" altLang="zh-CN" sz="2200" b="1" dirty="0">
                  <a:latin typeface="Calibri" panose="020F0502020204030204" pitchFamily="34" charset="0"/>
                </a:rPr>
                <a:t>》</a:t>
              </a:r>
              <a:r>
                <a:rPr lang="zh-CN" altLang="en-US" sz="2200" b="1" dirty="0">
                  <a:latin typeface="Calibri" panose="020F0502020204030204" pitchFamily="34" charset="0"/>
                </a:rPr>
                <a:t>军舰巡查贸易权</a:t>
              </a:r>
              <a:endParaRPr lang="zh-CN" altLang="en-US" sz="2200" dirty="0">
                <a:latin typeface="Calibri" panose="020F0502020204030204" pitchFamily="34" charset="0"/>
              </a:endParaRPr>
            </a:p>
          </p:txBody>
        </p:sp>
        <p:sp>
          <p:nvSpPr>
            <p:cNvPr id="39959" name="矩形 3"/>
            <p:cNvSpPr/>
            <p:nvPr/>
          </p:nvSpPr>
          <p:spPr>
            <a:xfrm>
              <a:off x="3348038" y="765175"/>
              <a:ext cx="4319587" cy="429895"/>
            </a:xfrm>
            <a:prstGeom prst="rect">
              <a:avLst/>
            </a:prstGeom>
            <a:noFill/>
            <a:ln w="9525">
              <a:noFill/>
            </a:ln>
          </p:spPr>
          <p:txBody>
            <a:bodyPr>
              <a:spAutoFit/>
            </a:bodyPr>
            <a:p>
              <a:r>
                <a:rPr lang="zh-CN" altLang="en-US" sz="2200" b="1" dirty="0">
                  <a:latin typeface="Calibri" panose="020F0502020204030204" pitchFamily="34" charset="0"/>
                </a:rPr>
                <a:t>第二次鸦片战争中，充当帮凶</a:t>
              </a:r>
              <a:endParaRPr lang="zh-CN" altLang="en-US" sz="2200" dirty="0">
                <a:latin typeface="Calibri" panose="020F0502020204030204" pitchFamily="34" charset="0"/>
              </a:endParaRPr>
            </a:p>
          </p:txBody>
        </p:sp>
        <p:sp>
          <p:nvSpPr>
            <p:cNvPr id="39960" name="矩形 5"/>
            <p:cNvSpPr/>
            <p:nvPr/>
          </p:nvSpPr>
          <p:spPr>
            <a:xfrm>
              <a:off x="3348038" y="1052513"/>
              <a:ext cx="5795962" cy="429895"/>
            </a:xfrm>
            <a:prstGeom prst="rect">
              <a:avLst/>
            </a:prstGeom>
            <a:noFill/>
            <a:ln w="9525">
              <a:noFill/>
            </a:ln>
          </p:spPr>
          <p:txBody>
            <a:bodyPr>
              <a:spAutoFit/>
            </a:bodyPr>
            <a:p>
              <a:r>
                <a:rPr lang="en-US" altLang="zh-CN" sz="2200" b="1" dirty="0">
                  <a:latin typeface="Calibri" panose="020F0502020204030204" pitchFamily="34" charset="0"/>
                </a:rPr>
                <a:t>1900</a:t>
              </a:r>
              <a:r>
                <a:rPr lang="zh-CN" altLang="en-US" sz="2200" b="1" dirty="0">
                  <a:latin typeface="Calibri" panose="020F0502020204030204" pitchFamily="34" charset="0"/>
                </a:rPr>
                <a:t>年参加八国联军侵华战争，</a:t>
              </a:r>
              <a:r>
                <a:rPr lang="en-US" altLang="zh-CN" sz="2200" b="1" dirty="0">
                  <a:latin typeface="Calibri" panose="020F0502020204030204" pitchFamily="34" charset="0"/>
                </a:rPr>
                <a:t>《</a:t>
              </a:r>
              <a:r>
                <a:rPr lang="zh-CN" altLang="en-US" sz="2200" b="1" dirty="0">
                  <a:latin typeface="Calibri" panose="020F0502020204030204" pitchFamily="34" charset="0"/>
                </a:rPr>
                <a:t>辛丑条约</a:t>
              </a:r>
              <a:r>
                <a:rPr lang="en-US" altLang="zh-CN" sz="2200" b="1" dirty="0">
                  <a:latin typeface="Calibri" panose="020F0502020204030204" pitchFamily="34" charset="0"/>
                </a:rPr>
                <a:t>》</a:t>
              </a:r>
              <a:endParaRPr lang="zh-CN" altLang="en-US" sz="2200" dirty="0">
                <a:latin typeface="Calibri" panose="020F0502020204030204" pitchFamily="34" charset="0"/>
              </a:endParaRPr>
            </a:p>
          </p:txBody>
        </p:sp>
        <p:sp>
          <p:nvSpPr>
            <p:cNvPr id="20" name="左大括号 19"/>
            <p:cNvSpPr/>
            <p:nvPr/>
          </p:nvSpPr>
          <p:spPr>
            <a:xfrm>
              <a:off x="3275856" y="549275"/>
              <a:ext cx="215927" cy="863600"/>
            </a:xfrm>
            <a:prstGeom prst="leftBrace">
              <a:avLst>
                <a:gd name="adj1" fmla="val 34462"/>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grpSp>
        <p:nvGrpSpPr>
          <p:cNvPr id="3" name="组合 25"/>
          <p:cNvGrpSpPr/>
          <p:nvPr/>
        </p:nvGrpSpPr>
        <p:grpSpPr>
          <a:xfrm>
            <a:off x="4656138" y="1484313"/>
            <a:ext cx="5400675" cy="975042"/>
            <a:chOff x="3203848" y="1484313"/>
            <a:chExt cx="5400600" cy="975042"/>
          </a:xfrm>
        </p:grpSpPr>
        <p:sp>
          <p:nvSpPr>
            <p:cNvPr id="39954" name="矩形 8"/>
            <p:cNvSpPr/>
            <p:nvPr/>
          </p:nvSpPr>
          <p:spPr>
            <a:xfrm>
              <a:off x="3276600" y="1484313"/>
              <a:ext cx="5219700" cy="398780"/>
            </a:xfrm>
            <a:prstGeom prst="rect">
              <a:avLst/>
            </a:prstGeom>
            <a:noFill/>
            <a:ln w="9525">
              <a:noFill/>
            </a:ln>
          </p:spPr>
          <p:txBody>
            <a:bodyPr>
              <a:spAutoFit/>
            </a:bodyPr>
            <a:p>
              <a:r>
                <a:rPr lang="en-US" altLang="zh-CN" sz="2000" b="1" dirty="0">
                  <a:solidFill>
                    <a:srgbClr val="000000"/>
                  </a:solidFill>
                  <a:latin typeface="Calibri" panose="020F0502020204030204" pitchFamily="34" charset="0"/>
                </a:rPr>
                <a:t>1917.4</a:t>
              </a:r>
              <a:r>
                <a:rPr lang="zh-CN" altLang="en-US" sz="2000" b="1" dirty="0">
                  <a:solidFill>
                    <a:srgbClr val="000000"/>
                  </a:solidFill>
                  <a:latin typeface="Calibri" panose="020F0502020204030204" pitchFamily="34" charset="0"/>
                </a:rPr>
                <a:t>，北洋政府跟随美国宣战。</a:t>
              </a:r>
              <a:endParaRPr lang="zh-CN" altLang="en-US" sz="2000" dirty="0">
                <a:latin typeface="Calibri" panose="020F0502020204030204" pitchFamily="34" charset="0"/>
              </a:endParaRPr>
            </a:p>
          </p:txBody>
        </p:sp>
        <p:sp>
          <p:nvSpPr>
            <p:cNvPr id="39955" name="矩形 9"/>
            <p:cNvSpPr/>
            <p:nvPr/>
          </p:nvSpPr>
          <p:spPr>
            <a:xfrm>
              <a:off x="3276600" y="1773238"/>
              <a:ext cx="5327848" cy="398780"/>
            </a:xfrm>
            <a:prstGeom prst="rect">
              <a:avLst/>
            </a:prstGeom>
            <a:noFill/>
            <a:ln w="9525">
              <a:noFill/>
            </a:ln>
          </p:spPr>
          <p:txBody>
            <a:bodyPr>
              <a:spAutoFit/>
            </a:bodyPr>
            <a:p>
              <a:r>
                <a:rPr lang="en-US" altLang="zh-CN" sz="2000" b="1" dirty="0">
                  <a:latin typeface="Calibri" panose="020F0502020204030204" pitchFamily="34" charset="0"/>
                </a:rPr>
                <a:t>1919</a:t>
              </a:r>
              <a:r>
                <a:rPr lang="zh-CN" altLang="en-US" sz="2000" b="1" dirty="0">
                  <a:latin typeface="Calibri" panose="020F0502020204030204" pitchFamily="34" charset="0"/>
                </a:rPr>
                <a:t>年巴黎和会上支持将山东主权转让给日本</a:t>
              </a:r>
              <a:endParaRPr lang="zh-CN" altLang="en-US" sz="2000" dirty="0">
                <a:latin typeface="Calibri" panose="020F0502020204030204" pitchFamily="34" charset="0"/>
              </a:endParaRPr>
            </a:p>
          </p:txBody>
        </p:sp>
        <p:sp>
          <p:nvSpPr>
            <p:cNvPr id="39956" name="矩形 10"/>
            <p:cNvSpPr/>
            <p:nvPr/>
          </p:nvSpPr>
          <p:spPr>
            <a:xfrm>
              <a:off x="3276600" y="2060575"/>
              <a:ext cx="5111824" cy="398780"/>
            </a:xfrm>
            <a:prstGeom prst="rect">
              <a:avLst/>
            </a:prstGeom>
            <a:noFill/>
            <a:ln w="9525">
              <a:noFill/>
            </a:ln>
          </p:spPr>
          <p:txBody>
            <a:bodyPr>
              <a:spAutoFit/>
            </a:bodyPr>
            <a:p>
              <a:r>
                <a:rPr lang="en-US" altLang="zh-CN" sz="2000" b="1" dirty="0">
                  <a:latin typeface="Calibri" panose="020F0502020204030204" pitchFamily="34" charset="0"/>
                </a:rPr>
                <a:t>1922</a:t>
              </a:r>
              <a:r>
                <a:rPr lang="zh-CN" altLang="en-US" sz="2000" b="1" dirty="0">
                  <a:latin typeface="Calibri" panose="020F0502020204030204" pitchFamily="34" charset="0"/>
                </a:rPr>
                <a:t>年华盛顿会议</a:t>
              </a:r>
              <a:r>
                <a:rPr lang="en-US" altLang="zh-CN" sz="2000" b="1" dirty="0">
                  <a:latin typeface="Calibri" panose="020F0502020204030204" pitchFamily="34" charset="0"/>
                </a:rPr>
                <a:t>《</a:t>
              </a:r>
              <a:r>
                <a:rPr lang="zh-CN" altLang="en-US" sz="2000" b="1" dirty="0">
                  <a:latin typeface="Calibri" panose="020F0502020204030204" pitchFamily="34" charset="0"/>
                </a:rPr>
                <a:t>九国公约</a:t>
              </a:r>
              <a:r>
                <a:rPr lang="en-US" altLang="zh-CN" sz="2000" b="1" dirty="0">
                  <a:latin typeface="Calibri" panose="020F0502020204030204" pitchFamily="34" charset="0"/>
                </a:rPr>
                <a:t>》</a:t>
              </a:r>
              <a:r>
                <a:rPr lang="zh-CN" altLang="en-US" sz="2000" b="1" dirty="0">
                  <a:latin typeface="Calibri" panose="020F0502020204030204" pitchFamily="34" charset="0"/>
                </a:rPr>
                <a:t>，门户开放</a:t>
              </a:r>
              <a:endParaRPr lang="zh-CN" altLang="en-US" sz="2000" dirty="0">
                <a:latin typeface="Calibri" panose="020F0502020204030204" pitchFamily="34" charset="0"/>
              </a:endParaRPr>
            </a:p>
          </p:txBody>
        </p:sp>
        <p:sp>
          <p:nvSpPr>
            <p:cNvPr id="21" name="左大括号 20"/>
            <p:cNvSpPr/>
            <p:nvPr/>
          </p:nvSpPr>
          <p:spPr>
            <a:xfrm>
              <a:off x="3203848" y="1484313"/>
              <a:ext cx="215897" cy="865187"/>
            </a:xfrm>
            <a:prstGeom prst="leftBrace">
              <a:avLst>
                <a:gd name="adj1" fmla="val 34462"/>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grpSp>
        <p:nvGrpSpPr>
          <p:cNvPr id="4" name="组合 26"/>
          <p:cNvGrpSpPr/>
          <p:nvPr/>
        </p:nvGrpSpPr>
        <p:grpSpPr>
          <a:xfrm>
            <a:off x="4691063" y="2492375"/>
            <a:ext cx="5976937" cy="1106805"/>
            <a:chOff x="2987675" y="2492375"/>
            <a:chExt cx="5802530" cy="1106805"/>
          </a:xfrm>
        </p:grpSpPr>
        <p:sp>
          <p:nvSpPr>
            <p:cNvPr id="39952" name="矩形 18"/>
            <p:cNvSpPr/>
            <p:nvPr/>
          </p:nvSpPr>
          <p:spPr>
            <a:xfrm>
              <a:off x="3095625" y="2492375"/>
              <a:ext cx="5694580" cy="1106805"/>
            </a:xfrm>
            <a:prstGeom prst="rect">
              <a:avLst/>
            </a:prstGeom>
            <a:noFill/>
            <a:ln w="9525">
              <a:noFill/>
            </a:ln>
          </p:spPr>
          <p:txBody>
            <a:bodyPr>
              <a:spAutoFit/>
            </a:bodyPr>
            <a:p>
              <a:r>
                <a:rPr lang="en-US" altLang="zh-CN" sz="2200" b="1" dirty="0">
                  <a:latin typeface="Calibri" panose="020F0502020204030204" pitchFamily="34" charset="0"/>
                </a:rPr>
                <a:t>1942</a:t>
              </a:r>
              <a:r>
                <a:rPr lang="zh-CN" altLang="en-US" sz="2200" b="1" dirty="0">
                  <a:latin typeface="Calibri" panose="020F0502020204030204" pitchFamily="34" charset="0"/>
                </a:rPr>
                <a:t>年美苏英中等</a:t>
              </a:r>
              <a:r>
                <a:rPr lang="en-US" altLang="zh-CN" sz="2200" b="1" dirty="0">
                  <a:latin typeface="Calibri" panose="020F0502020204030204" pitchFamily="34" charset="0"/>
                </a:rPr>
                <a:t>26</a:t>
              </a:r>
              <a:r>
                <a:rPr lang="zh-CN" altLang="en-US" sz="2200" b="1" dirty="0">
                  <a:latin typeface="Calibri" panose="020F0502020204030204" pitchFamily="34" charset="0"/>
                </a:rPr>
                <a:t>国签署</a:t>
              </a:r>
              <a:r>
                <a:rPr lang="en-US" altLang="zh-CN" sz="2200" b="1" dirty="0">
                  <a:latin typeface="Calibri" panose="020F0502020204030204" pitchFamily="34" charset="0"/>
                </a:rPr>
                <a:t>《</a:t>
              </a:r>
              <a:r>
                <a:rPr lang="zh-CN" altLang="en-US" sz="2200" b="1" dirty="0">
                  <a:latin typeface="Calibri" panose="020F0502020204030204" pitchFamily="34" charset="0"/>
                </a:rPr>
                <a:t>联合国家宣言</a:t>
              </a:r>
              <a:r>
                <a:rPr lang="en-US" altLang="zh-CN" sz="2200" b="1" dirty="0">
                  <a:latin typeface="Calibri" panose="020F0502020204030204" pitchFamily="34" charset="0"/>
                </a:rPr>
                <a:t>》</a:t>
              </a:r>
              <a:endParaRPr lang="en-US" altLang="zh-CN" sz="2200" b="1" dirty="0">
                <a:latin typeface="Calibri" panose="020F0502020204030204" pitchFamily="34" charset="0"/>
              </a:endParaRPr>
            </a:p>
            <a:p>
              <a:r>
                <a:rPr lang="en-US" altLang="zh-CN" sz="2200" b="1" dirty="0">
                  <a:latin typeface="Calibri" panose="020F0502020204030204" pitchFamily="34" charset="0"/>
                </a:rPr>
                <a:t>1943</a:t>
              </a:r>
              <a:r>
                <a:rPr lang="zh-CN" altLang="en-US" sz="2200" b="1" dirty="0">
                  <a:latin typeface="Calibri" panose="020F0502020204030204" pitchFamily="34" charset="0"/>
                </a:rPr>
                <a:t>年中美英签署</a:t>
              </a:r>
              <a:r>
                <a:rPr lang="en-US" altLang="zh-CN" sz="2200" b="1" dirty="0">
                  <a:latin typeface="Calibri" panose="020F0502020204030204" pitchFamily="34" charset="0"/>
                </a:rPr>
                <a:t>《</a:t>
              </a:r>
              <a:r>
                <a:rPr lang="zh-CN" altLang="en-US" sz="2200" b="1" dirty="0">
                  <a:latin typeface="Calibri" panose="020F0502020204030204" pitchFamily="34" charset="0"/>
                </a:rPr>
                <a:t>开罗宣言</a:t>
              </a:r>
              <a:r>
                <a:rPr lang="en-US" altLang="zh-CN" sz="2200" b="1" dirty="0">
                  <a:latin typeface="Calibri" panose="020F0502020204030204" pitchFamily="34" charset="0"/>
                </a:rPr>
                <a:t>》</a:t>
              </a:r>
              <a:endParaRPr lang="en-US" altLang="zh-CN" sz="2200" b="1" dirty="0">
                <a:latin typeface="Calibri" panose="020F0502020204030204" pitchFamily="34" charset="0"/>
              </a:endParaRPr>
            </a:p>
            <a:p>
              <a:r>
                <a:rPr lang="en-US" altLang="zh-CN" sz="2200" b="1" dirty="0">
                  <a:latin typeface="Calibri" panose="020F0502020204030204" pitchFamily="34" charset="0"/>
                </a:rPr>
                <a:t>1945</a:t>
              </a:r>
              <a:r>
                <a:rPr lang="zh-CN" altLang="en-US" sz="2200" b="1" dirty="0">
                  <a:latin typeface="Calibri" panose="020F0502020204030204" pitchFamily="34" charset="0"/>
                </a:rPr>
                <a:t>年</a:t>
              </a:r>
              <a:r>
                <a:rPr lang="en-US" altLang="zh-CN" sz="2200" b="1" dirty="0">
                  <a:latin typeface="Calibri" panose="020F0502020204030204" pitchFamily="34" charset="0"/>
                </a:rPr>
                <a:t>《</a:t>
              </a:r>
              <a:r>
                <a:rPr lang="zh-CN" altLang="en-US" sz="2200" b="1" dirty="0">
                  <a:latin typeface="Calibri" panose="020F0502020204030204" pitchFamily="34" charset="0"/>
                </a:rPr>
                <a:t>波茨坦公告</a:t>
              </a:r>
              <a:r>
                <a:rPr lang="en-US" altLang="zh-CN" sz="2200" b="1" dirty="0">
                  <a:latin typeface="Calibri" panose="020F0502020204030204" pitchFamily="34" charset="0"/>
                </a:rPr>
                <a:t>》</a:t>
              </a:r>
              <a:r>
                <a:rPr lang="zh-CN" altLang="en-US" sz="2200" b="1" dirty="0">
                  <a:latin typeface="Calibri" panose="020F0502020204030204" pitchFamily="34" charset="0"/>
                </a:rPr>
                <a:t>重申</a:t>
              </a:r>
              <a:r>
                <a:rPr lang="en-US" altLang="zh-CN" sz="2200" b="1" dirty="0">
                  <a:latin typeface="Calibri" panose="020F0502020204030204" pitchFamily="34" charset="0"/>
                </a:rPr>
                <a:t>《</a:t>
              </a:r>
              <a:r>
                <a:rPr lang="zh-CN" altLang="en-US" sz="2200" b="1" dirty="0">
                  <a:latin typeface="Calibri" panose="020F0502020204030204" pitchFamily="34" charset="0"/>
                </a:rPr>
                <a:t>开罗宣言</a:t>
              </a:r>
              <a:r>
                <a:rPr lang="en-US" altLang="zh-CN" sz="2200" b="1" dirty="0">
                  <a:latin typeface="Calibri" panose="020F0502020204030204" pitchFamily="34" charset="0"/>
                </a:rPr>
                <a:t>》</a:t>
              </a:r>
              <a:r>
                <a:rPr lang="zh-CN" altLang="en-US" sz="2200" b="1" dirty="0">
                  <a:latin typeface="Calibri" panose="020F0502020204030204" pitchFamily="34" charset="0"/>
                </a:rPr>
                <a:t>精神</a:t>
              </a:r>
              <a:endParaRPr lang="zh-CN" altLang="en-US" sz="2200" dirty="0">
                <a:latin typeface="Calibri" panose="020F0502020204030204" pitchFamily="34" charset="0"/>
              </a:endParaRPr>
            </a:p>
          </p:txBody>
        </p:sp>
        <p:sp>
          <p:nvSpPr>
            <p:cNvPr id="22" name="左大括号 21"/>
            <p:cNvSpPr/>
            <p:nvPr/>
          </p:nvSpPr>
          <p:spPr>
            <a:xfrm>
              <a:off x="2987675" y="2492375"/>
              <a:ext cx="288200" cy="1081088"/>
            </a:xfrm>
            <a:prstGeom prst="leftBrace">
              <a:avLst>
                <a:gd name="adj1" fmla="val 34462"/>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grpSp>
        <p:nvGrpSpPr>
          <p:cNvPr id="5" name="组合 27"/>
          <p:cNvGrpSpPr/>
          <p:nvPr/>
        </p:nvGrpSpPr>
        <p:grpSpPr>
          <a:xfrm>
            <a:off x="4727575" y="4797425"/>
            <a:ext cx="5329238" cy="1294967"/>
            <a:chOff x="3203575" y="4724400"/>
            <a:chExt cx="5329238" cy="1294620"/>
          </a:xfrm>
        </p:grpSpPr>
        <p:sp>
          <p:nvSpPr>
            <p:cNvPr id="39947" name="矩形 12"/>
            <p:cNvSpPr/>
            <p:nvPr/>
          </p:nvSpPr>
          <p:spPr>
            <a:xfrm>
              <a:off x="3419475" y="5013325"/>
              <a:ext cx="5113338" cy="429780"/>
            </a:xfrm>
            <a:prstGeom prst="rect">
              <a:avLst/>
            </a:prstGeom>
            <a:noFill/>
            <a:ln w="9525">
              <a:noFill/>
            </a:ln>
          </p:spPr>
          <p:txBody>
            <a:bodyPr>
              <a:spAutoFit/>
            </a:bodyPr>
            <a:p>
              <a:r>
                <a:rPr lang="en-US" altLang="zh-CN" sz="2200" b="1" dirty="0">
                  <a:latin typeface="楷体_GB2312" pitchFamily="49" charset="-122"/>
                  <a:ea typeface="楷体_GB2312" pitchFamily="49" charset="-122"/>
                </a:rPr>
                <a:t>1972</a:t>
              </a:r>
              <a:r>
                <a:rPr lang="zh-CN" altLang="en-US" sz="2200" b="1" dirty="0">
                  <a:latin typeface="楷体_GB2312" pitchFamily="49" charset="-122"/>
                  <a:ea typeface="楷体_GB2312" pitchFamily="49" charset="-122"/>
                </a:rPr>
                <a:t>年尼克松访华和</a:t>
              </a:r>
              <a:r>
                <a:rPr lang="en-US" altLang="zh-CN" sz="2200" b="1" dirty="0">
                  <a:latin typeface="楷体_GB2312" pitchFamily="49" charset="-122"/>
                  <a:ea typeface="楷体_GB2312" pitchFamily="49" charset="-122"/>
                </a:rPr>
                <a:t>《</a:t>
              </a:r>
              <a:r>
                <a:rPr lang="zh-CN" altLang="en-US" sz="2200" b="1" dirty="0">
                  <a:latin typeface="楷体_GB2312" pitchFamily="49" charset="-122"/>
                  <a:ea typeface="楷体_GB2312" pitchFamily="49" charset="-122"/>
                </a:rPr>
                <a:t>中美联合公报</a:t>
              </a:r>
              <a:r>
                <a:rPr lang="en-US" altLang="zh-CN" sz="2200" b="1" dirty="0">
                  <a:latin typeface="楷体_GB2312" pitchFamily="49" charset="-122"/>
                  <a:ea typeface="楷体_GB2312" pitchFamily="49" charset="-122"/>
                </a:rPr>
                <a:t>》</a:t>
              </a:r>
              <a:endParaRPr lang="zh-CN" altLang="en-US" sz="2200" dirty="0">
                <a:latin typeface="Calibri" panose="020F0502020204030204" pitchFamily="34" charset="0"/>
              </a:endParaRPr>
            </a:p>
          </p:txBody>
        </p:sp>
        <p:sp>
          <p:nvSpPr>
            <p:cNvPr id="39948" name="矩形 13"/>
            <p:cNvSpPr/>
            <p:nvPr/>
          </p:nvSpPr>
          <p:spPr>
            <a:xfrm>
              <a:off x="3419475" y="5300663"/>
              <a:ext cx="3960813" cy="429780"/>
            </a:xfrm>
            <a:prstGeom prst="rect">
              <a:avLst/>
            </a:prstGeom>
            <a:noFill/>
            <a:ln w="9525">
              <a:noFill/>
            </a:ln>
          </p:spPr>
          <p:txBody>
            <a:bodyPr>
              <a:spAutoFit/>
            </a:bodyPr>
            <a:p>
              <a:r>
                <a:rPr lang="en-US" altLang="zh-CN" sz="2200" b="1" dirty="0">
                  <a:latin typeface="楷体_GB2312" pitchFamily="49" charset="-122"/>
                  <a:ea typeface="楷体_GB2312" pitchFamily="49" charset="-122"/>
                </a:rPr>
                <a:t>1978</a:t>
              </a:r>
              <a:r>
                <a:rPr lang="zh-CN" altLang="en-US" sz="2200" b="1" dirty="0">
                  <a:latin typeface="楷体_GB2312" pitchFamily="49" charset="-122"/>
                  <a:ea typeface="楷体_GB2312" pitchFamily="49" charset="-122"/>
                </a:rPr>
                <a:t>年发表</a:t>
              </a:r>
              <a:r>
                <a:rPr lang="en-US" altLang="zh-CN" sz="2200" b="1" dirty="0">
                  <a:latin typeface="楷体_GB2312" pitchFamily="49" charset="-122"/>
                  <a:ea typeface="楷体_GB2312" pitchFamily="49" charset="-122"/>
                </a:rPr>
                <a:t>《</a:t>
              </a:r>
              <a:r>
                <a:rPr lang="zh-CN" altLang="en-US" sz="2200" b="1" dirty="0">
                  <a:latin typeface="楷体_GB2312" pitchFamily="49" charset="-122"/>
                  <a:ea typeface="楷体_GB2312" pitchFamily="49" charset="-122"/>
                </a:rPr>
                <a:t>中美建交公报</a:t>
              </a:r>
              <a:r>
                <a:rPr lang="en-US" altLang="zh-CN" sz="2200" b="1" dirty="0">
                  <a:latin typeface="楷体_GB2312" pitchFamily="49" charset="-122"/>
                  <a:ea typeface="楷体_GB2312" pitchFamily="49" charset="-122"/>
                </a:rPr>
                <a:t>》</a:t>
              </a:r>
              <a:endParaRPr lang="zh-CN" altLang="en-US" sz="2200" dirty="0">
                <a:latin typeface="Calibri" panose="020F0502020204030204" pitchFamily="34" charset="0"/>
              </a:endParaRPr>
            </a:p>
          </p:txBody>
        </p:sp>
        <p:sp>
          <p:nvSpPr>
            <p:cNvPr id="39949" name="矩形 14"/>
            <p:cNvSpPr/>
            <p:nvPr/>
          </p:nvSpPr>
          <p:spPr>
            <a:xfrm>
              <a:off x="3419872" y="5589240"/>
              <a:ext cx="3024188" cy="429780"/>
            </a:xfrm>
            <a:prstGeom prst="rect">
              <a:avLst/>
            </a:prstGeom>
            <a:noFill/>
            <a:ln w="9525">
              <a:noFill/>
            </a:ln>
          </p:spPr>
          <p:txBody>
            <a:bodyPr>
              <a:spAutoFit/>
            </a:bodyPr>
            <a:p>
              <a:r>
                <a:rPr lang="en-US" altLang="zh-CN" sz="2200" b="1" dirty="0">
                  <a:solidFill>
                    <a:srgbClr val="FF0000"/>
                  </a:solidFill>
                  <a:latin typeface="楷体_GB2312" pitchFamily="49" charset="-122"/>
                  <a:ea typeface="楷体_GB2312" pitchFamily="49" charset="-122"/>
                </a:rPr>
                <a:t>1979</a:t>
              </a:r>
              <a:r>
                <a:rPr lang="zh-CN" altLang="en-US" sz="2200" b="1" dirty="0">
                  <a:solidFill>
                    <a:srgbClr val="FF0000"/>
                  </a:solidFill>
                  <a:latin typeface="楷体_GB2312" pitchFamily="49" charset="-122"/>
                  <a:ea typeface="楷体_GB2312" pitchFamily="49" charset="-122"/>
                </a:rPr>
                <a:t>年中美正式建交</a:t>
              </a:r>
              <a:endParaRPr lang="zh-CN" altLang="en-US" sz="2200" dirty="0">
                <a:solidFill>
                  <a:srgbClr val="FF0000"/>
                </a:solidFill>
                <a:latin typeface="Calibri" panose="020F0502020204030204" pitchFamily="34" charset="0"/>
              </a:endParaRPr>
            </a:p>
          </p:txBody>
        </p:sp>
        <p:sp>
          <p:nvSpPr>
            <p:cNvPr id="23" name="左大括号 22"/>
            <p:cNvSpPr/>
            <p:nvPr/>
          </p:nvSpPr>
          <p:spPr>
            <a:xfrm>
              <a:off x="3203575" y="4797405"/>
              <a:ext cx="360363" cy="1150629"/>
            </a:xfrm>
            <a:prstGeom prst="leftBrace">
              <a:avLst>
                <a:gd name="adj1" fmla="val 34462"/>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9951" name="矩形 24"/>
            <p:cNvSpPr/>
            <p:nvPr/>
          </p:nvSpPr>
          <p:spPr>
            <a:xfrm>
              <a:off x="3419475" y="4724400"/>
              <a:ext cx="4321175" cy="429780"/>
            </a:xfrm>
            <a:prstGeom prst="rect">
              <a:avLst/>
            </a:prstGeom>
            <a:noFill/>
            <a:ln w="9525">
              <a:noFill/>
            </a:ln>
          </p:spPr>
          <p:txBody>
            <a:bodyPr>
              <a:spAutoFit/>
            </a:bodyPr>
            <a:p>
              <a:r>
                <a:rPr lang="en-US" altLang="zh-CN" sz="2200" b="1" dirty="0">
                  <a:latin typeface="楷体_GB2312" pitchFamily="49" charset="-122"/>
                  <a:ea typeface="楷体_GB2312" pitchFamily="49" charset="-122"/>
                </a:rPr>
                <a:t>1971</a:t>
              </a:r>
              <a:r>
                <a:rPr lang="zh-CN" altLang="en-US" sz="2200" b="1" dirty="0">
                  <a:latin typeface="楷体_GB2312" pitchFamily="49" charset="-122"/>
                  <a:ea typeface="楷体_GB2312" pitchFamily="49" charset="-122"/>
                </a:rPr>
                <a:t>年乒乓外交、基辛格访华</a:t>
              </a:r>
              <a:endParaRPr lang="zh-CN" altLang="en-US" sz="2200" dirty="0">
                <a:latin typeface="Calibri" panose="020F050202020403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2930">
                                            <p:txEl>
                                              <p:charRg st="0" end="23"/>
                                            </p:txEl>
                                          </p:spTgt>
                                        </p:tgtEl>
                                        <p:attrNameLst>
                                          <p:attrName>style.visibility</p:attrName>
                                        </p:attrNameLst>
                                      </p:cBhvr>
                                      <p:to>
                                        <p:strVal val="visible"/>
                                      </p:to>
                                    </p:set>
                                    <p:animEffect transition="in" filter="blinds(horizontal)">
                                      <p:cBhvr>
                                        <p:cTn id="7" dur="500"/>
                                        <p:tgtEl>
                                          <p:spTgt spid="252930">
                                            <p:txEl>
                                              <p:charRg st="0" end="23"/>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linds(horizontal)">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252930">
                                            <p:txEl>
                                              <p:charRg st="23" end="46"/>
                                            </p:txEl>
                                          </p:spTgt>
                                        </p:tgtEl>
                                        <p:attrNameLst>
                                          <p:attrName>style.visibility</p:attrName>
                                        </p:attrNameLst>
                                      </p:cBhvr>
                                      <p:to>
                                        <p:strVal val="visible"/>
                                      </p:to>
                                    </p:set>
                                    <p:animEffect transition="in" filter="blinds(horizontal)">
                                      <p:cBhvr>
                                        <p:cTn id="16" dur="500"/>
                                        <p:tgtEl>
                                          <p:spTgt spid="252930">
                                            <p:txEl>
                                              <p:charRg st="23" end="46"/>
                                            </p:txEl>
                                          </p:spTgt>
                                        </p:tgtEl>
                                      </p:cBhvr>
                                    </p:animEffect>
                                  </p:childTnLst>
                                </p:cTn>
                              </p:par>
                            </p:childTnLst>
                          </p:cTn>
                        </p:par>
                        <p:par>
                          <p:cTn id="17" fill="hold">
                            <p:stCondLst>
                              <p:cond delay="500"/>
                            </p:stCondLst>
                            <p:childTnLst>
                              <p:par>
                                <p:cTn id="18" presetID="3" presetClass="entr" presetSubtype="1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linds(horizont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252930">
                                            <p:txEl>
                                              <p:charRg st="46" end="69"/>
                                            </p:txEl>
                                          </p:spTgt>
                                        </p:tgtEl>
                                        <p:attrNameLst>
                                          <p:attrName>style.visibility</p:attrName>
                                        </p:attrNameLst>
                                      </p:cBhvr>
                                      <p:to>
                                        <p:strVal val="visible"/>
                                      </p:to>
                                    </p:set>
                                    <p:animEffect transition="in" filter="blinds(horizontal)">
                                      <p:cBhvr>
                                        <p:cTn id="25" dur="500"/>
                                        <p:tgtEl>
                                          <p:spTgt spid="252930">
                                            <p:txEl>
                                              <p:charRg st="46" end="69"/>
                                            </p:txEl>
                                          </p:spTgt>
                                        </p:tgtEl>
                                      </p:cBhvr>
                                    </p:animEffect>
                                  </p:childTnLst>
                                </p:cTn>
                              </p:par>
                            </p:childTnLst>
                          </p:cTn>
                        </p:par>
                        <p:par>
                          <p:cTn id="26" fill="hold">
                            <p:stCondLst>
                              <p:cond delay="500"/>
                            </p:stCondLst>
                            <p:childTnLst>
                              <p:par>
                                <p:cTn id="27" presetID="3" presetClass="entr" presetSubtype="10"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linds(horizontal)">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252930">
                                            <p:txEl>
                                              <p:charRg st="69" end="92"/>
                                            </p:txEl>
                                          </p:spTgt>
                                        </p:tgtEl>
                                        <p:attrNameLst>
                                          <p:attrName>style.visibility</p:attrName>
                                        </p:attrNameLst>
                                      </p:cBhvr>
                                      <p:to>
                                        <p:strVal val="visible"/>
                                      </p:to>
                                    </p:set>
                                    <p:animEffect transition="in" filter="blinds(horizontal)">
                                      <p:cBhvr>
                                        <p:cTn id="34" dur="500"/>
                                        <p:tgtEl>
                                          <p:spTgt spid="252930">
                                            <p:txEl>
                                              <p:charRg st="69" end="92"/>
                                            </p:txEl>
                                          </p:spTgt>
                                        </p:tgtEl>
                                      </p:cBhvr>
                                    </p:animEffect>
                                  </p:childTnLst>
                                </p:cTn>
                              </p:par>
                            </p:childTnLst>
                          </p:cTn>
                        </p:par>
                        <p:par>
                          <p:cTn id="35" fill="hold">
                            <p:stCondLst>
                              <p:cond delay="500"/>
                            </p:stCondLst>
                            <p:childTnLst>
                              <p:par>
                                <p:cTn id="36" presetID="3" presetClass="entr" presetSubtype="10"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blinds(horizontal)">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252930">
                                            <p:txEl>
                                              <p:charRg st="92" end="116"/>
                                            </p:txEl>
                                          </p:spTgt>
                                        </p:tgtEl>
                                        <p:attrNameLst>
                                          <p:attrName>style.visibility</p:attrName>
                                        </p:attrNameLst>
                                      </p:cBhvr>
                                      <p:to>
                                        <p:strVal val="visible"/>
                                      </p:to>
                                    </p:set>
                                    <p:animEffect transition="in" filter="blinds(horizontal)">
                                      <p:cBhvr>
                                        <p:cTn id="43" dur="500"/>
                                        <p:tgtEl>
                                          <p:spTgt spid="252930">
                                            <p:txEl>
                                              <p:charRg st="92" end="116"/>
                                            </p:txEl>
                                          </p:spTgt>
                                        </p:tgtEl>
                                      </p:cBhvr>
                                    </p:animEffect>
                                  </p:childTnLst>
                                </p:cTn>
                              </p:par>
                            </p:childTnLst>
                          </p:cTn>
                        </p:par>
                        <p:par>
                          <p:cTn id="44" fill="hold">
                            <p:stCondLst>
                              <p:cond delay="500"/>
                            </p:stCondLst>
                            <p:childTnLst>
                              <p:par>
                                <p:cTn id="45" presetID="3" presetClass="entr" presetSubtype="10"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linds(horizontal)">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52930">
                                            <p:txEl>
                                              <p:charRg st="116" end="139"/>
                                            </p:txEl>
                                          </p:spTgt>
                                        </p:tgtEl>
                                        <p:attrNameLst>
                                          <p:attrName>style.visibility</p:attrName>
                                        </p:attrNameLst>
                                      </p:cBhvr>
                                      <p:to>
                                        <p:strVal val="visible"/>
                                      </p:to>
                                    </p:set>
                                    <p:animEffect transition="in" filter="blinds(horizontal)">
                                      <p:cBhvr>
                                        <p:cTn id="52" dur="500"/>
                                        <p:tgtEl>
                                          <p:spTgt spid="252930">
                                            <p:txEl>
                                              <p:charRg st="116" end="139"/>
                                            </p:txEl>
                                          </p:spTgt>
                                        </p:tgtEl>
                                      </p:cBhvr>
                                    </p:animEffect>
                                  </p:childTnLst>
                                </p:cTn>
                              </p:par>
                            </p:childTnLst>
                          </p:cTn>
                        </p:par>
                        <p:par>
                          <p:cTn id="53" fill="hold">
                            <p:stCondLst>
                              <p:cond delay="500"/>
                            </p:stCondLst>
                            <p:childTnLst>
                              <p:par>
                                <p:cTn id="54" presetID="3" presetClass="entr" presetSubtype="10" fill="hold" nodeType="after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blinds(horizontal)">
                                      <p:cBhvr>
                                        <p:cTn id="56" dur="500"/>
                                        <p:tgtEl>
                                          <p:spTgt spid="5"/>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252930">
                                            <p:txEl>
                                              <p:charRg st="139" end="159"/>
                                            </p:txEl>
                                          </p:spTgt>
                                        </p:tgtEl>
                                        <p:attrNameLst>
                                          <p:attrName>style.visibility</p:attrName>
                                        </p:attrNameLst>
                                      </p:cBhvr>
                                      <p:to>
                                        <p:strVal val="visible"/>
                                      </p:to>
                                    </p:set>
                                    <p:animEffect transition="in" filter="blinds(horizontal)">
                                      <p:cBhvr>
                                        <p:cTn id="61" dur="500"/>
                                        <p:tgtEl>
                                          <p:spTgt spid="252930">
                                            <p:txEl>
                                              <p:charRg st="139" end="159"/>
                                            </p:txEl>
                                          </p:spTgt>
                                        </p:tgtEl>
                                      </p:cBhvr>
                                    </p:animEffect>
                                  </p:childTnLst>
                                </p:cTn>
                              </p:par>
                            </p:childTnLst>
                          </p:cTn>
                        </p:par>
                        <p:par>
                          <p:cTn id="62" fill="hold">
                            <p:stCondLst>
                              <p:cond delay="500"/>
                            </p:stCondLst>
                            <p:childTnLst>
                              <p:par>
                                <p:cTn id="63" presetID="3" presetClass="entr" presetSubtype="10"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blinds(horizontal)">
                                      <p:cBhvr>
                                        <p:cTn id="6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30" grpId="0" uiExpand="1" build="p"/>
      <p:bldP spid="12" grpId="0"/>
      <p:bldP spid="16"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a:t>
            </a:r>
            <a:r>
              <a:rPr lang="en-US" altLang="zh-CN"/>
              <a:t>3</a:t>
            </a:r>
            <a:r>
              <a:rPr lang="zh-CN" altLang="en-US"/>
              <a:t>）</a:t>
            </a:r>
            <a:r>
              <a:rPr lang="zh-CN" altLang="zh-CN" b="1" dirty="0">
                <a:solidFill>
                  <a:schemeClr val="tx1"/>
                </a:solidFill>
                <a:sym typeface="+mn-ea"/>
              </a:rPr>
              <a:t>英国、法国值得关注的问题</a:t>
            </a:r>
            <a:endParaRPr lang="zh-CN" altLang="zh-CN" b="1" dirty="0">
              <a:solidFill>
                <a:schemeClr val="tx1"/>
              </a:solidFill>
              <a:sym typeface="+mn-ea"/>
            </a:endParaRPr>
          </a:p>
        </p:txBody>
      </p:sp>
      <p:sp>
        <p:nvSpPr>
          <p:cNvPr id="3" name="内容占位符 2"/>
          <p:cNvSpPr>
            <a:spLocks noGrp="1"/>
          </p:cNvSpPr>
          <p:nvPr>
            <p:ph idx="1"/>
          </p:nvPr>
        </p:nvSpPr>
        <p:spPr>
          <a:xfrm>
            <a:off x="88900" y="1825625"/>
            <a:ext cx="11915775" cy="4351655"/>
          </a:xfrm>
        </p:spPr>
        <p:txBody>
          <a:bodyPr/>
          <a:p>
            <a:r>
              <a:rPr lang="zh-CN" altLang="en-US" sz="3600"/>
              <a:t>《权利法案》</a:t>
            </a:r>
            <a:r>
              <a:rPr lang="en-US" altLang="zh-CN" sz="3600"/>
              <a:t>——</a:t>
            </a:r>
            <a:r>
              <a:rPr lang="zh-CN" altLang="en-US" sz="3600"/>
              <a:t>英国政治制度创新（代议制不断完善）</a:t>
            </a:r>
            <a:endParaRPr lang="zh-CN" altLang="en-US" sz="3600"/>
          </a:p>
          <a:p>
            <a:r>
              <a:rPr lang="zh-CN" altLang="en-US" sz="3600"/>
              <a:t>英国脱欧</a:t>
            </a:r>
            <a:r>
              <a:rPr lang="en-US" altLang="zh-CN" sz="3600"/>
              <a:t>——</a:t>
            </a:r>
            <a:r>
              <a:rPr lang="zh-CN" altLang="en-US" sz="3600"/>
              <a:t>欧洲一体化的发展与曲折</a:t>
            </a:r>
            <a:endParaRPr lang="zh-CN" altLang="en-US" sz="3600"/>
          </a:p>
          <a:p>
            <a:r>
              <a:rPr lang="zh-CN" altLang="en-US" sz="3600"/>
              <a:t>法国大革命爆发</a:t>
            </a:r>
            <a:r>
              <a:rPr lang="en-US" altLang="zh-CN" sz="3600"/>
              <a:t>——</a:t>
            </a:r>
            <a:r>
              <a:rPr lang="zh-CN" altLang="en-US" sz="3600"/>
              <a:t>法国艰难的共和之路、法国政体对中国的影响（《临时约法》学习法国</a:t>
            </a:r>
            <a:r>
              <a:rPr lang="en-US" altLang="zh-CN" sz="3600"/>
              <a:t>——</a:t>
            </a:r>
            <a:r>
              <a:rPr lang="zh-CN" altLang="en-US" sz="3600"/>
              <a:t>责任内阁制</a:t>
            </a:r>
            <a:r>
              <a:rPr lang="zh-CN" altLang="en-US" sz="3600"/>
              <a:t>）</a:t>
            </a:r>
            <a:endParaRPr lang="zh-CN" altLang="en-US" sz="3600"/>
          </a:p>
          <a:p>
            <a:r>
              <a:rPr lang="zh-CN" altLang="en-US" sz="3600"/>
              <a:t>中法建交</a:t>
            </a:r>
            <a:r>
              <a:rPr lang="en-US" altLang="zh-CN" sz="3600"/>
              <a:t>1964</a:t>
            </a:r>
            <a:r>
              <a:rPr lang="zh-CN" altLang="en-US" sz="3600"/>
              <a:t>年，西方大国不为美国马首是瞻</a:t>
            </a:r>
            <a:endParaRPr lang="zh-CN" altLang="en-US" sz="3600"/>
          </a:p>
          <a:p>
            <a:r>
              <a:rPr lang="zh-CN" altLang="en-US" sz="3600"/>
              <a:t>巴黎圣母院大火</a:t>
            </a:r>
            <a:r>
              <a:rPr lang="en-US" altLang="zh-CN" sz="3600"/>
              <a:t>——</a:t>
            </a:r>
            <a:r>
              <a:rPr lang="zh-CN" altLang="en-US" sz="3600"/>
              <a:t>关注法国文化成就，包括启蒙运动</a:t>
            </a:r>
            <a:endParaRPr lang="zh-CN" altLang="en-US" sz="36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192405" y="178435"/>
            <a:ext cx="10515600" cy="3027045"/>
          </a:xfrm>
        </p:spPr>
        <p:txBody>
          <a:bodyPr/>
          <a:p>
            <a:r>
              <a:rPr lang="zh-CN" altLang="en-US"/>
              <a:t>右图是一幅原载于美国政治漫画网的关于</a:t>
            </a:r>
            <a:endParaRPr lang="zh-CN" altLang="en-US"/>
          </a:p>
          <a:p>
            <a:r>
              <a:rPr lang="zh-CN" altLang="en-US"/>
              <a:t>英国“脱欧”的漫画。对其准确的解读是</a:t>
            </a:r>
            <a:endParaRPr lang="zh-CN" altLang="en-US"/>
          </a:p>
          <a:p>
            <a:r>
              <a:rPr lang="zh-CN" altLang="en-US"/>
              <a:t>A.利益驱使，分道扬镳</a:t>
            </a:r>
            <a:endParaRPr lang="zh-CN" altLang="en-US"/>
          </a:p>
          <a:p>
            <a:r>
              <a:rPr lang="zh-CN" altLang="en-US"/>
              <a:t>B.分则两败，合则两利</a:t>
            </a:r>
            <a:endParaRPr lang="zh-CN" altLang="en-US"/>
          </a:p>
          <a:p>
            <a:r>
              <a:rPr lang="zh-CN" altLang="en-US"/>
              <a:t>C.矛盾冲突，貌合神离</a:t>
            </a:r>
            <a:endParaRPr lang="zh-CN" altLang="en-US"/>
          </a:p>
          <a:p>
            <a:r>
              <a:rPr lang="zh-CN" altLang="en-US"/>
              <a:t>D.斗则两伤，和则两利</a:t>
            </a:r>
            <a:endParaRPr lang="zh-CN" altLang="en-US"/>
          </a:p>
        </p:txBody>
      </p:sp>
      <p:pic>
        <p:nvPicPr>
          <p:cNvPr id="1073742857" name="图片 1073742856" descr="IMG_256"/>
          <p:cNvPicPr>
            <a:picLocks noChangeAspect="1"/>
          </p:cNvPicPr>
          <p:nvPr/>
        </p:nvPicPr>
        <p:blipFill>
          <a:blip r:embed="rId1"/>
          <a:stretch>
            <a:fillRect/>
          </a:stretch>
        </p:blipFill>
        <p:spPr>
          <a:xfrm>
            <a:off x="7154545" y="356235"/>
            <a:ext cx="4422775" cy="2683510"/>
          </a:xfrm>
          <a:prstGeom prst="rect">
            <a:avLst/>
          </a:prstGeom>
          <a:noFill/>
          <a:ln w="9525">
            <a:noFill/>
          </a:ln>
        </p:spPr>
      </p:pic>
      <p:sp>
        <p:nvSpPr>
          <p:cNvPr id="4" name="内容占位符 2"/>
          <p:cNvSpPr>
            <a:spLocks noGrp="1"/>
          </p:cNvSpPr>
          <p:nvPr/>
        </p:nvSpPr>
        <p:spPr>
          <a:xfrm>
            <a:off x="321310" y="3302000"/>
            <a:ext cx="11549380" cy="3236595"/>
          </a:xfrm>
          <a:prstGeom prst="rect">
            <a:avLst/>
          </a:prstGeom>
          <a:noFill/>
          <a:ln>
            <a:noFill/>
          </a:ln>
        </p:spPr>
        <p:txBody>
          <a:bodyPr vert="horz" wrap="square" lIns="91440" tIns="45720" rIns="91440" bIns="45720" numCol="1" anchor="t" anchorCtr="0" compatLnSpc="1"/>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a:t>2019年3月27日，英国首相特雷莎·梅在议会下院进行了首相问答。英国议会下院投票表决，正式确认推迟原定于本月29日的“脱欧”。目前“脱欧”最终期限仍未确定。这主要反映出</a:t>
            </a:r>
            <a:endParaRPr lang="zh-CN" altLang="en-US"/>
          </a:p>
          <a:p>
            <a:r>
              <a:rPr lang="zh-CN" altLang="en-US"/>
              <a:t>A.英国内阁与议会之间的斗争日趋激烈				</a:t>
            </a:r>
            <a:endParaRPr lang="zh-CN" altLang="en-US"/>
          </a:p>
          <a:p>
            <a:r>
              <a:rPr lang="zh-CN" altLang="en-US"/>
              <a:t>B.英国对外政策取决于国家利益的考量</a:t>
            </a:r>
            <a:endParaRPr lang="zh-CN" altLang="en-US"/>
          </a:p>
          <a:p>
            <a:r>
              <a:rPr lang="zh-CN" altLang="en-US"/>
              <a:t>C.欧盟成员国之间的内在矛盾不断加剧				</a:t>
            </a:r>
            <a:endParaRPr lang="zh-CN" altLang="en-US"/>
          </a:p>
          <a:p>
            <a:r>
              <a:rPr lang="zh-CN" altLang="en-US"/>
              <a:t>D.区域集团化使英国失去国际大国地位</a:t>
            </a:r>
            <a:endParaRPr lang="zh-CN" alt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79375" y="129540"/>
            <a:ext cx="12016740" cy="6047740"/>
          </a:xfrm>
        </p:spPr>
        <p:txBody>
          <a:bodyPr/>
          <a:p>
            <a:r>
              <a:rPr lang="en-US" altLang="zh-CN" sz="2400"/>
              <a:t>1</a:t>
            </a:r>
            <a:r>
              <a:rPr lang="zh-CN" altLang="en-US" sz="2400"/>
              <a:t>.（2018·全国Ⅲ卷）18世纪前半期的法国，先前往来于凡尔赛宫的思想家、文学家、戏剧家们，开始热衷于参加沙龙聚会，讨论的话题广泛，不再局限于传统的信仰和礼仪，思想极为活跃，上流社会不少人也乐于资助他们。这表明</a:t>
            </a:r>
            <a:endParaRPr lang="zh-CN" altLang="en-US" sz="2400"/>
          </a:p>
          <a:p>
            <a:r>
              <a:rPr lang="zh-CN" altLang="en-US" sz="2400"/>
              <a:t>A．启蒙思想逐渐流行          	        B．宫廷文化普及到民间</a:t>
            </a:r>
            <a:endParaRPr lang="zh-CN" altLang="en-US" sz="2400"/>
          </a:p>
          <a:p>
            <a:r>
              <a:rPr lang="zh-CN" altLang="en-US" sz="2400"/>
              <a:t>C．专制主义已经衰落    	                  D．贵族与平民趋于平等</a:t>
            </a:r>
            <a:endParaRPr lang="zh-CN" altLang="en-US" sz="2400"/>
          </a:p>
          <a:p>
            <a:r>
              <a:rPr lang="zh-CN" altLang="en-US" sz="2400"/>
              <a:t> </a:t>
            </a:r>
            <a:r>
              <a:rPr lang="en-US" altLang="zh-CN" sz="2400"/>
              <a:t>2</a:t>
            </a:r>
            <a:r>
              <a:rPr lang="zh-CN" altLang="en-US" sz="2400"/>
              <a:t>.（2017·全国Ⅲ卷）雨果在小说《九三年》中描述1793年法国唯一的最高权力机关国民公会，“既是正式选举会议又是十字街头，既是权威机关又是平民大众，既是法庭又是被告”。这里的国民公会所体现的政治理念是</a:t>
            </a:r>
            <a:endParaRPr lang="zh-CN" altLang="en-US" sz="2400"/>
          </a:p>
          <a:p>
            <a:r>
              <a:rPr lang="zh-CN" altLang="en-US" sz="2400"/>
              <a:t>A．三权分立         B．君主立宪             C．人民主权         D．法律至上</a:t>
            </a:r>
            <a:endParaRPr lang="zh-CN" altLang="en-US" sz="2400"/>
          </a:p>
          <a:p>
            <a:r>
              <a:rPr lang="en-US" altLang="zh-CN" sz="2400"/>
              <a:t>3</a:t>
            </a:r>
            <a:r>
              <a:rPr lang="zh-CN" altLang="en-US" sz="2400"/>
              <a:t>.（综合题）（2016·全国Ⅲ卷）1875年以后，法国确立了共和政体，议会处于政治运行的中心，党派林立，内阁更迭频繁。1958年，戴高乐就任总统，修改宪法，规定总统拥有任命总理、解散议会等权力。这一政治体制的变化</a:t>
            </a:r>
            <a:endParaRPr lang="zh-CN" altLang="en-US" sz="2400"/>
          </a:p>
          <a:p>
            <a:r>
              <a:rPr lang="zh-CN" altLang="en-US" sz="2400"/>
              <a:t>A．有利于政局稳定                          B．确立了总统国家元首的地位</a:t>
            </a:r>
            <a:endParaRPr lang="zh-CN" altLang="en-US" sz="2400"/>
          </a:p>
          <a:p>
            <a:r>
              <a:rPr lang="zh-CN" altLang="en-US" sz="2400"/>
              <a:t>C．剥夺了议会的主要权力                D．有助于两党制的形成</a:t>
            </a:r>
            <a:endParaRPr lang="zh-CN" altLang="en-US" sz="24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38175" y="257175"/>
            <a:ext cx="11130915" cy="1325880"/>
          </a:xfrm>
        </p:spPr>
        <p:txBody>
          <a:bodyPr/>
          <a:p>
            <a:r>
              <a:rPr lang="en-US" altLang="zh-CN" b="1" kern="0" noProof="0" dirty="0" smtClean="0">
                <a:ln>
                  <a:noFill/>
                </a:ln>
                <a:solidFill>
                  <a:srgbClr val="FF0000"/>
                </a:solidFill>
                <a:effectLst/>
                <a:uLnTx/>
                <a:uFillTx/>
                <a:latin typeface="+mn-lt"/>
                <a:ea typeface="+mn-ea"/>
                <a:cs typeface="+mn-cs"/>
                <a:sym typeface="+mn-ea"/>
              </a:rPr>
              <a:t>2.【</a:t>
            </a:r>
            <a:r>
              <a:rPr lang="zh-CN" altLang="en-US" b="1" kern="0" noProof="0" dirty="0" smtClean="0">
                <a:ln>
                  <a:noFill/>
                </a:ln>
                <a:solidFill>
                  <a:srgbClr val="FF0000"/>
                </a:solidFill>
                <a:effectLst/>
                <a:uLnTx/>
                <a:uFillTx/>
                <a:latin typeface="+mn-lt"/>
                <a:ea typeface="+mn-ea"/>
                <a:cs typeface="+mn-cs"/>
                <a:sym typeface="+mn-ea"/>
              </a:rPr>
              <a:t>关注两会</a:t>
            </a:r>
            <a:r>
              <a:rPr lang="en-US" altLang="zh-CN" b="1" kern="0" noProof="0" dirty="0" smtClean="0">
                <a:ln>
                  <a:noFill/>
                </a:ln>
                <a:solidFill>
                  <a:srgbClr val="FF0000"/>
                </a:solidFill>
                <a:effectLst/>
                <a:uLnTx/>
                <a:uFillTx/>
                <a:latin typeface="+mn-lt"/>
                <a:ea typeface="+mn-ea"/>
                <a:cs typeface="+mn-cs"/>
                <a:sym typeface="+mn-ea"/>
              </a:rPr>
              <a:t>】</a:t>
            </a:r>
            <a:r>
              <a:rPr lang="en-US" altLang="zh-CN" sz="2800" b="1" kern="0" noProof="0" dirty="0" smtClean="0">
                <a:ln>
                  <a:noFill/>
                </a:ln>
                <a:solidFill>
                  <a:schemeClr val="tx1"/>
                </a:solidFill>
                <a:effectLst/>
                <a:uLnTx/>
                <a:uFillTx/>
                <a:latin typeface="+mn-lt"/>
                <a:ea typeface="+mn-ea"/>
                <a:cs typeface="+mn-cs"/>
                <a:sym typeface="+mn-ea"/>
              </a:rPr>
              <a:t>2018年全国一卷</a:t>
            </a:r>
            <a:r>
              <a:rPr lang="zh-CN" altLang="en-US" sz="2800" b="1" kern="0" noProof="0" dirty="0" smtClean="0">
                <a:ln>
                  <a:noFill/>
                </a:ln>
                <a:solidFill>
                  <a:schemeClr val="tx1"/>
                </a:solidFill>
                <a:effectLst/>
                <a:uLnTx/>
                <a:uFillTx/>
                <a:latin typeface="+mn-lt"/>
                <a:ea typeface="+mn-ea"/>
                <a:cs typeface="+mn-cs"/>
                <a:sym typeface="+mn-ea"/>
              </a:rPr>
              <a:t>第</a:t>
            </a:r>
            <a:r>
              <a:rPr lang="en-US" altLang="zh-CN" sz="2800" b="1" kern="0" noProof="0" dirty="0" smtClean="0">
                <a:ln>
                  <a:noFill/>
                </a:ln>
                <a:solidFill>
                  <a:schemeClr val="tx1"/>
                </a:solidFill>
                <a:effectLst/>
                <a:uLnTx/>
                <a:uFillTx/>
                <a:latin typeface="+mn-lt"/>
                <a:ea typeface="+mn-ea"/>
                <a:cs typeface="+mn-cs"/>
                <a:sym typeface="+mn-ea"/>
              </a:rPr>
              <a:t>41</a:t>
            </a:r>
            <a:r>
              <a:rPr lang="zh-CN" altLang="en-US" sz="2800" b="1" kern="0" noProof="0" dirty="0" smtClean="0">
                <a:ln>
                  <a:noFill/>
                </a:ln>
                <a:solidFill>
                  <a:schemeClr val="tx1"/>
                </a:solidFill>
                <a:effectLst/>
                <a:uLnTx/>
                <a:uFillTx/>
                <a:latin typeface="+mn-lt"/>
                <a:ea typeface="+mn-ea"/>
                <a:cs typeface="+mn-cs"/>
                <a:sym typeface="+mn-ea"/>
              </a:rPr>
              <a:t>题之</a:t>
            </a:r>
            <a:r>
              <a:rPr lang="en-US" altLang="zh-CN" sz="2800" b="1" kern="0" noProof="0" dirty="0" smtClean="0">
                <a:ln>
                  <a:noFill/>
                </a:ln>
                <a:solidFill>
                  <a:schemeClr val="tx1"/>
                </a:solidFill>
                <a:effectLst/>
                <a:uLnTx/>
                <a:uFillTx/>
                <a:latin typeface="+mn-lt"/>
                <a:ea typeface="+mn-ea"/>
                <a:cs typeface="+mn-cs"/>
                <a:sym typeface="+mn-ea"/>
              </a:rPr>
              <a:t>“乡村治理”题</a:t>
            </a:r>
            <a:br>
              <a:rPr kumimoji="0" lang="en-US" altLang="zh-CN" sz="2800" b="1" i="0" u="none" strike="noStrike" kern="0" cap="none" spc="0" normalizeH="0" baseline="0" noProof="0" dirty="0" smtClean="0">
                <a:ln>
                  <a:noFill/>
                </a:ln>
                <a:solidFill>
                  <a:schemeClr val="tx1"/>
                </a:solidFill>
                <a:effectLst/>
                <a:uLnTx/>
                <a:uFillTx/>
                <a:latin typeface="+mn-lt"/>
                <a:ea typeface="+mn-ea"/>
                <a:cs typeface="+mn-cs"/>
              </a:rPr>
            </a:br>
            <a:endParaRPr kumimoji="0" lang="en-US" altLang="zh-CN" sz="2800" b="1" i="0" u="none" strike="noStrike" kern="0" cap="none" spc="0" normalizeH="0" baseline="0" noProof="0" dirty="0" smtClean="0">
              <a:ln>
                <a:noFill/>
              </a:ln>
              <a:solidFill>
                <a:schemeClr val="tx1"/>
              </a:solidFill>
              <a:effectLst/>
              <a:uLnTx/>
              <a:uFillTx/>
              <a:latin typeface="+mn-lt"/>
              <a:ea typeface="+mn-ea"/>
              <a:cs typeface="+mn-cs"/>
            </a:endParaRPr>
          </a:p>
        </p:txBody>
      </p:sp>
      <p:sp>
        <p:nvSpPr>
          <p:cNvPr id="3" name="内容占位符 2"/>
          <p:cNvSpPr>
            <a:spLocks noGrp="1"/>
          </p:cNvSpPr>
          <p:nvPr>
            <p:ph idx="1"/>
          </p:nvPr>
        </p:nvSpPr>
        <p:spPr>
          <a:xfrm>
            <a:off x="207645" y="1378585"/>
            <a:ext cx="11562080" cy="2178685"/>
          </a:xfrm>
        </p:spPr>
        <p:txBody>
          <a:bodyPr/>
          <a:p>
            <a:r>
              <a:rPr lang="zh-CN" altLang="en-US"/>
              <a:t>2018年3月，李克强总理《政府工作报告》中提到：打造共建共治社会治理格局。完善基层群众自治制度，加强社区治理。</a:t>
            </a:r>
            <a:endParaRPr lang="zh-CN" altLang="en-US"/>
          </a:p>
          <a:p>
            <a:r>
              <a:rPr lang="zh-CN" altLang="en-US"/>
              <a:t>2018年4月10日，2018年全国基层政权建设和社区治理工作会议在河南郑州市召开。要求夯实基础政权，创新群众自治，加强社区管理，推进新时代基层政权建设。</a:t>
            </a:r>
            <a:endParaRPr lang="zh-CN" altLang="en-US"/>
          </a:p>
        </p:txBody>
      </p:sp>
      <p:sp>
        <p:nvSpPr>
          <p:cNvPr id="4" name="内容占位符 2"/>
          <p:cNvSpPr>
            <a:spLocks noGrp="1"/>
          </p:cNvSpPr>
          <p:nvPr/>
        </p:nvSpPr>
        <p:spPr>
          <a:xfrm>
            <a:off x="198755" y="3710940"/>
            <a:ext cx="11855450" cy="2178685"/>
          </a:xfrm>
          <a:prstGeom prst="rect">
            <a:avLst/>
          </a:prstGeom>
          <a:noFill/>
          <a:ln>
            <a:noFill/>
          </a:ln>
        </p:spPr>
        <p:txBody>
          <a:bodyPr vert="horz" wrap="square" lIns="91440" tIns="45720" rIns="91440" bIns="45720" numCol="1" anchor="t" anchorCtr="0" compatLnSpc="1"/>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a:t>（2018新课标1卷· 41）（1）根据材料一并结合所学知识，概括宋代到明清时期乡约制度的变化，并说明乡约制度的积极作用。（12分）</a:t>
            </a:r>
            <a:endParaRPr lang="zh-CN" altLang="en-US"/>
          </a:p>
          <a:p>
            <a:r>
              <a:rPr lang="zh-CN" altLang="en-US"/>
              <a:t>（2）根据材料二并结合所学知识，简述清末城镇乡地方自治的历史背景。（9分）</a:t>
            </a:r>
            <a:endParaRPr lang="zh-CN" altLang="en-US"/>
          </a:p>
          <a:p>
            <a:r>
              <a:rPr lang="zh-CN" altLang="en-US"/>
              <a:t>（3）根据材料三并结合所学知识，说明村民自治的意义。（4分）</a:t>
            </a:r>
            <a:endParaRPr lang="zh-CN" alt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内容占位符 1"/>
          <p:cNvSpPr>
            <a:spLocks noGrp="1"/>
          </p:cNvSpPr>
          <p:nvPr>
            <p:ph/>
          </p:nvPr>
        </p:nvSpPr>
        <p:spPr>
          <a:xfrm>
            <a:off x="301625" y="274955"/>
            <a:ext cx="11757660" cy="4907280"/>
          </a:xfrm>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20000"/>
              </a:spcBef>
              <a:spcAft>
                <a:spcPct val="0"/>
              </a:spcAft>
              <a:buClrTx/>
              <a:buSzTx/>
              <a:buFontTx/>
              <a:buNone/>
              <a:defRPr/>
            </a:pPr>
            <a:r>
              <a:rPr kumimoji="0" lang="en-US" altLang="zh-CN" sz="4800" b="1" i="0" u="none" strike="noStrike" kern="0" cap="none" spc="0" normalizeH="0" baseline="0" noProof="0" dirty="0" smtClean="0">
                <a:ln>
                  <a:noFill/>
                </a:ln>
                <a:solidFill>
                  <a:srgbClr val="FF0000"/>
                </a:solidFill>
                <a:effectLst/>
                <a:uLnTx/>
                <a:uFillTx/>
                <a:latin typeface="+mn-lt"/>
                <a:ea typeface="+mn-ea"/>
                <a:cs typeface="+mn-cs"/>
              </a:rPr>
              <a:t>【</a:t>
            </a:r>
            <a:r>
              <a:rPr kumimoji="0" lang="zh-CN" altLang="en-US" sz="4800" b="1" i="0" u="none" strike="noStrike" kern="0" cap="none" spc="0" normalizeH="0" baseline="0" noProof="0" dirty="0" smtClean="0">
                <a:ln>
                  <a:noFill/>
                </a:ln>
                <a:solidFill>
                  <a:srgbClr val="FF0000"/>
                </a:solidFill>
                <a:effectLst/>
                <a:uLnTx/>
                <a:uFillTx/>
                <a:latin typeface="+mn-lt"/>
                <a:ea typeface="+mn-ea"/>
                <a:cs typeface="+mn-cs"/>
              </a:rPr>
              <a:t>关注</a:t>
            </a:r>
            <a:r>
              <a:rPr kumimoji="0" lang="en-US" altLang="zh-CN" sz="4800" b="1" i="0" u="none" strike="noStrike" kern="0" cap="none" spc="0" normalizeH="0" baseline="0" noProof="0" dirty="0" smtClean="0">
                <a:ln>
                  <a:noFill/>
                </a:ln>
                <a:solidFill>
                  <a:srgbClr val="FF0000"/>
                </a:solidFill>
                <a:effectLst/>
                <a:uLnTx/>
                <a:uFillTx/>
                <a:latin typeface="+mn-lt"/>
                <a:ea typeface="+mn-ea"/>
                <a:cs typeface="+mn-cs"/>
              </a:rPr>
              <a:t>2019</a:t>
            </a:r>
            <a:r>
              <a:rPr kumimoji="0" lang="zh-CN" altLang="en-US" sz="4800" b="1" i="0" u="none" strike="noStrike" kern="0" cap="none" spc="0" normalizeH="0" baseline="0" noProof="0" dirty="0" smtClean="0">
                <a:ln>
                  <a:noFill/>
                </a:ln>
                <a:solidFill>
                  <a:srgbClr val="FF0000"/>
                </a:solidFill>
                <a:effectLst/>
                <a:uLnTx/>
                <a:uFillTx/>
                <a:latin typeface="+mn-lt"/>
                <a:ea typeface="+mn-ea"/>
                <a:cs typeface="+mn-cs"/>
              </a:rPr>
              <a:t>两会</a:t>
            </a:r>
            <a:r>
              <a:rPr kumimoji="0" lang="en-US" altLang="zh-CN" sz="4800" b="1" i="0" u="none" strike="noStrike" kern="0" cap="none" spc="0" normalizeH="0" baseline="0" noProof="0" dirty="0" smtClean="0">
                <a:ln>
                  <a:noFill/>
                </a:ln>
                <a:solidFill>
                  <a:srgbClr val="FF0000"/>
                </a:solidFill>
                <a:effectLst/>
                <a:uLnTx/>
                <a:uFillTx/>
                <a:latin typeface="+mn-lt"/>
                <a:ea typeface="+mn-ea"/>
                <a:cs typeface="+mn-cs"/>
              </a:rPr>
              <a:t>】</a:t>
            </a:r>
            <a:endParaRPr kumimoji="0" lang="en-US" altLang="zh-CN" sz="4800" b="1"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defRPr/>
            </a:pPr>
            <a:r>
              <a:rPr kumimoji="0" lang="en-US" altLang="zh-CN" sz="3200" b="1" i="0" u="none" strike="noStrike" kern="0" cap="none" spc="0" normalizeH="0" baseline="0" noProof="0" dirty="0" smtClean="0">
                <a:ln>
                  <a:noFill/>
                </a:ln>
                <a:solidFill>
                  <a:schemeClr val="tx1"/>
                </a:solidFill>
                <a:effectLst/>
                <a:uLnTx/>
                <a:uFillTx/>
                <a:latin typeface="+mn-lt"/>
                <a:ea typeface="+mn-ea"/>
                <a:cs typeface="+mn-cs"/>
              </a:rPr>
              <a:t>2019</a:t>
            </a:r>
            <a:r>
              <a:rPr kumimoji="0" lang="zh-CN" altLang="en-US" sz="3200" b="1" i="0" u="none" strike="noStrike" kern="0" cap="none" spc="0" normalizeH="0" baseline="0" noProof="0" dirty="0" smtClean="0">
                <a:ln>
                  <a:noFill/>
                </a:ln>
                <a:solidFill>
                  <a:schemeClr val="tx1"/>
                </a:solidFill>
                <a:effectLst/>
                <a:uLnTx/>
                <a:uFillTx/>
                <a:latin typeface="+mn-lt"/>
                <a:ea typeface="+mn-ea"/>
                <a:cs typeface="+mn-cs"/>
              </a:rPr>
              <a:t>年李克强总理在《政府工作报告》谈生态环境保护 </a:t>
            </a:r>
            <a:endParaRPr kumimoji="0" lang="en-US" altLang="zh-CN" sz="3200" b="1"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zh-CN" altLang="en-US" sz="3200" b="1" i="0" u="none" strike="noStrike" kern="0" cap="none" spc="0" normalizeH="0" baseline="0" noProof="0" dirty="0" smtClean="0">
                <a:ln>
                  <a:noFill/>
                </a:ln>
                <a:solidFill>
                  <a:schemeClr val="tx1"/>
                </a:solidFill>
                <a:effectLst/>
                <a:uLnTx/>
                <a:uFillTx/>
                <a:latin typeface="+mn-lt"/>
                <a:ea typeface="+mn-ea"/>
                <a:cs typeface="+mn-cs"/>
              </a:rPr>
              <a:t>持续推进污染防治</a:t>
            </a:r>
            <a:endParaRPr kumimoji="0" lang="en-US" altLang="zh-CN" sz="3200" b="1"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zh-CN" altLang="en-US" sz="3200" b="1" i="0" u="none" strike="noStrike" kern="0" cap="none" spc="0" normalizeH="0" baseline="0" noProof="0" dirty="0" smtClean="0">
                <a:ln>
                  <a:noFill/>
                </a:ln>
                <a:solidFill>
                  <a:schemeClr val="tx1"/>
                </a:solidFill>
                <a:effectLst/>
                <a:uLnTx/>
                <a:uFillTx/>
                <a:latin typeface="+mn-lt"/>
                <a:ea typeface="+mn-ea"/>
                <a:cs typeface="+mn-cs"/>
              </a:rPr>
              <a:t>壮大绿色环保产业</a:t>
            </a:r>
            <a:endParaRPr kumimoji="0" lang="en-US" altLang="zh-CN" sz="3200" b="1"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zh-CN" altLang="en-US" sz="3200" b="1" i="0" u="none" strike="noStrike" kern="0" cap="none" spc="0" normalizeH="0" baseline="0" noProof="0" dirty="0" smtClean="0">
                <a:ln>
                  <a:noFill/>
                </a:ln>
                <a:solidFill>
                  <a:schemeClr val="tx1"/>
                </a:solidFill>
                <a:effectLst/>
                <a:uLnTx/>
                <a:uFillTx/>
                <a:latin typeface="+mn-lt"/>
                <a:ea typeface="+mn-ea"/>
                <a:cs typeface="+mn-cs"/>
              </a:rPr>
              <a:t>加强生态系统保护修复</a:t>
            </a:r>
            <a:endParaRPr kumimoji="0" lang="en-US" altLang="zh-CN" sz="32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zh-CN" altLang="en-US" sz="3200" b="1" i="0" u="none" strike="noStrike" kern="0" cap="none" spc="0" normalizeH="0" baseline="0" noProof="0" dirty="0" smtClean="0">
                <a:ln>
                  <a:noFill/>
                </a:ln>
                <a:solidFill>
                  <a:srgbClr val="FF0000"/>
                </a:solidFill>
                <a:effectLst/>
                <a:uLnTx/>
                <a:uFillTx/>
                <a:latin typeface="+mn-lt"/>
                <a:ea typeface="+mn-ea"/>
                <a:cs typeface="+mn-cs"/>
              </a:rPr>
              <a:t>“生态环保”是</a:t>
            </a:r>
            <a:r>
              <a:rPr kumimoji="0" lang="en-US" altLang="zh-CN" sz="3200" b="1" i="0" u="none" strike="noStrike" kern="0" cap="none" spc="0" normalizeH="0" baseline="0" noProof="0" dirty="0" smtClean="0">
                <a:ln>
                  <a:noFill/>
                </a:ln>
                <a:solidFill>
                  <a:srgbClr val="FF0000"/>
                </a:solidFill>
                <a:effectLst/>
                <a:uLnTx/>
                <a:uFillTx/>
                <a:latin typeface="+mn-lt"/>
                <a:ea typeface="+mn-ea"/>
                <a:cs typeface="+mn-cs"/>
              </a:rPr>
              <a:t>2019</a:t>
            </a:r>
            <a:r>
              <a:rPr kumimoji="0" lang="zh-CN" altLang="en-US" sz="3200" b="1" i="0" u="none" strike="noStrike" kern="0" cap="none" spc="0" normalizeH="0" baseline="0" noProof="0" dirty="0" smtClean="0">
                <a:ln>
                  <a:noFill/>
                </a:ln>
                <a:solidFill>
                  <a:srgbClr val="FF0000"/>
                </a:solidFill>
                <a:effectLst/>
                <a:uLnTx/>
                <a:uFillTx/>
                <a:latin typeface="+mn-lt"/>
                <a:ea typeface="+mn-ea"/>
                <a:cs typeface="+mn-cs"/>
              </a:rPr>
              <a:t>年两会的重要议题。</a:t>
            </a:r>
            <a:endParaRPr kumimoji="0" lang="zh-CN" altLang="en-US" sz="3200" b="1" i="0" u="none" strike="noStrike" kern="0" cap="none" spc="0" normalizeH="0" baseline="0" noProof="0" dirty="0" smtClean="0">
              <a:ln>
                <a:noFill/>
              </a:ln>
              <a:solidFill>
                <a:srgbClr val="FF0000"/>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zh-CN" altLang="en-US" sz="3200" b="1" i="0" u="none" strike="noStrike" kern="0" cap="none" spc="0" normalizeH="0" baseline="0" noProof="0" dirty="0" smtClean="0">
                <a:ln>
                  <a:noFill/>
                </a:ln>
                <a:solidFill>
                  <a:srgbClr val="FF0000"/>
                </a:solidFill>
                <a:effectLst/>
                <a:uLnTx/>
                <a:uFillTx/>
                <a:latin typeface="+mn-lt"/>
                <a:ea typeface="+mn-ea"/>
                <a:cs typeface="+mn-cs"/>
              </a:rPr>
              <a:t>另一个重大议题：脱贫问题与</a:t>
            </a:r>
            <a:r>
              <a:rPr lang="zh-CN" altLang="en-US" sz="3200" b="1" kern="0" noProof="0" dirty="0" smtClean="0">
                <a:ln>
                  <a:noFill/>
                </a:ln>
                <a:solidFill>
                  <a:srgbClr val="FF0000"/>
                </a:solidFill>
                <a:effectLst/>
                <a:uLnTx/>
                <a:uFillTx/>
                <a:sym typeface="+mn-ea"/>
              </a:rPr>
              <a:t>精准扶贫</a:t>
            </a:r>
            <a:r>
              <a:rPr kumimoji="0" lang="zh-CN" altLang="en-US" sz="3200" b="1" i="0" u="none" strike="noStrike" kern="0" cap="none" spc="0" normalizeH="0" baseline="0" noProof="0" dirty="0" smtClean="0">
                <a:ln>
                  <a:noFill/>
                </a:ln>
                <a:solidFill>
                  <a:srgbClr val="FF0000"/>
                </a:solidFill>
                <a:effectLst/>
                <a:uLnTx/>
                <a:uFillTx/>
                <a:latin typeface="+mn-lt"/>
                <a:ea typeface="+mn-ea"/>
                <a:cs typeface="+mn-cs"/>
              </a:rPr>
              <a:t>（社会保障）</a:t>
            </a:r>
            <a:endParaRPr kumimoji="0" lang="zh-CN" altLang="en-US" sz="3200" b="1" i="0" u="none" strike="noStrike" kern="0" cap="none" spc="0" normalizeH="0" baseline="0" noProof="0" dirty="0" smtClean="0">
              <a:ln>
                <a:noFill/>
              </a:ln>
              <a:solidFill>
                <a:srgbClr val="FF0000"/>
              </a:solidFill>
              <a:effectLst/>
              <a:uLnTx/>
              <a:uFillTx/>
              <a:latin typeface="+mn-lt"/>
              <a:ea typeface="+mn-ea"/>
              <a:cs typeface="+mn-c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99110" y="192405"/>
            <a:ext cx="11670665" cy="5290820"/>
          </a:xfrm>
        </p:spPr>
        <p:txBody>
          <a:bodyPr/>
          <a:p>
            <a:r>
              <a:rPr lang="en-US" altLang="zh-CN" b="1" dirty="0">
                <a:solidFill>
                  <a:srgbClr val="FF0000"/>
                </a:solidFill>
                <a:latin typeface="Arial" panose="020B0604020202020204" pitchFamily="34" charset="0"/>
                <a:ea typeface="楷体_GB2312" pitchFamily="49" charset="-122"/>
                <a:sym typeface="+mn-ea"/>
              </a:rPr>
              <a:t>【</a:t>
            </a:r>
            <a:r>
              <a:rPr lang="en-US" altLang="zh-CN" b="1" dirty="0">
                <a:solidFill>
                  <a:srgbClr val="FF0000"/>
                </a:solidFill>
                <a:latin typeface="Arial" panose="020B0604020202020204" pitchFamily="34" charset="0"/>
                <a:sym typeface="+mn-ea"/>
              </a:rPr>
              <a:t>2017</a:t>
            </a:r>
            <a:r>
              <a:rPr lang="zh-CN" altLang="en-US" b="1" dirty="0">
                <a:solidFill>
                  <a:srgbClr val="FF0000"/>
                </a:solidFill>
                <a:latin typeface="Arial" panose="020B0604020202020204" pitchFamily="34" charset="0"/>
                <a:sym typeface="+mn-ea"/>
              </a:rPr>
              <a:t>新课标</a:t>
            </a:r>
            <a:r>
              <a:rPr lang="en-US" altLang="zh-CN" b="1" dirty="0">
                <a:solidFill>
                  <a:srgbClr val="FF0000"/>
                </a:solidFill>
                <a:latin typeface="Arial" panose="020B0604020202020204" pitchFamily="34" charset="0"/>
                <a:ea typeface="楷体_GB2312" pitchFamily="49" charset="-122"/>
                <a:sym typeface="+mn-ea"/>
              </a:rPr>
              <a:t>】</a:t>
            </a:r>
            <a:endParaRPr lang="en-US" altLang="zh-CN" b="1" dirty="0">
              <a:solidFill>
                <a:srgbClr val="FF0000"/>
              </a:solidFill>
              <a:latin typeface="Arial" panose="020B0604020202020204" pitchFamily="34" charset="0"/>
              <a:ea typeface="楷体_GB2312" pitchFamily="49" charset="-122"/>
            </a:endParaRPr>
          </a:p>
          <a:p>
            <a:r>
              <a:rPr lang="zh-CN" altLang="en-US" dirty="0">
                <a:sym typeface="+mn-ea"/>
              </a:rPr>
              <a:t>落实习近平新时代中国特色社会主义思想，有机融入社会主义核心价值观，中华优秀传统文化、革命文化和社会主义先进文化教育内容，努力呈现经济、政治、文化、科技、社会、</a:t>
            </a:r>
            <a:r>
              <a:rPr lang="zh-CN" altLang="en-US" b="1" dirty="0">
                <a:solidFill>
                  <a:srgbClr val="FF0000"/>
                </a:solidFill>
                <a:sym typeface="+mn-ea"/>
              </a:rPr>
              <a:t>生态</a:t>
            </a:r>
            <a:r>
              <a:rPr lang="zh-CN" altLang="en-US" dirty="0">
                <a:sym typeface="+mn-ea"/>
              </a:rPr>
              <a:t>等发展的新成就、新成果，充实丰富培养学生</a:t>
            </a:r>
            <a:r>
              <a:rPr lang="zh-CN" altLang="en-US" b="1" dirty="0">
                <a:solidFill>
                  <a:srgbClr val="FF0000"/>
                </a:solidFill>
                <a:sym typeface="+mn-ea"/>
              </a:rPr>
              <a:t>社会责任感</a:t>
            </a:r>
            <a:r>
              <a:rPr lang="zh-CN" altLang="en-US" dirty="0">
                <a:sym typeface="+mn-ea"/>
              </a:rPr>
              <a:t>、创新精神、实践能力。</a:t>
            </a:r>
            <a:endParaRPr lang="zh-CN" altLang="en-US" dirty="0">
              <a:sym typeface="+mn-ea"/>
            </a:endParaRPr>
          </a:p>
          <a:p>
            <a:r>
              <a:rPr lang="en-US" altLang="zh-CN" b="1" dirty="0">
                <a:solidFill>
                  <a:srgbClr val="FF0000"/>
                </a:solidFill>
                <a:latin typeface="Arial" panose="020B0604020202020204" pitchFamily="34" charset="0"/>
                <a:ea typeface="楷体_GB2312" pitchFamily="49" charset="-122"/>
                <a:sym typeface="+mn-ea"/>
              </a:rPr>
              <a:t>【</a:t>
            </a:r>
            <a:r>
              <a:rPr lang="en-US" altLang="zh-CN" b="1" dirty="0">
                <a:solidFill>
                  <a:srgbClr val="FF0000"/>
                </a:solidFill>
                <a:latin typeface="Arial" panose="020B0604020202020204" pitchFamily="34" charset="0"/>
                <a:sym typeface="+mn-ea"/>
              </a:rPr>
              <a:t>2019</a:t>
            </a:r>
            <a:r>
              <a:rPr lang="zh-CN" altLang="en-US" b="1" dirty="0">
                <a:solidFill>
                  <a:srgbClr val="FF0000"/>
                </a:solidFill>
                <a:latin typeface="Arial" panose="020B0604020202020204" pitchFamily="34" charset="0"/>
                <a:sym typeface="+mn-ea"/>
              </a:rPr>
              <a:t>年考试说明</a:t>
            </a:r>
            <a:r>
              <a:rPr lang="en-US" altLang="zh-CN" b="1" dirty="0">
                <a:solidFill>
                  <a:srgbClr val="FF0000"/>
                </a:solidFill>
                <a:latin typeface="Arial" panose="020B0604020202020204" pitchFamily="34" charset="0"/>
                <a:ea typeface="楷体_GB2312" pitchFamily="49" charset="-122"/>
                <a:sym typeface="+mn-ea"/>
              </a:rPr>
              <a:t>】</a:t>
            </a:r>
            <a:endParaRPr lang="en-US" altLang="zh-CN" b="1" dirty="0">
              <a:solidFill>
                <a:srgbClr val="FF0000"/>
              </a:solidFill>
              <a:latin typeface="Arial" panose="020B0604020202020204" pitchFamily="34" charset="0"/>
              <a:ea typeface="楷体_GB2312" pitchFamily="49" charset="-122"/>
              <a:sym typeface="+mn-ea"/>
            </a:endParaRPr>
          </a:p>
          <a:p>
            <a:pPr eaLnBrk="1" hangingPunct="1"/>
            <a:r>
              <a:rPr lang="zh-CN" altLang="en-US" b="1" dirty="0">
                <a:solidFill>
                  <a:srgbClr val="FF0000"/>
                </a:solidFill>
                <a:sym typeface="+mn-ea"/>
              </a:rPr>
              <a:t>考査考生的人文精神与素养，引导其实现德智体美劳全面发展。</a:t>
            </a:r>
            <a:endParaRPr lang="en-US" altLang="zh-CN" b="1" dirty="0">
              <a:solidFill>
                <a:srgbClr val="FF0000"/>
              </a:solidFill>
            </a:endParaRPr>
          </a:p>
          <a:p>
            <a:pPr eaLnBrk="1" hangingPunct="1"/>
            <a:r>
              <a:rPr lang="zh-CN" altLang="en-US" b="1" dirty="0">
                <a:solidFill>
                  <a:srgbClr val="FF0000"/>
                </a:solidFill>
                <a:sym typeface="+mn-ea"/>
              </a:rPr>
              <a:t>人文素养</a:t>
            </a:r>
            <a:r>
              <a:rPr lang="zh-CN" altLang="en-US" b="1" dirty="0">
                <a:sym typeface="+mn-ea"/>
              </a:rPr>
              <a:t>核心内容是对人类生存意义和价值的关怀，这就是“人文精神”。</a:t>
            </a:r>
            <a:endParaRPr lang="en-US" altLang="zh-CN" b="1" dirty="0"/>
          </a:p>
          <a:p>
            <a:pPr eaLnBrk="1" hangingPunct="1"/>
            <a:r>
              <a:rPr lang="zh-CN" altLang="en-US" b="1" dirty="0">
                <a:solidFill>
                  <a:srgbClr val="FF0000"/>
                </a:solidFill>
                <a:sym typeface="+mn-ea"/>
              </a:rPr>
              <a:t>个人的人文素养</a:t>
            </a:r>
            <a:r>
              <a:rPr lang="zh-CN" altLang="en-US" b="1" dirty="0">
                <a:sym typeface="+mn-ea"/>
              </a:rPr>
              <a:t>的质量是个人健康发展的结果；</a:t>
            </a:r>
            <a:r>
              <a:rPr lang="zh-CN" altLang="en-US" b="1" dirty="0">
                <a:solidFill>
                  <a:srgbClr val="FF0000"/>
                </a:solidFill>
                <a:sym typeface="+mn-ea"/>
              </a:rPr>
              <a:t>社会的人文素养</a:t>
            </a:r>
            <a:r>
              <a:rPr lang="zh-CN" altLang="en-US" b="1" dirty="0">
                <a:sym typeface="+mn-ea"/>
              </a:rPr>
              <a:t>质量是一个社会汲取历史经验教训、积累文明成果的结果。</a:t>
            </a:r>
            <a:endParaRPr lang="zh-CN" altLang="en-US" dirty="0"/>
          </a:p>
          <a:p>
            <a:endParaRPr lang="zh-CN" alt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内容占位符 2"/>
          <p:cNvSpPr>
            <a:spLocks noGrp="1"/>
          </p:cNvSpPr>
          <p:nvPr>
            <p:ph idx="1"/>
          </p:nvPr>
        </p:nvSpPr>
        <p:spPr>
          <a:xfrm>
            <a:off x="86360" y="1165860"/>
            <a:ext cx="12019915" cy="4525645"/>
          </a:xfrm>
        </p:spPr>
        <p:txBody>
          <a:bodyPr vert="horz" wrap="square" lIns="91440" tIns="45720" rIns="91440" bIns="45720" anchor="t"/>
          <a:p>
            <a:pPr marL="0" indent="0">
              <a:buNone/>
            </a:pPr>
            <a:r>
              <a:rPr lang="zh-CN" altLang="en-US" sz="3600" dirty="0"/>
              <a:t>（2016年全国Ⅱ卷33题）英国</a:t>
            </a:r>
            <a:r>
              <a:rPr lang="en-US" altLang="zh-CN" sz="3600" dirty="0"/>
              <a:t>18</a:t>
            </a:r>
            <a:r>
              <a:rPr lang="zh-CN" altLang="en-US" sz="3600" dirty="0"/>
              <a:t>世纪人口死亡率明显下降，但</a:t>
            </a:r>
            <a:r>
              <a:rPr lang="en-US" altLang="zh-CN" sz="3600" dirty="0"/>
              <a:t>1816</a:t>
            </a:r>
            <a:r>
              <a:rPr lang="zh-CN" altLang="en-US" sz="3600" dirty="0"/>
              <a:t>年以后死亡率上升。</a:t>
            </a:r>
            <a:r>
              <a:rPr lang="en-US" altLang="zh-CN" sz="3600" dirty="0"/>
              <a:t>1831</a:t>
            </a:r>
            <a:r>
              <a:rPr lang="zh-CN" altLang="en-US" sz="3600" dirty="0"/>
              <a:t>～</a:t>
            </a:r>
            <a:r>
              <a:rPr lang="en-US" altLang="zh-CN" sz="3600" dirty="0"/>
              <a:t>1841</a:t>
            </a:r>
            <a:r>
              <a:rPr lang="zh-CN" altLang="en-US" sz="3600" dirty="0"/>
              <a:t>年，工厂集中的伯明翰每千人死亡率由</a:t>
            </a:r>
            <a:r>
              <a:rPr lang="en-US" altLang="zh-CN" sz="3600" dirty="0"/>
              <a:t>14</a:t>
            </a:r>
            <a:r>
              <a:rPr lang="zh-CN" altLang="en-US" sz="3600" dirty="0"/>
              <a:t>．</a:t>
            </a:r>
            <a:r>
              <a:rPr lang="en-US" altLang="zh-CN" sz="3600" dirty="0"/>
              <a:t>6</a:t>
            </a:r>
            <a:r>
              <a:rPr lang="zh-CN" altLang="en-US" sz="3600" dirty="0"/>
              <a:t>上升到</a:t>
            </a:r>
            <a:r>
              <a:rPr lang="en-US" altLang="zh-CN" sz="3600" dirty="0"/>
              <a:t>27</a:t>
            </a:r>
            <a:r>
              <a:rPr lang="zh-CN" altLang="en-US" sz="3600" dirty="0"/>
              <a:t>．</a:t>
            </a:r>
            <a:r>
              <a:rPr lang="en-US" altLang="zh-CN" sz="3600" dirty="0"/>
              <a:t>2</a:t>
            </a:r>
            <a:r>
              <a:rPr lang="zh-CN" altLang="en-US" sz="3600" dirty="0"/>
              <a:t>，利物浦由</a:t>
            </a:r>
            <a:r>
              <a:rPr lang="en-US" altLang="zh-CN" sz="3600" dirty="0"/>
              <a:t>21</a:t>
            </a:r>
            <a:r>
              <a:rPr lang="zh-CN" altLang="en-US" sz="3600" dirty="0"/>
              <a:t>上升到</a:t>
            </a:r>
            <a:r>
              <a:rPr lang="en-US" altLang="zh-CN" sz="3600" dirty="0"/>
              <a:t>34</a:t>
            </a:r>
            <a:r>
              <a:rPr lang="zh-CN" altLang="en-US" sz="3600" dirty="0"/>
              <a:t>．</a:t>
            </a:r>
            <a:r>
              <a:rPr lang="en-US" altLang="zh-CN" sz="3600" dirty="0"/>
              <a:t>8</a:t>
            </a:r>
            <a:r>
              <a:rPr lang="zh-CN" altLang="en-US" sz="3600" dirty="0"/>
              <a:t>。导致上述情况发生的重要原因是</a:t>
            </a:r>
            <a:endParaRPr lang="en-US" altLang="zh-CN" sz="3600" dirty="0"/>
          </a:p>
          <a:p>
            <a:pPr marL="0" indent="0">
              <a:buNone/>
            </a:pPr>
            <a:r>
              <a:rPr lang="en-US" altLang="zh-CN" sz="3600" dirty="0"/>
              <a:t>A</a:t>
            </a:r>
            <a:r>
              <a:rPr lang="zh-CN" altLang="en-US" sz="3600" dirty="0"/>
              <a:t>．城市环境极其恶化                 </a:t>
            </a:r>
            <a:r>
              <a:rPr lang="en-US" altLang="zh-CN" sz="3600" dirty="0"/>
              <a:t>B</a:t>
            </a:r>
            <a:r>
              <a:rPr lang="zh-CN" altLang="en-US" sz="3600" dirty="0"/>
              <a:t>．化学工业污染严重</a:t>
            </a:r>
            <a:endParaRPr lang="zh-CN" altLang="en-US" sz="3600" dirty="0"/>
          </a:p>
          <a:p>
            <a:pPr marL="0" indent="0">
              <a:buNone/>
            </a:pPr>
            <a:r>
              <a:rPr lang="en-US" altLang="zh-CN" sz="3600" dirty="0"/>
              <a:t>C</a:t>
            </a:r>
            <a:r>
              <a:rPr lang="zh-CN" altLang="en-US" sz="3600" dirty="0"/>
              <a:t>．人口膨胀食物短缺                 </a:t>
            </a:r>
            <a:r>
              <a:rPr lang="en-US" altLang="zh-CN" sz="3600" dirty="0"/>
              <a:t>D</a:t>
            </a:r>
            <a:r>
              <a:rPr lang="zh-CN" altLang="en-US" sz="3600" dirty="0"/>
              <a:t>．医疗技术水平下降</a:t>
            </a:r>
            <a:endParaRPr lang="zh-CN" altLang="en-US" sz="3600" dirty="0"/>
          </a:p>
          <a:p>
            <a:pPr marL="0" indent="0">
              <a:buNone/>
            </a:pPr>
            <a:endParaRPr lang="zh-CN" altLang="en-US" sz="3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3175" y="814070"/>
            <a:ext cx="12198985" cy="5940425"/>
          </a:xfrm>
          <a:prstGeom prst="rect">
            <a:avLst/>
          </a:prstGeom>
        </p:spPr>
      </p:pic>
      <p:sp>
        <p:nvSpPr>
          <p:cNvPr id="3" name="文本框 2"/>
          <p:cNvSpPr txBox="1"/>
          <p:nvPr/>
        </p:nvSpPr>
        <p:spPr>
          <a:xfrm>
            <a:off x="1551305" y="178435"/>
            <a:ext cx="9773285" cy="521970"/>
          </a:xfrm>
          <a:prstGeom prst="rect">
            <a:avLst/>
          </a:prstGeom>
          <a:noFill/>
        </p:spPr>
        <p:txBody>
          <a:bodyPr wrap="square" rtlCol="0">
            <a:spAutoFit/>
          </a:bodyPr>
          <a:p>
            <a:r>
              <a:rPr lang="en-US" altLang="zh-CN" sz="2800" b="1">
                <a:solidFill>
                  <a:srgbClr val="FF0000"/>
                </a:solidFill>
              </a:rPr>
              <a:t>“</a:t>
            </a:r>
            <a:r>
              <a:rPr lang="zh-CN" altLang="en-US" sz="2800" b="1">
                <a:solidFill>
                  <a:srgbClr val="FF0000"/>
                </a:solidFill>
              </a:rPr>
              <a:t>中学历史教学园地</a:t>
            </a:r>
            <a:r>
              <a:rPr lang="en-US" altLang="zh-CN" sz="2800" b="1">
                <a:solidFill>
                  <a:srgbClr val="FF0000"/>
                </a:solidFill>
              </a:rPr>
              <a:t>”</a:t>
            </a:r>
            <a:r>
              <a:rPr lang="zh-CN" altLang="en-US" sz="2800" b="1">
                <a:solidFill>
                  <a:srgbClr val="FF0000"/>
                </a:solidFill>
              </a:rPr>
              <a:t>网站上关于（时政）热点有关的材料</a:t>
            </a:r>
            <a:endParaRPr lang="zh-CN" altLang="en-US" sz="2800" b="1">
              <a:solidFill>
                <a:srgbClr val="FF0000"/>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Rectangle 4"/>
          <p:cNvSpPr/>
          <p:nvPr/>
        </p:nvSpPr>
        <p:spPr>
          <a:xfrm>
            <a:off x="1524000" y="686753"/>
            <a:ext cx="5035550" cy="521970"/>
          </a:xfrm>
          <a:prstGeom prst="rect">
            <a:avLst/>
          </a:prstGeom>
          <a:noFill/>
          <a:ln w="9525">
            <a:noFill/>
          </a:ln>
        </p:spPr>
        <p:txBody>
          <a:bodyPr anchor="ctr">
            <a:spAutoFit/>
          </a:bodyPr>
          <a:p>
            <a:r>
              <a:rPr lang="zh-CN" altLang="en-US" sz="2400" b="1" dirty="0">
                <a:solidFill>
                  <a:srgbClr val="494949"/>
                </a:solidFill>
                <a:latin typeface="Arial" panose="020B0604020202020204" pitchFamily="34" charset="0"/>
                <a:ea typeface="宋体" panose="02010600030101010101" pitchFamily="2" charset="-122"/>
              </a:rPr>
              <a:t>材料三  </a:t>
            </a:r>
            <a:r>
              <a:rPr lang="zh-CN" altLang="en-US" sz="2800" b="1" dirty="0">
                <a:solidFill>
                  <a:srgbClr val="FF0000"/>
                </a:solidFill>
                <a:latin typeface="Arial" panose="020B0604020202020204" pitchFamily="34" charset="0"/>
                <a:ea typeface="宋体" panose="02010600030101010101" pitchFamily="2" charset="-122"/>
              </a:rPr>
              <a:t>世界博览会主题概览</a:t>
            </a:r>
            <a:endParaRPr lang="zh-CN" altLang="en-US" sz="2800" b="1" dirty="0">
              <a:solidFill>
                <a:srgbClr val="FF0000"/>
              </a:solidFill>
              <a:latin typeface="Arial" panose="020B0604020202020204" pitchFamily="34" charset="0"/>
            </a:endParaRPr>
          </a:p>
        </p:txBody>
      </p:sp>
      <p:sp>
        <p:nvSpPr>
          <p:cNvPr id="36867" name="Rectangle 5"/>
          <p:cNvSpPr/>
          <p:nvPr/>
        </p:nvSpPr>
        <p:spPr>
          <a:xfrm>
            <a:off x="3371850" y="1666875"/>
            <a:ext cx="309880" cy="368300"/>
          </a:xfrm>
          <a:prstGeom prst="rect">
            <a:avLst/>
          </a:prstGeom>
          <a:solidFill>
            <a:srgbClr val="F6F6F6"/>
          </a:solidFill>
          <a:ln w="9525">
            <a:noFill/>
          </a:ln>
        </p:spPr>
        <p:txBody>
          <a:bodyPr wrap="none" anchor="ctr">
            <a:spAutoFit/>
          </a:bodyPr>
          <a:p>
            <a:endParaRPr lang="zh-CN" altLang="en-US" dirty="0">
              <a:latin typeface="Arial" panose="020B0604020202020204" pitchFamily="34" charset="0"/>
            </a:endParaRPr>
          </a:p>
        </p:txBody>
      </p:sp>
      <p:graphicFrame>
        <p:nvGraphicFramePr>
          <p:cNvPr id="35035" name="Group 219"/>
          <p:cNvGraphicFramePr>
            <a:graphicFrameLocks noGrp="1"/>
          </p:cNvGraphicFramePr>
          <p:nvPr/>
        </p:nvGraphicFramePr>
        <p:xfrm>
          <a:off x="1676400" y="1447800"/>
          <a:ext cx="8763000" cy="4267200"/>
        </p:xfrm>
        <a:graphic>
          <a:graphicData uri="http://schemas.openxmlformats.org/drawingml/2006/table">
            <a:tbl>
              <a:tblPr/>
              <a:tblGrid>
                <a:gridCol w="1600200"/>
                <a:gridCol w="2778125"/>
                <a:gridCol w="955675"/>
                <a:gridCol w="3429000"/>
              </a:tblGrid>
              <a:tr h="287338">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smtClean="0">
                          <a:ln>
                            <a:noFill/>
                          </a:ln>
                          <a:solidFill>
                            <a:srgbClr val="494949"/>
                          </a:solidFill>
                          <a:effectLst/>
                          <a:latin typeface="Verdana" panose="020B0604030504040204" pitchFamily="34" charset="0"/>
                          <a:ea typeface="宋体" panose="02010600030101010101" pitchFamily="2" charset="-122"/>
                          <a:cs typeface="宋体" panose="02010600030101010101" pitchFamily="2" charset="-122"/>
                        </a:rPr>
                        <a:t>时间</a:t>
                      </a:r>
                      <a:endParaRPr kumimoji="0" lang="zh-CN" altLang="en-US"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0" cap="flat" cmpd="sng" algn="ctr">
                      <a:solidFill>
                        <a:srgbClr val="01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rgbClr val="F6F6F6"/>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smtClean="0">
                          <a:ln>
                            <a:noFill/>
                          </a:ln>
                          <a:solidFill>
                            <a:srgbClr val="494949"/>
                          </a:solidFill>
                          <a:effectLst/>
                          <a:latin typeface="Verdana" panose="020B0604030504040204" pitchFamily="34" charset="0"/>
                          <a:ea typeface="宋体" panose="02010600030101010101" pitchFamily="2" charset="-122"/>
                          <a:cs typeface="宋体" panose="02010600030101010101" pitchFamily="2" charset="-122"/>
                        </a:rPr>
                        <a:t>主题</a:t>
                      </a:r>
                      <a:endParaRPr kumimoji="0" lang="zh-CN" altLang="en-US"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rgbClr val="F6F6F6"/>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smtClean="0">
                          <a:ln>
                            <a:noFill/>
                          </a:ln>
                          <a:solidFill>
                            <a:srgbClr val="494949"/>
                          </a:solidFill>
                          <a:effectLst/>
                          <a:latin typeface="Verdana" panose="020B0604030504040204" pitchFamily="34" charset="0"/>
                          <a:ea typeface="宋体" panose="02010600030101010101" pitchFamily="2" charset="-122"/>
                          <a:cs typeface="宋体" panose="02010600030101010101" pitchFamily="2" charset="-122"/>
                        </a:rPr>
                        <a:t>时间</a:t>
                      </a:r>
                      <a:endParaRPr kumimoji="0" lang="zh-CN" altLang="en-US"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rgbClr val="F6F6F6"/>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smtClean="0">
                          <a:ln>
                            <a:noFill/>
                          </a:ln>
                          <a:solidFill>
                            <a:srgbClr val="494949"/>
                          </a:solidFill>
                          <a:effectLst/>
                          <a:latin typeface="Verdana" panose="020B0604030504040204" pitchFamily="34" charset="0"/>
                          <a:ea typeface="宋体" panose="02010600030101010101" pitchFamily="2" charset="-122"/>
                          <a:cs typeface="宋体" panose="02010600030101010101" pitchFamily="2" charset="-122"/>
                        </a:rPr>
                        <a:t>主题</a:t>
                      </a:r>
                      <a:endParaRPr kumimoji="0" lang="zh-CN" altLang="en-US"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rgbClr val="F6F6F6"/>
                    </a:solidFill>
                  </a:tcPr>
                </a:tc>
              </a:tr>
              <a:tr h="287338">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rgbClr val="494949"/>
                          </a:solidFill>
                          <a:effectLst/>
                          <a:latin typeface="Times New Roman" panose="02020603050405020304" pitchFamily="18" charset="0"/>
                          <a:ea typeface="宋体" panose="02010600030101010101" pitchFamily="2" charset="-122"/>
                          <a:cs typeface="Times New Roman" panose="02020603050405020304" pitchFamily="18" charset="0"/>
                        </a:rPr>
                        <a:t>1933</a:t>
                      </a:r>
                      <a:r>
                        <a:rPr kumimoji="0" lang="zh-CN" altLang="en-US" sz="2000" b="1" i="0" u="none" strike="noStrike" cap="none" normalizeH="0" baseline="0" smtClean="0">
                          <a:ln>
                            <a:noFill/>
                          </a:ln>
                          <a:solidFill>
                            <a:srgbClr val="494949"/>
                          </a:solidFill>
                          <a:effectLst/>
                          <a:latin typeface="Verdana" panose="020B0604030504040204" pitchFamily="34" charset="0"/>
                          <a:ea typeface="宋体" panose="02010600030101010101" pitchFamily="2" charset="-122"/>
                          <a:cs typeface="Times New Roman" panose="02020603050405020304" pitchFamily="18" charset="0"/>
                        </a:rPr>
                        <a:t>年</a:t>
                      </a:r>
                      <a:endParaRPr kumimoji="0" lang="zh-CN" altLang="en-US"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rgbClr val="F6F6F6"/>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smtClean="0">
                          <a:ln>
                            <a:noFill/>
                          </a:ln>
                          <a:solidFill>
                            <a:srgbClr val="494949"/>
                          </a:solidFill>
                          <a:effectLst/>
                          <a:latin typeface="Verdana" panose="020B0604030504040204" pitchFamily="34" charset="0"/>
                          <a:ea typeface="宋体" panose="02010600030101010101" pitchFamily="2" charset="-122"/>
                          <a:cs typeface="宋体" panose="02010600030101010101" pitchFamily="2" charset="-122"/>
                        </a:rPr>
                        <a:t>一个世纪的进步</a:t>
                      </a:r>
                      <a:endParaRPr kumimoji="0" lang="zh-CN" altLang="en-US"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rgbClr val="F6F6F6"/>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rgbClr val="494949"/>
                          </a:solidFill>
                          <a:effectLst/>
                          <a:latin typeface="Times New Roman" panose="02020603050405020304" pitchFamily="18" charset="0"/>
                          <a:ea typeface="宋体" panose="02010600030101010101" pitchFamily="2" charset="-122"/>
                          <a:cs typeface="Times New Roman" panose="02020603050405020304" pitchFamily="18" charset="0"/>
                        </a:rPr>
                        <a:t>1982</a:t>
                      </a:r>
                      <a:r>
                        <a:rPr kumimoji="0" lang="zh-CN" altLang="en-US" sz="2000" b="1" i="0" u="none" strike="noStrike" cap="none" normalizeH="0" baseline="0" smtClean="0">
                          <a:ln>
                            <a:noFill/>
                          </a:ln>
                          <a:solidFill>
                            <a:srgbClr val="494949"/>
                          </a:solidFill>
                          <a:effectLst/>
                          <a:latin typeface="Verdana" panose="020B0604030504040204" pitchFamily="34" charset="0"/>
                          <a:ea typeface="宋体" panose="02010600030101010101" pitchFamily="2" charset="-122"/>
                          <a:cs typeface="Times New Roman" panose="02020603050405020304" pitchFamily="18" charset="0"/>
                        </a:rPr>
                        <a:t>年</a:t>
                      </a:r>
                      <a:endParaRPr kumimoji="0" lang="zh-CN" altLang="en-US"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rgbClr val="F6F6F6"/>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smtClean="0">
                          <a:ln>
                            <a:noFill/>
                          </a:ln>
                          <a:solidFill>
                            <a:srgbClr val="494949"/>
                          </a:solidFill>
                          <a:effectLst/>
                          <a:latin typeface="Verdana" panose="020B0604030504040204" pitchFamily="34" charset="0"/>
                          <a:ea typeface="宋体" panose="02010600030101010101" pitchFamily="2" charset="-122"/>
                          <a:cs typeface="宋体" panose="02010600030101010101" pitchFamily="2" charset="-122"/>
                        </a:rPr>
                        <a:t>能源：世界的原动力</a:t>
                      </a:r>
                      <a:endParaRPr kumimoji="0" lang="zh-CN" altLang="en-US"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rgbClr val="F6F6F6"/>
                    </a:solidFill>
                  </a:tcPr>
                </a:tc>
              </a:tr>
              <a:tr h="287338">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rgbClr val="494949"/>
                          </a:solidFill>
                          <a:effectLst/>
                          <a:latin typeface="Times New Roman" panose="02020603050405020304" pitchFamily="18" charset="0"/>
                          <a:ea typeface="宋体" panose="02010600030101010101" pitchFamily="2" charset="-122"/>
                          <a:cs typeface="Times New Roman" panose="02020603050405020304" pitchFamily="18" charset="0"/>
                        </a:rPr>
                        <a:t>1935</a:t>
                      </a:r>
                      <a:r>
                        <a:rPr kumimoji="0" lang="zh-CN" altLang="en-US" sz="2000" b="1" i="0" u="none" strike="noStrike" cap="none" normalizeH="0" baseline="0" smtClean="0">
                          <a:ln>
                            <a:noFill/>
                          </a:ln>
                          <a:solidFill>
                            <a:srgbClr val="494949"/>
                          </a:solidFill>
                          <a:effectLst/>
                          <a:latin typeface="Verdana" panose="020B0604030504040204" pitchFamily="34" charset="0"/>
                          <a:ea typeface="宋体" panose="02010600030101010101" pitchFamily="2" charset="-122"/>
                          <a:cs typeface="Times New Roman" panose="02020603050405020304" pitchFamily="18" charset="0"/>
                        </a:rPr>
                        <a:t>年</a:t>
                      </a:r>
                      <a:endParaRPr kumimoji="0" lang="zh-CN" altLang="en-US"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rgbClr val="F6F6F6"/>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smtClean="0">
                          <a:ln>
                            <a:noFill/>
                          </a:ln>
                          <a:solidFill>
                            <a:srgbClr val="494949"/>
                          </a:solidFill>
                          <a:effectLst/>
                          <a:latin typeface="Verdana" panose="020B0604030504040204" pitchFamily="34" charset="0"/>
                          <a:ea typeface="宋体" panose="02010600030101010101" pitchFamily="2" charset="-122"/>
                          <a:cs typeface="宋体" panose="02010600030101010101" pitchFamily="2" charset="-122"/>
                        </a:rPr>
                        <a:t>通过竞争获得和平</a:t>
                      </a:r>
                      <a:endParaRPr kumimoji="0" lang="zh-CN" altLang="en-US"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rgbClr val="F6F6F6"/>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rgbClr val="494949"/>
                          </a:solidFill>
                          <a:effectLst/>
                          <a:latin typeface="Times New Roman" panose="02020603050405020304" pitchFamily="18" charset="0"/>
                          <a:ea typeface="宋体" panose="02010600030101010101" pitchFamily="2" charset="-122"/>
                          <a:cs typeface="Times New Roman" panose="02020603050405020304" pitchFamily="18" charset="0"/>
                        </a:rPr>
                        <a:t>1984</a:t>
                      </a:r>
                      <a:r>
                        <a:rPr kumimoji="0" lang="zh-CN" altLang="en-US" sz="2000" b="1" i="0" u="none" strike="noStrike" cap="none" normalizeH="0" baseline="0" smtClean="0">
                          <a:ln>
                            <a:noFill/>
                          </a:ln>
                          <a:solidFill>
                            <a:srgbClr val="494949"/>
                          </a:solidFill>
                          <a:effectLst/>
                          <a:latin typeface="Verdana" panose="020B0604030504040204" pitchFamily="34" charset="0"/>
                          <a:ea typeface="宋体" panose="02010600030101010101" pitchFamily="2" charset="-122"/>
                          <a:cs typeface="Times New Roman" panose="02020603050405020304" pitchFamily="18" charset="0"/>
                        </a:rPr>
                        <a:t>年</a:t>
                      </a:r>
                      <a:endParaRPr kumimoji="0" lang="zh-CN" altLang="en-US"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rgbClr val="F6F6F6"/>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smtClean="0">
                          <a:ln>
                            <a:noFill/>
                          </a:ln>
                          <a:solidFill>
                            <a:srgbClr val="494949"/>
                          </a:solidFill>
                          <a:effectLst/>
                          <a:latin typeface="Verdana" panose="020B0604030504040204" pitchFamily="34" charset="0"/>
                          <a:ea typeface="宋体" panose="02010600030101010101" pitchFamily="2" charset="-122"/>
                          <a:cs typeface="宋体" panose="02010600030101010101" pitchFamily="2" charset="-122"/>
                        </a:rPr>
                        <a:t>河流的世界：水乃生命之源</a:t>
                      </a:r>
                      <a:endParaRPr kumimoji="0" lang="zh-CN" altLang="en-US"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rgbClr val="F6F6F6"/>
                    </a:solidFill>
                  </a:tcPr>
                </a:tc>
              </a:tr>
              <a:tr h="287338">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rgbClr val="494949"/>
                          </a:solidFill>
                          <a:effectLst/>
                          <a:latin typeface="Times New Roman" panose="02020603050405020304" pitchFamily="18" charset="0"/>
                          <a:ea typeface="宋体" panose="02010600030101010101" pitchFamily="2" charset="-122"/>
                          <a:cs typeface="Times New Roman" panose="02020603050405020304" pitchFamily="18" charset="0"/>
                        </a:rPr>
                        <a:t>1937</a:t>
                      </a:r>
                      <a:r>
                        <a:rPr kumimoji="0" lang="zh-CN" altLang="en-US" sz="2000" b="1" i="0" u="none" strike="noStrike" cap="none" normalizeH="0" baseline="0" smtClean="0">
                          <a:ln>
                            <a:noFill/>
                          </a:ln>
                          <a:solidFill>
                            <a:srgbClr val="494949"/>
                          </a:solidFill>
                          <a:effectLst/>
                          <a:latin typeface="Verdana" panose="020B0604030504040204" pitchFamily="34" charset="0"/>
                          <a:ea typeface="宋体" panose="02010600030101010101" pitchFamily="2" charset="-122"/>
                          <a:cs typeface="Times New Roman" panose="02020603050405020304" pitchFamily="18" charset="0"/>
                        </a:rPr>
                        <a:t>年</a:t>
                      </a:r>
                      <a:endParaRPr kumimoji="0" lang="zh-CN" altLang="en-US"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rgbClr val="F6F6F6"/>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smtClean="0">
                          <a:ln>
                            <a:noFill/>
                          </a:ln>
                          <a:solidFill>
                            <a:srgbClr val="494949"/>
                          </a:solidFill>
                          <a:effectLst/>
                          <a:latin typeface="Verdana" panose="020B0604030504040204" pitchFamily="34" charset="0"/>
                          <a:ea typeface="宋体" panose="02010600030101010101" pitchFamily="2" charset="-122"/>
                          <a:cs typeface="宋体" panose="02010600030101010101" pitchFamily="2" charset="-122"/>
                        </a:rPr>
                        <a:t>现代世界的艺术和技术</a:t>
                      </a:r>
                      <a:endParaRPr kumimoji="0" lang="zh-CN" altLang="en-US"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rgbClr val="F6F6F6"/>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rgbClr val="494949"/>
                          </a:solidFill>
                          <a:effectLst/>
                          <a:latin typeface="Times New Roman" panose="02020603050405020304" pitchFamily="18" charset="0"/>
                          <a:ea typeface="宋体" panose="02010600030101010101" pitchFamily="2" charset="-122"/>
                          <a:cs typeface="Times New Roman" panose="02020603050405020304" pitchFamily="18" charset="0"/>
                        </a:rPr>
                        <a:t>1985</a:t>
                      </a:r>
                      <a:r>
                        <a:rPr kumimoji="0" lang="zh-CN" altLang="en-US" sz="2000" b="1" i="0" u="none" strike="noStrike" cap="none" normalizeH="0" baseline="0" smtClean="0">
                          <a:ln>
                            <a:noFill/>
                          </a:ln>
                          <a:solidFill>
                            <a:srgbClr val="494949"/>
                          </a:solidFill>
                          <a:effectLst/>
                          <a:latin typeface="Verdana" panose="020B0604030504040204" pitchFamily="34" charset="0"/>
                          <a:ea typeface="宋体" panose="02010600030101010101" pitchFamily="2" charset="-122"/>
                          <a:cs typeface="Times New Roman" panose="02020603050405020304" pitchFamily="18" charset="0"/>
                        </a:rPr>
                        <a:t>年</a:t>
                      </a:r>
                      <a:endParaRPr kumimoji="0" lang="zh-CN" altLang="en-US"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rgbClr val="F6F6F6"/>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smtClean="0">
                          <a:ln>
                            <a:noFill/>
                          </a:ln>
                          <a:solidFill>
                            <a:srgbClr val="494949"/>
                          </a:solidFill>
                          <a:effectLst/>
                          <a:latin typeface="Verdana" panose="020B0604030504040204" pitchFamily="34" charset="0"/>
                          <a:ea typeface="宋体" panose="02010600030101010101" pitchFamily="2" charset="-122"/>
                          <a:cs typeface="宋体" panose="02010600030101010101" pitchFamily="2" charset="-122"/>
                        </a:rPr>
                        <a:t>居住与环境：人类家居科技</a:t>
                      </a:r>
                      <a:endParaRPr kumimoji="0" lang="zh-CN" altLang="en-US"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rgbClr val="F6F6F6"/>
                    </a:solidFill>
                  </a:tcPr>
                </a:tc>
              </a:tr>
              <a:tr h="287338">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rgbClr val="494949"/>
                          </a:solidFill>
                          <a:effectLst/>
                          <a:latin typeface="Times New Roman" panose="02020603050405020304" pitchFamily="18" charset="0"/>
                          <a:ea typeface="宋体" panose="02010600030101010101" pitchFamily="2" charset="-122"/>
                          <a:cs typeface="Times New Roman" panose="02020603050405020304" pitchFamily="18" charset="0"/>
                        </a:rPr>
                        <a:t>1939</a:t>
                      </a:r>
                      <a:r>
                        <a:rPr kumimoji="0" lang="zh-CN" altLang="en-US" sz="2000" b="1" i="0" u="none" strike="noStrike" cap="none" normalizeH="0" baseline="0" smtClean="0">
                          <a:ln>
                            <a:noFill/>
                          </a:ln>
                          <a:solidFill>
                            <a:srgbClr val="494949"/>
                          </a:solidFill>
                          <a:effectLst/>
                          <a:latin typeface="Verdana" panose="020B0604030504040204" pitchFamily="34" charset="0"/>
                          <a:ea typeface="宋体" panose="02010600030101010101" pitchFamily="2" charset="-122"/>
                          <a:cs typeface="Times New Roman" panose="02020603050405020304" pitchFamily="18" charset="0"/>
                        </a:rPr>
                        <a:t>年</a:t>
                      </a:r>
                      <a:endParaRPr kumimoji="0" lang="zh-CN" altLang="en-US"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rgbClr val="F6F6F6"/>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smtClean="0">
                          <a:ln>
                            <a:noFill/>
                          </a:ln>
                          <a:solidFill>
                            <a:srgbClr val="494949"/>
                          </a:solidFill>
                          <a:effectLst/>
                          <a:latin typeface="Verdana" panose="020B0604030504040204" pitchFamily="34" charset="0"/>
                          <a:ea typeface="宋体" panose="02010600030101010101" pitchFamily="2" charset="-122"/>
                          <a:cs typeface="宋体" panose="02010600030101010101" pitchFamily="2" charset="-122"/>
                        </a:rPr>
                        <a:t>明日新世界</a:t>
                      </a:r>
                      <a:endParaRPr kumimoji="0" lang="zh-CN" altLang="en-US"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rgbClr val="F6F6F6"/>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rgbClr val="494949"/>
                          </a:solidFill>
                          <a:effectLst/>
                          <a:latin typeface="Times New Roman" panose="02020603050405020304" pitchFamily="18" charset="0"/>
                          <a:ea typeface="宋体" panose="02010600030101010101" pitchFamily="2" charset="-122"/>
                          <a:cs typeface="Times New Roman" panose="02020603050405020304" pitchFamily="18" charset="0"/>
                        </a:rPr>
                        <a:t>1990</a:t>
                      </a:r>
                      <a:r>
                        <a:rPr kumimoji="0" lang="zh-CN" altLang="en-US" sz="2000" b="1" i="0" u="none" strike="noStrike" cap="none" normalizeH="0" baseline="0" smtClean="0">
                          <a:ln>
                            <a:noFill/>
                          </a:ln>
                          <a:solidFill>
                            <a:srgbClr val="494949"/>
                          </a:solidFill>
                          <a:effectLst/>
                          <a:latin typeface="Verdana" panose="020B0604030504040204" pitchFamily="34" charset="0"/>
                          <a:ea typeface="宋体" panose="02010600030101010101" pitchFamily="2" charset="-122"/>
                          <a:cs typeface="Times New Roman" panose="02020603050405020304" pitchFamily="18" charset="0"/>
                        </a:rPr>
                        <a:t>年</a:t>
                      </a:r>
                      <a:endParaRPr kumimoji="0" lang="zh-CN" altLang="en-US"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rgbClr val="F6F6F6"/>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smtClean="0">
                          <a:ln>
                            <a:noFill/>
                          </a:ln>
                          <a:solidFill>
                            <a:srgbClr val="494949"/>
                          </a:solidFill>
                          <a:effectLst/>
                          <a:latin typeface="Verdana" panose="020B0604030504040204" pitchFamily="34" charset="0"/>
                          <a:ea typeface="宋体" panose="02010600030101010101" pitchFamily="2" charset="-122"/>
                          <a:cs typeface="宋体" panose="02010600030101010101" pitchFamily="2" charset="-122"/>
                        </a:rPr>
                        <a:t>人类与自然</a:t>
                      </a:r>
                      <a:endParaRPr kumimoji="0" lang="zh-CN" altLang="en-US"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rgbClr val="F6F6F6"/>
                    </a:solidFill>
                  </a:tcPr>
                </a:tc>
              </a:tr>
              <a:tr h="347663">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rgbClr val="494949"/>
                          </a:solidFill>
                          <a:effectLst/>
                          <a:latin typeface="Times New Roman" panose="02020603050405020304" pitchFamily="18" charset="0"/>
                          <a:ea typeface="宋体" panose="02010600030101010101" pitchFamily="2" charset="-122"/>
                          <a:cs typeface="Times New Roman" panose="02020603050405020304" pitchFamily="18" charset="0"/>
                        </a:rPr>
                        <a:t>1958</a:t>
                      </a:r>
                      <a:r>
                        <a:rPr kumimoji="0" lang="zh-CN" altLang="en-US" sz="2000" b="1" i="0" u="none" strike="noStrike" cap="none" normalizeH="0" baseline="0" smtClean="0">
                          <a:ln>
                            <a:noFill/>
                          </a:ln>
                          <a:solidFill>
                            <a:srgbClr val="494949"/>
                          </a:solidFill>
                          <a:effectLst/>
                          <a:latin typeface="Verdana" panose="020B0604030504040204" pitchFamily="34" charset="0"/>
                          <a:ea typeface="宋体" panose="02010600030101010101" pitchFamily="2" charset="-122"/>
                          <a:cs typeface="Times New Roman" panose="02020603050405020304" pitchFamily="18" charset="0"/>
                        </a:rPr>
                        <a:t>年</a:t>
                      </a:r>
                      <a:endParaRPr kumimoji="0" lang="zh-CN" altLang="en-US"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rgbClr val="F6F6F6"/>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smtClean="0">
                          <a:ln>
                            <a:noFill/>
                          </a:ln>
                          <a:solidFill>
                            <a:srgbClr val="494949"/>
                          </a:solidFill>
                          <a:effectLst/>
                          <a:latin typeface="Verdana" panose="020B0604030504040204" pitchFamily="34" charset="0"/>
                          <a:ea typeface="宋体" panose="02010600030101010101" pitchFamily="2" charset="-122"/>
                          <a:cs typeface="宋体" panose="02010600030101010101" pitchFamily="2" charset="-122"/>
                        </a:rPr>
                        <a:t>科学、文明和人性</a:t>
                      </a:r>
                      <a:endParaRPr kumimoji="0" lang="zh-CN" altLang="en-US"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rgbClr val="F6F6F6"/>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rgbClr val="494949"/>
                          </a:solidFill>
                          <a:effectLst/>
                          <a:latin typeface="Times New Roman" panose="02020603050405020304" pitchFamily="18" charset="0"/>
                          <a:ea typeface="宋体" panose="02010600030101010101" pitchFamily="2" charset="-122"/>
                          <a:cs typeface="Times New Roman" panose="02020603050405020304" pitchFamily="18" charset="0"/>
                        </a:rPr>
                        <a:t>1998</a:t>
                      </a:r>
                      <a:r>
                        <a:rPr kumimoji="0" lang="zh-CN" altLang="en-US" sz="2000" b="1" i="0" u="none" strike="noStrike" cap="none" normalizeH="0" baseline="0" smtClean="0">
                          <a:ln>
                            <a:noFill/>
                          </a:ln>
                          <a:solidFill>
                            <a:srgbClr val="494949"/>
                          </a:solidFill>
                          <a:effectLst/>
                          <a:latin typeface="Verdana" panose="020B0604030504040204" pitchFamily="34" charset="0"/>
                          <a:ea typeface="宋体" panose="02010600030101010101" pitchFamily="2" charset="-122"/>
                          <a:cs typeface="Times New Roman" panose="02020603050405020304" pitchFamily="18" charset="0"/>
                        </a:rPr>
                        <a:t>年</a:t>
                      </a:r>
                      <a:endParaRPr kumimoji="0" lang="zh-CN" altLang="en-US"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rgbClr val="F6F6F6"/>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smtClean="0">
                          <a:ln>
                            <a:noFill/>
                          </a:ln>
                          <a:solidFill>
                            <a:srgbClr val="494949"/>
                          </a:solidFill>
                          <a:effectLst/>
                          <a:latin typeface="Verdana" panose="020B0604030504040204" pitchFamily="34" charset="0"/>
                          <a:ea typeface="宋体" panose="02010600030101010101" pitchFamily="2" charset="-122"/>
                          <a:cs typeface="宋体" panose="02010600030101010101" pitchFamily="2" charset="-122"/>
                        </a:rPr>
                        <a:t>海洋：未来的财富</a:t>
                      </a:r>
                      <a:endParaRPr kumimoji="0" lang="zh-CN" altLang="en-US"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rgbClr val="F6F6F6"/>
                    </a:solidFill>
                  </a:tcPr>
                </a:tc>
              </a:tr>
              <a:tr h="287338">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rgbClr val="494949"/>
                          </a:solidFill>
                          <a:effectLst/>
                          <a:latin typeface="Times New Roman" panose="02020603050405020304" pitchFamily="18" charset="0"/>
                          <a:ea typeface="宋体" panose="02010600030101010101" pitchFamily="2" charset="-122"/>
                          <a:cs typeface="Times New Roman" panose="02020603050405020304" pitchFamily="18" charset="0"/>
                        </a:rPr>
                        <a:t>1962</a:t>
                      </a:r>
                      <a:r>
                        <a:rPr kumimoji="0" lang="zh-CN" altLang="en-US" sz="2000" b="1" i="0" u="none" strike="noStrike" cap="none" normalizeH="0" baseline="0" smtClean="0">
                          <a:ln>
                            <a:noFill/>
                          </a:ln>
                          <a:solidFill>
                            <a:srgbClr val="494949"/>
                          </a:solidFill>
                          <a:effectLst/>
                          <a:latin typeface="Verdana" panose="020B0604030504040204" pitchFamily="34" charset="0"/>
                          <a:ea typeface="宋体" panose="02010600030101010101" pitchFamily="2" charset="-122"/>
                          <a:cs typeface="Times New Roman" panose="02020603050405020304" pitchFamily="18" charset="0"/>
                        </a:rPr>
                        <a:t>年</a:t>
                      </a:r>
                      <a:endParaRPr kumimoji="0" lang="zh-CN" altLang="en-US"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rgbClr val="F6F6F6"/>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smtClean="0">
                          <a:ln>
                            <a:noFill/>
                          </a:ln>
                          <a:solidFill>
                            <a:srgbClr val="494949"/>
                          </a:solidFill>
                          <a:effectLst/>
                          <a:latin typeface="Verdana" panose="020B0604030504040204" pitchFamily="34" charset="0"/>
                          <a:ea typeface="宋体" panose="02010600030101010101" pitchFamily="2" charset="-122"/>
                          <a:cs typeface="宋体" panose="02010600030101010101" pitchFamily="2" charset="-122"/>
                        </a:rPr>
                        <a:t>太空时代的人类</a:t>
                      </a:r>
                      <a:endParaRPr kumimoji="0" lang="zh-CN" altLang="en-US"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rgbClr val="F6F6F6"/>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rgbClr val="494949"/>
                          </a:solidFill>
                          <a:effectLst/>
                          <a:latin typeface="Times New Roman" panose="02020603050405020304" pitchFamily="18" charset="0"/>
                          <a:ea typeface="宋体" panose="02010600030101010101" pitchFamily="2" charset="-122"/>
                          <a:cs typeface="Times New Roman" panose="02020603050405020304" pitchFamily="18" charset="0"/>
                        </a:rPr>
                        <a:t>2000</a:t>
                      </a:r>
                      <a:r>
                        <a:rPr kumimoji="0" lang="zh-CN" altLang="en-US" sz="2000" b="1" i="0" u="none" strike="noStrike" cap="none" normalizeH="0" baseline="0" smtClean="0">
                          <a:ln>
                            <a:noFill/>
                          </a:ln>
                          <a:solidFill>
                            <a:srgbClr val="494949"/>
                          </a:solidFill>
                          <a:effectLst/>
                          <a:latin typeface="Verdana" panose="020B0604030504040204" pitchFamily="34" charset="0"/>
                          <a:ea typeface="宋体" panose="02010600030101010101" pitchFamily="2" charset="-122"/>
                          <a:cs typeface="Times New Roman" panose="02020603050405020304" pitchFamily="18" charset="0"/>
                        </a:rPr>
                        <a:t>年</a:t>
                      </a:r>
                      <a:endParaRPr kumimoji="0" lang="zh-CN" altLang="en-US"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rgbClr val="F6F6F6"/>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smtClean="0">
                          <a:ln>
                            <a:noFill/>
                          </a:ln>
                          <a:solidFill>
                            <a:srgbClr val="494949"/>
                          </a:solidFill>
                          <a:effectLst/>
                          <a:latin typeface="Verdana" panose="020B0604030504040204" pitchFamily="34" charset="0"/>
                          <a:ea typeface="宋体" panose="02010600030101010101" pitchFamily="2" charset="-122"/>
                          <a:cs typeface="宋体" panose="02010600030101010101" pitchFamily="2" charset="-122"/>
                        </a:rPr>
                        <a:t>人类</a:t>
                      </a:r>
                      <a:r>
                        <a:rPr kumimoji="0" lang="en-US" altLang="zh-CN" sz="2000" b="1" i="0" u="none" strike="noStrike" cap="none" normalizeH="0" baseline="0" smtClean="0">
                          <a:ln>
                            <a:noFill/>
                          </a:ln>
                          <a:solidFill>
                            <a:srgbClr val="494949"/>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2000" b="1" i="0" u="none" strike="noStrike" cap="none" normalizeH="0" baseline="0" smtClean="0">
                          <a:ln>
                            <a:noFill/>
                          </a:ln>
                          <a:solidFill>
                            <a:srgbClr val="494949"/>
                          </a:solidFill>
                          <a:effectLst/>
                          <a:latin typeface="Verdana" panose="020B0604030504040204" pitchFamily="34" charset="0"/>
                          <a:ea typeface="宋体" panose="02010600030101010101" pitchFamily="2" charset="-122"/>
                          <a:cs typeface="宋体" panose="02010600030101010101" pitchFamily="2" charset="-122"/>
                        </a:rPr>
                        <a:t>自然</a:t>
                      </a:r>
                      <a:r>
                        <a:rPr kumimoji="0" lang="en-US" altLang="zh-CN" sz="2000" b="1" i="0" u="none" strike="noStrike" cap="none" normalizeH="0" baseline="0" smtClean="0">
                          <a:ln>
                            <a:noFill/>
                          </a:ln>
                          <a:solidFill>
                            <a:srgbClr val="494949"/>
                          </a:solidFill>
                          <a:effectLst/>
                          <a:latin typeface="Times New Roman" panose="02020603050405020304" pitchFamily="18" charset="0"/>
                          <a:ea typeface="宋体" panose="02010600030101010101" pitchFamily="2" charset="-122"/>
                          <a:cs typeface="宋体" panose="02010600030101010101" pitchFamily="2" charset="-122"/>
                        </a:rPr>
                        <a:t>-</a:t>
                      </a:r>
                      <a:r>
                        <a:rPr kumimoji="0" lang="zh-CN" altLang="en-US" sz="2000" b="1" i="0" u="none" strike="noStrike" cap="none" normalizeH="0" baseline="0" smtClean="0">
                          <a:ln>
                            <a:noFill/>
                          </a:ln>
                          <a:solidFill>
                            <a:srgbClr val="494949"/>
                          </a:solidFill>
                          <a:effectLst/>
                          <a:latin typeface="Verdana" panose="020B0604030504040204" pitchFamily="34" charset="0"/>
                          <a:ea typeface="宋体" panose="02010600030101010101" pitchFamily="2" charset="-122"/>
                          <a:cs typeface="宋体" panose="02010600030101010101" pitchFamily="2" charset="-122"/>
                        </a:rPr>
                        <a:t>科技</a:t>
                      </a:r>
                      <a:r>
                        <a:rPr kumimoji="0" lang="en-US" altLang="zh-CN" sz="2000" b="1" i="0" u="none" strike="noStrike" cap="none" normalizeH="0" baseline="0" smtClean="0">
                          <a:ln>
                            <a:noFill/>
                          </a:ln>
                          <a:solidFill>
                            <a:srgbClr val="494949"/>
                          </a:solidFill>
                          <a:effectLst/>
                          <a:latin typeface="Times New Roman" panose="02020603050405020304" pitchFamily="18" charset="0"/>
                          <a:ea typeface="宋体" panose="02010600030101010101" pitchFamily="2" charset="-122"/>
                          <a:cs typeface="宋体" panose="02010600030101010101" pitchFamily="2" charset="-122"/>
                        </a:rPr>
                        <a:t>-</a:t>
                      </a:r>
                      <a:r>
                        <a:rPr kumimoji="0" lang="zh-CN" altLang="en-US" sz="2000" b="1" i="0" u="none" strike="noStrike" cap="none" normalizeH="0" baseline="0" smtClean="0">
                          <a:ln>
                            <a:noFill/>
                          </a:ln>
                          <a:solidFill>
                            <a:srgbClr val="494949"/>
                          </a:solidFill>
                          <a:effectLst/>
                          <a:latin typeface="Verdana" panose="020B0604030504040204" pitchFamily="34" charset="0"/>
                          <a:ea typeface="宋体" panose="02010600030101010101" pitchFamily="2" charset="-122"/>
                          <a:cs typeface="宋体" panose="02010600030101010101" pitchFamily="2" charset="-122"/>
                        </a:rPr>
                        <a:t>发展</a:t>
                      </a:r>
                      <a:endParaRPr kumimoji="0" lang="zh-CN" altLang="en-US"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rgbClr val="F6F6F6"/>
                    </a:solidFill>
                  </a:tcPr>
                </a:tc>
              </a:tr>
              <a:tr h="287338">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rgbClr val="494949"/>
                          </a:solidFill>
                          <a:effectLst/>
                          <a:latin typeface="Times New Roman" panose="02020603050405020304" pitchFamily="18" charset="0"/>
                          <a:ea typeface="宋体" panose="02010600030101010101" pitchFamily="2" charset="-122"/>
                          <a:cs typeface="Times New Roman" panose="02020603050405020304" pitchFamily="18" charset="0"/>
                        </a:rPr>
                        <a:t>1964</a:t>
                      </a:r>
                      <a:r>
                        <a:rPr kumimoji="0" lang="zh-CN" altLang="en-US" sz="2000" b="1" i="0" u="none" strike="noStrike" cap="none" normalizeH="0" baseline="0" smtClean="0">
                          <a:ln>
                            <a:noFill/>
                          </a:ln>
                          <a:solidFill>
                            <a:srgbClr val="494949"/>
                          </a:solidFill>
                          <a:effectLst/>
                          <a:latin typeface="Verdana" panose="020B0604030504040204" pitchFamily="34" charset="0"/>
                          <a:ea typeface="宋体" panose="02010600030101010101" pitchFamily="2" charset="-122"/>
                          <a:cs typeface="Times New Roman" panose="02020603050405020304" pitchFamily="18" charset="0"/>
                        </a:rPr>
                        <a:t>年</a:t>
                      </a:r>
                      <a:endParaRPr kumimoji="0" lang="zh-CN" altLang="en-US"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rgbClr val="F6F6F6"/>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smtClean="0">
                          <a:ln>
                            <a:noFill/>
                          </a:ln>
                          <a:solidFill>
                            <a:srgbClr val="494949"/>
                          </a:solidFill>
                          <a:effectLst/>
                          <a:latin typeface="Verdana" panose="020B0604030504040204" pitchFamily="34" charset="0"/>
                          <a:ea typeface="宋体" panose="02010600030101010101" pitchFamily="2" charset="-122"/>
                          <a:cs typeface="宋体" panose="02010600030101010101" pitchFamily="2" charset="-122"/>
                        </a:rPr>
                        <a:t>通过理解走向和平</a:t>
                      </a:r>
                      <a:endParaRPr kumimoji="0" lang="zh-CN" altLang="en-US"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rgbClr val="F6F6F6"/>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rgbClr val="494949"/>
                          </a:solidFill>
                          <a:effectLst/>
                          <a:latin typeface="Times New Roman" panose="02020603050405020304" pitchFamily="18" charset="0"/>
                          <a:ea typeface="宋体" panose="02010600030101010101" pitchFamily="2" charset="-122"/>
                          <a:cs typeface="Times New Roman" panose="02020603050405020304" pitchFamily="18" charset="0"/>
                        </a:rPr>
                        <a:t>2005</a:t>
                      </a:r>
                      <a:r>
                        <a:rPr kumimoji="0" lang="zh-CN" altLang="en-US" sz="2000" b="1" i="0" u="none" strike="noStrike" cap="none" normalizeH="0" baseline="0" smtClean="0">
                          <a:ln>
                            <a:noFill/>
                          </a:ln>
                          <a:solidFill>
                            <a:srgbClr val="494949"/>
                          </a:solidFill>
                          <a:effectLst/>
                          <a:latin typeface="Verdana" panose="020B0604030504040204" pitchFamily="34" charset="0"/>
                          <a:ea typeface="宋体" panose="02010600030101010101" pitchFamily="2" charset="-122"/>
                          <a:cs typeface="Times New Roman" panose="02020603050405020304" pitchFamily="18" charset="0"/>
                        </a:rPr>
                        <a:t>年</a:t>
                      </a:r>
                      <a:endParaRPr kumimoji="0" lang="zh-CN" altLang="en-US"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rgbClr val="F6F6F6"/>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smtClean="0">
                          <a:ln>
                            <a:noFill/>
                          </a:ln>
                          <a:solidFill>
                            <a:srgbClr val="494949"/>
                          </a:solidFill>
                          <a:effectLst/>
                          <a:latin typeface="Verdana" panose="020B0604030504040204" pitchFamily="34" charset="0"/>
                          <a:ea typeface="宋体" panose="02010600030101010101" pitchFamily="2" charset="-122"/>
                          <a:cs typeface="宋体" panose="02010600030101010101" pitchFamily="2" charset="-122"/>
                        </a:rPr>
                        <a:t>超越发展：大自然智慧的再发现</a:t>
                      </a:r>
                      <a:endParaRPr kumimoji="0" lang="zh-CN" altLang="en-US"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rgbClr val="F6F6F6"/>
                    </a:solidFill>
                  </a:tcPr>
                </a:tc>
              </a:tr>
              <a:tr h="287338">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rgbClr val="494949"/>
                          </a:solidFill>
                          <a:effectLst/>
                          <a:latin typeface="Times New Roman" panose="02020603050405020304" pitchFamily="18" charset="0"/>
                          <a:ea typeface="宋体" panose="02010600030101010101" pitchFamily="2" charset="-122"/>
                          <a:cs typeface="Times New Roman" panose="02020603050405020304" pitchFamily="18" charset="0"/>
                        </a:rPr>
                        <a:t>1970</a:t>
                      </a:r>
                      <a:r>
                        <a:rPr kumimoji="0" lang="zh-CN" altLang="en-US" sz="2000" b="1" i="0" u="none" strike="noStrike" cap="none" normalizeH="0" baseline="0" smtClean="0">
                          <a:ln>
                            <a:noFill/>
                          </a:ln>
                          <a:solidFill>
                            <a:srgbClr val="494949"/>
                          </a:solidFill>
                          <a:effectLst/>
                          <a:latin typeface="Verdana" panose="020B0604030504040204" pitchFamily="34" charset="0"/>
                          <a:ea typeface="宋体" panose="02010600030101010101" pitchFamily="2" charset="-122"/>
                          <a:cs typeface="Times New Roman" panose="02020603050405020304" pitchFamily="18" charset="0"/>
                        </a:rPr>
                        <a:t>年</a:t>
                      </a:r>
                      <a:endParaRPr kumimoji="0" lang="zh-CN" altLang="en-US"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rgbClr val="F6F6F6"/>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smtClean="0">
                          <a:ln>
                            <a:noFill/>
                          </a:ln>
                          <a:solidFill>
                            <a:srgbClr val="494949"/>
                          </a:solidFill>
                          <a:effectLst/>
                          <a:latin typeface="Verdana" panose="020B0604030504040204" pitchFamily="34" charset="0"/>
                          <a:ea typeface="宋体" panose="02010600030101010101" pitchFamily="2" charset="-122"/>
                          <a:cs typeface="宋体" panose="02010600030101010101" pitchFamily="2" charset="-122"/>
                        </a:rPr>
                        <a:t>人类的进步与和谐</a:t>
                      </a:r>
                      <a:endParaRPr kumimoji="0" lang="zh-CN" altLang="en-US"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rgbClr val="F6F6F6"/>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rgbClr val="494949"/>
                          </a:solidFill>
                          <a:effectLst/>
                          <a:latin typeface="Times New Roman" panose="02020603050405020304" pitchFamily="18" charset="0"/>
                          <a:ea typeface="宋体" panose="02010600030101010101" pitchFamily="2" charset="-122"/>
                          <a:cs typeface="Times New Roman" panose="02020603050405020304" pitchFamily="18" charset="0"/>
                        </a:rPr>
                        <a:t>2010</a:t>
                      </a:r>
                      <a:r>
                        <a:rPr kumimoji="0" lang="zh-CN" altLang="en-US" sz="2000" b="1" i="0" u="none" strike="noStrike" cap="none" normalizeH="0" baseline="0" smtClean="0">
                          <a:ln>
                            <a:noFill/>
                          </a:ln>
                          <a:solidFill>
                            <a:srgbClr val="494949"/>
                          </a:solidFill>
                          <a:effectLst/>
                          <a:latin typeface="Verdana" panose="020B0604030504040204" pitchFamily="34" charset="0"/>
                          <a:ea typeface="宋体" panose="02010600030101010101" pitchFamily="2" charset="-122"/>
                          <a:cs typeface="Times New Roman" panose="02020603050405020304" pitchFamily="18" charset="0"/>
                        </a:rPr>
                        <a:t>年</a:t>
                      </a:r>
                      <a:endParaRPr kumimoji="0" lang="zh-CN" altLang="en-US"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rgbClr val="F6F6F6"/>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smtClean="0">
                          <a:ln>
                            <a:noFill/>
                          </a:ln>
                          <a:solidFill>
                            <a:srgbClr val="494949"/>
                          </a:solidFill>
                          <a:effectLst/>
                          <a:latin typeface="Verdana" panose="020B0604030504040204" pitchFamily="34" charset="0"/>
                          <a:ea typeface="宋体" panose="02010600030101010101" pitchFamily="2" charset="-122"/>
                          <a:cs typeface="宋体" panose="02010600030101010101" pitchFamily="2" charset="-122"/>
                        </a:rPr>
                        <a:t>城市，让生活更美好</a:t>
                      </a:r>
                      <a:endParaRPr kumimoji="0" lang="zh-CN" altLang="en-US"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rgbClr val="F6F6F6"/>
                    </a:solidFill>
                  </a:tcPr>
                </a:tc>
              </a:tr>
              <a:tr h="287338">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rgbClr val="494949"/>
                          </a:solidFill>
                          <a:effectLst/>
                          <a:latin typeface="Times New Roman" panose="02020603050405020304" pitchFamily="18" charset="0"/>
                          <a:ea typeface="宋体" panose="02010600030101010101" pitchFamily="2" charset="-122"/>
                          <a:cs typeface="Times New Roman" panose="02020603050405020304" pitchFamily="18" charset="0"/>
                        </a:rPr>
                        <a:t>1974</a:t>
                      </a:r>
                      <a:r>
                        <a:rPr kumimoji="0" lang="zh-CN" altLang="en-US" sz="2000" b="1" i="0" u="none" strike="noStrike" cap="none" normalizeH="0" baseline="0" smtClean="0">
                          <a:ln>
                            <a:noFill/>
                          </a:ln>
                          <a:solidFill>
                            <a:srgbClr val="494949"/>
                          </a:solidFill>
                          <a:effectLst/>
                          <a:latin typeface="Verdana" panose="020B0604030504040204" pitchFamily="34" charset="0"/>
                          <a:ea typeface="宋体" panose="02010600030101010101" pitchFamily="2" charset="-122"/>
                          <a:cs typeface="Times New Roman" panose="02020603050405020304" pitchFamily="18" charset="0"/>
                        </a:rPr>
                        <a:t>年</a:t>
                      </a:r>
                      <a:endParaRPr kumimoji="0" lang="zh-CN" altLang="en-US"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6F6F6"/>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smtClean="0">
                          <a:ln>
                            <a:noFill/>
                          </a:ln>
                          <a:solidFill>
                            <a:srgbClr val="494949"/>
                          </a:solidFill>
                          <a:effectLst/>
                          <a:latin typeface="Verdana" panose="020B0604030504040204" pitchFamily="34" charset="0"/>
                          <a:ea typeface="宋体" panose="02010600030101010101" pitchFamily="2" charset="-122"/>
                          <a:cs typeface="宋体" panose="02010600030101010101" pitchFamily="2" charset="-122"/>
                        </a:rPr>
                        <a:t>无污染的进步</a:t>
                      </a:r>
                      <a:endParaRPr kumimoji="0" lang="zh-CN" altLang="en-US"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6F6F6"/>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rgbClr val="494949"/>
                          </a:solidFill>
                          <a:effectLst/>
                          <a:latin typeface="Times New Roman" panose="02020603050405020304" pitchFamily="18" charset="0"/>
                          <a:ea typeface="宋体" panose="02010600030101010101" pitchFamily="2" charset="-122"/>
                          <a:cs typeface="Times New Roman" panose="02020603050405020304" pitchFamily="18" charset="0"/>
                        </a:rPr>
                        <a:t>2015</a:t>
                      </a:r>
                      <a:r>
                        <a:rPr kumimoji="0" lang="zh-CN" altLang="en-US" sz="2000" b="1" i="0" u="none" strike="noStrike" cap="none" normalizeH="0" baseline="0" smtClean="0">
                          <a:ln>
                            <a:noFill/>
                          </a:ln>
                          <a:solidFill>
                            <a:srgbClr val="494949"/>
                          </a:solidFill>
                          <a:effectLst/>
                          <a:latin typeface="Verdana" panose="020B0604030504040204" pitchFamily="34" charset="0"/>
                          <a:ea typeface="宋体" panose="02010600030101010101" pitchFamily="2" charset="-122"/>
                          <a:cs typeface="Times New Roman" panose="02020603050405020304" pitchFamily="18" charset="0"/>
                        </a:rPr>
                        <a:t>年</a:t>
                      </a:r>
                      <a:endParaRPr kumimoji="0" lang="zh-CN" altLang="en-US"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6F6F6"/>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smtClean="0">
                          <a:ln>
                            <a:noFill/>
                          </a:ln>
                          <a:solidFill>
                            <a:srgbClr val="494949"/>
                          </a:solidFill>
                          <a:effectLst/>
                          <a:latin typeface="Verdana" panose="020B0604030504040204" pitchFamily="34" charset="0"/>
                          <a:ea typeface="宋体" panose="02010600030101010101" pitchFamily="2" charset="-122"/>
                          <a:cs typeface="宋体" panose="02010600030101010101" pitchFamily="2" charset="-122"/>
                        </a:rPr>
                        <a:t>给养地球：生命的能源</a:t>
                      </a:r>
                      <a:endParaRPr kumimoji="0" lang="zh-CN" altLang="en-US"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1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6F6F6"/>
                    </a:solidFill>
                  </a:tcPr>
                </a:tc>
              </a:tr>
            </a:tbl>
          </a:graphicData>
        </a:graphic>
      </p:graphicFrame>
      <p:sp>
        <p:nvSpPr>
          <p:cNvPr id="36925" name="Rectangle 211"/>
          <p:cNvSpPr/>
          <p:nvPr/>
        </p:nvSpPr>
        <p:spPr>
          <a:xfrm>
            <a:off x="3371850" y="4516755"/>
            <a:ext cx="309880" cy="491490"/>
          </a:xfrm>
          <a:prstGeom prst="rect">
            <a:avLst/>
          </a:prstGeom>
          <a:noFill/>
          <a:ln w="9525">
            <a:noFill/>
          </a:ln>
        </p:spPr>
        <p:txBody>
          <a:bodyPr wrap="none" anchor="ctr">
            <a:spAutoFit/>
          </a:bodyPr>
          <a:p>
            <a:br>
              <a:rPr lang="en-US" altLang="zh-CN" sz="800" dirty="0">
                <a:latin typeface="Arial" panose="020B0604020202020204" pitchFamily="34" charset="0"/>
              </a:rPr>
            </a:br>
            <a:endParaRPr lang="en-US" altLang="zh-CN" dirty="0">
              <a:latin typeface="Arial" panose="020B0604020202020204" pitchFamily="34" charset="0"/>
            </a:endParaRPr>
          </a:p>
        </p:txBody>
      </p:sp>
      <p:sp>
        <p:nvSpPr>
          <p:cNvPr id="36926" name="Text Box 214"/>
          <p:cNvSpPr txBox="1"/>
          <p:nvPr/>
        </p:nvSpPr>
        <p:spPr>
          <a:xfrm>
            <a:off x="4343400" y="152400"/>
            <a:ext cx="4800600" cy="521970"/>
          </a:xfrm>
          <a:prstGeom prst="rect">
            <a:avLst/>
          </a:prstGeom>
          <a:noFill/>
          <a:ln w="9525">
            <a:noFill/>
          </a:ln>
        </p:spPr>
        <p:txBody>
          <a:bodyPr>
            <a:spAutoFit/>
          </a:bodyPr>
          <a:p>
            <a:pPr>
              <a:spcBef>
                <a:spcPct val="50000"/>
              </a:spcBef>
            </a:pPr>
            <a:r>
              <a:rPr lang="en-US" altLang="zh-CN" sz="2800" b="1" dirty="0">
                <a:latin typeface="Arial" panose="020B0604020202020204" pitchFamily="34" charset="0"/>
              </a:rPr>
              <a:t>2012</a:t>
            </a:r>
            <a:r>
              <a:rPr lang="zh-CN" altLang="en-US" sz="2800" b="1" dirty="0">
                <a:latin typeface="Arial" panose="020B0604020202020204" pitchFamily="34" charset="0"/>
              </a:rPr>
              <a:t>年全国大纲卷</a:t>
            </a:r>
            <a:r>
              <a:rPr lang="en-US" altLang="zh-CN" sz="2800" b="1" dirty="0">
                <a:latin typeface="Arial" panose="020B0604020202020204" pitchFamily="34" charset="0"/>
              </a:rPr>
              <a:t>37</a:t>
            </a:r>
            <a:r>
              <a:rPr lang="zh-CN" altLang="en-US" sz="2800" b="1" dirty="0">
                <a:latin typeface="Arial" panose="020B0604020202020204" pitchFamily="34" charset="0"/>
              </a:rPr>
              <a:t>题</a:t>
            </a:r>
            <a:endParaRPr lang="zh-CN" altLang="en-US" sz="2800" b="1" dirty="0">
              <a:latin typeface="Arial" panose="020B0604020202020204" pitchFamily="34" charset="0"/>
            </a:endParaRPr>
          </a:p>
        </p:txBody>
      </p:sp>
      <p:sp>
        <p:nvSpPr>
          <p:cNvPr id="36927" name="Text Box 215"/>
          <p:cNvSpPr txBox="1"/>
          <p:nvPr/>
        </p:nvSpPr>
        <p:spPr>
          <a:xfrm>
            <a:off x="1828800" y="5715000"/>
            <a:ext cx="8610600" cy="829945"/>
          </a:xfrm>
          <a:prstGeom prst="rect">
            <a:avLst/>
          </a:prstGeom>
          <a:noFill/>
          <a:ln w="9525">
            <a:noFill/>
          </a:ln>
        </p:spPr>
        <p:txBody>
          <a:bodyPr>
            <a:spAutoFit/>
          </a:bodyPr>
          <a:p>
            <a:pPr>
              <a:spcBef>
                <a:spcPct val="50000"/>
              </a:spcBef>
            </a:pPr>
            <a:r>
              <a:rPr lang="zh-CN" altLang="en-US" sz="2400" b="1" dirty="0">
                <a:solidFill>
                  <a:schemeClr val="accent2"/>
                </a:solidFill>
                <a:latin typeface="Arial" panose="020B0604020202020204" pitchFamily="34" charset="0"/>
              </a:rPr>
              <a:t>（</a:t>
            </a:r>
            <a:r>
              <a:rPr lang="en-US" altLang="zh-CN" sz="2400" b="1" dirty="0">
                <a:solidFill>
                  <a:schemeClr val="accent2"/>
                </a:solidFill>
                <a:latin typeface="Arial" panose="020B0604020202020204" pitchFamily="34" charset="0"/>
              </a:rPr>
              <a:t>3</a:t>
            </a:r>
            <a:r>
              <a:rPr lang="zh-CN" altLang="en-US" sz="2400" b="1" dirty="0">
                <a:solidFill>
                  <a:schemeClr val="accent2"/>
                </a:solidFill>
                <a:latin typeface="Arial" panose="020B0604020202020204" pitchFamily="34" charset="0"/>
              </a:rPr>
              <a:t>）根据材料和所学知识，指出</a:t>
            </a:r>
            <a:r>
              <a:rPr lang="en-US" altLang="zh-CN" sz="2400" b="1" dirty="0">
                <a:solidFill>
                  <a:schemeClr val="accent2"/>
                </a:solidFill>
                <a:latin typeface="Arial" panose="020B0604020202020204" pitchFamily="34" charset="0"/>
              </a:rPr>
              <a:t>19</a:t>
            </a:r>
            <a:r>
              <a:rPr lang="zh-CN" altLang="en-US" sz="2400" b="1" dirty="0">
                <a:solidFill>
                  <a:schemeClr val="accent2"/>
                </a:solidFill>
                <a:latin typeface="Arial" panose="020B0604020202020204" pitchFamily="34" charset="0"/>
              </a:rPr>
              <a:t>世纪和</a:t>
            </a:r>
            <a:r>
              <a:rPr lang="en-US" altLang="zh-CN" sz="2400" b="1" dirty="0">
                <a:solidFill>
                  <a:schemeClr val="accent2"/>
                </a:solidFill>
                <a:latin typeface="Arial" panose="020B0604020202020204" pitchFamily="34" charset="0"/>
              </a:rPr>
              <a:t>20</a:t>
            </a:r>
            <a:r>
              <a:rPr lang="zh-CN" altLang="en-US" sz="2400" b="1" dirty="0">
                <a:solidFill>
                  <a:schemeClr val="accent2"/>
                </a:solidFill>
                <a:latin typeface="Arial" panose="020B0604020202020204" pitchFamily="34" charset="0"/>
              </a:rPr>
              <a:t>世纪世博会所体现的社会发展理念的变化，并分析这种变化的原因。（</a:t>
            </a:r>
            <a:r>
              <a:rPr lang="en-US" altLang="zh-CN" sz="2400" b="1" dirty="0">
                <a:solidFill>
                  <a:schemeClr val="accent2"/>
                </a:solidFill>
                <a:latin typeface="Arial" panose="020B0604020202020204" pitchFamily="34" charset="0"/>
              </a:rPr>
              <a:t>12</a:t>
            </a:r>
            <a:r>
              <a:rPr lang="zh-CN" altLang="en-US" sz="2400" b="1" dirty="0">
                <a:solidFill>
                  <a:schemeClr val="accent2"/>
                </a:solidFill>
                <a:latin typeface="Arial" panose="020B0604020202020204" pitchFamily="34" charset="0"/>
              </a:rPr>
              <a:t>分）</a:t>
            </a:r>
            <a:r>
              <a:rPr lang="zh-CN" altLang="en-US" sz="2400" b="1" dirty="0">
                <a:latin typeface="Arial" panose="020B0604020202020204" pitchFamily="34" charset="0"/>
              </a:rPr>
              <a:t> </a:t>
            </a:r>
            <a:endParaRPr lang="zh-CN" altLang="en-US" sz="2400" b="1" dirty="0">
              <a:latin typeface="Arial" panose="020B0604020202020204"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内容占位符 2"/>
          <p:cNvSpPr>
            <a:spLocks noGrp="1"/>
          </p:cNvSpPr>
          <p:nvPr>
            <p:ph idx="1"/>
          </p:nvPr>
        </p:nvSpPr>
        <p:spPr>
          <a:xfrm>
            <a:off x="-48895" y="132080"/>
            <a:ext cx="12264390" cy="6725920"/>
          </a:xfrm>
        </p:spPr>
        <p:txBody>
          <a:bodyPr vert="horz" wrap="square" lIns="91440" tIns="45720" rIns="91440" bIns="45720" anchor="t"/>
          <a:p>
            <a:pPr eaLnBrk="1" hangingPunct="1">
              <a:buNone/>
            </a:pPr>
            <a:endParaRPr lang="en-US" altLang="zh-CN" sz="2400" b="1" dirty="0"/>
          </a:p>
          <a:p>
            <a:pPr eaLnBrk="1" hangingPunct="1">
              <a:buNone/>
            </a:pPr>
            <a:r>
              <a:rPr lang="zh-CN" altLang="en-US" sz="2800" b="1" dirty="0"/>
              <a:t>         人类主要面临</a:t>
            </a:r>
            <a:r>
              <a:rPr lang="zh-CN" altLang="en-US" sz="2800" b="1" dirty="0">
                <a:solidFill>
                  <a:srgbClr val="FF0000"/>
                </a:solidFill>
              </a:rPr>
              <a:t>十个全球环境</a:t>
            </a:r>
            <a:r>
              <a:rPr lang="zh-CN" altLang="en-US" sz="2800" b="1" dirty="0"/>
              <a:t>问题</a:t>
            </a:r>
            <a:r>
              <a:rPr lang="en-US" altLang="zh-CN" sz="2800" dirty="0"/>
              <a:t> </a:t>
            </a:r>
            <a:r>
              <a:rPr lang="zh-CN" altLang="en-US" sz="2800" b="1" dirty="0"/>
              <a:t>：</a:t>
            </a:r>
            <a:endParaRPr lang="en-US" altLang="zh-CN" sz="2800" b="1" dirty="0"/>
          </a:p>
          <a:p>
            <a:pPr eaLnBrk="1" hangingPunct="1">
              <a:lnSpc>
                <a:spcPct val="150000"/>
              </a:lnSpc>
              <a:buNone/>
            </a:pPr>
            <a:r>
              <a:rPr lang="en-US" altLang="zh-CN" sz="2400" b="1" dirty="0"/>
              <a:t>           </a:t>
            </a:r>
            <a:r>
              <a:rPr lang="zh-CN" altLang="en-US" dirty="0"/>
              <a:t>全球气候变暖、臭氧层的耗损与破坏、酸雨蔓延、生物多样性减少、森林锐减、土地荒漠化、大气污染、水污染、海洋污染和危险性废物越境转移。进入</a:t>
            </a:r>
            <a:r>
              <a:rPr lang="en-US" altLang="zh-CN" dirty="0"/>
              <a:t>21</a:t>
            </a:r>
            <a:r>
              <a:rPr lang="zh-CN" altLang="en-US" dirty="0"/>
              <a:t>世纪以来，</a:t>
            </a:r>
            <a:r>
              <a:rPr lang="zh-CN" altLang="en-US" dirty="0">
                <a:solidFill>
                  <a:srgbClr val="FF0000"/>
                </a:solidFill>
              </a:rPr>
              <a:t>气候变化问题愈发突出</a:t>
            </a:r>
            <a:r>
              <a:rPr lang="zh-CN" altLang="en-US" dirty="0"/>
              <a:t>，全球极端天气灾害频发，给相关国家和人民的生命财产造成巨大损失。</a:t>
            </a:r>
            <a:r>
              <a:rPr lang="zh-CN" altLang="en-US" dirty="0">
                <a:solidFill>
                  <a:srgbClr val="FF0000"/>
                </a:solidFill>
              </a:rPr>
              <a:t>资源问题</a:t>
            </a:r>
            <a:r>
              <a:rPr lang="zh-CN" altLang="en-US" dirty="0"/>
              <a:t>主要表现为：森林衰退严重，</a:t>
            </a:r>
            <a:r>
              <a:rPr lang="en-US" altLang="zh-CN" dirty="0"/>
              <a:t>80%</a:t>
            </a:r>
            <a:r>
              <a:rPr lang="zh-CN" altLang="en-US" dirty="0"/>
              <a:t>的原始森林遭到破坏；土壤退化导致世界人均耕地面积减少，</a:t>
            </a:r>
            <a:r>
              <a:rPr lang="en-US" altLang="zh-CN" dirty="0"/>
              <a:t>1975</a:t>
            </a:r>
            <a:r>
              <a:rPr lang="zh-CN" altLang="en-US" dirty="0"/>
              <a:t>年至</a:t>
            </a:r>
            <a:r>
              <a:rPr lang="en-US" altLang="zh-CN" dirty="0"/>
              <a:t>2000</a:t>
            </a:r>
            <a:r>
              <a:rPr lang="zh-CN" altLang="en-US" dirty="0"/>
              <a:t>年世界人均耕地面积大约减少一半；</a:t>
            </a:r>
            <a:r>
              <a:rPr lang="en-US" altLang="zh-CN" dirty="0"/>
              <a:t>2030</a:t>
            </a:r>
            <a:r>
              <a:rPr lang="zh-CN" altLang="en-US" dirty="0"/>
              <a:t>年，还可能面临“全球水亏缺”。</a:t>
            </a:r>
            <a:endParaRPr lang="en-US" altLang="zh-CN"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p:nvPr>
        </p:nvSpPr>
        <p:spPr>
          <a:xfrm>
            <a:off x="476250" y="1042035"/>
            <a:ext cx="10972800" cy="4773930"/>
          </a:xfrm>
        </p:spPr>
        <p:txBody>
          <a:bodyPr/>
          <a:p>
            <a:r>
              <a:rPr lang="zh-CN" altLang="en-US" b="1" dirty="0">
                <a:solidFill>
                  <a:srgbClr val="FF3300"/>
                </a:solidFill>
                <a:latin typeface="Arial" panose="020B0604020202020204" pitchFamily="34" charset="0"/>
                <a:sym typeface="+mn-ea"/>
              </a:rPr>
              <a:t>生态史观认为，评估历史发展中人类的活动，应兼顾人类和自然（包括各物种乃至整个地球）、近期与远期、局部和整体的利益。</a:t>
            </a:r>
            <a:endParaRPr lang="zh-CN" altLang="en-US" b="1" dirty="0">
              <a:solidFill>
                <a:srgbClr val="FF3300"/>
              </a:solidFill>
              <a:latin typeface="Arial" panose="020B0604020202020204" pitchFamily="34" charset="0"/>
            </a:endParaRPr>
          </a:p>
          <a:p>
            <a:r>
              <a:rPr lang="zh-CN" altLang="en-US" b="1" dirty="0">
                <a:latin typeface="Arial" panose="020B0604020202020204" pitchFamily="34" charset="0"/>
                <a:sym typeface="+mn-ea"/>
              </a:rPr>
              <a:t>从高考试题看，古代中国农业、工业革命、罗斯福新政、赫鲁晓夫改革、大跃进运动、全球化进程等考查相对集中。</a:t>
            </a:r>
            <a:endParaRPr lang="zh-CN" altLang="en-US" b="1" dirty="0">
              <a:latin typeface="Arial" panose="020B0604020202020204" pitchFamily="34" charset="0"/>
            </a:endParaRPr>
          </a:p>
          <a:p>
            <a:r>
              <a:rPr lang="zh-CN" altLang="en-US"/>
              <a:t>考查的形式</a:t>
            </a:r>
            <a:endParaRPr lang="zh-CN" altLang="en-US"/>
          </a:p>
          <a:p>
            <a:r>
              <a:rPr lang="en-US" altLang="zh-CN"/>
              <a:t>1.</a:t>
            </a:r>
            <a:r>
              <a:rPr lang="zh-CN" altLang="en-US"/>
              <a:t>选择题，以问题设计</a:t>
            </a:r>
            <a:endParaRPr lang="zh-CN" altLang="en-US"/>
          </a:p>
          <a:p>
            <a:r>
              <a:rPr lang="en-US" altLang="zh-CN"/>
              <a:t>2.</a:t>
            </a:r>
            <a:r>
              <a:rPr lang="zh-CN" altLang="en-US"/>
              <a:t>非选择题</a:t>
            </a:r>
            <a:r>
              <a:rPr lang="en-US" altLang="zh-CN"/>
              <a:t>——</a:t>
            </a:r>
            <a:r>
              <a:rPr lang="zh-CN" altLang="en-US"/>
              <a:t>中外关联</a:t>
            </a:r>
            <a:endParaRPr lang="zh-CN" altLang="en-US"/>
          </a:p>
          <a:p>
            <a:r>
              <a:rPr lang="zh-CN" altLang="en-US"/>
              <a:t>中国（古代、近现代）</a:t>
            </a:r>
            <a:endParaRPr lang="zh-CN" altLang="en-US"/>
          </a:p>
          <a:p>
            <a:r>
              <a:rPr lang="zh-CN" altLang="en-US"/>
              <a:t>世界（近现代）</a:t>
            </a:r>
            <a:endParaRPr lang="zh-CN" altLang="en-US"/>
          </a:p>
        </p:txBody>
      </p:sp>
      <p:sp>
        <p:nvSpPr>
          <p:cNvPr id="10243" name="Text Box 3"/>
          <p:cNvSpPr txBox="1"/>
          <p:nvPr/>
        </p:nvSpPr>
        <p:spPr>
          <a:xfrm>
            <a:off x="476250" y="120333"/>
            <a:ext cx="5449888" cy="823912"/>
          </a:xfrm>
          <a:prstGeom prst="rect">
            <a:avLst/>
          </a:prstGeom>
          <a:noFill/>
          <a:ln w="57150">
            <a:noFill/>
          </a:ln>
        </p:spPr>
        <p:txBody>
          <a:bodyPr>
            <a:spAutoFit/>
          </a:bodyPr>
          <a:p>
            <a:pPr marL="342900" indent="-342900">
              <a:lnSpc>
                <a:spcPct val="120000"/>
              </a:lnSpc>
              <a:spcBef>
                <a:spcPct val="50000"/>
              </a:spcBef>
              <a:buClr>
                <a:schemeClr val="folHlink"/>
              </a:buClr>
              <a:buFont typeface="Wingdings" panose="05000000000000000000" pitchFamily="2" charset="2"/>
            </a:pPr>
            <a:r>
              <a:rPr lang="en-US" altLang="zh-CN" sz="4000" b="1" dirty="0">
                <a:solidFill>
                  <a:srgbClr val="FF0000"/>
                </a:solidFill>
                <a:latin typeface="Arial" panose="020B0604020202020204" pitchFamily="34" charset="0"/>
                <a:ea typeface="楷体_GB2312" pitchFamily="49" charset="-122"/>
              </a:rPr>
              <a:t>【</a:t>
            </a:r>
            <a:r>
              <a:rPr lang="zh-CN" altLang="en-US" sz="4000" b="1" dirty="0">
                <a:solidFill>
                  <a:srgbClr val="FF0000"/>
                </a:solidFill>
                <a:latin typeface="Arial" panose="020B0604020202020204" pitchFamily="34" charset="0"/>
                <a:ea typeface="楷体_GB2312" pitchFamily="49" charset="-122"/>
              </a:rPr>
              <a:t>考向指点</a:t>
            </a:r>
            <a:r>
              <a:rPr lang="en-US" altLang="zh-CN" sz="4000" b="1" dirty="0">
                <a:solidFill>
                  <a:srgbClr val="FF0000"/>
                </a:solidFill>
                <a:latin typeface="Arial" panose="020B0604020202020204" pitchFamily="34" charset="0"/>
                <a:ea typeface="楷体_GB2312" pitchFamily="49" charset="-122"/>
              </a:rPr>
              <a:t>】</a:t>
            </a:r>
            <a:endParaRPr lang="en-US" altLang="zh-CN" sz="4000" b="1" dirty="0">
              <a:solidFill>
                <a:srgbClr val="FF0000"/>
              </a:solidFill>
              <a:latin typeface="Arial" panose="020B0604020202020204" pitchFamily="34" charset="0"/>
              <a:ea typeface="楷体_GB2312" pitchFamily="49" charset="-122"/>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内容占位符 1"/>
          <p:cNvSpPr>
            <a:spLocks noGrp="1"/>
          </p:cNvSpPr>
          <p:nvPr>
            <p:ph/>
          </p:nvPr>
        </p:nvSpPr>
        <p:spPr>
          <a:xfrm>
            <a:off x="181610" y="1584960"/>
            <a:ext cx="12090400" cy="5851525"/>
          </a:xfrm>
        </p:spPr>
        <p:txBody>
          <a:bodyPr vert="horz" wrap="square" lIns="91440" tIns="45720" rIns="91440" bIns="45720" anchor="t"/>
          <a:p>
            <a:r>
              <a:rPr lang="zh-CN" altLang="en-US" b="1" dirty="0"/>
              <a:t>与家国同心、与情感同在、与信念同行。</a:t>
            </a:r>
            <a:endParaRPr lang="en-US" altLang="zh-CN" b="1" dirty="0"/>
          </a:p>
          <a:p>
            <a:r>
              <a:rPr lang="en-US" altLang="zh-CN" b="1" dirty="0">
                <a:solidFill>
                  <a:srgbClr val="FF0000"/>
                </a:solidFill>
              </a:rPr>
              <a:t>《</a:t>
            </a:r>
            <a:r>
              <a:rPr lang="zh-CN" altLang="en-US" b="1" dirty="0">
                <a:solidFill>
                  <a:srgbClr val="FF0000"/>
                </a:solidFill>
              </a:rPr>
              <a:t>流浪地球</a:t>
            </a:r>
            <a:r>
              <a:rPr lang="en-US" altLang="zh-CN" b="1" dirty="0">
                <a:solidFill>
                  <a:srgbClr val="FF0000"/>
                </a:solidFill>
              </a:rPr>
              <a:t>》</a:t>
            </a:r>
            <a:r>
              <a:rPr lang="zh-CN" altLang="en-US" sz="2800" b="1" dirty="0">
                <a:latin typeface="楷体_GB2312" pitchFamily="49" charset="-122"/>
                <a:ea typeface="楷体_GB2312" pitchFamily="49" charset="-122"/>
              </a:rPr>
              <a:t>展现</a:t>
            </a:r>
            <a:r>
              <a:rPr lang="zh-CN" altLang="zh-CN" sz="2800" b="1" dirty="0">
                <a:latin typeface="楷体_GB2312" pitchFamily="49" charset="-122"/>
                <a:ea typeface="楷体_GB2312" pitchFamily="49" charset="-122"/>
              </a:rPr>
              <a:t>了人对地球的珍爱和不舍，在灾难面前，我们不能放弃对地球的情感</a:t>
            </a:r>
            <a:r>
              <a:rPr lang="zh-CN" altLang="en-US" sz="2800" b="1" dirty="0">
                <a:latin typeface="楷体_GB2312" pitchFamily="49" charset="-122"/>
                <a:ea typeface="楷体_GB2312" pitchFamily="49" charset="-122"/>
              </a:rPr>
              <a:t>。</a:t>
            </a:r>
            <a:r>
              <a:rPr lang="zh-CN" altLang="zh-CN" sz="2800" b="1" dirty="0">
                <a:latin typeface="楷体_GB2312" pitchFamily="49" charset="-122"/>
                <a:ea typeface="楷体_GB2312" pitchFamily="49" charset="-122"/>
              </a:rPr>
              <a:t>为了让地球和人类生存下去，实现这样一个共同目标，全人类团结在一起，共同奋战与抗争。影片用艺术手段表达出“</a:t>
            </a:r>
            <a:r>
              <a:rPr lang="zh-CN" altLang="zh-CN" sz="2800" b="1" dirty="0">
                <a:solidFill>
                  <a:srgbClr val="FF0000"/>
                </a:solidFill>
                <a:latin typeface="楷体_GB2312" pitchFamily="49" charset="-122"/>
                <a:ea typeface="楷体_GB2312" pitchFamily="49" charset="-122"/>
              </a:rPr>
              <a:t>和而不同</a:t>
            </a:r>
            <a:r>
              <a:rPr lang="zh-CN" altLang="zh-CN" sz="2800" b="1" dirty="0">
                <a:latin typeface="楷体_GB2312" pitchFamily="49" charset="-122"/>
                <a:ea typeface="楷体_GB2312" pitchFamily="49" charset="-122"/>
              </a:rPr>
              <a:t>”的理念，积极正面的主流价值观的引领。</a:t>
            </a:r>
            <a:endParaRPr lang="en-US" altLang="zh-CN" sz="2800" b="1" dirty="0">
              <a:latin typeface="楷体_GB2312" pitchFamily="49" charset="-122"/>
              <a:ea typeface="楷体_GB2312" pitchFamily="49" charset="-122"/>
            </a:endParaRPr>
          </a:p>
          <a:p>
            <a:r>
              <a:rPr lang="zh-CN" altLang="zh-CN" dirty="0"/>
              <a:t>“</a:t>
            </a:r>
            <a:r>
              <a:rPr lang="zh-CN" altLang="zh-CN" sz="2800" b="1" dirty="0">
                <a:latin typeface="楷体_GB2312" pitchFamily="49" charset="-122"/>
                <a:ea typeface="楷体_GB2312" pitchFamily="49" charset="-122"/>
              </a:rPr>
              <a:t>我们必须抱有</a:t>
            </a:r>
            <a:r>
              <a:rPr lang="zh-CN" altLang="zh-CN" sz="2800" b="1" dirty="0">
                <a:solidFill>
                  <a:srgbClr val="FF0000"/>
                </a:solidFill>
                <a:latin typeface="楷体_GB2312" pitchFamily="49" charset="-122"/>
                <a:ea typeface="楷体_GB2312" pitchFamily="49" charset="-122"/>
              </a:rPr>
              <a:t>希望</a:t>
            </a:r>
            <a:r>
              <a:rPr lang="zh-CN" altLang="zh-CN" sz="2800" b="1" dirty="0">
                <a:latin typeface="楷体_GB2312" pitchFamily="49" charset="-122"/>
                <a:ea typeface="楷体_GB2312" pitchFamily="49" charset="-122"/>
              </a:rPr>
              <a:t>，这并不是因为</a:t>
            </a:r>
            <a:r>
              <a:rPr lang="zh-CN" altLang="zh-CN" sz="2800" b="1" dirty="0">
                <a:solidFill>
                  <a:srgbClr val="FF0000"/>
                </a:solidFill>
                <a:latin typeface="楷体_GB2312" pitchFamily="49" charset="-122"/>
                <a:ea typeface="楷体_GB2312" pitchFamily="49" charset="-122"/>
              </a:rPr>
              <a:t>希望</a:t>
            </a:r>
            <a:r>
              <a:rPr lang="zh-CN" altLang="zh-CN" sz="2800" b="1" dirty="0">
                <a:latin typeface="楷体_GB2312" pitchFamily="49" charset="-122"/>
                <a:ea typeface="楷体_GB2312" pitchFamily="49" charset="-122"/>
              </a:rPr>
              <a:t>真的存在，而是因为我们要做高贵的人。在前太阳时代，做一个高贵的人必须拥有金钱、权力或才能，而在今天只要拥有</a:t>
            </a:r>
            <a:r>
              <a:rPr lang="zh-CN" altLang="zh-CN" sz="2800" b="1" dirty="0">
                <a:solidFill>
                  <a:srgbClr val="FF0000"/>
                </a:solidFill>
                <a:latin typeface="楷体_GB2312" pitchFamily="49" charset="-122"/>
                <a:ea typeface="楷体_GB2312" pitchFamily="49" charset="-122"/>
              </a:rPr>
              <a:t>希望</a:t>
            </a:r>
            <a:r>
              <a:rPr lang="zh-CN" altLang="zh-CN" sz="2800" b="1" dirty="0">
                <a:latin typeface="楷体_GB2312" pitchFamily="49" charset="-122"/>
                <a:ea typeface="楷体_GB2312" pitchFamily="49" charset="-122"/>
              </a:rPr>
              <a:t>，</a:t>
            </a:r>
            <a:r>
              <a:rPr lang="zh-CN" altLang="zh-CN" sz="2800" b="1" dirty="0">
                <a:solidFill>
                  <a:srgbClr val="FF0000"/>
                </a:solidFill>
                <a:latin typeface="楷体_GB2312" pitchFamily="49" charset="-122"/>
                <a:ea typeface="楷体_GB2312" pitchFamily="49" charset="-122"/>
              </a:rPr>
              <a:t>希望</a:t>
            </a:r>
            <a:r>
              <a:rPr lang="zh-CN" altLang="zh-CN" sz="2800" b="1" dirty="0">
                <a:latin typeface="楷体_GB2312" pitchFamily="49" charset="-122"/>
                <a:ea typeface="楷体_GB2312" pitchFamily="49" charset="-122"/>
              </a:rPr>
              <a:t>是这个时代的黄金和宝石，不管活多长，我们都要拥有它！</a:t>
            </a:r>
            <a:r>
              <a:rPr lang="zh-CN" altLang="zh-CN" dirty="0"/>
              <a:t>”</a:t>
            </a:r>
            <a:r>
              <a:rPr lang="en-US" altLang="zh-CN" dirty="0"/>
              <a:t>                    </a:t>
            </a:r>
            <a:endParaRPr lang="en-US" altLang="zh-CN" dirty="0"/>
          </a:p>
          <a:p>
            <a:r>
              <a:rPr lang="en-US" altLang="zh-CN" dirty="0"/>
              <a:t>                                                                                         </a:t>
            </a:r>
            <a:r>
              <a:rPr lang="en-US" altLang="zh-CN" sz="2800" dirty="0"/>
              <a:t>——</a:t>
            </a:r>
            <a:r>
              <a:rPr lang="zh-CN" altLang="en-US" sz="2800" dirty="0"/>
              <a:t>刘慈欣</a:t>
            </a:r>
            <a:endParaRPr lang="zh-CN" altLang="en-US" sz="2800" dirty="0"/>
          </a:p>
        </p:txBody>
      </p:sp>
      <p:sp>
        <p:nvSpPr>
          <p:cNvPr id="3" name="TextBox 4"/>
          <p:cNvSpPr txBox="1"/>
          <p:nvPr/>
        </p:nvSpPr>
        <p:spPr>
          <a:xfrm>
            <a:off x="4967605" y="5038090"/>
            <a:ext cx="2746375" cy="768350"/>
          </a:xfrm>
          <a:prstGeom prst="rect">
            <a:avLst/>
          </a:prstGeom>
          <a:solidFill>
            <a:srgbClr val="92D050"/>
          </a:solidFill>
          <a:ln w="9525">
            <a:noFill/>
          </a:ln>
        </p:spPr>
        <p:txBody>
          <a:bodyPr>
            <a:spAutoFit/>
          </a:bodyPr>
          <a:p>
            <a:pPr algn="ctr"/>
            <a:r>
              <a:rPr lang="zh-CN" altLang="en-US" sz="4400" dirty="0">
                <a:solidFill>
                  <a:srgbClr val="FF0000"/>
                </a:solidFill>
                <a:latin typeface="Arial" panose="020B0604020202020204" pitchFamily="34" charset="0"/>
              </a:rPr>
              <a:t>选择希望</a:t>
            </a:r>
            <a:endParaRPr lang="zh-CN" altLang="en-US" sz="4400" dirty="0">
              <a:solidFill>
                <a:srgbClr val="FF0000"/>
              </a:solidFill>
              <a:latin typeface="Arial" panose="020B0604020202020204" pitchFamily="34" charset="0"/>
            </a:endParaRPr>
          </a:p>
        </p:txBody>
      </p:sp>
      <p:sp>
        <p:nvSpPr>
          <p:cNvPr id="2" name="标题 1"/>
          <p:cNvSpPr>
            <a:spLocks noGrp="1"/>
          </p:cNvSpPr>
          <p:nvPr>
            <p:ph type="title"/>
          </p:nvPr>
        </p:nvSpPr>
        <p:spPr>
          <a:xfrm>
            <a:off x="391160" y="133985"/>
            <a:ext cx="10515600" cy="1325563"/>
          </a:xfrm>
        </p:spPr>
        <p:txBody>
          <a:bodyPr/>
          <a:p>
            <a:r>
              <a:rPr lang="en-US" altLang="zh-CN">
                <a:solidFill>
                  <a:srgbClr val="FF0000"/>
                </a:solidFill>
              </a:rPr>
              <a:t>“</a:t>
            </a:r>
            <a:r>
              <a:rPr lang="zh-CN" altLang="en-US">
                <a:solidFill>
                  <a:srgbClr val="FF0000"/>
                </a:solidFill>
              </a:rPr>
              <a:t>生态问题</a:t>
            </a:r>
            <a:r>
              <a:rPr lang="en-US" altLang="zh-CN">
                <a:solidFill>
                  <a:srgbClr val="FF0000"/>
                </a:solidFill>
              </a:rPr>
              <a:t>”</a:t>
            </a:r>
            <a:r>
              <a:rPr lang="zh-CN" altLang="en-US">
                <a:solidFill>
                  <a:srgbClr val="FF0000"/>
                </a:solidFill>
              </a:rPr>
              <a:t>的时事热点</a:t>
            </a:r>
            <a:endParaRPr lang="zh-CN" altLang="en-US">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71681" name="组合 2"/>
          <p:cNvGrpSpPr/>
          <p:nvPr/>
        </p:nvGrpSpPr>
        <p:grpSpPr>
          <a:xfrm>
            <a:off x="1598613" y="173038"/>
            <a:ext cx="9036050" cy="6502400"/>
            <a:chOff x="75381" y="173757"/>
            <a:chExt cx="9035405" cy="6501333"/>
          </a:xfrm>
        </p:grpSpPr>
        <p:pic>
          <p:nvPicPr>
            <p:cNvPr id="71682" name="Picture 2" descr="E:\2018年\图片\硬任务.jpg"/>
            <p:cNvPicPr>
              <a:picLocks noChangeAspect="1"/>
            </p:cNvPicPr>
            <p:nvPr/>
          </p:nvPicPr>
          <p:blipFill>
            <a:blip r:embed="rId1"/>
            <a:srcRect t="13451" b="548"/>
            <a:stretch>
              <a:fillRect/>
            </a:stretch>
          </p:blipFill>
          <p:spPr>
            <a:xfrm>
              <a:off x="75381" y="173757"/>
              <a:ext cx="9035405" cy="6501333"/>
            </a:xfrm>
            <a:prstGeom prst="rect">
              <a:avLst/>
            </a:prstGeom>
            <a:noFill/>
            <a:ln w="9525">
              <a:noFill/>
            </a:ln>
          </p:spPr>
        </p:pic>
        <p:sp>
          <p:nvSpPr>
            <p:cNvPr id="71683" name="矩形 1"/>
            <p:cNvSpPr/>
            <p:nvPr/>
          </p:nvSpPr>
          <p:spPr>
            <a:xfrm>
              <a:off x="2985542" y="5445224"/>
              <a:ext cx="6125244" cy="1229866"/>
            </a:xfrm>
            <a:prstGeom prst="rect">
              <a:avLst/>
            </a:prstGeom>
            <a:solidFill>
              <a:srgbClr val="C9E7A7"/>
            </a:solidFill>
            <a:ln w="9525">
              <a:noFill/>
            </a:ln>
          </p:spPr>
          <p:txBody>
            <a:bodyPr anchor="t"/>
            <a:p>
              <a:endParaRPr lang="zh-CN" altLang="en-US" sz="4000" dirty="0">
                <a:solidFill>
                  <a:srgbClr val="0000FF"/>
                </a:solidFill>
                <a:latin typeface="Arial" panose="020B0604020202020204" pitchFamily="34" charset="0"/>
                <a:ea typeface="楷体_GB2312" pitchFamily="49" charset="-122"/>
              </a:endParaRPr>
            </a:p>
          </p:txBody>
        </p:sp>
        <p:pic>
          <p:nvPicPr>
            <p:cNvPr id="71684" name="Picture 2" descr="E:\2018年\图片\硬任务.jpg"/>
            <p:cNvPicPr>
              <a:picLocks noChangeAspect="1"/>
            </p:cNvPicPr>
            <p:nvPr/>
          </p:nvPicPr>
          <p:blipFill>
            <a:blip r:embed="rId1"/>
            <a:srcRect b="90257"/>
            <a:stretch>
              <a:fillRect/>
            </a:stretch>
          </p:blipFill>
          <p:spPr>
            <a:xfrm>
              <a:off x="3347864" y="5840054"/>
              <a:ext cx="5400600" cy="440205"/>
            </a:xfrm>
            <a:prstGeom prst="rect">
              <a:avLst/>
            </a:prstGeom>
            <a:noFill/>
            <a:ln w="9525">
              <a:noFill/>
            </a:ln>
          </p:spPr>
        </p:pic>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2705" name="Picture 2" descr="E:\2018年\图片\P曲线.jpg"/>
          <p:cNvPicPr>
            <a:picLocks noChangeAspect="1"/>
          </p:cNvPicPr>
          <p:nvPr/>
        </p:nvPicPr>
        <p:blipFill>
          <a:blip r:embed="rId1">
            <a:lum bright="70001" contrast="-70000"/>
          </a:blip>
          <a:stretch>
            <a:fillRect/>
          </a:stretch>
        </p:blipFill>
        <p:spPr>
          <a:xfrm>
            <a:off x="1511300" y="0"/>
            <a:ext cx="9169400" cy="6858000"/>
          </a:xfrm>
          <a:prstGeom prst="rect">
            <a:avLst/>
          </a:prstGeom>
          <a:noFill/>
          <a:ln w="9525">
            <a:noFill/>
          </a:ln>
        </p:spPr>
      </p:pic>
      <p:grpSp>
        <p:nvGrpSpPr>
          <p:cNvPr id="72706" name="组合 8"/>
          <p:cNvGrpSpPr/>
          <p:nvPr/>
        </p:nvGrpSpPr>
        <p:grpSpPr>
          <a:xfrm>
            <a:off x="7307263" y="187325"/>
            <a:ext cx="3025775" cy="3805238"/>
            <a:chOff x="5580112" y="1469578"/>
            <a:chExt cx="2088232" cy="2761687"/>
          </a:xfrm>
        </p:grpSpPr>
        <p:pic>
          <p:nvPicPr>
            <p:cNvPr id="72707" name="Picture 3" descr="E:\2018年\图片\贫困率.jpg"/>
            <p:cNvPicPr>
              <a:picLocks noChangeAspect="1"/>
            </p:cNvPicPr>
            <p:nvPr/>
          </p:nvPicPr>
          <p:blipFill>
            <a:blip r:embed="rId2"/>
            <a:stretch>
              <a:fillRect/>
            </a:stretch>
          </p:blipFill>
          <p:spPr>
            <a:xfrm>
              <a:off x="5580112" y="1469578"/>
              <a:ext cx="2088232" cy="2761687"/>
            </a:xfrm>
            <a:prstGeom prst="rect">
              <a:avLst/>
            </a:prstGeom>
            <a:noFill/>
            <a:ln w="9525">
              <a:noFill/>
            </a:ln>
          </p:spPr>
        </p:pic>
        <p:pic>
          <p:nvPicPr>
            <p:cNvPr id="72708" name="Picture 3" descr="E:\2018年\图片\贫困率.jpg"/>
            <p:cNvPicPr>
              <a:picLocks noChangeAspect="1"/>
            </p:cNvPicPr>
            <p:nvPr/>
          </p:nvPicPr>
          <p:blipFill>
            <a:blip r:embed="rId2"/>
            <a:srcRect r="87764" b="57454"/>
            <a:stretch>
              <a:fillRect/>
            </a:stretch>
          </p:blipFill>
          <p:spPr>
            <a:xfrm>
              <a:off x="5782963" y="1556792"/>
              <a:ext cx="1367381" cy="2520279"/>
            </a:xfrm>
            <a:prstGeom prst="rect">
              <a:avLst/>
            </a:prstGeom>
            <a:noFill/>
            <a:ln w="9525">
              <a:noFill/>
            </a:ln>
          </p:spPr>
        </p:pic>
      </p:grpSp>
      <p:grpSp>
        <p:nvGrpSpPr>
          <p:cNvPr id="72709" name="组合 11"/>
          <p:cNvGrpSpPr/>
          <p:nvPr/>
        </p:nvGrpSpPr>
        <p:grpSpPr>
          <a:xfrm>
            <a:off x="1776413" y="3543300"/>
            <a:ext cx="2808287" cy="3167063"/>
            <a:chOff x="5580112" y="1469578"/>
            <a:chExt cx="2088232" cy="2761687"/>
          </a:xfrm>
        </p:grpSpPr>
        <p:pic>
          <p:nvPicPr>
            <p:cNvPr id="72710" name="Picture 3" descr="E:\2018年\图片\贫困率.jpg"/>
            <p:cNvPicPr>
              <a:picLocks noChangeAspect="1"/>
            </p:cNvPicPr>
            <p:nvPr/>
          </p:nvPicPr>
          <p:blipFill>
            <a:blip r:embed="rId2"/>
            <a:stretch>
              <a:fillRect/>
            </a:stretch>
          </p:blipFill>
          <p:spPr>
            <a:xfrm>
              <a:off x="5580112" y="1469578"/>
              <a:ext cx="2088232" cy="2761687"/>
            </a:xfrm>
            <a:prstGeom prst="rect">
              <a:avLst/>
            </a:prstGeom>
            <a:noFill/>
            <a:ln w="9525">
              <a:noFill/>
            </a:ln>
          </p:spPr>
        </p:pic>
        <p:pic>
          <p:nvPicPr>
            <p:cNvPr id="72711" name="Picture 3" descr="E:\2018年\图片\贫困率.jpg"/>
            <p:cNvPicPr>
              <a:picLocks noChangeAspect="1"/>
            </p:cNvPicPr>
            <p:nvPr/>
          </p:nvPicPr>
          <p:blipFill>
            <a:blip r:embed="rId2"/>
            <a:srcRect r="87764" b="57454"/>
            <a:stretch>
              <a:fillRect/>
            </a:stretch>
          </p:blipFill>
          <p:spPr>
            <a:xfrm>
              <a:off x="5782963" y="1556792"/>
              <a:ext cx="1367381" cy="2520279"/>
            </a:xfrm>
            <a:prstGeom prst="rect">
              <a:avLst/>
            </a:prstGeom>
            <a:noFill/>
            <a:ln w="9525">
              <a:noFill/>
            </a:ln>
          </p:spPr>
        </p:pic>
      </p:grpSp>
      <p:sp>
        <p:nvSpPr>
          <p:cNvPr id="72712" name="矩形 20"/>
          <p:cNvSpPr/>
          <p:nvPr/>
        </p:nvSpPr>
        <p:spPr>
          <a:xfrm>
            <a:off x="4281488" y="382588"/>
            <a:ext cx="2751137" cy="890587"/>
          </a:xfrm>
          <a:prstGeom prst="rect">
            <a:avLst/>
          </a:prstGeom>
          <a:solidFill>
            <a:srgbClr val="FF7C80"/>
          </a:solidFill>
          <a:ln w="9525">
            <a:noFill/>
          </a:ln>
        </p:spPr>
        <p:txBody>
          <a:bodyPr anchor="t"/>
          <a:p>
            <a:endParaRPr lang="zh-CN" altLang="en-US" sz="4000" dirty="0">
              <a:solidFill>
                <a:srgbClr val="0000FF"/>
              </a:solidFill>
              <a:latin typeface="Arial" panose="020B0604020202020204" pitchFamily="34" charset="0"/>
              <a:ea typeface="楷体_GB2312" pitchFamily="49" charset="-122"/>
            </a:endParaRPr>
          </a:p>
        </p:txBody>
      </p:sp>
      <p:grpSp>
        <p:nvGrpSpPr>
          <p:cNvPr id="72713" name="组合 17"/>
          <p:cNvGrpSpPr/>
          <p:nvPr/>
        </p:nvGrpSpPr>
        <p:grpSpPr>
          <a:xfrm>
            <a:off x="1689100" y="209550"/>
            <a:ext cx="5199063" cy="4038600"/>
            <a:chOff x="165294" y="210169"/>
            <a:chExt cx="5198794" cy="4037492"/>
          </a:xfrm>
        </p:grpSpPr>
        <p:pic>
          <p:nvPicPr>
            <p:cNvPr id="72714" name="Picture 3" descr="E:\2018年\图片\贫困率.jpg"/>
            <p:cNvPicPr>
              <a:picLocks noChangeAspect="1"/>
            </p:cNvPicPr>
            <p:nvPr/>
          </p:nvPicPr>
          <p:blipFill>
            <a:blip r:embed="rId2"/>
            <a:stretch>
              <a:fillRect/>
            </a:stretch>
          </p:blipFill>
          <p:spPr>
            <a:xfrm>
              <a:off x="165294" y="210169"/>
              <a:ext cx="2433898" cy="3218830"/>
            </a:xfrm>
            <a:prstGeom prst="rect">
              <a:avLst/>
            </a:prstGeom>
            <a:noFill/>
            <a:ln w="9525">
              <a:noFill/>
            </a:ln>
          </p:spPr>
        </p:pic>
        <p:grpSp>
          <p:nvGrpSpPr>
            <p:cNvPr id="72715" name="组合 2"/>
            <p:cNvGrpSpPr/>
            <p:nvPr/>
          </p:nvGrpSpPr>
          <p:grpSpPr>
            <a:xfrm>
              <a:off x="3275856" y="1485974"/>
              <a:ext cx="2088232" cy="2761687"/>
              <a:chOff x="5580112" y="1469578"/>
              <a:chExt cx="2088232" cy="2761687"/>
            </a:xfrm>
          </p:grpSpPr>
          <p:pic>
            <p:nvPicPr>
              <p:cNvPr id="72716" name="Picture 3" descr="E:\2018年\图片\贫困率.jpg"/>
              <p:cNvPicPr>
                <a:picLocks noChangeAspect="1"/>
              </p:cNvPicPr>
              <p:nvPr/>
            </p:nvPicPr>
            <p:blipFill>
              <a:blip r:embed="rId2"/>
              <a:stretch>
                <a:fillRect/>
              </a:stretch>
            </p:blipFill>
            <p:spPr>
              <a:xfrm>
                <a:off x="5580112" y="1469578"/>
                <a:ext cx="2088232" cy="2761687"/>
              </a:xfrm>
              <a:prstGeom prst="rect">
                <a:avLst/>
              </a:prstGeom>
              <a:noFill/>
              <a:ln w="9525">
                <a:noFill/>
              </a:ln>
            </p:spPr>
          </p:pic>
          <p:pic>
            <p:nvPicPr>
              <p:cNvPr id="72717" name="Picture 3" descr="E:\2018年\图片\贫困率.jpg"/>
              <p:cNvPicPr>
                <a:picLocks noChangeAspect="1"/>
              </p:cNvPicPr>
              <p:nvPr/>
            </p:nvPicPr>
            <p:blipFill>
              <a:blip r:embed="rId2"/>
              <a:srcRect r="87764" b="57454"/>
              <a:stretch>
                <a:fillRect/>
              </a:stretch>
            </p:blipFill>
            <p:spPr>
              <a:xfrm>
                <a:off x="5782963" y="1556792"/>
                <a:ext cx="1367381" cy="2520279"/>
              </a:xfrm>
              <a:prstGeom prst="rect">
                <a:avLst/>
              </a:prstGeom>
              <a:noFill/>
              <a:ln w="9525">
                <a:noFill/>
              </a:ln>
            </p:spPr>
          </p:pic>
        </p:grpSp>
        <p:sp>
          <p:nvSpPr>
            <p:cNvPr id="72718" name="矩形 3"/>
            <p:cNvSpPr/>
            <p:nvPr/>
          </p:nvSpPr>
          <p:spPr>
            <a:xfrm>
              <a:off x="3419725" y="1729416"/>
              <a:ext cx="504203" cy="2029538"/>
            </a:xfrm>
            <a:prstGeom prst="rect">
              <a:avLst/>
            </a:prstGeom>
            <a:noFill/>
            <a:ln w="9525">
              <a:noFill/>
            </a:ln>
          </p:spPr>
          <p:txBody>
            <a:bodyPr anchor="t">
              <a:spAutoFit/>
            </a:bodyPr>
            <a:p>
              <a:pPr eaLnBrk="0" hangingPunct="0"/>
              <a:r>
                <a:rPr lang="zh-CN" altLang="zh-CN" dirty="0">
                  <a:latin typeface="华文细黑" pitchFamily="2" charset="-122"/>
                  <a:ea typeface="华文细黑" pitchFamily="2" charset="-122"/>
                </a:rPr>
                <a:t>建档立卡贫困村</a:t>
              </a:r>
              <a:endParaRPr lang="zh-CN" altLang="en-US" dirty="0">
                <a:latin typeface="华文细黑" pitchFamily="2" charset="-122"/>
                <a:ea typeface="华文细黑" pitchFamily="2" charset="-122"/>
              </a:endParaRPr>
            </a:p>
          </p:txBody>
        </p:sp>
        <p:sp>
          <p:nvSpPr>
            <p:cNvPr id="72719" name="TextBox 7"/>
            <p:cNvSpPr txBox="1"/>
            <p:nvPr/>
          </p:nvSpPr>
          <p:spPr>
            <a:xfrm>
              <a:off x="3823682" y="1634670"/>
              <a:ext cx="982929" cy="368199"/>
            </a:xfrm>
            <a:prstGeom prst="rect">
              <a:avLst/>
            </a:prstGeom>
            <a:noFill/>
            <a:ln w="9525">
              <a:noFill/>
            </a:ln>
          </p:spPr>
          <p:txBody>
            <a:bodyPr wrap="none" anchor="t">
              <a:spAutoFit/>
            </a:bodyPr>
            <a:p>
              <a:pPr eaLnBrk="0" hangingPunct="0"/>
              <a:r>
                <a:rPr lang="en-US" altLang="zh-CN" dirty="0">
                  <a:latin typeface="Arial" panose="020B0604020202020204" pitchFamily="34" charset="0"/>
                  <a:ea typeface="宋体" panose="02010600030101010101" pitchFamily="2" charset="-122"/>
                </a:rPr>
                <a:t> 2013</a:t>
              </a:r>
              <a:r>
                <a:rPr lang="zh-CN" altLang="en-US" dirty="0">
                  <a:latin typeface="Arial" panose="020B0604020202020204" pitchFamily="34" charset="0"/>
                  <a:ea typeface="宋体" panose="02010600030101010101" pitchFamily="2" charset="-122"/>
                </a:rPr>
                <a:t>年</a:t>
              </a:r>
              <a:endParaRPr lang="zh-CN" altLang="en-US" dirty="0">
                <a:latin typeface="Arial" panose="020B0604020202020204" pitchFamily="34" charset="0"/>
                <a:ea typeface="宋体" panose="02010600030101010101" pitchFamily="2" charset="-122"/>
              </a:endParaRPr>
            </a:p>
          </p:txBody>
        </p:sp>
        <p:sp>
          <p:nvSpPr>
            <p:cNvPr id="72720" name="TextBox 16"/>
            <p:cNvSpPr txBox="1"/>
            <p:nvPr/>
          </p:nvSpPr>
          <p:spPr>
            <a:xfrm>
              <a:off x="3853509" y="3082469"/>
              <a:ext cx="982929" cy="368199"/>
            </a:xfrm>
            <a:prstGeom prst="rect">
              <a:avLst/>
            </a:prstGeom>
            <a:noFill/>
            <a:ln w="9525">
              <a:noFill/>
            </a:ln>
          </p:spPr>
          <p:txBody>
            <a:bodyPr wrap="none" anchor="t">
              <a:spAutoFit/>
            </a:bodyPr>
            <a:p>
              <a:pPr eaLnBrk="0" hangingPunct="0"/>
              <a:r>
                <a:rPr lang="en-US" altLang="zh-CN" dirty="0">
                  <a:latin typeface="Arial" panose="020B0604020202020204" pitchFamily="34" charset="0"/>
                  <a:ea typeface="宋体" panose="02010600030101010101" pitchFamily="2" charset="-122"/>
                </a:rPr>
                <a:t> 2018</a:t>
              </a:r>
              <a:r>
                <a:rPr lang="zh-CN" altLang="en-US" dirty="0">
                  <a:latin typeface="Arial" panose="020B0604020202020204" pitchFamily="34" charset="0"/>
                  <a:ea typeface="宋体" panose="02010600030101010101" pitchFamily="2" charset="-122"/>
                </a:rPr>
                <a:t>年</a:t>
              </a:r>
              <a:endParaRPr lang="zh-CN" altLang="en-US" dirty="0">
                <a:latin typeface="Arial" panose="020B0604020202020204" pitchFamily="34" charset="0"/>
                <a:ea typeface="宋体" panose="02010600030101010101" pitchFamily="2" charset="-122"/>
              </a:endParaRPr>
            </a:p>
          </p:txBody>
        </p:sp>
        <p:sp>
          <p:nvSpPr>
            <p:cNvPr id="72721" name="矩形 14"/>
            <p:cNvSpPr/>
            <p:nvPr/>
          </p:nvSpPr>
          <p:spPr>
            <a:xfrm>
              <a:off x="3888947" y="2060848"/>
              <a:ext cx="914400" cy="457200"/>
            </a:xfrm>
            <a:prstGeom prst="rect">
              <a:avLst/>
            </a:prstGeom>
            <a:solidFill>
              <a:srgbClr val="FF7C80"/>
            </a:solidFill>
            <a:ln w="9525">
              <a:noFill/>
            </a:ln>
          </p:spPr>
          <p:txBody>
            <a:bodyPr anchor="t"/>
            <a:p>
              <a:endParaRPr lang="zh-CN" altLang="en-US" sz="4000" dirty="0">
                <a:solidFill>
                  <a:srgbClr val="0000FF"/>
                </a:solidFill>
                <a:latin typeface="Arial" panose="020B0604020202020204" pitchFamily="34" charset="0"/>
                <a:ea typeface="楷体_GB2312" pitchFamily="49" charset="-122"/>
              </a:endParaRPr>
            </a:p>
          </p:txBody>
        </p:sp>
        <p:sp>
          <p:nvSpPr>
            <p:cNvPr id="72722" name="矩形 18"/>
            <p:cNvSpPr/>
            <p:nvPr/>
          </p:nvSpPr>
          <p:spPr>
            <a:xfrm>
              <a:off x="3873261" y="3451801"/>
              <a:ext cx="914400" cy="457200"/>
            </a:xfrm>
            <a:prstGeom prst="rect">
              <a:avLst/>
            </a:prstGeom>
            <a:solidFill>
              <a:srgbClr val="FF7C80"/>
            </a:solidFill>
            <a:ln w="9525">
              <a:noFill/>
            </a:ln>
          </p:spPr>
          <p:txBody>
            <a:bodyPr anchor="t"/>
            <a:p>
              <a:endParaRPr lang="zh-CN" altLang="en-US" sz="4000" dirty="0">
                <a:solidFill>
                  <a:srgbClr val="0000FF"/>
                </a:solidFill>
                <a:latin typeface="Arial" panose="020B0604020202020204" pitchFamily="34" charset="0"/>
                <a:ea typeface="楷体_GB2312" pitchFamily="49" charset="-122"/>
              </a:endParaRPr>
            </a:p>
          </p:txBody>
        </p:sp>
        <p:sp>
          <p:nvSpPr>
            <p:cNvPr id="72723" name="TextBox 19"/>
            <p:cNvSpPr txBox="1"/>
            <p:nvPr/>
          </p:nvSpPr>
          <p:spPr>
            <a:xfrm>
              <a:off x="3842287" y="2089393"/>
              <a:ext cx="993724" cy="398671"/>
            </a:xfrm>
            <a:prstGeom prst="rect">
              <a:avLst/>
            </a:prstGeom>
            <a:noFill/>
            <a:ln w="9525">
              <a:noFill/>
            </a:ln>
          </p:spPr>
          <p:txBody>
            <a:bodyPr wrap="none" anchor="t">
              <a:spAutoFit/>
            </a:bodyPr>
            <a:p>
              <a:pPr eaLnBrk="0" hangingPunct="0"/>
              <a:r>
                <a:rPr lang="en-US" altLang="zh-CN" dirty="0">
                  <a:latin typeface="Arial" panose="020B0604020202020204" pitchFamily="34" charset="0"/>
                  <a:ea typeface="宋体" panose="02010600030101010101" pitchFamily="2" charset="-122"/>
                </a:rPr>
                <a:t> </a:t>
              </a:r>
              <a:r>
                <a:rPr lang="en-US" altLang="zh-CN" sz="2000" dirty="0">
                  <a:solidFill>
                    <a:schemeClr val="bg1"/>
                  </a:solidFill>
                  <a:latin typeface="Arial" panose="020B0604020202020204" pitchFamily="34" charset="0"/>
                  <a:ea typeface="宋体" panose="02010600030101010101" pitchFamily="2" charset="-122"/>
                </a:rPr>
                <a:t>12.8</a:t>
              </a:r>
              <a:r>
                <a:rPr lang="zh-CN" altLang="en-US" sz="2000" dirty="0">
                  <a:solidFill>
                    <a:schemeClr val="bg1"/>
                  </a:solidFill>
                  <a:latin typeface="Arial" panose="020B0604020202020204" pitchFamily="34" charset="0"/>
                  <a:ea typeface="宋体" panose="02010600030101010101" pitchFamily="2" charset="-122"/>
                </a:rPr>
                <a:t>万</a:t>
              </a:r>
              <a:endParaRPr lang="zh-CN" altLang="en-US" sz="2000" dirty="0">
                <a:solidFill>
                  <a:schemeClr val="bg1"/>
                </a:solidFill>
                <a:latin typeface="Arial" panose="020B0604020202020204" pitchFamily="34" charset="0"/>
                <a:ea typeface="宋体" panose="02010600030101010101" pitchFamily="2" charset="-122"/>
              </a:endParaRPr>
            </a:p>
          </p:txBody>
        </p:sp>
        <p:sp>
          <p:nvSpPr>
            <p:cNvPr id="72724" name="矩形 15"/>
            <p:cNvSpPr/>
            <p:nvPr/>
          </p:nvSpPr>
          <p:spPr>
            <a:xfrm>
              <a:off x="3937404" y="3457635"/>
              <a:ext cx="728942" cy="368199"/>
            </a:xfrm>
            <a:prstGeom prst="rect">
              <a:avLst/>
            </a:prstGeom>
            <a:noFill/>
            <a:ln w="9525">
              <a:noFill/>
            </a:ln>
          </p:spPr>
          <p:txBody>
            <a:bodyPr wrap="none" anchor="t">
              <a:spAutoFit/>
            </a:bodyPr>
            <a:p>
              <a:pPr eaLnBrk="0" hangingPunct="0"/>
              <a:r>
                <a:rPr lang="en-US" altLang="zh-CN" dirty="0">
                  <a:solidFill>
                    <a:schemeClr val="bg1"/>
                  </a:solidFill>
                  <a:latin typeface="Arial" panose="020B0604020202020204" pitchFamily="34" charset="0"/>
                  <a:ea typeface="宋体" panose="02010600030101010101" pitchFamily="2" charset="-122"/>
                </a:rPr>
                <a:t>2.6</a:t>
              </a:r>
              <a:r>
                <a:rPr lang="zh-CN" altLang="en-US" dirty="0">
                  <a:solidFill>
                    <a:schemeClr val="bg1"/>
                  </a:solidFill>
                  <a:latin typeface="Arial" panose="020B0604020202020204" pitchFamily="34" charset="0"/>
                  <a:ea typeface="宋体" panose="02010600030101010101" pitchFamily="2" charset="-122"/>
                </a:rPr>
                <a:t>万</a:t>
              </a:r>
              <a:endParaRPr lang="zh-CN" altLang="en-US" dirty="0">
                <a:solidFill>
                  <a:schemeClr val="bg1"/>
                </a:solidFill>
                <a:latin typeface="Arial" panose="020B0604020202020204" pitchFamily="34" charset="0"/>
                <a:ea typeface="宋体" panose="02010600030101010101" pitchFamily="2" charset="-122"/>
              </a:endParaRPr>
            </a:p>
          </p:txBody>
        </p:sp>
      </p:grpSp>
      <p:sp>
        <p:nvSpPr>
          <p:cNvPr id="72725" name="TextBox 21"/>
          <p:cNvSpPr txBox="1"/>
          <p:nvPr/>
        </p:nvSpPr>
        <p:spPr>
          <a:xfrm>
            <a:off x="7535863" y="611188"/>
            <a:ext cx="1873250" cy="1322070"/>
          </a:xfrm>
          <a:prstGeom prst="rect">
            <a:avLst/>
          </a:prstGeom>
          <a:noFill/>
          <a:ln w="9525">
            <a:noFill/>
          </a:ln>
        </p:spPr>
        <p:txBody>
          <a:bodyPr anchor="t">
            <a:spAutoFit/>
          </a:bodyPr>
          <a:p>
            <a:pPr eaLnBrk="0" hangingPunct="0"/>
            <a:r>
              <a:rPr lang="en-US" altLang="zh-CN" sz="2000" dirty="0">
                <a:solidFill>
                  <a:srgbClr val="002060"/>
                </a:solidFill>
                <a:latin typeface="Arial" panose="020B0604020202020204" pitchFamily="34" charset="0"/>
                <a:ea typeface="宋体" panose="02010600030101010101" pitchFamily="2" charset="-122"/>
              </a:rPr>
              <a:t>2012</a:t>
            </a:r>
            <a:r>
              <a:rPr lang="zh-CN" altLang="en-US" sz="2000" dirty="0">
                <a:solidFill>
                  <a:srgbClr val="002060"/>
                </a:solidFill>
                <a:latin typeface="Arial" panose="020B0604020202020204" pitchFamily="34" charset="0"/>
                <a:ea typeface="宋体" panose="02010600030101010101" pitchFamily="2" charset="-122"/>
              </a:rPr>
              <a:t>年到</a:t>
            </a:r>
            <a:r>
              <a:rPr lang="en-US" altLang="zh-CN" sz="2000" dirty="0">
                <a:solidFill>
                  <a:srgbClr val="002060"/>
                </a:solidFill>
                <a:latin typeface="Arial" panose="020B0604020202020204" pitchFamily="34" charset="0"/>
                <a:ea typeface="宋体" panose="02010600030101010101" pitchFamily="2" charset="-122"/>
              </a:rPr>
              <a:t>2018</a:t>
            </a:r>
            <a:r>
              <a:rPr lang="zh-CN" altLang="en-US" sz="2000" dirty="0">
                <a:solidFill>
                  <a:srgbClr val="002060"/>
                </a:solidFill>
                <a:latin typeface="Arial" panose="020B0604020202020204" pitchFamily="34" charset="0"/>
                <a:ea typeface="宋体" panose="02010600030101010101" pitchFamily="2" charset="-122"/>
              </a:rPr>
              <a:t>年全国累计减少贫困人口</a:t>
            </a:r>
            <a:r>
              <a:rPr lang="en-US" altLang="zh-CN" sz="2000" dirty="0">
                <a:solidFill>
                  <a:srgbClr val="C00000"/>
                </a:solidFill>
                <a:latin typeface="Arial" panose="020B0604020202020204" pitchFamily="34" charset="0"/>
                <a:ea typeface="宋体" panose="02010600030101010101" pitchFamily="2" charset="-122"/>
              </a:rPr>
              <a:t>8239</a:t>
            </a:r>
            <a:r>
              <a:rPr lang="zh-CN" altLang="en-US" sz="2000" dirty="0">
                <a:solidFill>
                  <a:srgbClr val="002060"/>
                </a:solidFill>
                <a:latin typeface="Arial" panose="020B0604020202020204" pitchFamily="34" charset="0"/>
                <a:ea typeface="宋体" panose="02010600030101010101" pitchFamily="2" charset="-122"/>
              </a:rPr>
              <a:t>万人</a:t>
            </a:r>
            <a:endParaRPr lang="zh-CN" altLang="en-US" sz="2000" dirty="0">
              <a:solidFill>
                <a:srgbClr val="002060"/>
              </a:solidFill>
              <a:latin typeface="Arial" panose="020B0604020202020204" pitchFamily="34" charset="0"/>
              <a:ea typeface="宋体" panose="02010600030101010101" pitchFamily="2" charset="-122"/>
            </a:endParaRPr>
          </a:p>
        </p:txBody>
      </p:sp>
      <p:sp>
        <p:nvSpPr>
          <p:cNvPr id="72726" name="矩形 22"/>
          <p:cNvSpPr/>
          <p:nvPr/>
        </p:nvSpPr>
        <p:spPr>
          <a:xfrm>
            <a:off x="7573963" y="2370138"/>
            <a:ext cx="1931987" cy="1322070"/>
          </a:xfrm>
          <a:prstGeom prst="rect">
            <a:avLst/>
          </a:prstGeom>
          <a:noFill/>
          <a:ln w="9525">
            <a:noFill/>
          </a:ln>
        </p:spPr>
        <p:txBody>
          <a:bodyPr anchor="t">
            <a:spAutoFit/>
          </a:bodyPr>
          <a:p>
            <a:pPr eaLnBrk="0" hangingPunct="0"/>
            <a:r>
              <a:rPr lang="en-US" altLang="zh-CN" sz="2000" dirty="0">
                <a:solidFill>
                  <a:srgbClr val="002060"/>
                </a:solidFill>
                <a:latin typeface="Arial" panose="020B0604020202020204" pitchFamily="34" charset="0"/>
                <a:ea typeface="宋体" panose="02010600030101010101" pitchFamily="2" charset="-122"/>
              </a:rPr>
              <a:t>2018</a:t>
            </a:r>
            <a:r>
              <a:rPr lang="zh-CN" altLang="en-US" sz="2000" dirty="0">
                <a:solidFill>
                  <a:srgbClr val="002060"/>
                </a:solidFill>
                <a:latin typeface="Arial" panose="020B0604020202020204" pitchFamily="34" charset="0"/>
                <a:ea typeface="宋体" panose="02010600030101010101" pitchFamily="2" charset="-122"/>
              </a:rPr>
              <a:t>年中央财政补助地方专项扶贫资金</a:t>
            </a:r>
            <a:r>
              <a:rPr lang="en-US" altLang="zh-CN" sz="2000" dirty="0">
                <a:solidFill>
                  <a:srgbClr val="002060"/>
                </a:solidFill>
                <a:latin typeface="Arial" panose="020B0604020202020204" pitchFamily="34" charset="0"/>
                <a:ea typeface="宋体" panose="02010600030101010101" pitchFamily="2" charset="-122"/>
              </a:rPr>
              <a:t>1060.95</a:t>
            </a:r>
            <a:r>
              <a:rPr lang="zh-CN" altLang="en-US" sz="2000" dirty="0">
                <a:solidFill>
                  <a:srgbClr val="002060"/>
                </a:solidFill>
                <a:latin typeface="Arial" panose="020B0604020202020204" pitchFamily="34" charset="0"/>
                <a:ea typeface="宋体" panose="02010600030101010101" pitchFamily="2" charset="-122"/>
              </a:rPr>
              <a:t>亿元</a:t>
            </a:r>
            <a:endParaRPr lang="zh-CN" altLang="en-US" sz="2000" dirty="0">
              <a:solidFill>
                <a:srgbClr val="002060"/>
              </a:solidFill>
              <a:latin typeface="Arial" panose="020B0604020202020204" pitchFamily="34" charset="0"/>
              <a:ea typeface="宋体" panose="02010600030101010101" pitchFamily="2" charset="-122"/>
            </a:endParaRPr>
          </a:p>
        </p:txBody>
      </p:sp>
      <p:sp>
        <p:nvSpPr>
          <p:cNvPr id="72727" name="矩形 23"/>
          <p:cNvSpPr/>
          <p:nvPr/>
        </p:nvSpPr>
        <p:spPr>
          <a:xfrm>
            <a:off x="2397125" y="3694113"/>
            <a:ext cx="1000760" cy="398780"/>
          </a:xfrm>
          <a:prstGeom prst="rect">
            <a:avLst/>
          </a:prstGeom>
          <a:noFill/>
          <a:ln w="9525">
            <a:noFill/>
          </a:ln>
        </p:spPr>
        <p:txBody>
          <a:bodyPr wrap="none" anchor="t">
            <a:spAutoFit/>
          </a:bodyPr>
          <a:p>
            <a:pPr eaLnBrk="0" hangingPunct="0"/>
            <a:r>
              <a:rPr lang="en-US" altLang="zh-CN" sz="2000" dirty="0">
                <a:solidFill>
                  <a:srgbClr val="C00000"/>
                </a:solidFill>
                <a:latin typeface="Arial" panose="020B0604020202020204" pitchFamily="34" charset="0"/>
                <a:ea typeface="宋体" panose="02010600030101010101" pitchFamily="2" charset="-122"/>
              </a:rPr>
              <a:t>2019</a:t>
            </a:r>
            <a:r>
              <a:rPr lang="zh-CN" altLang="en-US" sz="2000" dirty="0">
                <a:solidFill>
                  <a:srgbClr val="C00000"/>
                </a:solidFill>
                <a:latin typeface="Arial" panose="020B0604020202020204" pitchFamily="34" charset="0"/>
                <a:ea typeface="宋体" panose="02010600030101010101" pitchFamily="2" charset="-122"/>
              </a:rPr>
              <a:t>年</a:t>
            </a:r>
            <a:endParaRPr lang="zh-CN" altLang="en-US" sz="2000" dirty="0">
              <a:solidFill>
                <a:srgbClr val="C00000"/>
              </a:solidFill>
              <a:latin typeface="Arial" panose="020B0604020202020204" pitchFamily="34" charset="0"/>
              <a:ea typeface="宋体" panose="02010600030101010101" pitchFamily="2" charset="-122"/>
            </a:endParaRPr>
          </a:p>
        </p:txBody>
      </p:sp>
      <p:sp>
        <p:nvSpPr>
          <p:cNvPr id="72728" name="矩形 24"/>
          <p:cNvSpPr/>
          <p:nvPr/>
        </p:nvSpPr>
        <p:spPr>
          <a:xfrm>
            <a:off x="2049463" y="4273550"/>
            <a:ext cx="1708150" cy="1938020"/>
          </a:xfrm>
          <a:prstGeom prst="rect">
            <a:avLst/>
          </a:prstGeom>
          <a:noFill/>
          <a:ln w="9525">
            <a:noFill/>
          </a:ln>
        </p:spPr>
        <p:txBody>
          <a:bodyPr anchor="t">
            <a:spAutoFit/>
          </a:bodyPr>
          <a:p>
            <a:pPr eaLnBrk="0" hangingPunct="0"/>
            <a:r>
              <a:rPr lang="zh-CN" altLang="en-US" sz="2000" dirty="0">
                <a:solidFill>
                  <a:srgbClr val="002060"/>
                </a:solidFill>
                <a:latin typeface="Arial" panose="020B0604020202020204" pitchFamily="34" charset="0"/>
                <a:ea typeface="宋体" panose="02010600030101010101" pitchFamily="2" charset="-122"/>
              </a:rPr>
              <a:t>贫困人口减少</a:t>
            </a:r>
            <a:r>
              <a:rPr lang="en-US" altLang="zh-CN" sz="2000" dirty="0">
                <a:solidFill>
                  <a:srgbClr val="002060"/>
                </a:solidFill>
                <a:latin typeface="Arial" panose="020B0604020202020204" pitchFamily="34" charset="0"/>
                <a:ea typeface="宋体" panose="02010600030101010101" pitchFamily="2" charset="-122"/>
              </a:rPr>
              <a:t>1000</a:t>
            </a:r>
            <a:r>
              <a:rPr lang="zh-CN" altLang="en-US" sz="2000" dirty="0">
                <a:solidFill>
                  <a:srgbClr val="002060"/>
                </a:solidFill>
                <a:latin typeface="Arial" panose="020B0604020202020204" pitchFamily="34" charset="0"/>
                <a:ea typeface="宋体" panose="02010600030101010101" pitchFamily="2" charset="-122"/>
              </a:rPr>
              <a:t>万以上</a:t>
            </a:r>
            <a:endParaRPr lang="en-US" altLang="zh-CN" sz="2000" dirty="0">
              <a:solidFill>
                <a:srgbClr val="002060"/>
              </a:solidFill>
              <a:latin typeface="Arial" panose="020B0604020202020204" pitchFamily="34" charset="0"/>
              <a:ea typeface="宋体" panose="02010600030101010101" pitchFamily="2" charset="-122"/>
            </a:endParaRPr>
          </a:p>
          <a:p>
            <a:pPr eaLnBrk="0" hangingPunct="0"/>
            <a:endParaRPr lang="en-US" altLang="zh-CN" sz="2000" dirty="0">
              <a:solidFill>
                <a:srgbClr val="002060"/>
              </a:solidFill>
              <a:latin typeface="Arial" panose="020B0604020202020204" pitchFamily="34" charset="0"/>
              <a:ea typeface="宋体" panose="02010600030101010101" pitchFamily="2" charset="-122"/>
            </a:endParaRPr>
          </a:p>
          <a:p>
            <a:pPr eaLnBrk="0" hangingPunct="0"/>
            <a:r>
              <a:rPr lang="zh-CN" altLang="en-US" sz="2000" dirty="0">
                <a:solidFill>
                  <a:srgbClr val="002060"/>
                </a:solidFill>
                <a:latin typeface="Arial" panose="020B0604020202020204" pitchFamily="34" charset="0"/>
                <a:ea typeface="宋体" panose="02010600030101010101" pitchFamily="2" charset="-122"/>
              </a:rPr>
              <a:t>资金增量主要用于深度贫困地区</a:t>
            </a:r>
            <a:endParaRPr lang="zh-CN" altLang="en-US" sz="2000" dirty="0">
              <a:solidFill>
                <a:srgbClr val="002060"/>
              </a:solidFill>
              <a:latin typeface="Arial" panose="020B0604020202020204" pitchFamily="34" charset="0"/>
              <a:ea typeface="宋体" panose="02010600030101010101" pitchFamily="2" charset="-122"/>
            </a:endParaRPr>
          </a:p>
        </p:txBody>
      </p:sp>
      <p:sp>
        <p:nvSpPr>
          <p:cNvPr id="72729" name="矩形 25"/>
          <p:cNvSpPr/>
          <p:nvPr/>
        </p:nvSpPr>
        <p:spPr>
          <a:xfrm>
            <a:off x="4411663" y="604838"/>
            <a:ext cx="2468880" cy="398780"/>
          </a:xfrm>
          <a:prstGeom prst="rect">
            <a:avLst/>
          </a:prstGeom>
          <a:noFill/>
          <a:ln w="9525">
            <a:noFill/>
          </a:ln>
        </p:spPr>
        <p:txBody>
          <a:bodyPr wrap="none" anchor="t">
            <a:spAutoFit/>
          </a:bodyPr>
          <a:p>
            <a:pPr eaLnBrk="0" hangingPunct="0"/>
            <a:r>
              <a:rPr lang="zh-CN" altLang="en-US" sz="2000" dirty="0">
                <a:solidFill>
                  <a:srgbClr val="FFFFFF"/>
                </a:solidFill>
                <a:latin typeface="黑体" panose="02010609060101010101" pitchFamily="49" charset="-122"/>
                <a:ea typeface="黑体" panose="02010609060101010101" pitchFamily="49" charset="-122"/>
              </a:rPr>
              <a:t>贫困人口还有</a:t>
            </a:r>
            <a:r>
              <a:rPr lang="en-US" altLang="zh-CN" sz="2000" dirty="0">
                <a:solidFill>
                  <a:srgbClr val="FFFFFF"/>
                </a:solidFill>
                <a:latin typeface="黑体" panose="02010609060101010101" pitchFamily="49" charset="-122"/>
                <a:ea typeface="黑体" panose="02010609060101010101" pitchFamily="49" charset="-122"/>
              </a:rPr>
              <a:t>1600</a:t>
            </a:r>
            <a:r>
              <a:rPr lang="zh-CN" altLang="en-US" sz="2000" dirty="0">
                <a:solidFill>
                  <a:srgbClr val="FFFFFF"/>
                </a:solidFill>
                <a:latin typeface="黑体" panose="02010609060101010101" pitchFamily="49" charset="-122"/>
                <a:ea typeface="黑体" panose="02010609060101010101" pitchFamily="49" charset="-122"/>
              </a:rPr>
              <a:t>万</a:t>
            </a:r>
            <a:endParaRPr lang="zh-CN" altLang="en-US" sz="2000" dirty="0">
              <a:solidFill>
                <a:srgbClr val="FFFFFF"/>
              </a:solidFill>
              <a:latin typeface="黑体" panose="02010609060101010101" pitchFamily="49" charset="-122"/>
              <a:ea typeface="黑体" panose="02010609060101010101" pitchFamily="49" charset="-122"/>
            </a:endParaRPr>
          </a:p>
        </p:txBody>
      </p:sp>
      <p:pic>
        <p:nvPicPr>
          <p:cNvPr id="72730" name="Picture 4" descr="E:\2018年\图片\贫困县.jpeg"/>
          <p:cNvPicPr>
            <a:picLocks noChangeAspect="1"/>
          </p:cNvPicPr>
          <p:nvPr/>
        </p:nvPicPr>
        <p:blipFill>
          <a:blip r:embed="rId3"/>
          <a:srcRect b="3378"/>
          <a:stretch>
            <a:fillRect/>
          </a:stretch>
        </p:blipFill>
        <p:spPr>
          <a:xfrm>
            <a:off x="6291263" y="4225925"/>
            <a:ext cx="3459162" cy="2366963"/>
          </a:xfrm>
          <a:prstGeom prst="rect">
            <a:avLst/>
          </a:prstGeom>
          <a:noFill/>
          <a:ln w="9525">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95935" y="-155575"/>
            <a:ext cx="10515600" cy="1325563"/>
          </a:xfrm>
        </p:spPr>
        <p:txBody>
          <a:bodyPr/>
          <a:p>
            <a:r>
              <a:rPr lang="en-US" altLang="zh-CN" b="1">
                <a:solidFill>
                  <a:srgbClr val="FF0000"/>
                </a:solidFill>
                <a:latin typeface="黑体" panose="02010609060101010101" pitchFamily="49" charset="-122"/>
                <a:ea typeface="黑体" panose="02010609060101010101" pitchFamily="49" charset="-122"/>
              </a:rPr>
              <a:t>3.</a:t>
            </a:r>
            <a:r>
              <a:rPr lang="zh-CN" altLang="en-US" b="1">
                <a:solidFill>
                  <a:srgbClr val="FF0000"/>
                </a:solidFill>
                <a:latin typeface="黑体" panose="02010609060101010101" pitchFamily="49" charset="-122"/>
                <a:ea typeface="黑体" panose="02010609060101010101" pitchFamily="49" charset="-122"/>
              </a:rPr>
              <a:t>学术热点</a:t>
            </a:r>
            <a:endParaRPr lang="zh-CN" altLang="en-US" b="1">
              <a:solidFill>
                <a:srgbClr val="FF0000"/>
              </a:solidFill>
              <a:latin typeface="黑体" panose="02010609060101010101" pitchFamily="49" charset="-122"/>
              <a:ea typeface="黑体" panose="02010609060101010101" pitchFamily="49" charset="-122"/>
            </a:endParaRPr>
          </a:p>
        </p:txBody>
      </p:sp>
      <p:pic>
        <p:nvPicPr>
          <p:cNvPr id="4" name="图片 1" descr="IMG_256"/>
          <p:cNvPicPr>
            <a:picLocks noChangeAspect="1"/>
          </p:cNvPicPr>
          <p:nvPr>
            <p:ph idx="1"/>
          </p:nvPr>
        </p:nvPicPr>
        <p:blipFill>
          <a:blip r:embed="rId1"/>
          <a:stretch>
            <a:fillRect/>
          </a:stretch>
        </p:blipFill>
        <p:spPr>
          <a:xfrm>
            <a:off x="120015" y="1001395"/>
            <a:ext cx="11838305" cy="5574030"/>
          </a:xfrm>
          <a:prstGeom prst="rect">
            <a:avLst/>
          </a:prstGeom>
          <a:noFill/>
          <a:ln w="9525">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7" name="图片 2" descr="IMG_256"/>
          <p:cNvPicPr>
            <a:picLocks noChangeAspect="1"/>
          </p:cNvPicPr>
          <p:nvPr>
            <p:ph idx="1"/>
          </p:nvPr>
        </p:nvPicPr>
        <p:blipFill>
          <a:blip r:embed="rId1"/>
          <a:stretch>
            <a:fillRect/>
          </a:stretch>
        </p:blipFill>
        <p:spPr>
          <a:xfrm>
            <a:off x="10795" y="33020"/>
            <a:ext cx="12005945" cy="6842125"/>
          </a:xfrm>
          <a:prstGeom prst="rect">
            <a:avLst/>
          </a:prstGeom>
          <a:noFill/>
          <a:ln w="9525">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708025" y="55880"/>
            <a:ext cx="10515600" cy="642620"/>
          </a:xfrm>
        </p:spPr>
        <p:txBody>
          <a:bodyPr/>
          <a:p>
            <a:r>
              <a:rPr lang="zh-CN" altLang="en-US" b="1">
                <a:solidFill>
                  <a:srgbClr val="FF0000"/>
                </a:solidFill>
              </a:rPr>
              <a:t>关注2018年十大学术热点</a:t>
            </a:r>
            <a:endParaRPr lang="zh-CN" altLang="en-US" b="1">
              <a:solidFill>
                <a:srgbClr val="FF0000"/>
              </a:solidFill>
            </a:endParaRPr>
          </a:p>
        </p:txBody>
      </p:sp>
      <p:sp>
        <p:nvSpPr>
          <p:cNvPr id="3" name="内容占位符 2"/>
          <p:cNvSpPr>
            <a:spLocks noGrp="1"/>
          </p:cNvSpPr>
          <p:nvPr>
            <p:ph idx="1"/>
          </p:nvPr>
        </p:nvSpPr>
        <p:spPr>
          <a:xfrm>
            <a:off x="480060" y="815975"/>
            <a:ext cx="10515600" cy="5133340"/>
          </a:xfrm>
        </p:spPr>
        <p:txBody>
          <a:bodyPr/>
          <a:p>
            <a:r>
              <a:rPr lang="zh-CN" altLang="en-US"/>
              <a:t>1.习近平新时代中国特色社会主义经济思想研究</a:t>
            </a:r>
            <a:endParaRPr lang="zh-CN" altLang="en-US"/>
          </a:p>
          <a:p>
            <a:r>
              <a:rPr lang="zh-CN" altLang="en-US">
                <a:solidFill>
                  <a:srgbClr val="FF0000"/>
                </a:solidFill>
              </a:rPr>
              <a:t>2.马克思主义与当代社会（</a:t>
            </a:r>
            <a:r>
              <a:rPr lang="en-US" altLang="zh-CN">
                <a:solidFill>
                  <a:srgbClr val="FF0000"/>
                </a:solidFill>
              </a:rPr>
              <a:t>2018</a:t>
            </a:r>
            <a:r>
              <a:rPr lang="zh-CN" altLang="en-US">
                <a:solidFill>
                  <a:srgbClr val="FF0000"/>
                </a:solidFill>
              </a:rPr>
              <a:t>年已考）</a:t>
            </a:r>
            <a:endParaRPr lang="zh-CN" altLang="en-US"/>
          </a:p>
          <a:p>
            <a:r>
              <a:rPr lang="zh-CN" altLang="en-US"/>
              <a:t>3.改革开放40年：经验总结、理论创新与学科发展</a:t>
            </a:r>
            <a:endParaRPr lang="zh-CN" altLang="en-US"/>
          </a:p>
          <a:p>
            <a:r>
              <a:rPr lang="zh-CN" altLang="en-US"/>
              <a:t>4.高质量发展下的现代化经济体系构建</a:t>
            </a:r>
            <a:endParaRPr lang="zh-CN" altLang="en-US"/>
          </a:p>
          <a:p>
            <a:r>
              <a:rPr lang="zh-CN" altLang="en-US">
                <a:solidFill>
                  <a:srgbClr val="FF0000"/>
                </a:solidFill>
              </a:rPr>
              <a:t>5.乡村振兴战略研究（</a:t>
            </a:r>
            <a:r>
              <a:rPr lang="en-US" altLang="zh-CN">
                <a:solidFill>
                  <a:srgbClr val="FF0000"/>
                </a:solidFill>
              </a:rPr>
              <a:t>2018</a:t>
            </a:r>
            <a:r>
              <a:rPr lang="zh-CN" altLang="en-US">
                <a:solidFill>
                  <a:srgbClr val="FF0000"/>
                </a:solidFill>
              </a:rPr>
              <a:t>年已考）</a:t>
            </a:r>
            <a:endParaRPr lang="zh-CN" altLang="en-US">
              <a:solidFill>
                <a:srgbClr val="FF0000"/>
              </a:solidFill>
            </a:endParaRPr>
          </a:p>
          <a:p>
            <a:r>
              <a:rPr lang="zh-CN" altLang="en-US">
                <a:solidFill>
                  <a:srgbClr val="00B0F0"/>
                </a:solidFill>
              </a:rPr>
              <a:t>6.监察体制改革与刑事诉讼制度的衔接</a:t>
            </a:r>
            <a:endParaRPr lang="zh-CN" altLang="en-US">
              <a:solidFill>
                <a:srgbClr val="00B0F0"/>
              </a:solidFill>
            </a:endParaRPr>
          </a:p>
          <a:p>
            <a:r>
              <a:rPr lang="zh-CN" altLang="en-US">
                <a:solidFill>
                  <a:srgbClr val="00B0F0"/>
                </a:solidFill>
              </a:rPr>
              <a:t>7.海洋史研究的拓展</a:t>
            </a:r>
            <a:endParaRPr lang="zh-CN" altLang="en-US">
              <a:solidFill>
                <a:srgbClr val="00B0F0"/>
              </a:solidFill>
            </a:endParaRPr>
          </a:p>
          <a:p>
            <a:r>
              <a:rPr lang="zh-CN" altLang="en-US">
                <a:solidFill>
                  <a:srgbClr val="00B0F0"/>
                </a:solidFill>
              </a:rPr>
              <a:t>8.新时代教师队伍建设研究</a:t>
            </a:r>
            <a:endParaRPr lang="zh-CN" altLang="en-US">
              <a:solidFill>
                <a:srgbClr val="00B0F0"/>
              </a:solidFill>
            </a:endParaRPr>
          </a:p>
          <a:p>
            <a:r>
              <a:rPr lang="zh-CN" altLang="en-US"/>
              <a:t>9.算法主导下信息传播的社会影响与挑战</a:t>
            </a:r>
            <a:endParaRPr lang="zh-CN" altLang="en-US"/>
          </a:p>
          <a:p>
            <a:r>
              <a:rPr lang="zh-CN" altLang="en-US"/>
              <a:t>10.大数据视域下数字人文研究</a:t>
            </a:r>
            <a:endParaRPr lang="zh-CN" altLang="en-US"/>
          </a:p>
        </p:txBody>
      </p:sp>
      <p:sp>
        <p:nvSpPr>
          <p:cNvPr id="4" name="文本框 3"/>
          <p:cNvSpPr txBox="1"/>
          <p:nvPr/>
        </p:nvSpPr>
        <p:spPr>
          <a:xfrm>
            <a:off x="1034415" y="5949315"/>
            <a:ext cx="10849610" cy="460375"/>
          </a:xfrm>
          <a:prstGeom prst="rect">
            <a:avLst/>
          </a:prstGeom>
          <a:noFill/>
        </p:spPr>
        <p:txBody>
          <a:bodyPr wrap="square" rtlCol="0">
            <a:spAutoFit/>
          </a:bodyPr>
          <a:p>
            <a:r>
              <a:rPr lang="zh-CN" altLang="en-US" sz="2400">
                <a:solidFill>
                  <a:srgbClr val="FF0000"/>
                </a:solidFill>
              </a:rPr>
              <a:t>1、5均在2018年高考中已有体现，另外同历史学科有关的还有3、6、7、8。</a:t>
            </a:r>
            <a:endParaRPr lang="zh-CN" altLang="en-US" sz="2400">
              <a:solidFill>
                <a:srgbClr val="FF0000"/>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449" name="Rectangle 2"/>
          <p:cNvSpPr>
            <a:spLocks noGrp="1"/>
          </p:cNvSpPr>
          <p:nvPr>
            <p:ph type="title" idx="4294967295"/>
          </p:nvPr>
        </p:nvSpPr>
        <p:spPr>
          <a:xfrm>
            <a:off x="1944688" y="-308610"/>
            <a:ext cx="8229600" cy="1143000"/>
          </a:xfrm>
        </p:spPr>
        <p:txBody>
          <a:bodyPr vert="horz" wrap="square" lIns="91440" tIns="45720" rIns="91440" bIns="45720" anchor="ctr"/>
          <a:p>
            <a:r>
              <a:rPr lang="zh-CN" altLang="en-US" sz="3200" dirty="0">
                <a:latin typeface="黑体" panose="02010609060101010101" pitchFamily="49" charset="-122"/>
                <a:ea typeface="黑体" panose="02010609060101010101" pitchFamily="49" charset="-122"/>
              </a:rPr>
              <a:t>“</a:t>
            </a:r>
            <a:r>
              <a:rPr lang="en-US" altLang="zh-CN" sz="3200" dirty="0">
                <a:latin typeface="黑体" panose="02010609060101010101" pitchFamily="49" charset="-122"/>
                <a:ea typeface="黑体" panose="02010609060101010101" pitchFamily="49" charset="-122"/>
              </a:rPr>
              <a:t>2018</a:t>
            </a:r>
            <a:r>
              <a:rPr lang="zh-CN" altLang="en-US" sz="3200" dirty="0">
                <a:latin typeface="黑体" panose="02010609060101010101" pitchFamily="49" charset="-122"/>
                <a:ea typeface="黑体" panose="02010609060101010101" pitchFamily="49" charset="-122"/>
              </a:rPr>
              <a:t>年度中国历史学研究十大热点”</a:t>
            </a:r>
            <a:endParaRPr lang="zh-CN" altLang="en-US" sz="3200" dirty="0">
              <a:latin typeface="黑体" panose="02010609060101010101" pitchFamily="49" charset="-122"/>
              <a:ea typeface="黑体" panose="02010609060101010101" pitchFamily="49" charset="-122"/>
            </a:endParaRPr>
          </a:p>
        </p:txBody>
      </p:sp>
      <p:sp>
        <p:nvSpPr>
          <p:cNvPr id="104450" name="Rectangle 3"/>
          <p:cNvSpPr>
            <a:spLocks noGrp="1"/>
          </p:cNvSpPr>
          <p:nvPr>
            <p:ph type="body" idx="4294967295"/>
          </p:nvPr>
        </p:nvSpPr>
        <p:spPr>
          <a:xfrm>
            <a:off x="1944688" y="834073"/>
            <a:ext cx="8472487" cy="5040312"/>
          </a:xfrm>
        </p:spPr>
        <p:txBody>
          <a:bodyPr vert="horz" wrap="square" lIns="91440" tIns="45720" rIns="91440" bIns="45720" anchor="t"/>
          <a:p>
            <a:pPr marL="514350" indent="-514350" eaLnBrk="1" hangingPunct="1">
              <a:lnSpc>
                <a:spcPct val="90000"/>
              </a:lnSpc>
              <a:buFontTx/>
              <a:buAutoNum type="arabicPeriod"/>
            </a:pPr>
            <a:r>
              <a:rPr lang="zh-CN" altLang="en-US" sz="2800" dirty="0">
                <a:latin typeface="黑体" panose="02010609060101010101" pitchFamily="49" charset="-122"/>
                <a:ea typeface="黑体" panose="02010609060101010101" pitchFamily="49" charset="-122"/>
              </a:rPr>
              <a:t>公共阐释理论视野下的历史阐释学</a:t>
            </a:r>
            <a:endParaRPr lang="en-US" altLang="zh-CN" sz="2800" dirty="0">
              <a:latin typeface="黑体" panose="02010609060101010101" pitchFamily="49" charset="-122"/>
              <a:ea typeface="黑体" panose="02010609060101010101" pitchFamily="49" charset="-122"/>
            </a:endParaRPr>
          </a:p>
          <a:p>
            <a:pPr marL="514350" indent="-514350" eaLnBrk="1" hangingPunct="1">
              <a:lnSpc>
                <a:spcPct val="90000"/>
              </a:lnSpc>
              <a:buFontTx/>
              <a:buAutoNum type="arabicPeriod"/>
            </a:pPr>
            <a:r>
              <a:rPr lang="zh-CN" altLang="en-US" sz="2800" dirty="0">
                <a:latin typeface="黑体" panose="02010609060101010101" pitchFamily="49" charset="-122"/>
                <a:ea typeface="黑体" panose="02010609060101010101" pitchFamily="49" charset="-122"/>
              </a:rPr>
              <a:t>口述历史理论、方法与实践</a:t>
            </a:r>
            <a:endParaRPr lang="en-US" altLang="zh-CN" sz="2800" dirty="0">
              <a:latin typeface="黑体" panose="02010609060101010101" pitchFamily="49" charset="-122"/>
              <a:ea typeface="黑体" panose="02010609060101010101" pitchFamily="49" charset="-122"/>
            </a:endParaRPr>
          </a:p>
          <a:p>
            <a:pPr marL="514350" indent="-514350" eaLnBrk="1" hangingPunct="1">
              <a:lnSpc>
                <a:spcPct val="90000"/>
              </a:lnSpc>
              <a:buFontTx/>
              <a:buAutoNum type="arabicPeriod"/>
            </a:pPr>
            <a:r>
              <a:rPr lang="zh-CN" altLang="en-US" sz="2800" dirty="0">
                <a:latin typeface="黑体" panose="02010609060101010101" pitchFamily="49" charset="-122"/>
                <a:ea typeface="黑体" panose="02010609060101010101" pitchFamily="49" charset="-122"/>
              </a:rPr>
              <a:t>新出简牍文献对古代社会研究的推动</a:t>
            </a:r>
            <a:endParaRPr lang="en-US" altLang="zh-CN" sz="2800" dirty="0">
              <a:latin typeface="黑体" panose="02010609060101010101" pitchFamily="49" charset="-122"/>
              <a:ea typeface="黑体" panose="02010609060101010101" pitchFamily="49" charset="-122"/>
            </a:endParaRPr>
          </a:p>
          <a:p>
            <a:pPr marL="514350" indent="-514350" eaLnBrk="1" hangingPunct="1">
              <a:lnSpc>
                <a:spcPct val="90000"/>
              </a:lnSpc>
              <a:buFontTx/>
              <a:buAutoNum type="arabicPeriod"/>
            </a:pPr>
            <a:r>
              <a:rPr lang="zh-CN" altLang="en-US" sz="2800" dirty="0">
                <a:latin typeface="黑体" panose="02010609060101010101" pitchFamily="49" charset="-122"/>
                <a:ea typeface="黑体" panose="02010609060101010101" pitchFamily="49" charset="-122"/>
              </a:rPr>
              <a:t>古代应灾政策的演变与实践</a:t>
            </a:r>
            <a:endParaRPr lang="en-US" altLang="zh-CN" sz="2800" dirty="0">
              <a:latin typeface="黑体" panose="02010609060101010101" pitchFamily="49" charset="-122"/>
              <a:ea typeface="黑体" panose="02010609060101010101" pitchFamily="49" charset="-122"/>
            </a:endParaRPr>
          </a:p>
          <a:p>
            <a:pPr marL="514350" indent="-514350" eaLnBrk="1" hangingPunct="1">
              <a:lnSpc>
                <a:spcPct val="90000"/>
              </a:lnSpc>
              <a:buFontTx/>
              <a:buAutoNum type="arabicPeriod"/>
            </a:pPr>
            <a:r>
              <a:rPr lang="zh-CN" altLang="en-US" sz="2800" dirty="0">
                <a:latin typeface="黑体" panose="02010609060101010101" pitchFamily="49" charset="-122"/>
                <a:ea typeface="黑体" panose="02010609060101010101" pitchFamily="49" charset="-122"/>
              </a:rPr>
              <a:t>边疆研究新成果与边疆学学科建设</a:t>
            </a:r>
            <a:endParaRPr lang="en-US" altLang="zh-CN" sz="2800" dirty="0">
              <a:latin typeface="黑体" panose="02010609060101010101" pitchFamily="49" charset="-122"/>
              <a:ea typeface="黑体" panose="02010609060101010101" pitchFamily="49" charset="-122"/>
            </a:endParaRPr>
          </a:p>
          <a:p>
            <a:pPr marL="514350" indent="-514350" eaLnBrk="1" hangingPunct="1">
              <a:lnSpc>
                <a:spcPct val="90000"/>
              </a:lnSpc>
              <a:buFontTx/>
              <a:buAutoNum type="arabicPeriod"/>
            </a:pPr>
            <a:r>
              <a:rPr lang="zh-CN" altLang="en-US" sz="2800" dirty="0">
                <a:latin typeface="黑体" panose="02010609060101010101" pitchFamily="49" charset="-122"/>
                <a:ea typeface="黑体" panose="02010609060101010101" pitchFamily="49" charset="-122"/>
              </a:rPr>
              <a:t>海洋史研究的新拓展与新特征</a:t>
            </a:r>
            <a:endParaRPr lang="en-US" altLang="zh-CN" sz="2800" dirty="0">
              <a:latin typeface="黑体" panose="02010609060101010101" pitchFamily="49" charset="-122"/>
              <a:ea typeface="黑体" panose="02010609060101010101" pitchFamily="49" charset="-122"/>
            </a:endParaRPr>
          </a:p>
          <a:p>
            <a:pPr marL="514350" indent="-514350" eaLnBrk="1" hangingPunct="1">
              <a:lnSpc>
                <a:spcPct val="90000"/>
              </a:lnSpc>
              <a:buFontTx/>
              <a:buAutoNum type="arabicPeriod"/>
            </a:pPr>
            <a:r>
              <a:rPr lang="zh-CN" altLang="en-US" sz="2800" dirty="0">
                <a:latin typeface="黑体" panose="02010609060101010101" pitchFamily="49" charset="-122"/>
                <a:ea typeface="黑体" panose="02010609060101010101" pitchFamily="49" charset="-122"/>
              </a:rPr>
              <a:t>丝绸之路史研究的新视野</a:t>
            </a:r>
            <a:endParaRPr lang="en-US" altLang="zh-CN" sz="2800" dirty="0">
              <a:latin typeface="黑体" panose="02010609060101010101" pitchFamily="49" charset="-122"/>
              <a:ea typeface="黑体" panose="02010609060101010101" pitchFamily="49" charset="-122"/>
            </a:endParaRPr>
          </a:p>
          <a:p>
            <a:pPr marL="514350" indent="-514350" eaLnBrk="1" hangingPunct="1">
              <a:lnSpc>
                <a:spcPct val="90000"/>
              </a:lnSpc>
              <a:buFontTx/>
              <a:buAutoNum type="arabicPeriod"/>
            </a:pPr>
            <a:r>
              <a:rPr lang="zh-CN" altLang="en-US" sz="2800" dirty="0">
                <a:latin typeface="黑体" panose="02010609060101010101" pitchFamily="49" charset="-122"/>
                <a:ea typeface="黑体" panose="02010609060101010101" pitchFamily="49" charset="-122"/>
              </a:rPr>
              <a:t>晚清财政税收的近代化转型</a:t>
            </a:r>
            <a:endParaRPr lang="en-US" altLang="zh-CN" sz="2800" dirty="0">
              <a:latin typeface="黑体" panose="02010609060101010101" pitchFamily="49" charset="-122"/>
              <a:ea typeface="黑体" panose="02010609060101010101" pitchFamily="49" charset="-122"/>
            </a:endParaRPr>
          </a:p>
          <a:p>
            <a:pPr marL="514350" indent="-514350" eaLnBrk="1" hangingPunct="1">
              <a:lnSpc>
                <a:spcPct val="90000"/>
              </a:lnSpc>
              <a:buFontTx/>
              <a:buAutoNum type="arabicPeriod"/>
            </a:pPr>
            <a:r>
              <a:rPr lang="zh-CN" altLang="en-US" sz="2800" dirty="0">
                <a:latin typeface="黑体" panose="02010609060101010101" pitchFamily="49" charset="-122"/>
                <a:ea typeface="黑体" panose="02010609060101010101" pitchFamily="49" charset="-122"/>
              </a:rPr>
              <a:t>纪念戊戌变法</a:t>
            </a:r>
            <a:r>
              <a:rPr lang="en-US" altLang="zh-CN" sz="2800" dirty="0">
                <a:latin typeface="黑体" panose="02010609060101010101" pitchFamily="49" charset="-122"/>
                <a:ea typeface="黑体" panose="02010609060101010101" pitchFamily="49" charset="-122"/>
              </a:rPr>
              <a:t>120</a:t>
            </a:r>
            <a:r>
              <a:rPr lang="zh-CN" altLang="en-US" sz="2800" dirty="0">
                <a:latin typeface="黑体" panose="02010609060101010101" pitchFamily="49" charset="-122"/>
                <a:ea typeface="黑体" panose="02010609060101010101" pitchFamily="49" charset="-122"/>
              </a:rPr>
              <a:t>周年</a:t>
            </a:r>
            <a:endParaRPr lang="en-US" altLang="zh-CN" sz="2800" dirty="0">
              <a:latin typeface="黑体" panose="02010609060101010101" pitchFamily="49" charset="-122"/>
              <a:ea typeface="黑体" panose="02010609060101010101" pitchFamily="49" charset="-122"/>
            </a:endParaRPr>
          </a:p>
          <a:p>
            <a:pPr marL="514350" indent="-514350" eaLnBrk="1" hangingPunct="1">
              <a:lnSpc>
                <a:spcPct val="90000"/>
              </a:lnSpc>
              <a:buFontTx/>
              <a:buAutoNum type="arabicPeriod"/>
            </a:pPr>
            <a:r>
              <a:rPr lang="zh-CN" altLang="en-US" sz="2800" dirty="0">
                <a:latin typeface="黑体" panose="02010609060101010101" pitchFamily="49" charset="-122"/>
                <a:ea typeface="黑体" panose="02010609060101010101" pitchFamily="49" charset="-122"/>
              </a:rPr>
              <a:t>中美关系史研究的新进展</a:t>
            </a:r>
            <a:endParaRPr lang="en-US" altLang="zh-CN" sz="2800" dirty="0">
              <a:latin typeface="黑体" panose="02010609060101010101" pitchFamily="49" charset="-122"/>
              <a:ea typeface="黑体" panose="02010609060101010101" pitchFamily="49" charset="-122"/>
            </a:endParaRPr>
          </a:p>
        </p:txBody>
      </p:sp>
      <p:sp>
        <p:nvSpPr>
          <p:cNvPr id="104451" name="AutoShape 9">
            <a:hlinkClick r:id="rId1" action="ppaction://hlinksldjump"/>
          </p:cNvPr>
          <p:cNvSpPr/>
          <p:nvPr/>
        </p:nvSpPr>
        <p:spPr>
          <a:xfrm>
            <a:off x="9409113" y="6381750"/>
            <a:ext cx="1008062" cy="287338"/>
          </a:xfrm>
          <a:prstGeom prst="actionButtonBackPrevious">
            <a:avLst/>
          </a:prstGeom>
          <a:solidFill>
            <a:schemeClr val="accent1"/>
          </a:solidFill>
          <a:ln w="9525">
            <a:noFill/>
          </a:ln>
        </p:spPr>
        <p:txBody>
          <a:bodyPr wrap="none" anchor="ctr"/>
          <a:p>
            <a:endParaRPr lang="zh-CN" altLang="en-US" dirty="0">
              <a:latin typeface="Arial" panose="020B0604020202020204" pitchFamily="34" charset="0"/>
              <a:ea typeface="宋体" panose="02010600030101010101" pitchFamily="2" charset="-122"/>
            </a:endParaRPr>
          </a:p>
        </p:txBody>
      </p:sp>
      <p:cxnSp>
        <p:nvCxnSpPr>
          <p:cNvPr id="5" name="直接连接符 4"/>
          <p:cNvCxnSpPr/>
          <p:nvPr/>
        </p:nvCxnSpPr>
        <p:spPr>
          <a:xfrm>
            <a:off x="2566988" y="3860800"/>
            <a:ext cx="11493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2566988" y="4292600"/>
            <a:ext cx="172878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3243263" y="4724400"/>
            <a:ext cx="14128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3243263" y="5229225"/>
            <a:ext cx="148431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2495550" y="5732463"/>
            <a:ext cx="18002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 name="文本框 177"/>
          <p:cNvSpPr txBox="1">
            <a:spLocks noChangeArrowheads="1"/>
          </p:cNvSpPr>
          <p:nvPr>
            <p:custDataLst>
              <p:tags r:id="rId1"/>
            </p:custDataLst>
          </p:nvPr>
        </p:nvSpPr>
        <p:spPr bwMode="auto">
          <a:xfrm rot="16200000">
            <a:off x="2215165" y="3212647"/>
            <a:ext cx="720725" cy="227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dirty="0">
                <a:solidFill>
                  <a:srgbClr val="BCBCBC"/>
                </a:solidFill>
                <a:latin typeface="Arial Narrow" panose="020B0506020202030204" pitchFamily="34" charset="0"/>
                <a:ea typeface="华文中宋" panose="02010600040101010101" pitchFamily="2" charset="-122"/>
                <a:cs typeface="Arial" panose="020B0604020202020204" pitchFamily="34" charset="0"/>
              </a:rPr>
              <a:t>CONTENTS</a:t>
            </a:r>
            <a:endParaRPr lang="zh-CN" altLang="en-US" dirty="0">
              <a:solidFill>
                <a:srgbClr val="BCBCBC"/>
              </a:solidFill>
              <a:latin typeface="Arial Narrow" panose="020B0506020202030204" pitchFamily="34" charset="0"/>
              <a:ea typeface="华文中宋" panose="02010600040101010101" pitchFamily="2" charset="-122"/>
              <a:cs typeface="Arial" panose="020B0604020202020204" pitchFamily="34" charset="0"/>
            </a:endParaRPr>
          </a:p>
        </p:txBody>
      </p:sp>
      <p:cxnSp>
        <p:nvCxnSpPr>
          <p:cNvPr id="19" name="直接连接符 18"/>
          <p:cNvCxnSpPr/>
          <p:nvPr/>
        </p:nvCxnSpPr>
        <p:spPr>
          <a:xfrm>
            <a:off x="1045985" y="748355"/>
            <a:ext cx="0" cy="3960000"/>
          </a:xfrm>
          <a:prstGeom prst="line">
            <a:avLst/>
          </a:prstGeom>
          <a:ln w="57150">
            <a:gradFill flip="none" rotWithShape="1">
              <a:gsLst>
                <a:gs pos="31000">
                  <a:schemeClr val="tx1">
                    <a:lumMod val="75000"/>
                    <a:lumOff val="25000"/>
                  </a:schemeClr>
                </a:gs>
                <a:gs pos="100000">
                  <a:schemeClr val="bg1">
                    <a:alpha val="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sp>
        <p:nvSpPr>
          <p:cNvPr id="20" name="TextBox 15"/>
          <p:cNvSpPr txBox="1"/>
          <p:nvPr/>
        </p:nvSpPr>
        <p:spPr>
          <a:xfrm>
            <a:off x="2874010" y="1005205"/>
            <a:ext cx="7970520" cy="645160"/>
          </a:xfrm>
          <a:prstGeom prst="rect">
            <a:avLst/>
          </a:prstGeom>
          <a:noFill/>
        </p:spPr>
        <p:txBody>
          <a:bodyPr wrap="square" rtlCol="0">
            <a:spAutoFit/>
          </a:bodyPr>
          <a:lstStyle/>
          <a:p>
            <a:r>
              <a:rPr lang="zh-CN" altLang="en-US" sz="3600" b="1" dirty="0">
                <a:solidFill>
                  <a:srgbClr val="FF0000"/>
                </a:solidFill>
                <a:latin typeface="微软雅黑" panose="020B0503020204020204" pitchFamily="34" charset="-122"/>
                <a:ea typeface="微软雅黑" panose="020B0503020204020204" pitchFamily="34" charset="-122"/>
              </a:rPr>
              <a:t>一、高考关注时政热点问题的缘由</a:t>
            </a:r>
            <a:endParaRPr lang="zh-CN" altLang="en-US" sz="3600" b="1" dirty="0">
              <a:solidFill>
                <a:srgbClr val="FF0000"/>
              </a:solidFill>
              <a:latin typeface="微软雅黑" panose="020B0503020204020204" pitchFamily="34" charset="-122"/>
              <a:ea typeface="微软雅黑" panose="020B0503020204020204" pitchFamily="34" charset="-122"/>
            </a:endParaRPr>
          </a:p>
        </p:txBody>
      </p:sp>
      <p:sp>
        <p:nvSpPr>
          <p:cNvPr id="21" name="TextBox 28"/>
          <p:cNvSpPr txBox="1"/>
          <p:nvPr/>
        </p:nvSpPr>
        <p:spPr>
          <a:xfrm>
            <a:off x="2873375" y="2289810"/>
            <a:ext cx="8217535" cy="706755"/>
          </a:xfrm>
          <a:prstGeom prst="rect">
            <a:avLst/>
          </a:prstGeom>
          <a:noFill/>
        </p:spPr>
        <p:txBody>
          <a:bodyPr wrap="square" rtlCol="0">
            <a:spAutoFit/>
          </a:bodyPr>
          <a:lstStyle/>
          <a:p>
            <a:r>
              <a:rPr lang="zh-CN" altLang="en-US" sz="4000" b="1" dirty="0">
                <a:solidFill>
                  <a:srgbClr val="FF0000"/>
                </a:solidFill>
                <a:latin typeface="微软雅黑" panose="020B0503020204020204" pitchFamily="34" charset="-122"/>
                <a:ea typeface="微软雅黑" panose="020B0503020204020204" pitchFamily="34" charset="-122"/>
              </a:rPr>
              <a:t>二、高考关注的重要时政热点问题</a:t>
            </a:r>
            <a:endParaRPr lang="zh-CN" altLang="en-US" sz="4000" b="1" dirty="0">
              <a:solidFill>
                <a:srgbClr val="FF0000"/>
              </a:solidFill>
              <a:latin typeface="微软雅黑" panose="020B0503020204020204" pitchFamily="34" charset="-122"/>
              <a:ea typeface="微软雅黑" panose="020B0503020204020204" pitchFamily="34" charset="-122"/>
            </a:endParaRPr>
          </a:p>
        </p:txBody>
      </p:sp>
      <p:sp>
        <p:nvSpPr>
          <p:cNvPr id="24" name="TextBox 28"/>
          <p:cNvSpPr txBox="1"/>
          <p:nvPr/>
        </p:nvSpPr>
        <p:spPr>
          <a:xfrm>
            <a:off x="3000375" y="3814445"/>
            <a:ext cx="8214360" cy="706755"/>
          </a:xfrm>
          <a:prstGeom prst="rect">
            <a:avLst/>
          </a:prstGeom>
          <a:noFill/>
        </p:spPr>
        <p:txBody>
          <a:bodyPr wrap="square" rtlCol="0">
            <a:spAutoFit/>
          </a:bodyPr>
          <a:lstStyle/>
          <a:p>
            <a:r>
              <a:rPr lang="zh-CN" altLang="en-US" sz="4000" b="1" dirty="0">
                <a:solidFill>
                  <a:srgbClr val="FF0000"/>
                </a:solidFill>
                <a:latin typeface="微软雅黑" panose="020B0503020204020204" pitchFamily="34" charset="-122"/>
                <a:ea typeface="微软雅黑" panose="020B0503020204020204" pitchFamily="34" charset="-122"/>
              </a:rPr>
              <a:t>三、应对高考历史时政热点的举措</a:t>
            </a:r>
            <a:endParaRPr lang="zh-CN" altLang="en-US" sz="4000" b="1" dirty="0">
              <a:solidFill>
                <a:srgbClr val="FF0000"/>
              </a:solidFill>
              <a:latin typeface="微软雅黑" panose="020B0503020204020204" pitchFamily="34" charset="-122"/>
              <a:ea typeface="微软雅黑" panose="020B0503020204020204" pitchFamily="34" charset="-122"/>
            </a:endParaRPr>
          </a:p>
        </p:txBody>
      </p:sp>
    </p:spTree>
    <p:custDataLst>
      <p:tags r:id="rId2"/>
    </p:custData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365125"/>
            <a:ext cx="10515600" cy="723265"/>
          </a:xfrm>
        </p:spPr>
        <p:txBody>
          <a:bodyPr/>
          <a:p>
            <a:r>
              <a:rPr lang="zh-CN" altLang="en-US">
                <a:solidFill>
                  <a:srgbClr val="FF0000"/>
                </a:solidFill>
              </a:rPr>
              <a:t>学术界关注的新观点</a:t>
            </a:r>
            <a:endParaRPr lang="zh-CN" altLang="en-US">
              <a:solidFill>
                <a:srgbClr val="FF0000"/>
              </a:solidFill>
            </a:endParaRPr>
          </a:p>
        </p:txBody>
      </p:sp>
      <p:sp>
        <p:nvSpPr>
          <p:cNvPr id="3" name="内容占位符 2"/>
          <p:cNvSpPr>
            <a:spLocks noGrp="1"/>
          </p:cNvSpPr>
          <p:nvPr>
            <p:ph idx="1"/>
          </p:nvPr>
        </p:nvSpPr>
        <p:spPr>
          <a:xfrm>
            <a:off x="838200" y="1088390"/>
            <a:ext cx="10954385" cy="5539105"/>
          </a:xfrm>
        </p:spPr>
        <p:txBody>
          <a:bodyPr/>
          <a:p>
            <a:r>
              <a:rPr lang="zh-CN" altLang="en-US" b="1">
                <a:solidFill>
                  <a:srgbClr val="FF0000"/>
                </a:solidFill>
              </a:rPr>
              <a:t>杨宁一</a:t>
            </a:r>
            <a:r>
              <a:rPr lang="zh-CN" altLang="en-US"/>
              <a:t>教授提到历史教学中需要更新的评价问题：</a:t>
            </a:r>
            <a:r>
              <a:rPr lang="en-US" altLang="zh-CN"/>
              <a:t>“</a:t>
            </a:r>
            <a:r>
              <a:rPr lang="zh-CN" altLang="en-US"/>
              <a:t>一五</a:t>
            </a:r>
            <a:r>
              <a:rPr lang="en-US" altLang="zh-CN"/>
              <a:t>”</a:t>
            </a:r>
            <a:r>
              <a:rPr lang="zh-CN" altLang="en-US"/>
              <a:t>计划中的重工业问题，斯大林模式的评价，唐宋变革论，列宁的《四月提纲》，蒋介石日记问题，</a:t>
            </a:r>
            <a:r>
              <a:rPr lang="en-US" altLang="zh-CN"/>
              <a:t>18</a:t>
            </a:r>
            <a:r>
              <a:rPr lang="zh-CN" altLang="en-US"/>
              <a:t>世纪中国经济发展水平，</a:t>
            </a:r>
            <a:r>
              <a:rPr lang="en-US" altLang="zh-CN"/>
              <a:t>“</a:t>
            </a:r>
            <a:r>
              <a:rPr lang="zh-CN" altLang="en-US"/>
              <a:t>只有中华文明延绵不绝</a:t>
            </a:r>
            <a:r>
              <a:rPr lang="en-US" altLang="zh-CN"/>
              <a:t>”</a:t>
            </a:r>
            <a:r>
              <a:rPr lang="zh-CN" altLang="en-US"/>
              <a:t>，义和团运动和八国联军，对西方不能仅仅是战争，还可以通过和谈来展开，袁世凯的评价，九一八事变，田中奏折，主权神圣不可侵犯，中国古代重农拟商政策，垄断问题</a:t>
            </a:r>
            <a:r>
              <a:rPr lang="en-US" altLang="zh-CN"/>
              <a:t>……</a:t>
            </a:r>
            <a:endParaRPr lang="en-US" altLang="zh-CN"/>
          </a:p>
          <a:p>
            <a:r>
              <a:rPr lang="zh-CN" altLang="en-US"/>
              <a:t>广东特级教师</a:t>
            </a:r>
            <a:r>
              <a:rPr lang="zh-CN" altLang="en-US" b="1">
                <a:solidFill>
                  <a:srgbClr val="FF0000"/>
                </a:solidFill>
              </a:rPr>
              <a:t>毛经文</a:t>
            </a:r>
            <a:r>
              <a:rPr lang="zh-CN" altLang="en-US"/>
              <a:t>老师认为，高考命题的学术热点有：</a:t>
            </a:r>
            <a:r>
              <a:rPr lang="en-US" altLang="zh-CN"/>
              <a:t>1.</a:t>
            </a:r>
            <a:r>
              <a:rPr lang="zh-CN" altLang="en-US"/>
              <a:t>周代政治文化，</a:t>
            </a:r>
            <a:r>
              <a:rPr lang="en-US" altLang="zh-CN"/>
              <a:t>2.</a:t>
            </a:r>
            <a:r>
              <a:rPr lang="zh-CN" altLang="en-US"/>
              <a:t>世俗文化，</a:t>
            </a:r>
            <a:r>
              <a:rPr lang="en-US" altLang="zh-CN"/>
              <a:t>3.</a:t>
            </a:r>
            <a:r>
              <a:rPr lang="zh-CN" altLang="en-US"/>
              <a:t>儒学的发展，</a:t>
            </a:r>
            <a:r>
              <a:rPr lang="en-US" altLang="zh-CN"/>
              <a:t>4.</a:t>
            </a:r>
            <a:r>
              <a:rPr lang="zh-CN" altLang="en-US"/>
              <a:t>从历史地理学角度看城市化，</a:t>
            </a:r>
            <a:r>
              <a:rPr lang="en-US" altLang="zh-CN"/>
              <a:t>5.</a:t>
            </a:r>
            <a:r>
              <a:rPr lang="zh-CN" altLang="en-US"/>
              <a:t>明清政治史，</a:t>
            </a:r>
            <a:r>
              <a:rPr lang="en-US" altLang="zh-CN"/>
              <a:t>6.</a:t>
            </a:r>
            <a:r>
              <a:rPr lang="zh-CN" altLang="en-US"/>
              <a:t>抗日战争史，</a:t>
            </a:r>
            <a:r>
              <a:rPr lang="en-US" altLang="zh-CN"/>
              <a:t>7.</a:t>
            </a:r>
            <a:r>
              <a:rPr lang="zh-CN" altLang="en-US"/>
              <a:t>世界史学科发展的新思考，</a:t>
            </a:r>
            <a:r>
              <a:rPr lang="en-US" altLang="zh-CN"/>
              <a:t>8.</a:t>
            </a:r>
            <a:r>
              <a:rPr lang="zh-CN" altLang="en-US"/>
              <a:t>古代文明起源和国家起源的研究，</a:t>
            </a:r>
            <a:r>
              <a:rPr lang="en-US" altLang="zh-CN"/>
              <a:t>9.</a:t>
            </a:r>
            <a:r>
              <a:rPr lang="zh-CN" altLang="en-US"/>
              <a:t>历史知识社会化与通俗史学，</a:t>
            </a:r>
            <a:r>
              <a:rPr lang="en-US" altLang="zh-CN"/>
              <a:t>10.</a:t>
            </a:r>
            <a:r>
              <a:rPr lang="zh-CN" altLang="en-US"/>
              <a:t>马克思主义史学的历史命运，</a:t>
            </a:r>
            <a:r>
              <a:rPr lang="en-US" altLang="zh-CN"/>
              <a:t>11.</a:t>
            </a:r>
            <a:r>
              <a:rPr lang="zh-CN" altLang="en-US"/>
              <a:t>中国社会形态问题的讨论，</a:t>
            </a:r>
            <a:r>
              <a:rPr lang="en-US" altLang="zh-CN"/>
              <a:t>12.</a:t>
            </a:r>
            <a:r>
              <a:rPr lang="zh-CN" altLang="en-US"/>
              <a:t>关于</a:t>
            </a:r>
            <a:r>
              <a:rPr lang="en-US" altLang="zh-CN"/>
              <a:t>20</a:t>
            </a:r>
            <a:r>
              <a:rPr lang="zh-CN" altLang="en-US"/>
              <a:t>世纪中国史学的反思与总结，</a:t>
            </a:r>
            <a:r>
              <a:rPr lang="en-US" altLang="zh-CN"/>
              <a:t>13.21</a:t>
            </a:r>
            <a:r>
              <a:rPr lang="zh-CN" altLang="en-US"/>
              <a:t>世纪中国史学发展方向的思考</a:t>
            </a:r>
            <a:r>
              <a:rPr lang="en-US" altLang="zh-CN"/>
              <a:t>……</a:t>
            </a:r>
            <a:endParaRPr lang="en-US" altLang="zh-CN"/>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365125"/>
            <a:ext cx="10515600" cy="968375"/>
          </a:xfrm>
        </p:spPr>
        <p:txBody>
          <a:bodyPr/>
          <a:p>
            <a:r>
              <a:rPr lang="en-US" altLang="zh-CN">
                <a:solidFill>
                  <a:srgbClr val="FF0000"/>
                </a:solidFill>
              </a:rPr>
              <a:t>4.</a:t>
            </a:r>
            <a:r>
              <a:rPr lang="zh-CN" altLang="en-US">
                <a:solidFill>
                  <a:srgbClr val="FF0000"/>
                </a:solidFill>
              </a:rPr>
              <a:t>中央政治局集体学习内容</a:t>
            </a:r>
            <a:endParaRPr lang="zh-CN" altLang="en-US">
              <a:solidFill>
                <a:srgbClr val="FF0000"/>
              </a:solidFill>
            </a:endParaRPr>
          </a:p>
        </p:txBody>
      </p:sp>
      <p:pic>
        <p:nvPicPr>
          <p:cNvPr id="4" name="图片 4" descr="IMG_256"/>
          <p:cNvPicPr>
            <a:picLocks noChangeAspect="1"/>
          </p:cNvPicPr>
          <p:nvPr>
            <p:ph idx="1"/>
          </p:nvPr>
        </p:nvPicPr>
        <p:blipFill>
          <a:blip r:embed="rId1"/>
          <a:stretch>
            <a:fillRect/>
          </a:stretch>
        </p:blipFill>
        <p:spPr>
          <a:xfrm>
            <a:off x="837565" y="1056640"/>
            <a:ext cx="10515600" cy="5000625"/>
          </a:xfrm>
          <a:prstGeom prst="rect">
            <a:avLst/>
          </a:prstGeom>
          <a:noFill/>
          <a:ln w="9525">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17145" y="374015"/>
            <a:ext cx="12225655" cy="6110605"/>
          </a:xfrm>
        </p:spPr>
        <p:txBody>
          <a:bodyPr/>
          <a:p>
            <a:r>
              <a:rPr lang="zh-CN" altLang="en-US" sz="3200">
                <a:solidFill>
                  <a:srgbClr val="FF0000"/>
                </a:solidFill>
              </a:rPr>
              <a:t>制度创新</a:t>
            </a:r>
            <a:r>
              <a:rPr lang="zh-CN" altLang="en-US" sz="3200"/>
              <a:t>：其核心内容是社会政治、经济和管理等制度的革新，是支配人们行为和相互关系的规则的变更，是组织与其外部环境相互关系的变更。</a:t>
            </a:r>
            <a:endParaRPr lang="zh-CN" altLang="en-US" sz="3200"/>
          </a:p>
          <a:p>
            <a:r>
              <a:rPr lang="zh-CN" altLang="en-US" sz="3200"/>
              <a:t>例如：现代教育：新时代教师队伍建设研究、民主政治：国家监察体制改革与刑事诉讼制度的衔接等。</a:t>
            </a:r>
            <a:endParaRPr lang="zh-CN" altLang="en-US" sz="3200"/>
          </a:p>
          <a:p>
            <a:r>
              <a:rPr lang="zh-CN" altLang="en-US" sz="3200">
                <a:solidFill>
                  <a:srgbClr val="FF0000"/>
                </a:solidFill>
              </a:rPr>
              <a:t>中共党史</a:t>
            </a:r>
            <a:r>
              <a:rPr lang="zh-CN" altLang="en-US" sz="3200"/>
              <a:t>：主要指学生要有相对正确的世界观、人生观、价值观理念，要努力成为具有“世界视野”和“中国情怀”的现代公民。要有人类命运共同体的情怀，在追求本国利益时兼顾他国合理关切，在谋求本国发展中促进各国共同发展。</a:t>
            </a:r>
            <a:endParaRPr lang="zh-CN" altLang="en-US" sz="3200"/>
          </a:p>
          <a:p>
            <a:r>
              <a:rPr lang="zh-CN" altLang="en-US" sz="3200"/>
              <a:t>例如：国际共运：马克思主义与当代社会、周年纪念：经济体制改革，对外开放等</a:t>
            </a:r>
            <a:endParaRPr lang="zh-CN" altLang="en-US" sz="3200"/>
          </a:p>
          <a:p>
            <a:endParaRPr lang="zh-CN" altLang="en-US" sz="320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160655" y="408305"/>
            <a:ext cx="11897995" cy="4351655"/>
          </a:xfrm>
        </p:spPr>
        <p:txBody>
          <a:bodyPr/>
          <a:p>
            <a:r>
              <a:rPr lang="zh-CN" altLang="en-US" sz="3200">
                <a:solidFill>
                  <a:srgbClr val="FF0000"/>
                </a:solidFill>
                <a:sym typeface="+mn-ea"/>
              </a:rPr>
              <a:t>世界意识</a:t>
            </a:r>
            <a:r>
              <a:rPr lang="zh-CN" altLang="en-US" sz="3200">
                <a:sym typeface="+mn-ea"/>
              </a:rPr>
              <a:t>：主要指学生要有相对正确的世界观、人生观、价值观理念，要努力成为具有“世界视野”和“中国情怀”的现代公民。要有人类命运共同体的情怀，在追求本国利益时兼顾他国合理关切，在谋求本国发展中促进各国共同发展。</a:t>
            </a:r>
            <a:endParaRPr lang="zh-CN" altLang="en-US" sz="3200"/>
          </a:p>
          <a:p>
            <a:r>
              <a:rPr lang="zh-CN" altLang="en-US" sz="3200">
                <a:sym typeface="+mn-ea"/>
              </a:rPr>
              <a:t>例如：一带一路：海洋史研究的拓展、经济格局：白银进出口对明清货币制度的影响</a:t>
            </a:r>
            <a:endParaRPr lang="zh-CN" altLang="en-US" sz="3200"/>
          </a:p>
          <a:p>
            <a:r>
              <a:rPr lang="zh-CN" altLang="en-US" sz="3200">
                <a:solidFill>
                  <a:srgbClr val="FF0000"/>
                </a:solidFill>
                <a:sym typeface="+mn-ea"/>
              </a:rPr>
              <a:t>关注社会学</a:t>
            </a:r>
            <a:r>
              <a:rPr lang="zh-CN" altLang="en-US" sz="3200">
                <a:sym typeface="+mn-ea"/>
              </a:rPr>
              <a:t>：是一门包罗万象的科学，其研究对象包括与历史、政治、经济、社会结构、人口变动、民族、城市、乡村、社区、婚姻、家庭与性、信仰与宗教、现代化等领域。</a:t>
            </a:r>
            <a:endParaRPr lang="zh-CN" altLang="en-US" sz="3200"/>
          </a:p>
          <a:p>
            <a:r>
              <a:rPr lang="zh-CN" altLang="en-US" sz="3200">
                <a:sym typeface="+mn-ea"/>
              </a:rPr>
              <a:t>例如：城市管理：近代中国城市的公共空间管理、社会阶层：被关注的性别平等</a:t>
            </a:r>
            <a:endParaRPr lang="zh-CN" altLang="en-US" sz="3200"/>
          </a:p>
          <a:p>
            <a:endParaRPr lang="zh-CN" altLang="en-US" sz="320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1" name="Text Box 4"/>
          <p:cNvSpPr txBox="1"/>
          <p:nvPr/>
        </p:nvSpPr>
        <p:spPr>
          <a:xfrm>
            <a:off x="337820" y="1689418"/>
            <a:ext cx="2808288" cy="521970"/>
          </a:xfrm>
          <a:prstGeom prst="rect">
            <a:avLst/>
          </a:prstGeom>
          <a:solidFill>
            <a:srgbClr val="FFFF00"/>
          </a:solidFill>
          <a:ln w="9525">
            <a:noFill/>
          </a:ln>
        </p:spPr>
        <p:txBody>
          <a:bodyPr>
            <a:spAutoFit/>
          </a:bodyPr>
          <a:p>
            <a:pPr>
              <a:spcBef>
                <a:spcPct val="50000"/>
              </a:spcBef>
            </a:pPr>
            <a:r>
              <a:rPr lang="zh-CN" altLang="en-US" sz="2800" b="1" dirty="0">
                <a:solidFill>
                  <a:srgbClr val="000000"/>
                </a:solidFill>
                <a:latin typeface="Calibri" panose="020F0502020204030204" pitchFamily="34" charset="0"/>
                <a:ea typeface="黑体" panose="02010609060101010101" pitchFamily="49" charset="-122"/>
              </a:rPr>
              <a:t>一带一路</a:t>
            </a:r>
            <a:endParaRPr lang="zh-CN" altLang="en-US" sz="2800" b="1" dirty="0">
              <a:solidFill>
                <a:srgbClr val="000000"/>
              </a:solidFill>
              <a:latin typeface="Calibri" panose="020F0502020204030204" pitchFamily="34" charset="0"/>
              <a:ea typeface="黑体" panose="02010609060101010101" pitchFamily="49" charset="-122"/>
            </a:endParaRPr>
          </a:p>
        </p:txBody>
      </p:sp>
      <p:sp>
        <p:nvSpPr>
          <p:cNvPr id="22532" name="矩形 4"/>
          <p:cNvSpPr/>
          <p:nvPr/>
        </p:nvSpPr>
        <p:spPr>
          <a:xfrm>
            <a:off x="717550" y="4086860"/>
            <a:ext cx="11127740" cy="2676525"/>
          </a:xfrm>
          <a:prstGeom prst="rect">
            <a:avLst/>
          </a:prstGeom>
          <a:noFill/>
          <a:ln w="9525">
            <a:noFill/>
          </a:ln>
        </p:spPr>
        <p:txBody>
          <a:bodyPr wrap="square">
            <a:spAutoFit/>
          </a:bodyPr>
          <a:p>
            <a:pPr>
              <a:buFont typeface="Arial" panose="020B0604020202020204" pitchFamily="34" charset="0"/>
              <a:buChar char="•"/>
            </a:pPr>
            <a:r>
              <a:rPr lang="zh-CN" altLang="en-US" sz="2800" b="1" dirty="0">
                <a:latin typeface="Arial" panose="020B0604020202020204" pitchFamily="34" charset="0"/>
              </a:rPr>
              <a:t>放眼全球，我们正面临百年未有之大变局。无论国际风云如何变幻，中国维护国家主权和安全的信心和决心不会变，中国维护世界和平、促进共同发展的诚意和善意不会变。我们将积极推动</a:t>
            </a:r>
            <a:r>
              <a:rPr lang="zh-CN" altLang="en-US" sz="2800" b="1" dirty="0">
                <a:solidFill>
                  <a:srgbClr val="FF0000"/>
                </a:solidFill>
                <a:latin typeface="Arial" panose="020B0604020202020204" pitchFamily="34" charset="0"/>
              </a:rPr>
              <a:t>共建“一带一路”，继续推动构建人类命运共同体，为建设一个更加繁荣美好的世界而不懈努力</a:t>
            </a:r>
            <a:r>
              <a:rPr lang="zh-CN" altLang="en-US" sz="2800" b="1" dirty="0">
                <a:latin typeface="Arial" panose="020B0604020202020204" pitchFamily="34" charset="0"/>
              </a:rPr>
              <a:t>。                  </a:t>
            </a:r>
            <a:endParaRPr lang="zh-CN" altLang="en-US" sz="2800" b="1" dirty="0">
              <a:latin typeface="Arial" panose="020B0604020202020204" pitchFamily="34" charset="0"/>
            </a:endParaRPr>
          </a:p>
          <a:p>
            <a:pPr>
              <a:buFont typeface="Arial" panose="020B0604020202020204" pitchFamily="34" charset="0"/>
              <a:buChar char="•"/>
            </a:pPr>
            <a:r>
              <a:rPr lang="zh-CN" altLang="en-US" sz="2800" b="1" dirty="0">
                <a:latin typeface="Arial" panose="020B0604020202020204" pitchFamily="34" charset="0"/>
              </a:rPr>
              <a:t>                                                           </a:t>
            </a:r>
            <a:r>
              <a:rPr lang="en-US" altLang="zh-CN" sz="2800" b="1" dirty="0">
                <a:latin typeface="Arial" panose="020B0604020202020204" pitchFamily="34" charset="0"/>
              </a:rPr>
              <a:t>——</a:t>
            </a:r>
            <a:r>
              <a:rPr lang="zh-CN" altLang="en-US" sz="2800" b="1" dirty="0">
                <a:latin typeface="Arial" panose="020B0604020202020204" pitchFamily="34" charset="0"/>
              </a:rPr>
              <a:t>习近平</a:t>
            </a:r>
            <a:r>
              <a:rPr lang="en-US" altLang="zh-CN" sz="2800" b="1" dirty="0">
                <a:latin typeface="Arial" panose="020B0604020202020204" pitchFamily="34" charset="0"/>
              </a:rPr>
              <a:t>2019</a:t>
            </a:r>
            <a:r>
              <a:rPr lang="zh-CN" altLang="en-US" sz="2800" b="1" dirty="0">
                <a:latin typeface="Arial" panose="020B0604020202020204" pitchFamily="34" charset="0"/>
              </a:rPr>
              <a:t>年新年贺词</a:t>
            </a:r>
            <a:endParaRPr lang="zh-CN" altLang="en-US" sz="2800" b="1" dirty="0">
              <a:latin typeface="Arial" panose="020B0604020202020204" pitchFamily="34" charset="0"/>
            </a:endParaRPr>
          </a:p>
        </p:txBody>
      </p:sp>
      <p:pic>
        <p:nvPicPr>
          <p:cNvPr id="24578" name="Picture 2" descr="https://gss2.bdstatic.com/-fo3dSag_xI4khGkpoWK1HF6hhy/baike/c0%3Dbaike92%2C5%2C5%2C92%2C30/sign=f50705b83cd12f2eda08a6322eabbe07/0eb30f2442a7d933467e801ca74bd11372f0018e.jpg"/>
          <p:cNvPicPr>
            <a:picLocks noChangeAspect="1"/>
          </p:cNvPicPr>
          <p:nvPr/>
        </p:nvPicPr>
        <p:blipFill>
          <a:blip r:embed="rId1"/>
          <a:srcRect t="3676" b="13611"/>
          <a:stretch>
            <a:fillRect/>
          </a:stretch>
        </p:blipFill>
        <p:spPr>
          <a:xfrm>
            <a:off x="3412490" y="934085"/>
            <a:ext cx="6763385" cy="3036570"/>
          </a:xfrm>
          <a:prstGeom prst="rect">
            <a:avLst/>
          </a:prstGeom>
          <a:noFill/>
          <a:ln w="9525">
            <a:noFill/>
          </a:ln>
        </p:spPr>
      </p:pic>
      <p:sp>
        <p:nvSpPr>
          <p:cNvPr id="2" name="标题 1"/>
          <p:cNvSpPr>
            <a:spLocks noGrp="1"/>
          </p:cNvSpPr>
          <p:nvPr>
            <p:ph type="title"/>
          </p:nvPr>
        </p:nvSpPr>
        <p:spPr>
          <a:xfrm>
            <a:off x="838200" y="-6985"/>
            <a:ext cx="10515600" cy="941070"/>
          </a:xfrm>
        </p:spPr>
        <p:txBody>
          <a:bodyPr/>
          <a:p>
            <a:r>
              <a:rPr lang="en-US" altLang="zh-CN"/>
              <a:t>             5.</a:t>
            </a:r>
            <a:r>
              <a:rPr lang="zh-CN" altLang="en-US" b="1"/>
              <a:t>关注其他国内外时政热点问题</a:t>
            </a:r>
            <a:endParaRPr lang="zh-CN" altLang="en-US" b="1"/>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628650" y="905510"/>
            <a:ext cx="10515600" cy="4351338"/>
          </a:xfrm>
        </p:spPr>
        <p:txBody>
          <a:bodyPr/>
          <a:p>
            <a:r>
              <a:rPr lang="zh-CN" altLang="en-US"/>
              <a:t>下表是宋代对广州市舶使的奖励统计表（局部）</a:t>
            </a:r>
            <a:endParaRPr lang="zh-CN" altLang="en-US"/>
          </a:p>
          <a:p>
            <a:endParaRPr lang="zh-CN" altLang="en-US"/>
          </a:p>
          <a:p>
            <a:endParaRPr lang="zh-CN" altLang="en-US"/>
          </a:p>
          <a:p>
            <a:endParaRPr lang="zh-CN" altLang="en-US"/>
          </a:p>
          <a:p>
            <a:endParaRPr lang="zh-CN" altLang="en-US"/>
          </a:p>
          <a:p>
            <a:r>
              <a:rPr lang="zh-CN" altLang="en-US"/>
              <a:t> 这体现出宋代</a:t>
            </a:r>
            <a:endParaRPr lang="zh-CN" altLang="en-US"/>
          </a:p>
          <a:p>
            <a:r>
              <a:rPr lang="zh-CN" altLang="en-US"/>
              <a:t>A.加大了国家对市场监管力度	B.完善了市舶司的管理职能</a:t>
            </a:r>
            <a:endParaRPr lang="zh-CN" altLang="en-US"/>
          </a:p>
          <a:p>
            <a:r>
              <a:rPr lang="zh-CN" altLang="en-US"/>
              <a:t>C.营造了良好的对外贸易环境	D.拓展了市舶使的升迁途径</a:t>
            </a:r>
            <a:endParaRPr lang="zh-CN" altLang="en-US"/>
          </a:p>
        </p:txBody>
      </p:sp>
      <p:graphicFrame>
        <p:nvGraphicFramePr>
          <p:cNvPr id="6" name="表格 5"/>
          <p:cNvGraphicFramePr/>
          <p:nvPr/>
        </p:nvGraphicFramePr>
        <p:xfrm>
          <a:off x="1831975" y="1588135"/>
          <a:ext cx="6492875" cy="1935480"/>
        </p:xfrm>
        <a:graphic>
          <a:graphicData uri="http://schemas.openxmlformats.org/drawingml/2006/table">
            <a:tbl>
              <a:tblPr firstRow="1" bandRow="1">
                <a:tableStyleId>{5940675A-B579-460E-94D1-54222C63F5DA}</a:tableStyleId>
              </a:tblPr>
              <a:tblGrid>
                <a:gridCol w="3244850"/>
                <a:gridCol w="3248025"/>
              </a:tblGrid>
              <a:tr h="483870">
                <a:tc>
                  <a:txBody>
                    <a:bodyPr/>
                    <a:p>
                      <a:pPr indent="0" algn="ctr">
                        <a:buNone/>
                      </a:pPr>
                      <a:r>
                        <a:rPr lang="en-US" sz="2400" b="0">
                          <a:latin typeface="华文楷体" charset="0"/>
                          <a:cs typeface="华文楷体" charset="0"/>
                        </a:rPr>
                        <a:t>有贡献的广州市舶使</a:t>
                      </a:r>
                      <a:endParaRPr lang="en-US" altLang="en-US" sz="2400" b="0">
                        <a:latin typeface="华文楷体" charset="0"/>
                        <a:ea typeface="华文楷体" charset="0"/>
                        <a:cs typeface="华文楷体"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latin typeface="华文楷体" charset="0"/>
                          <a:cs typeface="华文楷体" charset="0"/>
                        </a:rPr>
                        <a:t>奖励及殊荣</a:t>
                      </a:r>
                      <a:endParaRPr lang="en-US" altLang="en-US" sz="2400" b="0">
                        <a:latin typeface="华文楷体" charset="0"/>
                        <a:ea typeface="华文楷体" charset="0"/>
                        <a:cs typeface="华文楷体"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83870">
                <a:tc>
                  <a:txBody>
                    <a:bodyPr/>
                    <a:p>
                      <a:pPr indent="0" algn="ctr">
                        <a:buNone/>
                      </a:pPr>
                      <a:r>
                        <a:rPr lang="en-US" sz="2400" b="0">
                          <a:latin typeface="华文楷体" charset="0"/>
                          <a:cs typeface="华文楷体" charset="0"/>
                        </a:rPr>
                        <a:t>杨克让</a:t>
                      </a:r>
                      <a:endParaRPr lang="en-US" altLang="en-US" sz="2400" b="0">
                        <a:latin typeface="华文楷体" charset="0"/>
                        <a:ea typeface="华文楷体" charset="0"/>
                        <a:cs typeface="华文楷体"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latin typeface="华文楷体" charset="0"/>
                          <a:cs typeface="华文楷体" charset="0"/>
                        </a:rPr>
                        <a:t>诏升殿慰劳，面赐金紫</a:t>
                      </a:r>
                      <a:endParaRPr lang="en-US" altLang="en-US" sz="2400" b="0">
                        <a:latin typeface="华文楷体" charset="0"/>
                        <a:ea typeface="华文楷体" charset="0"/>
                        <a:cs typeface="华文楷体"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83870">
                <a:tc>
                  <a:txBody>
                    <a:bodyPr/>
                    <a:p>
                      <a:pPr indent="0" algn="ctr">
                        <a:buNone/>
                      </a:pPr>
                      <a:r>
                        <a:rPr lang="en-US" sz="2400" b="0">
                          <a:latin typeface="华文楷体" charset="0"/>
                          <a:cs typeface="华文楷体" charset="0"/>
                        </a:rPr>
                        <a:t>萧汝谐</a:t>
                      </a:r>
                      <a:endParaRPr lang="en-US" altLang="en-US" sz="2400" b="0">
                        <a:latin typeface="华文楷体" charset="0"/>
                        <a:ea typeface="华文楷体" charset="0"/>
                        <a:cs typeface="华文楷体"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latin typeface="华文楷体" charset="0"/>
                          <a:cs typeface="华文楷体" charset="0"/>
                        </a:rPr>
                        <a:t>被荐升台谏</a:t>
                      </a:r>
                      <a:endParaRPr lang="en-US" altLang="en-US" sz="2400" b="0">
                        <a:latin typeface="华文楷体" charset="0"/>
                        <a:ea typeface="华文楷体" charset="0"/>
                        <a:cs typeface="华文楷体"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83870">
                <a:tc>
                  <a:txBody>
                    <a:bodyPr/>
                    <a:p>
                      <a:pPr indent="0" algn="ctr">
                        <a:buNone/>
                      </a:pPr>
                      <a:r>
                        <a:rPr lang="en-US" sz="2400" b="0">
                          <a:latin typeface="华文楷体" charset="0"/>
                          <a:cs typeface="华文楷体" charset="0"/>
                        </a:rPr>
                        <a:t>华中师、李穎、陈颖</a:t>
                      </a:r>
                      <a:endParaRPr lang="en-US" altLang="en-US" sz="2400" b="0">
                        <a:latin typeface="华文楷体" charset="0"/>
                        <a:ea typeface="华文楷体" charset="0"/>
                        <a:cs typeface="华文楷体"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latin typeface="华文楷体" charset="0"/>
                          <a:cs typeface="华文楷体" charset="0"/>
                        </a:rPr>
                        <a:t>列名县志和府志</a:t>
                      </a:r>
                      <a:endParaRPr lang="en-US" altLang="en-US" sz="2400" b="0">
                        <a:latin typeface="华文楷体" charset="0"/>
                        <a:ea typeface="华文楷体" charset="0"/>
                        <a:cs typeface="华文楷体"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9090" name="内容占位符 2"/>
          <p:cNvSpPr>
            <a:spLocks noGrp="1" noChangeArrowheads="1"/>
          </p:cNvSpPr>
          <p:nvPr/>
        </p:nvSpPr>
        <p:spPr>
          <a:xfrm>
            <a:off x="457200" y="1116330"/>
            <a:ext cx="11759565" cy="3816350"/>
          </a:xfrm>
          <a:prstGeom prst="rect">
            <a:avLst/>
          </a:prstGeom>
          <a:noFill/>
          <a:ln w="9525">
            <a:noFill/>
          </a:ln>
        </p:spPr>
        <p:txBody>
          <a:bodyPr vert="horz" wrap="square" lIns="91440" tIns="45720" rIns="91440" bIns="45720" numCol="1" anchor="t" anchorCtr="0" compatLnSpc="1"/>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defRPr/>
            </a:pPr>
            <a:r>
              <a:rPr kumimoji="0" lang="en-US" altLang="zh-CN" sz="3200" b="0"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17</a:t>
            </a:r>
            <a:r>
              <a:rPr kumimoji="0" lang="zh-CN" altLang="en-US" sz="3200" b="0"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世纪来华传教士曾将</a:t>
            </a:r>
            <a:r>
              <a:rPr kumimoji="0" lang="en-US" altLang="zh-CN" sz="3200" b="0"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a:t>
            </a:r>
            <a:r>
              <a:rPr kumimoji="0" lang="zh-CN" altLang="en-US" sz="3200" b="0"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论语</a:t>
            </a:r>
            <a:r>
              <a:rPr kumimoji="0" lang="en-US" altLang="zh-CN" sz="3200" b="0"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a:t>
            </a:r>
            <a:r>
              <a:rPr kumimoji="0" lang="zh-CN" altLang="en-US" sz="3200" b="0"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大学</a:t>
            </a:r>
            <a:r>
              <a:rPr kumimoji="0" lang="en-US" altLang="zh-CN" sz="3200" b="0"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a:t>
            </a:r>
            <a:r>
              <a:rPr kumimoji="0" lang="zh-CN" altLang="en-US" sz="3200" b="0"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等译为拉丁文在欧洲出版，</a:t>
            </a:r>
            <a:r>
              <a:rPr kumimoji="0" lang="en-US" altLang="zh-CN" sz="3200" b="0"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19</a:t>
            </a:r>
            <a:r>
              <a:rPr kumimoji="0" lang="zh-CN" altLang="en-US" sz="3200" b="0"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世纪中期传教士理雅各又将多部儒家经典译成英文，在西方引起轰动。这表明</a:t>
            </a:r>
            <a:endParaRPr kumimoji="0" lang="zh-CN" altLang="en-US" sz="3200" b="0"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0" marR="0" lvl="0" indent="354330" algn="l" defTabSz="914400" rtl="0" eaLnBrk="1" fontAlgn="base" latinLnBrk="0" hangingPunct="1">
              <a:lnSpc>
                <a:spcPct val="100000"/>
              </a:lnSpc>
              <a:spcBef>
                <a:spcPct val="20000"/>
              </a:spcBef>
              <a:spcAft>
                <a:spcPct val="0"/>
              </a:spcAft>
              <a:buClrTx/>
              <a:buSzTx/>
              <a:buFontTx/>
              <a:buNone/>
              <a:defRPr/>
            </a:pPr>
            <a:r>
              <a:rPr kumimoji="0" lang="en-US" altLang="zh-CN" sz="3200" b="0"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A</a:t>
            </a:r>
            <a:r>
              <a:rPr kumimoji="0" lang="zh-CN" altLang="en-US" sz="3200" b="0"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．儒家思想被西方学者普遍接受       </a:t>
            </a:r>
            <a:endParaRPr kumimoji="0" lang="en-US" altLang="zh-CN" sz="3200" b="0"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0" marR="0" lvl="0" indent="354330" algn="l" defTabSz="914400" rtl="0" eaLnBrk="1" fontAlgn="base" latinLnBrk="0" hangingPunct="1">
              <a:lnSpc>
                <a:spcPct val="100000"/>
              </a:lnSpc>
              <a:spcBef>
                <a:spcPct val="20000"/>
              </a:spcBef>
              <a:spcAft>
                <a:spcPct val="0"/>
              </a:spcAft>
              <a:buClrTx/>
              <a:buSzTx/>
              <a:buFontTx/>
              <a:buNone/>
              <a:defRPr/>
            </a:pPr>
            <a:r>
              <a:rPr kumimoji="0" lang="en-US" altLang="zh-CN" sz="3200" b="0"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B</a:t>
            </a:r>
            <a:r>
              <a:rPr kumimoji="0" lang="zh-CN" altLang="en-US" sz="3200" b="0"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．中国传统文化在西方引起关注</a:t>
            </a:r>
            <a:endParaRPr kumimoji="0" lang="zh-CN" altLang="en-US" sz="3200" b="0"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0" marR="0" lvl="0" indent="354330" algn="l" defTabSz="914400" rtl="0" eaLnBrk="1" fontAlgn="base" latinLnBrk="0" hangingPunct="1">
              <a:lnSpc>
                <a:spcPct val="100000"/>
              </a:lnSpc>
              <a:spcBef>
                <a:spcPct val="20000"/>
              </a:spcBef>
              <a:spcAft>
                <a:spcPct val="0"/>
              </a:spcAft>
              <a:buClrTx/>
              <a:buSzTx/>
              <a:buFontTx/>
              <a:buNone/>
              <a:defRPr/>
            </a:pPr>
            <a:r>
              <a:rPr kumimoji="0" lang="en-US" altLang="zh-CN" sz="3200" b="0"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C</a:t>
            </a:r>
            <a:r>
              <a:rPr kumimoji="0" lang="zh-CN" altLang="en-US" sz="3200" b="0"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．中西文化交流限于传教士之间      </a:t>
            </a:r>
            <a:endParaRPr kumimoji="0" lang="en-US" altLang="zh-CN" sz="3200" b="0"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0" marR="0" lvl="0" indent="354330" algn="l" defTabSz="914400" rtl="0" eaLnBrk="1" fontAlgn="base" latinLnBrk="0" hangingPunct="1">
              <a:lnSpc>
                <a:spcPct val="100000"/>
              </a:lnSpc>
              <a:spcBef>
                <a:spcPct val="20000"/>
              </a:spcBef>
              <a:spcAft>
                <a:spcPct val="0"/>
              </a:spcAft>
              <a:buClrTx/>
              <a:buSzTx/>
              <a:buFontTx/>
              <a:buNone/>
              <a:defRPr/>
            </a:pPr>
            <a:r>
              <a:rPr kumimoji="0" lang="en-US" altLang="zh-CN" sz="3200" b="0"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D</a:t>
            </a:r>
            <a:r>
              <a:rPr kumimoji="0" lang="zh-CN" altLang="en-US" sz="3200" b="0"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．儒家思想推动了西方政治革命</a:t>
            </a:r>
            <a:endParaRPr kumimoji="0" lang="zh-CN" altLang="en-US" sz="3200" b="0"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6321" name="Picture 2" descr="E:\2018年\图片\P.png"/>
          <p:cNvPicPr>
            <a:picLocks noChangeAspect="1"/>
          </p:cNvPicPr>
          <p:nvPr/>
        </p:nvPicPr>
        <p:blipFill>
          <a:blip r:embed="rId1"/>
          <a:srcRect b="16081"/>
          <a:stretch>
            <a:fillRect/>
          </a:stretch>
        </p:blipFill>
        <p:spPr>
          <a:xfrm>
            <a:off x="1612900" y="2098675"/>
            <a:ext cx="8947150" cy="4610100"/>
          </a:xfrm>
          <a:prstGeom prst="rect">
            <a:avLst/>
          </a:prstGeom>
          <a:noFill/>
          <a:ln w="9525">
            <a:noFill/>
          </a:ln>
        </p:spPr>
      </p:pic>
      <p:pic>
        <p:nvPicPr>
          <p:cNvPr id="56322" name="Picture 3" descr="E:\2018年\图片\P.png"/>
          <p:cNvPicPr>
            <a:picLocks noChangeAspect="1"/>
          </p:cNvPicPr>
          <p:nvPr/>
        </p:nvPicPr>
        <p:blipFill>
          <a:blip r:embed="rId1"/>
          <a:srcRect b="56393"/>
          <a:stretch>
            <a:fillRect/>
          </a:stretch>
        </p:blipFill>
        <p:spPr>
          <a:xfrm>
            <a:off x="1612900" y="82550"/>
            <a:ext cx="8947150" cy="2016125"/>
          </a:xfrm>
          <a:prstGeom prst="rect">
            <a:avLst/>
          </a:prstGeom>
          <a:noFill/>
          <a:ln w="9525">
            <a:noFill/>
          </a:ln>
        </p:spPr>
      </p:pic>
      <p:pic>
        <p:nvPicPr>
          <p:cNvPr id="56323" name="Picture 2" descr="E:\2018年\图片\减税降费必须是结构性的“减”和“降”而不是总量性的“减”和“降”。.jpg"/>
          <p:cNvPicPr>
            <a:picLocks noChangeAspect="1"/>
          </p:cNvPicPr>
          <p:nvPr/>
        </p:nvPicPr>
        <p:blipFill>
          <a:blip r:embed="rId2"/>
          <a:srcRect b="9213"/>
          <a:stretch>
            <a:fillRect/>
          </a:stretch>
        </p:blipFill>
        <p:spPr>
          <a:xfrm>
            <a:off x="5951538" y="260350"/>
            <a:ext cx="4492625" cy="2881313"/>
          </a:xfrm>
          <a:prstGeom prst="rect">
            <a:avLst/>
          </a:prstGeom>
          <a:noFill/>
          <a:ln w="9525">
            <a:noFill/>
          </a:ln>
        </p:spPr>
      </p:pic>
      <p:pic>
        <p:nvPicPr>
          <p:cNvPr id="56324" name="Picture 3" descr="E:\2018年\图片\税.jpg"/>
          <p:cNvPicPr>
            <a:picLocks noChangeAspect="1"/>
          </p:cNvPicPr>
          <p:nvPr/>
        </p:nvPicPr>
        <p:blipFill>
          <a:blip r:embed="rId3"/>
          <a:srcRect l="5959" t="6310" r="8733" b="16251"/>
          <a:stretch>
            <a:fillRect/>
          </a:stretch>
        </p:blipFill>
        <p:spPr>
          <a:xfrm>
            <a:off x="7032625" y="4410075"/>
            <a:ext cx="3240088" cy="1768475"/>
          </a:xfrm>
          <a:prstGeom prst="rect">
            <a:avLst/>
          </a:prstGeom>
          <a:noFill/>
          <a:ln w="9525">
            <a:noFill/>
          </a:ln>
        </p:spPr>
      </p:pic>
      <p:sp>
        <p:nvSpPr>
          <p:cNvPr id="56325" name="矩形 1"/>
          <p:cNvSpPr/>
          <p:nvPr/>
        </p:nvSpPr>
        <p:spPr>
          <a:xfrm>
            <a:off x="2855913" y="1090613"/>
            <a:ext cx="914400" cy="914400"/>
          </a:xfrm>
          <a:prstGeom prst="rect">
            <a:avLst/>
          </a:prstGeom>
          <a:noFill/>
          <a:ln w="9525">
            <a:noFill/>
          </a:ln>
        </p:spPr>
        <p:txBody>
          <a:bodyPr anchor="t"/>
          <a:p>
            <a:endParaRPr lang="zh-CN" altLang="en-US" sz="4000" dirty="0">
              <a:solidFill>
                <a:srgbClr val="0000FF"/>
              </a:solidFill>
              <a:latin typeface="Arial" panose="020B0604020202020204" pitchFamily="34" charset="0"/>
              <a:ea typeface="楷体_GB2312" pitchFamily="49" charset="-122"/>
            </a:endParaRPr>
          </a:p>
        </p:txBody>
      </p:sp>
      <p:sp>
        <p:nvSpPr>
          <p:cNvPr id="56326" name="矩形 2"/>
          <p:cNvSpPr/>
          <p:nvPr/>
        </p:nvSpPr>
        <p:spPr>
          <a:xfrm>
            <a:off x="1919288" y="476250"/>
            <a:ext cx="3816350" cy="3744913"/>
          </a:xfrm>
          <a:prstGeom prst="rect">
            <a:avLst/>
          </a:prstGeom>
          <a:solidFill>
            <a:srgbClr val="FFFFFF"/>
          </a:solidFill>
          <a:ln w="9525" cap="flat" cmpd="sng">
            <a:solidFill>
              <a:schemeClr val="tx1"/>
            </a:solidFill>
            <a:prstDash val="solid"/>
            <a:round/>
            <a:headEnd type="none" w="med" len="med"/>
            <a:tailEnd type="none" w="med" len="med"/>
          </a:ln>
        </p:spPr>
        <p:txBody>
          <a:bodyPr anchor="t"/>
          <a:p>
            <a:pPr eaLnBrk="0" hangingPunct="0"/>
            <a:endParaRPr lang="zh-CN" altLang="en-US" sz="4000" dirty="0">
              <a:solidFill>
                <a:srgbClr val="0000FF"/>
              </a:solidFill>
              <a:latin typeface="Arial" panose="020B0604020202020204" pitchFamily="34" charset="0"/>
              <a:ea typeface="楷体_GB2312" pitchFamily="49" charset="-122"/>
            </a:endParaRPr>
          </a:p>
        </p:txBody>
      </p:sp>
      <p:pic>
        <p:nvPicPr>
          <p:cNvPr id="56327" name="Picture 4" descr="E:\2018年\图片\减税1.jpg"/>
          <p:cNvPicPr>
            <a:picLocks noChangeAspect="1"/>
          </p:cNvPicPr>
          <p:nvPr/>
        </p:nvPicPr>
        <p:blipFill>
          <a:blip r:embed="rId4"/>
          <a:stretch>
            <a:fillRect/>
          </a:stretch>
        </p:blipFill>
        <p:spPr>
          <a:xfrm>
            <a:off x="4008438" y="4797425"/>
            <a:ext cx="1727200" cy="1727200"/>
          </a:xfrm>
          <a:prstGeom prst="rect">
            <a:avLst/>
          </a:prstGeom>
          <a:noFill/>
          <a:ln w="9525">
            <a:noFill/>
          </a:ln>
        </p:spPr>
      </p:pic>
      <p:sp>
        <p:nvSpPr>
          <p:cNvPr id="56328" name="矩形 9"/>
          <p:cNvSpPr/>
          <p:nvPr/>
        </p:nvSpPr>
        <p:spPr>
          <a:xfrm>
            <a:off x="2136775" y="825500"/>
            <a:ext cx="3598863" cy="3192780"/>
          </a:xfrm>
          <a:prstGeom prst="rect">
            <a:avLst/>
          </a:prstGeom>
          <a:noFill/>
          <a:ln w="9525">
            <a:noFill/>
          </a:ln>
        </p:spPr>
        <p:txBody>
          <a:bodyPr anchor="t">
            <a:spAutoFit/>
          </a:bodyPr>
          <a:p>
            <a:pPr eaLnBrk="0" hangingPunct="0">
              <a:lnSpc>
                <a:spcPct val="120000"/>
              </a:lnSpc>
            </a:pPr>
            <a:r>
              <a:rPr lang="zh-CN" altLang="en-US" sz="2400" dirty="0">
                <a:solidFill>
                  <a:srgbClr val="C00000"/>
                </a:solidFill>
                <a:latin typeface="黑体" panose="02010609060101010101" pitchFamily="49" charset="-122"/>
                <a:ea typeface="黑体" panose="02010609060101010101" pitchFamily="49" charset="-122"/>
              </a:rPr>
              <a:t>◆</a:t>
            </a:r>
            <a:r>
              <a:rPr lang="zh-CN" altLang="en-US" sz="2400" dirty="0">
                <a:solidFill>
                  <a:srgbClr val="C00000"/>
                </a:solidFill>
                <a:latin typeface="幼圆" pitchFamily="49" charset="-122"/>
                <a:ea typeface="幼圆" pitchFamily="49" charset="-122"/>
              </a:rPr>
              <a:t>个税起征点由每月</a:t>
            </a:r>
            <a:r>
              <a:rPr lang="en-US" altLang="zh-CN" sz="2400" dirty="0">
                <a:solidFill>
                  <a:srgbClr val="C00000"/>
                </a:solidFill>
                <a:latin typeface="幼圆" pitchFamily="49" charset="-122"/>
                <a:ea typeface="幼圆" pitchFamily="49" charset="-122"/>
              </a:rPr>
              <a:t>3500</a:t>
            </a:r>
            <a:r>
              <a:rPr lang="zh-CN" altLang="en-US" sz="2400" dirty="0">
                <a:solidFill>
                  <a:srgbClr val="C00000"/>
                </a:solidFill>
                <a:latin typeface="幼圆" pitchFamily="49" charset="-122"/>
                <a:ea typeface="幼圆" pitchFamily="49" charset="-122"/>
              </a:rPr>
              <a:t>元提升至</a:t>
            </a:r>
            <a:r>
              <a:rPr lang="en-US" altLang="zh-CN" sz="2400" dirty="0">
                <a:solidFill>
                  <a:srgbClr val="C00000"/>
                </a:solidFill>
                <a:latin typeface="幼圆" pitchFamily="49" charset="-122"/>
                <a:ea typeface="幼圆" pitchFamily="49" charset="-122"/>
              </a:rPr>
              <a:t>5000</a:t>
            </a:r>
            <a:r>
              <a:rPr lang="zh-CN" altLang="en-US" sz="2400" dirty="0">
                <a:solidFill>
                  <a:srgbClr val="C00000"/>
                </a:solidFill>
                <a:latin typeface="幼圆" pitchFamily="49" charset="-122"/>
                <a:ea typeface="幼圆" pitchFamily="49" charset="-122"/>
              </a:rPr>
              <a:t>元。</a:t>
            </a:r>
            <a:endParaRPr lang="en-US" altLang="zh-CN" sz="2400" dirty="0">
              <a:solidFill>
                <a:srgbClr val="C00000"/>
              </a:solidFill>
              <a:latin typeface="幼圆" pitchFamily="49" charset="-122"/>
              <a:ea typeface="幼圆" pitchFamily="49" charset="-122"/>
            </a:endParaRPr>
          </a:p>
          <a:p>
            <a:pPr eaLnBrk="0" hangingPunct="0">
              <a:lnSpc>
                <a:spcPct val="120000"/>
              </a:lnSpc>
            </a:pPr>
            <a:r>
              <a:rPr lang="zh-CN" altLang="en-US" sz="2400" dirty="0">
                <a:solidFill>
                  <a:srgbClr val="C00000"/>
                </a:solidFill>
                <a:latin typeface="黑体" panose="02010609060101010101" pitchFamily="49" charset="-122"/>
                <a:ea typeface="黑体" panose="02010609060101010101" pitchFamily="49" charset="-122"/>
              </a:rPr>
              <a:t>◆</a:t>
            </a:r>
            <a:r>
              <a:rPr lang="zh-CN" altLang="en-US" sz="2400" dirty="0">
                <a:solidFill>
                  <a:srgbClr val="C00000"/>
                </a:solidFill>
                <a:latin typeface="幼圆" pitchFamily="49" charset="-122"/>
                <a:ea typeface="幼圆" pitchFamily="49" charset="-122"/>
              </a:rPr>
              <a:t>个税专项附加扣除六个方面：子女教育、继续教育、大病医疗、住房贷款利息、住房租金、赡养老人。</a:t>
            </a:r>
            <a:endParaRPr lang="zh-CN" altLang="en-US" sz="2400" dirty="0">
              <a:solidFill>
                <a:srgbClr val="C00000"/>
              </a:solidFill>
              <a:latin typeface="幼圆" pitchFamily="49" charset="-122"/>
              <a:ea typeface="幼圆" pitchFamily="49" charset="-122"/>
            </a:endParaRPr>
          </a:p>
        </p:txBody>
      </p:sp>
      <p:sp>
        <p:nvSpPr>
          <p:cNvPr id="56329" name="矩形 11"/>
          <p:cNvSpPr/>
          <p:nvPr/>
        </p:nvSpPr>
        <p:spPr>
          <a:xfrm>
            <a:off x="5951538" y="3294063"/>
            <a:ext cx="4602480" cy="460375"/>
          </a:xfrm>
          <a:prstGeom prst="rect">
            <a:avLst/>
          </a:prstGeom>
          <a:noFill/>
          <a:ln w="9525">
            <a:noFill/>
          </a:ln>
        </p:spPr>
        <p:txBody>
          <a:bodyPr wrap="none" anchor="t">
            <a:spAutoFit/>
          </a:bodyPr>
          <a:p>
            <a:pPr eaLnBrk="0" hangingPunct="0"/>
            <a:r>
              <a:rPr lang="en-US" altLang="zh-CN" sz="2400" dirty="0">
                <a:latin typeface="仿宋" panose="02010609060101010101" pitchFamily="49" charset="-122"/>
                <a:ea typeface="仿宋" panose="02010609060101010101" pitchFamily="49" charset="-122"/>
              </a:rPr>
              <a:t>2018</a:t>
            </a:r>
            <a:r>
              <a:rPr lang="zh-CN" altLang="zh-CN" sz="2400" dirty="0">
                <a:latin typeface="仿宋" panose="02010609060101010101" pitchFamily="49" charset="-122"/>
                <a:ea typeface="仿宋" panose="02010609060101010101" pitchFamily="49" charset="-122"/>
              </a:rPr>
              <a:t>年减税降费规模约</a:t>
            </a:r>
            <a:r>
              <a:rPr lang="en-US" altLang="zh-CN" sz="2400" dirty="0">
                <a:latin typeface="仿宋" panose="02010609060101010101" pitchFamily="49" charset="-122"/>
                <a:ea typeface="仿宋" panose="02010609060101010101" pitchFamily="49" charset="-122"/>
              </a:rPr>
              <a:t>1.3</a:t>
            </a:r>
            <a:r>
              <a:rPr lang="zh-CN" altLang="zh-CN" sz="2400" dirty="0">
                <a:latin typeface="仿宋" panose="02010609060101010101" pitchFamily="49" charset="-122"/>
                <a:ea typeface="仿宋" panose="02010609060101010101" pitchFamily="49" charset="-122"/>
              </a:rPr>
              <a:t>万亿元</a:t>
            </a:r>
            <a:endParaRPr lang="zh-CN" altLang="en-US" sz="2400" dirty="0">
              <a:latin typeface="仿宋" panose="02010609060101010101" pitchFamily="49" charset="-122"/>
              <a:ea typeface="仿宋" panose="02010609060101010101" pitchFamily="49" charset="-122"/>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0417" name="Picture 2" descr="E:\2018年\图片\P.jpg"/>
          <p:cNvPicPr>
            <a:picLocks noChangeAspect="1"/>
          </p:cNvPicPr>
          <p:nvPr/>
        </p:nvPicPr>
        <p:blipFill>
          <a:blip r:embed="rId1"/>
          <a:stretch>
            <a:fillRect/>
          </a:stretch>
        </p:blipFill>
        <p:spPr>
          <a:xfrm>
            <a:off x="1631950" y="188913"/>
            <a:ext cx="8964613" cy="6480175"/>
          </a:xfrm>
          <a:prstGeom prst="rect">
            <a:avLst/>
          </a:prstGeom>
          <a:noFill/>
          <a:ln w="9525">
            <a:noFill/>
          </a:ln>
        </p:spPr>
      </p:pic>
      <p:pic>
        <p:nvPicPr>
          <p:cNvPr id="60418" name="Picture 2" descr="E:\2018年\图片\支持民企.jpg"/>
          <p:cNvPicPr>
            <a:picLocks noChangeAspect="1"/>
          </p:cNvPicPr>
          <p:nvPr/>
        </p:nvPicPr>
        <p:blipFill>
          <a:blip r:embed="rId2"/>
          <a:stretch>
            <a:fillRect/>
          </a:stretch>
        </p:blipFill>
        <p:spPr>
          <a:xfrm>
            <a:off x="6527800" y="404813"/>
            <a:ext cx="3938588" cy="2732087"/>
          </a:xfrm>
          <a:prstGeom prst="rect">
            <a:avLst/>
          </a:prstGeom>
          <a:noFill/>
          <a:ln w="9525">
            <a:noFill/>
          </a:ln>
        </p:spPr>
      </p:pic>
      <p:sp>
        <p:nvSpPr>
          <p:cNvPr id="60419" name="矩形 1"/>
          <p:cNvSpPr/>
          <p:nvPr/>
        </p:nvSpPr>
        <p:spPr>
          <a:xfrm>
            <a:off x="2427288" y="2708275"/>
            <a:ext cx="4908550" cy="2749550"/>
          </a:xfrm>
          <a:prstGeom prst="rect">
            <a:avLst/>
          </a:prstGeom>
          <a:noFill/>
          <a:ln w="9525">
            <a:noFill/>
          </a:ln>
        </p:spPr>
        <p:txBody>
          <a:bodyPr anchor="t">
            <a:spAutoFit/>
          </a:bodyPr>
          <a:p>
            <a:pPr eaLnBrk="0" hangingPunct="0">
              <a:lnSpc>
                <a:spcPct val="120000"/>
              </a:lnSpc>
            </a:pPr>
            <a:r>
              <a:rPr lang="zh-CN" altLang="en-US" sz="2400" dirty="0">
                <a:solidFill>
                  <a:srgbClr val="7030A0"/>
                </a:solidFill>
                <a:latin typeface="仿宋" panose="02010609060101010101" pitchFamily="49" charset="-122"/>
                <a:ea typeface="仿宋" panose="02010609060101010101" pitchFamily="49" charset="-122"/>
              </a:rPr>
              <a:t>减轻企业税费负担；</a:t>
            </a:r>
            <a:endParaRPr lang="en-US" altLang="zh-CN" sz="2400" dirty="0">
              <a:solidFill>
                <a:srgbClr val="7030A0"/>
              </a:solidFill>
              <a:latin typeface="仿宋" panose="02010609060101010101" pitchFamily="49" charset="-122"/>
              <a:ea typeface="仿宋" panose="02010609060101010101" pitchFamily="49" charset="-122"/>
            </a:endParaRPr>
          </a:p>
          <a:p>
            <a:pPr eaLnBrk="0" hangingPunct="0">
              <a:lnSpc>
                <a:spcPct val="120000"/>
              </a:lnSpc>
            </a:pPr>
            <a:r>
              <a:rPr lang="zh-CN" altLang="en-US" sz="2400" dirty="0">
                <a:solidFill>
                  <a:srgbClr val="7030A0"/>
                </a:solidFill>
                <a:latin typeface="仿宋" panose="02010609060101010101" pitchFamily="49" charset="-122"/>
                <a:ea typeface="仿宋" panose="02010609060101010101" pitchFamily="49" charset="-122"/>
              </a:rPr>
              <a:t>解决民营企业融资难融资贵问题；</a:t>
            </a:r>
            <a:endParaRPr lang="en-US" altLang="zh-CN" sz="2400" dirty="0">
              <a:solidFill>
                <a:srgbClr val="7030A0"/>
              </a:solidFill>
              <a:latin typeface="仿宋" panose="02010609060101010101" pitchFamily="49" charset="-122"/>
              <a:ea typeface="仿宋" panose="02010609060101010101" pitchFamily="49" charset="-122"/>
            </a:endParaRPr>
          </a:p>
          <a:p>
            <a:pPr eaLnBrk="0" hangingPunct="0">
              <a:lnSpc>
                <a:spcPct val="120000"/>
              </a:lnSpc>
            </a:pPr>
            <a:r>
              <a:rPr lang="zh-CN" altLang="en-US" sz="2400" dirty="0">
                <a:solidFill>
                  <a:srgbClr val="7030A0"/>
                </a:solidFill>
                <a:latin typeface="仿宋" panose="02010609060101010101" pitchFamily="49" charset="-122"/>
                <a:ea typeface="仿宋" panose="02010609060101010101" pitchFamily="49" charset="-122"/>
              </a:rPr>
              <a:t>营造公平竞争环境；</a:t>
            </a:r>
            <a:endParaRPr lang="en-US" altLang="zh-CN" sz="2400" dirty="0">
              <a:solidFill>
                <a:srgbClr val="7030A0"/>
              </a:solidFill>
              <a:latin typeface="仿宋" panose="02010609060101010101" pitchFamily="49" charset="-122"/>
              <a:ea typeface="仿宋" panose="02010609060101010101" pitchFamily="49" charset="-122"/>
            </a:endParaRPr>
          </a:p>
          <a:p>
            <a:pPr eaLnBrk="0" hangingPunct="0">
              <a:lnSpc>
                <a:spcPct val="120000"/>
              </a:lnSpc>
            </a:pPr>
            <a:r>
              <a:rPr lang="zh-CN" altLang="en-US" sz="2400" dirty="0">
                <a:solidFill>
                  <a:srgbClr val="7030A0"/>
                </a:solidFill>
                <a:latin typeface="仿宋" panose="02010609060101010101" pitchFamily="49" charset="-122"/>
                <a:ea typeface="仿宋" panose="02010609060101010101" pitchFamily="49" charset="-122"/>
              </a:rPr>
              <a:t>完善政策执行方式；</a:t>
            </a:r>
            <a:endParaRPr lang="en-US" altLang="zh-CN" sz="2400" dirty="0">
              <a:solidFill>
                <a:srgbClr val="7030A0"/>
              </a:solidFill>
              <a:latin typeface="仿宋" panose="02010609060101010101" pitchFamily="49" charset="-122"/>
              <a:ea typeface="仿宋" panose="02010609060101010101" pitchFamily="49" charset="-122"/>
            </a:endParaRPr>
          </a:p>
          <a:p>
            <a:pPr eaLnBrk="0" hangingPunct="0">
              <a:lnSpc>
                <a:spcPct val="120000"/>
              </a:lnSpc>
            </a:pPr>
            <a:r>
              <a:rPr lang="zh-CN" altLang="en-US" sz="2400" dirty="0">
                <a:solidFill>
                  <a:srgbClr val="7030A0"/>
                </a:solidFill>
                <a:latin typeface="仿宋" panose="02010609060101010101" pitchFamily="49" charset="-122"/>
                <a:ea typeface="仿宋" panose="02010609060101010101" pitchFamily="49" charset="-122"/>
              </a:rPr>
              <a:t>构建亲清新型政商关系；</a:t>
            </a:r>
            <a:endParaRPr lang="en-US" altLang="zh-CN" sz="2400" dirty="0">
              <a:solidFill>
                <a:srgbClr val="7030A0"/>
              </a:solidFill>
              <a:latin typeface="仿宋" panose="02010609060101010101" pitchFamily="49" charset="-122"/>
              <a:ea typeface="仿宋" panose="02010609060101010101" pitchFamily="49" charset="-122"/>
            </a:endParaRPr>
          </a:p>
          <a:p>
            <a:pPr eaLnBrk="0" hangingPunct="0">
              <a:lnSpc>
                <a:spcPct val="120000"/>
              </a:lnSpc>
            </a:pPr>
            <a:r>
              <a:rPr lang="zh-CN" altLang="en-US" sz="2400" dirty="0">
                <a:solidFill>
                  <a:srgbClr val="7030A0"/>
                </a:solidFill>
                <a:latin typeface="仿宋" panose="02010609060101010101" pitchFamily="49" charset="-122"/>
                <a:ea typeface="仿宋" panose="02010609060101010101" pitchFamily="49" charset="-122"/>
              </a:rPr>
              <a:t>保护企业家人身和财产安全。</a:t>
            </a:r>
            <a:endParaRPr lang="zh-CN" altLang="en-US" sz="2400" dirty="0">
              <a:solidFill>
                <a:srgbClr val="7030A0"/>
              </a:solidFill>
              <a:latin typeface="仿宋" panose="02010609060101010101" pitchFamily="49" charset="-122"/>
              <a:ea typeface="仿宋" panose="02010609060101010101" pitchFamily="49" charset="-122"/>
            </a:endParaRPr>
          </a:p>
        </p:txBody>
      </p:sp>
      <p:sp>
        <p:nvSpPr>
          <p:cNvPr id="60420" name="矩形 2"/>
          <p:cNvSpPr/>
          <p:nvPr/>
        </p:nvSpPr>
        <p:spPr>
          <a:xfrm>
            <a:off x="2063750" y="1416050"/>
            <a:ext cx="4647565" cy="521970"/>
          </a:xfrm>
          <a:prstGeom prst="rect">
            <a:avLst/>
          </a:prstGeom>
          <a:noFill/>
          <a:ln w="9525">
            <a:noFill/>
          </a:ln>
        </p:spPr>
        <p:txBody>
          <a:bodyPr wrap="none" anchor="t">
            <a:spAutoFit/>
          </a:bodyPr>
          <a:p>
            <a:pPr eaLnBrk="0" hangingPunct="0"/>
            <a:r>
              <a:rPr lang="zh-CN" altLang="en-US" sz="2800" dirty="0">
                <a:solidFill>
                  <a:srgbClr val="C00000"/>
                </a:solidFill>
                <a:latin typeface="Arial" panose="020B0604020202020204" pitchFamily="34" charset="0"/>
                <a:ea typeface="宋体" panose="02010600030101010101" pitchFamily="2" charset="-122"/>
              </a:rPr>
              <a:t>习近平提出</a:t>
            </a:r>
            <a:r>
              <a:rPr lang="en-US" altLang="zh-CN" sz="2800" dirty="0">
                <a:solidFill>
                  <a:srgbClr val="C00000"/>
                </a:solidFill>
                <a:latin typeface="Arial" panose="020B0604020202020204" pitchFamily="34" charset="0"/>
                <a:ea typeface="宋体" panose="02010600030101010101" pitchFamily="2" charset="-122"/>
              </a:rPr>
              <a:t>6</a:t>
            </a:r>
            <a:r>
              <a:rPr lang="zh-CN" altLang="en-US" sz="2800" dirty="0">
                <a:solidFill>
                  <a:srgbClr val="C00000"/>
                </a:solidFill>
                <a:latin typeface="Arial" panose="020B0604020202020204" pitchFamily="34" charset="0"/>
                <a:ea typeface="宋体" panose="02010600030101010101" pitchFamily="2" charset="-122"/>
              </a:rPr>
              <a:t>个方面政策举措</a:t>
            </a:r>
            <a:endParaRPr lang="zh-CN" altLang="en-US" sz="2800" dirty="0">
              <a:solidFill>
                <a:srgbClr val="C00000"/>
              </a:solidFill>
              <a:latin typeface="Arial" panose="020B0604020202020204" pitchFamily="34" charset="0"/>
              <a:ea typeface="宋体" panose="02010600030101010101" pitchFamily="2" charset="-122"/>
            </a:endParaRPr>
          </a:p>
        </p:txBody>
      </p:sp>
      <p:sp>
        <p:nvSpPr>
          <p:cNvPr id="4" name="矩形 3"/>
          <p:cNvSpPr/>
          <p:nvPr/>
        </p:nvSpPr>
        <p:spPr>
          <a:xfrm rot="1125388">
            <a:off x="8669395" y="5369552"/>
            <a:ext cx="1714500" cy="70675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4000" b="1" i="0" u="none" strike="noStrike" kern="1200" cap="none" spc="0" normalizeH="0" baseline="0" noProof="0"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uLnTx/>
                <a:uFillTx/>
                <a:latin typeface="黑体" panose="02010609060101010101" pitchFamily="49" charset="-122"/>
                <a:ea typeface="黑体" panose="02010609060101010101" pitchFamily="49" charset="-122"/>
                <a:cs typeface="+mn-cs"/>
              </a:rPr>
              <a:t>自己人</a:t>
            </a:r>
            <a:endParaRPr kumimoji="0" lang="zh-CN" altLang="en-US" sz="4000" b="1" i="0" u="none" strike="noStrike" kern="1200" cap="none" spc="0" normalizeH="0" baseline="0" noProof="0"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uLnTx/>
              <a:uFillTx/>
              <a:latin typeface="Arial" panose="020B0604020202020204" pitchFamily="34" charset="0"/>
              <a:ea typeface="宋体" panose="02010600030101010101" pitchFamily="2" charset="-122"/>
              <a:cs typeface="+mn-cs"/>
            </a:endParaRPr>
          </a:p>
        </p:txBody>
      </p:sp>
      <p:sp>
        <p:nvSpPr>
          <p:cNvPr id="60422" name="圆角矩形标注 5"/>
          <p:cNvSpPr/>
          <p:nvPr/>
        </p:nvSpPr>
        <p:spPr>
          <a:xfrm>
            <a:off x="7319963" y="3106738"/>
            <a:ext cx="2447925" cy="1587500"/>
          </a:xfrm>
          <a:prstGeom prst="wedgeRoundRectCallout">
            <a:avLst>
              <a:gd name="adj1" fmla="val -20833"/>
              <a:gd name="adj2" fmla="val 62500"/>
              <a:gd name="adj3" fmla="val 16667"/>
            </a:avLst>
          </a:prstGeom>
          <a:solidFill>
            <a:srgbClr val="FFFFCC"/>
          </a:solidFill>
          <a:ln w="9525" cap="flat" cmpd="sng">
            <a:solidFill>
              <a:srgbClr val="0070C0"/>
            </a:solidFill>
            <a:prstDash val="solid"/>
            <a:round/>
            <a:headEnd type="none" w="med" len="med"/>
            <a:tailEnd type="none" w="med" len="med"/>
          </a:ln>
        </p:spPr>
        <p:txBody>
          <a:bodyPr anchor="t"/>
          <a:p>
            <a:endParaRPr lang="zh-CN" altLang="en-US" sz="4000" dirty="0">
              <a:solidFill>
                <a:srgbClr val="0000FF"/>
              </a:solidFill>
              <a:latin typeface="Arial" panose="020B0604020202020204" pitchFamily="34" charset="0"/>
              <a:ea typeface="楷体_GB2312" pitchFamily="49" charset="-122"/>
            </a:endParaRPr>
          </a:p>
        </p:txBody>
      </p:sp>
      <p:sp>
        <p:nvSpPr>
          <p:cNvPr id="60423" name="矩形 8"/>
          <p:cNvSpPr/>
          <p:nvPr/>
        </p:nvSpPr>
        <p:spPr>
          <a:xfrm>
            <a:off x="7466013" y="3389313"/>
            <a:ext cx="2155825" cy="953135"/>
          </a:xfrm>
          <a:prstGeom prst="rect">
            <a:avLst/>
          </a:prstGeom>
          <a:noFill/>
          <a:ln w="9525">
            <a:noFill/>
          </a:ln>
        </p:spPr>
        <p:txBody>
          <a:bodyPr anchor="t">
            <a:spAutoFit/>
          </a:bodyPr>
          <a:p>
            <a:pPr eaLnBrk="0" hangingPunct="0"/>
            <a:r>
              <a:rPr lang="zh-CN" altLang="en-US" sz="2800" dirty="0">
                <a:solidFill>
                  <a:srgbClr val="00B050"/>
                </a:solidFill>
                <a:latin typeface="华文隶书" pitchFamily="2" charset="-122"/>
                <a:ea typeface="华文隶书" pitchFamily="2" charset="-122"/>
              </a:rPr>
              <a:t>支持民营企业在行动</a:t>
            </a:r>
            <a:endParaRPr lang="zh-CN" altLang="en-US" sz="2800" dirty="0">
              <a:solidFill>
                <a:srgbClr val="00B050"/>
              </a:solidFill>
              <a:latin typeface="华文隶书" pitchFamily="2" charset="-122"/>
              <a:ea typeface="华文隶书" pitchFamily="2" charset="-122"/>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3489" name="Picture 4" descr="E:\2018年\图片\海.jpg"/>
          <p:cNvPicPr>
            <a:picLocks noChangeAspect="1"/>
          </p:cNvPicPr>
          <p:nvPr/>
        </p:nvPicPr>
        <p:blipFill>
          <a:blip r:embed="rId1"/>
          <a:srcRect l="12154" t="-557" b="557"/>
          <a:stretch>
            <a:fillRect/>
          </a:stretch>
        </p:blipFill>
        <p:spPr>
          <a:xfrm>
            <a:off x="1524000" y="0"/>
            <a:ext cx="9144000" cy="6838950"/>
          </a:xfrm>
          <a:prstGeom prst="rect">
            <a:avLst/>
          </a:prstGeom>
          <a:noFill/>
          <a:ln w="9525">
            <a:noFill/>
          </a:ln>
        </p:spPr>
      </p:pic>
      <p:pic>
        <p:nvPicPr>
          <p:cNvPr id="63490" name="Picture 2" descr="E:\2018年\图片\粤港澳大湾区.jpg"/>
          <p:cNvPicPr>
            <a:picLocks noChangeAspect="1"/>
          </p:cNvPicPr>
          <p:nvPr/>
        </p:nvPicPr>
        <p:blipFill>
          <a:blip r:embed="rId2"/>
          <a:stretch>
            <a:fillRect/>
          </a:stretch>
        </p:blipFill>
        <p:spPr>
          <a:xfrm>
            <a:off x="6427788" y="3716338"/>
            <a:ext cx="3998912" cy="2792412"/>
          </a:xfrm>
          <a:prstGeom prst="rect">
            <a:avLst/>
          </a:prstGeom>
          <a:noFill/>
          <a:ln w="9525">
            <a:noFill/>
          </a:ln>
        </p:spPr>
      </p:pic>
      <p:grpSp>
        <p:nvGrpSpPr>
          <p:cNvPr id="63491" name="组合 5"/>
          <p:cNvGrpSpPr/>
          <p:nvPr/>
        </p:nvGrpSpPr>
        <p:grpSpPr>
          <a:xfrm>
            <a:off x="4254500" y="1314450"/>
            <a:ext cx="6353175" cy="2933700"/>
            <a:chOff x="3301274" y="1387001"/>
            <a:chExt cx="5403248" cy="3770191"/>
          </a:xfrm>
        </p:grpSpPr>
        <p:grpSp>
          <p:nvGrpSpPr>
            <p:cNvPr id="63492" name="组合 6"/>
            <p:cNvGrpSpPr/>
            <p:nvPr/>
          </p:nvGrpSpPr>
          <p:grpSpPr>
            <a:xfrm>
              <a:off x="3301274" y="1387001"/>
              <a:ext cx="4837176" cy="3770191"/>
              <a:chOff x="4127931" y="0"/>
              <a:chExt cx="3824842" cy="3269470"/>
            </a:xfrm>
          </p:grpSpPr>
          <p:pic>
            <p:nvPicPr>
              <p:cNvPr id="63493" name="Picture 2" descr="E:\2018年\图片\P图.jpg"/>
              <p:cNvPicPr>
                <a:picLocks noChangeAspect="1"/>
              </p:cNvPicPr>
              <p:nvPr/>
            </p:nvPicPr>
            <p:blipFill>
              <a:blip r:embed="rId3"/>
              <a:stretch>
                <a:fillRect/>
              </a:stretch>
            </p:blipFill>
            <p:spPr>
              <a:xfrm>
                <a:off x="4127931" y="0"/>
                <a:ext cx="3776426" cy="2605793"/>
              </a:xfrm>
              <a:prstGeom prst="rect">
                <a:avLst/>
              </a:prstGeom>
              <a:noFill/>
              <a:ln w="9525">
                <a:noFill/>
              </a:ln>
            </p:spPr>
          </p:pic>
          <p:pic>
            <p:nvPicPr>
              <p:cNvPr id="63494" name="Picture 2" descr="E:\2018年\图片\P图.jpg"/>
              <p:cNvPicPr>
                <a:picLocks noChangeAspect="1"/>
              </p:cNvPicPr>
              <p:nvPr/>
            </p:nvPicPr>
            <p:blipFill>
              <a:blip r:embed="rId3"/>
              <a:srcRect b="41295"/>
              <a:stretch>
                <a:fillRect/>
              </a:stretch>
            </p:blipFill>
            <p:spPr>
              <a:xfrm rot="10800000">
                <a:off x="4138249" y="1358021"/>
                <a:ext cx="3814524" cy="1911449"/>
              </a:xfrm>
              <a:prstGeom prst="rect">
                <a:avLst/>
              </a:prstGeom>
              <a:noFill/>
              <a:ln w="9525">
                <a:noFill/>
              </a:ln>
            </p:spPr>
          </p:pic>
        </p:grpSp>
        <p:sp>
          <p:nvSpPr>
            <p:cNvPr id="63495" name="矩形 7"/>
            <p:cNvSpPr/>
            <p:nvPr/>
          </p:nvSpPr>
          <p:spPr>
            <a:xfrm>
              <a:off x="3801103" y="2015608"/>
              <a:ext cx="4903419" cy="2490611"/>
            </a:xfrm>
            <a:prstGeom prst="rect">
              <a:avLst/>
            </a:prstGeom>
            <a:noFill/>
            <a:ln w="9525">
              <a:noFill/>
            </a:ln>
          </p:spPr>
          <p:txBody>
            <a:bodyPr anchor="t">
              <a:spAutoFit/>
            </a:bodyPr>
            <a:p>
              <a:pPr eaLnBrk="0" hangingPunct="0">
                <a:lnSpc>
                  <a:spcPct val="120000"/>
                </a:lnSpc>
              </a:pPr>
              <a:r>
                <a:rPr lang="zh-CN" altLang="en-US" sz="2000" dirty="0">
                  <a:solidFill>
                    <a:srgbClr val="002060"/>
                  </a:solidFill>
                  <a:latin typeface="幼圆" pitchFamily="49" charset="-122"/>
                  <a:ea typeface="幼圆" pitchFamily="49" charset="-122"/>
                </a:rPr>
                <a:t>●</a:t>
              </a:r>
              <a:r>
                <a:rPr lang="zh-CN" altLang="zh-CN" sz="2000" dirty="0">
                  <a:solidFill>
                    <a:srgbClr val="002060"/>
                  </a:solidFill>
                  <a:latin typeface="幼圆" pitchFamily="49" charset="-122"/>
                  <a:ea typeface="幼圆" pitchFamily="49" charset="-122"/>
                </a:rPr>
                <a:t>充满活力的世界级城市群。</a:t>
              </a:r>
              <a:endParaRPr lang="en-US" altLang="zh-CN" sz="2000" dirty="0">
                <a:solidFill>
                  <a:srgbClr val="002060"/>
                </a:solidFill>
                <a:latin typeface="幼圆" pitchFamily="49" charset="-122"/>
                <a:ea typeface="幼圆" pitchFamily="49" charset="-122"/>
              </a:endParaRPr>
            </a:p>
            <a:p>
              <a:pPr eaLnBrk="0" hangingPunct="0">
                <a:lnSpc>
                  <a:spcPct val="120000"/>
                </a:lnSpc>
              </a:pPr>
              <a:r>
                <a:rPr lang="zh-CN" altLang="en-US" sz="2000" dirty="0">
                  <a:solidFill>
                    <a:srgbClr val="002060"/>
                  </a:solidFill>
                  <a:latin typeface="幼圆" pitchFamily="49" charset="-122"/>
                  <a:ea typeface="幼圆" pitchFamily="49" charset="-122"/>
                </a:rPr>
                <a:t>●</a:t>
              </a:r>
              <a:r>
                <a:rPr lang="zh-CN" altLang="zh-CN" sz="2000" dirty="0">
                  <a:solidFill>
                    <a:srgbClr val="002060"/>
                  </a:solidFill>
                  <a:latin typeface="幼圆" pitchFamily="49" charset="-122"/>
                  <a:ea typeface="幼圆" pitchFamily="49" charset="-122"/>
                </a:rPr>
                <a:t>具有全球影响力的国际科技创新中心。</a:t>
              </a:r>
              <a:endParaRPr lang="en-US" altLang="zh-CN" sz="2000" dirty="0">
                <a:solidFill>
                  <a:srgbClr val="002060"/>
                </a:solidFill>
                <a:latin typeface="幼圆" pitchFamily="49" charset="-122"/>
                <a:ea typeface="幼圆" pitchFamily="49" charset="-122"/>
              </a:endParaRPr>
            </a:p>
            <a:p>
              <a:pPr eaLnBrk="0" hangingPunct="0">
                <a:lnSpc>
                  <a:spcPct val="120000"/>
                </a:lnSpc>
              </a:pPr>
              <a:r>
                <a:rPr lang="zh-CN" altLang="en-US" sz="2000" dirty="0">
                  <a:solidFill>
                    <a:srgbClr val="002060"/>
                  </a:solidFill>
                  <a:latin typeface="幼圆" pitchFamily="49" charset="-122"/>
                  <a:ea typeface="幼圆" pitchFamily="49" charset="-122"/>
                </a:rPr>
                <a:t>●</a:t>
              </a:r>
              <a:r>
                <a:rPr lang="zh-CN" altLang="zh-CN" sz="2000" dirty="0">
                  <a:solidFill>
                    <a:srgbClr val="002060"/>
                  </a:solidFill>
                  <a:latin typeface="幼圆" pitchFamily="49" charset="-122"/>
                  <a:ea typeface="幼圆" pitchFamily="49" charset="-122"/>
                </a:rPr>
                <a:t>“一带一路”建设的重要支撑。</a:t>
              </a:r>
              <a:endParaRPr lang="en-US" altLang="zh-CN" sz="2000" dirty="0">
                <a:solidFill>
                  <a:srgbClr val="002060"/>
                </a:solidFill>
                <a:latin typeface="幼圆" pitchFamily="49" charset="-122"/>
                <a:ea typeface="幼圆" pitchFamily="49" charset="-122"/>
              </a:endParaRPr>
            </a:p>
            <a:p>
              <a:pPr eaLnBrk="0" hangingPunct="0">
                <a:lnSpc>
                  <a:spcPct val="120000"/>
                </a:lnSpc>
              </a:pPr>
              <a:r>
                <a:rPr lang="zh-CN" altLang="en-US" sz="2000" dirty="0">
                  <a:solidFill>
                    <a:srgbClr val="002060"/>
                  </a:solidFill>
                  <a:latin typeface="幼圆" pitchFamily="49" charset="-122"/>
                  <a:ea typeface="幼圆" pitchFamily="49" charset="-122"/>
                </a:rPr>
                <a:t>●</a:t>
              </a:r>
              <a:r>
                <a:rPr lang="zh-CN" altLang="zh-CN" sz="2000" dirty="0">
                  <a:solidFill>
                    <a:srgbClr val="002060"/>
                  </a:solidFill>
                  <a:latin typeface="幼圆" pitchFamily="49" charset="-122"/>
                  <a:ea typeface="幼圆" pitchFamily="49" charset="-122"/>
                </a:rPr>
                <a:t>内地与港澳深度合作示范区。</a:t>
              </a:r>
              <a:endParaRPr lang="en-US" altLang="zh-CN" sz="2000" dirty="0">
                <a:solidFill>
                  <a:srgbClr val="002060"/>
                </a:solidFill>
                <a:latin typeface="幼圆" pitchFamily="49" charset="-122"/>
                <a:ea typeface="幼圆" pitchFamily="49" charset="-122"/>
              </a:endParaRPr>
            </a:p>
            <a:p>
              <a:pPr eaLnBrk="0" hangingPunct="0">
                <a:lnSpc>
                  <a:spcPct val="120000"/>
                </a:lnSpc>
              </a:pPr>
              <a:r>
                <a:rPr lang="zh-CN" altLang="en-US" sz="2000" dirty="0">
                  <a:solidFill>
                    <a:srgbClr val="002060"/>
                  </a:solidFill>
                  <a:latin typeface="幼圆" pitchFamily="49" charset="-122"/>
                  <a:ea typeface="幼圆" pitchFamily="49" charset="-122"/>
                </a:rPr>
                <a:t>●</a:t>
              </a:r>
              <a:r>
                <a:rPr lang="zh-CN" altLang="zh-CN" sz="2000" dirty="0">
                  <a:solidFill>
                    <a:srgbClr val="002060"/>
                  </a:solidFill>
                  <a:latin typeface="幼圆" pitchFamily="49" charset="-122"/>
                  <a:ea typeface="幼圆" pitchFamily="49" charset="-122"/>
                </a:rPr>
                <a:t>宜居宜业宜游的优质生活圈。</a:t>
              </a:r>
              <a:endParaRPr lang="zh-CN" altLang="en-US" sz="2000" dirty="0">
                <a:solidFill>
                  <a:srgbClr val="002060"/>
                </a:solidFill>
                <a:latin typeface="幼圆" pitchFamily="49" charset="-122"/>
                <a:ea typeface="幼圆" pitchFamily="49" charset="-122"/>
              </a:endParaRPr>
            </a:p>
          </p:txBody>
        </p:sp>
      </p:grpSp>
      <p:grpSp>
        <p:nvGrpSpPr>
          <p:cNvPr id="63496" name="组合 10"/>
          <p:cNvGrpSpPr/>
          <p:nvPr/>
        </p:nvGrpSpPr>
        <p:grpSpPr>
          <a:xfrm>
            <a:off x="1692275" y="195263"/>
            <a:ext cx="4276725" cy="2817812"/>
            <a:chOff x="4094835" y="5849711"/>
            <a:chExt cx="7549521" cy="4723430"/>
          </a:xfrm>
        </p:grpSpPr>
        <p:grpSp>
          <p:nvGrpSpPr>
            <p:cNvPr id="63497" name="组合 11"/>
            <p:cNvGrpSpPr/>
            <p:nvPr/>
          </p:nvGrpSpPr>
          <p:grpSpPr>
            <a:xfrm>
              <a:off x="4094835" y="5849711"/>
              <a:ext cx="7549521" cy="4723430"/>
              <a:chOff x="716671" y="4838402"/>
              <a:chExt cx="8830866" cy="6292558"/>
            </a:xfrm>
          </p:grpSpPr>
          <p:pic>
            <p:nvPicPr>
              <p:cNvPr id="63498" name="Picture 5" descr="F:\2017\2017图片\2017年3月\粤港澳湾区.jpg"/>
              <p:cNvPicPr>
                <a:picLocks noChangeAspect="1"/>
              </p:cNvPicPr>
              <p:nvPr/>
            </p:nvPicPr>
            <p:blipFill>
              <a:blip r:embed="rId4"/>
              <a:srcRect l="3618" r="2271" b="4027"/>
              <a:stretch>
                <a:fillRect/>
              </a:stretch>
            </p:blipFill>
            <p:spPr>
              <a:xfrm>
                <a:off x="716671" y="4838402"/>
                <a:ext cx="8830866" cy="6292558"/>
              </a:xfrm>
              <a:prstGeom prst="rect">
                <a:avLst/>
              </a:prstGeom>
              <a:noFill/>
              <a:ln w="9525">
                <a:noFill/>
              </a:ln>
            </p:spPr>
          </p:pic>
          <p:sp>
            <p:nvSpPr>
              <p:cNvPr id="15" name="矩形 14"/>
              <p:cNvSpPr/>
              <p:nvPr/>
            </p:nvSpPr>
            <p:spPr>
              <a:xfrm>
                <a:off x="4555181" y="9184699"/>
                <a:ext cx="1452142" cy="564381"/>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050" b="1" i="0" u="none" strike="noStrike" kern="1200" cap="none" spc="0" normalizeH="0" baseline="0" noProof="0" dirty="0">
                    <a:ln>
                      <a:noFill/>
                    </a:ln>
                    <a:solidFill>
                      <a:schemeClr val="accent6">
                        <a:lumMod val="25000"/>
                      </a:schemeClr>
                    </a:solidFill>
                    <a:effectLst/>
                    <a:uLnTx/>
                    <a:uFillTx/>
                    <a:latin typeface="黑体" panose="02010609060101010101" pitchFamily="49" charset="-122"/>
                    <a:ea typeface="黑体" panose="02010609060101010101" pitchFamily="49" charset="-122"/>
                    <a:cs typeface="+mn-cs"/>
                  </a:rPr>
                  <a:t>澳门</a:t>
                </a:r>
                <a:endParaRPr kumimoji="0" lang="zh-CN" altLang="en-US" sz="1050" b="1" i="0" u="none" strike="noStrike" kern="1200" cap="none" spc="0" normalizeH="0" baseline="0" noProof="0" dirty="0">
                  <a:ln>
                    <a:noFill/>
                  </a:ln>
                  <a:solidFill>
                    <a:schemeClr val="accent6">
                      <a:lumMod val="25000"/>
                    </a:schemeClr>
                  </a:solidFill>
                  <a:effectLst/>
                  <a:uLnTx/>
                  <a:uFillTx/>
                  <a:latin typeface="黑体" panose="02010609060101010101" pitchFamily="49" charset="-122"/>
                  <a:ea typeface="黑体" panose="02010609060101010101" pitchFamily="49" charset="-122"/>
                  <a:cs typeface="+mn-cs"/>
                </a:endParaRPr>
              </a:p>
            </p:txBody>
          </p:sp>
        </p:grpSp>
        <p:sp>
          <p:nvSpPr>
            <p:cNvPr id="63500" name="矩形 12"/>
            <p:cNvSpPr/>
            <p:nvPr/>
          </p:nvSpPr>
          <p:spPr>
            <a:xfrm>
              <a:off x="4851567" y="5849711"/>
              <a:ext cx="6402704" cy="874966"/>
            </a:xfrm>
            <a:prstGeom prst="rect">
              <a:avLst/>
            </a:prstGeom>
            <a:noFill/>
            <a:ln w="9525">
              <a:noFill/>
            </a:ln>
          </p:spPr>
          <p:txBody>
            <a:bodyPr anchor="t">
              <a:spAutoFit/>
            </a:bodyPr>
            <a:p>
              <a:pPr eaLnBrk="0" hangingPunct="0"/>
              <a:r>
                <a:rPr lang="zh-CN" altLang="en-US" sz="2800" dirty="0">
                  <a:solidFill>
                    <a:srgbClr val="FFFFCC"/>
                  </a:solidFill>
                  <a:latin typeface="华文新魏" pitchFamily="2" charset="-122"/>
                  <a:ea typeface="华文新魏" pitchFamily="2" charset="-122"/>
                </a:rPr>
                <a:t>粤港澳大湾区城市群</a:t>
              </a:r>
              <a:endParaRPr lang="zh-CN" altLang="en-US" sz="2800" dirty="0">
                <a:solidFill>
                  <a:srgbClr val="FFFFCC"/>
                </a:solidFill>
                <a:latin typeface="华文新魏" pitchFamily="2" charset="-122"/>
                <a:ea typeface="华文新魏" pitchFamily="2" charset="-122"/>
              </a:endParaRPr>
            </a:p>
          </p:txBody>
        </p:sp>
      </p:grpSp>
      <p:sp>
        <p:nvSpPr>
          <p:cNvPr id="16" name="矩形 15"/>
          <p:cNvSpPr/>
          <p:nvPr/>
        </p:nvSpPr>
        <p:spPr>
          <a:xfrm>
            <a:off x="2538803" y="4980095"/>
            <a:ext cx="3461325" cy="1198880"/>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3600" b="1" i="0" u="none" strike="noStrike" kern="1200" cap="none" spc="0" normalizeH="0" baseline="0" noProof="0"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uLnTx/>
                <a:uFillTx/>
                <a:latin typeface="华文隶书" pitchFamily="2" charset="-122"/>
                <a:ea typeface="华文隶书" pitchFamily="2" charset="-122"/>
                <a:cs typeface="+mn-cs"/>
              </a:rPr>
              <a:t>粤港澳大湾区</a:t>
            </a:r>
            <a:endParaRPr kumimoji="0" lang="en-US" altLang="zh-CN" sz="3600" b="1" i="0" u="none" strike="noStrike" kern="1200" cap="none" spc="0" normalizeH="0" baseline="0" noProof="0"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uLnTx/>
              <a:uFillTx/>
              <a:latin typeface="华文隶书" pitchFamily="2" charset="-122"/>
              <a:ea typeface="华文隶书"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3600" b="1" i="0" u="none" strike="noStrike" kern="1200" cap="none" spc="0" normalizeH="0" baseline="0" noProof="0"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uLnTx/>
                <a:uFillTx/>
                <a:latin typeface="华文隶书" pitchFamily="2" charset="-122"/>
                <a:ea typeface="华文隶书" pitchFamily="2" charset="-122"/>
                <a:cs typeface="+mn-cs"/>
              </a:rPr>
              <a:t>战略</a:t>
            </a:r>
            <a:r>
              <a:rPr kumimoji="0" lang="zh-CN" altLang="en-US" sz="3600" b="1" i="0" u="none" strike="noStrike" kern="1200" cap="none" spc="0" normalizeH="0" baseline="0" noProof="0"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uLnTx/>
                <a:uFillTx/>
                <a:latin typeface="华文隶书" pitchFamily="2" charset="-122"/>
                <a:ea typeface="华文隶书" pitchFamily="2" charset="-122"/>
                <a:cs typeface="+mn-cs"/>
              </a:rPr>
              <a:t>五个</a:t>
            </a:r>
            <a:r>
              <a:rPr kumimoji="0" lang="zh-CN" altLang="zh-CN" sz="3600" b="1" i="0" u="none" strike="noStrike" kern="1200" cap="none" spc="0" normalizeH="0" baseline="0" noProof="0"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uLnTx/>
                <a:uFillTx/>
                <a:latin typeface="华文隶书" pitchFamily="2" charset="-122"/>
                <a:ea typeface="华文隶书" pitchFamily="2" charset="-122"/>
                <a:cs typeface="+mn-cs"/>
              </a:rPr>
              <a:t>定位</a:t>
            </a:r>
            <a:endParaRPr kumimoji="0" lang="en-US" altLang="zh-CN" sz="3600" b="1" i="0" u="none" strike="noStrike" kern="1200" cap="none" spc="0" normalizeH="0" baseline="0" noProof="0"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uLnTx/>
              <a:uFillTx/>
              <a:latin typeface="华文隶书" pitchFamily="2" charset="-122"/>
              <a:ea typeface="华文隶书" pitchFamily="2" charset="-122"/>
              <a:cs typeface="+mn-cs"/>
            </a:endParaRPr>
          </a:p>
        </p:txBody>
      </p:sp>
      <p:sp>
        <p:nvSpPr>
          <p:cNvPr id="63502" name="圆角矩形 16"/>
          <p:cNvSpPr/>
          <p:nvPr/>
        </p:nvSpPr>
        <p:spPr>
          <a:xfrm>
            <a:off x="2322513" y="4797425"/>
            <a:ext cx="3646487" cy="1565275"/>
          </a:xfrm>
          <a:prstGeom prst="roundRect">
            <a:avLst>
              <a:gd name="adj" fmla="val 16667"/>
            </a:avLst>
          </a:prstGeom>
          <a:noFill/>
          <a:ln w="12700" cap="flat" cmpd="sng">
            <a:solidFill>
              <a:srgbClr val="0070C0"/>
            </a:solidFill>
            <a:prstDash val="solid"/>
            <a:round/>
            <a:headEnd type="none" w="med" len="med"/>
            <a:tailEnd type="none" w="med" len="med"/>
          </a:ln>
        </p:spPr>
        <p:txBody>
          <a:bodyPr anchor="t"/>
          <a:p>
            <a:endParaRPr lang="zh-CN" altLang="en-US" sz="4000" dirty="0">
              <a:solidFill>
                <a:srgbClr val="0000FF"/>
              </a:solidFill>
              <a:latin typeface="Arial" panose="020B0604020202020204" pitchFamily="34" charset="0"/>
              <a:ea typeface="楷体_GB2312" pitchFamily="49"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7" name="内容占位符 2"/>
          <p:cNvSpPr>
            <a:spLocks noGrp="1"/>
          </p:cNvSpPr>
          <p:nvPr/>
        </p:nvSpPr>
        <p:spPr>
          <a:xfrm>
            <a:off x="211455" y="1168400"/>
            <a:ext cx="11769090" cy="1550670"/>
          </a:xfrm>
          <a:prstGeom prst="rect">
            <a:avLst/>
          </a:prstGeom>
          <a:noFill/>
          <a:ln w="9525">
            <a:solidFill>
              <a:schemeClr val="accent1">
                <a:alpha val="100000"/>
              </a:schemeClr>
            </a:solidFill>
            <a:miter lim="800000"/>
          </a:ln>
        </p:spPr>
        <p:txBody>
          <a:bodyPr vert="horz" wrap="square" lIns="91440" tIns="45720" rIns="91440" bIns="45720" anchor="t"/>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r>
              <a:rPr lang="zh-CN" altLang="en-US" sz="2800" dirty="0"/>
              <a:t>普通高中</a:t>
            </a:r>
            <a:r>
              <a:rPr lang="en-US" altLang="zh-CN" sz="2800" dirty="0"/>
              <a:t>《</a:t>
            </a:r>
            <a:r>
              <a:rPr lang="zh-CN" altLang="en-US" sz="2800" dirty="0"/>
              <a:t>历史课程标准</a:t>
            </a:r>
            <a:r>
              <a:rPr lang="en-US" altLang="zh-CN" sz="2800" dirty="0"/>
              <a:t>》</a:t>
            </a:r>
            <a:r>
              <a:rPr lang="zh-CN" altLang="en-US" sz="2800" dirty="0"/>
              <a:t>在</a:t>
            </a:r>
            <a:r>
              <a:rPr lang="en-US" altLang="zh-CN" sz="2800" dirty="0"/>
              <a:t>“</a:t>
            </a:r>
            <a:r>
              <a:rPr lang="zh-CN" altLang="en-US" sz="2800" dirty="0"/>
              <a:t>课程的基本理念</a:t>
            </a:r>
            <a:r>
              <a:rPr lang="en-US" altLang="zh-CN" sz="2800" dirty="0"/>
              <a:t>”</a:t>
            </a:r>
            <a:r>
              <a:rPr lang="zh-CN" altLang="en-US" sz="2800" dirty="0"/>
              <a:t>中又明确规定：</a:t>
            </a:r>
            <a:r>
              <a:rPr lang="en-US" altLang="zh-CN" sz="2800" dirty="0"/>
              <a:t>“</a:t>
            </a:r>
            <a:r>
              <a:rPr lang="zh-CN" altLang="en-US" sz="2800" dirty="0"/>
              <a:t>（普通高中历史课程）在内容的选择上，应坚持基础性、</a:t>
            </a:r>
            <a:r>
              <a:rPr lang="zh-CN" altLang="en-US" sz="2800" b="1" dirty="0">
                <a:solidFill>
                  <a:srgbClr val="FF0000"/>
                </a:solidFill>
              </a:rPr>
              <a:t>时代性，应密切与现实生活和社会发展的联系，关注学生生活，</a:t>
            </a:r>
            <a:r>
              <a:rPr lang="zh-CN" altLang="en-US" sz="2800" dirty="0"/>
              <a:t>关注学生全面发展。</a:t>
            </a:r>
            <a:r>
              <a:rPr lang="en-US" altLang="zh-CN" sz="2800" dirty="0"/>
              <a:t>”</a:t>
            </a:r>
            <a:endParaRPr lang="zh-CN" altLang="en-US" sz="2800" dirty="0"/>
          </a:p>
          <a:p>
            <a:endParaRPr lang="zh-CN" altLang="en-US" sz="2800" dirty="0"/>
          </a:p>
        </p:txBody>
      </p:sp>
      <p:sp>
        <p:nvSpPr>
          <p:cNvPr id="3" name="文本框 22"/>
          <p:cNvSpPr>
            <a:spLocks noChangeArrowheads="1"/>
          </p:cNvSpPr>
          <p:nvPr/>
        </p:nvSpPr>
        <p:spPr bwMode="auto">
          <a:xfrm>
            <a:off x="699135" y="-635"/>
            <a:ext cx="10793095" cy="175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p>
            <a:pPr algn="ctr" defTabSz="1422400" eaLnBrk="1" fontAlgn="auto" hangingPunct="1">
              <a:lnSpc>
                <a:spcPct val="90000"/>
              </a:lnSpc>
              <a:spcAft>
                <a:spcPct val="35000"/>
              </a:spcAft>
              <a:defRPr/>
            </a:pPr>
            <a:r>
              <a:rPr lang="zh-CN" altLang="en-US" sz="4800" b="1" dirty="0">
                <a:solidFill>
                  <a:srgbClr val="FF0000"/>
                </a:solidFill>
                <a:latin typeface="微软雅黑" panose="020B0503020204020204" pitchFamily="34" charset="-122"/>
              </a:rPr>
              <a:t>一、高考关注时政热点问题的缘由</a:t>
            </a:r>
            <a:endParaRPr lang="zh-CN" altLang="en-US" sz="4800" b="1" dirty="0">
              <a:solidFill>
                <a:srgbClr val="FF0000"/>
              </a:solidFill>
              <a:latin typeface="微软雅黑" panose="020B0503020204020204" pitchFamily="34" charset="-122"/>
            </a:endParaRPr>
          </a:p>
          <a:p>
            <a:pPr algn="ctr" defTabSz="1422400" eaLnBrk="1" fontAlgn="auto" hangingPunct="1">
              <a:lnSpc>
                <a:spcPct val="90000"/>
              </a:lnSpc>
              <a:spcAft>
                <a:spcPct val="35000"/>
              </a:spcAft>
              <a:defRPr/>
            </a:pPr>
            <a:endParaRPr lang="zh-CN" altLang="en-US" sz="4800" b="1" dirty="0">
              <a:solidFill>
                <a:srgbClr val="1F497D"/>
              </a:solidFill>
              <a:latin typeface="微软雅黑" panose="020B0503020204020204" pitchFamily="34" charset="-122"/>
            </a:endParaRPr>
          </a:p>
        </p:txBody>
      </p:sp>
      <p:sp>
        <p:nvSpPr>
          <p:cNvPr id="11267" name="内容占位符 2"/>
          <p:cNvSpPr>
            <a:spLocks noGrp="1"/>
          </p:cNvSpPr>
          <p:nvPr/>
        </p:nvSpPr>
        <p:spPr>
          <a:xfrm>
            <a:off x="210820" y="3208020"/>
            <a:ext cx="11870055" cy="2874010"/>
          </a:xfrm>
          <a:prstGeom prst="rect">
            <a:avLst/>
          </a:prstGeom>
          <a:noFill/>
          <a:ln w="9525">
            <a:solidFill>
              <a:schemeClr val="accent1">
                <a:alpha val="100000"/>
              </a:schemeClr>
            </a:solidFill>
            <a:miter lim="800000"/>
          </a:ln>
        </p:spPr>
        <p:txBody>
          <a:bodyPr vert="horz" wrap="square" lIns="91440" tIns="45720" rIns="91440" bIns="45720" anchor="t"/>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r>
              <a:rPr lang="zh-CN" altLang="en-US" sz="2800" b="1" dirty="0">
                <a:sym typeface="+mn-ea"/>
              </a:rPr>
              <a:t>普通高中“历史课程新标准”</a:t>
            </a:r>
            <a:r>
              <a:rPr lang="zh-CN" altLang="en-US" sz="2800" b="1" dirty="0">
                <a:solidFill>
                  <a:srgbClr val="FF0000"/>
                </a:solidFill>
                <a:sym typeface="+mn-ea"/>
              </a:rPr>
              <a:t>（</a:t>
            </a:r>
            <a:r>
              <a:rPr lang="en-US" altLang="zh-CN" sz="2800" b="1" dirty="0">
                <a:solidFill>
                  <a:srgbClr val="FF0000"/>
                </a:solidFill>
                <a:sym typeface="+mn-ea"/>
              </a:rPr>
              <a:t>2017</a:t>
            </a:r>
            <a:r>
              <a:rPr lang="zh-CN" altLang="en-US" sz="2800" b="1" dirty="0">
                <a:solidFill>
                  <a:srgbClr val="FF0000"/>
                </a:solidFill>
                <a:sym typeface="+mn-ea"/>
              </a:rPr>
              <a:t>版）</a:t>
            </a:r>
            <a:r>
              <a:rPr lang="zh-CN" altLang="en-US" sz="2800" b="1" dirty="0">
                <a:sym typeface="+mn-ea"/>
              </a:rPr>
              <a:t>的要求：</a:t>
            </a:r>
            <a:r>
              <a:rPr lang="zh-CN" altLang="en-US" sz="2800" dirty="0"/>
              <a:t>通过对中外重大历史事件、人物和现象的讲述，展现人类发展过程中丰富的历史文化遗产，以及人类社会逐步从古至今、从分散到整体的发展总趋势。使学生应理解不同时空条件下历史上的延续、变迁与发展，学习史料实证的基本方法，能够在此基础上对人类历史作出正确的理解和解释，认同</a:t>
            </a:r>
            <a:r>
              <a:rPr lang="zh-CN" altLang="en-US" sz="2800" b="1" dirty="0">
                <a:solidFill>
                  <a:srgbClr val="FF0000"/>
                </a:solidFill>
              </a:rPr>
              <a:t>社会主义核心价值观和中华优秀传统文化，形成开放的世界意识</a:t>
            </a:r>
            <a:r>
              <a:rPr lang="zh-CN" altLang="en-US" sz="2800" dirty="0"/>
              <a:t>。</a:t>
            </a:r>
            <a:endParaRPr lang="zh-CN" altLang="en-US" sz="2800" dirty="0"/>
          </a:p>
          <a:p>
            <a:endParaRPr lang="zh-CN"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1+#ppt_w/2"/>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6147"/>
                                        </p:tgtEl>
                                        <p:attrNameLst>
                                          <p:attrName>style.visibility</p:attrName>
                                        </p:attrNameLst>
                                      </p:cBhvr>
                                      <p:to>
                                        <p:strVal val="visible"/>
                                      </p:to>
                                    </p:set>
                                    <p:animEffect transition="in" filter="box(in)">
                                      <p:cBhvr>
                                        <p:cTn id="13" dur="2000"/>
                                        <p:tgtEl>
                                          <p:spTgt spid="6147"/>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11267"/>
                                        </p:tgtEl>
                                        <p:attrNameLst>
                                          <p:attrName>style.visibility</p:attrName>
                                        </p:attrNameLst>
                                      </p:cBhvr>
                                      <p:to>
                                        <p:strVal val="visible"/>
                                      </p:to>
                                    </p:set>
                                    <p:animEffect transition="in" filter="diamond(in)">
                                      <p:cBhvr>
                                        <p:cTn id="18" dur="20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utoUpdateAnimBg="0"/>
      <p:bldP spid="6147" grpId="0" animBg="1"/>
      <p:bldP spid="11267"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77825" name="组合 2"/>
          <p:cNvGrpSpPr/>
          <p:nvPr/>
        </p:nvGrpSpPr>
        <p:grpSpPr>
          <a:xfrm>
            <a:off x="1609725" y="260350"/>
            <a:ext cx="8913813" cy="5484813"/>
            <a:chOff x="362956" y="400869"/>
            <a:chExt cx="8914259" cy="5484763"/>
          </a:xfrm>
        </p:grpSpPr>
        <p:pic>
          <p:nvPicPr>
            <p:cNvPr id="77826" name="Picture 2" descr="E:\2018年\图片\P背.jpg"/>
            <p:cNvPicPr>
              <a:picLocks noChangeAspect="1"/>
            </p:cNvPicPr>
            <p:nvPr/>
          </p:nvPicPr>
          <p:blipFill>
            <a:blip r:embed="rId1"/>
            <a:srcRect l="66087"/>
            <a:stretch>
              <a:fillRect/>
            </a:stretch>
          </p:blipFill>
          <p:spPr>
            <a:xfrm>
              <a:off x="362956" y="409253"/>
              <a:ext cx="2971800" cy="5473700"/>
            </a:xfrm>
            <a:prstGeom prst="rect">
              <a:avLst/>
            </a:prstGeom>
            <a:noFill/>
            <a:ln w="9525">
              <a:noFill/>
            </a:ln>
          </p:spPr>
        </p:pic>
        <p:pic>
          <p:nvPicPr>
            <p:cNvPr id="77827" name="Picture 2" descr="E:\2018年\图片\P背.jpg"/>
            <p:cNvPicPr>
              <a:picLocks noChangeAspect="1"/>
            </p:cNvPicPr>
            <p:nvPr/>
          </p:nvPicPr>
          <p:blipFill>
            <a:blip r:embed="rId1"/>
            <a:srcRect l="66087"/>
            <a:stretch>
              <a:fillRect/>
            </a:stretch>
          </p:blipFill>
          <p:spPr>
            <a:xfrm>
              <a:off x="3340064" y="411932"/>
              <a:ext cx="2971800" cy="5473700"/>
            </a:xfrm>
            <a:prstGeom prst="rect">
              <a:avLst/>
            </a:prstGeom>
            <a:noFill/>
            <a:ln w="9525">
              <a:noFill/>
            </a:ln>
          </p:spPr>
        </p:pic>
        <p:pic>
          <p:nvPicPr>
            <p:cNvPr id="77828" name="Picture 2" descr="E:\2018年\图片\P背.jpg"/>
            <p:cNvPicPr>
              <a:picLocks noChangeAspect="1"/>
            </p:cNvPicPr>
            <p:nvPr/>
          </p:nvPicPr>
          <p:blipFill>
            <a:blip r:embed="rId1"/>
            <a:srcRect l="66087"/>
            <a:stretch>
              <a:fillRect/>
            </a:stretch>
          </p:blipFill>
          <p:spPr>
            <a:xfrm>
              <a:off x="6305415" y="400869"/>
              <a:ext cx="2971800" cy="5473700"/>
            </a:xfrm>
            <a:prstGeom prst="rect">
              <a:avLst/>
            </a:prstGeom>
            <a:noFill/>
            <a:ln w="9525">
              <a:noFill/>
            </a:ln>
          </p:spPr>
        </p:pic>
      </p:grpSp>
      <p:cxnSp>
        <p:nvCxnSpPr>
          <p:cNvPr id="77829" name="直接连接符 6"/>
          <p:cNvCxnSpPr/>
          <p:nvPr/>
        </p:nvCxnSpPr>
        <p:spPr>
          <a:xfrm>
            <a:off x="1609725" y="271463"/>
            <a:ext cx="8913813" cy="0"/>
          </a:xfrm>
          <a:prstGeom prst="line">
            <a:avLst/>
          </a:prstGeom>
          <a:ln w="12700" cap="flat" cmpd="sng">
            <a:solidFill>
              <a:srgbClr val="0070C0"/>
            </a:solidFill>
            <a:prstDash val="solid"/>
            <a:round/>
            <a:headEnd type="none" w="med" len="med"/>
            <a:tailEnd type="none" w="med" len="med"/>
          </a:ln>
        </p:spPr>
      </p:cxnSp>
      <p:sp>
        <p:nvSpPr>
          <p:cNvPr id="77830" name="矩形 13"/>
          <p:cNvSpPr/>
          <p:nvPr/>
        </p:nvSpPr>
        <p:spPr>
          <a:xfrm>
            <a:off x="2249488" y="2867025"/>
            <a:ext cx="7632700" cy="1938020"/>
          </a:xfrm>
          <a:prstGeom prst="rect">
            <a:avLst/>
          </a:prstGeom>
          <a:noFill/>
          <a:ln w="9525">
            <a:noFill/>
          </a:ln>
        </p:spPr>
        <p:txBody>
          <a:bodyPr anchor="t">
            <a:spAutoFit/>
          </a:bodyPr>
          <a:p>
            <a:pPr eaLnBrk="0" hangingPunct="0">
              <a:lnSpc>
                <a:spcPct val="150000"/>
              </a:lnSpc>
            </a:pPr>
            <a:r>
              <a:rPr lang="zh-CN" altLang="zh-CN" sz="2000" dirty="0">
                <a:solidFill>
                  <a:srgbClr val="002060"/>
                </a:solidFill>
                <a:latin typeface="幼圆" pitchFamily="49" charset="-122"/>
                <a:ea typeface="幼圆" pitchFamily="49" charset="-122"/>
              </a:rPr>
              <a:t>▲</a:t>
            </a:r>
            <a:r>
              <a:rPr lang="en-US" altLang="zh-CN" sz="2000" dirty="0">
                <a:solidFill>
                  <a:srgbClr val="002060"/>
                </a:solidFill>
                <a:latin typeface="幼圆" pitchFamily="49" charset="-122"/>
                <a:ea typeface="幼圆" pitchFamily="49" charset="-122"/>
              </a:rPr>
              <a:t>4</a:t>
            </a:r>
            <a:r>
              <a:rPr lang="zh-CN" altLang="zh-CN" sz="2000" dirty="0">
                <a:solidFill>
                  <a:srgbClr val="002060"/>
                </a:solidFill>
                <a:latin typeface="幼圆" pitchFamily="49" charset="-122"/>
                <a:ea typeface="幼圆" pitchFamily="49" charset="-122"/>
              </a:rPr>
              <a:t>月海南举行博鳌亚洲论坛年会，主旋律是改革开放。</a:t>
            </a:r>
            <a:endParaRPr lang="en-US" altLang="zh-CN" sz="2000" dirty="0">
              <a:solidFill>
                <a:srgbClr val="002060"/>
              </a:solidFill>
              <a:latin typeface="幼圆" pitchFamily="49" charset="-122"/>
              <a:ea typeface="幼圆" pitchFamily="49" charset="-122"/>
            </a:endParaRPr>
          </a:p>
          <a:p>
            <a:pPr eaLnBrk="0" hangingPunct="0">
              <a:lnSpc>
                <a:spcPct val="150000"/>
              </a:lnSpc>
            </a:pPr>
            <a:r>
              <a:rPr lang="zh-CN" altLang="en-US" sz="2000" dirty="0">
                <a:solidFill>
                  <a:srgbClr val="002060"/>
                </a:solidFill>
                <a:latin typeface="宋体" panose="02010600030101010101" pitchFamily="2" charset="-122"/>
                <a:ea typeface="宋体" panose="02010600030101010101" pitchFamily="2" charset="-122"/>
              </a:rPr>
              <a:t>▲</a:t>
            </a:r>
            <a:r>
              <a:rPr lang="en-US" altLang="zh-CN" sz="2000" dirty="0">
                <a:solidFill>
                  <a:srgbClr val="002060"/>
                </a:solidFill>
                <a:latin typeface="幼圆" pitchFamily="49" charset="-122"/>
                <a:ea typeface="幼圆" pitchFamily="49" charset="-122"/>
              </a:rPr>
              <a:t>6</a:t>
            </a:r>
            <a:r>
              <a:rPr lang="zh-CN" altLang="zh-CN" sz="2000" dirty="0">
                <a:solidFill>
                  <a:srgbClr val="002060"/>
                </a:solidFill>
                <a:latin typeface="幼圆" pitchFamily="49" charset="-122"/>
                <a:ea typeface="幼圆" pitchFamily="49" charset="-122"/>
              </a:rPr>
              <a:t>月青岛举行上海合作组织峰会，主旋律是弘扬“上海精神”。</a:t>
            </a:r>
            <a:endParaRPr lang="en-US" altLang="zh-CN" sz="2000" dirty="0">
              <a:solidFill>
                <a:srgbClr val="002060"/>
              </a:solidFill>
              <a:latin typeface="幼圆" pitchFamily="49" charset="-122"/>
              <a:ea typeface="幼圆" pitchFamily="49" charset="-122"/>
            </a:endParaRPr>
          </a:p>
          <a:p>
            <a:pPr eaLnBrk="0" hangingPunct="0">
              <a:lnSpc>
                <a:spcPct val="150000"/>
              </a:lnSpc>
            </a:pPr>
            <a:r>
              <a:rPr lang="zh-CN" altLang="en-US" sz="2000" dirty="0">
                <a:solidFill>
                  <a:srgbClr val="002060"/>
                </a:solidFill>
                <a:latin typeface="宋体" panose="02010600030101010101" pitchFamily="2" charset="-122"/>
                <a:ea typeface="宋体" panose="02010600030101010101" pitchFamily="2" charset="-122"/>
              </a:rPr>
              <a:t>▲</a:t>
            </a:r>
            <a:r>
              <a:rPr lang="en-US" altLang="zh-CN" sz="2000" dirty="0">
                <a:solidFill>
                  <a:srgbClr val="002060"/>
                </a:solidFill>
                <a:latin typeface="幼圆" pitchFamily="49" charset="-122"/>
                <a:ea typeface="幼圆" pitchFamily="49" charset="-122"/>
              </a:rPr>
              <a:t>9</a:t>
            </a:r>
            <a:r>
              <a:rPr lang="zh-CN" altLang="zh-CN" sz="2000" dirty="0">
                <a:solidFill>
                  <a:srgbClr val="002060"/>
                </a:solidFill>
                <a:latin typeface="幼圆" pitchFamily="49" charset="-122"/>
                <a:ea typeface="幼圆" pitchFamily="49" charset="-122"/>
              </a:rPr>
              <a:t>月北京举行中非合作论坛峰会。主旋律是“一带一路”。</a:t>
            </a:r>
            <a:endParaRPr lang="en-US" altLang="zh-CN" sz="2000" dirty="0">
              <a:solidFill>
                <a:srgbClr val="002060"/>
              </a:solidFill>
              <a:latin typeface="幼圆" pitchFamily="49" charset="-122"/>
              <a:ea typeface="幼圆" pitchFamily="49" charset="-122"/>
            </a:endParaRPr>
          </a:p>
          <a:p>
            <a:pPr eaLnBrk="0" hangingPunct="0">
              <a:lnSpc>
                <a:spcPct val="150000"/>
              </a:lnSpc>
            </a:pPr>
            <a:r>
              <a:rPr lang="zh-CN" altLang="en-US" sz="2000" dirty="0">
                <a:solidFill>
                  <a:srgbClr val="002060"/>
                </a:solidFill>
                <a:latin typeface="幼圆" pitchFamily="49" charset="-122"/>
                <a:ea typeface="幼圆" pitchFamily="49" charset="-122"/>
              </a:rPr>
              <a:t>▲</a:t>
            </a:r>
            <a:r>
              <a:rPr lang="en-US" altLang="zh-CN" sz="2000" dirty="0">
                <a:solidFill>
                  <a:srgbClr val="002060"/>
                </a:solidFill>
                <a:latin typeface="幼圆" pitchFamily="49" charset="-122"/>
                <a:ea typeface="幼圆" pitchFamily="49" charset="-122"/>
              </a:rPr>
              <a:t>11</a:t>
            </a:r>
            <a:r>
              <a:rPr lang="zh-CN" altLang="zh-CN" sz="2000" dirty="0">
                <a:solidFill>
                  <a:srgbClr val="002060"/>
                </a:solidFill>
                <a:latin typeface="幼圆" pitchFamily="49" charset="-122"/>
                <a:ea typeface="幼圆" pitchFamily="49" charset="-122"/>
              </a:rPr>
              <a:t>月上海首次举行中国国际进口博览会，主旋律是市场开放。</a:t>
            </a:r>
            <a:endParaRPr lang="zh-CN" altLang="zh-CN" sz="2000" dirty="0">
              <a:solidFill>
                <a:srgbClr val="002060"/>
              </a:solidFill>
              <a:latin typeface="幼圆" pitchFamily="49" charset="-122"/>
              <a:ea typeface="幼圆" pitchFamily="49" charset="-122"/>
            </a:endParaRPr>
          </a:p>
        </p:txBody>
      </p:sp>
      <p:pic>
        <p:nvPicPr>
          <p:cNvPr id="77831" name="Picture 2" descr="E:\2018年\图片\习近平博鳌.jpg"/>
          <p:cNvPicPr>
            <a:picLocks noChangeAspect="1"/>
          </p:cNvPicPr>
          <p:nvPr/>
        </p:nvPicPr>
        <p:blipFill>
          <a:blip r:embed="rId2"/>
          <a:srcRect l="10938" b="31281"/>
          <a:stretch>
            <a:fillRect/>
          </a:stretch>
        </p:blipFill>
        <p:spPr>
          <a:xfrm>
            <a:off x="1765300" y="444500"/>
            <a:ext cx="2660650" cy="2295525"/>
          </a:xfrm>
          <a:prstGeom prst="rect">
            <a:avLst/>
          </a:prstGeom>
          <a:noFill/>
          <a:ln w="9525">
            <a:noFill/>
          </a:ln>
        </p:spPr>
      </p:pic>
      <p:pic>
        <p:nvPicPr>
          <p:cNvPr id="77832" name="Picture 7" descr="E:\2018年\图片\青岛上合峰会.jpg"/>
          <p:cNvPicPr>
            <a:picLocks noChangeAspect="1"/>
          </p:cNvPicPr>
          <p:nvPr/>
        </p:nvPicPr>
        <p:blipFill>
          <a:blip r:embed="rId3"/>
          <a:srcRect l="2711" t="7121" r="3883" b="16731"/>
          <a:stretch>
            <a:fillRect/>
          </a:stretch>
        </p:blipFill>
        <p:spPr>
          <a:xfrm>
            <a:off x="1609725" y="4791075"/>
            <a:ext cx="3671888" cy="1993900"/>
          </a:xfrm>
          <a:prstGeom prst="rect">
            <a:avLst/>
          </a:prstGeom>
          <a:noFill/>
          <a:ln w="9525">
            <a:noFill/>
          </a:ln>
        </p:spPr>
      </p:pic>
      <p:sp>
        <p:nvSpPr>
          <p:cNvPr id="25" name="矩形 24"/>
          <p:cNvSpPr/>
          <p:nvPr/>
        </p:nvSpPr>
        <p:spPr>
          <a:xfrm>
            <a:off x="5281672" y="5938867"/>
            <a:ext cx="3246120" cy="70675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4000" b="1" i="0" u="none" strike="noStrike" kern="1200" cap="none" spc="0" normalizeH="0" baseline="0" noProof="0"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uLnTx/>
                <a:uFillTx/>
                <a:latin typeface="黑体" panose="02010609060101010101" pitchFamily="49" charset="-122"/>
                <a:ea typeface="黑体" panose="02010609060101010101" pitchFamily="49" charset="-122"/>
                <a:cs typeface="+mn-cs"/>
              </a:rPr>
              <a:t>四大主场外交</a:t>
            </a:r>
            <a:endParaRPr kumimoji="0" lang="zh-CN" altLang="en-US" sz="4000" b="1" i="0" u="none" strike="noStrike" kern="1200" cap="none" spc="0" normalizeH="0" baseline="0" noProof="0"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uLnTx/>
              <a:uFillTx/>
              <a:latin typeface="黑体" panose="02010609060101010101" pitchFamily="49" charset="-122"/>
              <a:ea typeface="黑体" panose="02010609060101010101" pitchFamily="49" charset="-122"/>
              <a:cs typeface="+mn-cs"/>
            </a:endParaRPr>
          </a:p>
        </p:txBody>
      </p:sp>
      <p:grpSp>
        <p:nvGrpSpPr>
          <p:cNvPr id="77834" name="组合 25"/>
          <p:cNvGrpSpPr/>
          <p:nvPr/>
        </p:nvGrpSpPr>
        <p:grpSpPr>
          <a:xfrm>
            <a:off x="4551363" y="704850"/>
            <a:ext cx="2822575" cy="1773238"/>
            <a:chOff x="5004048" y="1556134"/>
            <a:chExt cx="3240751" cy="2387529"/>
          </a:xfrm>
        </p:grpSpPr>
        <p:pic>
          <p:nvPicPr>
            <p:cNvPr id="77835" name="Picture 2" descr="E:\2018年\图片\进搏会1.jpg"/>
            <p:cNvPicPr>
              <a:picLocks noChangeAspect="1"/>
            </p:cNvPicPr>
            <p:nvPr/>
          </p:nvPicPr>
          <p:blipFill>
            <a:blip r:embed="rId4"/>
            <a:srcRect l="12778" t="18056" r="27083" b="26563"/>
            <a:stretch>
              <a:fillRect/>
            </a:stretch>
          </p:blipFill>
          <p:spPr>
            <a:xfrm>
              <a:off x="5004048" y="1556134"/>
              <a:ext cx="3240751" cy="2387528"/>
            </a:xfrm>
            <a:prstGeom prst="rect">
              <a:avLst/>
            </a:prstGeom>
            <a:noFill/>
            <a:ln w="9525">
              <a:noFill/>
            </a:ln>
          </p:spPr>
        </p:pic>
        <p:pic>
          <p:nvPicPr>
            <p:cNvPr id="77836" name="Picture 2" descr="E:\2018年\图片\进搏会1.jpg"/>
            <p:cNvPicPr>
              <a:picLocks noChangeAspect="1"/>
            </p:cNvPicPr>
            <p:nvPr/>
          </p:nvPicPr>
          <p:blipFill>
            <a:blip r:embed="rId4"/>
            <a:srcRect l="12778" t="60947" r="67976" b="32442"/>
            <a:stretch>
              <a:fillRect/>
            </a:stretch>
          </p:blipFill>
          <p:spPr>
            <a:xfrm>
              <a:off x="5004048" y="3407296"/>
              <a:ext cx="1080119" cy="536367"/>
            </a:xfrm>
            <a:prstGeom prst="rect">
              <a:avLst/>
            </a:prstGeom>
            <a:noFill/>
            <a:ln w="9525">
              <a:noFill/>
            </a:ln>
          </p:spPr>
        </p:pic>
      </p:grpSp>
      <p:pic>
        <p:nvPicPr>
          <p:cNvPr id="77837" name="Picture 2" descr="E:\2018年\图片\中非.jpg"/>
          <p:cNvPicPr>
            <a:picLocks noChangeAspect="1"/>
          </p:cNvPicPr>
          <p:nvPr/>
        </p:nvPicPr>
        <p:blipFill>
          <a:blip r:embed="rId5"/>
          <a:srcRect l="9122" t="9460" r="9290" b="9460"/>
          <a:stretch>
            <a:fillRect/>
          </a:stretch>
        </p:blipFill>
        <p:spPr>
          <a:xfrm>
            <a:off x="7431088" y="96838"/>
            <a:ext cx="2865437" cy="2847975"/>
          </a:xfrm>
          <a:prstGeom prst="rect">
            <a:avLst/>
          </a:prstGeom>
          <a:noFill/>
          <a:ln w="9525">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3GTF[(GE[(PF~52TR44QV(2"/>
          <p:cNvPicPr>
            <a:picLocks noChangeAspect="1"/>
          </p:cNvPicPr>
          <p:nvPr/>
        </p:nvPicPr>
        <p:blipFill>
          <a:blip r:embed="rId1"/>
          <a:stretch>
            <a:fillRect/>
          </a:stretch>
        </p:blipFill>
        <p:spPr>
          <a:xfrm>
            <a:off x="-34925" y="-1905"/>
            <a:ext cx="7283450" cy="6861175"/>
          </a:xfrm>
          <a:prstGeom prst="rect">
            <a:avLst/>
          </a:prstGeom>
        </p:spPr>
      </p:pic>
      <p:sp>
        <p:nvSpPr>
          <p:cNvPr id="3" name="文本框 2"/>
          <p:cNvSpPr txBox="1"/>
          <p:nvPr/>
        </p:nvSpPr>
        <p:spPr>
          <a:xfrm>
            <a:off x="7609205" y="993140"/>
            <a:ext cx="4251325" cy="4399915"/>
          </a:xfrm>
          <a:prstGeom prst="rect">
            <a:avLst/>
          </a:prstGeom>
          <a:noFill/>
        </p:spPr>
        <p:txBody>
          <a:bodyPr wrap="square" rtlCol="0">
            <a:spAutoFit/>
          </a:bodyPr>
          <a:p>
            <a:r>
              <a:rPr lang="en-US" altLang="zh-CN" sz="4000"/>
              <a:t>     </a:t>
            </a:r>
            <a:r>
              <a:rPr lang="zh-CN" altLang="en-US" sz="4000"/>
              <a:t>虽然</a:t>
            </a:r>
            <a:r>
              <a:rPr lang="en-US" altLang="zh-CN" sz="4000"/>
              <a:t>“19</a:t>
            </a:r>
            <a:r>
              <a:rPr lang="zh-CN" altLang="en-US" sz="4000"/>
              <a:t>大</a:t>
            </a:r>
            <a:r>
              <a:rPr lang="en-US" altLang="zh-CN" sz="4000"/>
              <a:t>”</a:t>
            </a:r>
            <a:r>
              <a:rPr lang="zh-CN" altLang="en-US" sz="4000"/>
              <a:t>召开</a:t>
            </a:r>
            <a:r>
              <a:rPr lang="zh-CN" altLang="en-US" sz="4000"/>
              <a:t>已是一年前的大事，但它对当今中国影响深远，许多时政热点成了我们高考 长效热点问题，值得关注。</a:t>
            </a:r>
            <a:endParaRPr lang="zh-CN" altLang="en-US" sz="400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747135" y="2583180"/>
            <a:ext cx="5814060" cy="1014730"/>
          </a:xfrm>
          <a:prstGeom prst="rect">
            <a:avLst/>
          </a:prstGeom>
          <a:noFill/>
        </p:spPr>
        <p:txBody>
          <a:bodyPr wrap="square" rtlCol="0">
            <a:spAutoFit/>
          </a:bodyPr>
          <a:p>
            <a:r>
              <a:rPr lang="zh-CN" altLang="en-US" sz="6000" b="1">
                <a:solidFill>
                  <a:srgbClr val="FF0000"/>
                </a:solidFill>
              </a:rPr>
              <a:t>谢谢大家关注！</a:t>
            </a:r>
            <a:endParaRPr lang="zh-CN" altLang="en-US" sz="6000" b="1">
              <a:solidFill>
                <a:srgbClr val="FF0000"/>
              </a:solidFill>
            </a:endParaRPr>
          </a:p>
        </p:txBody>
      </p:sp>
      <p:sp>
        <p:nvSpPr>
          <p:cNvPr id="3" name="文本框 2"/>
          <p:cNvSpPr txBox="1"/>
          <p:nvPr/>
        </p:nvSpPr>
        <p:spPr>
          <a:xfrm>
            <a:off x="4134485" y="4372610"/>
            <a:ext cx="4392930" cy="1014730"/>
          </a:xfrm>
          <a:prstGeom prst="rect">
            <a:avLst/>
          </a:prstGeom>
          <a:noFill/>
        </p:spPr>
        <p:txBody>
          <a:bodyPr wrap="square" rtlCol="0">
            <a:spAutoFit/>
          </a:bodyPr>
          <a:p>
            <a:r>
              <a:rPr lang="en-US" altLang="zh-CN" sz="6000" b="1">
                <a:solidFill>
                  <a:srgbClr val="FF0000"/>
                </a:solidFill>
              </a:rPr>
              <a:t>2019.5.11</a:t>
            </a:r>
            <a:endParaRPr lang="zh-CN" altLang="en-US" sz="6000" b="1">
              <a:solidFill>
                <a:srgbClr val="FF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2"/>
          <p:cNvSpPr>
            <a:spLocks noGrp="1"/>
          </p:cNvSpPr>
          <p:nvPr/>
        </p:nvSpPr>
        <p:spPr>
          <a:xfrm>
            <a:off x="357505" y="307975"/>
            <a:ext cx="11769090" cy="2332355"/>
          </a:xfrm>
          <a:prstGeom prst="rect">
            <a:avLst/>
          </a:prstGeom>
          <a:noFill/>
          <a:ln w="9525">
            <a:solidFill>
              <a:schemeClr val="accent1">
                <a:alpha val="100000"/>
              </a:schemeClr>
            </a:solidFill>
            <a:miter lim="800000"/>
          </a:ln>
        </p:spPr>
        <p:txBody>
          <a:bodyPr vert="horz" wrap="square" lIns="91440" tIns="45720" rIns="91440" bIns="45720" anchor="t"/>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r>
              <a:rPr sz="2800" dirty="0"/>
              <a:t>历史学科的《考试说明》也写道：“</a:t>
            </a:r>
            <a:r>
              <a:rPr sz="2800" b="1" dirty="0">
                <a:solidFill>
                  <a:srgbClr val="FF0000"/>
                </a:solidFill>
              </a:rPr>
              <a:t>以问题为中心，以人类所面临和关心的或现实、重大的社会问题为素材</a:t>
            </a:r>
            <a:r>
              <a:rPr sz="2800" dirty="0"/>
              <a:t>”，目的就是要“实现对考生情感、态度价值观的引导与考查”。</a:t>
            </a:r>
            <a:endParaRPr sz="2800" dirty="0"/>
          </a:p>
          <a:p>
            <a:r>
              <a:rPr sz="2800" dirty="0"/>
              <a:t>历史教学的功能之一就是</a:t>
            </a:r>
            <a:r>
              <a:rPr sz="2800" b="1" dirty="0">
                <a:solidFill>
                  <a:srgbClr val="FF0000"/>
                </a:solidFill>
              </a:rPr>
              <a:t>思想教育</a:t>
            </a:r>
            <a:r>
              <a:rPr sz="2800" dirty="0"/>
              <a:t>，所以历史学科考查不回避现实中的热点和焦点问题。</a:t>
            </a:r>
            <a:endParaRPr sz="2800" dirty="0"/>
          </a:p>
          <a:p>
            <a:endParaRPr lang="zh-CN" altLang="en-US" sz="2800" dirty="0"/>
          </a:p>
        </p:txBody>
      </p:sp>
      <p:sp>
        <p:nvSpPr>
          <p:cNvPr id="3" name="内容占位符 2"/>
          <p:cNvSpPr>
            <a:spLocks noGrp="1"/>
          </p:cNvSpPr>
          <p:nvPr/>
        </p:nvSpPr>
        <p:spPr>
          <a:xfrm>
            <a:off x="500380" y="2959735"/>
            <a:ext cx="11769090" cy="2690495"/>
          </a:xfrm>
          <a:prstGeom prst="rect">
            <a:avLst/>
          </a:prstGeom>
          <a:noFill/>
          <a:ln w="9525">
            <a:solidFill>
              <a:schemeClr val="accent1">
                <a:alpha val="100000"/>
              </a:schemeClr>
            </a:solidFill>
            <a:miter lim="800000"/>
          </a:ln>
        </p:spPr>
        <p:txBody>
          <a:bodyPr vert="horz" wrap="square" lIns="91440" tIns="45720" rIns="91440" bIns="45720" anchor="t"/>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r>
              <a:rPr sz="2800" dirty="0"/>
              <a:t>教育部考试命题中心命题组的权威观点：试题围绕立德树人的根本任务，突出社会主义核心价值观引领，反映依法治国理念要求，融入中华优秀传统文化，加强学科综合能力、分析和解决问题能力的考查，鲜明体现学科特色，充分发挥和展现人文学科高考的德育功能和文化价值。无论是试题素材的选取，还是考查内容的确定，</a:t>
            </a:r>
            <a:r>
              <a:rPr sz="2800" b="1" dirty="0">
                <a:solidFill>
                  <a:srgbClr val="FF0000"/>
                </a:solidFill>
              </a:rPr>
              <a:t>时代性</a:t>
            </a:r>
            <a:r>
              <a:rPr sz="2800" dirty="0"/>
              <a:t>都是文综命题的基本要求。</a:t>
            </a:r>
            <a:endParaRPr sz="2800" dirty="0"/>
          </a:p>
          <a:p>
            <a:endParaRPr lang="zh-CN" altLang="en-US" sz="2800" dirty="0"/>
          </a:p>
        </p:txBody>
      </p:sp>
      <p:sp>
        <p:nvSpPr>
          <p:cNvPr id="4" name="文本框 3"/>
          <p:cNvSpPr txBox="1"/>
          <p:nvPr/>
        </p:nvSpPr>
        <p:spPr>
          <a:xfrm>
            <a:off x="1998980" y="5895975"/>
            <a:ext cx="8324215" cy="583565"/>
          </a:xfrm>
          <a:prstGeom prst="rect">
            <a:avLst/>
          </a:prstGeom>
          <a:noFill/>
        </p:spPr>
        <p:txBody>
          <a:bodyPr wrap="square" rtlCol="0">
            <a:spAutoFit/>
          </a:bodyPr>
          <a:p>
            <a:r>
              <a:rPr lang="en-US" altLang="zh-CN" sz="3200" b="1"/>
              <a:t>      </a:t>
            </a:r>
            <a:r>
              <a:rPr lang="zh-CN" altLang="en-US" sz="3200"/>
              <a:t>现在流行一说法：高考命题</a:t>
            </a:r>
            <a:r>
              <a:rPr lang="en-US" altLang="zh-CN" sz="3200" b="1"/>
              <a:t>“</a:t>
            </a:r>
            <a:r>
              <a:rPr lang="zh-CN" altLang="en-US" sz="3200" b="1">
                <a:solidFill>
                  <a:srgbClr val="FF0000"/>
                </a:solidFill>
              </a:rPr>
              <a:t>政治挂帅</a:t>
            </a:r>
            <a:r>
              <a:rPr lang="en-US" altLang="zh-CN" sz="3200" b="1"/>
              <a:t>”</a:t>
            </a:r>
            <a:endParaRPr lang="en-US" altLang="zh-CN" sz="3200" b="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74625" y="15240"/>
            <a:ext cx="11842750" cy="3969385"/>
          </a:xfrm>
          <a:prstGeom prst="rect">
            <a:avLst/>
          </a:prstGeom>
          <a:noFill/>
        </p:spPr>
        <p:txBody>
          <a:bodyPr wrap="square" rtlCol="0">
            <a:spAutoFit/>
          </a:bodyPr>
          <a:p>
            <a:r>
              <a:rPr lang="en-US" altLang="zh-CN" sz="2800"/>
              <a:t>    </a:t>
            </a:r>
            <a:r>
              <a:rPr lang="zh-CN" altLang="en-US" sz="2800" b="1">
                <a:solidFill>
                  <a:srgbClr val="FF0000"/>
                </a:solidFill>
              </a:rPr>
              <a:t>从高考试题考查情况来看：</a:t>
            </a:r>
            <a:endParaRPr lang="zh-CN" altLang="en-US" sz="2800"/>
          </a:p>
          <a:p>
            <a:r>
              <a:rPr lang="zh-CN" altLang="en-US" sz="2800"/>
              <a:t>     自</a:t>
            </a:r>
            <a:r>
              <a:rPr lang="zh-CN" altLang="en-US" sz="2800" b="1">
                <a:solidFill>
                  <a:srgbClr val="FF0000"/>
                </a:solidFill>
              </a:rPr>
              <a:t>2007</a:t>
            </a:r>
            <a:r>
              <a:rPr lang="zh-CN" altLang="en-US" sz="2800"/>
              <a:t>年以来，新课程的全国卷文综试题（当然包括历史学科），从命题情景看，多从</a:t>
            </a:r>
            <a:r>
              <a:rPr lang="zh-CN" altLang="en-US" sz="2800">
                <a:solidFill>
                  <a:srgbClr val="FF0000"/>
                </a:solidFill>
              </a:rPr>
              <a:t>现实材料</a:t>
            </a:r>
            <a:r>
              <a:rPr lang="zh-CN" altLang="en-US" sz="2800"/>
              <a:t>入手，创设新的命题情景，洋溢着浓厚的</a:t>
            </a:r>
            <a:r>
              <a:rPr lang="zh-CN" altLang="en-US" sz="2800">
                <a:solidFill>
                  <a:srgbClr val="FF0000"/>
                </a:solidFill>
              </a:rPr>
              <a:t>时代气息</a:t>
            </a:r>
            <a:r>
              <a:rPr lang="zh-CN" altLang="en-US" sz="2800"/>
              <a:t>。命题素材更多到时来自教材外日常生活的社会特点、焦点和人们普遍关心的重大问题，目的是引导学生关注当今人类生存和发展进程中的重大问题，关注社会发展和我国国情，注重考查学生运用政治、历史、地理各学科知识分析阐释，评价、解决实际问题的能力，以及接受新信息好利用新信息解决问题的能力，从而引导学生</a:t>
            </a:r>
            <a:r>
              <a:rPr lang="zh-CN" altLang="en-US" sz="2800">
                <a:solidFill>
                  <a:srgbClr val="FF0000"/>
                </a:solidFill>
              </a:rPr>
              <a:t>关注生活、关注时代、关心社会</a:t>
            </a:r>
            <a:r>
              <a:rPr lang="zh-CN" altLang="en-US" sz="2800"/>
              <a:t>，培养学生健全的思维品质。</a:t>
            </a:r>
            <a:endParaRPr lang="zh-CN" altLang="en-US" sz="2800"/>
          </a:p>
        </p:txBody>
      </p:sp>
      <p:sp>
        <p:nvSpPr>
          <p:cNvPr id="3" name="文本框 2"/>
          <p:cNvSpPr txBox="1"/>
          <p:nvPr/>
        </p:nvSpPr>
        <p:spPr>
          <a:xfrm>
            <a:off x="12700" y="3853815"/>
            <a:ext cx="12166600" cy="3415030"/>
          </a:xfrm>
          <a:prstGeom prst="rect">
            <a:avLst/>
          </a:prstGeom>
          <a:noFill/>
        </p:spPr>
        <p:txBody>
          <a:bodyPr wrap="square" rtlCol="0">
            <a:spAutoFit/>
          </a:bodyPr>
          <a:p>
            <a:r>
              <a:rPr lang="en-US" altLang="zh-CN" sz="2000"/>
              <a:t>    </a:t>
            </a:r>
            <a:r>
              <a:rPr lang="en-US" altLang="zh-CN" sz="2200"/>
              <a:t> </a:t>
            </a:r>
            <a:r>
              <a:rPr lang="zh-CN" altLang="en-US" sz="2200"/>
              <a:t>2018年是《共产党宣言》发表170周年，马克思诞辰200周年。高规格的活动有：</a:t>
            </a:r>
            <a:endParaRPr lang="zh-CN" altLang="en-US" sz="2200"/>
          </a:p>
          <a:p>
            <a:r>
              <a:rPr lang="en-US" altLang="zh-CN" sz="2200"/>
              <a:t>    1.2018</a:t>
            </a:r>
            <a:r>
              <a:rPr lang="zh-CN" altLang="en-US" sz="2200"/>
              <a:t>年4月23日下午，中共中央政治局举行第五次集体学习，主题是“《共产党宣言》及其时代意义”。</a:t>
            </a:r>
            <a:endParaRPr lang="zh-CN" altLang="en-US" sz="2200"/>
          </a:p>
          <a:p>
            <a:r>
              <a:rPr lang="zh-CN" altLang="en-US" sz="2200"/>
              <a:t>   2.4月27日，中共中央政治局委员、中宣部部长黄坤明出席《共产党宣言》及其时代意义座谈会，强调要大力推进马克思主义理论研究和建设，不断把学习宣传贯彻习近平新时代中国特色社会主义思想的热潮引向深入。</a:t>
            </a:r>
            <a:endParaRPr lang="zh-CN" altLang="en-US" sz="2200"/>
          </a:p>
          <a:p>
            <a:r>
              <a:rPr lang="zh-CN" altLang="en-US" sz="2200"/>
              <a:t>   3.5月4日上午，在北京人民大会堂举行纪念马克思诞辰200周年大会，中共中央总书记、国家主席、中央军委主席习近平在会上发表重要讲话。</a:t>
            </a:r>
            <a:endParaRPr lang="zh-CN" altLang="en-US" sz="2200"/>
          </a:p>
          <a:p>
            <a:r>
              <a:rPr lang="zh-CN" altLang="en-US" sz="2200">
                <a:sym typeface="+mn-ea"/>
              </a:rPr>
              <a:t>   </a:t>
            </a:r>
            <a:endParaRPr lang="zh-CN" altLang="en-US"/>
          </a:p>
          <a:p>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607695" y="1088390"/>
            <a:ext cx="10587990" cy="4399915"/>
          </a:xfrm>
          <a:prstGeom prst="rect">
            <a:avLst/>
          </a:prstGeom>
          <a:noFill/>
        </p:spPr>
        <p:txBody>
          <a:bodyPr wrap="square" rtlCol="0">
            <a:spAutoFit/>
          </a:bodyPr>
          <a:p>
            <a:r>
              <a:rPr lang="zh-CN" altLang="en-US" sz="2800"/>
              <a:t>一道是直接考查《共产党宣言》，</a:t>
            </a:r>
            <a:r>
              <a:rPr lang="en-US" altLang="zh-CN" sz="2800"/>
              <a:t>2018</a:t>
            </a:r>
            <a:r>
              <a:rPr lang="zh-CN" altLang="en-US" sz="2800"/>
              <a:t>年一卷的第</a:t>
            </a:r>
            <a:r>
              <a:rPr lang="en-US" altLang="zh-CN" sz="2800"/>
              <a:t>33</a:t>
            </a:r>
            <a:r>
              <a:rPr lang="zh-CN" altLang="en-US" sz="2800"/>
              <a:t>题（前面已经分析），我们再看另一题即第</a:t>
            </a:r>
            <a:r>
              <a:rPr lang="en-US" altLang="zh-CN" sz="2800"/>
              <a:t>29</a:t>
            </a:r>
            <a:r>
              <a:rPr lang="zh-CN" altLang="en-US" sz="2800"/>
              <a:t>题</a:t>
            </a:r>
            <a:r>
              <a:rPr lang="zh-CN" altLang="en-US" sz="2800"/>
              <a:t>：</a:t>
            </a:r>
            <a:endParaRPr lang="zh-CN" altLang="en-US" sz="2800"/>
          </a:p>
          <a:p>
            <a:r>
              <a:rPr lang="zh-CN" altLang="en-US" sz="2800"/>
              <a:t>    五四运动后，出现了社会主义是否合适中国国情的争论，有人反对走俄国式的道路，认为救中国只有一条路，就是“增加富力”，发展实业；还有人主张“采用劳农主义的直接行动，达到社会革命的目的”。这场争论</a:t>
            </a:r>
            <a:endParaRPr lang="zh-CN" altLang="en-US" sz="2800"/>
          </a:p>
          <a:p>
            <a:r>
              <a:rPr lang="zh-CN" altLang="en-US" sz="2800"/>
              <a:t>A．确定了新民主主义革命的道路</a:t>
            </a:r>
            <a:endParaRPr lang="zh-CN" altLang="en-US" sz="2800"/>
          </a:p>
          <a:p>
            <a:r>
              <a:rPr lang="zh-CN" altLang="en-US" sz="2800"/>
              <a:t>B．使思想界认清了欧美的社会制度</a:t>
            </a:r>
            <a:endParaRPr lang="zh-CN" altLang="en-US" sz="2800"/>
          </a:p>
          <a:p>
            <a:r>
              <a:rPr lang="zh-CN" altLang="en-US" sz="2800"/>
              <a:t>C．在思想上为中国共产党的成立准备了条件</a:t>
            </a:r>
            <a:endParaRPr lang="zh-CN" altLang="en-US" sz="2800"/>
          </a:p>
          <a:p>
            <a:r>
              <a:rPr lang="zh-CN" altLang="en-US" sz="2800"/>
              <a:t>D．消除了知识分子在救亡图存方式上的分歧</a:t>
            </a:r>
            <a:endParaRPr lang="zh-CN" altLang="en-US" sz="2800"/>
          </a:p>
        </p:txBody>
      </p:sp>
    </p:spTree>
  </p:cSld>
  <p:clrMapOvr>
    <a:masterClrMapping/>
  </p:clrMapOvr>
</p:sld>
</file>

<file path=ppt/tags/tag1.xml><?xml version="1.0" encoding="utf-8"?>
<p:tagLst xmlns:p="http://schemas.openxmlformats.org/presentationml/2006/main">
  <p:tag name="KSO_WM_SLIDE_MODEL_TYPE" val="timeline"/>
  <p:tag name="KSO_WM_SCREEN_THEME_FLAG" val="Dlrq25wU2PGuGg5bbmjbDEGert1QUCz1/zr1AO1d+7rWOiuiVX9+yw/T1wQF+pmmVXwVTkF5wvGUw8A5nsDDAujQe4c4LlVjsPtDLW55EWw="/>
</p:tagLst>
</file>

<file path=ppt/tags/tag2.xml><?xml version="1.0" encoding="utf-8"?>
<p:tagLst xmlns:p="http://schemas.openxmlformats.org/presentationml/2006/main">
  <p:tag name="MH" val="20170418203710"/>
  <p:tag name="MH_LIBRARY" val="GRAPHIC"/>
  <p:tag name="MH_ORDER" val="文本框 177"/>
  <p:tag name="KSO_WM_SCREEN_THEME_FLAG" val="Dlrq25wU2PGuGg5bbmjbDEGert1QUCz1/zr1AO1d+7rWOiuiVX9+yw/T1wQF+pmmVXwVTkF5wvGUw8A5nsDDAujQe4c4LlVjsPtDLW55EWw="/>
</p:tagLst>
</file>

<file path=ppt/tags/tag3.xml><?xml version="1.0" encoding="utf-8"?>
<p:tagLst xmlns:p="http://schemas.openxmlformats.org/presentationml/2006/main">
  <p:tag name="MH_TYPE" val="#NeiR#"/>
  <p:tag name="MH_NUMBER" val="4"/>
  <p:tag name="MH" val="20170418203710"/>
  <p:tag name="MH_LIBRARY" val="GRAPHIC"/>
  <p:tag name="KSO_WM_SCREEN_THEME_FLAG" val="Dlrq25wU2PGuGg5bbmjbDEGert1QUCz1/zr1AO1d+7rWOiuiVX9+yw/T1wQF+pmmVXwVTkF5wvGUw8A5nsDDAujQe4c4LlVjsPtDLW55EWw="/>
</p:tagLst>
</file>

<file path=ppt/tags/tag4.xml><?xml version="1.0" encoding="utf-8"?>
<p:tagLst xmlns:a="http://schemas.openxmlformats.org/drawingml/2006/main" xmlns:r="http://schemas.openxmlformats.org/officeDocument/2006/relationships" xmlns:p="http://schemas.openxmlformats.org/presentationml/2006/main">
  <p:tag name="ISPRING_PRESENTATION_TITLE" val="中国风建筑历史企业商务文化PPT模板"/>
  <p:tag name="KSO_WPP_MARK_KEY" val="552adfeb-cfc1-4af0-b60a-855b82f8a713"/>
  <p:tag name="KSO_WM_SCREEN_THEME_FLAG" val="Dlrq25wU2PGuGg5bbmjbDEGert1QUCz1/zr1AO1d+7rWOiuiVX9+yw/T1wQF+pmmVXwVTkF5wvGUw8A5nsDDAujQe4c4LlVjsPtDLW55EWw="/>
</p:tagLst>
</file>

<file path=ppt/theme/theme1.xml><?xml version="1.0" encoding="utf-8"?>
<a:theme xmlns:a="http://schemas.openxmlformats.org/drawingml/2006/main" name="Office 主题">
  <a:themeElements>
    <a:clrScheme name="自定义 37">
      <a:dk1>
        <a:sysClr val="windowText" lastClr="000000"/>
      </a:dk1>
      <a:lt1>
        <a:sysClr val="window" lastClr="FFFFFF"/>
      </a:lt1>
      <a:dk2>
        <a:srgbClr val="000000"/>
      </a:dk2>
      <a:lt2>
        <a:srgbClr val="F8F8F8"/>
      </a:lt2>
      <a:accent1>
        <a:srgbClr val="188186"/>
      </a:accent1>
      <a:accent2>
        <a:srgbClr val="188186"/>
      </a:accent2>
      <a:accent3>
        <a:srgbClr val="188186"/>
      </a:accent3>
      <a:accent4>
        <a:srgbClr val="188186"/>
      </a:accent4>
      <a:accent5>
        <a:srgbClr val="188186"/>
      </a:accent5>
      <a:accent6>
        <a:srgbClr val="188186"/>
      </a:accent6>
      <a:hlink>
        <a:srgbClr val="5F5F5F"/>
      </a:hlink>
      <a:folHlink>
        <a:srgbClr val="919191"/>
      </a:folHlink>
    </a:clrScheme>
    <a:fontScheme name="微软雅黑">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12943</Words>
  <Application>WPS 演示</Application>
  <PresentationFormat>自定义</PresentationFormat>
  <Paragraphs>779</Paragraphs>
  <Slides>62</Slides>
  <Notes>20</Notes>
  <HiddenSlides>0</HiddenSlides>
  <MMClips>2</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62</vt:i4>
      </vt:variant>
    </vt:vector>
  </HeadingPairs>
  <TitlesOfParts>
    <vt:vector size="84" baseType="lpstr">
      <vt:lpstr>Arial</vt:lpstr>
      <vt:lpstr>宋体</vt:lpstr>
      <vt:lpstr>Wingdings</vt:lpstr>
      <vt:lpstr>微软雅黑</vt:lpstr>
      <vt:lpstr>Calibri</vt:lpstr>
      <vt:lpstr>楷体</vt:lpstr>
      <vt:lpstr>黑体</vt:lpstr>
      <vt:lpstr>Calibri</vt:lpstr>
      <vt:lpstr>Arial Narrow</vt:lpstr>
      <vt:lpstr>华文中宋</vt:lpstr>
      <vt:lpstr>Arial Unicode MS</vt:lpstr>
      <vt:lpstr>仿宋</vt:lpstr>
      <vt:lpstr>楷体_GB2312</vt:lpstr>
      <vt:lpstr>华文楷体</vt:lpstr>
      <vt:lpstr>Times New Roman</vt:lpstr>
      <vt:lpstr>新宋体</vt:lpstr>
      <vt:lpstr>Verdana</vt:lpstr>
      <vt:lpstr>华文细黑</vt:lpstr>
      <vt:lpstr>幼圆</vt:lpstr>
      <vt:lpstr>华文隶书</vt:lpstr>
      <vt:lpstr>华文新魏</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关注精神——五四精神、红船精神、井冈山精神、长征精神、延安精神、西柏坡精神等作为中华民族的宝贵精神财富，将成为激励一代又一代中华儿女为振兴中华而拼搏奋斗的精神支柱。</vt:lpstr>
      <vt:lpstr>PowerPoint 演示文稿</vt:lpstr>
      <vt:lpstr>PowerPoint 演示文稿</vt:lpstr>
      <vt:lpstr>PowerPoint 演示文稿</vt:lpstr>
      <vt:lpstr>关注：毛泽东关于和平解放台湾的设想</vt:lpstr>
      <vt:lpstr>PowerPoint 演示文稿</vt:lpstr>
      <vt:lpstr>PowerPoint 演示文稿</vt:lpstr>
      <vt:lpstr>知识整合、记忆有法：梳理时间轴</vt:lpstr>
      <vt:lpstr>PowerPoint 演示文稿</vt:lpstr>
      <vt:lpstr>PowerPoint 演示文稿</vt:lpstr>
      <vt:lpstr>PowerPoint 演示文稿</vt:lpstr>
      <vt:lpstr>PowerPoint 演示文稿</vt:lpstr>
      <vt:lpstr>（3）英国、法国值得关注的问题</vt:lpstr>
      <vt:lpstr>PowerPoint 演示文稿</vt:lpstr>
      <vt:lpstr>PowerPoint 演示文稿</vt:lpstr>
      <vt:lpstr>2.【关注两会】2018年全国一卷第41题之“乡村治理”题 </vt:lpstr>
      <vt:lpstr>PowerPoint 演示文稿</vt:lpstr>
      <vt:lpstr>PowerPoint 演示文稿</vt:lpstr>
      <vt:lpstr>PowerPoint 演示文稿</vt:lpstr>
      <vt:lpstr>PowerPoint 演示文稿</vt:lpstr>
      <vt:lpstr>PowerPoint 演示文稿</vt:lpstr>
      <vt:lpstr>PowerPoint 演示文稿</vt:lpstr>
      <vt:lpstr>“生态问题”的时事热点</vt:lpstr>
      <vt:lpstr>PowerPoint 演示文稿</vt:lpstr>
      <vt:lpstr>PowerPoint 演示文稿</vt:lpstr>
      <vt:lpstr>3.学术热点</vt:lpstr>
      <vt:lpstr>PowerPoint 演示文稿</vt:lpstr>
      <vt:lpstr>关注2018年十大学术热点</vt:lpstr>
      <vt:lpstr>“2018年度中国历史学研究十大热点”</vt:lpstr>
      <vt:lpstr>学术界关注的新观点</vt:lpstr>
      <vt:lpstr>4.中央政治局集体学习内容</vt:lpstr>
      <vt:lpstr>PowerPoint 演示文稿</vt:lpstr>
      <vt:lpstr>PowerPoint 演示文稿</vt:lpstr>
      <vt:lpstr>             5.关注其他国内外时政热点问题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工作总结</dc:title>
  <dc:creator>lzj</dc:creator>
  <cp:lastModifiedBy>甘之如贻（甘正权）</cp:lastModifiedBy>
  <cp:revision>609</cp:revision>
  <dcterms:created xsi:type="dcterms:W3CDTF">2015-06-07T09:29:00Z</dcterms:created>
  <dcterms:modified xsi:type="dcterms:W3CDTF">2019-05-11T14:12:15Z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2052-11.1.0.8612</vt:lpwstr>
  </property>
</Properties>
</file>