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5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2" r:id="rId3"/>
    <p:sldMasterId id="2147483725" r:id="rId4"/>
    <p:sldMasterId id="2147483738" r:id="rId5"/>
    <p:sldMasterId id="2147483751" r:id="rId6"/>
    <p:sldMasterId id="2147483926" r:id="rId7"/>
    <p:sldMasterId id="2147483940" r:id="rId8"/>
  </p:sldMasterIdLst>
  <p:notesMasterIdLst>
    <p:notesMasterId r:id="rId149"/>
  </p:notesMasterIdLst>
  <p:sldIdLst>
    <p:sldId id="443" r:id="rId9"/>
    <p:sldId id="404" r:id="rId10"/>
    <p:sldId id="405" r:id="rId11"/>
    <p:sldId id="267" r:id="rId12"/>
    <p:sldId id="406" r:id="rId13"/>
    <p:sldId id="444" r:id="rId14"/>
    <p:sldId id="445" r:id="rId15"/>
    <p:sldId id="447" r:id="rId16"/>
    <p:sldId id="448" r:id="rId17"/>
    <p:sldId id="449" r:id="rId18"/>
    <p:sldId id="271" r:id="rId19"/>
    <p:sldId id="450" r:id="rId20"/>
    <p:sldId id="460" r:id="rId21"/>
    <p:sldId id="461" r:id="rId22"/>
    <p:sldId id="462" r:id="rId23"/>
    <p:sldId id="463" r:id="rId24"/>
    <p:sldId id="474" r:id="rId25"/>
    <p:sldId id="475" r:id="rId26"/>
    <p:sldId id="286" r:id="rId27"/>
    <p:sldId id="446" r:id="rId28"/>
    <p:sldId id="510" r:id="rId29"/>
    <p:sldId id="500" r:id="rId30"/>
    <p:sldId id="511" r:id="rId31"/>
    <p:sldId id="501" r:id="rId32"/>
    <p:sldId id="496" r:id="rId33"/>
    <p:sldId id="453" r:id="rId34"/>
    <p:sldId id="513" r:id="rId35"/>
    <p:sldId id="497" r:id="rId36"/>
    <p:sldId id="428" r:id="rId37"/>
    <p:sldId id="408" r:id="rId38"/>
    <p:sldId id="407" r:id="rId39"/>
    <p:sldId id="451" r:id="rId40"/>
    <p:sldId id="361" r:id="rId41"/>
    <p:sldId id="472" r:id="rId42"/>
    <p:sldId id="362" r:id="rId43"/>
    <p:sldId id="454" r:id="rId44"/>
    <p:sldId id="455" r:id="rId45"/>
    <p:sldId id="464" r:id="rId46"/>
    <p:sldId id="469" r:id="rId47"/>
    <p:sldId id="476" r:id="rId48"/>
    <p:sldId id="493" r:id="rId49"/>
    <p:sldId id="470" r:id="rId50"/>
    <p:sldId id="471" r:id="rId51"/>
    <p:sldId id="363" r:id="rId52"/>
    <p:sldId id="456" r:id="rId53"/>
    <p:sldId id="366" r:id="rId54"/>
    <p:sldId id="498" r:id="rId55"/>
    <p:sldId id="287" r:id="rId56"/>
    <p:sldId id="495" r:id="rId57"/>
    <p:sldId id="436" r:id="rId58"/>
    <p:sldId id="433" r:id="rId59"/>
    <p:sldId id="439" r:id="rId60"/>
    <p:sldId id="503" r:id="rId61"/>
    <p:sldId id="358" r:id="rId62"/>
    <p:sldId id="429" r:id="rId63"/>
    <p:sldId id="442" r:id="rId64"/>
    <p:sldId id="435" r:id="rId65"/>
    <p:sldId id="431" r:id="rId66"/>
    <p:sldId id="432" r:id="rId67"/>
    <p:sldId id="430" r:id="rId68"/>
    <p:sldId id="367" r:id="rId69"/>
    <p:sldId id="368" r:id="rId70"/>
    <p:sldId id="371" r:id="rId71"/>
    <p:sldId id="411" r:id="rId72"/>
    <p:sldId id="360" r:id="rId73"/>
    <p:sldId id="375" r:id="rId74"/>
    <p:sldId id="376" r:id="rId75"/>
    <p:sldId id="377" r:id="rId76"/>
    <p:sldId id="425" r:id="rId77"/>
    <p:sldId id="388" r:id="rId78"/>
    <p:sldId id="389" r:id="rId79"/>
    <p:sldId id="458" r:id="rId80"/>
    <p:sldId id="390" r:id="rId81"/>
    <p:sldId id="421" r:id="rId82"/>
    <p:sldId id="393" r:id="rId83"/>
    <p:sldId id="394" r:id="rId84"/>
    <p:sldId id="395" r:id="rId85"/>
    <p:sldId id="396" r:id="rId86"/>
    <p:sldId id="378" r:id="rId87"/>
    <p:sldId id="289" r:id="rId88"/>
    <p:sldId id="290" r:id="rId89"/>
    <p:sldId id="420" r:id="rId90"/>
    <p:sldId id="291" r:id="rId91"/>
    <p:sldId id="483" r:id="rId92"/>
    <p:sldId id="486" r:id="rId93"/>
    <p:sldId id="487" r:id="rId94"/>
    <p:sldId id="488" r:id="rId95"/>
    <p:sldId id="512" r:id="rId96"/>
    <p:sldId id="320" r:id="rId97"/>
    <p:sldId id="426" r:id="rId98"/>
    <p:sldId id="427" r:id="rId99"/>
    <p:sldId id="322" r:id="rId100"/>
    <p:sldId id="323" r:id="rId101"/>
    <p:sldId id="506" r:id="rId102"/>
    <p:sldId id="505" r:id="rId103"/>
    <p:sldId id="326" r:id="rId104"/>
    <p:sldId id="327" r:id="rId105"/>
    <p:sldId id="328" r:id="rId106"/>
    <p:sldId id="329" r:id="rId107"/>
    <p:sldId id="330" r:id="rId108"/>
    <p:sldId id="331" r:id="rId109"/>
    <p:sldId id="332" r:id="rId110"/>
    <p:sldId id="333" r:id="rId111"/>
    <p:sldId id="334" r:id="rId112"/>
    <p:sldId id="335" r:id="rId113"/>
    <p:sldId id="336" r:id="rId114"/>
    <p:sldId id="337" r:id="rId115"/>
    <p:sldId id="338" r:id="rId116"/>
    <p:sldId id="339" r:id="rId117"/>
    <p:sldId id="340" r:id="rId118"/>
    <p:sldId id="341" r:id="rId119"/>
    <p:sldId id="342" r:id="rId120"/>
    <p:sldId id="499" r:id="rId121"/>
    <p:sldId id="343" r:id="rId122"/>
    <p:sldId id="344" r:id="rId123"/>
    <p:sldId id="345" r:id="rId124"/>
    <p:sldId id="346" r:id="rId125"/>
    <p:sldId id="347" r:id="rId126"/>
    <p:sldId id="348" r:id="rId127"/>
    <p:sldId id="349" r:id="rId128"/>
    <p:sldId id="350" r:id="rId129"/>
    <p:sldId id="508" r:id="rId130"/>
    <p:sldId id="507" r:id="rId131"/>
    <p:sldId id="509" r:id="rId132"/>
    <p:sldId id="295" r:id="rId133"/>
    <p:sldId id="504" r:id="rId134"/>
    <p:sldId id="296" r:id="rId135"/>
    <p:sldId id="491" r:id="rId136"/>
    <p:sldId id="492" r:id="rId137"/>
    <p:sldId id="304" r:id="rId138"/>
    <p:sldId id="305" r:id="rId139"/>
    <p:sldId id="306" r:id="rId140"/>
    <p:sldId id="473" r:id="rId141"/>
    <p:sldId id="386" r:id="rId142"/>
    <p:sldId id="387" r:id="rId143"/>
    <p:sldId id="313" r:id="rId144"/>
    <p:sldId id="310" r:id="rId145"/>
    <p:sldId id="312" r:id="rId146"/>
    <p:sldId id="311" r:id="rId147"/>
    <p:sldId id="317" r:id="rId1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8.xml" Id="rId26" /><Relationship Type="http://schemas.openxmlformats.org/officeDocument/2006/relationships/slide" Target="slides/slide109.xml" Id="rId117" /><Relationship Type="http://schemas.openxmlformats.org/officeDocument/2006/relationships/slide" Target="slides/slide13.xml" Id="rId21" /><Relationship Type="http://schemas.openxmlformats.org/officeDocument/2006/relationships/slide" Target="slides/slide34.xml" Id="rId42" /><Relationship Type="http://schemas.openxmlformats.org/officeDocument/2006/relationships/slide" Target="slides/slide39.xml" Id="rId47" /><Relationship Type="http://schemas.openxmlformats.org/officeDocument/2006/relationships/slide" Target="slides/slide55.xml" Id="rId63" /><Relationship Type="http://schemas.openxmlformats.org/officeDocument/2006/relationships/slide" Target="slides/slide60.xml" Id="rId68" /><Relationship Type="http://schemas.openxmlformats.org/officeDocument/2006/relationships/slide" Target="slides/slide76.xml" Id="rId84" /><Relationship Type="http://schemas.openxmlformats.org/officeDocument/2006/relationships/slide" Target="slides/slide81.xml" Id="rId89" /><Relationship Type="http://schemas.openxmlformats.org/officeDocument/2006/relationships/slide" Target="slides/slide104.xml" Id="rId112" /><Relationship Type="http://schemas.openxmlformats.org/officeDocument/2006/relationships/slide" Target="slides/slide125.xml" Id="rId133" /><Relationship Type="http://schemas.openxmlformats.org/officeDocument/2006/relationships/slide" Target="slides/slide130.xml" Id="rId138" /><Relationship Type="http://schemas.openxmlformats.org/officeDocument/2006/relationships/slide" Target="slides/slide8.xml" Id="rId16" /><Relationship Type="http://schemas.openxmlformats.org/officeDocument/2006/relationships/slide" Target="slides/slide99.xml" Id="rId107" /><Relationship Type="http://schemas.openxmlformats.org/officeDocument/2006/relationships/slide" Target="slides/slide3.xml" Id="rId11" /><Relationship Type="http://schemas.openxmlformats.org/officeDocument/2006/relationships/slide" Target="slides/slide24.xml" Id="rId32" /><Relationship Type="http://schemas.openxmlformats.org/officeDocument/2006/relationships/slide" Target="slides/slide29.xml" Id="rId37" /><Relationship Type="http://schemas.openxmlformats.org/officeDocument/2006/relationships/slide" Target="slides/slide45.xml" Id="rId53" /><Relationship Type="http://schemas.openxmlformats.org/officeDocument/2006/relationships/slide" Target="slides/slide50.xml" Id="rId58" /><Relationship Type="http://schemas.openxmlformats.org/officeDocument/2006/relationships/slide" Target="slides/slide66.xml" Id="rId74" /><Relationship Type="http://schemas.openxmlformats.org/officeDocument/2006/relationships/slide" Target="slides/slide71.xml" Id="rId79" /><Relationship Type="http://schemas.openxmlformats.org/officeDocument/2006/relationships/slide" Target="slides/slide94.xml" Id="rId102" /><Relationship Type="http://schemas.openxmlformats.org/officeDocument/2006/relationships/slide" Target="slides/slide115.xml" Id="rId123" /><Relationship Type="http://schemas.openxmlformats.org/officeDocument/2006/relationships/slide" Target="slides/slide120.xml" Id="rId128" /><Relationship Type="http://schemas.openxmlformats.org/officeDocument/2006/relationships/slide" Target="slides/slide136.xml" Id="rId144" /><Relationship Type="http://schemas.openxmlformats.org/officeDocument/2006/relationships/notesMaster" Target="notesMasters/notesMaster1.xml" Id="rId149" /><Relationship Type="http://schemas.openxmlformats.org/officeDocument/2006/relationships/slideMaster" Target="slideMasters/slideMaster5.xml" Id="rId5" /><Relationship Type="http://schemas.openxmlformats.org/officeDocument/2006/relationships/slide" Target="slides/slide82.xml" Id="rId90" /><Relationship Type="http://schemas.openxmlformats.org/officeDocument/2006/relationships/slide" Target="slides/slide87.xml" Id="rId95" /><Relationship Type="http://schemas.openxmlformats.org/officeDocument/2006/relationships/slide" Target="slides/slide14.xml" Id="rId22" /><Relationship Type="http://schemas.openxmlformats.org/officeDocument/2006/relationships/slide" Target="slides/slide19.xml" Id="rId27" /><Relationship Type="http://schemas.openxmlformats.org/officeDocument/2006/relationships/slide" Target="slides/slide35.xml" Id="rId43" /><Relationship Type="http://schemas.openxmlformats.org/officeDocument/2006/relationships/slide" Target="slides/slide40.xml" Id="rId48" /><Relationship Type="http://schemas.openxmlformats.org/officeDocument/2006/relationships/slide" Target="slides/slide56.xml" Id="rId64" /><Relationship Type="http://schemas.openxmlformats.org/officeDocument/2006/relationships/slide" Target="slides/slide61.xml" Id="rId69" /><Relationship Type="http://schemas.openxmlformats.org/officeDocument/2006/relationships/slide" Target="slides/slide105.xml" Id="rId113" /><Relationship Type="http://schemas.openxmlformats.org/officeDocument/2006/relationships/slide" Target="slides/slide110.xml" Id="rId118" /><Relationship Type="http://schemas.openxmlformats.org/officeDocument/2006/relationships/slide" Target="slides/slide126.xml" Id="rId134" /><Relationship Type="http://schemas.openxmlformats.org/officeDocument/2006/relationships/slide" Target="slides/slide131.xml" Id="rId139" /><Relationship Type="http://schemas.openxmlformats.org/officeDocument/2006/relationships/slide" Target="slides/slide72.xml" Id="rId80" /><Relationship Type="http://schemas.openxmlformats.org/officeDocument/2006/relationships/slide" Target="slides/slide77.xml" Id="rId85" /><Relationship Type="http://schemas.openxmlformats.org/officeDocument/2006/relationships/presProps" Target="presProps.xml" Id="rId150"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slide" Target="slides/slide17.xml" Id="rId25" /><Relationship Type="http://schemas.openxmlformats.org/officeDocument/2006/relationships/slide" Target="slides/slide25.xml" Id="rId33" /><Relationship Type="http://schemas.openxmlformats.org/officeDocument/2006/relationships/slide" Target="slides/slide30.xml" Id="rId38" /><Relationship Type="http://schemas.openxmlformats.org/officeDocument/2006/relationships/slide" Target="slides/slide38.xml" Id="rId46" /><Relationship Type="http://schemas.openxmlformats.org/officeDocument/2006/relationships/slide" Target="slides/slide51.xml" Id="rId59" /><Relationship Type="http://schemas.openxmlformats.org/officeDocument/2006/relationships/slide" Target="slides/slide59.xml" Id="rId67" /><Relationship Type="http://schemas.openxmlformats.org/officeDocument/2006/relationships/slide" Target="slides/slide95.xml" Id="rId103" /><Relationship Type="http://schemas.openxmlformats.org/officeDocument/2006/relationships/slide" Target="slides/slide100.xml" Id="rId108" /><Relationship Type="http://schemas.openxmlformats.org/officeDocument/2006/relationships/slide" Target="slides/slide108.xml" Id="rId116" /><Relationship Type="http://schemas.openxmlformats.org/officeDocument/2006/relationships/slide" Target="slides/slide116.xml" Id="rId124" /><Relationship Type="http://schemas.openxmlformats.org/officeDocument/2006/relationships/slide" Target="slides/slide121.xml" Id="rId129" /><Relationship Type="http://schemas.openxmlformats.org/officeDocument/2006/relationships/slide" Target="slides/slide129.xml" Id="rId137" /><Relationship Type="http://schemas.openxmlformats.org/officeDocument/2006/relationships/slide" Target="slides/slide12.xml" Id="rId20" /><Relationship Type="http://schemas.openxmlformats.org/officeDocument/2006/relationships/slide" Target="slides/slide33.xml" Id="rId41" /><Relationship Type="http://schemas.openxmlformats.org/officeDocument/2006/relationships/slide" Target="slides/slide46.xml" Id="rId54" /><Relationship Type="http://schemas.openxmlformats.org/officeDocument/2006/relationships/slide" Target="slides/slide54.xml" Id="rId62" /><Relationship Type="http://schemas.openxmlformats.org/officeDocument/2006/relationships/slide" Target="slides/slide62.xml" Id="rId70" /><Relationship Type="http://schemas.openxmlformats.org/officeDocument/2006/relationships/slide" Target="slides/slide67.xml" Id="rId75" /><Relationship Type="http://schemas.openxmlformats.org/officeDocument/2006/relationships/slide" Target="slides/slide75.xml" Id="rId83" /><Relationship Type="http://schemas.openxmlformats.org/officeDocument/2006/relationships/slide" Target="slides/slide80.xml" Id="rId88" /><Relationship Type="http://schemas.openxmlformats.org/officeDocument/2006/relationships/slide" Target="slides/slide83.xml" Id="rId91" /><Relationship Type="http://schemas.openxmlformats.org/officeDocument/2006/relationships/slide" Target="slides/slide88.xml" Id="rId96" /><Relationship Type="http://schemas.openxmlformats.org/officeDocument/2006/relationships/slide" Target="slides/slide103.xml" Id="rId111" /><Relationship Type="http://schemas.openxmlformats.org/officeDocument/2006/relationships/slide" Target="slides/slide124.xml" Id="rId132" /><Relationship Type="http://schemas.openxmlformats.org/officeDocument/2006/relationships/slide" Target="slides/slide132.xml" Id="rId140" /><Relationship Type="http://schemas.openxmlformats.org/officeDocument/2006/relationships/slide" Target="slides/slide137.xml" Id="rId145" /><Relationship Type="http://schemas.openxmlformats.org/officeDocument/2006/relationships/tableStyles" Target="tableStyles.xml" Id="rId153" /><Relationship Type="http://schemas.openxmlformats.org/officeDocument/2006/relationships/slideMaster" Target="slideMasters/slideMaster1.xml" Id="rId1" /><Relationship Type="http://schemas.openxmlformats.org/officeDocument/2006/relationships/slideMaster" Target="slideMasters/slideMaster6.xml" Id="rId6" /><Relationship Type="http://schemas.openxmlformats.org/officeDocument/2006/relationships/slide" Target="slides/slide7.xml" Id="rId15" /><Relationship Type="http://schemas.openxmlformats.org/officeDocument/2006/relationships/slide" Target="slides/slide15.xml" Id="rId23" /><Relationship Type="http://schemas.openxmlformats.org/officeDocument/2006/relationships/slide" Target="slides/slide20.xml" Id="rId28" /><Relationship Type="http://schemas.openxmlformats.org/officeDocument/2006/relationships/slide" Target="slides/slide28.xml" Id="rId36" /><Relationship Type="http://schemas.openxmlformats.org/officeDocument/2006/relationships/slide" Target="slides/slide41.xml" Id="rId49" /><Relationship Type="http://schemas.openxmlformats.org/officeDocument/2006/relationships/slide" Target="slides/slide49.xml" Id="rId57" /><Relationship Type="http://schemas.openxmlformats.org/officeDocument/2006/relationships/slide" Target="slides/slide98.xml" Id="rId106" /><Relationship Type="http://schemas.openxmlformats.org/officeDocument/2006/relationships/slide" Target="slides/slide106.xml" Id="rId114" /><Relationship Type="http://schemas.openxmlformats.org/officeDocument/2006/relationships/slide" Target="slides/slide111.xml" Id="rId119" /><Relationship Type="http://schemas.openxmlformats.org/officeDocument/2006/relationships/slide" Target="slides/slide119.xml" Id="rId127" /><Relationship Type="http://schemas.openxmlformats.org/officeDocument/2006/relationships/slide" Target="slides/slide2.xml" Id="rId10" /><Relationship Type="http://schemas.openxmlformats.org/officeDocument/2006/relationships/slide" Target="slides/slide23.xml" Id="rId31" /><Relationship Type="http://schemas.openxmlformats.org/officeDocument/2006/relationships/slide" Target="slides/slide36.xml" Id="rId44" /><Relationship Type="http://schemas.openxmlformats.org/officeDocument/2006/relationships/slide" Target="slides/slide44.xml" Id="rId52" /><Relationship Type="http://schemas.openxmlformats.org/officeDocument/2006/relationships/slide" Target="slides/slide52.xml" Id="rId60" /><Relationship Type="http://schemas.openxmlformats.org/officeDocument/2006/relationships/slide" Target="slides/slide57.xml" Id="rId65" /><Relationship Type="http://schemas.openxmlformats.org/officeDocument/2006/relationships/slide" Target="slides/slide65.xml" Id="rId73" /><Relationship Type="http://schemas.openxmlformats.org/officeDocument/2006/relationships/slide" Target="slides/slide70.xml" Id="rId78" /><Relationship Type="http://schemas.openxmlformats.org/officeDocument/2006/relationships/slide" Target="slides/slide73.xml" Id="rId81" /><Relationship Type="http://schemas.openxmlformats.org/officeDocument/2006/relationships/slide" Target="slides/slide78.xml" Id="rId86" /><Relationship Type="http://schemas.openxmlformats.org/officeDocument/2006/relationships/slide" Target="slides/slide86.xml" Id="rId94" /><Relationship Type="http://schemas.openxmlformats.org/officeDocument/2006/relationships/slide" Target="slides/slide91.xml" Id="rId99" /><Relationship Type="http://schemas.openxmlformats.org/officeDocument/2006/relationships/slide" Target="slides/slide93.xml" Id="rId101" /><Relationship Type="http://schemas.openxmlformats.org/officeDocument/2006/relationships/slide" Target="slides/slide114.xml" Id="rId122" /><Relationship Type="http://schemas.openxmlformats.org/officeDocument/2006/relationships/slide" Target="slides/slide122.xml" Id="rId130" /><Relationship Type="http://schemas.openxmlformats.org/officeDocument/2006/relationships/slide" Target="slides/slide127.xml" Id="rId135" /><Relationship Type="http://schemas.openxmlformats.org/officeDocument/2006/relationships/slide" Target="slides/slide135.xml" Id="rId143" /><Relationship Type="http://schemas.openxmlformats.org/officeDocument/2006/relationships/slide" Target="slides/slide140.xml" Id="rId148" /><Relationship Type="http://schemas.openxmlformats.org/officeDocument/2006/relationships/viewProps" Target="viewProps.xml" Id="rId151" /><Relationship Type="http://schemas.openxmlformats.org/officeDocument/2006/relationships/slideMaster" Target="slideMasters/slideMaster4.xml" Id="rId4" /><Relationship Type="http://schemas.openxmlformats.org/officeDocument/2006/relationships/slide" Target="slides/slide1.xml" Id="rId9" /><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slide" Target="slides/slide31.xml" Id="rId39" /><Relationship Type="http://schemas.openxmlformats.org/officeDocument/2006/relationships/slide" Target="slides/slide101.xml" Id="rId109" /><Relationship Type="http://schemas.openxmlformats.org/officeDocument/2006/relationships/slide" Target="slides/slide26.xml" Id="rId34" /><Relationship Type="http://schemas.openxmlformats.org/officeDocument/2006/relationships/slide" Target="slides/slide42.xml" Id="rId50" /><Relationship Type="http://schemas.openxmlformats.org/officeDocument/2006/relationships/slide" Target="slides/slide47.xml" Id="rId55" /><Relationship Type="http://schemas.openxmlformats.org/officeDocument/2006/relationships/slide" Target="slides/slide68.xml" Id="rId76" /><Relationship Type="http://schemas.openxmlformats.org/officeDocument/2006/relationships/slide" Target="slides/slide89.xml" Id="rId97" /><Relationship Type="http://schemas.openxmlformats.org/officeDocument/2006/relationships/slide" Target="slides/slide96.xml" Id="rId104" /><Relationship Type="http://schemas.openxmlformats.org/officeDocument/2006/relationships/slide" Target="slides/slide112.xml" Id="rId120" /><Relationship Type="http://schemas.openxmlformats.org/officeDocument/2006/relationships/slide" Target="slides/slide117.xml" Id="rId125" /><Relationship Type="http://schemas.openxmlformats.org/officeDocument/2006/relationships/slide" Target="slides/slide133.xml" Id="rId141" /><Relationship Type="http://schemas.openxmlformats.org/officeDocument/2006/relationships/slide" Target="slides/slide138.xml" Id="rId146" /><Relationship Type="http://schemas.openxmlformats.org/officeDocument/2006/relationships/slideMaster" Target="slideMasters/slideMaster7.xml" Id="rId7" /><Relationship Type="http://schemas.openxmlformats.org/officeDocument/2006/relationships/slide" Target="slides/slide63.xml" Id="rId71" /><Relationship Type="http://schemas.openxmlformats.org/officeDocument/2006/relationships/slide" Target="slides/slide84.xml" Id="rId92" /><Relationship Type="http://schemas.openxmlformats.org/officeDocument/2006/relationships/slideMaster" Target="slideMasters/slideMaster2.xml" Id="rId2" /><Relationship Type="http://schemas.openxmlformats.org/officeDocument/2006/relationships/slide" Target="slides/slide21.xml" Id="rId29" /><Relationship Type="http://schemas.openxmlformats.org/officeDocument/2006/relationships/slide" Target="slides/slide16.xml" Id="rId24" /><Relationship Type="http://schemas.openxmlformats.org/officeDocument/2006/relationships/slide" Target="slides/slide32.xml" Id="rId40" /><Relationship Type="http://schemas.openxmlformats.org/officeDocument/2006/relationships/slide" Target="slides/slide37.xml" Id="rId45" /><Relationship Type="http://schemas.openxmlformats.org/officeDocument/2006/relationships/slide" Target="slides/slide58.xml" Id="rId66" /><Relationship Type="http://schemas.openxmlformats.org/officeDocument/2006/relationships/slide" Target="slides/slide79.xml" Id="rId87" /><Relationship Type="http://schemas.openxmlformats.org/officeDocument/2006/relationships/slide" Target="slides/slide102.xml" Id="rId110" /><Relationship Type="http://schemas.openxmlformats.org/officeDocument/2006/relationships/slide" Target="slides/slide107.xml" Id="rId115" /><Relationship Type="http://schemas.openxmlformats.org/officeDocument/2006/relationships/slide" Target="slides/slide123.xml" Id="rId131" /><Relationship Type="http://schemas.openxmlformats.org/officeDocument/2006/relationships/slide" Target="slides/slide128.xml" Id="rId136" /><Relationship Type="http://schemas.openxmlformats.org/officeDocument/2006/relationships/slide" Target="slides/slide53.xml" Id="rId61" /><Relationship Type="http://schemas.openxmlformats.org/officeDocument/2006/relationships/slide" Target="slides/slide74.xml" Id="rId82" /><Relationship Type="http://schemas.openxmlformats.org/officeDocument/2006/relationships/theme" Target="theme/theme1.xml" Id="rId152" /><Relationship Type="http://schemas.openxmlformats.org/officeDocument/2006/relationships/slide" Target="slides/slide11.xml" Id="rId19" /><Relationship Type="http://schemas.openxmlformats.org/officeDocument/2006/relationships/slide" Target="slides/slide6.xml" Id="rId14" /><Relationship Type="http://schemas.openxmlformats.org/officeDocument/2006/relationships/slide" Target="slides/slide22.xml" Id="rId30" /><Relationship Type="http://schemas.openxmlformats.org/officeDocument/2006/relationships/slide" Target="slides/slide27.xml" Id="rId35" /><Relationship Type="http://schemas.openxmlformats.org/officeDocument/2006/relationships/slide" Target="slides/slide48.xml" Id="rId56" /><Relationship Type="http://schemas.openxmlformats.org/officeDocument/2006/relationships/slide" Target="slides/slide69.xml" Id="rId77" /><Relationship Type="http://schemas.openxmlformats.org/officeDocument/2006/relationships/slide" Target="slides/slide92.xml" Id="rId100" /><Relationship Type="http://schemas.openxmlformats.org/officeDocument/2006/relationships/slide" Target="slides/slide97.xml" Id="rId105" /><Relationship Type="http://schemas.openxmlformats.org/officeDocument/2006/relationships/slide" Target="slides/slide118.xml" Id="rId126" /><Relationship Type="http://schemas.openxmlformats.org/officeDocument/2006/relationships/slide" Target="slides/slide139.xml" Id="rId147" /><Relationship Type="http://schemas.openxmlformats.org/officeDocument/2006/relationships/slideMaster" Target="slideMasters/slideMaster8.xml" Id="rId8" /><Relationship Type="http://schemas.openxmlformats.org/officeDocument/2006/relationships/slide" Target="slides/slide43.xml" Id="rId51" /><Relationship Type="http://schemas.openxmlformats.org/officeDocument/2006/relationships/slide" Target="slides/slide64.xml" Id="rId72" /><Relationship Type="http://schemas.openxmlformats.org/officeDocument/2006/relationships/slide" Target="slides/slide85.xml" Id="rId93" /><Relationship Type="http://schemas.openxmlformats.org/officeDocument/2006/relationships/slide" Target="slides/slide90.xml" Id="rId98" /><Relationship Type="http://schemas.openxmlformats.org/officeDocument/2006/relationships/slide" Target="slides/slide113.xml" Id="rId121" /><Relationship Type="http://schemas.openxmlformats.org/officeDocument/2006/relationships/slide" Target="slides/slide134.xml" Id="rId142" /><Relationship Type="http://schemas.openxmlformats.org/officeDocument/2006/relationships/slideMaster" Target="slideMasters/slideMaster3.xml" Id="rId3" /><Relationship Type="http://schemas.openxmlformats.org/officeDocument/2006/relationships/tags" Target="/ppt/tags/tag55.xml" Id="R5fe36f6d79654125"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0CAA2-E423-4CB4-84EB-FE02BA381A59}" type="datetimeFigureOut">
              <a:rPr lang="zh-CN" altLang="en-US" smtClean="0"/>
              <a:t>2019/3/20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66E73-1239-4ED7-BA75-7BE0A4A83783}" type="slidenum">
              <a:rPr lang="zh-CN" altLang="en-US" smtClean="0"/>
              <a:t>‹#›</a:t>
            </a:fld>
            <a:endParaRPr lang="zh-CN" altLang="en-US"/>
          </a:p>
        </p:txBody>
      </p:sp>
    </p:spTree>
    <p:extLst>
      <p:ext uri="{BB962C8B-B14F-4D97-AF65-F5344CB8AC3E}">
        <p14:creationId xmlns:p14="http://schemas.microsoft.com/office/powerpoint/2010/main" val="422540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143000" y="685800"/>
            <a:ext cx="4572000" cy="3429000"/>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r>
              <a:rPr lang="zh-CN" altLang="en-US">
                <a:solidFill>
                  <a:prstClr val="black"/>
                </a:solidFill>
              </a:rPr>
              <a:t>立仁爱之德  走责任之路</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幻灯片图像占位符 1"/>
          <p:cNvSpPr>
            <a:spLocks noGrp="1" noRot="1" noChangeAspect="1" noChangeArrowheads="1" noTextEdit="1"/>
          </p:cNvSpPr>
          <p:nvPr>
            <p:ph type="sldImg" idx="4294967295"/>
          </p:nvPr>
        </p:nvSpPr>
        <p:spPr>
          <a:xfrm>
            <a:off x="1143000" y="685800"/>
            <a:ext cx="4572000" cy="3429000"/>
          </a:xfrm>
          <a:ln/>
        </p:spPr>
      </p:sp>
      <p:sp>
        <p:nvSpPr>
          <p:cNvPr id="328707"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幻灯片图像占位符 1"/>
          <p:cNvSpPr>
            <a:spLocks noGrp="1" noRot="1" noChangeAspect="1" noChangeArrowheads="1" noTextEdit="1"/>
          </p:cNvSpPr>
          <p:nvPr>
            <p:ph type="sldImg" idx="4294967295"/>
          </p:nvPr>
        </p:nvSpPr>
        <p:spPr>
          <a:xfrm>
            <a:off x="1143000" y="685800"/>
            <a:ext cx="4572000" cy="3429000"/>
          </a:xfrm>
          <a:ln/>
        </p:spPr>
      </p:sp>
      <p:sp>
        <p:nvSpPr>
          <p:cNvPr id="329731"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最终确立起与枢密院一文一武彼此相制的二府三司制度。</a:t>
            </a:r>
          </a:p>
          <a:p>
            <a:endParaRPr lang="zh-CN" altLang="en-US" smtClean="0">
              <a:latin typeface="Arial" pitchFamily="34" charset="0"/>
            </a:endParaRPr>
          </a:p>
          <a:p>
            <a:r>
              <a:rPr lang="zh-CN" altLang="en-US" smtClean="0">
                <a:latin typeface="Arial" pitchFamily="34" charset="0"/>
                <a:sym typeface="宋体" pitchFamily="2" charset="-122"/>
              </a:rPr>
              <a:t>正如钱穆所说：某一制度之创立，绝不是凭空忽然地创立，必然有其渊源。而某一制度之创始而臻于成熟，在当时必有种种需要，种种用意。那么唐宋时期中枢权力机构调整需要和用意是什么呢？</a:t>
            </a:r>
          </a:p>
          <a:p>
            <a:endParaRPr lang="zh-CN" altLang="en-US" smtClean="0">
              <a:latin typeface="Arial" pitchFamily="34" charset="0"/>
              <a:sym typeface="宋体" pitchFamily="2" charset="-122"/>
            </a:endParaRPr>
          </a:p>
          <a:p>
            <a:endParaRPr lang="zh-CN" altLang="en-US" smtClean="0">
              <a:latin typeface="Arial" pitchFamily="34" charset="0"/>
              <a:sym typeface="宋体" pitchFamily="2" charset="-122"/>
            </a:endParaRPr>
          </a:p>
          <a:p>
            <a:endParaRPr lang="zh-CN"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幻灯片图像占位符 1"/>
          <p:cNvSpPr>
            <a:spLocks noGrp="1" noRot="1" noChangeAspect="1" noChangeArrowheads="1" noTextEdit="1"/>
          </p:cNvSpPr>
          <p:nvPr>
            <p:ph type="sldImg" idx="4294967295"/>
          </p:nvPr>
        </p:nvSpPr>
        <p:spPr>
          <a:xfrm>
            <a:off x="1143000" y="685800"/>
            <a:ext cx="4572000" cy="3429000"/>
          </a:xfrm>
          <a:ln/>
        </p:spPr>
      </p:sp>
      <p:sp>
        <p:nvSpPr>
          <p:cNvPr id="330755"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sym typeface="宋体" pitchFamily="2" charset="-122"/>
              </a:rPr>
              <a:t>唐宋时期的政治制度不能简单的用黑暗来形容，更不是割裂的，而是随着社会发展，有着</a:t>
            </a:r>
            <a:r>
              <a:rPr lang="zh-CN" altLang="zh-CN" smtClean="0">
                <a:latin typeface="Arial" pitchFamily="34" charset="0"/>
                <a:sym typeface="宋体" pitchFamily="2" charset="-122"/>
              </a:rPr>
              <a:t>延续渐变、适时调整、减少失误、提高效率</a:t>
            </a:r>
            <a:r>
              <a:rPr lang="zh-CN" altLang="en-US" smtClean="0">
                <a:latin typeface="Arial" pitchFamily="34" charset="0"/>
                <a:sym typeface="宋体" pitchFamily="2" charset="-122"/>
              </a:rPr>
              <a:t>等政治理性的。</a:t>
            </a:r>
            <a:endParaRPr lang="zh-CN"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幻灯片图像占位符 1"/>
          <p:cNvSpPr>
            <a:spLocks noGrp="1" noRot="1" noChangeAspect="1" noChangeArrowheads="1" noTextEdit="1"/>
          </p:cNvSpPr>
          <p:nvPr>
            <p:ph type="sldImg" idx="4294967295"/>
          </p:nvPr>
        </p:nvSpPr>
        <p:spPr>
          <a:xfrm>
            <a:off x="1143000" y="685800"/>
            <a:ext cx="4572000" cy="3429000"/>
          </a:xfrm>
          <a:ln/>
        </p:spPr>
      </p:sp>
      <p:sp>
        <p:nvSpPr>
          <p:cNvPr id="331779"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sym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幻灯片图像占位符 1"/>
          <p:cNvSpPr>
            <a:spLocks noGrp="1" noRot="1" noChangeAspect="1" noChangeArrowheads="1" noTextEdit="1"/>
          </p:cNvSpPr>
          <p:nvPr>
            <p:ph type="sldImg" idx="4294967295"/>
          </p:nvPr>
        </p:nvSpPr>
        <p:spPr>
          <a:xfrm>
            <a:off x="1143000" y="685800"/>
            <a:ext cx="4572000" cy="3429000"/>
          </a:xfrm>
          <a:ln/>
        </p:spPr>
      </p:sp>
      <p:sp>
        <p:nvSpPr>
          <p:cNvPr id="332803"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在明确了唐宋中枢权力机构的流变之后，我们再来看看唐宋地方管理体制的流变。</a:t>
            </a:r>
            <a:endParaRPr lang="zh-CN" altLang="en-US" smtClean="0">
              <a:latin typeface="Arial" pitchFamily="34" charset="0"/>
              <a:sym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幻灯片图像占位符 1"/>
          <p:cNvSpPr>
            <a:spLocks noGrp="1" noRot="1" noChangeAspect="1" noChangeArrowheads="1" noTextEdit="1"/>
          </p:cNvSpPr>
          <p:nvPr>
            <p:ph type="sldImg" idx="4294967295"/>
          </p:nvPr>
        </p:nvSpPr>
        <p:spPr>
          <a:xfrm>
            <a:off x="1143000" y="685800"/>
            <a:ext cx="4572000" cy="3429000"/>
          </a:xfrm>
          <a:ln/>
        </p:spPr>
      </p:sp>
      <p:sp>
        <p:nvSpPr>
          <p:cNvPr id="333827"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幻灯片图像占位符 1"/>
          <p:cNvSpPr>
            <a:spLocks noGrp="1" noRot="1" noChangeAspect="1" noChangeArrowheads="1" noTextEdit="1"/>
          </p:cNvSpPr>
          <p:nvPr>
            <p:ph type="sldImg" idx="4294967295"/>
          </p:nvPr>
        </p:nvSpPr>
        <p:spPr>
          <a:xfrm>
            <a:off x="1143000" y="685800"/>
            <a:ext cx="4572000" cy="3429000"/>
          </a:xfrm>
          <a:ln/>
        </p:spPr>
      </p:sp>
      <p:sp>
        <p:nvSpPr>
          <p:cNvPr id="334851"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幻灯片图像占位符 1"/>
          <p:cNvSpPr>
            <a:spLocks noGrp="1" noRot="1" noChangeAspect="1" noChangeArrowheads="1" noTextEdit="1"/>
          </p:cNvSpPr>
          <p:nvPr>
            <p:ph type="sldImg" idx="4294967295"/>
          </p:nvPr>
        </p:nvSpPr>
        <p:spPr>
          <a:xfrm>
            <a:off x="1143000" y="685800"/>
            <a:ext cx="4572000" cy="3429000"/>
          </a:xfrm>
          <a:ln/>
        </p:spPr>
      </p:sp>
      <p:sp>
        <p:nvSpPr>
          <p:cNvPr id="335875"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幻灯片图像占位符 1"/>
          <p:cNvSpPr>
            <a:spLocks noGrp="1" noRot="1" noChangeAspect="1" noChangeArrowheads="1" noTextEdit="1"/>
          </p:cNvSpPr>
          <p:nvPr>
            <p:ph type="sldImg" idx="4294967295"/>
          </p:nvPr>
        </p:nvSpPr>
        <p:spPr>
          <a:xfrm>
            <a:off x="1143000" y="685800"/>
            <a:ext cx="4572000" cy="3429000"/>
          </a:xfrm>
          <a:ln/>
        </p:spPr>
      </p:sp>
      <p:sp>
        <p:nvSpPr>
          <p:cNvPr id="336899"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虽然因时代嬗变，唐宋地方管理体制有所不同，但是这种变化却是源于前代，有所损益，而后渐渐成形，略具规模，再成为定制的。</a:t>
            </a:r>
            <a:r>
              <a:rPr lang="zh-CN" altLang="zh-CN" smtClean="0">
                <a:latin typeface="Arial" pitchFamily="34" charset="0"/>
              </a:rPr>
              <a:t>这种因时而异不是突变，而是渐变。不是断裂，而是因革。不是</a:t>
            </a:r>
            <a:r>
              <a:rPr lang="zh-CN" altLang="en-US" smtClean="0">
                <a:latin typeface="Arial" pitchFamily="34" charset="0"/>
              </a:rPr>
              <a:t>毫无章法</a:t>
            </a:r>
            <a:r>
              <a:rPr lang="zh-CN" altLang="zh-CN" smtClean="0">
                <a:latin typeface="Arial" pitchFamily="34" charset="0"/>
              </a:rPr>
              <a:t>，而是</a:t>
            </a:r>
            <a:r>
              <a:rPr lang="zh-CN" altLang="en-US" smtClean="0">
                <a:latin typeface="Arial" pitchFamily="34" charset="0"/>
              </a:rPr>
              <a:t>充满</a:t>
            </a:r>
            <a:r>
              <a:rPr lang="zh-CN" altLang="zh-CN" smtClean="0">
                <a:latin typeface="Arial" pitchFamily="34" charset="0"/>
              </a:rPr>
              <a:t>理性。</a:t>
            </a:r>
            <a:endParaRPr lang="zh-CN"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幻灯片图像占位符 1"/>
          <p:cNvSpPr>
            <a:spLocks noGrp="1" noRot="1" noChangeAspect="1" noChangeArrowheads="1" noTextEdit="1"/>
          </p:cNvSpPr>
          <p:nvPr>
            <p:ph type="sldImg" idx="4294967295"/>
          </p:nvPr>
        </p:nvSpPr>
        <p:spPr>
          <a:xfrm>
            <a:off x="1143000" y="685800"/>
            <a:ext cx="4572000" cy="3429000"/>
          </a:xfrm>
          <a:ln/>
        </p:spPr>
      </p:sp>
      <p:sp>
        <p:nvSpPr>
          <p:cNvPr id="337923"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他是谁？认识吗？ 不认识就对了，中国古代那些名人都长的是一个样子</a:t>
            </a:r>
          </a:p>
          <a:p>
            <a:r>
              <a:rPr lang="zh-CN" altLang="en-US" smtClean="0">
                <a:latin typeface="Arial" pitchFamily="34" charset="0"/>
              </a:rPr>
              <a:t>杜甫，大文豪，中国诗坛上绝对大师级的人物。请问杜甫科举考试中了进士吗？恭喜你答错了！</a:t>
            </a:r>
          </a:p>
          <a:p>
            <a:r>
              <a:rPr lang="zh-CN" altLang="en-US" smtClean="0">
                <a:latin typeface="Arial" pitchFamily="34" charset="0"/>
              </a:rPr>
              <a:t>杜甫三十岁出门，在长安困居十年，参加多次科举考试，竟然没有一次考中。</a:t>
            </a:r>
          </a:p>
          <a:p>
            <a:r>
              <a:rPr lang="zh-CN" altLang="en-US" smtClean="0">
                <a:latin typeface="Arial" pitchFamily="34" charset="0"/>
              </a:rPr>
              <a:t>这位又是谁呢？请问他考中进士了吗？恭喜你又答错了。王维不仅考中进士，而且是以第一名中第。王维能中进士的重要原因就是他情商高。他首先善于结交朋友，最好的朋友是岐王</a:t>
            </a:r>
            <a:r>
              <a:rPr lang="en-US" altLang="zh-CN" smtClean="0">
                <a:latin typeface="Arial" pitchFamily="34" charset="0"/>
              </a:rPr>
              <a:t>——</a:t>
            </a:r>
            <a:r>
              <a:rPr lang="zh-CN" altLang="en-US" smtClean="0">
                <a:latin typeface="Arial" pitchFamily="34" charset="0"/>
              </a:rPr>
              <a:t>唐玄宗的弟弟，其次还是交朋友，善于通过旧朋友结交老朋友，他经由岐王介绍，混进表演团队，扮成伶人，站在队伍的第一个，弹着琵琶，玉树临风，身姿俊美，立即引起公主的注意。王维又拿诗献上，公主发现自己熟读的诗原来不是古人作的，竟是王维写的。随即化身迷妹一枚，对王维路转粉，向主考官推荐王维。王维考试果然中了状元，时年21岁。</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C66E73-1239-4ED7-BA75-7BE0A4A83783}" type="slidenum">
              <a:rPr lang="zh-CN" altLang="en-US" smtClean="0"/>
              <a:t>87</a:t>
            </a:fld>
            <a:endParaRPr lang="zh-CN" altLang="en-US"/>
          </a:p>
        </p:txBody>
      </p:sp>
    </p:spTree>
    <p:extLst>
      <p:ext uri="{BB962C8B-B14F-4D97-AF65-F5344CB8AC3E}">
        <p14:creationId xmlns:p14="http://schemas.microsoft.com/office/powerpoint/2010/main" val="197046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幻灯片图像占位符 1"/>
          <p:cNvSpPr>
            <a:spLocks noGrp="1" noRot="1" noChangeAspect="1" noChangeArrowheads="1" noTextEdit="1"/>
          </p:cNvSpPr>
          <p:nvPr>
            <p:ph type="sldImg" idx="4294967295"/>
          </p:nvPr>
        </p:nvSpPr>
        <p:spPr>
          <a:xfrm>
            <a:off x="1143000" y="685800"/>
            <a:ext cx="4572000" cy="3429000"/>
          </a:xfrm>
          <a:ln/>
        </p:spPr>
      </p:sp>
      <p:sp>
        <p:nvSpPr>
          <p:cNvPr id="338947"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是一种资格考试</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幻灯片图像占位符 1"/>
          <p:cNvSpPr>
            <a:spLocks noGrp="1" noRot="1" noChangeAspect="1" noChangeArrowheads="1" noTextEdit="1"/>
          </p:cNvSpPr>
          <p:nvPr>
            <p:ph type="sldImg" idx="4294967295"/>
          </p:nvPr>
        </p:nvSpPr>
        <p:spPr>
          <a:xfrm>
            <a:off x="1143000" y="685800"/>
            <a:ext cx="4572000" cy="3429000"/>
          </a:xfrm>
          <a:ln/>
        </p:spPr>
      </p:sp>
      <p:sp>
        <p:nvSpPr>
          <p:cNvPr id="339971"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b="1" smtClean="0">
                <a:solidFill>
                  <a:srgbClr val="000000"/>
                </a:solidFill>
                <a:latin typeface="微软雅黑" pitchFamily="34" charset="-122"/>
                <a:ea typeface="微软雅黑" pitchFamily="34" charset="-122"/>
              </a:rPr>
              <a:t>唐人入仕途基本上有四条：举荐、行伍、门荫和科举。   科举成为做官的最重要途径（科举、恩荫、进纳买官等）</a:t>
            </a:r>
          </a:p>
          <a:p>
            <a:r>
              <a:rPr lang="zh-CN" altLang="en-US" b="1" smtClean="0">
                <a:solidFill>
                  <a:srgbClr val="000000"/>
                </a:solidFill>
                <a:latin typeface="微软雅黑" pitchFamily="34" charset="-122"/>
                <a:ea typeface="微软雅黑" pitchFamily="34" charset="-122"/>
              </a:rPr>
              <a:t>于是，大量的读书人通过科举被选拔出来</a:t>
            </a:r>
          </a:p>
          <a:p>
            <a:endParaRPr lang="zh-CN" altLang="en-US" b="1" smtClean="0">
              <a:solidFill>
                <a:srgbClr val="000000"/>
              </a:solidFill>
              <a:latin typeface="微软雅黑" pitchFamily="34" charset="-122"/>
              <a:ea typeface="微软雅黑"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幻灯片图像占位符 1"/>
          <p:cNvSpPr>
            <a:spLocks noGrp="1" noRot="1" noChangeAspect="1" noChangeArrowheads="1" noTextEdit="1"/>
          </p:cNvSpPr>
          <p:nvPr>
            <p:ph type="sldImg" idx="4294967295"/>
          </p:nvPr>
        </p:nvSpPr>
        <p:spPr>
          <a:xfrm>
            <a:off x="1143000" y="685800"/>
            <a:ext cx="4572000" cy="3429000"/>
          </a:xfrm>
          <a:ln/>
        </p:spPr>
      </p:sp>
      <p:sp>
        <p:nvSpPr>
          <p:cNvPr id="340995" name="备注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
        <p:nvSpPr>
          <p:cNvPr id="340996" name="灯片编号占位符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DB13177E-51D5-4A1F-94A5-5DB167175D3C}" type="slidenum">
              <a:rPr lang="zh-CN" altLang="en-US" smtClean="0"/>
              <a:pPr eaLnBrk="1" hangingPunct="1"/>
              <a:t>120</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幻灯片图像占位符 1"/>
          <p:cNvSpPr>
            <a:spLocks noGrp="1" noRot="1" noChangeAspect="1" noChangeArrowheads="1" noTextEdit="1"/>
          </p:cNvSpPr>
          <p:nvPr>
            <p:ph type="sldImg" idx="4294967295"/>
          </p:nvPr>
        </p:nvSpPr>
        <p:spPr>
          <a:xfrm>
            <a:off x="1143000" y="685800"/>
            <a:ext cx="4572000" cy="3429000"/>
          </a:xfrm>
          <a:ln/>
        </p:spPr>
      </p:sp>
      <p:sp>
        <p:nvSpPr>
          <p:cNvPr id="342019"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zh-CN" smtClean="0">
              <a:latin typeface="Arial" pitchFamily="34" charset="0"/>
            </a:endParaRPr>
          </a:p>
          <a:p>
            <a:r>
              <a:rPr lang="zh-CN" altLang="en-US" smtClean="0">
                <a:latin typeface="Arial" pitchFamily="34" charset="0"/>
                <a:sym typeface="宋体" pitchFamily="2" charset="-122"/>
              </a:rPr>
              <a:t>只有深入历史的细节，去寻找答案 </a:t>
            </a:r>
          </a:p>
          <a:p>
            <a:endParaRPr lang="zh-CN" altLang="en-US" smtClean="0">
              <a:latin typeface="Arial" pitchFamily="34" charset="0"/>
              <a:sym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幻灯片图像占位符 1"/>
          <p:cNvSpPr>
            <a:spLocks noGrp="1" noRot="1" noChangeAspect="1" noChangeArrowheads="1" noTextEdit="1"/>
          </p:cNvSpPr>
          <p:nvPr>
            <p:ph type="sldImg" idx="4294967295"/>
          </p:nvPr>
        </p:nvSpPr>
        <p:spPr>
          <a:xfrm>
            <a:off x="1143000" y="685800"/>
            <a:ext cx="4572000" cy="3429000"/>
          </a:xfrm>
          <a:ln/>
        </p:spPr>
      </p:sp>
      <p:sp>
        <p:nvSpPr>
          <p:cNvPr id="319491"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幻灯片图像占位符 1"/>
          <p:cNvSpPr>
            <a:spLocks noGrp="1" noRot="1" noChangeAspect="1" noChangeArrowheads="1" noTextEdit="1"/>
          </p:cNvSpPr>
          <p:nvPr>
            <p:ph type="sldImg" idx="4294967295"/>
          </p:nvPr>
        </p:nvSpPr>
        <p:spPr>
          <a:xfrm>
            <a:off x="1143000" y="685800"/>
            <a:ext cx="4572000" cy="3429000"/>
          </a:xfrm>
          <a:ln/>
        </p:spPr>
      </p:sp>
      <p:sp>
        <p:nvSpPr>
          <p:cNvPr id="320515"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你认为，什么样的人最有魅力？ 古人云，今人说，古今中外的历史经验证明，有知识的人才是最有魅力的人，才是经得起时间考验的人！今天，在我们的课堂上，不单要学习历史知识，还要提升魅力指数，分组比拼，看看哪一组是知识的大富翁，魅力指数最高！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幻灯片图像占位符 1"/>
          <p:cNvSpPr>
            <a:spLocks noGrp="1" noRot="1" noChangeAspect="1" noChangeArrowheads="1" noTextEdit="1"/>
          </p:cNvSpPr>
          <p:nvPr>
            <p:ph type="sldImg" idx="4294967295"/>
          </p:nvPr>
        </p:nvSpPr>
        <p:spPr>
          <a:xfrm>
            <a:off x="1143000" y="685800"/>
            <a:ext cx="4572000" cy="3429000"/>
          </a:xfrm>
          <a:ln/>
        </p:spPr>
      </p:sp>
      <p:sp>
        <p:nvSpPr>
          <p:cNvPr id="323587"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今天，就让我们走进历史的现场，以唐宋时期的政治为例，来看一看中国古代政治不同寻常的一面</a:t>
            </a:r>
          </a:p>
          <a:p>
            <a:endParaRPr lang="zh-CN" altLang="en-US" smtClean="0">
              <a:latin typeface="Arial" pitchFamily="34" charset="0"/>
            </a:endParaRPr>
          </a:p>
          <a:p>
            <a:endParaRPr lang="zh-CN" altLang="en-US" smtClean="0">
              <a:latin typeface="Arial" pitchFamily="34" charset="0"/>
            </a:endParaRPr>
          </a:p>
          <a:p>
            <a:r>
              <a:rPr lang="zh-CN" altLang="en-US" smtClean="0">
                <a:latin typeface="Arial" pitchFamily="34" charset="0"/>
              </a:rPr>
              <a:t>这个历史上最古老的帝国是一个几千年昏睡不醒、长期僵化、停滞不前、野蛮落后、保守与封闭的</a:t>
            </a:r>
          </a:p>
          <a:p>
            <a:r>
              <a:rPr lang="zh-CN" altLang="en-US" smtClean="0">
                <a:latin typeface="Arial" pitchFamily="34" charset="0"/>
              </a:rPr>
              <a:t>有人说，高考就是考阅读理解能力。好的阅读习惯一是快，二是懂。这就要求我们不仅要耳聪目明，眼疾手快，还要善于表达。</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幻灯片图像占位符 1"/>
          <p:cNvSpPr>
            <a:spLocks noGrp="1" noRot="1" noChangeAspect="1" noChangeArrowheads="1" noTextEdit="1"/>
          </p:cNvSpPr>
          <p:nvPr>
            <p:ph type="sldImg" idx="4294967295"/>
          </p:nvPr>
        </p:nvSpPr>
        <p:spPr>
          <a:xfrm>
            <a:off x="1143000" y="685800"/>
            <a:ext cx="4572000" cy="3429000"/>
          </a:xfrm>
          <a:ln/>
        </p:spPr>
      </p:sp>
      <p:sp>
        <p:nvSpPr>
          <p:cNvPr id="324611"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sym typeface="宋体" pitchFamily="2" charset="-122"/>
              </a:rPr>
              <a:t>让我们以唐宋政治为例，深入历史的细节，去寻找答案 。</a:t>
            </a:r>
          </a:p>
          <a:p>
            <a:endParaRPr lang="zh-CN" altLang="en-US" smtClean="0">
              <a:latin typeface="Arial" pitchFamily="34" charset="0"/>
              <a:sym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7E53661E-3EF4-4323-BC8D-9D4B37FB54E7}" type="slidenum">
              <a:rPr lang="en-US" altLang="zh-CN" smtClean="0"/>
              <a:pPr eaLnBrk="1" hangingPunct="1"/>
              <a:t>98</a:t>
            </a:fld>
            <a:endParaRPr lang="en-US" altLang="zh-CN" smtClean="0"/>
          </a:p>
        </p:txBody>
      </p:sp>
      <p:sp>
        <p:nvSpPr>
          <p:cNvPr id="325635" name="Rectangle 2"/>
          <p:cNvSpPr>
            <a:spLocks noGrp="1" noRot="1" noChangeAspect="1" noChangeArrowheads="1" noTextEdit="1"/>
          </p:cNvSpPr>
          <p:nvPr>
            <p:ph type="sldImg" idx="4294967295"/>
          </p:nvPr>
        </p:nvSpPr>
        <p:spPr>
          <a:xfrm>
            <a:off x="1143000" y="685800"/>
            <a:ext cx="4572000" cy="3429000"/>
          </a:xfrm>
          <a:ln/>
        </p:spPr>
      </p:sp>
      <p:sp>
        <p:nvSpPr>
          <p:cNvPr id="325636"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D1738C80-1064-40E2-8478-C466757A50FE}" type="slidenum">
              <a:rPr lang="en-US" altLang="zh-CN" smtClean="0"/>
              <a:pPr eaLnBrk="1" hangingPunct="1"/>
              <a:t>99</a:t>
            </a:fld>
            <a:endParaRPr lang="en-US" altLang="zh-CN" smtClean="0"/>
          </a:p>
        </p:txBody>
      </p:sp>
      <p:sp>
        <p:nvSpPr>
          <p:cNvPr id="326659" name="Rectangle 2"/>
          <p:cNvSpPr>
            <a:spLocks noGrp="1" noRot="1" noChangeAspect="1" noChangeArrowheads="1" noTextEdit="1"/>
          </p:cNvSpPr>
          <p:nvPr>
            <p:ph type="sldImg" idx="4294967295"/>
          </p:nvPr>
        </p:nvSpPr>
        <p:spPr>
          <a:xfrm>
            <a:off x="1143000" y="685800"/>
            <a:ext cx="4572000" cy="3429000"/>
          </a:xfrm>
          <a:ln/>
        </p:spPr>
      </p:sp>
      <p:sp>
        <p:nvSpPr>
          <p:cNvPr id="326660"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mtClean="0">
                <a:latin typeface="Arial" pitchFamily="34" charset="0"/>
              </a:rPr>
              <a:t> 大家都很熟悉，因为经常出现在试卷中，是考场上的网红，这也说明唐宋政治制度在高考中的重要性！</a:t>
            </a:r>
          </a:p>
          <a:p>
            <a:r>
              <a:rPr lang="zh-CN" altLang="en-US" smtClean="0">
                <a:latin typeface="Arial" pitchFamily="34" charset="0"/>
              </a:rPr>
              <a:t> 在教材中和我们的头脑中，这两种制度有联系吗？</a:t>
            </a:r>
            <a:endParaRPr lang="en-US" altLang="zh-CN"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幻灯片图像占位符 1"/>
          <p:cNvSpPr>
            <a:spLocks noGrp="1" noRot="1" noChangeAspect="1" noChangeArrowheads="1" noTextEdit="1"/>
          </p:cNvSpPr>
          <p:nvPr>
            <p:ph type="sldImg" idx="4294967295"/>
          </p:nvPr>
        </p:nvSpPr>
        <p:spPr>
          <a:xfrm>
            <a:off x="1143000" y="685800"/>
            <a:ext cx="4572000" cy="3429000"/>
          </a:xfrm>
          <a:ln/>
        </p:spPr>
      </p:sp>
      <p:sp>
        <p:nvSpPr>
          <p:cNvPr id="327683" name="文本占位符 2"/>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0991CAFF-FF46-48FC-AD87-86198013B6F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1752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8FAA1E1A-DE88-405C-B184-05E334261AF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23371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4"/>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704"/>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D0655E37-EE2B-4650-8D07-044865E01EA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2701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3/20/2019</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24133482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8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533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036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8134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344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6176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719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066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4BFD2987-E4F7-48BA-8BA1-6751E9A0CE8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777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754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8866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980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085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483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8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092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9439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8692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6158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380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804"/>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529"/>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BA985FF9-55D7-4248-8458-6C00A5825C80}"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929895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861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1647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893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2333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9968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791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6893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8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2286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5190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986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1"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6"/>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6021E0A8-B011-4DC8-84FA-6250C3EF010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5815748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380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2069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852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5505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9457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6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5130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6911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12888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8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903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95"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95"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E581A662-706F-4A04-9237-A97B941475F6}"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62444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704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2206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8511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0824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2385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116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885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6352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6787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193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C0E002BE-9F41-485A-B354-EA4B2ECD1B48}"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122980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974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89"/>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596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101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64"/>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1249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6242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7504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101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3019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22"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2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4537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84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9D1E0035-745C-4604-BB9D-50F0B2C6CA74}"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587575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0039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702"/>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702"/>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1566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solidFill>
                  <a:prstClr val="black">
                    <a:tint val="75000"/>
                  </a:prstClr>
                </a:solidFill>
              </a:rPr>
              <a:pPr/>
              <a:t>3/20/2019</a:t>
            </a:fld>
            <a:endParaRPr lang="en-US">
              <a:solidFill>
                <a:prstClr val="black">
                  <a:tint val="75000"/>
                </a:prstClr>
              </a:solidFill>
            </a:endParaRPr>
          </a:p>
        </p:txBody>
      </p:sp>
      <p:sp>
        <p:nvSpPr>
          <p:cNvPr id="5" name="Footer 4"/>
          <p:cNvSpPr>
            <a:spLocks noGrp="1"/>
          </p:cNvSpPr>
          <p:nvPr>
            <p:ph type="ftr" sz="quarter" idx="11"/>
          </p:nvPr>
        </p:nvSpPr>
        <p:spPr/>
        <p:txBody>
          <a:bodyPr/>
          <a:lstStyle/>
          <a:p>
            <a:endParaRPr lang="en-US">
              <a:solidFill>
                <a:prstClr val="black">
                  <a:tint val="75000"/>
                </a:prstClr>
              </a:solidFill>
            </a:endParaRPr>
          </a:p>
        </p:txBody>
      </p:sp>
      <p:sp>
        <p:nvSpPr>
          <p:cNvPr id="6" name="Slide number 5"/>
          <p:cNvSpPr>
            <a:spLocks noGrp="1"/>
          </p:cNvSpPr>
          <p:nvPr>
            <p:ph type="sldNum" sz="quarter" idx="12"/>
          </p:nvPr>
        </p:nvSpPr>
        <p:spPr/>
        <p:txBody>
          <a:bodyPr/>
          <a:lstStyle/>
          <a:p>
            <a:fld id="{80F073CC-40D5-4B23-8DF0-9BD0A0C12F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63386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文本框 6"/>
          <p:cNvSpPr txBox="1"/>
          <p:nvPr userDrawn="1"/>
        </p:nvSpPr>
        <p:spPr>
          <a:xfrm>
            <a:off x="3609996" y="4041775"/>
            <a:ext cx="1091709" cy="369332"/>
          </a:xfrm>
          <a:prstGeom prst="rect">
            <a:avLst/>
          </a:prstGeom>
          <a:noFill/>
        </p:spPr>
        <p:txBody>
          <a:bodyPr wrap="none" rtlCol="0">
            <a:spAutoFit/>
          </a:bodyPr>
          <a:lstStyle/>
          <a:p>
            <a:r>
              <a:rPr lang="en-US" altLang="zh-CN">
                <a:solidFill>
                  <a:prstClr val="black"/>
                </a:solidFill>
              </a:rPr>
              <a:t> vyhhuyu </a:t>
            </a:r>
          </a:p>
        </p:txBody>
      </p:sp>
    </p:spTree>
    <p:extLst>
      <p:ext uri="{BB962C8B-B14F-4D97-AF65-F5344CB8AC3E}">
        <p14:creationId xmlns:p14="http://schemas.microsoft.com/office/powerpoint/2010/main" val="1721538661"/>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0289690"/>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7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5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1442417"/>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0689062"/>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3"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3"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7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7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9959076"/>
      </p:ext>
    </p:extLst>
  </p:cSld>
  <p:clrMapOvr>
    <a:masterClrMapping/>
  </p:clrMapOvr>
  <p:transition spd="slow">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2224516"/>
      </p:ext>
    </p:extLst>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909152"/>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9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1A714B36-539E-4EE7-896E-9BE3CA96DEEF}"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474160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0107233"/>
      </p:ext>
    </p:extLst>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948422"/>
      </p:ext>
    </p:extLst>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893625"/>
      </p:ext>
    </p:extLst>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9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615121"/>
      </p:ext>
    </p:extLst>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2"/>
          <p:cNvSpPr>
            <a:spLocks noGrp="1" noChangeArrowheads="1"/>
          </p:cNvSpPr>
          <p:nvPr>
            <p:ph type="dt" sz="half" idx="10"/>
          </p:nvPr>
        </p:nvSpPr>
        <p:spPr>
          <a:xfrm>
            <a:off x="457200" y="6251616"/>
            <a:ext cx="2133600" cy="476251"/>
          </a:xfrm>
          <a:prstGeom prst="rect">
            <a:avLst/>
          </a:prstGeom>
        </p:spPr>
        <p:txBody>
          <a:bodyPr/>
          <a:lstStyle>
            <a:lvl1pPr>
              <a:defRPr/>
            </a:lvl1pPr>
          </a:lstStyle>
          <a:p>
            <a:pPr>
              <a:defRPr/>
            </a:pPr>
            <a:endParaRPr lang="en-US" altLang="zh-CN">
              <a:solidFill>
                <a:prstClr val="black">
                  <a:tint val="75000"/>
                </a:prstClr>
              </a:solidFill>
            </a:endParaRPr>
          </a:p>
        </p:txBody>
      </p:sp>
      <p:sp>
        <p:nvSpPr>
          <p:cNvPr id="5" name="Rectangle 3"/>
          <p:cNvSpPr>
            <a:spLocks noGrp="1" noChangeArrowheads="1"/>
          </p:cNvSpPr>
          <p:nvPr>
            <p:ph type="sldNum" sz="quarter" idx="11"/>
          </p:nvPr>
        </p:nvSpPr>
        <p:spPr>
          <a:xfrm>
            <a:off x="6553200" y="6248441"/>
            <a:ext cx="2133600" cy="476251"/>
          </a:xfrm>
          <a:prstGeom prst="rect">
            <a:avLst/>
          </a:prstGeom>
        </p:spPr>
        <p:txBody>
          <a:bodyPr/>
          <a:lstStyle>
            <a:lvl1pPr>
              <a:defRPr/>
            </a:lvl1pPr>
          </a:lstStyle>
          <a:p>
            <a:pPr>
              <a:defRPr/>
            </a:pPr>
            <a:fld id="{960D5CB7-F579-4AA6-B667-0D089CB9EAA3}" type="slidenum">
              <a:rPr lang="en-US" altLang="zh-CN">
                <a:solidFill>
                  <a:prstClr val="black">
                    <a:tint val="75000"/>
                  </a:prstClr>
                </a:solidFill>
              </a:rPr>
              <a:pPr>
                <a:defRPr/>
              </a:pPr>
              <a:t>‹#›</a:t>
            </a:fld>
            <a:endParaRPr lang="en-US" altLang="zh-CN">
              <a:solidFill>
                <a:prstClr val="black">
                  <a:tint val="75000"/>
                </a:prstClr>
              </a:solidFill>
            </a:endParaRPr>
          </a:p>
        </p:txBody>
      </p:sp>
      <p:sp>
        <p:nvSpPr>
          <p:cNvPr id="6" name="Rectangle 14"/>
          <p:cNvSpPr>
            <a:spLocks noGrp="1" noChangeArrowheads="1"/>
          </p:cNvSpPr>
          <p:nvPr>
            <p:ph type="ftr" sz="quarter" idx="12"/>
          </p:nvPr>
        </p:nvSpPr>
        <p:spPr>
          <a:xfrm>
            <a:off x="3124200" y="6248441"/>
            <a:ext cx="2895600" cy="476251"/>
          </a:xfrm>
          <a:prstGeom prst="rect">
            <a:avLst/>
          </a:prstGeom>
        </p:spPr>
        <p:txBody>
          <a:bodyPr/>
          <a:lstStyle>
            <a:lvl1pPr>
              <a:defRPr/>
            </a:lvl1pPr>
          </a:lstStyle>
          <a:p>
            <a:pPr>
              <a:defRPr/>
            </a:pPr>
            <a:endParaRPr lang="en-US" altLang="zh-CN">
              <a:solidFill>
                <a:prstClr val="black">
                  <a:tint val="75000"/>
                </a:prstClr>
              </a:solidFill>
            </a:endParaRPr>
          </a:p>
        </p:txBody>
      </p:sp>
    </p:spTree>
    <p:extLst>
      <p:ext uri="{BB962C8B-B14F-4D97-AF65-F5344CB8AC3E}">
        <p14:creationId xmlns:p14="http://schemas.microsoft.com/office/powerpoint/2010/main" val="1520452744"/>
      </p:ext>
    </p:extLst>
  </p:cSld>
  <p:clrMapOvr>
    <a:masterClrMapping/>
  </p:clrMapOvr>
  <p:transition spd="slow">
    <p:circl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5268C7CF-7BDB-418D-9919-537FA85C6590}"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495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PhAnim="0" type="title">
  <p:cSld name="标题幻灯片">
    <p:bg>
      <p:bgPr>
        <a:blipFill rotWithShape="0">
          <a:blip r:embed="rId2"/>
          <a:stretch>
            <a:fillRect b="-69"/>
          </a:stretch>
        </a:blipFill>
        <a:effectLst/>
      </p:bgPr>
    </p:bg>
    <p:spTree>
      <p:nvGrpSpPr>
        <p:cNvPr id="1" name=""/>
        <p:cNvGrpSpPr/>
        <p:nvPr/>
      </p:nvGrpSpPr>
      <p:grpSpPr>
        <a:xfrm>
          <a:off x="0" y="0"/>
          <a:ext cx="0" cy="0"/>
          <a:chOff x="0" y="0"/>
          <a:chExt cx="0" cy="0"/>
        </a:xfrm>
      </p:grpSpPr>
      <p:pic>
        <p:nvPicPr>
          <p:cNvPr id="4" name="图片 2049" descr="5副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标题 2050"/>
          <p:cNvSpPr>
            <a:spLocks noGrp="1"/>
          </p:cNvSpPr>
          <p:nvPr>
            <p:ph type="ctrTitle"/>
          </p:nvPr>
        </p:nvSpPr>
        <p:spPr>
          <a:xfrm>
            <a:off x="684213" y="3357563"/>
            <a:ext cx="7772400" cy="1254125"/>
          </a:xfrm>
          <a:prstGeom prst="rect">
            <a:avLst/>
          </a:prstGeom>
          <a:noFill/>
          <a:ln w="9525">
            <a:noFill/>
          </a:ln>
        </p:spPr>
        <p:txBody>
          <a:bodyPr/>
          <a:lstStyle>
            <a:lvl1pPr lvl="0">
              <a:defRPr/>
            </a:lvl1pPr>
          </a:lstStyle>
          <a:p>
            <a:pPr lvl="0"/>
            <a:r>
              <a:rPr lang="zh-CN" altLang="en-US" noProof="1"/>
              <a:t>单击此处编辑母版标题样式</a:t>
            </a:r>
          </a:p>
        </p:txBody>
      </p:sp>
      <p:sp>
        <p:nvSpPr>
          <p:cNvPr id="2052" name="副标题 2051"/>
          <p:cNvSpPr>
            <a:spLocks noGrp="1"/>
          </p:cNvSpPr>
          <p:nvPr>
            <p:ph type="subTitle" idx="1"/>
          </p:nvPr>
        </p:nvSpPr>
        <p:spPr>
          <a:xfrm>
            <a:off x="1371600" y="4654550"/>
            <a:ext cx="6400800" cy="985838"/>
          </a:xfrm>
          <a:prstGeom prst="rect">
            <a:avLst/>
          </a:prstGeom>
          <a:noFill/>
          <a:ln w="9525">
            <a:noFill/>
          </a:ln>
        </p:spPr>
        <p:txBody>
          <a:bodyPr anchor="t"/>
          <a:lstStyle>
            <a:lvl1pPr marL="0" lvl="0" indent="0" algn="ctr">
              <a:buNone/>
              <a:defRPr/>
            </a:lvl1pPr>
            <a:lvl2pPr marL="435884" lvl="1" indent="0" algn="ctr">
              <a:buNone/>
              <a:defRPr/>
            </a:lvl2pPr>
            <a:lvl3pPr marL="871769" lvl="2" indent="0" algn="ctr">
              <a:buNone/>
              <a:defRPr/>
            </a:lvl3pPr>
            <a:lvl4pPr marL="1307653" lvl="3" indent="0" algn="ctr">
              <a:buNone/>
              <a:defRPr/>
            </a:lvl4pPr>
            <a:lvl5pPr marL="1743537" lvl="4" indent="0" algn="ctr">
              <a:buNone/>
              <a:defRPr/>
            </a:lvl5pPr>
          </a:lstStyle>
          <a:p>
            <a:pPr lvl="0"/>
            <a:r>
              <a:rPr lang="zh-CN" altLang="en-US" noProof="1"/>
              <a:t>单击此处编辑母版副标题样式</a:t>
            </a:r>
          </a:p>
        </p:txBody>
      </p:sp>
      <p:sp>
        <p:nvSpPr>
          <p:cNvPr id="5" name="日期占位符 2052"/>
          <p:cNvSpPr>
            <a:spLocks noGrp="1"/>
          </p:cNvSpPr>
          <p:nvPr>
            <p:ph type="dt" sz="half" idx="10"/>
          </p:nvPr>
        </p:nvSpPr>
        <p:spPr/>
        <p:txBody>
          <a:bodyPr anchor="t"/>
          <a:lstStyle>
            <a:lvl1pPr>
              <a:defRPr sz="1300" dirty="0"/>
            </a:lvl1pPr>
          </a:lstStyle>
          <a:p>
            <a:endParaRPr lang="zh-CN" altLang="en-US">
              <a:solidFill>
                <a:srgbClr val="000000"/>
              </a:solidFill>
            </a:endParaRPr>
          </a:p>
        </p:txBody>
      </p:sp>
      <p:sp>
        <p:nvSpPr>
          <p:cNvPr id="6" name="页脚占位符 2053"/>
          <p:cNvSpPr>
            <a:spLocks noGrp="1"/>
          </p:cNvSpPr>
          <p:nvPr>
            <p:ph type="ftr" sz="quarter" idx="11"/>
          </p:nvPr>
        </p:nvSpPr>
        <p:spPr/>
        <p:txBody>
          <a:bodyPr anchor="t"/>
          <a:lstStyle>
            <a:lvl1pPr algn="ctr">
              <a:defRPr sz="1300" dirty="0"/>
            </a:lvl1pPr>
          </a:lstStyle>
          <a:p>
            <a:endParaRPr lang="zh-CN" altLang="en-US">
              <a:solidFill>
                <a:srgbClr val="000000"/>
              </a:solidFill>
            </a:endParaRPr>
          </a:p>
        </p:txBody>
      </p:sp>
      <p:sp>
        <p:nvSpPr>
          <p:cNvPr id="7" name="灯片编号占位符 2054"/>
          <p:cNvSpPr>
            <a:spLocks noGrp="1"/>
          </p:cNvSpPr>
          <p:nvPr>
            <p:ph type="sldNum" sz="quarter" idx="12"/>
          </p:nvPr>
        </p:nvSpPr>
        <p:spPr/>
        <p:txBody>
          <a:bodyPr/>
          <a:lstStyle>
            <a:lvl1pPr>
              <a:defRPr/>
            </a:lvl1pPr>
          </a:lstStyle>
          <a:p>
            <a:fld id="{66C84137-B727-4400-80A6-5E780C91874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91467175"/>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02194C43-D9A2-47B2-826B-B6A8F30CB44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91765914"/>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7"/>
            <a:ext cx="7886700" cy="2852737"/>
          </a:xfrm>
        </p:spPr>
        <p:txBody>
          <a:bodyPr anchor="b"/>
          <a:lstStyle>
            <a:lvl1pPr>
              <a:defRPr sz="43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700">
                <a:solidFill>
                  <a:schemeClr val="tx1">
                    <a:tint val="75000"/>
                  </a:schemeClr>
                </a:solidFill>
              </a:defRPr>
            </a:lvl1pPr>
            <a:lvl2pPr marL="326913" indent="0">
              <a:buNone/>
              <a:defRPr sz="1400">
                <a:solidFill>
                  <a:schemeClr val="tx1">
                    <a:tint val="75000"/>
                  </a:schemeClr>
                </a:solidFill>
              </a:defRPr>
            </a:lvl2pPr>
            <a:lvl3pPr marL="653826" indent="0">
              <a:buNone/>
              <a:defRPr sz="1300">
                <a:solidFill>
                  <a:schemeClr val="tx1">
                    <a:tint val="75000"/>
                  </a:schemeClr>
                </a:solidFill>
              </a:defRPr>
            </a:lvl3pPr>
            <a:lvl4pPr marL="980740" indent="0">
              <a:buNone/>
              <a:defRPr sz="1100">
                <a:solidFill>
                  <a:schemeClr val="tx1">
                    <a:tint val="75000"/>
                  </a:schemeClr>
                </a:solidFill>
              </a:defRPr>
            </a:lvl4pPr>
            <a:lvl5pPr marL="1307653" indent="0">
              <a:buNone/>
              <a:defRPr sz="1100">
                <a:solidFill>
                  <a:schemeClr val="tx1">
                    <a:tint val="75000"/>
                  </a:schemeClr>
                </a:solidFill>
              </a:defRPr>
            </a:lvl5pPr>
            <a:lvl6pPr marL="1634566" indent="0">
              <a:buNone/>
              <a:defRPr sz="1100">
                <a:solidFill>
                  <a:schemeClr val="tx1">
                    <a:tint val="75000"/>
                  </a:schemeClr>
                </a:solidFill>
              </a:defRPr>
            </a:lvl6pPr>
            <a:lvl7pPr marL="1961479" indent="0">
              <a:buNone/>
              <a:defRPr sz="1100">
                <a:solidFill>
                  <a:schemeClr val="tx1">
                    <a:tint val="75000"/>
                  </a:schemeClr>
                </a:solidFill>
              </a:defRPr>
            </a:lvl7pPr>
            <a:lvl8pPr marL="2288393" indent="0">
              <a:buNone/>
              <a:defRPr sz="1100">
                <a:solidFill>
                  <a:schemeClr val="tx1">
                    <a:tint val="75000"/>
                  </a:schemeClr>
                </a:solidFill>
              </a:defRPr>
            </a:lvl8pPr>
            <a:lvl9pPr marL="2615306" indent="0">
              <a:buNone/>
              <a:defRPr sz="11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125F67FA-EE6E-4CDC-BBA3-1AAC430923EA}"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175973244"/>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412876"/>
            <a:ext cx="4032504" cy="47148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7" y="1412876"/>
            <a:ext cx="4032504" cy="47148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859B3959-4490-408F-80DE-2665FF763BED}"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4223795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DB4662ED-E742-4542-8243-C13B172D7FA5}"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033161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0" y="1778438"/>
            <a:ext cx="3655181" cy="823912"/>
          </a:xfrm>
        </p:spPr>
        <p:txBody>
          <a:bodyPr anchor="ctr" anchorCtr="0"/>
          <a:lstStyle>
            <a:lvl1pPr marL="0" indent="0">
              <a:buNone/>
              <a:defRPr sz="2000"/>
            </a:lvl1pPr>
            <a:lvl2pPr marL="326913" indent="0">
              <a:buNone/>
              <a:defRPr sz="1700"/>
            </a:lvl2pPr>
            <a:lvl3pPr marL="653826" indent="0">
              <a:buNone/>
              <a:defRPr sz="1400"/>
            </a:lvl3pPr>
            <a:lvl4pPr marL="980740" indent="0">
              <a:buNone/>
              <a:defRPr sz="1300"/>
            </a:lvl4pPr>
            <a:lvl5pPr marL="1307653" indent="0">
              <a:buNone/>
              <a:defRPr sz="1300"/>
            </a:lvl5pPr>
            <a:lvl6pPr marL="1634566" indent="0">
              <a:buNone/>
              <a:defRPr sz="1300"/>
            </a:lvl6pPr>
            <a:lvl7pPr marL="1961479" indent="0">
              <a:buNone/>
              <a:defRPr sz="1300"/>
            </a:lvl7pPr>
            <a:lvl8pPr marL="2288393" indent="0">
              <a:buNone/>
              <a:defRPr sz="1300"/>
            </a:lvl8pPr>
            <a:lvl9pPr marL="2615306" indent="0">
              <a:buNone/>
              <a:defRPr sz="1300"/>
            </a:lvl9pPr>
          </a:lstStyle>
          <a:p>
            <a:pPr lvl="0"/>
            <a:r>
              <a:rPr lang="zh-CN" altLang="en-US" noProof="1" smtClean="0"/>
              <a:t>单击此处编辑母版文本样式</a:t>
            </a:r>
          </a:p>
        </p:txBody>
      </p:sp>
      <p:sp>
        <p:nvSpPr>
          <p:cNvPr id="4" name="内容占位符 3"/>
          <p:cNvSpPr>
            <a:spLocks noGrp="1"/>
          </p:cNvSpPr>
          <p:nvPr>
            <p:ph sz="half" idx="2"/>
          </p:nvPr>
        </p:nvSpPr>
        <p:spPr>
          <a:xfrm>
            <a:off x="890080" y="2665380"/>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000"/>
            </a:lvl1pPr>
            <a:lvl2pPr marL="326913" indent="0">
              <a:buNone/>
              <a:defRPr sz="1700"/>
            </a:lvl2pPr>
            <a:lvl3pPr marL="653826" indent="0">
              <a:buNone/>
              <a:defRPr sz="1400"/>
            </a:lvl3pPr>
            <a:lvl4pPr marL="980740" indent="0">
              <a:buNone/>
              <a:defRPr sz="1300"/>
            </a:lvl4pPr>
            <a:lvl5pPr marL="1307653" indent="0">
              <a:buNone/>
              <a:defRPr sz="1300"/>
            </a:lvl5pPr>
            <a:lvl6pPr marL="1634566" indent="0">
              <a:buNone/>
              <a:defRPr sz="1300"/>
            </a:lvl6pPr>
            <a:lvl7pPr marL="1961479" indent="0">
              <a:buNone/>
              <a:defRPr sz="1300"/>
            </a:lvl7pPr>
            <a:lvl8pPr marL="2288393" indent="0">
              <a:buNone/>
              <a:defRPr sz="1300"/>
            </a:lvl8pPr>
            <a:lvl9pPr marL="2615306" indent="0">
              <a:buNone/>
              <a:defRPr sz="130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80"/>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8"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9" name="灯片编号占位符 1029"/>
          <p:cNvSpPr>
            <a:spLocks noGrp="1"/>
          </p:cNvSpPr>
          <p:nvPr>
            <p:ph type="sldNum" sz="quarter" idx="12"/>
          </p:nvPr>
        </p:nvSpPr>
        <p:spPr>
          <a:ln/>
        </p:spPr>
        <p:txBody>
          <a:bodyPr/>
          <a:lstStyle>
            <a:lvl1pPr>
              <a:defRPr/>
            </a:lvl1pPr>
          </a:lstStyle>
          <a:p>
            <a:fld id="{5C31F9AE-822D-4448-AC2E-B36813091DD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730342610"/>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C9B8DB4B-A65C-49CD-A538-D610CE1C1B9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530783887"/>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3"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4" name="灯片编号占位符 1029"/>
          <p:cNvSpPr>
            <a:spLocks noGrp="1"/>
          </p:cNvSpPr>
          <p:nvPr>
            <p:ph type="sldNum" sz="quarter" idx="12"/>
          </p:nvPr>
        </p:nvSpPr>
        <p:spPr>
          <a:ln/>
        </p:spPr>
        <p:txBody>
          <a:bodyPr/>
          <a:lstStyle>
            <a:lvl1pPr>
              <a:defRPr/>
            </a:lvl1pPr>
          </a:lstStyle>
          <a:p>
            <a:fld id="{3FB2DDAF-4872-4371-A127-0CF31A8BB5A2}"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07651786"/>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3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1"/>
            <a:ext cx="2949178" cy="3811588"/>
          </a:xfrm>
        </p:spPr>
        <p:txBody>
          <a:bodyPr/>
          <a:lstStyle>
            <a:lvl1pPr marL="0" indent="0">
              <a:buNone/>
              <a:defRPr sz="1100"/>
            </a:lvl1pPr>
            <a:lvl2pPr marL="326913" indent="0">
              <a:buNone/>
              <a:defRPr sz="1000"/>
            </a:lvl2pPr>
            <a:lvl3pPr marL="653826" indent="0">
              <a:buNone/>
              <a:defRPr sz="900"/>
            </a:lvl3pPr>
            <a:lvl4pPr marL="980740" indent="0">
              <a:buNone/>
              <a:defRPr sz="700"/>
            </a:lvl4pPr>
            <a:lvl5pPr marL="1307653" indent="0">
              <a:buNone/>
              <a:defRPr sz="700"/>
            </a:lvl5pPr>
            <a:lvl6pPr marL="1634566" indent="0">
              <a:buNone/>
              <a:defRPr sz="700"/>
            </a:lvl6pPr>
            <a:lvl7pPr marL="1961479" indent="0">
              <a:buNone/>
              <a:defRPr sz="700"/>
            </a:lvl7pPr>
            <a:lvl8pPr marL="2288393" indent="0">
              <a:buNone/>
              <a:defRPr sz="700"/>
            </a:lvl8pPr>
            <a:lvl9pPr marL="2615306" indent="0">
              <a:buNone/>
              <a:defRPr sz="70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C13AD22A-D8E4-4DA1-BB29-47A8D193DE0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48072878"/>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457200"/>
            <a:ext cx="3124012" cy="1600200"/>
          </a:xfrm>
        </p:spPr>
        <p:txBody>
          <a:bodyPr anchor="b"/>
          <a:lstStyle>
            <a:lvl1pPr>
              <a:defRPr sz="23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300"/>
            </a:lvl1pPr>
            <a:lvl2pPr marL="326913" indent="0">
              <a:buNone/>
              <a:defRPr sz="2000"/>
            </a:lvl2pPr>
            <a:lvl3pPr marL="653826" indent="0">
              <a:buNone/>
              <a:defRPr sz="1700"/>
            </a:lvl3pPr>
            <a:lvl4pPr marL="980740" indent="0">
              <a:buNone/>
              <a:defRPr sz="1400"/>
            </a:lvl4pPr>
            <a:lvl5pPr marL="1307653" indent="0">
              <a:buNone/>
              <a:defRPr sz="1400"/>
            </a:lvl5pPr>
            <a:lvl6pPr marL="1634566" indent="0">
              <a:buNone/>
              <a:defRPr sz="1400"/>
            </a:lvl6pPr>
            <a:lvl7pPr marL="1961479" indent="0">
              <a:buNone/>
              <a:defRPr sz="1400"/>
            </a:lvl7pPr>
            <a:lvl8pPr marL="2288393" indent="0">
              <a:buNone/>
              <a:defRPr sz="1400"/>
            </a:lvl8pPr>
            <a:lvl9pPr marL="2615306" indent="0">
              <a:buNone/>
              <a:defRPr sz="1400"/>
            </a:lvl9pPr>
          </a:lstStyle>
          <a:p>
            <a:endParaRPr lang="zh-CN" altLang="en-US" noProof="1"/>
          </a:p>
        </p:txBody>
      </p:sp>
      <p:sp>
        <p:nvSpPr>
          <p:cNvPr id="4" name="文本占位符 3"/>
          <p:cNvSpPr>
            <a:spLocks noGrp="1"/>
          </p:cNvSpPr>
          <p:nvPr>
            <p:ph type="body" sz="half" idx="2"/>
          </p:nvPr>
        </p:nvSpPr>
        <p:spPr>
          <a:xfrm>
            <a:off x="629842" y="2057401"/>
            <a:ext cx="3124012" cy="3811588"/>
          </a:xfrm>
        </p:spPr>
        <p:txBody>
          <a:bodyPr/>
          <a:lstStyle>
            <a:lvl1pPr marL="0" indent="0">
              <a:buNone/>
              <a:defRPr sz="1400"/>
            </a:lvl1pPr>
            <a:lvl2pPr marL="326913" indent="0">
              <a:buNone/>
              <a:defRPr sz="1300"/>
            </a:lvl2pPr>
            <a:lvl3pPr marL="653826" indent="0">
              <a:buNone/>
              <a:defRPr sz="1100"/>
            </a:lvl3pPr>
            <a:lvl4pPr marL="980740" indent="0">
              <a:buNone/>
              <a:defRPr sz="1000"/>
            </a:lvl4pPr>
            <a:lvl5pPr marL="1307653" indent="0">
              <a:buNone/>
              <a:defRPr sz="1000"/>
            </a:lvl5pPr>
            <a:lvl6pPr marL="1634566" indent="0">
              <a:buNone/>
              <a:defRPr sz="1000"/>
            </a:lvl6pPr>
            <a:lvl7pPr marL="1961479" indent="0">
              <a:buNone/>
              <a:defRPr sz="1000"/>
            </a:lvl7pPr>
            <a:lvl8pPr marL="2288393" indent="0">
              <a:buNone/>
              <a:defRPr sz="1000"/>
            </a:lvl8pPr>
            <a:lvl9pPr marL="2615306" indent="0">
              <a:buNone/>
              <a:defRPr sz="1000"/>
            </a:lvl9pPr>
          </a:lstStyle>
          <a:p>
            <a:pPr lvl="0"/>
            <a:r>
              <a:rPr lang="zh-CN" altLang="en-US" noProof="1" smtClean="0"/>
              <a:t>单击此处编辑母版文本样式</a:t>
            </a:r>
          </a:p>
        </p:txBody>
      </p:sp>
      <p:sp>
        <p:nvSpPr>
          <p:cNvPr id="5"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6"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7" name="灯片编号占位符 1029"/>
          <p:cNvSpPr>
            <a:spLocks noGrp="1"/>
          </p:cNvSpPr>
          <p:nvPr>
            <p:ph type="sldNum" sz="quarter" idx="12"/>
          </p:nvPr>
        </p:nvSpPr>
        <p:spPr>
          <a:ln/>
        </p:spPr>
        <p:txBody>
          <a:bodyPr/>
          <a:lstStyle>
            <a:lvl1pPr>
              <a:defRPr/>
            </a:lvl1pPr>
          </a:lstStyle>
          <a:p>
            <a:fld id="{D37A3D52-C3BB-4FC5-95D0-C9EF1A8A468B}"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20736518"/>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B1140639-A06F-4979-8FE2-B0C255A7B84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52687000"/>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6" y="620713"/>
            <a:ext cx="2060178" cy="5507037"/>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620713"/>
            <a:ext cx="6061104" cy="5507037"/>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5"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6" name="灯片编号占位符 1029"/>
          <p:cNvSpPr>
            <a:spLocks noGrp="1"/>
          </p:cNvSpPr>
          <p:nvPr>
            <p:ph type="sldNum" sz="quarter" idx="12"/>
          </p:nvPr>
        </p:nvSpPr>
        <p:spPr>
          <a:ln/>
        </p:spPr>
        <p:txBody>
          <a:bodyPr/>
          <a:lstStyle>
            <a:lvl1pPr>
              <a:defRPr/>
            </a:lvl1pPr>
          </a:lstStyle>
          <a:p>
            <a:fld id="{760CB799-3D7F-4F4E-95C8-36599D389709}"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844805448"/>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C6252382-64A6-4743-9348-9B8A7334588E}"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8717741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solidFill>
                <a:srgbClr val="000000"/>
              </a:solidFill>
            </a:endParaRPr>
          </a:p>
        </p:txBody>
      </p:sp>
      <p:sp>
        <p:nvSpPr>
          <p:cNvPr id="4" name="页脚占位符 1028"/>
          <p:cNvSpPr>
            <a:spLocks noGrp="1"/>
          </p:cNvSpPr>
          <p:nvPr>
            <p:ph type="ftr" sz="quarter" idx="11"/>
          </p:nvPr>
        </p:nvSpPr>
        <p:spPr>
          <a:ln/>
        </p:spPr>
        <p:txBody>
          <a:bodyPr/>
          <a:lstStyle>
            <a:lvl1pPr>
              <a:defRPr/>
            </a:lvl1pPr>
          </a:lstStyle>
          <a:p>
            <a:endParaRPr lang="zh-CN" altLang="en-US">
              <a:solidFill>
                <a:srgbClr val="000000"/>
              </a:solidFill>
            </a:endParaRPr>
          </a:p>
        </p:txBody>
      </p:sp>
      <p:sp>
        <p:nvSpPr>
          <p:cNvPr id="5" name="灯片编号占位符 1029"/>
          <p:cNvSpPr>
            <a:spLocks noGrp="1"/>
          </p:cNvSpPr>
          <p:nvPr>
            <p:ph type="sldNum" sz="quarter" idx="12"/>
          </p:nvPr>
        </p:nvSpPr>
        <p:spPr>
          <a:ln/>
        </p:spPr>
        <p:txBody>
          <a:bodyPr/>
          <a:lstStyle>
            <a:lvl1pPr>
              <a:defRPr/>
            </a:lvl1pPr>
          </a:lstStyle>
          <a:p>
            <a:fld id="{A4F22CF4-C374-4F41-8295-CFBD3C105C97}" type="slidenum">
              <a:rPr lang="zh-CN" altLang="en-US">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9259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00FF"/>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noProof="1" dirty="0"/>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noProof="1" dirty="0"/>
            </a:lvl1pPr>
          </a:lstStyle>
          <a:p>
            <a:pPr fontAlgn="base">
              <a:spcBef>
                <a:spcPct val="0"/>
              </a:spcBef>
              <a:spcAft>
                <a:spcPct val="0"/>
              </a:spcAft>
              <a:buFont typeface="Arial" pitchFamily="34" charset="0"/>
              <a:buNone/>
            </a:pPr>
            <a:endParaRPr lang="zh-CN" altLang="en-US">
              <a:solidFill>
                <a:srgbClr val="000000"/>
              </a:solidFill>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buFont typeface="Arial" pitchFamily="34" charset="0"/>
              <a:buNone/>
            </a:pPr>
            <a:fld id="{F93FC38B-B441-4510-9C9E-C9E762BD9A49}" type="slidenum">
              <a:rPr lang="zh-CN" altLang="en-US" smtClean="0">
                <a:solidFill>
                  <a:srgbClr val="000000"/>
                </a:solidFill>
              </a:rPr>
              <a:pPr fontAlgn="base">
                <a:spcBef>
                  <a:spcPct val="0"/>
                </a:spcBef>
                <a:spcAft>
                  <a:spcPct val="0"/>
                </a:spcAft>
                <a:buFont typeface="Arial" pitchFamily="34" charset="0"/>
                <a:buNone/>
              </a:pPr>
              <a:t>‹#›</a:t>
            </a:fld>
            <a:endParaRPr lang="zh-CN" altLang="en-US" smtClean="0">
              <a:solidFill>
                <a:srgbClr val="000000"/>
              </a:solidFill>
            </a:endParaRPr>
          </a:p>
        </p:txBody>
      </p:sp>
    </p:spTree>
    <p:extLst>
      <p:ext uri="{BB962C8B-B14F-4D97-AF65-F5344CB8AC3E}">
        <p14:creationId xmlns:p14="http://schemas.microsoft.com/office/powerpoint/2010/main" val="155375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86289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0179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60056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80094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41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CFF06-7EFE-4576-9A4D-7F1387E83A81}"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41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41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151A-F442-45E7-A40E-7F55DB1C28F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24476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2" y="635639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CA0F0-D092-4A61-BC78-F0B01AF5940E}" type="datetimeFigureOut">
              <a:rPr lang="zh-CN" altLang="en-US" smtClean="0">
                <a:solidFill>
                  <a:prstClr val="black">
                    <a:tint val="75000"/>
                  </a:prstClr>
                </a:solidFill>
              </a:rPr>
              <a:pPr/>
              <a:t>2019/3/20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9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7D93D-A8B2-4E2C-84A4-006F68764AC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3990086"/>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Lst>
  <p:transition spd="slow">
    <p:circl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b="-69"/>
          </a:stretch>
        </a:blipFill>
        <a:effectLst/>
      </p:bgPr>
    </p:bg>
    <p:spTree>
      <p:nvGrpSpPr>
        <p:cNvPr id="1" name=""/>
        <p:cNvGrpSpPr/>
        <p:nvPr/>
      </p:nvGrpSpPr>
      <p:grpSpPr>
        <a:xfrm>
          <a:off x="0" y="0"/>
          <a:ext cx="0" cy="0"/>
          <a:chOff x="0" y="0"/>
          <a:chExt cx="0" cy="0"/>
        </a:xfrm>
      </p:grpSpPr>
      <p:sp>
        <p:nvSpPr>
          <p:cNvPr id="2050" name="标题 1025"/>
          <p:cNvSpPr>
            <a:spLocks noGrp="1" noChangeArrowheads="1"/>
          </p:cNvSpPr>
          <p:nvPr>
            <p:ph type="title" idx="4294967295"/>
          </p:nvPr>
        </p:nvSpPr>
        <p:spPr bwMode="auto">
          <a:xfrm>
            <a:off x="468284" y="621131"/>
            <a:ext cx="8229600" cy="7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89" tIns="41294" rIns="82589" bIns="41294" numCol="1" anchor="ctr" anchorCtr="0" compatLnSpc="1">
            <a:prstTxWarp prst="textNoShape">
              <a:avLst/>
            </a:prstTxWarp>
          </a:bodyPr>
          <a:lstStyle/>
          <a:p>
            <a:pPr lvl="0"/>
            <a:r>
              <a:rPr lang="zh-CN" altLang="en-US" smtClean="0"/>
              <a:t>单击此处编辑母版标题样式</a:t>
            </a:r>
          </a:p>
        </p:txBody>
      </p:sp>
      <p:sp>
        <p:nvSpPr>
          <p:cNvPr id="1027" name="文本占位符 1026"/>
          <p:cNvSpPr>
            <a:spLocks noGrp="1"/>
          </p:cNvSpPr>
          <p:nvPr>
            <p:ph type="body" idx="1"/>
          </p:nvPr>
        </p:nvSpPr>
        <p:spPr>
          <a:xfrm>
            <a:off x="457200" y="1412207"/>
            <a:ext cx="8229600" cy="4714875"/>
          </a:xfrm>
          <a:prstGeom prst="rect">
            <a:avLst/>
          </a:prstGeom>
          <a:noFill/>
          <a:ln w="9525">
            <a:noFill/>
          </a:ln>
        </p:spPr>
        <p:txBody>
          <a:bodyPr lIns="82589" tIns="41294" rIns="82589" bIns="41294"/>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028" name="日期占位符 1027"/>
          <p:cNvSpPr>
            <a:spLocks noGrp="1"/>
          </p:cNvSpPr>
          <p:nvPr>
            <p:ph type="dt" sz="half" idx="2"/>
          </p:nvPr>
        </p:nvSpPr>
        <p:spPr>
          <a:xfrm>
            <a:off x="457200" y="6245894"/>
            <a:ext cx="2133600" cy="475247"/>
          </a:xfrm>
          <a:prstGeom prst="rect">
            <a:avLst/>
          </a:prstGeom>
          <a:noFill/>
          <a:ln w="9525">
            <a:noFill/>
          </a:ln>
        </p:spPr>
        <p:txBody>
          <a:bodyPr lIns="82589" tIns="41294" rIns="82589" bIns="41294"/>
          <a:lstStyle>
            <a:lvl1pPr>
              <a:defRPr sz="1300" noProof="1">
                <a:latin typeface="Arial" panose="020B0604020202020204" pitchFamily="34" charset="0"/>
              </a:defRPr>
            </a:lvl1pPr>
          </a:lstStyle>
          <a:p>
            <a:pPr fontAlgn="base">
              <a:spcBef>
                <a:spcPct val="0"/>
              </a:spcBef>
              <a:spcAft>
                <a:spcPct val="0"/>
              </a:spcAft>
              <a:buFont typeface="Arial" pitchFamily="34" charset="0"/>
              <a:buNone/>
            </a:pPr>
            <a:endParaRPr lang="zh-CN" altLang="en-US" b="1">
              <a:solidFill>
                <a:srgbClr val="000000"/>
              </a:solidFill>
              <a:ea typeface="隶书" pitchFamily="49" charset="-122"/>
            </a:endParaRPr>
          </a:p>
        </p:txBody>
      </p:sp>
      <p:sp>
        <p:nvSpPr>
          <p:cNvPr id="1029" name="页脚占位符 1028"/>
          <p:cNvSpPr>
            <a:spLocks noGrp="1"/>
          </p:cNvSpPr>
          <p:nvPr>
            <p:ph type="ftr" sz="quarter" idx="3"/>
          </p:nvPr>
        </p:nvSpPr>
        <p:spPr>
          <a:xfrm>
            <a:off x="3124201" y="6245894"/>
            <a:ext cx="2895600" cy="475247"/>
          </a:xfrm>
          <a:prstGeom prst="rect">
            <a:avLst/>
          </a:prstGeom>
          <a:noFill/>
          <a:ln w="9525">
            <a:noFill/>
          </a:ln>
        </p:spPr>
        <p:txBody>
          <a:bodyPr lIns="82589" tIns="41294" rIns="82589" bIns="41294"/>
          <a:lstStyle>
            <a:lvl1pPr algn="ctr">
              <a:defRPr sz="1300" noProof="1">
                <a:latin typeface="Arial" panose="020B0604020202020204" pitchFamily="34" charset="0"/>
              </a:defRPr>
            </a:lvl1pPr>
          </a:lstStyle>
          <a:p>
            <a:pPr fontAlgn="base">
              <a:spcBef>
                <a:spcPct val="0"/>
              </a:spcBef>
              <a:spcAft>
                <a:spcPct val="0"/>
              </a:spcAft>
              <a:buFont typeface="Arial" pitchFamily="34" charset="0"/>
              <a:buNone/>
            </a:pPr>
            <a:endParaRPr lang="zh-CN" altLang="en-US" b="1">
              <a:solidFill>
                <a:srgbClr val="000000"/>
              </a:solidFill>
              <a:ea typeface="隶书" pitchFamily="49" charset="-122"/>
            </a:endParaRPr>
          </a:p>
        </p:txBody>
      </p:sp>
      <p:sp>
        <p:nvSpPr>
          <p:cNvPr id="1030" name="灯片编号占位符 1029"/>
          <p:cNvSpPr>
            <a:spLocks noGrp="1"/>
          </p:cNvSpPr>
          <p:nvPr>
            <p:ph type="sldNum" sz="quarter" idx="4"/>
          </p:nvPr>
        </p:nvSpPr>
        <p:spPr>
          <a:xfrm>
            <a:off x="6553200" y="6245894"/>
            <a:ext cx="2133600" cy="475247"/>
          </a:xfrm>
          <a:prstGeom prst="rect">
            <a:avLst/>
          </a:prstGeom>
          <a:noFill/>
          <a:ln w="9525">
            <a:noFill/>
          </a:ln>
        </p:spPr>
        <p:txBody>
          <a:bodyPr vert="horz" wrap="square" lIns="82589" tIns="41294" rIns="82589" bIns="41294" numCol="1" anchor="t" anchorCtr="0" compatLnSpc="1">
            <a:prstTxWarp prst="textNoShape">
              <a:avLst/>
            </a:prstTxWarp>
          </a:bodyPr>
          <a:lstStyle>
            <a:lvl1pPr algn="r">
              <a:defRPr sz="1300" b="0">
                <a:solidFill>
                  <a:schemeClr val="tx1"/>
                </a:solidFill>
                <a:latin typeface="Arial" pitchFamily="34" charset="0"/>
              </a:defRPr>
            </a:lvl1pPr>
          </a:lstStyle>
          <a:p>
            <a:pPr fontAlgn="base">
              <a:spcBef>
                <a:spcPct val="0"/>
              </a:spcBef>
              <a:spcAft>
                <a:spcPct val="0"/>
              </a:spcAft>
              <a:buFont typeface="Arial" pitchFamily="34" charset="0"/>
              <a:buNone/>
            </a:pPr>
            <a:fld id="{5B304A82-7BB3-4440-8B74-CFC4E0333101}" type="slidenum">
              <a:rPr lang="zh-CN" altLang="en-US">
                <a:solidFill>
                  <a:srgbClr val="000000"/>
                </a:solidFill>
                <a:ea typeface="隶书" pitchFamily="49" charset="-122"/>
              </a:rPr>
              <a:pPr fontAlgn="base">
                <a:spcBef>
                  <a:spcPct val="0"/>
                </a:spcBef>
                <a:spcAft>
                  <a:spcPct val="0"/>
                </a:spcAft>
                <a:buFont typeface="Arial" pitchFamily="34" charset="0"/>
                <a:buNone/>
              </a:pPr>
              <a:t>‹#›</a:t>
            </a:fld>
            <a:endParaRPr lang="zh-CN" altLang="en-US">
              <a:solidFill>
                <a:srgbClr val="000000"/>
              </a:solidFill>
              <a:ea typeface="隶书" pitchFamily="49" charset="-122"/>
            </a:endParaRPr>
          </a:p>
        </p:txBody>
      </p:sp>
    </p:spTree>
    <p:extLst>
      <p:ext uri="{BB962C8B-B14F-4D97-AF65-F5344CB8AC3E}">
        <p14:creationId xmlns:p14="http://schemas.microsoft.com/office/powerpoint/2010/main" val="143812518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txStyles>
    <p:titleStyle>
      <a:lvl1pPr algn="ctr" defTabSz="871769" rtl="0" fontAlgn="base">
        <a:spcBef>
          <a:spcPct val="0"/>
        </a:spcBef>
        <a:spcAft>
          <a:spcPct val="0"/>
        </a:spcAft>
        <a:defRPr sz="3400" kern="1200">
          <a:solidFill>
            <a:schemeClr val="tx2"/>
          </a:solidFill>
          <a:latin typeface="+mj-lt"/>
          <a:ea typeface="+mj-ea"/>
          <a:cs typeface="+mj-cs"/>
        </a:defRPr>
      </a:lvl1pPr>
      <a:lvl2pPr algn="ctr" defTabSz="871769" rtl="0" fontAlgn="base">
        <a:spcBef>
          <a:spcPct val="0"/>
        </a:spcBef>
        <a:spcAft>
          <a:spcPct val="0"/>
        </a:spcAft>
        <a:defRPr sz="3400">
          <a:solidFill>
            <a:schemeClr val="tx2"/>
          </a:solidFill>
          <a:latin typeface="Arial" pitchFamily="34" charset="0"/>
          <a:ea typeface="黑体" pitchFamily="49" charset="-122"/>
        </a:defRPr>
      </a:lvl2pPr>
      <a:lvl3pPr algn="ctr" defTabSz="871769" rtl="0" fontAlgn="base">
        <a:spcBef>
          <a:spcPct val="0"/>
        </a:spcBef>
        <a:spcAft>
          <a:spcPct val="0"/>
        </a:spcAft>
        <a:defRPr sz="3400">
          <a:solidFill>
            <a:schemeClr val="tx2"/>
          </a:solidFill>
          <a:latin typeface="Arial" pitchFamily="34" charset="0"/>
          <a:ea typeface="黑体" pitchFamily="49" charset="-122"/>
        </a:defRPr>
      </a:lvl3pPr>
      <a:lvl4pPr algn="ctr" defTabSz="871769" rtl="0" fontAlgn="base">
        <a:spcBef>
          <a:spcPct val="0"/>
        </a:spcBef>
        <a:spcAft>
          <a:spcPct val="0"/>
        </a:spcAft>
        <a:defRPr sz="3400">
          <a:solidFill>
            <a:schemeClr val="tx2"/>
          </a:solidFill>
          <a:latin typeface="Arial" pitchFamily="34" charset="0"/>
          <a:ea typeface="黑体" pitchFamily="49" charset="-122"/>
        </a:defRPr>
      </a:lvl4pPr>
      <a:lvl5pPr algn="ctr" defTabSz="871769" rtl="0" fontAlgn="base">
        <a:spcBef>
          <a:spcPct val="0"/>
        </a:spcBef>
        <a:spcAft>
          <a:spcPct val="0"/>
        </a:spcAft>
        <a:defRPr sz="3400">
          <a:solidFill>
            <a:schemeClr val="tx2"/>
          </a:solidFill>
          <a:latin typeface="Arial" pitchFamily="34" charset="0"/>
          <a:ea typeface="黑体" pitchFamily="49" charset="-122"/>
        </a:defRPr>
      </a:lvl5pPr>
      <a:lvl6pPr marL="412943" algn="ctr" defTabSz="871769" rtl="0" fontAlgn="base">
        <a:spcBef>
          <a:spcPct val="0"/>
        </a:spcBef>
        <a:spcAft>
          <a:spcPct val="0"/>
        </a:spcAft>
        <a:defRPr sz="3400">
          <a:solidFill>
            <a:schemeClr val="tx2"/>
          </a:solidFill>
          <a:latin typeface="Arial" pitchFamily="34" charset="0"/>
          <a:ea typeface="黑体" pitchFamily="49" charset="-122"/>
        </a:defRPr>
      </a:lvl6pPr>
      <a:lvl7pPr marL="825886" algn="ctr" defTabSz="871769" rtl="0" fontAlgn="base">
        <a:spcBef>
          <a:spcPct val="0"/>
        </a:spcBef>
        <a:spcAft>
          <a:spcPct val="0"/>
        </a:spcAft>
        <a:defRPr sz="3400">
          <a:solidFill>
            <a:schemeClr val="tx2"/>
          </a:solidFill>
          <a:latin typeface="Arial" pitchFamily="34" charset="0"/>
          <a:ea typeface="黑体" pitchFamily="49" charset="-122"/>
        </a:defRPr>
      </a:lvl7pPr>
      <a:lvl8pPr marL="1238829" algn="ctr" defTabSz="871769" rtl="0" fontAlgn="base">
        <a:spcBef>
          <a:spcPct val="0"/>
        </a:spcBef>
        <a:spcAft>
          <a:spcPct val="0"/>
        </a:spcAft>
        <a:defRPr sz="3400">
          <a:solidFill>
            <a:schemeClr val="tx2"/>
          </a:solidFill>
          <a:latin typeface="Arial" pitchFamily="34" charset="0"/>
          <a:ea typeface="黑体" pitchFamily="49" charset="-122"/>
        </a:defRPr>
      </a:lvl8pPr>
      <a:lvl9pPr marL="1651772" algn="ctr" defTabSz="871769" rtl="0" fontAlgn="base">
        <a:spcBef>
          <a:spcPct val="0"/>
        </a:spcBef>
        <a:spcAft>
          <a:spcPct val="0"/>
        </a:spcAft>
        <a:defRPr sz="3400">
          <a:solidFill>
            <a:schemeClr val="tx2"/>
          </a:solidFill>
          <a:latin typeface="Arial" pitchFamily="34" charset="0"/>
          <a:ea typeface="黑体" pitchFamily="49" charset="-122"/>
        </a:defRPr>
      </a:lvl9pPr>
    </p:titleStyle>
    <p:bodyStyle>
      <a:lvl1pPr marL="326913" indent="-326913" algn="l" defTabSz="871769" rtl="0" fontAlgn="base">
        <a:spcBef>
          <a:spcPct val="21000"/>
        </a:spcBef>
        <a:spcAft>
          <a:spcPct val="0"/>
        </a:spcAft>
        <a:buChar char="•"/>
        <a:defRPr sz="2300" kern="1200">
          <a:solidFill>
            <a:schemeClr val="tx1"/>
          </a:solidFill>
          <a:latin typeface="+mn-lt"/>
          <a:ea typeface="+mn-ea"/>
          <a:cs typeface="+mn-cs"/>
        </a:defRPr>
      </a:lvl1pPr>
      <a:lvl2pPr marL="708312" lvl="1" indent="-272428" algn="l" defTabSz="871769" rtl="0" fontAlgn="base">
        <a:spcBef>
          <a:spcPct val="21000"/>
        </a:spcBef>
        <a:spcAft>
          <a:spcPct val="0"/>
        </a:spcAft>
        <a:buChar char="–"/>
        <a:defRPr sz="1900" kern="1200">
          <a:solidFill>
            <a:schemeClr val="tx1"/>
          </a:solidFill>
          <a:latin typeface="+mn-lt"/>
          <a:ea typeface="+mn-ea"/>
          <a:cs typeface="+mn-cs"/>
        </a:defRPr>
      </a:lvl2pPr>
      <a:lvl3pPr marL="1089711" lvl="2" indent="-217942" algn="l" defTabSz="871769" rtl="0" fontAlgn="base">
        <a:spcBef>
          <a:spcPct val="21000"/>
        </a:spcBef>
        <a:spcAft>
          <a:spcPct val="0"/>
        </a:spcAft>
        <a:buChar char="•"/>
        <a:defRPr sz="1700" kern="1200">
          <a:solidFill>
            <a:schemeClr val="tx1"/>
          </a:solidFill>
          <a:latin typeface="+mn-lt"/>
          <a:ea typeface="+mn-ea"/>
          <a:cs typeface="+mn-cs"/>
        </a:defRPr>
      </a:lvl3pPr>
      <a:lvl4pPr marL="1525595" lvl="3" indent="-217942" algn="l" defTabSz="871769" rtl="0" fontAlgn="base">
        <a:spcBef>
          <a:spcPct val="21000"/>
        </a:spcBef>
        <a:spcAft>
          <a:spcPct val="0"/>
        </a:spcAft>
        <a:buChar char="–"/>
        <a:defRPr sz="1400" kern="1200">
          <a:solidFill>
            <a:schemeClr val="tx1"/>
          </a:solidFill>
          <a:latin typeface="+mn-lt"/>
          <a:ea typeface="+mn-ea"/>
          <a:cs typeface="+mn-cs"/>
        </a:defRPr>
      </a:lvl4pPr>
      <a:lvl5pPr marL="1961479" lvl="4" indent="-217942" algn="l" defTabSz="871769" rtl="0" fontAlgn="base">
        <a:spcBef>
          <a:spcPct val="21000"/>
        </a:spcBef>
        <a:spcAft>
          <a:spcPct val="0"/>
        </a:spcAft>
        <a:buChar char="»"/>
        <a:defRPr sz="1400" kern="1200">
          <a:solidFill>
            <a:schemeClr val="tx1"/>
          </a:solidFill>
          <a:latin typeface="+mn-lt"/>
          <a:ea typeface="+mn-ea"/>
          <a:cs typeface="+mn-cs"/>
        </a:defRPr>
      </a:lvl5pPr>
      <a:lvl6pPr marL="2397364" lvl="5" indent="-217942" algn="l" defTabSz="871769" eaLnBrk="1" fontAlgn="base" latinLnBrk="0" hangingPunct="1">
        <a:lnSpc>
          <a:spcPct val="100000"/>
        </a:lnSpc>
        <a:spcBef>
          <a:spcPct val="21000"/>
        </a:spcBef>
        <a:spcAft>
          <a:spcPct val="0"/>
        </a:spcAft>
        <a:buChar char="»"/>
        <a:defRPr sz="1500" b="0" i="0" u="none" kern="1200" baseline="0">
          <a:solidFill>
            <a:schemeClr val="tx1"/>
          </a:solidFill>
          <a:latin typeface="+mn-lt"/>
          <a:ea typeface="+mn-ea"/>
          <a:cs typeface="+mn-cs"/>
        </a:defRPr>
      </a:lvl6pPr>
      <a:lvl7pPr marL="2833248" lvl="6" indent="-217942" algn="l" defTabSz="871769" eaLnBrk="1" fontAlgn="base" latinLnBrk="0" hangingPunct="1">
        <a:lnSpc>
          <a:spcPct val="100000"/>
        </a:lnSpc>
        <a:spcBef>
          <a:spcPct val="21000"/>
        </a:spcBef>
        <a:spcAft>
          <a:spcPct val="0"/>
        </a:spcAft>
        <a:buChar char="»"/>
        <a:defRPr sz="1500" b="0" i="0" u="none" kern="1200" baseline="0">
          <a:solidFill>
            <a:schemeClr val="tx1"/>
          </a:solidFill>
          <a:latin typeface="+mn-lt"/>
          <a:ea typeface="+mn-ea"/>
          <a:cs typeface="+mn-cs"/>
        </a:defRPr>
      </a:lvl7pPr>
      <a:lvl8pPr marL="3269132" lvl="7" indent="-217942" algn="l" defTabSz="871769" eaLnBrk="1" fontAlgn="base" latinLnBrk="0" hangingPunct="1">
        <a:lnSpc>
          <a:spcPct val="100000"/>
        </a:lnSpc>
        <a:spcBef>
          <a:spcPct val="21000"/>
        </a:spcBef>
        <a:spcAft>
          <a:spcPct val="0"/>
        </a:spcAft>
        <a:buChar char="»"/>
        <a:defRPr sz="1500" b="0" i="0" u="none" kern="1200" baseline="0">
          <a:solidFill>
            <a:schemeClr val="tx1"/>
          </a:solidFill>
          <a:latin typeface="+mn-lt"/>
          <a:ea typeface="+mn-ea"/>
          <a:cs typeface="+mn-cs"/>
        </a:defRPr>
      </a:lvl8pPr>
      <a:lvl9pPr marL="3705017" lvl="8" indent="-217942" algn="l" defTabSz="871769" eaLnBrk="1" fontAlgn="base" latinLnBrk="0" hangingPunct="1">
        <a:lnSpc>
          <a:spcPct val="100000"/>
        </a:lnSpc>
        <a:spcBef>
          <a:spcPct val="21000"/>
        </a:spcBef>
        <a:spcAft>
          <a:spcPct val="0"/>
        </a:spcAft>
        <a:buChar char="»"/>
        <a:defRPr sz="1500" b="0" i="0" u="none" kern="1200" baseline="0">
          <a:solidFill>
            <a:schemeClr val="tx1"/>
          </a:solidFill>
          <a:latin typeface="+mn-lt"/>
          <a:ea typeface="+mn-ea"/>
          <a:cs typeface="+mn-cs"/>
        </a:defRPr>
      </a:lvl9pPr>
    </p:bodyStyle>
    <p:otherStyle>
      <a:lvl1pPr marL="0" lvl="0" indent="0" algn="l" defTabSz="871769" eaLnBrk="1" fontAlgn="base" latinLnBrk="0" hangingPunct="1">
        <a:lnSpc>
          <a:spcPct val="100000"/>
        </a:lnSpc>
        <a:spcBef>
          <a:spcPct val="0"/>
        </a:spcBef>
        <a:spcAft>
          <a:spcPct val="0"/>
        </a:spcAft>
        <a:buNone/>
        <a:defRPr sz="1700" b="0" i="0" u="none" kern="1200" baseline="0">
          <a:solidFill>
            <a:schemeClr val="tx1"/>
          </a:solidFill>
          <a:latin typeface="+mn-lt"/>
          <a:ea typeface="+mn-ea"/>
          <a:cs typeface="+mn-cs"/>
        </a:defRPr>
      </a:lvl1pPr>
      <a:lvl2pPr marL="435884" lvl="1"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871769" lvl="2"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07653" lvl="3"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743537" lvl="4"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179422" lvl="5"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615306" lvl="6"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051190" lvl="7"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487075" lvl="8" indent="0" algn="l" defTabSz="871769"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0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21" Type="http://schemas.openxmlformats.org/officeDocument/2006/relationships/notesSlide" Target="../notesSlides/notesSlide11.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0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notesSlide" Target="../notesSlides/notesSlide17.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11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11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7.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slideLayout" Target="../slideLayouts/slideLayout9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49" Type="http://schemas.openxmlformats.org/officeDocument/2006/relationships/image" Target="../media/image67.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4" Type="http://schemas.openxmlformats.org/officeDocument/2006/relationships/image" Target="../media/image62.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8" Type="http://schemas.openxmlformats.org/officeDocument/2006/relationships/image" Target="../media/image26.png"/><Relationship Id="rId51"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树枝"/>
          <p:cNvPicPr>
            <a:picLocks noChangeAspect="1"/>
          </p:cNvPicPr>
          <p:nvPr/>
        </p:nvPicPr>
        <p:blipFill>
          <a:blip r:embed="rId3"/>
          <a:stretch>
            <a:fillRect/>
          </a:stretch>
        </p:blipFill>
        <p:spPr>
          <a:xfrm flipH="1">
            <a:off x="2" y="160021"/>
            <a:ext cx="1910239" cy="1515745"/>
          </a:xfrm>
          <a:prstGeom prst="rect">
            <a:avLst/>
          </a:prstGeom>
        </p:spPr>
      </p:pic>
      <p:pic>
        <p:nvPicPr>
          <p:cNvPr id="6" name="图片 5"/>
          <p:cNvPicPr>
            <a:picLocks noChangeAspect="1"/>
          </p:cNvPicPr>
          <p:nvPr/>
        </p:nvPicPr>
        <p:blipFill rotWithShape="1">
          <a:blip r:embed="rId4" cstate="print"/>
          <a:srcRect/>
          <a:stretch>
            <a:fillRect/>
          </a:stretch>
        </p:blipFill>
        <p:spPr>
          <a:xfrm>
            <a:off x="1" y="1431290"/>
            <a:ext cx="3474720" cy="6858000"/>
          </a:xfrm>
          <a:prstGeom prst="rect">
            <a:avLst/>
          </a:prstGeom>
        </p:spPr>
      </p:pic>
      <p:sp>
        <p:nvSpPr>
          <p:cNvPr id="12" name="文本框 11"/>
          <p:cNvSpPr txBox="1"/>
          <p:nvPr/>
        </p:nvSpPr>
        <p:spPr>
          <a:xfrm>
            <a:off x="1081564" y="1431333"/>
            <a:ext cx="7361396" cy="2529923"/>
          </a:xfrm>
          <a:prstGeom prst="rect">
            <a:avLst/>
          </a:prstGeom>
          <a:noFill/>
        </p:spPr>
        <p:txBody>
          <a:bodyPr wrap="square" rtlCol="0">
            <a:spAutoFit/>
          </a:bodyPr>
          <a:lstStyle/>
          <a:p>
            <a:pPr algn="ctr">
              <a:lnSpc>
                <a:spcPct val="120000"/>
              </a:lnSpc>
            </a:pPr>
            <a:r>
              <a:rPr lang="zh-CN" altLang="en-US" sz="6600" dirty="0" smtClean="0">
                <a:solidFill>
                  <a:srgbClr val="C00000"/>
                </a:solidFill>
                <a:latin typeface="微软雅黑" panose="020B0503020204020204" pitchFamily="34" charset="-122"/>
                <a:ea typeface="微软雅黑" panose="020B0503020204020204" pitchFamily="34" charset="-122"/>
              </a:rPr>
              <a:t>高中历史必修一复习的重难点及对策</a:t>
            </a:r>
            <a:endParaRPr lang="zh-CN" altLang="en-US" sz="6600" dirty="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771859" y="160020"/>
            <a:ext cx="4152099" cy="52322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2800" b="1" dirty="0">
                <a:solidFill>
                  <a:prstClr val="black"/>
                </a:solidFill>
                <a:latin typeface="字心坊茶盐行楷" panose="00020600040101010101" charset="-122"/>
                <a:ea typeface="字心坊茶盐行楷" panose="00020600040101010101" charset="-122"/>
                <a:cs typeface="字心坊茶盐行楷" panose="00020600040101010101" charset="-122"/>
              </a:rPr>
              <a:t>相观</a:t>
            </a:r>
            <a:r>
              <a:rPr lang="zh-CN" altLang="en-US" sz="2800" b="1" dirty="0" smtClean="0">
                <a:solidFill>
                  <a:prstClr val="black"/>
                </a:solidFill>
                <a:latin typeface="字心坊茶盐行楷" panose="00020600040101010101" charset="-122"/>
                <a:ea typeface="字心坊茶盐行楷" panose="00020600040101010101" charset="-122"/>
                <a:cs typeface="字心坊茶盐行楷" panose="00020600040101010101" charset="-122"/>
              </a:rPr>
              <a:t>而善求，</a:t>
            </a:r>
            <a:r>
              <a:rPr lang="zh-CN" altLang="en-US" sz="2800" b="1" dirty="0">
                <a:solidFill>
                  <a:prstClr val="black"/>
                </a:solidFill>
                <a:latin typeface="字心坊茶盐行楷" panose="00020600040101010101" charset="-122"/>
                <a:ea typeface="字心坊茶盐行楷" panose="00020600040101010101" charset="-122"/>
                <a:cs typeface="字心坊茶盐行楷" panose="00020600040101010101" charset="-122"/>
              </a:rPr>
              <a:t>切磋共发展</a:t>
            </a:r>
          </a:p>
        </p:txBody>
      </p:sp>
      <p:cxnSp>
        <p:nvCxnSpPr>
          <p:cNvPr id="3" name="直接连接符 2"/>
          <p:cNvCxnSpPr/>
          <p:nvPr/>
        </p:nvCxnSpPr>
        <p:spPr>
          <a:xfrm>
            <a:off x="5865993" y="726440"/>
            <a:ext cx="3027521" cy="0"/>
          </a:xfrm>
          <a:prstGeom prst="line">
            <a:avLst/>
          </a:prstGeom>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 187"/>
          <p:cNvSpPr/>
          <p:nvPr/>
        </p:nvSpPr>
        <p:spPr>
          <a:xfrm>
            <a:off x="3474741" y="5563913"/>
            <a:ext cx="4074795" cy="701675"/>
          </a:xfrm>
          <a:prstGeom prst="parallelogram">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9"/>
          <p:cNvSpPr txBox="1"/>
          <p:nvPr/>
        </p:nvSpPr>
        <p:spPr>
          <a:xfrm>
            <a:off x="3102664" y="5551174"/>
            <a:ext cx="4818948" cy="646331"/>
          </a:xfrm>
          <a:prstGeom prst="rect">
            <a:avLst/>
          </a:prstGeom>
          <a:noFill/>
        </p:spPr>
        <p:txBody>
          <a:bodyPr wrap="none" rtlCol="0">
            <a:spAutoFit/>
          </a:bodyPr>
          <a:lstStyle/>
          <a:p>
            <a:r>
              <a:rPr lang="zh-CN" altLang="en-US" sz="3600" b="1" dirty="0" smtClean="0">
                <a:solidFill>
                  <a:prstClr val="black"/>
                </a:solidFill>
                <a:latin typeface="文鼎行楷碑体_B" panose="04020800000000000000" charset="-122"/>
                <a:ea typeface="文鼎行楷碑体_B" panose="04020800000000000000" charset="-122"/>
              </a:rPr>
              <a:t>兴国平川中学  王愈才</a:t>
            </a:r>
            <a:endParaRPr lang="zh-CN" altLang="en-US" sz="3600" b="1" dirty="0">
              <a:solidFill>
                <a:prstClr val="black"/>
              </a:solidFill>
              <a:latin typeface="文鼎行楷碑体_B" panose="04020800000000000000" charset="-122"/>
              <a:ea typeface="文鼎行楷碑体_B" panose="04020800000000000000" charset="-122"/>
            </a:endParaRPr>
          </a:p>
        </p:txBody>
      </p:sp>
    </p:spTree>
    <p:extLst>
      <p:ext uri="{BB962C8B-B14F-4D97-AF65-F5344CB8AC3E}">
        <p14:creationId xmlns:p14="http://schemas.microsoft.com/office/powerpoint/2010/main" val="272107332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2000"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par>
                                <p:cTn id="9" presetID="12" presetClass="entr" presetSubtype="1" fill="hold" grpId="0" nodeType="withEffect">
                                  <p:stCondLst>
                                    <p:cond delay="1500"/>
                                  </p:stCondLst>
                                  <p:childTnLst>
                                    <p:set>
                                      <p:cBhvr>
                                        <p:cTn id="10" dur="2000" fill="hold">
                                          <p:stCondLst>
                                            <p:cond delay="0"/>
                                          </p:stCondLst>
                                        </p:cTn>
                                        <p:tgtEl>
                                          <p:spTgt spid="12"/>
                                        </p:tgtEl>
                                        <p:attrNameLst>
                                          <p:attrName>style.visibility</p:attrName>
                                        </p:attrNameLst>
                                      </p:cBhvr>
                                      <p:to>
                                        <p:strVal val="visible"/>
                                      </p:to>
                                    </p:set>
                                    <p:anim calcmode="lin" valueType="num">
                                      <p:cBhvr additive="base">
                                        <p:cTn id="11" dur="2000"/>
                                        <p:tgtEl>
                                          <p:spTgt spid="12"/>
                                        </p:tgtEl>
                                        <p:attrNameLst>
                                          <p:attrName>ppt_y</p:attrName>
                                        </p:attrNameLst>
                                      </p:cBhvr>
                                      <p:tavLst>
                                        <p:tav tm="0">
                                          <p:val>
                                            <p:strVal val="#ppt_y-#ppt_h*1.125000"/>
                                          </p:val>
                                        </p:tav>
                                        <p:tav tm="100000">
                                          <p:val>
                                            <p:strVal val="#ppt_y"/>
                                          </p:val>
                                        </p:tav>
                                      </p:tavLst>
                                    </p:anim>
                                    <p:animEffect transition="in" filter="wipe(dow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0000"/>
                </a:solidFill>
                <a:ea typeface="黑体" pitchFamily="49" charset="-122"/>
                <a:cs typeface="+mn-cs"/>
              </a:rPr>
              <a:t>政治</a:t>
            </a:r>
            <a:r>
              <a:rPr lang="zh-CN" altLang="en-US" sz="3200" b="1" dirty="0" smtClean="0">
                <a:solidFill>
                  <a:srgbClr val="FF0000"/>
                </a:solidFill>
                <a:ea typeface="黑体" pitchFamily="49" charset="-122"/>
                <a:cs typeface="+mn-cs"/>
              </a:rPr>
              <a:t>释义</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政治</a:t>
            </a:r>
            <a:r>
              <a:rPr lang="zh-CN" altLang="en-US" sz="2800" b="1" dirty="0" smtClean="0">
                <a:solidFill>
                  <a:schemeClr val="bg1"/>
                </a:solidFill>
                <a:ea typeface="黑体" pitchFamily="49" charset="-122"/>
              </a:rPr>
              <a:t>：管理众人</a:t>
            </a:r>
            <a:r>
              <a:rPr lang="zh-CN" altLang="en-US" sz="2800" b="1" dirty="0">
                <a:solidFill>
                  <a:schemeClr val="bg1"/>
                </a:solidFill>
                <a:ea typeface="黑体" pitchFamily="49" charset="-122"/>
              </a:rPr>
              <a:t>之事的意思。</a:t>
            </a:r>
            <a:r>
              <a:rPr lang="zh-CN" altLang="en-US" sz="2800" b="1" dirty="0" smtClean="0">
                <a:solidFill>
                  <a:schemeClr val="bg1"/>
                </a:solidFill>
                <a:ea typeface="黑体" pitchFamily="49" charset="-122"/>
              </a:rPr>
              <a:t>政指从</a:t>
            </a:r>
            <a:r>
              <a:rPr lang="zh-CN" altLang="en-US" sz="2800" b="1" dirty="0">
                <a:solidFill>
                  <a:schemeClr val="bg1"/>
                </a:solidFill>
                <a:ea typeface="黑体" pitchFamily="49" charset="-122"/>
              </a:rPr>
              <a:t>攴从正，攴</a:t>
            </a:r>
            <a:r>
              <a:rPr lang="en-US" altLang="zh-CN" sz="2800" b="1" dirty="0">
                <a:solidFill>
                  <a:schemeClr val="bg1"/>
                </a:solidFill>
                <a:ea typeface="黑体" pitchFamily="49" charset="-122"/>
              </a:rPr>
              <a:t>( </a:t>
            </a:r>
            <a:r>
              <a:rPr lang="en-US" altLang="zh-CN" sz="2800" b="1" dirty="0" err="1">
                <a:solidFill>
                  <a:schemeClr val="bg1"/>
                </a:solidFill>
                <a:ea typeface="黑体" pitchFamily="49" charset="-122"/>
              </a:rPr>
              <a:t>pū</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手持</a:t>
            </a:r>
            <a:r>
              <a:rPr lang="zh-CN" altLang="en-US" sz="2800" b="1" dirty="0" smtClean="0">
                <a:solidFill>
                  <a:schemeClr val="bg1"/>
                </a:solidFill>
                <a:ea typeface="黑体" pitchFamily="49" charset="-122"/>
              </a:rPr>
              <a:t>棍</a:t>
            </a:r>
            <a:r>
              <a:rPr lang="zh-CN" altLang="en-US" sz="2800" b="1" dirty="0">
                <a:solidFill>
                  <a:schemeClr val="bg1"/>
                </a:solidFill>
                <a:ea typeface="黑体" pitchFamily="49" charset="-122"/>
              </a:rPr>
              <a:t>，</a:t>
            </a:r>
            <a:r>
              <a:rPr lang="zh-CN" altLang="en-US" sz="2800" b="1" dirty="0" smtClean="0">
                <a:solidFill>
                  <a:schemeClr val="bg1"/>
                </a:solidFill>
                <a:ea typeface="黑体" pitchFamily="49" charset="-122"/>
              </a:rPr>
              <a:t>采取</a:t>
            </a:r>
            <a:r>
              <a:rPr lang="zh-CN" altLang="en-US" sz="2800" b="1" dirty="0">
                <a:solidFill>
                  <a:schemeClr val="bg1"/>
                </a:solidFill>
                <a:ea typeface="黑体" pitchFamily="49" charset="-122"/>
              </a:rPr>
              <a:t>措施使正确之意，纠之使正，匡正。</a:t>
            </a: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r>
              <a:rPr lang="zh-CN" altLang="en-US" sz="2800" b="1" dirty="0" smtClean="0">
                <a:solidFill>
                  <a:schemeClr val="bg1"/>
                </a:solidFill>
                <a:ea typeface="黑体" pitchFamily="49" charset="-122"/>
              </a:rPr>
              <a:t>管理中效率与公平的权衡</a:t>
            </a:r>
            <a:endParaRPr lang="en-US" altLang="zh-CN" sz="2800" b="1" dirty="0" smtClean="0">
              <a:solidFill>
                <a:schemeClr val="bg1"/>
              </a:solidFill>
              <a:ea typeface="黑体" pitchFamily="49" charset="-122"/>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152650"/>
            <a:ext cx="2552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7346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文本框 1"/>
          <p:cNvSpPr txBox="1">
            <a:spLocks noChangeArrowheads="1"/>
          </p:cNvSpPr>
          <p:nvPr/>
        </p:nvSpPr>
        <p:spPr bwMode="auto">
          <a:xfrm>
            <a:off x="265113" y="1444679"/>
            <a:ext cx="84248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60000"/>
              </a:lnSpc>
            </a:pPr>
            <a:r>
              <a:rPr lang="zh-CN" altLang="en-US" sz="2800" b="1" dirty="0">
                <a:solidFill>
                  <a:schemeClr val="bg1"/>
                </a:solidFill>
                <a:latin typeface="+mn-ea"/>
                <a:ea typeface="+mn-ea"/>
              </a:rPr>
              <a:t>材料一：</a:t>
            </a:r>
            <a:r>
              <a:rPr lang="zh-CN" altLang="en-US" sz="1400" b="1" dirty="0">
                <a:solidFill>
                  <a:schemeClr val="bg1"/>
                </a:solidFill>
                <a:latin typeface="+mn-ea"/>
                <a:ea typeface="+mn-ea"/>
              </a:rPr>
              <a:t>（司马光说）</a:t>
            </a:r>
            <a:r>
              <a:rPr lang="zh-CN" altLang="en-US" sz="3200" b="1" dirty="0">
                <a:solidFill>
                  <a:schemeClr val="bg1"/>
                </a:solidFill>
                <a:latin typeface="+mn-ea"/>
                <a:ea typeface="+mn-ea"/>
              </a:rPr>
              <a:t>唐初，中枢出诏令，门下掌封驳，日有争论，纷纭不决，故使两省先于政事堂议定，然后奏闻。开元中，张说奏改政事堂为中书门下，自是相承，至于国朝，莫之能改。非不欲分也，理势不可复分也。</a:t>
            </a:r>
          </a:p>
          <a:p>
            <a:pPr algn="r" eaLnBrk="1" hangingPunct="1">
              <a:lnSpc>
                <a:spcPct val="160000"/>
              </a:lnSpc>
            </a:pPr>
            <a:r>
              <a:rPr lang="zh-CN" altLang="en-US" sz="2000" b="1" dirty="0">
                <a:solidFill>
                  <a:schemeClr val="bg1"/>
                </a:solidFill>
                <a:latin typeface="+mn-ea"/>
                <a:ea typeface="+mn-ea"/>
              </a:rPr>
              <a:t>——贾玉英《唐代时期中央政治制度变迁</a:t>
            </a:r>
            <a:r>
              <a:rPr lang="zh-CN" altLang="en-US" sz="2000" b="1" dirty="0">
                <a:solidFill>
                  <a:srgbClr val="0000FF"/>
                </a:solidFill>
                <a:latin typeface="楷体" pitchFamily="49" charset="-122"/>
                <a:ea typeface="楷体" pitchFamily="49" charset="-122"/>
              </a:rPr>
              <a:t>史》</a:t>
            </a:r>
            <a:r>
              <a:rPr lang="en-US" altLang="zh-CN" sz="2000" b="1" dirty="0">
                <a:solidFill>
                  <a:srgbClr val="0000FF"/>
                </a:solidFill>
                <a:latin typeface="楷体" pitchFamily="49" charset="-122"/>
                <a:ea typeface="楷体" pitchFamily="49" charset="-122"/>
              </a:rPr>
              <a:t>P42</a:t>
            </a:r>
            <a:endParaRPr lang="zh-CN" altLang="en-US" sz="2000" b="1" dirty="0">
              <a:solidFill>
                <a:srgbClr val="0000FF"/>
              </a:solidFill>
              <a:latin typeface="楷体" pitchFamily="49" charset="-122"/>
              <a:ea typeface="楷体" pitchFamily="49" charset="-122"/>
            </a:endParaRPr>
          </a:p>
        </p:txBody>
      </p:sp>
      <p:sp>
        <p:nvSpPr>
          <p:cNvPr id="185347" name="文本框 1"/>
          <p:cNvSpPr txBox="1">
            <a:spLocks noChangeArrowheads="1"/>
          </p:cNvSpPr>
          <p:nvPr/>
        </p:nvSpPr>
        <p:spPr bwMode="auto">
          <a:xfrm>
            <a:off x="-19050" y="219075"/>
            <a:ext cx="9137650"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rPr>
              <a:t>1.</a:t>
            </a:r>
            <a:r>
              <a:rPr lang="zh-CN" altLang="en-US" sz="3200" b="1">
                <a:solidFill>
                  <a:srgbClr val="0000FF"/>
                </a:solidFill>
                <a:latin typeface="华文中宋" pitchFamily="2" charset="-122"/>
                <a:ea typeface="华文中宋" pitchFamily="2" charset="-122"/>
              </a:rPr>
              <a:t>唐宋</a:t>
            </a:r>
            <a:r>
              <a:rPr lang="zh-CN" altLang="zh-CN" sz="3200" b="1">
                <a:solidFill>
                  <a:srgbClr val="0000FF"/>
                </a:solidFill>
                <a:latin typeface="华文中宋" pitchFamily="2" charset="-122"/>
                <a:ea typeface="华文中宋" pitchFamily="2" charset="-122"/>
                <a:sym typeface="宋体" pitchFamily="2" charset="-122"/>
              </a:rPr>
              <a:t>中枢权力机构新变化</a:t>
            </a:r>
          </a:p>
        </p:txBody>
      </p:sp>
    </p:spTree>
    <p:custDataLst>
      <p:tags r:id="rId1"/>
    </p:custDataLst>
    <p:extLst>
      <p:ext uri="{BB962C8B-B14F-4D97-AF65-F5344CB8AC3E}">
        <p14:creationId xmlns:p14="http://schemas.microsoft.com/office/powerpoint/2010/main" val="29628319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文本框 1"/>
          <p:cNvSpPr txBox="1">
            <a:spLocks noChangeArrowheads="1"/>
          </p:cNvSpPr>
          <p:nvPr/>
        </p:nvSpPr>
        <p:spPr bwMode="auto">
          <a:xfrm>
            <a:off x="296876" y="1011238"/>
            <a:ext cx="8550275"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60000"/>
              </a:lnSpc>
            </a:pPr>
            <a:r>
              <a:rPr lang="zh-CN" altLang="en-US" sz="3200" b="1" dirty="0">
                <a:solidFill>
                  <a:schemeClr val="bg1"/>
                </a:solidFill>
                <a:latin typeface="+mj-ea"/>
                <a:ea typeface="+mj-ea"/>
              </a:rPr>
              <a:t>材料二：国家财赋，开元以前，事归尚书省，开元以后，权移他官，由是有转运使、租庸使、度支使、盐铁使</a:t>
            </a:r>
            <a:r>
              <a:rPr lang="en-US" altLang="zh-CN" sz="3200" b="1" dirty="0">
                <a:solidFill>
                  <a:schemeClr val="bg1"/>
                </a:solidFill>
                <a:latin typeface="+mj-ea"/>
                <a:ea typeface="+mj-ea"/>
              </a:rPr>
              <a:t>......</a:t>
            </a:r>
          </a:p>
          <a:p>
            <a:pPr algn="r" eaLnBrk="1" hangingPunct="1">
              <a:lnSpc>
                <a:spcPct val="160000"/>
              </a:lnSpc>
            </a:pPr>
            <a:r>
              <a:rPr lang="zh-CN" altLang="en-US" sz="3200" b="1" dirty="0">
                <a:solidFill>
                  <a:schemeClr val="bg1"/>
                </a:solidFill>
                <a:latin typeface="+mj-ea"/>
                <a:ea typeface="+mj-ea"/>
              </a:rPr>
              <a:t>——《旧唐书·食货志》</a:t>
            </a:r>
          </a:p>
          <a:p>
            <a:pPr eaLnBrk="1" hangingPunct="1">
              <a:lnSpc>
                <a:spcPct val="160000"/>
              </a:lnSpc>
            </a:pPr>
            <a:r>
              <a:rPr lang="zh-CN" altLang="en-US" sz="3200" b="1" dirty="0">
                <a:solidFill>
                  <a:schemeClr val="bg1"/>
                </a:solidFill>
                <a:latin typeface="+mj-ea"/>
                <a:ea typeface="+mj-ea"/>
              </a:rPr>
              <a:t>长兴元年，始置三司使</a:t>
            </a:r>
            <a:r>
              <a:rPr lang="en-US" altLang="zh-CN" sz="3200" b="1" dirty="0">
                <a:solidFill>
                  <a:schemeClr val="bg1"/>
                </a:solidFill>
                <a:latin typeface="+mj-ea"/>
                <a:ea typeface="+mj-ea"/>
              </a:rPr>
              <a:t>......</a:t>
            </a:r>
            <a:r>
              <a:rPr lang="zh-CN" altLang="en-US" sz="3200" b="1" dirty="0">
                <a:solidFill>
                  <a:schemeClr val="bg1"/>
                </a:solidFill>
                <a:latin typeface="+mj-ea"/>
                <a:ea typeface="+mj-ea"/>
              </a:rPr>
              <a:t>参议中枢决策。</a:t>
            </a:r>
          </a:p>
          <a:p>
            <a:pPr algn="r" eaLnBrk="1" hangingPunct="1">
              <a:lnSpc>
                <a:spcPct val="160000"/>
              </a:lnSpc>
            </a:pPr>
            <a:r>
              <a:rPr lang="zh-CN" altLang="en-US" sz="2400" b="1" dirty="0">
                <a:solidFill>
                  <a:schemeClr val="bg1"/>
                </a:solidFill>
                <a:latin typeface="华文新魏" pitchFamily="2" charset="-122"/>
                <a:ea typeface="华文新魏" pitchFamily="2" charset="-122"/>
              </a:rPr>
              <a:t>——贾玉英《唐宋时期中央政治制度变迁史》</a:t>
            </a:r>
            <a:endParaRPr lang="zh-CN" altLang="en-US" sz="2400" b="1" dirty="0">
              <a:solidFill>
                <a:schemeClr val="bg1"/>
              </a:solidFill>
              <a:latin typeface="楷体" pitchFamily="49" charset="-122"/>
              <a:ea typeface="楷体" pitchFamily="49" charset="-122"/>
            </a:endParaRPr>
          </a:p>
        </p:txBody>
      </p:sp>
    </p:spTree>
    <p:custDataLst>
      <p:tags r:id="rId1"/>
    </p:custDataLst>
    <p:extLst>
      <p:ext uri="{BB962C8B-B14F-4D97-AF65-F5344CB8AC3E}">
        <p14:creationId xmlns:p14="http://schemas.microsoft.com/office/powerpoint/2010/main" val="15425292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p:nvPr/>
        </p:nvSpPr>
        <p:spPr>
          <a:xfrm>
            <a:off x="296863" y="655638"/>
            <a:ext cx="8591550" cy="4616450"/>
          </a:xfrm>
          <a:prstGeom prst="rect">
            <a:avLst/>
          </a:prstGeom>
          <a:noFill/>
          <a:ln w="9525">
            <a:noFill/>
          </a:ln>
        </p:spPr>
        <p:txBody>
          <a:bodyPr>
            <a:spAutoFit/>
          </a:bodyPr>
          <a:lstStyle/>
          <a:p>
            <a:pPr>
              <a:lnSpc>
                <a:spcPct val="150000"/>
              </a:lnSpc>
              <a:defRPr/>
            </a:pPr>
            <a:endParaRPr lang="zh-CN" altLang="en-US" sz="3200" b="1" noProof="1">
              <a:solidFill>
                <a:srgbClr val="0000FF"/>
              </a:solidFill>
              <a:latin typeface="楷体" panose="02010609060101010101" pitchFamily="49" charset="-122"/>
              <a:ea typeface="楷体" panose="02010609060101010101" pitchFamily="49" charset="-122"/>
            </a:endParaRPr>
          </a:p>
          <a:p>
            <a:pPr>
              <a:lnSpc>
                <a:spcPct val="150000"/>
              </a:lnSpc>
              <a:defRPr/>
            </a:pPr>
            <a:r>
              <a:rPr lang="zh-CN" altLang="en-US" sz="3200" b="1" noProof="1">
                <a:solidFill>
                  <a:schemeClr val="bg1"/>
                </a:solidFill>
                <a:latin typeface="+mn-ea"/>
              </a:rPr>
              <a:t>材料三：</a:t>
            </a:r>
            <a:r>
              <a:rPr lang="zh-CN" altLang="en-US" sz="2800" b="1" noProof="1">
                <a:solidFill>
                  <a:schemeClr val="bg1"/>
                </a:solidFill>
                <a:latin typeface="+mn-ea"/>
              </a:rPr>
              <a:t>代宗永泰中，置枢密使</a:t>
            </a:r>
            <a:r>
              <a:rPr lang="en-US" altLang="zh-CN" sz="2800" b="1" noProof="1">
                <a:solidFill>
                  <a:schemeClr val="bg1"/>
                </a:solidFill>
                <a:latin typeface="+mn-ea"/>
                <a:sym typeface="宋体" panose="02010600030101010101" pitchFamily="2" charset="-122"/>
              </a:rPr>
              <a:t>......</a:t>
            </a:r>
            <a:r>
              <a:rPr lang="zh-CN" altLang="en-US" sz="2800" b="1" noProof="1">
                <a:solidFill>
                  <a:schemeClr val="bg1"/>
                </a:solidFill>
                <a:latin typeface="+mn-ea"/>
              </a:rPr>
              <a:t>若人主有所处分，则宣付中书门下施行而已。</a:t>
            </a:r>
            <a:endParaRPr lang="en-US" altLang="zh-CN" sz="2800" b="1" noProof="1">
              <a:solidFill>
                <a:schemeClr val="bg1"/>
              </a:solidFill>
              <a:latin typeface="+mn-ea"/>
              <a:sym typeface="宋体" panose="02010600030101010101" pitchFamily="2" charset="-122"/>
            </a:endParaRPr>
          </a:p>
          <a:p>
            <a:pPr algn="r">
              <a:lnSpc>
                <a:spcPct val="150000"/>
              </a:lnSpc>
              <a:defRPr/>
            </a:pPr>
            <a:r>
              <a:rPr lang="en-US" altLang="zh-CN" sz="2400" b="1" noProof="1">
                <a:solidFill>
                  <a:schemeClr val="bg1"/>
                </a:solidFill>
                <a:latin typeface="+mn-ea"/>
                <a:sym typeface="宋体" panose="02010600030101010101" pitchFamily="2" charset="-122"/>
              </a:rPr>
              <a:t>——</a:t>
            </a:r>
            <a:r>
              <a:rPr lang="zh-CN" altLang="en-US" sz="2400" b="1" noProof="1">
                <a:solidFill>
                  <a:schemeClr val="bg1"/>
                </a:solidFill>
                <a:latin typeface="+mn-ea"/>
                <a:sym typeface="宋体" panose="02010600030101010101" pitchFamily="2" charset="-122"/>
              </a:rPr>
              <a:t>《通考》卷五八</a:t>
            </a:r>
            <a:endParaRPr lang="zh-CN" altLang="en-US" sz="3200" b="1" noProof="1">
              <a:solidFill>
                <a:schemeClr val="bg1"/>
              </a:solidFill>
              <a:latin typeface="+mn-ea"/>
            </a:endParaRPr>
          </a:p>
          <a:p>
            <a:pPr>
              <a:lnSpc>
                <a:spcPct val="150000"/>
              </a:lnSpc>
              <a:defRPr/>
            </a:pPr>
            <a:r>
              <a:rPr lang="zh-CN" altLang="en-US" sz="2800" b="1" noProof="1">
                <a:solidFill>
                  <a:schemeClr val="bg1"/>
                </a:solidFill>
                <a:latin typeface="+mn-ea"/>
              </a:rPr>
              <a:t>至宪宗，（枢密使）已干预政事。敬宗时，朝廷有</a:t>
            </a:r>
            <a:r>
              <a:rPr lang="en-US" altLang="zh-CN" sz="2800" b="1" noProof="1">
                <a:solidFill>
                  <a:schemeClr val="bg1"/>
                </a:solidFill>
                <a:effectLst>
                  <a:outerShdw blurRad="38100" dist="38100" dir="2700000" algn="tl">
                    <a:srgbClr val="000000">
                      <a:alpha val="43137"/>
                    </a:srgbClr>
                  </a:outerShdw>
                </a:effectLst>
                <a:latin typeface="+mn-ea"/>
              </a:rPr>
              <a:t>“</a:t>
            </a:r>
            <a:r>
              <a:rPr lang="zh-CN" altLang="en-US" sz="2800" b="1" u="sng" noProof="1">
                <a:solidFill>
                  <a:schemeClr val="bg1"/>
                </a:solidFill>
                <a:effectLst>
                  <a:outerShdw blurRad="38100" dist="38100" dir="2700000" algn="tl">
                    <a:srgbClr val="000000">
                      <a:alpha val="43137"/>
                    </a:srgbClr>
                  </a:outerShdw>
                </a:effectLst>
                <a:latin typeface="+mn-ea"/>
              </a:rPr>
              <a:t>枢密之权过宰相</a:t>
            </a:r>
            <a:r>
              <a:rPr lang="en-US" altLang="zh-CN" sz="2800" b="1" u="sng" noProof="1">
                <a:solidFill>
                  <a:schemeClr val="bg1"/>
                </a:solidFill>
                <a:effectLst>
                  <a:outerShdw blurRad="38100" dist="38100" dir="2700000" algn="tl">
                    <a:srgbClr val="000000">
                      <a:alpha val="43137"/>
                    </a:srgbClr>
                  </a:outerShdw>
                </a:effectLst>
                <a:latin typeface="+mn-ea"/>
              </a:rPr>
              <a:t>”</a:t>
            </a:r>
            <a:r>
              <a:rPr lang="zh-CN" altLang="en-US" sz="2800" b="1" noProof="1">
                <a:solidFill>
                  <a:schemeClr val="bg1"/>
                </a:solidFill>
                <a:latin typeface="+mn-ea"/>
              </a:rPr>
              <a:t>之语。</a:t>
            </a:r>
          </a:p>
          <a:p>
            <a:pPr algn="r">
              <a:lnSpc>
                <a:spcPct val="150000"/>
              </a:lnSpc>
              <a:defRPr/>
            </a:pPr>
            <a:r>
              <a:rPr lang="en-US" altLang="zh-CN" sz="2400" b="1" noProof="1">
                <a:solidFill>
                  <a:schemeClr val="bg1"/>
                </a:solidFill>
                <a:latin typeface="+mn-ea"/>
              </a:rPr>
              <a:t>——严耕望《中国政治制度史纲》</a:t>
            </a:r>
            <a:endParaRPr lang="zh-CN" altLang="en-US" sz="3200" b="1" noProof="1">
              <a:solidFill>
                <a:schemeClr val="bg1"/>
              </a:solidFill>
              <a:latin typeface="+mn-ea"/>
            </a:endParaRPr>
          </a:p>
        </p:txBody>
      </p:sp>
      <p:sp>
        <p:nvSpPr>
          <p:cNvPr id="187395" name="文本框 1"/>
          <p:cNvSpPr txBox="1">
            <a:spLocks noChangeArrowheads="1"/>
          </p:cNvSpPr>
          <p:nvPr/>
        </p:nvSpPr>
        <p:spPr bwMode="auto">
          <a:xfrm>
            <a:off x="52389" y="5861050"/>
            <a:ext cx="9091612" cy="522288"/>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a:solidFill>
                  <a:srgbClr val="0000FF"/>
                </a:solidFill>
                <a:latin typeface="华文中宋" pitchFamily="2" charset="-122"/>
                <a:ea typeface="华文中宋" pitchFamily="2" charset="-122"/>
              </a:rPr>
              <a:t>根据以上材料，</a:t>
            </a:r>
            <a:r>
              <a:rPr lang="zh-CN" altLang="en-US" sz="2800" b="1">
                <a:solidFill>
                  <a:srgbClr val="0000FF"/>
                </a:solidFill>
                <a:latin typeface="华文中宋" pitchFamily="2" charset="-122"/>
                <a:ea typeface="华文中宋" pitchFamily="2" charset="-122"/>
                <a:sym typeface="宋体" pitchFamily="2" charset="-122"/>
              </a:rPr>
              <a:t>概括唐宋中枢权力机构有哪些新变化？</a:t>
            </a:r>
            <a:endParaRPr lang="zh-CN" altLang="en-US" sz="2800" b="1">
              <a:solidFill>
                <a:srgbClr val="0000FF"/>
              </a:solidFill>
              <a:latin typeface="华文中宋" pitchFamily="2" charset="-122"/>
              <a:ea typeface="华文中宋" pitchFamily="2" charset="-122"/>
            </a:endParaRPr>
          </a:p>
        </p:txBody>
      </p:sp>
    </p:spTree>
    <p:custDataLst>
      <p:tags r:id="rId1"/>
    </p:custDataLst>
    <p:extLst>
      <p:ext uri="{BB962C8B-B14F-4D97-AF65-F5344CB8AC3E}">
        <p14:creationId xmlns:p14="http://schemas.microsoft.com/office/powerpoint/2010/main" val="19031319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文本框 1"/>
          <p:cNvSpPr txBox="1">
            <a:spLocks noChangeArrowheads="1"/>
          </p:cNvSpPr>
          <p:nvPr/>
        </p:nvSpPr>
        <p:spPr bwMode="auto">
          <a:xfrm>
            <a:off x="-69850" y="206375"/>
            <a:ext cx="9239250"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rPr>
              <a:t>1.</a:t>
            </a:r>
            <a:r>
              <a:rPr lang="zh-CN" altLang="en-US" sz="3200" b="1">
                <a:solidFill>
                  <a:srgbClr val="0000FF"/>
                </a:solidFill>
                <a:latin typeface="华文中宋" pitchFamily="2" charset="-122"/>
                <a:ea typeface="华文中宋" pitchFamily="2" charset="-122"/>
              </a:rPr>
              <a:t>唐宋</a:t>
            </a:r>
            <a:r>
              <a:rPr lang="zh-CN" altLang="zh-CN" sz="3200" b="1">
                <a:solidFill>
                  <a:srgbClr val="0000FF"/>
                </a:solidFill>
                <a:latin typeface="华文中宋" pitchFamily="2" charset="-122"/>
                <a:ea typeface="华文中宋" pitchFamily="2" charset="-122"/>
                <a:sym typeface="宋体" pitchFamily="2" charset="-122"/>
              </a:rPr>
              <a:t>中枢权力机构新变化</a:t>
            </a:r>
          </a:p>
        </p:txBody>
      </p:sp>
      <p:cxnSp>
        <p:nvCxnSpPr>
          <p:cNvPr id="97" name="直接连接符 96"/>
          <p:cNvCxnSpPr/>
          <p:nvPr>
            <p:custDataLst>
              <p:tags r:id="rId1"/>
            </p:custDataLst>
          </p:nvPr>
        </p:nvCxnSpPr>
        <p:spPr>
          <a:xfrm>
            <a:off x="68295" y="1127125"/>
            <a:ext cx="8986837" cy="0"/>
          </a:xfrm>
          <a:prstGeom prst="line">
            <a:avLst/>
          </a:prstGeom>
          <a:ln>
            <a:solidFill>
              <a:srgbClr val="2DA2BF"/>
            </a:solidFill>
          </a:ln>
        </p:spPr>
        <p:style>
          <a:lnRef idx="1">
            <a:srgbClr val="92D050"/>
          </a:lnRef>
          <a:fillRef idx="0">
            <a:srgbClr val="92D050"/>
          </a:fillRef>
          <a:effectRef idx="0">
            <a:srgbClr val="92D050"/>
          </a:effectRef>
          <a:fontRef idx="minor">
            <a:srgbClr val="5F5F5F"/>
          </a:fontRef>
        </p:style>
      </p:cxnSp>
      <p:grpSp>
        <p:nvGrpSpPr>
          <p:cNvPr id="188420" name="组合 97"/>
          <p:cNvGrpSpPr>
            <a:grpSpLocks/>
          </p:cNvGrpSpPr>
          <p:nvPr/>
        </p:nvGrpSpPr>
        <p:grpSpPr bwMode="auto">
          <a:xfrm>
            <a:off x="96840" y="1276414"/>
            <a:ext cx="1528762" cy="1870075"/>
            <a:chOff x="843886" y="3302000"/>
            <a:chExt cx="1905000" cy="2616200"/>
          </a:xfrm>
        </p:grpSpPr>
        <p:sp>
          <p:nvSpPr>
            <p:cNvPr id="99" name="任意多边形 98"/>
            <p:cNvSpPr/>
            <p:nvPr>
              <p:custDataLst>
                <p:tags r:id="rId18"/>
              </p:custDataLst>
            </p:nvPr>
          </p:nvSpPr>
          <p:spPr>
            <a:xfrm>
              <a:off x="843886" y="5474023"/>
              <a:ext cx="1905000"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01</a:t>
              </a:r>
            </a:p>
          </p:txBody>
        </p:sp>
        <p:sp>
          <p:nvSpPr>
            <p:cNvPr id="100" name="任意多边形 99"/>
            <p:cNvSpPr/>
            <p:nvPr>
              <p:custDataLst>
                <p:tags r:id="rId19"/>
              </p:custDataLst>
            </p:nvPr>
          </p:nvSpPr>
          <p:spPr>
            <a:xfrm>
              <a:off x="843886" y="3302000"/>
              <a:ext cx="1905000"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三省六部</a:t>
              </a:r>
            </a:p>
            <a:p>
              <a:pPr>
                <a:spcAft>
                  <a:spcPct val="35000"/>
                </a:spcAft>
                <a:defRPr/>
              </a:pPr>
              <a:r>
                <a:rPr lang="en-US" altLang="zh-CN" sz="2400" b="1" noProof="1">
                  <a:solidFill>
                    <a:schemeClr val="tx1"/>
                  </a:solidFill>
                  <a:latin typeface="微软雅黑" panose="020B0503020204020204" pitchFamily="34" charset="-122"/>
                  <a:ea typeface="微软雅黑" panose="020B0503020204020204" pitchFamily="34" charset="-122"/>
                  <a:sym typeface="+mn-ea"/>
                </a:rPr>
                <a:t>(</a:t>
              </a:r>
              <a:r>
                <a:rPr lang="zh-CN" altLang="en-US" sz="2400" b="1" noProof="1">
                  <a:solidFill>
                    <a:schemeClr val="tx1"/>
                  </a:solidFill>
                  <a:latin typeface="微软雅黑" panose="020B0503020204020204" pitchFamily="34" charset="-122"/>
                  <a:ea typeface="微软雅黑" panose="020B0503020204020204" pitchFamily="34" charset="-122"/>
                  <a:sym typeface="+mn-ea"/>
                </a:rPr>
                <a:t>隋及唐初</a:t>
              </a:r>
              <a:r>
                <a:rPr lang="en-US" altLang="zh-CN" sz="2400" b="1" noProof="1">
                  <a:solidFill>
                    <a:schemeClr val="tx1"/>
                  </a:solidFill>
                  <a:latin typeface="微软雅黑" panose="020B0503020204020204" pitchFamily="34" charset="-122"/>
                  <a:ea typeface="微软雅黑" panose="020B0503020204020204" pitchFamily="34" charset="-122"/>
                  <a:sym typeface="+mn-ea"/>
                </a:rPr>
                <a:t>)</a:t>
              </a:r>
              <a:endParaRPr lang="en-US" altLang="zh-CN" noProof="1">
                <a:solidFill>
                  <a:srgbClr val="92D05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1" name="椭圆 100"/>
          <p:cNvSpPr/>
          <p:nvPr>
            <p:custDataLst>
              <p:tags r:id="rId2"/>
            </p:custDataLst>
          </p:nvPr>
        </p:nvSpPr>
        <p:spPr>
          <a:xfrm>
            <a:off x="742950" y="1065213"/>
            <a:ext cx="122238" cy="120650"/>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2" name="椭圆 101"/>
          <p:cNvSpPr/>
          <p:nvPr>
            <p:custDataLst>
              <p:tags r:id="rId3"/>
            </p:custDataLst>
          </p:nvPr>
        </p:nvSpPr>
        <p:spPr>
          <a:xfrm>
            <a:off x="2246345" y="1065213"/>
            <a:ext cx="122237" cy="120650"/>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3" name="椭圆 102"/>
          <p:cNvSpPr/>
          <p:nvPr>
            <p:custDataLst>
              <p:tags r:id="rId4"/>
            </p:custDataLst>
          </p:nvPr>
        </p:nvSpPr>
        <p:spPr>
          <a:xfrm>
            <a:off x="3749675" y="1109727"/>
            <a:ext cx="122238"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4" name="椭圆 103"/>
          <p:cNvSpPr/>
          <p:nvPr>
            <p:custDataLst>
              <p:tags r:id="rId5"/>
            </p:custDataLst>
          </p:nvPr>
        </p:nvSpPr>
        <p:spPr>
          <a:xfrm>
            <a:off x="6756400" y="1065213"/>
            <a:ext cx="120650" cy="120650"/>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grpSp>
        <p:nvGrpSpPr>
          <p:cNvPr id="188425" name="组合 104"/>
          <p:cNvGrpSpPr>
            <a:grpSpLocks/>
          </p:cNvGrpSpPr>
          <p:nvPr/>
        </p:nvGrpSpPr>
        <p:grpSpPr bwMode="auto">
          <a:xfrm>
            <a:off x="6064252" y="1276414"/>
            <a:ext cx="1503363" cy="1870075"/>
            <a:chOff x="843886" y="3302000"/>
            <a:chExt cx="1905000" cy="2616200"/>
          </a:xfrm>
        </p:grpSpPr>
        <p:sp>
          <p:nvSpPr>
            <p:cNvPr id="106" name="任意多边形 105"/>
            <p:cNvSpPr/>
            <p:nvPr>
              <p:custDataLst>
                <p:tags r:id="rId16"/>
              </p:custDataLst>
            </p:nvPr>
          </p:nvSpPr>
          <p:spPr>
            <a:xfrm>
              <a:off x="843886" y="5474023"/>
              <a:ext cx="1905000"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05</a:t>
              </a:r>
            </a:p>
          </p:txBody>
        </p:sp>
        <p:sp>
          <p:nvSpPr>
            <p:cNvPr id="107" name="任意多边形 106"/>
            <p:cNvSpPr/>
            <p:nvPr>
              <p:custDataLst>
                <p:tags r:id="rId17"/>
              </p:custDataLst>
            </p:nvPr>
          </p:nvSpPr>
          <p:spPr>
            <a:xfrm>
              <a:off x="936420" y="3302000"/>
              <a:ext cx="1812466"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枢密使</a:t>
              </a:r>
              <a:r>
                <a:rPr lang="zh-CN" altLang="en-US" sz="2400" b="1" noProof="1">
                  <a:solidFill>
                    <a:srgbClr val="FF0000"/>
                  </a:solidFill>
                  <a:latin typeface="华文新魏" panose="02010800040101010101" pitchFamily="2" charset="-122"/>
                  <a:ea typeface="华文新魏" panose="02010800040101010101" pitchFamily="2" charset="-122"/>
                  <a:sym typeface="+mn-ea"/>
                </a:rPr>
                <a:t>权</a:t>
              </a:r>
            </a:p>
            <a:p>
              <a:pPr algn="ctr">
                <a:spcAft>
                  <a:spcPct val="35000"/>
                </a:spcAft>
                <a:defRPr/>
              </a:pPr>
              <a:r>
                <a:rPr lang="zh-CN" altLang="en-US" sz="2400" b="1" noProof="1">
                  <a:solidFill>
                    <a:srgbClr val="FF0000"/>
                  </a:solidFill>
                  <a:latin typeface="华文新魏" panose="02010800040101010101" pitchFamily="2" charset="-122"/>
                  <a:ea typeface="华文新魏" panose="02010800040101010101" pitchFamily="2" charset="-122"/>
                  <a:sym typeface="+mn-ea"/>
                </a:rPr>
                <a:t>过宰相</a:t>
              </a:r>
              <a:r>
                <a:rPr lang="zh-CN" altLang="en-US" sz="2000" b="1" noProof="1">
                  <a:solidFill>
                    <a:schemeClr val="tx1"/>
                  </a:solidFill>
                  <a:latin typeface="微软雅黑" panose="020B0503020204020204" pitchFamily="34" charset="-122"/>
                  <a:ea typeface="微软雅黑" panose="020B0503020204020204" pitchFamily="34" charset="-122"/>
                  <a:sym typeface="+mn-ea"/>
                </a:rPr>
                <a:t>(唐末五代)</a:t>
              </a:r>
            </a:p>
          </p:txBody>
        </p:sp>
      </p:grpSp>
      <p:grpSp>
        <p:nvGrpSpPr>
          <p:cNvPr id="188426" name="组合 107"/>
          <p:cNvGrpSpPr>
            <a:grpSpLocks/>
          </p:cNvGrpSpPr>
          <p:nvPr/>
        </p:nvGrpSpPr>
        <p:grpSpPr bwMode="auto">
          <a:xfrm>
            <a:off x="1752614" y="1276414"/>
            <a:ext cx="1235075" cy="1870075"/>
            <a:chOff x="843886" y="3302000"/>
            <a:chExt cx="1905000" cy="2616200"/>
          </a:xfrm>
        </p:grpSpPr>
        <p:sp>
          <p:nvSpPr>
            <p:cNvPr id="109" name="任意多边形 108"/>
            <p:cNvSpPr/>
            <p:nvPr>
              <p:custDataLst>
                <p:tags r:id="rId14"/>
              </p:custDataLst>
            </p:nvPr>
          </p:nvSpPr>
          <p:spPr>
            <a:xfrm>
              <a:off x="843886" y="5474023"/>
              <a:ext cx="1905000"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02</a:t>
              </a:r>
            </a:p>
          </p:txBody>
        </p:sp>
        <p:sp>
          <p:nvSpPr>
            <p:cNvPr id="110" name="任意多边形 109"/>
            <p:cNvSpPr/>
            <p:nvPr>
              <p:custDataLst>
                <p:tags r:id="rId15"/>
              </p:custDataLst>
            </p:nvPr>
          </p:nvSpPr>
          <p:spPr>
            <a:xfrm>
              <a:off x="843886" y="3302000"/>
              <a:ext cx="1905000"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政事堂</a:t>
              </a:r>
            </a:p>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（太宗）</a:t>
              </a:r>
            </a:p>
          </p:txBody>
        </p:sp>
      </p:grpSp>
      <p:grpSp>
        <p:nvGrpSpPr>
          <p:cNvPr id="188427" name="组合 110"/>
          <p:cNvGrpSpPr>
            <a:grpSpLocks/>
          </p:cNvGrpSpPr>
          <p:nvPr/>
        </p:nvGrpSpPr>
        <p:grpSpPr bwMode="auto">
          <a:xfrm>
            <a:off x="3059113" y="1276414"/>
            <a:ext cx="1458912" cy="1870075"/>
            <a:chOff x="843886" y="3302000"/>
            <a:chExt cx="1905000" cy="2616200"/>
          </a:xfrm>
        </p:grpSpPr>
        <p:sp>
          <p:nvSpPr>
            <p:cNvPr id="112" name="任意多边形 111"/>
            <p:cNvSpPr/>
            <p:nvPr>
              <p:custDataLst>
                <p:tags r:id="rId12"/>
              </p:custDataLst>
            </p:nvPr>
          </p:nvSpPr>
          <p:spPr>
            <a:xfrm>
              <a:off x="843886" y="5474023"/>
              <a:ext cx="1905000"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03</a:t>
              </a:r>
            </a:p>
          </p:txBody>
        </p:sp>
        <p:sp>
          <p:nvSpPr>
            <p:cNvPr id="113" name="任意多边形 112"/>
            <p:cNvSpPr/>
            <p:nvPr>
              <p:custDataLst>
                <p:tags r:id="rId13"/>
              </p:custDataLst>
            </p:nvPr>
          </p:nvSpPr>
          <p:spPr>
            <a:xfrm>
              <a:off x="843886" y="3302000"/>
              <a:ext cx="1905000"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中书门下</a:t>
              </a:r>
            </a:p>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（玄宗）</a:t>
              </a:r>
            </a:p>
          </p:txBody>
        </p:sp>
      </p:grpSp>
      <p:grpSp>
        <p:nvGrpSpPr>
          <p:cNvPr id="188428" name="组合 113"/>
          <p:cNvGrpSpPr>
            <a:grpSpLocks/>
          </p:cNvGrpSpPr>
          <p:nvPr/>
        </p:nvGrpSpPr>
        <p:grpSpPr bwMode="auto">
          <a:xfrm>
            <a:off x="4630741" y="1276414"/>
            <a:ext cx="1433512" cy="1870075"/>
            <a:chOff x="843805" y="3302000"/>
            <a:chExt cx="2005485" cy="2616200"/>
          </a:xfrm>
        </p:grpSpPr>
        <p:sp>
          <p:nvSpPr>
            <p:cNvPr id="115" name="任意多边形 114"/>
            <p:cNvSpPr/>
            <p:nvPr>
              <p:custDataLst>
                <p:tags r:id="rId10"/>
              </p:custDataLst>
            </p:nvPr>
          </p:nvSpPr>
          <p:spPr>
            <a:xfrm>
              <a:off x="843805" y="5474023"/>
              <a:ext cx="1905545"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04</a:t>
              </a:r>
            </a:p>
          </p:txBody>
        </p:sp>
        <p:sp>
          <p:nvSpPr>
            <p:cNvPr id="116" name="任意多边形 115"/>
            <p:cNvSpPr/>
            <p:nvPr>
              <p:custDataLst>
                <p:tags r:id="rId11"/>
              </p:custDataLst>
            </p:nvPr>
          </p:nvSpPr>
          <p:spPr>
            <a:xfrm>
              <a:off x="843805" y="3302000"/>
              <a:ext cx="2005485"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lstStyle/>
            <a:p>
              <a:pPr algn="ctr">
                <a:lnSpc>
                  <a:spcPct val="80000"/>
                </a:lnSpc>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枢密使</a:t>
              </a:r>
            </a:p>
            <a:p>
              <a:pPr algn="ctr">
                <a:lnSpc>
                  <a:spcPct val="80000"/>
                </a:lnSpc>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三司使</a:t>
              </a:r>
            </a:p>
            <a:p>
              <a:pPr algn="ctr">
                <a:lnSpc>
                  <a:spcPct val="80000"/>
                </a:lnSpc>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（唐后期）</a:t>
              </a:r>
            </a:p>
          </p:txBody>
        </p:sp>
      </p:grpSp>
      <p:sp>
        <p:nvSpPr>
          <p:cNvPr id="117" name="椭圆 116"/>
          <p:cNvSpPr/>
          <p:nvPr>
            <p:custDataLst>
              <p:tags r:id="rId6"/>
            </p:custDataLst>
          </p:nvPr>
        </p:nvSpPr>
        <p:spPr>
          <a:xfrm>
            <a:off x="5251450" y="1065213"/>
            <a:ext cx="122238" cy="120650"/>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grpSp>
        <p:nvGrpSpPr>
          <p:cNvPr id="188430" name="组合 117"/>
          <p:cNvGrpSpPr>
            <a:grpSpLocks/>
          </p:cNvGrpSpPr>
          <p:nvPr/>
        </p:nvGrpSpPr>
        <p:grpSpPr bwMode="auto">
          <a:xfrm>
            <a:off x="7637495" y="1276414"/>
            <a:ext cx="1417637" cy="1870075"/>
            <a:chOff x="843886" y="3302000"/>
            <a:chExt cx="1982367" cy="2616200"/>
          </a:xfrm>
        </p:grpSpPr>
        <p:sp>
          <p:nvSpPr>
            <p:cNvPr id="119" name="任意多边形 118"/>
            <p:cNvSpPr/>
            <p:nvPr>
              <p:custDataLst>
                <p:tags r:id="rId8"/>
              </p:custDataLst>
            </p:nvPr>
          </p:nvSpPr>
          <p:spPr>
            <a:xfrm>
              <a:off x="843886" y="5474023"/>
              <a:ext cx="1904671" cy="44417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0000" lnSpcReduction="20000"/>
            </a:bodyPr>
            <a:lstStyle/>
            <a:p>
              <a:pPr algn="ctr">
                <a:defRPr/>
              </a:pPr>
              <a:r>
                <a:rPr lang="en-US" altLang="zh-CN" sz="2400" noProof="1">
                  <a:solidFill>
                    <a:srgbClr val="FFFFFF"/>
                  </a:solidFill>
                  <a:sym typeface="Arial" panose="020B0604020202020204" pitchFamily="34" charset="0"/>
                </a:rPr>
                <a:t>06</a:t>
              </a:r>
            </a:p>
          </p:txBody>
        </p:sp>
        <p:sp>
          <p:nvSpPr>
            <p:cNvPr id="120" name="任意多边形 119"/>
            <p:cNvSpPr/>
            <p:nvPr>
              <p:custDataLst>
                <p:tags r:id="rId9"/>
              </p:custDataLst>
            </p:nvPr>
          </p:nvSpPr>
          <p:spPr>
            <a:xfrm>
              <a:off x="843886" y="3302000"/>
              <a:ext cx="1982367" cy="217202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二府三司</a:t>
              </a:r>
            </a:p>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（宋）</a:t>
              </a:r>
              <a:endParaRPr lang="en-US" altLang="zh-CN" noProof="1">
                <a:solidFill>
                  <a:srgbClr val="92D050"/>
                </a:solidFill>
                <a:sym typeface="Arial" panose="020B0604020202020204" pitchFamily="34" charset="0"/>
              </a:endParaRPr>
            </a:p>
          </p:txBody>
        </p:sp>
      </p:grpSp>
      <p:sp>
        <p:nvSpPr>
          <p:cNvPr id="121" name="椭圆 120"/>
          <p:cNvSpPr/>
          <p:nvPr>
            <p:custDataLst>
              <p:tags r:id="rId7"/>
            </p:custDataLst>
          </p:nvPr>
        </p:nvSpPr>
        <p:spPr>
          <a:xfrm>
            <a:off x="8258175" y="1065213"/>
            <a:ext cx="122238" cy="120650"/>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2" name="文本框 1"/>
          <p:cNvSpPr txBox="1"/>
          <p:nvPr/>
        </p:nvSpPr>
        <p:spPr>
          <a:xfrm>
            <a:off x="68263" y="3673539"/>
            <a:ext cx="8761412" cy="2168525"/>
          </a:xfrm>
          <a:prstGeom prst="rect">
            <a:avLst/>
          </a:prstGeom>
          <a:noFill/>
        </p:spPr>
        <p:txBody>
          <a:bodyPr>
            <a:spAutoFit/>
          </a:bodyPr>
          <a:lstStyle/>
          <a:p>
            <a:pPr>
              <a:lnSpc>
                <a:spcPct val="150000"/>
              </a:lnSpc>
              <a:defRPr/>
            </a:pPr>
            <a:r>
              <a:rPr lang="zh-CN" altLang="en-US" sz="3000" b="1" noProof="1">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黑体" panose="02010609060101010101" pitchFamily="49" charset="-122"/>
              </a:rPr>
              <a:t>变化：相权从分散到集中再到分散，适时调整；</a:t>
            </a:r>
          </a:p>
          <a:p>
            <a:pPr>
              <a:lnSpc>
                <a:spcPct val="150000"/>
              </a:lnSpc>
              <a:defRPr/>
            </a:pPr>
            <a:r>
              <a:rPr lang="zh-CN" altLang="en-US" sz="3000" b="1" noProof="1">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sym typeface="黑体" panose="02010609060101010101" pitchFamily="49" charset="-122"/>
              </a:rPr>
              <a:t>         从临时使职到固定官职，延续渐变；</a:t>
            </a:r>
          </a:p>
          <a:p>
            <a:pPr>
              <a:lnSpc>
                <a:spcPct val="150000"/>
              </a:lnSpc>
              <a:defRPr/>
            </a:pPr>
            <a:r>
              <a:rPr lang="zh-CN" altLang="en-US" sz="3000" b="1" noProof="1">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黑体" panose="02010609060101010101" pitchFamily="49" charset="-122"/>
              </a:rPr>
              <a:t>            从事务庞杂到专业化行政官员，提高效率。</a:t>
            </a:r>
            <a:endParaRPr lang="zh-CN" altLang="en-US" sz="3000" noProof="1">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9447917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框 1"/>
          <p:cNvSpPr txBox="1">
            <a:spLocks noChangeArrowheads="1"/>
          </p:cNvSpPr>
          <p:nvPr/>
        </p:nvSpPr>
        <p:spPr bwMode="auto">
          <a:xfrm>
            <a:off x="15875" y="1224015"/>
            <a:ext cx="894238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800" b="1" dirty="0">
                <a:solidFill>
                  <a:schemeClr val="bg1"/>
                </a:solidFill>
                <a:latin typeface="华文中宋" pitchFamily="2" charset="-122"/>
                <a:ea typeface="华文中宋" pitchFamily="2" charset="-122"/>
              </a:rPr>
              <a:t>唐宋无论社会、经济、选举、交通等，较之西汉，其繁杂程度又何止十倍！旧体制不足以取新社会，于是政务决策则由丞相一人转为中书门下两省合议，谨慎大政之决策在此行政过程中，宰臣与君主有俱不可得而专擅。</a:t>
            </a:r>
          </a:p>
          <a:p>
            <a:pPr algn="r" eaLnBrk="1" hangingPunct="1">
              <a:lnSpc>
                <a:spcPct val="150000"/>
              </a:lnSpc>
            </a:pPr>
            <a:r>
              <a:rPr lang="zh-CN" altLang="en-US" sz="2800" b="1" dirty="0">
                <a:solidFill>
                  <a:schemeClr val="bg1"/>
                </a:solidFill>
                <a:latin typeface="仿宋" pitchFamily="49" charset="-122"/>
                <a:ea typeface="仿宋" pitchFamily="49" charset="-122"/>
              </a:rPr>
              <a:t> </a:t>
            </a:r>
            <a:r>
              <a:rPr lang="zh-CN" altLang="en-US" sz="2400" b="1" dirty="0">
                <a:solidFill>
                  <a:schemeClr val="bg1"/>
                </a:solidFill>
                <a:latin typeface="华文新魏" pitchFamily="2" charset="-122"/>
                <a:ea typeface="华文新魏" pitchFamily="2" charset="-122"/>
              </a:rPr>
              <a:t>——整理自孙国栋《唐宋史论丛》</a:t>
            </a:r>
          </a:p>
        </p:txBody>
      </p:sp>
      <p:sp>
        <p:nvSpPr>
          <p:cNvPr id="189443" name="文本框 1"/>
          <p:cNvSpPr txBox="1">
            <a:spLocks noChangeArrowheads="1"/>
          </p:cNvSpPr>
          <p:nvPr/>
        </p:nvSpPr>
        <p:spPr bwMode="auto">
          <a:xfrm>
            <a:off x="85757" y="5461064"/>
            <a:ext cx="776922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pPr>
            <a:r>
              <a:rPr lang="zh-CN" altLang="en-US" sz="2800" b="1" dirty="0">
                <a:solidFill>
                  <a:schemeClr val="bg1"/>
                </a:solidFill>
                <a:latin typeface="仿宋" pitchFamily="49" charset="-122"/>
                <a:ea typeface="仿宋" pitchFamily="49" charset="-122"/>
              </a:rPr>
              <a:t>社会发展；旧体制的弊端； 政事增多、减少决策失误；皇权与相权的矛盾等</a:t>
            </a:r>
          </a:p>
        </p:txBody>
      </p:sp>
      <p:sp>
        <p:nvSpPr>
          <p:cNvPr id="189444" name="文本框 2"/>
          <p:cNvSpPr txBox="1">
            <a:spLocks noChangeArrowheads="1"/>
          </p:cNvSpPr>
          <p:nvPr/>
        </p:nvSpPr>
        <p:spPr bwMode="auto">
          <a:xfrm>
            <a:off x="-26987" y="171454"/>
            <a:ext cx="9169401" cy="582613"/>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rPr>
              <a:t>2.</a:t>
            </a:r>
            <a:r>
              <a:rPr lang="zh-CN" altLang="en-US" sz="3200" b="1">
                <a:solidFill>
                  <a:srgbClr val="0000FF"/>
                </a:solidFill>
                <a:latin typeface="华文中宋" pitchFamily="2" charset="-122"/>
                <a:ea typeface="华文中宋" pitchFamily="2" charset="-122"/>
              </a:rPr>
              <a:t>唐宋</a:t>
            </a:r>
            <a:r>
              <a:rPr lang="zh-CN" altLang="zh-CN" sz="3200" b="1">
                <a:solidFill>
                  <a:srgbClr val="0000FF"/>
                </a:solidFill>
                <a:latin typeface="华文中宋" pitchFamily="2" charset="-122"/>
                <a:ea typeface="华文中宋" pitchFamily="2" charset="-122"/>
                <a:sym typeface="宋体" pitchFamily="2" charset="-122"/>
              </a:rPr>
              <a:t>中枢权力机构变化之因</a:t>
            </a:r>
          </a:p>
        </p:txBody>
      </p:sp>
      <p:sp>
        <p:nvSpPr>
          <p:cNvPr id="189445" name="文本框 1"/>
          <p:cNvSpPr txBox="1">
            <a:spLocks noChangeArrowheads="1"/>
          </p:cNvSpPr>
          <p:nvPr/>
        </p:nvSpPr>
        <p:spPr bwMode="auto">
          <a:xfrm>
            <a:off x="12713" y="4743450"/>
            <a:ext cx="9129713"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latin typeface="华文中宋" pitchFamily="2" charset="-122"/>
                <a:ea typeface="华文中宋" pitchFamily="2" charset="-122"/>
              </a:rPr>
              <a:t>归纳唐宋时期中枢权力机构调整的主要因素。</a:t>
            </a:r>
            <a:endParaRPr lang="zh-CN" altLang="en-US" sz="3200" b="1">
              <a:solidFill>
                <a:srgbClr val="0000FF"/>
              </a:solidFill>
              <a:latin typeface="华文中宋" pitchFamily="2" charset="-122"/>
              <a:ea typeface="华文中宋" pitchFamily="2" charset="-122"/>
            </a:endParaRPr>
          </a:p>
        </p:txBody>
      </p:sp>
    </p:spTree>
    <p:custDataLst>
      <p:tags r:id="rId1"/>
    </p:custDataLst>
    <p:extLst>
      <p:ext uri="{BB962C8B-B14F-4D97-AF65-F5344CB8AC3E}">
        <p14:creationId xmlns:p14="http://schemas.microsoft.com/office/powerpoint/2010/main" val="35938834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副标题 3074"/>
          <p:cNvSpPr>
            <a:spLocks noGrp="1" noChangeArrowheads="1"/>
          </p:cNvSpPr>
          <p:nvPr>
            <p:ph type="subTitle" idx="4294967295"/>
          </p:nvPr>
        </p:nvSpPr>
        <p:spPr>
          <a:xfrm>
            <a:off x="1187624" y="1196752"/>
            <a:ext cx="5334000" cy="4140200"/>
          </a:xfrm>
        </p:spPr>
        <p:txBody>
          <a:bodyPr/>
          <a:lstStyle/>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二、显微镜下看唐宋政治</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（一）中枢权力新变化</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（二）地方管理新走向</a:t>
            </a:r>
            <a:endParaRPr lang="en-US" altLang="zh-CN" b="1" dirty="0" smtClean="0">
              <a:solidFill>
                <a:schemeClr val="bg1"/>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14189761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文本框 4"/>
          <p:cNvSpPr txBox="1">
            <a:spLocks noChangeArrowheads="1"/>
          </p:cNvSpPr>
          <p:nvPr/>
        </p:nvSpPr>
        <p:spPr bwMode="auto">
          <a:xfrm>
            <a:off x="136529" y="1169990"/>
            <a:ext cx="8870950" cy="47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40000"/>
              </a:lnSpc>
            </a:pPr>
            <a:r>
              <a:rPr lang="zh-CN" altLang="en-US" sz="2600" b="1" dirty="0">
                <a:solidFill>
                  <a:schemeClr val="bg1"/>
                </a:solidFill>
                <a:latin typeface="华文新魏" pitchFamily="2" charset="-122"/>
                <a:ea typeface="华文新魏" pitchFamily="2" charset="-122"/>
                <a:sym typeface="宋体" pitchFamily="2" charset="-122"/>
              </a:rPr>
              <a:t>材料一：</a:t>
            </a:r>
            <a:r>
              <a:rPr lang="zh-CN" altLang="en-US" sz="2600" b="1" dirty="0">
                <a:solidFill>
                  <a:schemeClr val="bg1"/>
                </a:solidFill>
                <a:latin typeface="华文中宋" pitchFamily="2" charset="-122"/>
                <a:ea typeface="华文中宋" pitchFamily="2" charset="-122"/>
                <a:sym typeface="宋体" pitchFamily="2" charset="-122"/>
              </a:rPr>
              <a:t>唐自开国以后</a:t>
            </a:r>
            <a:r>
              <a:rPr lang="en-US" altLang="zh-CN" sz="2600" b="1" dirty="0">
                <a:solidFill>
                  <a:schemeClr val="bg1"/>
                </a:solidFill>
                <a:latin typeface="华文中宋" pitchFamily="2" charset="-122"/>
                <a:ea typeface="华文中宋" pitchFamily="2" charset="-122"/>
                <a:sym typeface="宋体" pitchFamily="2" charset="-122"/>
              </a:rPr>
              <a:t>,</a:t>
            </a:r>
            <a:r>
              <a:rPr lang="zh-CN" altLang="en-US" sz="2600" b="1" dirty="0">
                <a:solidFill>
                  <a:schemeClr val="bg1"/>
                </a:solidFill>
                <a:latin typeface="华文中宋" pitchFamily="2" charset="-122"/>
                <a:ea typeface="华文中宋" pitchFamily="2" charset="-122"/>
                <a:sym typeface="宋体" pitchFamily="2" charset="-122"/>
              </a:rPr>
              <a:t>为了应付民政、财政、军事等方面的需要</a:t>
            </a:r>
            <a:r>
              <a:rPr lang="en-US" altLang="zh-CN" sz="2600" b="1" dirty="0">
                <a:solidFill>
                  <a:schemeClr val="bg1"/>
                </a:solidFill>
                <a:latin typeface="华文中宋" pitchFamily="2" charset="-122"/>
                <a:ea typeface="华文中宋" pitchFamily="2" charset="-122"/>
                <a:sym typeface="宋体" pitchFamily="2" charset="-122"/>
              </a:rPr>
              <a:t>,</a:t>
            </a:r>
            <a:r>
              <a:rPr lang="zh-CN" altLang="en-US" sz="2600" b="1" dirty="0">
                <a:solidFill>
                  <a:schemeClr val="bg1"/>
                </a:solidFill>
                <a:latin typeface="华文中宋" pitchFamily="2" charset="-122"/>
                <a:ea typeface="华文中宋" pitchFamily="2" charset="-122"/>
                <a:sym typeface="宋体" pitchFamily="2" charset="-122"/>
              </a:rPr>
              <a:t>往往设置各类使职以专任其事，如安抚、巡察、节度等使</a:t>
            </a:r>
            <a:r>
              <a:rPr lang="en-US" altLang="zh-CN" sz="2600" b="1" dirty="0">
                <a:solidFill>
                  <a:schemeClr val="bg1"/>
                </a:solidFill>
                <a:latin typeface="华文中宋" pitchFamily="2" charset="-122"/>
                <a:ea typeface="华文中宋" pitchFamily="2" charset="-122"/>
                <a:sym typeface="宋体" pitchFamily="2" charset="-122"/>
              </a:rPr>
              <a:t>,</a:t>
            </a:r>
            <a:r>
              <a:rPr lang="zh-CN" altLang="en-US" sz="2600" b="1" dirty="0">
                <a:solidFill>
                  <a:schemeClr val="bg1"/>
                </a:solidFill>
                <a:latin typeface="华文中宋" pitchFamily="2" charset="-122"/>
                <a:ea typeface="华文中宋" pitchFamily="2" charset="-122"/>
                <a:sym typeface="宋体" pitchFamily="2" charset="-122"/>
              </a:rPr>
              <a:t>多属临时差遣性质</a:t>
            </a:r>
            <a:r>
              <a:rPr lang="en-US" altLang="zh-CN" sz="2600" b="1" dirty="0">
                <a:solidFill>
                  <a:schemeClr val="bg1"/>
                </a:solidFill>
                <a:latin typeface="华文中宋" pitchFamily="2" charset="-122"/>
                <a:ea typeface="华文中宋" pitchFamily="2" charset="-122"/>
                <a:sym typeface="宋体" pitchFamily="2" charset="-122"/>
              </a:rPr>
              <a:t>……</a:t>
            </a:r>
            <a:r>
              <a:rPr lang="zh-CN" altLang="en-US" sz="2600" b="1" dirty="0">
                <a:solidFill>
                  <a:schemeClr val="bg1"/>
                </a:solidFill>
                <a:latin typeface="华文中宋" pitchFamily="2" charset="-122"/>
                <a:ea typeface="华文中宋" pitchFamily="2" charset="-122"/>
                <a:sym typeface="宋体" pitchFamily="2" charset="-122"/>
              </a:rPr>
              <a:t>开元年间增设转运使等</a:t>
            </a:r>
            <a:r>
              <a:rPr lang="en-US" altLang="zh-CN" sz="2600" b="1" dirty="0">
                <a:solidFill>
                  <a:schemeClr val="bg1"/>
                </a:solidFill>
                <a:latin typeface="华文中宋" pitchFamily="2" charset="-122"/>
                <a:ea typeface="华文中宋" pitchFamily="2" charset="-122"/>
                <a:sym typeface="宋体" pitchFamily="2" charset="-122"/>
              </a:rPr>
              <a:t>……</a:t>
            </a:r>
          </a:p>
          <a:p>
            <a:pPr algn="r" eaLnBrk="1" hangingPunct="1">
              <a:lnSpc>
                <a:spcPct val="140000"/>
              </a:lnSpc>
            </a:pPr>
            <a:r>
              <a:rPr lang="en-US" altLang="zh-CN" sz="2400" b="1" dirty="0">
                <a:solidFill>
                  <a:schemeClr val="bg1"/>
                </a:solidFill>
                <a:latin typeface="华文新魏" pitchFamily="2" charset="-122"/>
                <a:ea typeface="华文新魏" pitchFamily="2" charset="-122"/>
                <a:sym typeface="宋体" pitchFamily="2" charset="-122"/>
              </a:rPr>
              <a:t>          </a:t>
            </a:r>
            <a:r>
              <a:rPr lang="en-US" altLang="zh-CN" b="1" dirty="0">
                <a:solidFill>
                  <a:schemeClr val="bg1"/>
                </a:solidFill>
                <a:latin typeface="华文新魏" pitchFamily="2" charset="-122"/>
                <a:ea typeface="华文新魏" pitchFamily="2" charset="-122"/>
                <a:sym typeface="宋体" pitchFamily="2" charset="-122"/>
              </a:rPr>
              <a:t> ——</a:t>
            </a:r>
            <a:r>
              <a:rPr lang="zh-CN" altLang="en-US" b="1" dirty="0">
                <a:solidFill>
                  <a:schemeClr val="bg1"/>
                </a:solidFill>
                <a:latin typeface="华文新魏" pitchFamily="2" charset="-122"/>
                <a:ea typeface="华文新魏" pitchFamily="2" charset="-122"/>
                <a:sym typeface="宋体" pitchFamily="2" charset="-122"/>
              </a:rPr>
              <a:t>杨友庭《三省六部制的形成及其在唐代的变化》</a:t>
            </a:r>
          </a:p>
          <a:p>
            <a:pPr eaLnBrk="1" hangingPunct="1">
              <a:lnSpc>
                <a:spcPct val="140000"/>
              </a:lnSpc>
            </a:pPr>
            <a:endParaRPr lang="zh-CN" altLang="en-US" b="1" dirty="0">
              <a:solidFill>
                <a:schemeClr val="bg1"/>
              </a:solidFill>
              <a:latin typeface="华文新魏" pitchFamily="2" charset="-122"/>
              <a:ea typeface="华文新魏" pitchFamily="2" charset="-122"/>
              <a:sym typeface="宋体" pitchFamily="2" charset="-122"/>
            </a:endParaRPr>
          </a:p>
          <a:p>
            <a:pPr eaLnBrk="1" hangingPunct="1">
              <a:lnSpc>
                <a:spcPct val="140000"/>
              </a:lnSpc>
            </a:pPr>
            <a:r>
              <a:rPr lang="zh-CN" altLang="en-US" sz="2600" b="1" dirty="0">
                <a:solidFill>
                  <a:schemeClr val="bg1"/>
                </a:solidFill>
                <a:latin typeface="华文新魏" pitchFamily="2" charset="-122"/>
                <a:ea typeface="华文新魏" pitchFamily="2" charset="-122"/>
              </a:rPr>
              <a:t>材料二：</a:t>
            </a:r>
            <a:r>
              <a:rPr lang="zh-CN" altLang="en-US" sz="2600" b="1" dirty="0">
                <a:solidFill>
                  <a:schemeClr val="bg1"/>
                </a:solidFill>
                <a:latin typeface="华文中宋" pitchFamily="2" charset="-122"/>
                <a:ea typeface="华文中宋" pitchFamily="2" charset="-122"/>
              </a:rPr>
              <a:t>唐代身兼范阳、平卢两节度使的安禄山大受唐玄宗宠信，使之兼任河北道采访使，开了集军政、民政大权于一身，合方镇与道为一体的先例。</a:t>
            </a:r>
            <a:endParaRPr lang="zh-CN" altLang="zh-CN" sz="2400" b="1" dirty="0">
              <a:solidFill>
                <a:schemeClr val="bg1"/>
              </a:solidFill>
            </a:endParaRPr>
          </a:p>
          <a:p>
            <a:pPr algn="r" eaLnBrk="1" hangingPunct="1">
              <a:lnSpc>
                <a:spcPct val="140000"/>
              </a:lnSpc>
            </a:pPr>
            <a:r>
              <a:rPr lang="en-US" altLang="zh-CN" sz="2000" b="1" dirty="0">
                <a:solidFill>
                  <a:srgbClr val="0000FF"/>
                </a:solidFill>
                <a:latin typeface="华文新魏" pitchFamily="2" charset="-122"/>
                <a:ea typeface="华文新魏" pitchFamily="2" charset="-122"/>
              </a:rPr>
              <a:t>——周振鹤《中国地方行政制度史》P67</a:t>
            </a:r>
          </a:p>
        </p:txBody>
      </p:sp>
      <p:sp>
        <p:nvSpPr>
          <p:cNvPr id="191491" name="文本框 2"/>
          <p:cNvSpPr txBox="1">
            <a:spLocks noChangeArrowheads="1"/>
          </p:cNvSpPr>
          <p:nvPr/>
        </p:nvSpPr>
        <p:spPr bwMode="auto">
          <a:xfrm>
            <a:off x="11113" y="201613"/>
            <a:ext cx="9161462"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sym typeface="宋体" pitchFamily="2" charset="-122"/>
              </a:rPr>
              <a:t>1.</a:t>
            </a:r>
            <a:r>
              <a:rPr lang="zh-CN" altLang="en-US" sz="3200" b="1">
                <a:solidFill>
                  <a:srgbClr val="0000FF"/>
                </a:solidFill>
                <a:latin typeface="华文中宋" pitchFamily="2" charset="-122"/>
                <a:ea typeface="华文中宋" pitchFamily="2" charset="-122"/>
                <a:sym typeface="宋体" pitchFamily="2" charset="-122"/>
              </a:rPr>
              <a:t>唐宋地方管理体制新走向</a:t>
            </a:r>
            <a:endParaRPr lang="zh-CN" altLang="en-US" sz="3200" b="1">
              <a:solidFill>
                <a:srgbClr val="0000FF"/>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17349682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文本框 4"/>
          <p:cNvSpPr txBox="1">
            <a:spLocks noChangeArrowheads="1"/>
          </p:cNvSpPr>
          <p:nvPr/>
        </p:nvSpPr>
        <p:spPr bwMode="auto">
          <a:xfrm>
            <a:off x="136529" y="1558925"/>
            <a:ext cx="8870950" cy="43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70000"/>
              </a:lnSpc>
              <a:spcBef>
                <a:spcPct val="0"/>
              </a:spcBef>
              <a:spcAft>
                <a:spcPct val="0"/>
              </a:spcAft>
            </a:pPr>
            <a:endParaRPr lang="zh-CN" altLang="en-US" sz="2800" b="1" dirty="0">
              <a:solidFill>
                <a:srgbClr val="000000"/>
              </a:solidFill>
              <a:latin typeface="华文中宋" pitchFamily="2" charset="-122"/>
              <a:ea typeface="华文中宋" pitchFamily="2" charset="-122"/>
            </a:endParaRPr>
          </a:p>
          <a:p>
            <a:pPr eaLnBrk="1" fontAlgn="base" hangingPunct="1">
              <a:lnSpc>
                <a:spcPct val="170000"/>
              </a:lnSpc>
              <a:spcBef>
                <a:spcPct val="0"/>
              </a:spcBef>
              <a:spcAft>
                <a:spcPct val="0"/>
              </a:spcAft>
            </a:pPr>
            <a:r>
              <a:rPr lang="zh-CN" altLang="en-US" sz="2800" b="1" dirty="0">
                <a:solidFill>
                  <a:schemeClr val="bg1"/>
                </a:solidFill>
                <a:latin typeface="华文新魏" pitchFamily="2" charset="-122"/>
                <a:ea typeface="华文新魏" pitchFamily="2" charset="-122"/>
              </a:rPr>
              <a:t>材料三：</a:t>
            </a:r>
            <a:r>
              <a:rPr lang="zh-CN" altLang="en-US" sz="2800" b="1" dirty="0">
                <a:solidFill>
                  <a:schemeClr val="bg1"/>
                </a:solidFill>
                <a:latin typeface="华文中宋" pitchFamily="2" charset="-122"/>
                <a:ea typeface="华文中宋" pitchFamily="2" charset="-122"/>
              </a:rPr>
              <a:t>宋代取消方镇之后，统治者从唐代转运使的设置得到启发，将这一临时差使变成固定官职，以之转输地方财赋。知州和知县的设置是将唐朝后期已现端倪的官、职、差遣分授的制度，贯彻于地方行政组织之中。</a:t>
            </a:r>
          </a:p>
          <a:p>
            <a:pPr algn="r" eaLnBrk="1" fontAlgn="base" hangingPunct="1">
              <a:lnSpc>
                <a:spcPct val="170000"/>
              </a:lnSpc>
              <a:spcBef>
                <a:spcPct val="0"/>
              </a:spcBef>
              <a:spcAft>
                <a:spcPct val="0"/>
              </a:spcAft>
            </a:pPr>
            <a:r>
              <a:rPr lang="en-US" altLang="zh-CN" sz="2400" b="1" dirty="0">
                <a:solidFill>
                  <a:schemeClr val="bg1"/>
                </a:solidFill>
                <a:latin typeface="华文中宋" pitchFamily="2" charset="-122"/>
                <a:ea typeface="华文中宋" pitchFamily="2" charset="-122"/>
              </a:rPr>
              <a:t>——</a:t>
            </a:r>
            <a:r>
              <a:rPr lang="zh-CN" altLang="en-US" sz="2400" b="1" dirty="0">
                <a:solidFill>
                  <a:schemeClr val="bg1"/>
                </a:solidFill>
                <a:latin typeface="华文中宋" pitchFamily="2" charset="-122"/>
                <a:ea typeface="华文中宋" pitchFamily="2" charset="-122"/>
              </a:rPr>
              <a:t>周振鹤《中国地方行政制度史》</a:t>
            </a:r>
            <a:r>
              <a:rPr lang="en-US" altLang="zh-CN" sz="2400" b="1" dirty="0">
                <a:solidFill>
                  <a:schemeClr val="bg1"/>
                </a:solidFill>
                <a:latin typeface="华文中宋" pitchFamily="2" charset="-122"/>
                <a:ea typeface="华文中宋" pitchFamily="2" charset="-122"/>
              </a:rPr>
              <a:t>P70—71</a:t>
            </a:r>
            <a:endParaRPr lang="zh-CN" altLang="en-US" sz="2400" b="1" dirty="0">
              <a:solidFill>
                <a:schemeClr val="bg1"/>
              </a:solidFill>
              <a:latin typeface="华文中宋" pitchFamily="2" charset="-122"/>
              <a:ea typeface="华文中宋" pitchFamily="2" charset="-122"/>
            </a:endParaRPr>
          </a:p>
        </p:txBody>
      </p:sp>
      <p:sp>
        <p:nvSpPr>
          <p:cNvPr id="3" name="矩形标注 2"/>
          <p:cNvSpPr/>
          <p:nvPr/>
        </p:nvSpPr>
        <p:spPr>
          <a:xfrm>
            <a:off x="1651012" y="1344613"/>
            <a:ext cx="6977063" cy="871537"/>
          </a:xfrm>
          <a:prstGeom prst="wedgeRectCallout">
            <a:avLst>
              <a:gd name="adj1" fmla="val -35274"/>
              <a:gd name="adj2" fmla="val 2453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zh-CN" altLang="en-US" sz="2400" b="1" noProof="1">
                <a:solidFill>
                  <a:srgbClr val="000000"/>
                </a:solidFill>
                <a:latin typeface="华文新魏" panose="02010800040101010101" pitchFamily="2" charset="-122"/>
                <a:ea typeface="华文新魏" panose="02010800040101010101" pitchFamily="2" charset="-122"/>
                <a:sym typeface="+mn-ea"/>
              </a:rPr>
              <a:t>知州（权知军州事）：暂时代管该州军事、行政事务，其实是固定官职，只不过名称上耍了花招而已。</a:t>
            </a:r>
          </a:p>
        </p:txBody>
      </p:sp>
    </p:spTree>
    <p:custDataLst>
      <p:tags r:id="rId1"/>
    </p:custDataLst>
    <p:extLst>
      <p:ext uri="{BB962C8B-B14F-4D97-AF65-F5344CB8AC3E}">
        <p14:creationId xmlns:p14="http://schemas.microsoft.com/office/powerpoint/2010/main" val="17109444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8" name="组合 2"/>
          <p:cNvGrpSpPr>
            <a:grpSpLocks/>
          </p:cNvGrpSpPr>
          <p:nvPr/>
        </p:nvGrpSpPr>
        <p:grpSpPr bwMode="auto">
          <a:xfrm>
            <a:off x="133351" y="2041526"/>
            <a:ext cx="1843088" cy="3438525"/>
            <a:chOff x="1679" y="3328"/>
            <a:chExt cx="2903" cy="5415"/>
          </a:xfrm>
        </p:grpSpPr>
        <p:sp>
          <p:nvSpPr>
            <p:cNvPr id="193568" name="Rectangle 3"/>
            <p:cNvSpPr>
              <a:spLocks noChangeArrowheads="1"/>
            </p:cNvSpPr>
            <p:nvPr/>
          </p:nvSpPr>
          <p:spPr bwMode="auto">
            <a:xfrm>
              <a:off x="1707" y="4609"/>
              <a:ext cx="2875" cy="1000"/>
            </a:xfrm>
            <a:prstGeom prst="rect">
              <a:avLst/>
            </a:prstGeom>
            <a:solidFill>
              <a:srgbClr val="FFFF66"/>
            </a:solidFill>
            <a:ln w="9525">
              <a:solidFill>
                <a:schemeClr val="tx1"/>
              </a:solidFill>
              <a:miter lim="800000"/>
              <a:headEnd/>
              <a:tailEnd/>
            </a:ln>
          </p:spPr>
          <p:txBody>
            <a:bodyPr wrap="none" anchor="ctr"/>
            <a:lstStyle/>
            <a:p>
              <a:pPr algn="ctr">
                <a:lnSpc>
                  <a:spcPct val="90000"/>
                </a:lnSpc>
                <a:spcBef>
                  <a:spcPct val="20000"/>
                </a:spcBef>
              </a:pPr>
              <a:r>
                <a:rPr lang="zh-CN" altLang="en-US" sz="2200" b="1">
                  <a:latin typeface="仿宋" pitchFamily="49" charset="-122"/>
                  <a:ea typeface="仿宋" pitchFamily="49" charset="-122"/>
                </a:rPr>
                <a:t>道（方镇）</a:t>
              </a:r>
            </a:p>
            <a:p>
              <a:pPr algn="ctr">
                <a:lnSpc>
                  <a:spcPct val="90000"/>
                </a:lnSpc>
                <a:spcBef>
                  <a:spcPct val="20000"/>
                </a:spcBef>
              </a:pPr>
              <a:r>
                <a:rPr lang="zh-CN" altLang="en-US" sz="2200" b="1">
                  <a:latin typeface="仿宋" pitchFamily="49" charset="-122"/>
                  <a:ea typeface="仿宋" pitchFamily="49" charset="-122"/>
                </a:rPr>
                <a:t>权钱兵合一</a:t>
              </a:r>
            </a:p>
          </p:txBody>
        </p:sp>
        <p:sp>
          <p:nvSpPr>
            <p:cNvPr id="193569" name="Rectangle 4"/>
            <p:cNvSpPr>
              <a:spLocks noChangeArrowheads="1"/>
            </p:cNvSpPr>
            <p:nvPr/>
          </p:nvSpPr>
          <p:spPr bwMode="auto">
            <a:xfrm>
              <a:off x="1679" y="6826"/>
              <a:ext cx="2875" cy="632"/>
            </a:xfrm>
            <a:prstGeom prst="rect">
              <a:avLst/>
            </a:prstGeom>
            <a:solidFill>
              <a:srgbClr val="99FF99"/>
            </a:solidFill>
            <a:ln w="9525">
              <a:solidFill>
                <a:schemeClr val="tx1"/>
              </a:solidFill>
              <a:miter lim="800000"/>
              <a:headEnd/>
              <a:tailEnd/>
            </a:ln>
          </p:spPr>
          <p:txBody>
            <a:bodyPr wrap="none" anchor="ctr"/>
            <a:lstStyle/>
            <a:p>
              <a:pPr algn="ctr">
                <a:spcBef>
                  <a:spcPct val="20000"/>
                </a:spcBef>
              </a:pPr>
              <a:r>
                <a:rPr lang="zh-CN" altLang="en-US" sz="2400" b="1">
                  <a:latin typeface="仿宋" pitchFamily="49" charset="-122"/>
                  <a:ea typeface="仿宋" pitchFamily="49" charset="-122"/>
                </a:rPr>
                <a:t>州（刺史）</a:t>
              </a:r>
            </a:p>
          </p:txBody>
        </p:sp>
        <p:sp>
          <p:nvSpPr>
            <p:cNvPr id="193570" name="Rectangle 5"/>
            <p:cNvSpPr>
              <a:spLocks noChangeArrowheads="1"/>
            </p:cNvSpPr>
            <p:nvPr/>
          </p:nvSpPr>
          <p:spPr bwMode="auto">
            <a:xfrm>
              <a:off x="1707" y="8113"/>
              <a:ext cx="2875" cy="630"/>
            </a:xfrm>
            <a:prstGeom prst="rect">
              <a:avLst/>
            </a:prstGeom>
            <a:solidFill>
              <a:srgbClr val="FFCCCC"/>
            </a:solidFill>
            <a:ln w="9525">
              <a:solidFill>
                <a:schemeClr val="tx1"/>
              </a:solidFill>
              <a:miter lim="800000"/>
              <a:headEnd/>
              <a:tailEnd/>
            </a:ln>
          </p:spPr>
          <p:txBody>
            <a:bodyPr wrap="none" anchor="ctr"/>
            <a:lstStyle/>
            <a:p>
              <a:pPr algn="ctr">
                <a:spcBef>
                  <a:spcPct val="20000"/>
                </a:spcBef>
              </a:pPr>
              <a:r>
                <a:rPr lang="zh-CN" altLang="en-US" sz="2400" b="1">
                  <a:latin typeface="仿宋" pitchFamily="49" charset="-122"/>
                  <a:ea typeface="仿宋" pitchFamily="49" charset="-122"/>
                </a:rPr>
                <a:t>县（县令）</a:t>
              </a:r>
            </a:p>
          </p:txBody>
        </p:sp>
        <p:sp>
          <p:nvSpPr>
            <p:cNvPr id="193571" name="Rectangle 2"/>
            <p:cNvSpPr>
              <a:spLocks noChangeArrowheads="1"/>
            </p:cNvSpPr>
            <p:nvPr/>
          </p:nvSpPr>
          <p:spPr bwMode="auto">
            <a:xfrm>
              <a:off x="1679" y="3328"/>
              <a:ext cx="2875" cy="6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pPr>
              <a:r>
                <a:rPr lang="zh-CN" altLang="en-US" sz="2400" b="1" dirty="0">
                  <a:solidFill>
                    <a:schemeClr val="bg1"/>
                  </a:solidFill>
                  <a:latin typeface="仿宋" pitchFamily="49" charset="-122"/>
                  <a:ea typeface="仿宋" pitchFamily="49" charset="-122"/>
                </a:rPr>
                <a:t>中央</a:t>
              </a:r>
            </a:p>
          </p:txBody>
        </p:sp>
        <p:cxnSp>
          <p:nvCxnSpPr>
            <p:cNvPr id="193572" name="AutoShape 22"/>
            <p:cNvCxnSpPr>
              <a:cxnSpLocks noChangeShapeType="1"/>
            </p:cNvCxnSpPr>
            <p:nvPr/>
          </p:nvCxnSpPr>
          <p:spPr bwMode="auto">
            <a:xfrm flipH="1" flipV="1">
              <a:off x="3112" y="3926"/>
              <a:ext cx="1" cy="683"/>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3573" name="AutoShape 22"/>
            <p:cNvCxnSpPr>
              <a:cxnSpLocks noChangeShapeType="1"/>
            </p:cNvCxnSpPr>
            <p:nvPr/>
          </p:nvCxnSpPr>
          <p:spPr bwMode="auto">
            <a:xfrm flipV="1">
              <a:off x="3117" y="5521"/>
              <a:ext cx="0" cy="1240"/>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3574" name="AutoShape 22"/>
            <p:cNvCxnSpPr>
              <a:cxnSpLocks noChangeShapeType="1"/>
            </p:cNvCxnSpPr>
            <p:nvPr/>
          </p:nvCxnSpPr>
          <p:spPr bwMode="auto">
            <a:xfrm flipV="1">
              <a:off x="3112" y="7456"/>
              <a:ext cx="0" cy="65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93539" name="文本框 1"/>
          <p:cNvSpPr txBox="1">
            <a:spLocks noChangeArrowheads="1"/>
          </p:cNvSpPr>
          <p:nvPr/>
        </p:nvSpPr>
        <p:spPr bwMode="auto">
          <a:xfrm>
            <a:off x="133350" y="1151002"/>
            <a:ext cx="2667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chemeClr val="bg1"/>
                </a:solidFill>
              </a:rPr>
              <a:t>唐朝地方行政组织</a:t>
            </a:r>
          </a:p>
        </p:txBody>
      </p:sp>
      <p:sp>
        <p:nvSpPr>
          <p:cNvPr id="193540" name="Rectangle 3"/>
          <p:cNvSpPr>
            <a:spLocks noChangeArrowheads="1"/>
          </p:cNvSpPr>
          <p:nvPr/>
        </p:nvSpPr>
        <p:spPr bwMode="auto">
          <a:xfrm>
            <a:off x="2479675" y="2962339"/>
            <a:ext cx="1824038" cy="466725"/>
          </a:xfrm>
          <a:prstGeom prst="rect">
            <a:avLst/>
          </a:prstGeom>
          <a:solidFill>
            <a:srgbClr val="FFFF66"/>
          </a:solidFill>
          <a:ln w="9525">
            <a:solidFill>
              <a:schemeClr val="tx1"/>
            </a:solidFill>
            <a:miter lim="800000"/>
            <a:headEnd/>
            <a:tailEnd/>
          </a:ln>
        </p:spPr>
        <p:txBody>
          <a:bodyPr wrap="none" anchor="ctr"/>
          <a:lstStyle/>
          <a:p>
            <a:pPr algn="ctr">
              <a:spcBef>
                <a:spcPct val="20000"/>
              </a:spcBef>
            </a:pPr>
            <a:r>
              <a:rPr lang="zh-CN" altLang="en-US" sz="2400" b="1">
                <a:latin typeface="仿宋" pitchFamily="49" charset="-122"/>
                <a:ea typeface="仿宋" pitchFamily="49" charset="-122"/>
              </a:rPr>
              <a:t>路</a:t>
            </a:r>
          </a:p>
        </p:txBody>
      </p:sp>
      <p:sp>
        <p:nvSpPr>
          <p:cNvPr id="193541" name="Rectangle 4"/>
          <p:cNvSpPr>
            <a:spLocks noChangeArrowheads="1"/>
          </p:cNvSpPr>
          <p:nvPr/>
        </p:nvSpPr>
        <p:spPr bwMode="auto">
          <a:xfrm>
            <a:off x="2517775" y="4278313"/>
            <a:ext cx="1824038" cy="400050"/>
          </a:xfrm>
          <a:prstGeom prst="rect">
            <a:avLst/>
          </a:prstGeom>
          <a:solidFill>
            <a:srgbClr val="99FF99"/>
          </a:solidFill>
          <a:ln w="9525">
            <a:solidFill>
              <a:schemeClr val="tx1"/>
            </a:solidFill>
            <a:miter lim="800000"/>
            <a:headEnd/>
            <a:tailEnd/>
          </a:ln>
        </p:spPr>
        <p:txBody>
          <a:bodyPr wrap="none" anchor="ctr"/>
          <a:lstStyle/>
          <a:p>
            <a:pPr algn="ctr">
              <a:spcBef>
                <a:spcPct val="20000"/>
              </a:spcBef>
            </a:pPr>
            <a:r>
              <a:rPr lang="zh-CN" altLang="en-US" sz="2400" b="1">
                <a:latin typeface="仿宋" pitchFamily="49" charset="-122"/>
                <a:ea typeface="仿宋" pitchFamily="49" charset="-122"/>
              </a:rPr>
              <a:t>府州</a:t>
            </a:r>
          </a:p>
        </p:txBody>
      </p:sp>
      <p:sp>
        <p:nvSpPr>
          <p:cNvPr id="193542" name="Rectangle 5"/>
          <p:cNvSpPr>
            <a:spLocks noChangeArrowheads="1"/>
          </p:cNvSpPr>
          <p:nvPr/>
        </p:nvSpPr>
        <p:spPr bwMode="auto">
          <a:xfrm>
            <a:off x="2536825" y="5095875"/>
            <a:ext cx="1824038" cy="400050"/>
          </a:xfrm>
          <a:prstGeom prst="rect">
            <a:avLst/>
          </a:prstGeom>
          <a:solidFill>
            <a:srgbClr val="FFCCCC"/>
          </a:solidFill>
          <a:ln w="9525">
            <a:solidFill>
              <a:schemeClr val="tx1"/>
            </a:solidFill>
            <a:miter lim="800000"/>
            <a:headEnd/>
            <a:tailEnd/>
          </a:ln>
        </p:spPr>
        <p:txBody>
          <a:bodyPr wrap="none" anchor="ctr"/>
          <a:lstStyle/>
          <a:p>
            <a:pPr algn="ctr">
              <a:spcBef>
                <a:spcPct val="20000"/>
              </a:spcBef>
            </a:pPr>
            <a:r>
              <a:rPr lang="zh-CN" altLang="en-US" sz="2400" b="1">
                <a:latin typeface="仿宋" pitchFamily="49" charset="-122"/>
                <a:ea typeface="仿宋" pitchFamily="49" charset="-122"/>
              </a:rPr>
              <a:t>县</a:t>
            </a:r>
          </a:p>
        </p:txBody>
      </p:sp>
      <p:sp>
        <p:nvSpPr>
          <p:cNvPr id="193543" name="Rectangle 6"/>
          <p:cNvSpPr>
            <a:spLocks noChangeArrowheads="1"/>
          </p:cNvSpPr>
          <p:nvPr/>
        </p:nvSpPr>
        <p:spPr bwMode="auto">
          <a:xfrm>
            <a:off x="5967413" y="2349564"/>
            <a:ext cx="2819400" cy="333375"/>
          </a:xfrm>
          <a:prstGeom prst="rect">
            <a:avLst/>
          </a:prstGeom>
          <a:solidFill>
            <a:srgbClr val="FFFF66"/>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安抚使司（治安边防）</a:t>
            </a:r>
          </a:p>
        </p:txBody>
      </p:sp>
      <p:sp>
        <p:nvSpPr>
          <p:cNvPr id="193544" name="Rectangle 7"/>
          <p:cNvSpPr>
            <a:spLocks noChangeArrowheads="1"/>
          </p:cNvSpPr>
          <p:nvPr/>
        </p:nvSpPr>
        <p:spPr bwMode="auto">
          <a:xfrm>
            <a:off x="5967413" y="1846263"/>
            <a:ext cx="2819400" cy="333375"/>
          </a:xfrm>
          <a:prstGeom prst="rect">
            <a:avLst/>
          </a:prstGeom>
          <a:solidFill>
            <a:srgbClr val="FFFF66"/>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转运使司（转运财赋）</a:t>
            </a:r>
          </a:p>
        </p:txBody>
      </p:sp>
      <p:sp>
        <p:nvSpPr>
          <p:cNvPr id="193545" name="Rectangle 8"/>
          <p:cNvSpPr>
            <a:spLocks noChangeArrowheads="1"/>
          </p:cNvSpPr>
          <p:nvPr/>
        </p:nvSpPr>
        <p:spPr bwMode="auto">
          <a:xfrm>
            <a:off x="5967413" y="2833688"/>
            <a:ext cx="2819400" cy="400050"/>
          </a:xfrm>
          <a:prstGeom prst="rect">
            <a:avLst/>
          </a:prstGeom>
          <a:solidFill>
            <a:srgbClr val="FFFF66"/>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提点刑狱司（监察司法）</a:t>
            </a:r>
          </a:p>
        </p:txBody>
      </p:sp>
      <p:sp>
        <p:nvSpPr>
          <p:cNvPr id="193546" name="Rectangle 9"/>
          <p:cNvSpPr>
            <a:spLocks noChangeArrowheads="1"/>
          </p:cNvSpPr>
          <p:nvPr/>
        </p:nvSpPr>
        <p:spPr bwMode="auto">
          <a:xfrm>
            <a:off x="5967413" y="3429000"/>
            <a:ext cx="2819400" cy="400050"/>
          </a:xfrm>
          <a:prstGeom prst="rect">
            <a:avLst/>
          </a:prstGeom>
          <a:solidFill>
            <a:srgbClr val="FFFF66"/>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提举常平司（粮食物价）</a:t>
            </a:r>
          </a:p>
        </p:txBody>
      </p:sp>
      <p:grpSp>
        <p:nvGrpSpPr>
          <p:cNvPr id="193547" name="组合 2"/>
          <p:cNvGrpSpPr>
            <a:grpSpLocks/>
          </p:cNvGrpSpPr>
          <p:nvPr/>
        </p:nvGrpSpPr>
        <p:grpSpPr bwMode="auto">
          <a:xfrm>
            <a:off x="5967413" y="4078352"/>
            <a:ext cx="2819400" cy="866775"/>
            <a:chOff x="9398" y="5518"/>
            <a:chExt cx="4440" cy="1366"/>
          </a:xfrm>
        </p:grpSpPr>
        <p:sp>
          <p:nvSpPr>
            <p:cNvPr id="193566" name="Rectangle 16"/>
            <p:cNvSpPr>
              <a:spLocks noChangeArrowheads="1"/>
            </p:cNvSpPr>
            <p:nvPr/>
          </p:nvSpPr>
          <p:spPr bwMode="auto">
            <a:xfrm>
              <a:off x="9397" y="5517"/>
              <a:ext cx="4440" cy="525"/>
            </a:xfrm>
            <a:prstGeom prst="rect">
              <a:avLst/>
            </a:prstGeom>
            <a:solidFill>
              <a:srgbClr val="99FF99"/>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知州（或知府等）</a:t>
              </a:r>
            </a:p>
          </p:txBody>
        </p:sp>
        <p:sp>
          <p:nvSpPr>
            <p:cNvPr id="193567" name="Rectangle 17"/>
            <p:cNvSpPr>
              <a:spLocks noChangeArrowheads="1"/>
            </p:cNvSpPr>
            <p:nvPr/>
          </p:nvSpPr>
          <p:spPr bwMode="auto">
            <a:xfrm>
              <a:off x="9397" y="6360"/>
              <a:ext cx="4440" cy="525"/>
            </a:xfrm>
            <a:prstGeom prst="rect">
              <a:avLst/>
            </a:prstGeom>
            <a:solidFill>
              <a:srgbClr val="99FF99"/>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通判</a:t>
              </a:r>
            </a:p>
          </p:txBody>
        </p:sp>
      </p:grpSp>
      <p:cxnSp>
        <p:nvCxnSpPr>
          <p:cNvPr id="193548" name="肘形连接符 5"/>
          <p:cNvCxnSpPr>
            <a:cxnSpLocks noChangeShapeType="1"/>
          </p:cNvCxnSpPr>
          <p:nvPr/>
        </p:nvCxnSpPr>
        <p:spPr bwMode="auto">
          <a:xfrm flipV="1">
            <a:off x="4341813" y="1995552"/>
            <a:ext cx="1643062" cy="1309687"/>
          </a:xfrm>
          <a:prstGeom prst="bentConnector3">
            <a:avLst>
              <a:gd name="adj1" fmla="val 50014"/>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3549" name="肘形连接符 6"/>
          <p:cNvCxnSpPr>
            <a:cxnSpLocks noChangeShapeType="1"/>
          </p:cNvCxnSpPr>
          <p:nvPr/>
        </p:nvCxnSpPr>
        <p:spPr bwMode="auto">
          <a:xfrm flipV="1">
            <a:off x="4367214" y="2457514"/>
            <a:ext cx="1600200" cy="847725"/>
          </a:xfrm>
          <a:prstGeom prst="bentConnector3">
            <a:avLst>
              <a:gd name="adj1" fmla="val 50014"/>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3550" name="肘形连接符 7"/>
          <p:cNvCxnSpPr>
            <a:cxnSpLocks noChangeShapeType="1"/>
          </p:cNvCxnSpPr>
          <p:nvPr/>
        </p:nvCxnSpPr>
        <p:spPr bwMode="auto">
          <a:xfrm flipV="1">
            <a:off x="4375164" y="3029014"/>
            <a:ext cx="1577975" cy="276225"/>
          </a:xfrm>
          <a:prstGeom prst="bentConnector3">
            <a:avLst>
              <a:gd name="adj1" fmla="val 50028"/>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3551" name="肘形连接符 8"/>
          <p:cNvCxnSpPr>
            <a:cxnSpLocks noChangeShapeType="1"/>
          </p:cNvCxnSpPr>
          <p:nvPr/>
        </p:nvCxnSpPr>
        <p:spPr bwMode="auto">
          <a:xfrm>
            <a:off x="4360864" y="3305183"/>
            <a:ext cx="1606550" cy="303213"/>
          </a:xfrm>
          <a:prstGeom prst="bentConnector3">
            <a:avLst>
              <a:gd name="adj1" fmla="val 50028"/>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93552" name="组合 1"/>
          <p:cNvGrpSpPr>
            <a:grpSpLocks/>
          </p:cNvGrpSpPr>
          <p:nvPr/>
        </p:nvGrpSpPr>
        <p:grpSpPr bwMode="auto">
          <a:xfrm>
            <a:off x="4349782" y="4208463"/>
            <a:ext cx="1635125" cy="596900"/>
            <a:chOff x="6850" y="5723"/>
            <a:chExt cx="2574" cy="941"/>
          </a:xfrm>
        </p:grpSpPr>
        <p:cxnSp>
          <p:nvCxnSpPr>
            <p:cNvPr id="193564" name="肘形连接符 9"/>
            <p:cNvCxnSpPr>
              <a:cxnSpLocks noChangeShapeType="1"/>
            </p:cNvCxnSpPr>
            <p:nvPr/>
          </p:nvCxnSpPr>
          <p:spPr bwMode="auto">
            <a:xfrm flipV="1">
              <a:off x="6850" y="5722"/>
              <a:ext cx="2575" cy="430"/>
            </a:xfrm>
            <a:prstGeom prst="bentConnector3">
              <a:avLst>
                <a:gd name="adj1" fmla="val 50000"/>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3565" name="肘形连接符 10"/>
            <p:cNvCxnSpPr>
              <a:cxnSpLocks noChangeShapeType="1"/>
            </p:cNvCxnSpPr>
            <p:nvPr/>
          </p:nvCxnSpPr>
          <p:spPr bwMode="auto">
            <a:xfrm>
              <a:off x="6890" y="6150"/>
              <a:ext cx="2530" cy="515"/>
            </a:xfrm>
            <a:prstGeom prst="bentConnector3">
              <a:avLst>
                <a:gd name="adj1" fmla="val 50014"/>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cxnSp>
        <p:nvCxnSpPr>
          <p:cNvPr id="193553" name="直接箭头连接符 11"/>
          <p:cNvCxnSpPr>
            <a:cxnSpLocks noChangeShapeType="1"/>
            <a:stCxn id="193542" idx="3"/>
          </p:cNvCxnSpPr>
          <p:nvPr/>
        </p:nvCxnSpPr>
        <p:spPr bwMode="auto">
          <a:xfrm flipV="1">
            <a:off x="4360863" y="5199063"/>
            <a:ext cx="1562100" cy="254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3554" name="AutoShape 22"/>
          <p:cNvCxnSpPr>
            <a:cxnSpLocks noChangeShapeType="1"/>
            <a:stCxn id="193542" idx="3"/>
          </p:cNvCxnSpPr>
          <p:nvPr/>
        </p:nvCxnSpPr>
        <p:spPr bwMode="auto">
          <a:xfrm flipV="1">
            <a:off x="3427413" y="4673600"/>
            <a:ext cx="11112" cy="407988"/>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93555" name="AutoShape 22"/>
          <p:cNvCxnSpPr>
            <a:cxnSpLocks noChangeShapeType="1"/>
            <a:stCxn id="193542" idx="3"/>
          </p:cNvCxnSpPr>
          <p:nvPr/>
        </p:nvCxnSpPr>
        <p:spPr bwMode="auto">
          <a:xfrm flipV="1">
            <a:off x="3427413" y="3430596"/>
            <a:ext cx="0" cy="788987"/>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193556" name="组合 4"/>
          <p:cNvGrpSpPr>
            <a:grpSpLocks/>
          </p:cNvGrpSpPr>
          <p:nvPr/>
        </p:nvGrpSpPr>
        <p:grpSpPr bwMode="auto">
          <a:xfrm>
            <a:off x="2517777" y="2057407"/>
            <a:ext cx="6269038" cy="3438525"/>
            <a:chOff x="1706" y="3693"/>
            <a:chExt cx="9872" cy="5415"/>
          </a:xfrm>
        </p:grpSpPr>
        <p:grpSp>
          <p:nvGrpSpPr>
            <p:cNvPr id="193560" name="组合 1"/>
            <p:cNvGrpSpPr>
              <a:grpSpLocks/>
            </p:cNvGrpSpPr>
            <p:nvPr/>
          </p:nvGrpSpPr>
          <p:grpSpPr bwMode="auto">
            <a:xfrm>
              <a:off x="1706" y="3693"/>
              <a:ext cx="9872" cy="5415"/>
              <a:chOff x="2576" y="2521"/>
              <a:chExt cx="13162" cy="7219"/>
            </a:xfrm>
          </p:grpSpPr>
          <p:sp>
            <p:nvSpPr>
              <p:cNvPr id="193562" name="Rectangle 2"/>
              <p:cNvSpPr>
                <a:spLocks noChangeArrowheads="1"/>
              </p:cNvSpPr>
              <p:nvPr/>
            </p:nvSpPr>
            <p:spPr bwMode="auto">
              <a:xfrm>
                <a:off x="2576" y="2521"/>
                <a:ext cx="3830" cy="8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pPr>
                <a:r>
                  <a:rPr lang="zh-CN" altLang="en-US" sz="2400" b="1" dirty="0">
                    <a:solidFill>
                      <a:schemeClr val="bg1"/>
                    </a:solidFill>
                    <a:latin typeface="仿宋" pitchFamily="49" charset="-122"/>
                    <a:ea typeface="仿宋" pitchFamily="49" charset="-122"/>
                  </a:rPr>
                  <a:t>中央</a:t>
                </a:r>
              </a:p>
            </p:txBody>
          </p:sp>
          <p:sp>
            <p:nvSpPr>
              <p:cNvPr id="193563" name="Rectangle 20"/>
              <p:cNvSpPr>
                <a:spLocks noChangeArrowheads="1"/>
              </p:cNvSpPr>
              <p:nvPr/>
            </p:nvSpPr>
            <p:spPr bwMode="auto">
              <a:xfrm>
                <a:off x="9818" y="8900"/>
                <a:ext cx="5920" cy="840"/>
              </a:xfrm>
              <a:prstGeom prst="rect">
                <a:avLst/>
              </a:prstGeom>
              <a:solidFill>
                <a:srgbClr val="FFCCCC"/>
              </a:solidFill>
              <a:ln w="9525">
                <a:solidFill>
                  <a:schemeClr val="tx1"/>
                </a:solidFill>
                <a:miter lim="800000"/>
                <a:headEnd/>
                <a:tailEnd/>
              </a:ln>
            </p:spPr>
            <p:txBody>
              <a:bodyPr wrap="none" anchor="ctr"/>
              <a:lstStyle/>
              <a:p>
                <a:pPr algn="ctr">
                  <a:spcBef>
                    <a:spcPct val="20000"/>
                  </a:spcBef>
                </a:pPr>
                <a:r>
                  <a:rPr lang="zh-CN" altLang="en-US" sz="2100" b="1">
                    <a:latin typeface="仿宋" pitchFamily="49" charset="-122"/>
                    <a:ea typeface="仿宋" pitchFamily="49" charset="-122"/>
                  </a:rPr>
                  <a:t>知县（或县令）</a:t>
                </a:r>
              </a:p>
            </p:txBody>
          </p:sp>
        </p:grpSp>
        <p:cxnSp>
          <p:nvCxnSpPr>
            <p:cNvPr id="193561" name="AutoShape 22"/>
            <p:cNvCxnSpPr>
              <a:cxnSpLocks noChangeShapeType="1"/>
              <a:stCxn id="193542" idx="3"/>
            </p:cNvCxnSpPr>
            <p:nvPr/>
          </p:nvCxnSpPr>
          <p:spPr bwMode="auto">
            <a:xfrm flipV="1">
              <a:off x="3140" y="4406"/>
              <a:ext cx="0" cy="658"/>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93557" name="文本框 3"/>
          <p:cNvSpPr txBox="1">
            <a:spLocks noChangeArrowheads="1"/>
          </p:cNvSpPr>
          <p:nvPr/>
        </p:nvSpPr>
        <p:spPr bwMode="auto">
          <a:xfrm>
            <a:off x="3563888" y="1151001"/>
            <a:ext cx="2719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chemeClr val="bg1"/>
                </a:solidFill>
              </a:rPr>
              <a:t>宋朝地方行政组织</a:t>
            </a:r>
          </a:p>
        </p:txBody>
      </p:sp>
      <p:sp>
        <p:nvSpPr>
          <p:cNvPr id="193558" name="文本框 2"/>
          <p:cNvSpPr txBox="1">
            <a:spLocks noChangeArrowheads="1"/>
          </p:cNvSpPr>
          <p:nvPr/>
        </p:nvSpPr>
        <p:spPr bwMode="auto">
          <a:xfrm>
            <a:off x="11113" y="201617"/>
            <a:ext cx="9161462" cy="522287"/>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0000FF"/>
                </a:solidFill>
                <a:latin typeface="华文新魏" pitchFamily="2" charset="-122"/>
                <a:ea typeface="华文新魏" pitchFamily="2" charset="-122"/>
              </a:rPr>
              <a:t>材料四：</a:t>
            </a:r>
          </a:p>
        </p:txBody>
      </p:sp>
      <p:sp>
        <p:nvSpPr>
          <p:cNvPr id="193559" name="文本框 1"/>
          <p:cNvSpPr txBox="1">
            <a:spLocks noChangeArrowheads="1"/>
          </p:cNvSpPr>
          <p:nvPr/>
        </p:nvSpPr>
        <p:spPr bwMode="auto">
          <a:xfrm>
            <a:off x="52389" y="5861050"/>
            <a:ext cx="9091612" cy="522288"/>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a:solidFill>
                  <a:srgbClr val="0000FF"/>
                </a:solidFill>
                <a:latin typeface="华文中宋" pitchFamily="2" charset="-122"/>
                <a:ea typeface="华文中宋" pitchFamily="2" charset="-122"/>
              </a:rPr>
              <a:t>根据以上材料，</a:t>
            </a:r>
            <a:r>
              <a:rPr lang="zh-CN" altLang="en-US" sz="2800" b="1">
                <a:solidFill>
                  <a:srgbClr val="0000FF"/>
                </a:solidFill>
                <a:latin typeface="华文中宋" pitchFamily="2" charset="-122"/>
                <a:ea typeface="华文中宋" pitchFamily="2" charset="-122"/>
                <a:sym typeface="宋体" pitchFamily="2" charset="-122"/>
              </a:rPr>
              <a:t>概括唐宋地方管理有哪些新走向？</a:t>
            </a:r>
            <a:endParaRPr lang="zh-CN" altLang="en-US" sz="2800" b="1">
              <a:solidFill>
                <a:srgbClr val="0000FF"/>
              </a:solidFill>
              <a:latin typeface="华文中宋" pitchFamily="2" charset="-122"/>
              <a:ea typeface="华文中宋" pitchFamily="2" charset="-122"/>
            </a:endParaRPr>
          </a:p>
        </p:txBody>
      </p:sp>
    </p:spTree>
    <p:custDataLst>
      <p:tags r:id="rId1"/>
    </p:custDataLst>
    <p:extLst>
      <p:ext uri="{BB962C8B-B14F-4D97-AF65-F5344CB8AC3E}">
        <p14:creationId xmlns:p14="http://schemas.microsoft.com/office/powerpoint/2010/main" val="12445077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文本框 1"/>
          <p:cNvSpPr txBox="1">
            <a:spLocks noChangeArrowheads="1"/>
          </p:cNvSpPr>
          <p:nvPr/>
        </p:nvSpPr>
        <p:spPr bwMode="auto">
          <a:xfrm>
            <a:off x="-69850" y="206375"/>
            <a:ext cx="9239250"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sym typeface="宋体" pitchFamily="2" charset="-122"/>
              </a:rPr>
              <a:t>1.</a:t>
            </a:r>
            <a:r>
              <a:rPr lang="zh-CN" altLang="en-US" sz="3200" b="1">
                <a:solidFill>
                  <a:srgbClr val="0000FF"/>
                </a:solidFill>
                <a:latin typeface="华文中宋" pitchFamily="2" charset="-122"/>
                <a:ea typeface="华文中宋" pitchFamily="2" charset="-122"/>
                <a:sym typeface="宋体" pitchFamily="2" charset="-122"/>
              </a:rPr>
              <a:t>唐宋地方管理体制新走向</a:t>
            </a:r>
            <a:endParaRPr lang="zh-CN" altLang="zh-CN" sz="3200" b="1">
              <a:solidFill>
                <a:srgbClr val="0000FF"/>
              </a:solidFill>
              <a:latin typeface="华文中宋" pitchFamily="2" charset="-122"/>
              <a:ea typeface="华文中宋" pitchFamily="2" charset="-122"/>
              <a:sym typeface="宋体" pitchFamily="2" charset="-122"/>
            </a:endParaRPr>
          </a:p>
        </p:txBody>
      </p:sp>
      <p:cxnSp>
        <p:nvCxnSpPr>
          <p:cNvPr id="97" name="直接连接符 96"/>
          <p:cNvCxnSpPr/>
          <p:nvPr>
            <p:custDataLst>
              <p:tags r:id="rId1"/>
            </p:custDataLst>
          </p:nvPr>
        </p:nvCxnSpPr>
        <p:spPr>
          <a:xfrm>
            <a:off x="26992" y="1527175"/>
            <a:ext cx="9058275" cy="0"/>
          </a:xfrm>
          <a:prstGeom prst="line">
            <a:avLst/>
          </a:prstGeom>
          <a:ln>
            <a:solidFill>
              <a:srgbClr val="2DA2BF"/>
            </a:solidFill>
          </a:ln>
        </p:spPr>
        <p:style>
          <a:lnRef idx="1">
            <a:srgbClr val="92D050"/>
          </a:lnRef>
          <a:fillRef idx="0">
            <a:srgbClr val="92D050"/>
          </a:fillRef>
          <a:effectRef idx="0">
            <a:srgbClr val="92D050"/>
          </a:effectRef>
          <a:fontRef idx="minor">
            <a:srgbClr val="5F5F5F"/>
          </a:fontRef>
        </p:style>
      </p:cxnSp>
      <p:grpSp>
        <p:nvGrpSpPr>
          <p:cNvPr id="194564" name="组合 97"/>
          <p:cNvGrpSpPr>
            <a:grpSpLocks/>
          </p:cNvGrpSpPr>
          <p:nvPr/>
        </p:nvGrpSpPr>
        <p:grpSpPr bwMode="auto">
          <a:xfrm>
            <a:off x="55565" y="1677988"/>
            <a:ext cx="1427162" cy="1884362"/>
            <a:chOff x="843886" y="3302000"/>
            <a:chExt cx="1905000" cy="2616200"/>
          </a:xfrm>
        </p:grpSpPr>
        <p:sp>
          <p:nvSpPr>
            <p:cNvPr id="99" name="任意多边形 98"/>
            <p:cNvSpPr/>
            <p:nvPr>
              <p:custDataLst>
                <p:tags r:id="rId18"/>
              </p:custDataLst>
            </p:nvPr>
          </p:nvSpPr>
          <p:spPr>
            <a:xfrm>
              <a:off x="843886" y="5472983"/>
              <a:ext cx="1905000"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01</a:t>
              </a:r>
            </a:p>
          </p:txBody>
        </p:sp>
        <p:sp>
          <p:nvSpPr>
            <p:cNvPr id="100" name="任意多边形 99"/>
            <p:cNvSpPr/>
            <p:nvPr>
              <p:custDataLst>
                <p:tags r:id="rId19"/>
              </p:custDataLst>
            </p:nvPr>
          </p:nvSpPr>
          <p:spPr>
            <a:xfrm>
              <a:off x="843886" y="3302000"/>
              <a:ext cx="1905000"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fontScale="65000" lnSpcReduction="20000"/>
            </a:bodyPr>
            <a:lstStyle/>
            <a:p>
              <a:pPr>
                <a:spcAft>
                  <a:spcPct val="35000"/>
                </a:spcAft>
                <a:defRPr/>
              </a:pPr>
              <a:endParaRPr lang="zh-CN" altLang="en-US" sz="2400" b="1" noProof="1">
                <a:solidFill>
                  <a:schemeClr val="tx1"/>
                </a:solidFill>
                <a:latin typeface="微软雅黑" panose="020B0503020204020204" pitchFamily="34" charset="-122"/>
                <a:ea typeface="微软雅黑" panose="020B0503020204020204" pitchFamily="34" charset="-122"/>
                <a:sym typeface="+mn-ea"/>
              </a:endParaRPr>
            </a:p>
            <a:p>
              <a:pPr algn="ctr">
                <a:spcAft>
                  <a:spcPct val="35000"/>
                </a:spcAft>
                <a:defRPr/>
              </a:pPr>
              <a:r>
                <a:rPr lang="zh-CN" altLang="en-US" sz="3200" b="1" noProof="1">
                  <a:solidFill>
                    <a:schemeClr val="tx1"/>
                  </a:solidFill>
                  <a:latin typeface="微软雅黑" panose="020B0503020204020204" pitchFamily="34" charset="-122"/>
                  <a:ea typeface="微软雅黑" panose="020B0503020204020204" pitchFamily="34" charset="-122"/>
                  <a:sym typeface="+mn-ea"/>
                </a:rPr>
                <a:t>使职出现</a:t>
              </a:r>
            </a:p>
            <a:p>
              <a:pPr algn="ctr">
                <a:spcAft>
                  <a:spcPct val="35000"/>
                </a:spcAft>
                <a:defRPr/>
              </a:pPr>
              <a:r>
                <a:rPr lang="zh-CN" altLang="en-US" sz="3200" b="1" noProof="1">
                  <a:solidFill>
                    <a:srgbClr val="FF0000"/>
                  </a:solidFill>
                  <a:latin typeface="华文新魏" panose="02010800040101010101" pitchFamily="2" charset="-122"/>
                  <a:ea typeface="华文新魏" panose="02010800040101010101" pitchFamily="2" charset="-122"/>
                  <a:sym typeface="+mn-ea"/>
                </a:rPr>
                <a:t>(临时差遣)</a:t>
              </a:r>
              <a:endParaRPr lang="zh-CN" altLang="en-US" sz="3200" b="1" noProof="1">
                <a:solidFill>
                  <a:srgbClr val="FF0000"/>
                </a:solidFill>
                <a:latin typeface="华文新魏" panose="02010800040101010101" pitchFamily="2" charset="-122"/>
                <a:ea typeface="华文新魏" panose="02010800040101010101" pitchFamily="2" charset="-122"/>
                <a:cs typeface="+mn-ea"/>
                <a:sym typeface="+mn-ea"/>
              </a:endParaRPr>
            </a:p>
            <a:p>
              <a:pPr>
                <a:spcAft>
                  <a:spcPct val="35000"/>
                </a:spcAft>
                <a:defRPr/>
              </a:pPr>
              <a:endParaRPr lang="en-US" altLang="zh-CN" sz="2400" noProof="1">
                <a:solidFill>
                  <a:srgbClr val="92D050"/>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101" name="椭圆 100"/>
          <p:cNvSpPr/>
          <p:nvPr>
            <p:custDataLst>
              <p:tags r:id="rId2"/>
            </p:custDataLst>
          </p:nvPr>
        </p:nvSpPr>
        <p:spPr>
          <a:xfrm>
            <a:off x="706440" y="1465327"/>
            <a:ext cx="123825"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2" name="椭圆 101"/>
          <p:cNvSpPr/>
          <p:nvPr>
            <p:custDataLst>
              <p:tags r:id="rId3"/>
            </p:custDataLst>
          </p:nvPr>
        </p:nvSpPr>
        <p:spPr>
          <a:xfrm>
            <a:off x="2222500" y="1465327"/>
            <a:ext cx="122238"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3" name="椭圆 102"/>
          <p:cNvSpPr/>
          <p:nvPr>
            <p:custDataLst>
              <p:tags r:id="rId4"/>
            </p:custDataLst>
          </p:nvPr>
        </p:nvSpPr>
        <p:spPr>
          <a:xfrm>
            <a:off x="3736977" y="1509777"/>
            <a:ext cx="123825" cy="123825"/>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04" name="椭圆 103"/>
          <p:cNvSpPr/>
          <p:nvPr>
            <p:custDataLst>
              <p:tags r:id="rId5"/>
            </p:custDataLst>
          </p:nvPr>
        </p:nvSpPr>
        <p:spPr>
          <a:xfrm>
            <a:off x="6767545" y="1465327"/>
            <a:ext cx="122237"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grpSp>
        <p:nvGrpSpPr>
          <p:cNvPr id="194569" name="组合 104"/>
          <p:cNvGrpSpPr>
            <a:grpSpLocks/>
          </p:cNvGrpSpPr>
          <p:nvPr/>
        </p:nvGrpSpPr>
        <p:grpSpPr bwMode="auto">
          <a:xfrm>
            <a:off x="6070632" y="1677988"/>
            <a:ext cx="1585913" cy="1884362"/>
            <a:chOff x="843886" y="3302000"/>
            <a:chExt cx="1994422" cy="2616200"/>
          </a:xfrm>
        </p:grpSpPr>
        <p:sp>
          <p:nvSpPr>
            <p:cNvPr id="106" name="任意多边形 105"/>
            <p:cNvSpPr/>
            <p:nvPr>
              <p:custDataLst>
                <p:tags r:id="rId16"/>
              </p:custDataLst>
            </p:nvPr>
          </p:nvSpPr>
          <p:spPr>
            <a:xfrm>
              <a:off x="843886" y="5472983"/>
              <a:ext cx="1904583"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05</a:t>
              </a:r>
            </a:p>
          </p:txBody>
        </p:sp>
        <p:sp>
          <p:nvSpPr>
            <p:cNvPr id="107" name="任意多边形 106"/>
            <p:cNvSpPr/>
            <p:nvPr>
              <p:custDataLst>
                <p:tags r:id="rId17"/>
              </p:custDataLst>
            </p:nvPr>
          </p:nvSpPr>
          <p:spPr>
            <a:xfrm>
              <a:off x="935721" y="3302000"/>
              <a:ext cx="1902587"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spcAft>
                  <a:spcPct val="35000"/>
                </a:spcAft>
                <a:defRPr/>
              </a:pPr>
              <a:r>
                <a:rPr lang="en-US" altLang="zh-CN" sz="2000" b="1" noProof="1">
                  <a:solidFill>
                    <a:schemeClr val="tx1"/>
                  </a:solidFill>
                  <a:latin typeface="微软雅黑" panose="020B0503020204020204" pitchFamily="34" charset="-122"/>
                  <a:ea typeface="微软雅黑" panose="020B0503020204020204" pitchFamily="34" charset="-122"/>
                  <a:sym typeface="+mn-ea"/>
                </a:rPr>
                <a:t>诸监司设立</a:t>
              </a:r>
            </a:p>
            <a:p>
              <a:pPr>
                <a:spcAft>
                  <a:spcPct val="35000"/>
                </a:spcAft>
                <a:defRPr/>
              </a:pPr>
              <a:r>
                <a:rPr lang="zh-CN" altLang="en-US" b="1" noProof="1">
                  <a:solidFill>
                    <a:srgbClr val="FF0000"/>
                  </a:solidFill>
                  <a:latin typeface="华文中宋" panose="02010600040101010101" pitchFamily="2" charset="-122"/>
                  <a:ea typeface="华文中宋" panose="02010600040101010101" pitchFamily="2" charset="-122"/>
                  <a:sym typeface="+mn-ea"/>
                </a:rPr>
                <a:t>(权钱兵分立)</a:t>
              </a:r>
              <a:endParaRPr lang="en-US" altLang="zh-CN" sz="2400" b="1" noProof="1">
                <a:solidFill>
                  <a:srgbClr val="FF0000"/>
                </a:solidFill>
                <a:latin typeface="微软雅黑" panose="020B0503020204020204" pitchFamily="34" charset="-122"/>
                <a:ea typeface="微软雅黑" panose="020B0503020204020204" pitchFamily="34" charset="-122"/>
                <a:sym typeface="+mn-ea"/>
              </a:endParaRPr>
            </a:p>
          </p:txBody>
        </p:sp>
      </p:grpSp>
      <p:grpSp>
        <p:nvGrpSpPr>
          <p:cNvPr id="194570" name="组合 107"/>
          <p:cNvGrpSpPr>
            <a:grpSpLocks/>
          </p:cNvGrpSpPr>
          <p:nvPr/>
        </p:nvGrpSpPr>
        <p:grpSpPr bwMode="auto">
          <a:xfrm>
            <a:off x="1482726" y="1677988"/>
            <a:ext cx="1487488" cy="1884362"/>
            <a:chOff x="685320" y="3302000"/>
            <a:chExt cx="2064006" cy="2616200"/>
          </a:xfrm>
        </p:grpSpPr>
        <p:sp>
          <p:nvSpPr>
            <p:cNvPr id="109" name="任意多边形 108"/>
            <p:cNvSpPr/>
            <p:nvPr>
              <p:custDataLst>
                <p:tags r:id="rId14"/>
              </p:custDataLst>
            </p:nvPr>
          </p:nvSpPr>
          <p:spPr>
            <a:xfrm>
              <a:off x="843920" y="5472983"/>
              <a:ext cx="1905406"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02</a:t>
              </a:r>
            </a:p>
          </p:txBody>
        </p:sp>
        <p:sp>
          <p:nvSpPr>
            <p:cNvPr id="110" name="任意多边形 109"/>
            <p:cNvSpPr/>
            <p:nvPr>
              <p:custDataLst>
                <p:tags r:id="rId15"/>
              </p:custDataLst>
            </p:nvPr>
          </p:nvSpPr>
          <p:spPr>
            <a:xfrm>
              <a:off x="685320" y="3302000"/>
              <a:ext cx="2064006"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lgn="ct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节度使</a:t>
              </a:r>
            </a:p>
            <a:p>
              <a:pPr algn="ctr">
                <a:spcAft>
                  <a:spcPct val="35000"/>
                </a:spcAft>
                <a:defRPr/>
              </a:pPr>
              <a:r>
                <a:rPr lang="en-US" altLang="zh-CN" b="1" noProof="1">
                  <a:solidFill>
                    <a:srgbClr val="FF0000"/>
                  </a:solidFill>
                  <a:latin typeface="华文中宋" panose="02010600040101010101" pitchFamily="2" charset="-122"/>
                  <a:ea typeface="华文中宋" panose="02010600040101010101" pitchFamily="2" charset="-122"/>
                  <a:sym typeface="+mn-ea"/>
                </a:rPr>
                <a:t>(</a:t>
              </a:r>
              <a:r>
                <a:rPr lang="zh-CN" altLang="en-US" b="1" noProof="1">
                  <a:solidFill>
                    <a:srgbClr val="FF0000"/>
                  </a:solidFill>
                  <a:latin typeface="华文中宋" panose="02010600040101010101" pitchFamily="2" charset="-122"/>
                  <a:ea typeface="华文中宋" panose="02010600040101010101" pitchFamily="2" charset="-122"/>
                  <a:sym typeface="+mn-ea"/>
                </a:rPr>
                <a:t>权钱兵合一</a:t>
              </a:r>
              <a:r>
                <a:rPr lang="en-US" altLang="zh-CN" b="1" noProof="1">
                  <a:solidFill>
                    <a:srgbClr val="FF0000"/>
                  </a:solidFill>
                  <a:latin typeface="华文中宋" panose="02010600040101010101" pitchFamily="2" charset="-122"/>
                  <a:ea typeface="华文中宋" panose="02010600040101010101" pitchFamily="2" charset="-122"/>
                  <a:sym typeface="+mn-ea"/>
                </a:rPr>
                <a:t>)</a:t>
              </a:r>
            </a:p>
          </p:txBody>
        </p:sp>
      </p:grpSp>
      <p:grpSp>
        <p:nvGrpSpPr>
          <p:cNvPr id="194571" name="组合 110"/>
          <p:cNvGrpSpPr>
            <a:grpSpLocks/>
          </p:cNvGrpSpPr>
          <p:nvPr/>
        </p:nvGrpSpPr>
        <p:grpSpPr bwMode="auto">
          <a:xfrm>
            <a:off x="3041663" y="1677988"/>
            <a:ext cx="1470025" cy="1884362"/>
            <a:chOff x="843886" y="3302000"/>
            <a:chExt cx="1905000" cy="2616200"/>
          </a:xfrm>
        </p:grpSpPr>
        <p:sp>
          <p:nvSpPr>
            <p:cNvPr id="112" name="任意多边形 111"/>
            <p:cNvSpPr/>
            <p:nvPr>
              <p:custDataLst>
                <p:tags r:id="rId12"/>
              </p:custDataLst>
            </p:nvPr>
          </p:nvSpPr>
          <p:spPr>
            <a:xfrm>
              <a:off x="843886" y="5472983"/>
              <a:ext cx="1905000"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03</a:t>
              </a:r>
            </a:p>
          </p:txBody>
        </p:sp>
        <p:sp>
          <p:nvSpPr>
            <p:cNvPr id="113" name="任意多边形 112"/>
            <p:cNvSpPr/>
            <p:nvPr>
              <p:custDataLst>
                <p:tags r:id="rId13"/>
              </p:custDataLst>
            </p:nvPr>
          </p:nvSpPr>
          <p:spPr>
            <a:xfrm>
              <a:off x="843886" y="3302000"/>
              <a:ext cx="1905000"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安史之乱</a:t>
              </a:r>
              <a:endParaRPr lang="zh-CN" altLang="en-US" sz="2400" b="1" noProof="1">
                <a:solidFill>
                  <a:schemeClr val="tx1"/>
                </a:solidFill>
                <a:latin typeface="微软雅黑" panose="020B0503020204020204" pitchFamily="34" charset="-122"/>
                <a:ea typeface="微软雅黑" panose="020B0503020204020204" pitchFamily="34" charset="-122"/>
              </a:endParaRPr>
            </a:p>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藩镇割据</a:t>
              </a:r>
            </a:p>
          </p:txBody>
        </p:sp>
      </p:grpSp>
      <p:grpSp>
        <p:nvGrpSpPr>
          <p:cNvPr id="194572" name="组合 113"/>
          <p:cNvGrpSpPr>
            <a:grpSpLocks/>
          </p:cNvGrpSpPr>
          <p:nvPr/>
        </p:nvGrpSpPr>
        <p:grpSpPr bwMode="auto">
          <a:xfrm>
            <a:off x="4627575" y="1677988"/>
            <a:ext cx="1444625" cy="1884362"/>
            <a:chOff x="743401" y="3302000"/>
            <a:chExt cx="2005485" cy="2616200"/>
          </a:xfrm>
        </p:grpSpPr>
        <p:sp>
          <p:nvSpPr>
            <p:cNvPr id="115" name="任意多边形 114"/>
            <p:cNvSpPr/>
            <p:nvPr>
              <p:custDataLst>
                <p:tags r:id="rId10"/>
              </p:custDataLst>
            </p:nvPr>
          </p:nvSpPr>
          <p:spPr>
            <a:xfrm>
              <a:off x="844777" y="5472983"/>
              <a:ext cx="1904109"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04</a:t>
              </a:r>
            </a:p>
          </p:txBody>
        </p:sp>
        <p:sp>
          <p:nvSpPr>
            <p:cNvPr id="116" name="任意多边形 115"/>
            <p:cNvSpPr/>
            <p:nvPr>
              <p:custDataLst>
                <p:tags r:id="rId11"/>
              </p:custDataLst>
            </p:nvPr>
          </p:nvSpPr>
          <p:spPr>
            <a:xfrm>
              <a:off x="743401" y="3302000"/>
              <a:ext cx="2005485"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lstStyle/>
            <a:p>
              <a:pPr>
                <a:spcAft>
                  <a:spcPct val="35000"/>
                </a:spcAft>
                <a:defRPr/>
              </a:pPr>
              <a:r>
                <a:rPr lang="zh-CN" altLang="en-US" sz="2400" b="1" noProof="1">
                  <a:solidFill>
                    <a:schemeClr val="tx1"/>
                  </a:solidFill>
                  <a:latin typeface="微软雅黑" panose="020B0503020204020204" pitchFamily="34" charset="-122"/>
                  <a:ea typeface="微软雅黑" panose="020B0503020204020204" pitchFamily="34" charset="-122"/>
                  <a:sym typeface="+mn-ea"/>
                </a:rPr>
                <a:t>宋转运使</a:t>
              </a:r>
              <a:endParaRPr lang="zh-CN" altLang="en-US" sz="2400" b="1" noProof="1">
                <a:solidFill>
                  <a:schemeClr val="tx1"/>
                </a:solidFill>
                <a:latin typeface="微软雅黑" panose="020B0503020204020204" pitchFamily="34" charset="-122"/>
                <a:ea typeface="微软雅黑" panose="020B0503020204020204" pitchFamily="34" charset="-122"/>
              </a:endParaRPr>
            </a:p>
            <a:p>
              <a:pPr>
                <a:spcAft>
                  <a:spcPct val="35000"/>
                </a:spcAft>
                <a:defRPr/>
              </a:pPr>
              <a:r>
                <a:rPr lang="zh-CN" altLang="en-US" b="1" noProof="1">
                  <a:solidFill>
                    <a:srgbClr val="FF0000"/>
                  </a:solidFill>
                  <a:latin typeface="华文中宋" panose="02010600040101010101" pitchFamily="2" charset="-122"/>
                  <a:ea typeface="华文中宋" panose="02010600040101010101" pitchFamily="2" charset="-122"/>
                  <a:sym typeface="+mn-ea"/>
                </a:rPr>
                <a:t>(临时到固定)</a:t>
              </a:r>
            </a:p>
          </p:txBody>
        </p:sp>
      </p:grpSp>
      <p:sp>
        <p:nvSpPr>
          <p:cNvPr id="117" name="椭圆 116"/>
          <p:cNvSpPr/>
          <p:nvPr>
            <p:custDataLst>
              <p:tags r:id="rId6"/>
            </p:custDataLst>
          </p:nvPr>
        </p:nvSpPr>
        <p:spPr>
          <a:xfrm>
            <a:off x="5251453" y="1465327"/>
            <a:ext cx="123825"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grpSp>
        <p:nvGrpSpPr>
          <p:cNvPr id="194574" name="组合 117"/>
          <p:cNvGrpSpPr>
            <a:grpSpLocks/>
          </p:cNvGrpSpPr>
          <p:nvPr/>
        </p:nvGrpSpPr>
        <p:grpSpPr bwMode="auto">
          <a:xfrm>
            <a:off x="7656513" y="1677988"/>
            <a:ext cx="1428750" cy="1884362"/>
            <a:chOff x="843886" y="3302000"/>
            <a:chExt cx="1982367" cy="2616200"/>
          </a:xfrm>
        </p:grpSpPr>
        <p:sp>
          <p:nvSpPr>
            <p:cNvPr id="119" name="任意多边形 118"/>
            <p:cNvSpPr/>
            <p:nvPr>
              <p:custDataLst>
                <p:tags r:id="rId8"/>
              </p:custDataLst>
            </p:nvPr>
          </p:nvSpPr>
          <p:spPr>
            <a:xfrm>
              <a:off x="843886" y="5472983"/>
              <a:ext cx="1905274" cy="445217"/>
            </a:xfrm>
            <a:custGeom>
              <a:avLst/>
              <a:gdLst>
                <a:gd name="connsiteX0" fmla="*/ 0 w 1905000"/>
                <a:gd name="connsiteY0" fmla="*/ 0 h 444500"/>
                <a:gd name="connsiteX1" fmla="*/ 1905000 w 1905000"/>
                <a:gd name="connsiteY1" fmla="*/ 0 h 444500"/>
                <a:gd name="connsiteX2" fmla="*/ 1905000 w 1905000"/>
                <a:gd name="connsiteY2" fmla="*/ 266706 h 444500"/>
                <a:gd name="connsiteX3" fmla="*/ 1727206 w 1905000"/>
                <a:gd name="connsiteY3" fmla="*/ 444500 h 444500"/>
                <a:gd name="connsiteX4" fmla="*/ 177794 w 1905000"/>
                <a:gd name="connsiteY4" fmla="*/ 444500 h 444500"/>
                <a:gd name="connsiteX5" fmla="*/ 0 w 1905000"/>
                <a:gd name="connsiteY5" fmla="*/ 266706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00" h="444500">
                  <a:moveTo>
                    <a:pt x="0" y="0"/>
                  </a:moveTo>
                  <a:lnTo>
                    <a:pt x="1905000" y="0"/>
                  </a:lnTo>
                  <a:lnTo>
                    <a:pt x="1905000" y="266706"/>
                  </a:lnTo>
                  <a:cubicBezTo>
                    <a:pt x="1905000" y="364899"/>
                    <a:pt x="1825399" y="444500"/>
                    <a:pt x="1727206" y="444500"/>
                  </a:cubicBezTo>
                  <a:lnTo>
                    <a:pt x="177794" y="444500"/>
                  </a:lnTo>
                  <a:cubicBezTo>
                    <a:pt x="79601" y="444500"/>
                    <a:pt x="0" y="364899"/>
                    <a:pt x="0" y="266706"/>
                  </a:cubicBezTo>
                  <a:close/>
                </a:path>
              </a:pathLst>
            </a:custGeom>
            <a:solidFill>
              <a:srgbClr val="2DA2B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72500" lnSpcReduction="20000"/>
            </a:bodyPr>
            <a:lstStyle/>
            <a:p>
              <a:pPr algn="ctr">
                <a:defRPr/>
              </a:pPr>
              <a:r>
                <a:rPr lang="en-US" altLang="zh-CN" sz="2400" noProof="1">
                  <a:solidFill>
                    <a:srgbClr val="FFFFFF"/>
                  </a:solidFill>
                  <a:sym typeface="Arial" panose="020B0604020202020204" pitchFamily="34" charset="0"/>
                </a:rPr>
                <a:t>06</a:t>
              </a:r>
            </a:p>
          </p:txBody>
        </p:sp>
        <p:sp>
          <p:nvSpPr>
            <p:cNvPr id="120" name="任意多边形 119"/>
            <p:cNvSpPr/>
            <p:nvPr>
              <p:custDataLst>
                <p:tags r:id="rId9"/>
              </p:custDataLst>
            </p:nvPr>
          </p:nvSpPr>
          <p:spPr>
            <a:xfrm>
              <a:off x="843886" y="3302000"/>
              <a:ext cx="1982367" cy="2170983"/>
            </a:xfrm>
            <a:custGeom>
              <a:avLst/>
              <a:gdLst>
                <a:gd name="connsiteX0" fmla="*/ 952500 w 1905000"/>
                <a:gd name="connsiteY0" fmla="*/ 0 h 2171700"/>
                <a:gd name="connsiteX1" fmla="*/ 1068070 w 1905000"/>
                <a:gd name="connsiteY1" fmla="*/ 177800 h 2171700"/>
                <a:gd name="connsiteX2" fmla="*/ 1727206 w 1905000"/>
                <a:gd name="connsiteY2" fmla="*/ 177800 h 2171700"/>
                <a:gd name="connsiteX3" fmla="*/ 1905000 w 1905000"/>
                <a:gd name="connsiteY3" fmla="*/ 355594 h 2171700"/>
                <a:gd name="connsiteX4" fmla="*/ 1905000 w 1905000"/>
                <a:gd name="connsiteY4" fmla="*/ 2171700 h 2171700"/>
                <a:gd name="connsiteX5" fmla="*/ 0 w 1905000"/>
                <a:gd name="connsiteY5" fmla="*/ 2171700 h 2171700"/>
                <a:gd name="connsiteX6" fmla="*/ 0 w 1905000"/>
                <a:gd name="connsiteY6" fmla="*/ 355594 h 2171700"/>
                <a:gd name="connsiteX7" fmla="*/ 177794 w 1905000"/>
                <a:gd name="connsiteY7" fmla="*/ 177800 h 2171700"/>
                <a:gd name="connsiteX8" fmla="*/ 836930 w 1905000"/>
                <a:gd name="connsiteY8" fmla="*/ 17780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2171700">
                  <a:moveTo>
                    <a:pt x="952500" y="0"/>
                  </a:moveTo>
                  <a:lnTo>
                    <a:pt x="1068070" y="177800"/>
                  </a:lnTo>
                  <a:lnTo>
                    <a:pt x="1727206" y="177800"/>
                  </a:lnTo>
                  <a:cubicBezTo>
                    <a:pt x="1825399" y="177800"/>
                    <a:pt x="1905000" y="257401"/>
                    <a:pt x="1905000" y="355594"/>
                  </a:cubicBezTo>
                  <a:lnTo>
                    <a:pt x="1905000" y="2171700"/>
                  </a:lnTo>
                  <a:lnTo>
                    <a:pt x="0" y="2171700"/>
                  </a:lnTo>
                  <a:lnTo>
                    <a:pt x="0" y="355594"/>
                  </a:lnTo>
                  <a:cubicBezTo>
                    <a:pt x="0" y="257401"/>
                    <a:pt x="79601" y="177800"/>
                    <a:pt x="177794" y="177800"/>
                  </a:cubicBezTo>
                  <a:lnTo>
                    <a:pt x="836930" y="177800"/>
                  </a:lnTo>
                  <a:close/>
                </a:path>
              </a:pathLst>
            </a:custGeom>
            <a:solidFill>
              <a:srgbClr val="FEFFFF"/>
            </a:solidFill>
            <a:ln w="3175">
              <a:solidFill>
                <a:srgbClr val="2DA2BF"/>
              </a:solidFill>
            </a:ln>
          </p:spPr>
          <p:style>
            <a:lnRef idx="2">
              <a:srgbClr val="92D050">
                <a:shade val="50000"/>
              </a:srgbClr>
            </a:lnRef>
            <a:fillRef idx="1">
              <a:srgbClr val="92D050"/>
            </a:fillRef>
            <a:effectRef idx="0">
              <a:srgbClr val="92D050"/>
            </a:effectRef>
            <a:fontRef idx="minor">
              <a:sysClr val="window" lastClr="CCE8CF"/>
            </a:fontRef>
          </p:style>
          <p:txBody>
            <a:bodyPr tIns="180000" anchor="ctr">
              <a:normAutofit/>
            </a:bodyPr>
            <a:lstStyle/>
            <a:p>
              <a:pPr>
                <a:spcAft>
                  <a:spcPct val="35000"/>
                </a:spcAft>
                <a:defRPr/>
              </a:pPr>
              <a:r>
                <a:rPr lang="zh-CN" sz="2400" b="1" noProof="1">
                  <a:solidFill>
                    <a:schemeClr val="tx1"/>
                  </a:solidFill>
                  <a:latin typeface="微软雅黑" panose="020B0503020204020204" pitchFamily="34" charset="-122"/>
                  <a:ea typeface="微软雅黑" panose="020B0503020204020204" pitchFamily="34" charset="-122"/>
                  <a:sym typeface="+mn-ea"/>
                </a:rPr>
                <a:t>知州知县</a:t>
              </a:r>
              <a:endParaRPr lang="zh-CN" sz="2400" b="1" noProof="1">
                <a:solidFill>
                  <a:schemeClr val="tx1"/>
                </a:solidFill>
                <a:latin typeface="微软雅黑" panose="020B0503020204020204" pitchFamily="34" charset="-122"/>
                <a:ea typeface="微软雅黑" panose="020B0503020204020204" pitchFamily="34" charset="-122"/>
              </a:endParaRPr>
            </a:p>
            <a:p>
              <a:pPr>
                <a:spcAft>
                  <a:spcPct val="35000"/>
                </a:spcAft>
                <a:defRPr/>
              </a:pPr>
              <a:r>
                <a:rPr lang="zh-CN" altLang="en-US" b="1" noProof="1">
                  <a:solidFill>
                    <a:srgbClr val="FF0000"/>
                  </a:solidFill>
                  <a:latin typeface="华文中宋" panose="02010600040101010101" pitchFamily="2" charset="-122"/>
                  <a:ea typeface="华文中宋" panose="02010600040101010101" pitchFamily="2" charset="-122"/>
                  <a:sym typeface="+mn-ea"/>
                </a:rPr>
                <a:t>(临时到固定)</a:t>
              </a:r>
            </a:p>
          </p:txBody>
        </p:sp>
      </p:grpSp>
      <p:sp>
        <p:nvSpPr>
          <p:cNvPr id="121" name="椭圆 120"/>
          <p:cNvSpPr/>
          <p:nvPr>
            <p:custDataLst>
              <p:tags r:id="rId7"/>
            </p:custDataLst>
          </p:nvPr>
        </p:nvSpPr>
        <p:spPr>
          <a:xfrm>
            <a:off x="8281990" y="1465327"/>
            <a:ext cx="123825" cy="122237"/>
          </a:xfrm>
          <a:prstGeom prst="ellipse">
            <a:avLst/>
          </a:prstGeom>
          <a:solidFill>
            <a:srgbClr val="2DA2BF"/>
          </a:solidFill>
          <a:ln w="38100">
            <a:solidFill>
              <a:srgbClr val="FEFFFF"/>
            </a:solidFill>
          </a:ln>
        </p:spPr>
        <p:style>
          <a:lnRef idx="2">
            <a:srgbClr val="92D050">
              <a:shade val="50000"/>
            </a:srgbClr>
          </a:lnRef>
          <a:fillRef idx="1">
            <a:srgbClr val="92D050"/>
          </a:fillRef>
          <a:effectRef idx="0">
            <a:srgbClr val="92D050"/>
          </a:effectRef>
          <a:fontRef idx="minor">
            <a:sysClr val="window" lastClr="CCE8CF"/>
          </a:fontRef>
        </p:style>
        <p:txBody>
          <a:bodyPr anchor="ctr">
            <a:normAutofit fontScale="25000" lnSpcReduction="20000"/>
          </a:bodyPr>
          <a:lstStyle/>
          <a:p>
            <a:pPr algn="ctr">
              <a:defRPr/>
            </a:pPr>
            <a:endParaRPr lang="zh-CN" altLang="en-US" noProof="1">
              <a:solidFill>
                <a:srgbClr val="FFFFFF"/>
              </a:solidFill>
              <a:sym typeface="Arial" panose="020B0604020202020204" pitchFamily="34" charset="0"/>
            </a:endParaRPr>
          </a:p>
        </p:txBody>
      </p:sp>
      <p:sp>
        <p:nvSpPr>
          <p:cNvPr id="194576" name="文本占位符 2"/>
          <p:cNvSpPr>
            <a:spLocks noGrp="1" noChangeArrowheads="1"/>
          </p:cNvSpPr>
          <p:nvPr/>
        </p:nvSpPr>
        <p:spPr bwMode="auto">
          <a:xfrm>
            <a:off x="22" y="4086225"/>
            <a:ext cx="914241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40000"/>
              </a:lnSpc>
              <a:spcBef>
                <a:spcPct val="20000"/>
              </a:spcBef>
              <a:buFont typeface="Arial" pitchFamily="34" charset="0"/>
              <a:buChar char="•"/>
            </a:pPr>
            <a:r>
              <a:rPr lang="zh-CN" altLang="en-US" sz="2800" b="1" dirty="0">
                <a:solidFill>
                  <a:schemeClr val="bg1"/>
                </a:solidFill>
                <a:latin typeface="微软雅黑" pitchFamily="34" charset="-122"/>
                <a:ea typeface="微软雅黑" pitchFamily="34" charset="-122"/>
                <a:sym typeface="黑体" pitchFamily="49" charset="-122"/>
              </a:rPr>
              <a:t>新走向：</a:t>
            </a:r>
          </a:p>
          <a:p>
            <a:pPr marL="342900" indent="-342900">
              <a:lnSpc>
                <a:spcPct val="140000"/>
              </a:lnSpc>
              <a:spcBef>
                <a:spcPct val="20000"/>
              </a:spcBef>
              <a:buFont typeface="Arial" pitchFamily="34" charset="0"/>
              <a:buChar char="•"/>
            </a:pPr>
            <a:r>
              <a:rPr lang="en-US" altLang="zh-CN" sz="2800" b="1" dirty="0">
                <a:solidFill>
                  <a:schemeClr val="bg1"/>
                </a:solidFill>
                <a:latin typeface="华文新魏" pitchFamily="2" charset="-122"/>
                <a:ea typeface="华文新魏" pitchFamily="2" charset="-122"/>
                <a:sym typeface="黑体" pitchFamily="49" charset="-122"/>
              </a:rPr>
              <a:t>(</a:t>
            </a:r>
            <a:r>
              <a:rPr lang="zh-CN" altLang="en-US" sz="2800" b="1" dirty="0">
                <a:solidFill>
                  <a:schemeClr val="bg1"/>
                </a:solidFill>
                <a:latin typeface="华文新魏" pitchFamily="2" charset="-122"/>
                <a:ea typeface="华文新魏" pitchFamily="2" charset="-122"/>
                <a:sym typeface="黑体" pitchFamily="49" charset="-122"/>
              </a:rPr>
              <a:t>1</a:t>
            </a:r>
            <a:r>
              <a:rPr lang="en-US" altLang="zh-CN" sz="2800" b="1" dirty="0">
                <a:solidFill>
                  <a:schemeClr val="bg1"/>
                </a:solidFill>
                <a:latin typeface="华文新魏" pitchFamily="2" charset="-122"/>
                <a:ea typeface="华文新魏" pitchFamily="2" charset="-122"/>
                <a:sym typeface="黑体" pitchFamily="49" charset="-122"/>
              </a:rPr>
              <a:t>)</a:t>
            </a:r>
            <a:r>
              <a:rPr lang="zh-CN" altLang="en-US" sz="2800" b="1" dirty="0">
                <a:solidFill>
                  <a:schemeClr val="bg1"/>
                </a:solidFill>
                <a:latin typeface="华文新魏" pitchFamily="2" charset="-122"/>
                <a:ea typeface="华文新魏" pitchFamily="2" charset="-122"/>
                <a:sym typeface="黑体" pitchFamily="49" charset="-122"/>
              </a:rPr>
              <a:t>地方权力由</a:t>
            </a:r>
            <a:r>
              <a:rPr lang="zh-CN" altLang="en-US" sz="2800" b="1" dirty="0">
                <a:solidFill>
                  <a:schemeClr val="bg1"/>
                </a:solidFill>
                <a:latin typeface="华文新魏" pitchFamily="2" charset="-122"/>
                <a:ea typeface="华文新魏" pitchFamily="2" charset="-122"/>
              </a:rPr>
              <a:t>权钱兵合一到权钱兵分立，事权分散</a:t>
            </a:r>
          </a:p>
          <a:p>
            <a:pPr marL="342900" indent="-342900">
              <a:lnSpc>
                <a:spcPct val="140000"/>
              </a:lnSpc>
              <a:spcBef>
                <a:spcPct val="20000"/>
              </a:spcBef>
              <a:buFont typeface="Arial" pitchFamily="34" charset="0"/>
              <a:buChar char="•"/>
            </a:pPr>
            <a:r>
              <a:rPr lang="en-US" altLang="zh-CN" sz="2800" b="1" dirty="0">
                <a:solidFill>
                  <a:schemeClr val="bg1"/>
                </a:solidFill>
                <a:latin typeface="华文新魏" pitchFamily="2" charset="-122"/>
                <a:ea typeface="华文新魏" pitchFamily="2" charset="-122"/>
                <a:sym typeface="黑体" pitchFamily="49" charset="-122"/>
              </a:rPr>
              <a:t>(2)</a:t>
            </a:r>
            <a:r>
              <a:rPr lang="en-US" altLang="zh-CN" sz="2800" b="1" dirty="0" err="1">
                <a:solidFill>
                  <a:schemeClr val="bg1"/>
                </a:solidFill>
                <a:latin typeface="华文新魏" pitchFamily="2" charset="-122"/>
                <a:ea typeface="华文新魏" pitchFamily="2" charset="-122"/>
                <a:sym typeface="黑体" pitchFamily="49" charset="-122"/>
              </a:rPr>
              <a:t>地方管理由临时使职到固定官职，实权收归中央</a:t>
            </a:r>
            <a:endParaRPr lang="en-US" altLang="zh-CN" sz="2800" b="1" dirty="0">
              <a:solidFill>
                <a:schemeClr val="bg1"/>
              </a:solidFill>
              <a:latin typeface="华文新魏" pitchFamily="2" charset="-122"/>
              <a:ea typeface="华文新魏" pitchFamily="2" charset="-122"/>
              <a:sym typeface="黑体" pitchFamily="49" charset="-122"/>
            </a:endParaRPr>
          </a:p>
        </p:txBody>
      </p:sp>
    </p:spTree>
    <p:extLst>
      <p:ext uri="{BB962C8B-B14F-4D97-AF65-F5344CB8AC3E}">
        <p14:creationId xmlns:p14="http://schemas.microsoft.com/office/powerpoint/2010/main" val="1023097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rgbClr val="FF0000"/>
                </a:solidFill>
                <a:latin typeface="Times New Roman"/>
                <a:cs typeface="Times New Roman"/>
              </a:rPr>
              <a:t>必修一的主题内容</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政治文明：神权</a:t>
            </a:r>
            <a:r>
              <a:rPr lang="en-US" altLang="zh-CN" b="1" dirty="0">
                <a:solidFill>
                  <a:schemeClr val="bg1"/>
                </a:solidFill>
                <a:ea typeface="黑体" pitchFamily="49" charset="-122"/>
              </a:rPr>
              <a:t>—</a:t>
            </a:r>
            <a:r>
              <a:rPr lang="zh-CN" altLang="en-US" b="1" dirty="0">
                <a:solidFill>
                  <a:schemeClr val="bg1"/>
                </a:solidFill>
                <a:ea typeface="黑体" pitchFamily="49" charset="-122"/>
              </a:rPr>
              <a:t>君权</a:t>
            </a:r>
            <a:r>
              <a:rPr lang="en-US" altLang="zh-CN" b="1" dirty="0">
                <a:solidFill>
                  <a:schemeClr val="bg1"/>
                </a:solidFill>
                <a:ea typeface="黑体" pitchFamily="49" charset="-122"/>
              </a:rPr>
              <a:t>—</a:t>
            </a:r>
            <a:r>
              <a:rPr lang="zh-CN" altLang="en-US" b="1" dirty="0">
                <a:solidFill>
                  <a:schemeClr val="bg1"/>
                </a:solidFill>
                <a:ea typeface="黑体" pitchFamily="49" charset="-122"/>
              </a:rPr>
              <a:t>民权（民主化、法制化）</a:t>
            </a:r>
          </a:p>
          <a:p>
            <a:pPr>
              <a:buFontTx/>
              <a:buNone/>
            </a:pPr>
            <a:r>
              <a:rPr lang="zh-CN" altLang="en-US" b="1" dirty="0">
                <a:solidFill>
                  <a:schemeClr val="bg1"/>
                </a:solidFill>
                <a:ea typeface="黑体" pitchFamily="49" charset="-122"/>
              </a:rPr>
              <a:t>         </a:t>
            </a:r>
            <a:r>
              <a:rPr lang="en-US" altLang="zh-CN" b="1" dirty="0">
                <a:solidFill>
                  <a:schemeClr val="bg1"/>
                </a:solidFill>
                <a:ea typeface="黑体" pitchFamily="49" charset="-122"/>
              </a:rPr>
              <a:t>——</a:t>
            </a:r>
            <a:r>
              <a:rPr lang="zh-CN" altLang="en-US" b="1" dirty="0">
                <a:solidFill>
                  <a:schemeClr val="bg1"/>
                </a:solidFill>
                <a:ea typeface="黑体" pitchFamily="49" charset="-122"/>
              </a:rPr>
              <a:t>过自由而平等的生活</a:t>
            </a:r>
          </a:p>
          <a:p>
            <a:pPr>
              <a:buFontTx/>
              <a:buNone/>
            </a:pPr>
            <a:r>
              <a:rPr lang="zh-CN" altLang="en-US" b="1" dirty="0">
                <a:solidFill>
                  <a:schemeClr val="bg1"/>
                </a:solidFill>
                <a:ea typeface="黑体" pitchFamily="49" charset="-122"/>
              </a:rPr>
              <a:t>必修</a:t>
            </a:r>
            <a:r>
              <a:rPr lang="en-US" altLang="zh-CN" b="1" dirty="0">
                <a:solidFill>
                  <a:schemeClr val="bg1"/>
                </a:solidFill>
                <a:ea typeface="黑体" pitchFamily="49" charset="-122"/>
              </a:rPr>
              <a:t>Ⅰ</a:t>
            </a:r>
            <a:r>
              <a:rPr lang="zh-CN" altLang="en-US" b="1" dirty="0">
                <a:solidFill>
                  <a:schemeClr val="bg1"/>
                </a:solidFill>
                <a:ea typeface="黑体" pitchFamily="49" charset="-122"/>
              </a:rPr>
              <a:t>：政治模块 </a:t>
            </a:r>
          </a:p>
          <a:p>
            <a:pPr>
              <a:buFontTx/>
              <a:buNone/>
            </a:pPr>
            <a:r>
              <a:rPr lang="zh-CN" altLang="en-US" b="1" dirty="0">
                <a:solidFill>
                  <a:schemeClr val="bg1"/>
                </a:solidFill>
                <a:ea typeface="黑体" pitchFamily="49" charset="-122"/>
              </a:rPr>
              <a:t>一、中央集权：中国政治的制度基因 </a:t>
            </a:r>
            <a:endParaRPr lang="en-US" altLang="zh-CN" b="1" dirty="0">
              <a:solidFill>
                <a:schemeClr val="bg1"/>
              </a:solidFill>
              <a:ea typeface="黑体" pitchFamily="49" charset="-122"/>
            </a:endParaRPr>
          </a:p>
          <a:p>
            <a:pPr>
              <a:buFontTx/>
              <a:buNone/>
            </a:pPr>
            <a:r>
              <a:rPr lang="zh-CN" altLang="en-US" b="1" dirty="0" smtClean="0">
                <a:solidFill>
                  <a:schemeClr val="bg1"/>
                </a:solidFill>
                <a:ea typeface="黑体" pitchFamily="49" charset="-122"/>
              </a:rPr>
              <a:t>二、</a:t>
            </a:r>
            <a:r>
              <a:rPr lang="zh-CN" altLang="en-US" b="1" dirty="0">
                <a:solidFill>
                  <a:schemeClr val="bg1"/>
                </a:solidFill>
                <a:ea typeface="黑体" pitchFamily="49" charset="-122"/>
              </a:rPr>
              <a:t>走向共和：中国近代的艰难转型 </a:t>
            </a:r>
          </a:p>
          <a:p>
            <a:pPr>
              <a:buFontTx/>
              <a:buNone/>
            </a:pPr>
            <a:r>
              <a:rPr lang="zh-CN" altLang="en-US" b="1" dirty="0" smtClean="0">
                <a:solidFill>
                  <a:schemeClr val="bg1"/>
                </a:solidFill>
                <a:ea typeface="黑体" pitchFamily="49" charset="-122"/>
              </a:rPr>
              <a:t>三、</a:t>
            </a:r>
            <a:r>
              <a:rPr lang="zh-CN" altLang="en-US" b="1" dirty="0">
                <a:solidFill>
                  <a:schemeClr val="bg1"/>
                </a:solidFill>
                <a:ea typeface="黑体" pitchFamily="49" charset="-122"/>
              </a:rPr>
              <a:t>轮番而治：西方政治的民主滥觞 </a:t>
            </a:r>
          </a:p>
          <a:p>
            <a:pPr>
              <a:buFontTx/>
              <a:buNone/>
            </a:pPr>
            <a:r>
              <a:rPr lang="zh-CN" altLang="en-US" b="1" dirty="0" smtClean="0">
                <a:solidFill>
                  <a:schemeClr val="bg1"/>
                </a:solidFill>
                <a:ea typeface="黑体" pitchFamily="49" charset="-122"/>
              </a:rPr>
              <a:t>四、</a:t>
            </a:r>
            <a:r>
              <a:rPr lang="zh-CN" altLang="en-US" b="1" dirty="0">
                <a:solidFill>
                  <a:schemeClr val="bg1"/>
                </a:solidFill>
                <a:ea typeface="黑体" pitchFamily="49" charset="-122"/>
              </a:rPr>
              <a:t>代议制度：欧美近代的政治创新 </a:t>
            </a:r>
          </a:p>
          <a:p>
            <a:pPr>
              <a:buFontTx/>
              <a:buNone/>
            </a:pPr>
            <a:r>
              <a:rPr lang="zh-CN" altLang="en-US" b="1" dirty="0">
                <a:solidFill>
                  <a:schemeClr val="bg1"/>
                </a:solidFill>
                <a:ea typeface="黑体" pitchFamily="49" charset="-122"/>
              </a:rPr>
              <a:t>五、大国新路：社会主义的起起落落 </a:t>
            </a:r>
          </a:p>
          <a:p>
            <a:pPr>
              <a:buFontTx/>
              <a:buNone/>
            </a:pPr>
            <a:r>
              <a:rPr lang="zh-CN" altLang="en-US" b="1" dirty="0">
                <a:solidFill>
                  <a:schemeClr val="bg1"/>
                </a:solidFill>
                <a:ea typeface="黑体" pitchFamily="49" charset="-122"/>
              </a:rPr>
              <a:t>六、多元并存：国际政治的分分合合</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文本框 1"/>
          <p:cNvSpPr txBox="1">
            <a:spLocks noChangeArrowheads="1"/>
          </p:cNvSpPr>
          <p:nvPr/>
        </p:nvSpPr>
        <p:spPr bwMode="auto">
          <a:xfrm>
            <a:off x="93677" y="1079532"/>
            <a:ext cx="881538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60000"/>
              </a:lnSpc>
            </a:pPr>
            <a:r>
              <a:rPr lang="zh-CN" altLang="en-US" sz="2800" b="1" dirty="0">
                <a:solidFill>
                  <a:schemeClr val="bg1"/>
                </a:solidFill>
                <a:latin typeface="+mn-ea"/>
                <a:ea typeface="+mn-ea"/>
              </a:rPr>
              <a:t>唐代最终亡于藩镇割据，而且还祸延五代十国，造成中国历史上第二个长期分裂的局面。这一历史教训，无疑给宋代的统治者上了深刻的一课……如何突破这个怪圈，是宋王朝成立以后遇到的首要问题之一。</a:t>
            </a:r>
          </a:p>
          <a:p>
            <a:pPr algn="r" eaLnBrk="1" hangingPunct="1">
              <a:lnSpc>
                <a:spcPct val="160000"/>
              </a:lnSpc>
            </a:pPr>
            <a:r>
              <a:rPr lang="en-US" altLang="zh-CN" b="1" dirty="0">
                <a:solidFill>
                  <a:schemeClr val="bg1"/>
                </a:solidFill>
                <a:latin typeface="+mn-ea"/>
                <a:ea typeface="+mn-ea"/>
              </a:rPr>
              <a:t>——</a:t>
            </a:r>
            <a:r>
              <a:rPr lang="zh-CN" altLang="en-US" b="1" dirty="0">
                <a:solidFill>
                  <a:schemeClr val="bg1"/>
                </a:solidFill>
                <a:latin typeface="+mn-ea"/>
                <a:ea typeface="+mn-ea"/>
              </a:rPr>
              <a:t>周振鹤《中国地方行政制度史》</a:t>
            </a:r>
            <a:r>
              <a:rPr lang="en-US" altLang="zh-CN" b="1" dirty="0">
                <a:solidFill>
                  <a:schemeClr val="bg1"/>
                </a:solidFill>
                <a:latin typeface="+mn-ea"/>
                <a:ea typeface="+mn-ea"/>
              </a:rPr>
              <a:t>P70</a:t>
            </a:r>
          </a:p>
          <a:p>
            <a:pPr eaLnBrk="1" hangingPunct="1"/>
            <a:endParaRPr lang="en-US" altLang="zh-CN" sz="2800" b="1" dirty="0">
              <a:solidFill>
                <a:schemeClr val="bg1"/>
              </a:solidFill>
              <a:latin typeface="+mn-ea"/>
              <a:ea typeface="+mn-ea"/>
            </a:endParaRPr>
          </a:p>
        </p:txBody>
      </p:sp>
      <p:sp>
        <p:nvSpPr>
          <p:cNvPr id="195587" name="文本框 1"/>
          <p:cNvSpPr txBox="1">
            <a:spLocks noChangeArrowheads="1"/>
          </p:cNvSpPr>
          <p:nvPr/>
        </p:nvSpPr>
        <p:spPr bwMode="auto">
          <a:xfrm>
            <a:off x="-1587" y="155575"/>
            <a:ext cx="9139238"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rPr>
              <a:t>2.</a:t>
            </a:r>
            <a:r>
              <a:rPr lang="zh-CN" altLang="en-US" sz="3200" b="1">
                <a:solidFill>
                  <a:srgbClr val="0000FF"/>
                </a:solidFill>
                <a:latin typeface="华文中宋" pitchFamily="2" charset="-122"/>
                <a:ea typeface="华文中宋" pitchFamily="2" charset="-122"/>
              </a:rPr>
              <a:t>唐宋</a:t>
            </a:r>
            <a:r>
              <a:rPr lang="zh-CN" altLang="en-US" sz="3200" b="1">
                <a:solidFill>
                  <a:srgbClr val="0000FF"/>
                </a:solidFill>
                <a:latin typeface="华文中宋" pitchFamily="2" charset="-122"/>
                <a:ea typeface="华文中宋" pitchFamily="2" charset="-122"/>
                <a:sym typeface="宋体" pitchFamily="2" charset="-122"/>
              </a:rPr>
              <a:t>地方管理体制新走向之因</a:t>
            </a:r>
          </a:p>
        </p:txBody>
      </p:sp>
      <p:sp>
        <p:nvSpPr>
          <p:cNvPr id="195588" name="文本框 1"/>
          <p:cNvSpPr txBox="1">
            <a:spLocks noChangeArrowheads="1"/>
          </p:cNvSpPr>
          <p:nvPr/>
        </p:nvSpPr>
        <p:spPr bwMode="auto">
          <a:xfrm>
            <a:off x="22239" y="4559300"/>
            <a:ext cx="9091613" cy="56515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pPr>
            <a:r>
              <a:rPr lang="zh-CN" altLang="en-US" sz="2800" b="1">
                <a:solidFill>
                  <a:srgbClr val="0000FF"/>
                </a:solidFill>
                <a:latin typeface="华文新魏" pitchFamily="2" charset="-122"/>
                <a:ea typeface="华文新魏" pitchFamily="2" charset="-122"/>
              </a:rPr>
              <a:t>依据材料和所学知识</a:t>
            </a:r>
            <a:r>
              <a:rPr lang="en-US" altLang="zh-CN" sz="2800" b="1">
                <a:solidFill>
                  <a:srgbClr val="0000FF"/>
                </a:solidFill>
                <a:latin typeface="华文新魏" pitchFamily="2" charset="-122"/>
                <a:ea typeface="华文新魏" pitchFamily="2" charset="-122"/>
              </a:rPr>
              <a:t>,</a:t>
            </a:r>
            <a:r>
              <a:rPr lang="zh-CN" altLang="en-US" sz="2800" b="1">
                <a:solidFill>
                  <a:srgbClr val="0000FF"/>
                </a:solidFill>
                <a:latin typeface="华文新魏" pitchFamily="2" charset="-122"/>
                <a:ea typeface="华文新魏" pitchFamily="2" charset="-122"/>
              </a:rPr>
              <a:t>概括宋代地方管理体制调整的原因</a:t>
            </a:r>
            <a:r>
              <a:rPr lang="en-US" altLang="zh-CN" sz="2800" b="1">
                <a:solidFill>
                  <a:srgbClr val="0000FF"/>
                </a:solidFill>
                <a:latin typeface="华文新魏" pitchFamily="2" charset="-122"/>
                <a:ea typeface="华文新魏" pitchFamily="2" charset="-122"/>
              </a:rPr>
              <a:t>?</a:t>
            </a:r>
            <a:endParaRPr lang="zh-CN" altLang="en-US" sz="2800" b="1">
              <a:solidFill>
                <a:srgbClr val="0000FF"/>
              </a:solidFill>
              <a:latin typeface="华文中宋" pitchFamily="2" charset="-122"/>
              <a:ea typeface="华文中宋" pitchFamily="2" charset="-122"/>
            </a:endParaRPr>
          </a:p>
        </p:txBody>
      </p:sp>
      <p:sp>
        <p:nvSpPr>
          <p:cNvPr id="195589" name="文本框 1"/>
          <p:cNvSpPr txBox="1">
            <a:spLocks noChangeArrowheads="1"/>
          </p:cNvSpPr>
          <p:nvPr/>
        </p:nvSpPr>
        <p:spPr bwMode="auto">
          <a:xfrm>
            <a:off x="36514" y="5338827"/>
            <a:ext cx="79121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30000"/>
              </a:lnSpc>
            </a:pPr>
            <a:r>
              <a:rPr lang="zh-CN" altLang="en-US" sz="2400" b="1" dirty="0">
                <a:solidFill>
                  <a:schemeClr val="bg1"/>
                </a:solidFill>
                <a:latin typeface="华文中宋" pitchFamily="2" charset="-122"/>
                <a:ea typeface="华文中宋" pitchFamily="2" charset="-122"/>
              </a:rPr>
              <a:t>防范唐末五代藩镇割据弊病；</a:t>
            </a:r>
          </a:p>
          <a:p>
            <a:pPr eaLnBrk="1" hangingPunct="1">
              <a:lnSpc>
                <a:spcPct val="130000"/>
              </a:lnSpc>
            </a:pPr>
            <a:r>
              <a:rPr lang="zh-CN" altLang="en-US" sz="2400" b="1" dirty="0">
                <a:solidFill>
                  <a:schemeClr val="bg1"/>
                </a:solidFill>
                <a:latin typeface="华文中宋" pitchFamily="2" charset="-122"/>
                <a:ea typeface="华文中宋" pitchFamily="2" charset="-122"/>
              </a:rPr>
              <a:t>依据时代发展，适时调整。</a:t>
            </a:r>
          </a:p>
        </p:txBody>
      </p:sp>
    </p:spTree>
    <p:custDataLst>
      <p:tags r:id="rId1"/>
    </p:custDataLst>
    <p:extLst>
      <p:ext uri="{BB962C8B-B14F-4D97-AF65-F5344CB8AC3E}">
        <p14:creationId xmlns:p14="http://schemas.microsoft.com/office/powerpoint/2010/main" val="340356784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2" y="1108075"/>
            <a:ext cx="37465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38" y="1163638"/>
            <a:ext cx="38258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文本框 1"/>
          <p:cNvSpPr txBox="1">
            <a:spLocks noChangeArrowheads="1"/>
          </p:cNvSpPr>
          <p:nvPr/>
        </p:nvSpPr>
        <p:spPr bwMode="auto">
          <a:xfrm>
            <a:off x="3130550" y="1108075"/>
            <a:ext cx="1322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t>杜甫</a:t>
            </a:r>
            <a:r>
              <a:rPr lang="zh-CN" altLang="en-US"/>
              <a:t> </a:t>
            </a:r>
          </a:p>
        </p:txBody>
      </p:sp>
      <p:sp>
        <p:nvSpPr>
          <p:cNvPr id="196613" name="文本框 2"/>
          <p:cNvSpPr txBox="1">
            <a:spLocks noChangeArrowheads="1"/>
          </p:cNvSpPr>
          <p:nvPr/>
        </p:nvSpPr>
        <p:spPr bwMode="auto">
          <a:xfrm>
            <a:off x="0" y="187325"/>
            <a:ext cx="9144000" cy="582613"/>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rgbClr val="0000FF"/>
                </a:solidFill>
                <a:latin typeface="微软雅黑" pitchFamily="34" charset="-122"/>
                <a:ea typeface="微软雅黑" pitchFamily="34" charset="-122"/>
                <a:sym typeface="黑体" pitchFamily="49" charset="-122"/>
              </a:rPr>
              <a:t>（三）选官制度新发展</a:t>
            </a:r>
          </a:p>
        </p:txBody>
      </p:sp>
      <p:sp>
        <p:nvSpPr>
          <p:cNvPr id="196614" name="文本框 1"/>
          <p:cNvSpPr txBox="1">
            <a:spLocks noChangeArrowheads="1"/>
          </p:cNvSpPr>
          <p:nvPr/>
        </p:nvSpPr>
        <p:spPr bwMode="auto">
          <a:xfrm>
            <a:off x="7480302" y="1020763"/>
            <a:ext cx="1182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t>王维  </a:t>
            </a:r>
          </a:p>
        </p:txBody>
      </p:sp>
      <p:sp>
        <p:nvSpPr>
          <p:cNvPr id="196615" name="文本框 1"/>
          <p:cNvSpPr txBox="1">
            <a:spLocks noChangeArrowheads="1"/>
          </p:cNvSpPr>
          <p:nvPr/>
        </p:nvSpPr>
        <p:spPr bwMode="auto">
          <a:xfrm>
            <a:off x="390526" y="5972239"/>
            <a:ext cx="8415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chemeClr val="bg1"/>
                </a:solidFill>
                <a:latin typeface="华文中宋" pitchFamily="2" charset="-122"/>
                <a:ea typeface="华文中宋" pitchFamily="2" charset="-122"/>
              </a:rPr>
              <a:t>唐代科举存在重门第，兼采名望、人为因素影响大等弊病</a:t>
            </a:r>
          </a:p>
        </p:txBody>
      </p:sp>
    </p:spTree>
    <p:extLst>
      <p:ext uri="{BB962C8B-B14F-4D97-AF65-F5344CB8AC3E}">
        <p14:creationId xmlns:p14="http://schemas.microsoft.com/office/powerpoint/2010/main" val="2447354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文本框 2"/>
          <p:cNvSpPr txBox="1">
            <a:spLocks noChangeArrowheads="1"/>
          </p:cNvSpPr>
          <p:nvPr/>
        </p:nvSpPr>
        <p:spPr bwMode="auto">
          <a:xfrm>
            <a:off x="98457" y="1133508"/>
            <a:ext cx="8939213"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80000"/>
              </a:lnSpc>
            </a:pPr>
            <a:r>
              <a:rPr lang="zh-CN" altLang="en-US" sz="3200" b="1" dirty="0">
                <a:solidFill>
                  <a:schemeClr val="bg1"/>
                </a:solidFill>
                <a:latin typeface="华文新魏" pitchFamily="2" charset="-122"/>
                <a:ea typeface="华文新魏" pitchFamily="2" charset="-122"/>
              </a:rPr>
              <a:t>材料一：</a:t>
            </a:r>
            <a:r>
              <a:rPr lang="zh-CN" altLang="en-US" sz="2800" b="1" dirty="0">
                <a:solidFill>
                  <a:schemeClr val="bg1"/>
                </a:solidFill>
                <a:latin typeface="华文中宋" pitchFamily="2" charset="-122"/>
                <a:ea typeface="华文中宋" pitchFamily="2" charset="-122"/>
              </a:rPr>
              <a:t>宋代建国后，充分吸取了唐、五代时科场积弊的教训，在科举考试中采取了一系列防微杜渐的措施，如锁院制度、弥封制度（糊名制度）</a:t>
            </a:r>
            <a:r>
              <a:rPr lang="zh-CN" altLang="en-US" sz="2800" b="1" dirty="0" smtClean="0">
                <a:solidFill>
                  <a:schemeClr val="bg1"/>
                </a:solidFill>
                <a:latin typeface="华文中宋" pitchFamily="2" charset="-122"/>
                <a:ea typeface="华文中宋" pitchFamily="2" charset="-122"/>
              </a:rPr>
              <a:t>、誉录制</a:t>
            </a:r>
            <a:r>
              <a:rPr lang="zh-CN" altLang="en-US" sz="2800" b="1" dirty="0">
                <a:solidFill>
                  <a:schemeClr val="bg1"/>
                </a:solidFill>
                <a:latin typeface="华文中宋" pitchFamily="2" charset="-122"/>
                <a:ea typeface="华文中宋" pitchFamily="2" charset="-122"/>
              </a:rPr>
              <a:t>度、别试制度等</a:t>
            </a:r>
            <a:r>
              <a:rPr lang="en-US" altLang="zh-CN" sz="2800" b="1" dirty="0">
                <a:solidFill>
                  <a:schemeClr val="bg1"/>
                </a:solidFill>
                <a:latin typeface="华文中宋" pitchFamily="2" charset="-122"/>
                <a:ea typeface="华文中宋" pitchFamily="2" charset="-122"/>
              </a:rPr>
              <a:t>……</a:t>
            </a:r>
          </a:p>
          <a:p>
            <a:pPr algn="r" eaLnBrk="1" hangingPunct="1">
              <a:lnSpc>
                <a:spcPct val="180000"/>
              </a:lnSpc>
            </a:pPr>
            <a:r>
              <a:rPr lang="en-US" altLang="zh-CN" sz="2000" b="1" dirty="0">
                <a:solidFill>
                  <a:schemeClr val="bg1"/>
                </a:solidFill>
                <a:latin typeface="华文中宋" pitchFamily="2" charset="-122"/>
                <a:ea typeface="华文中宋" pitchFamily="2" charset="-122"/>
              </a:rPr>
              <a:t>——</a:t>
            </a:r>
            <a:r>
              <a:rPr lang="en-US" altLang="zh-CN" sz="2000" b="1" dirty="0" err="1">
                <a:solidFill>
                  <a:schemeClr val="bg1"/>
                </a:solidFill>
                <a:latin typeface="华文中宋" pitchFamily="2" charset="-122"/>
                <a:ea typeface="华文中宋" pitchFamily="2" charset="-122"/>
              </a:rPr>
              <a:t>陈峰《宋代科举考试制度</a:t>
            </a:r>
            <a:r>
              <a:rPr lang="en-US" altLang="zh-CN" sz="2000" b="1" dirty="0">
                <a:solidFill>
                  <a:schemeClr val="bg1"/>
                </a:solidFill>
                <a:latin typeface="华文中宋" pitchFamily="2" charset="-122"/>
                <a:ea typeface="华文中宋" pitchFamily="2" charset="-122"/>
              </a:rPr>
              <a:t>》</a:t>
            </a:r>
          </a:p>
        </p:txBody>
      </p:sp>
      <p:sp>
        <p:nvSpPr>
          <p:cNvPr id="197635" name="文本框 2"/>
          <p:cNvSpPr txBox="1">
            <a:spLocks noChangeArrowheads="1"/>
          </p:cNvSpPr>
          <p:nvPr/>
        </p:nvSpPr>
        <p:spPr bwMode="auto">
          <a:xfrm>
            <a:off x="3175" y="209550"/>
            <a:ext cx="9105900"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dirty="0">
                <a:solidFill>
                  <a:schemeClr val="bg1"/>
                </a:solidFill>
                <a:latin typeface="微软雅黑" pitchFamily="34" charset="-122"/>
                <a:ea typeface="微软雅黑" pitchFamily="34" charset="-122"/>
                <a:sym typeface="黑体" pitchFamily="49" charset="-122"/>
              </a:rPr>
              <a:t>1.唐宋选官制度新发展</a:t>
            </a:r>
            <a:endParaRPr lang="zh-CN" altLang="en-US" sz="3200" b="1" dirty="0">
              <a:solidFill>
                <a:schemeClr val="bg1"/>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7618307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2400" b="1" dirty="0">
                <a:solidFill>
                  <a:srgbClr val="FFFFFF"/>
                </a:solidFill>
                <a:ea typeface="黑体" pitchFamily="49" charset="-122"/>
                <a:cs typeface="+mn-cs"/>
              </a:rPr>
              <a:t>锁院制度即一经任命为知贡举</a:t>
            </a:r>
            <a:r>
              <a:rPr lang="en-US" altLang="zh-CN" sz="2400" b="1" dirty="0">
                <a:solidFill>
                  <a:srgbClr val="FFFFFF"/>
                </a:solidFill>
                <a:ea typeface="黑体" pitchFamily="49" charset="-122"/>
                <a:cs typeface="+mn-cs"/>
              </a:rPr>
              <a:t>(</a:t>
            </a:r>
            <a:r>
              <a:rPr lang="zh-CN" altLang="en-US" sz="2400" b="1" dirty="0">
                <a:solidFill>
                  <a:srgbClr val="FFFFFF"/>
                </a:solidFill>
                <a:ea typeface="黑体" pitchFamily="49" charset="-122"/>
                <a:cs typeface="+mn-cs"/>
              </a:rPr>
              <a:t>即考官</a:t>
            </a:r>
            <a:r>
              <a:rPr lang="en-US" altLang="zh-CN" sz="2400" b="1" dirty="0">
                <a:solidFill>
                  <a:srgbClr val="FFFFFF"/>
                </a:solidFill>
                <a:ea typeface="黑体" pitchFamily="49" charset="-122"/>
                <a:cs typeface="+mn-cs"/>
              </a:rPr>
              <a:t>)</a:t>
            </a:r>
            <a:r>
              <a:rPr lang="zh-CN" altLang="en-US" sz="2400" b="1" dirty="0">
                <a:solidFill>
                  <a:srgbClr val="FFFFFF"/>
                </a:solidFill>
                <a:ea typeface="黑体" pitchFamily="49" charset="-122"/>
                <a:cs typeface="+mn-cs"/>
              </a:rPr>
              <a:t>的官员必须立即锁宿，在</a:t>
            </a:r>
            <a:r>
              <a:rPr lang="zh-CN" altLang="en-US" sz="2400" b="1" dirty="0" smtClean="0">
                <a:solidFill>
                  <a:srgbClr val="FFFFFF"/>
                </a:solidFill>
                <a:ea typeface="黑体" pitchFamily="49" charset="-122"/>
                <a:cs typeface="+mn-cs"/>
              </a:rPr>
              <a:t>大</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smtClean="0">
                <a:solidFill>
                  <a:schemeClr val="bg1"/>
                </a:solidFill>
                <a:ea typeface="黑体" pitchFamily="49" charset="-122"/>
              </a:rPr>
              <a:t>约</a:t>
            </a:r>
            <a:r>
              <a:rPr lang="zh-CN" altLang="en-US" sz="2400" b="1" dirty="0">
                <a:solidFill>
                  <a:schemeClr val="bg1"/>
                </a:solidFill>
                <a:ea typeface="黑体" pitchFamily="49" charset="-122"/>
              </a:rPr>
              <a:t>五十天左右的锁院期间，不得回家，不准见亲友或与院外臣僚交往。后来，负责各类发解试的考官也需与知贡举一样锁宿。中晚唐五代礼部贡院锁院制度已经初步确立，由御史台执行锁院任务，锁院期间主司</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考官</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不得随便出入贡院</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考场</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，不得与外界有文字来往。礼部锁院制度的建立是受吏部铨选锁院制度的影响</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zh-CN" altLang="en-US" sz="2400" b="1" dirty="0" smtClean="0">
                <a:solidFill>
                  <a:schemeClr val="bg1"/>
                </a:solidFill>
                <a:ea typeface="黑体" pitchFamily="49" charset="-122"/>
              </a:rPr>
              <a:t>誉</a:t>
            </a:r>
            <a:r>
              <a:rPr lang="en-US" altLang="zh-CN" sz="2400" b="1" dirty="0" smtClean="0">
                <a:solidFill>
                  <a:schemeClr val="bg1"/>
                </a:solidFill>
                <a:ea typeface="黑体" pitchFamily="49" charset="-122"/>
              </a:rPr>
              <a:t>( </a:t>
            </a:r>
            <a:r>
              <a:rPr lang="en-US" altLang="zh-CN" sz="2400" b="1" dirty="0" err="1" smtClean="0">
                <a:solidFill>
                  <a:schemeClr val="bg1"/>
                </a:solidFill>
                <a:ea typeface="黑体" pitchFamily="49" charset="-122"/>
              </a:rPr>
              <a:t>téng</a:t>
            </a:r>
            <a:r>
              <a:rPr lang="en-US" altLang="zh-CN" sz="2400" b="1" dirty="0" smtClean="0">
                <a:solidFill>
                  <a:schemeClr val="bg1"/>
                </a:solidFill>
                <a:ea typeface="黑体" pitchFamily="49" charset="-122"/>
              </a:rPr>
              <a:t>)</a:t>
            </a:r>
            <a:r>
              <a:rPr lang="zh-CN" altLang="en-US" sz="2400" b="1" dirty="0" smtClean="0">
                <a:solidFill>
                  <a:schemeClr val="bg1"/>
                </a:solidFill>
                <a:ea typeface="黑体" pitchFamily="49" charset="-122"/>
              </a:rPr>
              <a:t>录制度</a:t>
            </a:r>
            <a:r>
              <a:rPr lang="en-US" altLang="zh-CN" sz="2400" b="1" dirty="0" smtClean="0">
                <a:solidFill>
                  <a:schemeClr val="bg1"/>
                </a:solidFill>
                <a:ea typeface="黑体" pitchFamily="49" charset="-122"/>
              </a:rPr>
              <a:t>:</a:t>
            </a:r>
            <a:r>
              <a:rPr lang="zh-CN" altLang="en-US" sz="2400" b="1" dirty="0">
                <a:solidFill>
                  <a:schemeClr val="bg1"/>
                </a:solidFill>
                <a:ea typeface="黑体" pitchFamily="49" charset="-122"/>
              </a:rPr>
              <a:t>糊名法实行以后，科场规范严密了许多。但是，某些考生通过在试卷上做标记、写暗语等方式，提醒阅卷者自己的身份，徇私舞弊的现象仍然存在。为此，科举考试又实行了</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誊录法</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。所谓</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誊录</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，顾名思义，就是将考生的试卷全部誊抄过录一遍，阅卷者只能看到誊抄过后的试卷，彻底杜绝了通过字迹、暗语等给人情分的可能</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zh-CN" altLang="en-US" sz="2400" b="1" dirty="0">
                <a:solidFill>
                  <a:schemeClr val="bg1"/>
                </a:solidFill>
                <a:ea typeface="黑体" pitchFamily="49" charset="-122"/>
              </a:rPr>
              <a:t>别试制</a:t>
            </a:r>
            <a:r>
              <a:rPr lang="zh-CN" altLang="en-US" sz="2400" b="1" dirty="0" smtClean="0">
                <a:solidFill>
                  <a:schemeClr val="bg1"/>
                </a:solidFill>
                <a:ea typeface="黑体" pitchFamily="49" charset="-122"/>
              </a:rPr>
              <a:t>度</a:t>
            </a:r>
            <a:r>
              <a:rPr lang="en-US" altLang="zh-CN" sz="2400" b="1" dirty="0" smtClean="0">
                <a:solidFill>
                  <a:schemeClr val="bg1"/>
                </a:solidFill>
                <a:ea typeface="黑体" pitchFamily="49" charset="-122"/>
              </a:rPr>
              <a:t>:</a:t>
            </a:r>
            <a:r>
              <a:rPr lang="zh-CN" altLang="en-US" sz="2400" b="1" dirty="0">
                <a:solidFill>
                  <a:schemeClr val="bg1"/>
                </a:solidFill>
                <a:ea typeface="黑体" pitchFamily="49" charset="-122"/>
              </a:rPr>
              <a:t>即回避制度。为了限制官僚子弟和士族子弟应试的特权，宋代规定食禄之家的子弟参加科举考试时必须加试复试，主考官的子弟、亲戚参加考试应该另立考场，别派考官，即“别头试”。</a:t>
            </a: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28872290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文本框 1"/>
          <p:cNvSpPr txBox="1">
            <a:spLocks noChangeArrowheads="1"/>
          </p:cNvSpPr>
          <p:nvPr/>
        </p:nvSpPr>
        <p:spPr bwMode="auto">
          <a:xfrm>
            <a:off x="101632" y="1285907"/>
            <a:ext cx="8766175"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60000"/>
              </a:lnSpc>
            </a:pPr>
            <a:r>
              <a:rPr lang="zh-CN" altLang="en-US" sz="2800" b="1" dirty="0">
                <a:solidFill>
                  <a:schemeClr val="bg1"/>
                </a:solidFill>
                <a:latin typeface="华文新魏" pitchFamily="2" charset="-122"/>
                <a:ea typeface="华文新魏" pitchFamily="2" charset="-122"/>
              </a:rPr>
              <a:t>材料二：</a:t>
            </a:r>
            <a:r>
              <a:rPr lang="zh-CN" altLang="en-US" sz="2800" b="1" dirty="0">
                <a:solidFill>
                  <a:schemeClr val="bg1"/>
                </a:solidFill>
                <a:latin typeface="华文中宋" pitchFamily="2" charset="-122"/>
                <a:ea typeface="华文中宋" pitchFamily="2" charset="-122"/>
              </a:rPr>
              <a:t>唐太宗：“朕设此待天下贤士，工商、杂流假使技出等夷，正当厚给以财，不可假以官，与贤者比肩立，同坐食也。”</a:t>
            </a:r>
          </a:p>
          <a:p>
            <a:pPr eaLnBrk="1" hangingPunct="1">
              <a:lnSpc>
                <a:spcPct val="160000"/>
              </a:lnSpc>
            </a:pPr>
            <a:r>
              <a:rPr lang="zh-CN" altLang="en-US" sz="2800" b="1" dirty="0">
                <a:solidFill>
                  <a:schemeClr val="bg1"/>
                </a:solidFill>
                <a:latin typeface="华文中宋" pitchFamily="2" charset="-122"/>
                <a:ea typeface="华文中宋" pitchFamily="2" charset="-122"/>
              </a:rPr>
              <a:t>             宋“如工商、杂类人内有奇才异行、卓然不群者，亦许解送”。至南宋，甚至“狞干黥吏之子” 及“以屠杀为业” 之人也可成为举人。</a:t>
            </a:r>
          </a:p>
          <a:p>
            <a:pPr algn="r" eaLnBrk="1" hangingPunct="1">
              <a:lnSpc>
                <a:spcPct val="160000"/>
              </a:lnSpc>
            </a:pPr>
            <a:r>
              <a:rPr lang="en-US" altLang="zh-CN" sz="2000" b="1" dirty="0">
                <a:solidFill>
                  <a:schemeClr val="bg1"/>
                </a:solidFill>
                <a:latin typeface="华文新魏" pitchFamily="2" charset="-122"/>
                <a:ea typeface="华文新魏" pitchFamily="2" charset="-122"/>
              </a:rPr>
              <a:t>——</a:t>
            </a:r>
            <a:r>
              <a:rPr lang="zh-CN" altLang="en-US" sz="2000" b="1" dirty="0">
                <a:solidFill>
                  <a:schemeClr val="bg1"/>
                </a:solidFill>
                <a:latin typeface="华文新魏" pitchFamily="2" charset="-122"/>
                <a:ea typeface="华文新魏" pitchFamily="2" charset="-122"/>
              </a:rPr>
              <a:t>何忠礼《从王十朋夺魁看宋代科举》</a:t>
            </a:r>
          </a:p>
        </p:txBody>
      </p:sp>
    </p:spTree>
    <p:custDataLst>
      <p:tags r:id="rId1"/>
    </p:custDataLst>
    <p:extLst>
      <p:ext uri="{BB962C8B-B14F-4D97-AF65-F5344CB8AC3E}">
        <p14:creationId xmlns:p14="http://schemas.microsoft.com/office/powerpoint/2010/main" val="7401810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文本框 2"/>
          <p:cNvSpPr txBox="1">
            <a:spLocks noChangeArrowheads="1"/>
          </p:cNvSpPr>
          <p:nvPr/>
        </p:nvSpPr>
        <p:spPr bwMode="auto">
          <a:xfrm>
            <a:off x="26988" y="1135127"/>
            <a:ext cx="8939212"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230000"/>
              </a:lnSpc>
            </a:pPr>
            <a:r>
              <a:rPr lang="zh-CN" altLang="en-US" sz="3200" b="1" dirty="0">
                <a:solidFill>
                  <a:schemeClr val="bg1"/>
                </a:solidFill>
                <a:latin typeface="华文新魏" pitchFamily="2" charset="-122"/>
                <a:ea typeface="华文新魏" pitchFamily="2" charset="-122"/>
                <a:sym typeface="宋体" pitchFamily="2" charset="-122"/>
              </a:rPr>
              <a:t>材料三：</a:t>
            </a:r>
            <a:r>
              <a:rPr lang="zh-CN" altLang="en-US" sz="2800" b="1" dirty="0">
                <a:solidFill>
                  <a:schemeClr val="bg1"/>
                </a:solidFill>
                <a:latin typeface="微软雅黑" pitchFamily="34" charset="-122"/>
                <a:ea typeface="微软雅黑" pitchFamily="34" charset="-122"/>
                <a:sym typeface="宋体" pitchFamily="2" charset="-122"/>
              </a:rPr>
              <a:t>唐朝平均每年科举取士约</a:t>
            </a:r>
            <a:r>
              <a:rPr lang="en-US" altLang="zh-CN" sz="2800" b="1" dirty="0">
                <a:solidFill>
                  <a:schemeClr val="bg1"/>
                </a:solidFill>
                <a:latin typeface="微软雅黑" pitchFamily="34" charset="-122"/>
                <a:ea typeface="微软雅黑" pitchFamily="34" charset="-122"/>
                <a:sym typeface="宋体" pitchFamily="2" charset="-122"/>
              </a:rPr>
              <a:t>80</a:t>
            </a:r>
            <a:r>
              <a:rPr lang="zh-CN" altLang="en-US" sz="2800" b="1" dirty="0">
                <a:solidFill>
                  <a:schemeClr val="bg1"/>
                </a:solidFill>
                <a:latin typeface="微软雅黑" pitchFamily="34" charset="-122"/>
                <a:ea typeface="微软雅黑" pitchFamily="34" charset="-122"/>
                <a:sym typeface="宋体" pitchFamily="2" charset="-122"/>
              </a:rPr>
              <a:t>人；宋代科举平均每年取士</a:t>
            </a:r>
            <a:r>
              <a:rPr lang="en-US" altLang="zh-CN" sz="2800" b="1" dirty="0">
                <a:solidFill>
                  <a:schemeClr val="bg1"/>
                </a:solidFill>
                <a:latin typeface="微软雅黑" pitchFamily="34" charset="-122"/>
                <a:ea typeface="微软雅黑" pitchFamily="34" charset="-122"/>
                <a:sym typeface="宋体" pitchFamily="2" charset="-122"/>
              </a:rPr>
              <a:t>360</a:t>
            </a:r>
            <a:r>
              <a:rPr lang="zh-CN" altLang="en-US" sz="2800" b="1" dirty="0">
                <a:solidFill>
                  <a:schemeClr val="bg1"/>
                </a:solidFill>
                <a:latin typeface="微软雅黑" pitchFamily="34" charset="-122"/>
                <a:ea typeface="微软雅黑" pitchFamily="34" charset="-122"/>
                <a:sym typeface="宋体" pitchFamily="2" charset="-122"/>
              </a:rPr>
              <a:t>多人，为唐朝的</a:t>
            </a:r>
            <a:r>
              <a:rPr lang="en-US" altLang="zh-CN" sz="2800" b="1" dirty="0">
                <a:solidFill>
                  <a:schemeClr val="bg1"/>
                </a:solidFill>
                <a:latin typeface="微软雅黑" pitchFamily="34" charset="-122"/>
                <a:ea typeface="微软雅黑" pitchFamily="34" charset="-122"/>
                <a:sym typeface="宋体" pitchFamily="2" charset="-122"/>
              </a:rPr>
              <a:t>4.5</a:t>
            </a:r>
            <a:r>
              <a:rPr lang="zh-CN" altLang="en-US" sz="2800" b="1" dirty="0">
                <a:solidFill>
                  <a:schemeClr val="bg1"/>
                </a:solidFill>
                <a:latin typeface="微软雅黑" pitchFamily="34" charset="-122"/>
                <a:ea typeface="微软雅黑" pitchFamily="34" charset="-122"/>
                <a:sym typeface="宋体" pitchFamily="2" charset="-122"/>
              </a:rPr>
              <a:t>倍。</a:t>
            </a:r>
          </a:p>
          <a:p>
            <a:pPr algn="r" eaLnBrk="1" hangingPunct="1">
              <a:lnSpc>
                <a:spcPct val="230000"/>
              </a:lnSpc>
            </a:pPr>
            <a:r>
              <a:rPr lang="en-US" altLang="zh-CN" sz="2000" b="1" dirty="0">
                <a:solidFill>
                  <a:schemeClr val="bg1"/>
                </a:solidFill>
                <a:latin typeface="华文中宋" pitchFamily="2" charset="-122"/>
                <a:ea typeface="华文中宋" pitchFamily="2" charset="-122"/>
                <a:sym typeface="宋体" pitchFamily="2" charset="-122"/>
              </a:rPr>
              <a:t>——</a:t>
            </a:r>
            <a:r>
              <a:rPr lang="en-US" altLang="zh-CN" sz="2000" b="1" dirty="0" err="1">
                <a:solidFill>
                  <a:schemeClr val="bg1"/>
                </a:solidFill>
                <a:latin typeface="华文中宋" pitchFamily="2" charset="-122"/>
                <a:ea typeface="华文中宋" pitchFamily="2" charset="-122"/>
                <a:sym typeface="宋体" pitchFamily="2" charset="-122"/>
              </a:rPr>
              <a:t>张希清</a:t>
            </a:r>
            <a:r>
              <a:rPr lang="zh-CN" altLang="en-US" sz="2000" b="1" dirty="0">
                <a:solidFill>
                  <a:schemeClr val="bg1"/>
                </a:solidFill>
                <a:latin typeface="华文中宋" pitchFamily="2" charset="-122"/>
                <a:ea typeface="华文中宋" pitchFamily="2" charset="-122"/>
                <a:sym typeface="宋体" pitchFamily="2" charset="-122"/>
              </a:rPr>
              <a:t>等</a:t>
            </a:r>
            <a:r>
              <a:rPr lang="en-US" altLang="zh-CN" sz="2000" b="1" dirty="0" err="1">
                <a:solidFill>
                  <a:schemeClr val="bg1"/>
                </a:solidFill>
                <a:latin typeface="华文中宋" pitchFamily="2" charset="-122"/>
                <a:ea typeface="华文中宋" pitchFamily="2" charset="-122"/>
                <a:sym typeface="宋体" pitchFamily="2" charset="-122"/>
              </a:rPr>
              <a:t>主编</a:t>
            </a:r>
            <a:r>
              <a:rPr lang="zh-CN" altLang="en-US" sz="2000" b="1" dirty="0">
                <a:solidFill>
                  <a:schemeClr val="bg1"/>
                </a:solidFill>
                <a:latin typeface="华文中宋" pitchFamily="2" charset="-122"/>
                <a:ea typeface="华文中宋" pitchFamily="2" charset="-122"/>
                <a:sym typeface="宋体" pitchFamily="2" charset="-122"/>
              </a:rPr>
              <a:t>《中国科举制度通史 宋代卷》</a:t>
            </a:r>
            <a:r>
              <a:rPr lang="en-US" altLang="zh-CN" sz="2000" b="1" dirty="0">
                <a:solidFill>
                  <a:schemeClr val="bg1"/>
                </a:solidFill>
                <a:latin typeface="华文中宋" pitchFamily="2" charset="-122"/>
                <a:ea typeface="华文中宋" pitchFamily="2" charset="-122"/>
                <a:sym typeface="宋体" pitchFamily="2" charset="-122"/>
              </a:rPr>
              <a:t>P22</a:t>
            </a:r>
            <a:endParaRPr lang="zh-CN" altLang="en-US" sz="2600" b="1" dirty="0">
              <a:solidFill>
                <a:schemeClr val="bg1"/>
              </a:solidFill>
              <a:latin typeface="微软雅黑" pitchFamily="34" charset="-122"/>
              <a:ea typeface="微软雅黑" pitchFamily="34" charset="-122"/>
            </a:endParaRPr>
          </a:p>
          <a:p>
            <a:pPr eaLnBrk="1" hangingPunct="1">
              <a:lnSpc>
                <a:spcPct val="140000"/>
              </a:lnSpc>
            </a:pPr>
            <a:endParaRPr lang="zh-CN" altLang="en-US" sz="2600" b="1" dirty="0">
              <a:solidFill>
                <a:srgbClr val="47494B"/>
              </a:solidFill>
              <a:latin typeface="微软雅黑" pitchFamily="34" charset="-122"/>
              <a:ea typeface="微软雅黑" pitchFamily="34" charset="-122"/>
            </a:endParaRPr>
          </a:p>
        </p:txBody>
      </p:sp>
    </p:spTree>
    <p:extLst>
      <p:ext uri="{BB962C8B-B14F-4D97-AF65-F5344CB8AC3E}">
        <p14:creationId xmlns:p14="http://schemas.microsoft.com/office/powerpoint/2010/main" val="31579114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文本框 1"/>
          <p:cNvSpPr txBox="1">
            <a:spLocks noChangeArrowheads="1"/>
          </p:cNvSpPr>
          <p:nvPr/>
        </p:nvSpPr>
        <p:spPr bwMode="auto">
          <a:xfrm>
            <a:off x="187327" y="1224016"/>
            <a:ext cx="87693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40000"/>
              </a:lnSpc>
            </a:pPr>
            <a:r>
              <a:rPr lang="zh-CN" altLang="en-US" sz="2800" b="1" dirty="0">
                <a:solidFill>
                  <a:schemeClr val="bg1"/>
                </a:solidFill>
                <a:latin typeface="华文新魏" pitchFamily="2" charset="-122"/>
                <a:ea typeface="华文新魏" pitchFamily="2" charset="-122"/>
              </a:rPr>
              <a:t>材料四：</a:t>
            </a:r>
            <a:r>
              <a:rPr lang="zh-CN" altLang="en-US" sz="2800" b="1" dirty="0">
                <a:solidFill>
                  <a:schemeClr val="bg1"/>
                </a:solidFill>
                <a:latin typeface="仿宋" pitchFamily="49" charset="-122"/>
                <a:ea typeface="仿宋" pitchFamily="49" charset="-122"/>
              </a:rPr>
              <a:t>据《文献通考》记载，唐代总共录取进士6637名。但是当时全国各级文武官员的人数，在同一年内共有</a:t>
            </a:r>
            <a:r>
              <a:rPr lang="en-US" altLang="zh-CN" sz="2800" b="1" dirty="0">
                <a:solidFill>
                  <a:schemeClr val="bg1"/>
                </a:solidFill>
                <a:latin typeface="仿宋" pitchFamily="49" charset="-122"/>
                <a:ea typeface="仿宋" pitchFamily="49" charset="-122"/>
              </a:rPr>
              <a:t>13000</a:t>
            </a:r>
            <a:r>
              <a:rPr lang="zh-CN" altLang="en-US" sz="2800" b="1" dirty="0">
                <a:solidFill>
                  <a:schemeClr val="bg1"/>
                </a:solidFill>
                <a:latin typeface="仿宋" pitchFamily="49" charset="-122"/>
                <a:ea typeface="仿宋" pitchFamily="49" charset="-122"/>
              </a:rPr>
              <a:t>余人。</a:t>
            </a:r>
          </a:p>
          <a:p>
            <a:pPr eaLnBrk="1" hangingPunct="1">
              <a:lnSpc>
                <a:spcPct val="140000"/>
              </a:lnSpc>
            </a:pPr>
            <a:r>
              <a:rPr lang="zh-CN" altLang="en-US" sz="2800" b="1" dirty="0">
                <a:solidFill>
                  <a:schemeClr val="bg1"/>
                </a:solidFill>
                <a:latin typeface="仿宋" pitchFamily="49" charset="-122"/>
                <a:ea typeface="仿宋" pitchFamily="49" charset="-122"/>
              </a:rPr>
              <a:t>武周时，宰相73人，进士出身者仅11人；</a:t>
            </a:r>
          </a:p>
          <a:p>
            <a:pPr eaLnBrk="1" hangingPunct="1">
              <a:lnSpc>
                <a:spcPct val="140000"/>
              </a:lnSpc>
            </a:pPr>
            <a:r>
              <a:rPr lang="zh-CN" altLang="en-US" sz="2800" b="1" dirty="0">
                <a:solidFill>
                  <a:schemeClr val="bg1"/>
                </a:solidFill>
                <a:latin typeface="仿宋" pitchFamily="49" charset="-122"/>
                <a:ea typeface="仿宋" pitchFamily="49" charset="-122"/>
              </a:rPr>
              <a:t>玄宗时，宰相34人，进士出身者7人；</a:t>
            </a:r>
          </a:p>
          <a:p>
            <a:pPr eaLnBrk="1" hangingPunct="1">
              <a:lnSpc>
                <a:spcPct val="140000"/>
              </a:lnSpc>
            </a:pPr>
            <a:r>
              <a:rPr lang="zh-CN" altLang="en-US" sz="2800" b="1" dirty="0">
                <a:solidFill>
                  <a:schemeClr val="bg1"/>
                </a:solidFill>
                <a:latin typeface="仿宋" pitchFamily="49" charset="-122"/>
                <a:ea typeface="仿宋" pitchFamily="49" charset="-122"/>
              </a:rPr>
              <a:t>肃宗时，宰相16名，进士出身者4人；</a:t>
            </a:r>
          </a:p>
          <a:p>
            <a:pPr eaLnBrk="1" hangingPunct="1">
              <a:lnSpc>
                <a:spcPct val="140000"/>
              </a:lnSpc>
            </a:pPr>
            <a:r>
              <a:rPr lang="zh-CN" altLang="en-US" sz="2800" b="1" dirty="0">
                <a:solidFill>
                  <a:schemeClr val="bg1"/>
                </a:solidFill>
                <a:latin typeface="仿宋" pitchFamily="49" charset="-122"/>
                <a:ea typeface="仿宋" pitchFamily="49" charset="-122"/>
              </a:rPr>
              <a:t>代宗时，宰相12名，进士出身者4人。</a:t>
            </a:r>
          </a:p>
          <a:p>
            <a:pPr algn="r" eaLnBrk="1" hangingPunct="1">
              <a:lnSpc>
                <a:spcPct val="140000"/>
              </a:lnSpc>
            </a:pPr>
            <a:r>
              <a:rPr lang="en-US" altLang="zh-CN" sz="2000" b="1" dirty="0">
                <a:solidFill>
                  <a:schemeClr val="bg1"/>
                </a:solidFill>
                <a:latin typeface="华文新魏" pitchFamily="2" charset="-122"/>
                <a:ea typeface="华文新魏" pitchFamily="2" charset="-122"/>
              </a:rPr>
              <a:t>——</a:t>
            </a:r>
            <a:r>
              <a:rPr lang="en-US" altLang="zh-CN" sz="2000" b="1" dirty="0" err="1">
                <a:solidFill>
                  <a:schemeClr val="bg1"/>
                </a:solidFill>
                <a:latin typeface="华文新魏" pitchFamily="2" charset="-122"/>
                <a:ea typeface="华文新魏" pitchFamily="2" charset="-122"/>
              </a:rPr>
              <a:t>乌廷玉</a:t>
            </a:r>
            <a:r>
              <a:rPr lang="en-US" altLang="zh-CN" sz="2000" b="1" dirty="0">
                <a:solidFill>
                  <a:schemeClr val="bg1"/>
                </a:solidFill>
                <a:latin typeface="华文新魏" pitchFamily="2" charset="-122"/>
                <a:ea typeface="华文新魏" pitchFamily="2" charset="-122"/>
              </a:rPr>
              <a:t> 《</a:t>
            </a:r>
            <a:r>
              <a:rPr lang="en-US" altLang="zh-CN" sz="2000" b="1" dirty="0" err="1">
                <a:solidFill>
                  <a:schemeClr val="bg1"/>
                </a:solidFill>
                <a:latin typeface="华文新魏" pitchFamily="2" charset="-122"/>
                <a:ea typeface="华文新魏" pitchFamily="2" charset="-122"/>
              </a:rPr>
              <a:t>唐朝多数官员不是进士出身</a:t>
            </a:r>
            <a:r>
              <a:rPr lang="en-US" altLang="zh-CN" sz="2000" b="1" dirty="0">
                <a:solidFill>
                  <a:schemeClr val="bg1"/>
                </a:solidFill>
                <a:latin typeface="华文新魏" pitchFamily="2" charset="-122"/>
                <a:ea typeface="华文新魏" pitchFamily="2" charset="-122"/>
              </a:rPr>
              <a:t>》</a:t>
            </a:r>
          </a:p>
        </p:txBody>
      </p:sp>
    </p:spTree>
    <p:extLst>
      <p:ext uri="{BB962C8B-B14F-4D97-AF65-F5344CB8AC3E}">
        <p14:creationId xmlns:p14="http://schemas.microsoft.com/office/powerpoint/2010/main" val="17849905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文本框 1"/>
          <p:cNvSpPr txBox="1">
            <a:spLocks noChangeArrowheads="1"/>
          </p:cNvSpPr>
          <p:nvPr/>
        </p:nvSpPr>
        <p:spPr bwMode="auto">
          <a:xfrm>
            <a:off x="103188" y="1571689"/>
            <a:ext cx="89392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90000"/>
              </a:lnSpc>
            </a:pPr>
            <a:r>
              <a:rPr lang="zh-CN" altLang="en-US" sz="2800" b="1" dirty="0">
                <a:solidFill>
                  <a:schemeClr val="bg1"/>
                </a:solidFill>
                <a:latin typeface="华文新魏" pitchFamily="2" charset="-122"/>
                <a:ea typeface="华文新魏" pitchFamily="2" charset="-122"/>
              </a:rPr>
              <a:t>材料五：</a:t>
            </a:r>
            <a:r>
              <a:rPr lang="zh-CN" altLang="en-US" sz="2800" b="1" dirty="0">
                <a:solidFill>
                  <a:schemeClr val="bg1"/>
                </a:solidFill>
                <a:latin typeface="仿宋" pitchFamily="49" charset="-122"/>
                <a:ea typeface="仿宋" pitchFamily="49" charset="-122"/>
              </a:rPr>
              <a:t>北宋共有宰相72人，南宋共有宰相63人。其中进士出身的，北宋有63人，占总数87%强，南宋有48人，占总数76%强。可见宋代宰相以进士出身为最多。</a:t>
            </a:r>
          </a:p>
          <a:p>
            <a:pPr algn="r" eaLnBrk="1" hangingPunct="1">
              <a:lnSpc>
                <a:spcPct val="190000"/>
              </a:lnSpc>
            </a:pPr>
            <a:r>
              <a:rPr lang="en-US" altLang="zh-CN" b="1" dirty="0">
                <a:solidFill>
                  <a:schemeClr val="bg1"/>
                </a:solidFill>
                <a:latin typeface="楷体" pitchFamily="49" charset="-122"/>
                <a:ea typeface="楷体" pitchFamily="49" charset="-122"/>
              </a:rPr>
              <a:t>——</a:t>
            </a:r>
            <a:r>
              <a:rPr lang="en-US" altLang="zh-CN" b="1" dirty="0" err="1">
                <a:solidFill>
                  <a:schemeClr val="bg1"/>
                </a:solidFill>
                <a:latin typeface="楷体" pitchFamily="49" charset="-122"/>
                <a:ea typeface="楷体" pitchFamily="49" charset="-122"/>
              </a:rPr>
              <a:t>倪士毅《宋代宰相出身和任期的研究</a:t>
            </a:r>
            <a:r>
              <a:rPr lang="en-US" altLang="zh-CN" b="1" dirty="0">
                <a:solidFill>
                  <a:schemeClr val="bg1"/>
                </a:solidFill>
                <a:latin typeface="楷体" pitchFamily="49" charset="-122"/>
                <a:ea typeface="楷体" pitchFamily="49" charset="-122"/>
              </a:rPr>
              <a:t>》</a:t>
            </a:r>
            <a:r>
              <a:rPr lang="zh-CN" altLang="en-US" b="1" dirty="0">
                <a:solidFill>
                  <a:schemeClr val="bg1"/>
                </a:solidFill>
                <a:latin typeface="楷体" pitchFamily="49" charset="-122"/>
                <a:ea typeface="楷体" pitchFamily="49" charset="-122"/>
              </a:rPr>
              <a:t>，</a:t>
            </a:r>
            <a:r>
              <a:rPr lang="en-US" altLang="zh-CN" b="1" dirty="0">
                <a:solidFill>
                  <a:schemeClr val="bg1"/>
                </a:solidFill>
                <a:latin typeface="楷体" pitchFamily="49" charset="-122"/>
                <a:ea typeface="楷体" pitchFamily="49" charset="-122"/>
              </a:rPr>
              <a:t>《杭州大学学报》1986年第</a:t>
            </a:r>
            <a:r>
              <a:rPr lang="en-US" altLang="zh-CN" b="1" dirty="0">
                <a:solidFill>
                  <a:srgbClr val="0000FF"/>
                </a:solidFill>
                <a:latin typeface="楷体" pitchFamily="49" charset="-122"/>
                <a:ea typeface="楷体" pitchFamily="49" charset="-122"/>
              </a:rPr>
              <a:t>4期</a:t>
            </a:r>
          </a:p>
        </p:txBody>
      </p:sp>
    </p:spTree>
    <p:extLst>
      <p:ext uri="{BB962C8B-B14F-4D97-AF65-F5344CB8AC3E}">
        <p14:creationId xmlns:p14="http://schemas.microsoft.com/office/powerpoint/2010/main" val="29594471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文本框 2"/>
          <p:cNvSpPr txBox="1">
            <a:spLocks noChangeArrowheads="1"/>
          </p:cNvSpPr>
          <p:nvPr/>
        </p:nvSpPr>
        <p:spPr bwMode="auto">
          <a:xfrm>
            <a:off x="15876" y="1471677"/>
            <a:ext cx="9259888"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210000"/>
              </a:lnSpc>
            </a:pPr>
            <a:r>
              <a:rPr lang="zh-CN" altLang="en-US" sz="2800" b="1" dirty="0">
                <a:solidFill>
                  <a:srgbClr val="47494B"/>
                </a:solidFill>
                <a:latin typeface="华文仿宋" pitchFamily="2" charset="-122"/>
                <a:ea typeface="华文仿宋" pitchFamily="2" charset="-122"/>
              </a:rPr>
              <a:t>     </a:t>
            </a:r>
            <a:r>
              <a:rPr lang="zh-CN" altLang="en-US" sz="2600" b="1" dirty="0">
                <a:solidFill>
                  <a:schemeClr val="bg1"/>
                </a:solidFill>
                <a:latin typeface="微软雅黑" pitchFamily="34" charset="-122"/>
                <a:ea typeface="微软雅黑" pitchFamily="34" charset="-122"/>
              </a:rPr>
              <a:t>（1）</a:t>
            </a:r>
            <a:r>
              <a:rPr lang="en-US" altLang="zh-CN" sz="2600" b="1" dirty="0" err="1">
                <a:solidFill>
                  <a:schemeClr val="bg1"/>
                </a:solidFill>
                <a:latin typeface="微软雅黑" pitchFamily="34" charset="-122"/>
                <a:ea typeface="微软雅黑" pitchFamily="34" charset="-122"/>
              </a:rPr>
              <a:t>注重</a:t>
            </a:r>
            <a:r>
              <a:rPr lang="zh-CN" altLang="en-US" sz="2600" b="1" dirty="0">
                <a:solidFill>
                  <a:schemeClr val="bg1"/>
                </a:solidFill>
                <a:latin typeface="微软雅黑" pitchFamily="34" charset="-122"/>
                <a:ea typeface="微软雅黑" pitchFamily="34" charset="-122"/>
                <a:sym typeface="宋体" pitchFamily="2" charset="-122"/>
              </a:rPr>
              <a:t>程序</a:t>
            </a:r>
            <a:r>
              <a:rPr lang="zh-CN" altLang="en-US" sz="2600" b="1" dirty="0">
                <a:solidFill>
                  <a:schemeClr val="bg1"/>
                </a:solidFill>
                <a:latin typeface="微软雅黑" pitchFamily="34" charset="-122"/>
                <a:ea typeface="微软雅黑" pitchFamily="34" charset="-122"/>
              </a:rPr>
              <a:t>规范，</a:t>
            </a:r>
            <a:r>
              <a:rPr lang="zh-CN" altLang="en-US" sz="2600" b="1" dirty="0">
                <a:solidFill>
                  <a:schemeClr val="bg1"/>
                </a:solidFill>
                <a:latin typeface="微软雅黑" pitchFamily="34" charset="-122"/>
                <a:ea typeface="微软雅黑" pitchFamily="34" charset="-122"/>
                <a:sym typeface="宋体" pitchFamily="2" charset="-122"/>
              </a:rPr>
              <a:t>更加公平公正；</a:t>
            </a:r>
          </a:p>
          <a:p>
            <a:pPr eaLnBrk="1" hangingPunct="1">
              <a:lnSpc>
                <a:spcPct val="210000"/>
              </a:lnSpc>
            </a:pPr>
            <a:r>
              <a:rPr lang="zh-CN" altLang="en-US" sz="2600" b="1" dirty="0">
                <a:solidFill>
                  <a:schemeClr val="bg1"/>
                </a:solidFill>
                <a:latin typeface="微软雅黑" pitchFamily="34" charset="-122"/>
                <a:ea typeface="微软雅黑" pitchFamily="34" charset="-122"/>
                <a:sym typeface="宋体" pitchFamily="2" charset="-122"/>
              </a:rPr>
              <a:t>     </a:t>
            </a:r>
            <a:r>
              <a:rPr lang="zh-CN" altLang="en-US" sz="2600" b="1" dirty="0">
                <a:solidFill>
                  <a:schemeClr val="bg1"/>
                </a:solidFill>
                <a:latin typeface="微软雅黑" pitchFamily="34" charset="-122"/>
                <a:ea typeface="微软雅黑" pitchFamily="34" charset="-122"/>
              </a:rPr>
              <a:t>（</a:t>
            </a:r>
            <a:r>
              <a:rPr lang="en-US" altLang="zh-CN" sz="2600" b="1" dirty="0">
                <a:solidFill>
                  <a:schemeClr val="bg1"/>
                </a:solidFill>
                <a:latin typeface="微软雅黑" pitchFamily="34" charset="-122"/>
                <a:ea typeface="微软雅黑" pitchFamily="34" charset="-122"/>
                <a:sym typeface="宋体" pitchFamily="2" charset="-122"/>
              </a:rPr>
              <a:t>2</a:t>
            </a:r>
            <a:r>
              <a:rPr lang="zh-CN" altLang="en-US" sz="2600" b="1" dirty="0">
                <a:solidFill>
                  <a:schemeClr val="bg1"/>
                </a:solidFill>
                <a:latin typeface="微软雅黑" pitchFamily="34" charset="-122"/>
                <a:ea typeface="微软雅黑" pitchFamily="34" charset="-122"/>
                <a:sym typeface="宋体" pitchFamily="2" charset="-122"/>
              </a:rPr>
              <a:t>）</a:t>
            </a:r>
            <a:r>
              <a:rPr lang="zh-CN" altLang="en-US" sz="2600" b="1" dirty="0">
                <a:solidFill>
                  <a:schemeClr val="bg1"/>
                </a:solidFill>
                <a:latin typeface="微软雅黑" pitchFamily="34" charset="-122"/>
                <a:ea typeface="微软雅黑" pitchFamily="34" charset="-122"/>
              </a:rPr>
              <a:t>打破门第限制，更加面向社会；</a:t>
            </a:r>
          </a:p>
          <a:p>
            <a:pPr eaLnBrk="1" hangingPunct="1">
              <a:lnSpc>
                <a:spcPct val="210000"/>
              </a:lnSpc>
            </a:pPr>
            <a:r>
              <a:rPr lang="zh-CN" altLang="en-US" sz="2600" b="1" dirty="0">
                <a:solidFill>
                  <a:schemeClr val="bg1"/>
                </a:solidFill>
                <a:latin typeface="微软雅黑" pitchFamily="34" charset="-122"/>
                <a:ea typeface="微软雅黑" pitchFamily="34" charset="-122"/>
              </a:rPr>
              <a:t>     （</a:t>
            </a:r>
            <a:r>
              <a:rPr lang="en-US" altLang="zh-CN" sz="2600" b="1" dirty="0">
                <a:solidFill>
                  <a:schemeClr val="bg1"/>
                </a:solidFill>
                <a:latin typeface="微软雅黑" pitchFamily="34" charset="-122"/>
                <a:ea typeface="微软雅黑" pitchFamily="34" charset="-122"/>
              </a:rPr>
              <a:t>3</a:t>
            </a:r>
            <a:r>
              <a:rPr lang="zh-CN" altLang="en-US" sz="2600" b="1" dirty="0">
                <a:solidFill>
                  <a:schemeClr val="bg1"/>
                </a:solidFill>
                <a:latin typeface="微软雅黑" pitchFamily="34" charset="-122"/>
                <a:ea typeface="微软雅黑" pitchFamily="34" charset="-122"/>
              </a:rPr>
              <a:t>）科举取士增多，成为入仕主途；</a:t>
            </a:r>
          </a:p>
          <a:p>
            <a:pPr eaLnBrk="1" hangingPunct="1">
              <a:lnSpc>
                <a:spcPct val="210000"/>
              </a:lnSpc>
            </a:pPr>
            <a:r>
              <a:rPr lang="zh-CN" altLang="en-US" sz="2600" b="1" dirty="0">
                <a:solidFill>
                  <a:srgbClr val="000000"/>
                </a:solidFill>
                <a:latin typeface="微软雅黑" pitchFamily="34" charset="-122"/>
                <a:ea typeface="微软雅黑" pitchFamily="34" charset="-122"/>
              </a:rPr>
              <a:t>      </a:t>
            </a:r>
            <a:r>
              <a:rPr lang="zh-CN" altLang="en-US" sz="3200" b="1" dirty="0">
                <a:solidFill>
                  <a:srgbClr val="FF0000"/>
                </a:solidFill>
                <a:latin typeface="华文新魏" pitchFamily="2" charset="-122"/>
                <a:ea typeface="华文新魏" pitchFamily="2" charset="-122"/>
              </a:rPr>
              <a:t>从贵族门阀政治到科举官僚政治。</a:t>
            </a:r>
          </a:p>
        </p:txBody>
      </p:sp>
      <p:sp>
        <p:nvSpPr>
          <p:cNvPr id="202755" name="文本框 2"/>
          <p:cNvSpPr txBox="1">
            <a:spLocks noChangeArrowheads="1"/>
          </p:cNvSpPr>
          <p:nvPr/>
        </p:nvSpPr>
        <p:spPr bwMode="auto">
          <a:xfrm>
            <a:off x="3175" y="66675"/>
            <a:ext cx="9105900"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微软雅黑" pitchFamily="34" charset="-122"/>
                <a:ea typeface="微软雅黑" pitchFamily="34" charset="-122"/>
                <a:sym typeface="黑体" pitchFamily="49" charset="-122"/>
              </a:rPr>
              <a:t>1.唐宋选官制度新发展</a:t>
            </a:r>
            <a:endParaRPr lang="zh-CN" altLang="en-US" sz="3200" b="1">
              <a:solidFill>
                <a:srgbClr val="0000FF"/>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41600549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矩形 1"/>
          <p:cNvSpPr>
            <a:spLocks noChangeArrowheads="1"/>
          </p:cNvSpPr>
          <p:nvPr/>
        </p:nvSpPr>
        <p:spPr bwMode="auto">
          <a:xfrm>
            <a:off x="3609976" y="973170"/>
            <a:ext cx="5310188" cy="550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1463" indent="-271463" algn="just" defTabSz="514350">
              <a:lnSpc>
                <a:spcPct val="140000"/>
              </a:lnSpc>
              <a:spcBef>
                <a:spcPts val="900"/>
              </a:spcBef>
              <a:buClr>
                <a:srgbClr val="22B1DE"/>
              </a:buClr>
              <a:buSzPct val="50000"/>
            </a:pPr>
            <a:r>
              <a:rPr lang="en-US" altLang="en-US" sz="3000" b="1" dirty="0">
                <a:latin typeface="仿宋" pitchFamily="49" charset="-122"/>
                <a:ea typeface="仿宋" pitchFamily="49" charset="-122"/>
                <a:sym typeface="宋体" pitchFamily="2" charset="-122"/>
              </a:rPr>
              <a:t> </a:t>
            </a:r>
            <a:r>
              <a:rPr lang="zh-CN" altLang="en-US" sz="3000" b="1" dirty="0">
                <a:solidFill>
                  <a:schemeClr val="bg1"/>
                </a:solidFill>
                <a:latin typeface="华文新魏" pitchFamily="2" charset="-122"/>
                <a:ea typeface="华文新魏" pitchFamily="2" charset="-122"/>
                <a:sym typeface="宋体" pitchFamily="2" charset="-122"/>
              </a:rPr>
              <a:t>材料一：</a:t>
            </a:r>
            <a:r>
              <a:rPr lang="en-US" altLang="en-US" sz="2800" b="1" dirty="0">
                <a:solidFill>
                  <a:schemeClr val="bg1"/>
                </a:solidFill>
                <a:latin typeface="华文中宋" pitchFamily="2" charset="-122"/>
                <a:ea typeface="华文中宋" pitchFamily="2" charset="-122"/>
                <a:sym typeface="宋体" pitchFamily="2" charset="-122"/>
              </a:rPr>
              <a:t>宋太祖由陈桥驿兵变,黄袍加身，这是五代兵士拥立皇帝的第四次。由不断兵变产生出来王室，终于觉悟军人操政之危险，遂有所谓“杯酒释兵权”的故事。自此节度使把持地方政权之弊遂革，而地方长官遂重用文臣。</a:t>
            </a:r>
            <a:endParaRPr lang="en-US" altLang="zh-CN" sz="2800" b="1" dirty="0">
              <a:solidFill>
                <a:schemeClr val="bg1"/>
              </a:solidFill>
              <a:latin typeface="华文中宋" pitchFamily="2" charset="-122"/>
              <a:ea typeface="华文中宋" pitchFamily="2" charset="-122"/>
              <a:sym typeface="宋体" pitchFamily="2" charset="-122"/>
            </a:endParaRPr>
          </a:p>
          <a:p>
            <a:pPr marL="271463" indent="-271463" algn="r" defTabSz="514350">
              <a:lnSpc>
                <a:spcPct val="140000"/>
              </a:lnSpc>
              <a:spcBef>
                <a:spcPts val="900"/>
              </a:spcBef>
              <a:buClr>
                <a:srgbClr val="22B1DE"/>
              </a:buClr>
              <a:buSzPct val="50000"/>
            </a:pPr>
            <a:r>
              <a:rPr lang="en-US" altLang="zh-CN" sz="2000" b="1" dirty="0">
                <a:solidFill>
                  <a:srgbClr val="FF0000"/>
                </a:solidFill>
                <a:latin typeface="华文新魏" pitchFamily="2" charset="-122"/>
                <a:ea typeface="华文新魏" pitchFamily="2" charset="-122"/>
                <a:sym typeface="宋体" pitchFamily="2" charset="-122"/>
              </a:rPr>
              <a:t>---</a:t>
            </a:r>
            <a:r>
              <a:rPr lang="en-US" altLang="en-US" sz="2000" b="1" dirty="0">
                <a:solidFill>
                  <a:srgbClr val="FF0000"/>
                </a:solidFill>
                <a:latin typeface="华文新魏" pitchFamily="2" charset="-122"/>
                <a:ea typeface="华文新魏" pitchFamily="2" charset="-122"/>
                <a:sym typeface="宋体" pitchFamily="2" charset="-122"/>
              </a:rPr>
              <a:t>钱穆</a:t>
            </a:r>
            <a:r>
              <a:rPr lang="en-US" altLang="zh-CN" sz="2000" b="1" dirty="0">
                <a:solidFill>
                  <a:srgbClr val="FF0000"/>
                </a:solidFill>
                <a:latin typeface="华文新魏" pitchFamily="2" charset="-122"/>
                <a:ea typeface="华文新魏" pitchFamily="2" charset="-122"/>
                <a:sym typeface="宋体" pitchFamily="2" charset="-122"/>
              </a:rPr>
              <a:t>《</a:t>
            </a:r>
            <a:r>
              <a:rPr lang="en-US" altLang="en-US" sz="2000" b="1" dirty="0">
                <a:solidFill>
                  <a:srgbClr val="FF0000"/>
                </a:solidFill>
                <a:latin typeface="华文新魏" pitchFamily="2" charset="-122"/>
                <a:ea typeface="华文新魏" pitchFamily="2" charset="-122"/>
                <a:sym typeface="宋体" pitchFamily="2" charset="-122"/>
              </a:rPr>
              <a:t>国史大纲</a:t>
            </a:r>
            <a:r>
              <a:rPr lang="en-US" altLang="zh-CN" sz="2000" b="1" dirty="0">
                <a:solidFill>
                  <a:srgbClr val="FF0000"/>
                </a:solidFill>
                <a:latin typeface="华文新魏" pitchFamily="2" charset="-122"/>
                <a:ea typeface="华文新魏" pitchFamily="2" charset="-122"/>
                <a:sym typeface="宋体" pitchFamily="2" charset="-122"/>
              </a:rPr>
              <a:t>》P526</a:t>
            </a:r>
          </a:p>
        </p:txBody>
      </p:sp>
      <p:pic>
        <p:nvPicPr>
          <p:cNvPr id="203779" name="图片 4"/>
          <p:cNvPicPr>
            <a:picLocks noChangeAspect="1" noChangeArrowheads="1"/>
          </p:cNvPicPr>
          <p:nvPr/>
        </p:nvPicPr>
        <p:blipFill>
          <a:blip r:embed="rId2">
            <a:extLst>
              <a:ext uri="{28A0092B-C50C-407E-A947-70E740481C1C}">
                <a14:useLocalDpi xmlns:a14="http://schemas.microsoft.com/office/drawing/2010/main" val="0"/>
              </a:ext>
            </a:extLst>
          </a:blip>
          <a:srcRect l="996" r="32584"/>
          <a:stretch>
            <a:fillRect/>
          </a:stretch>
        </p:blipFill>
        <p:spPr bwMode="auto">
          <a:xfrm>
            <a:off x="107952" y="1260475"/>
            <a:ext cx="36131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0" name="文本框 1"/>
          <p:cNvSpPr txBox="1">
            <a:spLocks noChangeArrowheads="1"/>
          </p:cNvSpPr>
          <p:nvPr/>
        </p:nvSpPr>
        <p:spPr bwMode="auto">
          <a:xfrm>
            <a:off x="15877" y="217488"/>
            <a:ext cx="9112250"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a:solidFill>
                  <a:srgbClr val="0000FF"/>
                </a:solidFill>
                <a:latin typeface="华文中宋" pitchFamily="2" charset="-122"/>
                <a:ea typeface="华文中宋" pitchFamily="2" charset="-122"/>
              </a:rPr>
              <a:t>2.</a:t>
            </a:r>
            <a:r>
              <a:rPr lang="zh-CN" altLang="en-US" sz="3200" b="1">
                <a:solidFill>
                  <a:srgbClr val="0000FF"/>
                </a:solidFill>
                <a:latin typeface="华文中宋" pitchFamily="2" charset="-122"/>
                <a:ea typeface="华文中宋" pitchFamily="2" charset="-122"/>
              </a:rPr>
              <a:t>唐宋选官制度新发展之因</a:t>
            </a:r>
          </a:p>
        </p:txBody>
      </p:sp>
    </p:spTree>
    <p:extLst>
      <p:ext uri="{BB962C8B-B14F-4D97-AF65-F5344CB8AC3E}">
        <p14:creationId xmlns:p14="http://schemas.microsoft.com/office/powerpoint/2010/main" val="177485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rgbClr val="FF0000"/>
                </a:solidFill>
                <a:latin typeface="Times New Roman"/>
                <a:cs typeface="Times New Roman"/>
              </a:rPr>
              <a:t>必修一的主题内容</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smtClean="0">
                <a:solidFill>
                  <a:schemeClr val="bg1"/>
                </a:solidFill>
                <a:ea typeface="黑体" pitchFamily="49" charset="-122"/>
              </a:rPr>
              <a:t>一</a:t>
            </a:r>
            <a:r>
              <a:rPr lang="en-US" altLang="zh-CN" sz="2800" b="1" dirty="0" smtClean="0">
                <a:solidFill>
                  <a:schemeClr val="bg1"/>
                </a:solidFill>
                <a:ea typeface="黑体" pitchFamily="49" charset="-122"/>
              </a:rPr>
              <a:t>.</a:t>
            </a:r>
            <a:r>
              <a:rPr lang="zh-CN" altLang="en-US" sz="2800" b="1" dirty="0">
                <a:solidFill>
                  <a:schemeClr val="bg1"/>
                </a:solidFill>
                <a:ea typeface="黑体" pitchFamily="49" charset="-122"/>
              </a:rPr>
              <a:t>必修一的筋骨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专制与</a:t>
            </a:r>
            <a:r>
              <a:rPr lang="zh-CN" altLang="en-US" sz="2800" b="1" dirty="0" smtClean="0">
                <a:solidFill>
                  <a:schemeClr val="bg1"/>
                </a:solidFill>
                <a:ea typeface="黑体" pitchFamily="49" charset="-122"/>
              </a:rPr>
              <a:t>民主   人治与法治</a:t>
            </a:r>
            <a:endParaRPr lang="zh-CN" altLang="en-US" sz="2800" b="1" dirty="0">
              <a:solidFill>
                <a:schemeClr val="bg1"/>
              </a:solidFill>
              <a:ea typeface="黑体" pitchFamily="49" charset="-122"/>
            </a:endParaRPr>
          </a:p>
          <a:p>
            <a:pPr>
              <a:buFontTx/>
              <a:buNone/>
            </a:pPr>
            <a:r>
              <a:rPr lang="zh-CN" altLang="en-US" sz="2800" b="1" dirty="0" smtClean="0">
                <a:solidFill>
                  <a:schemeClr val="bg1"/>
                </a:solidFill>
                <a:ea typeface="黑体" pitchFamily="49" charset="-122"/>
              </a:rPr>
              <a:t>二</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必修</a:t>
            </a:r>
            <a:r>
              <a:rPr lang="zh-CN" altLang="en-US" sz="2800" b="1" dirty="0">
                <a:solidFill>
                  <a:schemeClr val="bg1"/>
                </a:solidFill>
                <a:ea typeface="黑体" pitchFamily="49" charset="-122"/>
              </a:rPr>
              <a:t>一的灵魂</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专制制度时代利弊谈与民主制度</a:t>
            </a:r>
            <a:r>
              <a:rPr lang="zh-CN" altLang="en-US" sz="2800" b="1" dirty="0" smtClean="0">
                <a:solidFill>
                  <a:schemeClr val="bg1"/>
                </a:solidFill>
                <a:ea typeface="黑体" pitchFamily="49" charset="-122"/>
              </a:rPr>
              <a:t>演进及求索</a:t>
            </a:r>
            <a:endParaRPr lang="zh-CN" altLang="en-US" sz="2800" b="1" dirty="0">
              <a:solidFill>
                <a:schemeClr val="bg1"/>
              </a:solidFill>
              <a:ea typeface="黑体" pitchFamily="49" charset="-122"/>
            </a:endParaRPr>
          </a:p>
          <a:p>
            <a:pPr>
              <a:buFontTx/>
              <a:buNone/>
            </a:pPr>
            <a:r>
              <a:rPr lang="zh-CN" altLang="en-US" sz="2800" b="1" dirty="0" smtClean="0">
                <a:solidFill>
                  <a:schemeClr val="bg1"/>
                </a:solidFill>
                <a:ea typeface="黑体" pitchFamily="49" charset="-122"/>
              </a:rPr>
              <a:t>三</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必修</a:t>
            </a:r>
            <a:r>
              <a:rPr lang="zh-CN" altLang="en-US" sz="2800" b="1" dirty="0">
                <a:solidFill>
                  <a:schemeClr val="bg1"/>
                </a:solidFill>
                <a:ea typeface="黑体" pitchFamily="49" charset="-122"/>
              </a:rPr>
              <a:t>一的四个演进</a:t>
            </a:r>
          </a:p>
          <a:p>
            <a:pPr>
              <a:buFontTx/>
              <a:buNone/>
            </a:pPr>
            <a:r>
              <a:rPr lang="zh-CN" altLang="en-US" sz="2800" b="1" dirty="0">
                <a:solidFill>
                  <a:schemeClr val="bg1"/>
                </a:solidFill>
                <a:ea typeface="黑体" pitchFamily="49" charset="-122"/>
              </a:rPr>
              <a:t>第一个演进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中国古代政治制度的</a:t>
            </a:r>
            <a:r>
              <a:rPr lang="zh-CN" altLang="en-US" sz="2800" b="1" dirty="0" smtClean="0">
                <a:solidFill>
                  <a:schemeClr val="bg1"/>
                </a:solidFill>
                <a:ea typeface="黑体" pitchFamily="49" charset="-122"/>
              </a:rPr>
              <a:t>演进</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第二个演进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欧美民主政治制度的</a:t>
            </a:r>
            <a:r>
              <a:rPr lang="zh-CN" altLang="en-US" sz="2800" b="1" dirty="0" smtClean="0">
                <a:solidFill>
                  <a:schemeClr val="bg1"/>
                </a:solidFill>
                <a:ea typeface="黑体" pitchFamily="49" charset="-122"/>
              </a:rPr>
              <a:t>演进</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第三个演进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中国传统体制瓦解、新体制</a:t>
            </a:r>
            <a:r>
              <a:rPr lang="zh-CN" altLang="en-US" sz="2800" b="1" dirty="0" smtClean="0">
                <a:solidFill>
                  <a:schemeClr val="bg1"/>
                </a:solidFill>
                <a:ea typeface="黑体" pitchFamily="49" charset="-122"/>
              </a:rPr>
              <a:t>构建</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第四个演进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世界政治格局构建、动摇和演变</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7097346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矩形 1"/>
          <p:cNvSpPr>
            <a:spLocks noChangeArrowheads="1"/>
          </p:cNvSpPr>
          <p:nvPr/>
        </p:nvSpPr>
        <p:spPr bwMode="auto">
          <a:xfrm>
            <a:off x="153991" y="766763"/>
            <a:ext cx="86502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80000"/>
              </a:lnSpc>
            </a:pPr>
            <a:r>
              <a:rPr lang="zh-CN" altLang="en-US" sz="2800" b="1" dirty="0">
                <a:solidFill>
                  <a:schemeClr val="bg1"/>
                </a:solidFill>
                <a:latin typeface="华文新魏" pitchFamily="2" charset="-122"/>
                <a:ea typeface="华文新魏" pitchFamily="2" charset="-122"/>
              </a:rPr>
              <a:t>材料二：</a:t>
            </a:r>
          </a:p>
          <a:p>
            <a:pPr>
              <a:lnSpc>
                <a:spcPct val="180000"/>
              </a:lnSpc>
            </a:pPr>
            <a:r>
              <a:rPr lang="zh-CN" altLang="en-US" sz="2800" b="1" dirty="0">
                <a:solidFill>
                  <a:schemeClr val="bg1"/>
                </a:solidFill>
                <a:latin typeface="仿宋" pitchFamily="49" charset="-122"/>
                <a:ea typeface="仿宋" pitchFamily="49" charset="-122"/>
              </a:rPr>
              <a:t>宋太祖开宝年间“诸道幕职，州、县官阙八百余员”；</a:t>
            </a:r>
            <a:endParaRPr lang="en-US" altLang="zh-CN" sz="2800" b="1" dirty="0">
              <a:solidFill>
                <a:schemeClr val="bg1"/>
              </a:solidFill>
              <a:latin typeface="仿宋" pitchFamily="49" charset="-122"/>
              <a:ea typeface="仿宋" pitchFamily="49" charset="-122"/>
            </a:endParaRPr>
          </a:p>
          <a:p>
            <a:pPr>
              <a:lnSpc>
                <a:spcPct val="180000"/>
              </a:lnSpc>
            </a:pPr>
            <a:r>
              <a:rPr lang="zh-CN" altLang="en-US" sz="2800" b="1" dirty="0">
                <a:solidFill>
                  <a:schemeClr val="bg1"/>
                </a:solidFill>
                <a:latin typeface="仿宋" pitchFamily="49" charset="-122"/>
                <a:ea typeface="仿宋" pitchFamily="49" charset="-122"/>
              </a:rPr>
              <a:t>宋真宗时期“州县多阙员”。</a:t>
            </a:r>
            <a:endParaRPr lang="en-US" altLang="zh-CN" sz="2800" b="1" dirty="0">
              <a:solidFill>
                <a:schemeClr val="bg1"/>
              </a:solidFill>
              <a:latin typeface="仿宋" pitchFamily="49" charset="-122"/>
              <a:ea typeface="仿宋" pitchFamily="49" charset="-122"/>
            </a:endParaRPr>
          </a:p>
          <a:p>
            <a:pPr algn="r">
              <a:lnSpc>
                <a:spcPct val="180000"/>
              </a:lnSpc>
            </a:pPr>
            <a:r>
              <a:rPr lang="zh-CN" altLang="en-US" sz="2000" b="1" dirty="0">
                <a:solidFill>
                  <a:srgbClr val="0000FF"/>
                </a:solidFill>
                <a:latin typeface="仿宋" pitchFamily="49" charset="-122"/>
                <a:ea typeface="仿宋" pitchFamily="49" charset="-122"/>
              </a:rPr>
              <a:t>——董智然《论两宋科举考试制度的新特点</a:t>
            </a:r>
            <a:r>
              <a:rPr lang="en-US" altLang="zh-CN" sz="2000" b="1" dirty="0">
                <a:solidFill>
                  <a:srgbClr val="0000FF"/>
                </a:solidFill>
                <a:latin typeface="仿宋" pitchFamily="49" charset="-122"/>
                <a:ea typeface="仿宋" pitchFamily="49" charset="-122"/>
              </a:rPr>
              <a:t>》</a:t>
            </a:r>
          </a:p>
        </p:txBody>
      </p:sp>
      <p:sp>
        <p:nvSpPr>
          <p:cNvPr id="204803" name="文本框 1"/>
          <p:cNvSpPr txBox="1">
            <a:spLocks noChangeArrowheads="1"/>
          </p:cNvSpPr>
          <p:nvPr/>
        </p:nvSpPr>
        <p:spPr bwMode="auto">
          <a:xfrm>
            <a:off x="15907" y="3711575"/>
            <a:ext cx="9090025" cy="55245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000" b="1">
                <a:solidFill>
                  <a:srgbClr val="0000FF"/>
                </a:solidFill>
                <a:latin typeface="华文中宋" pitchFamily="2" charset="-122"/>
                <a:ea typeface="华文中宋" pitchFamily="2" charset="-122"/>
              </a:rPr>
              <a:t>根据材料，概括唐宋选官制度发展的原因？</a:t>
            </a:r>
          </a:p>
        </p:txBody>
      </p:sp>
      <p:sp>
        <p:nvSpPr>
          <p:cNvPr id="204804" name="TextBox 3"/>
          <p:cNvSpPr txBox="1">
            <a:spLocks noChangeArrowheads="1"/>
          </p:cNvSpPr>
          <p:nvPr/>
        </p:nvSpPr>
        <p:spPr bwMode="auto">
          <a:xfrm>
            <a:off x="82551" y="4500627"/>
            <a:ext cx="7589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华文中宋" pitchFamily="2" charset="-122"/>
                <a:ea typeface="华文中宋" pitchFamily="2" charset="-122"/>
              </a:rPr>
              <a:t>主观：</a:t>
            </a:r>
            <a:r>
              <a:rPr lang="zh-CN" altLang="en-US" sz="2800" b="1" dirty="0">
                <a:solidFill>
                  <a:schemeClr val="bg1"/>
                </a:solidFill>
                <a:latin typeface="华文新魏" pitchFamily="2" charset="-122"/>
                <a:ea typeface="华文新魏" pitchFamily="2" charset="-122"/>
              </a:rPr>
              <a:t>防范武将专权，重文轻武</a:t>
            </a:r>
          </a:p>
        </p:txBody>
      </p:sp>
      <p:sp>
        <p:nvSpPr>
          <p:cNvPr id="204805" name="TextBox 2"/>
          <p:cNvSpPr txBox="1">
            <a:spLocks noChangeArrowheads="1"/>
          </p:cNvSpPr>
          <p:nvPr/>
        </p:nvSpPr>
        <p:spPr bwMode="auto">
          <a:xfrm>
            <a:off x="154020" y="5053013"/>
            <a:ext cx="81565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800" b="1" dirty="0">
                <a:solidFill>
                  <a:schemeClr val="bg1"/>
                </a:solidFill>
                <a:latin typeface="华文中宋" pitchFamily="2" charset="-122"/>
                <a:ea typeface="华文中宋" pitchFamily="2" charset="-122"/>
              </a:rPr>
              <a:t>客观：</a:t>
            </a:r>
            <a:r>
              <a:rPr lang="zh-CN" altLang="en-US" sz="2800" b="1" dirty="0">
                <a:solidFill>
                  <a:schemeClr val="bg1"/>
                </a:solidFill>
                <a:latin typeface="华文新魏" pitchFamily="2" charset="-122"/>
                <a:ea typeface="华文新魏" pitchFamily="2" charset="-122"/>
              </a:rPr>
              <a:t>行政机构增多，官员队伍匮乏</a:t>
            </a:r>
          </a:p>
          <a:p>
            <a:pPr eaLnBrk="1" hangingPunct="1">
              <a:lnSpc>
                <a:spcPct val="150000"/>
              </a:lnSpc>
            </a:pPr>
            <a:r>
              <a:rPr lang="zh-CN" altLang="en-US" sz="2800" b="1" dirty="0">
                <a:solidFill>
                  <a:schemeClr val="bg1"/>
                </a:solidFill>
                <a:latin typeface="华文中宋" pitchFamily="2" charset="-122"/>
                <a:ea typeface="华文中宋" pitchFamily="2" charset="-122"/>
              </a:rPr>
              <a:t>          </a:t>
            </a:r>
            <a:r>
              <a:rPr lang="zh-CN" altLang="en-US" sz="2800" b="1" dirty="0">
                <a:solidFill>
                  <a:schemeClr val="bg1"/>
                </a:solidFill>
                <a:latin typeface="华文新魏" pitchFamily="2" charset="-122"/>
                <a:ea typeface="华文新魏" pitchFamily="2" charset="-122"/>
              </a:rPr>
              <a:t>门阀大族衰落，适应时代之需</a:t>
            </a:r>
          </a:p>
        </p:txBody>
      </p:sp>
    </p:spTree>
    <p:extLst>
      <p:ext uri="{BB962C8B-B14F-4D97-AF65-F5344CB8AC3E}">
        <p14:creationId xmlns:p14="http://schemas.microsoft.com/office/powerpoint/2010/main" val="22033061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副标题 3074"/>
          <p:cNvSpPr>
            <a:spLocks noGrp="1" noChangeArrowheads="1"/>
          </p:cNvSpPr>
          <p:nvPr>
            <p:ph type="subTitle" idx="4294967295"/>
          </p:nvPr>
        </p:nvSpPr>
        <p:spPr>
          <a:xfrm>
            <a:off x="0" y="1109663"/>
            <a:ext cx="7175500" cy="4824412"/>
          </a:xfrm>
        </p:spPr>
        <p:txBody>
          <a:bodyPr/>
          <a:lstStyle/>
          <a:p>
            <a:pPr eaLnBrk="1" hangingPunct="1">
              <a:lnSpc>
                <a:spcPct val="180000"/>
              </a:lnSpc>
              <a:buSzPct val="50000"/>
            </a:pPr>
            <a:r>
              <a:rPr lang="zh-CN" altLang="en-US" b="1" dirty="0" smtClean="0">
                <a:solidFill>
                  <a:srgbClr val="0000FF"/>
                </a:solidFill>
                <a:latin typeface="微软雅黑" pitchFamily="34" charset="-122"/>
                <a:ea typeface="微软雅黑" pitchFamily="34" charset="-122"/>
              </a:rPr>
              <a:t>二、</a:t>
            </a:r>
            <a:r>
              <a:rPr lang="zh-CN" altLang="en-US" b="1" dirty="0" smtClean="0">
                <a:solidFill>
                  <a:schemeClr val="bg1"/>
                </a:solidFill>
                <a:latin typeface="微软雅黑" pitchFamily="34" charset="-122"/>
                <a:ea typeface="微软雅黑" pitchFamily="34" charset="-122"/>
              </a:rPr>
              <a:t>显微镜下看唐宋政治</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（一）中枢权力新变化</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（二）地方管理新走向</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（三）选官制度新发展</a:t>
            </a:r>
          </a:p>
          <a:p>
            <a:pPr eaLnBrk="1" hangingPunct="1">
              <a:lnSpc>
                <a:spcPct val="180000"/>
              </a:lnSpc>
              <a:buSzPct val="50000"/>
            </a:pPr>
            <a:endParaRPr lang="en-US" altLang="zh-CN" b="1" dirty="0" smtClean="0">
              <a:solidFill>
                <a:schemeClr val="bg1"/>
              </a:solidFill>
              <a:latin typeface="微软雅黑" pitchFamily="34" charset="-122"/>
              <a:ea typeface="微软雅黑" pitchFamily="34" charset="-122"/>
            </a:endParaRPr>
          </a:p>
          <a:p>
            <a:pPr eaLnBrk="1" hangingPunct="1">
              <a:lnSpc>
                <a:spcPct val="220000"/>
              </a:lnSpc>
              <a:buSzPct val="50000"/>
            </a:pPr>
            <a:endParaRPr lang="en-US" altLang="zh-CN" b="1" dirty="0" smtClean="0">
              <a:solidFill>
                <a:schemeClr val="bg1"/>
              </a:solidFill>
              <a:latin typeface="微软雅黑" pitchFamily="34" charset="-122"/>
              <a:ea typeface="微软雅黑" pitchFamily="34" charset="-122"/>
            </a:endParaRPr>
          </a:p>
        </p:txBody>
      </p:sp>
      <p:grpSp>
        <p:nvGrpSpPr>
          <p:cNvPr id="205827" name="组合 5"/>
          <p:cNvGrpSpPr>
            <a:grpSpLocks/>
          </p:cNvGrpSpPr>
          <p:nvPr/>
        </p:nvGrpSpPr>
        <p:grpSpPr bwMode="auto">
          <a:xfrm>
            <a:off x="4276725" y="2298764"/>
            <a:ext cx="4451350" cy="866775"/>
            <a:chOff x="7186" y="3620"/>
            <a:chExt cx="7010" cy="1366"/>
          </a:xfrm>
        </p:grpSpPr>
        <p:grpSp>
          <p:nvGrpSpPr>
            <p:cNvPr id="205842" name="组合 3"/>
            <p:cNvGrpSpPr>
              <a:grpSpLocks/>
            </p:cNvGrpSpPr>
            <p:nvPr/>
          </p:nvGrpSpPr>
          <p:grpSpPr bwMode="auto">
            <a:xfrm>
              <a:off x="7186" y="3880"/>
              <a:ext cx="2575" cy="942"/>
              <a:chOff x="6850" y="5723"/>
              <a:chExt cx="2575" cy="942"/>
            </a:xfrm>
          </p:grpSpPr>
          <p:cxnSp>
            <p:nvCxnSpPr>
              <p:cNvPr id="205846" name="肘形连接符 9"/>
              <p:cNvCxnSpPr>
                <a:cxnSpLocks noChangeShapeType="1"/>
              </p:cNvCxnSpPr>
              <p:nvPr/>
            </p:nvCxnSpPr>
            <p:spPr bwMode="auto">
              <a:xfrm flipV="1">
                <a:off x="6850" y="5723"/>
                <a:ext cx="2575" cy="430"/>
              </a:xfrm>
              <a:prstGeom prst="bentConnector3">
                <a:avLst>
                  <a:gd name="adj1" fmla="val 50000"/>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cxnSp>
            <p:nvCxnSpPr>
              <p:cNvPr id="205847" name="肘形连接符 10"/>
              <p:cNvCxnSpPr>
                <a:cxnSpLocks noChangeShapeType="1"/>
              </p:cNvCxnSpPr>
              <p:nvPr/>
            </p:nvCxnSpPr>
            <p:spPr bwMode="auto">
              <a:xfrm>
                <a:off x="6890" y="6150"/>
                <a:ext cx="2530" cy="515"/>
              </a:xfrm>
              <a:prstGeom prst="bentConnector3">
                <a:avLst>
                  <a:gd name="adj1" fmla="val 50014"/>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grpSp>
        <p:grpSp>
          <p:nvGrpSpPr>
            <p:cNvPr id="205843" name="组合 4"/>
            <p:cNvGrpSpPr>
              <a:grpSpLocks/>
            </p:cNvGrpSpPr>
            <p:nvPr/>
          </p:nvGrpSpPr>
          <p:grpSpPr bwMode="auto">
            <a:xfrm>
              <a:off x="9756" y="3620"/>
              <a:ext cx="4440" cy="1366"/>
              <a:chOff x="9398" y="5518"/>
              <a:chExt cx="4440" cy="1366"/>
            </a:xfrm>
          </p:grpSpPr>
          <p:sp>
            <p:nvSpPr>
              <p:cNvPr id="205844" name="Rectangle 16"/>
              <p:cNvSpPr>
                <a:spLocks noChangeArrowheads="1"/>
              </p:cNvSpPr>
              <p:nvPr/>
            </p:nvSpPr>
            <p:spPr bwMode="auto">
              <a:xfrm>
                <a:off x="9398" y="5518"/>
                <a:ext cx="4440" cy="525"/>
              </a:xfrm>
              <a:prstGeom prst="rect">
                <a:avLst/>
              </a:prstGeom>
              <a:pattFill prst="pct30">
                <a:fgClr>
                  <a:srgbClr val="C0E5FE"/>
                </a:fgClr>
                <a:bgClr>
                  <a:schemeClr val="bg1"/>
                </a:bgClr>
              </a:patt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中枢权力机构新变化</a:t>
                </a:r>
              </a:p>
            </p:txBody>
          </p:sp>
          <p:sp>
            <p:nvSpPr>
              <p:cNvPr id="205845" name="Rectangle 17"/>
              <p:cNvSpPr>
                <a:spLocks noChangeArrowheads="1"/>
              </p:cNvSpPr>
              <p:nvPr/>
            </p:nvSpPr>
            <p:spPr bwMode="auto">
              <a:xfrm>
                <a:off x="9398" y="6360"/>
                <a:ext cx="4440" cy="525"/>
              </a:xfrm>
              <a:prstGeom prst="rect">
                <a:avLst/>
              </a:prstGeom>
              <a:solidFill>
                <a:srgbClr val="D3EFF8"/>
              </a:solid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中枢权力机构变化之因</a:t>
                </a:r>
              </a:p>
            </p:txBody>
          </p:sp>
        </p:grpSp>
      </p:grpSp>
      <p:grpSp>
        <p:nvGrpSpPr>
          <p:cNvPr id="205828" name="组合 6"/>
          <p:cNvGrpSpPr>
            <a:grpSpLocks/>
          </p:cNvGrpSpPr>
          <p:nvPr/>
        </p:nvGrpSpPr>
        <p:grpSpPr bwMode="auto">
          <a:xfrm>
            <a:off x="4259283" y="3359153"/>
            <a:ext cx="4562475" cy="866775"/>
            <a:chOff x="7186" y="3620"/>
            <a:chExt cx="7010" cy="1366"/>
          </a:xfrm>
        </p:grpSpPr>
        <p:grpSp>
          <p:nvGrpSpPr>
            <p:cNvPr id="205836" name="组合 7"/>
            <p:cNvGrpSpPr>
              <a:grpSpLocks/>
            </p:cNvGrpSpPr>
            <p:nvPr/>
          </p:nvGrpSpPr>
          <p:grpSpPr bwMode="auto">
            <a:xfrm>
              <a:off x="7186" y="3880"/>
              <a:ext cx="2575" cy="942"/>
              <a:chOff x="6850" y="5723"/>
              <a:chExt cx="2575" cy="942"/>
            </a:xfrm>
          </p:grpSpPr>
          <p:cxnSp>
            <p:nvCxnSpPr>
              <p:cNvPr id="205840" name="肘形连接符 9"/>
              <p:cNvCxnSpPr>
                <a:cxnSpLocks noChangeShapeType="1"/>
              </p:cNvCxnSpPr>
              <p:nvPr/>
            </p:nvCxnSpPr>
            <p:spPr bwMode="auto">
              <a:xfrm flipV="1">
                <a:off x="6850" y="5723"/>
                <a:ext cx="2575" cy="430"/>
              </a:xfrm>
              <a:prstGeom prst="bentConnector3">
                <a:avLst>
                  <a:gd name="adj1" fmla="val 50000"/>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cxnSp>
            <p:nvCxnSpPr>
              <p:cNvPr id="205841" name="肘形连接符 10"/>
              <p:cNvCxnSpPr>
                <a:cxnSpLocks noChangeShapeType="1"/>
              </p:cNvCxnSpPr>
              <p:nvPr/>
            </p:nvCxnSpPr>
            <p:spPr bwMode="auto">
              <a:xfrm>
                <a:off x="6890" y="6150"/>
                <a:ext cx="2530" cy="515"/>
              </a:xfrm>
              <a:prstGeom prst="bentConnector3">
                <a:avLst>
                  <a:gd name="adj1" fmla="val 50014"/>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grpSp>
        <p:grpSp>
          <p:nvGrpSpPr>
            <p:cNvPr id="205837" name="组合 10"/>
            <p:cNvGrpSpPr>
              <a:grpSpLocks/>
            </p:cNvGrpSpPr>
            <p:nvPr/>
          </p:nvGrpSpPr>
          <p:grpSpPr bwMode="auto">
            <a:xfrm>
              <a:off x="9756" y="3620"/>
              <a:ext cx="4440" cy="1366"/>
              <a:chOff x="9398" y="5518"/>
              <a:chExt cx="4440" cy="1366"/>
            </a:xfrm>
          </p:grpSpPr>
          <p:sp>
            <p:nvSpPr>
              <p:cNvPr id="205838" name="Rectangle 16"/>
              <p:cNvSpPr>
                <a:spLocks noChangeArrowheads="1"/>
              </p:cNvSpPr>
              <p:nvPr/>
            </p:nvSpPr>
            <p:spPr bwMode="auto">
              <a:xfrm>
                <a:off x="9398" y="5518"/>
                <a:ext cx="4440" cy="525"/>
              </a:xfrm>
              <a:prstGeom prst="rect">
                <a:avLst/>
              </a:prstGeom>
              <a:solidFill>
                <a:srgbClr val="D3EFF8"/>
              </a:solid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地方管理体制新走向</a:t>
                </a:r>
              </a:p>
            </p:txBody>
          </p:sp>
          <p:sp>
            <p:nvSpPr>
              <p:cNvPr id="205839" name="Rectangle 17"/>
              <p:cNvSpPr>
                <a:spLocks noChangeArrowheads="1"/>
              </p:cNvSpPr>
              <p:nvPr/>
            </p:nvSpPr>
            <p:spPr bwMode="auto">
              <a:xfrm>
                <a:off x="9398" y="6360"/>
                <a:ext cx="4440" cy="525"/>
              </a:xfrm>
              <a:prstGeom prst="rect">
                <a:avLst/>
              </a:prstGeom>
              <a:solidFill>
                <a:srgbClr val="D3EFF8"/>
              </a:solid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地方管理体制新走向之因</a:t>
                </a:r>
              </a:p>
            </p:txBody>
          </p:sp>
        </p:grpSp>
      </p:grpSp>
      <p:grpSp>
        <p:nvGrpSpPr>
          <p:cNvPr id="205829" name="组合 13"/>
          <p:cNvGrpSpPr>
            <a:grpSpLocks/>
          </p:cNvGrpSpPr>
          <p:nvPr/>
        </p:nvGrpSpPr>
        <p:grpSpPr bwMode="auto">
          <a:xfrm>
            <a:off x="4243388" y="4346639"/>
            <a:ext cx="4451350" cy="866775"/>
            <a:chOff x="7186" y="3620"/>
            <a:chExt cx="7010" cy="1366"/>
          </a:xfrm>
        </p:grpSpPr>
        <p:grpSp>
          <p:nvGrpSpPr>
            <p:cNvPr id="205830" name="组合 14"/>
            <p:cNvGrpSpPr>
              <a:grpSpLocks/>
            </p:cNvGrpSpPr>
            <p:nvPr/>
          </p:nvGrpSpPr>
          <p:grpSpPr bwMode="auto">
            <a:xfrm>
              <a:off x="7186" y="3880"/>
              <a:ext cx="2575" cy="942"/>
              <a:chOff x="6850" y="5723"/>
              <a:chExt cx="2575" cy="942"/>
            </a:xfrm>
          </p:grpSpPr>
          <p:cxnSp>
            <p:nvCxnSpPr>
              <p:cNvPr id="205834" name="肘形连接符 9"/>
              <p:cNvCxnSpPr>
                <a:cxnSpLocks noChangeShapeType="1"/>
              </p:cNvCxnSpPr>
              <p:nvPr/>
            </p:nvCxnSpPr>
            <p:spPr bwMode="auto">
              <a:xfrm flipV="1">
                <a:off x="6850" y="5723"/>
                <a:ext cx="2575" cy="430"/>
              </a:xfrm>
              <a:prstGeom prst="bentConnector3">
                <a:avLst>
                  <a:gd name="adj1" fmla="val 50000"/>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cxnSp>
            <p:nvCxnSpPr>
              <p:cNvPr id="205835" name="肘形连接符 10"/>
              <p:cNvCxnSpPr>
                <a:cxnSpLocks noChangeShapeType="1"/>
              </p:cNvCxnSpPr>
              <p:nvPr/>
            </p:nvCxnSpPr>
            <p:spPr bwMode="auto">
              <a:xfrm>
                <a:off x="6890" y="6150"/>
                <a:ext cx="2530" cy="515"/>
              </a:xfrm>
              <a:prstGeom prst="bentConnector3">
                <a:avLst>
                  <a:gd name="adj1" fmla="val 50014"/>
                </a:avLst>
              </a:prstGeom>
              <a:noFill/>
              <a:ln w="28575" cmpd="dbl">
                <a:solidFill>
                  <a:srgbClr val="025085"/>
                </a:solidFill>
                <a:round/>
                <a:headEnd/>
                <a:tailEnd type="arrow" w="med" len="med"/>
              </a:ln>
              <a:extLst>
                <a:ext uri="{909E8E84-426E-40DD-AFC4-6F175D3DCCD1}">
                  <a14:hiddenFill xmlns:a14="http://schemas.microsoft.com/office/drawing/2010/main">
                    <a:noFill/>
                  </a14:hiddenFill>
                </a:ext>
              </a:extLst>
            </p:spPr>
          </p:cxnSp>
        </p:grpSp>
        <p:grpSp>
          <p:nvGrpSpPr>
            <p:cNvPr id="205831" name="组合 17"/>
            <p:cNvGrpSpPr>
              <a:grpSpLocks/>
            </p:cNvGrpSpPr>
            <p:nvPr/>
          </p:nvGrpSpPr>
          <p:grpSpPr bwMode="auto">
            <a:xfrm>
              <a:off x="9756" y="3620"/>
              <a:ext cx="4440" cy="1366"/>
              <a:chOff x="9398" y="5518"/>
              <a:chExt cx="4440" cy="1366"/>
            </a:xfrm>
          </p:grpSpPr>
          <p:sp>
            <p:nvSpPr>
              <p:cNvPr id="205832" name="Rectangle 16"/>
              <p:cNvSpPr>
                <a:spLocks noChangeArrowheads="1"/>
              </p:cNvSpPr>
              <p:nvPr/>
            </p:nvSpPr>
            <p:spPr bwMode="auto">
              <a:xfrm>
                <a:off x="9398" y="5518"/>
                <a:ext cx="4440" cy="525"/>
              </a:xfrm>
              <a:prstGeom prst="rect">
                <a:avLst/>
              </a:prstGeom>
              <a:solidFill>
                <a:srgbClr val="D3EFF8"/>
              </a:solid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选官制度新发展</a:t>
                </a:r>
              </a:p>
            </p:txBody>
          </p:sp>
          <p:sp>
            <p:nvSpPr>
              <p:cNvPr id="205833" name="Rectangle 17"/>
              <p:cNvSpPr>
                <a:spLocks noChangeArrowheads="1"/>
              </p:cNvSpPr>
              <p:nvPr/>
            </p:nvSpPr>
            <p:spPr bwMode="auto">
              <a:xfrm>
                <a:off x="9398" y="6360"/>
                <a:ext cx="4440" cy="525"/>
              </a:xfrm>
              <a:prstGeom prst="rect">
                <a:avLst/>
              </a:prstGeom>
              <a:solidFill>
                <a:srgbClr val="D3EFF8"/>
              </a:solidFill>
              <a:ln w="9525">
                <a:solidFill>
                  <a:schemeClr val="tx1"/>
                </a:solidFill>
                <a:miter lim="800000"/>
                <a:headEnd/>
                <a:tailEnd/>
              </a:ln>
            </p:spPr>
            <p:txBody>
              <a:bodyPr wrap="none" anchor="ctr"/>
              <a:lstStyle/>
              <a:p>
                <a:pPr algn="ctr">
                  <a:spcBef>
                    <a:spcPct val="20000"/>
                  </a:spcBef>
                </a:pPr>
                <a:r>
                  <a:rPr lang="zh-CN" altLang="en-US" sz="2100" b="1">
                    <a:latin typeface="新宋体" pitchFamily="49" charset="-122"/>
                    <a:ea typeface="新宋体" pitchFamily="49" charset="-122"/>
                  </a:rPr>
                  <a:t>选官制度发展之因</a:t>
                </a:r>
              </a:p>
            </p:txBody>
          </p:sp>
        </p:grpSp>
      </p:grpSp>
    </p:spTree>
    <p:custDataLst>
      <p:tags r:id="rId1"/>
    </p:custDataLst>
    <p:extLst>
      <p:ext uri="{BB962C8B-B14F-4D97-AF65-F5344CB8AC3E}">
        <p14:creationId xmlns:p14="http://schemas.microsoft.com/office/powerpoint/2010/main" val="2140132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latin typeface="微软雅黑" pitchFamily="34" charset="-122"/>
                <a:ea typeface="微软雅黑" pitchFamily="34" charset="-122"/>
              </a:rPr>
              <a:t>三、透视镜下品唐宋</a:t>
            </a:r>
            <a:r>
              <a:rPr lang="zh-CN" altLang="en-US" sz="3200" b="1" dirty="0" smtClean="0">
                <a:solidFill>
                  <a:schemeClr val="bg1"/>
                </a:solidFill>
                <a:latin typeface="微软雅黑" pitchFamily="34" charset="-122"/>
                <a:ea typeface="微软雅黑" pitchFamily="34" charset="-122"/>
              </a:rPr>
              <a:t>政治</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前述人物的看法在近代西方兴起的原因是什么？</a:t>
            </a:r>
          </a:p>
          <a:p>
            <a:pPr>
              <a:buFontTx/>
              <a:buNone/>
            </a:pPr>
            <a:r>
              <a:rPr lang="zh-CN" altLang="en-US" b="1" dirty="0">
                <a:solidFill>
                  <a:schemeClr val="bg1"/>
                </a:solidFill>
                <a:ea typeface="黑体" pitchFamily="49" charset="-122"/>
              </a:rPr>
              <a:t>这些看法在近代中国广泛传播的原因是什么？</a:t>
            </a:r>
          </a:p>
          <a:p>
            <a:pPr>
              <a:buFontTx/>
              <a:buNone/>
            </a:pPr>
            <a:r>
              <a:rPr lang="zh-CN" altLang="en-US" b="1" dirty="0">
                <a:solidFill>
                  <a:schemeClr val="bg1"/>
                </a:solidFill>
                <a:ea typeface="黑体" pitchFamily="49" charset="-122"/>
              </a:rPr>
              <a:t>从中得到哪些认识？</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7324691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latin typeface="微软雅黑" pitchFamily="34" charset="-122"/>
                <a:ea typeface="微软雅黑" pitchFamily="34" charset="-122"/>
              </a:rPr>
              <a:t>三、透视镜下品唐宋政治</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唐宋时期的政治适应现实，沿革损益，稳中有变，变中出新。在合理的取舍、适时的变通、大胆的创设过程中，呈现出延续性、渐变性、务实性、制度化的政治理性，也彰显了中华民族伟大的政治智慧。</a:t>
            </a:r>
          </a:p>
          <a:p>
            <a:pPr>
              <a:buFontTx/>
              <a:buNone/>
            </a:pPr>
            <a:r>
              <a:rPr lang="zh-CN" altLang="en-US" b="1" dirty="0">
                <a:solidFill>
                  <a:schemeClr val="bg1"/>
                </a:solidFill>
                <a:ea typeface="黑体" pitchFamily="49" charset="-122"/>
              </a:rPr>
              <a:t>       中国古代的政治制度固然存在缺陷与不足，但是我们不能单凭自己所处的环境和需要来批评历史上以往的政治制度，更不能以简单地以专制黑暗抹杀中国古代尤其是明清以前的政治制度。只有立足当时的时代，关注当时的人与事，理解同情，才能得出客观全面的认识。</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7324691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0000"/>
                </a:solidFill>
                <a:ea typeface="黑体" pitchFamily="49" charset="-122"/>
                <a:cs typeface="+mn-cs"/>
              </a:rPr>
              <a:t>从学术成果中拓展教学</a:t>
            </a:r>
            <a:r>
              <a:rPr lang="zh-CN" altLang="en-US" sz="3200" b="1" dirty="0" smtClean="0">
                <a:solidFill>
                  <a:srgbClr val="FF0000"/>
                </a:solidFill>
                <a:ea typeface="黑体" pitchFamily="49" charset="-122"/>
                <a:cs typeface="+mn-cs"/>
              </a:rPr>
              <a:t>资源</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sz="2400" b="1" dirty="0" smtClean="0">
                <a:solidFill>
                  <a:schemeClr val="bg1"/>
                </a:solidFill>
                <a:ea typeface="黑体" pitchFamily="49" charset="-122"/>
              </a:rPr>
              <a:t>                      2018</a:t>
            </a:r>
            <a:r>
              <a:rPr lang="zh-CN" altLang="en-US" sz="2400" b="1" dirty="0" smtClean="0">
                <a:solidFill>
                  <a:schemeClr val="bg1"/>
                </a:solidFill>
                <a:ea typeface="黑体" pitchFamily="49" charset="-122"/>
              </a:rPr>
              <a:t>年度</a:t>
            </a:r>
            <a:r>
              <a:rPr lang="zh-CN" altLang="en-US" sz="2400" b="1" dirty="0">
                <a:solidFill>
                  <a:schemeClr val="bg1"/>
                </a:solidFill>
                <a:ea typeface="黑体" pitchFamily="49" charset="-122"/>
              </a:rPr>
              <a:t>中国十大学术</a:t>
            </a:r>
            <a:r>
              <a:rPr lang="zh-CN" altLang="en-US" sz="2400" b="1" dirty="0" smtClean="0">
                <a:solidFill>
                  <a:schemeClr val="bg1"/>
                </a:solidFill>
                <a:ea typeface="黑体" pitchFamily="49" charset="-122"/>
              </a:rPr>
              <a:t>热点</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习近平新时代中国特色社会主义经济思想研究</a:t>
            </a:r>
          </a:p>
          <a:p>
            <a:pPr>
              <a:buFontTx/>
              <a:buNone/>
            </a:pP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马克思主义与当代社会</a:t>
            </a:r>
          </a:p>
          <a:p>
            <a:pPr>
              <a:buFontTx/>
              <a:buNone/>
            </a:pPr>
            <a:r>
              <a:rPr lang="en-US" altLang="zh-CN" sz="2400" b="1" dirty="0">
                <a:solidFill>
                  <a:schemeClr val="bg1"/>
                </a:solidFill>
                <a:ea typeface="黑体" pitchFamily="49" charset="-122"/>
              </a:rPr>
              <a:t>3.</a:t>
            </a:r>
            <a:r>
              <a:rPr lang="zh-CN" altLang="en-US" sz="2400" b="1" dirty="0">
                <a:solidFill>
                  <a:schemeClr val="bg1"/>
                </a:solidFill>
                <a:ea typeface="黑体" pitchFamily="49" charset="-122"/>
              </a:rPr>
              <a:t>改革开放</a:t>
            </a:r>
            <a:r>
              <a:rPr lang="en-US" altLang="zh-CN" sz="2400" b="1" dirty="0">
                <a:solidFill>
                  <a:schemeClr val="bg1"/>
                </a:solidFill>
                <a:ea typeface="黑体" pitchFamily="49" charset="-122"/>
              </a:rPr>
              <a:t>40</a:t>
            </a:r>
            <a:r>
              <a:rPr lang="zh-CN" altLang="en-US" sz="2400" b="1" dirty="0">
                <a:solidFill>
                  <a:schemeClr val="bg1"/>
                </a:solidFill>
                <a:ea typeface="黑体" pitchFamily="49" charset="-122"/>
              </a:rPr>
              <a:t>年：经验总结理论创新与学科发展</a:t>
            </a:r>
          </a:p>
          <a:p>
            <a:pPr>
              <a:buFontTx/>
              <a:buNone/>
            </a:pPr>
            <a:r>
              <a:rPr lang="en-US" altLang="zh-CN" sz="2400" b="1" dirty="0">
                <a:solidFill>
                  <a:schemeClr val="bg1"/>
                </a:solidFill>
                <a:ea typeface="黑体" pitchFamily="49" charset="-122"/>
              </a:rPr>
              <a:t>4.</a:t>
            </a:r>
            <a:r>
              <a:rPr lang="zh-CN" altLang="en-US" sz="2400" b="1" dirty="0">
                <a:solidFill>
                  <a:schemeClr val="bg1"/>
                </a:solidFill>
                <a:ea typeface="黑体" pitchFamily="49" charset="-122"/>
              </a:rPr>
              <a:t>高质量发展下的现代化经济体系构建</a:t>
            </a:r>
          </a:p>
          <a:p>
            <a:pPr>
              <a:buFontTx/>
              <a:buNone/>
            </a:pPr>
            <a:r>
              <a:rPr lang="en-US" altLang="zh-CN" sz="2400" b="1" dirty="0">
                <a:solidFill>
                  <a:schemeClr val="bg1"/>
                </a:solidFill>
                <a:ea typeface="黑体" pitchFamily="49" charset="-122"/>
              </a:rPr>
              <a:t>5.</a:t>
            </a:r>
            <a:r>
              <a:rPr lang="zh-CN" altLang="en-US" sz="2400" b="1" dirty="0">
                <a:solidFill>
                  <a:schemeClr val="bg1"/>
                </a:solidFill>
                <a:ea typeface="黑体" pitchFamily="49" charset="-122"/>
              </a:rPr>
              <a:t>乡村振兴战略研究</a:t>
            </a:r>
          </a:p>
          <a:p>
            <a:pPr>
              <a:buFontTx/>
              <a:buNone/>
            </a:pPr>
            <a:r>
              <a:rPr lang="en-US" altLang="zh-CN" sz="2400" b="1" dirty="0">
                <a:solidFill>
                  <a:schemeClr val="bg1"/>
                </a:solidFill>
                <a:ea typeface="黑体" pitchFamily="49" charset="-122"/>
              </a:rPr>
              <a:t>6.</a:t>
            </a:r>
            <a:r>
              <a:rPr lang="zh-CN" altLang="en-US" sz="2400" b="1" dirty="0">
                <a:solidFill>
                  <a:schemeClr val="bg1"/>
                </a:solidFill>
                <a:ea typeface="黑体" pitchFamily="49" charset="-122"/>
              </a:rPr>
              <a:t>国家监察体制改革与刑事诉讼制度的衔接</a:t>
            </a:r>
          </a:p>
          <a:p>
            <a:pPr>
              <a:buFontTx/>
              <a:buNone/>
            </a:pPr>
            <a:r>
              <a:rPr lang="en-US" altLang="zh-CN" sz="2400" b="1" dirty="0">
                <a:solidFill>
                  <a:schemeClr val="bg1"/>
                </a:solidFill>
                <a:ea typeface="黑体" pitchFamily="49" charset="-122"/>
              </a:rPr>
              <a:t>7.</a:t>
            </a:r>
            <a:r>
              <a:rPr lang="zh-CN" altLang="en-US" sz="2400" b="1" dirty="0">
                <a:solidFill>
                  <a:schemeClr val="bg1"/>
                </a:solidFill>
                <a:ea typeface="黑体" pitchFamily="49" charset="-122"/>
              </a:rPr>
              <a:t>海洋史研究的拓展</a:t>
            </a:r>
          </a:p>
          <a:p>
            <a:pPr>
              <a:buFontTx/>
              <a:buNone/>
            </a:pPr>
            <a:r>
              <a:rPr lang="en-US" altLang="zh-CN" sz="2400" b="1" dirty="0">
                <a:solidFill>
                  <a:schemeClr val="bg1"/>
                </a:solidFill>
                <a:ea typeface="黑体" pitchFamily="49" charset="-122"/>
              </a:rPr>
              <a:t>8.</a:t>
            </a:r>
            <a:r>
              <a:rPr lang="zh-CN" altLang="en-US" sz="2400" b="1" dirty="0">
                <a:solidFill>
                  <a:schemeClr val="bg1"/>
                </a:solidFill>
                <a:ea typeface="黑体" pitchFamily="49" charset="-122"/>
              </a:rPr>
              <a:t>新时代教师队伍建设研究</a:t>
            </a:r>
          </a:p>
          <a:p>
            <a:pPr>
              <a:buFontTx/>
              <a:buNone/>
            </a:pPr>
            <a:r>
              <a:rPr lang="en-US" altLang="zh-CN" sz="2400" b="1" dirty="0">
                <a:solidFill>
                  <a:schemeClr val="bg1"/>
                </a:solidFill>
                <a:ea typeface="黑体" pitchFamily="49" charset="-122"/>
              </a:rPr>
              <a:t>9.</a:t>
            </a:r>
            <a:r>
              <a:rPr lang="zh-CN" altLang="en-US" sz="2400" b="1" dirty="0">
                <a:solidFill>
                  <a:schemeClr val="bg1"/>
                </a:solidFill>
                <a:ea typeface="黑体" pitchFamily="49" charset="-122"/>
              </a:rPr>
              <a:t>算法主导下信息传播的社会影响与挑战</a:t>
            </a:r>
          </a:p>
          <a:p>
            <a:pPr>
              <a:buFontTx/>
              <a:buNone/>
            </a:pPr>
            <a:r>
              <a:rPr lang="en-US" altLang="zh-CN" sz="2400" b="1" dirty="0">
                <a:solidFill>
                  <a:schemeClr val="bg1"/>
                </a:solidFill>
                <a:ea typeface="黑体" pitchFamily="49" charset="-122"/>
              </a:rPr>
              <a:t>10.</a:t>
            </a:r>
            <a:r>
              <a:rPr lang="zh-CN" altLang="en-US" sz="2400" b="1" dirty="0">
                <a:solidFill>
                  <a:schemeClr val="bg1"/>
                </a:solidFill>
                <a:ea typeface="黑体" pitchFamily="49" charset="-122"/>
              </a:rPr>
              <a:t>大数据视域下数字人文研究</a:t>
            </a: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13340963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从学术研究范本中提升表达论证</a:t>
            </a:r>
            <a:r>
              <a:rPr lang="zh-CN" altLang="en-US" sz="3200" b="1" dirty="0" smtClean="0">
                <a:solidFill>
                  <a:srgbClr val="FF0000"/>
                </a:solidFill>
                <a:ea typeface="黑体" pitchFamily="49" charset="-122"/>
              </a:rPr>
              <a:t>力</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            </a:t>
            </a:r>
            <a:r>
              <a:rPr lang="zh-CN" altLang="en-US" b="1" dirty="0" smtClean="0">
                <a:solidFill>
                  <a:srgbClr val="FF0000"/>
                </a:solidFill>
                <a:ea typeface="黑体" pitchFamily="49" charset="-122"/>
              </a:rPr>
              <a:t>从</a:t>
            </a:r>
            <a:r>
              <a:rPr lang="zh-CN" altLang="en-US" b="1" dirty="0">
                <a:solidFill>
                  <a:srgbClr val="FF0000"/>
                </a:solidFill>
                <a:ea typeface="黑体" pitchFamily="49" charset="-122"/>
              </a:rPr>
              <a:t>学术成果中拓展教学</a:t>
            </a:r>
            <a:r>
              <a:rPr lang="zh-CN" altLang="en-US" b="1" dirty="0" smtClean="0">
                <a:solidFill>
                  <a:srgbClr val="FF0000"/>
                </a:solidFill>
                <a:ea typeface="黑体" pitchFamily="49" charset="-122"/>
              </a:rPr>
              <a:t>资源</a:t>
            </a:r>
            <a:endParaRPr lang="en-US" altLang="zh-CN" b="1" dirty="0" smtClean="0">
              <a:solidFill>
                <a:srgbClr val="FF0000"/>
              </a:solidFill>
              <a:ea typeface="黑体" pitchFamily="49" charset="-122"/>
            </a:endParaRPr>
          </a:p>
          <a:p>
            <a:pPr>
              <a:buFontTx/>
              <a:buNone/>
            </a:pPr>
            <a:r>
              <a:rPr lang="zh-CN" altLang="en-US" b="1" dirty="0" smtClean="0">
                <a:solidFill>
                  <a:schemeClr val="bg1"/>
                </a:solidFill>
                <a:ea typeface="黑体" pitchFamily="49" charset="-122"/>
              </a:rPr>
              <a:t>例如以</a:t>
            </a:r>
            <a:r>
              <a:rPr lang="en-US" altLang="zh-CN" b="1" dirty="0">
                <a:solidFill>
                  <a:schemeClr val="bg1"/>
                </a:solidFill>
                <a:ea typeface="黑体" pitchFamily="49" charset="-122"/>
              </a:rPr>
              <a:t>2018</a:t>
            </a:r>
            <a:r>
              <a:rPr lang="zh-CN" altLang="en-US" b="1" dirty="0">
                <a:solidFill>
                  <a:schemeClr val="bg1"/>
                </a:solidFill>
                <a:ea typeface="黑体" pitchFamily="49" charset="-122"/>
              </a:rPr>
              <a:t>年度中国十大学术</a:t>
            </a:r>
            <a:r>
              <a:rPr lang="zh-CN" altLang="en-US" b="1" dirty="0" smtClean="0">
                <a:solidFill>
                  <a:schemeClr val="bg1"/>
                </a:solidFill>
                <a:ea typeface="黑体" pitchFamily="49" charset="-122"/>
              </a:rPr>
              <a:t>热点</a:t>
            </a:r>
            <a:r>
              <a:rPr lang="en-US" altLang="zh-CN" b="1" dirty="0" smtClean="0">
                <a:solidFill>
                  <a:schemeClr val="bg1"/>
                </a:solidFill>
                <a:ea typeface="黑体" pitchFamily="49" charset="-122"/>
              </a:rPr>
              <a:t>4</a:t>
            </a:r>
          </a:p>
          <a:p>
            <a:pPr>
              <a:buFontTx/>
              <a:buNone/>
            </a:pPr>
            <a:r>
              <a:rPr lang="zh-CN" altLang="en-US" b="1" dirty="0">
                <a:solidFill>
                  <a:schemeClr val="bg1"/>
                </a:solidFill>
                <a:ea typeface="黑体" pitchFamily="49" charset="-122"/>
              </a:rPr>
              <a:t>确定</a:t>
            </a:r>
            <a:r>
              <a:rPr lang="zh-CN" altLang="en-US" b="1" dirty="0" smtClean="0">
                <a:solidFill>
                  <a:schemeClr val="bg1"/>
                </a:solidFill>
                <a:ea typeface="黑体" pitchFamily="49" charset="-122"/>
              </a:rPr>
              <a:t>发展为主题的</a:t>
            </a:r>
            <a:r>
              <a:rPr lang="zh-CN" altLang="en-US" b="1" dirty="0">
                <a:solidFill>
                  <a:schemeClr val="bg1"/>
                </a:solidFill>
                <a:ea typeface="黑体" pitchFamily="49" charset="-122"/>
              </a:rPr>
              <a:t>探究性教学资源</a:t>
            </a:r>
          </a:p>
          <a:p>
            <a:pPr>
              <a:buFontTx/>
              <a:buNone/>
            </a:pP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020066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FFFF"/>
                </a:solidFill>
                <a:ea typeface="黑体" pitchFamily="49" charset="-122"/>
                <a:cs typeface="+mn-cs"/>
              </a:rPr>
              <a:t>以发展为主题探究性</a:t>
            </a:r>
            <a:r>
              <a:rPr lang="zh-CN" altLang="en-US" sz="3200" b="1" dirty="0" smtClean="0">
                <a:solidFill>
                  <a:srgbClr val="FFFFFF"/>
                </a:solidFill>
                <a:ea typeface="黑体" pitchFamily="49" charset="-122"/>
                <a:cs typeface="+mn-cs"/>
              </a:rPr>
              <a:t>学习</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a:solidFill>
                  <a:schemeClr val="bg1"/>
                </a:solidFill>
                <a:ea typeface="黑体" pitchFamily="49" charset="-122"/>
              </a:rPr>
              <a:t>统一与发展：从时代“大变革”到走向“大一统</a:t>
            </a:r>
          </a:p>
          <a:p>
            <a:pPr>
              <a:buFontTx/>
              <a:buNone/>
            </a:pPr>
            <a:r>
              <a:rPr lang="zh-CN" altLang="en-US" sz="2400" b="1" dirty="0">
                <a:solidFill>
                  <a:schemeClr val="bg1"/>
                </a:solidFill>
                <a:ea typeface="黑体" pitchFamily="49" charset="-122"/>
              </a:rPr>
              <a:t>传承与发展：中外历史上的人文主义思想与现代价值</a:t>
            </a:r>
          </a:p>
          <a:p>
            <a:pPr>
              <a:buFontTx/>
              <a:buNone/>
            </a:pPr>
            <a:r>
              <a:rPr lang="zh-CN" altLang="en-US" sz="2400" b="1" dirty="0">
                <a:solidFill>
                  <a:schemeClr val="bg1"/>
                </a:solidFill>
                <a:ea typeface="黑体" pitchFamily="49" charset="-122"/>
              </a:rPr>
              <a:t>合作与发展：国共关系与中华民族伟大复兴的“中国梦”</a:t>
            </a:r>
          </a:p>
          <a:p>
            <a:pPr>
              <a:buFontTx/>
              <a:buNone/>
            </a:pPr>
            <a:r>
              <a:rPr lang="zh-CN" altLang="en-US" sz="2400" b="1" dirty="0">
                <a:solidFill>
                  <a:schemeClr val="bg1"/>
                </a:solidFill>
                <a:ea typeface="黑体" pitchFamily="49" charset="-122"/>
              </a:rPr>
              <a:t>公正与发展：中外历史上的民主、法治思想与实践  </a:t>
            </a:r>
          </a:p>
          <a:p>
            <a:pPr>
              <a:buFontTx/>
              <a:buNone/>
            </a:pPr>
            <a:r>
              <a:rPr lang="zh-CN" altLang="en-US" sz="2400" b="1" dirty="0">
                <a:solidFill>
                  <a:schemeClr val="bg1"/>
                </a:solidFill>
                <a:ea typeface="黑体" pitchFamily="49" charset="-122"/>
              </a:rPr>
              <a:t>创新与发展：中外历史上的科学革命与技术进步</a:t>
            </a:r>
          </a:p>
          <a:p>
            <a:pPr>
              <a:buFontTx/>
              <a:buNone/>
            </a:pPr>
            <a:r>
              <a:rPr lang="zh-CN" altLang="en-US" sz="2400" b="1" dirty="0">
                <a:solidFill>
                  <a:schemeClr val="bg1"/>
                </a:solidFill>
                <a:ea typeface="黑体" pitchFamily="49" charset="-122"/>
              </a:rPr>
              <a:t>碰撞与发展：中外历史上不同文明的交融与冲突  </a:t>
            </a:r>
          </a:p>
          <a:p>
            <a:pPr>
              <a:buFontTx/>
              <a:buNone/>
            </a:pPr>
            <a:r>
              <a:rPr lang="zh-CN" altLang="en-US" sz="2400" b="1" dirty="0">
                <a:solidFill>
                  <a:schemeClr val="bg1"/>
                </a:solidFill>
                <a:ea typeface="黑体" pitchFamily="49" charset="-122"/>
              </a:rPr>
              <a:t>保障与发展：中外历史上民生问题</a:t>
            </a:r>
          </a:p>
          <a:p>
            <a:pPr>
              <a:buFontTx/>
              <a:buNone/>
            </a:pPr>
            <a:r>
              <a:rPr lang="zh-CN" altLang="en-US" sz="2400" b="1" dirty="0">
                <a:solidFill>
                  <a:schemeClr val="bg1"/>
                </a:solidFill>
                <a:ea typeface="黑体" pitchFamily="49" charset="-122"/>
              </a:rPr>
              <a:t>廉洁与发展：中外历史上的选官制度、监察制度和反腐倡廉</a:t>
            </a:r>
          </a:p>
          <a:p>
            <a:pPr>
              <a:buFontTx/>
              <a:buNone/>
            </a:pPr>
            <a:r>
              <a:rPr lang="zh-CN" altLang="en-US" sz="2400" b="1" dirty="0">
                <a:solidFill>
                  <a:schemeClr val="bg1"/>
                </a:solidFill>
                <a:ea typeface="黑体" pitchFamily="49" charset="-122"/>
              </a:rPr>
              <a:t>商业与发展：中外历史上的商业、城市、金融与市场经济 </a:t>
            </a:r>
          </a:p>
          <a:p>
            <a:pPr>
              <a:buFontTx/>
              <a:buNone/>
            </a:pPr>
            <a:r>
              <a:rPr lang="zh-CN" altLang="en-US" sz="2400" b="1" dirty="0">
                <a:solidFill>
                  <a:schemeClr val="bg1"/>
                </a:solidFill>
                <a:ea typeface="黑体" pitchFamily="49" charset="-122"/>
              </a:rPr>
              <a:t>开放与发展：世界市场的形成与经济全球化 </a:t>
            </a:r>
          </a:p>
          <a:p>
            <a:pPr>
              <a:buFontTx/>
              <a:buNone/>
            </a:pPr>
            <a:r>
              <a:rPr lang="zh-CN" altLang="en-US" sz="2400" b="1" dirty="0">
                <a:solidFill>
                  <a:schemeClr val="bg1"/>
                </a:solidFill>
                <a:ea typeface="黑体" pitchFamily="49" charset="-122"/>
              </a:rPr>
              <a:t>多元与发展：世界经济政治文化发展的多元化 </a:t>
            </a:r>
          </a:p>
          <a:p>
            <a:pPr>
              <a:buFontTx/>
              <a:buNone/>
            </a:pPr>
            <a:r>
              <a:rPr lang="zh-CN" altLang="en-US" sz="2400" b="1" dirty="0">
                <a:solidFill>
                  <a:schemeClr val="bg1"/>
                </a:solidFill>
                <a:ea typeface="黑体" pitchFamily="49" charset="-122"/>
              </a:rPr>
              <a:t>素养与发展：学术前沿和史典、史法与史观等 </a:t>
            </a: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25773737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对美国副总统彭斯“新冷战” 的</a:t>
            </a:r>
            <a:r>
              <a:rPr lang="zh-CN" altLang="en-US" sz="3200" b="1" dirty="0" smtClean="0">
                <a:solidFill>
                  <a:schemeClr val="bg1"/>
                </a:solidFill>
                <a:ea typeface="黑体" pitchFamily="49" charset="-122"/>
              </a:rPr>
              <a:t>回应</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美国人提到的给予中国的五大好处</a:t>
            </a:r>
            <a:r>
              <a:rPr lang="zh-CN" altLang="en-US" sz="2800" b="1" dirty="0" smtClean="0">
                <a:solidFill>
                  <a:schemeClr val="bg1"/>
                </a:solidFill>
                <a:ea typeface="黑体" pitchFamily="49" charset="-122"/>
              </a:rPr>
              <a:t>：</a:t>
            </a: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1899</a:t>
            </a:r>
            <a:r>
              <a:rPr lang="zh-CN" altLang="en-US" sz="2800" b="1" dirty="0">
                <a:solidFill>
                  <a:schemeClr val="bg1"/>
                </a:solidFill>
                <a:ea typeface="黑体" pitchFamily="49" charset="-122"/>
              </a:rPr>
              <a:t>年门户开放政策，认为保证了中国的领土完整和行政完整</a:t>
            </a:r>
            <a:r>
              <a:rPr lang="zh-CN" altLang="en-US" sz="2800" b="1" dirty="0" smtClean="0">
                <a:solidFill>
                  <a:schemeClr val="bg1"/>
                </a:solidFill>
                <a:ea typeface="黑体" pitchFamily="49" charset="-122"/>
              </a:rPr>
              <a:t>。</a:t>
            </a: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a:t>
            </a:r>
            <a:r>
              <a:rPr lang="zh-CN" altLang="en-US" sz="2800" b="1" dirty="0" smtClean="0">
                <a:solidFill>
                  <a:schemeClr val="bg1"/>
                </a:solidFill>
                <a:ea typeface="黑体" pitchFamily="49" charset="-122"/>
              </a:rPr>
              <a:t>美国将</a:t>
            </a:r>
            <a:r>
              <a:rPr lang="zh-CN" altLang="en-US" sz="2800" b="1" dirty="0">
                <a:solidFill>
                  <a:schemeClr val="bg1"/>
                </a:solidFill>
                <a:ea typeface="黑体" pitchFamily="49" charset="-122"/>
              </a:rPr>
              <a:t>庚子赔款“退还一部分”给中国，中国有了庚子留美学</a:t>
            </a:r>
            <a:r>
              <a:rPr lang="zh-CN" altLang="en-US" sz="2800" b="1" dirty="0" smtClean="0">
                <a:solidFill>
                  <a:schemeClr val="bg1"/>
                </a:solidFill>
                <a:ea typeface="黑体" pitchFamily="49" charset="-122"/>
              </a:rPr>
              <a:t>生和</a:t>
            </a:r>
            <a:r>
              <a:rPr lang="zh-CN" altLang="en-US" sz="2800" b="1" dirty="0">
                <a:solidFill>
                  <a:schemeClr val="bg1"/>
                </a:solidFill>
                <a:ea typeface="黑体" pitchFamily="49" charset="-122"/>
              </a:rPr>
              <a:t>清华学堂。</a:t>
            </a:r>
          </a:p>
          <a:p>
            <a:pPr>
              <a:buFontTx/>
              <a:buNone/>
            </a:pP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1941</a:t>
            </a:r>
            <a:r>
              <a:rPr lang="zh-CN" altLang="en-US" sz="2800" b="1" dirty="0">
                <a:solidFill>
                  <a:schemeClr val="bg1"/>
                </a:solidFill>
                <a:ea typeface="黑体" pitchFamily="49" charset="-122"/>
              </a:rPr>
              <a:t>年二战联合对日本作战并且扶植中国成为联合国五常</a:t>
            </a:r>
            <a:r>
              <a:rPr lang="zh-CN" altLang="en-US" sz="2800" b="1" dirty="0" smtClean="0">
                <a:solidFill>
                  <a:schemeClr val="bg1"/>
                </a:solidFill>
                <a:ea typeface="黑体" pitchFamily="49" charset="-122"/>
              </a:rPr>
              <a:t>。</a:t>
            </a: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1972</a:t>
            </a:r>
            <a:r>
              <a:rPr lang="zh-CN" altLang="en-US" sz="2800" b="1" dirty="0">
                <a:solidFill>
                  <a:schemeClr val="bg1"/>
                </a:solidFill>
                <a:ea typeface="黑体" pitchFamily="49" charset="-122"/>
              </a:rPr>
              <a:t>年中美建交后向中国开放经济，开放市场，为中国培养大批商业领袖和技术</a:t>
            </a:r>
            <a:r>
              <a:rPr lang="zh-CN" altLang="en-US" sz="2800" b="1" dirty="0" smtClean="0">
                <a:solidFill>
                  <a:schemeClr val="bg1"/>
                </a:solidFill>
                <a:ea typeface="黑体" pitchFamily="49" charset="-122"/>
              </a:rPr>
              <a:t>专家</a:t>
            </a:r>
            <a:r>
              <a:rPr lang="zh-CN" altLang="en-US" sz="2800" b="1" dirty="0">
                <a:solidFill>
                  <a:schemeClr val="bg1"/>
                </a:solidFill>
                <a:ea typeface="黑体" pitchFamily="49" charset="-122"/>
              </a:rPr>
              <a:t>。</a:t>
            </a:r>
          </a:p>
          <a:p>
            <a:pPr>
              <a:buFontTx/>
              <a:buNone/>
            </a:pPr>
            <a:r>
              <a:rPr lang="en-US" altLang="zh-CN" sz="2800" b="1" dirty="0">
                <a:solidFill>
                  <a:schemeClr val="bg1"/>
                </a:solidFill>
                <a:ea typeface="黑体" pitchFamily="49" charset="-122"/>
              </a:rPr>
              <a:t>5</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2001</a:t>
            </a:r>
            <a:r>
              <a:rPr lang="zh-CN" altLang="en-US" sz="2800" b="1" dirty="0">
                <a:solidFill>
                  <a:schemeClr val="bg1"/>
                </a:solidFill>
                <a:ea typeface="黑体" pitchFamily="49" charset="-122"/>
              </a:rPr>
              <a:t>年允许中国加入世贸组织，助力中国在</a:t>
            </a:r>
            <a:r>
              <a:rPr lang="en-US" altLang="zh-CN" sz="2800" b="1" dirty="0">
                <a:solidFill>
                  <a:schemeClr val="bg1"/>
                </a:solidFill>
                <a:ea typeface="黑体" pitchFamily="49" charset="-122"/>
              </a:rPr>
              <a:t>21</a:t>
            </a:r>
            <a:r>
              <a:rPr lang="zh-CN" altLang="en-US" sz="2800" b="1" dirty="0">
                <a:solidFill>
                  <a:schemeClr val="bg1"/>
                </a:solidFill>
                <a:ea typeface="黑体" pitchFamily="49" charset="-122"/>
              </a:rPr>
              <a:t>世纪第一个十年迎来大发展。</a:t>
            </a:r>
          </a:p>
        </p:txBody>
      </p:sp>
    </p:spTree>
    <p:extLst>
      <p:ext uri="{BB962C8B-B14F-4D97-AF65-F5344CB8AC3E}">
        <p14:creationId xmlns:p14="http://schemas.microsoft.com/office/powerpoint/2010/main" val="1020066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评量中国的基准</a:t>
            </a:r>
            <a:r>
              <a:rPr lang="zh-CN" altLang="en-US" sz="3200" b="1" dirty="0" smtClean="0">
                <a:solidFill>
                  <a:schemeClr val="bg1"/>
                </a:solidFill>
                <a:ea typeface="黑体" pitchFamily="49" charset="-122"/>
              </a:rPr>
              <a:t>，不该</a:t>
            </a:r>
            <a:r>
              <a:rPr lang="zh-CN" altLang="en-US" sz="3200" b="1" dirty="0">
                <a:solidFill>
                  <a:schemeClr val="bg1"/>
                </a:solidFill>
                <a:ea typeface="黑体" pitchFamily="49" charset="-122"/>
              </a:rPr>
              <a:t>是美国的那把尺</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a:t>
            </a:r>
            <a:r>
              <a:rPr lang="en-US" altLang="zh-CN" sz="2400" b="1" dirty="0">
                <a:solidFill>
                  <a:schemeClr val="bg1"/>
                </a:solidFill>
                <a:ea typeface="黑体" pitchFamily="49" charset="-122"/>
              </a:rPr>
              <a:t>1899</a:t>
            </a:r>
            <a:r>
              <a:rPr lang="zh-CN" altLang="en-US" sz="2400" b="1" dirty="0">
                <a:solidFill>
                  <a:schemeClr val="bg1"/>
                </a:solidFill>
                <a:ea typeface="黑体" pitchFamily="49" charset="-122"/>
              </a:rPr>
              <a:t>年门户开放政策</a:t>
            </a:r>
            <a:r>
              <a:rPr lang="zh-CN" altLang="en-US" sz="2400" b="1" dirty="0" smtClean="0">
                <a:solidFill>
                  <a:schemeClr val="bg1"/>
                </a:solidFill>
                <a:ea typeface="黑体" pitchFamily="49" charset="-122"/>
              </a:rPr>
              <a:t>，美认为</a:t>
            </a:r>
            <a:r>
              <a:rPr lang="zh-CN" altLang="en-US" sz="2400" b="1" dirty="0">
                <a:solidFill>
                  <a:schemeClr val="bg1"/>
                </a:solidFill>
                <a:ea typeface="黑体" pitchFamily="49" charset="-122"/>
              </a:rPr>
              <a:t>保证了中国的领土完整和行政完整。 </a:t>
            </a:r>
            <a:r>
              <a:rPr lang="zh-CN" altLang="en-US" sz="2400" b="1" dirty="0" smtClean="0">
                <a:solidFill>
                  <a:schemeClr val="bg1"/>
                </a:solidFill>
                <a:ea typeface="黑体" pitchFamily="49" charset="-122"/>
              </a:rPr>
              <a:t>其实是</a:t>
            </a:r>
            <a:r>
              <a:rPr lang="zh-CN" altLang="en-US" sz="2400" b="1" dirty="0">
                <a:solidFill>
                  <a:schemeClr val="bg1"/>
                </a:solidFill>
                <a:ea typeface="黑体" pitchFamily="49" charset="-122"/>
              </a:rPr>
              <a:t>为了列强之间搞平衡，美国要的，是经贸利益和政治</a:t>
            </a:r>
            <a:r>
              <a:rPr lang="zh-CN" altLang="en-US" sz="2400" b="1" dirty="0" smtClean="0">
                <a:solidFill>
                  <a:schemeClr val="bg1"/>
                </a:solidFill>
                <a:ea typeface="黑体" pitchFamily="49" charset="-122"/>
              </a:rPr>
              <a:t>影响力。</a:t>
            </a:r>
            <a:endParaRPr lang="en-US" altLang="zh-CN" sz="2400" b="1" dirty="0" smtClean="0">
              <a:solidFill>
                <a:schemeClr val="bg1"/>
              </a:solidFill>
              <a:ea typeface="黑体" pitchFamily="49" charset="-122"/>
            </a:endParaRPr>
          </a:p>
          <a:p>
            <a:pPr>
              <a:buFontTx/>
              <a:buNone/>
            </a:pPr>
            <a:r>
              <a:rPr lang="en-US" altLang="zh-CN" sz="2400" b="1" dirty="0" smtClean="0">
                <a:solidFill>
                  <a:schemeClr val="bg1"/>
                </a:solidFill>
                <a:ea typeface="黑体" pitchFamily="49" charset="-122"/>
              </a:rPr>
              <a:t>2</a:t>
            </a:r>
            <a:r>
              <a:rPr lang="zh-CN" altLang="en-US" sz="2400" b="1" dirty="0">
                <a:solidFill>
                  <a:schemeClr val="bg1"/>
                </a:solidFill>
                <a:ea typeface="黑体" pitchFamily="49" charset="-122"/>
              </a:rPr>
              <a:t>）从</a:t>
            </a:r>
            <a:r>
              <a:rPr lang="en-US" altLang="zh-CN" sz="2400" b="1" dirty="0">
                <a:solidFill>
                  <a:schemeClr val="bg1"/>
                </a:solidFill>
                <a:ea typeface="黑体" pitchFamily="49" charset="-122"/>
              </a:rPr>
              <a:t>19</a:t>
            </a:r>
            <a:r>
              <a:rPr lang="zh-CN" altLang="en-US" sz="2400" b="1" dirty="0">
                <a:solidFill>
                  <a:schemeClr val="bg1"/>
                </a:solidFill>
                <a:ea typeface="黑体" pitchFamily="49" charset="-122"/>
              </a:rPr>
              <a:t>世纪到</a:t>
            </a:r>
            <a:r>
              <a:rPr lang="en-US" altLang="zh-CN" sz="2400" b="1" dirty="0">
                <a:solidFill>
                  <a:schemeClr val="bg1"/>
                </a:solidFill>
                <a:ea typeface="黑体" pitchFamily="49" charset="-122"/>
              </a:rPr>
              <a:t>20</a:t>
            </a:r>
            <a:r>
              <a:rPr lang="zh-CN" altLang="en-US" sz="2400" b="1" dirty="0">
                <a:solidFill>
                  <a:schemeClr val="bg1"/>
                </a:solidFill>
                <a:ea typeface="黑体" pitchFamily="49" charset="-122"/>
              </a:rPr>
              <a:t>世纪帮助中国建立各种大学， </a:t>
            </a:r>
            <a:r>
              <a:rPr lang="zh-CN" altLang="en-US" sz="2400" b="1" dirty="0" smtClean="0">
                <a:solidFill>
                  <a:schemeClr val="bg1"/>
                </a:solidFill>
                <a:ea typeface="黑体" pitchFamily="49" charset="-122"/>
              </a:rPr>
              <a:t>美国</a:t>
            </a:r>
            <a:r>
              <a:rPr lang="zh-CN" altLang="en-US" sz="2400" b="1" dirty="0">
                <a:solidFill>
                  <a:schemeClr val="bg1"/>
                </a:solidFill>
                <a:ea typeface="黑体" pitchFamily="49" charset="-122"/>
              </a:rPr>
              <a:t>是为了从文化上控制</a:t>
            </a:r>
            <a:r>
              <a:rPr lang="zh-CN" altLang="en-US" sz="2400" b="1" dirty="0" smtClean="0">
                <a:solidFill>
                  <a:schemeClr val="bg1"/>
                </a:solidFill>
                <a:ea typeface="黑体" pitchFamily="49" charset="-122"/>
              </a:rPr>
              <a:t>中国</a:t>
            </a:r>
            <a:r>
              <a:rPr lang="zh-CN" altLang="en-US" sz="2400" b="1" dirty="0">
                <a:solidFill>
                  <a:schemeClr val="bg1"/>
                </a:solidFill>
                <a:ea typeface="黑体" pitchFamily="49" charset="-122"/>
              </a:rPr>
              <a:t>，</a:t>
            </a:r>
            <a:r>
              <a:rPr lang="zh-CN" altLang="en-US" sz="2400" b="1" dirty="0" smtClean="0">
                <a:solidFill>
                  <a:schemeClr val="bg1"/>
                </a:solidFill>
                <a:ea typeface="黑体" pitchFamily="49" charset="-122"/>
              </a:rPr>
              <a:t>无疑该方式</a:t>
            </a:r>
            <a:r>
              <a:rPr lang="zh-CN" altLang="en-US" sz="2400" b="1" dirty="0">
                <a:solidFill>
                  <a:schemeClr val="bg1"/>
                </a:solidFill>
                <a:ea typeface="黑体" pitchFamily="49" charset="-122"/>
              </a:rPr>
              <a:t>是最巧妙</a:t>
            </a:r>
            <a:r>
              <a:rPr lang="zh-CN" altLang="en-US" sz="2400" b="1" dirty="0" smtClean="0">
                <a:solidFill>
                  <a:schemeClr val="bg1"/>
                </a:solidFill>
                <a:ea typeface="黑体" pitchFamily="49" charset="-122"/>
              </a:rPr>
              <a:t>的，“它以</a:t>
            </a:r>
            <a:r>
              <a:rPr lang="zh-CN" altLang="en-US" sz="2400" b="1" dirty="0">
                <a:solidFill>
                  <a:schemeClr val="bg1"/>
                </a:solidFill>
                <a:ea typeface="黑体" pitchFamily="49" charset="-122"/>
              </a:rPr>
              <a:t>知识和精神操纵中国领袖的方式”，修补了美国在华形象，扩增在华长期影响力。</a:t>
            </a:r>
            <a:endParaRPr lang="en-US" altLang="zh-CN" sz="2400" b="1" dirty="0" smtClean="0">
              <a:solidFill>
                <a:schemeClr val="bg1"/>
              </a:solidFill>
              <a:ea typeface="黑体" pitchFamily="49" charset="-122"/>
            </a:endParaRPr>
          </a:p>
          <a:p>
            <a:pPr>
              <a:buFontTx/>
              <a:buNone/>
            </a:pPr>
            <a:r>
              <a:rPr lang="en-US" altLang="zh-CN" sz="2400" b="1" dirty="0" smtClean="0">
                <a:solidFill>
                  <a:schemeClr val="bg1"/>
                </a:solidFill>
                <a:ea typeface="黑体" pitchFamily="49" charset="-122"/>
              </a:rPr>
              <a:t>3</a:t>
            </a:r>
            <a:r>
              <a:rPr lang="zh-CN" altLang="en-US" sz="2400" b="1" dirty="0" smtClean="0">
                <a:solidFill>
                  <a:schemeClr val="bg1"/>
                </a:solidFill>
                <a:ea typeface="黑体" pitchFamily="49" charset="-122"/>
              </a:rPr>
              <a:t>）美</a:t>
            </a:r>
            <a:r>
              <a:rPr lang="zh-CN" altLang="en-US" sz="2400" b="1" dirty="0">
                <a:solidFill>
                  <a:schemeClr val="bg1"/>
                </a:solidFill>
                <a:ea typeface="黑体" pitchFamily="49" charset="-122"/>
              </a:rPr>
              <a:t>日太平洋战争是因两者国家矛盾无法调和而爆发，不是美国发扬雷锋精神帮</a:t>
            </a:r>
            <a:r>
              <a:rPr lang="zh-CN" altLang="en-US" sz="2400" b="1" dirty="0" smtClean="0">
                <a:solidFill>
                  <a:schemeClr val="bg1"/>
                </a:solidFill>
                <a:ea typeface="黑体" pitchFamily="49" charset="-122"/>
              </a:rPr>
              <a:t>中国，而且</a:t>
            </a:r>
            <a:r>
              <a:rPr lang="zh-CN" altLang="en-US" sz="2400" b="1" dirty="0">
                <a:solidFill>
                  <a:schemeClr val="bg1"/>
                </a:solidFill>
                <a:ea typeface="黑体" pitchFamily="49" charset="-122"/>
              </a:rPr>
              <a:t>中国抗日战争拖住了上百万日本陆军从侧面支持了</a:t>
            </a:r>
            <a:r>
              <a:rPr lang="zh-CN" altLang="en-US" sz="2400" b="1" dirty="0" smtClean="0">
                <a:solidFill>
                  <a:schemeClr val="bg1"/>
                </a:solidFill>
                <a:ea typeface="黑体" pitchFamily="49" charset="-122"/>
              </a:rPr>
              <a:t>美国，所以</a:t>
            </a:r>
            <a:r>
              <a:rPr lang="zh-CN" altLang="en-US" sz="2400" b="1" dirty="0">
                <a:solidFill>
                  <a:schemeClr val="bg1"/>
                </a:solidFill>
                <a:ea typeface="黑体" pitchFamily="49" charset="-122"/>
              </a:rPr>
              <a:t>二战美国和中国是互相帮助，是盟友</a:t>
            </a:r>
            <a:r>
              <a:rPr lang="zh-CN" altLang="en-US" sz="2400" b="1" dirty="0" smtClean="0">
                <a:solidFill>
                  <a:schemeClr val="bg1"/>
                </a:solidFill>
                <a:ea typeface="黑体" pitchFamily="49" charset="-122"/>
              </a:rPr>
              <a:t>。即使如此</a:t>
            </a:r>
            <a:r>
              <a:rPr lang="zh-CN" altLang="en-US" sz="2400" b="1" dirty="0">
                <a:solidFill>
                  <a:schemeClr val="bg1"/>
                </a:solidFill>
                <a:ea typeface="黑体" pitchFamily="49" charset="-122"/>
              </a:rPr>
              <a:t>，中国仍然没有得到美国合理的对待和协助，</a:t>
            </a:r>
            <a:r>
              <a:rPr lang="zh-CN" altLang="en-US" sz="2400" b="1" dirty="0" smtClean="0">
                <a:solidFill>
                  <a:schemeClr val="bg1"/>
                </a:solidFill>
                <a:ea typeface="黑体" pitchFamily="49" charset="-122"/>
              </a:rPr>
              <a:t>雅尔塔密约</a:t>
            </a:r>
            <a:r>
              <a:rPr lang="zh-CN" altLang="en-US" sz="2400" b="1" dirty="0">
                <a:solidFill>
                  <a:schemeClr val="bg1"/>
                </a:solidFill>
                <a:ea typeface="黑体" pitchFamily="49" charset="-122"/>
              </a:rPr>
              <a:t>里，美国，英国和俄国，出卖了中国。钓鱼台本是</a:t>
            </a:r>
            <a:r>
              <a:rPr lang="zh-CN" altLang="en-US" sz="2400" b="1" dirty="0" smtClean="0">
                <a:solidFill>
                  <a:schemeClr val="bg1"/>
                </a:solidFill>
                <a:ea typeface="黑体" pitchFamily="49" charset="-122"/>
              </a:rPr>
              <a:t>中国故土</a:t>
            </a:r>
            <a:r>
              <a:rPr lang="zh-CN" altLang="en-US" sz="2400" b="1" dirty="0">
                <a:solidFill>
                  <a:schemeClr val="bg1"/>
                </a:solidFill>
                <a:ea typeface="黑体" pitchFamily="49" charset="-122"/>
              </a:rPr>
              <a:t>，战后却并没有随着台湾一起归还中国，美国以占领者之姿，将钓鱼台管理权，交给日本。</a:t>
            </a: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211173495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1972</a:t>
            </a:r>
            <a:r>
              <a:rPr lang="zh-CN" altLang="en-US" sz="2800" b="1" dirty="0">
                <a:solidFill>
                  <a:schemeClr val="bg1"/>
                </a:solidFill>
                <a:ea typeface="黑体" pitchFamily="49" charset="-122"/>
              </a:rPr>
              <a:t>年中美建交后向中国开放经济，开放市场，为中国培养大批商业领袖和技术专家， 是为了在冷战时期对付苏联。 </a:t>
            </a:r>
          </a:p>
          <a:p>
            <a:pPr>
              <a:buFontTx/>
              <a:buNone/>
            </a:pPr>
            <a:r>
              <a:rPr lang="en-US" altLang="zh-CN" sz="2800" b="1" dirty="0">
                <a:solidFill>
                  <a:schemeClr val="bg1"/>
                </a:solidFill>
                <a:ea typeface="黑体" pitchFamily="49" charset="-122"/>
              </a:rPr>
              <a:t>5</a:t>
            </a: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2001</a:t>
            </a:r>
            <a:r>
              <a:rPr lang="zh-CN" altLang="en-US" sz="2800" b="1" dirty="0">
                <a:solidFill>
                  <a:schemeClr val="bg1"/>
                </a:solidFill>
                <a:ea typeface="黑体" pitchFamily="49" charset="-122"/>
              </a:rPr>
              <a:t>年允许中国加入世贸组织，助力中国在</a:t>
            </a:r>
            <a:r>
              <a:rPr lang="en-US" altLang="zh-CN" sz="2800" b="1" dirty="0">
                <a:solidFill>
                  <a:schemeClr val="bg1"/>
                </a:solidFill>
                <a:ea typeface="黑体" pitchFamily="49" charset="-122"/>
              </a:rPr>
              <a:t>21</a:t>
            </a:r>
            <a:r>
              <a:rPr lang="zh-CN" altLang="en-US" sz="2800" b="1" dirty="0">
                <a:solidFill>
                  <a:schemeClr val="bg1"/>
                </a:solidFill>
                <a:ea typeface="黑体" pitchFamily="49" charset="-122"/>
              </a:rPr>
              <a:t>世纪第一个十年迎来大发展</a:t>
            </a:r>
            <a:r>
              <a:rPr lang="zh-CN" altLang="en-US" sz="2800" b="1" dirty="0" smtClean="0">
                <a:solidFill>
                  <a:schemeClr val="bg1"/>
                </a:solidFill>
                <a:ea typeface="黑体" pitchFamily="49" charset="-122"/>
              </a:rPr>
              <a:t>。中国</a:t>
            </a:r>
            <a:r>
              <a:rPr lang="zh-CN" altLang="en-US" sz="2800" b="1" dirty="0">
                <a:solidFill>
                  <a:schemeClr val="bg1"/>
                </a:solidFill>
                <a:ea typeface="黑体" pitchFamily="49" charset="-122"/>
              </a:rPr>
              <a:t>今日</a:t>
            </a:r>
            <a:r>
              <a:rPr lang="zh-CN" altLang="en-US" sz="2800" b="1" dirty="0" smtClean="0">
                <a:solidFill>
                  <a:schemeClr val="bg1"/>
                </a:solidFill>
                <a:ea typeface="黑体" pitchFamily="49" charset="-122"/>
              </a:rPr>
              <a:t>的</a:t>
            </a:r>
            <a:r>
              <a:rPr lang="zh-CN" altLang="en-US" sz="2800" b="1" dirty="0">
                <a:solidFill>
                  <a:schemeClr val="bg1"/>
                </a:solidFill>
                <a:ea typeface="黑体" pitchFamily="49" charset="-122"/>
              </a:rPr>
              <a:t>发展</a:t>
            </a:r>
            <a:r>
              <a:rPr lang="zh-CN" altLang="en-US" sz="2800" b="1" dirty="0" smtClean="0">
                <a:solidFill>
                  <a:schemeClr val="bg1"/>
                </a:solidFill>
                <a:ea typeface="黑体" pitchFamily="49" charset="-122"/>
              </a:rPr>
              <a:t>，</a:t>
            </a:r>
            <a:r>
              <a:rPr lang="zh-CN" altLang="en-US" sz="2800" b="1" dirty="0">
                <a:solidFill>
                  <a:schemeClr val="bg1"/>
                </a:solidFill>
                <a:ea typeface="黑体" pitchFamily="49" charset="-122"/>
              </a:rPr>
              <a:t>并不是靠侵略与</a:t>
            </a:r>
            <a:r>
              <a:rPr lang="zh-CN" altLang="en-US" sz="2800" b="1" dirty="0" smtClean="0">
                <a:solidFill>
                  <a:schemeClr val="bg1"/>
                </a:solidFill>
                <a:ea typeface="黑体" pitchFamily="49" charset="-122"/>
              </a:rPr>
              <a:t>殖民，靠的是</a:t>
            </a:r>
            <a:r>
              <a:rPr lang="zh-CN" altLang="en-US" sz="2800" b="1" dirty="0">
                <a:solidFill>
                  <a:schemeClr val="bg1"/>
                </a:solidFill>
                <a:ea typeface="黑体" pitchFamily="49" charset="-122"/>
              </a:rPr>
              <a:t>我们人民的聪明，牺牲与勤奋。</a:t>
            </a:r>
            <a:r>
              <a:rPr lang="zh-CN" altLang="en-US" sz="2800" b="1" dirty="0" smtClean="0">
                <a:solidFill>
                  <a:schemeClr val="bg1"/>
                </a:solidFill>
                <a:ea typeface="黑体" pitchFamily="49" charset="-122"/>
              </a:rPr>
              <a:t>美国也</a:t>
            </a:r>
            <a:r>
              <a:rPr lang="zh-CN" altLang="en-US" sz="2800" b="1" dirty="0">
                <a:solidFill>
                  <a:schemeClr val="bg1"/>
                </a:solidFill>
                <a:ea typeface="黑体" pitchFamily="49" charset="-122"/>
              </a:rPr>
              <a:t>从中国的拚搏和奋起的路上，得到了更多的利益。</a:t>
            </a:r>
          </a:p>
          <a:p>
            <a:pPr>
              <a:buFontTx/>
              <a:buNone/>
            </a:pPr>
            <a:r>
              <a:rPr lang="zh-CN" altLang="en-US" sz="2800" b="1" dirty="0">
                <a:solidFill>
                  <a:schemeClr val="bg1"/>
                </a:solidFill>
                <a:ea typeface="黑体" pitchFamily="49" charset="-122"/>
              </a:rPr>
              <a:t>美国基于渴望掌控全球霸权，所以对中国的富强，有负面的想象。现在美国为了压制中国，对中国发动了立体式，全方位的</a:t>
            </a:r>
            <a:r>
              <a:rPr lang="zh-CN" altLang="en-US" sz="2800" b="1" dirty="0" smtClean="0">
                <a:solidFill>
                  <a:schemeClr val="bg1"/>
                </a:solidFill>
                <a:ea typeface="黑体" pitchFamily="49" charset="-122"/>
              </a:rPr>
              <a:t>围堵，但</a:t>
            </a:r>
            <a:r>
              <a:rPr lang="zh-CN" altLang="en-US" sz="2800" b="1" dirty="0">
                <a:solidFill>
                  <a:schemeClr val="bg1"/>
                </a:solidFill>
                <a:ea typeface="黑体" pitchFamily="49" charset="-122"/>
              </a:rPr>
              <a:t>这是</a:t>
            </a:r>
            <a:r>
              <a:rPr lang="zh-CN" altLang="en-US" sz="2800" b="1" dirty="0" smtClean="0">
                <a:solidFill>
                  <a:schemeClr val="bg1"/>
                </a:solidFill>
                <a:ea typeface="黑体" pitchFamily="49" charset="-122"/>
              </a:rPr>
              <a:t>不明智</a:t>
            </a:r>
            <a:r>
              <a:rPr lang="zh-CN" altLang="en-US" sz="2800" b="1" dirty="0">
                <a:solidFill>
                  <a:schemeClr val="bg1"/>
                </a:solidFill>
                <a:ea typeface="黑体" pitchFamily="49" charset="-122"/>
              </a:rPr>
              <a:t>的。中国式的“成就自身，以利他人”</a:t>
            </a:r>
            <a:r>
              <a:rPr lang="zh-CN" altLang="en-US" sz="2800" b="1" dirty="0" smtClean="0">
                <a:solidFill>
                  <a:schemeClr val="bg1"/>
                </a:solidFill>
                <a:ea typeface="黑体" pitchFamily="49" charset="-122"/>
              </a:rPr>
              <a:t>，更蒙</a:t>
            </a:r>
            <a:r>
              <a:rPr lang="zh-CN" altLang="en-US" sz="2800" b="1" dirty="0">
                <a:solidFill>
                  <a:schemeClr val="bg1"/>
                </a:solidFill>
                <a:ea typeface="黑体" pitchFamily="49" charset="-122"/>
              </a:rPr>
              <a:t>世界</a:t>
            </a:r>
            <a:r>
              <a:rPr lang="zh-CN" altLang="en-US" sz="2800" b="1" dirty="0" smtClean="0">
                <a:solidFill>
                  <a:schemeClr val="bg1"/>
                </a:solidFill>
                <a:ea typeface="黑体" pitchFamily="49" charset="-122"/>
              </a:rPr>
              <a:t>的</a:t>
            </a:r>
            <a:r>
              <a:rPr lang="zh-CN" altLang="en-US" sz="2800" b="1" dirty="0">
                <a:solidFill>
                  <a:schemeClr val="bg1"/>
                </a:solidFill>
                <a:ea typeface="黑体" pitchFamily="49" charset="-122"/>
              </a:rPr>
              <a:t>喜悦。</a:t>
            </a: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11173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rgbClr val="FF0000"/>
                </a:solidFill>
                <a:latin typeface="Times New Roman"/>
                <a:cs typeface="Times New Roman"/>
              </a:rPr>
              <a:t>必修</a:t>
            </a:r>
            <a:r>
              <a:rPr lang="zh-CN" altLang="zh-CN" sz="3200" b="1" kern="100" dirty="0" smtClean="0">
                <a:solidFill>
                  <a:srgbClr val="FF0000"/>
                </a:solidFill>
                <a:latin typeface="Times New Roman"/>
                <a:cs typeface="Times New Roman"/>
              </a:rPr>
              <a:t>一</a:t>
            </a:r>
            <a:r>
              <a:rPr lang="zh-CN" altLang="zh-CN" sz="3200" b="1" dirty="0" smtClean="0">
                <a:solidFill>
                  <a:srgbClr val="FF0000"/>
                </a:solidFill>
              </a:rPr>
              <a:t>四</a:t>
            </a:r>
            <a:r>
              <a:rPr lang="zh-CN" altLang="zh-CN" sz="3200" b="1" dirty="0">
                <a:solidFill>
                  <a:srgbClr val="FF0000"/>
                </a:solidFill>
              </a:rPr>
              <a:t>个</a:t>
            </a:r>
            <a:r>
              <a:rPr lang="zh-CN" altLang="zh-CN" sz="3200" b="1" dirty="0" smtClean="0">
                <a:solidFill>
                  <a:srgbClr val="FF0000"/>
                </a:solidFill>
              </a:rPr>
              <a:t>演进</a:t>
            </a:r>
            <a:r>
              <a:rPr lang="zh-CN" altLang="en-US" sz="3200" b="1" dirty="0" smtClean="0">
                <a:solidFill>
                  <a:srgbClr val="FF0000"/>
                </a:solidFill>
              </a:rPr>
              <a:t>的解说</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第一个演进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中国古代政治制度的</a:t>
            </a:r>
            <a:r>
              <a:rPr lang="zh-CN" altLang="en-US" sz="2800" b="1" dirty="0" smtClean="0">
                <a:solidFill>
                  <a:schemeClr val="bg1"/>
                </a:solidFill>
                <a:ea typeface="黑体" pitchFamily="49" charset="-122"/>
              </a:rPr>
              <a:t>演进</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         从</a:t>
            </a:r>
            <a:r>
              <a:rPr lang="zh-CN" altLang="en-US" sz="2800" b="1" dirty="0">
                <a:solidFill>
                  <a:schemeClr val="bg1"/>
                </a:solidFill>
                <a:ea typeface="黑体" pitchFamily="49" charset="-122"/>
              </a:rPr>
              <a:t>贵族政治到官僚</a:t>
            </a:r>
            <a:r>
              <a:rPr lang="zh-CN" altLang="en-US" sz="2800" b="1" dirty="0" smtClean="0">
                <a:solidFill>
                  <a:schemeClr val="bg1"/>
                </a:solidFill>
                <a:ea typeface="黑体" pitchFamily="49" charset="-122"/>
              </a:rPr>
              <a:t>政治</a:t>
            </a:r>
            <a:endParaRPr lang="en-US" altLang="zh-CN" sz="2800" b="1" dirty="0" smtClean="0">
              <a:solidFill>
                <a:schemeClr val="bg1"/>
              </a:solidFill>
              <a:ea typeface="黑体" pitchFamily="49" charset="-122"/>
            </a:endParaRP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t>
            </a:r>
            <a:r>
              <a:rPr lang="zh-CN" altLang="en-US" sz="2800" b="1" dirty="0" smtClean="0">
                <a:solidFill>
                  <a:schemeClr val="bg1"/>
                </a:solidFill>
                <a:ea typeface="黑体" pitchFamily="49" charset="-122"/>
              </a:rPr>
              <a:t>从地方分权到中央集权</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第二个演进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欧美民主政治制度的演进</a:t>
            </a:r>
          </a:p>
          <a:p>
            <a:pPr>
              <a:buFontTx/>
              <a:buNone/>
            </a:pPr>
            <a:r>
              <a:rPr lang="zh-CN" altLang="en-US" sz="2800" b="1" dirty="0">
                <a:solidFill>
                  <a:schemeClr val="bg1"/>
                </a:solidFill>
                <a:ea typeface="黑体" pitchFamily="49" charset="-122"/>
              </a:rPr>
              <a:t>欧美民主政治      </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A</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源头：希腊雅典为基石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罗马法</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现代文明的源头</a:t>
            </a:r>
          </a:p>
          <a:p>
            <a:pPr>
              <a:buFontTx/>
              <a:buNone/>
            </a:pPr>
            <a:r>
              <a:rPr lang="en-US" altLang="zh-CN" sz="2800" b="1" dirty="0" smtClean="0">
                <a:solidFill>
                  <a:schemeClr val="bg1"/>
                </a:solidFill>
                <a:ea typeface="黑体" pitchFamily="49" charset="-122"/>
              </a:rPr>
              <a:t>B</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中世纪政治特色：二元政治、有限王权、等级王权、</a:t>
            </a:r>
            <a:r>
              <a:rPr lang="zh-CN" altLang="en-US" sz="2800" b="1" dirty="0" smtClean="0">
                <a:solidFill>
                  <a:schemeClr val="bg1"/>
                </a:solidFill>
                <a:ea typeface="黑体" pitchFamily="49" charset="-122"/>
              </a:rPr>
              <a:t>封建割据</a:t>
            </a:r>
            <a:endParaRPr lang="en-US" altLang="zh-CN" sz="2800" b="1" dirty="0">
              <a:solidFill>
                <a:schemeClr val="bg1"/>
              </a:solidFill>
              <a:ea typeface="黑体" pitchFamily="49" charset="-122"/>
            </a:endParaRPr>
          </a:p>
          <a:p>
            <a:pPr>
              <a:buFontTx/>
              <a:buNone/>
            </a:pPr>
            <a:r>
              <a:rPr lang="en-US" altLang="zh-CN" sz="2800" b="1" dirty="0" smtClean="0">
                <a:solidFill>
                  <a:schemeClr val="bg1"/>
                </a:solidFill>
                <a:ea typeface="黑体" pitchFamily="49" charset="-122"/>
              </a:rPr>
              <a:t>C</a:t>
            </a:r>
            <a:r>
              <a:rPr lang="en-US" altLang="zh-CN" sz="2800" b="1" dirty="0">
                <a:solidFill>
                  <a:schemeClr val="bg1"/>
                </a:solidFill>
                <a:ea typeface="黑体" pitchFamily="49" charset="-122"/>
              </a:rPr>
              <a:t>. </a:t>
            </a:r>
            <a:r>
              <a:rPr lang="zh-CN" altLang="en-US" sz="2800" b="1" dirty="0" smtClean="0">
                <a:solidFill>
                  <a:schemeClr val="bg1"/>
                </a:solidFill>
                <a:ea typeface="黑体" pitchFamily="49" charset="-122"/>
              </a:rPr>
              <a:t>欧美</a:t>
            </a:r>
            <a:r>
              <a:rPr lang="zh-CN" altLang="en-US" sz="2800" b="1" dirty="0">
                <a:solidFill>
                  <a:schemeClr val="bg1"/>
                </a:solidFill>
                <a:ea typeface="黑体" pitchFamily="49" charset="-122"/>
              </a:rPr>
              <a:t>近代体制的创制</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美英法德形成不同模式</a:t>
            </a:r>
          </a:p>
          <a:p>
            <a:pPr>
              <a:buFontTx/>
              <a:buNone/>
            </a:pPr>
            <a:r>
              <a:rPr lang="en-US" altLang="zh-CN" sz="2800" b="1" dirty="0" smtClean="0">
                <a:solidFill>
                  <a:schemeClr val="bg1"/>
                </a:solidFill>
                <a:ea typeface="黑体" pitchFamily="49" charset="-122"/>
              </a:rPr>
              <a:t>D.20</a:t>
            </a:r>
            <a:r>
              <a:rPr lang="zh-CN" altLang="en-US" sz="2800" b="1" dirty="0">
                <a:solidFill>
                  <a:schemeClr val="bg1"/>
                </a:solidFill>
                <a:ea typeface="黑体" pitchFamily="49" charset="-122"/>
              </a:rPr>
              <a:t>世纪的分叉</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俄（马克思主义）</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7562228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4800" b="1" dirty="0">
                <a:solidFill>
                  <a:srgbClr val="FF0000"/>
                </a:solidFill>
              </a:rPr>
              <a:t>四、要有概括</a:t>
            </a:r>
            <a:r>
              <a:rPr lang="zh-CN" altLang="en-US" sz="4800" b="1" dirty="0" smtClean="0">
                <a:solidFill>
                  <a:srgbClr val="FF0000"/>
                </a:solidFill>
              </a:rPr>
              <a:t>意识</a:t>
            </a:r>
            <a:endParaRPr lang="zh-CN" altLang="en-US" sz="4800" b="1" dirty="0" smtClean="0">
              <a:solidFill>
                <a:srgbClr val="FF0000"/>
              </a:solidFill>
              <a:ea typeface="华文彩云" pitchFamily="2" charset="-122"/>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15" y="836712"/>
            <a:ext cx="8784976" cy="291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4417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2400" b="1" dirty="0">
                <a:solidFill>
                  <a:schemeClr val="bg1"/>
                </a:solidFill>
                <a:latin typeface="微软雅黑" panose="020B0503020204020204" pitchFamily="34" charset="-122"/>
                <a:ea typeface="微软雅黑" panose="020B0503020204020204" pitchFamily="34" charset="-122"/>
              </a:rPr>
              <a:t>得“概括”者得天下，概括能力强的考生，注定是考试中的王者</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zh-CN" altLang="en-US" sz="24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概括</a:t>
            </a:r>
            <a:r>
              <a:rPr lang="zh-CN" altLang="en-US" b="1" dirty="0">
                <a:solidFill>
                  <a:schemeClr val="bg1"/>
                </a:solidFill>
                <a:ea typeface="黑体" pitchFamily="49" charset="-122"/>
              </a:rPr>
              <a:t>能力不单有助于应试中得分，更是历史学科乃至人文社会学科的核心素养，在考场之外和高考之后，这种素养依旧会持久、广泛地积极影响着人们对于自我、自然与社会的认知和判断。因此，无论是每一年度的“考试大纲”，还是更具宏观学习意义的“课程标准”，都将“概括”作为考生应予掌握的基本历史认识能力。</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chemeClr val="bg1"/>
                </a:solidFill>
              </a:rPr>
              <a:t>概括</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概括是形成历史概念的一种思维过程和方法。即对历史事实进行合理的、系统的整理、归纳、提炼，包括外在与内在本质，形成一种抽象的认识</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（照抄原文不得分）</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）概括特点：特点是指历史事物存在和发展的个性，是该事物具有的内容和性质上的独特之处（内在与外在）（需要比较）</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）概括变化：是什么，变成什么，从</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到</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）概括观点： 抽象 </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）概括发展：概括某一历史现象包括哪些要素？</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chemeClr val="bg1"/>
                </a:solidFill>
                <a:ea typeface="黑体" pitchFamily="49" charset="-122"/>
              </a:rPr>
              <a:t>概括</a:t>
            </a:r>
            <a:r>
              <a:rPr lang="zh-CN" altLang="en-US" sz="3200" b="1" dirty="0">
                <a:solidFill>
                  <a:schemeClr val="bg1"/>
                </a:solidFill>
                <a:ea typeface="黑体" pitchFamily="49" charset="-122"/>
              </a:rPr>
              <a:t>秘笈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先</a:t>
            </a:r>
            <a:r>
              <a:rPr lang="zh-CN" altLang="en-US" b="1" dirty="0">
                <a:solidFill>
                  <a:schemeClr val="bg1"/>
                </a:solidFill>
                <a:ea typeface="黑体" pitchFamily="49" charset="-122"/>
              </a:rPr>
              <a:t>做小学数学题</a:t>
            </a:r>
            <a:r>
              <a:rPr lang="en-US" altLang="zh-CN" b="1" dirty="0">
                <a:solidFill>
                  <a:schemeClr val="bg1"/>
                </a:solidFill>
                <a:ea typeface="黑体" pitchFamily="49" charset="-122"/>
              </a:rPr>
              <a:t>:</a:t>
            </a:r>
            <a:r>
              <a:rPr lang="zh-CN" altLang="en-US" b="1" dirty="0">
                <a:solidFill>
                  <a:schemeClr val="bg1"/>
                </a:solidFill>
                <a:ea typeface="黑体" pitchFamily="49" charset="-122"/>
              </a:rPr>
              <a:t>数数有几句话</a:t>
            </a:r>
          </a:p>
          <a:p>
            <a:pPr>
              <a:buFontTx/>
              <a:buNone/>
            </a:pPr>
            <a:r>
              <a:rPr lang="en-US" altLang="zh-CN" b="1" dirty="0" smtClean="0">
                <a:solidFill>
                  <a:schemeClr val="bg1"/>
                </a:solidFill>
                <a:ea typeface="黑体" pitchFamily="49" charset="-122"/>
              </a:rPr>
              <a:t>2.</a:t>
            </a:r>
            <a:r>
              <a:rPr lang="zh-CN" altLang="en-US" b="1" dirty="0" smtClean="0">
                <a:solidFill>
                  <a:schemeClr val="bg1"/>
                </a:solidFill>
                <a:ea typeface="黑体" pitchFamily="49" charset="-122"/>
              </a:rPr>
              <a:t>再</a:t>
            </a:r>
            <a:r>
              <a:rPr lang="zh-CN" altLang="en-US" b="1" dirty="0">
                <a:solidFill>
                  <a:schemeClr val="bg1"/>
                </a:solidFill>
                <a:ea typeface="黑体" pitchFamily="49" charset="-122"/>
              </a:rPr>
              <a:t>做小学语文题</a:t>
            </a:r>
            <a:r>
              <a:rPr lang="en-US" altLang="zh-CN" b="1" dirty="0">
                <a:solidFill>
                  <a:schemeClr val="bg1"/>
                </a:solidFill>
                <a:ea typeface="黑体" pitchFamily="49" charset="-122"/>
              </a:rPr>
              <a:t>:</a:t>
            </a:r>
            <a:r>
              <a:rPr lang="zh-CN" altLang="en-US" b="1" dirty="0">
                <a:solidFill>
                  <a:schemeClr val="bg1"/>
                </a:solidFill>
                <a:ea typeface="黑体" pitchFamily="49" charset="-122"/>
              </a:rPr>
              <a:t>提炼中心思想</a:t>
            </a: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后</a:t>
            </a:r>
            <a:r>
              <a:rPr lang="zh-CN" altLang="en-US" b="1" dirty="0">
                <a:solidFill>
                  <a:schemeClr val="bg1"/>
                </a:solidFill>
                <a:ea typeface="黑体" pitchFamily="49" charset="-122"/>
              </a:rPr>
              <a:t>做初中代数题</a:t>
            </a:r>
            <a:r>
              <a:rPr lang="en-US" altLang="zh-CN" b="1" dirty="0">
                <a:solidFill>
                  <a:schemeClr val="bg1"/>
                </a:solidFill>
                <a:ea typeface="黑体" pitchFamily="49" charset="-122"/>
              </a:rPr>
              <a:t>:</a:t>
            </a:r>
            <a:r>
              <a:rPr lang="zh-CN" altLang="en-US" b="1" dirty="0">
                <a:solidFill>
                  <a:schemeClr val="bg1"/>
                </a:solidFill>
                <a:ea typeface="黑体" pitchFamily="49" charset="-122"/>
              </a:rPr>
              <a:t>合并同类项</a:t>
            </a:r>
          </a:p>
          <a:p>
            <a:pPr>
              <a:buFontTx/>
              <a:buNone/>
            </a:pPr>
            <a:r>
              <a:rPr lang="en-US" altLang="zh-CN" b="1" dirty="0" smtClean="0">
                <a:solidFill>
                  <a:schemeClr val="bg1"/>
                </a:solidFill>
                <a:ea typeface="黑体" pitchFamily="49" charset="-122"/>
              </a:rPr>
              <a:t>4.</a:t>
            </a:r>
            <a:r>
              <a:rPr lang="zh-CN" altLang="en-US" b="1" dirty="0" smtClean="0">
                <a:solidFill>
                  <a:schemeClr val="bg1"/>
                </a:solidFill>
                <a:ea typeface="黑体" pitchFamily="49" charset="-122"/>
              </a:rPr>
              <a:t>由表及里</a:t>
            </a:r>
            <a:r>
              <a:rPr lang="en-US" altLang="zh-CN" b="1" dirty="0">
                <a:solidFill>
                  <a:schemeClr val="bg1"/>
                </a:solidFill>
                <a:ea typeface="黑体" pitchFamily="49" charset="-122"/>
              </a:rPr>
              <a:t>,</a:t>
            </a:r>
            <a:r>
              <a:rPr lang="zh-CN" altLang="en-US" b="1" dirty="0">
                <a:solidFill>
                  <a:schemeClr val="bg1"/>
                </a:solidFill>
                <a:ea typeface="黑体" pitchFamily="49" charset="-122"/>
              </a:rPr>
              <a:t>由此及彼</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5338009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微软雅黑" panose="020B0503020204020204" pitchFamily="34" charset="-122"/>
              </a:rPr>
              <a:t>中国百年宪政之路的反复</a:t>
            </a:r>
            <a:r>
              <a:rPr lang="zh-CN" altLang="en-US" sz="3200" b="1" dirty="0" smtClean="0">
                <a:solidFill>
                  <a:schemeClr val="bg1"/>
                </a:solidFill>
                <a:ea typeface="微软雅黑" panose="020B0503020204020204" pitchFamily="34" charset="-122"/>
              </a:rPr>
              <a:t>曲折</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1" y="764704"/>
            <a:ext cx="9187543" cy="6093296"/>
          </a:xfrm>
        </p:spPr>
        <p:txBody>
          <a:bodyPr/>
          <a:lstStyle/>
          <a:p>
            <a:pPr>
              <a:buFontTx/>
              <a:buNone/>
            </a:pPr>
            <a:r>
              <a:rPr lang="zh-CN" altLang="en-US" sz="2800" b="1" dirty="0">
                <a:solidFill>
                  <a:schemeClr val="bg1"/>
                </a:solidFill>
                <a:ea typeface="黑体" pitchFamily="49" charset="-122"/>
              </a:rPr>
              <a:t>（一）维新运动：中国宪政的初次尝试</a:t>
            </a:r>
          </a:p>
          <a:p>
            <a:pPr>
              <a:buFontTx/>
              <a:buNone/>
            </a:pPr>
            <a:r>
              <a:rPr lang="zh-CN" altLang="en-US" sz="2800" b="1" dirty="0">
                <a:solidFill>
                  <a:schemeClr val="bg1"/>
                </a:solidFill>
                <a:ea typeface="黑体" pitchFamily="49" charset="-122"/>
              </a:rPr>
              <a:t>（二）逼上梁山的清末预备立宪：君主立宪的尝试</a:t>
            </a:r>
          </a:p>
          <a:p>
            <a:pPr>
              <a:buFontTx/>
              <a:buNone/>
            </a:pPr>
            <a:r>
              <a:rPr lang="zh-CN" altLang="en-US" sz="2800" b="1" dirty="0">
                <a:solidFill>
                  <a:schemeClr val="bg1"/>
                </a:solidFill>
                <a:ea typeface="黑体" pitchFamily="49" charset="-122"/>
              </a:rPr>
              <a:t>（三）转瞬即逝的民主共和</a:t>
            </a:r>
            <a:br>
              <a:rPr lang="zh-CN" altLang="en-US" sz="2800" b="1" dirty="0">
                <a:solidFill>
                  <a:schemeClr val="bg1"/>
                </a:solidFill>
                <a:ea typeface="黑体" pitchFamily="49" charset="-122"/>
              </a:rPr>
            </a:b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南京临时政府共和宪政的起步</a:t>
            </a:r>
          </a:p>
          <a:p>
            <a:pPr>
              <a:buFontTx/>
              <a:buNone/>
            </a:pPr>
            <a:r>
              <a:rPr lang="zh-CN" altLang="en-US" sz="2800" b="1" dirty="0">
                <a:solidFill>
                  <a:schemeClr val="bg1"/>
                </a:solidFill>
                <a:ea typeface="黑体" pitchFamily="49" charset="-122"/>
              </a:rPr>
              <a:t>（四）军阀混战</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北洋政府共和宪政的闹剧</a:t>
            </a:r>
          </a:p>
          <a:p>
            <a:pPr>
              <a:buFontTx/>
              <a:buNone/>
            </a:pPr>
            <a:r>
              <a:rPr lang="zh-CN" altLang="en-US" sz="2800" b="1" dirty="0">
                <a:solidFill>
                  <a:schemeClr val="bg1"/>
                </a:solidFill>
                <a:ea typeface="黑体" pitchFamily="49" charset="-122"/>
              </a:rPr>
              <a:t>（五）一党独裁下的“训政”   </a:t>
            </a:r>
          </a:p>
          <a:p>
            <a:pPr>
              <a:buFontTx/>
              <a:buNone/>
            </a:pP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南京国民政府党国政治的宪法体制</a:t>
            </a:r>
          </a:p>
          <a:p>
            <a:pPr>
              <a:buFontTx/>
              <a:buNone/>
            </a:pPr>
            <a:r>
              <a:rPr lang="zh-CN" altLang="en-US" sz="2800" b="1" dirty="0">
                <a:solidFill>
                  <a:schemeClr val="bg1"/>
                </a:solidFill>
                <a:ea typeface="黑体" pitchFamily="49" charset="-122"/>
              </a:rPr>
              <a:t>（六）革命根据地时期：民主宪政的探索</a:t>
            </a:r>
          </a:p>
          <a:p>
            <a:pPr>
              <a:buFontTx/>
              <a:buNone/>
            </a:pPr>
            <a:r>
              <a:rPr lang="zh-CN" altLang="en-US" sz="2800" b="1" dirty="0">
                <a:solidFill>
                  <a:schemeClr val="bg1"/>
                </a:solidFill>
                <a:ea typeface="黑体" pitchFamily="49" charset="-122"/>
              </a:rPr>
              <a:t>（七）新中国及其之后：民主宪政的曲折发展</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169259031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prstClr val="white"/>
                </a:solidFill>
                <a:latin typeface="+mj-ea"/>
              </a:rPr>
              <a:t>中国历史上</a:t>
            </a:r>
            <a:r>
              <a:rPr lang="zh-CN" altLang="en-US" sz="3200" b="1" dirty="0">
                <a:solidFill>
                  <a:prstClr val="white"/>
                </a:solidFill>
                <a:latin typeface="+mj-ea"/>
              </a:rPr>
              <a:t>宪政缺失的</a:t>
            </a:r>
            <a:r>
              <a:rPr lang="zh-CN" altLang="en-US" sz="3200" b="1" dirty="0" smtClean="0">
                <a:solidFill>
                  <a:prstClr val="white"/>
                </a:solidFill>
                <a:latin typeface="+mj-ea"/>
              </a:rPr>
              <a:t>原因</a:t>
            </a:r>
            <a:endParaRPr lang="zh-CN" altLang="en-US" sz="3200" b="1" dirty="0" smtClean="0">
              <a:solidFill>
                <a:schemeClr val="bg1"/>
              </a:solidFill>
              <a:latin typeface="+mj-ea"/>
            </a:endParaRPr>
          </a:p>
        </p:txBody>
      </p:sp>
      <p:sp>
        <p:nvSpPr>
          <p:cNvPr id="6146" name="文本占位符 13314"/>
          <p:cNvSpPr>
            <a:spLocks noGrp="1" noChangeArrowheads="1"/>
          </p:cNvSpPr>
          <p:nvPr>
            <p:ph idx="1"/>
          </p:nvPr>
        </p:nvSpPr>
        <p:spPr>
          <a:xfrm>
            <a:off x="-43541" y="764704"/>
            <a:ext cx="9187543" cy="6093296"/>
          </a:xfrm>
        </p:spPr>
        <p:txBody>
          <a:bodyPr/>
          <a:lstStyle/>
          <a:p>
            <a:pPr>
              <a:buFontTx/>
              <a:buNone/>
            </a:pPr>
            <a:r>
              <a:rPr lang="zh-CN" altLang="en-US" sz="2800" b="1" dirty="0">
                <a:solidFill>
                  <a:schemeClr val="bg1"/>
                </a:solidFill>
                <a:ea typeface="黑体" pitchFamily="49" charset="-122"/>
              </a:rPr>
              <a:t>经济上的农耕</a:t>
            </a:r>
            <a:r>
              <a:rPr lang="zh-CN" altLang="en-US" sz="2800" b="1" dirty="0" smtClean="0">
                <a:solidFill>
                  <a:schemeClr val="bg1"/>
                </a:solidFill>
                <a:ea typeface="黑体" pitchFamily="49" charset="-122"/>
              </a:rPr>
              <a:t>模式</a:t>
            </a:r>
            <a:r>
              <a:rPr lang="en-US" altLang="zh-CN" sz="2800" b="1" dirty="0" smtClean="0">
                <a:solidFill>
                  <a:schemeClr val="bg1"/>
                </a:solidFill>
                <a:ea typeface="黑体" pitchFamily="49" charset="-122"/>
              </a:rPr>
              <a:t>——</a:t>
            </a:r>
            <a:r>
              <a:rPr lang="zh-CN" altLang="en-US" sz="2800" b="1" dirty="0">
                <a:solidFill>
                  <a:schemeClr val="bg1"/>
                </a:solidFill>
                <a:ea typeface="黑体" pitchFamily="49" charset="-122"/>
              </a:rPr>
              <a:t>经济基础</a:t>
            </a:r>
          </a:p>
          <a:p>
            <a:pPr>
              <a:buFontTx/>
              <a:buNone/>
            </a:pP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大一统的中央集权</a:t>
            </a:r>
          </a:p>
          <a:p>
            <a:pPr>
              <a:buFontTx/>
              <a:buNone/>
            </a:pPr>
            <a:r>
              <a:rPr lang="zh-CN" altLang="en-US" sz="2800" b="1" dirty="0">
                <a:solidFill>
                  <a:schemeClr val="bg1"/>
                </a:solidFill>
                <a:ea typeface="黑体" pitchFamily="49" charset="-122"/>
              </a:rPr>
              <a:t>君主制的权力专断</a:t>
            </a:r>
          </a:p>
          <a:p>
            <a:pPr>
              <a:buFontTx/>
              <a:buNone/>
            </a:pPr>
            <a:r>
              <a:rPr lang="zh-CN" altLang="en-US" sz="2800" b="1" dirty="0">
                <a:solidFill>
                  <a:schemeClr val="bg1"/>
                </a:solidFill>
                <a:ea typeface="黑体" pitchFamily="49" charset="-122"/>
              </a:rPr>
              <a:t>民主观的</a:t>
            </a:r>
            <a:r>
              <a:rPr lang="zh-CN" altLang="en-US" sz="2800" b="1" dirty="0" smtClean="0">
                <a:solidFill>
                  <a:schemeClr val="bg1"/>
                </a:solidFill>
                <a:ea typeface="黑体" pitchFamily="49" charset="-122"/>
              </a:rPr>
              <a:t>历史</a:t>
            </a:r>
            <a:r>
              <a:rPr lang="zh-CN" altLang="en-US" sz="2800" b="1" dirty="0">
                <a:solidFill>
                  <a:schemeClr val="bg1"/>
                </a:solidFill>
                <a:ea typeface="黑体" pitchFamily="49" charset="-122"/>
              </a:rPr>
              <a:t>缺</a:t>
            </a:r>
            <a:r>
              <a:rPr lang="zh-CN" altLang="en-US" sz="2800" b="1" dirty="0" smtClean="0">
                <a:solidFill>
                  <a:schemeClr val="bg1"/>
                </a:solidFill>
                <a:ea typeface="黑体" pitchFamily="49" charset="-122"/>
              </a:rPr>
              <a:t>失    政治制度</a:t>
            </a:r>
            <a:endParaRPr lang="zh-CN" altLang="en-US" sz="2800" b="1" dirty="0">
              <a:solidFill>
                <a:schemeClr val="bg1"/>
              </a:solidFill>
              <a:ea typeface="黑体" pitchFamily="49" charset="-122"/>
            </a:endParaRPr>
          </a:p>
          <a:p>
            <a:pPr>
              <a:buFontTx/>
              <a:buNone/>
            </a:pPr>
            <a:r>
              <a:rPr lang="zh-CN" altLang="en-US" sz="2800" b="1" dirty="0">
                <a:solidFill>
                  <a:schemeClr val="bg1"/>
                </a:solidFill>
                <a:ea typeface="黑体" pitchFamily="49" charset="-122"/>
              </a:rPr>
              <a:t>政党制的发育不良</a:t>
            </a:r>
          </a:p>
          <a:p>
            <a:pPr>
              <a:buFontTx/>
              <a:buNone/>
            </a:pP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现实</a:t>
            </a:r>
            <a:r>
              <a:rPr lang="zh-CN" altLang="en-US" sz="2800" b="1" dirty="0">
                <a:solidFill>
                  <a:schemeClr val="bg1"/>
                </a:solidFill>
                <a:ea typeface="黑体" pitchFamily="49" charset="-122"/>
              </a:rPr>
              <a:t>中的救亡图强</a:t>
            </a:r>
          </a:p>
          <a:p>
            <a:pPr>
              <a:buFontTx/>
              <a:buNone/>
            </a:pPr>
            <a:r>
              <a:rPr lang="zh-CN" altLang="en-US" sz="2800" b="1" dirty="0">
                <a:solidFill>
                  <a:schemeClr val="bg1"/>
                </a:solidFill>
                <a:ea typeface="黑体" pitchFamily="49" charset="-122"/>
              </a:rPr>
              <a:t>法律观的工具</a:t>
            </a:r>
            <a:r>
              <a:rPr lang="zh-CN" altLang="en-US" sz="2800" b="1" dirty="0" smtClean="0">
                <a:solidFill>
                  <a:schemeClr val="bg1"/>
                </a:solidFill>
                <a:ea typeface="黑体" pitchFamily="49" charset="-122"/>
              </a:rPr>
              <a:t>主义     文化背景</a:t>
            </a:r>
            <a:endParaRPr lang="zh-CN" altLang="en-US" sz="2800" b="1" dirty="0">
              <a:solidFill>
                <a:schemeClr val="bg1"/>
              </a:solidFill>
              <a:ea typeface="黑体" pitchFamily="49" charset="-122"/>
            </a:endParaRPr>
          </a:p>
          <a:p>
            <a:pPr>
              <a:buFontTx/>
              <a:buNone/>
            </a:pPr>
            <a:r>
              <a:rPr lang="zh-CN" altLang="en-US" sz="2800" b="1" dirty="0">
                <a:solidFill>
                  <a:schemeClr val="bg1"/>
                </a:solidFill>
                <a:ea typeface="黑体" pitchFamily="49" charset="-122"/>
              </a:rPr>
              <a:t>潜意识的圣人理想</a:t>
            </a:r>
          </a:p>
          <a:p>
            <a:pPr>
              <a:buFontTx/>
              <a:buNone/>
            </a:pPr>
            <a:endParaRPr lang="en-US" altLang="zh-CN" sz="2800" b="1" dirty="0" smtClean="0">
              <a:solidFill>
                <a:schemeClr val="bg1"/>
              </a:solidFill>
              <a:ea typeface="黑体" pitchFamily="49" charset="-122"/>
            </a:endParaRPr>
          </a:p>
        </p:txBody>
      </p:sp>
      <p:sp>
        <p:nvSpPr>
          <p:cNvPr id="4" name="AutoShape 4"/>
          <p:cNvSpPr/>
          <p:nvPr/>
        </p:nvSpPr>
        <p:spPr bwMode="auto">
          <a:xfrm>
            <a:off x="2940354" y="1916832"/>
            <a:ext cx="228033" cy="1943100"/>
          </a:xfrm>
          <a:prstGeom prst="rightBrace">
            <a:avLst>
              <a:gd name="adj1" fmla="val 56354"/>
              <a:gd name="adj2" fmla="val 50000"/>
            </a:avLst>
          </a:prstGeom>
          <a:noFill/>
          <a:ln w="38100" cmpd="sng">
            <a:solidFill>
              <a:schemeClr val="tx1"/>
            </a:solidFill>
            <a:round/>
          </a:ln>
          <a:effectLst/>
        </p:spPr>
        <p:txBody>
          <a:bodyPr wrap="none" anchor="ctr"/>
          <a:lstStyle/>
          <a:p>
            <a:endParaRPr lang="zh-CN" altLang="en-US">
              <a:solidFill>
                <a:schemeClr val="bg1"/>
              </a:solidFill>
            </a:endParaRPr>
          </a:p>
        </p:txBody>
      </p:sp>
      <p:sp>
        <p:nvSpPr>
          <p:cNvPr id="5" name="AutoShape 5"/>
          <p:cNvSpPr/>
          <p:nvPr/>
        </p:nvSpPr>
        <p:spPr bwMode="auto">
          <a:xfrm>
            <a:off x="2939094" y="4437112"/>
            <a:ext cx="229293" cy="1439863"/>
          </a:xfrm>
          <a:prstGeom prst="rightBrace">
            <a:avLst>
              <a:gd name="adj1" fmla="val 41529"/>
              <a:gd name="adj2" fmla="val 50000"/>
            </a:avLst>
          </a:prstGeom>
          <a:noFill/>
          <a:ln w="38100" cmpd="sng">
            <a:solidFill>
              <a:schemeClr val="tx1"/>
            </a:solidFill>
            <a:round/>
          </a:ln>
          <a:effectLst/>
        </p:spPr>
        <p:txBody>
          <a:bodyPr wrap="none" anchor="ctr"/>
          <a:lstStyle/>
          <a:p>
            <a:endParaRPr lang="zh-CN" altLang="en-US">
              <a:solidFill>
                <a:prstClr val="black"/>
              </a:solidFill>
            </a:endParaRPr>
          </a:p>
        </p:txBody>
      </p:sp>
    </p:spTree>
    <p:extLst>
      <p:ext uri="{BB962C8B-B14F-4D97-AF65-F5344CB8AC3E}">
        <p14:creationId xmlns:p14="http://schemas.microsoft.com/office/powerpoint/2010/main" val="16925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latin typeface="微软雅黑" panose="020B0503020204020204" pitchFamily="34" charset="-122"/>
                <a:ea typeface="微软雅黑" panose="020B0503020204020204" pitchFamily="34" charset="-122"/>
              </a:rPr>
              <a:t>宪政的</a:t>
            </a:r>
            <a:r>
              <a:rPr lang="zh-CN" altLang="en-US" sz="3200" b="1" dirty="0" smtClean="0">
                <a:solidFill>
                  <a:schemeClr val="bg1"/>
                </a:solidFill>
                <a:latin typeface="微软雅黑" panose="020B0503020204020204" pitchFamily="34" charset="-122"/>
                <a:ea typeface="微软雅黑" panose="020B0503020204020204" pitchFamily="34" charset="-122"/>
              </a:rPr>
              <a:t>含义</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宪政是依据符合宪政原理的宪法（多为成文但亦可不成文），而建立的能够有效限制政府权力和保护公民权利的国家政治制度。</a:t>
            </a:r>
          </a:p>
          <a:p>
            <a:r>
              <a:rPr lang="zh-CN" altLang="en-US" b="1" dirty="0">
                <a:solidFill>
                  <a:srgbClr val="FF0000"/>
                </a:solidFill>
              </a:rPr>
              <a:t>两层含义：</a:t>
            </a:r>
            <a:endParaRPr lang="en-US" altLang="zh-CN" b="1" dirty="0">
              <a:solidFill>
                <a:srgbClr val="FF0000"/>
              </a:solidFill>
            </a:endParaRPr>
          </a:p>
          <a:p>
            <a:pPr>
              <a:buFont typeface="Wingdings" panose="05000000000000000000" pitchFamily="2" charset="2"/>
              <a:buChar char="p"/>
            </a:pPr>
            <a:r>
              <a:rPr lang="zh-CN" altLang="en-US" b="1" dirty="0">
                <a:solidFill>
                  <a:srgbClr val="FF0000"/>
                </a:solidFill>
              </a:rPr>
              <a:t>限制政府的权力</a:t>
            </a:r>
            <a:r>
              <a:rPr lang="en-US" altLang="zh-CN" b="1" dirty="0">
                <a:solidFill>
                  <a:srgbClr val="FF0000"/>
                </a:solidFill>
              </a:rPr>
              <a:t>——</a:t>
            </a:r>
            <a:r>
              <a:rPr lang="zh-CN" altLang="en-US" b="1" dirty="0">
                <a:solidFill>
                  <a:srgbClr val="FF0000"/>
                </a:solidFill>
              </a:rPr>
              <a:t>把统治者“关在笼子里”</a:t>
            </a:r>
          </a:p>
          <a:p>
            <a:pPr>
              <a:buFont typeface="Wingdings" panose="05000000000000000000" pitchFamily="2" charset="2"/>
              <a:buChar char="p"/>
            </a:pPr>
            <a:r>
              <a:rPr lang="zh-CN" altLang="en-US" b="1" dirty="0">
                <a:solidFill>
                  <a:srgbClr val="FF0000"/>
                </a:solidFill>
              </a:rPr>
              <a:t>保护公民的权利</a:t>
            </a:r>
            <a:r>
              <a:rPr lang="en-US" altLang="zh-CN" b="1" dirty="0">
                <a:solidFill>
                  <a:srgbClr val="FF0000"/>
                </a:solidFill>
              </a:rPr>
              <a:t>——</a:t>
            </a:r>
            <a:r>
              <a:rPr lang="zh-CN" altLang="en-US" b="1" dirty="0">
                <a:solidFill>
                  <a:srgbClr val="FF0000"/>
                </a:solidFill>
              </a:rPr>
              <a:t>自由保障的制度化努力</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宪政的四</a:t>
            </a:r>
            <a:r>
              <a:rPr lang="zh-CN" altLang="en-US" sz="3200" b="1" dirty="0">
                <a:solidFill>
                  <a:schemeClr val="bg1"/>
                </a:solidFill>
                <a:latin typeface="微软雅黑" panose="020B0503020204020204" pitchFamily="34" charset="-122"/>
                <a:ea typeface="微软雅黑" panose="020B0503020204020204" pitchFamily="34" charset="-122"/>
              </a:rPr>
              <a:t>大</a:t>
            </a:r>
            <a:r>
              <a:rPr lang="zh-CN" altLang="en-US" sz="3200" b="1" dirty="0" smtClean="0">
                <a:solidFill>
                  <a:schemeClr val="bg1"/>
                </a:solidFill>
                <a:latin typeface="微软雅黑" panose="020B0503020204020204" pitchFamily="34" charset="-122"/>
                <a:ea typeface="微软雅黑" panose="020B0503020204020204" pitchFamily="34" charset="-122"/>
              </a:rPr>
              <a:t>特征</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a:solidFill>
                  <a:schemeClr val="bg1"/>
                </a:solidFill>
                <a:ea typeface="黑体" pitchFamily="49" charset="-122"/>
              </a:rPr>
              <a:t>1.</a:t>
            </a:r>
            <a:r>
              <a:rPr lang="zh-CN" altLang="en-US" b="1" dirty="0">
                <a:solidFill>
                  <a:schemeClr val="bg1"/>
                </a:solidFill>
                <a:ea typeface="黑体" pitchFamily="49" charset="-122"/>
              </a:rPr>
              <a:t>逻辑起点：</a:t>
            </a:r>
            <a:r>
              <a:rPr lang="zh-CN" altLang="en-US" b="1" dirty="0" smtClean="0">
                <a:solidFill>
                  <a:schemeClr val="bg1"/>
                </a:solidFill>
                <a:ea typeface="黑体" pitchFamily="49" charset="-122"/>
              </a:rPr>
              <a:t>人性本恶</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2.</a:t>
            </a:r>
            <a:r>
              <a:rPr lang="zh-CN" altLang="en-US" b="1" dirty="0">
                <a:solidFill>
                  <a:schemeClr val="bg1"/>
                </a:solidFill>
                <a:ea typeface="黑体" pitchFamily="49" charset="-122"/>
              </a:rPr>
              <a:t>立宪之道：</a:t>
            </a:r>
            <a:r>
              <a:rPr lang="zh-CN" altLang="en-US" b="1" dirty="0">
                <a:solidFill>
                  <a:srgbClr val="FF0000"/>
                </a:solidFill>
                <a:ea typeface="黑体" pitchFamily="49" charset="-122"/>
              </a:rPr>
              <a:t>正和博弈 </a:t>
            </a:r>
          </a:p>
          <a:p>
            <a:pPr>
              <a:buFontTx/>
              <a:buNone/>
            </a:pPr>
            <a:r>
              <a:rPr lang="zh-CN" altLang="en-US" sz="2400" b="1" dirty="0">
                <a:solidFill>
                  <a:schemeClr val="bg1"/>
                </a:solidFill>
                <a:ea typeface="黑体" pitchFamily="49" charset="-122"/>
              </a:rPr>
              <a:t>宪政的建立既是斗争的结果，又是妥协的产物，亦即正和博弈的结晶</a:t>
            </a:r>
            <a:r>
              <a:rPr lang="zh-CN" altLang="en-US" sz="2400" b="1" dirty="0" smtClean="0">
                <a:solidFill>
                  <a:schemeClr val="bg1"/>
                </a:solidFill>
                <a:ea typeface="黑体" pitchFamily="49" charset="-122"/>
              </a:rPr>
              <a:t>。案例</a:t>
            </a:r>
            <a:r>
              <a:rPr lang="zh-CN" altLang="en-US" sz="2400" b="1" dirty="0">
                <a:solidFill>
                  <a:schemeClr val="bg1"/>
                </a:solidFill>
                <a:ea typeface="黑体" pitchFamily="49" charset="-122"/>
              </a:rPr>
              <a:t>：英、美、法</a:t>
            </a:r>
          </a:p>
          <a:p>
            <a:pPr>
              <a:buFontTx/>
              <a:buNone/>
            </a:pPr>
            <a:r>
              <a:rPr lang="en-US" altLang="zh-CN" b="1" dirty="0">
                <a:solidFill>
                  <a:schemeClr val="bg1"/>
                </a:solidFill>
                <a:ea typeface="黑体" pitchFamily="49" charset="-122"/>
              </a:rPr>
              <a:t>3.</a:t>
            </a:r>
            <a:r>
              <a:rPr lang="zh-CN" altLang="en-US" b="1" dirty="0">
                <a:solidFill>
                  <a:schemeClr val="bg1"/>
                </a:solidFill>
                <a:ea typeface="黑体" pitchFamily="49" charset="-122"/>
              </a:rPr>
              <a:t>权力结构：分权制衡</a:t>
            </a:r>
          </a:p>
          <a:p>
            <a:pPr>
              <a:buFontTx/>
              <a:buNone/>
            </a:pPr>
            <a:r>
              <a:rPr lang="zh-CN" altLang="en-US" sz="2000" b="1" dirty="0" smtClean="0">
                <a:solidFill>
                  <a:schemeClr val="bg1"/>
                </a:solidFill>
                <a:ea typeface="黑体" pitchFamily="49" charset="-122"/>
              </a:rPr>
              <a:t>     </a:t>
            </a:r>
            <a:endParaRPr lang="en-US" altLang="zh-CN" sz="2000" b="1" dirty="0" smtClean="0">
              <a:solidFill>
                <a:schemeClr val="bg1"/>
              </a:solidFill>
              <a:ea typeface="黑体" pitchFamily="49" charset="-122"/>
            </a:endParaRPr>
          </a:p>
          <a:p>
            <a:pPr>
              <a:buFontTx/>
              <a:buNone/>
            </a:pPr>
            <a:r>
              <a:rPr lang="en-US" altLang="zh-CN" sz="2000" b="1" dirty="0">
                <a:solidFill>
                  <a:schemeClr val="bg1"/>
                </a:solidFill>
                <a:ea typeface="黑体" pitchFamily="49" charset="-122"/>
              </a:rPr>
              <a:t> </a:t>
            </a:r>
            <a:r>
              <a:rPr lang="en-US" altLang="zh-CN" sz="2000" b="1" dirty="0" smtClean="0">
                <a:solidFill>
                  <a:schemeClr val="bg1"/>
                </a:solidFill>
                <a:ea typeface="黑体" pitchFamily="49" charset="-122"/>
              </a:rPr>
              <a:t>    </a:t>
            </a:r>
            <a:r>
              <a:rPr lang="zh-CN" altLang="en-US" sz="2000" b="1" dirty="0" smtClean="0">
                <a:solidFill>
                  <a:schemeClr val="bg1"/>
                </a:solidFill>
                <a:ea typeface="黑体" pitchFamily="49" charset="-122"/>
              </a:rPr>
              <a:t>雅典</a:t>
            </a:r>
            <a:r>
              <a:rPr lang="zh-CN" altLang="en-US" sz="2000" b="1" dirty="0">
                <a:solidFill>
                  <a:schemeClr val="bg1"/>
                </a:solidFill>
                <a:ea typeface="黑体" pitchFamily="49" charset="-122"/>
              </a:rPr>
              <a:t>宪政最根本的缺陷还在于结构的不合理和不科学性，亦即民主、法治、自由三者关系的失衡。它把本应低于自由和法治的民主摆在了首要地位，无限制地推行于所有领域，结果不但束缚了法治功能的正当发挥，而且损害了自由目的的完整实现</a:t>
            </a:r>
            <a:r>
              <a:rPr lang="zh-CN" altLang="en-US" sz="2000" b="1" dirty="0" smtClean="0">
                <a:solidFill>
                  <a:schemeClr val="bg1"/>
                </a:solidFill>
                <a:ea typeface="黑体" pitchFamily="49" charset="-122"/>
              </a:rPr>
              <a:t>。              </a:t>
            </a:r>
            <a:r>
              <a:rPr lang="en-US" altLang="zh-CN" sz="2000" b="1" dirty="0">
                <a:solidFill>
                  <a:schemeClr val="bg1"/>
                </a:solidFill>
                <a:ea typeface="黑体" pitchFamily="49" charset="-122"/>
              </a:rPr>
              <a:t>——</a:t>
            </a:r>
            <a:r>
              <a:rPr lang="zh-CN" altLang="en-US" sz="2000" b="1" dirty="0">
                <a:solidFill>
                  <a:schemeClr val="bg1"/>
                </a:solidFill>
                <a:ea typeface="黑体" pitchFamily="49" charset="-122"/>
              </a:rPr>
              <a:t>程汉大</a:t>
            </a:r>
            <a:r>
              <a:rPr lang="en-US" altLang="zh-CN" sz="2000" b="1" dirty="0">
                <a:solidFill>
                  <a:schemeClr val="bg1"/>
                </a:solidFill>
                <a:ea typeface="黑体" pitchFamily="49" charset="-122"/>
              </a:rPr>
              <a:t>《</a:t>
            </a:r>
            <a:r>
              <a:rPr lang="zh-CN" altLang="en-US" sz="2000" b="1" dirty="0">
                <a:solidFill>
                  <a:schemeClr val="bg1"/>
                </a:solidFill>
                <a:ea typeface="黑体" pitchFamily="49" charset="-122"/>
              </a:rPr>
              <a:t>西方宪政史论</a:t>
            </a:r>
            <a:r>
              <a:rPr lang="en-US" altLang="zh-CN" sz="2000" b="1" dirty="0">
                <a:solidFill>
                  <a:schemeClr val="bg1"/>
                </a:solidFill>
                <a:ea typeface="黑体" pitchFamily="49" charset="-122"/>
              </a:rPr>
              <a:t>》</a:t>
            </a:r>
          </a:p>
          <a:p>
            <a:pPr>
              <a:buFontTx/>
              <a:buNone/>
            </a:pPr>
            <a:r>
              <a:rPr lang="zh-CN" altLang="en-US" sz="2000" b="1" dirty="0" smtClean="0">
                <a:solidFill>
                  <a:schemeClr val="bg1"/>
                </a:solidFill>
                <a:ea typeface="黑体" pitchFamily="49" charset="-122"/>
              </a:rPr>
              <a:t> </a:t>
            </a:r>
            <a:endParaRPr lang="en-US" altLang="zh-CN" sz="2000"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4</a:t>
            </a:r>
            <a:r>
              <a:rPr lang="en-US" altLang="zh-CN" b="1" dirty="0">
                <a:solidFill>
                  <a:schemeClr val="bg1"/>
                </a:solidFill>
                <a:ea typeface="黑体" pitchFamily="49" charset="-122"/>
              </a:rPr>
              <a:t>.</a:t>
            </a:r>
            <a:r>
              <a:rPr lang="zh-CN" altLang="en-US" b="1" dirty="0">
                <a:solidFill>
                  <a:schemeClr val="bg1"/>
                </a:solidFill>
                <a:ea typeface="黑体" pitchFamily="49" charset="-122"/>
              </a:rPr>
              <a:t>运行模式：强程序性</a:t>
            </a:r>
          </a:p>
          <a:p>
            <a:pPr>
              <a:buFontTx/>
              <a:buNone/>
            </a:pPr>
            <a:r>
              <a:rPr lang="zh-CN" altLang="en-US" sz="2400" b="1" dirty="0">
                <a:solidFill>
                  <a:schemeClr val="bg1"/>
                </a:solidFill>
                <a:ea typeface="黑体" pitchFamily="49" charset="-122"/>
              </a:rPr>
              <a:t>程序规范公开透明，客观中立，稳定可靠，是恣意和任性的</a:t>
            </a:r>
            <a:r>
              <a:rPr lang="zh-CN" altLang="en-US" sz="2400" b="1" dirty="0" smtClean="0">
                <a:solidFill>
                  <a:schemeClr val="bg1"/>
                </a:solidFill>
                <a:ea typeface="黑体" pitchFamily="49" charset="-122"/>
              </a:rPr>
              <a:t>对立物</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a:t>
            </a:r>
            <a:r>
              <a:rPr lang="zh-CN" altLang="en-US" sz="2400" b="1" dirty="0" smtClean="0">
                <a:solidFill>
                  <a:schemeClr val="bg1"/>
                </a:solidFill>
                <a:ea typeface="黑体" pitchFamily="49" charset="-122"/>
              </a:rPr>
              <a:t>结果</a:t>
            </a:r>
            <a:r>
              <a:rPr lang="zh-CN" altLang="en-US" sz="2400" b="1" dirty="0">
                <a:solidFill>
                  <a:schemeClr val="bg1"/>
                </a:solidFill>
                <a:ea typeface="黑体" pitchFamily="49" charset="-122"/>
              </a:rPr>
              <a:t>公正的前提是程序公正，但程序公正不一定结果</a:t>
            </a:r>
            <a:r>
              <a:rPr lang="zh-CN" altLang="en-US" sz="2400" b="1" dirty="0" smtClean="0">
                <a:solidFill>
                  <a:schemeClr val="bg1"/>
                </a:solidFill>
                <a:ea typeface="黑体" pitchFamily="49" charset="-122"/>
              </a:rPr>
              <a:t>正义。</a:t>
            </a:r>
            <a:endParaRPr lang="zh-CN" altLang="en-US" sz="2400" b="1" dirty="0">
              <a:solidFill>
                <a:schemeClr val="bg1"/>
              </a:solidFill>
              <a:ea typeface="黑体" pitchFamily="49" charset="-122"/>
            </a:endParaRPr>
          </a:p>
          <a:p>
            <a:pPr>
              <a:buFontTx/>
              <a:buNone/>
            </a:pPr>
            <a:endParaRPr lang="zh-CN" altLang="en-US" sz="2400" b="1" dirty="0">
              <a:solidFill>
                <a:schemeClr val="bg1"/>
              </a:solidFill>
              <a:ea typeface="黑体" pitchFamily="49" charset="-122"/>
            </a:endParaRPr>
          </a:p>
          <a:p>
            <a:pPr>
              <a:buFontTx/>
              <a:buNone/>
            </a:pPr>
            <a:endParaRPr lang="zh-CN" altLang="en-US" sz="2400"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4000" b="1" dirty="0" smtClean="0">
                <a:solidFill>
                  <a:schemeClr val="bg1"/>
                </a:solidFill>
                <a:ea typeface="黑体" pitchFamily="49" charset="-122"/>
              </a:rPr>
              <a:t>宪政的认识</a:t>
            </a:r>
            <a:endParaRPr lang="zh-CN" altLang="en-US" sz="40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宪政</a:t>
            </a:r>
            <a:r>
              <a:rPr lang="zh-CN" altLang="en-US" b="1" dirty="0">
                <a:solidFill>
                  <a:schemeClr val="bg1"/>
                </a:solidFill>
                <a:ea typeface="黑体" pitchFamily="49" charset="-122"/>
              </a:rPr>
              <a:t>是人类政治文明的集中体现</a:t>
            </a:r>
          </a:p>
          <a:p>
            <a:pPr>
              <a:buFontTx/>
              <a:buNone/>
            </a:pPr>
            <a:r>
              <a:rPr lang="zh-CN" altLang="en-US" b="1" dirty="0">
                <a:solidFill>
                  <a:schemeClr val="bg1"/>
                </a:solidFill>
                <a:ea typeface="黑体" pitchFamily="49" charset="-122"/>
              </a:rPr>
              <a:t>宪政民主是现代国家最理想的政治制度。</a:t>
            </a:r>
          </a:p>
          <a:p>
            <a:pPr>
              <a:buFontTx/>
              <a:buNone/>
            </a:pPr>
            <a:r>
              <a:rPr lang="zh-CN" altLang="en-US" b="1" dirty="0">
                <a:solidFill>
                  <a:schemeClr val="bg1"/>
                </a:solidFill>
                <a:ea typeface="黑体" pitchFamily="49" charset="-122"/>
              </a:rPr>
              <a:t>宪政的发展具有长期性和曲折性</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lvl="0" eaLnBrk="0" hangingPunct="0">
              <a:spcBef>
                <a:spcPct val="50000"/>
              </a:spcBef>
            </a:pPr>
            <a:r>
              <a:rPr lang="zh-CN" altLang="en-US" b="1" dirty="0">
                <a:solidFill>
                  <a:srgbClr val="C00000"/>
                </a:solidFill>
                <a:latin typeface="Times New Roman" panose="02020603050405020304" pitchFamily="18" charset="0"/>
                <a:ea typeface="华文行楷" panose="02010800040101010101" pitchFamily="2" charset="-122"/>
                <a:cs typeface="+mn-cs"/>
              </a:rPr>
              <a:t>祝各位同仁高考备考路上结</a:t>
            </a:r>
            <a:r>
              <a:rPr lang="zh-CN" altLang="en-US" b="1" dirty="0" smtClean="0">
                <a:solidFill>
                  <a:srgbClr val="C00000"/>
                </a:solidFill>
                <a:latin typeface="Times New Roman" panose="02020603050405020304" pitchFamily="18" charset="0"/>
                <a:ea typeface="华文行楷" panose="02010800040101010101" pitchFamily="2" charset="-122"/>
                <a:cs typeface="+mn-cs"/>
              </a:rPr>
              <a:t>硕果</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让我们用智慧给学生精准的点拨，</a:t>
            </a:r>
          </a:p>
          <a:p>
            <a:pPr>
              <a:buFontTx/>
              <a:buNone/>
            </a:pPr>
            <a:r>
              <a:rPr lang="zh-CN" altLang="en-US" b="1" dirty="0">
                <a:solidFill>
                  <a:schemeClr val="bg1"/>
                </a:solidFill>
                <a:ea typeface="黑体" pitchFamily="49" charset="-122"/>
              </a:rPr>
              <a:t>让我们用方法促进学生不断的进步，</a:t>
            </a:r>
          </a:p>
          <a:p>
            <a:pPr>
              <a:buFontTx/>
              <a:buNone/>
            </a:pPr>
            <a:r>
              <a:rPr lang="zh-CN" altLang="en-US" b="1" dirty="0">
                <a:solidFill>
                  <a:schemeClr val="bg1"/>
                </a:solidFill>
                <a:ea typeface="黑体" pitchFamily="49" charset="-122"/>
              </a:rPr>
              <a:t>让我们用激情燃起学生学习动力，</a:t>
            </a:r>
          </a:p>
          <a:p>
            <a:pPr>
              <a:buFontTx/>
              <a:buNone/>
            </a:pPr>
            <a:r>
              <a:rPr lang="zh-CN" altLang="en-US" b="1" dirty="0">
                <a:solidFill>
                  <a:schemeClr val="bg1"/>
                </a:solidFill>
                <a:ea typeface="黑体" pitchFamily="49" charset="-122"/>
              </a:rPr>
              <a:t>让我们用付出圆孩子们的大学</a:t>
            </a:r>
            <a:r>
              <a:rPr lang="zh-CN" altLang="en-US" b="1" dirty="0" smtClean="0">
                <a:solidFill>
                  <a:schemeClr val="bg1"/>
                </a:solidFill>
                <a:ea typeface="黑体" pitchFamily="49" charset="-122"/>
              </a:rPr>
              <a:t>之梦。</a:t>
            </a:r>
            <a:endParaRPr lang="en-US" altLang="zh-CN" b="1" dirty="0" smtClean="0">
              <a:solidFill>
                <a:schemeClr val="bg1"/>
              </a:solidFill>
              <a:ea typeface="黑体"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3717072"/>
            <a:ext cx="512127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441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chemeClr val="bg1"/>
                </a:solidFill>
                <a:latin typeface="Times New Roman"/>
                <a:cs typeface="Times New Roman"/>
              </a:rPr>
              <a:t>必修一</a:t>
            </a:r>
            <a:r>
              <a:rPr lang="zh-CN" altLang="zh-CN" sz="3200" b="1" dirty="0">
                <a:solidFill>
                  <a:schemeClr val="bg1"/>
                </a:solidFill>
              </a:rPr>
              <a:t>四个演进</a:t>
            </a:r>
            <a:r>
              <a:rPr lang="zh-CN" altLang="en-US" sz="3200" b="1" dirty="0">
                <a:solidFill>
                  <a:schemeClr val="bg1"/>
                </a:solidFill>
              </a:rPr>
              <a:t>的解说</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5" y="692696"/>
            <a:ext cx="9100457" cy="6165304"/>
          </a:xfrm>
        </p:spPr>
        <p:txBody>
          <a:bodyPr/>
          <a:lstStyle/>
          <a:p>
            <a:pPr>
              <a:buFontTx/>
              <a:buNone/>
            </a:pPr>
            <a:r>
              <a:rPr lang="zh-CN" altLang="en-US" sz="2800" b="1" dirty="0">
                <a:solidFill>
                  <a:srgbClr val="FF0000"/>
                </a:solidFill>
                <a:ea typeface="黑体" pitchFamily="49" charset="-122"/>
              </a:rPr>
              <a:t>近代资本主义</a:t>
            </a:r>
            <a:r>
              <a:rPr lang="zh-CN" altLang="en-US" sz="2800" b="1" dirty="0" smtClean="0">
                <a:solidFill>
                  <a:srgbClr val="FF0000"/>
                </a:solidFill>
                <a:ea typeface="黑体" pitchFamily="49" charset="-122"/>
              </a:rPr>
              <a:t>政治的</a:t>
            </a:r>
            <a:r>
              <a:rPr lang="zh-CN" altLang="en-US" sz="2800" b="1" dirty="0">
                <a:solidFill>
                  <a:srgbClr val="FF0000"/>
                </a:solidFill>
                <a:ea typeface="黑体" pitchFamily="49" charset="-122"/>
              </a:rPr>
              <a:t>线索</a:t>
            </a:r>
            <a:r>
              <a:rPr lang="zh-CN" altLang="en-US" sz="2800" b="1" dirty="0" smtClean="0">
                <a:solidFill>
                  <a:srgbClr val="FF0000"/>
                </a:solidFill>
                <a:ea typeface="黑体" pitchFamily="49" charset="-122"/>
              </a:rPr>
              <a:t>体系</a:t>
            </a:r>
            <a:endParaRPr lang="en-US" altLang="zh-CN" sz="2800" b="1" dirty="0" smtClean="0">
              <a:solidFill>
                <a:srgbClr val="FF0000"/>
              </a:solidFill>
              <a:ea typeface="黑体" pitchFamily="49" charset="-122"/>
            </a:endParaRPr>
          </a:p>
          <a:p>
            <a:pPr>
              <a:buFontTx/>
              <a:buNone/>
            </a:pPr>
            <a:r>
              <a:rPr lang="zh-CN" altLang="en-US" sz="2400" b="1" dirty="0">
                <a:solidFill>
                  <a:schemeClr val="bg1"/>
                </a:solidFill>
                <a:ea typeface="黑体" pitchFamily="49" charset="-122"/>
              </a:rPr>
              <a:t>一、</a:t>
            </a:r>
            <a:r>
              <a:rPr lang="en-US" altLang="zh-CN" sz="2400" b="1" dirty="0">
                <a:solidFill>
                  <a:schemeClr val="bg1"/>
                </a:solidFill>
                <a:ea typeface="黑体" pitchFamily="49" charset="-122"/>
              </a:rPr>
              <a:t>14—16</a:t>
            </a:r>
            <a:r>
              <a:rPr lang="zh-CN" altLang="en-US" sz="2400" b="1" dirty="0">
                <a:solidFill>
                  <a:schemeClr val="bg1"/>
                </a:solidFill>
                <a:ea typeface="黑体" pitchFamily="49" charset="-122"/>
              </a:rPr>
              <a:t>世纪近代民主思想的发展</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文艺复兴和宗教改革与民主政治的关系</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君主专制与民主思想</a:t>
            </a:r>
          </a:p>
          <a:p>
            <a:pPr>
              <a:buFontTx/>
              <a:buNone/>
            </a:pPr>
            <a:r>
              <a:rPr lang="zh-CN" altLang="en-US" sz="2400" b="1" dirty="0">
                <a:solidFill>
                  <a:schemeClr val="bg1"/>
                </a:solidFill>
                <a:ea typeface="黑体" pitchFamily="49" charset="-122"/>
              </a:rPr>
              <a:t>  ①君主专制兴起及其理论辩护   </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zh-CN" altLang="en-US" sz="2400" b="1" dirty="0" smtClean="0">
                <a:solidFill>
                  <a:schemeClr val="bg1"/>
                </a:solidFill>
                <a:ea typeface="黑体" pitchFamily="49" charset="-122"/>
              </a:rPr>
              <a:t> </a:t>
            </a:r>
            <a:r>
              <a:rPr lang="zh-CN" altLang="en-US" sz="2400" b="1" dirty="0">
                <a:solidFill>
                  <a:schemeClr val="bg1"/>
                </a:solidFill>
                <a:ea typeface="黑体" pitchFamily="49" charset="-122"/>
              </a:rPr>
              <a:t>②近代民主理论的滥觞及其主要内涵</a:t>
            </a:r>
          </a:p>
          <a:p>
            <a:pPr>
              <a:buFontTx/>
              <a:buNone/>
            </a:pPr>
            <a:r>
              <a:rPr lang="zh-CN" altLang="en-US" sz="2400" b="1" dirty="0">
                <a:solidFill>
                  <a:schemeClr val="bg1"/>
                </a:solidFill>
                <a:ea typeface="黑体" pitchFamily="49" charset="-122"/>
              </a:rPr>
              <a:t>二、</a:t>
            </a:r>
            <a:r>
              <a:rPr lang="en-US" altLang="zh-CN" sz="2400" b="1" dirty="0">
                <a:solidFill>
                  <a:schemeClr val="bg1"/>
                </a:solidFill>
                <a:ea typeface="黑体" pitchFamily="49" charset="-122"/>
              </a:rPr>
              <a:t>17</a:t>
            </a:r>
            <a:r>
              <a:rPr lang="zh-CN" altLang="en-US" sz="2400" b="1" dirty="0">
                <a:solidFill>
                  <a:schemeClr val="bg1"/>
                </a:solidFill>
                <a:ea typeface="黑体" pitchFamily="49" charset="-122"/>
              </a:rPr>
              <a:t>、</a:t>
            </a:r>
            <a:r>
              <a:rPr lang="en-US" altLang="zh-CN" sz="2400" b="1" dirty="0">
                <a:solidFill>
                  <a:schemeClr val="bg1"/>
                </a:solidFill>
                <a:ea typeface="黑体" pitchFamily="49" charset="-122"/>
              </a:rPr>
              <a:t>18</a:t>
            </a:r>
            <a:r>
              <a:rPr lang="zh-CN" altLang="en-US" sz="2400" b="1" dirty="0">
                <a:solidFill>
                  <a:schemeClr val="bg1"/>
                </a:solidFill>
                <a:ea typeface="黑体" pitchFamily="49" charset="-122"/>
              </a:rPr>
              <a:t>世纪的革命与民主政治</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英国首创近代民主政体           </a:t>
            </a:r>
            <a:r>
              <a:rPr lang="zh-CN" altLang="en-US" sz="2400" b="1" dirty="0" smtClean="0">
                <a:solidFill>
                  <a:schemeClr val="bg1"/>
                </a:solidFill>
                <a:ea typeface="黑体" pitchFamily="49" charset="-122"/>
              </a:rPr>
              <a:t>   </a:t>
            </a:r>
            <a:r>
              <a:rPr lang="en-US" altLang="zh-CN" sz="2400" b="1" dirty="0" smtClean="0">
                <a:solidFill>
                  <a:schemeClr val="bg1"/>
                </a:solidFill>
                <a:ea typeface="黑体" pitchFamily="49" charset="-122"/>
              </a:rPr>
              <a:t>2</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启蒙运动</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3.</a:t>
            </a:r>
            <a:r>
              <a:rPr lang="zh-CN" altLang="en-US" sz="2400" b="1" dirty="0">
                <a:solidFill>
                  <a:schemeClr val="bg1"/>
                </a:solidFill>
                <a:ea typeface="黑体" pitchFamily="49" charset="-122"/>
              </a:rPr>
              <a:t>美国创立近代民主共和制度       </a:t>
            </a:r>
            <a:r>
              <a:rPr lang="en-US" altLang="zh-CN" sz="2400" b="1" dirty="0">
                <a:solidFill>
                  <a:schemeClr val="bg1"/>
                </a:solidFill>
                <a:ea typeface="黑体" pitchFamily="49" charset="-122"/>
              </a:rPr>
              <a:t>4.</a:t>
            </a:r>
            <a:r>
              <a:rPr lang="zh-CN" altLang="en-US" sz="2400" b="1" dirty="0">
                <a:solidFill>
                  <a:schemeClr val="bg1"/>
                </a:solidFill>
                <a:ea typeface="黑体" pitchFamily="49" charset="-122"/>
              </a:rPr>
              <a:t>法国大革命和拿破仑法典</a:t>
            </a:r>
          </a:p>
          <a:p>
            <a:pPr>
              <a:buFontTx/>
              <a:buNone/>
            </a:pPr>
            <a:r>
              <a:rPr lang="zh-CN" altLang="en-US" sz="2400" b="1" dirty="0">
                <a:solidFill>
                  <a:schemeClr val="bg1"/>
                </a:solidFill>
                <a:ea typeface="黑体" pitchFamily="49" charset="-122"/>
              </a:rPr>
              <a:t>三、工业革命后民主政治的发展</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英国的议会改革                 </a:t>
            </a:r>
            <a:r>
              <a:rPr lang="zh-CN" altLang="en-US" sz="2400" b="1" dirty="0" smtClean="0">
                <a:solidFill>
                  <a:schemeClr val="bg1"/>
                </a:solidFill>
                <a:ea typeface="黑体" pitchFamily="49" charset="-122"/>
              </a:rPr>
              <a:t>         </a:t>
            </a:r>
            <a:r>
              <a:rPr lang="en-US" altLang="zh-CN" sz="2400" b="1" dirty="0" smtClean="0">
                <a:solidFill>
                  <a:schemeClr val="bg1"/>
                </a:solidFill>
                <a:ea typeface="黑体" pitchFamily="49" charset="-122"/>
              </a:rPr>
              <a:t>2</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法国民主共和制的确立</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3.</a:t>
            </a:r>
            <a:r>
              <a:rPr lang="zh-CN" altLang="en-US" sz="2400" b="1" dirty="0">
                <a:solidFill>
                  <a:schemeClr val="bg1"/>
                </a:solidFill>
                <a:ea typeface="黑体" pitchFamily="49" charset="-122"/>
              </a:rPr>
              <a:t>未经历革命的国家的政治改革</a:t>
            </a:r>
          </a:p>
          <a:p>
            <a:pPr>
              <a:buFontTx/>
              <a:buNone/>
            </a:pPr>
            <a:r>
              <a:rPr lang="zh-CN" altLang="en-US" sz="2400" b="1" dirty="0">
                <a:solidFill>
                  <a:schemeClr val="bg1"/>
                </a:solidFill>
                <a:ea typeface="黑体" pitchFamily="49" charset="-122"/>
              </a:rPr>
              <a:t>  ①德国的二元制君主立宪制     </a:t>
            </a:r>
            <a:r>
              <a:rPr lang="zh-CN" altLang="en-US" sz="2400" b="1" dirty="0" smtClean="0">
                <a:solidFill>
                  <a:schemeClr val="bg1"/>
                </a:solidFill>
                <a:ea typeface="黑体" pitchFamily="49" charset="-122"/>
              </a:rPr>
              <a:t>       ②</a:t>
            </a:r>
            <a:r>
              <a:rPr lang="zh-CN" altLang="en-US" sz="2400" b="1" dirty="0">
                <a:solidFill>
                  <a:schemeClr val="bg1"/>
                </a:solidFill>
                <a:ea typeface="黑体" pitchFamily="49" charset="-122"/>
              </a:rPr>
              <a:t>日本的二元制君主立宪制     </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a:t>
            </a:r>
            <a:r>
              <a:rPr lang="zh-CN" altLang="en-US" sz="2400" b="1" dirty="0" smtClean="0">
                <a:solidFill>
                  <a:schemeClr val="bg1"/>
                </a:solidFill>
                <a:ea typeface="黑体" pitchFamily="49" charset="-122"/>
              </a:rPr>
              <a:t>③</a:t>
            </a:r>
            <a:r>
              <a:rPr lang="zh-CN" altLang="en-US" sz="2400" b="1" dirty="0">
                <a:solidFill>
                  <a:schemeClr val="bg1"/>
                </a:solidFill>
                <a:ea typeface="黑体" pitchFamily="49" charset="-122"/>
              </a:rPr>
              <a:t>俄国的政治改革</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75622280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4944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chemeClr val="bg1"/>
                </a:solidFill>
                <a:latin typeface="Times New Roman"/>
                <a:cs typeface="Times New Roman"/>
              </a:rPr>
              <a:t>必修一</a:t>
            </a:r>
            <a:r>
              <a:rPr lang="zh-CN" altLang="zh-CN" sz="3200" b="1" dirty="0">
                <a:solidFill>
                  <a:schemeClr val="bg1"/>
                </a:solidFill>
              </a:rPr>
              <a:t>四个演进</a:t>
            </a:r>
            <a:r>
              <a:rPr lang="zh-CN" altLang="en-US" sz="3200" b="1" dirty="0">
                <a:solidFill>
                  <a:schemeClr val="bg1"/>
                </a:solidFill>
              </a:rPr>
              <a:t>的解说</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近代西方政治史可以划分为三个阶段</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民主</a:t>
            </a:r>
            <a:r>
              <a:rPr lang="zh-CN" altLang="en-US" sz="2800" b="1" dirty="0">
                <a:solidFill>
                  <a:schemeClr val="bg1"/>
                </a:solidFill>
                <a:ea typeface="黑体" pitchFamily="49" charset="-122"/>
              </a:rPr>
              <a:t>思想的</a:t>
            </a:r>
            <a:r>
              <a:rPr lang="zh-CN" altLang="en-US" sz="2800" b="1" dirty="0" smtClean="0">
                <a:solidFill>
                  <a:schemeClr val="bg1"/>
                </a:solidFill>
                <a:ea typeface="黑体" pitchFamily="49" charset="-122"/>
              </a:rPr>
              <a:t>兴起</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政治</a:t>
            </a:r>
            <a:r>
              <a:rPr lang="zh-CN" altLang="en-US" sz="2800" b="1" dirty="0">
                <a:solidFill>
                  <a:schemeClr val="bg1"/>
                </a:solidFill>
                <a:ea typeface="黑体" pitchFamily="49" charset="-122"/>
              </a:rPr>
              <a:t>革命的</a:t>
            </a:r>
            <a:r>
              <a:rPr lang="zh-CN" altLang="en-US" sz="2800" b="1" dirty="0" smtClean="0">
                <a:solidFill>
                  <a:schemeClr val="bg1"/>
                </a:solidFill>
                <a:ea typeface="黑体" pitchFamily="49" charset="-122"/>
              </a:rPr>
              <a:t>展开</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民主化</a:t>
            </a:r>
            <a:r>
              <a:rPr lang="zh-CN" altLang="en-US" sz="2800" b="1" dirty="0">
                <a:solidFill>
                  <a:schemeClr val="bg1"/>
                </a:solidFill>
                <a:ea typeface="黑体" pitchFamily="49" charset="-122"/>
              </a:rPr>
              <a:t>进程的基本</a:t>
            </a:r>
            <a:r>
              <a:rPr lang="zh-CN" altLang="en-US" sz="2800" b="1" dirty="0" smtClean="0">
                <a:solidFill>
                  <a:schemeClr val="bg1"/>
                </a:solidFill>
                <a:ea typeface="黑体" pitchFamily="49" charset="-122"/>
              </a:rPr>
              <a:t>完成</a:t>
            </a: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r>
              <a:rPr lang="zh-CN" altLang="en-US" sz="2800" b="1" dirty="0">
                <a:solidFill>
                  <a:schemeClr val="bg1"/>
                </a:solidFill>
                <a:ea typeface="黑体" pitchFamily="49" charset="-122"/>
              </a:rPr>
              <a:t>第三个演进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中国传统体制瓦解、新体制构建</a:t>
            </a:r>
          </a:p>
          <a:p>
            <a:pPr>
              <a:buFontTx/>
              <a:buNone/>
            </a:pPr>
            <a:r>
              <a:rPr lang="zh-CN" altLang="en-US" sz="2800" b="1" dirty="0">
                <a:solidFill>
                  <a:schemeClr val="bg1"/>
                </a:solidFill>
                <a:ea typeface="黑体" pitchFamily="49" charset="-122"/>
              </a:rPr>
              <a:t>中国不同时代政治文明的道路</a:t>
            </a:r>
          </a:p>
          <a:p>
            <a:pPr>
              <a:buFontTx/>
              <a:buNone/>
            </a:pPr>
            <a:r>
              <a:rPr lang="en-US" altLang="zh-CN" sz="2800" b="1" dirty="0">
                <a:solidFill>
                  <a:schemeClr val="bg1"/>
                </a:solidFill>
                <a:ea typeface="黑体" pitchFamily="49" charset="-122"/>
              </a:rPr>
              <a:t>A.</a:t>
            </a:r>
            <a:r>
              <a:rPr lang="zh-CN" altLang="en-US" sz="2800" b="1" dirty="0">
                <a:solidFill>
                  <a:schemeClr val="bg1"/>
                </a:solidFill>
                <a:ea typeface="黑体" pitchFamily="49" charset="-122"/>
              </a:rPr>
              <a:t>中国古代邦国制度的探索</a:t>
            </a:r>
          </a:p>
          <a:p>
            <a:pPr>
              <a:buFontTx/>
              <a:buNone/>
            </a:pPr>
            <a:r>
              <a:rPr lang="en-US" altLang="zh-CN" sz="2800" b="1" dirty="0">
                <a:solidFill>
                  <a:schemeClr val="bg1"/>
                </a:solidFill>
                <a:ea typeface="黑体" pitchFamily="49" charset="-122"/>
              </a:rPr>
              <a:t>B.</a:t>
            </a:r>
            <a:r>
              <a:rPr lang="zh-CN" altLang="en-US" sz="2800" b="1" dirty="0">
                <a:solidFill>
                  <a:schemeClr val="bg1"/>
                </a:solidFill>
                <a:ea typeface="黑体" pitchFamily="49" charset="-122"/>
              </a:rPr>
              <a:t>中国帝国的建立</a:t>
            </a:r>
          </a:p>
          <a:p>
            <a:pPr>
              <a:buFontTx/>
              <a:buNone/>
            </a:pPr>
            <a:r>
              <a:rPr lang="en-US" altLang="zh-CN" sz="2800" b="1" dirty="0">
                <a:solidFill>
                  <a:schemeClr val="bg1"/>
                </a:solidFill>
                <a:ea typeface="黑体" pitchFamily="49" charset="-122"/>
              </a:rPr>
              <a:t>C.</a:t>
            </a:r>
            <a:r>
              <a:rPr lang="zh-CN" altLang="en-US" sz="2800" b="1" dirty="0">
                <a:solidFill>
                  <a:schemeClr val="bg1"/>
                </a:solidFill>
                <a:ea typeface="黑体" pitchFamily="49" charset="-122"/>
              </a:rPr>
              <a:t>近代体制</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以西方为</a:t>
            </a:r>
            <a:r>
              <a:rPr lang="zh-CN" altLang="en-US" sz="2800" b="1" dirty="0" smtClean="0">
                <a:solidFill>
                  <a:schemeClr val="bg1"/>
                </a:solidFill>
                <a:ea typeface="黑体" pitchFamily="49" charset="-122"/>
              </a:rPr>
              <a:t>师</a:t>
            </a:r>
            <a:r>
              <a:rPr lang="en-US" altLang="zh-CN" sz="2800" b="1" dirty="0">
                <a:solidFill>
                  <a:schemeClr val="bg1"/>
                </a:solidFill>
                <a:ea typeface="黑体" pitchFamily="49" charset="-122"/>
              </a:rPr>
              <a:t>,</a:t>
            </a:r>
            <a:r>
              <a:rPr lang="zh-CN" altLang="en-US" sz="2800" b="1" dirty="0" smtClean="0">
                <a:solidFill>
                  <a:schemeClr val="bg1"/>
                </a:solidFill>
                <a:ea typeface="黑体" pitchFamily="49" charset="-122"/>
              </a:rPr>
              <a:t>以</a:t>
            </a:r>
            <a:r>
              <a:rPr lang="zh-CN" altLang="en-US" sz="2800" b="1" dirty="0">
                <a:solidFill>
                  <a:schemeClr val="bg1"/>
                </a:solidFill>
                <a:ea typeface="黑体" pitchFamily="49" charset="-122"/>
              </a:rPr>
              <a:t>俄为</a:t>
            </a:r>
            <a:r>
              <a:rPr lang="zh-CN" altLang="en-US" sz="2800" b="1" dirty="0" smtClean="0">
                <a:solidFill>
                  <a:schemeClr val="bg1"/>
                </a:solidFill>
                <a:ea typeface="黑体" pitchFamily="49" charset="-122"/>
              </a:rPr>
              <a:t>师民族</a:t>
            </a:r>
            <a:r>
              <a:rPr lang="zh-CN" altLang="en-US" sz="2800" b="1" dirty="0">
                <a:solidFill>
                  <a:schemeClr val="bg1"/>
                </a:solidFill>
                <a:ea typeface="黑体" pitchFamily="49" charset="-122"/>
              </a:rPr>
              <a:t>独立人民解放</a:t>
            </a:r>
          </a:p>
          <a:p>
            <a:pPr>
              <a:buFontTx/>
              <a:buNone/>
            </a:pPr>
            <a:r>
              <a:rPr lang="en-US" altLang="zh-CN" sz="2800" b="1" dirty="0">
                <a:solidFill>
                  <a:schemeClr val="bg1"/>
                </a:solidFill>
                <a:ea typeface="黑体" pitchFamily="49" charset="-122"/>
              </a:rPr>
              <a:t>D.</a:t>
            </a:r>
            <a:r>
              <a:rPr lang="zh-CN" altLang="en-US" sz="2800" b="1" dirty="0">
                <a:solidFill>
                  <a:schemeClr val="bg1"/>
                </a:solidFill>
                <a:ea typeface="黑体" pitchFamily="49" charset="-122"/>
              </a:rPr>
              <a:t>中国特色的社会主义民主政治</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101340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kern="100" dirty="0">
                <a:solidFill>
                  <a:schemeClr val="bg1"/>
                </a:solidFill>
                <a:latin typeface="Times New Roman"/>
                <a:cs typeface="Times New Roman"/>
              </a:rPr>
              <a:t>必修一</a:t>
            </a:r>
            <a:r>
              <a:rPr lang="zh-CN" altLang="zh-CN" sz="3200" b="1" dirty="0">
                <a:solidFill>
                  <a:schemeClr val="bg1"/>
                </a:solidFill>
              </a:rPr>
              <a:t>四个演进</a:t>
            </a:r>
            <a:r>
              <a:rPr lang="zh-CN" altLang="en-US" sz="3200" b="1" dirty="0">
                <a:solidFill>
                  <a:schemeClr val="bg1"/>
                </a:solidFill>
              </a:rPr>
              <a:t>的解说</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第四个演进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世界政治格局构建、动摇和演变</a:t>
            </a:r>
          </a:p>
          <a:p>
            <a:pPr>
              <a:buFontTx/>
              <a:buNone/>
            </a:pPr>
            <a:r>
              <a:rPr lang="zh-CN" altLang="en-US" sz="2800" b="1" dirty="0">
                <a:solidFill>
                  <a:schemeClr val="bg1"/>
                </a:solidFill>
                <a:ea typeface="黑体" pitchFamily="49" charset="-122"/>
              </a:rPr>
              <a:t>世界格局演进   </a:t>
            </a:r>
            <a:endParaRPr lang="en-US" altLang="zh-CN" sz="2800" b="1" dirty="0" smtClean="0">
              <a:solidFill>
                <a:schemeClr val="bg1"/>
              </a:solidFill>
              <a:ea typeface="黑体" pitchFamily="49" charset="-122"/>
            </a:endParaRP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欧洲中心走向美国中心</a:t>
            </a:r>
          </a:p>
          <a:p>
            <a:pPr>
              <a:buFontTx/>
              <a:buNone/>
            </a:pP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B.</a:t>
            </a:r>
            <a:r>
              <a:rPr lang="zh-CN" altLang="en-US" sz="2800" b="1" dirty="0">
                <a:solidFill>
                  <a:schemeClr val="bg1"/>
                </a:solidFill>
                <a:ea typeface="黑体" pitchFamily="49" charset="-122"/>
              </a:rPr>
              <a:t>美国中心走向两极格局</a:t>
            </a:r>
          </a:p>
          <a:p>
            <a:pPr>
              <a:buFontTx/>
              <a:buNone/>
            </a:pP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C.</a:t>
            </a:r>
            <a:r>
              <a:rPr lang="zh-CN" altLang="en-US" sz="2800" b="1" dirty="0">
                <a:solidFill>
                  <a:schemeClr val="bg1"/>
                </a:solidFill>
                <a:ea typeface="黑体" pitchFamily="49" charset="-122"/>
              </a:rPr>
              <a:t>两极格局遭遇欧、日的挑战</a:t>
            </a:r>
          </a:p>
          <a:p>
            <a:pPr>
              <a:buFontTx/>
              <a:buNone/>
            </a:pPr>
            <a:r>
              <a:rPr lang="zh-CN" altLang="en-US" sz="2800" b="1" dirty="0">
                <a:solidFill>
                  <a:schemeClr val="bg1"/>
                </a:solidFill>
                <a:ea typeface="黑体" pitchFamily="49" charset="-122"/>
              </a:rPr>
              <a:t>               </a:t>
            </a:r>
            <a:r>
              <a:rPr lang="en-US" altLang="zh-CN" sz="2800" b="1" dirty="0">
                <a:solidFill>
                  <a:schemeClr val="bg1"/>
                </a:solidFill>
                <a:ea typeface="黑体" pitchFamily="49" charset="-122"/>
              </a:rPr>
              <a:t>D.</a:t>
            </a:r>
            <a:r>
              <a:rPr lang="zh-CN" altLang="en-US" sz="2800" b="1" dirty="0">
                <a:solidFill>
                  <a:schemeClr val="bg1"/>
                </a:solidFill>
                <a:ea typeface="黑体" pitchFamily="49" charset="-122"/>
              </a:rPr>
              <a:t>多极化趋势</a:t>
            </a:r>
            <a:r>
              <a:rPr lang="zh-CN" altLang="en-US" sz="2800" b="1" dirty="0" smtClean="0">
                <a:solidFill>
                  <a:schemeClr val="bg1"/>
                </a:solidFill>
                <a:ea typeface="黑体" pitchFamily="49" charset="-122"/>
              </a:rPr>
              <a:t>是</a:t>
            </a:r>
            <a:r>
              <a:rPr lang="zh-CN" altLang="en-US" sz="2800" b="1" dirty="0">
                <a:solidFill>
                  <a:schemeClr val="bg1"/>
                </a:solidFill>
                <a:ea typeface="黑体" pitchFamily="49" charset="-122"/>
              </a:rPr>
              <a:t>当今</a:t>
            </a:r>
            <a:r>
              <a:rPr lang="zh-CN" altLang="en-US" sz="2800" b="1" dirty="0" smtClean="0">
                <a:solidFill>
                  <a:schemeClr val="bg1"/>
                </a:solidFill>
                <a:ea typeface="黑体" pitchFamily="49" charset="-122"/>
              </a:rPr>
              <a:t>世界</a:t>
            </a:r>
            <a:r>
              <a:rPr lang="zh-CN" altLang="en-US" sz="2800" b="1" dirty="0">
                <a:solidFill>
                  <a:schemeClr val="bg1"/>
                </a:solidFill>
                <a:ea typeface="黑体" pitchFamily="49" charset="-122"/>
              </a:rPr>
              <a:t>政治的基本特征</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1013405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rgbClr val="FF0000"/>
                </a:solidFill>
                <a:latin typeface="黑体" panose="02010609060101010101" pitchFamily="2" charset="-122"/>
                <a:ea typeface="黑体" panose="02010609060101010101" pitchFamily="2" charset="-122"/>
              </a:rPr>
              <a:t>牢固</a:t>
            </a:r>
            <a:r>
              <a:rPr lang="zh-CN" altLang="en-US" sz="3200" b="1" dirty="0">
                <a:solidFill>
                  <a:srgbClr val="FF0000"/>
                </a:solidFill>
                <a:latin typeface="黑体" panose="02010609060101010101" pitchFamily="2" charset="-122"/>
                <a:ea typeface="黑体" panose="02010609060101010101" pitchFamily="2" charset="-122"/>
              </a:rPr>
              <a:t>树立</a:t>
            </a:r>
            <a:r>
              <a:rPr lang="en-US" altLang="zh-CN" sz="3200" b="1" dirty="0">
                <a:solidFill>
                  <a:srgbClr val="FF0000"/>
                </a:solidFill>
                <a:latin typeface="黑体" panose="02010609060101010101" pitchFamily="2" charset="-122"/>
                <a:ea typeface="黑体" panose="02010609060101010101" pitchFamily="2" charset="-122"/>
              </a:rPr>
              <a:t>“</a:t>
            </a:r>
            <a:r>
              <a:rPr lang="zh-CN" altLang="en-US" sz="3200" b="1" dirty="0">
                <a:solidFill>
                  <a:srgbClr val="FF0000"/>
                </a:solidFill>
                <a:latin typeface="黑体" panose="02010609060101010101" pitchFamily="2" charset="-122"/>
                <a:ea typeface="黑体" panose="02010609060101010101" pitchFamily="2" charset="-122"/>
              </a:rPr>
              <a:t>四个意识</a:t>
            </a:r>
            <a:r>
              <a:rPr lang="en-US" altLang="zh-CN" sz="3200" b="1" dirty="0" smtClean="0">
                <a:solidFill>
                  <a:srgbClr val="FF0000"/>
                </a:solidFill>
                <a:latin typeface="黑体" panose="02010609060101010101" pitchFamily="2" charset="-122"/>
                <a:ea typeface="黑体" panose="02010609060101010101" pitchFamily="2" charset="-122"/>
              </a:rPr>
              <a:t>”</a:t>
            </a:r>
            <a:r>
              <a:rPr lang="zh-CN" altLang="en-US" sz="3200" b="1" dirty="0" smtClean="0">
                <a:solidFill>
                  <a:srgbClr val="FF0000"/>
                </a:solidFill>
                <a:latin typeface="黑体" panose="02010609060101010101" pitchFamily="2" charset="-122"/>
                <a:ea typeface="黑体" panose="02010609060101010101" pitchFamily="2" charset="-122"/>
              </a:rPr>
              <a:t>备考</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一、要有整合意识</a:t>
            </a:r>
          </a:p>
          <a:p>
            <a:pPr>
              <a:buFontTx/>
              <a:buNone/>
            </a:pPr>
            <a:r>
              <a:rPr lang="zh-CN" altLang="en-US" b="1" dirty="0">
                <a:solidFill>
                  <a:schemeClr val="bg1"/>
                </a:solidFill>
                <a:ea typeface="黑体" pitchFamily="49" charset="-122"/>
              </a:rPr>
              <a:t>二、要</a:t>
            </a:r>
            <a:r>
              <a:rPr lang="zh-CN" altLang="en-US" b="1" dirty="0" smtClean="0">
                <a:solidFill>
                  <a:schemeClr val="bg1"/>
                </a:solidFill>
                <a:ea typeface="黑体" pitchFamily="49" charset="-122"/>
              </a:rPr>
              <a:t>有</a:t>
            </a:r>
            <a:r>
              <a:rPr lang="zh-CN" altLang="en-US" b="1" dirty="0">
                <a:solidFill>
                  <a:schemeClr val="bg1"/>
                </a:solidFill>
                <a:ea typeface="黑体" pitchFamily="49" charset="-122"/>
              </a:rPr>
              <a:t>素养</a:t>
            </a:r>
            <a:r>
              <a:rPr lang="zh-CN" altLang="en-US" b="1" dirty="0" smtClean="0">
                <a:solidFill>
                  <a:schemeClr val="bg1"/>
                </a:solidFill>
                <a:ea typeface="黑体" pitchFamily="49" charset="-122"/>
              </a:rPr>
              <a:t>意识</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三、要有研磨意识</a:t>
            </a:r>
          </a:p>
          <a:p>
            <a:pPr>
              <a:buFontTx/>
              <a:buNone/>
            </a:pPr>
            <a:r>
              <a:rPr lang="zh-CN" altLang="en-US" b="1" dirty="0">
                <a:solidFill>
                  <a:schemeClr val="bg1"/>
                </a:solidFill>
                <a:ea typeface="黑体" pitchFamily="49" charset="-122"/>
              </a:rPr>
              <a:t>四、要</a:t>
            </a:r>
            <a:r>
              <a:rPr lang="zh-CN" altLang="en-US" b="1" dirty="0" smtClean="0">
                <a:solidFill>
                  <a:schemeClr val="bg1"/>
                </a:solidFill>
                <a:ea typeface="黑体" pitchFamily="49" charset="-122"/>
              </a:rPr>
              <a:t>有</a:t>
            </a:r>
            <a:r>
              <a:rPr lang="zh-CN" altLang="en-US" b="1" dirty="0">
                <a:solidFill>
                  <a:schemeClr val="bg1"/>
                </a:solidFill>
                <a:ea typeface="黑体" pitchFamily="49" charset="-122"/>
              </a:rPr>
              <a:t>概括</a:t>
            </a:r>
            <a:r>
              <a:rPr lang="zh-CN" altLang="en-US" b="1" dirty="0" smtClean="0">
                <a:solidFill>
                  <a:schemeClr val="bg1"/>
                </a:solidFill>
                <a:ea typeface="黑体" pitchFamily="49" charset="-122"/>
              </a:rPr>
              <a:t>意识</a:t>
            </a: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3798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latin typeface="黑体" panose="02010609060101010101" pitchFamily="2" charset="-122"/>
                <a:ea typeface="黑体" panose="02010609060101010101" pitchFamily="2" charset="-122"/>
              </a:rPr>
              <a:t>一、要有整合意识</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5" y="692696"/>
            <a:ext cx="9100457" cy="6165304"/>
          </a:xfrm>
        </p:spPr>
        <p:txBody>
          <a:bodyPr/>
          <a:lstStyle/>
          <a:p>
            <a:pPr>
              <a:buFontTx/>
              <a:buNone/>
            </a:pPr>
            <a:r>
              <a:rPr lang="zh-CN" altLang="en-US" sz="2800" b="1" dirty="0" smtClean="0">
                <a:solidFill>
                  <a:schemeClr val="bg1"/>
                </a:solidFill>
                <a:ea typeface="黑体" pitchFamily="49" charset="-122"/>
              </a:rPr>
              <a:t>                       深入</a:t>
            </a:r>
            <a:r>
              <a:rPr lang="zh-CN" altLang="en-US" sz="2800" b="1" dirty="0">
                <a:solidFill>
                  <a:schemeClr val="bg1"/>
                </a:solidFill>
                <a:ea typeface="黑体" pitchFamily="49" charset="-122"/>
              </a:rPr>
              <a:t>研究，整合</a:t>
            </a:r>
            <a:r>
              <a:rPr lang="zh-CN" altLang="en-US" sz="2800" b="1" dirty="0" smtClean="0">
                <a:solidFill>
                  <a:schemeClr val="bg1"/>
                </a:solidFill>
                <a:ea typeface="黑体" pitchFamily="49" charset="-122"/>
              </a:rPr>
              <a:t>教材</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）整合教材，处理好各个版本教材之间的关系</a:t>
            </a:r>
          </a:p>
          <a:p>
            <a:pPr>
              <a:buFontTx/>
              <a:buNone/>
            </a:pPr>
            <a:r>
              <a:rPr lang="zh-CN" altLang="en-US" sz="2800" b="1" dirty="0">
                <a:solidFill>
                  <a:schemeClr val="bg1"/>
                </a:solidFill>
                <a:ea typeface="黑体" pitchFamily="49" charset="-122"/>
              </a:rPr>
              <a:t>       </a:t>
            </a:r>
            <a:r>
              <a:rPr lang="zh-CN" altLang="en-US" sz="2800" b="1" dirty="0" smtClean="0">
                <a:solidFill>
                  <a:schemeClr val="bg1"/>
                </a:solidFill>
                <a:ea typeface="黑体" pitchFamily="49" charset="-122"/>
              </a:rPr>
              <a:t>人</a:t>
            </a:r>
            <a:r>
              <a:rPr lang="zh-CN" altLang="en-US" sz="2800" b="1" dirty="0">
                <a:solidFill>
                  <a:schemeClr val="bg1"/>
                </a:solidFill>
                <a:ea typeface="黑体" pitchFamily="49" charset="-122"/>
              </a:rPr>
              <a:t>教版：体系完整、知识科学、易教易学</a:t>
            </a:r>
          </a:p>
          <a:p>
            <a:pPr>
              <a:buFontTx/>
              <a:buNone/>
            </a:pPr>
            <a:r>
              <a:rPr lang="zh-CN" altLang="en-US" sz="2800" b="1" dirty="0">
                <a:solidFill>
                  <a:schemeClr val="bg1"/>
                </a:solidFill>
                <a:ea typeface="黑体" pitchFamily="49" charset="-122"/>
              </a:rPr>
              <a:t>       人民版：材料丰富、贴近课标、叙述杂乱</a:t>
            </a:r>
          </a:p>
          <a:p>
            <a:pPr>
              <a:buFontTx/>
              <a:buNone/>
            </a:pPr>
            <a:r>
              <a:rPr lang="zh-CN" altLang="en-US" sz="2800" b="1" dirty="0">
                <a:solidFill>
                  <a:schemeClr val="bg1"/>
                </a:solidFill>
                <a:ea typeface="黑体" pitchFamily="49" charset="-122"/>
              </a:rPr>
              <a:t>       岳麓版：材料丰富、观点新颖、难教难学</a:t>
            </a:r>
          </a:p>
          <a:p>
            <a:pPr>
              <a:buFontTx/>
              <a:buNone/>
            </a:pPr>
            <a:r>
              <a:rPr lang="zh-CN" altLang="en-US" sz="2800" b="1" dirty="0">
                <a:solidFill>
                  <a:schemeClr val="bg1"/>
                </a:solidFill>
                <a:ea typeface="黑体" pitchFamily="49" charset="-122"/>
              </a:rPr>
              <a:t>       大象版：知识系统、中西对照、简洁易懂</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）整合每一课内容，形成知识结构</a:t>
            </a:r>
          </a:p>
          <a:p>
            <a:pPr>
              <a:buFontTx/>
              <a:buNone/>
            </a:pPr>
            <a:r>
              <a:rPr lang="zh-CN" altLang="en-US" sz="2800" b="1" dirty="0">
                <a:solidFill>
                  <a:schemeClr val="bg1"/>
                </a:solidFill>
                <a:ea typeface="黑体" pitchFamily="49" charset="-122"/>
              </a:rPr>
              <a:t>      对每一课内容进行优化整合构建知识结构，突出重点、难点与主干知识。</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）整合专题，注意专题间的联系，形成比较</a:t>
            </a:r>
            <a:r>
              <a:rPr lang="zh-CN" altLang="en-US" sz="2800" b="1" dirty="0" smtClean="0">
                <a:solidFill>
                  <a:schemeClr val="bg1"/>
                </a:solidFill>
                <a:ea typeface="黑体" pitchFamily="49" charset="-122"/>
              </a:rPr>
              <a:t>思维意识</a:t>
            </a:r>
            <a:endParaRPr lang="zh-CN" altLang="en-US" sz="2800" b="1" dirty="0">
              <a:solidFill>
                <a:schemeClr val="bg1"/>
              </a:solidFill>
              <a:ea typeface="黑体" pitchFamily="49" charset="-122"/>
            </a:endParaRP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）注意必修课各模块之间的整合</a:t>
            </a:r>
          </a:p>
          <a:p>
            <a:pPr>
              <a:buFontTx/>
              <a:buNone/>
            </a:pPr>
            <a:r>
              <a:rPr lang="zh-CN" altLang="en-US" sz="2800" b="1" dirty="0">
                <a:solidFill>
                  <a:schemeClr val="bg1"/>
                </a:solidFill>
                <a:ea typeface="黑体" pitchFamily="49" charset="-122"/>
              </a:rPr>
              <a:t>（</a:t>
            </a:r>
            <a:r>
              <a:rPr lang="en-US" altLang="zh-CN" sz="2800" b="1" dirty="0">
                <a:solidFill>
                  <a:schemeClr val="bg1"/>
                </a:solidFill>
                <a:ea typeface="黑体" pitchFamily="49" charset="-122"/>
              </a:rPr>
              <a:t>5</a:t>
            </a:r>
            <a:r>
              <a:rPr lang="zh-CN" altLang="en-US" sz="2800" b="1" dirty="0">
                <a:solidFill>
                  <a:schemeClr val="bg1"/>
                </a:solidFill>
                <a:ea typeface="黑体" pitchFamily="49" charset="-122"/>
              </a:rPr>
              <a:t>）注意必修课与选修课之间的整合</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3665915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0000"/>
                </a:solidFill>
                <a:ea typeface="黑体" pitchFamily="49" charset="-122"/>
                <a:cs typeface="+mn-cs"/>
              </a:rPr>
              <a:t>例如：以考点为单位</a:t>
            </a:r>
            <a:r>
              <a:rPr lang="zh-CN" altLang="en-US" sz="3200" b="1" dirty="0" smtClean="0">
                <a:solidFill>
                  <a:srgbClr val="FF0000"/>
                </a:solidFill>
                <a:ea typeface="黑体" pitchFamily="49" charset="-122"/>
                <a:cs typeface="+mn-cs"/>
              </a:rPr>
              <a:t>整合</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西周</a:t>
            </a:r>
            <a:r>
              <a:rPr lang="zh-CN" altLang="en-US" b="1" dirty="0">
                <a:solidFill>
                  <a:schemeClr val="bg1"/>
                </a:solidFill>
                <a:ea typeface="黑体" pitchFamily="49" charset="-122"/>
              </a:rPr>
              <a:t>的三大政治设计</a:t>
            </a:r>
          </a:p>
          <a:p>
            <a:pPr>
              <a:buFontTx/>
              <a:buNone/>
            </a:pPr>
            <a:r>
              <a:rPr lang="zh-CN" altLang="en-US" b="1" dirty="0">
                <a:solidFill>
                  <a:schemeClr val="bg1"/>
                </a:solidFill>
                <a:ea typeface="黑体" pitchFamily="49" charset="-122"/>
              </a:rPr>
              <a:t>权力的</a:t>
            </a:r>
            <a:r>
              <a:rPr lang="zh-CN" altLang="en-US" b="1" dirty="0">
                <a:solidFill>
                  <a:srgbClr val="FF0000"/>
                </a:solidFill>
                <a:ea typeface="黑体" pitchFamily="49" charset="-122"/>
              </a:rPr>
              <a:t>分配</a:t>
            </a:r>
            <a:r>
              <a:rPr lang="zh-CN" altLang="en-US" b="1" dirty="0">
                <a:solidFill>
                  <a:schemeClr val="bg1"/>
                </a:solidFill>
                <a:ea typeface="黑体" pitchFamily="49" charset="-122"/>
              </a:rPr>
              <a:t>：分封制度</a:t>
            </a:r>
            <a:r>
              <a:rPr lang="en-US" altLang="zh-CN" b="1" dirty="0">
                <a:solidFill>
                  <a:schemeClr val="bg1"/>
                </a:solidFill>
                <a:ea typeface="黑体" pitchFamily="49" charset="-122"/>
              </a:rPr>
              <a:t>——</a:t>
            </a:r>
            <a:r>
              <a:rPr lang="zh-CN" altLang="en-US" b="1" dirty="0">
                <a:solidFill>
                  <a:schemeClr val="bg1"/>
                </a:solidFill>
                <a:ea typeface="黑体" pitchFamily="49" charset="-122"/>
              </a:rPr>
              <a:t>政治生活等级化</a:t>
            </a:r>
            <a:r>
              <a:rPr lang="en-US" altLang="zh-CN" b="1" dirty="0">
                <a:solidFill>
                  <a:schemeClr val="bg1"/>
                </a:solidFill>
                <a:ea typeface="黑体" pitchFamily="49" charset="-122"/>
              </a:rPr>
              <a:t>——</a:t>
            </a:r>
            <a:r>
              <a:rPr lang="zh-CN" altLang="en-US" b="1" dirty="0">
                <a:solidFill>
                  <a:schemeClr val="bg1"/>
                </a:solidFill>
                <a:ea typeface="黑体" pitchFamily="49" charset="-122"/>
              </a:rPr>
              <a:t>天下归周</a:t>
            </a:r>
          </a:p>
          <a:p>
            <a:pPr>
              <a:buFontTx/>
              <a:buNone/>
            </a:pP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权力</a:t>
            </a:r>
            <a:r>
              <a:rPr lang="zh-CN" altLang="en-US" b="1" dirty="0">
                <a:solidFill>
                  <a:schemeClr val="bg1"/>
                </a:solidFill>
                <a:ea typeface="黑体" pitchFamily="49" charset="-122"/>
              </a:rPr>
              <a:t>的</a:t>
            </a:r>
            <a:r>
              <a:rPr lang="zh-CN" altLang="en-US" b="1" dirty="0">
                <a:solidFill>
                  <a:srgbClr val="FF0000"/>
                </a:solidFill>
                <a:ea typeface="黑体" pitchFamily="49" charset="-122"/>
              </a:rPr>
              <a:t>继承</a:t>
            </a:r>
            <a:r>
              <a:rPr lang="zh-CN" altLang="en-US" b="1" dirty="0">
                <a:solidFill>
                  <a:schemeClr val="bg1"/>
                </a:solidFill>
                <a:ea typeface="黑体" pitchFamily="49" charset="-122"/>
              </a:rPr>
              <a:t>：宗法制度</a:t>
            </a:r>
            <a:r>
              <a:rPr lang="en-US" altLang="zh-CN" b="1" dirty="0">
                <a:solidFill>
                  <a:schemeClr val="bg1"/>
                </a:solidFill>
                <a:ea typeface="黑体" pitchFamily="49" charset="-122"/>
              </a:rPr>
              <a:t>——</a:t>
            </a:r>
            <a:r>
              <a:rPr lang="zh-CN" altLang="en-US" b="1" dirty="0">
                <a:solidFill>
                  <a:schemeClr val="bg1"/>
                </a:solidFill>
                <a:ea typeface="黑体" pitchFamily="49" charset="-122"/>
              </a:rPr>
              <a:t>家庭生活政治化</a:t>
            </a:r>
            <a:r>
              <a:rPr lang="en-US" altLang="zh-CN" b="1" dirty="0">
                <a:solidFill>
                  <a:schemeClr val="bg1"/>
                </a:solidFill>
                <a:ea typeface="黑体" pitchFamily="49" charset="-122"/>
              </a:rPr>
              <a:t>——</a:t>
            </a:r>
            <a:r>
              <a:rPr lang="zh-CN" altLang="en-US" b="1" dirty="0">
                <a:solidFill>
                  <a:schemeClr val="bg1"/>
                </a:solidFill>
                <a:ea typeface="黑体" pitchFamily="49" charset="-122"/>
              </a:rPr>
              <a:t>天下归宗</a:t>
            </a:r>
          </a:p>
          <a:p>
            <a:pPr>
              <a:buFontTx/>
              <a:buNone/>
            </a:pP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权力</a:t>
            </a:r>
            <a:r>
              <a:rPr lang="zh-CN" altLang="en-US" b="1" dirty="0">
                <a:solidFill>
                  <a:schemeClr val="bg1"/>
                </a:solidFill>
                <a:ea typeface="黑体" pitchFamily="49" charset="-122"/>
              </a:rPr>
              <a:t>的</a:t>
            </a:r>
            <a:r>
              <a:rPr lang="zh-CN" altLang="en-US" b="1" dirty="0">
                <a:solidFill>
                  <a:srgbClr val="FF0000"/>
                </a:solidFill>
                <a:ea typeface="黑体" pitchFamily="49" charset="-122"/>
              </a:rPr>
              <a:t>认同</a:t>
            </a:r>
            <a:r>
              <a:rPr lang="zh-CN" altLang="en-US" b="1" dirty="0">
                <a:solidFill>
                  <a:schemeClr val="bg1"/>
                </a:solidFill>
                <a:ea typeface="黑体" pitchFamily="49" charset="-122"/>
              </a:rPr>
              <a:t>：礼乐制度</a:t>
            </a:r>
            <a:r>
              <a:rPr lang="en-US" altLang="zh-CN" b="1" dirty="0">
                <a:solidFill>
                  <a:schemeClr val="bg1"/>
                </a:solidFill>
                <a:ea typeface="黑体" pitchFamily="49" charset="-122"/>
              </a:rPr>
              <a:t>——</a:t>
            </a:r>
            <a:r>
              <a:rPr lang="zh-CN" altLang="en-US" b="1" dirty="0">
                <a:solidFill>
                  <a:schemeClr val="bg1"/>
                </a:solidFill>
                <a:ea typeface="黑体" pitchFamily="49" charset="-122"/>
              </a:rPr>
              <a:t>等级观念生活化</a:t>
            </a:r>
            <a:r>
              <a:rPr lang="en-US" altLang="zh-CN" b="1" dirty="0">
                <a:solidFill>
                  <a:schemeClr val="bg1"/>
                </a:solidFill>
                <a:ea typeface="黑体" pitchFamily="49" charset="-122"/>
              </a:rPr>
              <a:t>——</a:t>
            </a:r>
            <a:r>
              <a:rPr lang="zh-CN" altLang="en-US" b="1" dirty="0">
                <a:solidFill>
                  <a:schemeClr val="bg1"/>
                </a:solidFill>
                <a:ea typeface="黑体" pitchFamily="49" charset="-122"/>
              </a:rPr>
              <a:t>天下归心</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b="1" dirty="0">
                <a:solidFill>
                  <a:srgbClr val="FF0000"/>
                </a:solidFill>
                <a:latin typeface="微软雅黑" pitchFamily="34" charset="-122"/>
              </a:rPr>
              <a:t>高考试题结构</a:t>
            </a:r>
            <a:endParaRPr lang="zh-CN" altLang="en-US"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r>
              <a:rPr lang="zh-CN" altLang="en-US" sz="4400" b="1" dirty="0">
                <a:solidFill>
                  <a:srgbClr val="FF0000"/>
                </a:solidFill>
                <a:latin typeface="微软雅黑" pitchFamily="34" charset="-122"/>
              </a:rPr>
              <a:t>政治史比重上升</a:t>
            </a:r>
            <a:endParaRPr lang="en-US" altLang="zh-CN" sz="4400" b="1" dirty="0" smtClean="0">
              <a:solidFill>
                <a:schemeClr val="bg1"/>
              </a:solidFill>
              <a:ea typeface="黑体"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3999" cy="278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10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借助</a:t>
            </a:r>
            <a:r>
              <a:rPr lang="zh-CN" altLang="en-US" sz="3200" b="1" dirty="0" smtClean="0">
                <a:solidFill>
                  <a:srgbClr val="FF0000"/>
                </a:solidFill>
                <a:ea typeface="黑体" pitchFamily="49" charset="-122"/>
              </a:rPr>
              <a:t>血缘人伦关系来治理国家</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sz="2800" b="1" dirty="0" smtClean="0">
                <a:solidFill>
                  <a:schemeClr val="bg1"/>
                </a:solidFill>
                <a:ea typeface="黑体" pitchFamily="49" charset="-122"/>
              </a:rPr>
              <a:t>.</a:t>
            </a:r>
          </a:p>
        </p:txBody>
      </p:sp>
      <p:grpSp>
        <p:nvGrpSpPr>
          <p:cNvPr id="4" name="Group 24"/>
          <p:cNvGrpSpPr>
            <a:grpSpLocks/>
          </p:cNvGrpSpPr>
          <p:nvPr/>
        </p:nvGrpSpPr>
        <p:grpSpPr bwMode="auto">
          <a:xfrm>
            <a:off x="266699" y="1054099"/>
            <a:ext cx="8625781" cy="5267433"/>
            <a:chOff x="328" y="912"/>
            <a:chExt cx="5264" cy="2158"/>
          </a:xfrm>
        </p:grpSpPr>
        <p:sp>
          <p:nvSpPr>
            <p:cNvPr id="5" name="Rectangle 7"/>
            <p:cNvSpPr>
              <a:spLocks noChangeArrowheads="1"/>
            </p:cNvSpPr>
            <p:nvPr/>
          </p:nvSpPr>
          <p:spPr bwMode="auto">
            <a:xfrm>
              <a:off x="328" y="1128"/>
              <a:ext cx="512" cy="1816"/>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宗</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法</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制</a:t>
              </a:r>
            </a:p>
          </p:txBody>
        </p:sp>
        <p:sp>
          <p:nvSpPr>
            <p:cNvPr id="6" name="AutoShape 8"/>
            <p:cNvSpPr>
              <a:spLocks/>
            </p:cNvSpPr>
            <p:nvPr/>
          </p:nvSpPr>
          <p:spPr bwMode="auto">
            <a:xfrm>
              <a:off x="912" y="960"/>
              <a:ext cx="75" cy="2072"/>
            </a:xfrm>
            <a:prstGeom prst="leftBrace">
              <a:avLst>
                <a:gd name="adj1" fmla="val 230222"/>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Arial" charset="0"/>
                <a:ea typeface="宋体" pitchFamily="2" charset="-122"/>
                <a:cs typeface="+mn-cs"/>
              </a:endParaRPr>
            </a:p>
          </p:txBody>
        </p:sp>
        <p:sp>
          <p:nvSpPr>
            <p:cNvPr id="7" name="Text Box 10"/>
            <p:cNvSpPr txBox="1">
              <a:spLocks noChangeArrowheads="1"/>
            </p:cNvSpPr>
            <p:nvPr/>
          </p:nvSpPr>
          <p:spPr bwMode="auto">
            <a:xfrm>
              <a:off x="1064" y="912"/>
              <a:ext cx="184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特点：血缘亲疏</a:t>
              </a:r>
            </a:p>
          </p:txBody>
        </p:sp>
        <p:sp>
          <p:nvSpPr>
            <p:cNvPr id="8" name="Text Box 11"/>
            <p:cNvSpPr txBox="1">
              <a:spLocks noChangeArrowheads="1"/>
            </p:cNvSpPr>
            <p:nvPr/>
          </p:nvSpPr>
          <p:spPr bwMode="auto">
            <a:xfrm>
              <a:off x="1104" y="1328"/>
              <a:ext cx="140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中央：王位</a:t>
              </a:r>
            </a:p>
          </p:txBody>
        </p:sp>
        <p:sp>
          <p:nvSpPr>
            <p:cNvPr id="9" name="Line 12"/>
            <p:cNvSpPr>
              <a:spLocks noChangeShapeType="1"/>
            </p:cNvSpPr>
            <p:nvPr/>
          </p:nvSpPr>
          <p:spPr bwMode="auto">
            <a:xfrm>
              <a:off x="2384" y="1512"/>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 name="Text Box 13"/>
            <p:cNvSpPr txBox="1">
              <a:spLocks noChangeArrowheads="1"/>
            </p:cNvSpPr>
            <p:nvPr/>
          </p:nvSpPr>
          <p:spPr bwMode="auto">
            <a:xfrm>
              <a:off x="3008" y="1624"/>
              <a:ext cx="8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 name="Text Box 14"/>
            <p:cNvSpPr txBox="1">
              <a:spLocks noChangeArrowheads="1"/>
            </p:cNvSpPr>
            <p:nvPr/>
          </p:nvSpPr>
          <p:spPr bwMode="auto">
            <a:xfrm>
              <a:off x="2736" y="1360"/>
              <a:ext cx="194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皇位（皇帝制度）</a:t>
              </a:r>
            </a:p>
          </p:txBody>
        </p:sp>
        <p:sp>
          <p:nvSpPr>
            <p:cNvPr id="12" name="Text Box 15"/>
            <p:cNvSpPr txBox="1">
              <a:spLocks noChangeArrowheads="1"/>
            </p:cNvSpPr>
            <p:nvPr/>
          </p:nvSpPr>
          <p:spPr bwMode="auto">
            <a:xfrm>
              <a:off x="1112" y="1872"/>
              <a:ext cx="1400"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地方：分封</a:t>
              </a:r>
            </a:p>
          </p:txBody>
        </p:sp>
        <p:sp>
          <p:nvSpPr>
            <p:cNvPr id="13" name="Line 16"/>
            <p:cNvSpPr>
              <a:spLocks noChangeShapeType="1"/>
            </p:cNvSpPr>
            <p:nvPr/>
          </p:nvSpPr>
          <p:spPr bwMode="auto">
            <a:xfrm>
              <a:off x="2416" y="2056"/>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4" name="Text Box 17"/>
            <p:cNvSpPr txBox="1">
              <a:spLocks noChangeArrowheads="1"/>
            </p:cNvSpPr>
            <p:nvPr/>
          </p:nvSpPr>
          <p:spPr bwMode="auto">
            <a:xfrm>
              <a:off x="2760" y="1888"/>
              <a:ext cx="194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残存（家天下）</a:t>
              </a:r>
            </a:p>
          </p:txBody>
        </p:sp>
        <p:sp>
          <p:nvSpPr>
            <p:cNvPr id="15" name="Text Box 18"/>
            <p:cNvSpPr txBox="1">
              <a:spLocks noChangeArrowheads="1"/>
            </p:cNvSpPr>
            <p:nvPr/>
          </p:nvSpPr>
          <p:spPr bwMode="auto">
            <a:xfrm>
              <a:off x="1072" y="2376"/>
              <a:ext cx="1496"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家庭：宗族观</a:t>
              </a:r>
            </a:p>
          </p:txBody>
        </p:sp>
        <p:sp>
          <p:nvSpPr>
            <p:cNvPr id="16" name="Line 19"/>
            <p:cNvSpPr>
              <a:spLocks noChangeShapeType="1"/>
            </p:cNvSpPr>
            <p:nvPr/>
          </p:nvSpPr>
          <p:spPr bwMode="auto">
            <a:xfrm>
              <a:off x="2584" y="2520"/>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7" name="Text Box 20"/>
            <p:cNvSpPr txBox="1">
              <a:spLocks noChangeArrowheads="1"/>
            </p:cNvSpPr>
            <p:nvPr/>
          </p:nvSpPr>
          <p:spPr bwMode="auto">
            <a:xfrm>
              <a:off x="2880" y="2384"/>
              <a:ext cx="194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人才观（唯亲制）</a:t>
              </a:r>
            </a:p>
          </p:txBody>
        </p:sp>
        <p:sp>
          <p:nvSpPr>
            <p:cNvPr id="18" name="Text Box 21"/>
            <p:cNvSpPr txBox="1">
              <a:spLocks noChangeArrowheads="1"/>
            </p:cNvSpPr>
            <p:nvPr/>
          </p:nvSpPr>
          <p:spPr bwMode="auto">
            <a:xfrm>
              <a:off x="1048" y="2848"/>
              <a:ext cx="226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政治伦理：尊尊等级</a:t>
              </a:r>
            </a:p>
          </p:txBody>
        </p:sp>
        <p:sp>
          <p:nvSpPr>
            <p:cNvPr id="19" name="Line 22"/>
            <p:cNvSpPr>
              <a:spLocks noChangeShapeType="1"/>
            </p:cNvSpPr>
            <p:nvPr/>
          </p:nvSpPr>
          <p:spPr bwMode="auto">
            <a:xfrm>
              <a:off x="3216" y="3032"/>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 name="Text Box 23"/>
            <p:cNvSpPr txBox="1">
              <a:spLocks noChangeArrowheads="1"/>
            </p:cNvSpPr>
            <p:nvPr/>
          </p:nvSpPr>
          <p:spPr bwMode="auto">
            <a:xfrm>
              <a:off x="3560" y="2856"/>
              <a:ext cx="203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0" i="0" u="none" strike="noStrike" kern="1200" cap="none" spc="0" normalizeH="0" baseline="0" noProof="0" dirty="0">
                  <a:ln>
                    <a:noFill/>
                  </a:ln>
                  <a:solidFill>
                    <a:schemeClr val="bg1"/>
                  </a:solidFill>
                  <a:effectLst/>
                  <a:uLnTx/>
                  <a:uFillTx/>
                  <a:latin typeface="Arial" charset="0"/>
                  <a:ea typeface="黑体" pitchFamily="2" charset="-122"/>
                  <a:cs typeface="+mn-cs"/>
                </a:rPr>
                <a:t>生活饮食</a:t>
              </a:r>
              <a:r>
                <a:rPr kumimoji="0" lang="zh-CN" altLang="en-US" sz="2800" b="0" i="0" u="none" strike="noStrike" kern="1200" cap="none" spc="0" normalizeH="0" baseline="0" noProof="0" dirty="0">
                  <a:ln>
                    <a:noFill/>
                  </a:ln>
                  <a:solidFill>
                    <a:srgbClr val="0000CC"/>
                  </a:solidFill>
                  <a:effectLst/>
                  <a:uLnTx/>
                  <a:uFillTx/>
                  <a:latin typeface="Arial" charset="0"/>
                  <a:ea typeface="黑体" pitchFamily="2" charset="-122"/>
                  <a:cs typeface="+mn-cs"/>
                </a:rPr>
                <a:t>（礼仪）</a:t>
              </a:r>
            </a:p>
          </p:txBody>
        </p:sp>
      </p:grpSp>
    </p:spTree>
    <p:extLst>
      <p:ext uri="{BB962C8B-B14F-4D97-AF65-F5344CB8AC3E}">
        <p14:creationId xmlns:p14="http://schemas.microsoft.com/office/powerpoint/2010/main" val="458041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600" b="1" dirty="0">
                <a:solidFill>
                  <a:schemeClr val="bg1"/>
                </a:solidFill>
                <a:latin typeface="Calibri"/>
              </a:rPr>
              <a:t>商周时期政治制度</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夏、商                                西周</a:t>
            </a:r>
          </a:p>
          <a:p>
            <a:pPr>
              <a:buFontTx/>
              <a:buNone/>
            </a:pPr>
            <a:r>
              <a:rPr lang="zh-CN" altLang="en-US" b="1" dirty="0">
                <a:solidFill>
                  <a:schemeClr val="bg1"/>
                </a:solidFill>
                <a:ea typeface="黑体" pitchFamily="49" charset="-122"/>
              </a:rPr>
              <a:t>王位传子</a:t>
            </a:r>
            <a:r>
              <a:rPr lang="zh-CN" altLang="en-US" b="1" dirty="0" smtClean="0">
                <a:solidFill>
                  <a:schemeClr val="bg1"/>
                </a:solidFill>
                <a:ea typeface="黑体" pitchFamily="49" charset="-122"/>
              </a:rPr>
              <a:t>制度                    宗法</a:t>
            </a:r>
            <a:r>
              <a:rPr lang="zh-CN" altLang="en-US" b="1" dirty="0">
                <a:solidFill>
                  <a:schemeClr val="bg1"/>
                </a:solidFill>
                <a:ea typeface="黑体" pitchFamily="49" charset="-122"/>
              </a:rPr>
              <a:t>制</a:t>
            </a:r>
          </a:p>
          <a:p>
            <a:pPr>
              <a:buFontTx/>
              <a:buNone/>
            </a:pPr>
            <a:r>
              <a:rPr lang="zh-CN" altLang="en-US" b="1" dirty="0">
                <a:solidFill>
                  <a:schemeClr val="bg1"/>
                </a:solidFill>
                <a:ea typeface="黑体" pitchFamily="49" charset="-122"/>
              </a:rPr>
              <a:t>内外服</a:t>
            </a:r>
            <a:r>
              <a:rPr lang="zh-CN" altLang="en-US" b="1" dirty="0" smtClean="0">
                <a:solidFill>
                  <a:schemeClr val="bg1"/>
                </a:solidFill>
                <a:ea typeface="黑体" pitchFamily="49" charset="-122"/>
              </a:rPr>
              <a:t>制度                        分封制</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神权</a:t>
            </a:r>
            <a:r>
              <a:rPr lang="zh-CN" altLang="en-US" b="1" dirty="0" smtClean="0">
                <a:solidFill>
                  <a:schemeClr val="bg1"/>
                </a:solidFill>
                <a:ea typeface="黑体" pitchFamily="49" charset="-122"/>
              </a:rPr>
              <a:t>色彩                            礼</a:t>
            </a:r>
            <a:r>
              <a:rPr lang="zh-CN" altLang="en-US" b="1" dirty="0">
                <a:solidFill>
                  <a:schemeClr val="bg1"/>
                </a:solidFill>
                <a:ea typeface="黑体" pitchFamily="49" charset="-122"/>
              </a:rPr>
              <a:t>乐制</a:t>
            </a:r>
          </a:p>
          <a:p>
            <a:pPr>
              <a:buFontTx/>
              <a:buNone/>
            </a:pPr>
            <a:endParaRPr lang="en-US" altLang="zh-CN" b="1" dirty="0" smtClean="0">
              <a:solidFill>
                <a:schemeClr val="bg1"/>
              </a:solidFill>
              <a:ea typeface="黑体" pitchFamily="49" charset="-122"/>
            </a:endParaRPr>
          </a:p>
          <a:p>
            <a:pPr>
              <a:buFontTx/>
              <a:buNone/>
            </a:pPr>
            <a:r>
              <a:rPr lang="zh-CN" altLang="en-US" sz="2400" b="1" dirty="0" smtClean="0">
                <a:solidFill>
                  <a:schemeClr val="bg1"/>
                </a:solidFill>
                <a:ea typeface="黑体" pitchFamily="49" charset="-122"/>
              </a:rPr>
              <a:t>礼</a:t>
            </a:r>
            <a:r>
              <a:rPr lang="zh-CN" altLang="en-US" sz="2400" b="1" dirty="0">
                <a:solidFill>
                  <a:schemeClr val="bg1"/>
                </a:solidFill>
                <a:ea typeface="黑体" pitchFamily="49" charset="-122"/>
              </a:rPr>
              <a:t>使尊卑</a:t>
            </a:r>
            <a:r>
              <a:rPr lang="zh-CN" altLang="en-US" sz="2400" b="1" dirty="0" smtClean="0">
                <a:solidFill>
                  <a:schemeClr val="bg1"/>
                </a:solidFill>
                <a:ea typeface="黑体" pitchFamily="49" charset="-122"/>
              </a:rPr>
              <a:t>有序         乐</a:t>
            </a:r>
            <a:r>
              <a:rPr lang="zh-CN" altLang="en-US" sz="2400" b="1" dirty="0">
                <a:solidFill>
                  <a:schemeClr val="bg1"/>
                </a:solidFill>
                <a:ea typeface="黑体" pitchFamily="49" charset="-122"/>
              </a:rPr>
              <a:t>使贵贱</a:t>
            </a:r>
            <a:r>
              <a:rPr lang="zh-CN" altLang="en-US" sz="2400" b="1" dirty="0" smtClean="0">
                <a:solidFill>
                  <a:schemeClr val="bg1"/>
                </a:solidFill>
                <a:ea typeface="黑体" pitchFamily="49" charset="-122"/>
              </a:rPr>
              <a:t>同乐</a:t>
            </a: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a:t>
            </a:r>
            <a:r>
              <a:rPr lang="zh-CN" altLang="en-US" sz="2400" b="1" dirty="0" smtClean="0">
                <a:solidFill>
                  <a:schemeClr val="bg1"/>
                </a:solidFill>
                <a:ea typeface="黑体" pitchFamily="49" charset="-122"/>
              </a:rPr>
              <a:t>儒家经典</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周礼</a:t>
            </a:r>
            <a:r>
              <a:rPr lang="en-US" altLang="zh-CN" sz="2400" b="1" dirty="0" smtClean="0">
                <a:solidFill>
                  <a:schemeClr val="bg1"/>
                </a:solidFill>
                <a:ea typeface="黑体" pitchFamily="49" charset="-122"/>
              </a:rPr>
              <a:t>》</a:t>
            </a:r>
          </a:p>
          <a:p>
            <a:pPr>
              <a:buFontTx/>
              <a:buNone/>
            </a:pPr>
            <a:endParaRPr lang="en-US" altLang="zh-CN" b="1" dirty="0">
              <a:solidFill>
                <a:schemeClr val="bg1"/>
              </a:solidFill>
              <a:ea typeface="黑体" pitchFamily="49" charset="-122"/>
            </a:endParaRPr>
          </a:p>
          <a:p>
            <a:pPr>
              <a:buFontTx/>
              <a:buNone/>
            </a:pPr>
            <a:r>
              <a:rPr lang="zh-CN" altLang="en-US" b="1" dirty="0" smtClean="0">
                <a:solidFill>
                  <a:schemeClr val="bg1"/>
                </a:solidFill>
                <a:ea typeface="黑体" pitchFamily="49" charset="-122"/>
              </a:rPr>
              <a:t>礼</a:t>
            </a:r>
            <a:r>
              <a:rPr lang="zh-CN" altLang="en-US" b="1" dirty="0">
                <a:solidFill>
                  <a:schemeClr val="bg1"/>
                </a:solidFill>
                <a:ea typeface="黑体" pitchFamily="49" charset="-122"/>
              </a:rPr>
              <a:t>乐</a:t>
            </a:r>
            <a:r>
              <a:rPr lang="zh-CN" altLang="en-US" b="1" dirty="0" smtClean="0">
                <a:solidFill>
                  <a:schemeClr val="bg1"/>
                </a:solidFill>
                <a:ea typeface="黑体" pitchFamily="49" charset="-122"/>
              </a:rPr>
              <a:t>制</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表皮（表现工具）</a:t>
            </a:r>
          </a:p>
          <a:p>
            <a:pPr>
              <a:buFontTx/>
              <a:buNone/>
            </a:pPr>
            <a:r>
              <a:rPr lang="zh-CN" altLang="en-US" b="1" dirty="0">
                <a:solidFill>
                  <a:schemeClr val="bg1"/>
                </a:solidFill>
                <a:ea typeface="黑体" pitchFamily="49" charset="-122"/>
              </a:rPr>
              <a:t>宗法</a:t>
            </a:r>
            <a:r>
              <a:rPr lang="zh-CN" altLang="en-US" b="1" dirty="0" smtClean="0">
                <a:solidFill>
                  <a:schemeClr val="bg1"/>
                </a:solidFill>
                <a:ea typeface="黑体" pitchFamily="49" charset="-122"/>
              </a:rPr>
              <a:t>制</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血脉（维系纽带）</a:t>
            </a:r>
          </a:p>
          <a:p>
            <a:pPr>
              <a:buFontTx/>
              <a:buNone/>
            </a:pPr>
            <a:r>
              <a:rPr lang="zh-CN" altLang="en-US" b="1" dirty="0" smtClean="0">
                <a:solidFill>
                  <a:schemeClr val="bg1"/>
                </a:solidFill>
                <a:ea typeface="黑体" pitchFamily="49" charset="-122"/>
              </a:rPr>
              <a:t>分封制</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骨架（基本内容）</a:t>
            </a:r>
          </a:p>
          <a:p>
            <a:pPr>
              <a:buFontTx/>
              <a:buNone/>
            </a:pPr>
            <a:endParaRPr lang="zh-CN" altLang="en-US"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
        <p:nvSpPr>
          <p:cNvPr id="4" name="Line 10"/>
          <p:cNvSpPr>
            <a:spLocks noChangeShapeType="1"/>
          </p:cNvSpPr>
          <p:nvPr/>
        </p:nvSpPr>
        <p:spPr bwMode="auto">
          <a:xfrm flipV="1">
            <a:off x="2627784" y="1916832"/>
            <a:ext cx="2209800" cy="46038"/>
          </a:xfrm>
          <a:prstGeom prst="line">
            <a:avLst/>
          </a:prstGeom>
          <a:noFill/>
          <a:ln w="1238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5" name="Line 10"/>
          <p:cNvSpPr>
            <a:spLocks noChangeShapeType="1"/>
          </p:cNvSpPr>
          <p:nvPr/>
        </p:nvSpPr>
        <p:spPr bwMode="auto">
          <a:xfrm flipV="1">
            <a:off x="2411760" y="2492896"/>
            <a:ext cx="2209800" cy="46038"/>
          </a:xfrm>
          <a:prstGeom prst="line">
            <a:avLst/>
          </a:prstGeom>
          <a:noFill/>
          <a:ln w="1238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6" name="Line 10"/>
          <p:cNvSpPr>
            <a:spLocks noChangeShapeType="1"/>
          </p:cNvSpPr>
          <p:nvPr/>
        </p:nvSpPr>
        <p:spPr bwMode="auto">
          <a:xfrm flipV="1">
            <a:off x="2411760" y="3140968"/>
            <a:ext cx="2209800" cy="46038"/>
          </a:xfrm>
          <a:prstGeom prst="line">
            <a:avLst/>
          </a:prstGeom>
          <a:noFill/>
          <a:ln w="1238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Tree>
    <p:extLst>
      <p:ext uri="{BB962C8B-B14F-4D97-AF65-F5344CB8AC3E}">
        <p14:creationId xmlns:p14="http://schemas.microsoft.com/office/powerpoint/2010/main" val="309083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kumimoji="1" lang="zh-CN" altLang="en-US" sz="3200" b="1" dirty="0">
                <a:solidFill>
                  <a:srgbClr val="FF0000"/>
                </a:solidFill>
                <a:effectLst>
                  <a:outerShdw blurRad="38100" dist="38100" dir="2700000" algn="tl">
                    <a:srgbClr val="C0C0C0"/>
                  </a:outerShdw>
                </a:effectLst>
                <a:latin typeface="仿宋_GB2312" pitchFamily="49" charset="-122"/>
                <a:ea typeface="仿宋_GB2312" pitchFamily="49" charset="-122"/>
              </a:rPr>
              <a:t>中国早期政治制度的</a:t>
            </a:r>
            <a:r>
              <a:rPr kumimoji="1" lang="zh-CN" altLang="en-US" sz="3200" b="1" dirty="0" smtClean="0">
                <a:solidFill>
                  <a:srgbClr val="FF0000"/>
                </a:solidFill>
                <a:effectLst>
                  <a:outerShdw blurRad="38100" dist="38100" dir="2700000" algn="tl">
                    <a:srgbClr val="C0C0C0"/>
                  </a:outerShdw>
                </a:effectLst>
                <a:latin typeface="仿宋_GB2312" pitchFamily="49" charset="-122"/>
                <a:ea typeface="仿宋_GB2312" pitchFamily="49" charset="-122"/>
              </a:rPr>
              <a:t>智慧</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                    ——</a:t>
            </a:r>
            <a:r>
              <a:rPr lang="zh-CN" altLang="en-US" b="1" dirty="0">
                <a:solidFill>
                  <a:schemeClr val="bg1"/>
                </a:solidFill>
                <a:ea typeface="黑体" pitchFamily="49" charset="-122"/>
              </a:rPr>
              <a:t>从争夺到稳定 ：</a:t>
            </a:r>
          </a:p>
          <a:p>
            <a:pPr>
              <a:buFontTx/>
              <a:buNone/>
            </a:pPr>
            <a:r>
              <a:rPr lang="zh-CN" altLang="en-US" b="1" dirty="0">
                <a:solidFill>
                  <a:schemeClr val="bg1"/>
                </a:solidFill>
                <a:ea typeface="黑体" pitchFamily="49" charset="-122"/>
              </a:rPr>
              <a:t>   </a:t>
            </a:r>
            <a:r>
              <a:rPr lang="zh-CN" altLang="en-US" b="1" dirty="0" smtClean="0">
                <a:solidFill>
                  <a:schemeClr val="bg1"/>
                </a:solidFill>
                <a:ea typeface="黑体" pitchFamily="49" charset="-122"/>
              </a:rPr>
              <a:t>■</a:t>
            </a:r>
            <a:r>
              <a:rPr lang="zh-CN" altLang="en-US" b="1" dirty="0">
                <a:solidFill>
                  <a:schemeClr val="bg1"/>
                </a:solidFill>
                <a:ea typeface="黑体" pitchFamily="49" charset="-122"/>
              </a:rPr>
              <a:t>世袭制：王权从多姓到一姓； </a:t>
            </a:r>
          </a:p>
          <a:p>
            <a:pPr>
              <a:buFontTx/>
              <a:buNone/>
            </a:pPr>
            <a:r>
              <a:rPr lang="zh-CN" altLang="en-US" b="1" dirty="0">
                <a:solidFill>
                  <a:schemeClr val="bg1"/>
                </a:solidFill>
                <a:ea typeface="黑体" pitchFamily="49" charset="-122"/>
              </a:rPr>
              <a:t>   ■宗法制：王权从多子到一子；</a:t>
            </a:r>
          </a:p>
          <a:p>
            <a:pPr>
              <a:buFontTx/>
              <a:buNone/>
            </a:pPr>
            <a:r>
              <a:rPr lang="zh-CN" altLang="en-US" b="1" dirty="0">
                <a:solidFill>
                  <a:schemeClr val="bg1"/>
                </a:solidFill>
                <a:ea typeface="黑体" pitchFamily="49" charset="-122"/>
              </a:rPr>
              <a:t>   ■分封制：国家从血缘部落到天下共主； </a:t>
            </a:r>
          </a:p>
          <a:p>
            <a:pPr>
              <a:buFontTx/>
              <a:buNone/>
            </a:pPr>
            <a:r>
              <a:rPr lang="zh-CN" altLang="en-US" b="1" dirty="0">
                <a:solidFill>
                  <a:schemeClr val="bg1"/>
                </a:solidFill>
                <a:ea typeface="黑体" pitchFamily="49" charset="-122"/>
              </a:rPr>
              <a:t>   ■礼乐制：统治秩序制度化、和谐化。</a:t>
            </a: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553836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内容占位符 2"/>
          <p:cNvSpPr>
            <a:spLocks noGrp="1" noChangeArrowheads="1"/>
          </p:cNvSpPr>
          <p:nvPr>
            <p:ph idx="1"/>
          </p:nvPr>
        </p:nvSpPr>
        <p:spPr>
          <a:xfrm>
            <a:off x="304800" y="457200"/>
            <a:ext cx="8229600" cy="3886200"/>
          </a:xfrm>
        </p:spPr>
        <p:txBody>
          <a:bodyPr/>
          <a:lstStyle/>
          <a:p>
            <a:pPr>
              <a:buFontTx/>
              <a:buNone/>
            </a:pPr>
            <a:r>
              <a:rPr lang="zh-CN" altLang="en-US" sz="4000" dirty="0" smtClean="0">
                <a:solidFill>
                  <a:schemeClr val="bg1"/>
                </a:solidFill>
                <a:latin typeface="黑体" pitchFamily="49" charset="-122"/>
                <a:ea typeface="黑体" pitchFamily="49" charset="-122"/>
              </a:rPr>
              <a:t>三代的制度基因</a:t>
            </a:r>
            <a:endParaRPr lang="en-US" altLang="zh-CN" sz="4000" dirty="0" smtClean="0">
              <a:solidFill>
                <a:schemeClr val="bg1"/>
              </a:solidFill>
              <a:latin typeface="黑体" pitchFamily="49" charset="-122"/>
              <a:ea typeface="黑体" pitchFamily="49" charset="-122"/>
            </a:endParaRPr>
          </a:p>
          <a:p>
            <a:pPr>
              <a:buFontTx/>
              <a:buNone/>
            </a:pPr>
            <a:r>
              <a:rPr lang="en-US" altLang="zh-CN" sz="4000" dirty="0" smtClean="0">
                <a:solidFill>
                  <a:schemeClr val="bg1"/>
                </a:solidFill>
                <a:latin typeface="黑体" pitchFamily="49" charset="-122"/>
                <a:ea typeface="黑体" pitchFamily="49" charset="-122"/>
              </a:rPr>
              <a:t>1</a:t>
            </a:r>
            <a:r>
              <a:rPr lang="zh-CN" altLang="en-US" sz="4000" dirty="0" smtClean="0">
                <a:solidFill>
                  <a:schemeClr val="bg1"/>
                </a:solidFill>
                <a:latin typeface="黑体" pitchFamily="49" charset="-122"/>
                <a:ea typeface="黑体" pitchFamily="49" charset="-122"/>
              </a:rPr>
              <a:t>、政权更替：暴力夺权</a:t>
            </a:r>
            <a:endParaRPr lang="en-US" altLang="zh-CN" sz="4000" dirty="0" smtClean="0">
              <a:solidFill>
                <a:schemeClr val="bg1"/>
              </a:solidFill>
              <a:latin typeface="黑体" pitchFamily="49" charset="-122"/>
              <a:ea typeface="黑体" pitchFamily="49" charset="-122"/>
            </a:endParaRPr>
          </a:p>
          <a:p>
            <a:pPr>
              <a:buFontTx/>
              <a:buNone/>
            </a:pPr>
            <a:r>
              <a:rPr lang="en-US" altLang="zh-CN" sz="4000" dirty="0" smtClean="0">
                <a:solidFill>
                  <a:schemeClr val="bg1"/>
                </a:solidFill>
                <a:latin typeface="黑体" pitchFamily="49" charset="-122"/>
                <a:ea typeface="黑体" pitchFamily="49" charset="-122"/>
              </a:rPr>
              <a:t>2</a:t>
            </a:r>
            <a:r>
              <a:rPr lang="zh-CN" altLang="en-US" sz="4000" dirty="0" smtClean="0">
                <a:solidFill>
                  <a:schemeClr val="bg1"/>
                </a:solidFill>
                <a:latin typeface="黑体" pitchFamily="49" charset="-122"/>
                <a:ea typeface="黑体" pitchFamily="49" charset="-122"/>
              </a:rPr>
              <a:t>、政治逻辑：成王败寇</a:t>
            </a:r>
            <a:endParaRPr lang="en-US" altLang="zh-CN" sz="4000" dirty="0" smtClean="0">
              <a:solidFill>
                <a:schemeClr val="bg1"/>
              </a:solidFill>
              <a:latin typeface="黑体" pitchFamily="49" charset="-122"/>
              <a:ea typeface="黑体" pitchFamily="49" charset="-122"/>
            </a:endParaRPr>
          </a:p>
          <a:p>
            <a:pPr>
              <a:buFontTx/>
              <a:buNone/>
            </a:pPr>
            <a:r>
              <a:rPr lang="en-US" altLang="zh-CN" sz="4000" dirty="0" smtClean="0">
                <a:solidFill>
                  <a:schemeClr val="bg1"/>
                </a:solidFill>
                <a:latin typeface="黑体" pitchFamily="49" charset="-122"/>
                <a:ea typeface="黑体" pitchFamily="49" charset="-122"/>
              </a:rPr>
              <a:t>3</a:t>
            </a:r>
            <a:r>
              <a:rPr lang="zh-CN" altLang="en-US" sz="4000" dirty="0" smtClean="0">
                <a:solidFill>
                  <a:schemeClr val="bg1"/>
                </a:solidFill>
                <a:latin typeface="黑体" pitchFamily="49" charset="-122"/>
                <a:ea typeface="黑体" pitchFamily="49" charset="-122"/>
              </a:rPr>
              <a:t>、治国方略：以德治国</a:t>
            </a:r>
            <a:endParaRPr lang="en-US" altLang="zh-CN" sz="4000" dirty="0" smtClean="0">
              <a:solidFill>
                <a:schemeClr val="bg1"/>
              </a:solidFill>
              <a:latin typeface="黑体" pitchFamily="49" charset="-122"/>
              <a:ea typeface="黑体" pitchFamily="49" charset="-122"/>
            </a:endParaRPr>
          </a:p>
          <a:p>
            <a:pPr>
              <a:buFontTx/>
              <a:buNone/>
            </a:pPr>
            <a:r>
              <a:rPr lang="en-US" altLang="zh-CN" sz="4000" dirty="0" smtClean="0">
                <a:solidFill>
                  <a:schemeClr val="bg1"/>
                </a:solidFill>
                <a:latin typeface="黑体" pitchFamily="49" charset="-122"/>
                <a:ea typeface="黑体" pitchFamily="49" charset="-122"/>
              </a:rPr>
              <a:t>4</a:t>
            </a:r>
            <a:r>
              <a:rPr lang="zh-CN" altLang="en-US" sz="4000" dirty="0" smtClean="0">
                <a:solidFill>
                  <a:schemeClr val="bg1"/>
                </a:solidFill>
                <a:latin typeface="黑体" pitchFamily="49" charset="-122"/>
                <a:ea typeface="黑体" pitchFamily="49" charset="-122"/>
              </a:rPr>
              <a:t>、理想模式：圣君贤相</a:t>
            </a:r>
          </a:p>
          <a:p>
            <a:pPr>
              <a:buFontTx/>
              <a:buNone/>
            </a:pPr>
            <a:endParaRPr lang="en-US" altLang="zh-CN" sz="4000" dirty="0" smtClean="0">
              <a:solidFill>
                <a:srgbClr val="000099"/>
              </a:solidFill>
              <a:latin typeface="黑体" pitchFamily="49" charset="-122"/>
              <a:ea typeface="黑体" pitchFamily="49" charset="-122"/>
            </a:endParaRPr>
          </a:p>
          <a:p>
            <a:endParaRPr lang="zh-CN" altLang="en-US" dirty="0" smtClean="0"/>
          </a:p>
        </p:txBody>
      </p:sp>
      <p:pic>
        <p:nvPicPr>
          <p:cNvPr id="54274" name="Picture 4" descr="http://img2.imgtn.bdimg.com/it/u=653636200,165369934&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38600"/>
            <a:ext cx="22955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http://img4.imgtn.bdimg.com/it/u=3364968898,1321347226&amp;fm=23&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38600"/>
            <a:ext cx="2133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descr="http://img1.imgtn.bdimg.com/it/u=1456416565,2421815268&amp;fm=23&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38600"/>
            <a:ext cx="2133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8" descr="http://t11.baidu.com/it/u=4232307943,25568833&amp;fm=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100513"/>
            <a:ext cx="20574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7">
            <a:hlinkClick r:id="" action="ppaction://hlinkshowjump?jump=nextslide"/>
          </p:cNvPr>
          <p:cNvSpPr txBox="1">
            <a:spLocks noChangeArrowheads="1"/>
          </p:cNvSpPr>
          <p:nvPr/>
        </p:nvSpPr>
        <p:spPr bwMode="auto">
          <a:xfrm>
            <a:off x="228600" y="1230426"/>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a:ea typeface="黑体" pitchFamily="49" charset="-122"/>
            </a:endParaRPr>
          </a:p>
          <a:p>
            <a:endParaRPr lang="zh-CN" altLang="en-US">
              <a:ea typeface="黑体" pitchFamily="49" charset="-122"/>
            </a:endParaRPr>
          </a:p>
        </p:txBody>
      </p:sp>
      <p:sp>
        <p:nvSpPr>
          <p:cNvPr id="54279" name="TextBox 8"/>
          <p:cNvSpPr txBox="1">
            <a:spLocks noChangeArrowheads="1"/>
          </p:cNvSpPr>
          <p:nvPr/>
        </p:nvSpPr>
        <p:spPr bwMode="auto">
          <a:xfrm>
            <a:off x="304800" y="2057399"/>
            <a:ext cx="575028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altLang="zh-CN">
              <a:ea typeface="黑体" pitchFamily="49" charset="-122"/>
            </a:endParaRPr>
          </a:p>
          <a:p>
            <a:endParaRPr lang="zh-CN" altLang="en-US">
              <a:ea typeface="黑体" pitchFamily="49" charset="-122"/>
            </a:endParaRPr>
          </a:p>
        </p:txBody>
      </p:sp>
    </p:spTree>
    <p:extLst>
      <p:ext uri="{BB962C8B-B14F-4D97-AF65-F5344CB8AC3E}">
        <p14:creationId xmlns:p14="http://schemas.microsoft.com/office/powerpoint/2010/main" val="29748968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天下多主</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天下共主</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天下独主</a:t>
            </a: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87760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例如：以考点为单位整合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a:t>
            </a:r>
          </a:p>
        </p:txBody>
      </p:sp>
      <p:grpSp>
        <p:nvGrpSpPr>
          <p:cNvPr id="4" name="Group 25"/>
          <p:cNvGrpSpPr>
            <a:grpSpLocks/>
          </p:cNvGrpSpPr>
          <p:nvPr/>
        </p:nvGrpSpPr>
        <p:grpSpPr bwMode="auto">
          <a:xfrm>
            <a:off x="349250" y="908720"/>
            <a:ext cx="8445502" cy="5404406"/>
            <a:chOff x="328" y="912"/>
            <a:chExt cx="5320" cy="2120"/>
          </a:xfrm>
        </p:grpSpPr>
        <p:sp>
          <p:nvSpPr>
            <p:cNvPr id="5" name="Rectangle 9"/>
            <p:cNvSpPr>
              <a:spLocks noChangeArrowheads="1"/>
            </p:cNvSpPr>
            <p:nvPr/>
          </p:nvSpPr>
          <p:spPr bwMode="auto">
            <a:xfrm>
              <a:off x="328" y="1128"/>
              <a:ext cx="512" cy="1816"/>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六</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a:ln>
                    <a:noFill/>
                  </a:ln>
                  <a:solidFill>
                    <a:srgbClr val="FF0000"/>
                  </a:solidFill>
                  <a:effectLst/>
                  <a:uLnTx/>
                  <a:uFillTx/>
                  <a:latin typeface="Arial" charset="0"/>
                  <a:ea typeface="黑体" pitchFamily="2" charset="-122"/>
                  <a:cs typeface="+mn-cs"/>
                </a:rPr>
                <a:t>制</a:t>
              </a:r>
            </a:p>
          </p:txBody>
        </p:sp>
        <p:sp>
          <p:nvSpPr>
            <p:cNvPr id="6" name="AutoShape 10"/>
            <p:cNvSpPr>
              <a:spLocks/>
            </p:cNvSpPr>
            <p:nvPr/>
          </p:nvSpPr>
          <p:spPr bwMode="auto">
            <a:xfrm>
              <a:off x="912" y="960"/>
              <a:ext cx="75" cy="2072"/>
            </a:xfrm>
            <a:prstGeom prst="leftBrace">
              <a:avLst>
                <a:gd name="adj1" fmla="val 230222"/>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Text Box 11"/>
            <p:cNvSpPr txBox="1">
              <a:spLocks noChangeArrowheads="1"/>
            </p:cNvSpPr>
            <p:nvPr/>
          </p:nvSpPr>
          <p:spPr bwMode="auto">
            <a:xfrm>
              <a:off x="1128" y="912"/>
              <a:ext cx="219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特点：分工、协作</a:t>
              </a:r>
            </a:p>
          </p:txBody>
        </p:sp>
        <p:sp>
          <p:nvSpPr>
            <p:cNvPr id="8" name="Text Box 12"/>
            <p:cNvSpPr txBox="1">
              <a:spLocks noChangeArrowheads="1"/>
            </p:cNvSpPr>
            <p:nvPr/>
          </p:nvSpPr>
          <p:spPr bwMode="auto">
            <a:xfrm>
              <a:off x="1104" y="1328"/>
              <a:ext cx="203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运作：牵制、监督</a:t>
              </a:r>
            </a:p>
          </p:txBody>
        </p:sp>
        <p:sp>
          <p:nvSpPr>
            <p:cNvPr id="9" name="Line 13"/>
            <p:cNvSpPr>
              <a:spLocks noChangeShapeType="1"/>
            </p:cNvSpPr>
            <p:nvPr/>
          </p:nvSpPr>
          <p:spPr bwMode="auto">
            <a:xfrm>
              <a:off x="3096" y="1528"/>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 name="Text Box 14"/>
            <p:cNvSpPr txBox="1">
              <a:spLocks noChangeArrowheads="1"/>
            </p:cNvSpPr>
            <p:nvPr/>
          </p:nvSpPr>
          <p:spPr bwMode="auto">
            <a:xfrm>
              <a:off x="3008" y="1624"/>
              <a:ext cx="8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1" name="Text Box 15"/>
            <p:cNvSpPr txBox="1">
              <a:spLocks noChangeArrowheads="1"/>
            </p:cNvSpPr>
            <p:nvPr/>
          </p:nvSpPr>
          <p:spPr bwMode="auto">
            <a:xfrm>
              <a:off x="3488" y="1352"/>
              <a:ext cx="1160"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集思广益</a:t>
              </a:r>
            </a:p>
          </p:txBody>
        </p:sp>
        <p:sp>
          <p:nvSpPr>
            <p:cNvPr id="12" name="Text Box 16"/>
            <p:cNvSpPr txBox="1">
              <a:spLocks noChangeArrowheads="1"/>
            </p:cNvSpPr>
            <p:nvPr/>
          </p:nvSpPr>
          <p:spPr bwMode="auto">
            <a:xfrm>
              <a:off x="1112" y="1800"/>
              <a:ext cx="2160"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演变：三省权力中心</a:t>
              </a:r>
            </a:p>
          </p:txBody>
        </p:sp>
        <p:sp>
          <p:nvSpPr>
            <p:cNvPr id="13" name="Line 17"/>
            <p:cNvSpPr>
              <a:spLocks noChangeShapeType="1"/>
            </p:cNvSpPr>
            <p:nvPr/>
          </p:nvSpPr>
          <p:spPr bwMode="auto">
            <a:xfrm>
              <a:off x="3264" y="1984"/>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4" name="Text Box 18"/>
            <p:cNvSpPr txBox="1">
              <a:spLocks noChangeArrowheads="1"/>
            </p:cNvSpPr>
            <p:nvPr/>
          </p:nvSpPr>
          <p:spPr bwMode="auto">
            <a:xfrm>
              <a:off x="3440" y="1824"/>
              <a:ext cx="213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权力变化（中晚唐）</a:t>
              </a:r>
            </a:p>
          </p:txBody>
        </p:sp>
        <p:sp>
          <p:nvSpPr>
            <p:cNvPr id="15" name="Text Box 19"/>
            <p:cNvSpPr txBox="1">
              <a:spLocks noChangeArrowheads="1"/>
            </p:cNvSpPr>
            <p:nvPr/>
          </p:nvSpPr>
          <p:spPr bwMode="auto">
            <a:xfrm>
              <a:off x="1112" y="2280"/>
              <a:ext cx="2016"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行政：参、议</a:t>
              </a:r>
            </a:p>
          </p:txBody>
        </p:sp>
        <p:sp>
          <p:nvSpPr>
            <p:cNvPr id="16" name="Line 20"/>
            <p:cNvSpPr>
              <a:spLocks noChangeShapeType="1"/>
            </p:cNvSpPr>
            <p:nvPr/>
          </p:nvSpPr>
          <p:spPr bwMode="auto">
            <a:xfrm>
              <a:off x="3144" y="2464"/>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7" name="Text Box 21"/>
            <p:cNvSpPr txBox="1">
              <a:spLocks noChangeArrowheads="1"/>
            </p:cNvSpPr>
            <p:nvPr/>
          </p:nvSpPr>
          <p:spPr bwMode="auto">
            <a:xfrm>
              <a:off x="3504" y="2264"/>
              <a:ext cx="214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优秀人才（科举制）</a:t>
              </a:r>
            </a:p>
          </p:txBody>
        </p:sp>
        <p:sp>
          <p:nvSpPr>
            <p:cNvPr id="18" name="Text Box 22"/>
            <p:cNvSpPr txBox="1">
              <a:spLocks noChangeArrowheads="1"/>
            </p:cNvSpPr>
            <p:nvPr/>
          </p:nvSpPr>
          <p:spPr bwMode="auto">
            <a:xfrm>
              <a:off x="1048" y="2760"/>
              <a:ext cx="226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none" strike="noStrike" kern="1200" cap="none" spc="0" normalizeH="0" baseline="0" noProof="0" dirty="0">
                  <a:ln>
                    <a:noFill/>
                  </a:ln>
                  <a:solidFill>
                    <a:srgbClr val="99CC00"/>
                  </a:solidFill>
                  <a:effectLst/>
                  <a:uLnTx/>
                  <a:uFillTx/>
                  <a:latin typeface="Arial" charset="0"/>
                  <a:ea typeface="黑体" pitchFamily="2" charset="-122"/>
                  <a:cs typeface="+mn-cs"/>
                </a:rPr>
                <a:t>       </a:t>
              </a: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与三公九卿</a:t>
              </a:r>
            </a:p>
          </p:txBody>
        </p:sp>
        <p:sp>
          <p:nvSpPr>
            <p:cNvPr id="19" name="Line 23"/>
            <p:cNvSpPr>
              <a:spLocks noChangeShapeType="1"/>
            </p:cNvSpPr>
            <p:nvPr/>
          </p:nvSpPr>
          <p:spPr bwMode="auto">
            <a:xfrm>
              <a:off x="2960" y="2928"/>
              <a:ext cx="264" cy="0"/>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 name="Text Box 24"/>
            <p:cNvSpPr txBox="1">
              <a:spLocks noChangeArrowheads="1"/>
            </p:cNvSpPr>
            <p:nvPr/>
          </p:nvSpPr>
          <p:spPr bwMode="auto">
            <a:xfrm>
              <a:off x="3256" y="2744"/>
              <a:ext cx="2392"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chemeClr val="bg1"/>
                  </a:solidFill>
                  <a:effectLst/>
                  <a:uLnTx/>
                  <a:uFillTx/>
                  <a:latin typeface="Arial" charset="0"/>
                  <a:ea typeface="黑体" pitchFamily="2" charset="-122"/>
                  <a:cs typeface="+mn-cs"/>
                </a:rPr>
                <a:t>与皇权矛盾（争、和）</a:t>
              </a:r>
            </a:p>
          </p:txBody>
        </p:sp>
      </p:grpSp>
    </p:spTree>
    <p:extLst>
      <p:ext uri="{BB962C8B-B14F-4D97-AF65-F5344CB8AC3E}">
        <p14:creationId xmlns:p14="http://schemas.microsoft.com/office/powerpoint/2010/main" val="1319793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chemeClr val="bg1"/>
                </a:solidFill>
                <a:ea typeface="黑体" pitchFamily="49" charset="-122"/>
              </a:rPr>
              <a:t>制度的完备性</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隋</a:t>
            </a:r>
            <a:r>
              <a:rPr lang="zh-CN" altLang="en-US" b="1" dirty="0" smtClean="0">
                <a:solidFill>
                  <a:schemeClr val="bg1"/>
                </a:solidFill>
                <a:ea typeface="黑体" pitchFamily="49" charset="-122"/>
              </a:rPr>
              <a:t>唐</a:t>
            </a:r>
            <a:r>
              <a:rPr lang="zh-CN" altLang="en-US" b="1" dirty="0">
                <a:solidFill>
                  <a:schemeClr val="bg1"/>
                </a:solidFill>
                <a:ea typeface="黑体" pitchFamily="49" charset="-122"/>
              </a:rPr>
              <a:t>制度的</a:t>
            </a:r>
            <a:r>
              <a:rPr lang="zh-CN" altLang="en-US" b="1" dirty="0" smtClean="0">
                <a:solidFill>
                  <a:schemeClr val="bg1"/>
                </a:solidFill>
                <a:ea typeface="黑体" pitchFamily="49" charset="-122"/>
              </a:rPr>
              <a:t>完备与创新</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三省六部制</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en-US" altLang="zh-CN" b="1" dirty="0">
                <a:solidFill>
                  <a:schemeClr val="bg1"/>
                </a:solidFill>
                <a:ea typeface="黑体" pitchFamily="49" charset="-122"/>
              </a:rPr>
              <a:t>.</a:t>
            </a:r>
            <a:r>
              <a:rPr lang="zh-CN" altLang="en-US" b="1" dirty="0" smtClean="0">
                <a:solidFill>
                  <a:schemeClr val="bg1"/>
                </a:solidFill>
                <a:ea typeface="黑体" pitchFamily="49" charset="-122"/>
              </a:rPr>
              <a:t>科举制</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均田制</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4.</a:t>
            </a:r>
            <a:r>
              <a:rPr lang="zh-CN" altLang="en-US" b="1" dirty="0" smtClean="0">
                <a:solidFill>
                  <a:schemeClr val="bg1"/>
                </a:solidFill>
                <a:ea typeface="黑体" pitchFamily="49" charset="-122"/>
              </a:rPr>
              <a:t>租庸调制</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两税法</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5.</a:t>
            </a:r>
            <a:r>
              <a:rPr lang="zh-CN" altLang="en-US" b="1" dirty="0" smtClean="0">
                <a:solidFill>
                  <a:schemeClr val="bg1"/>
                </a:solidFill>
                <a:ea typeface="黑体" pitchFamily="49" charset="-122"/>
              </a:rPr>
              <a:t>府兵制</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募兵制</a:t>
            </a: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821206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例如：以考点为单位整合</a:t>
            </a:r>
            <a:endParaRPr lang="zh-CN" altLang="en-US" sz="3200" dirty="0" smtClean="0">
              <a:solidFill>
                <a:schemeClr val="bg1"/>
              </a:solidFill>
              <a:ea typeface="华文彩云" pitchFamily="2" charset="-122"/>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4" y="1556792"/>
            <a:ext cx="919878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950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118784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191" y="2795840"/>
            <a:ext cx="1393767" cy="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图片 118784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099" y="120317"/>
            <a:ext cx="1377142" cy="317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图片 1187843"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088" y="0"/>
            <a:ext cx="1083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图片 1187844"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547" y="145884"/>
            <a:ext cx="1094509" cy="5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图片 1187845"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9099" y="711369"/>
            <a:ext cx="1377142" cy="258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图片 1187846"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6827" y="582030"/>
            <a:ext cx="1521229" cy="59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图片 1187847"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6827" y="741448"/>
            <a:ext cx="1521229" cy="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图片 1187848"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9099" y="1604713"/>
            <a:ext cx="1377142" cy="168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图片 1187849"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3824" y="1167063"/>
            <a:ext cx="1654233" cy="8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图片 1187850"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3824" y="1472366"/>
            <a:ext cx="1654233" cy="59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图片 1187851"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3824" y="1634791"/>
            <a:ext cx="1654233" cy="60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图片 1187852"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1" y="1628775"/>
            <a:ext cx="1654233" cy="9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图片 1187853" descr="image0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26327" y="2857501"/>
            <a:ext cx="1384070" cy="148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图片 1187854" descr="image0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9255" y="3253040"/>
            <a:ext cx="1828800" cy="1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图片 1187855" descr="image0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9255" y="3558340"/>
            <a:ext cx="1828800" cy="74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图片 1187856" descr="image0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09255" y="386514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5" name="图片 1187857" descr="image0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0106" y="3860633"/>
            <a:ext cx="1935480" cy="75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6" name="图片 1187858" descr="image0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5716" y="3860635"/>
            <a:ext cx="2035233" cy="104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图片 1187859" descr="image0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48496" y="2852990"/>
            <a:ext cx="1377142" cy="317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8" name="图片 1187860" descr="image0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7732" y="4723901"/>
            <a:ext cx="1546167" cy="127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9" name="图片 1187861" descr="image0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69969" y="5272839"/>
            <a:ext cx="1708265" cy="7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0" name="图片 1187862" descr="image0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8462" y="5059279"/>
            <a:ext cx="1245523" cy="6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1" name="图片 1187863" descr="image0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8462" y="5334502"/>
            <a:ext cx="1245523" cy="37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2" name="图片 1187864" descr="image0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8462" y="5334503"/>
            <a:ext cx="1245523" cy="64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3" name="图片 1187865" descr="image0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55223" y="5590173"/>
            <a:ext cx="189391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4" name="图片 1187866" descr="image0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7325" y="5877428"/>
            <a:ext cx="1180407" cy="50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5" name="图片 1187867" descr="image0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0218" y="6021807"/>
            <a:ext cx="1180407" cy="50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6" name="图片 1187868" descr="image0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8093" y="5590174"/>
            <a:ext cx="2511829" cy="127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7" name="图片 1187869" descr="image0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29099" y="2663492"/>
            <a:ext cx="1377142" cy="63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8" name="图片 1187870" descr="image0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763685" y="2370222"/>
            <a:ext cx="137437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9" name="图片 1187871" descr="image03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63685" y="2675523"/>
            <a:ext cx="1374371" cy="44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0" name="图片 1187872" descr="image03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738747" y="2681540"/>
            <a:ext cx="1374371" cy="74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1" name="图片 1187873" descr="image03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853249" y="1854369"/>
            <a:ext cx="147550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2" name="图片 1187874" descr="image03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03175" y="1149016"/>
            <a:ext cx="1573876" cy="120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3" name="图片 1187875" descr="image03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03175" y="1452813"/>
            <a:ext cx="1680556" cy="8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4" name="图片 1187876" descr="image03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003175" y="1755108"/>
            <a:ext cx="1573876" cy="59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5" name="图片 1187877" descr="image03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007331" y="1922046"/>
            <a:ext cx="1565564" cy="58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6" name="图片 1187878" descr="image03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003175" y="1914526"/>
            <a:ext cx="1573876" cy="90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7" name="图片 1187880" descr="image04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07280" y="3101139"/>
            <a:ext cx="1407622" cy="1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8" name="图片 1187881" descr="image04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989321" y="3162802"/>
            <a:ext cx="1573876" cy="147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9" name="图片 1187882" descr="image04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975467" y="3719262"/>
            <a:ext cx="1601585" cy="92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0" name="图片 1187883" descr="image04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77794" y="3478631"/>
            <a:ext cx="150598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1" name="图片 1187884" descr="image04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77794" y="3764382"/>
            <a:ext cx="1505989" cy="41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2" name="图片 1187885" descr="image04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277794" y="3764382"/>
            <a:ext cx="1505989" cy="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3" name="图片 1187886" descr="image04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989321" y="4200525"/>
            <a:ext cx="157387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4" name="图片 1187887" descr="image04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993477" y="4208045"/>
            <a:ext cx="1566950"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5" name="图片 1187888" descr="image04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989321" y="4200526"/>
            <a:ext cx="1573876" cy="118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6" name="图片 1187889" descr="image05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89321" y="4200526"/>
            <a:ext cx="1573876" cy="14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7" name="图片 1187890" descr="image00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767350" y="3083093"/>
            <a:ext cx="634538"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9" name="图片 1187879" descr="image040"/>
          <p:cNvPicPr>
            <a:picLocks noChangeAspect="1" noChangeArrowheads="1"/>
          </p:cNvPicPr>
          <p:nvPr/>
        </p:nvPicPr>
        <p:blipFill>
          <a:blip r:embed="rId51">
            <a:extLst>
              <a:ext uri="{28A0092B-C50C-407E-A947-70E740481C1C}">
                <a14:useLocalDpi xmlns:a14="http://schemas.microsoft.com/office/drawing/2010/main" val="0"/>
              </a:ext>
            </a:extLst>
          </a:blip>
          <a:srcRect l="52635" t="50987"/>
          <a:stretch>
            <a:fillRect/>
          </a:stretch>
        </p:blipFill>
        <p:spPr bwMode="auto">
          <a:xfrm>
            <a:off x="5594465" y="2066424"/>
            <a:ext cx="1108364"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84619" y="285750"/>
            <a:ext cx="3480440" cy="584775"/>
          </a:xfrm>
          <a:prstGeom prst="rect">
            <a:avLst/>
          </a:prstGeom>
          <a:noFill/>
        </p:spPr>
        <p:txBody>
          <a:bodyPr wrap="none" rtlCol="0">
            <a:spAutoFit/>
          </a:bodyPr>
          <a:lstStyle/>
          <a:p>
            <a:r>
              <a:rPr lang="zh-CN" altLang="en-US" sz="3200" b="1" dirty="0">
                <a:solidFill>
                  <a:srgbClr val="FF0000"/>
                </a:solidFill>
                <a:ea typeface="黑体" pitchFamily="49" charset="-122"/>
                <a:cs typeface="+mj-cs"/>
              </a:rPr>
              <a:t>以考点为单位整合</a:t>
            </a:r>
            <a:endParaRPr lang="zh-CN" altLang="en-US" dirty="0"/>
          </a:p>
        </p:txBody>
      </p:sp>
    </p:spTree>
    <p:extLst>
      <p:ext uri="{BB962C8B-B14F-4D97-AF65-F5344CB8AC3E}">
        <p14:creationId xmlns:p14="http://schemas.microsoft.com/office/powerpoint/2010/main" val="5123256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rPr>
              <a:t>例如：以章节为单位</a:t>
            </a:r>
            <a:r>
              <a:rPr lang="zh-CN" altLang="en-US" sz="3200" b="1" dirty="0" smtClean="0">
                <a:solidFill>
                  <a:srgbClr val="FF0000"/>
                </a:solidFill>
              </a:rPr>
              <a:t>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必修</a:t>
            </a:r>
            <a:r>
              <a:rPr lang="en-US" altLang="zh-CN" b="1" dirty="0">
                <a:solidFill>
                  <a:schemeClr val="bg1"/>
                </a:solidFill>
                <a:ea typeface="黑体" pitchFamily="49" charset="-122"/>
              </a:rPr>
              <a:t>Ⅰ</a:t>
            </a:r>
            <a:r>
              <a:rPr lang="zh-CN" altLang="en-US" b="1" dirty="0">
                <a:solidFill>
                  <a:schemeClr val="bg1"/>
                </a:solidFill>
                <a:ea typeface="黑体" pitchFamily="49" charset="-122"/>
              </a:rPr>
              <a:t>第</a:t>
            </a:r>
            <a:r>
              <a:rPr lang="en-US" altLang="zh-CN" b="1" dirty="0">
                <a:solidFill>
                  <a:schemeClr val="bg1"/>
                </a:solidFill>
                <a:ea typeface="黑体" pitchFamily="49" charset="-122"/>
              </a:rPr>
              <a:t>12</a:t>
            </a:r>
            <a:r>
              <a:rPr lang="zh-CN" altLang="en-US" b="1" dirty="0">
                <a:solidFill>
                  <a:schemeClr val="bg1"/>
                </a:solidFill>
                <a:ea typeface="黑体" pitchFamily="49" charset="-122"/>
              </a:rPr>
              <a:t>课    鸦片战争</a:t>
            </a:r>
          </a:p>
          <a:p>
            <a:pPr>
              <a:buFontTx/>
              <a:buNone/>
            </a:pPr>
            <a:r>
              <a:rPr lang="zh-CN" altLang="en-US" b="1" dirty="0">
                <a:solidFill>
                  <a:schemeClr val="bg1"/>
                </a:solidFill>
                <a:ea typeface="黑体" pitchFamily="49" charset="-122"/>
              </a:rPr>
              <a:t>一、两个文明的战争</a:t>
            </a:r>
            <a:r>
              <a:rPr lang="en-US" altLang="zh-CN" b="1" dirty="0">
                <a:solidFill>
                  <a:schemeClr val="bg1"/>
                </a:solidFill>
                <a:ea typeface="黑体" pitchFamily="49" charset="-122"/>
              </a:rPr>
              <a:t>——</a:t>
            </a:r>
            <a:r>
              <a:rPr lang="zh-CN" altLang="en-US" b="1" dirty="0">
                <a:solidFill>
                  <a:schemeClr val="bg1"/>
                </a:solidFill>
                <a:ea typeface="黑体" pitchFamily="49" charset="-122"/>
              </a:rPr>
              <a:t>战争的缘由</a:t>
            </a:r>
          </a:p>
          <a:p>
            <a:pPr>
              <a:buFontTx/>
              <a:buNone/>
            </a:pPr>
            <a:r>
              <a:rPr lang="zh-CN" altLang="en-US" b="1" dirty="0">
                <a:solidFill>
                  <a:schemeClr val="bg1"/>
                </a:solidFill>
                <a:ea typeface="黑体" pitchFamily="49" charset="-122"/>
              </a:rPr>
              <a:t>二、祸起鸦片的战争</a:t>
            </a:r>
            <a:r>
              <a:rPr lang="en-US" altLang="zh-CN" b="1" dirty="0">
                <a:solidFill>
                  <a:schemeClr val="bg1"/>
                </a:solidFill>
                <a:ea typeface="黑体" pitchFamily="49" charset="-122"/>
              </a:rPr>
              <a:t>——</a:t>
            </a:r>
            <a:r>
              <a:rPr lang="zh-CN" altLang="en-US" b="1" dirty="0">
                <a:solidFill>
                  <a:schemeClr val="bg1"/>
                </a:solidFill>
                <a:ea typeface="黑体" pitchFamily="49" charset="-122"/>
              </a:rPr>
              <a:t>战争的诱因</a:t>
            </a:r>
          </a:p>
          <a:p>
            <a:pPr>
              <a:buFontTx/>
              <a:buNone/>
            </a:pPr>
            <a:r>
              <a:rPr lang="zh-CN" altLang="en-US" b="1" dirty="0">
                <a:solidFill>
                  <a:schemeClr val="bg1"/>
                </a:solidFill>
                <a:ea typeface="黑体" pitchFamily="49" charset="-122"/>
              </a:rPr>
              <a:t>三、不成对手的战争</a:t>
            </a:r>
            <a:r>
              <a:rPr lang="en-US" altLang="zh-CN" b="1" dirty="0">
                <a:solidFill>
                  <a:schemeClr val="bg1"/>
                </a:solidFill>
                <a:ea typeface="黑体" pitchFamily="49" charset="-122"/>
              </a:rPr>
              <a:t>——</a:t>
            </a:r>
            <a:r>
              <a:rPr lang="zh-CN" altLang="en-US" b="1" dirty="0">
                <a:solidFill>
                  <a:schemeClr val="bg1"/>
                </a:solidFill>
                <a:ea typeface="黑体" pitchFamily="49" charset="-122"/>
              </a:rPr>
              <a:t>战争的败因</a:t>
            </a:r>
          </a:p>
          <a:p>
            <a:pPr>
              <a:buFontTx/>
              <a:buNone/>
            </a:pPr>
            <a:r>
              <a:rPr lang="zh-CN" altLang="en-US" b="1" dirty="0">
                <a:solidFill>
                  <a:schemeClr val="bg1"/>
                </a:solidFill>
                <a:ea typeface="黑体" pitchFamily="49" charset="-122"/>
              </a:rPr>
              <a:t>四、缺乏痛感的战争</a:t>
            </a:r>
            <a:r>
              <a:rPr lang="en-US" altLang="zh-CN" b="1" dirty="0">
                <a:solidFill>
                  <a:schemeClr val="bg1"/>
                </a:solidFill>
                <a:ea typeface="黑体" pitchFamily="49" charset="-122"/>
              </a:rPr>
              <a:t>——</a:t>
            </a:r>
            <a:r>
              <a:rPr lang="zh-CN" altLang="en-US" b="1" dirty="0">
                <a:solidFill>
                  <a:schemeClr val="bg1"/>
                </a:solidFill>
                <a:ea typeface="黑体" pitchFamily="49" charset="-122"/>
              </a:rPr>
              <a:t>战争的反思</a:t>
            </a:r>
          </a:p>
          <a:p>
            <a:pPr>
              <a:buFontTx/>
              <a:buNone/>
            </a:pPr>
            <a:r>
              <a:rPr lang="zh-CN" altLang="en-US" b="1" dirty="0">
                <a:solidFill>
                  <a:schemeClr val="bg1"/>
                </a:solidFill>
                <a:ea typeface="黑体" pitchFamily="49" charset="-122"/>
              </a:rPr>
              <a:t>五、成为界碑的战争</a:t>
            </a:r>
            <a:r>
              <a:rPr lang="en-US" altLang="zh-CN" b="1" dirty="0">
                <a:solidFill>
                  <a:schemeClr val="bg1"/>
                </a:solidFill>
                <a:ea typeface="黑体" pitchFamily="49" charset="-122"/>
              </a:rPr>
              <a:t>——</a:t>
            </a:r>
            <a:r>
              <a:rPr lang="zh-CN" altLang="en-US" b="1" dirty="0">
                <a:solidFill>
                  <a:schemeClr val="bg1"/>
                </a:solidFill>
                <a:ea typeface="黑体" pitchFamily="49" charset="-122"/>
              </a:rPr>
              <a:t>战争的影响</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050951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b="1" dirty="0">
                <a:solidFill>
                  <a:srgbClr val="FF0000"/>
                </a:solidFill>
              </a:rPr>
              <a:t>重难点知识的选择</a:t>
            </a:r>
            <a:endParaRPr lang="zh-CN" altLang="en-US"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0" y="692696"/>
            <a:ext cx="9144013" cy="6165304"/>
          </a:xfrm>
        </p:spPr>
        <p:txBody>
          <a:bodyPr/>
          <a:lstStyle/>
          <a:p>
            <a:pPr>
              <a:buFontTx/>
              <a:buNone/>
            </a:pPr>
            <a:r>
              <a:rPr lang="zh-CN" altLang="en-US" b="1" dirty="0">
                <a:solidFill>
                  <a:schemeClr val="bg1"/>
                </a:solidFill>
                <a:ea typeface="黑体" pitchFamily="49" charset="-122"/>
              </a:rPr>
              <a:t>⑴核心</a:t>
            </a:r>
            <a:r>
              <a:rPr lang="zh-CN" altLang="en-US" b="1" dirty="0" smtClean="0">
                <a:solidFill>
                  <a:schemeClr val="bg1"/>
                </a:solidFill>
                <a:ea typeface="黑体" pitchFamily="49" charset="-122"/>
              </a:rPr>
              <a:t>概念</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时代特征鲜明的历史</a:t>
            </a:r>
            <a:r>
              <a:rPr lang="zh-CN" altLang="en-US" b="1" dirty="0" smtClean="0">
                <a:solidFill>
                  <a:schemeClr val="bg1"/>
                </a:solidFill>
                <a:ea typeface="黑体" pitchFamily="49" charset="-122"/>
              </a:rPr>
              <a:t>概念</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⑵关键</a:t>
            </a:r>
            <a:r>
              <a:rPr lang="zh-CN" altLang="en-US" b="1" dirty="0" smtClean="0">
                <a:solidFill>
                  <a:schemeClr val="bg1"/>
                </a:solidFill>
                <a:ea typeface="黑体" pitchFamily="49" charset="-122"/>
              </a:rPr>
              <a:t>知识</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对当时和后世影响深远的</a:t>
            </a:r>
            <a:r>
              <a:rPr lang="zh-CN" altLang="en-US" b="1" dirty="0" smtClean="0">
                <a:solidFill>
                  <a:schemeClr val="bg1"/>
                </a:solidFill>
                <a:ea typeface="黑体" pitchFamily="49" charset="-122"/>
              </a:rPr>
              <a:t>知识</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⑶高频</a:t>
            </a:r>
            <a:r>
              <a:rPr lang="zh-CN" altLang="en-US" b="1" dirty="0" smtClean="0">
                <a:solidFill>
                  <a:schemeClr val="bg1"/>
                </a:solidFill>
                <a:ea typeface="黑体" pitchFamily="49" charset="-122"/>
              </a:rPr>
              <a:t>考点</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全国卷近</a:t>
            </a:r>
            <a:r>
              <a:rPr lang="en-US" altLang="zh-CN" b="1" dirty="0">
                <a:solidFill>
                  <a:schemeClr val="bg1"/>
                </a:solidFill>
                <a:ea typeface="黑体" pitchFamily="49" charset="-122"/>
              </a:rPr>
              <a:t>3-5</a:t>
            </a:r>
            <a:r>
              <a:rPr lang="zh-CN" altLang="en-US" b="1" dirty="0">
                <a:solidFill>
                  <a:schemeClr val="bg1"/>
                </a:solidFill>
                <a:ea typeface="黑体" pitchFamily="49" charset="-122"/>
              </a:rPr>
              <a:t>年考题集中的</a:t>
            </a:r>
            <a:r>
              <a:rPr lang="zh-CN" altLang="en-US" b="1" dirty="0" smtClean="0">
                <a:solidFill>
                  <a:schemeClr val="bg1"/>
                </a:solidFill>
                <a:ea typeface="黑体" pitchFamily="49" charset="-122"/>
              </a:rPr>
              <a:t>知识</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⑷</a:t>
            </a:r>
            <a:r>
              <a:rPr lang="zh-CN" altLang="en-US" b="1" dirty="0" smtClean="0">
                <a:solidFill>
                  <a:schemeClr val="bg1"/>
                </a:solidFill>
                <a:ea typeface="黑体" pitchFamily="49" charset="-122"/>
              </a:rPr>
              <a:t>薄弱环节</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学生容易混淆、出错的</a:t>
            </a:r>
            <a:r>
              <a:rPr lang="zh-CN" altLang="en-US" b="1" dirty="0" smtClean="0">
                <a:solidFill>
                  <a:schemeClr val="bg1"/>
                </a:solidFill>
                <a:ea typeface="黑体" pitchFamily="49" charset="-122"/>
              </a:rPr>
              <a:t>知识</a:t>
            </a:r>
            <a:endParaRPr lang="en-US" altLang="zh-CN" b="1" dirty="0" smtClean="0">
              <a:solidFill>
                <a:schemeClr val="bg1"/>
              </a:solidFill>
              <a:ea typeface="黑体" pitchFamily="49" charset="-122"/>
            </a:endParaRPr>
          </a:p>
          <a:p>
            <a:pPr>
              <a:buFontTx/>
              <a:buNone/>
            </a:pPr>
            <a:r>
              <a:rPr lang="zh-CN" altLang="en-US" b="1" dirty="0" smtClean="0">
                <a:solidFill>
                  <a:srgbClr val="FF0000"/>
                </a:solidFill>
                <a:ea typeface="黑体" pitchFamily="49" charset="-122"/>
              </a:rPr>
              <a:t>                             高频考点</a:t>
            </a:r>
            <a:endParaRPr lang="zh-CN" altLang="en-US" b="1" dirty="0">
              <a:solidFill>
                <a:srgbClr val="FF0000"/>
              </a:solidFill>
              <a:ea typeface="黑体" pitchFamily="49" charset="-122"/>
            </a:endParaRPr>
          </a:p>
          <a:p>
            <a:pPr>
              <a:buFontTx/>
              <a:buNone/>
            </a:pPr>
            <a:endParaRPr lang="en-US" altLang="zh-CN" sz="2800" b="1" dirty="0" smtClean="0">
              <a:solidFill>
                <a:schemeClr val="bg1"/>
              </a:solidFill>
              <a:ea typeface="黑体" pitchFamily="49" charset="-122"/>
            </a:endParaRPr>
          </a:p>
        </p:txBody>
      </p:sp>
      <p:pic>
        <p:nvPicPr>
          <p:cNvPr id="4" name="table"/>
          <p:cNvPicPr>
            <a:picLocks noChangeAspect="1"/>
          </p:cNvPicPr>
          <p:nvPr/>
        </p:nvPicPr>
        <p:blipFill>
          <a:blip r:embed="rId2"/>
          <a:stretch>
            <a:fillRect/>
          </a:stretch>
        </p:blipFill>
        <p:spPr>
          <a:xfrm>
            <a:off x="0" y="3861048"/>
            <a:ext cx="9144000" cy="3189026"/>
          </a:xfrm>
          <a:prstGeom prst="rect">
            <a:avLst/>
          </a:prstGeom>
        </p:spPr>
      </p:pic>
    </p:spTree>
    <p:extLst>
      <p:ext uri="{BB962C8B-B14F-4D97-AF65-F5344CB8AC3E}">
        <p14:creationId xmlns:p14="http://schemas.microsoft.com/office/powerpoint/2010/main" val="4247210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FFFF"/>
                </a:solidFill>
                <a:ea typeface="黑体" pitchFamily="49" charset="-122"/>
                <a:cs typeface="+mn-cs"/>
              </a:rPr>
              <a:t>新民主主义革命讲解</a:t>
            </a:r>
            <a:r>
              <a:rPr lang="zh-CN" altLang="en-US" sz="3200" b="1" dirty="0" smtClean="0">
                <a:solidFill>
                  <a:srgbClr val="FFFFFF"/>
                </a:solidFill>
                <a:ea typeface="黑体" pitchFamily="49" charset="-122"/>
                <a:cs typeface="+mn-cs"/>
              </a:rPr>
              <a:t>提纲</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smtClean="0">
                <a:solidFill>
                  <a:schemeClr val="bg1"/>
                </a:solidFill>
                <a:ea typeface="黑体" pitchFamily="49" charset="-122"/>
              </a:rPr>
              <a:t>本</a:t>
            </a:r>
            <a:r>
              <a:rPr lang="zh-CN" altLang="en-US" sz="2400" b="1" dirty="0">
                <a:solidFill>
                  <a:schemeClr val="bg1"/>
                </a:solidFill>
                <a:ea typeface="黑体" pitchFamily="49" charset="-122"/>
              </a:rPr>
              <a:t>节内容突出一个“新”字来讲解</a:t>
            </a:r>
          </a:p>
          <a:p>
            <a:pPr>
              <a:buFontTx/>
              <a:buNone/>
            </a:pPr>
            <a:r>
              <a:rPr lang="zh-CN" altLang="en-US" sz="2400" b="1" dirty="0">
                <a:solidFill>
                  <a:schemeClr val="bg1"/>
                </a:solidFill>
                <a:ea typeface="黑体" pitchFamily="49" charset="-122"/>
              </a:rPr>
              <a:t>一．五四运动</a:t>
            </a:r>
            <a:r>
              <a:rPr lang="en-US" altLang="zh-CN" sz="2400" b="1" dirty="0">
                <a:solidFill>
                  <a:schemeClr val="bg1"/>
                </a:solidFill>
                <a:ea typeface="黑体" pitchFamily="49" charset="-122"/>
              </a:rPr>
              <a:t>----</a:t>
            </a:r>
            <a:r>
              <a:rPr lang="zh-CN" altLang="en-US" sz="2400" b="1" dirty="0">
                <a:solidFill>
                  <a:srgbClr val="FF0000"/>
                </a:solidFill>
                <a:ea typeface="黑体" pitchFamily="49" charset="-122"/>
              </a:rPr>
              <a:t>新的开端</a:t>
            </a:r>
            <a:r>
              <a:rPr lang="zh-CN" altLang="en-US" sz="2400" b="1" dirty="0">
                <a:solidFill>
                  <a:schemeClr val="bg1"/>
                </a:solidFill>
                <a:ea typeface="黑体" pitchFamily="49" charset="-122"/>
              </a:rPr>
              <a:t>   无产阶级登上历史舞台，新民主主义革命的</a:t>
            </a:r>
            <a:r>
              <a:rPr lang="zh-CN" altLang="en-US" sz="2400" b="1" dirty="0" smtClean="0">
                <a:solidFill>
                  <a:schemeClr val="bg1"/>
                </a:solidFill>
                <a:ea typeface="黑体" pitchFamily="49" charset="-122"/>
              </a:rPr>
              <a:t>开端</a:t>
            </a:r>
            <a:endParaRPr lang="en-US" altLang="zh-CN" sz="2400" b="1" dirty="0" smtClean="0">
              <a:solidFill>
                <a:schemeClr val="bg1"/>
              </a:solidFill>
              <a:ea typeface="黑体" pitchFamily="49" charset="-122"/>
            </a:endParaRPr>
          </a:p>
          <a:p>
            <a:pPr>
              <a:buFontTx/>
              <a:buNone/>
            </a:pPr>
            <a:r>
              <a:rPr lang="zh-CN" altLang="en-US" sz="2400" b="1" dirty="0">
                <a:solidFill>
                  <a:schemeClr val="bg1"/>
                </a:solidFill>
                <a:ea typeface="黑体" pitchFamily="49" charset="-122"/>
              </a:rPr>
              <a:t>其“新”体现在三个方面</a:t>
            </a:r>
            <a:r>
              <a:rPr lang="zh-CN" altLang="en-US" sz="2400" b="1" dirty="0" smtClean="0">
                <a:solidFill>
                  <a:schemeClr val="bg1"/>
                </a:solidFill>
                <a:ea typeface="黑体" pitchFamily="49" charset="-122"/>
              </a:rPr>
              <a:t>：广泛</a:t>
            </a:r>
            <a:r>
              <a:rPr lang="zh-CN" altLang="en-US" sz="2400" b="1" dirty="0">
                <a:solidFill>
                  <a:schemeClr val="bg1"/>
                </a:solidFill>
                <a:ea typeface="黑体" pitchFamily="49" charset="-122"/>
              </a:rPr>
              <a:t>的群众性</a:t>
            </a:r>
            <a:r>
              <a:rPr lang="zh-CN" altLang="en-US" sz="2400" b="1" dirty="0" smtClean="0">
                <a:solidFill>
                  <a:schemeClr val="bg1"/>
                </a:solidFill>
                <a:ea typeface="黑体" pitchFamily="49" charset="-122"/>
              </a:rPr>
              <a:t>、斗争</a:t>
            </a:r>
            <a:r>
              <a:rPr lang="zh-CN" altLang="en-US" sz="2400" b="1" dirty="0">
                <a:solidFill>
                  <a:schemeClr val="bg1"/>
                </a:solidFill>
                <a:ea typeface="黑体" pitchFamily="49" charset="-122"/>
              </a:rPr>
              <a:t>的坚决性</a:t>
            </a:r>
            <a:r>
              <a:rPr lang="zh-CN" altLang="en-US" sz="2400" b="1" dirty="0" smtClean="0">
                <a:solidFill>
                  <a:schemeClr val="bg1"/>
                </a:solidFill>
                <a:ea typeface="黑体" pitchFamily="49" charset="-122"/>
              </a:rPr>
              <a:t>、无产阶级</a:t>
            </a:r>
            <a:r>
              <a:rPr lang="zh-CN" altLang="en-US" sz="2400" b="1" dirty="0">
                <a:solidFill>
                  <a:schemeClr val="bg1"/>
                </a:solidFill>
                <a:ea typeface="黑体" pitchFamily="49" charset="-122"/>
              </a:rPr>
              <a:t>的重要性。</a:t>
            </a:r>
          </a:p>
          <a:p>
            <a:pPr>
              <a:buFontTx/>
              <a:buNone/>
            </a:pPr>
            <a:endParaRPr lang="zh-CN" altLang="en-US" sz="2400" b="1" dirty="0">
              <a:solidFill>
                <a:schemeClr val="bg1"/>
              </a:solidFill>
              <a:ea typeface="黑体" pitchFamily="49" charset="-122"/>
            </a:endParaRPr>
          </a:p>
          <a:p>
            <a:pPr>
              <a:buFontTx/>
              <a:buNone/>
            </a:pPr>
            <a:r>
              <a:rPr lang="zh-CN" altLang="en-US" sz="2400" b="1" dirty="0">
                <a:solidFill>
                  <a:schemeClr val="bg1"/>
                </a:solidFill>
                <a:ea typeface="黑体" pitchFamily="49" charset="-122"/>
              </a:rPr>
              <a:t>二．中共成立</a:t>
            </a:r>
            <a:r>
              <a:rPr lang="en-US" altLang="zh-CN" sz="2400" b="1" dirty="0">
                <a:solidFill>
                  <a:schemeClr val="bg1"/>
                </a:solidFill>
                <a:ea typeface="黑体" pitchFamily="49" charset="-122"/>
              </a:rPr>
              <a:t>----</a:t>
            </a:r>
            <a:r>
              <a:rPr lang="zh-CN" altLang="en-US" sz="2400" b="1" dirty="0">
                <a:solidFill>
                  <a:srgbClr val="FF0000"/>
                </a:solidFill>
                <a:ea typeface="黑体" pitchFamily="49" charset="-122"/>
              </a:rPr>
              <a:t>新的领导</a:t>
            </a:r>
            <a:r>
              <a:rPr lang="zh-CN" altLang="en-US" sz="2400" b="1" dirty="0">
                <a:solidFill>
                  <a:schemeClr val="bg1"/>
                </a:solidFill>
                <a:ea typeface="黑体" pitchFamily="49" charset="-122"/>
              </a:rPr>
              <a:t>   制定符合中国实际的革命</a:t>
            </a:r>
            <a:r>
              <a:rPr lang="zh-CN" altLang="en-US" sz="2400" b="1" dirty="0" smtClean="0">
                <a:solidFill>
                  <a:schemeClr val="bg1"/>
                </a:solidFill>
                <a:ea typeface="黑体" pitchFamily="49" charset="-122"/>
              </a:rPr>
              <a:t>纲领</a:t>
            </a:r>
            <a:endParaRPr lang="en-US" altLang="zh-CN" sz="2400" b="1" dirty="0" smtClean="0">
              <a:solidFill>
                <a:schemeClr val="bg1"/>
              </a:solidFill>
              <a:ea typeface="黑体" pitchFamily="49" charset="-122"/>
            </a:endParaRPr>
          </a:p>
          <a:p>
            <a:pPr>
              <a:buFontTx/>
              <a:buNone/>
            </a:pPr>
            <a:r>
              <a:rPr lang="zh-CN" altLang="en-US" sz="2400" b="1" dirty="0">
                <a:solidFill>
                  <a:schemeClr val="bg1"/>
                </a:solidFill>
                <a:ea typeface="黑体" pitchFamily="49" charset="-122"/>
              </a:rPr>
              <a:t>从大历史的视野看，自</a:t>
            </a:r>
            <a:r>
              <a:rPr lang="en-US" altLang="zh-CN" sz="2400" b="1" dirty="0">
                <a:solidFill>
                  <a:schemeClr val="bg1"/>
                </a:solidFill>
                <a:ea typeface="黑体" pitchFamily="49" charset="-122"/>
              </a:rPr>
              <a:t>1921</a:t>
            </a:r>
            <a:r>
              <a:rPr lang="zh-CN" altLang="en-US" sz="2400" b="1" dirty="0">
                <a:solidFill>
                  <a:schemeClr val="bg1"/>
                </a:solidFill>
                <a:ea typeface="黑体" pitchFamily="49" charset="-122"/>
              </a:rPr>
              <a:t>年建党至今，中国共产党人一直以实现民族独立、国家富强、人民幸福为己任，办成了“革命”、“建设”、“改革”三件大事，如今正奋力做好“复兴”这第四件大事。</a:t>
            </a:r>
          </a:p>
          <a:p>
            <a:pPr>
              <a:buFontTx/>
              <a:buNone/>
            </a:pPr>
            <a:r>
              <a:rPr lang="zh-CN" altLang="en-US" sz="2400" b="1" dirty="0">
                <a:solidFill>
                  <a:schemeClr val="bg1"/>
                </a:solidFill>
                <a:ea typeface="黑体" pitchFamily="49" charset="-122"/>
              </a:rPr>
              <a:t>三．国民革命</a:t>
            </a:r>
            <a:r>
              <a:rPr lang="en-US" altLang="zh-CN" sz="2400" b="1" dirty="0">
                <a:solidFill>
                  <a:schemeClr val="bg1"/>
                </a:solidFill>
                <a:ea typeface="黑体" pitchFamily="49" charset="-122"/>
              </a:rPr>
              <a:t>----</a:t>
            </a:r>
            <a:r>
              <a:rPr lang="zh-CN" altLang="en-US" sz="2400" b="1" dirty="0">
                <a:solidFill>
                  <a:srgbClr val="FF0000"/>
                </a:solidFill>
                <a:ea typeface="黑体" pitchFamily="49" charset="-122"/>
              </a:rPr>
              <a:t>新的斗争方式</a:t>
            </a:r>
            <a:r>
              <a:rPr lang="zh-CN" altLang="en-US" sz="2400" b="1" dirty="0">
                <a:solidFill>
                  <a:schemeClr val="bg1"/>
                </a:solidFill>
                <a:ea typeface="黑体" pitchFamily="49" charset="-122"/>
              </a:rPr>
              <a:t>   建立革命统一战线</a:t>
            </a:r>
          </a:p>
          <a:p>
            <a:pPr>
              <a:buFontTx/>
              <a:buNone/>
            </a:pPr>
            <a:r>
              <a:rPr lang="zh-CN" altLang="en-US" sz="2400" b="1" dirty="0">
                <a:solidFill>
                  <a:schemeClr val="bg1"/>
                </a:solidFill>
                <a:ea typeface="黑体" pitchFamily="49" charset="-122"/>
              </a:rPr>
              <a:t>四．工农武装割据理论的提出</a:t>
            </a:r>
            <a:r>
              <a:rPr lang="en-US" altLang="zh-CN" sz="2400" b="1" dirty="0">
                <a:solidFill>
                  <a:schemeClr val="bg1"/>
                </a:solidFill>
                <a:ea typeface="黑体" pitchFamily="49" charset="-122"/>
              </a:rPr>
              <a:t>----</a:t>
            </a:r>
            <a:r>
              <a:rPr lang="zh-CN" altLang="en-US" sz="2400" b="1" dirty="0">
                <a:solidFill>
                  <a:srgbClr val="FF0000"/>
                </a:solidFill>
                <a:ea typeface="黑体" pitchFamily="49" charset="-122"/>
              </a:rPr>
              <a:t>新的革命道路</a:t>
            </a:r>
            <a:r>
              <a:rPr lang="zh-CN" altLang="en-US" sz="2400" b="1" dirty="0">
                <a:solidFill>
                  <a:schemeClr val="bg1"/>
                </a:solidFill>
                <a:ea typeface="黑体" pitchFamily="49" charset="-122"/>
              </a:rPr>
              <a:t>提出</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768530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lvl="0"/>
            <a:r>
              <a:rPr lang="zh-CN" altLang="en-US" sz="3200" b="1" dirty="0" smtClean="0">
                <a:solidFill>
                  <a:schemeClr val="bg1"/>
                </a:solidFill>
              </a:rPr>
              <a:t>四</a:t>
            </a:r>
            <a:r>
              <a:rPr lang="en-US" altLang="zh-CN" sz="3200" b="1" dirty="0" smtClean="0">
                <a:solidFill>
                  <a:schemeClr val="bg1"/>
                </a:solidFill>
              </a:rPr>
              <a:t>.</a:t>
            </a:r>
            <a:r>
              <a:rPr lang="zh-CN" altLang="zh-CN" sz="3200" b="1" dirty="0" smtClean="0">
                <a:solidFill>
                  <a:schemeClr val="bg1"/>
                </a:solidFill>
              </a:rPr>
              <a:t>工农</a:t>
            </a:r>
            <a:r>
              <a:rPr lang="zh-CN" altLang="zh-CN" sz="3200" b="1" dirty="0">
                <a:solidFill>
                  <a:schemeClr val="bg1"/>
                </a:solidFill>
              </a:rPr>
              <a:t>武装割据理论的提出</a:t>
            </a:r>
            <a:r>
              <a:rPr lang="en-US" altLang="zh-CN" sz="3200" b="1" dirty="0">
                <a:solidFill>
                  <a:schemeClr val="bg1"/>
                </a:solidFill>
              </a:rPr>
              <a:t>----</a:t>
            </a:r>
            <a:r>
              <a:rPr lang="zh-CN" altLang="zh-CN" sz="3200" b="1" dirty="0">
                <a:solidFill>
                  <a:schemeClr val="bg1"/>
                </a:solidFill>
              </a:rPr>
              <a:t>新的革命道路</a:t>
            </a:r>
            <a:r>
              <a:rPr lang="zh-CN" altLang="zh-CN" sz="3200" b="1" dirty="0" smtClean="0">
                <a:solidFill>
                  <a:schemeClr val="bg1"/>
                </a:solidFill>
              </a:rPr>
              <a:t>提出</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5" y="692696"/>
            <a:ext cx="9100457" cy="6165304"/>
          </a:xfrm>
        </p:spPr>
        <p:txBody>
          <a:bodyPr/>
          <a:lstStyle/>
          <a:p>
            <a:pPr>
              <a:buFontTx/>
              <a:buNone/>
            </a:pPr>
            <a:r>
              <a:rPr lang="zh-CN" altLang="en-US" b="1" dirty="0">
                <a:solidFill>
                  <a:schemeClr val="bg1"/>
                </a:solidFill>
                <a:ea typeface="黑体" pitchFamily="49" charset="-122"/>
              </a:rPr>
              <a:t> </a:t>
            </a:r>
            <a:r>
              <a:rPr lang="en-US" altLang="zh-CN" b="1" dirty="0">
                <a:solidFill>
                  <a:schemeClr val="bg1"/>
                </a:solidFill>
                <a:ea typeface="黑体" pitchFamily="49" charset="-122"/>
              </a:rPr>
              <a:t>1.</a:t>
            </a:r>
            <a:r>
              <a:rPr lang="zh-CN" altLang="en-US" b="1" dirty="0">
                <a:solidFill>
                  <a:schemeClr val="bg1"/>
                </a:solidFill>
                <a:ea typeface="黑体" pitchFamily="49" charset="-122"/>
              </a:rPr>
              <a:t>来源</a:t>
            </a:r>
          </a:p>
          <a:p>
            <a:pPr>
              <a:buFontTx/>
              <a:buNone/>
            </a:pPr>
            <a:r>
              <a:rPr lang="en-US" altLang="zh-CN" b="1" dirty="0" smtClean="0">
                <a:solidFill>
                  <a:schemeClr val="bg1"/>
                </a:solidFill>
                <a:ea typeface="黑体" pitchFamily="49" charset="-122"/>
              </a:rPr>
              <a:t>A</a:t>
            </a:r>
            <a:r>
              <a:rPr lang="en-US" altLang="zh-CN" b="1" dirty="0">
                <a:solidFill>
                  <a:schemeClr val="bg1"/>
                </a:solidFill>
                <a:ea typeface="黑体" pitchFamily="49" charset="-122"/>
              </a:rPr>
              <a:t>.</a:t>
            </a:r>
            <a:r>
              <a:rPr lang="zh-CN" altLang="en-US" sz="2400" b="1" dirty="0">
                <a:solidFill>
                  <a:schemeClr val="bg1"/>
                </a:solidFill>
                <a:ea typeface="黑体" pitchFamily="49" charset="-122"/>
              </a:rPr>
              <a:t>理论</a:t>
            </a:r>
            <a:r>
              <a:rPr lang="zh-CN" altLang="en-US" sz="2400" b="1" dirty="0" smtClean="0">
                <a:solidFill>
                  <a:schemeClr val="bg1"/>
                </a:solidFill>
                <a:ea typeface="黑体" pitchFamily="49" charset="-122"/>
              </a:rPr>
              <a:t>来源：</a:t>
            </a:r>
            <a:r>
              <a:rPr lang="zh-CN" altLang="en-US" sz="2400" b="1" dirty="0">
                <a:solidFill>
                  <a:schemeClr val="bg1"/>
                </a:solidFill>
                <a:ea typeface="黑体" pitchFamily="49" charset="-122"/>
              </a:rPr>
              <a:t>马列主义</a:t>
            </a:r>
          </a:p>
          <a:p>
            <a:pPr>
              <a:buFontTx/>
              <a:buNone/>
            </a:pPr>
            <a:r>
              <a:rPr lang="en-US" altLang="zh-CN" b="1" dirty="0">
                <a:solidFill>
                  <a:schemeClr val="bg1"/>
                </a:solidFill>
                <a:ea typeface="黑体" pitchFamily="49" charset="-122"/>
              </a:rPr>
              <a:t>B.</a:t>
            </a:r>
            <a:r>
              <a:rPr lang="zh-CN" altLang="en-US" sz="2400" b="1" dirty="0">
                <a:solidFill>
                  <a:schemeClr val="bg1"/>
                </a:solidFill>
                <a:ea typeface="黑体" pitchFamily="49" charset="-122"/>
              </a:rPr>
              <a:t>实践</a:t>
            </a:r>
            <a:r>
              <a:rPr lang="zh-CN" altLang="en-US" sz="2400" b="1" dirty="0" smtClean="0">
                <a:solidFill>
                  <a:schemeClr val="bg1"/>
                </a:solidFill>
                <a:ea typeface="黑体" pitchFamily="49" charset="-122"/>
              </a:rPr>
              <a:t>来源</a:t>
            </a:r>
            <a:r>
              <a:rPr lang="zh-CN" altLang="en-US" b="1" dirty="0" smtClean="0">
                <a:solidFill>
                  <a:schemeClr val="bg1"/>
                </a:solidFill>
                <a:ea typeface="黑体" pitchFamily="49" charset="-122"/>
              </a:rPr>
              <a:t>：</a:t>
            </a:r>
            <a:r>
              <a:rPr lang="zh-CN" altLang="en-US" sz="2400" b="1" dirty="0">
                <a:solidFill>
                  <a:schemeClr val="bg1"/>
                </a:solidFill>
                <a:ea typeface="黑体" pitchFamily="49" charset="-122"/>
              </a:rPr>
              <a:t>大革命失败的教训；中共革命方针的调整</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八七会议；南昌起义、秋收起义等攻打中心城市的武装起义的失败；井冈山革命根据地的创建</a:t>
            </a:r>
            <a:r>
              <a:rPr lang="zh-CN" altLang="en-US" sz="2400" b="1" dirty="0" smtClean="0">
                <a:solidFill>
                  <a:schemeClr val="bg1"/>
                </a:solidFill>
                <a:ea typeface="黑体" pitchFamily="49" charset="-122"/>
              </a:rPr>
              <a:t>；</a:t>
            </a:r>
            <a:endParaRPr lang="zh-CN" altLang="en-US" sz="2400" b="1" dirty="0">
              <a:solidFill>
                <a:schemeClr val="bg1"/>
              </a:solidFill>
              <a:ea typeface="黑体" pitchFamily="49" charset="-122"/>
            </a:endParaRPr>
          </a:p>
          <a:p>
            <a:pPr>
              <a:buFontTx/>
              <a:buNone/>
            </a:pPr>
            <a:r>
              <a:rPr lang="en-US" altLang="zh-CN" b="1" dirty="0">
                <a:solidFill>
                  <a:schemeClr val="bg1"/>
                </a:solidFill>
                <a:ea typeface="黑体" pitchFamily="49" charset="-122"/>
              </a:rPr>
              <a:t>2</a:t>
            </a:r>
            <a:r>
              <a:rPr lang="zh-CN" altLang="en-US" b="1" dirty="0" smtClean="0">
                <a:solidFill>
                  <a:schemeClr val="bg1"/>
                </a:solidFill>
                <a:ea typeface="黑体" pitchFamily="49" charset="-122"/>
              </a:rPr>
              <a:t>内容</a:t>
            </a:r>
            <a:r>
              <a:rPr lang="en-US" altLang="zh-CN" b="1" dirty="0" smtClean="0">
                <a:solidFill>
                  <a:schemeClr val="bg1"/>
                </a:solidFill>
                <a:ea typeface="黑体" pitchFamily="49" charset="-122"/>
              </a:rPr>
              <a:t>:</a:t>
            </a:r>
            <a:r>
              <a:rPr lang="zh-CN" altLang="en-US" sz="2400" b="1" dirty="0" smtClean="0">
                <a:solidFill>
                  <a:schemeClr val="bg1"/>
                </a:solidFill>
                <a:ea typeface="黑体" pitchFamily="49" charset="-122"/>
              </a:rPr>
              <a:t>在</a:t>
            </a:r>
            <a:r>
              <a:rPr lang="zh-CN" altLang="en-US" sz="2400" b="1" dirty="0">
                <a:solidFill>
                  <a:schemeClr val="bg1"/>
                </a:solidFill>
                <a:ea typeface="黑体" pitchFamily="49" charset="-122"/>
              </a:rPr>
              <a:t>中共领导下，开展土地革命、武装斗争、根据地建设并且结合起来</a:t>
            </a:r>
            <a:r>
              <a:rPr lang="zh-CN" altLang="en-US" sz="2400" b="1" dirty="0" smtClean="0">
                <a:solidFill>
                  <a:schemeClr val="bg1"/>
                </a:solidFill>
                <a:ea typeface="黑体" pitchFamily="49" charset="-122"/>
              </a:rPr>
              <a:t>。</a:t>
            </a:r>
            <a:endParaRPr lang="zh-CN" altLang="en-US" sz="2400" b="1" dirty="0">
              <a:solidFill>
                <a:schemeClr val="bg1"/>
              </a:solidFill>
              <a:ea typeface="黑体" pitchFamily="49" charset="-122"/>
            </a:endParaRPr>
          </a:p>
          <a:p>
            <a:pPr>
              <a:buFontTx/>
              <a:buNone/>
            </a:pPr>
            <a:r>
              <a:rPr lang="en-US" altLang="zh-CN" b="1" dirty="0">
                <a:solidFill>
                  <a:schemeClr val="bg1"/>
                </a:solidFill>
                <a:ea typeface="黑体" pitchFamily="49" charset="-122"/>
              </a:rPr>
              <a:t>3..</a:t>
            </a:r>
            <a:r>
              <a:rPr lang="zh-CN" altLang="en-US" b="1" dirty="0">
                <a:solidFill>
                  <a:schemeClr val="bg1"/>
                </a:solidFill>
                <a:ea typeface="黑体" pitchFamily="49" charset="-122"/>
              </a:rPr>
              <a:t>实践</a:t>
            </a:r>
          </a:p>
          <a:p>
            <a:pPr>
              <a:buFontTx/>
              <a:buNone/>
            </a:pPr>
            <a:r>
              <a:rPr lang="en-US" altLang="zh-CN" b="1" dirty="0">
                <a:solidFill>
                  <a:schemeClr val="bg1"/>
                </a:solidFill>
                <a:ea typeface="黑体" pitchFamily="49" charset="-122"/>
              </a:rPr>
              <a:t>A.</a:t>
            </a:r>
            <a:r>
              <a:rPr lang="zh-CN" altLang="en-US" b="1" dirty="0">
                <a:solidFill>
                  <a:schemeClr val="bg1"/>
                </a:solidFill>
                <a:ea typeface="黑体" pitchFamily="49" charset="-122"/>
              </a:rPr>
              <a:t>土地革命</a:t>
            </a:r>
          </a:p>
          <a:p>
            <a:pPr>
              <a:buFontTx/>
              <a:buNone/>
            </a:pPr>
            <a:r>
              <a:rPr lang="en-US" altLang="zh-CN" b="1" dirty="0">
                <a:solidFill>
                  <a:schemeClr val="bg1"/>
                </a:solidFill>
                <a:ea typeface="黑体" pitchFamily="49" charset="-122"/>
              </a:rPr>
              <a:t>B.</a:t>
            </a:r>
            <a:r>
              <a:rPr lang="zh-CN" altLang="en-US" b="1" dirty="0">
                <a:solidFill>
                  <a:schemeClr val="bg1"/>
                </a:solidFill>
                <a:ea typeface="黑体" pitchFamily="49" charset="-122"/>
              </a:rPr>
              <a:t>武装斗争     反围剿斗争</a:t>
            </a:r>
          </a:p>
          <a:p>
            <a:pPr>
              <a:buFontTx/>
              <a:buNone/>
            </a:pPr>
            <a:r>
              <a:rPr lang="en-US" altLang="zh-CN" b="1" dirty="0">
                <a:solidFill>
                  <a:schemeClr val="bg1"/>
                </a:solidFill>
                <a:ea typeface="黑体" pitchFamily="49" charset="-122"/>
              </a:rPr>
              <a:t>C.</a:t>
            </a:r>
            <a:r>
              <a:rPr lang="zh-CN" altLang="en-US" b="1" dirty="0">
                <a:solidFill>
                  <a:schemeClr val="bg1"/>
                </a:solidFill>
                <a:ea typeface="黑体" pitchFamily="49" charset="-122"/>
              </a:rPr>
              <a:t>根据地建设   经济建设   政权建设  </a:t>
            </a:r>
            <a:r>
              <a:rPr lang="en-US" altLang="zh-CN" b="1" dirty="0">
                <a:solidFill>
                  <a:schemeClr val="bg1"/>
                </a:solidFill>
                <a:ea typeface="黑体" pitchFamily="49" charset="-122"/>
              </a:rPr>
              <a:t>1931.11 </a:t>
            </a:r>
            <a:r>
              <a:rPr lang="zh-CN" altLang="en-US" b="1" dirty="0">
                <a:solidFill>
                  <a:schemeClr val="bg1"/>
                </a:solidFill>
                <a:ea typeface="黑体" pitchFamily="49" charset="-122"/>
              </a:rPr>
              <a:t>瑞金  工农苏维埃政权  共和国摇篮</a:t>
            </a:r>
          </a:p>
          <a:p>
            <a:pPr>
              <a:buFontTx/>
              <a:buNone/>
            </a:pP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768530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smtClean="0">
                <a:solidFill>
                  <a:schemeClr val="bg1"/>
                </a:solidFill>
              </a:rPr>
              <a:t>五</a:t>
            </a:r>
            <a:r>
              <a:rPr lang="en-US" altLang="zh-CN" sz="3200" b="1" dirty="0" smtClean="0">
                <a:solidFill>
                  <a:schemeClr val="bg1"/>
                </a:solidFill>
              </a:rPr>
              <a:t>.</a:t>
            </a:r>
            <a:r>
              <a:rPr lang="zh-CN" altLang="zh-CN" sz="3200" b="1" dirty="0">
                <a:solidFill>
                  <a:schemeClr val="bg1"/>
                </a:solidFill>
              </a:rPr>
              <a:t>红军</a:t>
            </a:r>
            <a:r>
              <a:rPr lang="zh-CN" altLang="zh-CN" sz="3200" b="1" dirty="0" smtClean="0">
                <a:solidFill>
                  <a:schemeClr val="bg1"/>
                </a:solidFill>
              </a:rPr>
              <a:t>长征</a:t>
            </a:r>
            <a:r>
              <a:rPr lang="zh-CN" altLang="en-US" sz="3200" b="1" dirty="0">
                <a:solidFill>
                  <a:schemeClr val="bg1"/>
                </a:solidFill>
              </a:rPr>
              <a:t>与</a:t>
            </a:r>
            <a:r>
              <a:rPr lang="zh-CN" altLang="en-US" sz="3200" b="1" dirty="0" smtClean="0">
                <a:solidFill>
                  <a:schemeClr val="bg1"/>
                </a:solidFill>
              </a:rPr>
              <a:t>遵义会议</a:t>
            </a:r>
            <a:r>
              <a:rPr lang="en-US" altLang="zh-CN" sz="3200" b="1" dirty="0" smtClean="0">
                <a:solidFill>
                  <a:schemeClr val="bg1"/>
                </a:solidFill>
              </a:rPr>
              <a:t>----</a:t>
            </a:r>
            <a:r>
              <a:rPr lang="zh-CN" altLang="en-US" sz="3200" b="1" dirty="0">
                <a:solidFill>
                  <a:schemeClr val="bg1"/>
                </a:solidFill>
                <a:ea typeface="黑体" pitchFamily="49" charset="-122"/>
                <a:cs typeface="+mn-cs"/>
              </a:rPr>
              <a:t>中共走向</a:t>
            </a:r>
            <a:r>
              <a:rPr lang="zh-CN" altLang="en-US" sz="3200" b="1" dirty="0" smtClean="0">
                <a:solidFill>
                  <a:schemeClr val="bg1"/>
                </a:solidFill>
                <a:ea typeface="黑体" pitchFamily="49" charset="-122"/>
                <a:cs typeface="+mn-cs"/>
              </a:rPr>
              <a:t>成熟</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六．抗日战争的胜利</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近代以来反对帝国主义侵略的第一次完全</a:t>
            </a:r>
            <a:r>
              <a:rPr lang="zh-CN" altLang="en-US" b="1" dirty="0" smtClean="0">
                <a:solidFill>
                  <a:schemeClr val="bg1"/>
                </a:solidFill>
                <a:ea typeface="黑体" pitchFamily="49" charset="-122"/>
              </a:rPr>
              <a:t>胜利</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是中华民族走向复兴的</a:t>
            </a:r>
            <a:r>
              <a:rPr lang="zh-CN" altLang="en-US" b="1" dirty="0" smtClean="0">
                <a:solidFill>
                  <a:schemeClr val="bg1"/>
                </a:solidFill>
                <a:ea typeface="黑体" pitchFamily="49" charset="-122"/>
              </a:rPr>
              <a:t>起点</a:t>
            </a:r>
            <a:r>
              <a:rPr lang="en-US" altLang="zh-CN" b="1" dirty="0" smtClean="0">
                <a:solidFill>
                  <a:schemeClr val="bg1"/>
                </a:solidFill>
                <a:ea typeface="黑体" pitchFamily="49" charset="-122"/>
              </a:rPr>
              <a:t>.</a:t>
            </a:r>
          </a:p>
          <a:p>
            <a:pPr>
              <a:buFontTx/>
              <a:buNone/>
            </a:pPr>
            <a:r>
              <a:rPr lang="zh-CN" altLang="en-US" b="1" dirty="0" smtClean="0">
                <a:solidFill>
                  <a:schemeClr val="bg1"/>
                </a:solidFill>
                <a:ea typeface="黑体" pitchFamily="49" charset="-122"/>
              </a:rPr>
              <a:t>七</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人民解放战争</a:t>
            </a:r>
            <a:r>
              <a:rPr lang="en-US" altLang="zh-CN" b="1" dirty="0" smtClean="0">
                <a:solidFill>
                  <a:schemeClr val="bg1"/>
                </a:solidFill>
                <a:ea typeface="黑体" pitchFamily="49" charset="-122"/>
              </a:rPr>
              <a:t>----</a:t>
            </a:r>
            <a:r>
              <a:rPr lang="zh-CN" altLang="en-US" b="1" dirty="0">
                <a:solidFill>
                  <a:schemeClr val="bg1"/>
                </a:solidFill>
                <a:ea typeface="黑体" pitchFamily="49" charset="-122"/>
              </a:rPr>
              <a:t>“一年一个样，三年大变样</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r>
              <a:rPr lang="zh-CN" altLang="en-US" b="1" dirty="0">
                <a:solidFill>
                  <a:schemeClr val="bg1"/>
                </a:solidFill>
                <a:ea typeface="黑体" pitchFamily="49" charset="-122"/>
              </a:rPr>
              <a:t>八．新民主主义革命</a:t>
            </a:r>
            <a:r>
              <a:rPr lang="zh-CN" altLang="en-US" b="1" dirty="0" smtClean="0">
                <a:solidFill>
                  <a:schemeClr val="bg1"/>
                </a:solidFill>
                <a:ea typeface="黑体" pitchFamily="49" charset="-122"/>
              </a:rPr>
              <a:t>胜利</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1.</a:t>
            </a:r>
            <a:r>
              <a:rPr lang="zh-CN" altLang="en-US" b="1" dirty="0">
                <a:solidFill>
                  <a:schemeClr val="bg1"/>
                </a:solidFill>
                <a:ea typeface="黑体" pitchFamily="49" charset="-122"/>
              </a:rPr>
              <a:t>胜利的标志：</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a:solidFill>
                  <a:schemeClr val="bg1"/>
                </a:solidFill>
                <a:ea typeface="黑体" pitchFamily="49" charset="-122"/>
              </a:rPr>
              <a:t>胜利的意义：</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3.</a:t>
            </a:r>
            <a:r>
              <a:rPr lang="zh-CN" altLang="en-US" b="1" dirty="0">
                <a:solidFill>
                  <a:schemeClr val="bg1"/>
                </a:solidFill>
                <a:ea typeface="黑体" pitchFamily="49" charset="-122"/>
              </a:rPr>
              <a:t>胜利的基本经验</a:t>
            </a:r>
            <a:endParaRPr lang="en-US" altLang="zh-CN"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821206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600" b="1" dirty="0" smtClean="0">
                <a:solidFill>
                  <a:schemeClr val="bg1"/>
                </a:solidFill>
              </a:rPr>
              <a:t>欧美</a:t>
            </a:r>
            <a:r>
              <a:rPr lang="zh-CN" altLang="en-US" sz="3600" b="1" dirty="0">
                <a:solidFill>
                  <a:schemeClr val="bg1"/>
                </a:solidFill>
              </a:rPr>
              <a:t>近代的政治创新 </a:t>
            </a:r>
            <a:endParaRPr lang="zh-CN" altLang="en-US" sz="36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smtClean="0">
                <a:solidFill>
                  <a:schemeClr val="bg1"/>
                </a:solidFill>
                <a:ea typeface="黑体" pitchFamily="49" charset="-122"/>
              </a:rPr>
              <a:t>英美法德四</a:t>
            </a:r>
            <a:r>
              <a:rPr lang="zh-CN" altLang="en-US" sz="2800" b="1" dirty="0">
                <a:solidFill>
                  <a:schemeClr val="bg1"/>
                </a:solidFill>
                <a:ea typeface="黑体" pitchFamily="49" charset="-122"/>
              </a:rPr>
              <a:t>国代议制认知</a:t>
            </a:r>
            <a:r>
              <a:rPr lang="zh-CN" altLang="en-US" sz="2800" b="1" dirty="0" smtClean="0">
                <a:solidFill>
                  <a:schemeClr val="bg1"/>
                </a:solidFill>
                <a:ea typeface="黑体" pitchFamily="49" charset="-122"/>
              </a:rPr>
              <a:t>角度</a:t>
            </a:r>
            <a:endParaRPr lang="zh-CN" altLang="en-US"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一</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代议制</a:t>
            </a:r>
            <a:r>
              <a:rPr lang="zh-CN" altLang="en-US" sz="2800" b="1" dirty="0">
                <a:solidFill>
                  <a:srgbClr val="FF0000"/>
                </a:solidFill>
                <a:ea typeface="黑体" pitchFamily="49" charset="-122"/>
              </a:rPr>
              <a:t>范式</a:t>
            </a:r>
          </a:p>
          <a:p>
            <a:pPr>
              <a:buFontTx/>
              <a:buNone/>
            </a:pPr>
            <a:r>
              <a:rPr lang="zh-CN" altLang="en-US" sz="2800" b="1" dirty="0">
                <a:solidFill>
                  <a:schemeClr val="bg1"/>
                </a:solidFill>
                <a:ea typeface="黑体" pitchFamily="49" charset="-122"/>
              </a:rPr>
              <a:t>英国议会制君主立宪政体</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权力转移</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实现虚君</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美国三权分立式共和政体</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权力制衡</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实现共和</a:t>
            </a:r>
            <a:r>
              <a:rPr lang="en-US" altLang="zh-CN" sz="2800" b="1" dirty="0">
                <a:solidFill>
                  <a:schemeClr val="bg1"/>
                </a:solidFill>
                <a:ea typeface="黑体" pitchFamily="49" charset="-122"/>
              </a:rPr>
              <a:t>)</a:t>
            </a:r>
          </a:p>
          <a:p>
            <a:pPr>
              <a:buFontTx/>
              <a:buNone/>
            </a:pP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二</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代议制</a:t>
            </a:r>
            <a:r>
              <a:rPr lang="zh-CN" altLang="en-US" sz="2800" b="1" dirty="0">
                <a:solidFill>
                  <a:srgbClr val="FF0000"/>
                </a:solidFill>
                <a:ea typeface="黑体" pitchFamily="49" charset="-122"/>
              </a:rPr>
              <a:t>变式</a:t>
            </a:r>
          </a:p>
          <a:p>
            <a:pPr>
              <a:buFontTx/>
              <a:buNone/>
            </a:pPr>
            <a:r>
              <a:rPr lang="zh-CN" altLang="en-US" sz="2800" b="1" dirty="0">
                <a:solidFill>
                  <a:schemeClr val="bg1"/>
                </a:solidFill>
                <a:ea typeface="黑体" pitchFamily="49" charset="-122"/>
              </a:rPr>
              <a:t>法国半总统半</a:t>
            </a:r>
            <a:r>
              <a:rPr lang="zh-CN" altLang="en-US" sz="2800" b="1" dirty="0" smtClean="0">
                <a:solidFill>
                  <a:schemeClr val="bg1"/>
                </a:solidFill>
                <a:ea typeface="黑体" pitchFamily="49" charset="-122"/>
              </a:rPr>
              <a:t>议会制</a:t>
            </a:r>
            <a:r>
              <a:rPr lang="zh-CN" altLang="en-US" sz="2800" b="1" dirty="0">
                <a:solidFill>
                  <a:schemeClr val="bg1"/>
                </a:solidFill>
                <a:ea typeface="黑体" pitchFamily="49" charset="-122"/>
              </a:rPr>
              <a:t>共和</a:t>
            </a:r>
            <a:r>
              <a:rPr lang="zh-CN" altLang="en-US" sz="2800" b="1" dirty="0" smtClean="0">
                <a:solidFill>
                  <a:schemeClr val="bg1"/>
                </a:solidFill>
                <a:ea typeface="黑体" pitchFamily="49" charset="-122"/>
              </a:rPr>
              <a:t>政体</a:t>
            </a:r>
            <a:r>
              <a:rPr lang="en-US" altLang="zh-CN" sz="2800" b="1" dirty="0" smtClean="0">
                <a:solidFill>
                  <a:schemeClr val="bg1"/>
                </a:solidFill>
                <a:ea typeface="黑体" pitchFamily="49" charset="-122"/>
              </a:rPr>
              <a:t>----</a:t>
            </a:r>
            <a:r>
              <a:rPr lang="zh-CN" altLang="en-US" sz="2800" b="1" dirty="0" smtClean="0">
                <a:solidFill>
                  <a:srgbClr val="FF0000"/>
                </a:solidFill>
                <a:ea typeface="黑体" pitchFamily="49" charset="-122"/>
              </a:rPr>
              <a:t>权力</a:t>
            </a:r>
            <a:r>
              <a:rPr lang="zh-CN" altLang="en-US" sz="2800" b="1" dirty="0">
                <a:solidFill>
                  <a:srgbClr val="FF0000"/>
                </a:solidFill>
                <a:ea typeface="黑体" pitchFamily="49" charset="-122"/>
              </a:rPr>
              <a:t>制衡</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维护共和</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德国二元制君主立宪政体－</a:t>
            </a:r>
            <a:r>
              <a:rPr lang="zh-CN" altLang="en-US" sz="2800" b="1" dirty="0">
                <a:solidFill>
                  <a:srgbClr val="FF0000"/>
                </a:solidFill>
                <a:ea typeface="黑体" pitchFamily="49" charset="-122"/>
              </a:rPr>
              <a:t>权力集中</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维护皇权</a:t>
            </a:r>
            <a:r>
              <a:rPr lang="en-US" altLang="zh-CN" sz="2800" b="1" dirty="0">
                <a:solidFill>
                  <a:schemeClr val="bg1"/>
                </a:solidFill>
                <a:ea typeface="黑体" pitchFamily="49" charset="-122"/>
              </a:rPr>
              <a:t>)</a:t>
            </a:r>
          </a:p>
          <a:p>
            <a:pPr>
              <a:buFontTx/>
              <a:buNone/>
            </a:pPr>
            <a:endParaRPr lang="zh-CN" altLang="en-US" sz="2800" b="1" dirty="0">
              <a:solidFill>
                <a:schemeClr val="bg1"/>
              </a:solidFill>
              <a:ea typeface="黑体" pitchFamily="49" charset="-122"/>
            </a:endParaRPr>
          </a:p>
        </p:txBody>
      </p:sp>
    </p:spTree>
    <p:extLst>
      <p:ext uri="{BB962C8B-B14F-4D97-AF65-F5344CB8AC3E}">
        <p14:creationId xmlns:p14="http://schemas.microsoft.com/office/powerpoint/2010/main" val="2658794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3522" y="1071546"/>
            <a:ext cx="2709396" cy="523220"/>
          </a:xfrm>
          <a:prstGeom prst="rect">
            <a:avLst/>
          </a:prstGeom>
          <a:noFill/>
        </p:spPr>
        <p:txBody>
          <a:bodyPr wrap="none" rtlCol="0">
            <a:spAutoFit/>
          </a:bodyPr>
          <a:lstStyle/>
          <a:p>
            <a:r>
              <a:rPr lang="zh-CN" altLang="en-US" sz="2800" b="1" dirty="0" smtClean="0">
                <a:solidFill>
                  <a:schemeClr val="bg1"/>
                </a:solidFill>
                <a:latin typeface="黑体" panose="02010609060101010101" pitchFamily="49" charset="-122"/>
                <a:ea typeface="黑体" panose="02010609060101010101" pitchFamily="49" charset="-122"/>
              </a:rPr>
              <a:t>美国的分权制衡</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5" name="AutoShape 4"/>
          <p:cNvSpPr/>
          <p:nvPr/>
        </p:nvSpPr>
        <p:spPr bwMode="auto">
          <a:xfrm>
            <a:off x="1882271" y="3024205"/>
            <a:ext cx="219172" cy="2928959"/>
          </a:xfrm>
          <a:prstGeom prst="leftBrace">
            <a:avLst>
              <a:gd name="adj1" fmla="val 141789"/>
              <a:gd name="adj2" fmla="val 50000"/>
            </a:avLst>
          </a:prstGeom>
          <a:solidFill>
            <a:schemeClr val="accent1"/>
          </a:solidFill>
          <a:ln w="9525">
            <a:solidFill>
              <a:schemeClr val="tx1"/>
            </a:solidFill>
            <a:round/>
          </a:ln>
        </p:spPr>
        <p:txBody>
          <a:bodyPr anchor="ctr"/>
          <a:lstStyle/>
          <a:p>
            <a:pPr eaLnBrk="1" hangingPunct="1"/>
            <a:endParaRPr lang="zh-CN" altLang="en-US" sz="2800"/>
          </a:p>
        </p:txBody>
      </p:sp>
      <p:sp>
        <p:nvSpPr>
          <p:cNvPr id="6" name="Text Box 5"/>
          <p:cNvSpPr txBox="1">
            <a:spLocks noChangeArrowheads="1"/>
          </p:cNvSpPr>
          <p:nvPr/>
        </p:nvSpPr>
        <p:spPr bwMode="auto">
          <a:xfrm>
            <a:off x="2199753" y="2901927"/>
            <a:ext cx="1340482" cy="523220"/>
          </a:xfrm>
          <a:prstGeom prst="rect">
            <a:avLst/>
          </a:prstGeom>
          <a:noFill/>
          <a:ln w="9525">
            <a:noFill/>
            <a:miter lim="800000"/>
          </a:ln>
        </p:spPr>
        <p:txBody>
          <a:bodyPr>
            <a:spAutoFit/>
          </a:bodyPr>
          <a:lstStyle/>
          <a:p>
            <a:pPr eaLnBrk="1" hangingPunct="1"/>
            <a:r>
              <a:rPr lang="zh-CN" altLang="en-US" sz="2800" b="1" dirty="0">
                <a:solidFill>
                  <a:schemeClr val="bg1"/>
                </a:solidFill>
              </a:rPr>
              <a:t>联邦</a:t>
            </a:r>
            <a:r>
              <a:rPr lang="zh-CN" altLang="en-US" sz="2800" b="1" dirty="0" smtClean="0">
                <a:solidFill>
                  <a:schemeClr val="bg1"/>
                </a:solidFill>
              </a:rPr>
              <a:t>制：</a:t>
            </a:r>
            <a:endParaRPr lang="zh-CN" altLang="en-US" sz="2800" dirty="0">
              <a:solidFill>
                <a:schemeClr val="bg1"/>
              </a:solidFill>
            </a:endParaRPr>
          </a:p>
        </p:txBody>
      </p:sp>
      <p:sp>
        <p:nvSpPr>
          <p:cNvPr id="7" name="Text Box 6"/>
          <p:cNvSpPr txBox="1">
            <a:spLocks noChangeArrowheads="1"/>
          </p:cNvSpPr>
          <p:nvPr/>
        </p:nvSpPr>
        <p:spPr bwMode="auto">
          <a:xfrm>
            <a:off x="3518785" y="2881289"/>
            <a:ext cx="232444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中央与地</a:t>
            </a:r>
            <a:r>
              <a:rPr lang="zh-CN" altLang="en-US" sz="2800" b="1" dirty="0" smtClean="0">
                <a:solidFill>
                  <a:schemeClr val="bg1"/>
                </a:solidFill>
              </a:rPr>
              <a:t>方</a:t>
            </a:r>
            <a:endParaRPr lang="zh-CN" altLang="en-US" sz="2800" dirty="0">
              <a:solidFill>
                <a:schemeClr val="bg1"/>
              </a:solidFill>
            </a:endParaRPr>
          </a:p>
        </p:txBody>
      </p:sp>
      <p:sp>
        <p:nvSpPr>
          <p:cNvPr id="8" name="Text Box 7"/>
          <p:cNvSpPr txBox="1">
            <a:spLocks noChangeArrowheads="1"/>
          </p:cNvSpPr>
          <p:nvPr/>
        </p:nvSpPr>
        <p:spPr bwMode="auto">
          <a:xfrm>
            <a:off x="2224950" y="3600427"/>
            <a:ext cx="1293835"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两院</a:t>
            </a:r>
            <a:r>
              <a:rPr lang="zh-CN" altLang="en-US" sz="2800" b="1" dirty="0" smtClean="0">
                <a:solidFill>
                  <a:schemeClr val="bg1"/>
                </a:solidFill>
              </a:rPr>
              <a:t>制：</a:t>
            </a:r>
            <a:endParaRPr lang="zh-CN" altLang="en-US" sz="2800" dirty="0">
              <a:solidFill>
                <a:schemeClr val="bg1"/>
              </a:solidFill>
            </a:endParaRPr>
          </a:p>
        </p:txBody>
      </p:sp>
      <p:sp>
        <p:nvSpPr>
          <p:cNvPr id="9" name="Text Box 8"/>
          <p:cNvSpPr txBox="1">
            <a:spLocks noChangeArrowheads="1"/>
          </p:cNvSpPr>
          <p:nvPr/>
        </p:nvSpPr>
        <p:spPr bwMode="auto">
          <a:xfrm>
            <a:off x="3518786" y="3572516"/>
            <a:ext cx="294807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众议院与参议院</a:t>
            </a:r>
            <a:endParaRPr lang="zh-CN" altLang="en-US" sz="2800" dirty="0">
              <a:solidFill>
                <a:schemeClr val="bg1"/>
              </a:solidFill>
            </a:endParaRPr>
          </a:p>
        </p:txBody>
      </p:sp>
      <p:sp>
        <p:nvSpPr>
          <p:cNvPr id="10" name="Text Box 9"/>
          <p:cNvSpPr txBox="1">
            <a:spLocks noChangeArrowheads="1"/>
          </p:cNvSpPr>
          <p:nvPr/>
        </p:nvSpPr>
        <p:spPr bwMode="auto">
          <a:xfrm>
            <a:off x="2224952" y="4392589"/>
            <a:ext cx="1293834"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两党</a:t>
            </a:r>
            <a:r>
              <a:rPr lang="zh-CN" altLang="en-US" sz="2800" b="1" dirty="0" smtClean="0">
                <a:solidFill>
                  <a:schemeClr val="bg1"/>
                </a:solidFill>
              </a:rPr>
              <a:t>制：</a:t>
            </a:r>
            <a:endParaRPr lang="zh-CN" altLang="en-US" sz="2800" dirty="0">
              <a:solidFill>
                <a:schemeClr val="bg1"/>
              </a:solidFill>
            </a:endParaRPr>
          </a:p>
        </p:txBody>
      </p:sp>
      <p:sp>
        <p:nvSpPr>
          <p:cNvPr id="11" name="Text Box 10"/>
          <p:cNvSpPr txBox="1">
            <a:spLocks noChangeArrowheads="1"/>
          </p:cNvSpPr>
          <p:nvPr/>
        </p:nvSpPr>
        <p:spPr bwMode="auto">
          <a:xfrm>
            <a:off x="3552825" y="4358333"/>
            <a:ext cx="2914035" cy="523220"/>
          </a:xfrm>
          <a:prstGeom prst="rect">
            <a:avLst/>
          </a:prstGeom>
          <a:noFill/>
          <a:ln w="9525">
            <a:noFill/>
            <a:miter lim="800000"/>
          </a:ln>
        </p:spPr>
        <p:txBody>
          <a:bodyPr>
            <a:spAutoFit/>
          </a:bodyPr>
          <a:lstStyle/>
          <a:p>
            <a:pPr eaLnBrk="1" hangingPunct="1"/>
            <a:r>
              <a:rPr lang="zh-CN" altLang="en-US" sz="2800" b="1" dirty="0" smtClean="0">
                <a:solidFill>
                  <a:schemeClr val="bg1"/>
                </a:solidFill>
              </a:rPr>
              <a:t>执政党与在野党</a:t>
            </a:r>
            <a:endParaRPr lang="zh-CN" altLang="en-US" sz="2800" dirty="0">
              <a:solidFill>
                <a:schemeClr val="bg1"/>
              </a:solidFill>
            </a:endParaRPr>
          </a:p>
        </p:txBody>
      </p:sp>
      <p:sp>
        <p:nvSpPr>
          <p:cNvPr id="12" name="Text Box 11"/>
          <p:cNvSpPr txBox="1">
            <a:spLocks noChangeArrowheads="1"/>
          </p:cNvSpPr>
          <p:nvPr/>
        </p:nvSpPr>
        <p:spPr bwMode="auto">
          <a:xfrm>
            <a:off x="2256420" y="5572779"/>
            <a:ext cx="2753420" cy="523220"/>
          </a:xfrm>
          <a:prstGeom prst="rect">
            <a:avLst/>
          </a:prstGeom>
          <a:noFill/>
          <a:ln w="9525">
            <a:noFill/>
            <a:miter lim="800000"/>
          </a:ln>
        </p:spPr>
        <p:txBody>
          <a:bodyPr wrap="square">
            <a:spAutoFit/>
          </a:bodyPr>
          <a:lstStyle/>
          <a:p>
            <a:pPr eaLnBrk="1" hangingPunct="1"/>
            <a:r>
              <a:rPr lang="zh-CN" altLang="en-US" sz="2800" b="1" dirty="0" smtClean="0">
                <a:solidFill>
                  <a:schemeClr val="bg1"/>
                </a:solidFill>
              </a:rPr>
              <a:t>政府</a:t>
            </a:r>
            <a:r>
              <a:rPr lang="zh-CN" altLang="en-US" sz="2800" b="1" dirty="0">
                <a:solidFill>
                  <a:schemeClr val="bg1"/>
                </a:solidFill>
              </a:rPr>
              <a:t>：</a:t>
            </a:r>
            <a:r>
              <a:rPr lang="zh-CN" altLang="en-US" sz="2800" b="1" dirty="0" smtClean="0">
                <a:solidFill>
                  <a:schemeClr val="bg1"/>
                </a:solidFill>
              </a:rPr>
              <a:t>三权分立</a:t>
            </a:r>
            <a:endParaRPr lang="zh-CN" altLang="en-US" sz="2800" dirty="0">
              <a:solidFill>
                <a:schemeClr val="bg1"/>
              </a:solidFill>
            </a:endParaRPr>
          </a:p>
        </p:txBody>
      </p:sp>
      <p:sp>
        <p:nvSpPr>
          <p:cNvPr id="13" name="AutoShape 12"/>
          <p:cNvSpPr/>
          <p:nvPr/>
        </p:nvSpPr>
        <p:spPr bwMode="auto">
          <a:xfrm>
            <a:off x="4766067" y="5280723"/>
            <a:ext cx="114647" cy="1081087"/>
          </a:xfrm>
          <a:prstGeom prst="leftBrace">
            <a:avLst>
              <a:gd name="adj1" fmla="val 62362"/>
              <a:gd name="adj2" fmla="val 50000"/>
            </a:avLst>
          </a:prstGeom>
          <a:solidFill>
            <a:schemeClr val="accent1"/>
          </a:solidFill>
          <a:ln w="9525">
            <a:solidFill>
              <a:schemeClr val="tx1"/>
            </a:solidFill>
            <a:round/>
          </a:ln>
        </p:spPr>
        <p:txBody>
          <a:bodyPr anchor="ctr"/>
          <a:lstStyle/>
          <a:p>
            <a:pPr eaLnBrk="1" hangingPunct="1"/>
            <a:endParaRPr lang="zh-CN" altLang="en-US" sz="2800"/>
          </a:p>
        </p:txBody>
      </p:sp>
      <p:sp>
        <p:nvSpPr>
          <p:cNvPr id="14" name="Text Box 13"/>
          <p:cNvSpPr txBox="1">
            <a:spLocks noChangeArrowheads="1"/>
          </p:cNvSpPr>
          <p:nvPr/>
        </p:nvSpPr>
        <p:spPr bwMode="auto">
          <a:xfrm>
            <a:off x="4880694" y="5064782"/>
            <a:ext cx="2715642"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立法权：国会</a:t>
            </a:r>
            <a:endParaRPr lang="zh-CN" altLang="en-US" sz="2800" dirty="0">
              <a:solidFill>
                <a:schemeClr val="bg1"/>
              </a:solidFill>
            </a:endParaRPr>
          </a:p>
        </p:txBody>
      </p:sp>
      <p:sp>
        <p:nvSpPr>
          <p:cNvPr id="15" name="Text Box 14"/>
          <p:cNvSpPr txBox="1">
            <a:spLocks noChangeArrowheads="1"/>
          </p:cNvSpPr>
          <p:nvPr/>
        </p:nvSpPr>
        <p:spPr bwMode="auto">
          <a:xfrm>
            <a:off x="4881974" y="5496582"/>
            <a:ext cx="2978281"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行政权：总统</a:t>
            </a:r>
            <a:endParaRPr lang="zh-CN" altLang="en-US" sz="2800" dirty="0">
              <a:solidFill>
                <a:schemeClr val="bg1"/>
              </a:solidFill>
            </a:endParaRPr>
          </a:p>
        </p:txBody>
      </p:sp>
      <p:sp>
        <p:nvSpPr>
          <p:cNvPr id="16" name="Text Box 15"/>
          <p:cNvSpPr txBox="1">
            <a:spLocks noChangeArrowheads="1"/>
          </p:cNvSpPr>
          <p:nvPr/>
        </p:nvSpPr>
        <p:spPr bwMode="auto">
          <a:xfrm>
            <a:off x="4880695" y="6001407"/>
            <a:ext cx="3603171" cy="523220"/>
          </a:xfrm>
          <a:prstGeom prst="rect">
            <a:avLst/>
          </a:prstGeom>
          <a:noFill/>
          <a:ln w="9525">
            <a:noFill/>
            <a:miter lim="800000"/>
          </a:ln>
        </p:spPr>
        <p:txBody>
          <a:bodyPr wrap="square">
            <a:spAutoFit/>
          </a:bodyPr>
          <a:lstStyle/>
          <a:p>
            <a:pPr eaLnBrk="1" hangingPunct="1"/>
            <a:r>
              <a:rPr lang="zh-CN" altLang="en-US" sz="2800" b="1" dirty="0">
                <a:solidFill>
                  <a:schemeClr val="bg1"/>
                </a:solidFill>
              </a:rPr>
              <a:t>司法权：最高法院</a:t>
            </a:r>
            <a:endParaRPr lang="zh-CN" altLang="en-US" sz="2800" dirty="0">
              <a:solidFill>
                <a:schemeClr val="bg1"/>
              </a:solidFill>
            </a:endParaRPr>
          </a:p>
        </p:txBody>
      </p:sp>
      <p:sp>
        <p:nvSpPr>
          <p:cNvPr id="17" name="Oval 23"/>
          <p:cNvSpPr>
            <a:spLocks noChangeArrowheads="1"/>
          </p:cNvSpPr>
          <p:nvPr/>
        </p:nvSpPr>
        <p:spPr bwMode="auto">
          <a:xfrm>
            <a:off x="1056991" y="2786099"/>
            <a:ext cx="656382" cy="3744913"/>
          </a:xfrm>
          <a:prstGeom prst="ellipse">
            <a:avLst/>
          </a:prstGeom>
          <a:solidFill>
            <a:srgbClr val="800000"/>
          </a:solidFill>
          <a:ln w="9525">
            <a:solidFill>
              <a:schemeClr val="tx1"/>
            </a:solidFill>
            <a:round/>
          </a:ln>
        </p:spPr>
        <p:txBody>
          <a:bodyPr wrap="none" anchor="ctr"/>
          <a:lstStyle/>
          <a:p>
            <a:pPr algn="ctr"/>
            <a:endParaRPr lang="zh-CN" altLang="zh-CN" sz="1200">
              <a:solidFill>
                <a:schemeClr val="bg1"/>
              </a:solidFill>
              <a:latin typeface="Verdana" panose="020B0604030504040204" pitchFamily="34" charset="0"/>
              <a:ea typeface="楷体_GB2312" pitchFamily="49" charset="-122"/>
            </a:endParaRPr>
          </a:p>
        </p:txBody>
      </p:sp>
      <p:sp>
        <p:nvSpPr>
          <p:cNvPr id="18" name="Text Box 24"/>
          <p:cNvSpPr txBox="1">
            <a:spLocks noChangeArrowheads="1"/>
          </p:cNvSpPr>
          <p:nvPr/>
        </p:nvSpPr>
        <p:spPr bwMode="auto">
          <a:xfrm>
            <a:off x="937116" y="3286167"/>
            <a:ext cx="800219" cy="3887787"/>
          </a:xfrm>
          <a:prstGeom prst="rect">
            <a:avLst/>
          </a:prstGeom>
          <a:noFill/>
          <a:ln w="9525">
            <a:noFill/>
            <a:miter lim="800000"/>
          </a:ln>
        </p:spPr>
        <p:txBody>
          <a:bodyPr vert="eaVert">
            <a:spAutoFit/>
          </a:bodyPr>
          <a:lstStyle/>
          <a:p>
            <a:pPr>
              <a:spcBef>
                <a:spcPct val="50000"/>
              </a:spcBef>
            </a:pPr>
            <a:r>
              <a:rPr lang="zh-CN" altLang="en-US" sz="4000" b="1" dirty="0">
                <a:solidFill>
                  <a:srgbClr val="FFFF99"/>
                </a:solidFill>
                <a:latin typeface="Verdana" panose="020B0604030504040204" pitchFamily="34" charset="0"/>
                <a:ea typeface="楷体_GB2312" pitchFamily="49" charset="-122"/>
              </a:rPr>
              <a:t>分权与制衡</a:t>
            </a:r>
          </a:p>
        </p:txBody>
      </p:sp>
    </p:spTree>
    <p:extLst>
      <p:ext uri="{BB962C8B-B14F-4D97-AF65-F5344CB8AC3E}">
        <p14:creationId xmlns:p14="http://schemas.microsoft.com/office/powerpoint/2010/main" val="40501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4" grpId="0"/>
      <p:bldP spid="15" grpId="0"/>
      <p:bldP spid="16" grpId="0"/>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600" b="1" dirty="0" smtClean="0">
                <a:solidFill>
                  <a:srgbClr val="FF0000"/>
                </a:solidFill>
              </a:rPr>
              <a:t>国情</a:t>
            </a:r>
            <a:r>
              <a:rPr lang="zh-CN" altLang="en-US" sz="3600" b="1" dirty="0">
                <a:solidFill>
                  <a:schemeClr val="bg1"/>
                </a:solidFill>
                <a:ea typeface="黑体" pitchFamily="49" charset="-122"/>
              </a:rPr>
              <a:t>与各国政体选择</a:t>
            </a:r>
            <a:endParaRPr lang="zh-CN" altLang="en-US" sz="36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zh-CN" b="1" dirty="0">
                <a:solidFill>
                  <a:schemeClr val="bg1"/>
                </a:solidFill>
              </a:rPr>
              <a:t>英国实行君主立宪制的原因</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1</a:t>
            </a:r>
            <a:r>
              <a:rPr lang="en-US" altLang="zh-CN" b="1" dirty="0">
                <a:solidFill>
                  <a:schemeClr val="bg1"/>
                </a:solidFill>
                <a:ea typeface="黑体" pitchFamily="49" charset="-122"/>
              </a:rPr>
              <a:t>.</a:t>
            </a:r>
            <a:r>
              <a:rPr lang="zh-CN" altLang="en-US" b="1" dirty="0">
                <a:solidFill>
                  <a:schemeClr val="bg1"/>
                </a:solidFill>
                <a:ea typeface="黑体" pitchFamily="49" charset="-122"/>
              </a:rPr>
              <a:t>历史传统：</a:t>
            </a:r>
            <a:r>
              <a:rPr lang="en-US" altLang="zh-CN" b="1" dirty="0">
                <a:solidFill>
                  <a:schemeClr val="bg1"/>
                </a:solidFill>
                <a:ea typeface="黑体" pitchFamily="49" charset="-122"/>
              </a:rPr>
              <a:t>1215.《</a:t>
            </a:r>
            <a:r>
              <a:rPr lang="zh-CN" altLang="en-US" b="1" dirty="0">
                <a:solidFill>
                  <a:schemeClr val="bg1"/>
                </a:solidFill>
                <a:ea typeface="黑体" pitchFamily="49" charset="-122"/>
              </a:rPr>
              <a:t>大宪章</a:t>
            </a:r>
            <a:r>
              <a:rPr lang="en-US" altLang="zh-CN" b="1" dirty="0">
                <a:solidFill>
                  <a:schemeClr val="bg1"/>
                </a:solidFill>
                <a:ea typeface="黑体" pitchFamily="49" charset="-122"/>
              </a:rPr>
              <a:t>》——</a:t>
            </a:r>
            <a:r>
              <a:rPr lang="zh-CN" altLang="en-US" b="1" dirty="0">
                <a:solidFill>
                  <a:schemeClr val="bg1"/>
                </a:solidFill>
                <a:ea typeface="黑体" pitchFamily="49" charset="-122"/>
              </a:rPr>
              <a:t>限制王权</a:t>
            </a:r>
          </a:p>
          <a:p>
            <a:pPr>
              <a:buFontTx/>
              <a:buNone/>
            </a:pPr>
            <a:r>
              <a:rPr lang="zh-CN" altLang="en-US" b="1" dirty="0">
                <a:solidFill>
                  <a:schemeClr val="bg1"/>
                </a:solidFill>
                <a:ea typeface="黑体" pitchFamily="49" charset="-122"/>
              </a:rPr>
              <a:t>                 </a:t>
            </a:r>
            <a:r>
              <a:rPr lang="zh-CN" altLang="en-US" b="1" dirty="0" smtClean="0">
                <a:solidFill>
                  <a:schemeClr val="bg1"/>
                </a:solidFill>
                <a:ea typeface="黑体" pitchFamily="49" charset="-122"/>
              </a:rPr>
              <a:t>     </a:t>
            </a:r>
            <a:r>
              <a:rPr lang="en-US" altLang="zh-CN" b="1" dirty="0" smtClean="0">
                <a:solidFill>
                  <a:schemeClr val="bg1"/>
                </a:solidFill>
                <a:ea typeface="黑体" pitchFamily="49" charset="-122"/>
              </a:rPr>
              <a:t>1265</a:t>
            </a:r>
            <a:r>
              <a:rPr lang="en-US" altLang="zh-CN" b="1" dirty="0">
                <a:solidFill>
                  <a:schemeClr val="bg1"/>
                </a:solidFill>
                <a:ea typeface="黑体" pitchFamily="49" charset="-122"/>
              </a:rPr>
              <a:t>. </a:t>
            </a:r>
            <a:r>
              <a:rPr lang="zh-CN" altLang="en-US" b="1" dirty="0">
                <a:solidFill>
                  <a:schemeClr val="bg1"/>
                </a:solidFill>
                <a:ea typeface="黑体" pitchFamily="49" charset="-122"/>
              </a:rPr>
              <a:t>议会建立</a:t>
            </a:r>
            <a:r>
              <a:rPr lang="en-US" altLang="zh-CN" b="1" dirty="0">
                <a:solidFill>
                  <a:schemeClr val="bg1"/>
                </a:solidFill>
                <a:ea typeface="黑体" pitchFamily="49" charset="-122"/>
              </a:rPr>
              <a:t>——</a:t>
            </a:r>
            <a:r>
              <a:rPr lang="zh-CN" altLang="en-US" b="1" dirty="0">
                <a:solidFill>
                  <a:schemeClr val="bg1"/>
                </a:solidFill>
                <a:ea typeface="黑体" pitchFamily="49" charset="-122"/>
              </a:rPr>
              <a:t>议会</a:t>
            </a:r>
            <a:r>
              <a:rPr lang="zh-CN" altLang="en-US" b="1" dirty="0" smtClean="0">
                <a:solidFill>
                  <a:schemeClr val="bg1"/>
                </a:solidFill>
                <a:ea typeface="黑体" pitchFamily="49" charset="-122"/>
              </a:rPr>
              <a:t>传统</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smtClean="0">
                <a:solidFill>
                  <a:schemeClr val="bg1"/>
                </a:solidFill>
                <a:ea typeface="黑体" pitchFamily="49" charset="-122"/>
              </a:rPr>
              <a:t>政治变革处于</a:t>
            </a:r>
            <a:r>
              <a:rPr lang="zh-CN" altLang="en-US" b="1" dirty="0">
                <a:solidFill>
                  <a:schemeClr val="bg1"/>
                </a:solidFill>
                <a:ea typeface="黑体" pitchFamily="49" charset="-122"/>
              </a:rPr>
              <a:t>早期工场手工业</a:t>
            </a:r>
            <a:r>
              <a:rPr lang="zh-CN" altLang="en-US" b="1" dirty="0" smtClean="0">
                <a:solidFill>
                  <a:schemeClr val="bg1"/>
                </a:solidFill>
                <a:ea typeface="黑体" pitchFamily="49" charset="-122"/>
              </a:rPr>
              <a:t>阶段</a:t>
            </a:r>
            <a:endParaRPr lang="en-US" altLang="zh-CN" b="1" dirty="0" smtClean="0">
              <a:solidFill>
                <a:schemeClr val="bg1"/>
              </a:solidFill>
              <a:ea typeface="黑体" pitchFamily="49" charset="-122"/>
            </a:endParaRPr>
          </a:p>
          <a:p>
            <a:pPr>
              <a:buFontTx/>
              <a:buNone/>
            </a:pPr>
            <a:r>
              <a:rPr lang="zh-CN" altLang="en-US" sz="2400" b="1" dirty="0" smtClean="0">
                <a:solidFill>
                  <a:schemeClr val="bg1"/>
                </a:solidFill>
                <a:ea typeface="黑体" pitchFamily="49" charset="-122"/>
              </a:rPr>
              <a:t>    资产阶级化</a:t>
            </a:r>
            <a:r>
              <a:rPr lang="zh-CN" altLang="en-US" sz="2400" b="1" dirty="0">
                <a:solidFill>
                  <a:schemeClr val="bg1"/>
                </a:solidFill>
                <a:ea typeface="黑体" pitchFamily="49" charset="-122"/>
              </a:rPr>
              <a:t>的贵族还无力与旧的封建势力彻底</a:t>
            </a:r>
            <a:r>
              <a:rPr lang="zh-CN" altLang="en-US" sz="2400" b="1" dirty="0" smtClean="0">
                <a:solidFill>
                  <a:schemeClr val="bg1"/>
                </a:solidFill>
                <a:ea typeface="黑体" pitchFamily="49" charset="-122"/>
              </a:rPr>
              <a:t>决裂</a:t>
            </a:r>
            <a:r>
              <a:rPr lang="zh-CN" altLang="en-US" sz="2400" b="1" dirty="0">
                <a:solidFill>
                  <a:schemeClr val="bg1"/>
                </a:solidFill>
                <a:ea typeface="黑体" pitchFamily="49" charset="-122"/>
              </a:rPr>
              <a:t>，</a:t>
            </a:r>
            <a:r>
              <a:rPr lang="zh-CN" altLang="en-US" sz="2400" b="1" dirty="0" smtClean="0">
                <a:solidFill>
                  <a:schemeClr val="bg1"/>
                </a:solidFill>
                <a:ea typeface="黑体" pitchFamily="49" charset="-122"/>
              </a:rPr>
              <a:t>往往</a:t>
            </a:r>
            <a:r>
              <a:rPr lang="zh-CN" altLang="en-US" sz="2400" b="1" dirty="0">
                <a:solidFill>
                  <a:schemeClr val="bg1"/>
                </a:solidFill>
                <a:ea typeface="黑体" pitchFamily="49" charset="-122"/>
              </a:rPr>
              <a:t>采取联合部分封建贵族共同斗争来反对王权，因而对封建势力的妥协多于斗争，联合多于对抗</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实践经验</a:t>
            </a:r>
            <a:endParaRPr lang="en-US" altLang="zh-CN" b="1" dirty="0" smtClean="0">
              <a:solidFill>
                <a:schemeClr val="bg1"/>
              </a:solidFill>
              <a:ea typeface="黑体" pitchFamily="49" charset="-122"/>
            </a:endParaRPr>
          </a:p>
          <a:p>
            <a:pPr>
              <a:buFontTx/>
              <a:buNone/>
            </a:pPr>
            <a:r>
              <a:rPr lang="zh-CN" altLang="en-US" sz="2400" b="1" dirty="0">
                <a:solidFill>
                  <a:schemeClr val="bg1"/>
                </a:solidFill>
                <a:ea typeface="黑体" pitchFamily="49" charset="-122"/>
              </a:rPr>
              <a:t>从英国资产阶级的革命过程来看，维护旧王朝的统治绝对不行，民主共和制也行不通。唯一可行的，就是</a:t>
            </a:r>
            <a:r>
              <a:rPr lang="zh-CN" altLang="en-US" sz="2400" b="1" dirty="0">
                <a:solidFill>
                  <a:srgbClr val="FF0000"/>
                </a:solidFill>
                <a:ea typeface="黑体" pitchFamily="49" charset="-122"/>
              </a:rPr>
              <a:t>改造</a:t>
            </a:r>
            <a:r>
              <a:rPr lang="zh-CN" altLang="en-US" sz="2400" b="1" dirty="0">
                <a:solidFill>
                  <a:schemeClr val="bg1"/>
                </a:solidFill>
                <a:ea typeface="黑体" pitchFamily="49" charset="-122"/>
              </a:rPr>
              <a:t>君主制度，使它在</a:t>
            </a:r>
            <a:r>
              <a:rPr lang="zh-CN" altLang="en-US" sz="2400" b="1" dirty="0">
                <a:solidFill>
                  <a:srgbClr val="FF0000"/>
                </a:solidFill>
                <a:ea typeface="黑体" pitchFamily="49" charset="-122"/>
              </a:rPr>
              <a:t>形式上</a:t>
            </a:r>
            <a:r>
              <a:rPr lang="zh-CN" altLang="en-US" sz="2400" b="1" dirty="0">
                <a:solidFill>
                  <a:schemeClr val="bg1"/>
                </a:solidFill>
                <a:ea typeface="黑体" pitchFamily="49" charset="-122"/>
              </a:rPr>
              <a:t>保留君主制，但在</a:t>
            </a:r>
            <a:r>
              <a:rPr lang="zh-CN" altLang="en-US" sz="2400" b="1" dirty="0">
                <a:solidFill>
                  <a:srgbClr val="FF0000"/>
                </a:solidFill>
                <a:ea typeface="黑体" pitchFamily="49" charset="-122"/>
              </a:rPr>
              <a:t>本质上</a:t>
            </a:r>
            <a:r>
              <a:rPr lang="zh-CN" altLang="en-US" sz="2400" b="1" dirty="0">
                <a:solidFill>
                  <a:schemeClr val="bg1"/>
                </a:solidFill>
                <a:ea typeface="黑体" pitchFamily="49" charset="-122"/>
              </a:rPr>
              <a:t>要适应资本主义的发展，实行议会民主制，以保障国会下院掌握最高的权力（立法权等），这就是君主立宪制。</a:t>
            </a:r>
          </a:p>
          <a:p>
            <a:pPr>
              <a:buFontTx/>
              <a:buNone/>
            </a:pP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658794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4000" b="1" dirty="0">
                <a:solidFill>
                  <a:srgbClr val="FF0000"/>
                </a:solidFill>
              </a:rPr>
              <a:t>国情</a:t>
            </a:r>
            <a:r>
              <a:rPr lang="zh-CN" altLang="en-US" sz="4000" b="1" dirty="0">
                <a:solidFill>
                  <a:schemeClr val="bg1"/>
                </a:solidFill>
                <a:ea typeface="黑体" pitchFamily="49" charset="-122"/>
              </a:rPr>
              <a:t>与各国政体选择</a:t>
            </a:r>
            <a:endParaRPr lang="zh-CN" altLang="en-US" sz="40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a:solidFill>
                  <a:schemeClr val="bg1"/>
                </a:solidFill>
                <a:ea typeface="黑体" pitchFamily="49" charset="-122"/>
              </a:rPr>
              <a:t>北美政体建立与国情的关系</a:t>
            </a:r>
          </a:p>
          <a:p>
            <a:pPr>
              <a:buFontTx/>
              <a:buNone/>
            </a:pPr>
            <a:r>
              <a:rPr lang="zh-CN" altLang="en-US" sz="2400" b="1" dirty="0">
                <a:solidFill>
                  <a:schemeClr val="bg1"/>
                </a:solidFill>
                <a:ea typeface="黑体" pitchFamily="49" charset="-122"/>
              </a:rPr>
              <a:t>美国制度是其特有的历史地理优势的产 物。</a:t>
            </a:r>
          </a:p>
          <a:p>
            <a:pPr>
              <a:buFontTx/>
              <a:buNone/>
            </a:pP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从地理上看， 美国遥居新大陆， 周边并无强 邻 ，实行中央与地方分权制度无外来之力支持 分裂之虞； </a:t>
            </a:r>
          </a:p>
          <a:p>
            <a:pPr>
              <a:buFontTx/>
              <a:buNone/>
            </a:pP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从历史上看， 美国是一个殖民地移民 国家， 原住民被绞杀殆尽 ， 对美国的政治几乎没 有影响。英国殖民者一方面移植资本主义制度，  一方面对殖民地采取分而治之的办法。北美十 三州殖民地没有统一的行政管理机构，各州拥 有各自的立法、 行政、 税收系统。</a:t>
            </a:r>
          </a:p>
          <a:p>
            <a:pPr>
              <a:buFontTx/>
              <a:buNone/>
            </a:pPr>
            <a:r>
              <a:rPr lang="zh-CN" altLang="en-US" sz="2400" b="1" dirty="0">
                <a:solidFill>
                  <a:schemeClr val="bg1"/>
                </a:solidFill>
                <a:ea typeface="黑体" pitchFamily="49" charset="-122"/>
              </a:rPr>
              <a:t>所以， 美国</a:t>
            </a:r>
            <a:r>
              <a:rPr lang="zh-CN" altLang="en-US" sz="2400" b="1" dirty="0">
                <a:solidFill>
                  <a:srgbClr val="FF0000"/>
                </a:solidFill>
                <a:ea typeface="黑体" pitchFamily="49" charset="-122"/>
              </a:rPr>
              <a:t>无</a:t>
            </a:r>
            <a:r>
              <a:rPr lang="zh-CN" altLang="en-US" sz="2400" b="1" dirty="0">
                <a:solidFill>
                  <a:schemeClr val="bg1"/>
                </a:solidFill>
                <a:ea typeface="黑体" pitchFamily="49" charset="-122"/>
              </a:rPr>
              <a:t>大 陆国家深厚的诸如专制、 等级之类的</a:t>
            </a:r>
            <a:r>
              <a:rPr lang="zh-CN" altLang="en-US" sz="2400" b="1" dirty="0">
                <a:solidFill>
                  <a:srgbClr val="FF0000"/>
                </a:solidFill>
                <a:ea typeface="黑体" pitchFamily="49" charset="-122"/>
              </a:rPr>
              <a:t>封建传统</a:t>
            </a:r>
            <a:r>
              <a:rPr lang="zh-CN" altLang="en-US" sz="2400" b="1" dirty="0">
                <a:solidFill>
                  <a:schemeClr val="bg1"/>
                </a:solidFill>
                <a:ea typeface="黑体" pitchFamily="49" charset="-122"/>
              </a:rPr>
              <a:t>，  却有分权、 分立的政治现实。殖民地的特点使美国缺乏 自身的文化传统，其移民来自英国和欧 洲其他国家 ， 与其母国有密切的联系， 因此 ， 英 法等国系统的</a:t>
            </a:r>
            <a:r>
              <a:rPr lang="zh-CN" altLang="en-US" sz="2400" b="1" dirty="0">
                <a:solidFill>
                  <a:srgbClr val="FF0000"/>
                </a:solidFill>
                <a:ea typeface="黑体" pitchFamily="49" charset="-122"/>
              </a:rPr>
              <a:t>资产阶级革命理论和原则</a:t>
            </a:r>
            <a:r>
              <a:rPr lang="zh-CN" altLang="en-US" sz="2400" b="1" dirty="0">
                <a:solidFill>
                  <a:schemeClr val="bg1"/>
                </a:solidFill>
                <a:ea typeface="黑体" pitchFamily="49" charset="-122"/>
              </a:rPr>
              <a:t>在北美 得到广泛传播。</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616747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4000" b="1" dirty="0">
                <a:solidFill>
                  <a:srgbClr val="FF0000"/>
                </a:solidFill>
              </a:rPr>
              <a:t>国情</a:t>
            </a:r>
            <a:r>
              <a:rPr lang="zh-CN" altLang="en-US" sz="4000" b="1" dirty="0">
                <a:solidFill>
                  <a:schemeClr val="bg1"/>
                </a:solidFill>
                <a:ea typeface="黑体" pitchFamily="49" charset="-122"/>
              </a:rPr>
              <a:t>与各国政体选择</a:t>
            </a:r>
            <a:endParaRPr lang="zh-CN" altLang="en-US" sz="40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3" y="764704"/>
            <a:ext cx="9100457" cy="6093296"/>
          </a:xfrm>
        </p:spPr>
        <p:txBody>
          <a:bodyPr/>
          <a:lstStyle/>
          <a:p>
            <a:pPr>
              <a:buFontTx/>
              <a:buNone/>
            </a:pPr>
            <a:r>
              <a:rPr lang="zh-CN" altLang="en-US" b="1" dirty="0" smtClean="0">
                <a:solidFill>
                  <a:schemeClr val="bg1"/>
                </a:solidFill>
                <a:ea typeface="黑体" pitchFamily="49" charset="-122"/>
              </a:rPr>
              <a:t>法国共和</a:t>
            </a:r>
            <a:r>
              <a:rPr lang="zh-CN" altLang="en-US" b="1" dirty="0">
                <a:solidFill>
                  <a:schemeClr val="bg1"/>
                </a:solidFill>
                <a:ea typeface="黑体" pitchFamily="49" charset="-122"/>
              </a:rPr>
              <a:t>政体</a:t>
            </a:r>
            <a:r>
              <a:rPr lang="zh-CN" altLang="en-US" b="1" dirty="0" smtClean="0">
                <a:solidFill>
                  <a:schemeClr val="bg1"/>
                </a:solidFill>
                <a:ea typeface="黑体" pitchFamily="49" charset="-122"/>
              </a:rPr>
              <a:t>的确立</a:t>
            </a:r>
            <a:r>
              <a:rPr lang="zh-CN" altLang="en-US" b="1" dirty="0">
                <a:solidFill>
                  <a:schemeClr val="bg1"/>
                </a:solidFill>
                <a:ea typeface="黑体" pitchFamily="49" charset="-122"/>
              </a:rPr>
              <a:t>的原因</a:t>
            </a:r>
            <a:r>
              <a:rPr lang="zh-CN" altLang="en-US"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工业</a:t>
            </a:r>
            <a:r>
              <a:rPr lang="zh-CN" altLang="en-US" sz="2800" b="1" dirty="0">
                <a:solidFill>
                  <a:schemeClr val="bg1"/>
                </a:solidFill>
                <a:ea typeface="黑体" pitchFamily="49" charset="-122"/>
              </a:rPr>
              <a:t>资本主义发展提供物质基础</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启蒙</a:t>
            </a:r>
            <a:r>
              <a:rPr lang="zh-CN" altLang="en-US" sz="2800" b="1" dirty="0">
                <a:solidFill>
                  <a:schemeClr val="bg1"/>
                </a:solidFill>
                <a:ea typeface="黑体" pitchFamily="49" charset="-122"/>
              </a:rPr>
              <a:t>思想影响下共和思想被人们接受并支持</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君主</a:t>
            </a:r>
            <a:r>
              <a:rPr lang="zh-CN" altLang="en-US" sz="2800" b="1" dirty="0">
                <a:solidFill>
                  <a:schemeClr val="bg1"/>
                </a:solidFill>
                <a:ea typeface="黑体" pitchFamily="49" charset="-122"/>
              </a:rPr>
              <a:t>派与共和派竞争下君主派自身分裂，实力削弱</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r>
              <a:rPr lang="zh-CN" altLang="en-US" b="1" dirty="0">
                <a:solidFill>
                  <a:schemeClr val="bg1"/>
                </a:solidFill>
                <a:ea typeface="黑体" pitchFamily="49" charset="-122"/>
              </a:rPr>
              <a:t>法国共和政体的</a:t>
            </a:r>
            <a:r>
              <a:rPr lang="zh-CN" altLang="en-US" b="1" dirty="0" smtClean="0">
                <a:solidFill>
                  <a:schemeClr val="bg1"/>
                </a:solidFill>
                <a:ea typeface="黑体" pitchFamily="49" charset="-122"/>
              </a:rPr>
              <a:t>确立</a:t>
            </a:r>
            <a:r>
              <a:rPr lang="zh-CN" altLang="en-US" b="1" dirty="0" smtClean="0">
                <a:solidFill>
                  <a:srgbClr val="FF0000"/>
                </a:solidFill>
                <a:ea typeface="黑体" pitchFamily="49" charset="-122"/>
              </a:rPr>
              <a:t>艰难</a:t>
            </a:r>
            <a:r>
              <a:rPr lang="zh-CN" altLang="en-US" b="1" dirty="0">
                <a:solidFill>
                  <a:schemeClr val="bg1"/>
                </a:solidFill>
                <a:ea typeface="黑体" pitchFamily="49" charset="-122"/>
              </a:rPr>
              <a:t>的</a:t>
            </a:r>
            <a:r>
              <a:rPr lang="zh-CN" altLang="en-US" b="1" dirty="0" smtClean="0">
                <a:solidFill>
                  <a:schemeClr val="bg1"/>
                </a:solidFill>
                <a:ea typeface="黑体" pitchFamily="49" charset="-122"/>
              </a:rPr>
              <a:t>原因</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法国</a:t>
            </a:r>
            <a:r>
              <a:rPr lang="zh-CN" altLang="en-US" sz="2800" b="1" dirty="0">
                <a:solidFill>
                  <a:schemeClr val="bg1"/>
                </a:solidFill>
                <a:ea typeface="黑体" pitchFamily="49" charset="-122"/>
              </a:rPr>
              <a:t>是欧洲典型封建国家</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法国</a:t>
            </a:r>
            <a:r>
              <a:rPr lang="zh-CN" altLang="en-US" sz="2800" b="1" dirty="0">
                <a:solidFill>
                  <a:schemeClr val="bg1"/>
                </a:solidFill>
                <a:ea typeface="黑体" pitchFamily="49" charset="-122"/>
              </a:rPr>
              <a:t>资产阶级革命面临欧洲大陆其它封建国家的干涉</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r>
              <a:rPr lang="zh-CN" altLang="en-US" sz="2800" b="1" dirty="0">
                <a:solidFill>
                  <a:srgbClr val="FF0000"/>
                </a:solidFill>
                <a:ea typeface="黑体" pitchFamily="49" charset="-122"/>
              </a:rPr>
              <a:t>英国主要 追求 自由</a:t>
            </a:r>
            <a:r>
              <a:rPr lang="zh-CN" altLang="en-US" sz="2800" b="1" dirty="0">
                <a:solidFill>
                  <a:schemeClr val="bg1"/>
                </a:solidFill>
                <a:ea typeface="黑体" pitchFamily="49" charset="-122"/>
              </a:rPr>
              <a:t>， 即保证工商业自由发展； </a:t>
            </a:r>
            <a:r>
              <a:rPr lang="zh-CN" altLang="en-US" sz="2800" b="1" dirty="0">
                <a:solidFill>
                  <a:srgbClr val="FF0000"/>
                </a:solidFill>
                <a:ea typeface="黑体" pitchFamily="49" charset="-122"/>
              </a:rPr>
              <a:t>法国主要追 求平等</a:t>
            </a:r>
            <a:r>
              <a:rPr lang="zh-CN" altLang="en-US" sz="2800" b="1" dirty="0">
                <a:solidFill>
                  <a:schemeClr val="bg1"/>
                </a:solidFill>
                <a:ea typeface="黑体" pitchFamily="49" charset="-122"/>
              </a:rPr>
              <a:t>， 即不同等级 ， 实际上就是第三等级要享 有平等的政治权利。</a:t>
            </a:r>
            <a:endParaRPr lang="en-US" altLang="zh-CN" sz="2800" b="1" dirty="0">
              <a:solidFill>
                <a:schemeClr val="bg1"/>
              </a:solidFill>
              <a:ea typeface="黑体" pitchFamily="49" charset="-122"/>
            </a:endParaRPr>
          </a:p>
        </p:txBody>
      </p:sp>
    </p:spTree>
    <p:extLst>
      <p:ext uri="{BB962C8B-B14F-4D97-AF65-F5344CB8AC3E}">
        <p14:creationId xmlns:p14="http://schemas.microsoft.com/office/powerpoint/2010/main" val="3616747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4000" b="1" dirty="0">
                <a:solidFill>
                  <a:srgbClr val="FF0000"/>
                </a:solidFill>
              </a:rPr>
              <a:t>国情</a:t>
            </a:r>
            <a:r>
              <a:rPr lang="zh-CN" altLang="en-US" sz="4000" b="1" dirty="0">
                <a:solidFill>
                  <a:schemeClr val="bg1"/>
                </a:solidFill>
                <a:ea typeface="黑体" pitchFamily="49" charset="-122"/>
              </a:rPr>
              <a:t>与各国政体选择</a:t>
            </a:r>
            <a:endParaRPr lang="zh-CN" altLang="en-US" sz="40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德国二元制君主立宪</a:t>
            </a:r>
            <a:r>
              <a:rPr lang="zh-CN" altLang="en-US" b="1" dirty="0" smtClean="0">
                <a:solidFill>
                  <a:schemeClr val="bg1"/>
                </a:solidFill>
                <a:ea typeface="黑体" pitchFamily="49" charset="-122"/>
              </a:rPr>
              <a:t>政体确立</a:t>
            </a:r>
            <a:r>
              <a:rPr lang="zh-CN" altLang="en-US" b="1" dirty="0">
                <a:solidFill>
                  <a:schemeClr val="bg1"/>
                </a:solidFill>
                <a:ea typeface="黑体" pitchFamily="49" charset="-122"/>
              </a:rPr>
              <a:t>的</a:t>
            </a:r>
            <a:r>
              <a:rPr lang="zh-CN" altLang="en-US" b="1" dirty="0" smtClean="0">
                <a:solidFill>
                  <a:schemeClr val="bg1"/>
                </a:solidFill>
                <a:ea typeface="黑体" pitchFamily="49" charset="-122"/>
              </a:rPr>
              <a:t>原因</a:t>
            </a: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统一前四分五裂的纷争严重阻碍资本主义发展。</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a:solidFill>
                  <a:schemeClr val="bg1"/>
                </a:solidFill>
                <a:ea typeface="黑体" pitchFamily="49" charset="-122"/>
              </a:rPr>
              <a:t>统一前资本主义</a:t>
            </a:r>
            <a:r>
              <a:rPr lang="zh-CN" altLang="en-US" b="1" dirty="0" smtClean="0">
                <a:solidFill>
                  <a:schemeClr val="bg1"/>
                </a:solidFill>
                <a:ea typeface="黑体" pitchFamily="49" charset="-122"/>
              </a:rPr>
              <a:t>发展水平相对低，资产阶级化</a:t>
            </a:r>
            <a:r>
              <a:rPr lang="zh-CN" altLang="en-US" b="1" dirty="0">
                <a:solidFill>
                  <a:schemeClr val="bg1"/>
                </a:solidFill>
                <a:ea typeface="黑体" pitchFamily="49" charset="-122"/>
              </a:rPr>
              <a:t>了的容克地主的</a:t>
            </a:r>
            <a:r>
              <a:rPr lang="zh-CN" altLang="en-US" b="1" dirty="0" smtClean="0">
                <a:solidFill>
                  <a:srgbClr val="FF0000"/>
                </a:solidFill>
                <a:ea typeface="黑体" pitchFamily="49" charset="-122"/>
              </a:rPr>
              <a:t>主导</a:t>
            </a:r>
            <a:r>
              <a:rPr lang="zh-CN" altLang="en-US" b="1" dirty="0" smtClean="0">
                <a:solidFill>
                  <a:schemeClr val="bg1"/>
                </a:solidFill>
                <a:ea typeface="黑体" pitchFamily="49" charset="-122"/>
              </a:rPr>
              <a:t>完成帝国</a:t>
            </a:r>
            <a:r>
              <a:rPr lang="zh-CN" altLang="en-US" b="1" dirty="0">
                <a:solidFill>
                  <a:schemeClr val="bg1"/>
                </a:solidFill>
                <a:ea typeface="黑体" pitchFamily="49" charset="-122"/>
              </a:rPr>
              <a:t>的统一</a:t>
            </a:r>
            <a:r>
              <a:rPr lang="zh-CN" altLang="en-US" b="1" dirty="0" smtClean="0">
                <a:solidFill>
                  <a:schemeClr val="bg1"/>
                </a:solidFill>
                <a:ea typeface="黑体" pitchFamily="49" charset="-122"/>
              </a:rPr>
              <a:t>，政治上充满</a:t>
            </a:r>
            <a:r>
              <a:rPr lang="zh-CN" altLang="en-US" b="1" dirty="0">
                <a:solidFill>
                  <a:schemeClr val="bg1"/>
                </a:solidFill>
                <a:ea typeface="黑体" pitchFamily="49" charset="-122"/>
              </a:rPr>
              <a:t>专制主义和军国主义</a:t>
            </a:r>
            <a:r>
              <a:rPr lang="zh-CN" altLang="en-US" b="1" dirty="0" smtClean="0">
                <a:solidFill>
                  <a:schemeClr val="bg1"/>
                </a:solidFill>
                <a:ea typeface="黑体" pitchFamily="49" charset="-122"/>
              </a:rPr>
              <a:t>色彩。</a:t>
            </a:r>
            <a:endParaRPr lang="en-US" altLang="zh-CN"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735492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例如：着眼专题间联系的整合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由周代到秦汉的</a:t>
            </a:r>
            <a:r>
              <a:rPr lang="zh-CN" altLang="en-US" b="1" dirty="0" smtClean="0">
                <a:solidFill>
                  <a:schemeClr val="bg1"/>
                </a:solidFill>
                <a:ea typeface="黑体" pitchFamily="49" charset="-122"/>
              </a:rPr>
              <a:t>社会变革</a:t>
            </a:r>
            <a:endParaRPr lang="en-US" altLang="zh-CN"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从</a:t>
            </a:r>
            <a:r>
              <a:rPr lang="zh-CN" altLang="en-US" b="1" dirty="0">
                <a:solidFill>
                  <a:schemeClr val="bg1"/>
                </a:solidFill>
                <a:ea typeface="黑体" pitchFamily="49" charset="-122"/>
              </a:rPr>
              <a:t>血缘部族逐渐形成国家；从分裂到统一</a:t>
            </a:r>
          </a:p>
          <a:p>
            <a:pPr>
              <a:buFontTx/>
              <a:buNone/>
            </a:pPr>
            <a:r>
              <a:rPr lang="en-US" altLang="zh-CN" b="1" dirty="0" smtClean="0">
                <a:solidFill>
                  <a:schemeClr val="bg1"/>
                </a:solidFill>
                <a:ea typeface="黑体" pitchFamily="49" charset="-122"/>
              </a:rPr>
              <a:t>2.</a:t>
            </a:r>
            <a:r>
              <a:rPr lang="zh-CN" altLang="en-US" b="1" dirty="0" smtClean="0">
                <a:solidFill>
                  <a:schemeClr val="bg1"/>
                </a:solidFill>
                <a:ea typeface="黑体" pitchFamily="49" charset="-122"/>
              </a:rPr>
              <a:t>由</a:t>
            </a:r>
            <a:r>
              <a:rPr lang="zh-CN" altLang="en-US" b="1" dirty="0">
                <a:solidFill>
                  <a:schemeClr val="bg1"/>
                </a:solidFill>
                <a:ea typeface="黑体" pitchFamily="49" charset="-122"/>
              </a:rPr>
              <a:t>王权到帝制、由分权到集权（最高执政集团尚未实现权力高度集中到中央集权）；由封建到郡县（从地方分权到中央集权） </a:t>
            </a: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从</a:t>
            </a:r>
            <a:r>
              <a:rPr lang="zh-CN" altLang="en-US" b="1" dirty="0">
                <a:solidFill>
                  <a:schemeClr val="bg1"/>
                </a:solidFill>
                <a:ea typeface="黑体" pitchFamily="49" charset="-122"/>
              </a:rPr>
              <a:t>贵族政治到官僚政治</a:t>
            </a:r>
          </a:p>
          <a:p>
            <a:pPr>
              <a:buFontTx/>
              <a:buNone/>
            </a:pPr>
            <a:r>
              <a:rPr lang="en-US" altLang="zh-CN" b="1" dirty="0" smtClean="0">
                <a:solidFill>
                  <a:schemeClr val="bg1"/>
                </a:solidFill>
                <a:ea typeface="黑体" pitchFamily="49" charset="-122"/>
              </a:rPr>
              <a:t>4.</a:t>
            </a:r>
            <a:r>
              <a:rPr lang="zh-CN" altLang="en-US" b="1" dirty="0" smtClean="0">
                <a:solidFill>
                  <a:schemeClr val="bg1"/>
                </a:solidFill>
                <a:ea typeface="黑体" pitchFamily="49" charset="-122"/>
              </a:rPr>
              <a:t>从</a:t>
            </a:r>
            <a:r>
              <a:rPr lang="zh-CN" altLang="en-US" b="1" dirty="0">
                <a:solidFill>
                  <a:schemeClr val="bg1"/>
                </a:solidFill>
                <a:ea typeface="黑体" pitchFamily="49" charset="-122"/>
              </a:rPr>
              <a:t>世官到军功；世亲世禄到汉朝的察举制，孝廉成为士大夫做官的主要途径</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41029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b="1" dirty="0">
                <a:solidFill>
                  <a:srgbClr val="FF0000"/>
                </a:solidFill>
                <a:ea typeface="黑体" pitchFamily="49" charset="-122"/>
              </a:rPr>
              <a:t>指导复习的</a:t>
            </a:r>
            <a:r>
              <a:rPr lang="zh-CN" altLang="en-US" b="1" dirty="0" smtClean="0">
                <a:solidFill>
                  <a:srgbClr val="FF0000"/>
                </a:solidFill>
                <a:ea typeface="黑体" pitchFamily="49" charset="-122"/>
              </a:rPr>
              <a:t>方式</a:t>
            </a:r>
            <a:endParaRPr lang="zh-CN" altLang="en-US"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知识归纳方式：“总</a:t>
            </a:r>
            <a:r>
              <a:rPr lang="en-US" altLang="zh-CN" b="1" dirty="0">
                <a:solidFill>
                  <a:schemeClr val="bg1"/>
                </a:solidFill>
                <a:ea typeface="黑体" pitchFamily="49" charset="-122"/>
              </a:rPr>
              <a:t>——</a:t>
            </a:r>
            <a:r>
              <a:rPr lang="zh-CN" altLang="en-US" b="1" dirty="0">
                <a:solidFill>
                  <a:schemeClr val="bg1"/>
                </a:solidFill>
                <a:ea typeface="黑体" pitchFamily="49" charset="-122"/>
              </a:rPr>
              <a:t>分</a:t>
            </a:r>
            <a:r>
              <a:rPr lang="en-US" altLang="zh-CN" b="1" dirty="0">
                <a:solidFill>
                  <a:schemeClr val="bg1"/>
                </a:solidFill>
                <a:ea typeface="黑体" pitchFamily="49" charset="-122"/>
              </a:rPr>
              <a:t>——</a:t>
            </a:r>
            <a:r>
              <a:rPr lang="zh-CN" altLang="en-US" b="1" dirty="0">
                <a:solidFill>
                  <a:schemeClr val="bg1"/>
                </a:solidFill>
                <a:ea typeface="黑体" pitchFamily="49" charset="-122"/>
              </a:rPr>
              <a:t>总”方式</a:t>
            </a:r>
          </a:p>
          <a:p>
            <a:pPr>
              <a:buFontTx/>
              <a:buNone/>
            </a:pPr>
            <a:r>
              <a:rPr lang="zh-CN" altLang="en-US" b="1" dirty="0">
                <a:solidFill>
                  <a:schemeClr val="bg1"/>
                </a:solidFill>
                <a:ea typeface="黑体" pitchFamily="49" charset="-122"/>
              </a:rPr>
              <a:t>教材切入方式：“宏观</a:t>
            </a:r>
            <a:r>
              <a:rPr lang="en-US" altLang="zh-CN" b="1" dirty="0">
                <a:solidFill>
                  <a:schemeClr val="bg1"/>
                </a:solidFill>
                <a:ea typeface="黑体" pitchFamily="49" charset="-122"/>
              </a:rPr>
              <a:t>——</a:t>
            </a:r>
            <a:r>
              <a:rPr lang="zh-CN" altLang="en-US" b="1" dirty="0">
                <a:solidFill>
                  <a:schemeClr val="bg1"/>
                </a:solidFill>
                <a:ea typeface="黑体" pitchFamily="49" charset="-122"/>
              </a:rPr>
              <a:t>中观</a:t>
            </a:r>
            <a:r>
              <a:rPr lang="en-US" altLang="zh-CN" b="1" dirty="0">
                <a:solidFill>
                  <a:schemeClr val="bg1"/>
                </a:solidFill>
                <a:ea typeface="黑体" pitchFamily="49" charset="-122"/>
              </a:rPr>
              <a:t>——</a:t>
            </a:r>
            <a:r>
              <a:rPr lang="zh-CN" altLang="en-US" b="1" dirty="0">
                <a:solidFill>
                  <a:schemeClr val="bg1"/>
                </a:solidFill>
                <a:ea typeface="黑体" pitchFamily="49" charset="-122"/>
              </a:rPr>
              <a:t>微观”</a:t>
            </a:r>
          </a:p>
          <a:p>
            <a:pPr>
              <a:buFontTx/>
              <a:buNone/>
            </a:pPr>
            <a:r>
              <a:rPr lang="zh-CN" altLang="en-US" b="1" dirty="0">
                <a:solidFill>
                  <a:schemeClr val="bg1"/>
                </a:solidFill>
                <a:ea typeface="黑体" pitchFamily="49" charset="-122"/>
              </a:rPr>
              <a:t>知识突破方式：“整体把握  </a:t>
            </a:r>
            <a:r>
              <a:rPr lang="en-US" altLang="zh-CN" b="1" dirty="0">
                <a:solidFill>
                  <a:schemeClr val="bg1"/>
                </a:solidFill>
                <a:ea typeface="黑体" pitchFamily="49" charset="-122"/>
              </a:rPr>
              <a:t>+  </a:t>
            </a:r>
            <a:r>
              <a:rPr lang="zh-CN" altLang="en-US" b="1" dirty="0">
                <a:solidFill>
                  <a:schemeClr val="bg1"/>
                </a:solidFill>
                <a:ea typeface="黑体" pitchFamily="49" charset="-122"/>
              </a:rPr>
              <a:t>重点解决</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面面俱到              均匀</a:t>
            </a:r>
            <a:r>
              <a:rPr lang="zh-CN" altLang="en-US" b="1" dirty="0">
                <a:solidFill>
                  <a:schemeClr val="bg1"/>
                </a:solidFill>
                <a:ea typeface="黑体" pitchFamily="49" charset="-122"/>
              </a:rPr>
              <a:t>用力</a:t>
            </a:r>
          </a:p>
          <a:p>
            <a:pPr>
              <a:buFontTx/>
              <a:buNone/>
            </a:pPr>
            <a:endParaRPr lang="en-US" altLang="zh-CN" b="1" dirty="0" smtClean="0">
              <a:solidFill>
                <a:schemeClr val="bg1"/>
              </a:solidFill>
              <a:ea typeface="黑体"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16827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489559"/>
            <a:ext cx="16827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着眼专题间联系的整合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秦用法家二世而</a:t>
            </a:r>
            <a:r>
              <a:rPr lang="zh-CN" altLang="en-US" b="1" dirty="0" smtClean="0">
                <a:solidFill>
                  <a:schemeClr val="bg1"/>
                </a:solidFill>
                <a:ea typeface="黑体" pitchFamily="49" charset="-122"/>
              </a:rPr>
              <a:t>亡             步</a:t>
            </a:r>
            <a:r>
              <a:rPr lang="zh-CN" altLang="en-US" b="1" dirty="0">
                <a:solidFill>
                  <a:schemeClr val="bg1"/>
                </a:solidFill>
                <a:ea typeface="黑体" pitchFamily="49" charset="-122"/>
              </a:rPr>
              <a:t>秦后尘</a:t>
            </a:r>
            <a:r>
              <a:rPr lang="zh-CN" altLang="en-US" b="1" dirty="0" smtClean="0">
                <a:solidFill>
                  <a:schemeClr val="bg1"/>
                </a:solidFill>
                <a:ea typeface="黑体" pitchFamily="49" charset="-122"/>
              </a:rPr>
              <a:t>改朝换代</a:t>
            </a:r>
            <a:endParaRPr lang="zh-CN" altLang="en-US" b="1" dirty="0">
              <a:solidFill>
                <a:schemeClr val="bg1"/>
              </a:solidFill>
              <a:ea typeface="黑体" pitchFamily="49" charset="-122"/>
            </a:endParaRPr>
          </a:p>
          <a:p>
            <a:pPr>
              <a:buFontTx/>
              <a:buNone/>
            </a:pPr>
            <a:r>
              <a:rPr lang="en-US" altLang="zh-CN" b="1" dirty="0" smtClean="0">
                <a:solidFill>
                  <a:schemeClr val="bg1"/>
                </a:solidFill>
                <a:ea typeface="黑体" pitchFamily="49" charset="-122"/>
              </a:rPr>
              <a:t>                                                         </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汉用道家</a:t>
            </a:r>
            <a:r>
              <a:rPr lang="zh-CN" altLang="en-US" b="1" dirty="0" smtClean="0">
                <a:solidFill>
                  <a:schemeClr val="bg1"/>
                </a:solidFill>
                <a:ea typeface="黑体" pitchFamily="49" charset="-122"/>
              </a:rPr>
              <a:t>无为而治              国力</a:t>
            </a:r>
            <a:r>
              <a:rPr lang="zh-CN" altLang="en-US" b="1" dirty="0">
                <a:solidFill>
                  <a:schemeClr val="bg1"/>
                </a:solidFill>
                <a:ea typeface="黑体" pitchFamily="49" charset="-122"/>
              </a:rPr>
              <a:t>衰退集权削弱</a:t>
            </a:r>
          </a:p>
          <a:p>
            <a:pPr>
              <a:buFontTx/>
              <a:buNone/>
            </a:pPr>
            <a:r>
              <a:rPr lang="en-US" altLang="zh-CN" b="1" dirty="0" smtClean="0">
                <a:solidFill>
                  <a:schemeClr val="bg1"/>
                </a:solidFill>
                <a:ea typeface="黑体" pitchFamily="49" charset="-122"/>
              </a:rPr>
              <a:t>                                                         </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经济发展问题</a:t>
            </a:r>
            <a:r>
              <a:rPr lang="zh-CN" altLang="en-US" b="1" dirty="0" smtClean="0">
                <a:solidFill>
                  <a:schemeClr val="bg1"/>
                </a:solidFill>
                <a:ea typeface="黑体" pitchFamily="49" charset="-122"/>
              </a:rPr>
              <a:t>多多              穷兵赎武</a:t>
            </a:r>
            <a:r>
              <a:rPr lang="zh-CN" altLang="en-US" b="1" dirty="0">
                <a:solidFill>
                  <a:schemeClr val="bg1"/>
                </a:solidFill>
                <a:ea typeface="黑体" pitchFamily="49" charset="-122"/>
              </a:rPr>
              <a:t>后果严重</a:t>
            </a:r>
          </a:p>
          <a:p>
            <a:pPr>
              <a:buFontTx/>
              <a:buNone/>
            </a:pPr>
            <a:r>
              <a:rPr lang="en-US" altLang="zh-CN" b="1" dirty="0" smtClean="0">
                <a:solidFill>
                  <a:schemeClr val="bg1"/>
                </a:solidFill>
                <a:ea typeface="黑体" pitchFamily="49" charset="-122"/>
              </a:rPr>
              <a:t>                                                          </a:t>
            </a: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董仲舒新儒学</a:t>
            </a:r>
            <a:r>
              <a:rPr lang="zh-CN" altLang="en-US" b="1" dirty="0" smtClean="0">
                <a:solidFill>
                  <a:schemeClr val="bg1"/>
                </a:solidFill>
                <a:ea typeface="黑体" pitchFamily="49" charset="-122"/>
              </a:rPr>
              <a:t>登台               汉</a:t>
            </a:r>
            <a:r>
              <a:rPr lang="zh-CN" altLang="en-US" b="1" dirty="0">
                <a:solidFill>
                  <a:schemeClr val="bg1"/>
                </a:solidFill>
                <a:ea typeface="黑体" pitchFamily="49" charset="-122"/>
              </a:rPr>
              <a:t>武盛世</a:t>
            </a:r>
            <a:r>
              <a:rPr lang="zh-CN" altLang="en-US" b="1" dirty="0" smtClean="0">
                <a:solidFill>
                  <a:schemeClr val="bg1"/>
                </a:solidFill>
                <a:ea typeface="黑体" pitchFamily="49" charset="-122"/>
              </a:rPr>
              <a:t>大有作为</a:t>
            </a: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
        <p:nvSpPr>
          <p:cNvPr id="4" name="AutoShape 10"/>
          <p:cNvSpPr>
            <a:spLocks noChangeArrowheads="1"/>
          </p:cNvSpPr>
          <p:nvPr/>
        </p:nvSpPr>
        <p:spPr bwMode="auto">
          <a:xfrm>
            <a:off x="1619672" y="1556792"/>
            <a:ext cx="144462" cy="719138"/>
          </a:xfrm>
          <a:prstGeom prst="downArrow">
            <a:avLst>
              <a:gd name="adj1" fmla="val 50000"/>
              <a:gd name="adj2" fmla="val 124451"/>
            </a:avLst>
          </a:prstGeom>
          <a:solidFill>
            <a:schemeClr val="accent1"/>
          </a:solidFill>
          <a:ln w="9525">
            <a:solidFill>
              <a:schemeClr val="tx1"/>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5" name="AutoShape 10"/>
          <p:cNvSpPr>
            <a:spLocks noChangeArrowheads="1"/>
          </p:cNvSpPr>
          <p:nvPr/>
        </p:nvSpPr>
        <p:spPr bwMode="auto">
          <a:xfrm>
            <a:off x="1677389" y="2709862"/>
            <a:ext cx="144462" cy="719138"/>
          </a:xfrm>
          <a:prstGeom prst="downArrow">
            <a:avLst>
              <a:gd name="adj1" fmla="val 50000"/>
              <a:gd name="adj2" fmla="val 124451"/>
            </a:avLst>
          </a:prstGeom>
          <a:solidFill>
            <a:srgbClr val="E1F4FF"/>
          </a:solidFill>
          <a:ln w="9525">
            <a:solidFill>
              <a:srgbClr val="000000"/>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6" name="AutoShape 10"/>
          <p:cNvSpPr>
            <a:spLocks noChangeArrowheads="1"/>
          </p:cNvSpPr>
          <p:nvPr/>
        </p:nvSpPr>
        <p:spPr bwMode="auto">
          <a:xfrm>
            <a:off x="1691903" y="3864769"/>
            <a:ext cx="144462" cy="719138"/>
          </a:xfrm>
          <a:prstGeom prst="downArrow">
            <a:avLst>
              <a:gd name="adj1" fmla="val 50000"/>
              <a:gd name="adj2" fmla="val 124451"/>
            </a:avLst>
          </a:prstGeom>
          <a:solidFill>
            <a:schemeClr val="accent1"/>
          </a:solidFill>
          <a:ln w="9525">
            <a:solidFill>
              <a:schemeClr val="tx1"/>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7" name="AutoShape 14"/>
          <p:cNvSpPr>
            <a:spLocks noChangeArrowheads="1"/>
          </p:cNvSpPr>
          <p:nvPr/>
        </p:nvSpPr>
        <p:spPr bwMode="auto">
          <a:xfrm>
            <a:off x="6444208" y="1458821"/>
            <a:ext cx="144463" cy="792163"/>
          </a:xfrm>
          <a:prstGeom prst="upArrow">
            <a:avLst>
              <a:gd name="adj1" fmla="val 50000"/>
              <a:gd name="adj2" fmla="val 137088"/>
            </a:avLst>
          </a:prstGeom>
          <a:solidFill>
            <a:srgbClr val="E1F4FF"/>
          </a:solidFill>
          <a:ln w="9525">
            <a:solidFill>
              <a:srgbClr val="000000"/>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8" name="AutoShape 14"/>
          <p:cNvSpPr>
            <a:spLocks noChangeArrowheads="1"/>
          </p:cNvSpPr>
          <p:nvPr/>
        </p:nvSpPr>
        <p:spPr bwMode="auto">
          <a:xfrm>
            <a:off x="6574157" y="2673349"/>
            <a:ext cx="144463" cy="792163"/>
          </a:xfrm>
          <a:prstGeom prst="upArrow">
            <a:avLst>
              <a:gd name="adj1" fmla="val 50000"/>
              <a:gd name="adj2" fmla="val 137088"/>
            </a:avLst>
          </a:prstGeom>
          <a:solidFill>
            <a:schemeClr val="accent1"/>
          </a:solidFill>
          <a:ln w="9525">
            <a:solidFill>
              <a:schemeClr val="tx1"/>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9" name="AutoShape 14"/>
          <p:cNvSpPr>
            <a:spLocks noChangeArrowheads="1"/>
          </p:cNvSpPr>
          <p:nvPr/>
        </p:nvSpPr>
        <p:spPr bwMode="auto">
          <a:xfrm>
            <a:off x="6574156" y="3828256"/>
            <a:ext cx="144463" cy="792163"/>
          </a:xfrm>
          <a:prstGeom prst="upArrow">
            <a:avLst>
              <a:gd name="adj1" fmla="val 50000"/>
              <a:gd name="adj2" fmla="val 137088"/>
            </a:avLst>
          </a:prstGeom>
          <a:solidFill>
            <a:schemeClr val="accent1"/>
          </a:solidFill>
          <a:ln w="9525">
            <a:solidFill>
              <a:schemeClr val="tx1"/>
            </a:solidFill>
            <a:miter lim="800000"/>
            <a:headEnd/>
            <a:tailEnd/>
          </a:ln>
        </p:spPr>
        <p:txBody>
          <a:bodyPr vert="eaVert"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AutoShape 9"/>
          <p:cNvSpPr>
            <a:spLocks noChangeArrowheads="1"/>
          </p:cNvSpPr>
          <p:nvPr/>
        </p:nvSpPr>
        <p:spPr bwMode="auto">
          <a:xfrm>
            <a:off x="3723580" y="4725144"/>
            <a:ext cx="865188" cy="163512"/>
          </a:xfrm>
          <a:prstGeom prst="rightArrow">
            <a:avLst>
              <a:gd name="adj1" fmla="val 50000"/>
              <a:gd name="adj2" fmla="val 132282"/>
            </a:avLst>
          </a:prstGeom>
          <a:solidFill>
            <a:schemeClr val="accent1"/>
          </a:solidFill>
          <a:ln w="9525">
            <a:solidFill>
              <a:schemeClr val="tx1"/>
            </a:solidFill>
            <a:miter lim="800000"/>
            <a:headEnd/>
            <a:tailEnd/>
          </a:ln>
        </p:spPr>
        <p:txBody>
          <a:bodyPr wrap="none"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Tree>
    <p:extLst>
      <p:ext uri="{BB962C8B-B14F-4D97-AF65-F5344CB8AC3E}">
        <p14:creationId xmlns:p14="http://schemas.microsoft.com/office/powerpoint/2010/main" val="3740088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chemeClr val="bg1"/>
                </a:solidFill>
                <a:ea typeface="黑体" pitchFamily="49" charset="-122"/>
              </a:rPr>
              <a:t>中国各阶段对外关系</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1</a:t>
            </a:r>
            <a:r>
              <a:rPr lang="zh-CN" altLang="en-US" b="1" dirty="0">
                <a:solidFill>
                  <a:schemeClr val="bg1"/>
                </a:solidFill>
                <a:ea typeface="黑体" pitchFamily="49" charset="-122"/>
              </a:rPr>
              <a:t>）中国古代：开放</a:t>
            </a:r>
            <a:r>
              <a:rPr lang="zh-CN" altLang="en-US" sz="2400" b="1" dirty="0">
                <a:solidFill>
                  <a:schemeClr val="bg1"/>
                </a:solidFill>
                <a:ea typeface="黑体" pitchFamily="49" charset="-122"/>
              </a:rPr>
              <a:t>（丝绸之路到闭关</a:t>
            </a:r>
            <a:r>
              <a:rPr lang="zh-CN" altLang="en-US" sz="2400" b="1" dirty="0" smtClean="0">
                <a:solidFill>
                  <a:schemeClr val="bg1"/>
                </a:solidFill>
                <a:ea typeface="黑体" pitchFamily="49" charset="-122"/>
              </a:rPr>
              <a:t>）朝贡体系</a:t>
            </a:r>
            <a:endParaRPr lang="zh-CN" altLang="en-US" sz="2400" b="1" dirty="0">
              <a:solidFill>
                <a:schemeClr val="bg1"/>
              </a:solidFill>
              <a:ea typeface="黑体" pitchFamily="49" charset="-122"/>
            </a:endParaRP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2</a:t>
            </a:r>
            <a:r>
              <a:rPr lang="zh-CN" altLang="en-US" b="1" dirty="0">
                <a:solidFill>
                  <a:schemeClr val="bg1"/>
                </a:solidFill>
                <a:ea typeface="黑体" pitchFamily="49" charset="-122"/>
              </a:rPr>
              <a:t>）中国近代：屈辱</a:t>
            </a:r>
            <a:r>
              <a:rPr lang="zh-CN" altLang="en-US" b="1" dirty="0" smtClean="0">
                <a:solidFill>
                  <a:schemeClr val="bg1"/>
                </a:solidFill>
                <a:ea typeface="黑体" pitchFamily="49" charset="-122"/>
              </a:rPr>
              <a:t>外交   </a:t>
            </a:r>
            <a:r>
              <a:rPr lang="zh-CN" altLang="en-US" sz="2000" b="1" dirty="0" smtClean="0">
                <a:solidFill>
                  <a:schemeClr val="bg1"/>
                </a:solidFill>
                <a:ea typeface="黑体" pitchFamily="49" charset="-122"/>
              </a:rPr>
              <a:t>从理藩外交到近代外交</a:t>
            </a:r>
            <a:endParaRPr lang="en-US" altLang="zh-CN" sz="2000"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a:t>
            </a:r>
            <a:r>
              <a:rPr lang="en-US" altLang="zh-CN" b="1" dirty="0">
                <a:solidFill>
                  <a:schemeClr val="bg1"/>
                </a:solidFill>
                <a:ea typeface="黑体" pitchFamily="49" charset="-122"/>
              </a:rPr>
              <a:t>3</a:t>
            </a:r>
            <a:r>
              <a:rPr lang="zh-CN" altLang="en-US" b="1" dirty="0">
                <a:solidFill>
                  <a:schemeClr val="bg1"/>
                </a:solidFill>
                <a:ea typeface="黑体" pitchFamily="49" charset="-122"/>
              </a:rPr>
              <a:t>）</a:t>
            </a:r>
            <a:r>
              <a:rPr lang="zh-CN" altLang="en-US" b="1" dirty="0" smtClean="0">
                <a:solidFill>
                  <a:schemeClr val="bg1"/>
                </a:solidFill>
                <a:ea typeface="黑体" pitchFamily="49" charset="-122"/>
              </a:rPr>
              <a:t>中国现代：独立自主外交</a:t>
            </a:r>
            <a:endParaRPr lang="en-US" altLang="zh-CN"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A</a:t>
            </a:r>
            <a:r>
              <a:rPr lang="zh-CN" altLang="en-US" sz="2400" b="1" dirty="0">
                <a:solidFill>
                  <a:schemeClr val="bg1"/>
                </a:solidFill>
                <a:ea typeface="黑体" pitchFamily="49" charset="-122"/>
              </a:rPr>
              <a:t>、新中国成立初期（方针、原则和两次会议）</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B</a:t>
            </a:r>
            <a:r>
              <a:rPr lang="zh-CN" altLang="en-US" sz="2400" b="1" dirty="0">
                <a:solidFill>
                  <a:schemeClr val="bg1"/>
                </a:solidFill>
                <a:ea typeface="黑体" pitchFamily="49" charset="-122"/>
              </a:rPr>
              <a:t>、</a:t>
            </a:r>
            <a:r>
              <a:rPr lang="en-US" altLang="zh-CN" sz="2400" b="1" dirty="0">
                <a:solidFill>
                  <a:schemeClr val="bg1"/>
                </a:solidFill>
                <a:ea typeface="黑体" pitchFamily="49" charset="-122"/>
              </a:rPr>
              <a:t>70</a:t>
            </a:r>
            <a:r>
              <a:rPr lang="zh-CN" altLang="en-US" sz="2400" b="1" dirty="0">
                <a:solidFill>
                  <a:schemeClr val="bg1"/>
                </a:solidFill>
                <a:ea typeface="黑体" pitchFamily="49" charset="-122"/>
              </a:rPr>
              <a:t>年代（联合国合法席位、中美、中日关系）</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C</a:t>
            </a:r>
            <a:r>
              <a:rPr lang="zh-CN" altLang="en-US" sz="2400" b="1" dirty="0">
                <a:solidFill>
                  <a:schemeClr val="bg1"/>
                </a:solidFill>
                <a:ea typeface="黑体" pitchFamily="49" charset="-122"/>
              </a:rPr>
              <a:t>、新时期（联合国、地区性和睦邻友好关系</a:t>
            </a:r>
            <a:r>
              <a:rPr lang="zh-CN" altLang="en-US" sz="2400" b="1" dirty="0" smtClean="0">
                <a:solidFill>
                  <a:schemeClr val="bg1"/>
                </a:solidFill>
                <a:ea typeface="黑体" pitchFamily="49" charset="-122"/>
              </a:rPr>
              <a:t>）</a:t>
            </a:r>
            <a:endParaRPr lang="en-US" altLang="zh-CN" sz="2400" b="1" dirty="0" smtClean="0">
              <a:solidFill>
                <a:schemeClr val="bg1"/>
              </a:solidFill>
              <a:ea typeface="黑体" pitchFamily="49" charset="-122"/>
            </a:endParaRPr>
          </a:p>
          <a:p>
            <a:pPr>
              <a:buFontTx/>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D</a:t>
            </a:r>
            <a:r>
              <a:rPr lang="zh-CN" altLang="en-US" sz="2400" b="1" dirty="0" smtClean="0">
                <a:solidFill>
                  <a:schemeClr val="bg1"/>
                </a:solidFill>
                <a:ea typeface="黑体" pitchFamily="49" charset="-122"/>
              </a:rPr>
              <a:t>、祖国</a:t>
            </a:r>
            <a:r>
              <a:rPr lang="zh-CN" altLang="en-US" sz="2400" b="1" dirty="0">
                <a:solidFill>
                  <a:schemeClr val="bg1"/>
                </a:solidFill>
                <a:ea typeface="黑体" pitchFamily="49" charset="-122"/>
              </a:rPr>
              <a:t>统一（近代史上两次合作反北洋军阀和抗日战争；民族区域自治；一国两制理论提出到港澳回归、两岸关系发展的史实。</a:t>
            </a: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3934607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 y="14903"/>
            <a:ext cx="9272037" cy="694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467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雅典民主政治的局限性</a:t>
            </a:r>
            <a:endParaRPr lang="en-US" altLang="zh-CN" sz="3200" b="1" dirty="0">
              <a:solidFill>
                <a:schemeClr val="bg1"/>
              </a:solidFill>
              <a:ea typeface="黑体" pitchFamily="49"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民主性质的原始性</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只适应小国寡民</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smtClean="0">
                <a:solidFill>
                  <a:schemeClr val="bg1"/>
                </a:solidFill>
                <a:ea typeface="黑体" pitchFamily="49" charset="-122"/>
              </a:rPr>
              <a:t>民主范围的狭隘性</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运作方式的随意性</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抽签选举、轮流坐庄、泛滥的直接民主</a:t>
            </a: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r>
              <a:rPr lang="zh-CN" altLang="en-US" b="1" dirty="0" smtClean="0">
                <a:solidFill>
                  <a:srgbClr val="FF0000"/>
                </a:solidFill>
                <a:ea typeface="黑体" pitchFamily="49" charset="-122"/>
              </a:rPr>
              <a:t>参政人员的热情与能力没有保证。</a:t>
            </a:r>
            <a:endParaRPr lang="en-US" altLang="zh-CN" b="1" dirty="0" smtClean="0">
              <a:solidFill>
                <a:srgbClr val="FF0000"/>
              </a:solidFill>
              <a:ea typeface="黑体" pitchFamily="49" charset="-122"/>
            </a:endParaRPr>
          </a:p>
        </p:txBody>
      </p:sp>
    </p:spTree>
    <p:extLst>
      <p:ext uri="{BB962C8B-B14F-4D97-AF65-F5344CB8AC3E}">
        <p14:creationId xmlns:p14="http://schemas.microsoft.com/office/powerpoint/2010/main" val="26178074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rPr>
              <a:t>例如：以阶段为单位整合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（一）中华文明的初步形成 </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商周时期</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内容</a:t>
            </a:r>
            <a:r>
              <a:rPr lang="zh-CN" altLang="en-US" sz="2800" b="1" dirty="0">
                <a:solidFill>
                  <a:schemeClr val="bg1"/>
                </a:solidFill>
                <a:ea typeface="黑体" pitchFamily="49" charset="-122"/>
              </a:rPr>
              <a:t>精讲：宗法制、分封制、井田制、礼乐制。</a:t>
            </a:r>
          </a:p>
          <a:p>
            <a:pPr>
              <a:buFontTx/>
              <a:buNone/>
            </a:pPr>
            <a:r>
              <a:rPr lang="zh-CN" altLang="en-US" sz="2800" b="1" dirty="0">
                <a:solidFill>
                  <a:schemeClr val="bg1"/>
                </a:solidFill>
                <a:ea typeface="黑体" pitchFamily="49" charset="-122"/>
              </a:rPr>
              <a:t>（二）社会转型与文明发展</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春秋战国时期</a:t>
            </a:r>
          </a:p>
          <a:p>
            <a:pPr>
              <a:buFontTx/>
              <a:buNone/>
            </a:pPr>
            <a:r>
              <a:rPr lang="zh-CN" altLang="en-US" sz="2800" b="1" dirty="0">
                <a:solidFill>
                  <a:schemeClr val="bg1"/>
                </a:solidFill>
                <a:ea typeface="黑体" pitchFamily="49" charset="-122"/>
              </a:rPr>
              <a:t>内容精讲：集权政治、铁器牛耕、小农经济、百家争鸣</a:t>
            </a:r>
          </a:p>
          <a:p>
            <a:pPr>
              <a:buFontTx/>
              <a:buNone/>
            </a:pPr>
            <a:r>
              <a:rPr lang="zh-CN" altLang="en-US" sz="2800" b="1" dirty="0">
                <a:solidFill>
                  <a:schemeClr val="bg1"/>
                </a:solidFill>
                <a:ea typeface="黑体" pitchFamily="49" charset="-122"/>
              </a:rPr>
              <a:t>（三）社会进步与文明嬗变</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秦汉唐宋时期</a:t>
            </a:r>
          </a:p>
          <a:p>
            <a:pPr>
              <a:buFontTx/>
              <a:buNone/>
            </a:pPr>
            <a:r>
              <a:rPr lang="zh-CN" altLang="en-US" sz="2800" b="1" dirty="0">
                <a:solidFill>
                  <a:schemeClr val="bg1"/>
                </a:solidFill>
                <a:ea typeface="黑体" pitchFamily="49" charset="-122"/>
              </a:rPr>
              <a:t>内容精讲：集权政治的发展、儒家思想的</a:t>
            </a:r>
            <a:r>
              <a:rPr lang="zh-CN" altLang="en-US" sz="2800" b="1" dirty="0" smtClean="0">
                <a:solidFill>
                  <a:schemeClr val="bg1"/>
                </a:solidFill>
                <a:ea typeface="黑体" pitchFamily="49" charset="-122"/>
              </a:rPr>
              <a:t>发展、</a:t>
            </a:r>
            <a:endParaRPr lang="en-US" altLang="zh-CN" sz="2800" b="1" dirty="0" smtClean="0">
              <a:solidFill>
                <a:schemeClr val="bg1"/>
              </a:solidFill>
              <a:ea typeface="黑体" pitchFamily="49" charset="-122"/>
            </a:endParaRP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t>
            </a:r>
            <a:r>
              <a:rPr lang="zh-CN" altLang="en-US" sz="2800" b="1" dirty="0" smtClean="0">
                <a:solidFill>
                  <a:schemeClr val="bg1"/>
                </a:solidFill>
                <a:ea typeface="黑体" pitchFamily="49" charset="-122"/>
              </a:rPr>
              <a:t>经济</a:t>
            </a:r>
            <a:r>
              <a:rPr lang="zh-CN" altLang="en-US" sz="2800" b="1" dirty="0">
                <a:solidFill>
                  <a:schemeClr val="bg1"/>
                </a:solidFill>
                <a:ea typeface="黑体" pitchFamily="49" charset="-122"/>
              </a:rPr>
              <a:t>的发展情况。</a:t>
            </a:r>
          </a:p>
          <a:p>
            <a:pPr>
              <a:buFontTx/>
              <a:buNone/>
            </a:pPr>
            <a:r>
              <a:rPr lang="zh-CN" altLang="en-US" sz="2800" b="1" dirty="0">
                <a:solidFill>
                  <a:schemeClr val="bg1"/>
                </a:solidFill>
                <a:ea typeface="黑体" pitchFamily="49" charset="-122"/>
              </a:rPr>
              <a:t>（四）近代前夜的挑战与应对</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明清时期</a:t>
            </a:r>
          </a:p>
          <a:p>
            <a:pPr>
              <a:buFontTx/>
              <a:buNone/>
            </a:pPr>
            <a:r>
              <a:rPr lang="zh-CN" altLang="en-US" sz="2800" b="1" dirty="0">
                <a:solidFill>
                  <a:schemeClr val="bg1"/>
                </a:solidFill>
                <a:ea typeface="黑体" pitchFamily="49" charset="-122"/>
              </a:rPr>
              <a:t>内容精讲：集权政治的异化、批判思想的出现、</a:t>
            </a:r>
          </a:p>
          <a:p>
            <a:pPr>
              <a:buFontTx/>
              <a:buNone/>
            </a:pPr>
            <a:r>
              <a:rPr lang="zh-CN" altLang="en-US" sz="2800" b="1" dirty="0">
                <a:solidFill>
                  <a:schemeClr val="bg1"/>
                </a:solidFill>
                <a:ea typeface="黑体" pitchFamily="49" charset="-122"/>
              </a:rPr>
              <a:t>                    新经济因素的萌芽</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786738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dirty="0">
                <a:solidFill>
                  <a:schemeClr val="bg1"/>
                </a:solidFill>
              </a:rPr>
              <a:t>中国近</a:t>
            </a:r>
            <a:r>
              <a:rPr lang="zh-CN" altLang="zh-CN" sz="3200" b="1" dirty="0" smtClean="0">
                <a:solidFill>
                  <a:schemeClr val="bg1"/>
                </a:solidFill>
              </a:rPr>
              <a:t>现代史</a:t>
            </a:r>
            <a:r>
              <a:rPr lang="zh-CN" altLang="zh-CN" sz="3200" b="1" dirty="0">
                <a:solidFill>
                  <a:schemeClr val="bg1"/>
                </a:solidFill>
              </a:rPr>
              <a:t>阶段特征</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1.19</a:t>
            </a:r>
            <a:r>
              <a:rPr lang="zh-CN" altLang="en-US" b="1" dirty="0">
                <a:solidFill>
                  <a:schemeClr val="bg1"/>
                </a:solidFill>
                <a:ea typeface="黑体" pitchFamily="49" charset="-122"/>
              </a:rPr>
              <a:t>世纪中期 </a:t>
            </a:r>
            <a:r>
              <a:rPr lang="en-US" altLang="zh-CN" b="1" dirty="0">
                <a:solidFill>
                  <a:schemeClr val="bg1"/>
                </a:solidFill>
                <a:ea typeface="黑体" pitchFamily="49" charset="-122"/>
              </a:rPr>
              <a:t>—— </a:t>
            </a:r>
            <a:r>
              <a:rPr lang="zh-CN" altLang="en-US" b="1" dirty="0">
                <a:solidFill>
                  <a:schemeClr val="bg1"/>
                </a:solidFill>
                <a:ea typeface="黑体" pitchFamily="49" charset="-122"/>
              </a:rPr>
              <a:t>近代化开始</a:t>
            </a:r>
          </a:p>
          <a:p>
            <a:pPr>
              <a:buFontTx/>
              <a:buNone/>
            </a:pPr>
            <a:r>
              <a:rPr lang="en-US" altLang="zh-CN" b="1" dirty="0" smtClean="0">
                <a:solidFill>
                  <a:schemeClr val="bg1"/>
                </a:solidFill>
                <a:ea typeface="黑体" pitchFamily="49" charset="-122"/>
              </a:rPr>
              <a:t>2.19</a:t>
            </a:r>
            <a:r>
              <a:rPr lang="zh-CN" altLang="en-US" b="1" dirty="0">
                <a:solidFill>
                  <a:schemeClr val="bg1"/>
                </a:solidFill>
                <a:ea typeface="黑体" pitchFamily="49" charset="-122"/>
              </a:rPr>
              <a:t>世纪末</a:t>
            </a:r>
            <a:r>
              <a:rPr lang="en-US" altLang="zh-CN" b="1" dirty="0">
                <a:solidFill>
                  <a:schemeClr val="bg1"/>
                </a:solidFill>
                <a:ea typeface="黑体" pitchFamily="49" charset="-122"/>
              </a:rPr>
              <a:t>20</a:t>
            </a:r>
            <a:r>
              <a:rPr lang="zh-CN" altLang="en-US" b="1" dirty="0">
                <a:solidFill>
                  <a:schemeClr val="bg1"/>
                </a:solidFill>
                <a:ea typeface="黑体" pitchFamily="49" charset="-122"/>
              </a:rPr>
              <a:t>世纪初 </a:t>
            </a:r>
            <a:r>
              <a:rPr lang="en-US" altLang="zh-CN" b="1" dirty="0">
                <a:solidFill>
                  <a:schemeClr val="bg1"/>
                </a:solidFill>
                <a:ea typeface="黑体" pitchFamily="49" charset="-122"/>
              </a:rPr>
              <a:t>—— </a:t>
            </a:r>
            <a:r>
              <a:rPr lang="zh-CN" altLang="en-US" b="1" dirty="0">
                <a:solidFill>
                  <a:schemeClr val="bg1"/>
                </a:solidFill>
                <a:ea typeface="黑体" pitchFamily="49" charset="-122"/>
              </a:rPr>
              <a:t>近代化深化</a:t>
            </a: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从</a:t>
            </a:r>
            <a:r>
              <a:rPr lang="zh-CN" altLang="en-US" b="1" dirty="0">
                <a:solidFill>
                  <a:schemeClr val="bg1"/>
                </a:solidFill>
                <a:ea typeface="黑体" pitchFamily="49" charset="-122"/>
              </a:rPr>
              <a:t>“五四”到新中国成立 </a:t>
            </a:r>
            <a:r>
              <a:rPr lang="en-US" altLang="zh-CN" b="1" dirty="0">
                <a:solidFill>
                  <a:schemeClr val="bg1"/>
                </a:solidFill>
                <a:ea typeface="黑体" pitchFamily="49" charset="-122"/>
              </a:rPr>
              <a:t>—— </a:t>
            </a:r>
            <a:r>
              <a:rPr lang="zh-CN" altLang="en-US" b="1" dirty="0">
                <a:solidFill>
                  <a:schemeClr val="bg1"/>
                </a:solidFill>
                <a:ea typeface="黑体" pitchFamily="49" charset="-122"/>
              </a:rPr>
              <a:t>近代化新探索</a:t>
            </a:r>
          </a:p>
          <a:p>
            <a:pPr>
              <a:buFontTx/>
              <a:buNone/>
            </a:pPr>
            <a:r>
              <a:rPr lang="en-US" altLang="zh-CN" b="1" dirty="0" smtClean="0">
                <a:solidFill>
                  <a:schemeClr val="bg1"/>
                </a:solidFill>
                <a:ea typeface="黑体" pitchFamily="49" charset="-122"/>
              </a:rPr>
              <a:t>4.</a:t>
            </a:r>
            <a:r>
              <a:rPr lang="zh-CN" altLang="en-US" b="1" dirty="0" smtClean="0">
                <a:solidFill>
                  <a:schemeClr val="bg1"/>
                </a:solidFill>
                <a:ea typeface="黑体" pitchFamily="49" charset="-122"/>
              </a:rPr>
              <a:t>新中国</a:t>
            </a:r>
            <a:r>
              <a:rPr lang="zh-CN" altLang="en-US" b="1" dirty="0">
                <a:solidFill>
                  <a:schemeClr val="bg1"/>
                </a:solidFill>
                <a:ea typeface="黑体" pitchFamily="49" charset="-122"/>
              </a:rPr>
              <a:t>成立以来 </a:t>
            </a:r>
            <a:r>
              <a:rPr lang="en-US" altLang="zh-CN" b="1" dirty="0">
                <a:solidFill>
                  <a:schemeClr val="bg1"/>
                </a:solidFill>
                <a:ea typeface="黑体" pitchFamily="49" charset="-122"/>
              </a:rPr>
              <a:t>—— </a:t>
            </a:r>
            <a:r>
              <a:rPr lang="zh-CN" altLang="en-US" b="1" dirty="0">
                <a:solidFill>
                  <a:schemeClr val="bg1"/>
                </a:solidFill>
                <a:ea typeface="黑体" pitchFamily="49" charset="-122"/>
              </a:rPr>
              <a:t>现代化新模式探索</a:t>
            </a:r>
          </a:p>
        </p:txBody>
      </p:sp>
    </p:spTree>
    <p:extLst>
      <p:ext uri="{BB962C8B-B14F-4D97-AF65-F5344CB8AC3E}">
        <p14:creationId xmlns:p14="http://schemas.microsoft.com/office/powerpoint/2010/main" val="3616747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4000" b="1" dirty="0">
                <a:solidFill>
                  <a:schemeClr val="bg1"/>
                </a:solidFill>
                <a:ea typeface="宋体" pitchFamily="2" charset="-122"/>
              </a:rPr>
              <a:t>世界近现代史历史阶段特征</a:t>
            </a:r>
            <a:endParaRPr lang="zh-CN" altLang="en-US" sz="40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5" y="764704"/>
            <a:ext cx="9100457" cy="6093296"/>
          </a:xfrm>
        </p:spPr>
        <p:txBody>
          <a:bodyPr/>
          <a:lstStyle/>
          <a:p>
            <a:pPr>
              <a:buFontTx/>
              <a:buNone/>
            </a:pPr>
            <a:r>
              <a:rPr lang="zh-CN" altLang="en-US" sz="2800" b="1" dirty="0">
                <a:solidFill>
                  <a:schemeClr val="bg1"/>
                </a:solidFill>
                <a:ea typeface="黑体" pitchFamily="49" charset="-122"/>
              </a:rPr>
              <a:t>（一）</a:t>
            </a:r>
            <a:r>
              <a:rPr lang="en-US" altLang="zh-CN" sz="2800" b="1" dirty="0">
                <a:solidFill>
                  <a:schemeClr val="bg1"/>
                </a:solidFill>
                <a:ea typeface="黑体" pitchFamily="49" charset="-122"/>
              </a:rPr>
              <a:t>14-16</a:t>
            </a:r>
            <a:r>
              <a:rPr lang="zh-CN" altLang="en-US" sz="2800" b="1" dirty="0">
                <a:solidFill>
                  <a:schemeClr val="bg1"/>
                </a:solidFill>
                <a:ea typeface="黑体" pitchFamily="49" charset="-122"/>
              </a:rPr>
              <a:t>世纪的世界</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发现</a:t>
            </a:r>
            <a:r>
              <a:rPr lang="zh-CN" altLang="en-US" sz="2800" b="1" dirty="0">
                <a:solidFill>
                  <a:schemeClr val="bg1"/>
                </a:solidFill>
                <a:ea typeface="黑体" pitchFamily="49" charset="-122"/>
              </a:rPr>
              <a:t>”的时代</a:t>
            </a:r>
          </a:p>
          <a:p>
            <a:pPr>
              <a:buFontTx/>
              <a:buNone/>
            </a:pPr>
            <a:r>
              <a:rPr lang="zh-CN" altLang="en-US" sz="2800" b="1" dirty="0">
                <a:solidFill>
                  <a:schemeClr val="bg1"/>
                </a:solidFill>
                <a:ea typeface="黑体" pitchFamily="49" charset="-122"/>
              </a:rPr>
              <a:t>      近代社会的准备</a:t>
            </a:r>
          </a:p>
          <a:p>
            <a:pPr>
              <a:buFontTx/>
              <a:buNone/>
            </a:pPr>
            <a:r>
              <a:rPr lang="zh-CN" altLang="en-US" sz="2800" b="1" dirty="0">
                <a:solidFill>
                  <a:schemeClr val="bg1"/>
                </a:solidFill>
                <a:ea typeface="黑体" pitchFamily="49" charset="-122"/>
              </a:rPr>
              <a:t>（二）</a:t>
            </a:r>
            <a:r>
              <a:rPr lang="en-US" altLang="zh-CN" sz="2800" b="1" dirty="0">
                <a:solidFill>
                  <a:schemeClr val="bg1"/>
                </a:solidFill>
                <a:ea typeface="黑体" pitchFamily="49" charset="-122"/>
              </a:rPr>
              <a:t>17-18</a:t>
            </a:r>
            <a:r>
              <a:rPr lang="zh-CN" altLang="en-US" sz="2800" b="1" dirty="0">
                <a:solidFill>
                  <a:schemeClr val="bg1"/>
                </a:solidFill>
                <a:ea typeface="黑体" pitchFamily="49" charset="-122"/>
              </a:rPr>
              <a:t>世纪的世界</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理性</a:t>
            </a:r>
            <a:r>
              <a:rPr lang="zh-CN" altLang="en-US" sz="2800" b="1" dirty="0">
                <a:solidFill>
                  <a:schemeClr val="bg1"/>
                </a:solidFill>
                <a:ea typeface="黑体" pitchFamily="49" charset="-122"/>
              </a:rPr>
              <a:t>”的时代</a:t>
            </a:r>
          </a:p>
          <a:p>
            <a:pPr>
              <a:buFontTx/>
              <a:buNone/>
            </a:pPr>
            <a:r>
              <a:rPr lang="zh-CN" altLang="en-US" sz="2800" b="1" dirty="0">
                <a:solidFill>
                  <a:schemeClr val="bg1"/>
                </a:solidFill>
                <a:ea typeface="黑体" pitchFamily="49" charset="-122"/>
              </a:rPr>
              <a:t>      近代社会的到来</a:t>
            </a:r>
          </a:p>
          <a:p>
            <a:pPr>
              <a:buFontTx/>
              <a:buNone/>
            </a:pPr>
            <a:r>
              <a:rPr lang="zh-CN" altLang="en-US" sz="2800" b="1" dirty="0">
                <a:solidFill>
                  <a:schemeClr val="bg1"/>
                </a:solidFill>
                <a:ea typeface="黑体" pitchFamily="49" charset="-122"/>
              </a:rPr>
              <a:t>（三）</a:t>
            </a:r>
            <a:r>
              <a:rPr lang="en-US" altLang="zh-CN" sz="2800" b="1" dirty="0">
                <a:solidFill>
                  <a:schemeClr val="bg1"/>
                </a:solidFill>
                <a:ea typeface="黑体" pitchFamily="49" charset="-122"/>
              </a:rPr>
              <a:t>19</a:t>
            </a:r>
            <a:r>
              <a:rPr lang="zh-CN" altLang="en-US" sz="2800" b="1" dirty="0">
                <a:solidFill>
                  <a:schemeClr val="bg1"/>
                </a:solidFill>
                <a:ea typeface="黑体" pitchFamily="49" charset="-122"/>
              </a:rPr>
              <a:t>世纪的世界</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工业</a:t>
            </a:r>
            <a:r>
              <a:rPr lang="zh-CN" altLang="en-US" sz="2800" b="1" dirty="0">
                <a:solidFill>
                  <a:schemeClr val="bg1"/>
                </a:solidFill>
                <a:ea typeface="黑体" pitchFamily="49" charset="-122"/>
              </a:rPr>
              <a:t>”时代到来</a:t>
            </a:r>
          </a:p>
          <a:p>
            <a:pPr>
              <a:buFontTx/>
              <a:buNone/>
            </a:pPr>
            <a:r>
              <a:rPr lang="zh-CN" altLang="en-US" sz="2800" b="1" dirty="0">
                <a:solidFill>
                  <a:schemeClr val="bg1"/>
                </a:solidFill>
                <a:ea typeface="黑体" pitchFamily="49" charset="-122"/>
              </a:rPr>
              <a:t>      两次工业革命，世界市场形成 </a:t>
            </a:r>
          </a:p>
          <a:p>
            <a:pPr>
              <a:buFontTx/>
              <a:buNone/>
            </a:pPr>
            <a:r>
              <a:rPr lang="zh-CN" altLang="en-US" sz="2800" b="1" dirty="0">
                <a:solidFill>
                  <a:schemeClr val="bg1"/>
                </a:solidFill>
                <a:ea typeface="黑体" pitchFamily="49" charset="-122"/>
              </a:rPr>
              <a:t>（四）</a:t>
            </a:r>
            <a:r>
              <a:rPr lang="en-US" altLang="zh-CN" sz="2800" b="1" dirty="0">
                <a:solidFill>
                  <a:schemeClr val="bg1"/>
                </a:solidFill>
                <a:ea typeface="黑体" pitchFamily="49" charset="-122"/>
              </a:rPr>
              <a:t>20</a:t>
            </a:r>
            <a:r>
              <a:rPr lang="zh-CN" altLang="en-US" sz="2800" b="1" dirty="0">
                <a:solidFill>
                  <a:schemeClr val="bg1"/>
                </a:solidFill>
                <a:ea typeface="黑体" pitchFamily="49" charset="-122"/>
              </a:rPr>
              <a:t>世纪上半期</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探索</a:t>
            </a:r>
            <a:r>
              <a:rPr lang="zh-CN" altLang="en-US" sz="2800" b="1" dirty="0">
                <a:solidFill>
                  <a:schemeClr val="bg1"/>
                </a:solidFill>
                <a:ea typeface="黑体" pitchFamily="49" charset="-122"/>
              </a:rPr>
              <a:t>”的时代 </a:t>
            </a:r>
          </a:p>
          <a:p>
            <a:pPr>
              <a:buFontTx/>
              <a:buNone/>
            </a:pPr>
            <a:r>
              <a:rPr lang="zh-CN" altLang="en-US" sz="2800" b="1" dirty="0">
                <a:solidFill>
                  <a:schemeClr val="bg1"/>
                </a:solidFill>
                <a:ea typeface="黑体" pitchFamily="49" charset="-122"/>
              </a:rPr>
              <a:t>      资本主义和社会主义道路的探索</a:t>
            </a:r>
          </a:p>
          <a:p>
            <a:pPr>
              <a:buFontTx/>
              <a:buNone/>
            </a:pPr>
            <a:r>
              <a:rPr lang="zh-CN" altLang="en-US" sz="2800" b="1" dirty="0">
                <a:solidFill>
                  <a:schemeClr val="bg1"/>
                </a:solidFill>
                <a:ea typeface="黑体" pitchFamily="49" charset="-122"/>
              </a:rPr>
              <a:t>（五）</a:t>
            </a:r>
            <a:r>
              <a:rPr lang="en-US" altLang="zh-CN" sz="2800" b="1" dirty="0">
                <a:solidFill>
                  <a:schemeClr val="bg1"/>
                </a:solidFill>
                <a:ea typeface="黑体" pitchFamily="49" charset="-122"/>
              </a:rPr>
              <a:t>20</a:t>
            </a:r>
            <a:r>
              <a:rPr lang="zh-CN" altLang="en-US" sz="2800" b="1" dirty="0">
                <a:solidFill>
                  <a:schemeClr val="bg1"/>
                </a:solidFill>
                <a:ea typeface="黑体" pitchFamily="49" charset="-122"/>
              </a:rPr>
              <a:t>世纪</a:t>
            </a:r>
            <a:r>
              <a:rPr lang="en-US" altLang="zh-CN" sz="2800" b="1" dirty="0">
                <a:solidFill>
                  <a:schemeClr val="bg1"/>
                </a:solidFill>
                <a:ea typeface="黑体" pitchFamily="49" charset="-122"/>
              </a:rPr>
              <a:t>40-80</a:t>
            </a:r>
            <a:r>
              <a:rPr lang="zh-CN" altLang="en-US" sz="2800" b="1" dirty="0">
                <a:solidFill>
                  <a:schemeClr val="bg1"/>
                </a:solidFill>
                <a:ea typeface="黑体" pitchFamily="49" charset="-122"/>
              </a:rPr>
              <a:t>年代的世界</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对抗</a:t>
            </a:r>
            <a:r>
              <a:rPr lang="zh-CN" altLang="en-US" sz="2800" b="1" dirty="0">
                <a:solidFill>
                  <a:schemeClr val="bg1"/>
                </a:solidFill>
                <a:ea typeface="黑体" pitchFamily="49" charset="-122"/>
              </a:rPr>
              <a:t>”的时代</a:t>
            </a:r>
          </a:p>
          <a:p>
            <a:pPr>
              <a:buFontTx/>
              <a:buNone/>
            </a:pPr>
            <a:r>
              <a:rPr lang="zh-CN" altLang="en-US" sz="2800" b="1" dirty="0">
                <a:solidFill>
                  <a:schemeClr val="bg1"/>
                </a:solidFill>
                <a:ea typeface="黑体" pitchFamily="49" charset="-122"/>
              </a:rPr>
              <a:t>      两极到多极、发展与探索</a:t>
            </a:r>
          </a:p>
          <a:p>
            <a:pPr>
              <a:buFontTx/>
              <a:buNone/>
            </a:pPr>
            <a:r>
              <a:rPr lang="zh-CN" altLang="en-US" sz="2800" b="1" dirty="0">
                <a:solidFill>
                  <a:schemeClr val="bg1"/>
                </a:solidFill>
                <a:ea typeface="黑体" pitchFamily="49" charset="-122"/>
              </a:rPr>
              <a:t>（六）</a:t>
            </a:r>
            <a:r>
              <a:rPr lang="en-US" altLang="zh-CN" sz="2800" b="1" dirty="0">
                <a:solidFill>
                  <a:schemeClr val="bg1"/>
                </a:solidFill>
                <a:ea typeface="黑体" pitchFamily="49" charset="-122"/>
              </a:rPr>
              <a:t>20</a:t>
            </a:r>
            <a:r>
              <a:rPr lang="zh-CN" altLang="en-US" sz="2800" b="1" dirty="0">
                <a:solidFill>
                  <a:schemeClr val="bg1"/>
                </a:solidFill>
                <a:ea typeface="黑体" pitchFamily="49" charset="-122"/>
              </a:rPr>
              <a:t>世纪</a:t>
            </a:r>
            <a:r>
              <a:rPr lang="en-US" altLang="zh-CN" sz="2800" b="1" dirty="0">
                <a:solidFill>
                  <a:schemeClr val="bg1"/>
                </a:solidFill>
                <a:ea typeface="黑体" pitchFamily="49" charset="-122"/>
              </a:rPr>
              <a:t>90</a:t>
            </a:r>
            <a:r>
              <a:rPr lang="zh-CN" altLang="en-US" sz="2800" b="1" dirty="0">
                <a:solidFill>
                  <a:schemeClr val="bg1"/>
                </a:solidFill>
                <a:ea typeface="黑体" pitchFamily="49" charset="-122"/>
              </a:rPr>
              <a:t>年代以来的世界</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剧变</a:t>
            </a:r>
            <a:r>
              <a:rPr lang="zh-CN" altLang="en-US" sz="2800" b="1" dirty="0">
                <a:solidFill>
                  <a:schemeClr val="bg1"/>
                </a:solidFill>
                <a:ea typeface="黑体" pitchFamily="49" charset="-122"/>
              </a:rPr>
              <a:t>”的时代        文明的新探索与创新</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105963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600" b="1" dirty="0">
                <a:solidFill>
                  <a:srgbClr val="FF0000"/>
                </a:solidFill>
              </a:rPr>
              <a:t>例如：必修内容各模块之间的整合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春秋战国的时代特征</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大动荡    大变革     大发展</a:t>
            </a: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r>
              <a:rPr lang="zh-CN" altLang="en-US" b="1" dirty="0" smtClean="0">
                <a:solidFill>
                  <a:schemeClr val="bg1"/>
                </a:solidFill>
                <a:ea typeface="黑体" pitchFamily="49" charset="-122"/>
              </a:rPr>
              <a:t>二十世纪三十年代的时代特征</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大危机    大动荡     大较量</a:t>
            </a: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021293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fontAlgn="auto">
              <a:spcBef>
                <a:spcPts val="0"/>
              </a:spcBef>
              <a:spcAft>
                <a:spcPts val="0"/>
              </a:spcAft>
            </a:pPr>
            <a:r>
              <a:rPr lang="zh-CN" altLang="en-US" sz="3200" b="1" dirty="0" smtClean="0">
                <a:solidFill>
                  <a:srgbClr val="0000FF"/>
                </a:solidFill>
              </a:rPr>
              <a:t>例</a:t>
            </a:r>
            <a:r>
              <a:rPr lang="zh-CN" altLang="en-US" sz="3600" b="1" dirty="0" smtClean="0">
                <a:solidFill>
                  <a:srgbClr val="0000FF"/>
                </a:solidFill>
                <a:latin typeface="Calibri"/>
                <a:cs typeface="+mn-cs"/>
              </a:rPr>
              <a:t>为</a:t>
            </a:r>
            <a:r>
              <a:rPr lang="zh-CN" altLang="en-US" sz="3600" b="1" dirty="0">
                <a:solidFill>
                  <a:srgbClr val="FF0000"/>
                </a:solidFill>
              </a:rPr>
              <a:t>例如：</a:t>
            </a:r>
            <a:r>
              <a:rPr lang="zh-CN" altLang="en-US" sz="3600" b="1" dirty="0" smtClean="0">
                <a:solidFill>
                  <a:srgbClr val="FF0000"/>
                </a:solidFill>
              </a:rPr>
              <a:t>必修内容各</a:t>
            </a:r>
            <a:r>
              <a:rPr lang="zh-CN" altLang="en-US" sz="3600" b="1" dirty="0">
                <a:solidFill>
                  <a:srgbClr val="FF0000"/>
                </a:solidFill>
              </a:rPr>
              <a:t>模块之间的</a:t>
            </a:r>
            <a:r>
              <a:rPr lang="zh-CN" altLang="en-US" sz="3600" b="1" dirty="0" smtClean="0">
                <a:solidFill>
                  <a:srgbClr val="FF0000"/>
                </a:solidFill>
              </a:rPr>
              <a:t>整合</a:t>
            </a:r>
            <a:r>
              <a:rPr lang="zh-CN" altLang="en-US" sz="3600" b="1" dirty="0" smtClean="0">
                <a:solidFill>
                  <a:srgbClr val="0000FF"/>
                </a:solidFill>
                <a:latin typeface="Calibri"/>
                <a:cs typeface="+mn-cs"/>
              </a:rPr>
              <a:t>单整合</a:t>
            </a:r>
            <a:r>
              <a:rPr lang="zh-CN" altLang="en-US" sz="3200" b="1" dirty="0" smtClean="0">
                <a:solidFill>
                  <a:srgbClr val="0000FF"/>
                </a:solidFill>
              </a:rPr>
              <a:t>为位整合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marL="0" lvl="0" indent="0" algn="ctr"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两宋时期（</a:t>
            </a:r>
            <a:r>
              <a:rPr lang="en-US" altLang="zh-CN" sz="2400" b="1" dirty="0">
                <a:solidFill>
                  <a:schemeClr val="bg1"/>
                </a:solidFill>
                <a:latin typeface="黑体" panose="02010609060101010101" pitchFamily="2" charset="-122"/>
                <a:ea typeface="黑体" panose="02010609060101010101" pitchFamily="2" charset="-122"/>
              </a:rPr>
              <a:t>960——1271</a:t>
            </a:r>
            <a:r>
              <a:rPr lang="zh-CN" altLang="en-US" sz="2400" b="1" dirty="0">
                <a:solidFill>
                  <a:schemeClr val="bg1"/>
                </a:solidFill>
                <a:latin typeface="黑体" panose="02010609060101010101" pitchFamily="2" charset="-122"/>
                <a:ea typeface="黑体" panose="02010609060101010101" pitchFamily="2" charset="-122"/>
              </a:rPr>
              <a:t>）的阶段特征</a:t>
            </a:r>
            <a:endParaRPr lang="en-US" altLang="zh-CN" sz="2400" b="1" dirty="0">
              <a:solidFill>
                <a:schemeClr val="bg1"/>
              </a:solidFill>
              <a:latin typeface="黑体" panose="02010609060101010101" pitchFamily="2" charset="-122"/>
              <a:ea typeface="黑体" panose="02010609060101010101" pitchFamily="2" charset="-122"/>
            </a:endParaRPr>
          </a:p>
          <a:p>
            <a:pPr marL="0" lvl="0" indent="0"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经济：宽松的经济政策，紧张的政府财政，活跃的商业经济，成长的市民阶层；</a:t>
            </a:r>
            <a:endParaRPr lang="en-US" altLang="zh-CN" sz="2400" b="1" dirty="0">
              <a:solidFill>
                <a:schemeClr val="bg1"/>
              </a:solidFill>
              <a:latin typeface="黑体" panose="02010609060101010101" pitchFamily="2" charset="-122"/>
              <a:ea typeface="黑体" panose="02010609060101010101" pitchFamily="2" charset="-122"/>
            </a:endParaRPr>
          </a:p>
          <a:p>
            <a:pPr marL="0" lvl="0" indent="0"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政治：叠层的政治架构，开放的文人仕途，活跃的议政氛围；</a:t>
            </a:r>
            <a:endParaRPr lang="en-US" altLang="zh-CN" sz="2400" b="1" dirty="0">
              <a:solidFill>
                <a:schemeClr val="bg1"/>
              </a:solidFill>
              <a:latin typeface="黑体" panose="02010609060101010101" pitchFamily="2" charset="-122"/>
              <a:ea typeface="黑体" panose="02010609060101010101" pitchFamily="2" charset="-122"/>
            </a:endParaRPr>
          </a:p>
          <a:p>
            <a:pPr marL="0" lvl="0" indent="0"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文化：科技创新的高峰，三教合一的理学，走向大众的文学艺术；</a:t>
            </a:r>
            <a:endParaRPr lang="en-US" altLang="zh-CN" sz="2400" b="1" dirty="0">
              <a:solidFill>
                <a:schemeClr val="bg1"/>
              </a:solidFill>
              <a:latin typeface="黑体" panose="02010609060101010101" pitchFamily="2" charset="-122"/>
              <a:ea typeface="黑体" panose="02010609060101010101" pitchFamily="2" charset="-122"/>
            </a:endParaRPr>
          </a:p>
          <a:p>
            <a:pPr marL="0" lvl="0" indent="0"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民族关系：并立的民族政权，高度的民族交流，压迫的民族空间，强烈的民族意识；</a:t>
            </a:r>
            <a:endParaRPr lang="en-US" altLang="zh-CN" sz="2400" b="1" dirty="0">
              <a:solidFill>
                <a:schemeClr val="bg1"/>
              </a:solidFill>
              <a:latin typeface="黑体" panose="02010609060101010101" pitchFamily="2" charset="-122"/>
              <a:ea typeface="黑体" panose="02010609060101010101" pitchFamily="2" charset="-122"/>
            </a:endParaRPr>
          </a:p>
          <a:p>
            <a:pPr marL="0" lvl="0" indent="0" fontAlgn="auto">
              <a:lnSpc>
                <a:spcPct val="150000"/>
              </a:lnSpc>
              <a:spcBef>
                <a:spcPts val="0"/>
              </a:spcBef>
              <a:spcAft>
                <a:spcPts val="0"/>
              </a:spcAft>
              <a:buNone/>
            </a:pPr>
            <a:r>
              <a:rPr lang="zh-CN" altLang="en-US" sz="2400" b="1" dirty="0">
                <a:solidFill>
                  <a:schemeClr val="bg1"/>
                </a:solidFill>
                <a:latin typeface="黑体" panose="02010609060101010101" pitchFamily="2" charset="-122"/>
                <a:ea typeface="黑体" panose="02010609060101010101" pitchFamily="2" charset="-122"/>
              </a:rPr>
              <a:t>对外关系：发达的航海技术，繁荣的对外贸易。</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457200" lvl="1">
              <a:lnSpc>
                <a:spcPct val="135000"/>
              </a:lnSpc>
              <a:spcBef>
                <a:spcPct val="20000"/>
              </a:spcBef>
            </a:pPr>
            <a:r>
              <a:rPr lang="zh-CN" altLang="en-US" sz="3200" kern="1200" dirty="0" smtClean="0">
                <a:solidFill>
                  <a:srgbClr val="FF0000"/>
                </a:solidFill>
                <a:latin typeface="Arial" charset="0"/>
                <a:ea typeface="黑体" pitchFamily="2" charset="-122"/>
                <a:cs typeface="+mn-cs"/>
              </a:rPr>
              <a:t>中国在</a:t>
            </a:r>
            <a:r>
              <a:rPr lang="en-US" altLang="zh-CN" sz="3200" kern="1200" dirty="0" smtClean="0">
                <a:solidFill>
                  <a:srgbClr val="FF0000"/>
                </a:solidFill>
                <a:latin typeface="Arial" charset="0"/>
                <a:ea typeface="黑体" pitchFamily="2" charset="-122"/>
                <a:cs typeface="+mn-cs"/>
              </a:rPr>
              <a:t>19</a:t>
            </a:r>
            <a:r>
              <a:rPr lang="zh-CN" altLang="en-US" sz="3200" kern="1200" dirty="0">
                <a:solidFill>
                  <a:srgbClr val="FF0000"/>
                </a:solidFill>
                <a:latin typeface="Arial" charset="0"/>
                <a:ea typeface="黑体" pitchFamily="2" charset="-122"/>
                <a:cs typeface="+mn-cs"/>
              </a:rPr>
              <a:t>世纪</a:t>
            </a:r>
            <a:r>
              <a:rPr lang="en-US" altLang="zh-CN" sz="3200" kern="1200" dirty="0">
                <a:solidFill>
                  <a:srgbClr val="FF0000"/>
                </a:solidFill>
                <a:latin typeface="Arial" charset="0"/>
                <a:ea typeface="黑体" pitchFamily="2" charset="-122"/>
                <a:cs typeface="+mn-cs"/>
              </a:rPr>
              <a:t>60</a:t>
            </a:r>
            <a:r>
              <a:rPr lang="zh-CN" altLang="en-US" sz="3200" kern="1200" dirty="0">
                <a:solidFill>
                  <a:srgbClr val="FF0000"/>
                </a:solidFill>
                <a:latin typeface="Arial" charset="0"/>
                <a:ea typeface="黑体" pitchFamily="2" charset="-122"/>
                <a:cs typeface="+mn-cs"/>
              </a:rPr>
              <a:t>、</a:t>
            </a:r>
            <a:r>
              <a:rPr lang="en-US" altLang="zh-CN" sz="3200" kern="1200" dirty="0">
                <a:solidFill>
                  <a:srgbClr val="FF0000"/>
                </a:solidFill>
                <a:latin typeface="Arial" charset="0"/>
                <a:ea typeface="黑体" pitchFamily="2" charset="-122"/>
                <a:cs typeface="+mn-cs"/>
              </a:rPr>
              <a:t>70</a:t>
            </a:r>
            <a:r>
              <a:rPr lang="zh-CN" altLang="en-US" sz="3200" kern="1200" dirty="0" smtClean="0">
                <a:solidFill>
                  <a:srgbClr val="FF0000"/>
                </a:solidFill>
                <a:latin typeface="Arial" charset="0"/>
                <a:ea typeface="黑体" pitchFamily="2" charset="-122"/>
                <a:cs typeface="+mn-cs"/>
              </a:rPr>
              <a:t>年代的转型变革</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、政治</a:t>
            </a:r>
            <a:r>
              <a:rPr lang="zh-CN" altLang="en-US" b="1" dirty="0">
                <a:solidFill>
                  <a:schemeClr val="bg1"/>
                </a:solidFill>
                <a:ea typeface="黑体" pitchFamily="49" charset="-122"/>
              </a:rPr>
              <a:t>：主权沦失，权力机构变化（总理衙门</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                   领土</a:t>
            </a:r>
            <a:r>
              <a:rPr lang="zh-CN" altLang="en-US" b="1" dirty="0">
                <a:solidFill>
                  <a:schemeClr val="bg1"/>
                </a:solidFill>
                <a:ea typeface="黑体" pitchFamily="49" charset="-122"/>
              </a:rPr>
              <a:t>、关税、</a:t>
            </a:r>
            <a:r>
              <a:rPr lang="zh-CN" altLang="en-US" b="1" dirty="0" smtClean="0">
                <a:solidFill>
                  <a:schemeClr val="bg1"/>
                </a:solidFill>
                <a:ea typeface="黑体" pitchFamily="49" charset="-122"/>
              </a:rPr>
              <a:t>司法</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a:solidFill>
                  <a:schemeClr val="bg1"/>
                </a:solidFill>
                <a:ea typeface="黑体" pitchFamily="49" charset="-122"/>
              </a:rPr>
              <a:t>、经济：洋务产业的实践，新生产方式兴起</a:t>
            </a:r>
          </a:p>
          <a:p>
            <a:pPr>
              <a:buFontTx/>
              <a:buNone/>
            </a:pPr>
            <a:r>
              <a:rPr lang="zh-CN" altLang="en-US" b="1" dirty="0" smtClean="0">
                <a:solidFill>
                  <a:schemeClr val="bg1"/>
                </a:solidFill>
                <a:ea typeface="黑体" pitchFamily="49" charset="-122"/>
              </a:rPr>
              <a:t>                  军事</a:t>
            </a:r>
            <a:r>
              <a:rPr lang="zh-CN" altLang="en-US" b="1" dirty="0">
                <a:solidFill>
                  <a:schemeClr val="bg1"/>
                </a:solidFill>
                <a:ea typeface="黑体" pitchFamily="49" charset="-122"/>
              </a:rPr>
              <a:t>、民营、卷入</a:t>
            </a:r>
            <a:r>
              <a:rPr lang="zh-CN" altLang="en-US" b="1" dirty="0" smtClean="0">
                <a:solidFill>
                  <a:schemeClr val="bg1"/>
                </a:solidFill>
                <a:ea typeface="黑体" pitchFamily="49" charset="-122"/>
              </a:rPr>
              <a:t>世界市场</a:t>
            </a:r>
            <a:endParaRPr lang="en-US" altLang="zh-CN" b="1" dirty="0" smtClean="0">
              <a:solidFill>
                <a:schemeClr val="bg1"/>
              </a:solidFill>
              <a:ea typeface="黑体" pitchFamily="49" charset="-122"/>
            </a:endParaRPr>
          </a:p>
          <a:p>
            <a:pPr>
              <a:buFontTx/>
              <a:buNone/>
            </a:pPr>
            <a:r>
              <a:rPr lang="en-US" altLang="zh-CN" b="1" dirty="0" smtClean="0">
                <a:solidFill>
                  <a:schemeClr val="bg1"/>
                </a:solidFill>
                <a:ea typeface="黑体" pitchFamily="49" charset="-122"/>
              </a:rPr>
              <a:t>3</a:t>
            </a:r>
            <a:r>
              <a:rPr lang="zh-CN" altLang="en-US" b="1" dirty="0">
                <a:solidFill>
                  <a:schemeClr val="bg1"/>
                </a:solidFill>
                <a:ea typeface="黑体" pitchFamily="49" charset="-122"/>
              </a:rPr>
              <a:t>、思想：中体西用思潮，早期维新思想</a:t>
            </a:r>
          </a:p>
          <a:p>
            <a:pPr>
              <a:buFontTx/>
              <a:buNone/>
            </a:pPr>
            <a:r>
              <a:rPr lang="en-US" altLang="zh-CN" b="1" dirty="0" smtClean="0">
                <a:solidFill>
                  <a:schemeClr val="bg1"/>
                </a:solidFill>
                <a:ea typeface="黑体" pitchFamily="49" charset="-122"/>
              </a:rPr>
              <a:t>4</a:t>
            </a:r>
            <a:r>
              <a:rPr lang="zh-CN" altLang="en-US" b="1" dirty="0">
                <a:solidFill>
                  <a:schemeClr val="bg1"/>
                </a:solidFill>
                <a:ea typeface="黑体" pitchFamily="49" charset="-122"/>
              </a:rPr>
              <a:t>、社会习俗：工业文明下的生活现代化</a:t>
            </a:r>
          </a:p>
          <a:p>
            <a:pPr>
              <a:buFontTx/>
              <a:buNone/>
            </a:pPr>
            <a:r>
              <a:rPr lang="en-US" altLang="zh-CN" b="1" dirty="0" smtClean="0">
                <a:solidFill>
                  <a:schemeClr val="bg1"/>
                </a:solidFill>
                <a:ea typeface="黑体" pitchFamily="49" charset="-122"/>
              </a:rPr>
              <a:t>5</a:t>
            </a:r>
            <a:r>
              <a:rPr lang="zh-CN" altLang="en-US" b="1" dirty="0">
                <a:solidFill>
                  <a:schemeClr val="bg1"/>
                </a:solidFill>
                <a:ea typeface="黑体" pitchFamily="49" charset="-122"/>
              </a:rPr>
              <a:t>、世界格局：新工业革命开启、代议制的完善与扩展</a:t>
            </a:r>
          </a:p>
          <a:p>
            <a:pPr>
              <a:buFontTx/>
              <a:buNone/>
            </a:pPr>
            <a:endParaRPr lang="zh-CN" altLang="en-US"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00856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b="1" dirty="0">
                <a:solidFill>
                  <a:srgbClr val="FF0000"/>
                </a:solidFill>
              </a:rPr>
              <a:t>高中</a:t>
            </a:r>
            <a:r>
              <a:rPr lang="zh-CN" altLang="zh-CN" b="1" dirty="0" smtClean="0">
                <a:solidFill>
                  <a:srgbClr val="FF0000"/>
                </a:solidFill>
              </a:rPr>
              <a:t>历史重点</a:t>
            </a:r>
            <a:r>
              <a:rPr lang="zh-CN" altLang="zh-CN" b="1" dirty="0">
                <a:solidFill>
                  <a:srgbClr val="FF0000"/>
                </a:solidFill>
              </a:rPr>
              <a:t>知识结构</a:t>
            </a:r>
            <a:r>
              <a:rPr lang="zh-CN" altLang="zh-CN" b="1" dirty="0" smtClean="0">
                <a:solidFill>
                  <a:srgbClr val="FF0000"/>
                </a:solidFill>
              </a:rPr>
              <a:t>表</a:t>
            </a:r>
            <a:endParaRPr lang="zh-CN" altLang="en-US"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高中教材的内容可以划分为中国、西方、共运、全球史四个部分，下面的归纳使这些内容一目了然，而且借此可以把握高考重点，做到了然于</a:t>
            </a:r>
            <a:r>
              <a:rPr lang="zh-CN" altLang="en-US" sz="2800" b="1" dirty="0" smtClean="0">
                <a:solidFill>
                  <a:schemeClr val="bg1"/>
                </a:solidFill>
                <a:ea typeface="黑体" pitchFamily="49" charset="-122"/>
              </a:rPr>
              <a:t>心，内心</a:t>
            </a:r>
            <a:r>
              <a:rPr lang="zh-CN" altLang="en-US" sz="2800" b="1" dirty="0">
                <a:solidFill>
                  <a:schemeClr val="bg1"/>
                </a:solidFill>
                <a:ea typeface="黑体" pitchFamily="49" charset="-122"/>
              </a:rPr>
              <a:t>安详，全局在握，是制胜法宝。</a:t>
            </a: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768530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dirty="0" smtClean="0">
                <a:solidFill>
                  <a:schemeClr val="bg1"/>
                </a:solidFill>
              </a:rPr>
              <a:t>美国</a:t>
            </a:r>
            <a:r>
              <a:rPr lang="zh-CN" altLang="en-US" sz="3200" b="1" dirty="0" smtClean="0">
                <a:solidFill>
                  <a:schemeClr val="bg1"/>
                </a:solidFill>
              </a:rPr>
              <a:t>体制</a:t>
            </a:r>
            <a:r>
              <a:rPr lang="zh-CN" altLang="zh-CN" sz="3200" b="1" dirty="0" smtClean="0">
                <a:solidFill>
                  <a:schemeClr val="bg1"/>
                </a:solidFill>
              </a:rPr>
              <a:t>创新</a:t>
            </a:r>
            <a:r>
              <a:rPr lang="zh-CN" altLang="en-US" sz="3200" b="1" dirty="0" smtClean="0">
                <a:solidFill>
                  <a:schemeClr val="bg1"/>
                </a:solidFill>
              </a:rPr>
              <a:t>的整合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smtClean="0">
                <a:solidFill>
                  <a:schemeClr val="bg1"/>
                </a:solidFill>
                <a:ea typeface="黑体" pitchFamily="49" charset="-122"/>
              </a:rPr>
              <a:t>1.</a:t>
            </a:r>
            <a:r>
              <a:rPr lang="zh-CN" altLang="en-US" b="1" dirty="0" smtClean="0">
                <a:solidFill>
                  <a:schemeClr val="bg1"/>
                </a:solidFill>
                <a:ea typeface="黑体" pitchFamily="49" charset="-122"/>
              </a:rPr>
              <a:t>美国</a:t>
            </a:r>
            <a:r>
              <a:rPr lang="zh-CN" altLang="en-US" b="1" dirty="0">
                <a:solidFill>
                  <a:schemeClr val="bg1"/>
                </a:solidFill>
                <a:ea typeface="黑体" pitchFamily="49" charset="-122"/>
              </a:rPr>
              <a:t>政治制度的创新：</a:t>
            </a:r>
            <a:r>
              <a:rPr lang="en-US" altLang="zh-CN" b="1" dirty="0">
                <a:solidFill>
                  <a:schemeClr val="bg1"/>
                </a:solidFill>
                <a:ea typeface="黑体" pitchFamily="49" charset="-122"/>
              </a:rPr>
              <a:t>1787</a:t>
            </a:r>
            <a:r>
              <a:rPr lang="zh-CN" altLang="en-US" b="1" dirty="0">
                <a:solidFill>
                  <a:schemeClr val="bg1"/>
                </a:solidFill>
                <a:ea typeface="黑体" pitchFamily="49" charset="-122"/>
              </a:rPr>
              <a:t>年宪法</a:t>
            </a:r>
          </a:p>
          <a:p>
            <a:pPr>
              <a:buFontTx/>
              <a:buNone/>
            </a:pPr>
            <a:r>
              <a:rPr lang="en-US" altLang="zh-CN" b="1" dirty="0" smtClean="0">
                <a:solidFill>
                  <a:schemeClr val="bg1"/>
                </a:solidFill>
                <a:ea typeface="黑体" pitchFamily="49" charset="-122"/>
              </a:rPr>
              <a:t>2.</a:t>
            </a:r>
            <a:r>
              <a:rPr lang="zh-CN" altLang="en-US" b="1" dirty="0" smtClean="0">
                <a:solidFill>
                  <a:schemeClr val="bg1"/>
                </a:solidFill>
                <a:ea typeface="黑体" pitchFamily="49" charset="-122"/>
              </a:rPr>
              <a:t>美国</a:t>
            </a:r>
            <a:r>
              <a:rPr lang="zh-CN" altLang="en-US" b="1" dirty="0">
                <a:solidFill>
                  <a:schemeClr val="bg1"/>
                </a:solidFill>
                <a:ea typeface="黑体" pitchFamily="49" charset="-122"/>
              </a:rPr>
              <a:t>经济体制的创新：</a:t>
            </a:r>
          </a:p>
          <a:p>
            <a:pPr>
              <a:buFontTx/>
              <a:buNone/>
            </a:pPr>
            <a:r>
              <a:rPr lang="zh-CN" altLang="en-US" b="1" dirty="0" smtClean="0">
                <a:solidFill>
                  <a:schemeClr val="bg1"/>
                </a:solidFill>
                <a:ea typeface="黑体" pitchFamily="49" charset="-122"/>
              </a:rPr>
              <a:t></a:t>
            </a:r>
            <a:r>
              <a:rPr lang="zh-CN" altLang="en-US" sz="2800" b="1" dirty="0" smtClean="0">
                <a:solidFill>
                  <a:schemeClr val="bg1"/>
                </a:solidFill>
                <a:ea typeface="黑体" pitchFamily="49" charset="-122"/>
              </a:rPr>
              <a:t>从</a:t>
            </a:r>
            <a:r>
              <a:rPr lang="zh-CN" altLang="en-US" sz="2800" b="1" dirty="0">
                <a:solidFill>
                  <a:schemeClr val="bg1"/>
                </a:solidFill>
                <a:ea typeface="黑体" pitchFamily="49" charset="-122"/>
              </a:rPr>
              <a:t>完全的自由放任到罗斯福新政加入国家干预</a:t>
            </a:r>
          </a:p>
          <a:p>
            <a:pPr>
              <a:buFontTx/>
              <a:buNone/>
            </a:pPr>
            <a:r>
              <a:rPr lang="zh-CN" altLang="en-US" sz="2800" b="1" dirty="0" smtClean="0">
                <a:solidFill>
                  <a:schemeClr val="bg1"/>
                </a:solidFill>
                <a:ea typeface="黑体" pitchFamily="49" charset="-122"/>
              </a:rPr>
              <a:t>里根</a:t>
            </a:r>
            <a:r>
              <a:rPr lang="zh-CN" altLang="en-US" sz="2800" b="1" dirty="0">
                <a:solidFill>
                  <a:schemeClr val="bg1"/>
                </a:solidFill>
                <a:ea typeface="黑体" pitchFamily="49" charset="-122"/>
              </a:rPr>
              <a:t>总统采用货币学派和供给学派，走出经济滞胀</a:t>
            </a:r>
          </a:p>
          <a:p>
            <a:pPr>
              <a:buFontTx/>
              <a:buNone/>
            </a:pPr>
            <a:r>
              <a:rPr lang="zh-CN" altLang="en-US" sz="2800" b="1" dirty="0" smtClean="0">
                <a:solidFill>
                  <a:schemeClr val="bg1"/>
                </a:solidFill>
                <a:ea typeface="黑体" pitchFamily="49" charset="-122"/>
              </a:rPr>
              <a:t>克林顿</a:t>
            </a:r>
            <a:r>
              <a:rPr lang="zh-CN" altLang="en-US" sz="2800" b="1" dirty="0">
                <a:solidFill>
                  <a:schemeClr val="bg1"/>
                </a:solidFill>
                <a:ea typeface="黑体" pitchFamily="49" charset="-122"/>
              </a:rPr>
              <a:t>总统走第三条道路，美国进入新经济时代</a:t>
            </a:r>
          </a:p>
          <a:p>
            <a:pPr>
              <a:buFontTx/>
              <a:buNone/>
            </a:pPr>
            <a:r>
              <a:rPr lang="en-US" altLang="zh-CN" b="1" dirty="0" smtClean="0">
                <a:solidFill>
                  <a:schemeClr val="bg1"/>
                </a:solidFill>
                <a:ea typeface="黑体" pitchFamily="49" charset="-122"/>
              </a:rPr>
              <a:t>3.</a:t>
            </a:r>
            <a:r>
              <a:rPr lang="zh-CN" altLang="en-US" b="1" dirty="0" smtClean="0">
                <a:solidFill>
                  <a:schemeClr val="bg1"/>
                </a:solidFill>
                <a:ea typeface="黑体" pitchFamily="49" charset="-122"/>
              </a:rPr>
              <a:t>美国</a:t>
            </a:r>
            <a:r>
              <a:rPr lang="zh-CN" altLang="en-US" b="1" dirty="0">
                <a:solidFill>
                  <a:schemeClr val="bg1"/>
                </a:solidFill>
                <a:ea typeface="黑体" pitchFamily="49" charset="-122"/>
              </a:rPr>
              <a:t>外交体制的创新</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t>
            </a:r>
            <a:r>
              <a:rPr lang="zh-CN" altLang="en-US" sz="2800" b="1" dirty="0" smtClean="0">
                <a:solidFill>
                  <a:schemeClr val="bg1"/>
                </a:solidFill>
                <a:ea typeface="黑体" pitchFamily="49" charset="-122"/>
              </a:rPr>
              <a:t>两</a:t>
            </a:r>
            <a:r>
              <a:rPr lang="zh-CN" altLang="en-US" sz="2800" b="1" dirty="0">
                <a:solidFill>
                  <a:schemeClr val="bg1"/>
                </a:solidFill>
                <a:ea typeface="黑体" pitchFamily="49" charset="-122"/>
              </a:rPr>
              <a:t>次世界大战中改变中立政策</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368642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例如：必修课与选修课之间的</a:t>
            </a:r>
            <a:r>
              <a:rPr lang="zh-CN" altLang="en-US" sz="3200" b="1" dirty="0" smtClean="0">
                <a:solidFill>
                  <a:srgbClr val="FF0000"/>
                </a:solidFill>
                <a:ea typeface="黑体" pitchFamily="49" charset="-122"/>
              </a:rPr>
              <a:t>整合</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smtClean="0">
                <a:solidFill>
                  <a:schemeClr val="bg1"/>
                </a:solidFill>
                <a:ea typeface="黑体" pitchFamily="49" charset="-122"/>
              </a:rPr>
              <a:t>康梁开展维新思想的活动</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1.</a:t>
            </a:r>
            <a:r>
              <a:rPr lang="zh-CN" altLang="en-US" sz="2800" b="1" dirty="0" smtClean="0">
                <a:solidFill>
                  <a:schemeClr val="bg1"/>
                </a:solidFill>
                <a:ea typeface="黑体" pitchFamily="49" charset="-122"/>
              </a:rPr>
              <a:t>著书立说，宣传变法。</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2.</a:t>
            </a:r>
            <a:r>
              <a:rPr lang="zh-CN" altLang="en-US" sz="2800" b="1" dirty="0" smtClean="0">
                <a:solidFill>
                  <a:schemeClr val="bg1"/>
                </a:solidFill>
                <a:ea typeface="黑体" pitchFamily="49" charset="-122"/>
              </a:rPr>
              <a:t>上书皇帝，请求变法。</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3.</a:t>
            </a:r>
            <a:r>
              <a:rPr lang="zh-CN" altLang="en-US" sz="2800" b="1" dirty="0" smtClean="0">
                <a:solidFill>
                  <a:schemeClr val="bg1"/>
                </a:solidFill>
                <a:ea typeface="黑体" pitchFamily="49" charset="-122"/>
              </a:rPr>
              <a:t>组织团体，推动变法。</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4.</a:t>
            </a:r>
            <a:r>
              <a:rPr lang="zh-CN" altLang="en-US" sz="2800" b="1" dirty="0" smtClean="0">
                <a:solidFill>
                  <a:schemeClr val="bg1"/>
                </a:solidFill>
                <a:ea typeface="黑体" pitchFamily="49" charset="-122"/>
              </a:rPr>
              <a:t>展开论战，捍卫变法。</a:t>
            </a: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991866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日本近现代史上的两次</a:t>
            </a:r>
            <a:r>
              <a:rPr lang="zh-CN" altLang="en-US" sz="3200" b="1" dirty="0" smtClean="0">
                <a:solidFill>
                  <a:schemeClr val="bg1"/>
                </a:solidFill>
                <a:ea typeface="黑体" pitchFamily="49" charset="-122"/>
              </a:rPr>
              <a:t>崛起</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sz="2800" b="1" dirty="0" smtClean="0">
                <a:solidFill>
                  <a:schemeClr val="bg1"/>
                </a:solidFill>
                <a:ea typeface="黑体" pitchFamily="49" charset="-122"/>
              </a:rPr>
              <a:t>1.</a:t>
            </a:r>
            <a:r>
              <a:rPr lang="zh-CN" altLang="en-US" sz="2800" b="1" dirty="0" smtClean="0">
                <a:solidFill>
                  <a:schemeClr val="bg1"/>
                </a:solidFill>
                <a:ea typeface="黑体" pitchFamily="49" charset="-122"/>
              </a:rPr>
              <a:t>明治维新后武力崛起</a:t>
            </a: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2.</a:t>
            </a:r>
            <a:r>
              <a:rPr lang="zh-CN" altLang="en-US" sz="2800" b="1" dirty="0" smtClean="0">
                <a:solidFill>
                  <a:schemeClr val="bg1"/>
                </a:solidFill>
                <a:ea typeface="黑体" pitchFamily="49" charset="-122"/>
              </a:rPr>
              <a:t>二战后和平崛起</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 以史为鉴</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面向</a:t>
            </a:r>
            <a:r>
              <a:rPr lang="zh-CN" altLang="en-US" sz="2800" b="1" dirty="0" smtClean="0">
                <a:solidFill>
                  <a:schemeClr val="bg1"/>
                </a:solidFill>
                <a:ea typeface="黑体" pitchFamily="49" charset="-122"/>
              </a:rPr>
              <a:t>未来</a:t>
            </a:r>
            <a:r>
              <a:rPr lang="en-US" altLang="zh-CN" sz="2800" b="1" dirty="0" smtClean="0">
                <a:solidFill>
                  <a:schemeClr val="bg1"/>
                </a:solidFill>
                <a:ea typeface="黑体" pitchFamily="49" charset="-122"/>
              </a:rPr>
              <a:t>----</a:t>
            </a:r>
            <a:r>
              <a:rPr lang="zh-CN" altLang="en-US" sz="2800" b="1" dirty="0">
                <a:solidFill>
                  <a:schemeClr val="bg1"/>
                </a:solidFill>
                <a:ea typeface="黑体" pitchFamily="49" charset="-122"/>
              </a:rPr>
              <a:t>探索日本两次崛起之</a:t>
            </a:r>
            <a:r>
              <a:rPr lang="zh-CN" altLang="en-US" sz="2800" b="1" dirty="0" smtClean="0">
                <a:solidFill>
                  <a:schemeClr val="bg1"/>
                </a:solidFill>
                <a:ea typeface="黑体" pitchFamily="49" charset="-122"/>
              </a:rPr>
              <a:t>路</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探寻崛起的过程 </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探析崛起</a:t>
            </a:r>
            <a:r>
              <a:rPr lang="zh-CN" altLang="en-US" sz="2800" b="1" dirty="0" smtClean="0">
                <a:solidFill>
                  <a:schemeClr val="bg1"/>
                </a:solidFill>
                <a:ea typeface="黑体" pitchFamily="49" charset="-122"/>
              </a:rPr>
              <a:t>的原因</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探讨经验和教训</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从德日对待历史问题的差异中，简要分析国与国之间应如何处理历史与现实、竞争与合作之间的关系。</a:t>
            </a: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1275582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pPr>
            <a:r>
              <a:rPr lang="zh-CN" altLang="en-US" sz="3200" b="1" dirty="0">
                <a:solidFill>
                  <a:srgbClr val="FF0000"/>
                </a:solidFill>
                <a:ea typeface="黑体" pitchFamily="49" charset="-122"/>
                <a:cs typeface="+mn-cs"/>
              </a:rPr>
              <a:t>例如：通过考题</a:t>
            </a:r>
            <a:r>
              <a:rPr lang="zh-CN" altLang="en-US" sz="3200" b="1" dirty="0" smtClean="0">
                <a:solidFill>
                  <a:srgbClr val="FF0000"/>
                </a:solidFill>
                <a:ea typeface="黑体" pitchFamily="49" charset="-122"/>
                <a:cs typeface="+mn-cs"/>
              </a:rPr>
              <a:t>整合</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例如对</a:t>
            </a:r>
            <a:r>
              <a:rPr lang="en-US" altLang="zh-CN" b="1" dirty="0" smtClean="0">
                <a:solidFill>
                  <a:schemeClr val="bg1"/>
                </a:solidFill>
                <a:ea typeface="黑体" pitchFamily="49" charset="-122"/>
              </a:rPr>
              <a:t>2019</a:t>
            </a:r>
            <a:r>
              <a:rPr lang="zh-CN" altLang="en-US" b="1" dirty="0" smtClean="0">
                <a:solidFill>
                  <a:schemeClr val="bg1"/>
                </a:solidFill>
                <a:ea typeface="黑体" pitchFamily="49" charset="-122"/>
              </a:rPr>
              <a:t>江西红色七校联考的文综卷</a:t>
            </a:r>
            <a:r>
              <a:rPr lang="en-US" altLang="zh-CN" b="1" dirty="0" smtClean="0">
                <a:solidFill>
                  <a:schemeClr val="bg1"/>
                </a:solidFill>
                <a:ea typeface="黑体" pitchFamily="49" charset="-122"/>
              </a:rPr>
              <a:t>41</a:t>
            </a:r>
            <a:r>
              <a:rPr lang="zh-CN" altLang="en-US" b="1" dirty="0" smtClean="0">
                <a:solidFill>
                  <a:schemeClr val="bg1"/>
                </a:solidFill>
                <a:ea typeface="黑体" pitchFamily="49" charset="-122"/>
              </a:rPr>
              <a:t>题整合：</a:t>
            </a: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现代中国由世界漠视变得举世瞩目的因素</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政治</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开创了特色发展道路</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经济</a:t>
            </a:r>
            <a:r>
              <a:rPr lang="en-US" altLang="zh-CN" b="1" dirty="0" smtClean="0">
                <a:solidFill>
                  <a:schemeClr val="bg1"/>
                </a:solidFill>
                <a:ea typeface="黑体" pitchFamily="49" charset="-122"/>
              </a:rPr>
              <a:t>----</a:t>
            </a:r>
            <a:r>
              <a:rPr lang="zh-CN" altLang="en-US" b="1" dirty="0" smtClean="0">
                <a:solidFill>
                  <a:schemeClr val="bg1"/>
                </a:solidFill>
                <a:ea typeface="黑体" pitchFamily="49" charset="-122"/>
              </a:rPr>
              <a:t>改革开放取得</a:t>
            </a:r>
            <a:r>
              <a:rPr lang="zh-CN" altLang="en-US" b="1" dirty="0" smtClean="0">
                <a:solidFill>
                  <a:srgbClr val="FFFFFF"/>
                </a:solidFill>
                <a:ea typeface="黑体" pitchFamily="49" charset="-122"/>
              </a:rPr>
              <a:t>举世瞩目的成果</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外交</a:t>
            </a:r>
            <a:r>
              <a:rPr lang="en-US" altLang="zh-CN" b="1" dirty="0" smtClean="0">
                <a:solidFill>
                  <a:srgbClr val="FFFFFF"/>
                </a:solidFill>
                <a:ea typeface="黑体" pitchFamily="49" charset="-122"/>
              </a:rPr>
              <a:t>----</a:t>
            </a:r>
            <a:r>
              <a:rPr lang="zh-CN" altLang="en-US" b="1" dirty="0" smtClean="0">
                <a:solidFill>
                  <a:srgbClr val="FFFFFF"/>
                </a:solidFill>
                <a:ea typeface="黑体" pitchFamily="49" charset="-122"/>
              </a:rPr>
              <a:t>国际地位的提高</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思想</a:t>
            </a:r>
            <a:r>
              <a:rPr lang="en-US" altLang="zh-CN" b="1" dirty="0" smtClean="0">
                <a:solidFill>
                  <a:srgbClr val="FFFFFF"/>
                </a:solidFill>
                <a:ea typeface="黑体" pitchFamily="49" charset="-122"/>
              </a:rPr>
              <a:t>----</a:t>
            </a:r>
            <a:r>
              <a:rPr lang="zh-CN" altLang="en-US" b="1" dirty="0" smtClean="0">
                <a:solidFill>
                  <a:srgbClr val="FFFFFF"/>
                </a:solidFill>
                <a:ea typeface="黑体" pitchFamily="49" charset="-122"/>
              </a:rPr>
              <a:t>中国特色社会主义理论</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科技</a:t>
            </a:r>
            <a:r>
              <a:rPr lang="en-US" altLang="zh-CN" b="1" dirty="0" smtClean="0">
                <a:solidFill>
                  <a:srgbClr val="FFFFFF"/>
                </a:solidFill>
                <a:ea typeface="黑体" pitchFamily="49" charset="-122"/>
              </a:rPr>
              <a:t>----</a:t>
            </a:r>
            <a:r>
              <a:rPr lang="zh-CN" altLang="en-US" b="1" dirty="0" smtClean="0">
                <a:solidFill>
                  <a:srgbClr val="FFFFFF"/>
                </a:solidFill>
                <a:ea typeface="黑体" pitchFamily="49" charset="-122"/>
              </a:rPr>
              <a:t>两弹一星等科技成果</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国际环境</a:t>
            </a:r>
            <a:r>
              <a:rPr lang="en-US" altLang="zh-CN" b="1" dirty="0" smtClean="0">
                <a:solidFill>
                  <a:srgbClr val="FFFFFF"/>
                </a:solidFill>
                <a:ea typeface="黑体" pitchFamily="49" charset="-122"/>
              </a:rPr>
              <a:t>----</a:t>
            </a:r>
            <a:r>
              <a:rPr lang="zh-CN" altLang="en-US" b="1" dirty="0" smtClean="0">
                <a:solidFill>
                  <a:srgbClr val="FFFFFF"/>
                </a:solidFill>
                <a:ea typeface="黑体" pitchFamily="49" charset="-122"/>
              </a:rPr>
              <a:t>全球化背景下联系加强</a:t>
            </a:r>
            <a:endParaRPr lang="en-US" altLang="zh-CN" b="1" dirty="0" smtClean="0">
              <a:solidFill>
                <a:srgbClr val="FFFFFF"/>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8625206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通过考题整合</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中国改革开放前后两条工业化道路的</a:t>
            </a:r>
            <a:r>
              <a:rPr lang="zh-CN" altLang="en-US" b="1" dirty="0" smtClean="0">
                <a:solidFill>
                  <a:srgbClr val="FF0000"/>
                </a:solidFill>
                <a:ea typeface="黑体" pitchFamily="49" charset="-122"/>
              </a:rPr>
              <a:t>不同</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从所有制来看</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从管理体制来看</a:t>
            </a:r>
            <a:endParaRPr lang="en-US" altLang="zh-CN" b="1" dirty="0" smtClean="0">
              <a:solidFill>
                <a:schemeClr val="bg1"/>
              </a:solidFill>
              <a:ea typeface="黑体" pitchFamily="49" charset="-122"/>
            </a:endParaRPr>
          </a:p>
          <a:p>
            <a:pPr>
              <a:buFontTx/>
              <a:buNone/>
            </a:pPr>
            <a:r>
              <a:rPr lang="en-US" altLang="zh-CN" b="1" dirty="0">
                <a:solidFill>
                  <a:schemeClr val="bg1"/>
                </a:solidFill>
                <a:ea typeface="黑体" pitchFamily="49" charset="-122"/>
              </a:rPr>
              <a:t> </a:t>
            </a:r>
            <a:r>
              <a:rPr lang="en-US" altLang="zh-CN" b="1" dirty="0" smtClean="0">
                <a:solidFill>
                  <a:schemeClr val="bg1"/>
                </a:solidFill>
                <a:ea typeface="黑体" pitchFamily="49" charset="-122"/>
              </a:rPr>
              <a:t>              </a:t>
            </a:r>
            <a:r>
              <a:rPr lang="zh-CN" altLang="en-US" b="1" dirty="0" smtClean="0">
                <a:solidFill>
                  <a:schemeClr val="bg1"/>
                </a:solidFill>
                <a:ea typeface="黑体" pitchFamily="49" charset="-122"/>
              </a:rPr>
              <a:t>从</a:t>
            </a:r>
            <a:r>
              <a:rPr lang="zh-CN" altLang="en-US" b="1" dirty="0" smtClean="0">
                <a:solidFill>
                  <a:srgbClr val="FFFFFF"/>
                </a:solidFill>
                <a:ea typeface="黑体" pitchFamily="49" charset="-122"/>
              </a:rPr>
              <a:t>工业化战略来看</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从发展方式来看</a:t>
            </a:r>
            <a:endParaRPr lang="en-US" altLang="zh-CN" b="1" dirty="0" smtClean="0">
              <a:solidFill>
                <a:srgbClr val="FFFFFF"/>
              </a:solidFill>
              <a:ea typeface="黑体" pitchFamily="49" charset="-122"/>
            </a:endParaRPr>
          </a:p>
          <a:p>
            <a:pPr>
              <a:buFontTx/>
              <a:buNone/>
            </a:pPr>
            <a:r>
              <a:rPr lang="en-US" altLang="zh-CN" b="1" dirty="0">
                <a:solidFill>
                  <a:srgbClr val="FFFFFF"/>
                </a:solidFill>
                <a:ea typeface="黑体" pitchFamily="49" charset="-122"/>
              </a:rPr>
              <a:t> </a:t>
            </a:r>
            <a:r>
              <a:rPr lang="en-US" altLang="zh-CN" b="1" dirty="0" smtClean="0">
                <a:solidFill>
                  <a:srgbClr val="FFFFFF"/>
                </a:solidFill>
                <a:ea typeface="黑体" pitchFamily="49" charset="-122"/>
              </a:rPr>
              <a:t>              </a:t>
            </a:r>
            <a:r>
              <a:rPr lang="zh-CN" altLang="en-US" b="1" dirty="0" smtClean="0">
                <a:solidFill>
                  <a:srgbClr val="FFFFFF"/>
                </a:solidFill>
                <a:ea typeface="黑体" pitchFamily="49" charset="-122"/>
              </a:rPr>
              <a:t>从外部关系来看</a:t>
            </a:r>
            <a:endParaRPr lang="en-US" altLang="zh-CN" b="1" dirty="0" smtClean="0">
              <a:solidFill>
                <a:srgbClr val="FFFFFF"/>
              </a:solidFill>
              <a:ea typeface="黑体" pitchFamily="49" charset="-122"/>
            </a:endParaRPr>
          </a:p>
          <a:p>
            <a:pPr>
              <a:buFontTx/>
              <a:buNone/>
            </a:pPr>
            <a:r>
              <a:rPr lang="zh-CN" altLang="en-US" b="1" dirty="0" smtClean="0">
                <a:solidFill>
                  <a:srgbClr val="FFFFFF"/>
                </a:solidFill>
                <a:ea typeface="黑体" pitchFamily="49" charset="-122"/>
              </a:rPr>
              <a:t>认识：科技创新、可持续发展、经济结构调整、                           合作共赢。</a:t>
            </a: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2977187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p:txBody>
          <a:bodyPr/>
          <a:lstStyle/>
          <a:p>
            <a:pPr lvl="0"/>
            <a:r>
              <a:rPr lang="zh-CN" altLang="en-US" sz="3200" b="1" dirty="0">
                <a:solidFill>
                  <a:srgbClr val="FF0000"/>
                </a:solidFill>
                <a:latin typeface="黑体" panose="02010609060101010101" pitchFamily="2" charset="-122"/>
                <a:ea typeface="黑体" panose="02010609060101010101" pitchFamily="2" charset="-122"/>
              </a:rPr>
              <a:t>例如：通联</a:t>
            </a:r>
            <a:r>
              <a:rPr lang="zh-CN" altLang="en-US" sz="3200" b="1" dirty="0" smtClean="0">
                <a:solidFill>
                  <a:srgbClr val="FF0000"/>
                </a:solidFill>
                <a:latin typeface="黑体" panose="02010609060101010101" pitchFamily="2" charset="-122"/>
                <a:ea typeface="黑体" panose="02010609060101010101" pitchFamily="2" charset="-122"/>
              </a:rPr>
              <a:t>古今中外</a:t>
            </a:r>
            <a:r>
              <a:rPr lang="zh-CN" altLang="en-US" sz="3200" b="1" dirty="0">
                <a:solidFill>
                  <a:srgbClr val="FF0000"/>
                </a:solidFill>
                <a:latin typeface="黑体" panose="02010609060101010101" pitchFamily="2" charset="-122"/>
                <a:ea typeface="黑体" panose="02010609060101010101" pitchFamily="2" charset="-122"/>
              </a:rPr>
              <a:t>整合</a:t>
            </a:r>
            <a:r>
              <a:rPr lang="zh-CN" altLang="en-US" sz="3200" dirty="0" smtClean="0">
                <a:solidFill>
                  <a:srgbClr val="FF0000"/>
                </a:solidFill>
                <a:latin typeface="黑体" panose="02010609060101010101" pitchFamily="2" charset="-122"/>
                <a:ea typeface="黑体" panose="02010609060101010101" pitchFamily="2" charset="-122"/>
              </a:rPr>
              <a:t> </a:t>
            </a:r>
            <a:r>
              <a:rPr lang="zh-CN" altLang="en-US" sz="3200" b="1" dirty="0">
                <a:solidFill>
                  <a:srgbClr val="FF0000"/>
                </a:solidFill>
                <a:latin typeface="黑体" panose="02010609060101010101" pitchFamily="2" charset="-122"/>
                <a:ea typeface="黑体" panose="02010609060101010101" pitchFamily="2" charset="-122"/>
              </a:rPr>
              <a:t>——明清</a:t>
            </a:r>
            <a:r>
              <a:rPr lang="zh-CN" altLang="en-US" sz="3200" b="1" dirty="0" smtClean="0">
                <a:solidFill>
                  <a:srgbClr val="FF0000"/>
                </a:solidFill>
                <a:latin typeface="黑体" panose="02010609060101010101" pitchFamily="2" charset="-122"/>
                <a:ea typeface="黑体" panose="02010609060101010101" pitchFamily="2" charset="-122"/>
              </a:rPr>
              <a:t>时期</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p:txBody>
          <a:bodyPr>
            <a:normAutofit fontScale="92500" lnSpcReduction="20000"/>
          </a:bodyPr>
          <a:lstStyle/>
          <a:p>
            <a:pPr>
              <a:buFontTx/>
              <a:buNone/>
            </a:pPr>
            <a:r>
              <a:rPr lang="zh-CN" altLang="en-US" b="1" dirty="0">
                <a:solidFill>
                  <a:schemeClr val="bg1"/>
                </a:solidFill>
                <a:ea typeface="黑体" pitchFamily="49" charset="-122"/>
              </a:rPr>
              <a:t>明清史的历史</a:t>
            </a:r>
            <a:r>
              <a:rPr lang="zh-CN" altLang="en-US" b="1" dirty="0" smtClean="0">
                <a:solidFill>
                  <a:schemeClr val="bg1"/>
                </a:solidFill>
                <a:ea typeface="黑体" pitchFamily="49" charset="-122"/>
              </a:rPr>
              <a:t>地位</a:t>
            </a:r>
            <a:endParaRPr lang="en-US" altLang="zh-CN" b="1" dirty="0" smtClean="0">
              <a:solidFill>
                <a:schemeClr val="bg1"/>
              </a:solidFill>
              <a:ea typeface="黑体" pitchFamily="49" charset="-122"/>
            </a:endParaRPr>
          </a:p>
          <a:p>
            <a:pPr>
              <a:buFontTx/>
              <a:buNone/>
            </a:pPr>
            <a:endParaRPr lang="zh-CN" altLang="en-US" b="1" dirty="0">
              <a:ea typeface="黑体" pitchFamily="49" charset="-122"/>
            </a:endParaRPr>
          </a:p>
          <a:p>
            <a:pPr>
              <a:buFontTx/>
              <a:buNone/>
            </a:pPr>
            <a:r>
              <a:rPr lang="zh-CN" altLang="en-US" b="1" dirty="0">
                <a:solidFill>
                  <a:schemeClr val="bg1"/>
                </a:solidFill>
                <a:ea typeface="黑体" pitchFamily="49" charset="-122"/>
              </a:rPr>
              <a:t>中国君主专制社会的晚期；</a:t>
            </a:r>
          </a:p>
          <a:p>
            <a:pPr>
              <a:buFontTx/>
              <a:buNone/>
            </a:pP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中国向近代社会转型的前夜；</a:t>
            </a:r>
          </a:p>
          <a:p>
            <a:pPr>
              <a:buFontTx/>
              <a:buNone/>
            </a:pP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中西方拉开差距的关键时期</a:t>
            </a:r>
            <a:r>
              <a:rPr lang="zh-CN" altLang="en-US" b="1" dirty="0" smtClean="0">
                <a:solidFill>
                  <a:schemeClr val="bg1"/>
                </a:solidFill>
                <a:ea typeface="黑体" pitchFamily="49" charset="-122"/>
              </a:rPr>
              <a:t>；</a:t>
            </a:r>
            <a:endParaRPr lang="en-US" altLang="zh-CN" b="1" dirty="0" smtClean="0">
              <a:solidFill>
                <a:schemeClr val="bg1"/>
              </a:solidFill>
              <a:ea typeface="黑体" pitchFamily="49" charset="-122"/>
            </a:endParaRPr>
          </a:p>
          <a:p>
            <a:pPr>
              <a:buFontTx/>
              <a:buNone/>
            </a:pPr>
            <a:endParaRPr lang="en-US" altLang="zh-CN" b="1" dirty="0">
              <a:solidFill>
                <a:schemeClr val="bg1"/>
              </a:solidFill>
              <a:ea typeface="黑体" pitchFamily="49" charset="-122"/>
            </a:endParaRPr>
          </a:p>
          <a:p>
            <a:pPr>
              <a:buFontTx/>
              <a:buNone/>
            </a:pPr>
            <a:r>
              <a:rPr lang="zh-CN" altLang="en-US" b="1" dirty="0">
                <a:solidFill>
                  <a:schemeClr val="bg1"/>
                </a:solidFill>
                <a:ea typeface="黑体" pitchFamily="49" charset="-122"/>
              </a:rPr>
              <a:t>中西交流进一步加深的时期。</a:t>
            </a:r>
          </a:p>
          <a:p>
            <a:pPr>
              <a:buFontTx/>
              <a:buNone/>
            </a:pPr>
            <a:endParaRPr lang="zh-CN" altLang="en-US" b="1" dirty="0">
              <a:ea typeface="黑体" pitchFamily="49" charset="-122"/>
            </a:endParaRPr>
          </a:p>
          <a:p>
            <a:pPr>
              <a:buFontTx/>
              <a:buNone/>
            </a:pPr>
            <a:endParaRPr lang="en-US" altLang="zh-CN" b="1" dirty="0" smtClean="0">
              <a:ea typeface="黑体" pitchFamily="49" charset="-122"/>
            </a:endParaRPr>
          </a:p>
        </p:txBody>
      </p:sp>
    </p:spTree>
    <p:extLst>
      <p:ext uri="{BB962C8B-B14F-4D97-AF65-F5344CB8AC3E}">
        <p14:creationId xmlns:p14="http://schemas.microsoft.com/office/powerpoint/2010/main" val="534090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13314"/>
          <p:cNvSpPr>
            <a:spLocks noGrp="1" noChangeArrowheads="1"/>
          </p:cNvSpPr>
          <p:nvPr>
            <p:ph idx="1"/>
          </p:nvPr>
        </p:nvSpPr>
        <p:spPr/>
        <p:txBody>
          <a:bodyPr>
            <a:normAutofit/>
          </a:bodyPr>
          <a:lstStyle/>
          <a:p>
            <a:pPr>
              <a:buFontTx/>
              <a:buNone/>
            </a:pPr>
            <a:r>
              <a:rPr lang="zh-CN" altLang="en-US" b="1" dirty="0">
                <a:solidFill>
                  <a:schemeClr val="bg1"/>
                </a:solidFill>
                <a:ea typeface="黑体" pitchFamily="49" charset="-122"/>
              </a:rPr>
              <a:t>明清史的历史</a:t>
            </a:r>
            <a:r>
              <a:rPr lang="zh-CN" altLang="en-US" b="1" dirty="0" smtClean="0">
                <a:solidFill>
                  <a:schemeClr val="bg1"/>
                </a:solidFill>
                <a:ea typeface="黑体" pitchFamily="49" charset="-122"/>
              </a:rPr>
              <a:t>地位</a:t>
            </a:r>
            <a:endParaRPr lang="en-US" altLang="zh-CN" b="1" dirty="0" smtClean="0">
              <a:solidFill>
                <a:schemeClr val="bg1"/>
              </a:solidFill>
              <a:ea typeface="黑体" pitchFamily="49" charset="-122"/>
            </a:endParaRPr>
          </a:p>
          <a:p>
            <a:pPr>
              <a:buFontTx/>
              <a:buNone/>
            </a:pPr>
            <a:endParaRPr lang="zh-CN" altLang="en-US" b="1" dirty="0">
              <a:ea typeface="黑体" pitchFamily="49" charset="-122"/>
            </a:endParaRPr>
          </a:p>
          <a:p>
            <a:pPr>
              <a:buFontTx/>
              <a:buNone/>
            </a:pPr>
            <a:endParaRPr lang="zh-CN" altLang="en-US" b="1" dirty="0">
              <a:ea typeface="黑体" pitchFamily="49" charset="-122"/>
            </a:endParaRPr>
          </a:p>
          <a:p>
            <a:pPr>
              <a:buFontTx/>
              <a:buNone/>
            </a:pPr>
            <a:endParaRPr lang="en-US" altLang="zh-CN" b="1" dirty="0" smtClean="0">
              <a:ea typeface="黑体" pitchFamily="49" charset="-12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95" r="12946"/>
          <a:stretch/>
        </p:blipFill>
        <p:spPr bwMode="auto">
          <a:xfrm>
            <a:off x="179513" y="387350"/>
            <a:ext cx="8886386" cy="55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21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zh-CN" sz="3200" b="1" dirty="0">
                <a:solidFill>
                  <a:schemeClr val="bg1"/>
                </a:solidFill>
              </a:rPr>
              <a:t>人类政治文明中的创新与</a:t>
            </a:r>
            <a:r>
              <a:rPr lang="zh-CN" altLang="zh-CN" sz="3200" b="1" dirty="0" smtClean="0">
                <a:solidFill>
                  <a:schemeClr val="bg1"/>
                </a:solidFill>
              </a:rPr>
              <a:t>贡献</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58077" y="692696"/>
            <a:ext cx="9085943" cy="6165304"/>
          </a:xfrm>
        </p:spPr>
        <p:txBody>
          <a:bodyPr/>
          <a:lstStyle/>
          <a:p>
            <a:pPr>
              <a:buFontTx/>
              <a:buNone/>
            </a:pP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古希腊	民主制为人类提供了一种集体管理的新形式，创造出法治基础上任期制、议会制、差额选举制、比例代表制等民主的运作方式； </a:t>
            </a:r>
          </a:p>
          <a:p>
            <a:pPr>
              <a:buFontTx/>
              <a:buNone/>
            </a:pP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古罗马	创造出世界史上内容最丰富、体系最完善、对后世影响最为广泛的古代法律，罗马法成为近代许多欧洲国家的法律基础，陪审团制度、律师制度和某些诉讼法原则也直接源于罗马法 。</a:t>
            </a:r>
          </a:p>
          <a:p>
            <a:pPr>
              <a:buFontTx/>
              <a:buNone/>
            </a:pPr>
            <a:r>
              <a:rPr lang="en-US" altLang="zh-CN" sz="2400" b="1" dirty="0">
                <a:solidFill>
                  <a:schemeClr val="bg1"/>
                </a:solidFill>
                <a:ea typeface="黑体" pitchFamily="49" charset="-122"/>
              </a:rPr>
              <a:t>3.</a:t>
            </a:r>
            <a:r>
              <a:rPr lang="zh-CN" altLang="en-US" sz="2400" b="1" dirty="0">
                <a:solidFill>
                  <a:schemeClr val="bg1"/>
                </a:solidFill>
                <a:ea typeface="黑体" pitchFamily="49" charset="-122"/>
              </a:rPr>
              <a:t>古代中国	创立专制主义中央集权制度 ，权力集中，皇权至上，中央机构职责分明、权利制衡、相互补充，中央有效节制地方。有利于统一的多民族国家、农耕经济的稳定与发展；有利于文化的繁荣。</a:t>
            </a:r>
          </a:p>
          <a:p>
            <a:pPr>
              <a:buFontTx/>
              <a:buNone/>
            </a:pPr>
            <a:r>
              <a:rPr lang="en-US" altLang="zh-CN" sz="2400" b="1" dirty="0">
                <a:solidFill>
                  <a:schemeClr val="bg1"/>
                </a:solidFill>
                <a:ea typeface="黑体" pitchFamily="49" charset="-122"/>
              </a:rPr>
              <a:t>4.</a:t>
            </a:r>
            <a:r>
              <a:rPr lang="zh-CN" altLang="en-US" sz="2400" b="1" dirty="0">
                <a:solidFill>
                  <a:schemeClr val="bg1"/>
                </a:solidFill>
                <a:ea typeface="黑体" pitchFamily="49" charset="-122"/>
              </a:rPr>
              <a:t>英国	君主立宪、议会主权、责任内阁、政党政治</a:t>
            </a:r>
          </a:p>
          <a:p>
            <a:pPr>
              <a:buFontTx/>
              <a:buNone/>
            </a:pPr>
            <a:r>
              <a:rPr lang="en-US" altLang="zh-CN" sz="2400" b="1" dirty="0">
                <a:solidFill>
                  <a:schemeClr val="bg1"/>
                </a:solidFill>
                <a:ea typeface="黑体" pitchFamily="49" charset="-122"/>
              </a:rPr>
              <a:t>5.</a:t>
            </a:r>
            <a:r>
              <a:rPr lang="zh-CN" altLang="en-US" sz="2400" b="1" dirty="0">
                <a:solidFill>
                  <a:schemeClr val="bg1"/>
                </a:solidFill>
                <a:ea typeface="黑体" pitchFamily="49" charset="-122"/>
              </a:rPr>
              <a:t>美国	联邦制、总统共和制、分权制衡、民主制、政党政治</a:t>
            </a:r>
          </a:p>
          <a:p>
            <a:pPr>
              <a:buFontTx/>
              <a:buNone/>
            </a:pPr>
            <a:r>
              <a:rPr lang="en-US" altLang="zh-CN" sz="2400" b="1" dirty="0">
                <a:solidFill>
                  <a:schemeClr val="bg1"/>
                </a:solidFill>
                <a:ea typeface="黑体" pitchFamily="49" charset="-122"/>
              </a:rPr>
              <a:t>6.</a:t>
            </a:r>
            <a:r>
              <a:rPr lang="zh-CN" altLang="en-US" sz="2400" b="1" dirty="0">
                <a:solidFill>
                  <a:schemeClr val="bg1"/>
                </a:solidFill>
                <a:ea typeface="黑体" pitchFamily="49" charset="-122"/>
              </a:rPr>
              <a:t>新中国 	以民主集中制为原则的人民代表大会制度、中国共产党领导下的多党合作制和政治协商制度、少数民族当家作主的民族区域自治制度</a:t>
            </a:r>
            <a:r>
              <a:rPr lang="en-US" altLang="zh-CN" sz="2400" b="1" dirty="0">
                <a:solidFill>
                  <a:schemeClr val="bg1"/>
                </a:solidFill>
                <a:ea typeface="黑体" pitchFamily="49" charset="-122"/>
              </a:rPr>
              <a:t>.</a:t>
            </a: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2439998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9276" y="1023873"/>
            <a:ext cx="3463754" cy="410369"/>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3205"/>
              </a:lnSpc>
              <a:spcBef>
                <a:spcPct val="0"/>
              </a:spcBef>
              <a:spcAft>
                <a:spcPct val="0"/>
              </a:spcAft>
            </a:pPr>
            <a:r>
              <a:rPr sz="3200" b="1" spc="10" dirty="0" err="1">
                <a:solidFill>
                  <a:schemeClr val="bg1"/>
                </a:solidFill>
                <a:latin typeface="+mj-ea"/>
                <a:ea typeface="+mj-ea"/>
                <a:cs typeface="IANNGB+é¶ä¹¦"/>
              </a:rPr>
              <a:t>三种课程类型</a:t>
            </a:r>
            <a:r>
              <a:rPr sz="3200" spc="10" dirty="0">
                <a:solidFill>
                  <a:schemeClr val="bg1"/>
                </a:solidFill>
                <a:latin typeface="IANNGB+é¶ä¹¦"/>
                <a:cs typeface="IANNGB+é¶ä¹¦"/>
              </a:rPr>
              <a:t>：</a:t>
            </a:r>
          </a:p>
        </p:txBody>
      </p:sp>
      <p:sp>
        <p:nvSpPr>
          <p:cNvPr id="5" name="object 5"/>
          <p:cNvSpPr txBox="1"/>
          <p:nvPr/>
        </p:nvSpPr>
        <p:spPr>
          <a:xfrm>
            <a:off x="6615684" y="1857685"/>
            <a:ext cx="1681276" cy="307777"/>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400"/>
              </a:lnSpc>
              <a:spcBef>
                <a:spcPct val="0"/>
              </a:spcBef>
              <a:spcAft>
                <a:spcPct val="0"/>
              </a:spcAft>
            </a:pPr>
            <a:r>
              <a:rPr sz="2400" b="1" spc="11" dirty="0" err="1">
                <a:solidFill>
                  <a:schemeClr val="bg1"/>
                </a:solidFill>
                <a:latin typeface="JODIVR+é»ä½"/>
                <a:cs typeface="JODIVR+é»ä½"/>
              </a:rPr>
              <a:t>选修课程</a:t>
            </a:r>
            <a:endParaRPr sz="2400" b="1" spc="11" dirty="0">
              <a:solidFill>
                <a:schemeClr val="bg1"/>
              </a:solidFill>
              <a:latin typeface="JODIVR+é»ä½"/>
              <a:cs typeface="JODIVR+é»ä½"/>
            </a:endParaRPr>
          </a:p>
        </p:txBody>
      </p:sp>
      <p:sp>
        <p:nvSpPr>
          <p:cNvPr id="6" name="object 6"/>
          <p:cNvSpPr txBox="1"/>
          <p:nvPr/>
        </p:nvSpPr>
        <p:spPr>
          <a:xfrm>
            <a:off x="1102462" y="1900368"/>
            <a:ext cx="1680972" cy="307777"/>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400"/>
              </a:lnSpc>
              <a:spcBef>
                <a:spcPct val="0"/>
              </a:spcBef>
              <a:spcAft>
                <a:spcPct val="0"/>
              </a:spcAft>
            </a:pPr>
            <a:r>
              <a:rPr sz="3200" b="1" spc="11" dirty="0" err="1">
                <a:solidFill>
                  <a:schemeClr val="bg1"/>
                </a:solidFill>
                <a:latin typeface="+mj-ea"/>
                <a:ea typeface="+mj-ea"/>
                <a:cs typeface="JODIVR+é»ä½"/>
              </a:rPr>
              <a:t>必修课程</a:t>
            </a:r>
            <a:endParaRPr sz="3200" b="1" spc="11" dirty="0">
              <a:solidFill>
                <a:schemeClr val="bg1"/>
              </a:solidFill>
              <a:latin typeface="+mj-ea"/>
              <a:ea typeface="+mj-ea"/>
              <a:cs typeface="JODIVR+é»ä½"/>
            </a:endParaRPr>
          </a:p>
        </p:txBody>
      </p:sp>
      <p:sp>
        <p:nvSpPr>
          <p:cNvPr id="7" name="object 7"/>
          <p:cNvSpPr txBox="1"/>
          <p:nvPr/>
        </p:nvSpPr>
        <p:spPr>
          <a:xfrm>
            <a:off x="3541140" y="1900368"/>
            <a:ext cx="2599944" cy="307777"/>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400"/>
              </a:lnSpc>
              <a:spcBef>
                <a:spcPct val="0"/>
              </a:spcBef>
              <a:spcAft>
                <a:spcPct val="0"/>
              </a:spcAft>
            </a:pPr>
            <a:r>
              <a:rPr sz="2400" b="1" spc="11" dirty="0" err="1">
                <a:solidFill>
                  <a:schemeClr val="bg1"/>
                </a:solidFill>
                <a:latin typeface="JODIVR+é»ä½"/>
                <a:cs typeface="JODIVR+é»ä½"/>
              </a:rPr>
              <a:t>选择性必修课程</a:t>
            </a:r>
            <a:endParaRPr sz="2400" b="1" spc="11" dirty="0">
              <a:solidFill>
                <a:schemeClr val="bg1"/>
              </a:solidFill>
              <a:latin typeface="JODIVR+é»ä½"/>
              <a:cs typeface="JODIVR+é»ä½"/>
            </a:endParaRPr>
          </a:p>
        </p:txBody>
      </p:sp>
      <p:sp>
        <p:nvSpPr>
          <p:cNvPr id="8" name="object 8"/>
          <p:cNvSpPr txBox="1"/>
          <p:nvPr/>
        </p:nvSpPr>
        <p:spPr>
          <a:xfrm>
            <a:off x="6307594" y="2215428"/>
            <a:ext cx="2168663" cy="564257"/>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005"/>
              </a:lnSpc>
              <a:spcBef>
                <a:spcPct val="0"/>
              </a:spcBef>
              <a:spcAft>
                <a:spcPct val="0"/>
              </a:spcAft>
            </a:pPr>
            <a:r>
              <a:rPr sz="2000" b="1" spc="11" dirty="0">
                <a:solidFill>
                  <a:schemeClr val="bg1"/>
                </a:solidFill>
                <a:latin typeface="JODIVR+é»ä½"/>
                <a:cs typeface="JODIVR+é»ä½"/>
              </a:rPr>
              <a:t>（</a:t>
            </a:r>
            <a:r>
              <a:rPr sz="2000" b="1" spc="11" dirty="0" err="1">
                <a:solidFill>
                  <a:schemeClr val="bg1"/>
                </a:solidFill>
                <a:latin typeface="JODIVR+é»ä½"/>
                <a:cs typeface="JODIVR+é»ä½"/>
              </a:rPr>
              <a:t>校本课程，由</a:t>
            </a:r>
            <a:endParaRPr sz="2000" b="1" spc="11" dirty="0">
              <a:solidFill>
                <a:schemeClr val="bg1"/>
              </a:solidFill>
              <a:latin typeface="JODIVR+é»ä½"/>
              <a:cs typeface="JODIVR+é»ä½"/>
            </a:endParaRPr>
          </a:p>
          <a:p>
            <a:pPr>
              <a:lnSpc>
                <a:spcPts val="2005"/>
              </a:lnSpc>
              <a:spcBef>
                <a:spcPts val="395"/>
              </a:spcBef>
              <a:spcAft>
                <a:spcPct val="0"/>
              </a:spcAft>
            </a:pPr>
            <a:r>
              <a:rPr sz="2000" b="1" spc="11" dirty="0" err="1">
                <a:solidFill>
                  <a:schemeClr val="bg1"/>
                </a:solidFill>
                <a:latin typeface="JODIVR+é»ä½"/>
                <a:cs typeface="JODIVR+é»ä½"/>
              </a:rPr>
              <a:t>学校自主开设</a:t>
            </a:r>
            <a:r>
              <a:rPr sz="2000" b="1" spc="11" dirty="0">
                <a:solidFill>
                  <a:schemeClr val="bg1"/>
                </a:solidFill>
                <a:latin typeface="JODIVR+é»ä½"/>
                <a:cs typeface="JODIVR+é»ä½"/>
              </a:rPr>
              <a:t>）</a:t>
            </a:r>
          </a:p>
        </p:txBody>
      </p:sp>
      <p:sp>
        <p:nvSpPr>
          <p:cNvPr id="9" name="object 9"/>
          <p:cNvSpPr txBox="1"/>
          <p:nvPr/>
        </p:nvSpPr>
        <p:spPr>
          <a:xfrm>
            <a:off x="3773678" y="2995144"/>
            <a:ext cx="2164689" cy="859210"/>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marL="507365">
              <a:lnSpc>
                <a:spcPts val="2005"/>
              </a:lnSpc>
              <a:spcBef>
                <a:spcPct val="0"/>
              </a:spcBef>
              <a:spcAft>
                <a:spcPct val="0"/>
              </a:spcAft>
            </a:pPr>
            <a:r>
              <a:rPr sz="2000" b="1" spc="18" dirty="0">
                <a:solidFill>
                  <a:schemeClr val="bg1"/>
                </a:solidFill>
                <a:latin typeface="JODIVR+é»ä½"/>
                <a:cs typeface="JODIVR+é»ä½"/>
              </a:rPr>
              <a:t>模块</a:t>
            </a:r>
            <a:r>
              <a:rPr sz="2000" b="1" dirty="0">
                <a:solidFill>
                  <a:schemeClr val="bg1"/>
                </a:solidFill>
                <a:latin typeface="VBBRPR+é»ä½"/>
                <a:cs typeface="VBBRPR+é»ä½"/>
              </a:rPr>
              <a:t>1</a:t>
            </a:r>
          </a:p>
          <a:p>
            <a:pPr>
              <a:lnSpc>
                <a:spcPts val="2290"/>
              </a:lnSpc>
              <a:spcBef>
                <a:spcPct val="0"/>
              </a:spcBef>
              <a:spcAft>
                <a:spcPct val="0"/>
              </a:spcAft>
            </a:pPr>
            <a:r>
              <a:rPr sz="2000" b="1" dirty="0" err="1">
                <a:solidFill>
                  <a:srgbClr val="990000"/>
                </a:solidFill>
                <a:latin typeface="EGISQJ+å¾®è½¯éé»,Bold"/>
                <a:cs typeface="EGISQJ+å¾®è½¯éé»,Bold"/>
              </a:rPr>
              <a:t>国家制度与社会</a:t>
            </a:r>
            <a:endParaRPr sz="2000" b="1" dirty="0">
              <a:solidFill>
                <a:srgbClr val="990000"/>
              </a:solidFill>
              <a:latin typeface="EGISQJ+å¾®è½¯éé»,Bold"/>
              <a:cs typeface="EGISQJ+å¾®è½¯éé»,Bold"/>
            </a:endParaRPr>
          </a:p>
          <a:p>
            <a:pPr marL="572770">
              <a:lnSpc>
                <a:spcPts val="2365"/>
              </a:lnSpc>
              <a:spcBef>
                <a:spcPct val="0"/>
              </a:spcBef>
              <a:spcAft>
                <a:spcPct val="0"/>
              </a:spcAft>
            </a:pPr>
            <a:r>
              <a:rPr sz="2000" b="1" dirty="0" err="1">
                <a:solidFill>
                  <a:srgbClr val="990000"/>
                </a:solidFill>
                <a:latin typeface="EGISQJ+å¾®è½¯éé»,Bold"/>
                <a:cs typeface="EGISQJ+å¾®è½¯éé»,Bold"/>
              </a:rPr>
              <a:t>治理</a:t>
            </a:r>
            <a:endParaRPr sz="2000" b="1" dirty="0">
              <a:solidFill>
                <a:srgbClr val="990000"/>
              </a:solidFill>
              <a:latin typeface="EGISQJ+å¾®è½¯éé»,Bold"/>
              <a:cs typeface="EGISQJ+å¾®è½¯éé»,Bold"/>
            </a:endParaRPr>
          </a:p>
        </p:txBody>
      </p:sp>
      <p:sp>
        <p:nvSpPr>
          <p:cNvPr id="10" name="object 10"/>
          <p:cNvSpPr txBox="1"/>
          <p:nvPr/>
        </p:nvSpPr>
        <p:spPr>
          <a:xfrm>
            <a:off x="877824" y="3054482"/>
            <a:ext cx="2286000" cy="410369"/>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3165"/>
              </a:lnSpc>
              <a:spcBef>
                <a:spcPct val="0"/>
              </a:spcBef>
              <a:spcAft>
                <a:spcPct val="0"/>
              </a:spcAft>
            </a:pPr>
            <a:r>
              <a:rPr sz="2400" b="1" dirty="0" err="1">
                <a:solidFill>
                  <a:schemeClr val="bg1"/>
                </a:solidFill>
                <a:latin typeface="EGISQJ+å¾®è½¯éé»,Bold"/>
                <a:cs typeface="EGISQJ+å¾®è½¯éé»,Bold"/>
              </a:rPr>
              <a:t>中外历史纲要</a:t>
            </a:r>
            <a:endParaRPr sz="2400" b="1" dirty="0">
              <a:solidFill>
                <a:schemeClr val="bg1"/>
              </a:solidFill>
              <a:latin typeface="EGISQJ+å¾®è½¯éé»,Bold"/>
              <a:cs typeface="EGISQJ+å¾®è½¯éé»,Bold"/>
            </a:endParaRPr>
          </a:p>
        </p:txBody>
      </p:sp>
      <p:sp>
        <p:nvSpPr>
          <p:cNvPr id="11" name="object 11"/>
          <p:cNvSpPr txBox="1"/>
          <p:nvPr/>
        </p:nvSpPr>
        <p:spPr>
          <a:xfrm>
            <a:off x="6824503" y="3420850"/>
            <a:ext cx="1400251" cy="551433"/>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marL="128270">
              <a:lnSpc>
                <a:spcPts val="2005"/>
              </a:lnSpc>
              <a:spcBef>
                <a:spcPct val="0"/>
              </a:spcBef>
              <a:spcAft>
                <a:spcPct val="0"/>
              </a:spcAft>
            </a:pPr>
            <a:r>
              <a:rPr sz="2000" b="1" spc="15" dirty="0">
                <a:solidFill>
                  <a:schemeClr val="bg1"/>
                </a:solidFill>
                <a:latin typeface="JODIVR+é»ä½"/>
                <a:cs typeface="JODIVR+é»ä½"/>
              </a:rPr>
              <a:t>模块</a:t>
            </a:r>
            <a:r>
              <a:rPr sz="2000" b="1" dirty="0">
                <a:solidFill>
                  <a:schemeClr val="bg1"/>
                </a:solidFill>
                <a:latin typeface="VBBRPR+é»ä½"/>
                <a:cs typeface="VBBRPR+é»ä½"/>
              </a:rPr>
              <a:t>1</a:t>
            </a:r>
          </a:p>
          <a:p>
            <a:pPr>
              <a:lnSpc>
                <a:spcPts val="2290"/>
              </a:lnSpc>
              <a:spcBef>
                <a:spcPct val="0"/>
              </a:spcBef>
              <a:spcAft>
                <a:spcPct val="0"/>
              </a:spcAft>
            </a:pPr>
            <a:r>
              <a:rPr sz="2000" b="1" dirty="0" err="1">
                <a:solidFill>
                  <a:srgbClr val="990000"/>
                </a:solidFill>
                <a:latin typeface="EGISQJ+å¾®è½¯éé»,Bold"/>
                <a:cs typeface="EGISQJ+å¾®è½¯éé»,Bold"/>
              </a:rPr>
              <a:t>史学入门</a:t>
            </a:r>
            <a:endParaRPr sz="2000" b="1" dirty="0">
              <a:solidFill>
                <a:srgbClr val="990000"/>
              </a:solidFill>
              <a:latin typeface="EGISQJ+å¾®è½¯éé»,Bold"/>
              <a:cs typeface="EGISQJ+å¾®è½¯éé»,Bold"/>
            </a:endParaRPr>
          </a:p>
        </p:txBody>
      </p:sp>
      <p:sp>
        <p:nvSpPr>
          <p:cNvPr id="12" name="object 12"/>
          <p:cNvSpPr txBox="1"/>
          <p:nvPr/>
        </p:nvSpPr>
        <p:spPr>
          <a:xfrm>
            <a:off x="1418844" y="3577025"/>
            <a:ext cx="1144524" cy="333425"/>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645"/>
              </a:lnSpc>
              <a:spcBef>
                <a:spcPct val="0"/>
              </a:spcBef>
              <a:spcAft>
                <a:spcPct val="0"/>
              </a:spcAft>
            </a:pPr>
            <a:r>
              <a:rPr sz="2000" b="1">
                <a:solidFill>
                  <a:srgbClr val="990000"/>
                </a:solidFill>
                <a:latin typeface="EGISQJ+å¾®è½¯éé»,Bold"/>
                <a:cs typeface="EGISQJ+å¾®è½¯éé»,Bold"/>
              </a:rPr>
              <a:t>中国史</a:t>
            </a:r>
          </a:p>
        </p:txBody>
      </p:sp>
      <p:sp>
        <p:nvSpPr>
          <p:cNvPr id="13" name="object 13"/>
          <p:cNvSpPr txBox="1"/>
          <p:nvPr/>
        </p:nvSpPr>
        <p:spPr>
          <a:xfrm>
            <a:off x="909827" y="4004063"/>
            <a:ext cx="2162556" cy="641201"/>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645"/>
              </a:lnSpc>
              <a:spcBef>
                <a:spcPct val="0"/>
              </a:spcBef>
              <a:spcAft>
                <a:spcPct val="0"/>
              </a:spcAft>
            </a:pPr>
            <a:r>
              <a:rPr sz="2000" b="1" dirty="0">
                <a:solidFill>
                  <a:srgbClr val="990000"/>
                </a:solidFill>
                <a:latin typeface="EGISQJ+å¾®è½¯éé»,Bold"/>
                <a:cs typeface="EGISQJ+å¾®è½¯éé»,Bold"/>
              </a:rPr>
              <a:t>（</a:t>
            </a:r>
            <a:r>
              <a:rPr sz="2000" b="1" dirty="0" err="1">
                <a:solidFill>
                  <a:srgbClr val="990000"/>
                </a:solidFill>
                <a:latin typeface="EGISQJ+å¾®è½¯éé»,Bold"/>
                <a:cs typeface="EGISQJ+å¾®è½¯éé»,Bold"/>
              </a:rPr>
              <a:t>中国古代史和</a:t>
            </a:r>
            <a:endParaRPr sz="2000" b="1" dirty="0">
              <a:solidFill>
                <a:srgbClr val="990000"/>
              </a:solidFill>
              <a:latin typeface="EGISQJ+å¾®è½¯éé»,Bold"/>
              <a:cs typeface="EGISQJ+å¾®è½¯éé»,Bold"/>
            </a:endParaRPr>
          </a:p>
          <a:p>
            <a:pPr>
              <a:lnSpc>
                <a:spcPts val="2400"/>
              </a:lnSpc>
              <a:spcBef>
                <a:spcPct val="0"/>
              </a:spcBef>
              <a:spcAft>
                <a:spcPct val="0"/>
              </a:spcAft>
            </a:pPr>
            <a:r>
              <a:rPr sz="2000" b="1" dirty="0" err="1">
                <a:solidFill>
                  <a:srgbClr val="990000"/>
                </a:solidFill>
                <a:latin typeface="EGISQJ+å¾®è½¯éé»,Bold"/>
                <a:cs typeface="EGISQJ+å¾®è½¯éé»,Bold"/>
              </a:rPr>
              <a:t>中国近现代史</a:t>
            </a:r>
            <a:r>
              <a:rPr sz="2000" b="1" dirty="0">
                <a:solidFill>
                  <a:srgbClr val="990000"/>
                </a:solidFill>
                <a:latin typeface="EGISQJ+å¾®è½¯éé»,Bold"/>
                <a:cs typeface="EGISQJ+å¾®è½¯éé»,Bold"/>
              </a:rPr>
              <a:t>）</a:t>
            </a:r>
          </a:p>
        </p:txBody>
      </p:sp>
      <p:sp>
        <p:nvSpPr>
          <p:cNvPr id="14" name="object 14"/>
          <p:cNvSpPr txBox="1"/>
          <p:nvPr/>
        </p:nvSpPr>
        <p:spPr>
          <a:xfrm>
            <a:off x="3678967" y="4350297"/>
            <a:ext cx="2162555" cy="551433"/>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marL="514985">
              <a:lnSpc>
                <a:spcPts val="2005"/>
              </a:lnSpc>
              <a:spcBef>
                <a:spcPct val="0"/>
              </a:spcBef>
              <a:spcAft>
                <a:spcPct val="0"/>
              </a:spcAft>
            </a:pPr>
            <a:r>
              <a:rPr sz="2000" b="1" spc="15" dirty="0">
                <a:solidFill>
                  <a:schemeClr val="bg1"/>
                </a:solidFill>
                <a:latin typeface="JODIVR+é»ä½"/>
                <a:cs typeface="JODIVR+é»ä½"/>
              </a:rPr>
              <a:t>模块</a:t>
            </a:r>
            <a:r>
              <a:rPr sz="2000" b="1" dirty="0">
                <a:solidFill>
                  <a:schemeClr val="bg1"/>
                </a:solidFill>
                <a:latin typeface="VBBRPR+é»ä½"/>
                <a:cs typeface="VBBRPR+é»ä½"/>
              </a:rPr>
              <a:t>2</a:t>
            </a:r>
          </a:p>
          <a:p>
            <a:pPr>
              <a:lnSpc>
                <a:spcPts val="2290"/>
              </a:lnSpc>
              <a:spcBef>
                <a:spcPct val="0"/>
              </a:spcBef>
              <a:spcAft>
                <a:spcPct val="0"/>
              </a:spcAft>
            </a:pPr>
            <a:r>
              <a:rPr sz="2000" b="1" dirty="0" err="1">
                <a:solidFill>
                  <a:srgbClr val="990000"/>
                </a:solidFill>
                <a:latin typeface="EGISQJ+å¾®è½¯éé»,Bold"/>
                <a:cs typeface="EGISQJ+å¾®è½¯éé»,Bold"/>
              </a:rPr>
              <a:t>经济与社会生活</a:t>
            </a:r>
            <a:endParaRPr sz="2000" b="1" dirty="0">
              <a:solidFill>
                <a:srgbClr val="990000"/>
              </a:solidFill>
              <a:latin typeface="EGISQJ+å¾®è½¯éé»,Bold"/>
              <a:cs typeface="EGISQJ+å¾®è½¯éé»,Bold"/>
            </a:endParaRPr>
          </a:p>
        </p:txBody>
      </p:sp>
      <p:sp>
        <p:nvSpPr>
          <p:cNvPr id="15" name="object 15"/>
          <p:cNvSpPr txBox="1"/>
          <p:nvPr/>
        </p:nvSpPr>
        <p:spPr>
          <a:xfrm>
            <a:off x="1418844" y="4735583"/>
            <a:ext cx="1144524" cy="333425"/>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a:lnSpc>
                <a:spcPts val="2645"/>
              </a:lnSpc>
              <a:spcBef>
                <a:spcPct val="0"/>
              </a:spcBef>
              <a:spcAft>
                <a:spcPct val="0"/>
              </a:spcAft>
            </a:pPr>
            <a:r>
              <a:rPr sz="2000" b="1">
                <a:solidFill>
                  <a:srgbClr val="990000"/>
                </a:solidFill>
                <a:latin typeface="EGISQJ+å¾®è½¯éé»,Bold"/>
                <a:cs typeface="EGISQJ+å¾®è½¯éé»,Bold"/>
              </a:rPr>
              <a:t>世界史</a:t>
            </a:r>
          </a:p>
        </p:txBody>
      </p:sp>
      <p:sp>
        <p:nvSpPr>
          <p:cNvPr id="16" name="object 16"/>
          <p:cNvSpPr txBox="1"/>
          <p:nvPr/>
        </p:nvSpPr>
        <p:spPr>
          <a:xfrm>
            <a:off x="6896354" y="4789464"/>
            <a:ext cx="1399032" cy="551433"/>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marL="128270">
              <a:lnSpc>
                <a:spcPts val="2005"/>
              </a:lnSpc>
              <a:spcBef>
                <a:spcPct val="0"/>
              </a:spcBef>
              <a:spcAft>
                <a:spcPct val="0"/>
              </a:spcAft>
            </a:pPr>
            <a:r>
              <a:rPr sz="2000" b="1" spc="15" dirty="0">
                <a:solidFill>
                  <a:schemeClr val="bg1"/>
                </a:solidFill>
                <a:latin typeface="JODIVR+é»ä½"/>
                <a:cs typeface="JODIVR+é»ä½"/>
              </a:rPr>
              <a:t>模块</a:t>
            </a:r>
            <a:r>
              <a:rPr sz="2000" b="1" dirty="0">
                <a:solidFill>
                  <a:schemeClr val="bg1"/>
                </a:solidFill>
                <a:latin typeface="VBBRPR+é»ä½"/>
                <a:cs typeface="VBBRPR+é»ä½"/>
              </a:rPr>
              <a:t>2</a:t>
            </a:r>
          </a:p>
          <a:p>
            <a:pPr>
              <a:lnSpc>
                <a:spcPts val="2290"/>
              </a:lnSpc>
              <a:spcBef>
                <a:spcPct val="0"/>
              </a:spcBef>
              <a:spcAft>
                <a:spcPct val="0"/>
              </a:spcAft>
            </a:pPr>
            <a:r>
              <a:rPr sz="2000" b="1" dirty="0" err="1">
                <a:solidFill>
                  <a:srgbClr val="990000"/>
                </a:solidFill>
                <a:latin typeface="EGISQJ+å¾®è½¯éé»,Bold"/>
                <a:cs typeface="EGISQJ+å¾®è½¯éé»,Bold"/>
              </a:rPr>
              <a:t>史料研读</a:t>
            </a:r>
            <a:endParaRPr sz="2000" b="1" dirty="0">
              <a:solidFill>
                <a:srgbClr val="990000"/>
              </a:solidFill>
              <a:latin typeface="EGISQJ+å¾®è½¯éé»,Bold"/>
              <a:cs typeface="EGISQJ+å¾®è½¯éé»,Bold"/>
            </a:endParaRPr>
          </a:p>
        </p:txBody>
      </p:sp>
      <p:sp>
        <p:nvSpPr>
          <p:cNvPr id="17" name="object 17"/>
          <p:cNvSpPr txBox="1"/>
          <p:nvPr/>
        </p:nvSpPr>
        <p:spPr>
          <a:xfrm>
            <a:off x="3703594" y="5431119"/>
            <a:ext cx="2162937" cy="551433"/>
          </a:xfrm>
          <a:prstGeom prst="rect">
            <a:avLst/>
          </a:prstGeom>
        </p:spPr>
        <p:txBody>
          <a:bodyPr vert="horz" wrap="square" lIns="0" tIns="0" rIns="0" bIns="0" rtlCol="0">
            <a:spAutoFit/>
          </a:bodyPr>
          <a:lstStyle>
            <a:lvl1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1pPr>
            <a:lvl2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2pPr>
            <a:lvl3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3pPr>
            <a:lvl4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4pPr>
            <a:lvl5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5pPr>
            <a:lvl6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6pPr>
            <a:lvl7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7pPr>
            <a:lvl8pPr marL="0" algn="l" defTabSz="914400" rtl="0" eaLnBrk="0" latinLnBrk="0" hangingPunct="0">
              <a:defRPr sz="1800" kern="1200">
                <a:solidFill>
                  <a:schemeClr val="phClr"/>
                </a:solidFill>
                <a:latin typeface="Arial" panose="020B0604020202020204"/>
                <a:ea typeface="Arial" panose="020B0604020202020204"/>
                <a:cs typeface="Arial" panose="020B0604020202020204"/>
              </a:defRPr>
            </a:lvl8pPr>
          </a:lstStyle>
          <a:p>
            <a:pPr marL="490855">
              <a:lnSpc>
                <a:spcPts val="2005"/>
              </a:lnSpc>
              <a:spcBef>
                <a:spcPct val="0"/>
              </a:spcBef>
              <a:spcAft>
                <a:spcPct val="0"/>
              </a:spcAft>
            </a:pPr>
            <a:r>
              <a:rPr sz="2000" b="1" spc="15" dirty="0">
                <a:solidFill>
                  <a:schemeClr val="bg1"/>
                </a:solidFill>
                <a:latin typeface="JODIVR+é»ä½"/>
                <a:cs typeface="JODIVR+é»ä½"/>
              </a:rPr>
              <a:t>模块</a:t>
            </a:r>
            <a:r>
              <a:rPr sz="2000" b="1" dirty="0">
                <a:solidFill>
                  <a:schemeClr val="bg1"/>
                </a:solidFill>
                <a:latin typeface="VBBRPR+é»ä½"/>
                <a:cs typeface="VBBRPR+é»ä½"/>
              </a:rPr>
              <a:t>3</a:t>
            </a:r>
          </a:p>
          <a:p>
            <a:pPr>
              <a:lnSpc>
                <a:spcPts val="2255"/>
              </a:lnSpc>
              <a:spcBef>
                <a:spcPct val="0"/>
              </a:spcBef>
              <a:spcAft>
                <a:spcPct val="0"/>
              </a:spcAft>
            </a:pPr>
            <a:r>
              <a:rPr sz="2000" b="1" dirty="0" err="1">
                <a:solidFill>
                  <a:srgbClr val="990000"/>
                </a:solidFill>
                <a:latin typeface="EGISQJ+å¾®è½¯éé»,Bold"/>
                <a:cs typeface="EGISQJ+å¾®è½¯éé»,Bold"/>
              </a:rPr>
              <a:t>文化交流与传播</a:t>
            </a:r>
            <a:endParaRPr sz="2000" b="1" dirty="0">
              <a:solidFill>
                <a:srgbClr val="990000"/>
              </a:solidFill>
              <a:latin typeface="EGISQJ+å¾®è½¯éé»,Bold"/>
              <a:cs typeface="EGISQJ+å¾®è½¯éé»,Bold"/>
            </a:endParaRPr>
          </a:p>
        </p:txBody>
      </p:sp>
      <p:sp>
        <p:nvSpPr>
          <p:cNvPr id="2" name="矩形 1"/>
          <p:cNvSpPr/>
          <p:nvPr/>
        </p:nvSpPr>
        <p:spPr>
          <a:xfrm>
            <a:off x="323548" y="138522"/>
            <a:ext cx="7680647" cy="502702"/>
          </a:xfrm>
          <a:prstGeom prst="rect">
            <a:avLst/>
          </a:prstGeom>
        </p:spPr>
        <p:txBody>
          <a:bodyPr wrap="square">
            <a:spAutoFit/>
          </a:bodyPr>
          <a:lstStyle/>
          <a:p>
            <a:pPr lvl="0">
              <a:lnSpc>
                <a:spcPts val="3205"/>
              </a:lnSpc>
              <a:spcBef>
                <a:spcPct val="0"/>
              </a:spcBef>
              <a:spcAft>
                <a:spcPct val="0"/>
              </a:spcAft>
            </a:pPr>
            <a:r>
              <a:rPr lang="zh-CN" altLang="en-US" sz="3200" b="1" spc="10" dirty="0">
                <a:solidFill>
                  <a:srgbClr val="FF0000"/>
                </a:solidFill>
                <a:latin typeface="IANNGB+é¶ä¹¦"/>
                <a:cs typeface="IANNGB+é¶ä¹¦"/>
              </a:rPr>
              <a:t>例如：基于新课标优化整合复习内容</a:t>
            </a:r>
          </a:p>
        </p:txBody>
      </p:sp>
    </p:spTree>
    <p:extLst>
      <p:ext uri="{BB962C8B-B14F-4D97-AF65-F5344CB8AC3E}">
        <p14:creationId xmlns:p14="http://schemas.microsoft.com/office/powerpoint/2010/main" val="194417756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中国古代国家治理体系的</a:t>
            </a:r>
            <a:r>
              <a:rPr lang="zh-CN" altLang="en-US" sz="3200" b="1" dirty="0" smtClean="0">
                <a:solidFill>
                  <a:schemeClr val="bg1"/>
                </a:solidFill>
                <a:ea typeface="黑体" pitchFamily="49" charset="-122"/>
              </a:rPr>
              <a:t>演进</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中国古代政治设计面临的</a:t>
            </a:r>
            <a:r>
              <a:rPr lang="zh-CN" altLang="en-US" sz="2800" b="1" dirty="0" smtClean="0">
                <a:solidFill>
                  <a:schemeClr val="bg1"/>
                </a:solidFill>
                <a:ea typeface="黑体" pitchFamily="49" charset="-122"/>
              </a:rPr>
              <a:t>问题</a:t>
            </a:r>
            <a:endParaRPr lang="en-US" altLang="zh-CN" sz="2800" b="1" dirty="0" smtClean="0">
              <a:solidFill>
                <a:schemeClr val="bg1"/>
              </a:solidFill>
              <a:ea typeface="黑体" pitchFamily="49" charset="-122"/>
            </a:endParaRPr>
          </a:p>
          <a:p>
            <a:pPr>
              <a:buFontTx/>
              <a:buNone/>
            </a:pP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如何防止地方势力对中央集权的挑战</a:t>
            </a:r>
            <a:r>
              <a:rPr lang="zh-CN" altLang="en-US" sz="2800" b="1" dirty="0" smtClean="0">
                <a:solidFill>
                  <a:schemeClr val="bg1"/>
                </a:solidFill>
                <a:ea typeface="黑体" pitchFamily="49" charset="-122"/>
              </a:rPr>
              <a:t>。</a:t>
            </a: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如何防止军事集团对中央集权的挑战</a:t>
            </a:r>
            <a:r>
              <a:rPr lang="zh-CN" altLang="en-US" sz="2800" b="1" dirty="0" smtClean="0">
                <a:solidFill>
                  <a:schemeClr val="bg1"/>
                </a:solidFill>
                <a:ea typeface="黑体" pitchFamily="49" charset="-122"/>
              </a:rPr>
              <a:t>。</a:t>
            </a:r>
            <a:endParaRPr lang="zh-CN" altLang="en-US" sz="2800" b="1" dirty="0">
              <a:solidFill>
                <a:schemeClr val="bg1"/>
              </a:solidFill>
              <a:ea typeface="黑体" pitchFamily="49" charset="-122"/>
            </a:endParaRPr>
          </a:p>
          <a:p>
            <a:pPr>
              <a:buFontTx/>
              <a:buNone/>
            </a:pP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如何防止底层民众对中央集权的挑战</a:t>
            </a:r>
          </a:p>
          <a:p>
            <a:pPr>
              <a:buFontTx/>
              <a:buNone/>
            </a:pP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如何防止周边政权对中原政权的挑战</a:t>
            </a:r>
          </a:p>
          <a:p>
            <a:pPr>
              <a:buFontTx/>
              <a:buNone/>
            </a:pPr>
            <a:r>
              <a:rPr lang="en-US" altLang="zh-CN" sz="2800" b="1" dirty="0">
                <a:solidFill>
                  <a:schemeClr val="bg1"/>
                </a:solidFill>
                <a:ea typeface="黑体" pitchFamily="49" charset="-122"/>
              </a:rPr>
              <a:t>5.</a:t>
            </a:r>
            <a:r>
              <a:rPr lang="zh-CN" altLang="en-US" sz="2800" b="1" dirty="0">
                <a:solidFill>
                  <a:schemeClr val="bg1"/>
                </a:solidFill>
                <a:ea typeface="黑体" pitchFamily="49" charset="-122"/>
              </a:rPr>
              <a:t>如何防止官僚集团对专制皇权的挑战</a:t>
            </a:r>
          </a:p>
          <a:p>
            <a:pPr>
              <a:buFontTx/>
              <a:buNone/>
            </a:pPr>
            <a:r>
              <a:rPr lang="en-US" altLang="zh-CN" sz="2800" b="1" dirty="0">
                <a:solidFill>
                  <a:schemeClr val="bg1"/>
                </a:solidFill>
                <a:ea typeface="黑体" pitchFamily="49" charset="-122"/>
              </a:rPr>
              <a:t>6.</a:t>
            </a:r>
            <a:r>
              <a:rPr lang="zh-CN" altLang="en-US" sz="2800" b="1" dirty="0">
                <a:solidFill>
                  <a:schemeClr val="bg1"/>
                </a:solidFill>
                <a:ea typeface="黑体" pitchFamily="49" charset="-122"/>
              </a:rPr>
              <a:t>如何防止皇亲国戚对专制皇权的挑战。</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4867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b="1" dirty="0" smtClean="0">
              <a:solidFill>
                <a:schemeClr val="bg1"/>
              </a:solidFill>
              <a:ea typeface="华文彩云" pitchFamily="2" charset="-122"/>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
            <a:ext cx="9234024" cy="69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041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例如：从学术成果中整合拓展教学资源</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a:solidFill>
                  <a:schemeClr val="bg1"/>
                </a:solidFill>
                <a:ea typeface="黑体" pitchFamily="49" charset="-122"/>
              </a:rPr>
              <a:t>1.</a:t>
            </a:r>
            <a:r>
              <a:rPr lang="zh-CN" altLang="en-US" b="1" dirty="0">
                <a:solidFill>
                  <a:schemeClr val="bg1"/>
                </a:solidFill>
                <a:ea typeface="黑体" pitchFamily="49" charset="-122"/>
              </a:rPr>
              <a:t>强调</a:t>
            </a:r>
            <a:r>
              <a:rPr lang="zh-CN" altLang="en-US" b="1" dirty="0" smtClean="0">
                <a:solidFill>
                  <a:schemeClr val="bg1"/>
                </a:solidFill>
                <a:ea typeface="黑体" pitchFamily="49" charset="-122"/>
              </a:rPr>
              <a:t>“证据意识”</a:t>
            </a:r>
            <a:endParaRPr lang="en-US" altLang="zh-CN" b="1" dirty="0" smtClean="0">
              <a:solidFill>
                <a:schemeClr val="bg1"/>
              </a:solidFill>
              <a:ea typeface="黑体" pitchFamily="49" charset="-122"/>
            </a:endParaRPr>
          </a:p>
          <a:p>
            <a:pPr>
              <a:buFontTx/>
              <a:buNone/>
            </a:pPr>
            <a:r>
              <a:rPr lang="zh-CN" altLang="en-US" b="1" dirty="0" smtClean="0">
                <a:solidFill>
                  <a:schemeClr val="bg1"/>
                </a:solidFill>
                <a:ea typeface="黑体" pitchFamily="49" charset="-122"/>
              </a:rPr>
              <a:t>史料            史实         结论</a:t>
            </a:r>
            <a:endParaRPr lang="zh-CN" altLang="en-US" b="1" dirty="0">
              <a:solidFill>
                <a:schemeClr val="bg1"/>
              </a:solidFill>
              <a:ea typeface="黑体" pitchFamily="49" charset="-122"/>
            </a:endParaRPr>
          </a:p>
          <a:p>
            <a:pPr>
              <a:buFontTx/>
              <a:buNone/>
            </a:pPr>
            <a:r>
              <a:rPr lang="en-US" altLang="zh-CN" b="1" dirty="0">
                <a:solidFill>
                  <a:schemeClr val="bg1"/>
                </a:solidFill>
                <a:ea typeface="黑体" pitchFamily="49" charset="-122"/>
              </a:rPr>
              <a:t>2.</a:t>
            </a:r>
            <a:r>
              <a:rPr lang="zh-CN" altLang="en-US" b="1" dirty="0">
                <a:solidFill>
                  <a:schemeClr val="bg1"/>
                </a:solidFill>
                <a:ea typeface="黑体" pitchFamily="49" charset="-122"/>
              </a:rPr>
              <a:t>坚持“一事一议”</a:t>
            </a:r>
          </a:p>
          <a:p>
            <a:pPr>
              <a:buFontTx/>
              <a:buNone/>
            </a:pPr>
            <a:r>
              <a:rPr lang="zh-CN" altLang="en-US" b="1" dirty="0">
                <a:solidFill>
                  <a:schemeClr val="bg1"/>
                </a:solidFill>
                <a:ea typeface="黑体" pitchFamily="49" charset="-122"/>
              </a:rPr>
              <a:t>史实   </a:t>
            </a:r>
            <a:r>
              <a:rPr lang="en-US" altLang="zh-CN" b="1" dirty="0">
                <a:solidFill>
                  <a:schemeClr val="bg1"/>
                </a:solidFill>
                <a:ea typeface="黑体" pitchFamily="49" charset="-122"/>
              </a:rPr>
              <a:t>+   </a:t>
            </a:r>
            <a:r>
              <a:rPr lang="zh-CN" altLang="en-US" b="1" dirty="0">
                <a:solidFill>
                  <a:schemeClr val="bg1"/>
                </a:solidFill>
                <a:ea typeface="黑体" pitchFamily="49" charset="-122"/>
              </a:rPr>
              <a:t>议论（历史解释</a:t>
            </a:r>
            <a:r>
              <a:rPr lang="zh-CN" altLang="en-US" b="1" dirty="0" smtClean="0">
                <a:solidFill>
                  <a:schemeClr val="bg1"/>
                </a:solidFill>
                <a:ea typeface="黑体" pitchFamily="49" charset="-122"/>
              </a:rPr>
              <a:t>）</a:t>
            </a:r>
            <a:endParaRPr lang="zh-CN" altLang="en-US" b="1" dirty="0">
              <a:solidFill>
                <a:schemeClr val="bg1"/>
              </a:solidFill>
              <a:ea typeface="黑体" pitchFamily="49" charset="-122"/>
            </a:endParaRPr>
          </a:p>
          <a:p>
            <a:pPr>
              <a:buFontTx/>
              <a:buNone/>
            </a:pPr>
            <a:r>
              <a:rPr lang="en-US" altLang="zh-CN" b="1" dirty="0">
                <a:solidFill>
                  <a:schemeClr val="bg1"/>
                </a:solidFill>
                <a:ea typeface="黑体" pitchFamily="49" charset="-122"/>
              </a:rPr>
              <a:t>3.</a:t>
            </a:r>
            <a:r>
              <a:rPr lang="zh-CN" altLang="en-US" b="1" dirty="0">
                <a:solidFill>
                  <a:schemeClr val="bg1"/>
                </a:solidFill>
                <a:ea typeface="黑体" pitchFamily="49" charset="-122"/>
              </a:rPr>
              <a:t>发挥“史鉴”功能</a:t>
            </a:r>
          </a:p>
          <a:p>
            <a:pPr>
              <a:buFontTx/>
              <a:buNone/>
            </a:pPr>
            <a:r>
              <a:rPr lang="zh-CN" altLang="en-US" b="1" dirty="0">
                <a:solidFill>
                  <a:schemeClr val="bg1"/>
                </a:solidFill>
                <a:ea typeface="黑体" pitchFamily="49" charset="-122"/>
              </a:rPr>
              <a:t>历史   </a:t>
            </a:r>
            <a:r>
              <a:rPr lang="en-US" altLang="zh-CN" b="1" dirty="0">
                <a:solidFill>
                  <a:schemeClr val="bg1"/>
                </a:solidFill>
                <a:ea typeface="黑体" pitchFamily="49" charset="-122"/>
              </a:rPr>
              <a:t>+   </a:t>
            </a:r>
            <a:r>
              <a:rPr lang="zh-CN" altLang="en-US" b="1" dirty="0">
                <a:solidFill>
                  <a:schemeClr val="bg1"/>
                </a:solidFill>
                <a:ea typeface="黑体" pitchFamily="49" charset="-122"/>
              </a:rPr>
              <a:t>现实（历史价值）</a:t>
            </a:r>
          </a:p>
          <a:p>
            <a:pPr>
              <a:buFontTx/>
              <a:buNone/>
            </a:pPr>
            <a:endParaRPr lang="zh-CN" altLang="en-US" b="1" dirty="0">
              <a:solidFill>
                <a:schemeClr val="bg1"/>
              </a:solidFill>
              <a:ea typeface="黑体" pitchFamily="49" charset="-122"/>
            </a:endParaRPr>
          </a:p>
        </p:txBody>
      </p:sp>
      <p:sp>
        <p:nvSpPr>
          <p:cNvPr id="2" name="右箭头 1"/>
          <p:cNvSpPr/>
          <p:nvPr/>
        </p:nvSpPr>
        <p:spPr>
          <a:xfrm>
            <a:off x="1115616" y="17142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3131840" y="171429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61484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rgbClr val="FF0000"/>
                </a:solidFill>
                <a:ea typeface="黑体" pitchFamily="49" charset="-122"/>
              </a:rPr>
              <a:t>从</a:t>
            </a:r>
            <a:r>
              <a:rPr lang="zh-CN" altLang="en-US" sz="3200" b="1" dirty="0">
                <a:solidFill>
                  <a:srgbClr val="FF0000"/>
                </a:solidFill>
                <a:ea typeface="黑体" pitchFamily="49" charset="-122"/>
              </a:rPr>
              <a:t>学术成果中整合拓展教学</a:t>
            </a:r>
            <a:r>
              <a:rPr lang="zh-CN" altLang="en-US" sz="3200" b="1" dirty="0" smtClean="0">
                <a:solidFill>
                  <a:srgbClr val="FF0000"/>
                </a:solidFill>
                <a:ea typeface="黑体" pitchFamily="49" charset="-122"/>
              </a:rPr>
              <a:t>资源例子</a:t>
            </a: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文治局面：观察北宋历史的一个</a:t>
            </a:r>
            <a:r>
              <a:rPr lang="zh-CN" altLang="en-US" sz="2800" b="1" dirty="0" smtClean="0">
                <a:solidFill>
                  <a:schemeClr val="bg1"/>
                </a:solidFill>
                <a:ea typeface="黑体" pitchFamily="49" charset="-122"/>
              </a:rPr>
              <a:t>视角</a:t>
            </a:r>
            <a:endParaRPr lang="en-US" altLang="zh-CN" sz="2800" b="1" dirty="0" smtClean="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r>
              <a:rPr lang="en-US" altLang="zh-CN" sz="2800" b="1" dirty="0" smtClean="0">
                <a:solidFill>
                  <a:schemeClr val="bg1"/>
                </a:solidFill>
                <a:ea typeface="黑体" pitchFamily="49" charset="-122"/>
              </a:rPr>
              <a:t>《</a:t>
            </a:r>
            <a:r>
              <a:rPr lang="zh-CN" altLang="en-US" sz="2800" b="1" dirty="0">
                <a:solidFill>
                  <a:schemeClr val="bg1"/>
                </a:solidFill>
                <a:ea typeface="黑体" pitchFamily="49" charset="-122"/>
              </a:rPr>
              <a:t>如果可以，我愿意穿越回宋朝</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吴晓波</a:t>
            </a:r>
          </a:p>
          <a:p>
            <a:pPr>
              <a:buFontTx/>
              <a:buNone/>
            </a:pPr>
            <a:r>
              <a:rPr lang="zh-CN" altLang="en-US" sz="2800" b="1" dirty="0">
                <a:solidFill>
                  <a:schemeClr val="bg1"/>
                </a:solidFill>
                <a:ea typeface="黑体" pitchFamily="49" charset="-122"/>
              </a:rPr>
              <a:t>与汉唐明清相比，宋代就是一个不太强大但有幸福感的朝代，宋代一百多年里没有诛杀过一个大臣，宋代的皇帝对知识分子很尊重，一百年没有杀过一个人，看着实在讨厌了，就流放，流放了一段时间，突然想念了，再招回来。文人之间也吵架，但都不会往死里整。人生如草，活的就是从容两字。</a:t>
            </a:r>
          </a:p>
          <a:p>
            <a:pPr>
              <a:buFontTx/>
              <a:buNone/>
            </a:pPr>
            <a:r>
              <a:rPr lang="zh-CN" altLang="en-US" sz="2800" b="1" dirty="0">
                <a:solidFill>
                  <a:schemeClr val="bg1"/>
                </a:solidFill>
                <a:ea typeface="黑体" pitchFamily="49" charset="-122"/>
              </a:rPr>
              <a:t>英国历史学家汤因比认为，宋朝最适合人类居住，“如果让我选择，我愿意生活在中国的宋朝”。</a:t>
            </a:r>
          </a:p>
          <a:p>
            <a:pPr>
              <a:buFontTx/>
              <a:buNone/>
            </a:pPr>
            <a:endParaRPr lang="zh-CN" altLang="en-US"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4614017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宋初治国道路的选择</a:t>
            </a:r>
            <a:r>
              <a:rPr lang="en-US" altLang="zh-CN" sz="3200" b="1" dirty="0">
                <a:solidFill>
                  <a:schemeClr val="bg1"/>
                </a:solidFill>
                <a:ea typeface="黑体" pitchFamily="49" charset="-122"/>
              </a:rPr>
              <a:t>——</a:t>
            </a:r>
            <a:r>
              <a:rPr lang="zh-CN" altLang="en-US" sz="3200" b="1" dirty="0">
                <a:solidFill>
                  <a:schemeClr val="bg1"/>
                </a:solidFill>
                <a:ea typeface="黑体" pitchFamily="49" charset="-122"/>
              </a:rPr>
              <a:t>文治还是武功？</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a:t>
            </a:r>
            <a:r>
              <a:rPr lang="zh-CN" altLang="en-US" b="1" dirty="0">
                <a:solidFill>
                  <a:schemeClr val="bg1"/>
                </a:solidFill>
                <a:ea typeface="黑体" pitchFamily="49" charset="-122"/>
              </a:rPr>
              <a:t>一）宋代文治</a:t>
            </a:r>
            <a:r>
              <a:rPr lang="zh-CN" altLang="en-US" b="1" dirty="0" smtClean="0">
                <a:solidFill>
                  <a:schemeClr val="bg1"/>
                </a:solidFill>
                <a:ea typeface="黑体" pitchFamily="49" charset="-122"/>
              </a:rPr>
              <a:t>局面出现的原因</a:t>
            </a:r>
            <a:endParaRPr lang="en-US" altLang="zh-CN" b="1" dirty="0" smtClean="0">
              <a:solidFill>
                <a:schemeClr val="bg1"/>
              </a:solidFill>
              <a:ea typeface="黑体" pitchFamily="49" charset="-122"/>
            </a:endParaRP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1</a:t>
            </a:r>
            <a:r>
              <a:rPr lang="zh-CN" altLang="en-US" b="1" dirty="0">
                <a:solidFill>
                  <a:schemeClr val="bg1"/>
                </a:solidFill>
                <a:ea typeface="黑体" pitchFamily="49" charset="-122"/>
              </a:rPr>
              <a:t>）祖制传统（不杀文人士大夫、不杀上书言事者）</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2</a:t>
            </a:r>
            <a:r>
              <a:rPr lang="zh-CN" altLang="en-US" b="1" dirty="0">
                <a:solidFill>
                  <a:schemeClr val="bg1"/>
                </a:solidFill>
                <a:ea typeface="黑体" pitchFamily="49" charset="-122"/>
              </a:rPr>
              <a:t>）文官政治（宰相为首的官僚政治，皇帝和士大夫共治天下）</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3</a:t>
            </a:r>
            <a:r>
              <a:rPr lang="zh-CN" altLang="en-US" b="1" dirty="0">
                <a:solidFill>
                  <a:schemeClr val="bg1"/>
                </a:solidFill>
                <a:ea typeface="黑体" pitchFamily="49" charset="-122"/>
              </a:rPr>
              <a:t>）谏官谏院</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4</a:t>
            </a:r>
            <a:r>
              <a:rPr lang="zh-CN" altLang="en-US" b="1" dirty="0">
                <a:solidFill>
                  <a:schemeClr val="bg1"/>
                </a:solidFill>
                <a:ea typeface="黑体" pitchFamily="49" charset="-122"/>
              </a:rPr>
              <a:t>）儒家思想</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5</a:t>
            </a:r>
            <a:r>
              <a:rPr lang="zh-CN" altLang="en-US" b="1" dirty="0">
                <a:solidFill>
                  <a:schemeClr val="bg1"/>
                </a:solidFill>
                <a:ea typeface="黑体" pitchFamily="49" charset="-122"/>
              </a:rPr>
              <a:t>）国家律法</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6</a:t>
            </a:r>
            <a:r>
              <a:rPr lang="zh-CN" altLang="en-US" b="1" dirty="0">
                <a:solidFill>
                  <a:schemeClr val="bg1"/>
                </a:solidFill>
                <a:ea typeface="黑体" pitchFamily="49" charset="-122"/>
              </a:rPr>
              <a:t>）天命神意</a:t>
            </a: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7</a:t>
            </a:r>
            <a:r>
              <a:rPr lang="zh-CN" altLang="en-US" b="1" dirty="0">
                <a:solidFill>
                  <a:schemeClr val="bg1"/>
                </a:solidFill>
                <a:ea typeface="黑体" pitchFamily="49" charset="-122"/>
              </a:rPr>
              <a:t>）重史传统（后世评价）</a:t>
            </a:r>
          </a:p>
          <a:p>
            <a:pPr>
              <a:buFontTx/>
              <a:buNone/>
            </a:pPr>
            <a:endParaRPr lang="en-US" altLang="zh-CN"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4614017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0"/>
            <a:ext cx="9126400" cy="953436"/>
          </a:xfrm>
        </p:spPr>
        <p:txBody>
          <a:bodyPr/>
          <a:lstStyle/>
          <a:p>
            <a:r>
              <a:rPr lang="zh-CN" altLang="en-US" sz="3200" b="1" dirty="0">
                <a:solidFill>
                  <a:schemeClr val="bg1"/>
                </a:solidFill>
                <a:ea typeface="黑体" pitchFamily="49" charset="-122"/>
              </a:rPr>
              <a:t>宋初治国道路的选择</a:t>
            </a:r>
            <a:r>
              <a:rPr lang="en-US" altLang="zh-CN" sz="3200" b="1" dirty="0">
                <a:solidFill>
                  <a:schemeClr val="bg1"/>
                </a:solidFill>
                <a:ea typeface="黑体" pitchFamily="49" charset="-122"/>
              </a:rPr>
              <a:t>——</a:t>
            </a:r>
            <a:r>
              <a:rPr lang="zh-CN" altLang="en-US" sz="3200" b="1" dirty="0">
                <a:solidFill>
                  <a:schemeClr val="bg1"/>
                </a:solidFill>
                <a:ea typeface="黑体" pitchFamily="49" charset="-122"/>
              </a:rPr>
              <a:t>文治还是武功</a:t>
            </a:r>
            <a:r>
              <a:rPr lang="zh-CN" altLang="en-US" sz="3200" b="1" dirty="0" smtClean="0">
                <a:solidFill>
                  <a:schemeClr val="bg1"/>
                </a:solidFill>
                <a:ea typeface="黑体" pitchFamily="49" charset="-122"/>
              </a:rPr>
              <a:t>？</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692696"/>
            <a:ext cx="9100457" cy="6165304"/>
          </a:xfrm>
        </p:spPr>
        <p:txBody>
          <a:bodyPr/>
          <a:lstStyle/>
          <a:p>
            <a:pPr>
              <a:buFontTx/>
              <a:buNone/>
            </a:pPr>
            <a:r>
              <a:rPr lang="zh-CN" altLang="en-US" sz="2800" b="1" dirty="0" smtClean="0">
                <a:solidFill>
                  <a:schemeClr val="bg1"/>
                </a:solidFill>
                <a:ea typeface="黑体" pitchFamily="49" charset="-122"/>
              </a:rPr>
              <a:t>（二）宋代</a:t>
            </a:r>
            <a:r>
              <a:rPr lang="zh-CN" altLang="en-US" sz="2800" b="1" dirty="0">
                <a:solidFill>
                  <a:schemeClr val="bg1"/>
                </a:solidFill>
                <a:ea typeface="黑体" pitchFamily="49" charset="-122"/>
              </a:rPr>
              <a:t>文治局面的具体内容</a:t>
            </a:r>
            <a:r>
              <a:rPr lang="en-US" altLang="zh-CN" sz="2800" b="1" dirty="0">
                <a:solidFill>
                  <a:schemeClr val="bg1"/>
                </a:solidFill>
                <a:ea typeface="黑体" pitchFamily="49" charset="-122"/>
              </a:rPr>
              <a:t>:</a:t>
            </a:r>
          </a:p>
          <a:p>
            <a:pPr>
              <a:buFontTx/>
              <a:buNone/>
            </a:pPr>
            <a:r>
              <a:rPr lang="en-US" altLang="zh-CN" sz="2800" b="1" dirty="0" smtClean="0">
                <a:solidFill>
                  <a:schemeClr val="bg1"/>
                </a:solidFill>
                <a:ea typeface="黑体" pitchFamily="49" charset="-122"/>
              </a:rPr>
              <a:t>1</a:t>
            </a:r>
            <a:r>
              <a:rPr lang="zh-CN" altLang="en-US" sz="2800" b="1" dirty="0">
                <a:solidFill>
                  <a:schemeClr val="bg1"/>
                </a:solidFill>
                <a:ea typeface="黑体" pitchFamily="49" charset="-122"/>
              </a:rPr>
              <a:t>、</a:t>
            </a:r>
            <a:r>
              <a:rPr lang="zh-CN" altLang="en-US" sz="2800" b="1" dirty="0" smtClean="0">
                <a:solidFill>
                  <a:schemeClr val="bg1"/>
                </a:solidFill>
                <a:ea typeface="黑体" pitchFamily="49" charset="-122"/>
              </a:rPr>
              <a:t>“</a:t>
            </a:r>
            <a:r>
              <a:rPr lang="zh-CN" altLang="en-US" sz="2800" b="1" dirty="0">
                <a:solidFill>
                  <a:schemeClr val="bg1"/>
                </a:solidFill>
                <a:ea typeface="黑体" pitchFamily="49" charset="-122"/>
              </a:rPr>
              <a:t>杯酒释兵权”</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走向文治的第一步</a:t>
            </a:r>
          </a:p>
          <a:p>
            <a:pPr>
              <a:buFontTx/>
              <a:buNone/>
            </a:pP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、强干弱枝、文官治国、权力制衡</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消除武将专权的百年隐患</a:t>
            </a:r>
          </a:p>
          <a:p>
            <a:pPr>
              <a:buFontTx/>
              <a:buNone/>
            </a:pP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、中央决策的制度化、程序化、法律化</a:t>
            </a:r>
          </a:p>
          <a:p>
            <a:pPr>
              <a:buFontTx/>
              <a:buNone/>
            </a:pP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、从科举制改革的视角看待宋代文治局面</a:t>
            </a:r>
          </a:p>
          <a:p>
            <a:pPr>
              <a:buFontTx/>
              <a:buNone/>
            </a:pPr>
            <a:r>
              <a:rPr lang="en-US" altLang="zh-CN" sz="2800" b="1" dirty="0">
                <a:solidFill>
                  <a:schemeClr val="bg1"/>
                </a:solidFill>
                <a:ea typeface="黑体" pitchFamily="49" charset="-122"/>
              </a:rPr>
              <a:t>5</a:t>
            </a:r>
            <a:r>
              <a:rPr lang="zh-CN" altLang="en-US" sz="2800" b="1" dirty="0">
                <a:solidFill>
                  <a:schemeClr val="bg1"/>
                </a:solidFill>
                <a:ea typeface="黑体" pitchFamily="49" charset="-122"/>
              </a:rPr>
              <a:t>、从皇帝优待文人视角看待宋代文治局面</a:t>
            </a:r>
          </a:p>
          <a:p>
            <a:pPr>
              <a:buFontTx/>
              <a:buNone/>
            </a:pPr>
            <a:r>
              <a:rPr lang="zh-CN" altLang="en-US" sz="2800" b="1" dirty="0" smtClean="0">
                <a:solidFill>
                  <a:schemeClr val="bg1"/>
                </a:solidFill>
                <a:ea typeface="黑体" pitchFamily="49" charset="-122"/>
              </a:rPr>
              <a:t>（三）宋代</a:t>
            </a:r>
            <a:r>
              <a:rPr lang="zh-CN" altLang="en-US" sz="2800" b="1" dirty="0">
                <a:solidFill>
                  <a:schemeClr val="bg1"/>
                </a:solidFill>
                <a:ea typeface="黑体" pitchFamily="49" charset="-122"/>
              </a:rPr>
              <a:t>文治局面的历史影响</a:t>
            </a:r>
          </a:p>
          <a:p>
            <a:pPr>
              <a:buFontTx/>
              <a:buNone/>
            </a:pP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、相对安定的政治局面</a:t>
            </a:r>
          </a:p>
          <a:p>
            <a:pPr>
              <a:buFontTx/>
              <a:buNone/>
            </a:pP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、士大夫精神的勃兴</a:t>
            </a:r>
          </a:p>
          <a:p>
            <a:pPr>
              <a:buFontTx/>
              <a:buNone/>
            </a:pP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、文教事业蓬勃发展</a:t>
            </a:r>
          </a:p>
          <a:p>
            <a:pPr>
              <a:buFontTx/>
              <a:buNone/>
            </a:pP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、相对宽松、自由的社会氛围</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746737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0" y="33926"/>
            <a:ext cx="9126400" cy="953436"/>
          </a:xfrm>
        </p:spPr>
        <p:txBody>
          <a:bodyPr/>
          <a:lstStyle/>
          <a:p>
            <a:r>
              <a:rPr lang="zh-CN" altLang="en-US" sz="3200" b="1" dirty="0">
                <a:solidFill>
                  <a:srgbClr val="FF0000"/>
                </a:solidFill>
                <a:latin typeface="黑体" panose="02010609060101010101" pitchFamily="2" charset="-122"/>
                <a:ea typeface="黑体" panose="02010609060101010101" pitchFamily="2" charset="-122"/>
              </a:rPr>
              <a:t>二、要</a:t>
            </a:r>
            <a:r>
              <a:rPr lang="zh-CN" altLang="en-US" sz="3200" b="1" dirty="0" smtClean="0">
                <a:solidFill>
                  <a:srgbClr val="FF0000"/>
                </a:solidFill>
                <a:latin typeface="黑体" panose="02010609060101010101" pitchFamily="2" charset="-122"/>
                <a:ea typeface="黑体" panose="02010609060101010101" pitchFamily="2" charset="-122"/>
              </a:rPr>
              <a:t>有</a:t>
            </a:r>
            <a:r>
              <a:rPr lang="zh-CN" altLang="en-US" sz="3200" b="1" dirty="0">
                <a:solidFill>
                  <a:srgbClr val="FF0000"/>
                </a:solidFill>
                <a:latin typeface="黑体" panose="02010609060101010101" pitchFamily="2" charset="-122"/>
                <a:ea typeface="黑体" panose="02010609060101010101" pitchFamily="2" charset="-122"/>
              </a:rPr>
              <a:t>素养</a:t>
            </a:r>
            <a:r>
              <a:rPr lang="zh-CN" altLang="en-US" sz="3200" b="1" dirty="0" smtClean="0">
                <a:solidFill>
                  <a:srgbClr val="FF0000"/>
                </a:solidFill>
                <a:latin typeface="黑体" panose="02010609060101010101" pitchFamily="2" charset="-122"/>
                <a:ea typeface="黑体" panose="02010609060101010101" pitchFamily="2" charset="-122"/>
              </a:rPr>
              <a:t>意识</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endParaRPr lang="en-US" altLang="zh-CN" sz="2800" b="1" dirty="0" smtClean="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a:p>
            <a:pPr>
              <a:buFontTx/>
              <a:buNone/>
            </a:pPr>
            <a:endParaRPr lang="en-US" altLang="zh-CN" sz="2800" b="1" dirty="0">
              <a:solidFill>
                <a:schemeClr val="bg1"/>
              </a:solidFill>
              <a:ea typeface="黑体" pitchFamily="49" charset="-122"/>
            </a:endParaRPr>
          </a:p>
        </p:txBody>
      </p:sp>
      <p:grpSp>
        <p:nvGrpSpPr>
          <p:cNvPr id="4" name="组合 3"/>
          <p:cNvGrpSpPr/>
          <p:nvPr/>
        </p:nvGrpSpPr>
        <p:grpSpPr>
          <a:xfrm>
            <a:off x="62572" y="920840"/>
            <a:ext cx="3548348" cy="805816"/>
            <a:chOff x="397" y="402"/>
            <a:chExt cx="3770" cy="1269"/>
          </a:xfrm>
          <a:solidFill>
            <a:srgbClr val="FF0000"/>
          </a:solidFill>
        </p:grpSpPr>
        <p:sp>
          <p:nvSpPr>
            <p:cNvPr id="5" name="圆角矩形 4"/>
            <p:cNvSpPr/>
            <p:nvPr/>
          </p:nvSpPr>
          <p:spPr>
            <a:xfrm>
              <a:off x="397" y="402"/>
              <a:ext cx="3770" cy="126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itchFamily="34" charset="0"/>
                <a:buNone/>
              </a:pPr>
              <a:endParaRPr lang="zh-CN" altLang="en-US" noProof="1">
                <a:solidFill>
                  <a:prstClr val="white"/>
                </a:solidFill>
              </a:endParaRPr>
            </a:p>
          </p:txBody>
        </p:sp>
        <p:sp>
          <p:nvSpPr>
            <p:cNvPr id="6" name="文本框 2"/>
            <p:cNvSpPr txBox="1"/>
            <p:nvPr/>
          </p:nvSpPr>
          <p:spPr>
            <a:xfrm>
              <a:off x="624" y="572"/>
              <a:ext cx="3316" cy="919"/>
            </a:xfrm>
            <a:prstGeom prst="rect">
              <a:avLst/>
            </a:prstGeom>
            <a:grpFill/>
          </p:spPr>
          <p:txBody>
            <a:bodyPr>
              <a:spAutoFit/>
            </a:bodyPr>
            <a:lstStyle/>
            <a:p>
              <a:pPr algn="ctr" fontAlgn="base">
                <a:spcBef>
                  <a:spcPct val="0"/>
                </a:spcBef>
                <a:spcAft>
                  <a:spcPct val="0"/>
                </a:spcAft>
                <a:buFont typeface="Arial" pitchFamily="34" charset="0"/>
                <a:buNone/>
              </a:pPr>
              <a:r>
                <a:rPr lang="zh-CN" altLang="en-US" sz="3200" b="1" noProof="1">
                  <a:solidFill>
                    <a:srgbClr val="EEECE1"/>
                  </a:solidFill>
                  <a:latin typeface="微软雅黑" panose="020B0503020204020204" charset="-122"/>
                  <a:ea typeface="微软雅黑" panose="020B0503020204020204" charset="-122"/>
                </a:rPr>
                <a:t>核心素养的要求</a:t>
              </a:r>
            </a:p>
          </p:txBody>
        </p:sp>
      </p:grpSp>
      <p:grpSp>
        <p:nvGrpSpPr>
          <p:cNvPr id="7" name="组合 6"/>
          <p:cNvGrpSpPr>
            <a:grpSpLocks/>
          </p:cNvGrpSpPr>
          <p:nvPr/>
        </p:nvGrpSpPr>
        <p:grpSpPr bwMode="auto">
          <a:xfrm>
            <a:off x="444500" y="1912939"/>
            <a:ext cx="8229600" cy="4401185"/>
            <a:chOff x="700" y="1663"/>
            <a:chExt cx="12960" cy="6930"/>
          </a:xfrm>
        </p:grpSpPr>
        <p:sp>
          <p:nvSpPr>
            <p:cNvPr id="8" name="矩形 7"/>
            <p:cNvSpPr/>
            <p:nvPr/>
          </p:nvSpPr>
          <p:spPr>
            <a:xfrm>
              <a:off x="700" y="1823"/>
              <a:ext cx="12960" cy="5987"/>
            </a:xfrm>
            <a:prstGeom prst="rect">
              <a:avLst/>
            </a:prstGeom>
            <a:solidFill>
              <a:srgbClr val="EEECE1"/>
            </a:solidFill>
            <a:ln w="25400" cap="flat" cmpd="sng" algn="ctr">
              <a:solidFill>
                <a:sysClr val="windowText" lastClr="000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1" smtClean="0">
                <a:ln>
                  <a:noFill/>
                </a:ln>
                <a:solidFill>
                  <a:prstClr val="white"/>
                </a:solidFill>
                <a:effectLst/>
                <a:uLnTx/>
                <a:uFillTx/>
                <a:latin typeface="Calibri"/>
                <a:ea typeface="宋体"/>
                <a:cs typeface="+mn-cs"/>
              </a:endParaRPr>
            </a:p>
          </p:txBody>
        </p:sp>
        <p:sp>
          <p:nvSpPr>
            <p:cNvPr id="9" name="文本框 5"/>
            <p:cNvSpPr txBox="1">
              <a:spLocks noChangeArrowheads="1"/>
            </p:cNvSpPr>
            <p:nvPr/>
          </p:nvSpPr>
          <p:spPr bwMode="auto">
            <a:xfrm>
              <a:off x="991" y="1663"/>
              <a:ext cx="12410" cy="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base" latinLnBrk="0" hangingPunct="1">
                <a:lnSpc>
                  <a:spcPct val="150000"/>
                </a:lnSpc>
                <a:spcBef>
                  <a:spcPct val="0"/>
                </a:spcBef>
                <a:spcAft>
                  <a:spcPct val="0"/>
                </a:spcAft>
                <a:buClrTx/>
                <a:buSzTx/>
                <a:buFont typeface="Arial" pitchFamily="34" charset="0"/>
                <a:buNone/>
                <a:tabLst/>
                <a:defRPr/>
              </a:pPr>
              <a:r>
                <a:rPr kumimoji="0" lang="zh-CN" altLang="en-US" sz="2800" b="1" i="0" u="none" strike="noStrike" kern="0" cap="none" spc="0" normalizeH="0" baseline="0" noProof="0" dirty="0" smtClean="0">
                  <a:ln>
                    <a:noFill/>
                  </a:ln>
                  <a:solidFill>
                    <a:prstClr val="black"/>
                  </a:solidFill>
                  <a:effectLst/>
                  <a:uLnTx/>
                  <a:uFillTx/>
                  <a:latin typeface="宋体" pitchFamily="2" charset="-122"/>
                  <a:sym typeface="宋体" pitchFamily="2" charset="-122"/>
                </a:rPr>
                <a:t>○</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考试依据：</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以历史课程标准为依据。</a:t>
              </a:r>
              <a:endPar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 typeface="Arial" pitchFamily="34" charset="0"/>
                <a:buNone/>
                <a:tabLst/>
                <a:defRPr/>
              </a:pPr>
              <a:r>
                <a:rPr kumimoji="0" lang="zh-CN" altLang="en-US" sz="2800" b="1" i="0" u="none" strike="noStrike" kern="0" cap="none" spc="0" normalizeH="0" baseline="0" noProof="0" dirty="0" smtClean="0">
                  <a:ln>
                    <a:noFill/>
                  </a:ln>
                  <a:solidFill>
                    <a:prstClr val="black"/>
                  </a:solidFill>
                  <a:effectLst/>
                  <a:uLnTx/>
                  <a:uFillTx/>
                  <a:latin typeface="宋体" pitchFamily="2" charset="-122"/>
                  <a:sym typeface="宋体" pitchFamily="2" charset="-122"/>
                </a:rPr>
                <a:t>○</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考试重心：</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以考查</a:t>
              </a:r>
              <a:r>
                <a:rPr kumimoji="0" lang="zh-CN" altLang="zh-CN"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sym typeface="宋体" pitchFamily="2" charset="-122"/>
                </a:rPr>
                <a:t>核心素养</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为重心</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a:t>
              </a:r>
              <a:endPar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a:p>
              <a:pPr marL="0" marR="0" lvl="0" indent="0" defTabSz="914400" eaLnBrk="1" fontAlgn="base" latinLnBrk="0" hangingPunct="1">
                <a:lnSpc>
                  <a:spcPct val="150000"/>
                </a:lnSpc>
                <a:spcBef>
                  <a:spcPct val="0"/>
                </a:spcBef>
                <a:spcAft>
                  <a:spcPct val="0"/>
                </a:spcAft>
                <a:buClrTx/>
                <a:buSzTx/>
                <a:buFont typeface="Arial" pitchFamily="34" charset="0"/>
                <a:buNone/>
                <a:tabLst/>
                <a:defRPr/>
              </a:pPr>
              <a:r>
                <a:rPr kumimoji="0" lang="zh-CN" altLang="en-US" sz="2800" b="1" i="0" u="none" strike="noStrike" kern="0" cap="none" spc="0" normalizeH="0" baseline="0" noProof="0" dirty="0" smtClean="0">
                  <a:ln>
                    <a:noFill/>
                  </a:ln>
                  <a:solidFill>
                    <a:prstClr val="black"/>
                  </a:solidFill>
                  <a:effectLst/>
                  <a:uLnTx/>
                  <a:uFillTx/>
                  <a:latin typeface="宋体" pitchFamily="2" charset="-122"/>
                  <a:sym typeface="宋体" pitchFamily="2" charset="-122"/>
                </a:rPr>
                <a:t>○</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考试目标：</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试题</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的</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命制</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是</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着眼于学生的历史学科思维品质和关键能力</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（即核心素养）</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的表现程度，尤其是考查学生</a:t>
              </a:r>
              <a:r>
                <a:rPr kumimoji="0" lang="zh-CN" altLang="zh-CN"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sym typeface="宋体" pitchFamily="2" charset="-122"/>
                </a:rPr>
                <a:t>在新情境下解决问题时</a:t>
              </a:r>
              <a:r>
                <a:rPr kumimoji="0" lang="zh-CN"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所反映出的</a:t>
              </a:r>
              <a:r>
                <a:rPr kumimoji="0" lang="zh-CN" altLang="zh-CN"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sym typeface="宋体" pitchFamily="2" charset="-122"/>
                </a:rPr>
                <a:t>核心素养水</a:t>
              </a:r>
              <a:r>
                <a:rPr kumimoji="0" lang="zh-CN" altLang="en-US" sz="28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sym typeface="宋体" pitchFamily="2" charset="-122"/>
                </a:rPr>
                <a:t>平</a:t>
              </a:r>
              <a:r>
                <a:rPr kumimoji="0" lang="zh-CN" altLang="en-US"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sym typeface="宋体" pitchFamily="2" charset="-122"/>
                </a:rPr>
                <a:t>。</a:t>
              </a:r>
              <a:endPar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en-US" altLang="zh-CN" sz="2800" b="1" i="0" u="none" strike="noStrike" kern="0" cap="none" spc="0" normalizeH="0" baseline="0" noProof="0" dirty="0" smtClean="0">
                <a:ln>
                  <a:noFill/>
                </a:ln>
                <a:solidFill>
                  <a:prstClr val="black"/>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1946260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latin typeface="黑体" panose="02010609060101010101" pitchFamily="2" charset="-122"/>
                <a:ea typeface="黑体" panose="02010609060101010101" pitchFamily="2" charset="-122"/>
              </a:rPr>
              <a:t>二、要</a:t>
            </a:r>
            <a:r>
              <a:rPr lang="zh-CN" altLang="en-US" sz="3200" b="1" dirty="0" smtClean="0">
                <a:solidFill>
                  <a:srgbClr val="FF0000"/>
                </a:solidFill>
                <a:latin typeface="黑体" panose="02010609060101010101" pitchFamily="2" charset="-122"/>
                <a:ea typeface="黑体" panose="02010609060101010101" pitchFamily="2" charset="-122"/>
              </a:rPr>
              <a:t>有</a:t>
            </a:r>
            <a:r>
              <a:rPr lang="zh-CN" altLang="en-US" sz="3200" b="1" dirty="0">
                <a:solidFill>
                  <a:srgbClr val="FF0000"/>
                </a:solidFill>
                <a:latin typeface="黑体" panose="02010609060101010101" pitchFamily="2" charset="-122"/>
                <a:ea typeface="黑体" panose="02010609060101010101" pitchFamily="2" charset="-122"/>
              </a:rPr>
              <a:t>素养</a:t>
            </a:r>
            <a:r>
              <a:rPr lang="zh-CN" altLang="en-US" sz="3200" b="1" dirty="0" smtClean="0">
                <a:solidFill>
                  <a:srgbClr val="FF0000"/>
                </a:solidFill>
                <a:latin typeface="黑体" panose="02010609060101010101" pitchFamily="2" charset="-122"/>
                <a:ea typeface="黑体" panose="02010609060101010101" pitchFamily="2" charset="-122"/>
              </a:rPr>
              <a:t>意识</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培养学生质疑精神与批判性</a:t>
            </a:r>
            <a:r>
              <a:rPr lang="zh-CN" altLang="en-US" b="1" dirty="0" smtClean="0">
                <a:solidFill>
                  <a:schemeClr val="bg1"/>
                </a:solidFill>
                <a:ea typeface="黑体" pitchFamily="49" charset="-122"/>
              </a:rPr>
              <a:t>思维，最能体现对学科素养的贯彻与落实。</a:t>
            </a:r>
            <a:endParaRPr lang="en-US" altLang="zh-CN" b="1" dirty="0" smtClean="0">
              <a:solidFill>
                <a:schemeClr val="bg1"/>
              </a:solidFill>
              <a:ea typeface="黑体" pitchFamily="49" charset="-122"/>
            </a:endParaRPr>
          </a:p>
          <a:p>
            <a:pPr>
              <a:buFontTx/>
              <a:buNone/>
            </a:pPr>
            <a:r>
              <a:rPr lang="zh-CN" altLang="en-US" b="1" dirty="0" smtClean="0">
                <a:solidFill>
                  <a:srgbClr val="FF0000"/>
                </a:solidFill>
              </a:rPr>
              <a:t>例如</a:t>
            </a:r>
            <a:endParaRPr lang="en-US" altLang="zh-CN"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宋真宗时代</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经济发展较快</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国库充实</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但</a:t>
            </a:r>
            <a:r>
              <a:rPr lang="zh-CN" altLang="en-US" sz="2800" b="1" dirty="0" smtClean="0">
                <a:solidFill>
                  <a:schemeClr val="bg1"/>
                </a:solidFill>
                <a:ea typeface="黑体" pitchFamily="49" charset="-122"/>
              </a:rPr>
              <a:t>具体数字</a:t>
            </a:r>
            <a:r>
              <a:rPr lang="zh-CN" altLang="en-US" sz="2800" b="1" dirty="0">
                <a:solidFill>
                  <a:schemeClr val="bg1"/>
                </a:solidFill>
                <a:ea typeface="黑体" pitchFamily="49" charset="-122"/>
              </a:rPr>
              <a:t>只有三司使知道</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真宗多次想打听虚实</a:t>
            </a:r>
            <a:r>
              <a:rPr lang="en-US" altLang="zh-CN" sz="2800" b="1" dirty="0">
                <a:solidFill>
                  <a:schemeClr val="bg1"/>
                </a:solidFill>
                <a:ea typeface="黑体" pitchFamily="49" charset="-122"/>
              </a:rPr>
              <a:t>,</a:t>
            </a:r>
            <a:r>
              <a:rPr lang="zh-CN" altLang="en-US" sz="2800" b="1" dirty="0" smtClean="0">
                <a:solidFill>
                  <a:schemeClr val="bg1"/>
                </a:solidFill>
                <a:ea typeface="黑体" pitchFamily="49" charset="-122"/>
              </a:rPr>
              <a:t>宰相李沆</a:t>
            </a:r>
            <a:r>
              <a:rPr lang="zh-CN" altLang="en-US" sz="2800" b="1" dirty="0">
                <a:solidFill>
                  <a:schemeClr val="bg1"/>
                </a:solidFill>
                <a:ea typeface="黑体" pitchFamily="49" charset="-122"/>
              </a:rPr>
              <a:t>担心真宗知道了库存量而随意花销</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始终</a:t>
            </a:r>
            <a:r>
              <a:rPr lang="zh-CN" altLang="en-US" sz="2800" b="1" dirty="0" smtClean="0">
                <a:solidFill>
                  <a:schemeClr val="bg1"/>
                </a:solidFill>
                <a:ea typeface="黑体" pitchFamily="49" charset="-122"/>
              </a:rPr>
              <a:t>不肯让三</a:t>
            </a:r>
            <a:r>
              <a:rPr lang="zh-CN" altLang="en-US" sz="2800" b="1" dirty="0">
                <a:solidFill>
                  <a:schemeClr val="bg1"/>
                </a:solidFill>
                <a:ea typeface="黑体" pitchFamily="49" charset="-122"/>
              </a:rPr>
              <a:t>司使提供具体数字</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李沆还经常将各地的</a:t>
            </a:r>
            <a:r>
              <a:rPr lang="zh-CN" altLang="en-US" sz="2800" b="1" dirty="0" smtClean="0">
                <a:solidFill>
                  <a:schemeClr val="bg1"/>
                </a:solidFill>
                <a:ea typeface="黑体" pitchFamily="49" charset="-122"/>
              </a:rPr>
              <a:t>水旱灾情</a:t>
            </a:r>
            <a:r>
              <a:rPr lang="zh-CN" altLang="en-US" sz="2800" b="1" dirty="0">
                <a:solidFill>
                  <a:schemeClr val="bg1"/>
                </a:solidFill>
                <a:ea typeface="黑体" pitchFamily="49" charset="-122"/>
              </a:rPr>
              <a:t>和“盗贼”情况报告真宗</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以使天子了解民间</a:t>
            </a:r>
            <a:r>
              <a:rPr lang="zh-CN" altLang="en-US" sz="2800" b="1" dirty="0" smtClean="0">
                <a:solidFill>
                  <a:schemeClr val="bg1"/>
                </a:solidFill>
                <a:ea typeface="黑体" pitchFamily="49" charset="-122"/>
              </a:rPr>
              <a:t>疾苦，巧妙</a:t>
            </a:r>
            <a:r>
              <a:rPr lang="zh-CN" altLang="en-US" sz="2800" b="1" dirty="0">
                <a:solidFill>
                  <a:schemeClr val="bg1"/>
                </a:solidFill>
                <a:ea typeface="黑体" pitchFamily="49" charset="-122"/>
              </a:rPr>
              <a:t>地抵制了真宗扩大财权的企图</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实际</a:t>
            </a:r>
            <a:r>
              <a:rPr lang="zh-CN" altLang="en-US" sz="2800" b="1" dirty="0" smtClean="0">
                <a:solidFill>
                  <a:schemeClr val="bg1"/>
                </a:solidFill>
                <a:ea typeface="黑体" pitchFamily="49" charset="-122"/>
              </a:rPr>
              <a:t>上限制了</a:t>
            </a:r>
            <a:r>
              <a:rPr lang="zh-CN" altLang="en-US" sz="2800" b="1" dirty="0">
                <a:solidFill>
                  <a:schemeClr val="bg1"/>
                </a:solidFill>
                <a:ea typeface="黑体" pitchFamily="49" charset="-122"/>
              </a:rPr>
              <a:t>皇权。</a:t>
            </a:r>
          </a:p>
          <a:p>
            <a:pPr>
              <a:buFontTx/>
              <a:buNone/>
            </a:pPr>
            <a:r>
              <a:rPr lang="zh-CN" altLang="en-US" sz="2800" b="1" dirty="0">
                <a:solidFill>
                  <a:schemeClr val="bg1"/>
                </a:solidFill>
                <a:ea typeface="黑体" pitchFamily="49" charset="-122"/>
              </a:rPr>
              <a:t>设问</a:t>
            </a: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宋代的制度设计是否可以让宰相</a:t>
            </a:r>
            <a:r>
              <a:rPr lang="zh-CN" altLang="en-US" sz="2800" b="1" dirty="0" smtClean="0">
                <a:solidFill>
                  <a:schemeClr val="bg1"/>
                </a:solidFill>
                <a:ea typeface="黑体" pitchFamily="49" charset="-122"/>
              </a:rPr>
              <a:t>限制君权</a:t>
            </a:r>
            <a:r>
              <a:rPr lang="en-US" altLang="zh-CN" sz="2800" b="1" dirty="0">
                <a:solidFill>
                  <a:schemeClr val="bg1"/>
                </a:solidFill>
                <a:ea typeface="黑体" pitchFamily="49" charset="-122"/>
              </a:rPr>
              <a:t>?</a:t>
            </a:r>
          </a:p>
          <a:p>
            <a:pPr>
              <a:buFontTx/>
              <a:buNone/>
            </a:pPr>
            <a:r>
              <a:rPr lang="en-US" altLang="zh-CN" sz="2800" b="1" dirty="0" smtClean="0">
                <a:solidFill>
                  <a:schemeClr val="bg1"/>
                </a:solidFill>
                <a:ea typeface="黑体" pitchFamily="49" charset="-122"/>
              </a:rPr>
              <a:t>        </a:t>
            </a: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t>
            </a: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李沆为什么要这么做</a:t>
            </a:r>
            <a:r>
              <a:rPr lang="en-US" altLang="zh-CN" sz="2800" b="1" dirty="0">
                <a:solidFill>
                  <a:schemeClr val="bg1"/>
                </a:solidFill>
                <a:ea typeface="黑体" pitchFamily="49" charset="-122"/>
              </a:rPr>
              <a:t>?</a:t>
            </a:r>
          </a:p>
        </p:txBody>
      </p:sp>
    </p:spTree>
    <p:extLst>
      <p:ext uri="{BB962C8B-B14F-4D97-AF65-F5344CB8AC3E}">
        <p14:creationId xmlns:p14="http://schemas.microsoft.com/office/powerpoint/2010/main" val="1297718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针对第</a:t>
            </a: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问</a:t>
            </a:r>
            <a:r>
              <a:rPr lang="en-US" altLang="zh-CN" sz="2800" b="1" dirty="0" smtClean="0">
                <a:solidFill>
                  <a:schemeClr val="bg1"/>
                </a:solidFill>
                <a:ea typeface="黑体" pitchFamily="49" charset="-122"/>
              </a:rPr>
              <a:t>,</a:t>
            </a:r>
            <a:r>
              <a:rPr lang="zh-CN" altLang="en-US" sz="2800" b="1" dirty="0">
                <a:solidFill>
                  <a:schemeClr val="bg1"/>
                </a:solidFill>
                <a:ea typeface="黑体" pitchFamily="49" charset="-122"/>
              </a:rPr>
              <a:t>学生对材料能否反映“相权制约皇权”是</a:t>
            </a:r>
          </a:p>
          <a:p>
            <a:pPr>
              <a:buFontTx/>
              <a:buNone/>
            </a:pPr>
            <a:r>
              <a:rPr lang="zh-CN" altLang="en-US" sz="2800" b="1" dirty="0">
                <a:solidFill>
                  <a:schemeClr val="bg1"/>
                </a:solidFill>
                <a:ea typeface="黑体" pitchFamily="49" charset="-122"/>
              </a:rPr>
              <a:t>有疑惑的。显然</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我们经常强调的“相权不断削弱</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君权</a:t>
            </a:r>
            <a:r>
              <a:rPr lang="zh-CN" altLang="en-US" sz="2800" b="1" dirty="0">
                <a:solidFill>
                  <a:schemeClr val="bg1"/>
                </a:solidFill>
                <a:ea typeface="黑体" pitchFamily="49" charset="-122"/>
              </a:rPr>
              <a:t>不断加强”的演变趋势已深入人心</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影响了</a:t>
            </a:r>
            <a:r>
              <a:rPr lang="zh-CN" altLang="en-US" sz="2800" b="1" dirty="0" smtClean="0">
                <a:solidFill>
                  <a:schemeClr val="bg1"/>
                </a:solidFill>
                <a:ea typeface="黑体" pitchFamily="49" charset="-122"/>
              </a:rPr>
              <a:t>学生</a:t>
            </a:r>
            <a:r>
              <a:rPr lang="zh-CN" altLang="en-US" sz="2800" b="1" dirty="0">
                <a:solidFill>
                  <a:schemeClr val="bg1"/>
                </a:solidFill>
                <a:ea typeface="黑体" pitchFamily="49" charset="-122"/>
              </a:rPr>
              <a:t>的判断。但这恰恰是此则材料的价值所在</a:t>
            </a:r>
            <a:r>
              <a:rPr lang="en-US" altLang="zh-CN" sz="2800" b="1" dirty="0">
                <a:solidFill>
                  <a:schemeClr val="bg1"/>
                </a:solidFill>
                <a:ea typeface="黑体" pitchFamily="49" charset="-122"/>
              </a:rPr>
              <a:t>,</a:t>
            </a:r>
            <a:r>
              <a:rPr lang="zh-CN" altLang="en-US" sz="2800" b="1" dirty="0" smtClean="0">
                <a:solidFill>
                  <a:schemeClr val="bg1"/>
                </a:solidFill>
                <a:ea typeface="黑体" pitchFamily="49" charset="-122"/>
              </a:rPr>
              <a:t>学生有些</a:t>
            </a:r>
            <a:r>
              <a:rPr lang="zh-CN" altLang="en-US" sz="2800" b="1" dirty="0">
                <a:solidFill>
                  <a:schemeClr val="bg1"/>
                </a:solidFill>
                <a:ea typeface="黑体" pitchFamily="49" charset="-122"/>
              </a:rPr>
              <a:t>疑虑表明这则材料引发了其内心的认知</a:t>
            </a:r>
            <a:r>
              <a:rPr lang="zh-CN" altLang="en-US" sz="2800" b="1" dirty="0" smtClean="0">
                <a:solidFill>
                  <a:schemeClr val="bg1"/>
                </a:solidFill>
                <a:ea typeface="黑体" pitchFamily="49" charset="-122"/>
              </a:rPr>
              <a:t>冲突，教师</a:t>
            </a:r>
            <a:r>
              <a:rPr lang="zh-CN" altLang="en-US" sz="2800" b="1" dirty="0">
                <a:solidFill>
                  <a:schemeClr val="bg1"/>
                </a:solidFill>
                <a:ea typeface="黑体" pitchFamily="49" charset="-122"/>
              </a:rPr>
              <a:t>如能紧紧抓住</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加以追问</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引发学生的分析</a:t>
            </a:r>
            <a:r>
              <a:rPr lang="zh-CN" altLang="en-US" sz="2800" b="1" dirty="0" smtClean="0">
                <a:solidFill>
                  <a:schemeClr val="bg1"/>
                </a:solidFill>
                <a:ea typeface="黑体" pitchFamily="49" charset="-122"/>
              </a:rPr>
              <a:t>与思考</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正是培养学生质疑精神与批判性思维的</a:t>
            </a:r>
            <a:r>
              <a:rPr lang="zh-CN" altLang="en-US" sz="2800" b="1" dirty="0" smtClean="0">
                <a:solidFill>
                  <a:schemeClr val="bg1"/>
                </a:solidFill>
                <a:ea typeface="黑体" pitchFamily="49" charset="-122"/>
              </a:rPr>
              <a:t>大好时机。</a:t>
            </a:r>
            <a:endParaRPr lang="en-US" altLang="zh-CN" sz="2800" b="1" dirty="0" smtClean="0">
              <a:solidFill>
                <a:schemeClr val="bg1"/>
              </a:solidFill>
              <a:ea typeface="黑体" pitchFamily="49" charset="-122"/>
            </a:endParaRPr>
          </a:p>
          <a:p>
            <a:pPr>
              <a:buFontTx/>
              <a:buNone/>
            </a:pPr>
            <a:r>
              <a:rPr lang="zh-CN" altLang="en-US" sz="2800" b="1" dirty="0">
                <a:solidFill>
                  <a:schemeClr val="bg1"/>
                </a:solidFill>
                <a:ea typeface="黑体" pitchFamily="49" charset="-122"/>
              </a:rPr>
              <a:t>如能对史料设计出由浅入深的蕴含内在逻辑关系的“问题链”</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有序地推进探究</a:t>
            </a:r>
            <a:r>
              <a:rPr lang="zh-CN" altLang="en-US" sz="2800" b="1" dirty="0" smtClean="0">
                <a:solidFill>
                  <a:schemeClr val="bg1"/>
                </a:solidFill>
                <a:ea typeface="黑体" pitchFamily="49" charset="-122"/>
              </a:rPr>
              <a:t>过程</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渐进地落实特定的学科核心素养培育。针对</a:t>
            </a:r>
            <a:r>
              <a:rPr lang="zh-CN" altLang="en-US" sz="2800" b="1" dirty="0" smtClean="0">
                <a:solidFill>
                  <a:schemeClr val="bg1"/>
                </a:solidFill>
                <a:ea typeface="黑体" pitchFamily="49" charset="-122"/>
              </a:rPr>
              <a:t>上述</a:t>
            </a:r>
            <a:r>
              <a:rPr lang="zh-CN" altLang="en-US" sz="2800" b="1" dirty="0">
                <a:solidFill>
                  <a:schemeClr val="bg1"/>
                </a:solidFill>
                <a:ea typeface="黑体" pitchFamily="49" charset="-122"/>
              </a:rPr>
              <a:t>材料可以设计出如下“问题链”</a:t>
            </a:r>
            <a:r>
              <a:rPr lang="en-US" altLang="zh-CN" sz="2800" b="1" dirty="0">
                <a:solidFill>
                  <a:schemeClr val="bg1"/>
                </a:solidFill>
                <a:ea typeface="黑体" pitchFamily="49" charset="-122"/>
              </a:rPr>
              <a:t>:</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9958620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sz="2800" b="1" dirty="0">
                <a:solidFill>
                  <a:schemeClr val="bg1"/>
                </a:solidFill>
                <a:ea typeface="黑体" pitchFamily="49" charset="-122"/>
              </a:rPr>
              <a:t>(1)</a:t>
            </a:r>
            <a:r>
              <a:rPr lang="zh-CN" altLang="en-US" sz="2800" b="1" dirty="0">
                <a:solidFill>
                  <a:schemeClr val="bg1"/>
                </a:solidFill>
                <a:ea typeface="黑体" pitchFamily="49" charset="-122"/>
              </a:rPr>
              <a:t>李沆不让宋真宗知道库存量的直接目的</a:t>
            </a:r>
            <a:r>
              <a:rPr lang="zh-CN" altLang="en-US" sz="2800" b="1" dirty="0" smtClean="0">
                <a:solidFill>
                  <a:schemeClr val="bg1"/>
                </a:solidFill>
                <a:ea typeface="黑体" pitchFamily="49" charset="-122"/>
              </a:rPr>
              <a:t>是什么</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防止宋真宗随意花销。</a:t>
            </a:r>
          </a:p>
          <a:p>
            <a:pPr>
              <a:buFontTx/>
              <a:buNone/>
            </a:pPr>
            <a:r>
              <a:rPr lang="en-US" altLang="zh-CN" sz="2800" b="1" dirty="0">
                <a:solidFill>
                  <a:schemeClr val="bg1"/>
                </a:solidFill>
                <a:ea typeface="黑体" pitchFamily="49" charset="-122"/>
              </a:rPr>
              <a:t>(2)</a:t>
            </a:r>
            <a:r>
              <a:rPr lang="zh-CN" altLang="en-US" sz="2800" b="1" dirty="0">
                <a:solidFill>
                  <a:schemeClr val="bg1"/>
                </a:solidFill>
                <a:ea typeface="黑体" pitchFamily="49" charset="-122"/>
              </a:rPr>
              <a:t>李沆经常向真宗汇报各地水旱灾情和</a:t>
            </a:r>
            <a:r>
              <a:rPr lang="zh-CN" altLang="en-US" sz="2800" b="1" dirty="0" smtClean="0">
                <a:solidFill>
                  <a:schemeClr val="bg1"/>
                </a:solidFill>
                <a:ea typeface="黑体" pitchFamily="49" charset="-122"/>
              </a:rPr>
              <a:t>“盜贼情况”</a:t>
            </a:r>
            <a:r>
              <a:rPr lang="zh-CN" altLang="en-US" sz="2800" b="1" dirty="0">
                <a:solidFill>
                  <a:schemeClr val="bg1"/>
                </a:solidFill>
                <a:ea typeface="黑体" pitchFamily="49" charset="-122"/>
              </a:rPr>
              <a:t>的直接目的是什么</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为了让真宗了解民间疾苦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不敢随意花销。</a:t>
            </a:r>
          </a:p>
          <a:p>
            <a:pPr>
              <a:buFontTx/>
              <a:buNone/>
            </a:pPr>
            <a:r>
              <a:rPr lang="en-US" altLang="zh-CN" sz="2800" b="1" dirty="0">
                <a:solidFill>
                  <a:schemeClr val="bg1"/>
                </a:solidFill>
                <a:ea typeface="黑体" pitchFamily="49" charset="-122"/>
              </a:rPr>
              <a:t>(3)</a:t>
            </a:r>
            <a:r>
              <a:rPr lang="zh-CN" altLang="en-US" sz="2800" b="1" dirty="0">
                <a:solidFill>
                  <a:schemeClr val="bg1"/>
                </a:solidFill>
                <a:ea typeface="黑体" pitchFamily="49" charset="-122"/>
              </a:rPr>
              <a:t>李沆这样做的最终目的是什么</a:t>
            </a:r>
            <a:r>
              <a:rPr lang="en-US" altLang="zh-CN" sz="2800" b="1" dirty="0" smtClean="0">
                <a:solidFill>
                  <a:schemeClr val="bg1"/>
                </a:solidFill>
                <a:ea typeface="黑体" pitchFamily="49" charset="-122"/>
              </a:rPr>
              <a:t>?</a:t>
            </a:r>
          </a:p>
          <a:p>
            <a:pPr>
              <a:buFontTx/>
              <a:buNone/>
            </a:pPr>
            <a:r>
              <a:rPr lang="zh-CN" altLang="en-US" sz="2800" b="1" dirty="0" smtClean="0">
                <a:solidFill>
                  <a:schemeClr val="bg1"/>
                </a:solidFill>
                <a:ea typeface="黑体" pitchFamily="49" charset="-122"/>
              </a:rPr>
              <a:t>为了</a:t>
            </a:r>
            <a:r>
              <a:rPr lang="zh-CN" altLang="en-US" sz="2800" b="1" dirty="0">
                <a:solidFill>
                  <a:schemeClr val="bg1"/>
                </a:solidFill>
                <a:ea typeface="黑体" pitchFamily="49" charset="-122"/>
              </a:rPr>
              <a:t>引导宋真宗谨慎用权</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治理好国家</a:t>
            </a:r>
          </a:p>
          <a:p>
            <a:pPr>
              <a:buFontTx/>
              <a:buNone/>
            </a:pPr>
            <a:r>
              <a:rPr lang="en-US" altLang="zh-CN" sz="2800" b="1" dirty="0">
                <a:solidFill>
                  <a:schemeClr val="bg1"/>
                </a:solidFill>
                <a:ea typeface="黑体" pitchFamily="49" charset="-122"/>
              </a:rPr>
              <a:t>(4)</a:t>
            </a:r>
            <a:r>
              <a:rPr lang="zh-CN" altLang="en-US" sz="2800" b="1" dirty="0">
                <a:solidFill>
                  <a:schemeClr val="bg1"/>
                </a:solidFill>
                <a:ea typeface="黑体" pitchFamily="49" charset="-122"/>
              </a:rPr>
              <a:t>结合所学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谈谈这个故事带给你怎样</a:t>
            </a:r>
            <a:r>
              <a:rPr lang="zh-CN" altLang="en-US" sz="2800" b="1" dirty="0" smtClean="0">
                <a:solidFill>
                  <a:schemeClr val="bg1"/>
                </a:solidFill>
                <a:ea typeface="黑体" pitchFamily="49" charset="-122"/>
              </a:rPr>
              <a:t>的认识</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李沆是位忠君爱国的宰相</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体现了当时的</a:t>
            </a:r>
            <a:r>
              <a:rPr lang="zh-CN" altLang="en-US" sz="2800" b="1" dirty="0" smtClean="0">
                <a:solidFill>
                  <a:schemeClr val="bg1"/>
                </a:solidFill>
                <a:ea typeface="黑体" pitchFamily="49" charset="-122"/>
              </a:rPr>
              <a:t>知识分子</a:t>
            </a:r>
            <a:r>
              <a:rPr lang="zh-CN" altLang="en-US" sz="2800" b="1" dirty="0">
                <a:solidFill>
                  <a:schemeClr val="bg1"/>
                </a:solidFill>
                <a:ea typeface="黑体" pitchFamily="49" charset="-122"/>
              </a:rPr>
              <a:t>强烈的责任感、使命感和家国情怀</a:t>
            </a:r>
            <a:r>
              <a:rPr lang="en-US" altLang="zh-CN" sz="2800" b="1" dirty="0">
                <a:solidFill>
                  <a:schemeClr val="bg1"/>
                </a:solidFill>
                <a:ea typeface="黑体" pitchFamily="49" charset="-122"/>
              </a:rPr>
              <a:t>;</a:t>
            </a:r>
            <a:r>
              <a:rPr lang="zh-CN" altLang="en-US" sz="2800" b="1" dirty="0">
                <a:solidFill>
                  <a:srgbClr val="FF0000"/>
                </a:solidFill>
                <a:ea typeface="黑体" pitchFamily="49" charset="-122"/>
              </a:rPr>
              <a:t>中国</a:t>
            </a:r>
            <a:r>
              <a:rPr lang="zh-CN" altLang="en-US" sz="2800" b="1" dirty="0" smtClean="0">
                <a:solidFill>
                  <a:srgbClr val="FF0000"/>
                </a:solidFill>
                <a:ea typeface="黑体" pitchFamily="49" charset="-122"/>
              </a:rPr>
              <a:t>古代相</a:t>
            </a:r>
            <a:r>
              <a:rPr lang="zh-CN" altLang="en-US" sz="2800" b="1" dirty="0">
                <a:solidFill>
                  <a:srgbClr val="FF0000"/>
                </a:solidFill>
                <a:ea typeface="黑体" pitchFamily="49" charset="-122"/>
              </a:rPr>
              <a:t>权与皇权的消长</a:t>
            </a:r>
            <a:r>
              <a:rPr lang="en-US" altLang="zh-CN" sz="2800" b="1" dirty="0">
                <a:solidFill>
                  <a:srgbClr val="FF0000"/>
                </a:solidFill>
                <a:ea typeface="黑体" pitchFamily="49" charset="-122"/>
              </a:rPr>
              <a:t>,</a:t>
            </a:r>
            <a:r>
              <a:rPr lang="zh-CN" altLang="en-US" sz="2800" b="1" dirty="0">
                <a:solidFill>
                  <a:srgbClr val="FF0000"/>
                </a:solidFill>
                <a:ea typeface="黑体" pitchFamily="49" charset="-122"/>
              </a:rPr>
              <a:t>总体上虽然朝着强化皇权的</a:t>
            </a:r>
            <a:r>
              <a:rPr lang="zh-CN" altLang="en-US" sz="2800" b="1" dirty="0" smtClean="0">
                <a:solidFill>
                  <a:srgbClr val="FF0000"/>
                </a:solidFill>
                <a:ea typeface="黑体" pitchFamily="49" charset="-122"/>
              </a:rPr>
              <a:t>方向</a:t>
            </a:r>
            <a:r>
              <a:rPr lang="zh-CN" altLang="en-US" sz="2800" b="1" dirty="0">
                <a:solidFill>
                  <a:srgbClr val="FF0000"/>
                </a:solidFill>
                <a:ea typeface="黑体" pitchFamily="49" charset="-122"/>
              </a:rPr>
              <a:t>演变</a:t>
            </a:r>
            <a:r>
              <a:rPr lang="en-US" altLang="zh-CN" sz="2800" b="1" dirty="0">
                <a:solidFill>
                  <a:srgbClr val="FF0000"/>
                </a:solidFill>
                <a:ea typeface="黑体" pitchFamily="49" charset="-122"/>
              </a:rPr>
              <a:t>,</a:t>
            </a:r>
            <a:r>
              <a:rPr lang="zh-CN" altLang="en-US" sz="2800" b="1" dirty="0">
                <a:solidFill>
                  <a:srgbClr val="FF0000"/>
                </a:solidFill>
                <a:ea typeface="黑体" pitchFamily="49" charset="-122"/>
              </a:rPr>
              <a:t>但其间也有相权强化的时候</a:t>
            </a:r>
            <a:r>
              <a:rPr lang="en-US" altLang="zh-CN" sz="2800" b="1" dirty="0">
                <a:solidFill>
                  <a:srgbClr val="FF0000"/>
                </a:solidFill>
                <a:ea typeface="黑体" pitchFamily="49" charset="-122"/>
              </a:rPr>
              <a:t>,</a:t>
            </a:r>
            <a:r>
              <a:rPr lang="zh-CN" altLang="en-US" sz="2800" b="1" dirty="0">
                <a:solidFill>
                  <a:srgbClr val="FF0000"/>
                </a:solidFill>
                <a:ea typeface="黑体" pitchFamily="49" charset="-122"/>
              </a:rPr>
              <a:t>并非简单</a:t>
            </a:r>
            <a:r>
              <a:rPr lang="zh-CN" altLang="en-US" sz="2800" b="1" dirty="0" smtClean="0">
                <a:solidFill>
                  <a:srgbClr val="FF0000"/>
                </a:solidFill>
                <a:ea typeface="黑体" pitchFamily="49" charset="-122"/>
              </a:rPr>
              <a:t>的直线</a:t>
            </a:r>
            <a:r>
              <a:rPr lang="zh-CN" altLang="en-US" sz="2800" b="1" dirty="0">
                <a:solidFill>
                  <a:srgbClr val="FF0000"/>
                </a:solidFill>
                <a:ea typeface="黑体" pitchFamily="49" charset="-122"/>
              </a:rPr>
              <a:t>发展。</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9958620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显然</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经历这样的“渐进式”探究</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学生更</a:t>
            </a:r>
            <a:r>
              <a:rPr lang="zh-CN" altLang="en-US" sz="2800" b="1" dirty="0" smtClean="0">
                <a:solidFill>
                  <a:schemeClr val="bg1"/>
                </a:solidFill>
                <a:ea typeface="黑体" pitchFamily="49" charset="-122"/>
              </a:rPr>
              <a:t>容易提取</a:t>
            </a:r>
            <a:r>
              <a:rPr lang="zh-CN" altLang="en-US" sz="2800" b="1" dirty="0">
                <a:solidFill>
                  <a:schemeClr val="bg1"/>
                </a:solidFill>
                <a:ea typeface="黑体" pitchFamily="49" charset="-122"/>
              </a:rPr>
              <a:t>史料的有效信息</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明晰故事的主要线索</a:t>
            </a:r>
            <a:r>
              <a:rPr lang="en-US" altLang="zh-CN" sz="2800" b="1" dirty="0">
                <a:solidFill>
                  <a:schemeClr val="bg1"/>
                </a:solidFill>
                <a:ea typeface="黑体" pitchFamily="49" charset="-122"/>
              </a:rPr>
              <a:t>,</a:t>
            </a:r>
            <a:r>
              <a:rPr lang="zh-CN" altLang="en-US" sz="2800" b="1" dirty="0" smtClean="0">
                <a:solidFill>
                  <a:schemeClr val="bg1"/>
                </a:solidFill>
                <a:ea typeface="黑体" pitchFamily="49" charset="-122"/>
              </a:rPr>
              <a:t>深层次</a:t>
            </a:r>
            <a:r>
              <a:rPr lang="zh-CN" altLang="en-US" sz="2800" b="1" dirty="0">
                <a:solidFill>
                  <a:schemeClr val="bg1"/>
                </a:solidFill>
                <a:ea typeface="黑体" pitchFamily="49" charset="-122"/>
              </a:rPr>
              <a:t>挖掘李沆思想行为背后的思维方式和价值</a:t>
            </a:r>
            <a:r>
              <a:rPr lang="zh-CN" altLang="en-US" sz="2800" b="1" dirty="0" smtClean="0">
                <a:solidFill>
                  <a:schemeClr val="bg1"/>
                </a:solidFill>
                <a:ea typeface="黑体" pitchFamily="49" charset="-122"/>
              </a:rPr>
              <a:t>观念并</a:t>
            </a:r>
            <a:r>
              <a:rPr lang="zh-CN" altLang="en-US" sz="2800" b="1" dirty="0">
                <a:solidFill>
                  <a:schemeClr val="bg1"/>
                </a:solidFill>
                <a:ea typeface="黑体" pitchFamily="49" charset="-122"/>
              </a:rPr>
              <a:t>运用史料作为证据论述自己的观点</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形成更</a:t>
            </a:r>
            <a:r>
              <a:rPr lang="zh-CN" altLang="en-US" sz="2800" b="1" dirty="0" smtClean="0">
                <a:solidFill>
                  <a:schemeClr val="bg1"/>
                </a:solidFill>
                <a:ea typeface="黑体" pitchFamily="49" charset="-122"/>
              </a:rPr>
              <a:t>全面</a:t>
            </a:r>
            <a:r>
              <a:rPr lang="zh-CN" altLang="en-US" sz="2800" b="1" dirty="0">
                <a:solidFill>
                  <a:schemeClr val="bg1"/>
                </a:solidFill>
                <a:ea typeface="黑体" pitchFamily="49" charset="-122"/>
              </a:rPr>
              <a:t>、更深刻的理解。这样的过程</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应当</a:t>
            </a:r>
            <a:r>
              <a:rPr lang="zh-CN" altLang="en-US" sz="2800" b="1" dirty="0">
                <a:solidFill>
                  <a:schemeClr val="bg1"/>
                </a:solidFill>
                <a:ea typeface="黑体" pitchFamily="49" charset="-122"/>
              </a:rPr>
              <a:t>有益于学生</a:t>
            </a:r>
            <a:r>
              <a:rPr lang="zh-CN" altLang="en-US" sz="2800" b="1" dirty="0" smtClean="0">
                <a:solidFill>
                  <a:schemeClr val="bg1"/>
                </a:solidFill>
                <a:ea typeface="黑体" pitchFamily="49" charset="-122"/>
              </a:rPr>
              <a:t>史料</a:t>
            </a:r>
            <a:r>
              <a:rPr lang="zh-CN" altLang="en-US" sz="2800" b="1" dirty="0">
                <a:solidFill>
                  <a:schemeClr val="bg1"/>
                </a:solidFill>
                <a:ea typeface="黑体" pitchFamily="49" charset="-122"/>
              </a:rPr>
              <a:t>实证、历史解释等素养的</a:t>
            </a:r>
            <a:r>
              <a:rPr lang="zh-CN" altLang="en-US" sz="2800" b="1" dirty="0" smtClean="0">
                <a:solidFill>
                  <a:schemeClr val="bg1"/>
                </a:solidFill>
                <a:ea typeface="黑体" pitchFamily="49" charset="-122"/>
              </a:rPr>
              <a:t>培育。</a:t>
            </a:r>
            <a:endParaRPr lang="zh-CN" altLang="en-US" sz="2800" b="1" dirty="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29958620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2800" b="1" dirty="0">
                <a:solidFill>
                  <a:srgbClr val="FF0000"/>
                </a:solidFill>
                <a:latin typeface="黑体" panose="02010609060101010101" charset="-122"/>
                <a:ea typeface="黑体" panose="02010609060101010101" charset="-122"/>
                <a:cs typeface="黑体" panose="02010609060101010101" charset="-122"/>
                <a:sym typeface="+mn-ea"/>
              </a:rPr>
              <a:t>在教学中落实学科“核心素养”的</a:t>
            </a:r>
            <a:r>
              <a:rPr lang="zh-CN" altLang="en-US" sz="2800" b="1" dirty="0" smtClean="0">
                <a:solidFill>
                  <a:srgbClr val="FF0000"/>
                </a:solidFill>
                <a:latin typeface="黑体" panose="02010609060101010101" charset="-122"/>
                <a:ea typeface="黑体" panose="02010609060101010101" charset="-122"/>
                <a:cs typeface="黑体" panose="02010609060101010101" charset="-122"/>
                <a:sym typeface="+mn-ea"/>
              </a:rPr>
              <a:t>操作</a:t>
            </a:r>
            <a:endParaRPr lang="zh-CN" altLang="en-US" sz="28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marL="514350" indent="-514350">
              <a:buFontTx/>
              <a:buAutoNum type="arabicPeriod"/>
            </a:pPr>
            <a:r>
              <a:rPr lang="zh-CN" altLang="en-US" sz="2800" b="1" dirty="0" smtClean="0">
                <a:solidFill>
                  <a:schemeClr val="bg1"/>
                </a:solidFill>
                <a:ea typeface="黑体" pitchFamily="49" charset="-122"/>
              </a:rPr>
              <a:t>全面</a:t>
            </a:r>
            <a:r>
              <a:rPr lang="zh-CN" altLang="en-US" sz="2800" b="1" dirty="0">
                <a:solidFill>
                  <a:schemeClr val="bg1"/>
                </a:solidFill>
                <a:ea typeface="黑体" pitchFamily="49" charset="-122"/>
              </a:rPr>
              <a:t>理解历史学科核心素养，科学制定教学</a:t>
            </a:r>
            <a:r>
              <a:rPr lang="zh-CN" altLang="en-US" sz="2800" b="1" dirty="0" smtClean="0">
                <a:solidFill>
                  <a:schemeClr val="bg1"/>
                </a:solidFill>
                <a:ea typeface="黑体" pitchFamily="49" charset="-122"/>
              </a:rPr>
              <a:t>目标。</a:t>
            </a:r>
            <a:endParaRPr lang="en-US" altLang="zh-CN" sz="2800" b="1" dirty="0" smtClean="0">
              <a:solidFill>
                <a:schemeClr val="bg1"/>
              </a:solidFill>
              <a:ea typeface="黑体" pitchFamily="49" charset="-122"/>
            </a:endParaRPr>
          </a:p>
          <a:p>
            <a:pPr marL="514350" indent="-514350">
              <a:buFontTx/>
              <a:buAutoNum type="arabicPeriod"/>
            </a:pPr>
            <a:r>
              <a:rPr lang="zh-CN" altLang="en-US" sz="2800" b="1" dirty="0" smtClean="0">
                <a:solidFill>
                  <a:schemeClr val="bg1"/>
                </a:solidFill>
                <a:ea typeface="黑体" pitchFamily="49" charset="-122"/>
              </a:rPr>
              <a:t>深入</a:t>
            </a:r>
            <a:r>
              <a:rPr lang="zh-CN" altLang="en-US" sz="2800" b="1" dirty="0">
                <a:solidFill>
                  <a:schemeClr val="bg1"/>
                </a:solidFill>
                <a:ea typeface="黑体" pitchFamily="49" charset="-122"/>
              </a:rPr>
              <a:t>分析课程结构，合理整合教学</a:t>
            </a:r>
            <a:r>
              <a:rPr lang="zh-CN" altLang="en-US" sz="2800" b="1" dirty="0" smtClean="0">
                <a:solidFill>
                  <a:schemeClr val="bg1"/>
                </a:solidFill>
                <a:ea typeface="黑体" pitchFamily="49" charset="-122"/>
              </a:rPr>
              <a:t>内容。</a:t>
            </a:r>
            <a:endParaRPr lang="en-US" altLang="zh-CN" sz="2800" b="1" dirty="0" smtClean="0">
              <a:solidFill>
                <a:schemeClr val="bg1"/>
              </a:solidFill>
              <a:ea typeface="黑体" pitchFamily="49" charset="-122"/>
            </a:endParaRPr>
          </a:p>
          <a:p>
            <a:pPr marL="514350" indent="-514350">
              <a:buFontTx/>
              <a:buAutoNum type="arabicPeriod"/>
            </a:pPr>
            <a:r>
              <a:rPr lang="en-US" altLang="zh-CN" sz="2800" b="1" dirty="0" smtClean="0">
                <a:solidFill>
                  <a:schemeClr val="bg1"/>
                </a:solidFill>
                <a:ea typeface="黑体" pitchFamily="49" charset="-122"/>
              </a:rPr>
              <a:t> </a:t>
            </a:r>
            <a:r>
              <a:rPr lang="zh-CN" altLang="en-US" sz="2800" b="1" dirty="0">
                <a:solidFill>
                  <a:schemeClr val="bg1"/>
                </a:solidFill>
                <a:ea typeface="黑体" pitchFamily="49" charset="-122"/>
              </a:rPr>
              <a:t>树立指向学生历史学科核心素养的教学理念，</a:t>
            </a:r>
          </a:p>
          <a:p>
            <a:pPr marL="0" indent="0">
              <a:buNone/>
            </a:pPr>
            <a:r>
              <a:rPr lang="zh-CN" altLang="en-US" sz="2800" b="1" dirty="0" smtClean="0">
                <a:solidFill>
                  <a:schemeClr val="bg1"/>
                </a:solidFill>
                <a:ea typeface="黑体" pitchFamily="49" charset="-122"/>
              </a:rPr>
              <a:t>      有效</a:t>
            </a:r>
            <a:r>
              <a:rPr lang="zh-CN" altLang="en-US" sz="2800" b="1" dirty="0">
                <a:solidFill>
                  <a:schemeClr val="bg1"/>
                </a:solidFill>
                <a:ea typeface="黑体" pitchFamily="49" charset="-122"/>
              </a:rPr>
              <a:t>设计教学</a:t>
            </a:r>
            <a:r>
              <a:rPr lang="zh-CN" altLang="en-US" sz="2800" b="1" dirty="0" smtClean="0">
                <a:solidFill>
                  <a:schemeClr val="bg1"/>
                </a:solidFill>
                <a:ea typeface="黑体" pitchFamily="49" charset="-122"/>
              </a:rPr>
              <a:t>过程。</a:t>
            </a:r>
            <a:endParaRPr lang="en-US" altLang="zh-CN" sz="2800" b="1" dirty="0" smtClean="0">
              <a:solidFill>
                <a:schemeClr val="bg1"/>
              </a:solidFill>
              <a:ea typeface="黑体" pitchFamily="49" charset="-122"/>
            </a:endParaRPr>
          </a:p>
          <a:p>
            <a:pPr marL="0" indent="0">
              <a:buNone/>
            </a:pPr>
            <a:r>
              <a:rPr lang="en-US" altLang="zh-CN" sz="2800" b="1" dirty="0">
                <a:solidFill>
                  <a:schemeClr val="bg1"/>
                </a:solidFill>
                <a:ea typeface="黑体" pitchFamily="49" charset="-122"/>
              </a:rPr>
              <a:t>4. </a:t>
            </a:r>
            <a:r>
              <a:rPr lang="zh-CN" altLang="en-US" sz="2800" b="1" dirty="0">
                <a:solidFill>
                  <a:schemeClr val="bg1"/>
                </a:solidFill>
                <a:ea typeface="黑体" pitchFamily="49" charset="-122"/>
              </a:rPr>
              <a:t>准确把握高考试题标准，多维度进行学习评价 </a:t>
            </a:r>
            <a:r>
              <a:rPr lang="zh-CN" altLang="en-US" sz="2800" b="1" dirty="0" smtClean="0">
                <a:solidFill>
                  <a:schemeClr val="bg1"/>
                </a:solidFill>
                <a:ea typeface="黑体" pitchFamily="49" charset="-122"/>
              </a:rPr>
              <a:t>。</a:t>
            </a:r>
            <a:endParaRPr lang="en-US" altLang="zh-CN" sz="2800" b="1" dirty="0" smtClean="0">
              <a:solidFill>
                <a:schemeClr val="bg1"/>
              </a:solidFill>
              <a:ea typeface="黑体" pitchFamily="49" charset="-122"/>
            </a:endParaRPr>
          </a:p>
          <a:p>
            <a:pPr marL="0" indent="0">
              <a:buNone/>
            </a:pPr>
            <a:endParaRPr lang="en-US" altLang="zh-CN" sz="2400" b="1" dirty="0" smtClean="0">
              <a:solidFill>
                <a:schemeClr val="bg1"/>
              </a:solidFill>
              <a:ea typeface="黑体" pitchFamily="49" charset="-122"/>
            </a:endParaRPr>
          </a:p>
          <a:p>
            <a:pPr marL="0" indent="0">
              <a:buNone/>
            </a:pPr>
            <a:r>
              <a:rPr lang="en-US" altLang="zh-CN" sz="2400" b="1" dirty="0">
                <a:solidFill>
                  <a:schemeClr val="bg1"/>
                </a:solidFill>
                <a:ea typeface="黑体" pitchFamily="49" charset="-122"/>
              </a:rPr>
              <a:t> </a:t>
            </a:r>
            <a:r>
              <a:rPr lang="en-US" altLang="zh-CN" sz="2400" b="1" dirty="0" smtClean="0">
                <a:solidFill>
                  <a:schemeClr val="bg1"/>
                </a:solidFill>
                <a:ea typeface="黑体" pitchFamily="49" charset="-122"/>
              </a:rPr>
              <a:t>      </a:t>
            </a:r>
            <a:endParaRPr lang="zh-CN" altLang="en-US" sz="2800" b="1" dirty="0">
              <a:solidFill>
                <a:schemeClr val="bg1"/>
              </a:solidFill>
              <a:ea typeface="黑体" pitchFamily="49" charset="-122"/>
            </a:endParaRPr>
          </a:p>
          <a:p>
            <a:pPr marL="0" indent="0">
              <a:buNone/>
            </a:pPr>
            <a:endParaRPr lang="zh-CN" altLang="en-US" sz="2800" b="1" dirty="0">
              <a:solidFill>
                <a:schemeClr val="bg1"/>
              </a:solidFill>
              <a:ea typeface="黑体" pitchFamily="49" charset="-122"/>
            </a:endParaRPr>
          </a:p>
          <a:p>
            <a:pPr marL="514350" indent="-514350">
              <a:buFontTx/>
              <a:buAutoNum type="arabicPeriod"/>
            </a:pPr>
            <a:endParaRPr lang="zh-CN" altLang="en-US" sz="2800" b="1" dirty="0">
              <a:solidFill>
                <a:schemeClr val="bg1"/>
              </a:solidFill>
              <a:ea typeface="黑体" pitchFamily="49" charset="-122"/>
            </a:endParaRPr>
          </a:p>
          <a:p>
            <a:pPr marL="514350" indent="-514350">
              <a:buFontTx/>
              <a:buAutoNum type="arabicPeriod"/>
            </a:pPr>
            <a:endParaRPr lang="zh-CN" altLang="en-US"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344409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b="1" dirty="0" smtClean="0">
              <a:solidFill>
                <a:schemeClr val="bg1"/>
              </a:solidFill>
              <a:ea typeface="华文彩云" pitchFamily="2" charset="-122"/>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8" y="19405"/>
            <a:ext cx="9127232" cy="684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0419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0"/>
            <a:ext cx="2674640" cy="490066"/>
          </a:xfrm>
        </p:spPr>
        <p:txBody>
          <a:bodyPr>
            <a:normAutofit/>
          </a:bodyPr>
          <a:lstStyle/>
          <a:p>
            <a:r>
              <a:rPr lang="zh-CN" altLang="en-US" sz="2000" b="1" dirty="0"/>
              <a:t>例</a:t>
            </a:r>
            <a:r>
              <a:rPr lang="zh-CN" altLang="en-US" sz="2000" b="1" dirty="0" smtClean="0"/>
              <a:t>谈 核心素养的养成</a:t>
            </a:r>
            <a:endParaRPr lang="zh-CN" altLang="en-US" sz="2000" b="1" dirty="0"/>
          </a:p>
        </p:txBody>
      </p:sp>
      <p:sp>
        <p:nvSpPr>
          <p:cNvPr id="3" name="文本占位符 2"/>
          <p:cNvSpPr>
            <a:spLocks noGrp="1"/>
          </p:cNvSpPr>
          <p:nvPr>
            <p:ph type="body" idx="1"/>
          </p:nvPr>
        </p:nvSpPr>
        <p:spPr/>
        <p:txBody>
          <a:bodyPr/>
          <a:lstStyle/>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0" y="-3195736"/>
            <a:ext cx="10287000" cy="15481720"/>
          </a:xfrm>
          <a:prstGeom prst="rect">
            <a:avLst/>
          </a:prstGeom>
          <a:noFill/>
          <a:ln w="9525">
            <a:noFill/>
            <a:miter lim="800000"/>
            <a:headEnd/>
            <a:tailEnd/>
          </a:ln>
        </p:spPr>
      </p:pic>
      <p:sp>
        <p:nvSpPr>
          <p:cNvPr id="5" name="矩形 4"/>
          <p:cNvSpPr/>
          <p:nvPr/>
        </p:nvSpPr>
        <p:spPr>
          <a:xfrm>
            <a:off x="1691680" y="404665"/>
            <a:ext cx="7776864" cy="1015663"/>
          </a:xfrm>
          <a:prstGeom prst="rect">
            <a:avLst/>
          </a:prstGeom>
        </p:spPr>
        <p:txBody>
          <a:bodyPr wrap="square">
            <a:spAutoFit/>
          </a:bodyPr>
          <a:lstStyle/>
          <a:p>
            <a:r>
              <a:rPr lang="zh-CN" altLang="en-US" sz="3200" b="1" dirty="0" smtClean="0">
                <a:solidFill>
                  <a:srgbClr val="FF0000"/>
                </a:solidFill>
              </a:rPr>
              <a:t> 核心素养之时空观念</a:t>
            </a:r>
            <a:endParaRPr lang="en-US" altLang="zh-CN" sz="3200" b="1" dirty="0" smtClean="0">
              <a:solidFill>
                <a:srgbClr val="FF0000"/>
              </a:solidFill>
            </a:endParaRPr>
          </a:p>
          <a:p>
            <a:r>
              <a:rPr lang="en-US" altLang="zh-CN" sz="2800" b="1" noProof="1" smtClean="0">
                <a:solidFill>
                  <a:srgbClr val="FF0000"/>
                </a:solidFill>
              </a:rPr>
              <a:t>                             </a:t>
            </a:r>
            <a:r>
              <a:rPr lang="en-US" altLang="zh-CN" sz="2800" noProof="1" smtClean="0">
                <a:solidFill>
                  <a:srgbClr val="C00000"/>
                </a:solidFill>
              </a:rPr>
              <a:t>——</a:t>
            </a:r>
            <a:r>
              <a:rPr lang="zh-CN" altLang="en-US" sz="2800" noProof="1" smtClean="0">
                <a:solidFill>
                  <a:srgbClr val="C00000"/>
                </a:solidFill>
              </a:rPr>
              <a:t>运用坐标轴形成时空观念</a:t>
            </a:r>
            <a:endParaRPr lang="zh-CN" altLang="en-US" sz="2800" dirty="0"/>
          </a:p>
        </p:txBody>
      </p:sp>
      <p:sp>
        <p:nvSpPr>
          <p:cNvPr id="6" name="TextBox 5"/>
          <p:cNvSpPr txBox="1"/>
          <p:nvPr/>
        </p:nvSpPr>
        <p:spPr>
          <a:xfrm>
            <a:off x="179550" y="2"/>
            <a:ext cx="2969083" cy="461665"/>
          </a:xfrm>
          <a:prstGeom prst="rect">
            <a:avLst/>
          </a:prstGeom>
          <a:noFill/>
        </p:spPr>
        <p:txBody>
          <a:bodyPr wrap="none" rtlCol="0">
            <a:spAutoFit/>
          </a:bodyPr>
          <a:lstStyle/>
          <a:p>
            <a:r>
              <a:rPr lang="zh-CN" altLang="en-US" sz="2400" b="1" dirty="0" smtClean="0"/>
              <a:t>例谈核心素养的提升</a:t>
            </a:r>
            <a:endParaRPr lang="zh-CN" altLang="en-US" sz="2400" b="1" dirty="0"/>
          </a:p>
        </p:txBody>
      </p:sp>
    </p:spTree>
    <p:extLst>
      <p:ext uri="{BB962C8B-B14F-4D97-AF65-F5344CB8AC3E}">
        <p14:creationId xmlns:p14="http://schemas.microsoft.com/office/powerpoint/2010/main" val="104813215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229600" cy="1143000"/>
          </a:xfrm>
        </p:spPr>
        <p:txBody>
          <a:bodyPr>
            <a:normAutofit fontScale="90000"/>
          </a:bodyPr>
          <a:lstStyle/>
          <a:p>
            <a:r>
              <a:rPr lang="zh-CN" altLang="en-US" sz="4900" b="1" dirty="0" smtClean="0">
                <a:solidFill>
                  <a:srgbClr val="FF0000"/>
                </a:solidFill>
              </a:rPr>
              <a:t>核心素养之时空观念</a:t>
            </a:r>
            <a:r>
              <a:rPr lang="en-US" altLang="zh-CN" sz="4900" b="1" dirty="0" smtClean="0">
                <a:solidFill>
                  <a:srgbClr val="FF0000"/>
                </a:solidFill>
              </a:rPr>
              <a:t/>
            </a:r>
            <a:br>
              <a:rPr lang="en-US" altLang="zh-CN" sz="4900" b="1" dirty="0" smtClean="0">
                <a:solidFill>
                  <a:srgbClr val="FF0000"/>
                </a:solidFill>
              </a:rPr>
            </a:br>
            <a:r>
              <a:rPr lang="en-US" altLang="zh-CN" sz="4900" b="1" dirty="0" smtClean="0">
                <a:solidFill>
                  <a:srgbClr val="FF0000"/>
                </a:solidFill>
              </a:rPr>
              <a:t>            </a:t>
            </a:r>
            <a:r>
              <a:rPr lang="en-US" altLang="zh-CN" noProof="1" smtClean="0">
                <a:solidFill>
                  <a:srgbClr val="C00000"/>
                </a:solidFill>
              </a:rPr>
              <a:t>——</a:t>
            </a:r>
            <a:r>
              <a:rPr lang="zh-CN" altLang="en-US" sz="3100" noProof="1" smtClean="0">
                <a:solidFill>
                  <a:srgbClr val="FF0000"/>
                </a:solidFill>
                <a:latin typeface="+mj-ea"/>
                <a:cs typeface="+mj-ea"/>
              </a:rPr>
              <a:t>把握历史纵向脉络</a:t>
            </a:r>
            <a:r>
              <a:rPr lang="zh-CN" altLang="en-US" noProof="1" smtClean="0">
                <a:latin typeface="楷体" panose="02010609060101010101" pitchFamily="49" charset="-122"/>
                <a:ea typeface="楷体" panose="02010609060101010101" pitchFamily="49" charset="-122"/>
              </a:rPr>
              <a:t> </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p:cNvPicPr>
          <p:nvPr/>
        </p:nvPicPr>
        <p:blipFill>
          <a:blip r:embed="rId2" cstate="print"/>
          <a:stretch>
            <a:fillRect/>
          </a:stretch>
        </p:blipFill>
        <p:spPr>
          <a:xfrm>
            <a:off x="0" y="1628800"/>
            <a:ext cx="9144000" cy="5229200"/>
          </a:xfrm>
          <a:prstGeom prst="rect">
            <a:avLst/>
          </a:prstGeom>
        </p:spPr>
      </p:pic>
    </p:spTree>
    <p:extLst>
      <p:ext uri="{BB962C8B-B14F-4D97-AF65-F5344CB8AC3E}">
        <p14:creationId xmlns:p14="http://schemas.microsoft.com/office/powerpoint/2010/main" val="38899082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rPr>
              <a:t>核心素养之时空观念</a:t>
            </a:r>
            <a:r>
              <a:rPr lang="en-US" altLang="zh-CN" b="1" dirty="0">
                <a:solidFill>
                  <a:srgbClr val="FF0000"/>
                </a:solidFill>
              </a:rPr>
              <a:t/>
            </a:r>
            <a:br>
              <a:rPr lang="en-US" altLang="zh-CN" b="1" dirty="0">
                <a:solidFill>
                  <a:srgbClr val="FF0000"/>
                </a:solidFill>
              </a:rPr>
            </a:br>
            <a:r>
              <a:rPr lang="en-US" altLang="zh-CN" b="1" dirty="0">
                <a:solidFill>
                  <a:srgbClr val="FF0000"/>
                </a:solidFill>
              </a:rPr>
              <a:t>            </a:t>
            </a:r>
            <a:r>
              <a:rPr lang="en-US" altLang="zh-CN" sz="4000" noProof="1">
                <a:solidFill>
                  <a:srgbClr val="C00000"/>
                </a:solidFill>
              </a:rPr>
              <a:t>——</a:t>
            </a:r>
            <a:r>
              <a:rPr lang="zh-CN" altLang="en-US" sz="2800" noProof="1">
                <a:solidFill>
                  <a:srgbClr val="FF0000"/>
                </a:solidFill>
                <a:latin typeface="宋体"/>
                <a:cs typeface="+mj-ea"/>
              </a:rPr>
              <a:t>把握历史纵向脉络</a:t>
            </a:r>
            <a:r>
              <a:rPr lang="zh-CN" altLang="en-US" sz="4000" noProof="1">
                <a:solidFill>
                  <a:srgbClr val="000000"/>
                </a:solidFill>
                <a:latin typeface="楷体" panose="02010609060101010101" pitchFamily="49" charset="-122"/>
                <a:ea typeface="楷体" panose="02010609060101010101" pitchFamily="49" charset="-122"/>
              </a:rPr>
              <a:t> </a:t>
            </a:r>
            <a:endParaRPr lang="zh-CN" altLang="en-US" sz="3200" dirty="0" smtClean="0">
              <a:solidFill>
                <a:schemeClr val="bg1"/>
              </a:solidFill>
              <a:ea typeface="华文彩云" pitchFamily="2" charset="-122"/>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759" y="981075"/>
            <a:ext cx="8411348"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0311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60" y="118598"/>
            <a:ext cx="8886825" cy="1299633"/>
          </a:xfrm>
        </p:spPr>
        <p:txBody>
          <a:bodyPr>
            <a:normAutofit/>
          </a:bodyPr>
          <a:lstStyle/>
          <a:p>
            <a:pPr fontAlgn="base"/>
            <a:r>
              <a:rPr lang="zh-CN" altLang="en-US" sz="4800" b="1" dirty="0" smtClean="0">
                <a:solidFill>
                  <a:srgbClr val="FF0000"/>
                </a:solidFill>
              </a:rPr>
              <a:t>核心素养之时空观念</a:t>
            </a:r>
            <a:r>
              <a:rPr lang="zh-CN" altLang="en-US" sz="2800" b="1" dirty="0" smtClean="0">
                <a:solidFill>
                  <a:srgbClr val="FF0000"/>
                </a:solidFill>
              </a:rPr>
              <a:t/>
            </a:r>
            <a:br>
              <a:rPr lang="zh-CN" altLang="en-US" sz="2800" b="1" dirty="0" smtClean="0">
                <a:solidFill>
                  <a:srgbClr val="FF0000"/>
                </a:solidFill>
              </a:rPr>
            </a:br>
            <a:r>
              <a:rPr lang="zh-CN" altLang="en-US" sz="2800" b="1" dirty="0" smtClean="0">
                <a:solidFill>
                  <a:srgbClr val="FF0000"/>
                </a:solidFill>
              </a:rPr>
              <a:t>                       </a:t>
            </a:r>
            <a:r>
              <a:rPr lang="en-US" altLang="zh-CN" sz="2800" strike="noStrike" noProof="1" smtClean="0">
                <a:solidFill>
                  <a:srgbClr val="C00000"/>
                </a:solidFill>
              </a:rPr>
              <a:t>——</a:t>
            </a:r>
            <a:r>
              <a:rPr lang="zh-CN" altLang="en-US" sz="2800" strike="noStrike" noProof="1">
                <a:solidFill>
                  <a:srgbClr val="C00000"/>
                </a:solidFill>
              </a:rPr>
              <a:t>运用历史地图强化时空观念</a:t>
            </a:r>
          </a:p>
        </p:txBody>
      </p:sp>
      <p:pic>
        <p:nvPicPr>
          <p:cNvPr id="6" name="Picture 2" descr="L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412776"/>
            <a:ext cx="8640960" cy="544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4262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solidFill>
                  <a:srgbClr val="FF0000"/>
                </a:solidFill>
              </a:rPr>
              <a:t>核心素养之史料实证</a:t>
            </a:r>
            <a:r>
              <a:rPr lang="en-US" altLang="zh-CN" b="1" dirty="0" smtClean="0">
                <a:solidFill>
                  <a:srgbClr val="FF0000"/>
                </a:solidFill>
              </a:rPr>
              <a:t/>
            </a:r>
            <a:br>
              <a:rPr lang="en-US" altLang="zh-CN" b="1" dirty="0" smtClean="0">
                <a:solidFill>
                  <a:srgbClr val="FF0000"/>
                </a:solidFill>
              </a:rPr>
            </a:br>
            <a:endParaRPr lang="zh-CN" altLang="en-US" dirty="0"/>
          </a:p>
        </p:txBody>
      </p:sp>
      <p:sp>
        <p:nvSpPr>
          <p:cNvPr id="3" name="内容占位符 2"/>
          <p:cNvSpPr>
            <a:spLocks noGrp="1"/>
          </p:cNvSpPr>
          <p:nvPr>
            <p:ph idx="1"/>
          </p:nvPr>
        </p:nvSpPr>
        <p:spPr>
          <a:xfrm>
            <a:off x="17038" y="764704"/>
            <a:ext cx="9126962" cy="5976664"/>
          </a:xfrm>
        </p:spPr>
        <p:txBody>
          <a:bodyPr>
            <a:normAutofit/>
          </a:bodyPr>
          <a:lstStyle/>
          <a:p>
            <a:r>
              <a:rPr lang="zh-CN" altLang="en-US" sz="2400" dirty="0"/>
              <a:t>（</a:t>
            </a:r>
            <a:r>
              <a:rPr lang="en-US" altLang="zh-CN" sz="2400" dirty="0"/>
              <a:t>2017</a:t>
            </a:r>
            <a:r>
              <a:rPr lang="zh-CN" altLang="en-US" sz="2400" dirty="0"/>
              <a:t>年全国卷</a:t>
            </a:r>
            <a:r>
              <a:rPr lang="en-US" altLang="zh-CN" sz="2400" dirty="0"/>
              <a:t>Ⅰ</a:t>
            </a:r>
            <a:r>
              <a:rPr lang="zh-CN" altLang="en-US" sz="2400" dirty="0"/>
              <a:t>文综历史</a:t>
            </a:r>
            <a:r>
              <a:rPr lang="en-US" altLang="zh-CN" sz="2400" dirty="0"/>
              <a:t>26</a:t>
            </a:r>
            <a:r>
              <a:rPr lang="zh-CN" altLang="en-US" sz="2400" dirty="0"/>
              <a:t>）</a:t>
            </a:r>
          </a:p>
          <a:p>
            <a:endParaRPr lang="en-US" altLang="zh-CN" dirty="0" smtClean="0"/>
          </a:p>
          <a:p>
            <a:endParaRPr lang="en-US" altLang="zh-CN" dirty="0"/>
          </a:p>
          <a:p>
            <a:endParaRPr lang="en-US" altLang="zh-CN" dirty="0" smtClean="0"/>
          </a:p>
          <a:p>
            <a:endParaRPr lang="en-US" altLang="zh-CN" dirty="0"/>
          </a:p>
          <a:p>
            <a:r>
              <a:rPr lang="zh-CN" altLang="en-US" sz="2800" dirty="0"/>
              <a:t>表</a:t>
            </a:r>
            <a:r>
              <a:rPr lang="en-US" altLang="zh-CN" sz="2800" dirty="0"/>
              <a:t>2</a:t>
            </a:r>
            <a:r>
              <a:rPr lang="zh-CN" altLang="en-US" sz="2800" dirty="0"/>
              <a:t>为不同史籍关于唐武德元年同一事件的历史叙述。据此能够被认定的历史事实是</a:t>
            </a:r>
          </a:p>
          <a:p>
            <a:r>
              <a:rPr lang="en-US" altLang="zh-CN" sz="2400" dirty="0"/>
              <a:t>A.</a:t>
            </a:r>
            <a:r>
              <a:rPr lang="zh-CN" altLang="en-US" sz="2400" dirty="0"/>
              <a:t>皇帝李世民与薛举战于泾州     </a:t>
            </a:r>
            <a:r>
              <a:rPr lang="en-US" altLang="zh-CN" sz="2400" dirty="0" smtClean="0"/>
              <a:t>B</a:t>
            </a:r>
            <a:r>
              <a:rPr lang="en-US" altLang="zh-CN" sz="2400" dirty="0"/>
              <a:t>.</a:t>
            </a:r>
            <a:r>
              <a:rPr lang="zh-CN" altLang="en-US" sz="2400" dirty="0"/>
              <a:t>刘文静是战役中唐军的主帅</a:t>
            </a:r>
          </a:p>
          <a:p>
            <a:r>
              <a:rPr lang="en-US" altLang="zh-CN" sz="2400" dirty="0">
                <a:solidFill>
                  <a:srgbClr val="FF0000"/>
                </a:solidFill>
              </a:rPr>
              <a:t>C</a:t>
            </a:r>
            <a:r>
              <a:rPr lang="en-US" altLang="zh-CN" sz="2400" dirty="0"/>
              <a:t>.</a:t>
            </a:r>
            <a:r>
              <a:rPr lang="zh-CN" altLang="en-US" sz="2400" dirty="0"/>
              <a:t>唐军与薛举在泾州作战失败      </a:t>
            </a:r>
            <a:r>
              <a:rPr lang="en-US" altLang="zh-CN" sz="2400" dirty="0" smtClean="0"/>
              <a:t>D</a:t>
            </a:r>
            <a:r>
              <a:rPr lang="en-US" altLang="zh-CN" sz="2400" dirty="0"/>
              <a:t>.</a:t>
            </a:r>
            <a:r>
              <a:rPr lang="zh-CN" altLang="en-US" sz="2400" dirty="0"/>
              <a:t>李世民患病导致了战役</a:t>
            </a:r>
            <a:r>
              <a:rPr lang="zh-CN" altLang="en-US" sz="2400" dirty="0" smtClean="0"/>
              <a:t>失败</a:t>
            </a:r>
            <a:endParaRPr lang="en-US" altLang="zh-CN" sz="2400" dirty="0" smtClean="0"/>
          </a:p>
          <a:p>
            <a:pPr marL="0" indent="0">
              <a:buNone/>
            </a:pPr>
            <a:r>
              <a:rPr lang="zh-CN" altLang="zh-CN" sz="2400" b="1" dirty="0">
                <a:solidFill>
                  <a:srgbClr val="FF0000"/>
                </a:solidFill>
              </a:rPr>
              <a:t>不同史料对同一历史事物可能会有不同解释</a:t>
            </a:r>
            <a:endParaRPr lang="zh-CN" altLang="en-US" sz="2400" b="1" dirty="0">
              <a:solidFill>
                <a:srgbClr val="FF0000"/>
              </a:solidFill>
            </a:endParaRPr>
          </a:p>
          <a:p>
            <a:pPr marL="0" indent="0">
              <a:buNone/>
            </a:pPr>
            <a:r>
              <a:rPr lang="zh-CN" altLang="en-US" sz="2400" b="1" dirty="0">
                <a:solidFill>
                  <a:srgbClr val="FF0000"/>
                </a:solidFill>
              </a:rPr>
              <a:t>重要性：</a:t>
            </a:r>
            <a:r>
              <a:rPr lang="zh-CN" altLang="zh-CN" sz="2400" b="1" dirty="0">
                <a:solidFill>
                  <a:srgbClr val="FF0000"/>
                </a:solidFill>
              </a:rPr>
              <a:t>注意收集来自于多方的史料</a:t>
            </a:r>
            <a:endParaRPr lang="zh-CN" altLang="en-US" sz="2400" b="1" dirty="0">
              <a:solidFill>
                <a:srgbClr val="FF0000"/>
              </a:solidFill>
            </a:endParaRPr>
          </a:p>
          <a:p>
            <a:pPr marL="0" indent="0">
              <a:buNone/>
            </a:pPr>
            <a:r>
              <a:rPr lang="zh-CN" altLang="en-US" sz="2400" b="1" dirty="0">
                <a:solidFill>
                  <a:srgbClr val="FF0000"/>
                </a:solidFill>
              </a:rPr>
              <a:t>                           孤证不立</a:t>
            </a:r>
          </a:p>
          <a:p>
            <a:endParaRPr lang="zh-CN" altLang="en-US" sz="2400" dirty="0"/>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32" y="1245395"/>
            <a:ext cx="8377237"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0788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79712" y="260648"/>
            <a:ext cx="4815742" cy="707886"/>
          </a:xfrm>
          <a:prstGeom prst="rect">
            <a:avLst/>
          </a:prstGeom>
        </p:spPr>
        <p:txBody>
          <a:bodyPr wrap="none">
            <a:spAutoFit/>
          </a:bodyPr>
          <a:lstStyle/>
          <a:p>
            <a:r>
              <a:rPr lang="zh-CN" altLang="en-US" sz="4000" b="1" dirty="0" smtClean="0">
                <a:solidFill>
                  <a:srgbClr val="FF0000"/>
                </a:solidFill>
              </a:rPr>
              <a:t>核心素养之历史解释</a:t>
            </a:r>
            <a:endParaRPr lang="zh-CN" altLang="en-US" sz="4000" dirty="0">
              <a:solidFill>
                <a:prstClr val="black"/>
              </a:solidFill>
            </a:endParaRPr>
          </a:p>
        </p:txBody>
      </p:sp>
      <p:graphicFrame>
        <p:nvGraphicFramePr>
          <p:cNvPr id="3" name="表格 2"/>
          <p:cNvGraphicFramePr>
            <a:graphicFrameLocks noGrp="1"/>
          </p:cNvGraphicFramePr>
          <p:nvPr/>
        </p:nvGraphicFramePr>
        <p:xfrm>
          <a:off x="0" y="908720"/>
          <a:ext cx="8839200" cy="2988632"/>
        </p:xfrm>
        <a:graphic>
          <a:graphicData uri="http://schemas.openxmlformats.org/drawingml/2006/table">
            <a:tbl>
              <a:tblPr/>
              <a:tblGrid>
                <a:gridCol w="1295400"/>
                <a:gridCol w="7543800"/>
              </a:tblGrid>
              <a:tr h="0">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时间</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cs typeface="Times New Roman" panose="02020603050405020304" pitchFamily="18" charset="0"/>
                        </a:rPr>
                        <a:t>主要事迹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pitchFamily="49" charset="-122"/>
                          <a:ea typeface="宋体" panose="02010600030101010101" pitchFamily="2" charset="-122"/>
                          <a:cs typeface="Times New Roman" panose="02020603050405020304" pitchFamily="18" charset="0"/>
                        </a:rPr>
                        <a:t>1899</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年冬</a:t>
                      </a:r>
                      <a:endParaRPr kumimoji="0" 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袁世凯任山东巡抚，全力镇压义和团运动</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pitchFamily="49" charset="-122"/>
                          <a:ea typeface="宋体" panose="02010600030101010101" pitchFamily="2" charset="-122"/>
                          <a:cs typeface="Times New Roman" panose="02020603050405020304" pitchFamily="18" charset="0"/>
                        </a:rPr>
                        <a:t>1905</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年</a:t>
                      </a:r>
                      <a:endParaRPr kumimoji="0" 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袁世凯亲自出面筹钱，督修中国人自己建造的第一条铁路京张铁路</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pitchFamily="49" charset="-122"/>
                          <a:ea typeface="宋体" panose="02010600030101010101" pitchFamily="2" charset="-122"/>
                          <a:cs typeface="Times New Roman" panose="02020603050405020304" pitchFamily="18" charset="0"/>
                        </a:rPr>
                        <a:t>1912</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年</a:t>
                      </a:r>
                      <a:r>
                        <a:rPr kumimoji="0" lang="en-US" alt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6</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月</a:t>
                      </a:r>
                      <a:endParaRPr kumimoji="0" 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袁世凯颁发</a:t>
                      </a:r>
                      <a:r>
                        <a:rPr kumimoji="0" lang="zh-CN" alt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暂行新刑律</a:t>
                      </a:r>
                      <a:r>
                        <a:rPr kumimoji="0" lang="zh-CN" alt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，对赌博者、开设赌场者规定不同刑罚</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9872">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pitchFamily="49" charset="-122"/>
                          <a:ea typeface="宋体" panose="02010600030101010101" pitchFamily="2" charset="-122"/>
                          <a:cs typeface="Times New Roman" panose="02020603050405020304" pitchFamily="18" charset="0"/>
                        </a:rPr>
                        <a:t>1916</a:t>
                      </a:r>
                      <a:r>
                        <a:rPr kumimoji="0" lang="zh-CN" sz="1600" b="1" i="0" u="none" strike="noStrike" cap="none" normalizeH="0" baseline="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年</a:t>
                      </a:r>
                      <a:endParaRPr kumimoji="0" 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袁世凯颁布</a:t>
                      </a:r>
                      <a:r>
                        <a:rPr kumimoji="0" lang="zh-CN" alt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a:t>
                      </a:r>
                      <a:r>
                        <a:rPr kumimoji="0" 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新皇室规范</a:t>
                      </a:r>
                      <a:r>
                        <a:rPr kumimoji="0" lang="zh-CN" alt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a:t>
                      </a:r>
                      <a:r>
                        <a:rPr kumimoji="0" 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，规定“自亲王以下至于宗室，犯法治罪与庶民一律；亲王、郡王可以为海陆军官，但不得组织政党，并担任重要政府官员；永废太监制度</a:t>
                      </a:r>
                      <a:r>
                        <a:rPr kumimoji="0" lang="zh-CN" altLang="zh-CN" sz="1600" b="1" i="0" u="none" strike="noStrike" cap="none" normalizeH="0" baseline="0" dirty="0" smtClean="0">
                          <a:ln>
                            <a:noFill/>
                          </a:ln>
                          <a:solidFill>
                            <a:schemeClr val="tx1"/>
                          </a:solidFill>
                          <a:effectLst/>
                          <a:latin typeface="Calibri" panose="020F0502020204030204" pitchFamily="34" charset="0"/>
                          <a:ea typeface="楷体" panose="02010609060101010101" pitchFamily="49" charset="-122"/>
                          <a:cs typeface="Times New Roman" panose="02020603050405020304"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0" y="4077124"/>
            <a:ext cx="8892480" cy="2585323"/>
          </a:xfrm>
          <a:prstGeom prst="rect">
            <a:avLst/>
          </a:prstGeom>
        </p:spPr>
        <p:txBody>
          <a:bodyPr wrap="square">
            <a:spAutoFit/>
          </a:bodyPr>
          <a:lstStyle/>
          <a:p>
            <a:pPr>
              <a:lnSpc>
                <a:spcPct val="150000"/>
              </a:lnSpc>
            </a:pPr>
            <a:r>
              <a:rPr lang="zh-CN" altLang="en-US" b="1" dirty="0" smtClean="0">
                <a:solidFill>
                  <a:srgbClr val="0000FF"/>
                </a:solidFill>
                <a:latin typeface="黑体" panose="02010609060101010101" pitchFamily="2" charset="-122"/>
                <a:ea typeface="黑体" panose="02010609060101010101" pitchFamily="2" charset="-122"/>
              </a:rPr>
              <a:t>阶级立场：</a:t>
            </a:r>
            <a:r>
              <a:rPr lang="zh-CN" altLang="en-US" b="1" dirty="0" smtClean="0">
                <a:solidFill>
                  <a:prstClr val="black"/>
                </a:solidFill>
              </a:rPr>
              <a:t>“镇压义和团”说明袁世凯是农民运动的刽子手         </a:t>
            </a:r>
            <a:endParaRPr lang="en-US" altLang="zh-CN" b="1" dirty="0" smtClean="0">
              <a:solidFill>
                <a:prstClr val="black"/>
              </a:solidFill>
            </a:endParaRPr>
          </a:p>
          <a:p>
            <a:pPr>
              <a:lnSpc>
                <a:spcPct val="150000"/>
              </a:lnSpc>
            </a:pPr>
            <a:r>
              <a:rPr lang="zh-CN" altLang="en-US" b="1" dirty="0" smtClean="0">
                <a:solidFill>
                  <a:srgbClr val="0000FF"/>
                </a:solidFill>
                <a:latin typeface="黑体" panose="02010609060101010101" pitchFamily="2" charset="-122"/>
                <a:ea typeface="黑体" panose="02010609060101010101" pitchFamily="2" charset="-122"/>
              </a:rPr>
              <a:t>经济建设：</a:t>
            </a:r>
            <a:r>
              <a:rPr lang="zh-CN" altLang="en-US" b="1" dirty="0" smtClean="0">
                <a:solidFill>
                  <a:prstClr val="black"/>
                </a:solidFill>
              </a:rPr>
              <a:t>“督修京张铁路”有利于中国交通运输业的进步          </a:t>
            </a:r>
          </a:p>
          <a:p>
            <a:pPr>
              <a:lnSpc>
                <a:spcPct val="150000"/>
              </a:lnSpc>
            </a:pPr>
            <a:r>
              <a:rPr lang="zh-CN" altLang="en-US" b="1" dirty="0" smtClean="0">
                <a:solidFill>
                  <a:srgbClr val="0000FF"/>
                </a:solidFill>
                <a:latin typeface="黑体" panose="02010609060101010101" pitchFamily="2" charset="-122"/>
                <a:ea typeface="黑体" panose="02010609060101010101" pitchFamily="2" charset="-122"/>
              </a:rPr>
              <a:t>社会与法制建设：</a:t>
            </a:r>
            <a:r>
              <a:rPr lang="en-US" altLang="zh-CN" b="1" dirty="0" smtClean="0">
                <a:solidFill>
                  <a:prstClr val="black"/>
                </a:solidFill>
              </a:rPr>
              <a:t>《</a:t>
            </a:r>
            <a:r>
              <a:rPr lang="zh-CN" altLang="en-US" b="1" dirty="0" smtClean="0">
                <a:solidFill>
                  <a:prstClr val="black"/>
                </a:solidFill>
              </a:rPr>
              <a:t>暂行新刑律</a:t>
            </a:r>
            <a:r>
              <a:rPr lang="en-US" altLang="zh-CN" b="1" dirty="0" smtClean="0">
                <a:solidFill>
                  <a:prstClr val="black"/>
                </a:solidFill>
              </a:rPr>
              <a:t>》</a:t>
            </a:r>
            <a:r>
              <a:rPr lang="zh-CN" altLang="en-US" b="1" dirty="0" smtClean="0">
                <a:solidFill>
                  <a:prstClr val="black"/>
                </a:solidFill>
              </a:rPr>
              <a:t>规范了人们的行为，有利于社会风气的改善和旧习俗的革新         </a:t>
            </a:r>
          </a:p>
          <a:p>
            <a:pPr>
              <a:lnSpc>
                <a:spcPct val="150000"/>
              </a:lnSpc>
            </a:pPr>
            <a:r>
              <a:rPr lang="zh-CN" altLang="en-US" b="1" dirty="0" smtClean="0">
                <a:solidFill>
                  <a:srgbClr val="0000FF"/>
                </a:solidFill>
                <a:latin typeface="黑体" panose="02010609060101010101" pitchFamily="2" charset="-122"/>
                <a:ea typeface="黑体" panose="02010609060101010101" pitchFamily="2" charset="-122"/>
              </a:rPr>
              <a:t>民主建设：</a:t>
            </a:r>
            <a:r>
              <a:rPr lang="en-US" altLang="zh-CN" b="1" dirty="0" smtClean="0">
                <a:solidFill>
                  <a:prstClr val="black"/>
                </a:solidFill>
              </a:rPr>
              <a:t>《</a:t>
            </a:r>
            <a:r>
              <a:rPr lang="zh-CN" altLang="en-US" b="1" dirty="0" smtClean="0">
                <a:solidFill>
                  <a:prstClr val="black"/>
                </a:solidFill>
              </a:rPr>
              <a:t>新皇室规范</a:t>
            </a:r>
            <a:r>
              <a:rPr lang="en-US" altLang="zh-CN" b="1" dirty="0" smtClean="0">
                <a:solidFill>
                  <a:prstClr val="black"/>
                </a:solidFill>
              </a:rPr>
              <a:t>》</a:t>
            </a:r>
            <a:r>
              <a:rPr lang="zh-CN" altLang="en-US" b="1" dirty="0" smtClean="0">
                <a:solidFill>
                  <a:prstClr val="black"/>
                </a:solidFill>
              </a:rPr>
              <a:t>体现了平等、权力制约等民主原则，反映了在世界民主化潮流影响下中国所取得的进步</a:t>
            </a:r>
            <a:endParaRPr lang="zh-CN" altLang="en-US" b="1" dirty="0">
              <a:solidFill>
                <a:prstClr val="black"/>
              </a:solidFill>
            </a:endParaRPr>
          </a:p>
        </p:txBody>
      </p:sp>
      <p:sp>
        <p:nvSpPr>
          <p:cNvPr id="5" name="椭圆 4"/>
          <p:cNvSpPr>
            <a:spLocks noChangeArrowheads="1"/>
          </p:cNvSpPr>
          <p:nvPr/>
        </p:nvSpPr>
        <p:spPr bwMode="auto">
          <a:xfrm>
            <a:off x="0" y="3933056"/>
            <a:ext cx="1371600" cy="2620144"/>
          </a:xfrm>
          <a:prstGeom prst="ellipse">
            <a:avLst/>
          </a:prstGeom>
          <a:noFill/>
          <a:ln w="50800" algn="ctr">
            <a:solidFill>
              <a:srgbClr val="FF0000"/>
            </a:solidFill>
            <a:round/>
          </a:ln>
        </p:spPr>
        <p:txBody>
          <a:bodyPr/>
          <a:lstStyle/>
          <a:p>
            <a:pPr eaLnBrk="0" hangingPunct="0"/>
            <a:endParaRPr lang="zh-CN" altLang="en-US">
              <a:solidFill>
                <a:prstClr val="black"/>
              </a:solidFill>
            </a:endParaRPr>
          </a:p>
        </p:txBody>
      </p:sp>
    </p:spTree>
    <p:extLst>
      <p:ext uri="{BB962C8B-B14F-4D97-AF65-F5344CB8AC3E}">
        <p14:creationId xmlns:p14="http://schemas.microsoft.com/office/powerpoint/2010/main" val="14670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linds(horizont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linds(horizont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3" y="1340800"/>
            <a:ext cx="8964488" cy="4154984"/>
          </a:xfrm>
          <a:prstGeom prst="rect">
            <a:avLst/>
          </a:prstGeom>
        </p:spPr>
        <p:txBody>
          <a:bodyPr wrap="square">
            <a:spAutoFit/>
          </a:bodyPr>
          <a:lstStyle/>
          <a:p>
            <a:r>
              <a:rPr lang="en-US" altLang="zh-CN" sz="4400" dirty="0" smtClean="0">
                <a:solidFill>
                  <a:srgbClr val="000066"/>
                </a:solidFill>
              </a:rPr>
              <a:t>          </a:t>
            </a:r>
            <a:r>
              <a:rPr lang="zh-CN" altLang="en-US" sz="4400" b="1" dirty="0" smtClean="0">
                <a:solidFill>
                  <a:srgbClr val="FF0000"/>
                </a:solidFill>
              </a:rPr>
              <a:t>以袁世凯为例，从阶级立场来评价他，固然有其合理性；若同时从经济、社会、法治等角度等来观察与分析他，是不是更能还原袁世凯的风貌和历史地位，是不是更尊重了先人们在近代的努力？ </a:t>
            </a:r>
            <a:endParaRPr lang="zh-CN" altLang="en-US" sz="4400" dirty="0">
              <a:solidFill>
                <a:prstClr val="black"/>
              </a:solidFill>
            </a:endParaRPr>
          </a:p>
        </p:txBody>
      </p:sp>
      <p:sp>
        <p:nvSpPr>
          <p:cNvPr id="3" name="TextBox 2"/>
          <p:cNvSpPr txBox="1"/>
          <p:nvPr/>
        </p:nvSpPr>
        <p:spPr>
          <a:xfrm>
            <a:off x="467544" y="188704"/>
            <a:ext cx="2502608" cy="1015663"/>
          </a:xfrm>
          <a:prstGeom prst="rect">
            <a:avLst/>
          </a:prstGeom>
          <a:noFill/>
        </p:spPr>
        <p:txBody>
          <a:bodyPr wrap="none" rtlCol="0">
            <a:spAutoFit/>
          </a:bodyPr>
          <a:lstStyle/>
          <a:p>
            <a:r>
              <a:rPr lang="zh-CN" altLang="en-US" sz="6000" b="1" dirty="0" smtClean="0">
                <a:solidFill>
                  <a:prstClr val="black"/>
                </a:solidFill>
              </a:rPr>
              <a:t>认识：</a:t>
            </a:r>
            <a:endParaRPr lang="zh-CN" altLang="en-US" sz="6000" b="1" dirty="0">
              <a:solidFill>
                <a:prstClr val="black"/>
              </a:solidFill>
            </a:endParaRPr>
          </a:p>
        </p:txBody>
      </p:sp>
      <p:sp>
        <p:nvSpPr>
          <p:cNvPr id="4" name="TextBox 3"/>
          <p:cNvSpPr txBox="1"/>
          <p:nvPr/>
        </p:nvSpPr>
        <p:spPr>
          <a:xfrm>
            <a:off x="2339752" y="5733256"/>
            <a:ext cx="2271776" cy="923330"/>
          </a:xfrm>
          <a:prstGeom prst="rect">
            <a:avLst/>
          </a:prstGeom>
          <a:noFill/>
        </p:spPr>
        <p:txBody>
          <a:bodyPr wrap="none" rtlCol="0">
            <a:spAutoFit/>
          </a:bodyPr>
          <a:lstStyle/>
          <a:p>
            <a:r>
              <a:rPr lang="zh-CN" altLang="en-US" sz="5400" b="1" dirty="0" smtClean="0">
                <a:solidFill>
                  <a:prstClr val="black"/>
                </a:solidFill>
              </a:rPr>
              <a:t>多角度</a:t>
            </a:r>
            <a:endParaRPr lang="zh-CN" altLang="en-US" sz="5400" b="1" dirty="0">
              <a:solidFill>
                <a:prstClr val="black"/>
              </a:solidFill>
            </a:endParaRPr>
          </a:p>
        </p:txBody>
      </p:sp>
    </p:spTree>
    <p:extLst>
      <p:ext uri="{BB962C8B-B14F-4D97-AF65-F5344CB8AC3E}">
        <p14:creationId xmlns:p14="http://schemas.microsoft.com/office/powerpoint/2010/main" val="224918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611562" y="188640"/>
            <a:ext cx="8712994" cy="1143000"/>
          </a:xfrm>
        </p:spPr>
        <p:txBody>
          <a:bodyPr anchor="ctr">
            <a:normAutofit fontScale="90000"/>
          </a:bodyPr>
          <a:lstStyle/>
          <a:p>
            <a:pPr algn="l" fontAlgn="base"/>
            <a:r>
              <a:rPr lang="en-US" altLang="zh-CN" sz="3700" b="1" dirty="0">
                <a:latin typeface="楷体" panose="02010609060101010101" pitchFamily="49" charset="-122"/>
                <a:ea typeface="楷体" panose="02010609060101010101" pitchFamily="49" charset="-122"/>
                <a:cs typeface="+mn-cs"/>
                <a:sym typeface="+mn-ea"/>
              </a:rPr>
              <a:t>     </a:t>
            </a:r>
            <a:r>
              <a:rPr lang="zh-CN" altLang="en-US" b="1" dirty="0" smtClean="0">
                <a:solidFill>
                  <a:srgbClr val="FF0000"/>
                </a:solidFill>
                <a:latin typeface="楷体" panose="02010609060101010101" pitchFamily="49" charset="-122"/>
                <a:ea typeface="楷体" panose="02010609060101010101" pitchFamily="49" charset="-122"/>
                <a:cs typeface="+mn-cs"/>
                <a:sym typeface="+mn-ea"/>
              </a:rPr>
              <a:t>核心素养之唯物史观</a:t>
            </a:r>
            <a:r>
              <a:rPr lang="zh-CN" altLang="en-US" noProof="1">
                <a:solidFill>
                  <a:srgbClr val="FF0000"/>
                </a:solidFill>
              </a:rPr>
              <a:t/>
            </a:r>
            <a:br>
              <a:rPr lang="zh-CN" altLang="en-US" noProof="1">
                <a:solidFill>
                  <a:srgbClr val="FF0000"/>
                </a:solidFill>
              </a:rPr>
            </a:br>
            <a:endParaRPr lang="zh-CN" altLang="en-US" noProof="1">
              <a:solidFill>
                <a:srgbClr val="FF0000"/>
              </a:solidFill>
            </a:endParaRPr>
          </a:p>
        </p:txBody>
      </p:sp>
      <p:pic>
        <p:nvPicPr>
          <p:cNvPr id="28674" name="内容占位符 3" descr="微信图片_20180925183846"/>
          <p:cNvPicPr>
            <a:picLocks noGrp="1" noChangeAspect="1"/>
          </p:cNvPicPr>
          <p:nvPr>
            <p:ph idx="1"/>
          </p:nvPr>
        </p:nvPicPr>
        <p:blipFill>
          <a:blip r:embed="rId2" cstate="print"/>
          <a:stretch>
            <a:fillRect/>
          </a:stretch>
        </p:blipFill>
        <p:spPr>
          <a:xfrm>
            <a:off x="1285094" y="1371600"/>
            <a:ext cx="6161881" cy="4282017"/>
          </a:xfrm>
        </p:spPr>
      </p:pic>
      <p:sp>
        <p:nvSpPr>
          <p:cNvPr id="100" name="文本框 99"/>
          <p:cNvSpPr txBox="1"/>
          <p:nvPr/>
        </p:nvSpPr>
        <p:spPr>
          <a:xfrm>
            <a:off x="3005775" y="4271497"/>
            <a:ext cx="4619625" cy="1898365"/>
          </a:xfrm>
          <a:prstGeom prst="rect">
            <a:avLst/>
          </a:prstGeom>
          <a:noFill/>
          <a:ln w="9525">
            <a:noFill/>
          </a:ln>
        </p:spPr>
        <p:txBody>
          <a:bodyPr wrap="square" lIns="51206" tIns="25603" rIns="51206" bIns="25603" anchor="t">
            <a:spAutoFit/>
          </a:bodyPr>
          <a:lstStyle/>
          <a:p>
            <a:r>
              <a:rPr lang="zh-CN" altLang="zh-CN" sz="3000" b="1" dirty="0">
                <a:solidFill>
                  <a:srgbClr val="C00000"/>
                </a:solidFill>
              </a:rPr>
              <a:t>经济 </a:t>
            </a:r>
            <a:r>
              <a:rPr lang="zh-CN" altLang="zh-CN" sz="3000" b="1" dirty="0">
                <a:solidFill>
                  <a:srgbClr val="C00000"/>
                </a:solidFill>
                <a:sym typeface="+mn-ea"/>
              </a:rPr>
              <a:t>政治</a:t>
            </a:r>
            <a:r>
              <a:rPr lang="zh-CN" altLang="zh-CN" sz="3000" b="1" dirty="0">
                <a:solidFill>
                  <a:srgbClr val="C00000"/>
                </a:solidFill>
              </a:rPr>
              <a:t>的变革影响了思想和文化的发展，新思想、新文化又推动政治、经济新一轮的变动</a:t>
            </a:r>
            <a:endParaRPr lang="zh-CN" altLang="en-US" sz="3000" b="1" dirty="0">
              <a:solidFill>
                <a:srgbClr val="C00000"/>
              </a:solidFill>
            </a:endParaRPr>
          </a:p>
        </p:txBody>
      </p:sp>
    </p:spTree>
    <p:extLst>
      <p:ext uri="{BB962C8B-B14F-4D97-AF65-F5344CB8AC3E}">
        <p14:creationId xmlns:p14="http://schemas.microsoft.com/office/powerpoint/2010/main" val="63168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770" decel="100000"/>
                                        <p:tgtEl>
                                          <p:spTgt spid="100"/>
                                        </p:tgtEl>
                                      </p:cBhvr>
                                    </p:animEffect>
                                    <p:animScale>
                                      <p:cBhvr>
                                        <p:cTn id="8" dur="770" decel="100000"/>
                                        <p:tgtEl>
                                          <p:spTgt spid="100"/>
                                        </p:tgtEl>
                                      </p:cBhvr>
                                      <p:from x="10000" y="10000"/>
                                      <p:to x="200000" y="450000"/>
                                    </p:animScale>
                                    <p:animScale>
                                      <p:cBhvr>
                                        <p:cTn id="9" dur="1230" accel="100000" fill="hold">
                                          <p:stCondLst>
                                            <p:cond delay="770"/>
                                          </p:stCondLst>
                                        </p:cTn>
                                        <p:tgtEl>
                                          <p:spTgt spid="100"/>
                                        </p:tgtEl>
                                      </p:cBhvr>
                                      <p:from x="200000" y="450000"/>
                                      <p:to x="100000" y="100000"/>
                                    </p:animScale>
                                    <p:set>
                                      <p:cBhvr>
                                        <p:cTn id="10" dur="770" fill="hold"/>
                                        <p:tgtEl>
                                          <p:spTgt spid="100"/>
                                        </p:tgtEl>
                                        <p:attrNameLst>
                                          <p:attrName>ppt_x</p:attrName>
                                        </p:attrNameLst>
                                      </p:cBhvr>
                                      <p:to>
                                        <p:strVal val="(0.5)"/>
                                      </p:to>
                                    </p:set>
                                    <p:anim from="(0.5)" to="(#ppt_x)" calcmode="lin" valueType="num">
                                      <p:cBhvr>
                                        <p:cTn id="11" dur="1230" accel="100000" fill="hold">
                                          <p:stCondLst>
                                            <p:cond delay="770"/>
                                          </p:stCondLst>
                                        </p:cTn>
                                        <p:tgtEl>
                                          <p:spTgt spid="100"/>
                                        </p:tgtEl>
                                        <p:attrNameLst>
                                          <p:attrName>ppt_x</p:attrName>
                                        </p:attrNameLst>
                                      </p:cBhvr>
                                    </p:anim>
                                    <p:set>
                                      <p:cBhvr>
                                        <p:cTn id="12" dur="770" fill="hold"/>
                                        <p:tgtEl>
                                          <p:spTgt spid="100"/>
                                        </p:tgtEl>
                                        <p:attrNameLst>
                                          <p:attrName>ppt_y</p:attrName>
                                        </p:attrNameLst>
                                      </p:cBhvr>
                                      <p:to>
                                        <p:strVal val="(#ppt_y+0.4)"/>
                                      </p:to>
                                    </p:set>
                                    <p:anim from="(#ppt_y+0.4)" to="(#ppt_y)" calcmode="lin" valueType="num">
                                      <p:cBhvr>
                                        <p:cTn id="13" dur="1230" accel="100000" fill="hold">
                                          <p:stCondLst>
                                            <p:cond delay="770"/>
                                          </p:stCondLst>
                                        </p:cTn>
                                        <p:tgtEl>
                                          <p:spTgt spid="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96784"/>
            <a:ext cx="8892480" cy="2246769"/>
          </a:xfrm>
          <a:prstGeom prst="rect">
            <a:avLst/>
          </a:prstGeom>
        </p:spPr>
        <p:txBody>
          <a:bodyPr wrap="square">
            <a:spAutoFit/>
          </a:bodyPr>
          <a:lstStyle/>
          <a:p>
            <a:r>
              <a:rPr lang="en-US" altLang="zh-CN" sz="2800" b="1" dirty="0" smtClean="0">
                <a:solidFill>
                  <a:prstClr val="black"/>
                </a:solidFill>
              </a:rPr>
              <a:t>“</a:t>
            </a:r>
            <a:r>
              <a:rPr lang="zh-CN" altLang="zh-CN" sz="2800" b="1" dirty="0" smtClean="0">
                <a:solidFill>
                  <a:prstClr val="black"/>
                </a:solidFill>
              </a:rPr>
              <a:t>旧制，宰相常于门下省议事，谓之政事堂。（高宗）永淳二年（公元</a:t>
            </a:r>
            <a:r>
              <a:rPr lang="en-US" altLang="zh-CN" sz="2800" b="1" dirty="0" smtClean="0">
                <a:solidFill>
                  <a:prstClr val="black"/>
                </a:solidFill>
              </a:rPr>
              <a:t>683</a:t>
            </a:r>
            <a:r>
              <a:rPr lang="zh-CN" altLang="zh-CN" sz="2800" b="1" dirty="0" smtClean="0">
                <a:solidFill>
                  <a:prstClr val="black"/>
                </a:solidFill>
              </a:rPr>
              <a:t>年）七月，中书令裴炎以中书执政事笔，遂移政事堂于中书省。（玄宗）开元十一年（公元</a:t>
            </a:r>
            <a:r>
              <a:rPr lang="en-US" altLang="zh-CN" sz="2800" b="1" dirty="0" smtClean="0">
                <a:solidFill>
                  <a:prstClr val="black"/>
                </a:solidFill>
              </a:rPr>
              <a:t>723</a:t>
            </a:r>
            <a:r>
              <a:rPr lang="zh-CN" altLang="zh-CN" sz="2800" b="1" dirty="0" smtClean="0">
                <a:solidFill>
                  <a:prstClr val="black"/>
                </a:solidFill>
              </a:rPr>
              <a:t>年），中书令张说改政事堂为中书门下，其政事印改为</a:t>
            </a:r>
            <a:r>
              <a:rPr lang="en-US" altLang="zh-CN" sz="2800" b="1" dirty="0" smtClean="0">
                <a:solidFill>
                  <a:prstClr val="black"/>
                </a:solidFill>
              </a:rPr>
              <a:t>‘</a:t>
            </a:r>
            <a:r>
              <a:rPr lang="zh-CN" altLang="zh-CN" sz="2800" b="1" dirty="0" smtClean="0">
                <a:solidFill>
                  <a:prstClr val="black"/>
                </a:solidFill>
              </a:rPr>
              <a:t>中书门下之印</a:t>
            </a:r>
            <a:r>
              <a:rPr lang="en-US" altLang="zh-CN" sz="2800" b="1" dirty="0" smtClean="0">
                <a:solidFill>
                  <a:prstClr val="black"/>
                </a:solidFill>
              </a:rPr>
              <a:t>’</a:t>
            </a:r>
            <a:r>
              <a:rPr lang="zh-CN" altLang="zh-CN" sz="2800" b="1" dirty="0" smtClean="0">
                <a:solidFill>
                  <a:prstClr val="black"/>
                </a:solidFill>
              </a:rPr>
              <a:t>也。</a:t>
            </a:r>
            <a:r>
              <a:rPr lang="en-US" altLang="zh-CN" sz="2800" b="1" dirty="0" smtClean="0">
                <a:solidFill>
                  <a:prstClr val="black"/>
                </a:solidFill>
              </a:rPr>
              <a:t>”</a:t>
            </a:r>
            <a:r>
              <a:rPr lang="zh-CN" altLang="zh-CN" sz="2800" b="1" dirty="0" smtClean="0">
                <a:solidFill>
                  <a:srgbClr val="FF0000"/>
                </a:solidFill>
                <a:latin typeface="华文楷体" panose="02010600040101010101" pitchFamily="2" charset="-122"/>
                <a:ea typeface="华文楷体" panose="02010600040101010101" pitchFamily="2" charset="-122"/>
              </a:rPr>
              <a:t> ──</a:t>
            </a:r>
            <a:r>
              <a:rPr lang="zh-CN" altLang="zh-CN" sz="2800" b="1" dirty="0" smtClean="0">
                <a:solidFill>
                  <a:srgbClr val="FF0000"/>
                </a:solidFill>
              </a:rPr>
              <a:t>《旧唐书</a:t>
            </a:r>
            <a:r>
              <a:rPr lang="en-US" altLang="zh-CN" sz="2800" b="1" dirty="0" smtClean="0">
                <a:solidFill>
                  <a:srgbClr val="FF0000"/>
                </a:solidFill>
              </a:rPr>
              <a:t>·</a:t>
            </a:r>
            <a:r>
              <a:rPr lang="zh-CN" altLang="zh-CN" sz="2800" b="1" dirty="0" smtClean="0">
                <a:solidFill>
                  <a:srgbClr val="FF0000"/>
                </a:solidFill>
              </a:rPr>
              <a:t>职官志》</a:t>
            </a:r>
            <a:endParaRPr lang="zh-CN" altLang="en-US" sz="2800" b="1" dirty="0">
              <a:solidFill>
                <a:srgbClr val="FF0000"/>
              </a:solidFill>
            </a:endParaRPr>
          </a:p>
        </p:txBody>
      </p:sp>
      <p:sp>
        <p:nvSpPr>
          <p:cNvPr id="3" name="矩形 2"/>
          <p:cNvSpPr/>
          <p:nvPr/>
        </p:nvSpPr>
        <p:spPr>
          <a:xfrm>
            <a:off x="1187624" y="476736"/>
            <a:ext cx="6776214" cy="584775"/>
          </a:xfrm>
          <a:prstGeom prst="rect">
            <a:avLst/>
          </a:prstGeom>
        </p:spPr>
        <p:txBody>
          <a:bodyPr wrap="none">
            <a:spAutoFit/>
          </a:bodyPr>
          <a:lstStyle/>
          <a:p>
            <a:r>
              <a:rPr lang="zh-CN" altLang="en-US" sz="3200" b="1" dirty="0" smtClean="0">
                <a:solidFill>
                  <a:srgbClr val="FF0000"/>
                </a:solidFill>
              </a:rPr>
              <a:t>问题：唐朝三省制是一以贯之的吗？</a:t>
            </a:r>
            <a:endParaRPr lang="zh-CN" altLang="en-US" sz="3200" b="1" dirty="0">
              <a:solidFill>
                <a:srgbClr val="FF0000"/>
              </a:solidFill>
            </a:endParaRPr>
          </a:p>
        </p:txBody>
      </p:sp>
      <p:sp>
        <p:nvSpPr>
          <p:cNvPr id="4" name="矩形 3"/>
          <p:cNvSpPr/>
          <p:nvPr/>
        </p:nvSpPr>
        <p:spPr>
          <a:xfrm>
            <a:off x="539553" y="3789104"/>
            <a:ext cx="8352928" cy="1384995"/>
          </a:xfrm>
          <a:prstGeom prst="rect">
            <a:avLst/>
          </a:prstGeom>
        </p:spPr>
        <p:txBody>
          <a:bodyPr wrap="square">
            <a:spAutoFit/>
          </a:bodyPr>
          <a:lstStyle/>
          <a:p>
            <a:r>
              <a:rPr lang="zh-CN" altLang="en-US" sz="2800" b="1" dirty="0" smtClean="0">
                <a:solidFill>
                  <a:prstClr val="black"/>
                </a:solidFill>
              </a:rPr>
              <a:t>认识：</a:t>
            </a:r>
            <a:r>
              <a:rPr lang="zh-CN" altLang="zh-CN" sz="2800" b="1" dirty="0" smtClean="0">
                <a:solidFill>
                  <a:prstClr val="black"/>
                </a:solidFill>
              </a:rPr>
              <a:t>我们应该把政治制度作为一个动态的变化过程来考察，打破隋唐三省六部制、宋二府三司制的固有概念，力求最大限度接近真实的历史</a:t>
            </a:r>
            <a:r>
              <a:rPr lang="zh-CN" altLang="en-US" sz="2800" b="1" dirty="0" smtClean="0">
                <a:solidFill>
                  <a:prstClr val="black"/>
                </a:solidFill>
              </a:rPr>
              <a:t>。</a:t>
            </a:r>
            <a:endParaRPr lang="zh-CN" altLang="en-US" sz="2800" b="1" dirty="0">
              <a:solidFill>
                <a:prstClr val="black"/>
              </a:solidFill>
            </a:endParaRPr>
          </a:p>
        </p:txBody>
      </p:sp>
      <p:sp>
        <p:nvSpPr>
          <p:cNvPr id="5" name="矩形 4"/>
          <p:cNvSpPr/>
          <p:nvPr/>
        </p:nvSpPr>
        <p:spPr>
          <a:xfrm>
            <a:off x="3563888" y="5661312"/>
            <a:ext cx="2501006" cy="646331"/>
          </a:xfrm>
          <a:prstGeom prst="rect">
            <a:avLst/>
          </a:prstGeom>
        </p:spPr>
        <p:txBody>
          <a:bodyPr wrap="none">
            <a:spAutoFit/>
          </a:bodyPr>
          <a:lstStyle/>
          <a:p>
            <a:r>
              <a:rPr lang="zh-CN" altLang="en-US" sz="3600" b="1" dirty="0" smtClean="0">
                <a:solidFill>
                  <a:srgbClr val="FF0000"/>
                </a:solidFill>
              </a:rPr>
              <a:t>发展的观点</a:t>
            </a:r>
            <a:endParaRPr lang="zh-CN" altLang="en-US" sz="3600" b="1" dirty="0">
              <a:solidFill>
                <a:srgbClr val="FF0000"/>
              </a:solidFill>
            </a:endParaRPr>
          </a:p>
        </p:txBody>
      </p:sp>
    </p:spTree>
    <p:extLst>
      <p:ext uri="{BB962C8B-B14F-4D97-AF65-F5344CB8AC3E}">
        <p14:creationId xmlns:p14="http://schemas.microsoft.com/office/powerpoint/2010/main" val="88981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lvl="0" fontAlgn="auto">
              <a:spcBef>
                <a:spcPts val="0"/>
              </a:spcBef>
              <a:spcAft>
                <a:spcPts val="0"/>
              </a:spcAft>
            </a:pPr>
            <a:r>
              <a:rPr lang="zh-CN" altLang="en-US" sz="4000" b="1" dirty="0">
                <a:solidFill>
                  <a:srgbClr val="FF0000"/>
                </a:solidFill>
                <a:latin typeface="楷体" panose="02010609060101010101" pitchFamily="49" charset="-122"/>
                <a:ea typeface="楷体" panose="02010609060101010101" pitchFamily="49" charset="-122"/>
                <a:cs typeface="+mn-cs"/>
                <a:sym typeface="+mn-ea"/>
              </a:rPr>
              <a:t>核心素养之家国</a:t>
            </a:r>
            <a:r>
              <a:rPr lang="zh-CN" altLang="en-US" sz="4000" b="1" dirty="0" smtClean="0">
                <a:solidFill>
                  <a:srgbClr val="FF0000"/>
                </a:solidFill>
                <a:latin typeface="楷体" panose="02010609060101010101" pitchFamily="49" charset="-122"/>
                <a:ea typeface="楷体" panose="02010609060101010101" pitchFamily="49" charset="-122"/>
                <a:cs typeface="+mn-cs"/>
                <a:sym typeface="+mn-ea"/>
              </a:rPr>
              <a:t>情怀</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a:solidFill>
                  <a:schemeClr val="bg1"/>
                </a:solidFill>
                <a:ea typeface="黑体" pitchFamily="49" charset="-122"/>
              </a:rPr>
              <a:t>黄宗羲在</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明夷待访录</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中说：“使朝廷之上，闾阎之细，渐摩濡染，莫不有诗书宽大之气，天子之所是未必是，天子之所非未必非，天子亦遂不敢自为非是，而公其非是于学校。”与这一论述的精神实质最为接近的是  </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A</a:t>
            </a:r>
            <a:r>
              <a:rPr lang="zh-CN" altLang="en-US" sz="2400" b="1" dirty="0">
                <a:solidFill>
                  <a:schemeClr val="bg1"/>
                </a:solidFill>
                <a:ea typeface="黑体" pitchFamily="49" charset="-122"/>
              </a:rPr>
              <a:t>．天下兴亡，匹夫有责      </a:t>
            </a:r>
            <a:r>
              <a:rPr lang="zh-CN" altLang="en-US" sz="2400" b="1" dirty="0" smtClean="0">
                <a:solidFill>
                  <a:schemeClr val="bg1"/>
                </a:solidFill>
                <a:ea typeface="黑体" pitchFamily="49" charset="-122"/>
              </a:rPr>
              <a:t>               </a:t>
            </a:r>
            <a:r>
              <a:rPr lang="en-US" altLang="zh-CN" sz="2400" b="1" dirty="0" smtClean="0">
                <a:solidFill>
                  <a:schemeClr val="bg1"/>
                </a:solidFill>
                <a:ea typeface="黑体" pitchFamily="49" charset="-122"/>
              </a:rPr>
              <a:t>B</a:t>
            </a:r>
            <a:r>
              <a:rPr lang="zh-CN" altLang="en-US" sz="2400" b="1" dirty="0">
                <a:solidFill>
                  <a:schemeClr val="bg1"/>
                </a:solidFill>
                <a:ea typeface="黑体" pitchFamily="49" charset="-122"/>
              </a:rPr>
              <a:t>．民为邦本        </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C</a:t>
            </a:r>
            <a:r>
              <a:rPr lang="zh-CN" altLang="en-US" sz="2400" b="1" dirty="0">
                <a:solidFill>
                  <a:schemeClr val="bg1"/>
                </a:solidFill>
                <a:ea typeface="黑体" pitchFamily="49" charset="-122"/>
              </a:rPr>
              <a:t>．天下为公                </a:t>
            </a:r>
            <a:r>
              <a:rPr lang="zh-CN" altLang="en-US" sz="2400" b="1" dirty="0" smtClean="0">
                <a:solidFill>
                  <a:schemeClr val="bg1"/>
                </a:solidFill>
                <a:ea typeface="黑体" pitchFamily="49" charset="-122"/>
              </a:rPr>
              <a:t>                        </a:t>
            </a:r>
            <a:r>
              <a:rPr lang="en-US" altLang="zh-CN" sz="2400" b="1" dirty="0" smtClean="0">
                <a:solidFill>
                  <a:schemeClr val="bg1"/>
                </a:solidFill>
                <a:ea typeface="黑体" pitchFamily="49" charset="-122"/>
              </a:rPr>
              <a:t>D</a:t>
            </a:r>
            <a:r>
              <a:rPr lang="zh-CN" altLang="en-US" sz="2400" b="1" dirty="0">
                <a:solidFill>
                  <a:schemeClr val="bg1"/>
                </a:solidFill>
                <a:ea typeface="黑体" pitchFamily="49" charset="-122"/>
              </a:rPr>
              <a:t>．民贵君轻</a:t>
            </a:r>
          </a:p>
          <a:p>
            <a:pPr>
              <a:buFontTx/>
              <a:buNone/>
            </a:pPr>
            <a:endParaRPr lang="en-US" altLang="zh-CN" sz="2400" b="1" dirty="0" smtClean="0">
              <a:solidFill>
                <a:schemeClr val="bg1"/>
              </a:solidFill>
              <a:ea typeface="黑体" pitchFamily="49" charset="-122"/>
            </a:endParaRPr>
          </a:p>
          <a:p>
            <a:pPr>
              <a:buFontTx/>
              <a:buNone/>
            </a:pPr>
            <a:r>
              <a:rPr lang="en-US" altLang="zh-CN" sz="2400" b="1" dirty="0" smtClean="0">
                <a:solidFill>
                  <a:schemeClr val="bg1"/>
                </a:solidFill>
                <a:ea typeface="黑体" pitchFamily="49" charset="-122"/>
              </a:rPr>
              <a:t>【</a:t>
            </a:r>
            <a:r>
              <a:rPr lang="zh-CN" altLang="en-US" sz="2400" b="1" dirty="0">
                <a:solidFill>
                  <a:schemeClr val="bg1"/>
                </a:solidFill>
                <a:ea typeface="黑体" pitchFamily="49" charset="-122"/>
              </a:rPr>
              <a:t>解析</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这段材料隐含信息是中国传统文化中的优秀价值取向，有助于学生热爱和继承中华民族优秀文化传统的民族精神，增强爱国主义情感。同时影射辛亥百年，孙中山天下为公的思想。材料信息宣示的是黄宗羲的思想，联系所学知识可知，他反对君主专制，认为“天下为主，君为客”，天下是大家的，不是君主一人的天下。弄清楚了这一点，再看选项，与这一思想的精神实质较为接近的只有</a:t>
            </a:r>
            <a:r>
              <a:rPr lang="en-US" altLang="zh-CN" sz="2400" b="1" dirty="0">
                <a:solidFill>
                  <a:schemeClr val="bg1"/>
                </a:solidFill>
                <a:ea typeface="黑体" pitchFamily="49" charset="-122"/>
              </a:rPr>
              <a:t>C</a:t>
            </a:r>
            <a:r>
              <a:rPr lang="zh-CN" altLang="en-US" sz="2400" b="1" dirty="0">
                <a:solidFill>
                  <a:schemeClr val="bg1"/>
                </a:solidFill>
                <a:ea typeface="黑体" pitchFamily="49" charset="-122"/>
              </a:rPr>
              <a:t>了，</a:t>
            </a:r>
            <a:r>
              <a:rPr lang="en-US" altLang="zh-CN" sz="2400" b="1" dirty="0">
                <a:solidFill>
                  <a:schemeClr val="bg1"/>
                </a:solidFill>
                <a:ea typeface="黑体" pitchFamily="49" charset="-122"/>
              </a:rPr>
              <a:t>A</a:t>
            </a:r>
            <a:r>
              <a:rPr lang="zh-CN" altLang="en-US" sz="2400" b="1" dirty="0">
                <a:solidFill>
                  <a:schemeClr val="bg1"/>
                </a:solidFill>
                <a:ea typeface="黑体" pitchFamily="49" charset="-122"/>
              </a:rPr>
              <a:t>、</a:t>
            </a:r>
            <a:r>
              <a:rPr lang="en-US" altLang="zh-CN" sz="2400" b="1" dirty="0">
                <a:solidFill>
                  <a:schemeClr val="bg1"/>
                </a:solidFill>
                <a:ea typeface="黑体" pitchFamily="49" charset="-122"/>
              </a:rPr>
              <a:t>B</a:t>
            </a:r>
            <a:r>
              <a:rPr lang="zh-CN" altLang="en-US" sz="2400" b="1" dirty="0">
                <a:solidFill>
                  <a:schemeClr val="bg1"/>
                </a:solidFill>
                <a:ea typeface="黑体" pitchFamily="49" charset="-122"/>
              </a:rPr>
              <a:t>、</a:t>
            </a:r>
            <a:r>
              <a:rPr lang="en-US" altLang="zh-CN" sz="2400" b="1" dirty="0">
                <a:solidFill>
                  <a:schemeClr val="bg1"/>
                </a:solidFill>
                <a:ea typeface="黑体" pitchFamily="49" charset="-122"/>
              </a:rPr>
              <a:t>D</a:t>
            </a:r>
            <a:r>
              <a:rPr lang="zh-CN" altLang="en-US" sz="2400" b="1" dirty="0">
                <a:solidFill>
                  <a:schemeClr val="bg1"/>
                </a:solidFill>
                <a:ea typeface="黑体" pitchFamily="49" charset="-122"/>
              </a:rPr>
              <a:t>都不接近。</a:t>
            </a: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2995862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b="1" dirty="0" smtClean="0">
              <a:solidFill>
                <a:schemeClr val="bg1"/>
              </a:solidFill>
              <a:ea typeface="华文彩云" pitchFamily="2" charset="-122"/>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6" y="7714"/>
            <a:ext cx="9127794" cy="685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7346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20687" y="14514"/>
            <a:ext cx="9126400" cy="953436"/>
          </a:xfrm>
        </p:spPr>
        <p:txBody>
          <a:bodyPr/>
          <a:lstStyle/>
          <a:p>
            <a:r>
              <a:rPr lang="zh-CN" altLang="en-US" sz="3200" b="1" dirty="0" smtClean="0">
                <a:solidFill>
                  <a:srgbClr val="0000FF"/>
                </a:solidFill>
              </a:rPr>
              <a:t>教学</a:t>
            </a:r>
            <a:r>
              <a:rPr lang="zh-CN" altLang="en-US" sz="3200" b="1" dirty="0">
                <a:solidFill>
                  <a:srgbClr val="0000FF"/>
                </a:solidFill>
              </a:rPr>
              <a:t>设计策略</a:t>
            </a:r>
            <a:r>
              <a:rPr lang="en-US" altLang="zh-CN" sz="3200" b="1" dirty="0">
                <a:solidFill>
                  <a:srgbClr val="0000FF"/>
                </a:solidFill>
              </a:rPr>
              <a:t/>
            </a:r>
            <a:br>
              <a:rPr lang="en-US" altLang="zh-CN" sz="3200" b="1" dirty="0">
                <a:solidFill>
                  <a:srgbClr val="0000FF"/>
                </a:solidFill>
              </a:rPr>
            </a:b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41" y="764704"/>
            <a:ext cx="9187543" cy="6093296"/>
          </a:xfrm>
        </p:spPr>
        <p:txBody>
          <a:bodyPr/>
          <a:lstStyle/>
          <a:p>
            <a:pPr>
              <a:buFontTx/>
              <a:buNone/>
            </a:pP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鸦片战争</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教学设计</a:t>
            </a:r>
          </a:p>
          <a:p>
            <a:pPr>
              <a:buFontTx/>
              <a:buNone/>
            </a:pPr>
            <a:r>
              <a:rPr lang="zh-CN" altLang="en-US" sz="2400" b="1" dirty="0">
                <a:solidFill>
                  <a:srgbClr val="FF0000"/>
                </a:solidFill>
                <a:ea typeface="黑体" pitchFamily="49" charset="-122"/>
              </a:rPr>
              <a:t>（一）慧眼看国书</a:t>
            </a:r>
            <a:r>
              <a:rPr lang="en-US" altLang="zh-CN" sz="2400" b="1" dirty="0">
                <a:solidFill>
                  <a:srgbClr val="FF0000"/>
                </a:solidFill>
                <a:ea typeface="黑体" pitchFamily="49" charset="-122"/>
              </a:rPr>
              <a:t>——</a:t>
            </a:r>
            <a:r>
              <a:rPr lang="zh-CN" altLang="en-US" sz="2400" b="1" dirty="0">
                <a:solidFill>
                  <a:srgbClr val="FF0000"/>
                </a:solidFill>
                <a:ea typeface="黑体" pitchFamily="49" charset="-122"/>
              </a:rPr>
              <a:t>两份国书的分歧</a:t>
            </a:r>
          </a:p>
          <a:p>
            <a:pPr>
              <a:buFontTx/>
              <a:buNone/>
            </a:pPr>
            <a:r>
              <a:rPr lang="zh-CN" altLang="en-US" sz="2400" b="1" dirty="0">
                <a:solidFill>
                  <a:schemeClr val="bg1"/>
                </a:solidFill>
                <a:ea typeface="黑体" pitchFamily="49" charset="-122"/>
              </a:rPr>
              <a:t>材料一：</a:t>
            </a:r>
          </a:p>
          <a:p>
            <a:pPr>
              <a:buFontTx/>
              <a:buNone/>
            </a:pP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、开放一个贸易口岸；</a:t>
            </a: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、在北京为商人设一仓库，并设使馆；</a:t>
            </a:r>
            <a:r>
              <a:rPr lang="en-US" altLang="zh-CN" sz="2400" b="1" dirty="0">
                <a:solidFill>
                  <a:schemeClr val="bg1"/>
                </a:solidFill>
                <a:ea typeface="黑体" pitchFamily="49" charset="-122"/>
              </a:rPr>
              <a:t>3</a:t>
            </a:r>
            <a:r>
              <a:rPr lang="zh-CN" altLang="en-US" sz="2400" b="1" dirty="0">
                <a:solidFill>
                  <a:schemeClr val="bg1"/>
                </a:solidFill>
                <a:ea typeface="黑体" pitchFamily="49" charset="-122"/>
              </a:rPr>
              <a:t>、在舟山附近某岛屿建仓库；</a:t>
            </a:r>
            <a:r>
              <a:rPr lang="en-US" altLang="zh-CN" sz="2400" b="1" dirty="0">
                <a:solidFill>
                  <a:schemeClr val="bg1"/>
                </a:solidFill>
                <a:ea typeface="黑体" pitchFamily="49" charset="-122"/>
              </a:rPr>
              <a:t>4</a:t>
            </a:r>
            <a:r>
              <a:rPr lang="zh-CN" altLang="en-US" sz="2400" b="1" dirty="0">
                <a:solidFill>
                  <a:schemeClr val="bg1"/>
                </a:solidFill>
                <a:ea typeface="黑体" pitchFamily="49" charset="-122"/>
              </a:rPr>
              <a:t>、在广州附近批准一块地供商人居住，并让商人出入广东；</a:t>
            </a:r>
            <a:r>
              <a:rPr lang="en-US" altLang="zh-CN" sz="2400" b="1" dirty="0">
                <a:solidFill>
                  <a:schemeClr val="bg1"/>
                </a:solidFill>
                <a:ea typeface="黑体" pitchFamily="49" charset="-122"/>
              </a:rPr>
              <a:t>5</a:t>
            </a:r>
            <a:r>
              <a:rPr lang="zh-CN" altLang="en-US" sz="2400" b="1" dirty="0">
                <a:solidFill>
                  <a:schemeClr val="bg1"/>
                </a:solidFill>
                <a:ea typeface="黑体" pitchFamily="49" charset="-122"/>
              </a:rPr>
              <a:t>、希望减税；</a:t>
            </a:r>
            <a:r>
              <a:rPr lang="en-US" altLang="zh-CN" sz="2400" b="1" dirty="0">
                <a:solidFill>
                  <a:schemeClr val="bg1"/>
                </a:solidFill>
                <a:ea typeface="黑体" pitchFamily="49" charset="-122"/>
              </a:rPr>
              <a:t>6</a:t>
            </a:r>
            <a:r>
              <a:rPr lang="zh-CN" altLang="en-US" sz="2400" b="1" dirty="0">
                <a:solidFill>
                  <a:schemeClr val="bg1"/>
                </a:solidFill>
                <a:ea typeface="黑体" pitchFamily="49" charset="-122"/>
              </a:rPr>
              <a:t>、公开税率，不要乱收费；                         </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—1793</a:t>
            </a:r>
            <a:r>
              <a:rPr lang="zh-CN" altLang="en-US" sz="2400" b="1" dirty="0">
                <a:solidFill>
                  <a:schemeClr val="bg1"/>
                </a:solidFill>
                <a:ea typeface="黑体" pitchFamily="49" charset="-122"/>
              </a:rPr>
              <a:t>年英国国王向中国提出的六项请求</a:t>
            </a:r>
          </a:p>
          <a:p>
            <a:pPr>
              <a:buFontTx/>
              <a:buNone/>
            </a:pPr>
            <a:r>
              <a:rPr lang="zh-CN" altLang="en-US" sz="2400" b="1" dirty="0">
                <a:solidFill>
                  <a:schemeClr val="bg1"/>
                </a:solidFill>
                <a:ea typeface="黑体" pitchFamily="49" charset="-122"/>
              </a:rPr>
              <a:t>材料二：天朝物产丰盈，无所不有，原不籍外夷货物以通有无。特因天朝所产茶叶、瓷器、丝帛，为西洋各国及尔国必需之物，是以加恩体恤</a:t>
            </a:r>
            <a:r>
              <a:rPr lang="en-US" altLang="zh-CN" sz="2400" b="1" dirty="0">
                <a:solidFill>
                  <a:schemeClr val="bg1"/>
                </a:solidFill>
                <a:ea typeface="黑体" pitchFamily="49" charset="-122"/>
              </a:rPr>
              <a:t>……</a:t>
            </a:r>
          </a:p>
          <a:p>
            <a:pPr>
              <a:buFontTx/>
              <a:buNone/>
            </a:pPr>
            <a:r>
              <a:rPr lang="en-US" altLang="zh-CN" sz="2400" b="1" dirty="0">
                <a:solidFill>
                  <a:schemeClr val="bg1"/>
                </a:solidFill>
                <a:ea typeface="黑体" pitchFamily="49" charset="-122"/>
              </a:rPr>
              <a:t>                                      ——1793</a:t>
            </a:r>
            <a:r>
              <a:rPr lang="zh-CN" altLang="en-US" sz="2400" b="1" dirty="0">
                <a:solidFill>
                  <a:schemeClr val="bg1"/>
                </a:solidFill>
                <a:ea typeface="黑体" pitchFamily="49" charset="-122"/>
              </a:rPr>
              <a:t>年乾隆帝致英国国王书</a:t>
            </a:r>
          </a:p>
          <a:p>
            <a:pPr>
              <a:buFontTx/>
              <a:buNone/>
            </a:pPr>
            <a:r>
              <a:rPr lang="zh-CN" altLang="en-US" sz="2400" b="1" dirty="0">
                <a:solidFill>
                  <a:schemeClr val="bg1"/>
                </a:solidFill>
                <a:ea typeface="黑体" pitchFamily="49" charset="-122"/>
              </a:rPr>
              <a:t>问题：（</a:t>
            </a: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）英王的国书提出了哪些要求？英国为什么会产生这样的要求？</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）乾隆皇帝的答复体现了怎样的态度？</a:t>
            </a:r>
          </a:p>
          <a:p>
            <a:pPr>
              <a:buFontTx/>
              <a:buNone/>
            </a:pPr>
            <a:endParaRPr lang="en-US" altLang="zh-CN" sz="2400" b="1" dirty="0" smtClean="0">
              <a:solidFill>
                <a:schemeClr val="bg1"/>
              </a:solidFill>
              <a:ea typeface="黑体" pitchFamily="49" charset="-122"/>
            </a:endParaRPr>
          </a:p>
        </p:txBody>
      </p:sp>
      <p:sp>
        <p:nvSpPr>
          <p:cNvPr id="4" name="标题 13313"/>
          <p:cNvSpPr txBox="1">
            <a:spLocks noChangeArrowheads="1"/>
          </p:cNvSpPr>
          <p:nvPr/>
        </p:nvSpPr>
        <p:spPr bwMode="auto">
          <a:xfrm>
            <a:off x="0" y="-19021"/>
            <a:ext cx="9126400" cy="9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r>
              <a:rPr lang="zh-CN" altLang="en-US" sz="3200" b="1" dirty="0">
                <a:solidFill>
                  <a:srgbClr val="0000FF"/>
                </a:solidFill>
              </a:rPr>
              <a:t>基于核心素养的历史课堂教学设计策略</a:t>
            </a:r>
            <a:endParaRPr lang="en-US" altLang="zh-CN" sz="3200" b="1" dirty="0">
              <a:solidFill>
                <a:srgbClr val="0000FF"/>
              </a:solidFill>
            </a:endParaRPr>
          </a:p>
          <a:p>
            <a:r>
              <a:rPr lang="zh-CN" altLang="en-US" sz="3200" b="1" dirty="0" smtClean="0">
                <a:solidFill>
                  <a:srgbClr val="FF0000"/>
                </a:solidFill>
              </a:rPr>
              <a:t>基于核心素养教学设计</a:t>
            </a:r>
            <a:endParaRPr lang="zh-CN" altLang="en-US" sz="3200" dirty="0" smtClean="0">
              <a:solidFill>
                <a:srgbClr val="FF0000"/>
              </a:solidFill>
              <a:ea typeface="华文彩云" pitchFamily="2"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（二）交锋知高下</a:t>
            </a:r>
            <a:r>
              <a:rPr lang="en-US" altLang="zh-CN" sz="3200" b="1" dirty="0">
                <a:solidFill>
                  <a:srgbClr val="FF0000"/>
                </a:solidFill>
                <a:ea typeface="黑体" pitchFamily="49" charset="-122"/>
              </a:rPr>
              <a:t>——</a:t>
            </a:r>
            <a:r>
              <a:rPr lang="zh-CN" altLang="en-US" sz="3200" b="1" dirty="0">
                <a:solidFill>
                  <a:srgbClr val="FF0000"/>
                </a:solidFill>
                <a:ea typeface="黑体" pitchFamily="49" charset="-122"/>
              </a:rPr>
              <a:t>两个将领的策略</a:t>
            </a:r>
            <a:br>
              <a:rPr lang="zh-CN" altLang="en-US" sz="3200" b="1" dirty="0">
                <a:solidFill>
                  <a:srgbClr val="FF0000"/>
                </a:solidFill>
                <a:ea typeface="黑体" pitchFamily="49" charset="-122"/>
              </a:rPr>
            </a:b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620688"/>
            <a:ext cx="9100457" cy="6237312"/>
          </a:xfrm>
        </p:spPr>
        <p:txBody>
          <a:bodyPr/>
          <a:lstStyle/>
          <a:p>
            <a:pPr>
              <a:buFontTx/>
              <a:buNone/>
            </a:pPr>
            <a:r>
              <a:rPr lang="zh-CN" altLang="en-US" sz="2400" b="1" dirty="0" smtClean="0">
                <a:solidFill>
                  <a:schemeClr val="bg1"/>
                </a:solidFill>
                <a:ea typeface="黑体" pitchFamily="49" charset="-122"/>
              </a:rPr>
              <a:t>材料</a:t>
            </a:r>
            <a:r>
              <a:rPr lang="zh-CN" altLang="en-US" sz="2400" b="1" dirty="0">
                <a:solidFill>
                  <a:schemeClr val="bg1"/>
                </a:solidFill>
                <a:ea typeface="黑体" pitchFamily="49" charset="-122"/>
              </a:rPr>
              <a:t>三：英军统帅义律反复强调英国的侵华战略是分作“三步走”：第一步，封锁珠江口，“但切忌在那个地区的岸上试图进行任何军事行动，广州离北京太远，不宜在那里采取什么决定性的行动”；第二步，占领舟山群岛并使之“成为永久性占领的司令部”；第三步，北上渤海湾，“与中国政府达成有关英国要求的协议”。</a:t>
            </a:r>
          </a:p>
          <a:p>
            <a:pPr>
              <a:buFontTx/>
              <a:buNone/>
            </a:pPr>
            <a:r>
              <a:rPr lang="zh-CN" altLang="en-US" sz="2400" b="1" dirty="0">
                <a:solidFill>
                  <a:schemeClr val="bg1"/>
                </a:solidFill>
                <a:ea typeface="黑体" pitchFamily="49" charset="-122"/>
              </a:rPr>
              <a:t>材料四：</a:t>
            </a:r>
            <a:r>
              <a:rPr lang="en-US" altLang="zh-CN" sz="2400" b="1" dirty="0">
                <a:solidFill>
                  <a:schemeClr val="bg1"/>
                </a:solidFill>
                <a:ea typeface="黑体" pitchFamily="49" charset="-122"/>
              </a:rPr>
              <a:t>1841</a:t>
            </a:r>
            <a:r>
              <a:rPr lang="zh-CN" altLang="en-US" sz="2400" b="1" dirty="0">
                <a:solidFill>
                  <a:schemeClr val="bg1"/>
                </a:solidFill>
                <a:ea typeface="黑体" pitchFamily="49" charset="-122"/>
              </a:rPr>
              <a:t>年</a:t>
            </a:r>
            <a:r>
              <a:rPr lang="en-US" altLang="zh-CN" sz="2400" b="1" dirty="0">
                <a:solidFill>
                  <a:schemeClr val="bg1"/>
                </a:solidFill>
                <a:ea typeface="黑体" pitchFamily="49" charset="-122"/>
              </a:rPr>
              <a:t>10</a:t>
            </a:r>
            <a:r>
              <a:rPr lang="zh-CN" altLang="en-US" sz="2400" b="1" dirty="0">
                <a:solidFill>
                  <a:schemeClr val="bg1"/>
                </a:solidFill>
                <a:ea typeface="黑体" pitchFamily="49" charset="-122"/>
              </a:rPr>
              <a:t>月</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道光帝派皇侄奕经为统帅，去浙江收复失地。到前线后，奕经拜佛求签，得到“必须有虎头人保佐，才能平安”的签语。他感到有道理，因为洋人是“羊”，虎能吃羊，只要属虎的人出阵，定能制服洋兵。于是他制定了一个“五虎制敌”计划，在寅年</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十二属相</a:t>
            </a:r>
            <a:r>
              <a:rPr lang="en-US" altLang="zh-CN" sz="2400" b="1" dirty="0">
                <a:solidFill>
                  <a:schemeClr val="bg1"/>
                </a:solidFill>
                <a:ea typeface="黑体" pitchFamily="49" charset="-122"/>
              </a:rPr>
              <a:t>,</a:t>
            </a:r>
            <a:r>
              <a:rPr lang="zh-CN" altLang="en-US" sz="2400" b="1" dirty="0">
                <a:solidFill>
                  <a:schemeClr val="bg1"/>
                </a:solidFill>
                <a:ea typeface="黑体" pitchFamily="49" charset="-122"/>
              </a:rPr>
              <a:t>寅为虎）、寅月、寅日、寅时，挑选属虎的将士，戴形似虎头的虎皮帽子偷袭敌营。结果，“虎头军”大败而回。</a:t>
            </a:r>
          </a:p>
          <a:p>
            <a:pPr>
              <a:buFontTx/>
              <a:buNone/>
            </a:pPr>
            <a:r>
              <a:rPr lang="zh-CN" altLang="en-US" sz="2400" b="1" dirty="0">
                <a:solidFill>
                  <a:schemeClr val="bg1"/>
                </a:solidFill>
                <a:ea typeface="黑体" pitchFamily="49" charset="-122"/>
              </a:rPr>
              <a:t>问题：（</a:t>
            </a:r>
            <a:r>
              <a:rPr lang="en-US" altLang="zh-CN" sz="2400" b="1" dirty="0">
                <a:solidFill>
                  <a:schemeClr val="bg1"/>
                </a:solidFill>
                <a:ea typeface="黑体" pitchFamily="49" charset="-122"/>
              </a:rPr>
              <a:t>1</a:t>
            </a:r>
            <a:r>
              <a:rPr lang="zh-CN" altLang="en-US" sz="2400" b="1" dirty="0">
                <a:solidFill>
                  <a:schemeClr val="bg1"/>
                </a:solidFill>
                <a:ea typeface="黑体" pitchFamily="49" charset="-122"/>
              </a:rPr>
              <a:t>）中英两国的统帅在作战策略上有何不同？</a:t>
            </a:r>
          </a:p>
          <a:p>
            <a:pPr>
              <a:buFontTx/>
              <a:buNone/>
            </a:pPr>
            <a:r>
              <a:rPr lang="zh-CN" altLang="en-US" sz="2400" b="1" dirty="0">
                <a:solidFill>
                  <a:schemeClr val="bg1"/>
                </a:solidFill>
                <a:ea typeface="黑体" pitchFamily="49" charset="-122"/>
              </a:rPr>
              <a:t>           （</a:t>
            </a:r>
            <a:r>
              <a:rPr lang="en-US" altLang="zh-CN" sz="2400" b="1" dirty="0">
                <a:solidFill>
                  <a:schemeClr val="bg1"/>
                </a:solidFill>
                <a:ea typeface="黑体" pitchFamily="49" charset="-122"/>
              </a:rPr>
              <a:t>2</a:t>
            </a:r>
            <a:r>
              <a:rPr lang="zh-CN" altLang="en-US" sz="2400" b="1" dirty="0">
                <a:solidFill>
                  <a:schemeClr val="bg1"/>
                </a:solidFill>
                <a:ea typeface="黑体" pitchFamily="49" charset="-122"/>
              </a:rPr>
              <a:t>）你认为中国战败的原因有哪些？</a:t>
            </a: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smtClean="0">
                <a:solidFill>
                  <a:srgbClr val="FF0000"/>
                </a:solidFill>
                <a:ea typeface="黑体" pitchFamily="49" charset="-122"/>
              </a:rPr>
              <a:t>（</a:t>
            </a:r>
            <a:r>
              <a:rPr lang="zh-CN" altLang="en-US" sz="3200" b="1" dirty="0">
                <a:solidFill>
                  <a:srgbClr val="FF0000"/>
                </a:solidFill>
                <a:ea typeface="黑体" pitchFamily="49" charset="-122"/>
              </a:rPr>
              <a:t>三）碰撞悟</a:t>
            </a:r>
            <a:r>
              <a:rPr lang="zh-CN" altLang="en-US" sz="3200" b="1" dirty="0" smtClean="0">
                <a:solidFill>
                  <a:srgbClr val="FF0000"/>
                </a:solidFill>
                <a:ea typeface="黑体" pitchFamily="49" charset="-122"/>
              </a:rPr>
              <a:t>文明</a:t>
            </a:r>
            <a:r>
              <a:rPr lang="en-US" altLang="zh-CN" sz="3200" b="1" dirty="0">
                <a:solidFill>
                  <a:srgbClr val="FF0000"/>
                </a:solidFill>
                <a:ea typeface="黑体" pitchFamily="49" charset="-122"/>
              </a:rPr>
              <a:t>——</a:t>
            </a:r>
            <a:r>
              <a:rPr lang="zh-CN" altLang="en-US" sz="3200" b="1" dirty="0" smtClean="0">
                <a:solidFill>
                  <a:srgbClr val="FF0000"/>
                </a:solidFill>
                <a:ea typeface="黑体" pitchFamily="49" charset="-122"/>
              </a:rPr>
              <a:t>两种</a:t>
            </a:r>
            <a:r>
              <a:rPr lang="zh-CN" altLang="en-US" sz="3200" b="1" dirty="0">
                <a:solidFill>
                  <a:srgbClr val="FF0000"/>
                </a:solidFill>
                <a:ea typeface="黑体" pitchFamily="49" charset="-122"/>
              </a:rPr>
              <a:t>态度的比较</a:t>
            </a:r>
            <a:endParaRPr lang="zh-CN" altLang="en-US" sz="3200" b="1"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材料五</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南京约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签订后</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条约文本一直存放在两广总督衙门</a:t>
            </a:r>
            <a:r>
              <a:rPr lang="en-US" altLang="zh-CN" sz="2800" b="1" dirty="0" smtClean="0">
                <a:solidFill>
                  <a:schemeClr val="bg1"/>
                </a:solidFill>
                <a:ea typeface="黑体" pitchFamily="49" charset="-122"/>
              </a:rPr>
              <a:t>,</a:t>
            </a:r>
            <a:r>
              <a:rPr lang="zh-CN" altLang="en-US" sz="2800" b="1" dirty="0" smtClean="0">
                <a:solidFill>
                  <a:schemeClr val="bg1"/>
                </a:solidFill>
                <a:ea typeface="黑体" pitchFamily="49" charset="-122"/>
              </a:rPr>
              <a:t>而且</a:t>
            </a:r>
            <a:r>
              <a:rPr lang="zh-CN" altLang="en-US" sz="2800" b="1" dirty="0">
                <a:solidFill>
                  <a:schemeClr val="bg1"/>
                </a:solidFill>
                <a:ea typeface="黑体" pitchFamily="49" charset="-122"/>
              </a:rPr>
              <a:t>并未颁行。</a:t>
            </a:r>
            <a:r>
              <a:rPr lang="zh-CN" altLang="en-US" sz="2800" b="1" dirty="0" smtClean="0">
                <a:solidFill>
                  <a:schemeClr val="bg1"/>
                </a:solidFill>
                <a:ea typeface="黑体" pitchFamily="49" charset="-122"/>
              </a:rPr>
              <a:t>以致历来</a:t>
            </a:r>
            <a:r>
              <a:rPr lang="zh-CN" altLang="en-US" sz="2800" b="1" dirty="0">
                <a:solidFill>
                  <a:schemeClr val="bg1"/>
                </a:solidFill>
                <a:ea typeface="黑体" pitchFamily="49" charset="-122"/>
              </a:rPr>
              <a:t>办理夷务诸臣</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但知有万年和约之名</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而未见其</a:t>
            </a:r>
            <a:r>
              <a:rPr lang="zh-CN" altLang="en-US" sz="2800" b="1" dirty="0" smtClean="0">
                <a:solidFill>
                  <a:schemeClr val="bg1"/>
                </a:solidFill>
                <a:ea typeface="黑体" pitchFamily="49" charset="-122"/>
              </a:rPr>
              <a:t>文，相反</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英国人却将其刊成书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四处出售“民间转无不周</a:t>
            </a:r>
            <a:r>
              <a:rPr lang="zh-CN" altLang="en-US" sz="2800" b="1" dirty="0" smtClean="0">
                <a:solidFill>
                  <a:schemeClr val="bg1"/>
                </a:solidFill>
                <a:ea typeface="黑体" pitchFamily="49" charset="-122"/>
              </a:rPr>
              <a:t>知”。</a:t>
            </a:r>
            <a:endParaRPr lang="en-US" altLang="zh-CN" sz="2800" b="1" dirty="0" smtClean="0">
              <a:solidFill>
                <a:schemeClr val="bg1"/>
              </a:solidFill>
              <a:ea typeface="黑体" pitchFamily="49" charset="-122"/>
            </a:endParaRPr>
          </a:p>
          <a:p>
            <a:pPr>
              <a:buFontTx/>
              <a:buNone/>
            </a:pPr>
            <a:r>
              <a:rPr lang="en-US" altLang="zh-CN" sz="2800" b="1" dirty="0">
                <a:solidFill>
                  <a:schemeClr val="bg1"/>
                </a:solidFill>
                <a:ea typeface="黑体" pitchFamily="49" charset="-122"/>
              </a:rPr>
              <a:t> </a:t>
            </a:r>
            <a:r>
              <a:rPr lang="en-US" altLang="zh-CN" sz="2800" b="1" dirty="0" smtClean="0">
                <a:solidFill>
                  <a:schemeClr val="bg1"/>
                </a:solidFill>
                <a:ea typeface="黑体" pitchFamily="49" charset="-122"/>
              </a:rPr>
              <a:t>                                       ——</a:t>
            </a:r>
            <a:r>
              <a:rPr lang="zh-CN" altLang="en-US" sz="2800" b="1" dirty="0" smtClean="0">
                <a:solidFill>
                  <a:schemeClr val="bg1"/>
                </a:solidFill>
                <a:ea typeface="黑体" pitchFamily="49" charset="-122"/>
              </a:rPr>
              <a:t>李</a:t>
            </a:r>
            <a:r>
              <a:rPr lang="zh-CN" altLang="en-US" sz="2800" b="1" dirty="0">
                <a:solidFill>
                  <a:schemeClr val="bg1"/>
                </a:solidFill>
                <a:ea typeface="黑体" pitchFamily="49" charset="-122"/>
              </a:rPr>
              <a:t>育民</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中国废约史</a:t>
            </a:r>
            <a:r>
              <a:rPr lang="en-US" altLang="zh-CN" sz="2800" b="1" dirty="0">
                <a:solidFill>
                  <a:schemeClr val="bg1"/>
                </a:solidFill>
                <a:ea typeface="黑体" pitchFamily="49" charset="-122"/>
              </a:rPr>
              <a:t>》</a:t>
            </a:r>
          </a:p>
          <a:p>
            <a:pPr>
              <a:buFontTx/>
              <a:buNone/>
            </a:pPr>
            <a:r>
              <a:rPr lang="zh-CN" altLang="en-US" sz="2800" b="1" dirty="0" smtClean="0">
                <a:solidFill>
                  <a:schemeClr val="bg1"/>
                </a:solidFill>
                <a:ea typeface="黑体" pitchFamily="49" charset="-122"/>
              </a:rPr>
              <a:t>材料</a:t>
            </a:r>
            <a:r>
              <a:rPr lang="zh-CN" altLang="en-US" sz="2800" b="1" dirty="0">
                <a:solidFill>
                  <a:schemeClr val="bg1"/>
                </a:solidFill>
                <a:ea typeface="黑体" pitchFamily="49" charset="-122"/>
              </a:rPr>
              <a:t>六</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订立</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天津条约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之初</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桂良奏报</a:t>
            </a:r>
            <a:r>
              <a:rPr lang="zh-CN" altLang="en-US" sz="2800" b="1" dirty="0" smtClean="0">
                <a:solidFill>
                  <a:schemeClr val="bg1"/>
                </a:solidFill>
                <a:ea typeface="黑体" pitchFamily="49" charset="-122"/>
              </a:rPr>
              <a:t>咸丰“此时英</a:t>
            </a:r>
            <a:r>
              <a:rPr lang="zh-CN" altLang="en-US" sz="2800" b="1" dirty="0">
                <a:solidFill>
                  <a:schemeClr val="bg1"/>
                </a:solidFill>
                <a:ea typeface="黑体" pitchFamily="49" charset="-122"/>
              </a:rPr>
              <a:t>、佛</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法国</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两国和约</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万不可</a:t>
            </a:r>
            <a:r>
              <a:rPr lang="zh-CN" altLang="en-US" sz="2800" b="1" dirty="0" smtClean="0">
                <a:solidFill>
                  <a:schemeClr val="bg1"/>
                </a:solidFill>
                <a:ea typeface="黑体" pitchFamily="49" charset="-122"/>
              </a:rPr>
              <a:t>作为</a:t>
            </a:r>
            <a:r>
              <a:rPr lang="zh-CN" altLang="en-US" sz="2800" b="1" dirty="0">
                <a:solidFill>
                  <a:schemeClr val="bg1"/>
                </a:solidFill>
                <a:ea typeface="黑体" pitchFamily="49" charset="-122"/>
              </a:rPr>
              <a:t>真凭实据</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不过假此数纸</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暂且退却海口兵船。将来尚欲背盟弃好</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只须将奴才等治以</a:t>
            </a:r>
            <a:r>
              <a:rPr lang="zh-CN" altLang="en-US" sz="2800" b="1" dirty="0" smtClean="0">
                <a:solidFill>
                  <a:schemeClr val="bg1"/>
                </a:solidFill>
                <a:ea typeface="黑体" pitchFamily="49" charset="-122"/>
              </a:rPr>
              <a:t>办理不善</a:t>
            </a:r>
            <a:r>
              <a:rPr lang="zh-CN" altLang="en-US" sz="2800" b="1" dirty="0">
                <a:solidFill>
                  <a:schemeClr val="bg1"/>
                </a:solidFill>
                <a:ea typeface="黑体" pitchFamily="49" charset="-122"/>
              </a:rPr>
              <a:t>之罪</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即可作为</a:t>
            </a:r>
            <a:r>
              <a:rPr lang="zh-CN" altLang="en-US" sz="2800" b="1" dirty="0" smtClean="0">
                <a:solidFill>
                  <a:schemeClr val="bg1"/>
                </a:solidFill>
                <a:ea typeface="黑体" pitchFamily="49" charset="-122"/>
              </a:rPr>
              <a:t>废纸”。</a:t>
            </a:r>
            <a:endParaRPr lang="zh-CN" altLang="en-US" sz="2800" b="1" dirty="0">
              <a:solidFill>
                <a:schemeClr val="bg1"/>
              </a:solidFill>
              <a:ea typeface="黑体" pitchFamily="49" charset="-122"/>
            </a:endParaRPr>
          </a:p>
          <a:p>
            <a:pPr>
              <a:buFontTx/>
              <a:buNone/>
            </a:pPr>
            <a:r>
              <a:rPr lang="en-US" altLang="zh-CN" sz="2800" b="1" dirty="0" smtClean="0">
                <a:solidFill>
                  <a:schemeClr val="bg1"/>
                </a:solidFill>
                <a:ea typeface="黑体" pitchFamily="49" charset="-122"/>
              </a:rPr>
              <a:t>                                        ——《</a:t>
            </a:r>
            <a:r>
              <a:rPr lang="zh-CN" altLang="en-US" sz="2800" b="1" dirty="0">
                <a:solidFill>
                  <a:schemeClr val="bg1"/>
                </a:solidFill>
                <a:ea typeface="黑体" pitchFamily="49" charset="-122"/>
              </a:rPr>
              <a:t>筹办夷务始未咸丰朝</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问题</a:t>
            </a:r>
            <a:r>
              <a:rPr lang="en-US" altLang="zh-CN" sz="2800" b="1" dirty="0">
                <a:solidFill>
                  <a:schemeClr val="bg1"/>
                </a:solidFill>
                <a:ea typeface="黑体" pitchFamily="49" charset="-122"/>
              </a:rPr>
              <a:t>:</a:t>
            </a:r>
          </a:p>
          <a:p>
            <a:pPr>
              <a:buFontTx/>
              <a:buNone/>
            </a:pPr>
            <a:r>
              <a:rPr lang="zh-CN" altLang="en-US" sz="2800" b="1" dirty="0">
                <a:solidFill>
                  <a:schemeClr val="bg1"/>
                </a:solidFill>
                <a:ea typeface="黑体" pitchFamily="49" charset="-122"/>
              </a:rPr>
              <a:t>中英两国对待条约的态度有何不同</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为什么会这种不同</a:t>
            </a:r>
            <a:r>
              <a:rPr lang="en-US" altLang="zh-CN" sz="2800" b="1" dirty="0">
                <a:solidFill>
                  <a:schemeClr val="bg1"/>
                </a:solidFill>
                <a:ea typeface="黑体" pitchFamily="49" charset="-122"/>
              </a:rPr>
              <a:t>?</a:t>
            </a:r>
          </a:p>
          <a:p>
            <a:pPr>
              <a:buFontTx/>
              <a:buNone/>
            </a:pP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23072434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ea typeface="黑体" pitchFamily="49" charset="-122"/>
              </a:rPr>
              <a:t>（四）阵痛求新知</a:t>
            </a:r>
            <a:r>
              <a:rPr lang="en-US" altLang="zh-CN" sz="3200" b="1" dirty="0">
                <a:solidFill>
                  <a:srgbClr val="FF0000"/>
                </a:solidFill>
                <a:ea typeface="黑体" pitchFamily="49" charset="-122"/>
              </a:rPr>
              <a:t>——</a:t>
            </a:r>
            <a:r>
              <a:rPr lang="zh-CN" altLang="en-US" sz="3200" b="1" dirty="0">
                <a:solidFill>
                  <a:srgbClr val="FF0000"/>
                </a:solidFill>
                <a:ea typeface="黑体" pitchFamily="49" charset="-122"/>
              </a:rPr>
              <a:t>两种结果的</a:t>
            </a:r>
            <a:r>
              <a:rPr lang="zh-CN" altLang="en-US" sz="3200" b="1" dirty="0" smtClean="0">
                <a:solidFill>
                  <a:srgbClr val="FF0000"/>
                </a:solidFill>
                <a:ea typeface="黑体" pitchFamily="49" charset="-122"/>
              </a:rPr>
              <a:t>反思</a:t>
            </a:r>
            <a:r>
              <a:rPr lang="zh-CN" altLang="en-US" sz="3200" dirty="0">
                <a:solidFill>
                  <a:srgbClr val="FF0000"/>
                </a:solidFill>
                <a:ea typeface="华文彩云" pitchFamily="2" charset="-122"/>
              </a:rPr>
              <a:t/>
            </a:r>
            <a:br>
              <a:rPr lang="zh-CN" altLang="en-US" sz="3200" dirty="0">
                <a:solidFill>
                  <a:srgbClr val="FF0000"/>
                </a:solidFill>
                <a:ea typeface="华文彩云" pitchFamily="2" charset="-122"/>
              </a:rPr>
            </a:br>
            <a:endParaRPr lang="zh-CN" altLang="en-US" sz="3200" dirty="0" smtClean="0">
              <a:solidFill>
                <a:srgbClr val="FF0000"/>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此</a:t>
            </a:r>
            <a:r>
              <a:rPr lang="zh-CN" altLang="en-US" b="1" dirty="0">
                <a:solidFill>
                  <a:schemeClr val="bg1"/>
                </a:solidFill>
                <a:ea typeface="黑体" pitchFamily="49" charset="-122"/>
              </a:rPr>
              <a:t>数千年未有之大变局也！</a:t>
            </a:r>
          </a:p>
          <a:p>
            <a:pPr>
              <a:buFontTx/>
              <a:buNone/>
            </a:pPr>
            <a:r>
              <a:rPr lang="zh-CN" altLang="en-US" b="1" dirty="0">
                <a:solidFill>
                  <a:schemeClr val="bg1"/>
                </a:solidFill>
                <a:ea typeface="黑体" pitchFamily="49" charset="-122"/>
              </a:rPr>
              <a:t>                                                   </a:t>
            </a:r>
            <a:r>
              <a:rPr lang="en-US" altLang="zh-CN" b="1" dirty="0">
                <a:solidFill>
                  <a:schemeClr val="bg1"/>
                </a:solidFill>
                <a:ea typeface="黑体" pitchFamily="49" charset="-122"/>
              </a:rPr>
              <a:t>——</a:t>
            </a:r>
            <a:r>
              <a:rPr lang="zh-CN" altLang="en-US" b="1" dirty="0">
                <a:solidFill>
                  <a:schemeClr val="bg1"/>
                </a:solidFill>
                <a:ea typeface="黑体" pitchFamily="49" charset="-122"/>
              </a:rPr>
              <a:t>李鸿章</a:t>
            </a:r>
          </a:p>
          <a:p>
            <a:pPr>
              <a:buFontTx/>
              <a:buNone/>
            </a:pPr>
            <a:r>
              <a:rPr lang="zh-CN" altLang="en-US" b="1" dirty="0">
                <a:solidFill>
                  <a:schemeClr val="bg1"/>
                </a:solidFill>
                <a:ea typeface="黑体" pitchFamily="49" charset="-122"/>
              </a:rPr>
              <a:t>讨论</a:t>
            </a:r>
            <a:r>
              <a:rPr lang="zh-CN" altLang="en-US" b="1" dirty="0" smtClean="0">
                <a:solidFill>
                  <a:schemeClr val="bg1"/>
                </a:solidFill>
                <a:ea typeface="黑体" pitchFamily="49" charset="-122"/>
              </a:rPr>
              <a:t>：鸦片战争</a:t>
            </a:r>
            <a:r>
              <a:rPr lang="zh-CN" altLang="en-US" b="1" dirty="0">
                <a:solidFill>
                  <a:schemeClr val="bg1"/>
                </a:solidFill>
                <a:ea typeface="黑体" pitchFamily="49" charset="-122"/>
              </a:rPr>
              <a:t>给中国带来了哪些“变局”？</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9039899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rPr>
              <a:t>基于核心素养教学</a:t>
            </a:r>
            <a:r>
              <a:rPr lang="zh-CN" altLang="en-US" sz="3200" b="1" dirty="0" smtClean="0">
                <a:solidFill>
                  <a:srgbClr val="FF0000"/>
                </a:solidFill>
              </a:rPr>
              <a:t>设计</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a:solidFill>
                  <a:schemeClr val="bg1"/>
                </a:solidFill>
                <a:ea typeface="黑体" pitchFamily="49" charset="-122"/>
              </a:rPr>
              <a:t>——</a:t>
            </a:r>
            <a:r>
              <a:rPr lang="zh-CN" altLang="en-US" b="1" dirty="0">
                <a:solidFill>
                  <a:schemeClr val="bg1"/>
                </a:solidFill>
                <a:ea typeface="黑体" pitchFamily="49" charset="-122"/>
              </a:rPr>
              <a:t>以</a:t>
            </a:r>
            <a:r>
              <a:rPr lang="en-US" altLang="zh-CN" b="1" dirty="0">
                <a:solidFill>
                  <a:schemeClr val="bg1"/>
                </a:solidFill>
                <a:ea typeface="黑体" pitchFamily="49" charset="-122"/>
              </a:rPr>
              <a:t>《</a:t>
            </a:r>
            <a:r>
              <a:rPr lang="zh-CN" altLang="en-US" b="1" dirty="0">
                <a:solidFill>
                  <a:schemeClr val="bg1"/>
                </a:solidFill>
                <a:ea typeface="黑体" pitchFamily="49" charset="-122"/>
              </a:rPr>
              <a:t>辛亥革命</a:t>
            </a:r>
            <a:r>
              <a:rPr lang="en-US" altLang="zh-CN" b="1" dirty="0">
                <a:solidFill>
                  <a:schemeClr val="bg1"/>
                </a:solidFill>
                <a:ea typeface="黑体" pitchFamily="49" charset="-122"/>
              </a:rPr>
              <a:t>》</a:t>
            </a:r>
            <a:r>
              <a:rPr lang="zh-CN" altLang="en-US" b="1" dirty="0">
                <a:solidFill>
                  <a:schemeClr val="bg1"/>
                </a:solidFill>
                <a:ea typeface="黑体" pitchFamily="49" charset="-122"/>
              </a:rPr>
              <a:t>一课为例</a:t>
            </a:r>
          </a:p>
          <a:p>
            <a:pPr>
              <a:buFontTx/>
              <a:buNone/>
            </a:pPr>
            <a:r>
              <a:rPr lang="en-US" altLang="zh-CN" b="1" dirty="0" smtClean="0">
                <a:solidFill>
                  <a:schemeClr val="bg1"/>
                </a:solidFill>
                <a:ea typeface="黑体" pitchFamily="49" charset="-122"/>
              </a:rPr>
              <a:t>1</a:t>
            </a:r>
            <a:r>
              <a:rPr lang="zh-CN" altLang="en-US" b="1" dirty="0">
                <a:solidFill>
                  <a:schemeClr val="bg1"/>
                </a:solidFill>
                <a:ea typeface="黑体" pitchFamily="49" charset="-122"/>
              </a:rPr>
              <a:t>、以“德”为魂，强调价值</a:t>
            </a:r>
            <a:r>
              <a:rPr lang="zh-CN" altLang="en-US" b="1" dirty="0" smtClean="0">
                <a:solidFill>
                  <a:schemeClr val="bg1"/>
                </a:solidFill>
                <a:ea typeface="黑体" pitchFamily="49" charset="-122"/>
              </a:rPr>
              <a:t>引领</a:t>
            </a:r>
            <a:endParaRPr lang="en-US" altLang="zh-CN" b="1" dirty="0" smtClean="0">
              <a:solidFill>
                <a:schemeClr val="bg1"/>
              </a:solidFill>
              <a:ea typeface="黑体" pitchFamily="49" charset="-122"/>
            </a:endParaRPr>
          </a:p>
          <a:p>
            <a:pPr>
              <a:buFontTx/>
              <a:buNone/>
            </a:pPr>
            <a:r>
              <a:rPr lang="zh-CN" altLang="en-US" sz="2400" b="1" dirty="0">
                <a:solidFill>
                  <a:schemeClr val="bg1"/>
                </a:solidFill>
                <a:ea typeface="黑体" pitchFamily="49" charset="-122"/>
              </a:rPr>
              <a:t>为独立、富强、民主而不断进取的爱国意识；</a:t>
            </a:r>
          </a:p>
          <a:p>
            <a:pPr>
              <a:buFontTx/>
              <a:buNone/>
            </a:pPr>
            <a:r>
              <a:rPr lang="zh-CN" altLang="en-US" sz="2400" b="1" dirty="0">
                <a:solidFill>
                  <a:schemeClr val="bg1"/>
                </a:solidFill>
                <a:ea typeface="黑体" pitchFamily="49" charset="-122"/>
              </a:rPr>
              <a:t>追求社会进步、增强人民福祉的理想信念；</a:t>
            </a:r>
          </a:p>
          <a:p>
            <a:pPr>
              <a:buFontTx/>
              <a:buNone/>
            </a:pPr>
            <a:r>
              <a:rPr lang="zh-CN" altLang="en-US" sz="2400" b="1" dirty="0">
                <a:solidFill>
                  <a:schemeClr val="bg1"/>
                </a:solidFill>
                <a:ea typeface="黑体" pitchFamily="49" charset="-122"/>
              </a:rPr>
              <a:t>承担民族复兴的社会责任感与担当意识；</a:t>
            </a:r>
          </a:p>
          <a:p>
            <a:pPr>
              <a:buFontTx/>
              <a:buNone/>
            </a:pPr>
            <a:r>
              <a:rPr lang="zh-CN" altLang="en-US" sz="2400" b="1" dirty="0">
                <a:solidFill>
                  <a:schemeClr val="bg1"/>
                </a:solidFill>
                <a:ea typeface="黑体" pitchFamily="49" charset="-122"/>
              </a:rPr>
              <a:t>不屈不挠、愈挫愈勇的意志品质；</a:t>
            </a:r>
          </a:p>
          <a:p>
            <a:pPr>
              <a:buFontTx/>
              <a:buNone/>
            </a:pPr>
            <a:r>
              <a:rPr lang="zh-CN" altLang="en-US" sz="2400" b="1" dirty="0">
                <a:solidFill>
                  <a:schemeClr val="bg1"/>
                </a:solidFill>
                <a:ea typeface="黑体" pitchFamily="49" charset="-122"/>
              </a:rPr>
              <a:t>与时俱进、制度创新的精神。</a:t>
            </a:r>
          </a:p>
          <a:p>
            <a:pPr>
              <a:buFontTx/>
              <a:buNone/>
            </a:pPr>
            <a:r>
              <a:rPr lang="zh-CN" altLang="en-US" sz="2400" b="1" dirty="0">
                <a:solidFill>
                  <a:schemeClr val="bg1"/>
                </a:solidFill>
                <a:ea typeface="黑体" pitchFamily="49" charset="-122"/>
              </a:rPr>
              <a:t>           </a:t>
            </a:r>
            <a:r>
              <a:rPr lang="zh-CN" altLang="en-US" sz="2400" b="1" dirty="0" smtClean="0">
                <a:solidFill>
                  <a:srgbClr val="FF0000"/>
                </a:solidFill>
                <a:ea typeface="黑体" pitchFamily="49" charset="-122"/>
              </a:rPr>
              <a:t>“辛亥精神”</a:t>
            </a:r>
            <a:endParaRPr lang="zh-CN" altLang="en-US" sz="2400" b="1" dirty="0">
              <a:solidFill>
                <a:srgbClr val="FF0000"/>
              </a:solidFill>
              <a:ea typeface="黑体" pitchFamily="49" charset="-122"/>
            </a:endParaRPr>
          </a:p>
          <a:p>
            <a:pPr>
              <a:buFontTx/>
              <a:buNone/>
            </a:pPr>
            <a:r>
              <a:rPr lang="en-US" altLang="zh-CN" b="1" dirty="0" smtClean="0">
                <a:solidFill>
                  <a:schemeClr val="bg1"/>
                </a:solidFill>
                <a:ea typeface="黑体" pitchFamily="49" charset="-122"/>
              </a:rPr>
              <a:t>2</a:t>
            </a:r>
            <a:r>
              <a:rPr lang="zh-CN" altLang="en-US" b="1" dirty="0">
                <a:solidFill>
                  <a:schemeClr val="bg1"/>
                </a:solidFill>
                <a:ea typeface="黑体" pitchFamily="49" charset="-122"/>
              </a:rPr>
              <a:t>、唯物史观    历史结论</a:t>
            </a:r>
          </a:p>
          <a:p>
            <a:pPr>
              <a:buNone/>
            </a:pPr>
            <a:r>
              <a:rPr lang="zh-CN" altLang="en-US" b="1" dirty="0" smtClean="0">
                <a:solidFill>
                  <a:schemeClr val="bg1"/>
                </a:solidFill>
                <a:latin typeface="宋体" pitchFamily="2" charset="-122"/>
                <a:cs typeface="Times New Roman" pitchFamily="18" charset="0"/>
              </a:rPr>
              <a:t>    天下</a:t>
            </a:r>
            <a:r>
              <a:rPr lang="zh-CN" altLang="en-US" b="1" dirty="0">
                <a:solidFill>
                  <a:schemeClr val="bg1"/>
                </a:solidFill>
                <a:latin typeface="宋体" pitchFamily="2" charset="-122"/>
                <a:cs typeface="Times New Roman" pitchFamily="18" charset="0"/>
              </a:rPr>
              <a:t>之势浩浩荡荡</a:t>
            </a:r>
            <a:r>
              <a:rPr lang="en-US" altLang="zh-CN" b="1" dirty="0">
                <a:solidFill>
                  <a:schemeClr val="bg1"/>
                </a:solidFill>
                <a:latin typeface="宋体" pitchFamily="2" charset="-122"/>
                <a:cs typeface="Times New Roman" pitchFamily="18" charset="0"/>
              </a:rPr>
              <a:t>,</a:t>
            </a:r>
            <a:r>
              <a:rPr lang="zh-CN" altLang="en-US" b="1" dirty="0">
                <a:solidFill>
                  <a:schemeClr val="bg1"/>
                </a:solidFill>
                <a:latin typeface="宋体" pitchFamily="2" charset="-122"/>
                <a:cs typeface="Times New Roman" pitchFamily="18" charset="0"/>
              </a:rPr>
              <a:t>顺之者昌</a:t>
            </a:r>
            <a:r>
              <a:rPr lang="en-US" altLang="zh-CN" b="1" dirty="0">
                <a:solidFill>
                  <a:schemeClr val="bg1"/>
                </a:solidFill>
                <a:latin typeface="宋体" pitchFamily="2" charset="-122"/>
                <a:cs typeface="Times New Roman" pitchFamily="18" charset="0"/>
              </a:rPr>
              <a:t>,</a:t>
            </a:r>
            <a:r>
              <a:rPr lang="zh-CN" altLang="en-US" b="1" dirty="0">
                <a:solidFill>
                  <a:schemeClr val="bg1"/>
                </a:solidFill>
                <a:latin typeface="宋体" pitchFamily="2" charset="-122"/>
                <a:cs typeface="Times New Roman" pitchFamily="18" charset="0"/>
              </a:rPr>
              <a:t>逆之者亡</a:t>
            </a:r>
            <a:r>
              <a:rPr lang="zh-CN" altLang="en-US" b="1" dirty="0" smtClean="0">
                <a:solidFill>
                  <a:schemeClr val="bg1"/>
                </a:solidFill>
                <a:latin typeface="宋体" pitchFamily="2" charset="-122"/>
                <a:cs typeface="Times New Roman" pitchFamily="18" charset="0"/>
              </a:rPr>
              <a:t>。</a:t>
            </a:r>
            <a:endParaRPr lang="en-US" altLang="zh-CN" b="1" dirty="0" smtClean="0">
              <a:solidFill>
                <a:schemeClr val="bg1"/>
              </a:solidFill>
              <a:latin typeface="宋体" pitchFamily="2" charset="-122"/>
              <a:cs typeface="Times New Roman" pitchFamily="18" charset="0"/>
            </a:endParaRPr>
          </a:p>
          <a:p>
            <a:pPr>
              <a:buNone/>
            </a:pPr>
            <a:r>
              <a:rPr lang="en-US" altLang="zh-CN" b="1" dirty="0">
                <a:solidFill>
                  <a:schemeClr val="bg1"/>
                </a:solidFill>
                <a:latin typeface="宋体" pitchFamily="2" charset="-122"/>
                <a:cs typeface="Times New Roman" pitchFamily="18" charset="0"/>
              </a:rPr>
              <a:t>                        </a:t>
            </a:r>
            <a:r>
              <a:rPr lang="en-US" altLang="zh-CN" b="1" dirty="0" smtClean="0">
                <a:solidFill>
                  <a:schemeClr val="bg1"/>
                </a:solidFill>
                <a:latin typeface="宋体" pitchFamily="2" charset="-122"/>
                <a:cs typeface="Times New Roman" pitchFamily="18" charset="0"/>
              </a:rPr>
              <a:t>----</a:t>
            </a:r>
            <a:r>
              <a:rPr lang="zh-CN" altLang="en-US" b="1" dirty="0" smtClean="0">
                <a:solidFill>
                  <a:schemeClr val="bg1"/>
                </a:solidFill>
                <a:latin typeface="宋体" pitchFamily="2" charset="-122"/>
                <a:cs typeface="Times New Roman" pitchFamily="18" charset="0"/>
              </a:rPr>
              <a:t>孙中山</a:t>
            </a:r>
            <a:endParaRPr lang="zh-CN" altLang="en-US" b="1" dirty="0">
              <a:solidFill>
                <a:schemeClr val="bg1"/>
              </a:solidFill>
              <a:latin typeface="宋体" pitchFamily="2" charset="-122"/>
              <a:cs typeface="Times New Roman" pitchFamily="18" charset="0"/>
            </a:endParaRP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5397689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en-US" altLang="zh-CN" sz="3200" b="1" dirty="0">
                <a:solidFill>
                  <a:schemeClr val="bg1"/>
                </a:solidFill>
                <a:ea typeface="黑体" pitchFamily="49" charset="-122"/>
              </a:rPr>
              <a:t>3</a:t>
            </a:r>
            <a:r>
              <a:rPr lang="zh-CN" altLang="en-US" sz="3200" b="1" dirty="0">
                <a:solidFill>
                  <a:schemeClr val="bg1"/>
                </a:solidFill>
                <a:ea typeface="黑体" pitchFamily="49" charset="-122"/>
              </a:rPr>
              <a:t>、时空观    主要</a:t>
            </a:r>
            <a:r>
              <a:rPr lang="zh-CN" altLang="en-US" sz="3200" b="1" dirty="0" smtClean="0">
                <a:solidFill>
                  <a:schemeClr val="bg1"/>
                </a:solidFill>
                <a:ea typeface="黑体" pitchFamily="49" charset="-122"/>
              </a:rPr>
              <a:t>历程</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a:solidFill>
                  <a:schemeClr val="bg1"/>
                </a:solidFill>
                <a:ea typeface="黑体" pitchFamily="49" charset="-122"/>
              </a:rPr>
              <a:t>一组关于武昌起义的数字</a:t>
            </a:r>
          </a:p>
          <a:p>
            <a:pPr>
              <a:buFontTx/>
              <a:buNone/>
            </a:pPr>
            <a:r>
              <a:rPr lang="en-US" altLang="zh-CN" sz="2800" b="1" dirty="0">
                <a:solidFill>
                  <a:schemeClr val="bg1"/>
                </a:solidFill>
                <a:ea typeface="黑体" pitchFamily="49" charset="-122"/>
              </a:rPr>
              <a:t>8</a:t>
            </a:r>
            <a:r>
              <a:rPr lang="zh-CN" altLang="en-US" sz="2800" b="1" dirty="0">
                <a:solidFill>
                  <a:schemeClr val="bg1"/>
                </a:solidFill>
                <a:ea typeface="黑体" pitchFamily="49" charset="-122"/>
              </a:rPr>
              <a:t>小时－从打响第一枪到占领湖广总督署只用了</a:t>
            </a:r>
            <a:r>
              <a:rPr lang="en-US" altLang="zh-CN" sz="2800" b="1" dirty="0">
                <a:solidFill>
                  <a:schemeClr val="bg1"/>
                </a:solidFill>
                <a:ea typeface="黑体" pitchFamily="49" charset="-122"/>
              </a:rPr>
              <a:t>8</a:t>
            </a:r>
            <a:r>
              <a:rPr lang="zh-CN" altLang="en-US" sz="2800" b="1" dirty="0">
                <a:solidFill>
                  <a:schemeClr val="bg1"/>
                </a:solidFill>
                <a:ea typeface="黑体" pitchFamily="49" charset="-122"/>
              </a:rPr>
              <a:t>小时。</a:t>
            </a:r>
          </a:p>
          <a:p>
            <a:pPr>
              <a:buFontTx/>
              <a:buNone/>
            </a:pPr>
            <a:r>
              <a:rPr lang="en-US" altLang="zh-CN" sz="2800" b="1" dirty="0">
                <a:solidFill>
                  <a:schemeClr val="bg1"/>
                </a:solidFill>
                <a:ea typeface="黑体" pitchFamily="49" charset="-122"/>
              </a:rPr>
              <a:t>41</a:t>
            </a:r>
            <a:r>
              <a:rPr lang="zh-CN" altLang="en-US" sz="2800" b="1" dirty="0">
                <a:solidFill>
                  <a:schemeClr val="bg1"/>
                </a:solidFill>
                <a:ea typeface="黑体" pitchFamily="49" charset="-122"/>
              </a:rPr>
              <a:t>天</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武汉三镇保卫战坚持</a:t>
            </a:r>
            <a:r>
              <a:rPr lang="en-US" altLang="zh-CN" sz="2800" b="1" dirty="0">
                <a:solidFill>
                  <a:schemeClr val="bg1"/>
                </a:solidFill>
                <a:ea typeface="黑体" pitchFamily="49" charset="-122"/>
              </a:rPr>
              <a:t>41</a:t>
            </a:r>
            <a:r>
              <a:rPr lang="zh-CN" altLang="en-US" sz="2800" b="1" dirty="0">
                <a:solidFill>
                  <a:schemeClr val="bg1"/>
                </a:solidFill>
                <a:ea typeface="黑体" pitchFamily="49" charset="-122"/>
              </a:rPr>
              <a:t>天</a:t>
            </a:r>
            <a:r>
              <a:rPr lang="en-US" altLang="zh-CN" sz="2800" b="1" dirty="0">
                <a:solidFill>
                  <a:schemeClr val="bg1"/>
                </a:solidFill>
                <a:ea typeface="黑体" pitchFamily="49" charset="-122"/>
              </a:rPr>
              <a:t>,</a:t>
            </a:r>
            <a:r>
              <a:rPr lang="zh-CN" altLang="en-US" sz="2800" b="1" dirty="0">
                <a:solidFill>
                  <a:schemeClr val="bg1"/>
                </a:solidFill>
                <a:ea typeface="黑体" pitchFamily="49" charset="-122"/>
              </a:rPr>
              <a:t>迎来全国十余个省区的独立。</a:t>
            </a:r>
          </a:p>
          <a:p>
            <a:pPr>
              <a:buFontTx/>
              <a:buNone/>
            </a:pPr>
            <a:r>
              <a:rPr lang="en-US" altLang="zh-CN" sz="2800" b="1" dirty="0">
                <a:solidFill>
                  <a:schemeClr val="bg1"/>
                </a:solidFill>
                <a:ea typeface="黑体" pitchFamily="49" charset="-122"/>
              </a:rPr>
              <a:t>80</a:t>
            </a:r>
            <a:r>
              <a:rPr lang="zh-CN" altLang="en-US" sz="2800" b="1" dirty="0">
                <a:solidFill>
                  <a:schemeClr val="bg1"/>
                </a:solidFill>
                <a:ea typeface="黑体" pitchFamily="49" charset="-122"/>
              </a:rPr>
              <a:t>天－从武昌首义到中华民国建立仅有</a:t>
            </a:r>
            <a:r>
              <a:rPr lang="en-US" altLang="zh-CN" sz="2800" b="1" dirty="0">
                <a:solidFill>
                  <a:schemeClr val="bg1"/>
                </a:solidFill>
                <a:ea typeface="黑体" pitchFamily="49" charset="-122"/>
              </a:rPr>
              <a:t>80</a:t>
            </a:r>
            <a:r>
              <a:rPr lang="zh-CN" altLang="en-US" sz="2800" b="1" dirty="0">
                <a:solidFill>
                  <a:schemeClr val="bg1"/>
                </a:solidFill>
                <a:ea typeface="黑体" pitchFamily="49" charset="-122"/>
              </a:rPr>
              <a:t>天。</a:t>
            </a:r>
          </a:p>
          <a:p>
            <a:pPr>
              <a:buFontTx/>
              <a:buNone/>
            </a:pPr>
            <a:r>
              <a:rPr lang="en-US" altLang="zh-CN" sz="2800" b="1" dirty="0">
                <a:solidFill>
                  <a:schemeClr val="bg1"/>
                </a:solidFill>
                <a:ea typeface="黑体" pitchFamily="49" charset="-122"/>
              </a:rPr>
              <a:t>123</a:t>
            </a:r>
            <a:r>
              <a:rPr lang="zh-CN" altLang="en-US" sz="2800" b="1" dirty="0">
                <a:solidFill>
                  <a:schemeClr val="bg1"/>
                </a:solidFill>
                <a:ea typeface="黑体" pitchFamily="49" charset="-122"/>
              </a:rPr>
              <a:t>天－从起义爆发到清帝退位历时仅</a:t>
            </a:r>
            <a:r>
              <a:rPr lang="en-US" altLang="zh-CN" sz="2800" b="1" dirty="0">
                <a:solidFill>
                  <a:schemeClr val="bg1"/>
                </a:solidFill>
                <a:ea typeface="黑体" pitchFamily="49" charset="-122"/>
              </a:rPr>
              <a:t>123</a:t>
            </a:r>
            <a:r>
              <a:rPr lang="zh-CN" altLang="en-US" sz="2800" b="1" dirty="0">
                <a:solidFill>
                  <a:schemeClr val="bg1"/>
                </a:solidFill>
                <a:ea typeface="黑体" pitchFamily="49" charset="-122"/>
              </a:rPr>
              <a:t>天。</a:t>
            </a:r>
            <a:endParaRPr lang="en-US" altLang="zh-CN" sz="2800" b="1" dirty="0">
              <a:solidFill>
                <a:schemeClr val="bg1"/>
              </a:solidFill>
              <a:ea typeface="黑体" pitchFamily="49" charset="-122"/>
            </a:endParaRPr>
          </a:p>
          <a:p>
            <a:pPr>
              <a:buFontTx/>
              <a:buNone/>
            </a:pP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印象一：从君主到共和</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印象二：从维新到革命</a:t>
            </a:r>
            <a:endParaRPr lang="en-US" altLang="zh-CN" sz="2800" b="1" dirty="0" smtClean="0">
              <a:solidFill>
                <a:schemeClr val="bg1"/>
              </a:solidFill>
              <a:ea typeface="黑体" pitchFamily="49" charset="-122"/>
            </a:endParaRPr>
          </a:p>
          <a:p>
            <a:pPr>
              <a:buFontTx/>
              <a:buNone/>
            </a:pPr>
            <a:r>
              <a:rPr lang="zh-CN" altLang="en-US" sz="2800" b="1" dirty="0" smtClean="0">
                <a:solidFill>
                  <a:schemeClr val="bg1"/>
                </a:solidFill>
                <a:ea typeface="黑体" pitchFamily="49" charset="-122"/>
              </a:rPr>
              <a:t>印象三</a:t>
            </a:r>
            <a:r>
              <a:rPr lang="en-US" altLang="zh-CN" sz="2800" b="1" dirty="0" smtClean="0">
                <a:solidFill>
                  <a:schemeClr val="bg1"/>
                </a:solidFill>
                <a:ea typeface="黑体" pitchFamily="49" charset="-122"/>
              </a:rPr>
              <a:t>:   </a:t>
            </a:r>
            <a:r>
              <a:rPr lang="zh-CN" altLang="en-US" sz="2800" b="1" dirty="0" smtClean="0">
                <a:solidFill>
                  <a:schemeClr val="bg1"/>
                </a:solidFill>
                <a:ea typeface="黑体" pitchFamily="49" charset="-122"/>
              </a:rPr>
              <a:t>从反满兴汉到民族平等</a:t>
            </a:r>
            <a:endParaRPr lang="en-US" altLang="zh-CN" sz="2800" b="1" dirty="0" smtClean="0">
              <a:solidFill>
                <a:schemeClr val="bg1"/>
              </a:solidFill>
              <a:ea typeface="黑体" pitchFamily="49" charset="-122"/>
            </a:endParaRPr>
          </a:p>
          <a:p>
            <a:pPr>
              <a:buFontTx/>
              <a:buNone/>
            </a:pPr>
            <a:endParaRPr lang="en-US" altLang="zh-CN" b="1" dirty="0" smtClean="0">
              <a:solidFill>
                <a:schemeClr val="bg1"/>
              </a:solidFill>
              <a:ea typeface="黑体" pitchFamily="49" charset="-122"/>
            </a:endParaRPr>
          </a:p>
          <a:p>
            <a:pPr>
              <a:buFontTx/>
              <a:buNone/>
            </a:pPr>
            <a:endParaRPr lang="zh-CN" altLang="en-US" b="1" dirty="0">
              <a:solidFill>
                <a:schemeClr val="bg1"/>
              </a:solidFill>
              <a:ea typeface="黑体" pitchFamily="49" charset="-122"/>
            </a:endParaRP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5397689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en-US" altLang="zh-CN" sz="3200" b="1" dirty="0">
                <a:solidFill>
                  <a:schemeClr val="bg1"/>
                </a:solidFill>
                <a:ea typeface="黑体" pitchFamily="49" charset="-122"/>
              </a:rPr>
              <a:t>4</a:t>
            </a:r>
            <a:r>
              <a:rPr lang="zh-CN" altLang="en-US" sz="3200" b="1" dirty="0">
                <a:solidFill>
                  <a:schemeClr val="bg1"/>
                </a:solidFill>
                <a:ea typeface="黑体" pitchFamily="49" charset="-122"/>
              </a:rPr>
              <a:t>、史料实证与历史</a:t>
            </a:r>
            <a:r>
              <a:rPr lang="zh-CN" altLang="en-US" sz="3200" b="1" dirty="0" smtClean="0">
                <a:solidFill>
                  <a:schemeClr val="bg1"/>
                </a:solidFill>
                <a:ea typeface="黑体" pitchFamily="49" charset="-122"/>
              </a:rPr>
              <a:t>解释</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武 昌 起义：“必然”还是“偶然”</a:t>
            </a:r>
          </a:p>
          <a:p>
            <a:pPr>
              <a:buFontTx/>
              <a:buNone/>
            </a:pPr>
            <a:r>
              <a:rPr lang="zh-CN" altLang="en-US" b="1" dirty="0">
                <a:solidFill>
                  <a:schemeClr val="bg1"/>
                </a:solidFill>
                <a:ea typeface="黑体" pitchFamily="49" charset="-122"/>
              </a:rPr>
              <a:t>孙中山让位：“理智”还是“妥协”</a:t>
            </a:r>
          </a:p>
          <a:p>
            <a:pPr>
              <a:buFontTx/>
              <a:buNone/>
            </a:pPr>
            <a:r>
              <a:rPr lang="zh-CN" altLang="en-US" b="1" dirty="0">
                <a:solidFill>
                  <a:schemeClr val="bg1"/>
                </a:solidFill>
                <a:ea typeface="黑体" pitchFamily="49" charset="-122"/>
              </a:rPr>
              <a:t>辛 亥 革命：“成功”还是“失败”</a:t>
            </a:r>
          </a:p>
          <a:p>
            <a:pPr>
              <a:buFontTx/>
              <a:buNone/>
            </a:pPr>
            <a:r>
              <a:rPr lang="zh-CN" altLang="en-US" b="1" dirty="0">
                <a:solidFill>
                  <a:schemeClr val="bg1"/>
                </a:solidFill>
                <a:ea typeface="黑体" pitchFamily="49" charset="-122"/>
              </a:rPr>
              <a:t>民 国 政体：“移植”还是“创新”</a:t>
            </a:r>
          </a:p>
          <a:p>
            <a:pPr>
              <a:buFontTx/>
              <a:buNone/>
            </a:pPr>
            <a:r>
              <a:rPr lang="zh-CN" altLang="en-US" b="1" dirty="0">
                <a:solidFill>
                  <a:schemeClr val="bg1"/>
                </a:solidFill>
                <a:ea typeface="黑体" pitchFamily="49" charset="-122"/>
              </a:rPr>
              <a:t>共 和 观念：“深入人心”还是“任重道远”</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5397689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rgbClr val="FF0000"/>
                </a:solidFill>
                <a:sym typeface="Calibri" pitchFamily="34" charset="0"/>
              </a:rPr>
              <a:t>你是否同意</a:t>
            </a:r>
            <a:r>
              <a:rPr lang="en-US" altLang="zh-CN" sz="3200" b="1" dirty="0">
                <a:solidFill>
                  <a:srgbClr val="FF0000"/>
                </a:solidFill>
                <a:sym typeface="Calibri" pitchFamily="34" charset="0"/>
              </a:rPr>
              <a:t>《</a:t>
            </a:r>
            <a:r>
              <a:rPr lang="zh-CN" altLang="en-US" sz="3200" b="1" dirty="0">
                <a:solidFill>
                  <a:srgbClr val="FF0000"/>
                </a:solidFill>
                <a:sym typeface="Calibri" pitchFamily="34" charset="0"/>
              </a:rPr>
              <a:t>清帝逊位诏书</a:t>
            </a:r>
            <a:r>
              <a:rPr lang="en-US" altLang="zh-CN" sz="3200" b="1" dirty="0">
                <a:solidFill>
                  <a:srgbClr val="FF0000"/>
                </a:solidFill>
                <a:sym typeface="Calibri" pitchFamily="34" charset="0"/>
              </a:rPr>
              <a:t>》</a:t>
            </a:r>
            <a:r>
              <a:rPr lang="zh-CN" altLang="en-US" sz="3200" b="1" dirty="0">
                <a:solidFill>
                  <a:srgbClr val="FF0000"/>
                </a:solidFill>
                <a:sym typeface="Calibri" pitchFamily="34" charset="0"/>
              </a:rPr>
              <a:t>看成是中国版的“光荣革命</a:t>
            </a:r>
            <a:r>
              <a:rPr lang="en-US" altLang="zh-CN" sz="3200" b="1" dirty="0" smtClean="0">
                <a:solidFill>
                  <a:srgbClr val="FF0000"/>
                </a:solidFill>
                <a:sym typeface="Calibri" pitchFamily="34" charset="0"/>
              </a:rPr>
              <a:t>”</a:t>
            </a:r>
            <a:endParaRPr lang="zh-CN" altLang="en-US" sz="3200" b="1"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400" b="1" dirty="0">
                <a:solidFill>
                  <a:schemeClr val="bg1"/>
                </a:solidFill>
                <a:ea typeface="黑体" pitchFamily="49" charset="-122"/>
              </a:rPr>
              <a:t>同意：</a:t>
            </a:r>
          </a:p>
          <a:p>
            <a:pPr>
              <a:buFontTx/>
              <a:buNone/>
            </a:pPr>
            <a:r>
              <a:rPr lang="zh-CN" altLang="en-US" sz="2400" b="1" dirty="0">
                <a:solidFill>
                  <a:schemeClr val="bg1"/>
                </a:solidFill>
                <a:ea typeface="黑体" pitchFamily="49" charset="-122"/>
              </a:rPr>
              <a:t>清帝和平逊位，旧政权被推翻；</a:t>
            </a:r>
          </a:p>
          <a:p>
            <a:pPr>
              <a:buFontTx/>
              <a:buNone/>
            </a:pPr>
            <a:r>
              <a:rPr lang="zh-CN" altLang="en-US" sz="2400" b="1" dirty="0">
                <a:solidFill>
                  <a:schemeClr val="bg1"/>
                </a:solidFill>
                <a:ea typeface="黑体" pitchFamily="49" charset="-122"/>
              </a:rPr>
              <a:t>南北方合作，国家统一；</a:t>
            </a:r>
          </a:p>
          <a:p>
            <a:pPr>
              <a:buFontTx/>
              <a:buNone/>
            </a:pPr>
            <a:r>
              <a:rPr lang="zh-CN" altLang="en-US" sz="2400" b="1" dirty="0">
                <a:solidFill>
                  <a:schemeClr val="bg1"/>
                </a:solidFill>
                <a:ea typeface="黑体" pitchFamily="49" charset="-122"/>
              </a:rPr>
              <a:t>避免了内战和外国的干涉。</a:t>
            </a:r>
          </a:p>
          <a:p>
            <a:pPr>
              <a:buFontTx/>
              <a:buNone/>
            </a:pPr>
            <a:r>
              <a:rPr lang="zh-CN" altLang="en-US" sz="2400" b="1" dirty="0">
                <a:solidFill>
                  <a:schemeClr val="bg1"/>
                </a:solidFill>
                <a:ea typeface="黑体" pitchFamily="49" charset="-122"/>
              </a:rPr>
              <a:t>不同意：</a:t>
            </a:r>
          </a:p>
          <a:p>
            <a:pPr>
              <a:buFontTx/>
              <a:buNone/>
            </a:pPr>
            <a:r>
              <a:rPr lang="zh-CN" altLang="en-US" sz="2400" b="1" dirty="0">
                <a:solidFill>
                  <a:schemeClr val="bg1"/>
                </a:solidFill>
                <a:ea typeface="黑体" pitchFamily="49" charset="-122"/>
              </a:rPr>
              <a:t>政权落到了旧官僚手中，资产阶级没有掌握政权；</a:t>
            </a:r>
          </a:p>
          <a:p>
            <a:pPr>
              <a:buFontTx/>
              <a:buNone/>
            </a:pPr>
            <a:r>
              <a:rPr lang="zh-CN" altLang="en-US" sz="2400" b="1" dirty="0">
                <a:solidFill>
                  <a:schemeClr val="bg1"/>
                </a:solidFill>
                <a:ea typeface="黑体" pitchFamily="49" charset="-122"/>
              </a:rPr>
              <a:t>妥协是形势所迫的结果；</a:t>
            </a:r>
          </a:p>
          <a:p>
            <a:pPr>
              <a:buFontTx/>
              <a:buNone/>
            </a:pPr>
            <a:r>
              <a:rPr lang="zh-CN" altLang="en-US" sz="2400" b="1" dirty="0">
                <a:solidFill>
                  <a:schemeClr val="bg1"/>
                </a:solidFill>
                <a:ea typeface="黑体" pitchFamily="49" charset="-122"/>
              </a:rPr>
              <a:t>随后的政权安排和南北合作没有为民国奠定坚实基础。</a:t>
            </a:r>
          </a:p>
          <a:p>
            <a:pPr>
              <a:buFontTx/>
              <a:buNone/>
            </a:pPr>
            <a:endParaRPr lang="zh-CN" altLang="en-US" sz="2400" b="1" dirty="0">
              <a:solidFill>
                <a:schemeClr val="bg1"/>
              </a:solidFill>
              <a:ea typeface="黑体" pitchFamily="49" charset="-122"/>
            </a:endParaRPr>
          </a:p>
          <a:p>
            <a:pPr>
              <a:buFontTx/>
              <a:buNone/>
            </a:pPr>
            <a:endParaRPr lang="en-US" altLang="zh-CN" sz="2400" b="1" dirty="0" smtClean="0">
              <a:solidFill>
                <a:schemeClr val="bg1"/>
              </a:solidFill>
              <a:ea typeface="黑体" pitchFamily="49" charset="-122"/>
            </a:endParaRPr>
          </a:p>
        </p:txBody>
      </p:sp>
    </p:spTree>
    <p:extLst>
      <p:ext uri="{BB962C8B-B14F-4D97-AF65-F5344CB8AC3E}">
        <p14:creationId xmlns:p14="http://schemas.microsoft.com/office/powerpoint/2010/main" val="5397689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rPr>
              <a:t>如何理解辛亥革命的时代</a:t>
            </a:r>
            <a:r>
              <a:rPr lang="zh-CN" altLang="en-US" sz="3200" b="1" dirty="0" smtClean="0">
                <a:solidFill>
                  <a:schemeClr val="bg1"/>
                </a:solidFill>
              </a:rPr>
              <a:t>使命</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en-US" altLang="zh-CN" b="1" dirty="0">
                <a:solidFill>
                  <a:schemeClr val="bg1"/>
                </a:solidFill>
                <a:ea typeface="黑体" pitchFamily="49" charset="-122"/>
              </a:rPr>
              <a:t>1.</a:t>
            </a:r>
            <a:r>
              <a:rPr lang="zh-CN" altLang="en-US" b="1" dirty="0">
                <a:solidFill>
                  <a:schemeClr val="bg1"/>
                </a:solidFill>
                <a:ea typeface="黑体" pitchFamily="49" charset="-122"/>
              </a:rPr>
              <a:t>挽救民族危机、实现国家独立</a:t>
            </a:r>
          </a:p>
          <a:p>
            <a:pPr>
              <a:buFontTx/>
              <a:buNone/>
            </a:pPr>
            <a:r>
              <a:rPr lang="zh-CN" altLang="en-US" b="1" dirty="0">
                <a:solidFill>
                  <a:schemeClr val="bg1"/>
                </a:solidFill>
                <a:ea typeface="黑体" pitchFamily="49" charset="-122"/>
              </a:rPr>
              <a:t>                  </a:t>
            </a:r>
          </a:p>
          <a:p>
            <a:pPr>
              <a:buFontTx/>
              <a:buNone/>
            </a:pPr>
            <a:r>
              <a:rPr lang="zh-CN" altLang="en-US" b="1" dirty="0">
                <a:solidFill>
                  <a:schemeClr val="bg1"/>
                </a:solidFill>
                <a:ea typeface="黑体" pitchFamily="49" charset="-122"/>
              </a:rPr>
              <a:t> </a:t>
            </a:r>
            <a:r>
              <a:rPr lang="en-US" altLang="zh-CN" b="1" dirty="0">
                <a:solidFill>
                  <a:schemeClr val="bg1"/>
                </a:solidFill>
                <a:ea typeface="黑体" pitchFamily="49" charset="-122"/>
              </a:rPr>
              <a:t>2.</a:t>
            </a:r>
            <a:r>
              <a:rPr lang="zh-CN" altLang="en-US" b="1" dirty="0">
                <a:solidFill>
                  <a:schemeClr val="bg1"/>
                </a:solidFill>
                <a:ea typeface="黑体" pitchFamily="49" charset="-122"/>
              </a:rPr>
              <a:t>推翻腐朽政府、结束君主专制</a:t>
            </a:r>
          </a:p>
          <a:p>
            <a:pPr>
              <a:buFontTx/>
              <a:buNone/>
            </a:pPr>
            <a:r>
              <a:rPr lang="zh-CN" altLang="en-US" b="1" dirty="0">
                <a:solidFill>
                  <a:schemeClr val="bg1"/>
                </a:solidFill>
                <a:ea typeface="黑体" pitchFamily="49" charset="-122"/>
              </a:rPr>
              <a:t>                 </a:t>
            </a:r>
          </a:p>
          <a:p>
            <a:pPr>
              <a:buFontTx/>
              <a:buNone/>
            </a:pPr>
            <a:r>
              <a:rPr lang="zh-CN" altLang="en-US" b="1" dirty="0">
                <a:solidFill>
                  <a:schemeClr val="bg1"/>
                </a:solidFill>
                <a:ea typeface="黑体" pitchFamily="49" charset="-122"/>
              </a:rPr>
              <a:t> </a:t>
            </a:r>
            <a:r>
              <a:rPr lang="en-US" altLang="zh-CN" b="1" dirty="0">
                <a:solidFill>
                  <a:schemeClr val="bg1"/>
                </a:solidFill>
                <a:ea typeface="黑体" pitchFamily="49" charset="-122"/>
              </a:rPr>
              <a:t>3.</a:t>
            </a:r>
            <a:r>
              <a:rPr lang="zh-CN" altLang="en-US" b="1" dirty="0">
                <a:solidFill>
                  <a:schemeClr val="bg1"/>
                </a:solidFill>
                <a:ea typeface="黑体" pitchFamily="49" charset="-122"/>
              </a:rPr>
              <a:t>建立共和政体、发展资本主义</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1769026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051050" y="2997263"/>
            <a:ext cx="673258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4000" b="1" dirty="0">
                <a:solidFill>
                  <a:srgbClr val="000000"/>
                </a:solidFill>
                <a:latin typeface="黑体" pitchFamily="49" charset="-122"/>
                <a:ea typeface="黑体" pitchFamily="49" charset="-122"/>
              </a:rPr>
              <a:t>  </a:t>
            </a:r>
            <a:r>
              <a:rPr lang="zh-CN" altLang="en-US" sz="4000" b="1" dirty="0">
                <a:solidFill>
                  <a:srgbClr val="FF0000"/>
                </a:solidFill>
                <a:latin typeface="黑体" pitchFamily="49" charset="-122"/>
                <a:ea typeface="黑体" pitchFamily="49" charset="-122"/>
              </a:rPr>
              <a:t>要求：</a:t>
            </a:r>
            <a:br>
              <a:rPr lang="zh-CN" altLang="en-US" sz="4000" b="1" dirty="0">
                <a:solidFill>
                  <a:srgbClr val="FF0000"/>
                </a:solidFill>
                <a:latin typeface="黑体" pitchFamily="49" charset="-122"/>
                <a:ea typeface="黑体" pitchFamily="49" charset="-122"/>
              </a:rPr>
            </a:br>
            <a:r>
              <a:rPr lang="zh-CN" altLang="en-US" sz="4000" b="1" dirty="0">
                <a:solidFill>
                  <a:srgbClr val="FF0000"/>
                </a:solidFill>
                <a:latin typeface="黑体" pitchFamily="49" charset="-122"/>
                <a:ea typeface="黑体" pitchFamily="49" charset="-122"/>
              </a:rPr>
              <a:t>  </a:t>
            </a:r>
            <a:r>
              <a:rPr lang="zh-CN" altLang="en-US" sz="3600" b="1" dirty="0">
                <a:solidFill>
                  <a:schemeClr val="bg1"/>
                </a:solidFill>
                <a:latin typeface="隶书" pitchFamily="49" charset="-122"/>
                <a:ea typeface="隶书" pitchFamily="49" charset="-122"/>
              </a:rPr>
              <a:t>注意自己的角色定位；所写的新闻报道要包括运动的口号、中心、主力、结果等基本内容，字数在200字左右。</a:t>
            </a:r>
          </a:p>
        </p:txBody>
      </p:sp>
      <p:sp>
        <p:nvSpPr>
          <p:cNvPr id="121859" name="Text Box 3"/>
          <p:cNvSpPr txBox="1">
            <a:spLocks noChangeArrowheads="1"/>
          </p:cNvSpPr>
          <p:nvPr/>
        </p:nvSpPr>
        <p:spPr bwMode="auto">
          <a:xfrm>
            <a:off x="323850" y="1341438"/>
            <a:ext cx="79057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lnSpc>
                <a:spcPct val="110000"/>
              </a:lnSpc>
            </a:pPr>
            <a:r>
              <a:rPr lang="zh-CN" altLang="en-US" sz="4000" b="1" dirty="0">
                <a:solidFill>
                  <a:srgbClr val="0033CC"/>
                </a:solidFill>
                <a:latin typeface="Times New Roman" pitchFamily="18" charset="0"/>
                <a:ea typeface="黑体" pitchFamily="49" charset="-122"/>
              </a:rPr>
              <a:t>       </a:t>
            </a:r>
            <a:r>
              <a:rPr lang="zh-CN" altLang="en-US" sz="3600" b="1" dirty="0">
                <a:solidFill>
                  <a:schemeClr val="bg1"/>
                </a:solidFill>
                <a:latin typeface="Times New Roman" pitchFamily="18" charset="0"/>
                <a:ea typeface="楷体_GB2312" pitchFamily="1" charset="-122"/>
              </a:rPr>
              <a:t>请以当时外国记者的身份</a:t>
            </a:r>
          </a:p>
          <a:p>
            <a:pPr algn="just" eaLnBrk="1" hangingPunct="1">
              <a:lnSpc>
                <a:spcPct val="110000"/>
              </a:lnSpc>
            </a:pPr>
            <a:r>
              <a:rPr lang="zh-CN" altLang="en-US" sz="3600" b="1" dirty="0">
                <a:solidFill>
                  <a:schemeClr val="bg1"/>
                </a:solidFill>
                <a:latin typeface="Times New Roman" pitchFamily="18" charset="0"/>
                <a:ea typeface="楷体_GB2312" pitchFamily="1" charset="-122"/>
              </a:rPr>
              <a:t>写一篇有关五四运动的新闻报道。</a:t>
            </a:r>
          </a:p>
        </p:txBody>
      </p:sp>
      <p:pic>
        <p:nvPicPr>
          <p:cNvPr id="121860" name="Picture 4" descr="MCj030126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409" y="476314"/>
            <a:ext cx="1704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5" descr="MCj02307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213100"/>
            <a:ext cx="1779588"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WordArt 7"/>
          <p:cNvSpPr>
            <a:spLocks noChangeArrowheads="1" noChangeShapeType="1" noTextEdit="1"/>
          </p:cNvSpPr>
          <p:nvPr/>
        </p:nvSpPr>
        <p:spPr bwMode="auto">
          <a:xfrm>
            <a:off x="5940457" y="5300663"/>
            <a:ext cx="2879725" cy="1314450"/>
          </a:xfrm>
          <a:prstGeom prst="rect">
            <a:avLst/>
          </a:prstGeom>
        </p:spPr>
        <p:txBody>
          <a:bodyPr wrap="none" fromWordArt="1">
            <a:prstTxWarp prst="textCurveUp">
              <a:avLst>
                <a:gd name="adj" fmla="val 40356"/>
              </a:avLst>
            </a:prstTxWarp>
          </a:bodyPr>
          <a:lstStyle/>
          <a:p>
            <a:pPr algn="ctr"/>
            <a:r>
              <a:rPr lang="zh-CN" altLang="en-US" sz="3600" b="1" kern="10">
                <a:ln w="12700">
                  <a:solidFill>
                    <a:srgbClr val="000000"/>
                  </a:solidFill>
                  <a:round/>
                  <a:headEnd/>
                  <a:tailEnd/>
                </a:ln>
                <a:solidFill>
                  <a:srgbClr val="FF0066"/>
                </a:solidFill>
                <a:effectLst>
                  <a:outerShdw dist="45791" dir="2021404" algn="ctr" rotWithShape="0">
                    <a:srgbClr val="808080">
                      <a:alpha val="79999"/>
                    </a:srgbClr>
                  </a:outerShdw>
                </a:effectLst>
                <a:latin typeface="黑体"/>
                <a:ea typeface="黑体"/>
              </a:rPr>
              <a:t>角色体验</a:t>
            </a:r>
          </a:p>
        </p:txBody>
      </p:sp>
      <p:sp>
        <p:nvSpPr>
          <p:cNvPr id="121863" name="Rectangle 8"/>
          <p:cNvSpPr>
            <a:spLocks noChangeArrowheads="1"/>
          </p:cNvSpPr>
          <p:nvPr/>
        </p:nvSpPr>
        <p:spPr bwMode="auto">
          <a:xfrm>
            <a:off x="2392020" y="404876"/>
            <a:ext cx="41456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400" b="1" dirty="0">
                <a:solidFill>
                  <a:schemeClr val="bg1"/>
                </a:solidFill>
                <a:latin typeface="Comic Sans MS" pitchFamily="66" charset="0"/>
                <a:ea typeface="黑体" pitchFamily="49" charset="-122"/>
              </a:rPr>
              <a:t>五四运动的经过</a:t>
            </a:r>
          </a:p>
        </p:txBody>
      </p:sp>
    </p:spTree>
    <p:extLst>
      <p:ext uri="{BB962C8B-B14F-4D97-AF65-F5344CB8AC3E}">
        <p14:creationId xmlns:p14="http://schemas.microsoft.com/office/powerpoint/2010/main" val="137299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endParaRPr lang="zh-CN" altLang="en-US" sz="3200" b="1" dirty="0" smtClean="0">
              <a:solidFill>
                <a:schemeClr val="bg1"/>
              </a:solidFill>
              <a:ea typeface="华文彩云" pitchFamily="2" charset="-122"/>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63" y="0"/>
            <a:ext cx="91380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7346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b="1" dirty="0">
                <a:solidFill>
                  <a:srgbClr val="FF0000"/>
                </a:solidFill>
              </a:rPr>
              <a:t>三、要有研磨意识</a:t>
            </a:r>
            <a:endParaRPr lang="zh-CN" altLang="en-US"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smtClean="0">
                <a:solidFill>
                  <a:schemeClr val="bg1"/>
                </a:solidFill>
                <a:ea typeface="黑体" pitchFamily="49" charset="-122"/>
              </a:rPr>
              <a:t> 由</a:t>
            </a:r>
            <a:r>
              <a:rPr lang="zh-CN" altLang="en-US" b="1" dirty="0">
                <a:solidFill>
                  <a:schemeClr val="bg1"/>
                </a:solidFill>
                <a:ea typeface="黑体" pitchFamily="49" charset="-122"/>
              </a:rPr>
              <a:t>对</a:t>
            </a:r>
            <a:r>
              <a:rPr lang="zh-CN" altLang="en-US" b="1" dirty="0">
                <a:solidFill>
                  <a:srgbClr val="FF0000"/>
                </a:solidFill>
                <a:ea typeface="黑体" pitchFamily="49" charset="-122"/>
              </a:rPr>
              <a:t>知识的知晓</a:t>
            </a:r>
            <a:r>
              <a:rPr lang="zh-CN" altLang="en-US" b="1" dirty="0">
                <a:solidFill>
                  <a:schemeClr val="bg1"/>
                </a:solidFill>
                <a:ea typeface="黑体" pitchFamily="49" charset="-122"/>
              </a:rPr>
              <a:t>转化为对</a:t>
            </a:r>
            <a:r>
              <a:rPr lang="zh-CN" altLang="en-US" b="1" dirty="0">
                <a:solidFill>
                  <a:srgbClr val="FF0000"/>
                </a:solidFill>
                <a:ea typeface="黑体" pitchFamily="49" charset="-122"/>
              </a:rPr>
              <a:t>知识的理解</a:t>
            </a:r>
          </a:p>
          <a:p>
            <a:pPr>
              <a:buFontTx/>
              <a:buNone/>
            </a:pPr>
            <a:r>
              <a:rPr lang="zh-CN" altLang="en-US" b="1" dirty="0">
                <a:solidFill>
                  <a:schemeClr val="bg1"/>
                </a:solidFill>
                <a:ea typeface="黑体" pitchFamily="49" charset="-122"/>
              </a:rPr>
              <a:t> 由对</a:t>
            </a:r>
            <a:r>
              <a:rPr lang="zh-CN" altLang="en-US" b="1" dirty="0">
                <a:solidFill>
                  <a:srgbClr val="FF0000"/>
                </a:solidFill>
                <a:ea typeface="黑体" pitchFamily="49" charset="-122"/>
              </a:rPr>
              <a:t>史事的记忆</a:t>
            </a:r>
            <a:r>
              <a:rPr lang="zh-CN" altLang="en-US" b="1" dirty="0">
                <a:solidFill>
                  <a:schemeClr val="bg1"/>
                </a:solidFill>
                <a:ea typeface="黑体" pitchFamily="49" charset="-122"/>
              </a:rPr>
              <a:t>转化为对</a:t>
            </a:r>
            <a:r>
              <a:rPr lang="zh-CN" altLang="en-US" b="1" dirty="0">
                <a:solidFill>
                  <a:srgbClr val="FF0000"/>
                </a:solidFill>
                <a:ea typeface="黑体" pitchFamily="49" charset="-122"/>
              </a:rPr>
              <a:t>历史的思考</a:t>
            </a:r>
          </a:p>
          <a:p>
            <a:pPr>
              <a:buFontTx/>
              <a:buNone/>
            </a:pPr>
            <a:r>
              <a:rPr lang="zh-CN" altLang="en-US" b="1" dirty="0">
                <a:solidFill>
                  <a:schemeClr val="bg1"/>
                </a:solidFill>
                <a:ea typeface="黑体" pitchFamily="49" charset="-122"/>
              </a:rPr>
              <a:t> 由对</a:t>
            </a:r>
            <a:r>
              <a:rPr lang="zh-CN" altLang="en-US" b="1" dirty="0">
                <a:solidFill>
                  <a:srgbClr val="FF0000"/>
                </a:solidFill>
                <a:ea typeface="黑体" pitchFamily="49" charset="-122"/>
              </a:rPr>
              <a:t>知识的接受</a:t>
            </a:r>
            <a:r>
              <a:rPr lang="zh-CN" altLang="en-US" b="1" dirty="0">
                <a:solidFill>
                  <a:schemeClr val="bg1"/>
                </a:solidFill>
                <a:ea typeface="黑体" pitchFamily="49" charset="-122"/>
              </a:rPr>
              <a:t>转化为对</a:t>
            </a:r>
            <a:r>
              <a:rPr lang="zh-CN" altLang="en-US" b="1" dirty="0">
                <a:solidFill>
                  <a:srgbClr val="FF0000"/>
                </a:solidFill>
                <a:ea typeface="黑体" pitchFamily="49" charset="-122"/>
              </a:rPr>
              <a:t>历史的探究  </a:t>
            </a:r>
          </a:p>
          <a:p>
            <a:pPr>
              <a:buFontTx/>
              <a:buNone/>
            </a:pPr>
            <a:r>
              <a:rPr lang="zh-CN" altLang="en-US" b="1" dirty="0">
                <a:solidFill>
                  <a:schemeClr val="bg1"/>
                </a:solidFill>
                <a:ea typeface="黑体" pitchFamily="49" charset="-122"/>
              </a:rPr>
              <a:t> 由对</a:t>
            </a:r>
            <a:r>
              <a:rPr lang="zh-CN" altLang="en-US" b="1" dirty="0">
                <a:solidFill>
                  <a:srgbClr val="FF0000"/>
                </a:solidFill>
                <a:ea typeface="黑体" pitchFamily="49" charset="-122"/>
              </a:rPr>
              <a:t>教材的复述</a:t>
            </a:r>
            <a:r>
              <a:rPr lang="zh-CN" altLang="en-US" b="1" dirty="0">
                <a:solidFill>
                  <a:schemeClr val="bg1"/>
                </a:solidFill>
                <a:ea typeface="黑体" pitchFamily="49" charset="-122"/>
              </a:rPr>
              <a:t>转化为对</a:t>
            </a:r>
            <a:r>
              <a:rPr lang="zh-CN" altLang="en-US" b="1" dirty="0">
                <a:solidFill>
                  <a:srgbClr val="FF0000"/>
                </a:solidFill>
                <a:ea typeface="黑体" pitchFamily="49" charset="-122"/>
              </a:rPr>
              <a:t>历史的建构</a:t>
            </a:r>
          </a:p>
          <a:p>
            <a:pPr>
              <a:buFontTx/>
              <a:buNone/>
            </a:pPr>
            <a:r>
              <a:rPr lang="zh-CN" altLang="en-US" b="1" dirty="0">
                <a:solidFill>
                  <a:schemeClr val="bg1"/>
                </a:solidFill>
                <a:ea typeface="黑体" pitchFamily="49" charset="-122"/>
              </a:rPr>
              <a:t> 由对</a:t>
            </a:r>
            <a:r>
              <a:rPr lang="zh-CN" altLang="en-US" b="1" dirty="0">
                <a:solidFill>
                  <a:srgbClr val="FF0000"/>
                </a:solidFill>
                <a:ea typeface="黑体" pitchFamily="49" charset="-122"/>
              </a:rPr>
              <a:t>分数的追求</a:t>
            </a:r>
            <a:r>
              <a:rPr lang="zh-CN" altLang="en-US" b="1" dirty="0">
                <a:solidFill>
                  <a:schemeClr val="bg1"/>
                </a:solidFill>
                <a:ea typeface="黑体" pitchFamily="49" charset="-122"/>
              </a:rPr>
              <a:t>转化为对</a:t>
            </a:r>
            <a:r>
              <a:rPr lang="zh-CN" altLang="en-US" b="1" dirty="0">
                <a:solidFill>
                  <a:srgbClr val="FF0000"/>
                </a:solidFill>
                <a:ea typeface="黑体" pitchFamily="49" charset="-122"/>
              </a:rPr>
              <a:t>素养的培养</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4836626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200" b="1" dirty="0">
                <a:solidFill>
                  <a:schemeClr val="bg1"/>
                </a:solidFill>
                <a:ea typeface="黑体" pitchFamily="49" charset="-122"/>
              </a:rPr>
              <a:t>开展基于史料研习的教学</a:t>
            </a:r>
            <a:r>
              <a:rPr lang="zh-CN" altLang="en-US" sz="3200" b="1" dirty="0" smtClean="0">
                <a:solidFill>
                  <a:schemeClr val="bg1"/>
                </a:solidFill>
                <a:ea typeface="黑体" pitchFamily="49" charset="-122"/>
              </a:rPr>
              <a:t>活动</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sz="2800" b="1" dirty="0" smtClean="0">
                <a:solidFill>
                  <a:schemeClr val="bg1"/>
                </a:solidFill>
                <a:ea typeface="黑体" pitchFamily="49" charset="-122"/>
              </a:rPr>
              <a:t>          </a:t>
            </a:r>
            <a:r>
              <a:rPr lang="zh-CN" altLang="en-US" sz="2400" b="1" dirty="0" smtClean="0">
                <a:solidFill>
                  <a:schemeClr val="bg1"/>
                </a:solidFill>
                <a:ea typeface="黑体" pitchFamily="49" charset="-122"/>
              </a:rPr>
              <a:t>历史学习不是</a:t>
            </a:r>
            <a:r>
              <a:rPr lang="zh-CN" altLang="en-US" sz="2400" b="1" dirty="0">
                <a:solidFill>
                  <a:schemeClr val="bg1"/>
                </a:solidFill>
                <a:ea typeface="黑体" pitchFamily="49" charset="-122"/>
              </a:rPr>
              <a:t>简单地接受现成的答案，而是通 过</a:t>
            </a:r>
            <a:r>
              <a:rPr lang="zh-CN" altLang="en-US" sz="2400" b="1" dirty="0" smtClean="0">
                <a:solidFill>
                  <a:schemeClr val="bg1"/>
                </a:solidFill>
                <a:ea typeface="黑体" pitchFamily="49" charset="-122"/>
              </a:rPr>
              <a:t>对</a:t>
            </a:r>
            <a:r>
              <a:rPr lang="zh-CN" altLang="en-US" sz="2400" b="1" dirty="0">
                <a:solidFill>
                  <a:schemeClr val="bg1"/>
                </a:solidFill>
                <a:ea typeface="黑体" pitchFamily="49" charset="-122"/>
              </a:rPr>
              <a:t>相关</a:t>
            </a:r>
            <a:r>
              <a:rPr lang="zh-CN" altLang="en-US" sz="2400" b="1" dirty="0" smtClean="0">
                <a:solidFill>
                  <a:schemeClr val="bg1"/>
                </a:solidFill>
                <a:ea typeface="黑体" pitchFamily="49" charset="-122"/>
              </a:rPr>
              <a:t>史实的</a:t>
            </a:r>
            <a:r>
              <a:rPr lang="zh-CN" altLang="en-US" sz="2400" b="1" dirty="0">
                <a:solidFill>
                  <a:schemeClr val="bg1"/>
                </a:solidFill>
                <a:ea typeface="黑体" pitchFamily="49" charset="-122"/>
              </a:rPr>
              <a:t>了解，尤其是选择典型的、有价值的、有说服力的</a:t>
            </a:r>
            <a:r>
              <a:rPr lang="zh-CN" altLang="en-US" sz="2400" b="1" dirty="0" smtClean="0">
                <a:solidFill>
                  <a:schemeClr val="bg1"/>
                </a:solidFill>
                <a:ea typeface="黑体" pitchFamily="49" charset="-122"/>
              </a:rPr>
              <a:t>史料进行</a:t>
            </a:r>
            <a:r>
              <a:rPr lang="zh-CN" altLang="en-US" sz="2400" b="1" dirty="0">
                <a:solidFill>
                  <a:schemeClr val="bg1"/>
                </a:solidFill>
                <a:ea typeface="黑体" pitchFamily="49" charset="-122"/>
              </a:rPr>
              <a:t>分析，用实证的方式 对问题</a:t>
            </a:r>
            <a:r>
              <a:rPr lang="zh-CN" altLang="en-US" sz="2400" b="1" dirty="0" smtClean="0">
                <a:solidFill>
                  <a:schemeClr val="bg1"/>
                </a:solidFill>
                <a:ea typeface="黑体" pitchFamily="49" charset="-122"/>
              </a:rPr>
              <a:t>的探讨。</a:t>
            </a:r>
            <a:endParaRPr lang="en-US" altLang="zh-CN" sz="2800" b="1" dirty="0" smtClean="0">
              <a:solidFill>
                <a:schemeClr val="bg1"/>
              </a:solidFill>
              <a:ea typeface="黑体" pitchFamily="49" charset="-122"/>
            </a:endParaRPr>
          </a:p>
        </p:txBody>
      </p:sp>
    </p:spTree>
    <p:extLst>
      <p:ext uri="{BB962C8B-B14F-4D97-AF65-F5344CB8AC3E}">
        <p14:creationId xmlns:p14="http://schemas.microsoft.com/office/powerpoint/2010/main" val="34836626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图片 2" descr="正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 y="-6350"/>
            <a:ext cx="91757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3073"/>
          <p:cNvSpPr>
            <a:spLocks noGrp="1"/>
          </p:cNvSpPr>
          <p:nvPr>
            <p:ph type="ctrTitle"/>
          </p:nvPr>
        </p:nvSpPr>
        <p:spPr>
          <a:xfrm>
            <a:off x="609601" y="762000"/>
            <a:ext cx="7939088" cy="1538288"/>
          </a:xfrm>
        </p:spPr>
        <p:txBody>
          <a:bodyPr/>
          <a:lstStyle/>
          <a:p>
            <a:pPr algn="ctr" eaLnBrk="1" hangingPunct="1">
              <a:lnSpc>
                <a:spcPct val="130000"/>
              </a:lnSpc>
              <a:defRPr/>
            </a:pPr>
            <a:r>
              <a:rPr lang="en-US" altLang="zh-CN" sz="4400" b="1" noProof="1"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r>
            <a:br>
              <a:rPr lang="en-US" altLang="zh-CN" sz="4400" b="1" noProof="1"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br>
            <a:r>
              <a:rPr lang="zh-CN" altLang="zh-CN" sz="4400" b="1" noProof="1"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从</a:t>
            </a:r>
            <a:r>
              <a:rPr lang="zh-CN" altLang="zh-CN" sz="4400" b="1" noProof="1">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唐宋政治制度变革窥探</a:t>
            </a:r>
            <a:r>
              <a:rPr lang="zh-CN" altLang="zh-CN" sz="44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r>
            <a:br>
              <a:rPr lang="zh-CN" altLang="zh-CN" sz="4400" b="1" dirty="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br>
            <a:r>
              <a:rPr lang="zh-CN" altLang="zh-CN" sz="4400" b="1" noProof="1">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中国古代政治</a:t>
            </a:r>
            <a:r>
              <a:rPr lang="zh-CN" altLang="zh-CN" sz="4400" b="1" noProof="1"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理性</a:t>
            </a:r>
            <a:r>
              <a:rPr lang="en-US" altLang="zh-CN" sz="4400" b="1" noProof="1"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r>
            <a:br>
              <a:rPr lang="en-US" altLang="zh-CN" sz="4400" b="1" noProof="1" smtClean="0">
                <a:solidFill>
                  <a:srgbClr val="FF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br>
            <a:r>
              <a:rPr lang="zh-CN" altLang="en-US" sz="4400" b="1" noProof="1" smtClean="0">
                <a:solidFill>
                  <a:srgbClr val="FF0000"/>
                </a:solidFill>
                <a:latin typeface="华文新魏" panose="02010800040101010101" pitchFamily="2" charset="-122"/>
                <a:ea typeface="华文新魏" panose="02010800040101010101" pitchFamily="2" charset="-122"/>
              </a:rPr>
              <a:t>东莞高级中学 张芳芳</a:t>
            </a:r>
            <a:endParaRPr lang="zh-CN" altLang="zh-CN" sz="4400" b="1" noProof="1">
              <a:solidFill>
                <a:srgbClr val="FF0000"/>
              </a:solidFill>
              <a:latin typeface="华文新魏" panose="02010800040101010101" pitchFamily="2" charset="-122"/>
              <a:ea typeface="华文新魏" panose="02010800040101010101" pitchFamily="2" charset="-122"/>
            </a:endParaRPr>
          </a:p>
        </p:txBody>
      </p:sp>
      <p:sp>
        <p:nvSpPr>
          <p:cNvPr id="177156" name="副标题 3074"/>
          <p:cNvSpPr>
            <a:spLocks noGrp="1" noChangeArrowheads="1"/>
          </p:cNvSpPr>
          <p:nvPr>
            <p:ph type="subTitle" idx="1"/>
          </p:nvPr>
        </p:nvSpPr>
        <p:spPr>
          <a:xfrm>
            <a:off x="990600" y="3006789"/>
            <a:ext cx="6859588" cy="3851275"/>
          </a:xfrm>
        </p:spPr>
        <p:txBody>
          <a:bodyPr/>
          <a:lstStyle/>
          <a:p>
            <a:pPr>
              <a:lnSpc>
                <a:spcPct val="220000"/>
              </a:lnSpc>
              <a:buSzPct val="50000"/>
            </a:pPr>
            <a:r>
              <a:rPr lang="zh-CN" altLang="en-US" sz="3200" b="1" dirty="0" smtClean="0">
                <a:solidFill>
                  <a:srgbClr val="0000FF"/>
                </a:solidFill>
                <a:latin typeface="微软雅黑" pitchFamily="34" charset="-122"/>
                <a:ea typeface="微软雅黑" pitchFamily="34" charset="-122"/>
              </a:rPr>
              <a:t>一、多棱镜下的古代中国</a:t>
            </a:r>
          </a:p>
          <a:p>
            <a:pPr>
              <a:lnSpc>
                <a:spcPct val="220000"/>
              </a:lnSpc>
              <a:buSzPct val="50000"/>
            </a:pPr>
            <a:r>
              <a:rPr lang="zh-CN" altLang="en-US" sz="3200" b="1" dirty="0" smtClean="0">
                <a:solidFill>
                  <a:srgbClr val="0000FF"/>
                </a:solidFill>
                <a:latin typeface="微软雅黑" pitchFamily="34" charset="-122"/>
                <a:ea typeface="微软雅黑" pitchFamily="34" charset="-122"/>
              </a:rPr>
              <a:t>二、显微镜下看唐宋政治</a:t>
            </a:r>
          </a:p>
          <a:p>
            <a:pPr>
              <a:lnSpc>
                <a:spcPct val="220000"/>
              </a:lnSpc>
              <a:buSzPct val="50000"/>
            </a:pPr>
            <a:r>
              <a:rPr lang="zh-CN" altLang="en-US" sz="3200" b="1" dirty="0" smtClean="0">
                <a:solidFill>
                  <a:srgbClr val="0000FF"/>
                </a:solidFill>
                <a:latin typeface="微软雅黑" pitchFamily="34" charset="-122"/>
                <a:ea typeface="微软雅黑" pitchFamily="34" charset="-122"/>
              </a:rPr>
              <a:t>三、透视镜下品唐宋政治</a:t>
            </a:r>
          </a:p>
        </p:txBody>
      </p:sp>
    </p:spTree>
    <p:extLst>
      <p:ext uri="{BB962C8B-B14F-4D97-AF65-F5344CB8AC3E}">
        <p14:creationId xmlns:p14="http://schemas.microsoft.com/office/powerpoint/2010/main" val="34855646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内容占位符 2"/>
          <p:cNvSpPr>
            <a:spLocks noGrp="1" noChangeArrowheads="1"/>
          </p:cNvSpPr>
          <p:nvPr>
            <p:ph idx="1"/>
          </p:nvPr>
        </p:nvSpPr>
        <p:spPr>
          <a:xfrm>
            <a:off x="211138" y="1219204"/>
            <a:ext cx="8932862" cy="4525963"/>
          </a:xfrm>
        </p:spPr>
        <p:txBody>
          <a:bodyPr/>
          <a:lstStyle/>
          <a:p>
            <a:pPr algn="ctr">
              <a:buFont typeface="Wingdings" pitchFamily="2" charset="2"/>
              <a:buNone/>
              <a:defRPr/>
            </a:pPr>
            <a:endParaRPr lang="en-US" altLang="zh-CN" sz="3600" b="1" noProof="1"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defRPr/>
            </a:pPr>
            <a:r>
              <a:rPr lang="zh-CN" altLang="en-US" sz="3600" b="1" dirty="0" smtClean="0">
                <a:solidFill>
                  <a:schemeClr val="bg1"/>
                </a:solidFill>
                <a:latin typeface="微软雅黑" pitchFamily="34" charset="-122"/>
                <a:ea typeface="微软雅黑" pitchFamily="34" charset="-122"/>
              </a:rPr>
              <a:t>一、多棱镜下的古代中国</a:t>
            </a:r>
          </a:p>
          <a:p>
            <a:pPr algn="ctr">
              <a:defRPr/>
            </a:pPr>
            <a:r>
              <a:rPr lang="zh-CN" altLang="en-US" sz="3600" b="1" dirty="0" smtClean="0">
                <a:solidFill>
                  <a:schemeClr val="bg1"/>
                </a:solidFill>
                <a:latin typeface="华文新魏" pitchFamily="2" charset="-122"/>
                <a:ea typeface="华文新魏" pitchFamily="2" charset="-122"/>
              </a:rPr>
              <a:t>请用一个词概括你心目中的中国古代政治</a:t>
            </a:r>
          </a:p>
        </p:txBody>
      </p:sp>
    </p:spTree>
    <p:extLst>
      <p:ext uri="{BB962C8B-B14F-4D97-AF65-F5344CB8AC3E}">
        <p14:creationId xmlns:p14="http://schemas.microsoft.com/office/powerpoint/2010/main" val="32873210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pPr marL="342900" lvl="0" indent="-342900">
              <a:spcBef>
                <a:spcPct val="20000"/>
              </a:spcBef>
              <a:defRPr/>
            </a:pPr>
            <a:r>
              <a:rPr lang="zh-CN" altLang="en-US" sz="3600" b="1" dirty="0">
                <a:solidFill>
                  <a:srgbClr val="FFFFFF"/>
                </a:solidFill>
                <a:latin typeface="微软雅黑" pitchFamily="34" charset="-122"/>
                <a:ea typeface="微软雅黑" pitchFamily="34" charset="-122"/>
                <a:cs typeface="+mn-cs"/>
              </a:rPr>
              <a:t>一、多棱镜下的古代</a:t>
            </a:r>
            <a:r>
              <a:rPr lang="zh-CN" altLang="en-US" sz="3600" b="1" dirty="0" smtClean="0">
                <a:solidFill>
                  <a:srgbClr val="FFFFFF"/>
                </a:solidFill>
                <a:latin typeface="微软雅黑" pitchFamily="34" charset="-122"/>
                <a:ea typeface="微软雅黑" pitchFamily="34" charset="-122"/>
                <a:cs typeface="+mn-cs"/>
              </a:rPr>
              <a:t>中国</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a:t>
            </a:r>
            <a:r>
              <a:rPr lang="zh-CN" altLang="en-US" b="1" dirty="0">
                <a:solidFill>
                  <a:schemeClr val="bg1"/>
                </a:solidFill>
                <a:ea typeface="黑体" pitchFamily="49" charset="-122"/>
              </a:rPr>
              <a:t>法</a:t>
            </a:r>
            <a:r>
              <a:rPr lang="en-US" altLang="zh-CN" b="1" dirty="0">
                <a:solidFill>
                  <a:schemeClr val="bg1"/>
                </a:solidFill>
                <a:ea typeface="黑体" pitchFamily="49" charset="-122"/>
              </a:rPr>
              <a:t>)</a:t>
            </a:r>
            <a:r>
              <a:rPr lang="zh-CN" altLang="en-US" b="1" dirty="0">
                <a:solidFill>
                  <a:schemeClr val="bg1"/>
                </a:solidFill>
                <a:ea typeface="黑体" pitchFamily="49" charset="-122"/>
              </a:rPr>
              <a:t>孟德斯鸠：中国是一个专制的国家，它的原则是恐怖。</a:t>
            </a:r>
          </a:p>
          <a:p>
            <a:pPr>
              <a:buFontTx/>
              <a:buNone/>
            </a:pP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a:t>
            </a:r>
            <a:r>
              <a:rPr lang="zh-CN" altLang="en-US" b="1" dirty="0">
                <a:solidFill>
                  <a:schemeClr val="bg1"/>
                </a:solidFill>
                <a:ea typeface="黑体" pitchFamily="49" charset="-122"/>
              </a:rPr>
              <a:t>美</a:t>
            </a:r>
            <a:r>
              <a:rPr lang="en-US" altLang="zh-CN" b="1" dirty="0">
                <a:solidFill>
                  <a:schemeClr val="bg1"/>
                </a:solidFill>
                <a:ea typeface="黑体" pitchFamily="49" charset="-122"/>
              </a:rPr>
              <a:t>)</a:t>
            </a:r>
            <a:r>
              <a:rPr lang="zh-CN" altLang="en-US" b="1" dirty="0">
                <a:solidFill>
                  <a:schemeClr val="bg1"/>
                </a:solidFill>
                <a:ea typeface="黑体" pitchFamily="49" charset="-122"/>
              </a:rPr>
              <a:t>爱默生：中华帝国所享有的声誉正是木乃伊的声誉，它把世界上最丑恶的形象一丝不变地保持了三四千年。</a:t>
            </a:r>
          </a:p>
          <a:p>
            <a:pPr>
              <a:buFontTx/>
              <a:buNone/>
            </a:pP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a:t>
            </a:r>
            <a:r>
              <a:rPr lang="en-US" altLang="zh-CN" b="1" dirty="0">
                <a:solidFill>
                  <a:schemeClr val="bg1"/>
                </a:solidFill>
                <a:ea typeface="黑体" pitchFamily="49" charset="-122"/>
              </a:rPr>
              <a:t>(</a:t>
            </a:r>
            <a:r>
              <a:rPr lang="zh-CN" altLang="en-US" b="1" dirty="0">
                <a:solidFill>
                  <a:schemeClr val="bg1"/>
                </a:solidFill>
                <a:ea typeface="黑体" pitchFamily="49" charset="-122"/>
              </a:rPr>
              <a:t>英</a:t>
            </a:r>
            <a:r>
              <a:rPr lang="en-US" altLang="zh-CN" b="1" dirty="0">
                <a:solidFill>
                  <a:schemeClr val="bg1"/>
                </a:solidFill>
                <a:ea typeface="黑体" pitchFamily="49" charset="-122"/>
              </a:rPr>
              <a:t>)</a:t>
            </a:r>
            <a:r>
              <a:rPr lang="zh-CN" altLang="en-US" b="1" dirty="0">
                <a:solidFill>
                  <a:schemeClr val="bg1"/>
                </a:solidFill>
                <a:ea typeface="黑体" pitchFamily="49" charset="-122"/>
              </a:rPr>
              <a:t>汤因比</a:t>
            </a:r>
            <a:r>
              <a:rPr lang="en-US" altLang="zh-CN" b="1" dirty="0">
                <a:solidFill>
                  <a:schemeClr val="bg1"/>
                </a:solidFill>
                <a:ea typeface="黑体" pitchFamily="49" charset="-122"/>
              </a:rPr>
              <a:t>:</a:t>
            </a:r>
            <a:r>
              <a:rPr lang="zh-CN" altLang="en-US" b="1" dirty="0">
                <a:solidFill>
                  <a:schemeClr val="bg1"/>
                </a:solidFill>
                <a:ea typeface="黑体" pitchFamily="49" charset="-122"/>
              </a:rPr>
              <a:t>在这个天朝里，好几百年过去了，什么也不增加，什么也不减少，什么政府、教育、整个的生活制度全变成了一种繁文缛节；在那里</a:t>
            </a:r>
            <a:r>
              <a:rPr lang="en-US" altLang="zh-CN" b="1" dirty="0">
                <a:solidFill>
                  <a:schemeClr val="bg1"/>
                </a:solidFill>
                <a:ea typeface="黑体" pitchFamily="49" charset="-122"/>
              </a:rPr>
              <a:t>……</a:t>
            </a:r>
            <a:r>
              <a:rPr lang="zh-CN" altLang="en-US" b="1" dirty="0">
                <a:solidFill>
                  <a:schemeClr val="bg1"/>
                </a:solidFill>
                <a:ea typeface="黑体" pitchFamily="49" charset="-122"/>
              </a:rPr>
              <a:t>都不知道什么叫进步，什么叫发展。</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0259614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3313"/>
          <p:cNvSpPr>
            <a:spLocks noGrp="1" noChangeArrowheads="1"/>
          </p:cNvSpPr>
          <p:nvPr>
            <p:ph type="title"/>
          </p:nvPr>
        </p:nvSpPr>
        <p:spPr>
          <a:xfrm>
            <a:off x="17601" y="27293"/>
            <a:ext cx="9126400" cy="953436"/>
          </a:xfrm>
        </p:spPr>
        <p:txBody>
          <a:bodyPr/>
          <a:lstStyle/>
          <a:p>
            <a:r>
              <a:rPr lang="zh-CN" altLang="en-US" sz="3600" b="1" dirty="0">
                <a:solidFill>
                  <a:srgbClr val="FFFFFF"/>
                </a:solidFill>
                <a:latin typeface="微软雅黑" pitchFamily="34" charset="-122"/>
                <a:ea typeface="微软雅黑" pitchFamily="34" charset="-122"/>
              </a:rPr>
              <a:t>一、多棱镜下的古代中国</a:t>
            </a:r>
            <a:endParaRPr lang="zh-CN" altLang="en-US" sz="3200" dirty="0" smtClean="0">
              <a:solidFill>
                <a:schemeClr val="bg1"/>
              </a:solidFill>
              <a:ea typeface="华文彩云" pitchFamily="2" charset="-122"/>
            </a:endParaRPr>
          </a:p>
        </p:txBody>
      </p:sp>
      <p:sp>
        <p:nvSpPr>
          <p:cNvPr id="6146" name="文本占位符 13314"/>
          <p:cNvSpPr>
            <a:spLocks noGrp="1" noChangeArrowheads="1"/>
          </p:cNvSpPr>
          <p:nvPr>
            <p:ph idx="1"/>
          </p:nvPr>
        </p:nvSpPr>
        <p:spPr>
          <a:xfrm>
            <a:off x="43556" y="980728"/>
            <a:ext cx="9100457" cy="5877272"/>
          </a:xfrm>
        </p:spPr>
        <p:txBody>
          <a:bodyPr/>
          <a:lstStyle/>
          <a:p>
            <a:pPr>
              <a:buFontTx/>
              <a:buNone/>
            </a:pPr>
            <a:r>
              <a:rPr lang="zh-CN" altLang="en-US" b="1" dirty="0">
                <a:solidFill>
                  <a:schemeClr val="bg1"/>
                </a:solidFill>
                <a:ea typeface="黑体" pitchFamily="49" charset="-122"/>
              </a:rPr>
              <a:t>◆谭嗣同：两千年来之政，秦政也，皆大盗也。</a:t>
            </a:r>
          </a:p>
          <a:p>
            <a:pPr>
              <a:buFontTx/>
              <a:buNone/>
            </a:pPr>
            <a:endParaRPr lang="zh-CN" altLang="en-US" b="1" dirty="0">
              <a:solidFill>
                <a:schemeClr val="bg1"/>
              </a:solidFill>
              <a:ea typeface="黑体" pitchFamily="49" charset="-122"/>
            </a:endParaRPr>
          </a:p>
          <a:p>
            <a:pPr>
              <a:buFontTx/>
              <a:buNone/>
            </a:pPr>
            <a:r>
              <a:rPr lang="zh-CN" altLang="en-US" b="1" dirty="0">
                <a:solidFill>
                  <a:schemeClr val="bg1"/>
                </a:solidFill>
                <a:ea typeface="黑体" pitchFamily="49" charset="-122"/>
              </a:rPr>
              <a:t>◆梁启超</a:t>
            </a:r>
            <a:r>
              <a:rPr lang="en-US" altLang="zh-CN" b="1" dirty="0">
                <a:solidFill>
                  <a:schemeClr val="bg1"/>
                </a:solidFill>
                <a:ea typeface="黑体" pitchFamily="49" charset="-122"/>
              </a:rPr>
              <a:t>:</a:t>
            </a:r>
            <a:r>
              <a:rPr lang="zh-CN" altLang="en-US" b="1" dirty="0">
                <a:solidFill>
                  <a:schemeClr val="bg1"/>
                </a:solidFill>
                <a:ea typeface="黑体" pitchFamily="49" charset="-122"/>
              </a:rPr>
              <a:t>中国者，世界中濡滞不进之国也。今日之思想，犹数千年前之思想。今日之风俗，犹数千年前之风俗。今日之文字，犹数千年前之文字。今日之器物，犹数千年前之器物。虽然，有一焉，专制政治之进化</a:t>
            </a:r>
            <a:r>
              <a:rPr lang="en-US" altLang="zh-CN" b="1" dirty="0">
                <a:solidFill>
                  <a:schemeClr val="bg1"/>
                </a:solidFill>
                <a:ea typeface="黑体" pitchFamily="49" charset="-122"/>
              </a:rPr>
              <a:t>......</a:t>
            </a:r>
            <a:r>
              <a:rPr lang="zh-CN" altLang="en-US" b="1" dirty="0">
                <a:solidFill>
                  <a:schemeClr val="bg1"/>
                </a:solidFill>
                <a:ea typeface="黑体" pitchFamily="49" charset="-122"/>
              </a:rPr>
              <a:t>愈积愈进。</a:t>
            </a:r>
          </a:p>
          <a:p>
            <a:pPr>
              <a:buFontTx/>
              <a:buNone/>
            </a:pPr>
            <a:endParaRPr lang="en-US" altLang="zh-CN" b="1" dirty="0" smtClean="0">
              <a:solidFill>
                <a:schemeClr val="bg1"/>
              </a:solidFill>
              <a:ea typeface="黑体" pitchFamily="49" charset="-122"/>
            </a:endParaRPr>
          </a:p>
        </p:txBody>
      </p:sp>
    </p:spTree>
    <p:extLst>
      <p:ext uri="{BB962C8B-B14F-4D97-AF65-F5344CB8AC3E}">
        <p14:creationId xmlns:p14="http://schemas.microsoft.com/office/powerpoint/2010/main" val="3025961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内容占位符 2"/>
          <p:cNvSpPr>
            <a:spLocks noGrp="1" noChangeArrowheads="1"/>
          </p:cNvSpPr>
          <p:nvPr>
            <p:ph idx="1"/>
          </p:nvPr>
        </p:nvSpPr>
        <p:spPr>
          <a:xfrm>
            <a:off x="7950" y="1209675"/>
            <a:ext cx="9388475" cy="4618038"/>
          </a:xfrm>
        </p:spPr>
        <p:txBody>
          <a:bodyPr/>
          <a:lstStyle/>
          <a:p>
            <a:pPr>
              <a:lnSpc>
                <a:spcPct val="170000"/>
              </a:lnSpc>
            </a:pPr>
            <a:r>
              <a:rPr lang="zh-CN" altLang="en-US" b="1" dirty="0" smtClean="0">
                <a:solidFill>
                  <a:schemeClr val="bg1"/>
                </a:solidFill>
                <a:latin typeface="楷体" pitchFamily="49" charset="-122"/>
                <a:ea typeface="楷体" pitchFamily="49" charset="-122"/>
              </a:rPr>
              <a:t>结合唐宋时期的史实论证上述人物心目中</a:t>
            </a:r>
            <a:r>
              <a:rPr lang="zh-CN" altLang="en-US" b="1" dirty="0" smtClean="0">
                <a:solidFill>
                  <a:schemeClr val="bg1"/>
                </a:solidFill>
                <a:latin typeface="楷体" pitchFamily="49" charset="-122"/>
                <a:ea typeface="楷体" pitchFamily="49" charset="-122"/>
                <a:sym typeface="宋体" pitchFamily="2" charset="-122"/>
              </a:rPr>
              <a:t>古代</a:t>
            </a:r>
            <a:r>
              <a:rPr lang="zh-CN" altLang="en-US" b="1" dirty="0" smtClean="0">
                <a:solidFill>
                  <a:schemeClr val="bg1"/>
                </a:solidFill>
                <a:latin typeface="楷体" pitchFamily="49" charset="-122"/>
                <a:ea typeface="楷体" pitchFamily="49" charset="-122"/>
              </a:rPr>
              <a:t>中国形象的合理性。</a:t>
            </a:r>
          </a:p>
          <a:p>
            <a:pPr>
              <a:lnSpc>
                <a:spcPct val="170000"/>
              </a:lnSpc>
            </a:pPr>
            <a:endParaRPr lang="zh-CN" altLang="en-US" b="1" dirty="0" smtClean="0">
              <a:solidFill>
                <a:schemeClr val="bg1"/>
              </a:solidFill>
              <a:latin typeface="楷体" pitchFamily="49" charset="-122"/>
              <a:ea typeface="楷体" pitchFamily="49" charset="-122"/>
            </a:endParaRPr>
          </a:p>
          <a:p>
            <a:pPr algn="ctr">
              <a:lnSpc>
                <a:spcPct val="170000"/>
              </a:lnSpc>
            </a:pPr>
            <a:r>
              <a:rPr lang="zh-CN" altLang="en-US" b="1" dirty="0" smtClean="0">
                <a:solidFill>
                  <a:schemeClr val="bg1"/>
                </a:solidFill>
                <a:latin typeface="楷体" pitchFamily="49" charset="-122"/>
                <a:ea typeface="楷体" pitchFamily="49" charset="-122"/>
              </a:rPr>
              <a:t>形象：专制、恐怖、停滞、非理性</a:t>
            </a:r>
            <a:r>
              <a:rPr lang="en-US" altLang="zh-CN" b="1" dirty="0" smtClean="0">
                <a:solidFill>
                  <a:schemeClr val="bg1"/>
                </a:solidFill>
                <a:latin typeface="楷体" pitchFamily="49" charset="-122"/>
                <a:ea typeface="楷体" pitchFamily="49" charset="-122"/>
              </a:rPr>
              <a:t>……</a:t>
            </a:r>
          </a:p>
          <a:p>
            <a:endParaRPr lang="zh-CN" altLang="en-US" b="1" dirty="0" smtClean="0">
              <a:solidFill>
                <a:schemeClr val="bg1"/>
              </a:solidFill>
              <a:latin typeface="楷体" pitchFamily="49" charset="-122"/>
              <a:ea typeface="楷体" pitchFamily="49" charset="-122"/>
            </a:endParaRPr>
          </a:p>
        </p:txBody>
      </p:sp>
    </p:spTree>
    <p:extLst>
      <p:ext uri="{BB962C8B-B14F-4D97-AF65-F5344CB8AC3E}">
        <p14:creationId xmlns:p14="http://schemas.microsoft.com/office/powerpoint/2010/main" val="1591777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副标题 3074"/>
          <p:cNvSpPr>
            <a:spLocks noGrp="1" noChangeArrowheads="1"/>
          </p:cNvSpPr>
          <p:nvPr>
            <p:ph type="subTitle" idx="4294967295"/>
          </p:nvPr>
        </p:nvSpPr>
        <p:spPr>
          <a:xfrm>
            <a:off x="1259632" y="908720"/>
            <a:ext cx="5334000" cy="4140200"/>
          </a:xfrm>
        </p:spPr>
        <p:txBody>
          <a:bodyPr/>
          <a:lstStyle/>
          <a:p>
            <a:pPr eaLnBrk="1" hangingPunct="1">
              <a:lnSpc>
                <a:spcPct val="180000"/>
              </a:lnSpc>
              <a:buSzPct val="50000"/>
            </a:pPr>
            <a:r>
              <a:rPr lang="zh-CN" altLang="en-US" b="1" dirty="0" smtClean="0">
                <a:solidFill>
                  <a:srgbClr val="0000FF"/>
                </a:solidFill>
                <a:latin typeface="微软雅黑" pitchFamily="34" charset="-122"/>
                <a:ea typeface="微软雅黑" pitchFamily="34" charset="-122"/>
              </a:rPr>
              <a:t>一、多棱镜下的古代中国</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二、显微镜下看唐宋政治</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（一）中枢权力新变化</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（二）地方管理新走向</a:t>
            </a:r>
          </a:p>
          <a:p>
            <a:pPr eaLnBrk="1" hangingPunct="1">
              <a:lnSpc>
                <a:spcPct val="180000"/>
              </a:lnSpc>
              <a:buSzPct val="50000"/>
            </a:pPr>
            <a:r>
              <a:rPr lang="zh-CN" altLang="en-US" b="1" dirty="0" smtClean="0">
                <a:solidFill>
                  <a:schemeClr val="bg1"/>
                </a:solidFill>
                <a:latin typeface="微软雅黑" pitchFamily="34" charset="-122"/>
                <a:ea typeface="微软雅黑" pitchFamily="34" charset="-122"/>
              </a:rPr>
              <a:t>（三）选官制度新发展</a:t>
            </a:r>
            <a:endParaRPr lang="en-US" altLang="zh-CN" b="1" dirty="0" smtClean="0">
              <a:solidFill>
                <a:schemeClr val="bg1"/>
              </a:solidFill>
              <a:latin typeface="微软雅黑" pitchFamily="34" charset="-122"/>
              <a:ea typeface="微软雅黑" pitchFamily="34" charset="-122"/>
            </a:endParaRPr>
          </a:p>
          <a:p>
            <a:pPr eaLnBrk="1" hangingPunct="1">
              <a:lnSpc>
                <a:spcPct val="220000"/>
              </a:lnSpc>
              <a:buSzPct val="50000"/>
            </a:pPr>
            <a:endParaRPr lang="en-US" altLang="zh-CN" b="1" dirty="0" smtClean="0">
              <a:solidFill>
                <a:schemeClr val="bg1"/>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8817697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298" name="Group 3"/>
          <p:cNvGrpSpPr>
            <a:grpSpLocks/>
          </p:cNvGrpSpPr>
          <p:nvPr/>
        </p:nvGrpSpPr>
        <p:grpSpPr bwMode="auto">
          <a:xfrm>
            <a:off x="1228726" y="1274763"/>
            <a:ext cx="6078662" cy="3716338"/>
            <a:chOff x="432" y="890"/>
            <a:chExt cx="3733" cy="2341"/>
          </a:xfrm>
        </p:grpSpPr>
        <p:sp>
          <p:nvSpPr>
            <p:cNvPr id="183306" name="Line 4"/>
            <p:cNvSpPr>
              <a:spLocks noChangeShapeType="1"/>
            </p:cNvSpPr>
            <p:nvPr/>
          </p:nvSpPr>
          <p:spPr bwMode="auto">
            <a:xfrm>
              <a:off x="4014"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07" name="Text Box 5"/>
            <p:cNvSpPr txBox="1">
              <a:spLocks noChangeArrowheads="1"/>
            </p:cNvSpPr>
            <p:nvPr/>
          </p:nvSpPr>
          <p:spPr bwMode="auto">
            <a:xfrm>
              <a:off x="3830"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工</a:t>
              </a:r>
            </a:p>
          </p:txBody>
        </p:sp>
        <p:grpSp>
          <p:nvGrpSpPr>
            <p:cNvPr id="183308" name="Group 6"/>
            <p:cNvGrpSpPr>
              <a:grpSpLocks/>
            </p:cNvGrpSpPr>
            <p:nvPr/>
          </p:nvGrpSpPr>
          <p:grpSpPr bwMode="auto">
            <a:xfrm>
              <a:off x="432" y="890"/>
              <a:ext cx="3582" cy="2341"/>
              <a:chOff x="432" y="890"/>
              <a:chExt cx="3582" cy="2341"/>
            </a:xfrm>
          </p:grpSpPr>
          <p:sp>
            <p:nvSpPr>
              <p:cNvPr id="183309" name="Line 7"/>
              <p:cNvSpPr>
                <a:spLocks noChangeShapeType="1"/>
              </p:cNvSpPr>
              <p:nvPr/>
            </p:nvSpPr>
            <p:spPr bwMode="auto">
              <a:xfrm>
                <a:off x="2336" y="1240"/>
                <a:ext cx="0"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0" name="Line 8"/>
              <p:cNvSpPr>
                <a:spLocks noChangeShapeType="1"/>
              </p:cNvSpPr>
              <p:nvPr/>
            </p:nvSpPr>
            <p:spPr bwMode="auto">
              <a:xfrm>
                <a:off x="1565" y="1480"/>
                <a:ext cx="145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1" name="Line 9"/>
              <p:cNvSpPr>
                <a:spLocks noChangeShapeType="1"/>
              </p:cNvSpPr>
              <p:nvPr/>
            </p:nvSpPr>
            <p:spPr bwMode="auto">
              <a:xfrm>
                <a:off x="624" y="2698"/>
                <a:ext cx="3390" cy="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2" name="Line 10"/>
              <p:cNvSpPr>
                <a:spLocks noChangeShapeType="1"/>
              </p:cNvSpPr>
              <p:nvPr/>
            </p:nvSpPr>
            <p:spPr bwMode="auto">
              <a:xfrm>
                <a:off x="612"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3" name="Line 11"/>
              <p:cNvSpPr>
                <a:spLocks noChangeShapeType="1"/>
              </p:cNvSpPr>
              <p:nvPr/>
            </p:nvSpPr>
            <p:spPr bwMode="auto">
              <a:xfrm>
                <a:off x="1292"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4" name="Line 12"/>
              <p:cNvSpPr>
                <a:spLocks noChangeShapeType="1"/>
              </p:cNvSpPr>
              <p:nvPr/>
            </p:nvSpPr>
            <p:spPr bwMode="auto">
              <a:xfrm>
                <a:off x="1973"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5" name="Line 13"/>
              <p:cNvSpPr>
                <a:spLocks noChangeShapeType="1"/>
              </p:cNvSpPr>
              <p:nvPr/>
            </p:nvSpPr>
            <p:spPr bwMode="auto">
              <a:xfrm>
                <a:off x="2699"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6" name="Line 14"/>
              <p:cNvSpPr>
                <a:spLocks noChangeShapeType="1"/>
              </p:cNvSpPr>
              <p:nvPr/>
            </p:nvSpPr>
            <p:spPr bwMode="auto">
              <a:xfrm>
                <a:off x="3379" y="2694"/>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17" name="Text Box 15"/>
              <p:cNvSpPr txBox="1">
                <a:spLocks noChangeArrowheads="1"/>
              </p:cNvSpPr>
              <p:nvPr/>
            </p:nvSpPr>
            <p:spPr bwMode="auto">
              <a:xfrm>
                <a:off x="432"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吏</a:t>
                </a:r>
              </a:p>
            </p:txBody>
          </p:sp>
          <p:sp>
            <p:nvSpPr>
              <p:cNvPr id="183318" name="Text Box 16"/>
              <p:cNvSpPr txBox="1">
                <a:spLocks noChangeArrowheads="1"/>
              </p:cNvSpPr>
              <p:nvPr/>
            </p:nvSpPr>
            <p:spPr bwMode="auto">
              <a:xfrm>
                <a:off x="1111"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户</a:t>
                </a:r>
              </a:p>
            </p:txBody>
          </p:sp>
          <p:sp>
            <p:nvSpPr>
              <p:cNvPr id="183319" name="Text Box 17"/>
              <p:cNvSpPr txBox="1">
                <a:spLocks noChangeArrowheads="1"/>
              </p:cNvSpPr>
              <p:nvPr/>
            </p:nvSpPr>
            <p:spPr bwMode="auto">
              <a:xfrm>
                <a:off x="1791"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礼</a:t>
                </a:r>
              </a:p>
            </p:txBody>
          </p:sp>
          <p:sp>
            <p:nvSpPr>
              <p:cNvPr id="183320" name="Text Box 18"/>
              <p:cNvSpPr txBox="1">
                <a:spLocks noChangeArrowheads="1"/>
              </p:cNvSpPr>
              <p:nvPr/>
            </p:nvSpPr>
            <p:spPr bwMode="auto">
              <a:xfrm>
                <a:off x="2515"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兵</a:t>
                </a:r>
              </a:p>
            </p:txBody>
          </p:sp>
          <p:sp>
            <p:nvSpPr>
              <p:cNvPr id="183321" name="Text Box 19"/>
              <p:cNvSpPr txBox="1">
                <a:spLocks noChangeArrowheads="1"/>
              </p:cNvSpPr>
              <p:nvPr/>
            </p:nvSpPr>
            <p:spPr bwMode="auto">
              <a:xfrm>
                <a:off x="3198" y="2901"/>
                <a:ext cx="335" cy="3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刑</a:t>
                </a:r>
              </a:p>
            </p:txBody>
          </p:sp>
          <p:sp>
            <p:nvSpPr>
              <p:cNvPr id="183322" name="Line 20"/>
              <p:cNvSpPr>
                <a:spLocks noChangeShapeType="1"/>
              </p:cNvSpPr>
              <p:nvPr/>
            </p:nvSpPr>
            <p:spPr bwMode="auto">
              <a:xfrm>
                <a:off x="1565" y="148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23" name="Line 21"/>
              <p:cNvSpPr>
                <a:spLocks noChangeShapeType="1"/>
              </p:cNvSpPr>
              <p:nvPr/>
            </p:nvSpPr>
            <p:spPr bwMode="auto">
              <a:xfrm>
                <a:off x="3016" y="148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24" name="Line 22"/>
              <p:cNvSpPr>
                <a:spLocks noChangeShapeType="1"/>
              </p:cNvSpPr>
              <p:nvPr/>
            </p:nvSpPr>
            <p:spPr bwMode="auto">
              <a:xfrm>
                <a:off x="2336" y="148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325" name="Text Box 23"/>
              <p:cNvSpPr txBox="1">
                <a:spLocks noChangeArrowheads="1"/>
              </p:cNvSpPr>
              <p:nvPr/>
            </p:nvSpPr>
            <p:spPr bwMode="auto">
              <a:xfrm>
                <a:off x="2018" y="890"/>
                <a:ext cx="556" cy="33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皇帝</a:t>
                </a:r>
              </a:p>
            </p:txBody>
          </p:sp>
          <p:sp>
            <p:nvSpPr>
              <p:cNvPr id="183326" name="Text Box 24"/>
              <p:cNvSpPr txBox="1">
                <a:spLocks noChangeArrowheads="1"/>
              </p:cNvSpPr>
              <p:nvPr/>
            </p:nvSpPr>
            <p:spPr bwMode="auto">
              <a:xfrm>
                <a:off x="1383" y="1797"/>
                <a:ext cx="363" cy="6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800" b="1" dirty="0">
                    <a:solidFill>
                      <a:schemeClr val="bg1"/>
                    </a:solidFill>
                    <a:latin typeface="宋体" pitchFamily="2" charset="-122"/>
                  </a:rPr>
                  <a:t>中</a:t>
                </a:r>
              </a:p>
              <a:p>
                <a:pPr algn="ctr" eaLnBrk="1" hangingPunct="1"/>
                <a:r>
                  <a:rPr lang="zh-CN" altLang="en-US" sz="2800" b="1" dirty="0">
                    <a:solidFill>
                      <a:schemeClr val="bg1"/>
                    </a:solidFill>
                    <a:latin typeface="宋体" pitchFamily="2" charset="-122"/>
                  </a:rPr>
                  <a:t>书</a:t>
                </a:r>
              </a:p>
            </p:txBody>
          </p:sp>
          <p:sp>
            <p:nvSpPr>
              <p:cNvPr id="183327" name="Text Box 25"/>
              <p:cNvSpPr txBox="1">
                <a:spLocks noChangeArrowheads="1"/>
              </p:cNvSpPr>
              <p:nvPr/>
            </p:nvSpPr>
            <p:spPr bwMode="auto">
              <a:xfrm>
                <a:off x="2154" y="1797"/>
                <a:ext cx="335" cy="6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尚</a:t>
                </a:r>
              </a:p>
              <a:p>
                <a:pPr eaLnBrk="1" hangingPunct="1"/>
                <a:r>
                  <a:rPr lang="zh-CN" altLang="en-US" sz="2800" b="1" dirty="0">
                    <a:solidFill>
                      <a:schemeClr val="bg1"/>
                    </a:solidFill>
                    <a:latin typeface="宋体" pitchFamily="2" charset="-122"/>
                  </a:rPr>
                  <a:t>书</a:t>
                </a:r>
              </a:p>
            </p:txBody>
          </p:sp>
          <p:sp>
            <p:nvSpPr>
              <p:cNvPr id="183328" name="Text Box 26"/>
              <p:cNvSpPr txBox="1">
                <a:spLocks noChangeArrowheads="1"/>
              </p:cNvSpPr>
              <p:nvPr/>
            </p:nvSpPr>
            <p:spPr bwMode="auto">
              <a:xfrm>
                <a:off x="2835" y="1797"/>
                <a:ext cx="335" cy="6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门</a:t>
                </a:r>
              </a:p>
              <a:p>
                <a:pPr eaLnBrk="1" hangingPunct="1"/>
                <a:r>
                  <a:rPr lang="zh-CN" altLang="en-US" sz="2800" b="1" dirty="0">
                    <a:solidFill>
                      <a:schemeClr val="bg1"/>
                    </a:solidFill>
                    <a:latin typeface="宋体" pitchFamily="2" charset="-122"/>
                  </a:rPr>
                  <a:t>下</a:t>
                </a:r>
              </a:p>
            </p:txBody>
          </p:sp>
          <p:sp>
            <p:nvSpPr>
              <p:cNvPr id="183329" name="Line 27"/>
              <p:cNvSpPr>
                <a:spLocks noChangeShapeType="1"/>
              </p:cNvSpPr>
              <p:nvPr/>
            </p:nvSpPr>
            <p:spPr bwMode="auto">
              <a:xfrm>
                <a:off x="2336" y="2416"/>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30746" name="Text Box 28"/>
          <p:cNvSpPr txBox="1">
            <a:spLocks noChangeArrowheads="1"/>
          </p:cNvSpPr>
          <p:nvPr/>
        </p:nvSpPr>
        <p:spPr bwMode="auto">
          <a:xfrm>
            <a:off x="1228725" y="5588000"/>
            <a:ext cx="6561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chemeClr val="bg1"/>
                </a:solidFill>
                <a:latin typeface="宋体" pitchFamily="2" charset="-122"/>
              </a:rPr>
              <a:t>唐代中央官制</a:t>
            </a:r>
            <a:r>
              <a:rPr lang="en-US" altLang="zh-CN" sz="3200" b="1" dirty="0">
                <a:solidFill>
                  <a:schemeClr val="bg1"/>
                </a:solidFill>
                <a:latin typeface="宋体" pitchFamily="2" charset="-122"/>
              </a:rPr>
              <a:t>——</a:t>
            </a:r>
          </a:p>
        </p:txBody>
      </p:sp>
      <p:grpSp>
        <p:nvGrpSpPr>
          <p:cNvPr id="183300" name="Group 32"/>
          <p:cNvGrpSpPr>
            <a:grpSpLocks/>
          </p:cNvGrpSpPr>
          <p:nvPr/>
        </p:nvGrpSpPr>
        <p:grpSpPr bwMode="auto">
          <a:xfrm>
            <a:off x="3311528" y="2498726"/>
            <a:ext cx="2992438" cy="1527176"/>
            <a:chOff x="2786" y="1661"/>
            <a:chExt cx="1885" cy="962"/>
          </a:xfrm>
        </p:grpSpPr>
        <p:sp>
          <p:nvSpPr>
            <p:cNvPr id="183303" name="Rectangle 33"/>
            <p:cNvSpPr>
              <a:spLocks noChangeArrowheads="1"/>
            </p:cNvSpPr>
            <p:nvPr/>
          </p:nvSpPr>
          <p:spPr bwMode="auto">
            <a:xfrm>
              <a:off x="2786" y="1672"/>
              <a:ext cx="38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r>
                <a:rPr lang="zh-CN" altLang="en-US" sz="2800" b="1" dirty="0">
                  <a:solidFill>
                    <a:schemeClr val="bg1"/>
                  </a:solidFill>
                  <a:latin typeface="宋体" pitchFamily="2" charset="-122"/>
                </a:rPr>
                <a:t>起草诏令</a:t>
              </a:r>
            </a:p>
          </p:txBody>
        </p:sp>
        <p:sp>
          <p:nvSpPr>
            <p:cNvPr id="183304" name="Rectangle 34"/>
            <p:cNvSpPr>
              <a:spLocks noChangeArrowheads="1"/>
            </p:cNvSpPr>
            <p:nvPr/>
          </p:nvSpPr>
          <p:spPr bwMode="auto">
            <a:xfrm>
              <a:off x="3557" y="1661"/>
              <a:ext cx="38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r>
                <a:rPr lang="zh-CN" altLang="en-US" sz="2800" b="1" dirty="0">
                  <a:solidFill>
                    <a:schemeClr val="bg1"/>
                  </a:solidFill>
                  <a:latin typeface="宋体" pitchFamily="2" charset="-122"/>
                </a:rPr>
                <a:t>负责执行</a:t>
              </a:r>
            </a:p>
          </p:txBody>
        </p:sp>
        <p:sp>
          <p:nvSpPr>
            <p:cNvPr id="183305" name="Rectangle 35"/>
            <p:cNvSpPr>
              <a:spLocks noChangeArrowheads="1"/>
            </p:cNvSpPr>
            <p:nvPr/>
          </p:nvSpPr>
          <p:spPr bwMode="auto">
            <a:xfrm>
              <a:off x="4283" y="1661"/>
              <a:ext cx="388"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r>
                <a:rPr lang="zh-CN" altLang="en-US" sz="2800" b="1" dirty="0">
                  <a:solidFill>
                    <a:schemeClr val="bg1"/>
                  </a:solidFill>
                  <a:latin typeface="宋体" pitchFamily="2" charset="-122"/>
                </a:rPr>
                <a:t>封驳审议</a:t>
              </a:r>
            </a:p>
          </p:txBody>
        </p:sp>
      </p:grpSp>
      <p:sp>
        <p:nvSpPr>
          <p:cNvPr id="2" name="文本框 1"/>
          <p:cNvSpPr txBox="1">
            <a:spLocks noChangeArrowheads="1"/>
          </p:cNvSpPr>
          <p:nvPr/>
        </p:nvSpPr>
        <p:spPr bwMode="auto">
          <a:xfrm>
            <a:off x="4733926" y="5618164"/>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dirty="0">
                <a:solidFill>
                  <a:schemeClr val="bg1"/>
                </a:solidFill>
                <a:latin typeface="宋体" pitchFamily="2" charset="-122"/>
              </a:rPr>
              <a:t>三省六部制度</a:t>
            </a:r>
          </a:p>
        </p:txBody>
      </p:sp>
      <p:sp>
        <p:nvSpPr>
          <p:cNvPr id="183302" name="文本框 2"/>
          <p:cNvSpPr txBox="1">
            <a:spLocks noChangeArrowheads="1"/>
          </p:cNvSpPr>
          <p:nvPr/>
        </p:nvSpPr>
        <p:spPr bwMode="auto">
          <a:xfrm>
            <a:off x="-15874" y="198438"/>
            <a:ext cx="9191625" cy="584200"/>
          </a:xfrm>
          <a:prstGeom prst="rect">
            <a:avLst/>
          </a:prstGeom>
          <a:gradFill rotWithShape="1">
            <a:gsLst>
              <a:gs pos="0">
                <a:srgbClr val="FCFDFE"/>
              </a:gs>
              <a:gs pos="74001">
                <a:srgbClr val="E0F1F2"/>
              </a:gs>
              <a:gs pos="83000">
                <a:srgbClr val="E0F1F2"/>
              </a:gs>
              <a:gs pos="100000">
                <a:srgbClr val="EBF6F7"/>
              </a:gs>
            </a:gsLst>
            <a:path path="rect">
              <a:fillToRect r="100000" b="100000"/>
            </a:path>
          </a:gradFill>
          <a:ln w="28575" cmpd="dbl">
            <a:solidFill>
              <a:srgbClr val="89A4A7"/>
            </a:solidFill>
            <a:prstDash val="sysDot"/>
            <a:round/>
            <a:headEnd/>
            <a:tailEnd/>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zh-CN" sz="3200" b="1" dirty="0">
                <a:latin typeface="微软雅黑" pitchFamily="34" charset="-122"/>
                <a:ea typeface="微软雅黑" pitchFamily="34" charset="-122"/>
              </a:rPr>
              <a:t>（一）中枢权力新变化</a:t>
            </a:r>
          </a:p>
        </p:txBody>
      </p:sp>
    </p:spTree>
    <p:custDataLst>
      <p:tags r:id="rId1"/>
    </p:custDataLst>
    <p:extLst>
      <p:ext uri="{BB962C8B-B14F-4D97-AF65-F5344CB8AC3E}">
        <p14:creationId xmlns:p14="http://schemas.microsoft.com/office/powerpoint/2010/main" val="66597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6"/>
                                        </p:tgtEl>
                                        <p:attrNameLst>
                                          <p:attrName>style.visibility</p:attrName>
                                        </p:attrNameLst>
                                      </p:cBhvr>
                                      <p:to>
                                        <p:strVal val="visible"/>
                                      </p:to>
                                    </p:set>
                                    <p:anim calcmode="lin" valueType="num">
                                      <p:cBhvr>
                                        <p:cTn id="7" dur="500" fill="hold"/>
                                        <p:tgtEl>
                                          <p:spTgt spid="30746"/>
                                        </p:tgtEl>
                                        <p:attrNameLst>
                                          <p:attrName>ppt_x</p:attrName>
                                        </p:attrNameLst>
                                      </p:cBhvr>
                                      <p:tavLst>
                                        <p:tav tm="0">
                                          <p:val>
                                            <p:strVal val="#ppt_x"/>
                                          </p:val>
                                        </p:tav>
                                        <p:tav tm="100000">
                                          <p:val>
                                            <p:strVal val="#ppt_x"/>
                                          </p:val>
                                        </p:tav>
                                      </p:tavLst>
                                    </p:anim>
                                    <p:anim calcmode="lin" valueType="num">
                                      <p:cBhvr>
                                        <p:cTn id="8" dur="500" fill="hold"/>
                                        <p:tgtEl>
                                          <p:spTgt spid="307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6" grpId="0"/>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Line 6"/>
          <p:cNvSpPr>
            <a:spLocks noChangeShapeType="1"/>
          </p:cNvSpPr>
          <p:nvPr/>
        </p:nvSpPr>
        <p:spPr bwMode="auto">
          <a:xfrm>
            <a:off x="2222532" y="1882775"/>
            <a:ext cx="4251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23" name="Line 7"/>
          <p:cNvSpPr>
            <a:spLocks noChangeShapeType="1"/>
          </p:cNvSpPr>
          <p:nvPr/>
        </p:nvSpPr>
        <p:spPr bwMode="auto">
          <a:xfrm flipH="1">
            <a:off x="4354515" y="1692275"/>
            <a:ext cx="4762" cy="1905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24" name="Line 13"/>
          <p:cNvSpPr>
            <a:spLocks noChangeShapeType="1"/>
          </p:cNvSpPr>
          <p:nvPr/>
        </p:nvSpPr>
        <p:spPr bwMode="auto">
          <a:xfrm flipH="1">
            <a:off x="4435475" y="2817877"/>
            <a:ext cx="0" cy="357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25" name="Text Box 18"/>
          <p:cNvSpPr txBox="1">
            <a:spLocks noChangeArrowheads="1"/>
          </p:cNvSpPr>
          <p:nvPr/>
        </p:nvSpPr>
        <p:spPr bwMode="auto">
          <a:xfrm>
            <a:off x="4087813" y="3208338"/>
            <a:ext cx="590550" cy="2425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10000"/>
              </a:lnSpc>
            </a:pPr>
            <a:endParaRPr lang="en-US" altLang="zh-CN" sz="1000" b="1" dirty="0">
              <a:solidFill>
                <a:srgbClr val="000000"/>
              </a:solidFill>
              <a:latin typeface="宋体" pitchFamily="2" charset="-122"/>
            </a:endParaRPr>
          </a:p>
          <a:p>
            <a:pPr eaLnBrk="1" hangingPunct="1">
              <a:lnSpc>
                <a:spcPct val="110000"/>
              </a:lnSpc>
            </a:pPr>
            <a:r>
              <a:rPr lang="zh-CN" altLang="en-US" sz="3200" b="1" dirty="0">
                <a:solidFill>
                  <a:schemeClr val="bg1"/>
                </a:solidFill>
                <a:latin typeface="宋体" pitchFamily="2" charset="-122"/>
              </a:rPr>
              <a:t>中</a:t>
            </a:r>
          </a:p>
          <a:p>
            <a:pPr eaLnBrk="1" hangingPunct="1">
              <a:lnSpc>
                <a:spcPct val="110000"/>
              </a:lnSpc>
            </a:pPr>
            <a:r>
              <a:rPr lang="zh-CN" altLang="en-US" sz="3200" b="1" dirty="0">
                <a:solidFill>
                  <a:schemeClr val="bg1"/>
                </a:solidFill>
                <a:latin typeface="宋体" pitchFamily="2" charset="-122"/>
              </a:rPr>
              <a:t>书</a:t>
            </a:r>
          </a:p>
          <a:p>
            <a:pPr eaLnBrk="1" hangingPunct="1">
              <a:lnSpc>
                <a:spcPct val="110000"/>
              </a:lnSpc>
            </a:pPr>
            <a:r>
              <a:rPr lang="zh-CN" altLang="en-US" sz="3200" b="1" dirty="0">
                <a:solidFill>
                  <a:schemeClr val="bg1"/>
                </a:solidFill>
                <a:latin typeface="宋体" pitchFamily="2" charset="-122"/>
              </a:rPr>
              <a:t>门</a:t>
            </a:r>
          </a:p>
          <a:p>
            <a:pPr eaLnBrk="1" hangingPunct="1">
              <a:lnSpc>
                <a:spcPct val="110000"/>
              </a:lnSpc>
            </a:pPr>
            <a:r>
              <a:rPr lang="zh-CN" altLang="en-US" sz="3200" b="1" dirty="0">
                <a:solidFill>
                  <a:schemeClr val="bg1"/>
                </a:solidFill>
                <a:latin typeface="宋体" pitchFamily="2" charset="-122"/>
              </a:rPr>
              <a:t>下</a:t>
            </a:r>
          </a:p>
        </p:txBody>
      </p:sp>
      <p:sp>
        <p:nvSpPr>
          <p:cNvPr id="184326" name="Text Box 19"/>
          <p:cNvSpPr txBox="1">
            <a:spLocks noChangeArrowheads="1"/>
          </p:cNvSpPr>
          <p:nvPr/>
        </p:nvSpPr>
        <p:spPr bwMode="auto">
          <a:xfrm>
            <a:off x="5679243" y="3178239"/>
            <a:ext cx="677108" cy="2720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调兵</a:t>
            </a:r>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枢密院</a:t>
            </a:r>
          </a:p>
        </p:txBody>
      </p:sp>
      <p:sp>
        <p:nvSpPr>
          <p:cNvPr id="184327" name="Text Box 20"/>
          <p:cNvSpPr txBox="1">
            <a:spLocks noChangeArrowheads="1"/>
          </p:cNvSpPr>
          <p:nvPr/>
        </p:nvSpPr>
        <p:spPr bwMode="auto">
          <a:xfrm>
            <a:off x="6606342" y="3178239"/>
            <a:ext cx="677108" cy="2720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统兵</a:t>
            </a:r>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三衙</a:t>
            </a:r>
          </a:p>
        </p:txBody>
      </p:sp>
      <p:grpSp>
        <p:nvGrpSpPr>
          <p:cNvPr id="184328" name="Group 21"/>
          <p:cNvGrpSpPr>
            <a:grpSpLocks/>
          </p:cNvGrpSpPr>
          <p:nvPr/>
        </p:nvGrpSpPr>
        <p:grpSpPr bwMode="auto">
          <a:xfrm>
            <a:off x="2232027" y="1865313"/>
            <a:ext cx="4249738" cy="304800"/>
            <a:chOff x="1058" y="696"/>
            <a:chExt cx="2494" cy="192"/>
          </a:xfrm>
        </p:grpSpPr>
        <p:sp>
          <p:nvSpPr>
            <p:cNvPr id="184340" name="Line 22"/>
            <p:cNvSpPr>
              <a:spLocks noChangeShapeType="1"/>
            </p:cNvSpPr>
            <p:nvPr/>
          </p:nvSpPr>
          <p:spPr bwMode="auto">
            <a:xfrm>
              <a:off x="1058" y="6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41" name="Line 23"/>
            <p:cNvSpPr>
              <a:spLocks noChangeShapeType="1"/>
            </p:cNvSpPr>
            <p:nvPr/>
          </p:nvSpPr>
          <p:spPr bwMode="auto">
            <a:xfrm>
              <a:off x="3552" y="6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42" name="Line 24"/>
            <p:cNvSpPr>
              <a:spLocks noChangeShapeType="1"/>
            </p:cNvSpPr>
            <p:nvPr/>
          </p:nvSpPr>
          <p:spPr bwMode="auto">
            <a:xfrm>
              <a:off x="2306" y="69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84329" name="Line 26"/>
          <p:cNvSpPr>
            <a:spLocks noChangeShapeType="1"/>
          </p:cNvSpPr>
          <p:nvPr/>
        </p:nvSpPr>
        <p:spPr bwMode="auto">
          <a:xfrm flipH="1">
            <a:off x="5980113" y="2817877"/>
            <a:ext cx="0" cy="388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30" name="Text Box 27"/>
          <p:cNvSpPr txBox="1">
            <a:spLocks noChangeArrowheads="1"/>
          </p:cNvSpPr>
          <p:nvPr/>
        </p:nvSpPr>
        <p:spPr bwMode="auto">
          <a:xfrm>
            <a:off x="3778270" y="1049338"/>
            <a:ext cx="1198563" cy="58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chemeClr val="bg1"/>
                </a:solidFill>
                <a:latin typeface="宋体" pitchFamily="2" charset="-122"/>
              </a:rPr>
              <a:t>皇帝</a:t>
            </a:r>
          </a:p>
        </p:txBody>
      </p:sp>
      <p:sp>
        <p:nvSpPr>
          <p:cNvPr id="184331" name="Text Box 28"/>
          <p:cNvSpPr txBox="1">
            <a:spLocks noChangeArrowheads="1"/>
          </p:cNvSpPr>
          <p:nvPr/>
        </p:nvSpPr>
        <p:spPr bwMode="auto">
          <a:xfrm>
            <a:off x="1576420" y="2170177"/>
            <a:ext cx="1158875"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chemeClr val="bg1"/>
                </a:solidFill>
                <a:latin typeface="宋体" pitchFamily="2" charset="-122"/>
              </a:rPr>
              <a:t>财政</a:t>
            </a:r>
          </a:p>
        </p:txBody>
      </p:sp>
      <p:sp>
        <p:nvSpPr>
          <p:cNvPr id="184332" name="Text Box 29"/>
          <p:cNvSpPr txBox="1">
            <a:spLocks noChangeArrowheads="1"/>
          </p:cNvSpPr>
          <p:nvPr/>
        </p:nvSpPr>
        <p:spPr bwMode="auto">
          <a:xfrm>
            <a:off x="3835942" y="2200338"/>
            <a:ext cx="1008609"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chemeClr val="bg1"/>
                </a:solidFill>
                <a:latin typeface="宋体" pitchFamily="2" charset="-122"/>
              </a:rPr>
              <a:t>行政</a:t>
            </a:r>
          </a:p>
        </p:txBody>
      </p:sp>
      <p:sp>
        <p:nvSpPr>
          <p:cNvPr id="184333" name="Text Box 30"/>
          <p:cNvSpPr txBox="1">
            <a:spLocks noChangeArrowheads="1"/>
          </p:cNvSpPr>
          <p:nvPr/>
        </p:nvSpPr>
        <p:spPr bwMode="auto">
          <a:xfrm>
            <a:off x="5838847" y="2200339"/>
            <a:ext cx="1114425"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3200" b="1" dirty="0">
                <a:solidFill>
                  <a:schemeClr val="bg1"/>
                </a:solidFill>
                <a:latin typeface="宋体" pitchFamily="2" charset="-122"/>
              </a:rPr>
              <a:t>军事</a:t>
            </a:r>
          </a:p>
        </p:txBody>
      </p:sp>
      <p:sp>
        <p:nvSpPr>
          <p:cNvPr id="184334" name="Text Box 31"/>
          <p:cNvSpPr txBox="1">
            <a:spLocks noChangeArrowheads="1"/>
          </p:cNvSpPr>
          <p:nvPr/>
        </p:nvSpPr>
        <p:spPr bwMode="auto">
          <a:xfrm>
            <a:off x="1416062" y="3182938"/>
            <a:ext cx="1973263" cy="2355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lnSpc>
                <a:spcPct val="120000"/>
              </a:lnSpc>
            </a:pPr>
            <a:r>
              <a:rPr lang="zh-CN" altLang="en-US" sz="3200" b="1" dirty="0">
                <a:solidFill>
                  <a:schemeClr val="bg1"/>
                </a:solidFill>
                <a:latin typeface="宋体" pitchFamily="2" charset="-122"/>
              </a:rPr>
              <a:t>三司</a:t>
            </a:r>
          </a:p>
          <a:p>
            <a:pPr algn="ctr" eaLnBrk="1" hangingPunct="1">
              <a:lnSpc>
                <a:spcPct val="120000"/>
              </a:lnSpc>
            </a:pPr>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度支</a:t>
            </a:r>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盐铁</a:t>
            </a:r>
            <a:r>
              <a:rPr lang="en-US" altLang="zh-CN" sz="3200" b="1" dirty="0">
                <a:solidFill>
                  <a:schemeClr val="bg1"/>
                </a:solidFill>
                <a:latin typeface="宋体" pitchFamily="2" charset="-122"/>
              </a:rPr>
              <a:t>/</a:t>
            </a:r>
            <a:r>
              <a:rPr lang="zh-CN" altLang="en-US" sz="3200" b="1" dirty="0">
                <a:solidFill>
                  <a:schemeClr val="bg1"/>
                </a:solidFill>
                <a:latin typeface="宋体" pitchFamily="2" charset="-122"/>
              </a:rPr>
              <a:t>户部</a:t>
            </a:r>
            <a:r>
              <a:rPr lang="en-US" altLang="zh-CN" sz="3200" b="1" dirty="0">
                <a:solidFill>
                  <a:schemeClr val="bg1"/>
                </a:solidFill>
                <a:latin typeface="宋体" pitchFamily="2" charset="-122"/>
              </a:rPr>
              <a:t>)</a:t>
            </a:r>
          </a:p>
          <a:p>
            <a:pPr algn="ctr" eaLnBrk="1" hangingPunct="1"/>
            <a:endParaRPr lang="en-US" altLang="zh-CN" sz="3200" b="1" dirty="0">
              <a:solidFill>
                <a:srgbClr val="000000"/>
              </a:solidFill>
              <a:latin typeface="宋体" pitchFamily="2" charset="-122"/>
            </a:endParaRPr>
          </a:p>
        </p:txBody>
      </p:sp>
      <p:sp>
        <p:nvSpPr>
          <p:cNvPr id="184335" name="Line 32"/>
          <p:cNvSpPr>
            <a:spLocks noChangeShapeType="1"/>
          </p:cNvSpPr>
          <p:nvPr/>
        </p:nvSpPr>
        <p:spPr bwMode="auto">
          <a:xfrm flipH="1">
            <a:off x="6831013" y="2830513"/>
            <a:ext cx="0" cy="347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36" name="Line 33"/>
          <p:cNvSpPr>
            <a:spLocks noChangeShapeType="1"/>
          </p:cNvSpPr>
          <p:nvPr/>
        </p:nvSpPr>
        <p:spPr bwMode="auto">
          <a:xfrm flipH="1">
            <a:off x="2195513" y="2821052"/>
            <a:ext cx="0" cy="357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37" name="Text Box 34"/>
          <p:cNvSpPr txBox="1">
            <a:spLocks noChangeArrowheads="1"/>
          </p:cNvSpPr>
          <p:nvPr/>
        </p:nvSpPr>
        <p:spPr bwMode="auto">
          <a:xfrm>
            <a:off x="1530350" y="5899150"/>
            <a:ext cx="60007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dirty="0">
                <a:solidFill>
                  <a:srgbClr val="000000"/>
                </a:solidFill>
                <a:latin typeface="宋体" pitchFamily="2" charset="-122"/>
              </a:rPr>
              <a:t>宋代中央官制</a:t>
            </a:r>
            <a:r>
              <a:rPr lang="en-US" altLang="zh-CN" sz="3200" b="1" dirty="0">
                <a:solidFill>
                  <a:srgbClr val="000000"/>
                </a:solidFill>
                <a:latin typeface="宋体" pitchFamily="2" charset="-122"/>
              </a:rPr>
              <a:t>——</a:t>
            </a:r>
          </a:p>
        </p:txBody>
      </p:sp>
      <p:sp>
        <p:nvSpPr>
          <p:cNvPr id="184338" name="Line 7"/>
          <p:cNvSpPr>
            <a:spLocks noChangeShapeType="1"/>
          </p:cNvSpPr>
          <p:nvPr/>
        </p:nvSpPr>
        <p:spPr bwMode="auto">
          <a:xfrm>
            <a:off x="4359275" y="1666875"/>
            <a:ext cx="0"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339" name="文本框 1"/>
          <p:cNvSpPr txBox="1">
            <a:spLocks noChangeArrowheads="1"/>
          </p:cNvSpPr>
          <p:nvPr/>
        </p:nvSpPr>
        <p:spPr bwMode="auto">
          <a:xfrm>
            <a:off x="4921251" y="5930901"/>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000000"/>
                </a:solidFill>
                <a:latin typeface="宋体" pitchFamily="2" charset="-122"/>
              </a:rPr>
              <a:t>二府三司制度</a:t>
            </a:r>
          </a:p>
        </p:txBody>
      </p:sp>
    </p:spTree>
    <p:custDataLst>
      <p:tags r:id="rId1"/>
    </p:custDataLst>
    <p:extLst>
      <p:ext uri="{BB962C8B-B14F-4D97-AF65-F5344CB8AC3E}">
        <p14:creationId xmlns:p14="http://schemas.microsoft.com/office/powerpoint/2010/main" val="69334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5"/>
  <p:tag name="KSO_WM_UNIT_ID" val="261*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6"/>
  <p:tag name="KSO_WM_UNIT_ID" val="261*m_i*1_6"/>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1"/>
  <p:tag name="KSO_WM_UNIT_ID" val="261*m_i*1_1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3"/>
  <p:tag name="KSO_WM_UNIT_ID" val="261*m_i*1_1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2"/>
  <p:tag name="KSO_WM_UNIT_ID" val="261*m_i*1_1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6_1"/>
  <p:tag name="KSO_WM_UNIT_ID" val="261*m_h_f*1_6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0"/>
  <p:tag name="KSO_WM_UNIT_ID" val="261*m_i*1_10"/>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4_1"/>
  <p:tag name="KSO_WM_UNIT_ID" val="261*m_h_f*1_4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9"/>
  <p:tag name="KSO_WM_UNIT_ID" val="261*m_i*1_9"/>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3_1"/>
  <p:tag name="KSO_WM_UNIT_ID" val="261*m_h_f*1_3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8"/>
  <p:tag name="KSO_WM_UNIT_ID" val="261*m_i*1_8"/>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2_1"/>
  <p:tag name="KSO_WM_UNIT_ID" val="261*m_h_f*1_2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7"/>
  <p:tag name="KSO_WM_UNIT_ID" val="261*m_i*1_7"/>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5_1"/>
  <p:tag name="KSO_WM_UNIT_ID" val="261*m_h_f*1_5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2"/>
  <p:tag name="KSO_WM_UNIT_ID" val="261*m_i*1_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1_1"/>
  <p:tag name="KSO_WM_UNIT_ID" val="261*m_h_f*1_1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
  <p:tag name="KSO_WM_UNIT_ID" val="261*m_i*1_1"/>
  <p:tag name="KSO_WM_UNIT_CLEAR" val="1"/>
  <p:tag name="KSO_WM_UNIT_LAYERLEVEL" val="1_1"/>
  <p:tag name="KSO_WM_BEAUTIFY_FLAG" val="#wm#"/>
  <p:tag name="KSO_WM_DIAGRAM_GROUP_CODE" val="m1-1"/>
  <p:tag name="KSO_WM_UNIT_LINE_FORE_SCHEMECOLOR_INDEX" val="5"/>
  <p:tag name="KSO_WM_UNIT_LINE_FILL_TYPE" val="2"/>
  <p:tag name="KSO_WM_SCREEN_THEME_FLAG" val="Dlrq25wU2PGuGg5bbmjbDDr/+vJaJQUJX1yxdLeGk5CYOX3/xjwy2i0CGkn3fXcIXnHb054KKx+yoWx8Bskod75aio2gN1gNqFmSAsghsDI="/>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3"/>
  <p:tag name="KSO_WM_UNIT_ID" val="261*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4"/>
  <p:tag name="KSO_WM_UNIT_ID" val="261*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5"/>
  <p:tag name="KSO_WM_UNIT_ID" val="261*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6"/>
  <p:tag name="KSO_WM_UNIT_ID" val="261*m_i*1_6"/>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1"/>
  <p:tag name="KSO_WM_UNIT_ID" val="261*m_i*1_1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3"/>
  <p:tag name="KSO_WM_UNIT_ID" val="261*m_i*1_1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2"/>
  <p:tag name="KSO_WM_UNIT_ID" val="261*m_i*1_1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6_1"/>
  <p:tag name="KSO_WM_UNIT_ID" val="261*m_h_f*1_6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0"/>
  <p:tag name="KSO_WM_UNIT_ID" val="261*m_i*1_10"/>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4_1"/>
  <p:tag name="KSO_WM_UNIT_ID" val="261*m_h_f*1_4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9"/>
  <p:tag name="KSO_WM_UNIT_ID" val="261*m_i*1_9"/>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3_1"/>
  <p:tag name="KSO_WM_UNIT_ID" val="261*m_h_f*1_3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8"/>
  <p:tag name="KSO_WM_UNIT_ID" val="261*m_i*1_8"/>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2_1"/>
  <p:tag name="KSO_WM_UNIT_ID" val="261*m_h_f*1_2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7"/>
  <p:tag name="KSO_WM_UNIT_ID" val="261*m_i*1_7"/>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5_1"/>
  <p:tag name="KSO_WM_UNIT_ID" val="261*m_h_f*1_5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2"/>
  <p:tag name="KSO_WM_UNIT_ID" val="261*m_i*1_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 name="KSO_WM_SCREEN_THEME_FLAG" val="Dlrq25wU2PGuGg5bbmjbDDr/+vJaJQUJX1yxdLeGk5CYOX3/xjwy2i0CGkn3fXcIXnHb054KKx+yoWx8Bskod75aio2gN1gNqFmSAsghsDI="/>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h_f"/>
  <p:tag name="KSO_WM_UNIT_INDEX" val="1_1_1"/>
  <p:tag name="KSO_WM_UNIT_ID" val="261*m_h_f*1_1_1"/>
  <p:tag name="KSO_WM_UNIT_CLEAR" val="1"/>
  <p:tag name="KSO_WM_UNIT_LAYERLEVEL" val="1_1_1"/>
  <p:tag name="KSO_WM_UNIT_VALUE" val="16"/>
  <p:tag name="KSO_WM_UNIT_HIGHLIGHT" val="0"/>
  <p:tag name="KSO_WM_UNIT_COMPATIBLE" val="0"/>
  <p:tag name="KSO_WM_UNIT_PRESET_TEXT" val="LOREM"/>
  <p:tag name="KSO_WM_BEAUTIFY_FLAG" val="#wm#"/>
  <p:tag name="KSO_WM_DIAGRAM_GROUP_CODE" val="m1-1"/>
  <p:tag name="KSO_WM_UNIT_LINE_FORE_SCHEMECOLOR_INDEX" val="5"/>
  <p:tag name="KSO_WM_UNIT_LINE_FILL_TYPE" val="2"/>
  <p:tag name="KSO_WM_UNIT_TEXT_FILL_FORE_SCHEMECOLOR_INDEX" val="5"/>
  <p:tag name="KSO_WM_UNIT_TEXT_FILL_TYPE" val="1"/>
  <p:tag name="KSO_WM_SCREEN_THEME_FLAG" val="Dlrq25wU2PGuGg5bbmjbDDr/+vJaJQUJX1yxdLeGk5CYOX3/xjwy2i0CGkn3fXcIXnHb054KKx+yoWx8Bskod75aio2gN1gNqFmSAsghsDI="/>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35"/>
  <p:tag name="KSO_WM_SCREEN_THEME_FLAG" val="Dlrq25wU2PGuGg5bbmjbDDr/+vJaJQUJX1yxdLeGk5CYOX3/xjwy2i0CGkn3fXcIXnHb054KKx+yoWx8Bskod75aio2gN1gNqFmSAsghsDI="/>
</p:tagLst>
</file>

<file path=ppt/tags/tag55.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Dr/+vJaJQUJX1yxdLeGk5CYOX3/xjwy2i0CGkn3fXcIXnHb054KKx+yoWx8Bskod75aio2gN1gNqFmSAsghsDI="/>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35"/>
  <p:tag name="KSO_WM_SCREEN_THEME_FLAG" val="Dlrq25wU2PGuGg5bbmjbDDr/+vJaJQUJX1yxdLeGk5CYOX3/xjwy2i0CGkn3fXcIXnHb054KKx+yoWx8Bskod75aio2gN1gNqFmSAsghsDI="/>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1"/>
  <p:tag name="KSO_WM_UNIT_ID" val="261*m_i*1_1"/>
  <p:tag name="KSO_WM_UNIT_CLEAR" val="1"/>
  <p:tag name="KSO_WM_UNIT_LAYERLEVEL" val="1_1"/>
  <p:tag name="KSO_WM_BEAUTIFY_FLAG" val="#wm#"/>
  <p:tag name="KSO_WM_DIAGRAM_GROUP_CODE" val="m1-1"/>
  <p:tag name="KSO_WM_UNIT_LINE_FORE_SCHEMECOLOR_INDEX" val="5"/>
  <p:tag name="KSO_WM_UNIT_LINE_FILL_TYPE" val="2"/>
  <p:tag name="KSO_WM_SCREEN_THEME_FLAG" val="Dlrq25wU2PGuGg5bbmjbDDr/+vJaJQUJX1yxdLeGk5CYOX3/xjwy2i0CGkn3fXcIXnHb054KKx+yoWx8Bskod75aio2gN1gNqFmSAsghsDI="/>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3"/>
  <p:tag name="KSO_WM_UNIT_ID" val="261*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415"/>
  <p:tag name="KSO_WM_UNIT_TYPE" val="m_i"/>
  <p:tag name="KSO_WM_UNIT_INDEX" val="1_4"/>
  <p:tag name="KSO_WM_UNIT_ID" val="261*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2"/>
  <p:tag name="KSO_WM_UNIT_TEXT_FILL_TYPE" val="1"/>
  <p:tag name="KSO_WM_SCREEN_THEME_FLAG" val="Dlrq25wU2PGuGg5bbmjbDDr/+vJaJQUJX1yxdLeGk5CYOX3/xjwy2i0CGkn3fXcIXnHb054KKx+yoWx8Bskod75aio2gN1gNqFmSAsghsDI="/>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科技宣讲">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科技宣讲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科技宣讲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科技宣讲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科技宣讲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科技宣讲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科技宣讲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科技宣讲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科技宣讲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科技宣讲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科技宣讲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科技宣讲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科技宣讲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11295</Words>
  <Application>Microsoft Office PowerPoint</Application>
  <PresentationFormat>全屏显示(4:3)</PresentationFormat>
  <Paragraphs>1005</Paragraphs>
  <Slides>140</Slides>
  <Notes>23</Notes>
  <HiddenSlides>0</HiddenSlides>
  <MMClips>0</MMClips>
  <ScaleCrop>false</ScaleCrop>
  <HeadingPairs>
    <vt:vector size="4" baseType="variant">
      <vt:variant>
        <vt:lpstr>主题</vt:lpstr>
      </vt:variant>
      <vt:variant>
        <vt:i4>8</vt:i4>
      </vt:variant>
      <vt:variant>
        <vt:lpstr>幻灯片标题</vt:lpstr>
      </vt:variant>
      <vt:variant>
        <vt:i4>140</vt:i4>
      </vt:variant>
    </vt:vector>
  </HeadingPairs>
  <TitlesOfParts>
    <vt:vector size="148" baseType="lpstr">
      <vt:lpstr>默认设计模板</vt:lpstr>
      <vt:lpstr>1_Office 主题</vt:lpstr>
      <vt:lpstr>4_Office 主题</vt:lpstr>
      <vt:lpstr>5_Office 主题</vt:lpstr>
      <vt:lpstr>6_Office 主题</vt:lpstr>
      <vt:lpstr>7_Office 主题</vt:lpstr>
      <vt:lpstr>9_Office 主题</vt:lpstr>
      <vt:lpstr>1_科技宣讲</vt:lpstr>
      <vt:lpstr>PowerPoint 演示文稿</vt:lpstr>
      <vt:lpstr>高考试题结构</vt:lpstr>
      <vt:lpstr>重难点知识的选择</vt:lpstr>
      <vt:lpstr>指导复习的方式</vt:lpstr>
      <vt:lpstr>高中历史重点知识结构表</vt:lpstr>
      <vt:lpstr>PowerPoint 演示文稿</vt:lpstr>
      <vt:lpstr>PowerPoint 演示文稿</vt:lpstr>
      <vt:lpstr>PowerPoint 演示文稿</vt:lpstr>
      <vt:lpstr>PowerPoint 演示文稿</vt:lpstr>
      <vt:lpstr>政治释义</vt:lpstr>
      <vt:lpstr>必修一的主题内容</vt:lpstr>
      <vt:lpstr>必修一的主题内容</vt:lpstr>
      <vt:lpstr>必修一四个演进的解说</vt:lpstr>
      <vt:lpstr>必修一四个演进的解说</vt:lpstr>
      <vt:lpstr>必修一四个演进的解说</vt:lpstr>
      <vt:lpstr>必修一四个演进的解说</vt:lpstr>
      <vt:lpstr>牢固树立“四个意识”备考</vt:lpstr>
      <vt:lpstr>一、要有整合意识</vt:lpstr>
      <vt:lpstr>例如：以考点为单位整合</vt:lpstr>
      <vt:lpstr>借助血缘人伦关系来治理国家</vt:lpstr>
      <vt:lpstr>商周时期政治制度</vt:lpstr>
      <vt:lpstr>中国早期政治制度的智慧</vt:lpstr>
      <vt:lpstr>PowerPoint 演示文稿</vt:lpstr>
      <vt:lpstr>PowerPoint 演示文稿</vt:lpstr>
      <vt:lpstr>例如：以考点为单位整合</vt:lpstr>
      <vt:lpstr>制度的完备性</vt:lpstr>
      <vt:lpstr>例如：以考点为单位整合</vt:lpstr>
      <vt:lpstr>PowerPoint 演示文稿</vt:lpstr>
      <vt:lpstr>例如：以章节为单位整合</vt:lpstr>
      <vt:lpstr>新民主主义革命讲解提纲</vt:lpstr>
      <vt:lpstr>四.工农武装割据理论的提出----新的革命道路提出</vt:lpstr>
      <vt:lpstr>五.红军长征与遵义会议----中共走向成熟</vt:lpstr>
      <vt:lpstr>欧美近代的政治创新 </vt:lpstr>
      <vt:lpstr>PowerPoint 演示文稿</vt:lpstr>
      <vt:lpstr>国情与各国政体选择</vt:lpstr>
      <vt:lpstr>国情与各国政体选择</vt:lpstr>
      <vt:lpstr>国情与各国政体选择</vt:lpstr>
      <vt:lpstr>国情与各国政体选择</vt:lpstr>
      <vt:lpstr>例如：着眼专题间联系的整合</vt:lpstr>
      <vt:lpstr>着眼专题间联系的整合</vt:lpstr>
      <vt:lpstr>中国各阶段对外关系</vt:lpstr>
      <vt:lpstr>PowerPoint 演示文稿</vt:lpstr>
      <vt:lpstr>雅典民主政治的局限性</vt:lpstr>
      <vt:lpstr>例如：以阶段为单位整合</vt:lpstr>
      <vt:lpstr>中国近现代史阶段特征</vt:lpstr>
      <vt:lpstr>世界近现代史历史阶段特征</vt:lpstr>
      <vt:lpstr>例如：必修内容各模块之间的整合</vt:lpstr>
      <vt:lpstr>例为例如：必修内容各模块之间的整合单整合为位整合</vt:lpstr>
      <vt:lpstr>中国在19世纪60、70年代的转型变革</vt:lpstr>
      <vt:lpstr>美国体制创新的整合</vt:lpstr>
      <vt:lpstr>例如：必修课与选修课之间的整合</vt:lpstr>
      <vt:lpstr>日本近现代史上的两次崛起</vt:lpstr>
      <vt:lpstr>例如：通过考题整合</vt:lpstr>
      <vt:lpstr>通过考题整合</vt:lpstr>
      <vt:lpstr>例如：通联古今中外整合 ——明清时期</vt:lpstr>
      <vt:lpstr>PowerPoint 演示文稿</vt:lpstr>
      <vt:lpstr>人类政治文明中的创新与贡献</vt:lpstr>
      <vt:lpstr>PowerPoint 演示文稿</vt:lpstr>
      <vt:lpstr>中国古代国家治理体系的演进</vt:lpstr>
      <vt:lpstr>例如：从学术成果中整合拓展教学资源</vt:lpstr>
      <vt:lpstr>从学术成果中整合拓展教学资源例子</vt:lpstr>
      <vt:lpstr>宋初治国道路的选择——文治还是武功？</vt:lpstr>
      <vt:lpstr>宋初治国道路的选择——文治还是武功？</vt:lpstr>
      <vt:lpstr>二、要有素养意识</vt:lpstr>
      <vt:lpstr>二、要有素养意识</vt:lpstr>
      <vt:lpstr>PowerPoint 演示文稿</vt:lpstr>
      <vt:lpstr>PowerPoint 演示文稿</vt:lpstr>
      <vt:lpstr>PowerPoint 演示文稿</vt:lpstr>
      <vt:lpstr>在教学中落实学科“核心素养”的操作</vt:lpstr>
      <vt:lpstr>例谈 核心素养的养成</vt:lpstr>
      <vt:lpstr>核心素养之时空观念             ——把握历史纵向脉络 </vt:lpstr>
      <vt:lpstr>核心素养之时空观念             ——把握历史纵向脉络 </vt:lpstr>
      <vt:lpstr>核心素养之时空观念                        ——运用历史地图强化时空观念</vt:lpstr>
      <vt:lpstr>核心素养之史料实证 </vt:lpstr>
      <vt:lpstr>PowerPoint 演示文稿</vt:lpstr>
      <vt:lpstr>PowerPoint 演示文稿</vt:lpstr>
      <vt:lpstr>     核心素养之唯物史观 </vt:lpstr>
      <vt:lpstr>PowerPoint 演示文稿</vt:lpstr>
      <vt:lpstr>核心素养之家国情怀</vt:lpstr>
      <vt:lpstr>教学设计策略 </vt:lpstr>
      <vt:lpstr>（二）交锋知高下——两个将领的策略 </vt:lpstr>
      <vt:lpstr>（三）碰撞悟文明——两种态度的比较</vt:lpstr>
      <vt:lpstr>（四）阵痛求新知——两种结果的反思 </vt:lpstr>
      <vt:lpstr>基于核心素养教学设计</vt:lpstr>
      <vt:lpstr>3、时空观    主要历程</vt:lpstr>
      <vt:lpstr>4、史料实证与历史解释</vt:lpstr>
      <vt:lpstr>你是否同意《清帝逊位诏书》看成是中国版的“光荣革命”</vt:lpstr>
      <vt:lpstr>如何理解辛亥革命的时代使命</vt:lpstr>
      <vt:lpstr>PowerPoint 演示文稿</vt:lpstr>
      <vt:lpstr>三、要有研磨意识</vt:lpstr>
      <vt:lpstr>开展基于史料研习的教学活动</vt:lpstr>
      <vt:lpstr> 从唐宋政治制度变革窥探 中国古代政治理性 东莞高级中学 张芳芳</vt:lpstr>
      <vt:lpstr>PowerPoint 演示文稿</vt:lpstr>
      <vt:lpstr>一、多棱镜下的古代中国</vt:lpstr>
      <vt:lpstr>一、多棱镜下的古代中国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锁院制度即一经任命为知贡举(即考官)的官员必须立即锁宿，在大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三、透视镜下品唐宋政治</vt:lpstr>
      <vt:lpstr>三、透视镜下品唐宋政治</vt:lpstr>
      <vt:lpstr>从学术成果中拓展教学资源</vt:lpstr>
      <vt:lpstr>从学术研究范本中提升表达论证力</vt:lpstr>
      <vt:lpstr>以发展为主题探究性学习</vt:lpstr>
      <vt:lpstr>对美国副总统彭斯“新冷战” 的回应</vt:lpstr>
      <vt:lpstr>评量中国的基准，不该是美国的那把尺</vt:lpstr>
      <vt:lpstr>PowerPoint 演示文稿</vt:lpstr>
      <vt:lpstr>四、要有概括意识</vt:lpstr>
      <vt:lpstr>得“概括”者得天下，概括能力强的考生，注定是考试中的王者。</vt:lpstr>
      <vt:lpstr>概括</vt:lpstr>
      <vt:lpstr>概括秘笈</vt:lpstr>
      <vt:lpstr>中国百年宪政之路的反复曲折</vt:lpstr>
      <vt:lpstr>中国历史上宪政缺失的原因</vt:lpstr>
      <vt:lpstr>宪政的含义</vt:lpstr>
      <vt:lpstr>宪政的四大特征</vt:lpstr>
      <vt:lpstr>宪政的认识</vt:lpstr>
      <vt:lpstr>祝各位同仁高考备考路上结硕果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189</cp:revision>
  <dcterms:created xsi:type="dcterms:W3CDTF">2018-04-19T08:33:05Z</dcterms:created>
  <dcterms:modified xsi:type="dcterms:W3CDTF">2019-03-20T02:51:21Z</dcterms:modified>
</cp:coreProperties>
</file>