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6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61" r:id="rId12"/>
    <p:sldId id="259" r:id="rId13"/>
    <p:sldId id="260" r:id="rId14"/>
    <p:sldId id="264" r:id="rId15"/>
    <p:sldId id="262" r:id="rId16"/>
    <p:sldId id="263" r:id="rId17"/>
    <p:sldId id="269" r:id="rId18"/>
    <p:sldId id="265" r:id="rId19"/>
    <p:sldId id="266" r:id="rId20"/>
    <p:sldId id="267" r:id="rId21"/>
    <p:sldId id="268" r:id="rId22"/>
    <p:sldId id="277" r:id="rId23"/>
    <p:sldId id="278" r:id="rId24"/>
    <p:sldId id="280" r:id="rId25"/>
    <p:sldId id="279" r:id="rId26"/>
    <p:sldId id="287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40" d="100"/>
          <a:sy n="40" d="100"/>
        </p:scale>
        <p:origin x="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tags" Target="/ppt/tags/tag8.xml" Id="Re0f561fc0c0d44a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1371-F2A3-49CF-8B19-62D3C0A14DA2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64374-8105-4413-A076-2FB2381C13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09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4374-8105-4413-A076-2FB2381C13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4374-8105-4413-A076-2FB2381C13A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4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1836-CD11-4D52-A818-602033D4BB19}" type="datetimeFigureOut">
              <a:rPr lang="zh-CN" altLang="en-US" smtClean="0"/>
              <a:t>2018/4/30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8B03-ACE8-4855-8D43-B6B657184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3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zh-CN" altLang="en-US" b="1" dirty="0" smtClean="0"/>
              <a:t>第四单元 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内忧外患与中华民族的奋起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1620" y="2348880"/>
            <a:ext cx="6400800" cy="876300"/>
          </a:xfrm>
        </p:spPr>
        <p:txBody>
          <a:bodyPr>
            <a:normAutofit/>
          </a:bodyPr>
          <a:lstStyle/>
          <a:p>
            <a:r>
              <a:rPr lang="zh-CN" altLang="en-US" sz="4400" b="1" dirty="0" smtClean="0">
                <a:solidFill>
                  <a:schemeClr val="tx1"/>
                </a:solidFill>
              </a:rPr>
              <a:t>第二课  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0" y="3140968"/>
            <a:ext cx="8424936" cy="3279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7330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岳麓版高中历史必修一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53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113580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604" y="472514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鸦片战争后，清政府与英国签下了中国近代史上第一条不平等条约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南京条约</a:t>
            </a:r>
            <a:r>
              <a:rPr lang="en-US" altLang="zh-CN" sz="2400" dirty="0" smtClean="0"/>
              <a:t>》</a:t>
            </a:r>
            <a:r>
              <a:rPr lang="zh-CN" altLang="en-US" sz="2400" dirty="0"/>
              <a:t>。</a:t>
            </a:r>
            <a:r>
              <a:rPr lang="zh-CN" altLang="en-US" sz="2400" dirty="0" smtClean="0"/>
              <a:t>这类不平等条约对整个中国有什么影响？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6" y="4409490"/>
            <a:ext cx="2254743" cy="22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186" y="332656"/>
            <a:ext cx="7927077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材料一：</a:t>
            </a:r>
          </a:p>
          <a:p>
            <a:r>
              <a:rPr lang="zh-CN" altLang="en-US" dirty="0" smtClean="0"/>
              <a:t>鸦片战争后，鸦片大量进口，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年当中，每年从</a:t>
            </a:r>
            <a:r>
              <a:rPr lang="en-US" altLang="zh-CN" dirty="0" smtClean="0"/>
              <a:t>3</a:t>
            </a:r>
            <a:r>
              <a:rPr lang="zh-CN" altLang="en-US" dirty="0" smtClean="0"/>
              <a:t>万箱增至</a:t>
            </a:r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</a:t>
            </a:r>
            <a:r>
              <a:rPr lang="zh-CN" altLang="en-US" dirty="0" smtClean="0"/>
              <a:t>万箱；洋布、洋棉排挤了土布、棉布，由是江、浙之棉布不复畅销，商人多不贩运，而闽产之土布、土棉，遂亦因之壅滞不能出口。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385" y="1700808"/>
            <a:ext cx="792088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材料二： </a:t>
            </a:r>
          </a:p>
          <a:p>
            <a:r>
              <a:rPr lang="zh-CN" altLang="en-US" dirty="0" smtClean="0"/>
              <a:t>“昔日卖米三斗，输一亩之课有余，今日卖米六斗，输一亩之课而不足。”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385" y="2492896"/>
            <a:ext cx="7920880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材料三：</a:t>
            </a:r>
            <a:endParaRPr lang="en-US" altLang="zh-CN" dirty="0" smtClean="0"/>
          </a:p>
          <a:p>
            <a:r>
              <a:rPr lang="zh-CN" altLang="en-US" dirty="0" smtClean="0"/>
              <a:t>鸦片战争以后，清政府为了支付总计大约</a:t>
            </a:r>
            <a:r>
              <a:rPr lang="en-US" altLang="zh-CN" dirty="0" smtClean="0"/>
              <a:t>7000</a:t>
            </a:r>
            <a:r>
              <a:rPr lang="zh-CN" altLang="en-US" dirty="0" smtClean="0"/>
              <a:t>万元的战费和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多万元的赔款，加紧搜刮人民。地丁税是清政府的主要税收，在</a:t>
            </a:r>
            <a:r>
              <a:rPr lang="en-US" altLang="zh-CN" dirty="0" smtClean="0"/>
              <a:t>1841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--1849</a:t>
            </a:r>
            <a:r>
              <a:rPr lang="zh-CN" altLang="en-US" dirty="0" smtClean="0"/>
              <a:t>年八年之间，这项税收就增加了</a:t>
            </a:r>
            <a:r>
              <a:rPr lang="en-US" altLang="zh-CN" dirty="0" smtClean="0"/>
              <a:t>330</a:t>
            </a:r>
            <a:r>
              <a:rPr lang="zh-CN" altLang="en-US" dirty="0" smtClean="0"/>
              <a:t>多万两。鸦片战争后不到十年的光景里，劳动人民实际负担比过去增加了好几倍。</a:t>
            </a:r>
            <a:r>
              <a:rPr lang="en-US" altLang="zh-CN" dirty="0" smtClean="0"/>
              <a:t>1843—1850</a:t>
            </a:r>
            <a:r>
              <a:rPr lang="zh-CN" altLang="en-US" dirty="0" smtClean="0"/>
              <a:t>年规模较大的群众暴动有</a:t>
            </a:r>
            <a:r>
              <a:rPr lang="en-US" altLang="zh-CN" dirty="0" smtClean="0"/>
              <a:t>70</a:t>
            </a:r>
            <a:r>
              <a:rPr lang="zh-CN" altLang="en-US" dirty="0" smtClean="0"/>
              <a:t>余起，遍及十几个省。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0871" y="4443886"/>
            <a:ext cx="7946393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材料四：</a:t>
            </a:r>
          </a:p>
          <a:p>
            <a:r>
              <a:rPr lang="en-US" altLang="zh-CN" dirty="0" smtClean="0"/>
              <a:t>1846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——1850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,</a:t>
            </a:r>
            <a:r>
              <a:rPr lang="zh-CN" altLang="en-US" dirty="0" smtClean="0"/>
              <a:t>两广地区水、旱、虫灾不断，广大劳动人民陷于饥饿和死亡的困境。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385" y="5704341"/>
            <a:ext cx="75789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请以小组为单位，分析上述材料，在鸦片战争后中国的社会情况。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7386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275856" y="2708920"/>
            <a:ext cx="259228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鸦片战争后</a:t>
            </a:r>
            <a:endParaRPr lang="zh-CN" altLang="en-US" dirty="0"/>
          </a:p>
        </p:txBody>
      </p:sp>
      <p:cxnSp>
        <p:nvCxnSpPr>
          <p:cNvPr id="4" name="直接箭头连接符 3"/>
          <p:cNvCxnSpPr>
            <a:stCxn id="2" idx="0"/>
          </p:cNvCxnSpPr>
          <p:nvPr/>
        </p:nvCxnSpPr>
        <p:spPr>
          <a:xfrm flipV="1">
            <a:off x="4572000" y="19888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915816" y="476672"/>
            <a:ext cx="3312368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战费、赔款各参战省摊派，官吏借机搜刮，吏治极端腐败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2" idx="2"/>
          </p:cNvCxnSpPr>
          <p:nvPr/>
        </p:nvCxnSpPr>
        <p:spPr>
          <a:xfrm flipH="1">
            <a:off x="2411760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12528" y="2258870"/>
            <a:ext cx="2099231" cy="21962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外国商品大量涌入，冲击了中国传统经济结构，部分农民、手工业者破产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2" idx="6"/>
          </p:cNvCxnSpPr>
          <p:nvPr/>
        </p:nvCxnSpPr>
        <p:spPr>
          <a:xfrm>
            <a:off x="5868144" y="33569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660232" y="2348880"/>
            <a:ext cx="2304256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鸦片输入量激增，白银外流严重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2" idx="4"/>
          </p:cNvCxnSpPr>
          <p:nvPr/>
        </p:nvCxnSpPr>
        <p:spPr>
          <a:xfrm>
            <a:off x="4572000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042501" y="4725144"/>
            <a:ext cx="3168352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水、旱、蝗灾害严重，人们生活困苦不堪，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6625839" y="4952885"/>
            <a:ext cx="2243247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广西地瘠民穷，灾害严重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660232" y="404664"/>
            <a:ext cx="2304256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洪秀全创立拜上帝教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9608" y="47181"/>
            <a:ext cx="2388549" cy="132343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3607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73" y="2504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太平天国运动兴起的原因：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912" y="1008971"/>
            <a:ext cx="1656184" cy="6387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外国侵略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5919" y="3150546"/>
            <a:ext cx="15841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官僚、地主阶级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48648" y="3069557"/>
            <a:ext cx="172819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农民阶级</a:t>
            </a:r>
            <a:endParaRPr lang="zh-CN" altLang="en-US" dirty="0"/>
          </a:p>
        </p:txBody>
      </p:sp>
      <p:sp>
        <p:nvSpPr>
          <p:cNvPr id="14" name="爆炸形 2 13"/>
          <p:cNvSpPr/>
          <p:nvPr/>
        </p:nvSpPr>
        <p:spPr>
          <a:xfrm>
            <a:off x="3266855" y="2618970"/>
            <a:ext cx="2880320" cy="1690164"/>
          </a:xfrm>
          <a:prstGeom prst="irregularSeal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阶级矛盾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3905470" y="5337212"/>
            <a:ext cx="151216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自然灾害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2459033" y="3158018"/>
            <a:ext cx="1224136" cy="6120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箭头 8"/>
          <p:cNvSpPr/>
          <p:nvPr/>
        </p:nvSpPr>
        <p:spPr>
          <a:xfrm>
            <a:off x="5508104" y="3104964"/>
            <a:ext cx="1152128" cy="61206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4505277" y="1772816"/>
            <a:ext cx="180020" cy="11527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4508993" y="3866862"/>
            <a:ext cx="198022" cy="129033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780202" y="1916832"/>
            <a:ext cx="539215" cy="8646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加剧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780202" y="4009424"/>
            <a:ext cx="545910" cy="10052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激化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5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06489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材料五：</a:t>
            </a:r>
          </a:p>
          <a:p>
            <a:r>
              <a:rPr lang="zh-CN" altLang="en-US" sz="2400" dirty="0" smtClean="0"/>
              <a:t>         天下多男人，尽是兄弟之辈，天下多女子，尽是姊妹之群。何得存此疆彼界之私，何可起尔吞我并之念。</a:t>
            </a:r>
          </a:p>
          <a:p>
            <a:r>
              <a:rPr lang="zh-CN" altLang="en-US" sz="2400" dirty="0" smtClean="0"/>
              <a:t>       （阎罗妖）乃是老蛇，妖鬼也，最作怪多变，迷惑缠捉凡间人灵魂。天下凡间我们兄弟姊妹所当共击灭之，唯恐不速者。    </a:t>
            </a:r>
          </a:p>
          <a:p>
            <a:pPr algn="r"/>
            <a:r>
              <a:rPr lang="zh-CN" altLang="en-US" sz="2400" dirty="0" smtClean="0"/>
              <a:t>                                                         </a:t>
            </a:r>
            <a:r>
              <a:rPr lang="en-US" altLang="zh-CN" sz="2400" dirty="0" smtClean="0"/>
              <a:t>——《</a:t>
            </a:r>
            <a:r>
              <a:rPr lang="zh-CN" altLang="en-US" sz="2400" dirty="0" smtClean="0"/>
              <a:t>原道醒世训</a:t>
            </a:r>
            <a:r>
              <a:rPr lang="en-US" altLang="zh-CN" sz="2400" dirty="0" smtClean="0"/>
              <a:t>》 </a:t>
            </a:r>
            <a:endParaRPr lang="en-US" altLang="zh-C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7564" y="4355427"/>
            <a:ext cx="7704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材料说明了洪秀全创立拜上帝教与自身经历密不可分。他用宗教理论表达反清思想，对于没有文化的农民来说，更容易接受。但同时也体现了</a:t>
            </a:r>
            <a:r>
              <a:rPr lang="zh-CN" altLang="en-US" sz="2400" dirty="0" smtClean="0">
                <a:solidFill>
                  <a:srgbClr val="FF0000"/>
                </a:solidFill>
              </a:rPr>
              <a:t>农民阶级的局限性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43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5" r="27840"/>
          <a:stretch/>
        </p:blipFill>
        <p:spPr>
          <a:xfrm>
            <a:off x="281810" y="332656"/>
            <a:ext cx="3454400" cy="592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34" y="298757"/>
            <a:ext cx="4868238" cy="596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77437" y="4134164"/>
            <a:ext cx="8648007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1851.01.11</a:t>
            </a: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，</a:t>
            </a: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 action="ppaction://hlinksldjump"/>
              </a:rPr>
              <a:t>洪秀全</a:t>
            </a: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率众在广西桂平县金田村起义，建号太平天国。</a:t>
            </a:r>
            <a:endParaRPr lang="zh-CN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5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90537"/>
            <a:ext cx="8420100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99935"/>
            <a:ext cx="5112568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洪秀全（</a:t>
            </a:r>
            <a:r>
              <a:rPr lang="en-US" altLang="zh-CN" sz="2400" dirty="0" smtClean="0"/>
              <a:t>1814—1864</a:t>
            </a:r>
            <a:r>
              <a:rPr lang="zh-CN" altLang="en-US" sz="2400" dirty="0" smtClean="0"/>
              <a:t>）：</a:t>
            </a:r>
            <a:endParaRPr lang="en-US" altLang="zh-CN" sz="2400" dirty="0" smtClean="0"/>
          </a:p>
          <a:p>
            <a:r>
              <a:rPr lang="zh-CN" altLang="en-US" sz="2400" dirty="0" smtClean="0"/>
              <a:t>生于广东花县，客家人。本是乡村塾师，多次参加科举都不举，后来受基督教传教小册子启发，自行施洗，信奉基督教，撤掉村塾孔子牌位，开始传教活动。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982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47" y="332656"/>
            <a:ext cx="7848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永安建制  </a:t>
            </a:r>
            <a:r>
              <a:rPr lang="en-US" altLang="zh-CN" sz="4000" dirty="0" smtClean="0"/>
              <a:t>1851</a:t>
            </a:r>
            <a:r>
              <a:rPr lang="zh-CN" altLang="en-US" sz="4000" dirty="0" smtClean="0"/>
              <a:t>年秋</a:t>
            </a:r>
          </a:p>
          <a:p>
            <a:r>
              <a:rPr lang="zh-CN" altLang="en-US" dirty="0" smtClean="0"/>
              <a:t>   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  </a:t>
            </a:r>
            <a:r>
              <a:rPr lang="zh-CN" altLang="en-US" sz="2400" dirty="0" smtClean="0"/>
              <a:t>太平军继续北上，同年秋，攻占永安。在永安，太平天国整顿建制，洪秀全颁布军律、历法，制定官制。分王封爵，天王称万岁，东王称九千岁，西王八千岁，南王七千岁，北王六千岁，翼王五千岁。这就是所谓太平天国的“首义六杰”。初步建立了政权。同时规定西王以下受东王节制，杨秀清掌握全军。由此正式建立了太平天国的领导核心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35017"/>
              </p:ext>
            </p:extLst>
          </p:nvPr>
        </p:nvGraphicFramePr>
        <p:xfrm>
          <a:off x="755576" y="3928760"/>
          <a:ext cx="8136906" cy="1896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869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永安封王表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称号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东王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西王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南王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北王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翼王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人名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杨秀清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萧朝贵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冯云山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冯唱会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石达开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3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6" r="2875"/>
          <a:stretch/>
        </p:blipFill>
        <p:spPr>
          <a:xfrm>
            <a:off x="217341" y="332656"/>
            <a:ext cx="4680520" cy="6289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90872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起义爆发后，太平军相继攻克广西、湖南、湖北等地的重要城市。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1853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月，攻克南京，定都于此并改称“天京”。为拱卫天京，太平军主动出击，进行北伐和西征。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在西征同时，太平军击溃清军江北、江南大营，解除了天京的威胁。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53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28" y="0"/>
            <a:ext cx="6408712" cy="5026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22920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至</a:t>
            </a:r>
            <a:r>
              <a:rPr lang="en-US" altLang="zh-CN" sz="2800" dirty="0" smtClean="0"/>
              <a:t>1856</a:t>
            </a:r>
            <a:r>
              <a:rPr lang="zh-CN" altLang="en-US" sz="2800" dirty="0" smtClean="0"/>
              <a:t>年，太平天国在军事上达到全盛。与此同时还进行了政权建设，颁布了纲领性文件</a:t>
            </a:r>
            <a:r>
              <a:rPr lang="en-US" altLang="zh-CN" sz="2800" dirty="0" smtClean="0"/>
              <a:t>——</a:t>
            </a:r>
            <a:r>
              <a:rPr lang="en-US" altLang="zh-CN" sz="2800" dirty="0" smtClean="0">
                <a:solidFill>
                  <a:srgbClr val="FF0000"/>
                </a:solidFill>
              </a:rPr>
              <a:t>《</a:t>
            </a:r>
            <a:r>
              <a:rPr lang="zh-CN" altLang="en-US" sz="2800" dirty="0" smtClean="0">
                <a:solidFill>
                  <a:srgbClr val="FF0000"/>
                </a:solidFill>
              </a:rPr>
              <a:t>天朝田亩制度</a:t>
            </a:r>
            <a:r>
              <a:rPr lang="en-US" altLang="zh-CN" sz="2800" dirty="0" smtClean="0">
                <a:solidFill>
                  <a:srgbClr val="FF0000"/>
                </a:solidFill>
              </a:rPr>
              <a:t>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8" y="332656"/>
            <a:ext cx="3705120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652" y="1581330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苦命的咸丰皇帝：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奕詝即位后，面临内忧外患的统治</a:t>
            </a:r>
            <a:r>
              <a:rPr lang="zh-CN" altLang="en-US" sz="2800" dirty="0" smtClean="0">
                <a:solidFill>
                  <a:schemeClr val="bg1"/>
                </a:solidFill>
              </a:rPr>
              <a:t>危机。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7" y="116632"/>
            <a:ext cx="3752733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536504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28678" y="908720"/>
            <a:ext cx="861774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李鸿章</a:t>
            </a:r>
            <a:endParaRPr lang="zh-CN" altLang="en-US" sz="4400" b="1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88" y="5517232"/>
            <a:ext cx="828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为对付日益强大的太平天国，咸丰帝令地方组织团练武装。曾国藩的湘军和李鸿章的淮军相继发展起来，成为镇压太平天国的主要力量。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4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12380"/>
          <a:stretch/>
        </p:blipFill>
        <p:spPr>
          <a:xfrm>
            <a:off x="107504" y="138300"/>
            <a:ext cx="3035740" cy="520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1" b="9334"/>
          <a:stretch/>
        </p:blipFill>
        <p:spPr>
          <a:xfrm>
            <a:off x="6228184" y="110645"/>
            <a:ext cx="2641476" cy="522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509" r="10037" b="6464"/>
          <a:stretch/>
        </p:blipFill>
        <p:spPr>
          <a:xfrm>
            <a:off x="3491880" y="126713"/>
            <a:ext cx="2264230" cy="520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827584" y="5733256"/>
            <a:ext cx="18002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杨秀清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95903" y="5733256"/>
            <a:ext cx="165618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韦昌辉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76256" y="5733256"/>
            <a:ext cx="158417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石达开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t="3303" r="23496" b="66000"/>
          <a:stretch/>
        </p:blipFill>
        <p:spPr>
          <a:xfrm>
            <a:off x="179512" y="2166553"/>
            <a:ext cx="2075544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7287" r="14179" b="58980"/>
          <a:stretch/>
        </p:blipFill>
        <p:spPr>
          <a:xfrm>
            <a:off x="3710022" y="4350388"/>
            <a:ext cx="2083996" cy="1948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608" b="61674"/>
          <a:stretch/>
        </p:blipFill>
        <p:spPr>
          <a:xfrm>
            <a:off x="6983248" y="2056234"/>
            <a:ext cx="2160752" cy="1948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75" r="36775" b="66276"/>
          <a:stretch/>
        </p:blipFill>
        <p:spPr>
          <a:xfrm>
            <a:off x="3537679" y="-25265"/>
            <a:ext cx="2351314" cy="1999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13228" y="4031885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杨秀清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47864" y="1982979"/>
            <a:ext cx="936104" cy="43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洪秀全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23564" y="4161589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石达开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34499" y="6355584"/>
            <a:ext cx="1152128" cy="50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韦昌辉</a:t>
            </a:r>
            <a:endParaRPr lang="zh-CN" altLang="en-US" dirty="0"/>
          </a:p>
        </p:txBody>
      </p:sp>
      <p:cxnSp>
        <p:nvCxnSpPr>
          <p:cNvPr id="15" name="直接箭头连接符 14"/>
          <p:cNvCxnSpPr>
            <a:stCxn id="5" idx="6"/>
            <a:endCxn id="4" idx="1"/>
          </p:cNvCxnSpPr>
          <p:nvPr/>
        </p:nvCxnSpPr>
        <p:spPr>
          <a:xfrm>
            <a:off x="5888993" y="974644"/>
            <a:ext cx="1410690" cy="136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2" idx="7"/>
          </p:cNvCxnSpPr>
          <p:nvPr/>
        </p:nvCxnSpPr>
        <p:spPr>
          <a:xfrm flipV="1">
            <a:off x="1951100" y="974644"/>
            <a:ext cx="1586579" cy="1444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3" idx="2"/>
          </p:cNvCxnSpPr>
          <p:nvPr/>
        </p:nvCxnSpPr>
        <p:spPr>
          <a:xfrm flipH="1" flipV="1">
            <a:off x="1951100" y="3717032"/>
            <a:ext cx="1758922" cy="16077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4" idx="3"/>
            <a:endCxn id="3" idx="6"/>
          </p:cNvCxnSpPr>
          <p:nvPr/>
        </p:nvCxnSpPr>
        <p:spPr>
          <a:xfrm flipH="1">
            <a:off x="5794018" y="3719664"/>
            <a:ext cx="1505665" cy="1605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3" idx="0"/>
          </p:cNvCxnSpPr>
          <p:nvPr/>
        </p:nvCxnSpPr>
        <p:spPr>
          <a:xfrm>
            <a:off x="4713336" y="1982979"/>
            <a:ext cx="38684" cy="2367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283968" y="3030649"/>
            <a:ext cx="936104" cy="6890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杀</a:t>
            </a:r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2411760" y="1340768"/>
            <a:ext cx="648072" cy="6337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逼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2411760" y="4031885"/>
            <a:ext cx="720080" cy="8372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杀</a:t>
            </a:r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6288814" y="4161589"/>
            <a:ext cx="611048" cy="6212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责</a:t>
            </a: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6444208" y="1340768"/>
            <a:ext cx="648072" cy="715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疑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8162" y="332656"/>
            <a:ext cx="223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天京事变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7284" y="4869160"/>
            <a:ext cx="677108" cy="1737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元气大伤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5292" y="4869160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由盛转衰</a:t>
            </a:r>
          </a:p>
        </p:txBody>
      </p:sp>
    </p:spTree>
    <p:extLst>
      <p:ext uri="{BB962C8B-B14F-4D97-AF65-F5344CB8AC3E}">
        <p14:creationId xmlns:p14="http://schemas.microsoft.com/office/powerpoint/2010/main" val="16674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67944" cy="43924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35" y="188640"/>
            <a:ext cx="4717032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806" y="4797152"/>
            <a:ext cx="8331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天京事变之后，为挽救危局，洪秀全起用年轻将领陈玉成、李秀成指挥军事，颇有成效；任命洪仁轩主持朝政，提出了具有资本主义色彩的施政方案</a:t>
            </a:r>
            <a:r>
              <a:rPr lang="en-US" altLang="zh-CN" sz="2800" dirty="0" smtClean="0">
                <a:solidFill>
                  <a:srgbClr val="FF0000"/>
                </a:solidFill>
                <a:hlinkClick r:id="rId4" action="ppaction://hlinksldjump"/>
              </a:rPr>
              <a:t>《</a:t>
            </a:r>
            <a:r>
              <a:rPr lang="zh-CN" altLang="en-US" sz="2800" dirty="0" smtClean="0">
                <a:solidFill>
                  <a:srgbClr val="FF0000"/>
                </a:solidFill>
                <a:hlinkClick r:id="rId4" action="ppaction://hlinksldjump"/>
              </a:rPr>
              <a:t>资政新篇</a:t>
            </a:r>
            <a:r>
              <a:rPr lang="en-US" altLang="zh-CN" sz="2800" dirty="0" smtClean="0">
                <a:solidFill>
                  <a:srgbClr val="FF0000"/>
                </a:solidFill>
                <a:hlinkClick r:id="rId4" action="ppaction://hlinksldjump"/>
              </a:rPr>
              <a:t>》</a:t>
            </a:r>
            <a:r>
              <a:rPr lang="zh-CN" altLang="en-US" sz="2800" dirty="0" smtClean="0">
                <a:solidFill>
                  <a:srgbClr val="FF0000"/>
                </a:solidFill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897"/>
            <a:ext cx="3170684" cy="31118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7561"/>
            <a:ext cx="31432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1863</a:t>
            </a:r>
            <a:r>
              <a:rPr lang="zh-CN" altLang="en-US" sz="2400" dirty="0" smtClean="0"/>
              <a:t>年，在英法军队支援下，曾国藩兵分三路，围困天京。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1864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月，洪秀全病逝。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月，湘军轰破天京城墙，天京陷落。太平天国在中外势力的联合剿杀下失败。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34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43323"/>
            <a:ext cx="8684738" cy="47525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531303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小结：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50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62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读史感悟：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546" y="812611"/>
            <a:ext cx="6285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太平天国失败的主要原因，有人认为是由于太平天国领导集团犯了许多严重的错误；有人则认为是由于敌我力量悬殊所致，试谈你自己对这一问题的看法，对此有何教训？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2708920"/>
            <a:ext cx="6228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原因：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主观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上：农民阶级自身的局限性（根本原因）以及战略上的失误。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客观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上：中外反动势力联合剿杀，力量悬殊。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8" y="4581128"/>
            <a:ext cx="83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经验教训：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农民是中国民主革命的主力军，但由于</a:t>
            </a:r>
            <a:r>
              <a:rPr lang="zh-CN" altLang="en-US" sz="2400" b="1" dirty="0" smtClean="0"/>
              <a:t>自身的局限性，小生产的代表，缺乏科学理论武器的指导，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承担不起领导中国民主革命的重任，不能领导民主革命取得胜利。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爆炸形 2 5"/>
          <p:cNvSpPr/>
          <p:nvPr/>
        </p:nvSpPr>
        <p:spPr>
          <a:xfrm>
            <a:off x="6588224" y="172931"/>
            <a:ext cx="2699792" cy="3320819"/>
          </a:xfrm>
          <a:prstGeom prst="irregularSeal2">
            <a:avLst/>
          </a:prstGeom>
          <a:solidFill>
            <a:schemeClr val="tx1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重难点突破</a:t>
            </a:r>
            <a:endParaRPr lang="zh-CN" altLang="en-US" sz="32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2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太平天国运动的意义：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、性质：</a:t>
            </a:r>
            <a:r>
              <a:rPr lang="zh-CN" altLang="en-US" sz="2400" b="1" dirty="0" smtClean="0"/>
              <a:t>一次伟大的反封建反侵略的农民革命斗争运动。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564" y="2636912"/>
            <a:ext cx="7668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、意义：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扫荡了</a:t>
            </a:r>
            <a:r>
              <a:rPr lang="zh-CN" altLang="en-US" sz="2400" b="1" dirty="0" smtClean="0"/>
              <a:t>王朝秩序，</a:t>
            </a:r>
            <a:r>
              <a:rPr lang="zh-CN" altLang="en-US" sz="2400" b="1" dirty="0">
                <a:solidFill>
                  <a:srgbClr val="FF0000"/>
                </a:solidFill>
              </a:rPr>
              <a:t>冲击了</a:t>
            </a:r>
            <a:r>
              <a:rPr lang="zh-CN" altLang="en-US" sz="2400" b="1" dirty="0" smtClean="0"/>
              <a:t>纲常名教，</a:t>
            </a:r>
            <a:r>
              <a:rPr lang="zh-CN" altLang="en-US" sz="2400" b="1" dirty="0">
                <a:solidFill>
                  <a:srgbClr val="FF0000"/>
                </a:solidFill>
              </a:rPr>
              <a:t>动摇了</a:t>
            </a:r>
            <a:r>
              <a:rPr lang="zh-CN" altLang="en-US" sz="2400" b="1" dirty="0" smtClean="0"/>
              <a:t>清朝统治的政治基础；</a:t>
            </a:r>
            <a:r>
              <a:rPr lang="zh-CN" altLang="en-US" sz="2400" b="1" dirty="0">
                <a:solidFill>
                  <a:srgbClr val="FF0000"/>
                </a:solidFill>
              </a:rPr>
              <a:t>震慑了</a:t>
            </a:r>
            <a:r>
              <a:rPr lang="zh-CN" altLang="en-US" sz="2400" b="1" dirty="0"/>
              <a:t>列强侵略中国的野心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）</a:t>
            </a:r>
            <a:r>
              <a:rPr lang="zh-CN" altLang="en-US" sz="2400" b="1" dirty="0">
                <a:solidFill>
                  <a:srgbClr val="FF0000"/>
                </a:solidFill>
              </a:rPr>
              <a:t>颁布了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天朝田亩制度</a:t>
            </a:r>
            <a:r>
              <a:rPr lang="en-US" altLang="zh-CN" sz="2400" b="1" dirty="0" smtClean="0"/>
              <a:t>》</a:t>
            </a:r>
            <a:r>
              <a:rPr lang="zh-CN" altLang="en-US" sz="2400" b="1" dirty="0">
                <a:solidFill>
                  <a:srgbClr val="FF0000"/>
                </a:solidFill>
              </a:rPr>
              <a:t>表达了</a:t>
            </a:r>
            <a:r>
              <a:rPr lang="zh-CN" altLang="en-US" sz="2400" b="1" dirty="0" smtClean="0"/>
              <a:t>农民群众的理想追求，并</a:t>
            </a:r>
            <a:r>
              <a:rPr lang="zh-CN" altLang="en-US" sz="2400" b="1" dirty="0">
                <a:solidFill>
                  <a:srgbClr val="FF0000"/>
                </a:solidFill>
              </a:rPr>
              <a:t>提出了</a:t>
            </a:r>
            <a:r>
              <a:rPr lang="zh-CN" altLang="en-US" sz="2400" b="1" dirty="0" smtClean="0"/>
              <a:t>近代中国第一个具有资本主义性质的社会改革方案</a:t>
            </a:r>
            <a:r>
              <a:rPr lang="en-US" altLang="zh-CN" sz="2400" b="1" dirty="0" smtClean="0"/>
              <a:t>——《</a:t>
            </a:r>
            <a:r>
              <a:rPr lang="zh-CN" altLang="en-US" sz="2400" b="1" dirty="0" smtClean="0"/>
              <a:t>资政新篇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496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 r="21429"/>
          <a:stretch/>
        </p:blipFill>
        <p:spPr>
          <a:xfrm>
            <a:off x="794183" y="620688"/>
            <a:ext cx="4615543" cy="6098977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4932040" y="404664"/>
            <a:ext cx="3528392" cy="1656184"/>
          </a:xfrm>
          <a:prstGeom prst="wedgeEllipseCallout">
            <a:avLst>
              <a:gd name="adj1" fmla="val -77553"/>
              <a:gd name="adj2" fmla="val 281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谢谢观赏！！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90103"/>
            <a:ext cx="6974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重点：太平天国的革命纲领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14" y="1412776"/>
            <a:ext cx="872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史料一：</a:t>
            </a:r>
            <a:r>
              <a:rPr lang="zh-CN" altLang="en-US" sz="2400" u="heavy" dirty="0" smtClean="0">
                <a:uFill>
                  <a:solidFill>
                    <a:srgbClr val="FF0000"/>
                  </a:solidFill>
                </a:uFill>
              </a:rPr>
              <a:t>凡分田照人口，不论男妇，算其家口多寡</a:t>
            </a:r>
            <a:r>
              <a:rPr lang="zh-CN" altLang="en-US" sz="2400" dirty="0" smtClean="0"/>
              <a:t>，人多则分多，人寡则分寡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凡天下田，天下人同耕。天下人人不受私，物物归上主，则主有所运用，</a:t>
            </a:r>
            <a:r>
              <a:rPr lang="zh-CN" altLang="en-US" sz="2400" u="heavy" dirty="0" smtClean="0">
                <a:uFill>
                  <a:solidFill>
                    <a:srgbClr val="FF0000"/>
                  </a:solidFill>
                </a:uFill>
              </a:rPr>
              <a:t>天下大家处处平均</a:t>
            </a:r>
            <a:r>
              <a:rPr lang="zh-CN" altLang="en-US" sz="2400" dirty="0" smtClean="0"/>
              <a:t>，人人饱暖矣。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如一家有婚娶弥月事，给钱一千，谷一百斤。通天下皆一。总要用之有节，以备兵荒。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——《</a:t>
            </a:r>
            <a:r>
              <a:rPr lang="zh-CN" altLang="en-US" sz="2400" dirty="0" smtClean="0"/>
              <a:t>天朝田亩制度</a:t>
            </a:r>
            <a:r>
              <a:rPr lang="en-US" altLang="zh-CN" sz="2400" dirty="0" smtClean="0"/>
              <a:t>》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115" y="4077072"/>
            <a:ext cx="8729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史料二：“兴车马之利，以利轻捷为妙。倘有</a:t>
            </a:r>
            <a:r>
              <a:rPr lang="zh-CN" altLang="en-US" sz="2400" u="heavy" dirty="0">
                <a:uFill>
                  <a:solidFill>
                    <a:srgbClr val="FF0000"/>
                  </a:solidFill>
                </a:uFill>
              </a:rPr>
              <a:t>能造如外邦火轮车</a:t>
            </a:r>
            <a:r>
              <a:rPr lang="zh-CN" altLang="en-US" sz="2400" dirty="0" smtClean="0"/>
              <a:t>，一日夜能行七八千里者，准自专其利，限满准他人仿做”“</a:t>
            </a:r>
            <a:r>
              <a:rPr lang="zh-CN" altLang="en-US" sz="2400" u="heavy" dirty="0">
                <a:uFill>
                  <a:solidFill>
                    <a:srgbClr val="FF0000"/>
                  </a:solidFill>
                </a:uFill>
              </a:rPr>
              <a:t>兴器皿技艺</a:t>
            </a:r>
            <a:r>
              <a:rPr lang="zh-CN" altLang="en-US" sz="2400" dirty="0" smtClean="0"/>
              <a:t>。有能造精其利便者，准其自售，他人仿造，罪而罚之”“</a:t>
            </a:r>
            <a:r>
              <a:rPr lang="zh-CN" altLang="en-US" sz="2400" u="heavy" dirty="0">
                <a:uFill>
                  <a:solidFill>
                    <a:srgbClr val="FF0000"/>
                  </a:solidFill>
                </a:uFill>
              </a:rPr>
              <a:t>兴银行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或三四富民共请立，或一人请立，均无不可也”“兴市镇公司，立官严正，以司工商水陆关税。”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——《</a:t>
            </a:r>
            <a:r>
              <a:rPr lang="zh-CN" altLang="en-US" sz="2400" dirty="0" smtClean="0"/>
              <a:t>资政新篇</a:t>
            </a:r>
            <a:r>
              <a:rPr lang="en-US" altLang="zh-CN" sz="2400" dirty="0" smtClean="0"/>
              <a:t>》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5450331" y="800708"/>
            <a:ext cx="3840381" cy="1224136"/>
          </a:xfrm>
          <a:prstGeom prst="wedgeRectCallout">
            <a:avLst>
              <a:gd name="adj1" fmla="val -42375"/>
              <a:gd name="adj2" fmla="val 7672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体现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的是太平天国分配土地和产品的方法与原则。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419630" y="3573016"/>
            <a:ext cx="5472608" cy="792088"/>
          </a:xfrm>
          <a:prstGeom prst="wedgeRectCallout">
            <a:avLst>
              <a:gd name="adj1" fmla="val -36237"/>
              <a:gd name="adj2" fmla="val 11747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体现了学习西方，发展资本主义的愿望</a:t>
            </a:r>
          </a:p>
        </p:txBody>
      </p:sp>
      <p:sp>
        <p:nvSpPr>
          <p:cNvPr id="7" name="动作按钮: 前进或下一项 6">
            <a:hlinkClick r:id="rId3" action="ppaction://hlinksldjump" highlightClick="1"/>
          </p:cNvPr>
          <p:cNvSpPr/>
          <p:nvPr/>
        </p:nvSpPr>
        <p:spPr>
          <a:xfrm>
            <a:off x="259115" y="6165304"/>
            <a:ext cx="784493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rId4" action="ppaction://hlinksldjump" highlightClick="1"/>
          </p:cNvPr>
          <p:cNvSpPr/>
          <p:nvPr/>
        </p:nvSpPr>
        <p:spPr>
          <a:xfrm>
            <a:off x="1403648" y="6165304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0154"/>
            <a:ext cx="8352928" cy="3384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4222"/>
            <a:ext cx="4104456" cy="3367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42" y="3344878"/>
            <a:ext cx="4248472" cy="3396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6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6660232" y="260648"/>
            <a:ext cx="2016224" cy="1296144"/>
          </a:xfrm>
          <a:prstGeom prst="cloudCallout">
            <a:avLst>
              <a:gd name="adj1" fmla="val -33791"/>
              <a:gd name="adj2" fmla="val 6921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探究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592" y="1920195"/>
            <a:ext cx="3672408" cy="37856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天朝田亩制度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的核心问题是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解决土地问题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请思考：太平天国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具体做法</a:t>
            </a:r>
            <a:r>
              <a:rPr lang="zh-CN" altLang="en-US" sz="3200" b="1" dirty="0" smtClean="0"/>
              <a:t>是什么？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天朝田亩制度</a:t>
            </a:r>
            <a:r>
              <a:rPr lang="en-US" altLang="zh-CN" sz="3600" b="1" dirty="0" smtClean="0"/>
              <a:t>》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0462" y="1444362"/>
            <a:ext cx="310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废除封建地主土地所有制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     （核心内容）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4334858" y="2776769"/>
            <a:ext cx="939350" cy="510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67907" y="2716579"/>
            <a:ext cx="220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平均分配土地</a:t>
            </a:r>
            <a:endParaRPr lang="zh-CN" altLang="en-US" sz="2400" b="1" dirty="0"/>
          </a:p>
        </p:txBody>
      </p:sp>
      <p:sp>
        <p:nvSpPr>
          <p:cNvPr id="9" name="上箭头 8"/>
          <p:cNvSpPr/>
          <p:nvPr/>
        </p:nvSpPr>
        <p:spPr>
          <a:xfrm>
            <a:off x="2711032" y="2177802"/>
            <a:ext cx="720080" cy="397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875207" y="3145348"/>
            <a:ext cx="554923" cy="550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4507046" y="5129783"/>
            <a:ext cx="8621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72352" y="5186982"/>
            <a:ext cx="280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绝对平均分配产品</a:t>
            </a:r>
            <a:endParaRPr lang="zh-CN" altLang="en-US" sz="2400" b="1" dirty="0"/>
          </a:p>
        </p:txBody>
      </p:sp>
      <p:sp>
        <p:nvSpPr>
          <p:cNvPr id="13" name="下箭头 12"/>
          <p:cNvSpPr/>
          <p:nvPr/>
        </p:nvSpPr>
        <p:spPr>
          <a:xfrm>
            <a:off x="1763688" y="5648647"/>
            <a:ext cx="504056" cy="516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14847" y="6204453"/>
            <a:ext cx="307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留足口粮，余归国库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上箭头 14"/>
          <p:cNvSpPr/>
          <p:nvPr/>
        </p:nvSpPr>
        <p:spPr>
          <a:xfrm>
            <a:off x="2863766" y="4717620"/>
            <a:ext cx="656789" cy="5338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328065" y="3763513"/>
            <a:ext cx="1728192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违背社会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/>
            </a:r>
            <a:br>
              <a:rPr lang="en-US" altLang="zh-CN" sz="2800" b="1" dirty="0" smtClean="0">
                <a:solidFill>
                  <a:srgbClr val="00B050"/>
                </a:solidFill>
              </a:rPr>
            </a:br>
            <a:r>
              <a:rPr lang="zh-CN" altLang="en-US" sz="2800" b="1" dirty="0" smtClean="0">
                <a:solidFill>
                  <a:srgbClr val="00B050"/>
                </a:solidFill>
              </a:rPr>
              <a:t>发展规律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1488185" y="402454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51520" y="3948178"/>
            <a:ext cx="1019352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空想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75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6570"/>
            <a:ext cx="626469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通过刚才知识的分析，你对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天朝田亩制度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如何评价？</a:t>
            </a:r>
            <a:endParaRPr lang="zh-CN" altLang="en-US" sz="2400" b="1" dirty="0"/>
          </a:p>
        </p:txBody>
      </p:sp>
      <p:sp>
        <p:nvSpPr>
          <p:cNvPr id="3" name="下箭头 2"/>
          <p:cNvSpPr/>
          <p:nvPr/>
        </p:nvSpPr>
        <p:spPr>
          <a:xfrm>
            <a:off x="2771800" y="1556792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275122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sym typeface="Wingdings"/>
              </a:rPr>
              <a:t></a:t>
            </a:r>
            <a:r>
              <a:rPr lang="zh-CN" altLang="en-US" sz="2800" b="1" dirty="0" smtClean="0"/>
              <a:t>反封建的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革命</a:t>
            </a:r>
            <a:r>
              <a:rPr lang="zh-CN" altLang="en-US" sz="2800" b="1" dirty="0" smtClean="0"/>
              <a:t>性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8610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sym typeface="Wingdings"/>
              </a:rPr>
              <a:t></a:t>
            </a:r>
            <a:r>
              <a:rPr lang="zh-CN" altLang="en-US" sz="2800" b="1" dirty="0" smtClean="0"/>
              <a:t>绝对</a:t>
            </a:r>
            <a:r>
              <a:rPr lang="zh-CN" altLang="en-US" sz="2800" b="1" dirty="0"/>
              <a:t>平均分配的</a:t>
            </a:r>
            <a:r>
              <a:rPr lang="zh-CN" altLang="en-US" sz="2800" b="1" dirty="0">
                <a:solidFill>
                  <a:srgbClr val="00B050"/>
                </a:solidFill>
              </a:rPr>
              <a:t>空想</a:t>
            </a:r>
            <a:r>
              <a:rPr lang="zh-CN" altLang="en-US" sz="2800" b="1" dirty="0"/>
              <a:t>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94116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Wingdings"/>
              </a:rPr>
              <a:t></a:t>
            </a:r>
            <a:r>
              <a:rPr lang="zh-CN" altLang="en-US" sz="2800" b="1" dirty="0" smtClean="0"/>
              <a:t>小农经济</a:t>
            </a:r>
            <a:r>
              <a:rPr lang="zh-CN" altLang="en-US" sz="2800" b="1" dirty="0"/>
              <a:t>为基础的</a:t>
            </a:r>
            <a:r>
              <a:rPr lang="zh-CN" altLang="en-US" sz="2800" b="1" dirty="0">
                <a:solidFill>
                  <a:srgbClr val="00B050"/>
                </a:solidFill>
              </a:rPr>
              <a:t>落后</a:t>
            </a:r>
            <a:r>
              <a:rPr lang="zh-CN" altLang="en-US" sz="2800" b="1" dirty="0"/>
              <a:t>性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6948264" y="260648"/>
            <a:ext cx="2016224" cy="1296144"/>
          </a:xfrm>
          <a:prstGeom prst="cloudCallout">
            <a:avLst>
              <a:gd name="adj1" fmla="val -64026"/>
              <a:gd name="adj2" fmla="val 5914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探究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动作按钮: 后退或前一项 7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2008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资政新篇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提出的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目的</a:t>
            </a:r>
            <a:r>
              <a:rPr lang="zh-CN" altLang="en-US" sz="2800" b="1" dirty="0" smtClean="0"/>
              <a:t>是什么？从其主要内容可以看出此方案有何鲜明的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特点</a:t>
            </a:r>
            <a:r>
              <a:rPr lang="zh-CN" altLang="en-US" sz="2800" b="1" dirty="0" smtClean="0"/>
              <a:t>？你对它有何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评价</a:t>
            </a:r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  <p:sp>
        <p:nvSpPr>
          <p:cNvPr id="3" name="云形标注 2"/>
          <p:cNvSpPr/>
          <p:nvPr/>
        </p:nvSpPr>
        <p:spPr>
          <a:xfrm>
            <a:off x="6660232" y="260648"/>
            <a:ext cx="2016224" cy="1296144"/>
          </a:xfrm>
          <a:prstGeom prst="cloudCallout">
            <a:avLst>
              <a:gd name="adj1" fmla="val -63306"/>
              <a:gd name="adj2" fmla="val 5130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探究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768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目的：</a:t>
            </a:r>
            <a:r>
              <a:rPr lang="zh-CN" altLang="en-US" sz="2400" b="1" dirty="0" smtClean="0"/>
              <a:t>振兴太平天国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7626" y="291403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特点：</a:t>
            </a:r>
            <a:r>
              <a:rPr lang="zh-CN" altLang="en-US" sz="2400" b="1" dirty="0"/>
              <a:t>鲜明的资本主义色彩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47" y="500359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评价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767767" y="4289614"/>
            <a:ext cx="504056" cy="1944216"/>
          </a:xfrm>
          <a:prstGeom prst="leftBrace">
            <a:avLst>
              <a:gd name="adj1" fmla="val 32256"/>
              <a:gd name="adj2" fmla="val 480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19795" y="4396461"/>
            <a:ext cx="564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（进步性）</a:t>
            </a:r>
            <a:r>
              <a:rPr lang="zh-CN" altLang="en-US" sz="2400" dirty="0" smtClean="0"/>
              <a:t>向西方学习，发展资本主义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22262" y="5074633"/>
            <a:ext cx="57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（革命性）</a:t>
            </a:r>
            <a:r>
              <a:rPr lang="zh-CN" altLang="en-US" sz="2400" dirty="0"/>
              <a:t>目的是进行反封建反侵略斗争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4271" y="575896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zh-CN" altLang="en-US" sz="2400" dirty="0">
                <a:solidFill>
                  <a:srgbClr val="FF0000"/>
                </a:solidFill>
              </a:rPr>
              <a:t>空想性）</a:t>
            </a:r>
            <a:r>
              <a:rPr lang="zh-CN" altLang="en-US" sz="2400" dirty="0"/>
              <a:t>未能实行</a:t>
            </a:r>
          </a:p>
        </p:txBody>
      </p:sp>
      <p:sp>
        <p:nvSpPr>
          <p:cNvPr id="11" name="下箭头 10"/>
          <p:cNvSpPr/>
          <p:nvPr/>
        </p:nvSpPr>
        <p:spPr>
          <a:xfrm>
            <a:off x="3563888" y="3501008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65487"/>
              </p:ext>
            </p:extLst>
          </p:nvPr>
        </p:nvGraphicFramePr>
        <p:xfrm>
          <a:off x="467544" y="1556792"/>
          <a:ext cx="8352928" cy="482327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6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699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《</a:t>
                      </a:r>
                      <a:r>
                        <a:rPr lang="zh-CN" altLang="en-US" sz="2800" dirty="0" smtClean="0"/>
                        <a:t>天朝田亩制度</a:t>
                      </a:r>
                      <a:r>
                        <a:rPr lang="en-US" altLang="zh-CN" sz="2800" dirty="0" smtClean="0"/>
                        <a:t>》</a:t>
                      </a:r>
                      <a:endParaRPr lang="zh-CN" alt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《</a:t>
                      </a:r>
                      <a:r>
                        <a:rPr lang="zh-CN" altLang="en-US" sz="2800" dirty="0" smtClean="0"/>
                        <a:t>资政新篇</a:t>
                      </a:r>
                      <a:r>
                        <a:rPr lang="en-US" altLang="zh-CN" sz="2800" dirty="0" smtClean="0"/>
                        <a:t>》</a:t>
                      </a:r>
                      <a:endParaRPr lang="zh-CN" altLang="en-US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颁布时间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1853</a:t>
                      </a:r>
                      <a:r>
                        <a:rPr lang="zh-CN" altLang="en-US" sz="2000" dirty="0" smtClean="0"/>
                        <a:t>年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1859</a:t>
                      </a:r>
                      <a:r>
                        <a:rPr lang="zh-CN" altLang="en-US" sz="2000" dirty="0" smtClean="0"/>
                        <a:t>年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经济主张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/>
                        <a:t>以小农经济为基础，以绝对平均主义为分配原则（消灭私有）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/>
                        <a:t>学习西方，发展工商业和资本主义（发展私有）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性质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太平天国的革命纲领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缺乏群众基础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群众基础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拥有群众基础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缺乏群众基础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特点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/>
                        <a:t>具有鲜明的反封建色彩和绝对平均主义思想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/>
                        <a:t>具有鲜明的资本主义色彩，反映了当时先进的中国人向西方寻求真理和探索救国救民道路</a:t>
                      </a:r>
                      <a:r>
                        <a:rPr lang="zh-CN" altLang="en-US" sz="2000" baseline="0" dirty="0" smtClean="0"/>
                        <a:t> 的迫切愿望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波形 2"/>
          <p:cNvSpPr/>
          <p:nvPr/>
        </p:nvSpPr>
        <p:spPr>
          <a:xfrm>
            <a:off x="2627784" y="188640"/>
            <a:ext cx="3600400" cy="108012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知识总结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联系：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资政新篇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继承发展了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天朝田亩制度</a:t>
            </a:r>
            <a:r>
              <a:rPr lang="en-US" altLang="zh-CN" sz="2400" b="1" dirty="0" smtClean="0"/>
              <a:t>》</a:t>
            </a:r>
            <a:r>
              <a:rPr lang="zh-CN" altLang="en-US" sz="2400" b="1" dirty="0"/>
              <a:t>反</a:t>
            </a:r>
            <a:r>
              <a:rPr lang="zh-CN" altLang="en-US" sz="2400" b="1" dirty="0" smtClean="0"/>
              <a:t>封建的一面，弥补了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天朝田亩制度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在社会改革方面的落后性，但是都没有真正实施。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201148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区别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>
            <a:stCxn id="3" idx="2"/>
          </p:cNvCxnSpPr>
          <p:nvPr/>
        </p:nvCxnSpPr>
        <p:spPr>
          <a:xfrm flipH="1">
            <a:off x="2339752" y="2534709"/>
            <a:ext cx="1188132" cy="39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3" idx="2"/>
          </p:cNvCxnSpPr>
          <p:nvPr/>
        </p:nvCxnSpPr>
        <p:spPr>
          <a:xfrm>
            <a:off x="3527884" y="2534709"/>
            <a:ext cx="1260140" cy="39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64897"/>
            <a:ext cx="3276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《</a:t>
            </a:r>
            <a:r>
              <a:rPr lang="zh-CN" altLang="en-US" b="1" dirty="0" smtClean="0"/>
              <a:t>天朝田亩制度</a:t>
            </a:r>
            <a:r>
              <a:rPr lang="en-US" altLang="zh-CN" b="1" dirty="0" smtClean="0"/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经济主张：</a:t>
            </a:r>
            <a:r>
              <a:rPr lang="zh-CN" altLang="en-US" b="1" dirty="0" smtClean="0"/>
              <a:t>要求废除一切私有财产，在小农经济基础上实行均贫富，产品归功和绝对平均主义；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社会发展趋势：</a:t>
            </a:r>
            <a:r>
              <a:rPr lang="zh-CN" altLang="en-US" b="1" dirty="0" smtClean="0"/>
              <a:t>违背社会发展规律的空想纲领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2964896"/>
            <a:ext cx="29343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《</a:t>
            </a:r>
            <a:r>
              <a:rPr lang="zh-CN" altLang="en-US" b="1" dirty="0" smtClean="0"/>
              <a:t>资政新篇</a:t>
            </a:r>
            <a:r>
              <a:rPr lang="en-US" altLang="zh-CN" b="1" dirty="0" smtClean="0"/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经济主张：</a:t>
            </a:r>
            <a:r>
              <a:rPr lang="zh-CN" altLang="en-US" b="1" dirty="0" smtClean="0"/>
              <a:t>保护私有财产，鼓励私人投资，用资本主义代替平均主义。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社会发展趋势：</a:t>
            </a:r>
            <a:r>
              <a:rPr lang="zh-CN" altLang="en-US" b="1" dirty="0" smtClean="0"/>
              <a:t>符合时代潮流的进步纲领</a:t>
            </a:r>
            <a:endParaRPr lang="zh-CN" altLang="en-US" b="1" dirty="0"/>
          </a:p>
        </p:txBody>
      </p:sp>
      <p:sp>
        <p:nvSpPr>
          <p:cNvPr id="10" name="云形标注 9"/>
          <p:cNvSpPr/>
          <p:nvPr/>
        </p:nvSpPr>
        <p:spPr>
          <a:xfrm>
            <a:off x="6228184" y="116632"/>
            <a:ext cx="2915816" cy="3096344"/>
          </a:xfrm>
          <a:prstGeom prst="cloudCallout">
            <a:avLst>
              <a:gd name="adj1" fmla="val -60085"/>
              <a:gd name="adj2" fmla="val 545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天朝田亩制度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资政新篇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有何联系与区别？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动作按钮: 后退或前一项 10">
            <a:hlinkClick r:id="rId2" action="ppaction://hlinksldjump" highlightClick="1"/>
          </p:cNvPr>
          <p:cNvSpPr/>
          <p:nvPr/>
        </p:nvSpPr>
        <p:spPr>
          <a:xfrm>
            <a:off x="8100392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" y="1"/>
            <a:ext cx="4464766" cy="33569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390570" cy="33569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" y="3356994"/>
            <a:ext cx="4435174" cy="3598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390570" cy="3605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4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" y="-385"/>
            <a:ext cx="4688679" cy="33550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68" y="33333"/>
            <a:ext cx="4688679" cy="35010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/>
        </p:blipFill>
        <p:spPr>
          <a:xfrm>
            <a:off x="27336" y="3388386"/>
            <a:ext cx="4427983" cy="3469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65" y="3420345"/>
            <a:ext cx="4685435" cy="3386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5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5" y="4055"/>
            <a:ext cx="4670783" cy="345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030"/>
            <a:ext cx="9144000" cy="33939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8" y="1375"/>
            <a:ext cx="4573691" cy="3458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29614"/>
            <a:ext cx="4617234" cy="3697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45" y="19269"/>
            <a:ext cx="4466751" cy="36474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" y="3717031"/>
            <a:ext cx="9009722" cy="3047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3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1937"/>
            <a:ext cx="4399410" cy="38150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11" y="-1"/>
            <a:ext cx="4497469" cy="38521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24" y="2440022"/>
            <a:ext cx="4499920" cy="4181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6" y="1382890"/>
            <a:ext cx="9125542" cy="44344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" y="188640"/>
            <a:ext cx="9125542" cy="65157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0093" y="2967335"/>
            <a:ext cx="7843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</a:t>
            </a:r>
            <a:r>
              <a:rPr lang="zh-CN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年的太平天国结束了！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1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"/>
  <p:tag name="KSO_WM_SCREEN_THEME_FLAG" val="Dlrq25wU2PGuGg5bbmjbDDGySx1szeLV1bCvmtG/g0jBg6EnXasjPXEpRiMrnfH/HIfpsmZUHB/9tu7miW/lQy7ACA43I+5PKQ1RlAYvxy4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|11.9"/>
  <p:tag name="KSO_WM_SCREEN_THEME_FLAG" val="Dlrq25wU2PGuGg5bbmjbDDGySx1szeLV1bCvmtG/g0jBg6EnXasjPXEpRiMrnfH/HIfpsmZUHB/9tu7miW/lQy7ACA43I+5PKQ1RlAYvxy4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|9.8"/>
  <p:tag name="KSO_WM_SCREEN_THEME_FLAG" val="Dlrq25wU2PGuGg5bbmjbDDGySx1szeLV1bCvmtG/g0jBg6EnXasjPXEpRiMrnfH/HIfpsmZUHB/9tu7miW/lQy7ACA43I+5PKQ1RlAYvxy4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5"/>
  <p:tag name="KSO_WM_SCREEN_THEME_FLAG" val="Dlrq25wU2PGuGg5bbmjbDDGySx1szeLV1bCvmtG/g0jBg6EnXasjPXEpRiMrnfH/HIfpsmZUHB/9tu7miW/lQy7ACA43I+5PKQ1RlAYvxy4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4.2"/>
  <p:tag name="KSO_WM_SCREEN_THEME_FLAG" val="Dlrq25wU2PGuGg5bbmjbDDGySx1szeLV1bCvmtG/g0jBg6EnXasjPXEpRiMrnfH/HIfpsmZUHB/9tu7miW/lQy7ACA43I+5PKQ1RlAYvxy4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  <p:tag name="KSO_WM_SCREEN_THEME_FLAG" val="Dlrq25wU2PGuGg5bbmjbDDGySx1szeLV1bCvmtG/g0jBg6EnXasjPXEpRiMrnfH/HIfpsmZUHB/9tu7miW/lQy7ACA43I+5PKQ1RlAYvxy4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  <p:tag name="KSO_WM_SCREEN_THEME_FLAG" val="Dlrq25wU2PGuGg5bbmjbDDGySx1szeLV1bCvmtG/g0jBg6EnXasjPXEpRiMrnfH/HIfpsmZUHB/9tu7miW/lQy7ACA43I+5PKQ1RlAYvxy4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GySx1szeLV1bCvmtG/g0jBg6EnXasjPXEpRiMrnfH/HIfpsmZUHB/9tu7miW/lQy7ACA43I+5PKQ1RlAYvxy4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1814</Words>
  <Application>Microsoft Office PowerPoint</Application>
  <PresentationFormat>全屏显示(4:3)</PresentationFormat>
  <Paragraphs>162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DFKai-SB</vt:lpstr>
      <vt:lpstr>Microsoft YaHei UI</vt:lpstr>
      <vt:lpstr>黑体</vt:lpstr>
      <vt:lpstr>华文行楷</vt:lpstr>
      <vt:lpstr>宋体</vt:lpstr>
      <vt:lpstr>Arial</vt:lpstr>
      <vt:lpstr>Calibri</vt:lpstr>
      <vt:lpstr>Wingdings</vt:lpstr>
      <vt:lpstr>Office 主题​​</vt:lpstr>
      <vt:lpstr>第四单元   内忧外患与中华民族的奋起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第四单元   内忧外患与中华民族的奋起</dc:title>
  <dc:creator>范怡</dc:creator>
  <cp:lastModifiedBy>范怡</cp:lastModifiedBy>
  <cp:revision>49</cp:revision>
  <dcterms:created xsi:type="dcterms:W3CDTF">2016-10-30T23:51:32Z</dcterms:created>
  <dcterms:modified xsi:type="dcterms:W3CDTF">2018-04-30T12:04:52Z</dcterms:modified>
</cp:coreProperties>
</file>