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13.svg" ContentType="image/svg+xml"/>
  <Override PartName="/ppt/media/image15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media/image42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gs/tag5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60" r:id="rId3"/>
    <p:sldMasterId id="2147483669" r:id="rId4"/>
  </p:sldMasterIdLst>
  <p:notesMasterIdLst>
    <p:notesMasterId r:id="rId6"/>
  </p:notesMasterIdLst>
  <p:sldIdLst>
    <p:sldId id="282" r:id="rId5"/>
    <p:sldId id="273" r:id="rId7"/>
    <p:sldId id="274" r:id="rId8"/>
    <p:sldId id="275" r:id="rId9"/>
    <p:sldId id="276" r:id="rId10"/>
    <p:sldId id="277" r:id="rId11"/>
    <p:sldId id="283" r:id="rId12"/>
    <p:sldId id="267" r:id="rId13"/>
    <p:sldId id="270" r:id="rId14"/>
    <p:sldId id="271" r:id="rId15"/>
    <p:sldId id="272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16" userDrawn="1">
          <p15:clr>
            <a:srgbClr val="747775"/>
          </p15:clr>
        </p15:guide>
        <p15:guide id="2" pos="2912" userDrawn="1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t R" initials="tR" lastIdx="0" clrIdx="0"/>
  <p:cmAuthor id="2" name="作者" initials="A" lastIdx="0" clrIdx="1"/>
  <p:cmAuthor id="3" name="PPTer_Tang" initials="" lastIdx="0" clrIdx="2"/>
  <p:cmAuthor id="4" name="1206988966@qq.com" initials="1" lastIdx="0" clrIdx="3"/>
  <p:cmAuthor id="5" name="pc" initials="p" lastIdx="0" clrIdx="4"/>
  <p:cmAuthor id="6" name="姜伟光" initials="姜" lastIdx="0" clrIdx="5"/>
  <p:cmAuthor id="7" name="lenovo" initials="l" lastIdx="0" clrIdx="6"/>
  <p:cmAuthor id="8" name="宋洁然" initials="宋" lastIdx="0" clrIdx="7"/>
  <p:cmAuthor id="9" name="ming qiu" initials="m" lastIdx="0" clrIdx="8"/>
  <p:cmAuthor id="10" name="12279" initials="1" lastIdx="0" clrIdx="9"/>
  <p:cmAuthor id="11" name="微软用户" initials="微" lastIdx="0" clrIdx="10"/>
  <p:cmAuthor id="12" name="BLZX" initials="B" lastIdx="0" clrIdx="11"/>
  <p:cmAuthor id="13" name="Lenovo" initials="L" lastIdx="0" clrIdx="12"/>
  <p:cmAuthor id="14" name="Administrator" initials="A" lastIdx="0" clrIdx="13"/>
  <p:cmAuthor id="15" name="文璇璇" initials="文" lastIdx="0" clrIdx="14"/>
  <p:cmAuthor id="16" name="付" initials="付" lastIdx="0" clrIdx="15"/>
  <p:cmAuthor id="17" name="HUAWEI" initials="H" lastIdx="0" clrIdx="16"/>
  <p:cmAuthor id="18" name="DELL" initials="D" lastIdx="0" clrIdx="17"/>
  <p:cmAuthor id="19" name="ycadmin" initials="y" lastIdx="0" clrIdx="18"/>
  <p:cmAuthor id="20" name="Nicole Li  李倩" initials="N" lastIdx="0" clrIdx="19"/>
  <p:cmAuthor id="21" name="iwenping" initials="" lastIdx="0" clrIdx="20"/>
  <p:cmAuthor id="22" name="王子涵" initials="" lastIdx="0" clrIdx="21"/>
  <p:cmAuthor id="23" name="User" initials="" lastIdx="0" clrIdx="22"/>
  <p:cmAuthor id="24" name="administrator-pc" initials="" lastIdx="0" clrIdx="23"/>
  <p:cmAuthor id="25" name="Mia Vida Villanueva" initials="MVV" lastIdx="0" clrIdx="24"/>
  <p:cmAuthor id="26" name="zhouyangfan" initials="z" lastIdx="0" clrIdx="25"/>
  <p:cmAuthor id="27" name="tplife" initials="t" lastIdx="0" clrIdx="26"/>
  <p:cmAuthor id="28" name="??" initials="?" lastIdx="0" clrIdx="2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1616"/>
        <p:guide pos="2912"/>
      </p:guideLst>
    </p:cSldViewPr>
  </p:slide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9" /><Relationship Type="http://schemas.openxmlformats.org/officeDocument/2006/relationships/slide" Target="slides/slide3.xml" Id="rId8" /><Relationship Type="http://schemas.openxmlformats.org/officeDocument/2006/relationships/slide" Target="slides/slide2.xml" Id="rId7" /><Relationship Type="http://schemas.openxmlformats.org/officeDocument/2006/relationships/notesMaster" Target="notesMasters/notesMaster1.xml" Id="rId6" /><Relationship Type="http://schemas.openxmlformats.org/officeDocument/2006/relationships/slide" Target="slides/slide1.xml" Id="rId5" /><Relationship Type="http://schemas.openxmlformats.org/officeDocument/2006/relationships/slideMaster" Target="slideMasters/slideMaster3.xml" Id="rId4" /><Relationship Type="http://schemas.openxmlformats.org/officeDocument/2006/relationships/slideMaster" Target="slideMasters/slideMaster2.xml" Id="rId3" /><Relationship Type="http://schemas.openxmlformats.org/officeDocument/2006/relationships/commentAuthors" Target="commentAuthors.xml" Id="rId20" /><Relationship Type="http://schemas.openxmlformats.org/officeDocument/2006/relationships/theme" Target="theme/theme1.xml" Id="rId2" /><Relationship Type="http://schemas.openxmlformats.org/officeDocument/2006/relationships/tableStyles" Target="tableStyles.xml" Id="rId19" /><Relationship Type="http://schemas.openxmlformats.org/officeDocument/2006/relationships/viewProps" Target="viewProps.xml" Id="rId18" /><Relationship Type="http://schemas.openxmlformats.org/officeDocument/2006/relationships/presProps" Target="presProps.xml" Id="rId17" /><Relationship Type="http://schemas.openxmlformats.org/officeDocument/2006/relationships/slide" Target="slides/slide11.xml" Id="rId16" /><Relationship Type="http://schemas.openxmlformats.org/officeDocument/2006/relationships/slide" Target="slides/slide10.xml" Id="rId15" /><Relationship Type="http://schemas.openxmlformats.org/officeDocument/2006/relationships/slide" Target="slides/slide9.xml" Id="rId14" /><Relationship Type="http://schemas.openxmlformats.org/officeDocument/2006/relationships/slide" Target="slides/slide8.xml" Id="rId13" /><Relationship Type="http://schemas.openxmlformats.org/officeDocument/2006/relationships/slide" Target="slides/slide7.xml" Id="rId12" /><Relationship Type="http://schemas.openxmlformats.org/officeDocument/2006/relationships/slide" Target="slides/slide6.xml" Id="rId11" /><Relationship Type="http://schemas.openxmlformats.org/officeDocument/2006/relationships/slide" Target="slides/slide5.xml" Id="rId10" /><Relationship Type="http://schemas.openxmlformats.org/officeDocument/2006/relationships/slideMaster" Target="slideMasters/slideMaster1.xml" Id="rId1" /><Relationship Type="http://schemas.openxmlformats.org/officeDocument/2006/relationships/tags" Target="/ppt/tags/tag57.xml" Id="Rc85750da297b4d6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589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到了高三，就是综合能力的整合阶段。我们要进行完整的真题演练，并引入自查表帮助学生规范表达。同时，训练学生构建逻辑链，使论证更有深度，并指导他们进行观点升华。这个自查表可以作为我们日常教学和学生自我检查的工具，非常实用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最后，我想再次强调，高一高二的教学至关重要，它直接决定了高三复习的起点和高度。我们今天讨论的夯基固本、返本开新、循序渐进三大策略，核心就是要树立“三年一体化”的教学观。希望我们能共同努力，将这些理念和方法落实到日常教学中，帮助学生构建扎实的基础，让他们在未来的挑战中赢在起点。我的讲座到此结束，谢谢大家！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我们首先要树立一个核心理念，那就是“三年一体化”教学观。这意味着高一高二的每一节课，都要为高三的最终目标服务。我们的目标是通过三大核心策略，在早期就为学生打下坚实的基础，实现教学的最优化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在提出解决方案前，我们必须精准诊断问题。高三复习中普遍存在三大痛点：必备知识不扎实、脱离教材、小论文能力弱。这些问题的根源都指向了高一高二教学的缺失。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针对知识不扎实的问题，我们的策略是“夯基固本”。核心在于两点：一是深度剖析核心概念，让学生真正理解；二是引导学生构建结构化的知识体系，如通过思维导图和时间轴。同时，常态化的巩固练习是必不可少的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针对知识不扎实的问题，我们的策略是“夯基固本”。核心在于两点：一是深度剖析核心概念，让学生真正理解；二是引导学生构建结构化的知识体系，如通过思维导图和时间轴。同时，常态化的巩固练习是必不可少的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针对知识不扎实的问题，我们的策略是“夯基固本”。核心在于两点：一是深度剖析核心概念，让学生真正理解；二是引导学生构建结构化的知识体系，如通过思维导图和时间轴。同时，常态化的巩固练习是必不可少的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我们要强化教材意识，深挖文本价值。教师自己要先吃透教材，理解编者意图，然后引导学生精读正文。同时，要充分利用教材中的“史料研读”、“历史纵横”等栏目，这些栏目是培养学生核心素养的宝贵资源，绝不能跳过。它们为我们搭建了能力培养的阶梯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我们要强化教材意识，深挖文本价值。教师自己要先吃透教材，理解编者意图，然后引导学生精读正文。同时，要充分利用教材中的“史料研读”、“历史纵横”等栏目，这些栏目是培养学生核心素养的宝贵资源，绝不能跳过。它们为我们搭建了能力培养的阶梯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  <a:endParaRPr lang="cs-CZ" smtClean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小论文能力的培养必须循序渐进。高一阶段，我们的目标是奠基，重点训练学生读懂材料、提炼观点的能力，可以通过找关键词、一句话观点等方式进行。到了高二，目标是提升论证能力，重点训练搭建结构和史论结合，可以通过片段写作、论证提纲等方式进行。</a:t>
            </a:r>
            <a:endParaRPr lang="en-US" sz="1400" b="0" i="0" u="none" strike="noStrike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标题幻灯片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" name="Shape 31"/>
          <p:cNvSpPr txBox="1"/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14" name="Shape 3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" name="Shape 3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" name="Shape 3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4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Shape 50"/>
          <p:cNvSpPr txBox="1"/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1" name="Shape 5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Shape 5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Shape 5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15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6" name="Shape 16"/>
          <p:cNvSpPr txBox="1"/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Shape 1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Shape 1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9" name="Shape 1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矩形 4"/>
          <p:cNvSpPr/>
          <p:nvPr userDrawn="1"/>
        </p:nvSpPr>
        <p:spPr>
          <a:xfrm>
            <a:off x="-847" y="1709420"/>
            <a:ext cx="12194540" cy="3843020"/>
          </a:xfrm>
          <a:prstGeom prst="rect">
            <a:avLst/>
          </a:prstGeom>
          <a:solidFill>
            <a:srgbClr val="13436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>
            <a:noAutofit/>
          </a:bodyPr>
          <a:p>
            <a:pPr marL="0" indent="0" algn="ctr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b="0" kern="1200" cap="none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145728" name="直接连接符 6"/>
          <p:cNvCxnSpPr/>
          <p:nvPr/>
        </p:nvCxnSpPr>
        <p:spPr>
          <a:xfrm>
            <a:off x="0" y="1508760"/>
            <a:ext cx="12224173" cy="847"/>
          </a:xfrm>
          <a:prstGeom prst="line">
            <a:avLst/>
          </a:prstGeom>
          <a:ln w="57150" cap="flat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7"/>
          <p:cNvCxnSpPr/>
          <p:nvPr/>
        </p:nvCxnSpPr>
        <p:spPr>
          <a:xfrm>
            <a:off x="0" y="5733627"/>
            <a:ext cx="12224173" cy="847"/>
          </a:xfrm>
          <a:prstGeom prst="line">
            <a:avLst/>
          </a:prstGeom>
          <a:ln w="57150" cap="flat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81" name="TextBox 84"/>
          <p:cNvSpPr txBox="1"/>
          <p:nvPr userDrawn="1"/>
        </p:nvSpPr>
        <p:spPr>
          <a:xfrm>
            <a:off x="4367953" y="3489113"/>
            <a:ext cx="1431290" cy="408940"/>
          </a:xfrm>
          <a:prstGeom prst="rect">
            <a:avLst/>
          </a:prstGeom>
          <a:noFill/>
        </p:spPr>
        <p:txBody>
          <a:bodyPr vert="horz" wrap="non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授课教师：</a:t>
            </a:r>
            <a:endParaRPr lang="en-US" altLang="ko-KR" sz="186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8582" name="TextBox 84"/>
          <p:cNvSpPr txBox="1"/>
          <p:nvPr userDrawn="1"/>
        </p:nvSpPr>
        <p:spPr>
          <a:xfrm>
            <a:off x="4367953" y="4004733"/>
            <a:ext cx="1431290" cy="408940"/>
          </a:xfrm>
          <a:prstGeom prst="rect">
            <a:avLst/>
          </a:prstGeom>
          <a:noFill/>
        </p:spPr>
        <p:txBody>
          <a:bodyPr vert="horz" wrap="non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授课学科：</a:t>
            </a:r>
            <a:endParaRPr lang="en-US" altLang="ko-KR" sz="186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8583" name="TextBox 84"/>
          <p:cNvSpPr txBox="1"/>
          <p:nvPr userDrawn="1"/>
        </p:nvSpPr>
        <p:spPr>
          <a:xfrm>
            <a:off x="4367953" y="4509347"/>
            <a:ext cx="1431290" cy="408940"/>
          </a:xfrm>
          <a:prstGeom prst="rect">
            <a:avLst/>
          </a:prstGeom>
          <a:noFill/>
        </p:spPr>
        <p:txBody>
          <a:bodyPr vert="horz" wrap="non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授课时间：</a:t>
            </a:r>
            <a:endParaRPr lang="en-US" altLang="ko-KR" sz="186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hf sldNum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日期占位符 2"/>
          <p:cNvSpPr txBox="1"/>
          <p:nvPr>
            <p:ph type="dt" sz="half" idx="10"/>
          </p:nvPr>
        </p:nvSpPr>
        <p:spPr>
          <a:xfrm>
            <a:off x="1117600" y="8475133"/>
            <a:ext cx="3658447" cy="48768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zh-CN" altLang="en-US" sz="1800" b="0" cap="none" dirty="0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ko-KR" altLang="en-US" sz="1800" b="0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04" name="页脚占位符 3"/>
          <p:cNvSpPr txBox="1"/>
          <p:nvPr>
            <p:ph type="ftr" sz="quarter" idx="11"/>
          </p:nvPr>
        </p:nvSpPr>
        <p:spPr>
          <a:xfrm>
            <a:off x="5384800" y="8475133"/>
            <a:ext cx="5487247" cy="48768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05" name="灯片编号占位符 4"/>
          <p:cNvSpPr txBox="1"/>
          <p:nvPr>
            <p:ph type="sldNum" sz="quarter" idx="12"/>
          </p:nvPr>
        </p:nvSpPr>
        <p:spPr>
          <a:xfrm>
            <a:off x="11480800" y="8475133"/>
            <a:ext cx="3658447" cy="48768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800" b="0" cap="none" dirty="0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ko-KR" altLang="en-US" sz="1800" b="0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0">
              <a:srgbClr val="D7D9E1"/>
            </a:gs>
            <a:gs pos="26000">
              <a:srgbClr val="EBEC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自定义版式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extBox 2"/>
          <p:cNvSpPr txBox="1"/>
          <p:nvPr userDrawn="1"/>
        </p:nvSpPr>
        <p:spPr>
          <a:xfrm>
            <a:off x="604520" y="0"/>
            <a:ext cx="720513" cy="164465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35" b="0" kern="1200" cap="none" dirty="0" smtClean="0">
                <a:solidFill>
                  <a:srgbClr val="000000">
                    <a:alpha val="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  <a:hlinkClick r:id="rId2"/>
              </a:rPr>
              <a:t>行业PPT模板</a:t>
            </a:r>
            <a:r>
              <a:rPr lang="en-US" altLang="ko-KR" sz="135" b="0" kern="1200" cap="none" dirty="0" smtClean="0">
                <a:solidFill>
                  <a:srgbClr val="000000">
                    <a:alpha val="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http://www.1ppt.com/hangye/</a:t>
            </a:r>
            <a:endParaRPr lang="en-US" altLang="ko-KR" sz="135" b="0" kern="1200" cap="none" dirty="0" smtClean="0">
              <a:solidFill>
                <a:srgbClr val="000000">
                  <a:alpha val="0"/>
                </a:srgb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标题和内容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54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9" name="Shape 55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20" name="Shape 5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Shape 5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2" name="Shape 5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2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矩形 4"/>
          <p:cNvSpPr/>
          <p:nvPr userDrawn="1"/>
        </p:nvSpPr>
        <p:spPr>
          <a:xfrm>
            <a:off x="-847" y="1709420"/>
            <a:ext cx="12194540" cy="3843020"/>
          </a:xfrm>
          <a:prstGeom prst="rect">
            <a:avLst/>
          </a:prstGeom>
          <a:solidFill>
            <a:srgbClr val="13436C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21920" tIns="60960" rIns="121920" bIns="60960" numCol="1" anchor="ctr">
            <a:noAutofit/>
          </a:bodyPr>
          <a:p>
            <a:pPr marL="0" indent="0" algn="ctr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400" b="0" kern="1200" cap="none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145728" name="直接连接符 6"/>
          <p:cNvCxnSpPr/>
          <p:nvPr/>
        </p:nvCxnSpPr>
        <p:spPr>
          <a:xfrm>
            <a:off x="0" y="1508760"/>
            <a:ext cx="12224173" cy="847"/>
          </a:xfrm>
          <a:prstGeom prst="line">
            <a:avLst/>
          </a:prstGeom>
          <a:ln w="57150" cap="flat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17"/>
          <p:cNvCxnSpPr/>
          <p:nvPr/>
        </p:nvCxnSpPr>
        <p:spPr>
          <a:xfrm>
            <a:off x="0" y="5733627"/>
            <a:ext cx="12224173" cy="847"/>
          </a:xfrm>
          <a:prstGeom prst="line">
            <a:avLst/>
          </a:prstGeom>
          <a:ln w="57150" cap="flat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81" name="TextBox 84"/>
          <p:cNvSpPr txBox="1"/>
          <p:nvPr userDrawn="1"/>
        </p:nvSpPr>
        <p:spPr>
          <a:xfrm>
            <a:off x="4367953" y="3489113"/>
            <a:ext cx="1431290" cy="408940"/>
          </a:xfrm>
          <a:prstGeom prst="rect">
            <a:avLst/>
          </a:prstGeom>
          <a:noFill/>
        </p:spPr>
        <p:txBody>
          <a:bodyPr vert="horz" wrap="non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授课教师：</a:t>
            </a:r>
            <a:endParaRPr lang="en-US" altLang="ko-KR" sz="186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8582" name="TextBox 84"/>
          <p:cNvSpPr txBox="1"/>
          <p:nvPr userDrawn="1"/>
        </p:nvSpPr>
        <p:spPr>
          <a:xfrm>
            <a:off x="4367953" y="4004733"/>
            <a:ext cx="1431290" cy="408940"/>
          </a:xfrm>
          <a:prstGeom prst="rect">
            <a:avLst/>
          </a:prstGeom>
          <a:noFill/>
        </p:spPr>
        <p:txBody>
          <a:bodyPr vert="horz" wrap="non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授课学科：</a:t>
            </a:r>
            <a:endParaRPr lang="en-US" altLang="ko-KR" sz="186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8583" name="TextBox 84"/>
          <p:cNvSpPr txBox="1"/>
          <p:nvPr userDrawn="1"/>
        </p:nvSpPr>
        <p:spPr>
          <a:xfrm>
            <a:off x="4367953" y="4509347"/>
            <a:ext cx="1431290" cy="408940"/>
          </a:xfrm>
          <a:prstGeom prst="rect">
            <a:avLst/>
          </a:prstGeom>
          <a:noFill/>
        </p:spPr>
        <p:txBody>
          <a:bodyPr vert="horz" wrap="non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86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授课时间：</a:t>
            </a:r>
            <a:endParaRPr lang="en-US" altLang="ko-KR" sz="186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3" name="日期占位符 2"/>
          <p:cNvSpPr txBox="1"/>
          <p:nvPr>
            <p:ph type="dt" sz="half" idx="10"/>
          </p:nvPr>
        </p:nvSpPr>
        <p:spPr>
          <a:xfrm>
            <a:off x="1117600" y="8475133"/>
            <a:ext cx="3658447" cy="48768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datetime1">
              <a:rPr lang="zh-CN" altLang="en-US" sz="1800" b="0" cap="none" dirty="0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ko-KR" altLang="en-US" sz="1800" b="0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04" name="页脚占位符 3"/>
          <p:cNvSpPr txBox="1"/>
          <p:nvPr>
            <p:ph type="ftr" sz="quarter" idx="11"/>
          </p:nvPr>
        </p:nvSpPr>
        <p:spPr>
          <a:xfrm>
            <a:off x="5384800" y="8475133"/>
            <a:ext cx="5487247" cy="48768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48605" name="灯片编号占位符 4"/>
          <p:cNvSpPr txBox="1"/>
          <p:nvPr>
            <p:ph type="sldNum" sz="quarter" idx="12"/>
          </p:nvPr>
        </p:nvSpPr>
        <p:spPr>
          <a:xfrm>
            <a:off x="11480800" y="8475133"/>
            <a:ext cx="3658447" cy="48768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p>
            <a:pPr marL="0" indent="0" algn="l" defTabSz="914400" eaLnBrk="0" fontAlgn="base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800" b="0" cap="none" dirty="0" smtClean="0">
                <a:latin typeface="宋体" panose="02010600030101010101" pitchFamily="2" charset="-122"/>
                <a:ea typeface="宋体" panose="02010600030101010101" pitchFamily="2" charset="-122"/>
              </a:rPr>
            </a:fld>
            <a:endParaRPr lang="ko-KR" altLang="en-US" sz="1800" b="0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gradFill flip="none" rotWithShape="1">
          <a:gsLst>
            <a:gs pos="0">
              <a:srgbClr val="D7D9E1"/>
            </a:gs>
            <a:gs pos="26000">
              <a:srgbClr val="EBECF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4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自定义版式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TextBox 2"/>
          <p:cNvSpPr txBox="1"/>
          <p:nvPr userDrawn="1"/>
        </p:nvSpPr>
        <p:spPr>
          <a:xfrm>
            <a:off x="604520" y="0"/>
            <a:ext cx="720513" cy="164465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>
            <a:spAutoFit/>
          </a:bodyPr>
          <a:p>
            <a:pPr marL="0" indent="0" algn="l" defTabSz="914400" eaLnBrk="0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135" b="0" kern="1200" cap="none" dirty="0" smtClean="0">
                <a:solidFill>
                  <a:srgbClr val="000000">
                    <a:alpha val="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  <a:hlinkClick r:id="rId2"/>
              </a:rPr>
              <a:t>行业PPT模板</a:t>
            </a:r>
            <a:r>
              <a:rPr lang="en-US" altLang="ko-KR" sz="135" b="0" kern="1200" cap="none" dirty="0" smtClean="0">
                <a:solidFill>
                  <a:srgbClr val="000000">
                    <a:alpha val="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http://www.1ppt.com/hangye/</a:t>
            </a:r>
            <a:endParaRPr lang="en-US" altLang="ko-KR" sz="135" b="0" kern="1200" cap="none" dirty="0" smtClean="0">
              <a:solidFill>
                <a:srgbClr val="000000">
                  <a:alpha val="0"/>
                </a:srgbClr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59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5" name="Shape 60"/>
          <p:cNvSpPr txBox="1"/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Shape 6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7" name="Shape 6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8" name="Shape 6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9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Shape 10"/>
          <p:cNvSpPr txBox="1"/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2" name="Shape 11"/>
          <p:cNvSpPr txBox="1"/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3" name="Shape 12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Shape 13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" name="Shape 14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5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8" name="Shape 36"/>
          <p:cNvSpPr txBox="1"/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39" name="Shape 37"/>
          <p:cNvSpPr txBox="1"/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0" name="Shape 38"/>
          <p:cNvSpPr txBox="1"/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/>
        </p:txBody>
      </p:sp>
      <p:sp>
        <p:nvSpPr>
          <p:cNvPr id="41" name="Shape 39"/>
          <p:cNvSpPr txBox="1"/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Shape 40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" name="Shape 41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" name="Shape 42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20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7" name="Shape 21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8" name="Shape 22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Shape 23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Shape 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3" name="Shape 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43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Shape 44"/>
          <p:cNvSpPr txBox="1"/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57" name="Shape 45"/>
          <p:cNvSpPr txBox="1"/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58" name="Shape 46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9" name="Shape 47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Shape 48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24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Shape 25"/>
          <p:cNvSpPr/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Shape 26"/>
          <p:cNvSpPr txBox="1"/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65" name="Shape 27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Shape 28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7" name="Shape 29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jpeg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1" Type="http://schemas.openxmlformats.org/officeDocument/2006/relationships/theme" Target="../theme/theme3.xml"/><Relationship Id="rId10" Type="http://schemas.openxmlformats.org/officeDocument/2006/relationships/image" Target="../media/image3.jpeg"/><Relationship Id="rId1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" name="Shape 2"/>
          <p:cNvSpPr txBox="1"/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Char char="•"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Shape 3"/>
          <p:cNvSpPr txBox="1"/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9" name="Shape 4"/>
          <p:cNvSpPr txBox="1"/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0" name="Shape 5"/>
          <p:cNvSpPr txBox="1"/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C:/Users/Administrator/AppData/Roaming/JisuOffice/ETemp/18724_16652080/image2.jpeg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 bwMode="auto">
          <a:xfrm>
            <a:off x="11007" y="6773"/>
            <a:ext cx="12186920" cy="6863080"/>
          </a:xfrm>
          <a:prstGeom prst="rect">
            <a:avLst/>
          </a:prstGeom>
          <a:noFill/>
        </p:spPr>
      </p:pic>
      <p:pic>
        <p:nvPicPr>
          <p:cNvPr id="2097153" name="图片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933" y="165100"/>
            <a:ext cx="658707" cy="658707"/>
          </a:xfrm>
          <a:prstGeom prst="ellipse">
            <a:avLst/>
          </a:prstGeom>
        </p:spPr>
      </p:pic>
      <p:sp>
        <p:nvSpPr>
          <p:cNvPr id="1048576" name="文本框 11"/>
          <p:cNvSpPr txBox="1"/>
          <p:nvPr userDrawn="1"/>
        </p:nvSpPr>
        <p:spPr>
          <a:xfrm>
            <a:off x="719667" y="165100"/>
            <a:ext cx="6686127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b="1" kern="1200">
                <a:solidFill>
                  <a:srgbClr val="13436C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zh-CN" altLang="en-US" sz="2135" b="1" kern="1200">
                <a:solidFill>
                  <a:srgbClr val="13436C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赤峰市第二实验中学</a:t>
            </a:r>
            <a:endParaRPr lang="zh-CN" altLang="en-US" sz="1865" b="1" kern="1200">
              <a:solidFill>
                <a:srgbClr val="13436C"/>
              </a:solidFill>
              <a:latin typeface="Calibri" panose="020F050202020403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65" b="1" kern="1200">
                <a:solidFill>
                  <a:srgbClr val="D3857C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</a:t>
            </a:r>
            <a:endParaRPr lang="en-US" altLang="zh-CN" sz="1065" b="1" kern="1200">
              <a:solidFill>
                <a:srgbClr val="D3857C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048577" name="矩形: 圆角 13"/>
          <p:cNvSpPr/>
          <p:nvPr userDrawn="1"/>
        </p:nvSpPr>
        <p:spPr>
          <a:xfrm>
            <a:off x="9647767" y="315807"/>
            <a:ext cx="2544233" cy="463127"/>
          </a:xfrm>
          <a:prstGeom prst="roundRect">
            <a:avLst/>
          </a:prstGeom>
          <a:gradFill>
            <a:gsLst>
              <a:gs pos="0">
                <a:srgbClr val="F3F3F3"/>
              </a:gs>
              <a:gs pos="31000">
                <a:srgbClr val="F6F6F6"/>
              </a:gs>
              <a:gs pos="99000">
                <a:srgbClr val="134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1200">
              <a:sym typeface="+mn-ea"/>
            </a:endParaRPr>
          </a:p>
        </p:txBody>
      </p:sp>
      <p:sp>
        <p:nvSpPr>
          <p:cNvPr id="1048578" name="文本框 3"/>
          <p:cNvSpPr txBox="1"/>
          <p:nvPr userDrawn="1"/>
        </p:nvSpPr>
        <p:spPr>
          <a:xfrm>
            <a:off x="9839960" y="404707"/>
            <a:ext cx="3125893" cy="2870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5" b="1" kern="1200">
                <a:solidFill>
                  <a:srgbClr val="13436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崇德笃学</a:t>
            </a:r>
            <a:r>
              <a:rPr lang="en-US" altLang="zh-CN" sz="1865" b="1" kern="1200">
                <a:solidFill>
                  <a:srgbClr val="13436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865" b="1" kern="1200">
                <a:solidFill>
                  <a:srgbClr val="13436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务实创新</a:t>
            </a:r>
            <a:endParaRPr lang="zh-CN" altLang="en-US" sz="1865" b="1" kern="1200" dirty="0" smtClean="0">
              <a:solidFill>
                <a:srgbClr val="13436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48579" name="文本框 1"/>
          <p:cNvSpPr txBox="1"/>
          <p:nvPr userDrawn="1"/>
        </p:nvSpPr>
        <p:spPr>
          <a:xfrm>
            <a:off x="815340" y="548640"/>
            <a:ext cx="4064000" cy="144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35" b="1" kern="1200">
                <a:solidFill>
                  <a:srgbClr val="13436C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CHIFENG NO.2 EXPERIMENTAL SENIOR HIGH SCHOOL</a:t>
            </a:r>
            <a:endParaRPr lang="en-US" altLang="zh-CN" sz="935" b="1" kern="1200" dirty="0" smtClean="0">
              <a:solidFill>
                <a:srgbClr val="13436C"/>
              </a:solidFill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hf sldNum="0" ftr="0" dt="0"/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990600" indent="-3810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5240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21336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7432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2" name="Picture 2" descr="C:/Users/Administrator/AppData/Roaming/JisuOffice/ETemp/18724_16652080/image2.jpeg"/>
          <p:cNvPicPr>
            <a:picLocks noChangeAspect="1"/>
          </p:cNvPicPr>
          <p:nvPr/>
        </p:nvPicPr>
        <p:blipFill rotWithShape="1">
          <a:blip r:embed="rId9"/>
          <a:srcRect/>
          <a:stretch>
            <a:fillRect/>
          </a:stretch>
        </p:blipFill>
        <p:spPr bwMode="auto">
          <a:xfrm>
            <a:off x="11007" y="6773"/>
            <a:ext cx="12186920" cy="6863080"/>
          </a:xfrm>
          <a:prstGeom prst="rect">
            <a:avLst/>
          </a:prstGeom>
          <a:noFill/>
        </p:spPr>
      </p:pic>
      <p:pic>
        <p:nvPicPr>
          <p:cNvPr id="2097153" name="图片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43933" y="165100"/>
            <a:ext cx="658707" cy="658707"/>
          </a:xfrm>
          <a:prstGeom prst="ellipse">
            <a:avLst/>
          </a:prstGeom>
        </p:spPr>
      </p:pic>
      <p:sp>
        <p:nvSpPr>
          <p:cNvPr id="1048576" name="文本框 11"/>
          <p:cNvSpPr txBox="1"/>
          <p:nvPr userDrawn="1"/>
        </p:nvSpPr>
        <p:spPr>
          <a:xfrm>
            <a:off x="719667" y="165100"/>
            <a:ext cx="6686127" cy="5842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865" b="1" kern="1200">
                <a:solidFill>
                  <a:srgbClr val="13436C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+mn-ea"/>
              </a:rPr>
              <a:t> </a:t>
            </a:r>
            <a:r>
              <a:rPr lang="zh-CN" altLang="en-US" sz="2135" b="1" kern="1200">
                <a:solidFill>
                  <a:srgbClr val="13436C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赤峰市第二实验中学</a:t>
            </a:r>
            <a:endParaRPr lang="zh-CN" altLang="en-US" sz="1865" b="1" kern="1200">
              <a:solidFill>
                <a:srgbClr val="13436C"/>
              </a:solidFill>
              <a:latin typeface="Calibri" panose="020F0502020204030204" pitchFamily="34" charset="0"/>
              <a:ea typeface="宋体" panose="02010600030101010101" pitchFamily="2" charset="-122"/>
              <a:cs typeface="+mn-cs"/>
              <a:sym typeface="+mn-ea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065" b="1" kern="1200">
                <a:solidFill>
                  <a:srgbClr val="D3857C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 </a:t>
            </a:r>
            <a:endParaRPr lang="en-US" altLang="zh-CN" sz="1065" b="1" kern="1200">
              <a:solidFill>
                <a:srgbClr val="D3857C"/>
              </a:solidFill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  <p:sp>
        <p:nvSpPr>
          <p:cNvPr id="1048577" name="矩形: 圆角 13"/>
          <p:cNvSpPr/>
          <p:nvPr userDrawn="1"/>
        </p:nvSpPr>
        <p:spPr>
          <a:xfrm>
            <a:off x="9647767" y="315807"/>
            <a:ext cx="2544233" cy="463127"/>
          </a:xfrm>
          <a:prstGeom prst="roundRect">
            <a:avLst/>
          </a:prstGeom>
          <a:gradFill>
            <a:gsLst>
              <a:gs pos="0">
                <a:srgbClr val="F3F3F3"/>
              </a:gs>
              <a:gs pos="31000">
                <a:srgbClr val="F6F6F6"/>
              </a:gs>
              <a:gs pos="99000">
                <a:srgbClr val="13436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sz="2400" kern="1200">
              <a:sym typeface="+mn-ea"/>
            </a:endParaRPr>
          </a:p>
        </p:txBody>
      </p:sp>
      <p:sp>
        <p:nvSpPr>
          <p:cNvPr id="1048578" name="文本框 3"/>
          <p:cNvSpPr txBox="1"/>
          <p:nvPr userDrawn="1"/>
        </p:nvSpPr>
        <p:spPr>
          <a:xfrm>
            <a:off x="9839960" y="404707"/>
            <a:ext cx="3125893" cy="28702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65" b="1" kern="1200">
                <a:solidFill>
                  <a:srgbClr val="13436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崇德笃学</a:t>
            </a:r>
            <a:r>
              <a:rPr lang="en-US" altLang="zh-CN" sz="1865" b="1" kern="1200">
                <a:solidFill>
                  <a:srgbClr val="13436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865" b="1" kern="1200">
                <a:solidFill>
                  <a:srgbClr val="13436C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务实创新</a:t>
            </a:r>
            <a:endParaRPr lang="zh-CN" altLang="en-US" sz="1865" b="1" kern="1200" dirty="0" smtClean="0">
              <a:solidFill>
                <a:srgbClr val="13436C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48579" name="文本框 1"/>
          <p:cNvSpPr txBox="1"/>
          <p:nvPr userDrawn="1"/>
        </p:nvSpPr>
        <p:spPr>
          <a:xfrm>
            <a:off x="815340" y="548640"/>
            <a:ext cx="4064000" cy="144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35" b="1" kern="1200">
                <a:solidFill>
                  <a:srgbClr val="13436C"/>
                </a:solidFill>
                <a:latin typeface="楷体" panose="02010609060101010101" charset="-122"/>
                <a:ea typeface="楷体" panose="02010609060101010101" charset="-122"/>
                <a:cs typeface="+mn-cs"/>
                <a:sym typeface="+mn-ea"/>
              </a:rPr>
              <a:t> CHIFENG NO.2 EXPERIMENTAL SENIOR HIGH SCHOOL</a:t>
            </a:r>
            <a:endParaRPr lang="en-US" altLang="zh-CN" sz="935" b="1" kern="1200" dirty="0" smtClean="0">
              <a:solidFill>
                <a:srgbClr val="13436C"/>
              </a:solidFill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hf sldNum="0" ftr="0" dt="0"/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990600" indent="-3810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5240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21336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743200" indent="-304800" algn="l" rtl="0" fontAlgn="base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1" Type="http://schemas.openxmlformats.org/officeDocument/2006/relationships/notesSlide" Target="../notesSlides/notesSlide10.xml"/><Relationship Id="rId20" Type="http://schemas.openxmlformats.org/officeDocument/2006/relationships/slideLayout" Target="../slideLayouts/slideLayout13.xml"/><Relationship Id="rId2" Type="http://schemas.openxmlformats.org/officeDocument/2006/relationships/image" Target="../media/image36.svg"/><Relationship Id="rId19" Type="http://schemas.openxmlformats.org/officeDocument/2006/relationships/tags" Target="../tags/tag55.xml"/><Relationship Id="rId18" Type="http://schemas.openxmlformats.org/officeDocument/2006/relationships/image" Target="../media/image43.jpeg"/><Relationship Id="rId17" Type="http://schemas.openxmlformats.org/officeDocument/2006/relationships/tags" Target="../tags/tag54.xml"/><Relationship Id="rId16" Type="http://schemas.openxmlformats.org/officeDocument/2006/relationships/image" Target="../media/image42.svg"/><Relationship Id="rId15" Type="http://schemas.openxmlformats.org/officeDocument/2006/relationships/image" Target="../media/image41.png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image" Target="../media/image40.svg"/><Relationship Id="rId10" Type="http://schemas.openxmlformats.org/officeDocument/2006/relationships/image" Target="../media/image39.png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7.xml"/><Relationship Id="rId7" Type="http://schemas.openxmlformats.org/officeDocument/2006/relationships/image" Target="../media/image11.svg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3.xml"/><Relationship Id="rId10" Type="http://schemas.openxmlformats.org/officeDocument/2006/relationships/tags" Target="../tags/tag17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tags" Target="../tags/tag1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19.png"/><Relationship Id="rId7" Type="http://schemas.openxmlformats.org/officeDocument/2006/relationships/image" Target="../media/image18.pn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ags" Target="../tags/tag22.xml"/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2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21.svg"/><Relationship Id="rId18" Type="http://schemas.openxmlformats.org/officeDocument/2006/relationships/notesSlide" Target="../notesSlides/notesSlide6.xml"/><Relationship Id="rId17" Type="http://schemas.openxmlformats.org/officeDocument/2006/relationships/slideLayout" Target="../slideLayouts/slideLayout13.xml"/><Relationship Id="rId16" Type="http://schemas.openxmlformats.org/officeDocument/2006/relationships/tags" Target="../tags/tag30.xml"/><Relationship Id="rId15" Type="http://schemas.openxmlformats.org/officeDocument/2006/relationships/image" Target="../media/image28.png"/><Relationship Id="rId14" Type="http://schemas.openxmlformats.org/officeDocument/2006/relationships/image" Target="../media/image27.jpeg"/><Relationship Id="rId13" Type="http://schemas.openxmlformats.org/officeDocument/2006/relationships/image" Target="../media/image26.png"/><Relationship Id="rId12" Type="http://schemas.openxmlformats.org/officeDocument/2006/relationships/tags" Target="../tags/tag29.xml"/><Relationship Id="rId11" Type="http://schemas.openxmlformats.org/officeDocument/2006/relationships/image" Target="../media/image25.svg"/><Relationship Id="rId10" Type="http://schemas.openxmlformats.org/officeDocument/2006/relationships/image" Target="../media/image24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tags" Target="../tags/tag35.xml"/><Relationship Id="rId7" Type="http://schemas.openxmlformats.org/officeDocument/2006/relationships/image" Target="../media/image29.png"/><Relationship Id="rId6" Type="http://schemas.openxmlformats.org/officeDocument/2006/relationships/tags" Target="../tags/tag34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0" Type="http://schemas.openxmlformats.org/officeDocument/2006/relationships/notesSlide" Target="../notesSlides/notesSlide7.xml"/><Relationship Id="rId1" Type="http://schemas.openxmlformats.org/officeDocument/2006/relationships/tags" Target="../tags/tag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tags" Target="../tags/tag39.xml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0" Type="http://schemas.openxmlformats.org/officeDocument/2006/relationships/notesSlide" Target="../notesSlides/notesSlide8.xml"/><Relationship Id="rId1" Type="http://schemas.openxmlformats.org/officeDocument/2006/relationships/tags" Target="../tags/tag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3.xml"/><Relationship Id="rId7" Type="http://schemas.openxmlformats.org/officeDocument/2006/relationships/tags" Target="../tags/tag45.xml"/><Relationship Id="rId6" Type="http://schemas.openxmlformats.org/officeDocument/2006/relationships/tags" Target="../tags/tag44.xml"/><Relationship Id="rId5" Type="http://schemas.openxmlformats.org/officeDocument/2006/relationships/image" Target="../media/image34.jpeg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slide1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45730" name="直接连接符 6"/>
          <p:cNvCxnSpPr/>
          <p:nvPr/>
        </p:nvCxnSpPr>
        <p:spPr>
          <a:xfrm>
            <a:off x="0" y="1508760"/>
            <a:ext cx="12224173" cy="847"/>
          </a:xfrm>
          <a:prstGeom prst="line">
            <a:avLst/>
          </a:prstGeom>
          <a:ln w="57150" cap="flat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17"/>
          <p:cNvCxnSpPr/>
          <p:nvPr/>
        </p:nvCxnSpPr>
        <p:spPr>
          <a:xfrm>
            <a:off x="0" y="5733627"/>
            <a:ext cx="12224173" cy="847"/>
          </a:xfrm>
          <a:prstGeom prst="line">
            <a:avLst/>
          </a:prstGeom>
          <a:ln w="57150" cap="flat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85" name="文本框 19"/>
          <p:cNvSpPr txBox="1"/>
          <p:nvPr/>
        </p:nvSpPr>
        <p:spPr>
          <a:xfrm>
            <a:off x="3695700" y="3251200"/>
            <a:ext cx="3328247" cy="673100"/>
          </a:xfrm>
          <a:prstGeom prst="rect">
            <a:avLst/>
          </a:prstGeom>
          <a:solidFill>
            <a:srgbClr val="13436C"/>
          </a:solidFill>
          <a:ln w="0">
            <a:noFill/>
          </a:ln>
        </p:spPr>
        <p:txBody>
          <a:bodyPr vert="horz" wrap="none" lIns="119380" tIns="61806" rIns="119380" bIns="61806" numCol="1" anchor="t">
            <a:no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373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授课教师：</a:t>
            </a:r>
            <a:r>
              <a:rPr lang="en-US" altLang="ko-KR" sz="373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</a:t>
            </a:r>
            <a:r>
              <a:rPr lang="zh-CN" altLang="en-US" sz="3735" b="0" kern="1200" cap="none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牛广蕊</a:t>
            </a:r>
            <a:endParaRPr lang="zh-CN" altLang="en-US" sz="3735" b="0" kern="1200" cap="none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8586" name="文本框 20"/>
          <p:cNvSpPr txBox="1"/>
          <p:nvPr/>
        </p:nvSpPr>
        <p:spPr>
          <a:xfrm>
            <a:off x="3695700" y="3924300"/>
            <a:ext cx="3967480" cy="778933"/>
          </a:xfrm>
          <a:prstGeom prst="rect">
            <a:avLst/>
          </a:prstGeom>
          <a:solidFill>
            <a:srgbClr val="13436C"/>
          </a:solidFill>
          <a:ln w="0">
            <a:noFill/>
          </a:ln>
        </p:spPr>
        <p:txBody>
          <a:bodyPr vert="horz" wrap="none" lIns="119380" tIns="61806" rIns="119380" bIns="61806" numCol="1" anchor="t">
            <a:no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ko-KR" sz="3735" b="0" kern="1200" cap="none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授课学科：高中历史</a:t>
            </a:r>
            <a:endParaRPr lang="zh-CN" altLang="ko-KR" sz="3735" b="0" kern="1200" cap="none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048587" name="文本框 21"/>
          <p:cNvSpPr txBox="1"/>
          <p:nvPr/>
        </p:nvSpPr>
        <p:spPr>
          <a:xfrm>
            <a:off x="3695700" y="4522893"/>
            <a:ext cx="6108700" cy="612140"/>
          </a:xfrm>
          <a:prstGeom prst="rect">
            <a:avLst/>
          </a:prstGeom>
          <a:solidFill>
            <a:srgbClr val="13436C"/>
          </a:solidFill>
          <a:ln w="0">
            <a:noFill/>
          </a:ln>
        </p:spPr>
        <p:txBody>
          <a:bodyPr vert="horz" wrap="none" lIns="119380" tIns="61806" rIns="119380" bIns="61806" numCol="1" anchor="t">
            <a:noAutofit/>
          </a:bodyPr>
          <a:p>
            <a:pPr marL="0" indent="0" algn="l" defTabSz="5080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3735" b="0" kern="1200" cap="none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授课时间：</a:t>
            </a:r>
            <a:r>
              <a:rPr lang="en-US" altLang="zh-CN" sz="3735" b="0" kern="1200" cap="none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2026.5.26</a:t>
            </a:r>
            <a:endParaRPr lang="en-US" altLang="zh-CN" sz="3735" b="0" kern="1200" cap="none" dirty="0" smtClean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3525" y="1475740"/>
            <a:ext cx="11960860" cy="177546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marL="0" indent="0" algn="ctr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4400" b="1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以终为始，精准发力</a:t>
            </a:r>
            <a:endParaRPr lang="en-US" sz="4400" b="1">
              <a:solidFill>
                <a:srgbClr val="FF0000"/>
              </a:solidFill>
            </a:endParaRPr>
          </a:p>
          <a:p>
            <a:pPr marL="0" indent="0" algn="ctr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FF0000">
                    <a:alpha val="94902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基于高三一轮复习导向的高一高二历史教学优化</a:t>
            </a:r>
            <a:endParaRPr lang="en-US" sz="3600"/>
          </a:p>
          <a:p>
            <a:pPr indent="0" algn="ctr" fontAlgn="auto">
              <a:lnSpc>
                <a:spcPts val="7660"/>
              </a:lnSpc>
              <a:spcBef>
                <a:spcPct val="0"/>
              </a:spcBef>
              <a:spcAft>
                <a:spcPct val="0"/>
              </a:spcAft>
            </a:pPr>
            <a:endParaRPr kumimoji="1" lang="zh-CN" altLang="en-US" sz="3600" b="1" kern="120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48013" y="3054773"/>
            <a:ext cx="1590887" cy="632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665" b="1" kern="1200" dirty="0" smtClean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)">
                                      <p:cBhvr>
                                        <p:cTn id="7" dur="500"/>
                                        <p:tgtEl>
                                          <p:spTgt spid="3145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)">
                                      <p:cBhvr>
                                        <p:cTn id="10" dur="500"/>
                                        <p:tgtEl>
                                          <p:spTgt spid="314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5730" grpId="0" bldLvl="0" animBg="1"/>
      <p:bldP spid="3145731" grpId="1" bldLvl="0" animBg="1"/>
    </p:bldLst>
  </p:timing>
</p:sld>
</file>

<file path=ppt/slides/slide10.xml><?xml version="1.0" encoding="utf-8"?>
<p:sld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62000" y="5715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高三阶段：综合能力整合——“规范表达，逻辑升华”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762000" y="1524000"/>
            <a:ext cx="4935855" cy="1206500"/>
          </a:xfrm>
          <a:prstGeom prst="roundRect">
            <a:avLst>
              <a:gd name="adj" fmla="val 8421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A16207">
                <a:alpha val="2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2500" y="175260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524000" y="1676400"/>
            <a:ext cx="42545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1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阶段核心目标</a:t>
            </a:r>
            <a:endParaRPr lang="en-US" sz="1100"/>
          </a:p>
          <a:p>
            <a:pPr indent="0" algn="l">
              <a:lnSpc>
                <a:spcPct val="108000"/>
              </a:lnSpc>
              <a:spcBef>
                <a:spcPts val="600"/>
              </a:spcBef>
            </a:pPr>
            <a:r>
              <a:rPr lang="en-US" sz="18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综合运用所学知识，将碎片化的知识点系统化，进行规范、严谨、有深度的历史论述，并形成个人独立见解。</a:t>
            </a:r>
            <a:endParaRPr lang="en-US" sz="1800" b="1" i="0" u="none" strike="noStrike">
              <a:solidFill>
                <a:srgbClr val="FF00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762000" y="2881630"/>
            <a:ext cx="4935855" cy="1309370"/>
          </a:xfrm>
          <a:prstGeom prst="roundRect">
            <a:avLst>
              <a:gd name="adj" fmla="val 8421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A16207">
                <a:alpha val="2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500" y="3276600"/>
            <a:ext cx="406400" cy="406400"/>
          </a:xfrm>
          <a:prstGeom prst="rect">
            <a:avLst/>
          </a:prstGeom>
        </p:spPr>
      </p:pic>
      <p:sp>
        <p:nvSpPr>
          <p:cNvPr id="9" name="AutoShape 9"/>
          <p:cNvSpPr/>
          <p:nvPr>
            <p:custDataLst>
              <p:tags r:id="rId7"/>
            </p:custDataLst>
          </p:nvPr>
        </p:nvSpPr>
        <p:spPr>
          <a:xfrm>
            <a:off x="1524000" y="2992755"/>
            <a:ext cx="4254500" cy="11137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01. “真题演练 + 自查” 闭环</a:t>
            </a:r>
            <a:endParaRPr lang="en-US" sz="2000">
              <a:solidFill>
                <a:srgbClr val="FF0000"/>
              </a:solidFill>
            </a:endParaRPr>
          </a:p>
          <a:p>
            <a:pPr indent="0" algn="l">
              <a:lnSpc>
                <a:spcPct val="108000"/>
              </a:lnSpc>
              <a:spcBef>
                <a:spcPts val="400"/>
              </a:spcBef>
            </a:pPr>
            <a:r>
              <a:rPr lang="en-US" sz="18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进行完整的小论文限时写作训练，完成后对照“自查清单”逐项检查，通过自评与互评，强化规范意识。</a:t>
            </a:r>
            <a:endParaRPr lang="en-US" sz="1800" b="0" i="0" u="none" strike="noStrike">
              <a:solidFill>
                <a:srgbClr val="525252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0" name="AutoShape 10"/>
          <p:cNvSpPr/>
          <p:nvPr>
            <p:custDataLst>
              <p:tags r:id="rId8"/>
            </p:custDataLst>
          </p:nvPr>
        </p:nvSpPr>
        <p:spPr>
          <a:xfrm>
            <a:off x="762000" y="4229100"/>
            <a:ext cx="4935855" cy="1283970"/>
          </a:xfrm>
          <a:prstGeom prst="roundRect">
            <a:avLst>
              <a:gd name="adj" fmla="val 8421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A16207">
                <a:alpha val="2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1" name="Picture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52500" y="4673600"/>
            <a:ext cx="406400" cy="406400"/>
          </a:xfrm>
          <a:prstGeom prst="rect">
            <a:avLst/>
          </a:prstGeom>
        </p:spPr>
      </p:pic>
      <p:sp>
        <p:nvSpPr>
          <p:cNvPr id="12" name="AutoShape 12"/>
          <p:cNvSpPr/>
          <p:nvPr>
            <p:custDataLst>
              <p:tags r:id="rId12"/>
            </p:custDataLst>
          </p:nvPr>
        </p:nvSpPr>
        <p:spPr>
          <a:xfrm>
            <a:off x="1524000" y="4439920"/>
            <a:ext cx="42545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02. 历史“逻辑链”构建训练</a:t>
            </a:r>
            <a:endParaRPr lang="en-US" sz="2000">
              <a:solidFill>
                <a:srgbClr val="FF0000"/>
              </a:solidFill>
            </a:endParaRPr>
          </a:p>
          <a:p>
            <a:pPr indent="0" algn="l">
              <a:lnSpc>
                <a:spcPct val="108000"/>
              </a:lnSpc>
              <a:spcBef>
                <a:spcPts val="400"/>
              </a:spcBef>
            </a:pPr>
            <a:r>
              <a:rPr lang="en-US" sz="18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运用“背景-过程-影响”的</a:t>
            </a:r>
            <a:r>
              <a:rPr lang="en-US" sz="18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纵向逻辑</a:t>
            </a:r>
            <a:r>
              <a:rPr lang="en-US" sz="18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或“政治-经济-思想”的</a:t>
            </a:r>
            <a:r>
              <a:rPr lang="en-US" sz="18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横向维度</a:t>
            </a:r>
            <a:r>
              <a:rPr lang="en-US" sz="18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，组织论证，避免思维跳跃，保证逻辑严密性。</a:t>
            </a:r>
            <a:endParaRPr lang="en-US" sz="1800" b="0" i="0" u="none" strike="noStrike">
              <a:solidFill>
                <a:srgbClr val="525252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>
            <p:custDataLst>
              <p:tags r:id="rId13"/>
            </p:custDataLst>
          </p:nvPr>
        </p:nvSpPr>
        <p:spPr>
          <a:xfrm>
            <a:off x="762000" y="5577840"/>
            <a:ext cx="4935855" cy="1206500"/>
          </a:xfrm>
          <a:prstGeom prst="roundRect">
            <a:avLst>
              <a:gd name="adj" fmla="val 8421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A16207">
                <a:alpha val="2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4" name="Picture 14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52500" y="5753100"/>
            <a:ext cx="406400" cy="406400"/>
          </a:xfrm>
          <a:prstGeom prst="rect">
            <a:avLst/>
          </a:prstGeom>
        </p:spPr>
      </p:pic>
      <p:sp>
        <p:nvSpPr>
          <p:cNvPr id="15" name="AutoShape 15"/>
          <p:cNvSpPr/>
          <p:nvPr>
            <p:custDataLst>
              <p:tags r:id="rId17"/>
            </p:custDataLst>
          </p:nvPr>
        </p:nvSpPr>
        <p:spPr>
          <a:xfrm>
            <a:off x="1524000" y="5662295"/>
            <a:ext cx="4254500" cy="103060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0000"/>
              </a:lnSpc>
              <a:defRPr/>
            </a:pP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03. 结论“观点升华”专项</a:t>
            </a:r>
            <a:endParaRPr lang="en-US" sz="2000">
              <a:solidFill>
                <a:srgbClr val="FF0000"/>
              </a:solidFill>
            </a:endParaRPr>
          </a:p>
          <a:p>
            <a:pPr indent="0" algn="l">
              <a:lnSpc>
                <a:spcPct val="108000"/>
              </a:lnSpc>
              <a:spcBef>
                <a:spcPts val="400"/>
              </a:spcBef>
            </a:pPr>
            <a:r>
              <a:rPr lang="en-US" sz="18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指导学生在结论部分跳出具体史实，适度联系现实或总结历史规律，体现“以史为鉴”的学科价值。</a:t>
            </a:r>
            <a:endParaRPr lang="en-US" sz="1800" b="0" i="0" u="none" strike="noStrike">
              <a:solidFill>
                <a:srgbClr val="525252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18"/>
          <a:srcRect t="36725" b="36725"/>
          <a:stretch>
            <a:fillRect/>
          </a:stretch>
        </p:blipFill>
        <p:spPr>
          <a:xfrm>
            <a:off x="6096000" y="1377950"/>
            <a:ext cx="5655945" cy="2051050"/>
          </a:xfrm>
          <a:prstGeom prst="rect">
            <a:avLst/>
          </a:prstGeom>
          <a:noFill/>
          <a:ln w="38100" cap="flat" cmpd="sng">
            <a:solidFill>
              <a:srgbClr val="FFFFFF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17" name="AutoShape 17"/>
          <p:cNvSpPr/>
          <p:nvPr/>
        </p:nvSpPr>
        <p:spPr>
          <a:xfrm>
            <a:off x="5778500" y="3538220"/>
            <a:ext cx="6339205" cy="3246120"/>
          </a:xfrm>
          <a:prstGeom prst="roundRect">
            <a:avLst>
              <a:gd name="adj" fmla="val 3555"/>
            </a:avLst>
          </a:prstGeom>
          <a:solidFill>
            <a:srgbClr val="FFFFFF">
              <a:alpha val="95000"/>
            </a:srgbClr>
          </a:solidFill>
          <a:ln w="25400" cap="flat" cmpd="sng">
            <a:solidFill>
              <a:srgbClr val="A16207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8" name="AutoShape 18"/>
          <p:cNvSpPr/>
          <p:nvPr/>
        </p:nvSpPr>
        <p:spPr>
          <a:xfrm>
            <a:off x="6477000" y="36830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📋 历史小论文答题自查清单</a:t>
            </a:r>
            <a:endParaRPr lang="en-US" sz="20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5847080" y="4191000"/>
            <a:ext cx="6271260" cy="25019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🔸 观点：</a:t>
            </a:r>
            <a:r>
              <a:rPr lang="en-US" sz="16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观点明确（陈述句），紧扣主题，无歧义。</a:t>
            </a:r>
            <a:r>
              <a:rPr lang="en-US" sz="16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[ □ 是 / □ 否 ]</a:t>
            </a:r>
            <a:endParaRPr lang="en-US" sz="1600"/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🔸 结构：</a:t>
            </a:r>
            <a:r>
              <a:rPr lang="en-US" sz="16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三段式完整结构（观点-论证-结论），层次分明。</a:t>
            </a:r>
            <a:r>
              <a:rPr lang="en-US" sz="16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[ □ 是 / □ 否 ]</a:t>
            </a:r>
            <a:endParaRPr lang="en-US" sz="16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🔸 史实：</a:t>
            </a:r>
            <a:r>
              <a:rPr lang="en-US" sz="16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准确引用2-3个核心史实，无硬伤与常识错误。</a:t>
            </a:r>
            <a:r>
              <a:rPr lang="en-US" sz="16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[ □ 是 / □ 否 ]</a:t>
            </a:r>
            <a:endParaRPr lang="en-US" sz="16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🔸 逻辑：</a:t>
            </a:r>
            <a:r>
              <a:rPr lang="en-US" sz="16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史论结合紧密，分析过程有效支撑观点，无跳跃。</a:t>
            </a:r>
            <a:r>
              <a:rPr lang="en-US" sz="16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[ □ 是 / □ 否 ]</a:t>
            </a:r>
            <a:endParaRPr lang="en-US" sz="16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🔸 表述：</a:t>
            </a:r>
            <a:r>
              <a:rPr lang="en-US" sz="16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专业历史术语准确规范，杜绝口语化、网络用语。</a:t>
            </a:r>
            <a:r>
              <a:rPr lang="en-US" sz="16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[ □ 是 / □ 否 ]</a:t>
            </a:r>
            <a:endParaRPr lang="en-US" sz="16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11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762000" y="1524000"/>
            <a:ext cx="10668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600" b="1" i="0" u="none" strike="noStrike">
                <a:solidFill>
                  <a:srgbClr val="44403C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结语：树立“三年一体化”教学观，赢在起点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762000" y="2667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17000"/>
              </a:lnSpc>
              <a:defRPr/>
            </a:pPr>
            <a:r>
              <a:rPr lang="en-US" sz="24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高一高二的教学不是高三的简单重复，而是高三复习的基石与前奏。</a:t>
            </a:r>
            <a:endParaRPr lang="en-US" sz="2400" b="0" i="0" u="none" strike="noStrike">
              <a:solidFill>
                <a:srgbClr val="4B5563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762000" y="3683000"/>
            <a:ext cx="10668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0" i="0" u="none" strike="noStrike">
                <a:solidFill>
                  <a:srgbClr val="44403C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我们探讨的三大策略——</a:t>
            </a: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夯基固本 · 返本开新 · 循序渐进</a:t>
            </a:r>
            <a:r>
              <a:rPr lang="en-US" sz="2000" b="0" i="0" u="none" strike="noStrike">
                <a:solidFill>
                  <a:srgbClr val="44403C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——</a:t>
            </a:r>
            <a:endParaRPr lang="en-US" sz="2000"/>
          </a:p>
          <a:p>
            <a:pPr indent="0" algn="ctr">
              <a:lnSpc>
                <a:spcPct val="125000"/>
              </a:lnSpc>
            </a:pPr>
            <a:r>
              <a:rPr lang="en-US" sz="2000" b="1" i="0" u="none" strike="noStrike">
                <a:solidFill>
                  <a:srgbClr val="44403C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核心目标：在高一高二阶段，为学生构建扎实的知识体系、深刻的学科思维与规范的表达能力。</a:t>
            </a:r>
            <a:endParaRPr lang="en-US" sz="2000" b="1" i="0" u="none" strike="noStrike">
              <a:solidFill>
                <a:srgbClr val="44403C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762000" y="4953000"/>
            <a:ext cx="10668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用高三的视角审视高一高二，用高一高二的扎实教学支撑高三的高效复习。</a:t>
            </a:r>
            <a:br>
              <a:rPr lang="en-US" sz="20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2000" b="0" i="0" u="none" strike="noStrike">
                <a:solidFill>
                  <a:srgbClr val="525252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从现在做起，从每一节课做起，让学生在高三的战场上从容不迫，赢在起点！</a:t>
            </a:r>
            <a:endParaRPr lang="en-US" sz="2000"/>
          </a:p>
        </p:txBody>
      </p:sp>
      <p:sp>
        <p:nvSpPr>
          <p:cNvPr id="7" name="AutoShape 7"/>
          <p:cNvSpPr/>
          <p:nvPr/>
        </p:nvSpPr>
        <p:spPr>
          <a:xfrm>
            <a:off x="0" y="5842000"/>
            <a:ext cx="12192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谢谢大家！</a:t>
            </a:r>
            <a:endParaRPr lang="en-US" sz="110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2.xml><?xml version="1.0" encoding="utf-8"?>
<p:sld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0" y="635000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32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核心理念：建立“三年一体化”教学观</a:t>
            </a:r>
            <a:endParaRPr lang="en-US" sz="110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/>
          <a:srcRect t="2941" b="2941"/>
          <a:stretch>
            <a:fillRect/>
          </a:stretch>
        </p:blipFill>
        <p:spPr>
          <a:xfrm>
            <a:off x="762000" y="1778000"/>
            <a:ext cx="4318000" cy="3048000"/>
          </a:xfrm>
          <a:prstGeom prst="rect">
            <a:avLst/>
          </a:prstGeom>
          <a:noFill/>
          <a:ln w="25400" cap="flat" cmpd="sng">
            <a:solidFill>
              <a:srgbClr val="A16207">
                <a:alpha val="4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</p:pic>
      <p:sp>
        <p:nvSpPr>
          <p:cNvPr id="4" name="AutoShape 4"/>
          <p:cNvSpPr/>
          <p:nvPr/>
        </p:nvSpPr>
        <p:spPr>
          <a:xfrm>
            <a:off x="5588000" y="1270000"/>
            <a:ext cx="5969000" cy="1460500"/>
          </a:xfrm>
          <a:prstGeom prst="roundRect">
            <a:avLst>
              <a:gd name="adj" fmla="val 6956"/>
            </a:avLst>
          </a:prstGeom>
          <a:solidFill>
            <a:srgbClr val="FFFFFF">
              <a:alpha val="90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AutoShape 5"/>
          <p:cNvSpPr/>
          <p:nvPr/>
        </p:nvSpPr>
        <p:spPr>
          <a:xfrm>
            <a:off x="5842000" y="1460500"/>
            <a:ext cx="5461000" cy="1079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800" b="0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高一高二的教学并非高三的简单重复，而是高三复习的基础与前奏。我们必须从被动应对的“亡羊补牢”，转向主动规划的“未雨绸缪”，以实现教学资源与时间价值的最大化。</a:t>
            </a:r>
            <a:endParaRPr lang="en-US" sz="1800"/>
          </a:p>
        </p:txBody>
      </p:sp>
      <p:sp>
        <p:nvSpPr>
          <p:cNvPr id="6" name="AutoShape 6"/>
          <p:cNvSpPr/>
          <p:nvPr/>
        </p:nvSpPr>
        <p:spPr>
          <a:xfrm>
            <a:off x="5588000" y="3178175"/>
            <a:ext cx="5969000" cy="1460500"/>
          </a:xfrm>
          <a:prstGeom prst="roundRect">
            <a:avLst>
              <a:gd name="adj" fmla="val 6956"/>
            </a:avLst>
          </a:prstGeom>
          <a:solidFill>
            <a:srgbClr val="FFFFFF">
              <a:alpha val="90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7" name="AutoShape 7"/>
          <p:cNvSpPr/>
          <p:nvPr/>
        </p:nvSpPr>
        <p:spPr>
          <a:xfrm>
            <a:off x="5778500" y="3333750"/>
            <a:ext cx="5588635" cy="1079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🎯 核心目标：</a:t>
            </a:r>
            <a:r>
              <a:rPr lang="en-US" sz="2000" b="0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在高一高二阶段，系统性地为学生构建起</a:t>
            </a:r>
            <a:r>
              <a:rPr lang="en-US" sz="2000" b="1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扎实的学科知识体系</a:t>
            </a:r>
            <a:r>
              <a:rPr lang="en-US" sz="2000" b="0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、</a:t>
            </a:r>
            <a:r>
              <a:rPr lang="en-US" sz="2000" b="1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深刻的历史逻辑思维</a:t>
            </a:r>
            <a:r>
              <a:rPr lang="en-US" sz="2000" b="0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和</a:t>
            </a:r>
            <a:r>
              <a:rPr lang="en-US" sz="2000" b="1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规范的语言表达能力</a:t>
            </a:r>
            <a:r>
              <a:rPr lang="en-US" sz="2000" b="0" i="0" u="none" strike="noStrike">
                <a:solidFill>
                  <a:srgbClr val="44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，为高三的高强度、高效率复习筑牢根基，实现“三年一盘棋”。</a:t>
            </a:r>
            <a:endParaRPr lang="en-US" sz="2000"/>
          </a:p>
        </p:txBody>
      </p:sp>
      <p:sp>
        <p:nvSpPr>
          <p:cNvPr id="8" name="AutoShape 8"/>
          <p:cNvSpPr/>
          <p:nvPr/>
        </p:nvSpPr>
        <p:spPr>
          <a:xfrm>
            <a:off x="762000" y="5207000"/>
            <a:ext cx="3302000" cy="1397000"/>
          </a:xfrm>
          <a:prstGeom prst="roundRect">
            <a:avLst>
              <a:gd name="adj" fmla="val 5454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500" y="5524500"/>
            <a:ext cx="508000" cy="508000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1506220" y="5397500"/>
            <a:ext cx="236728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夯基固本</a:t>
            </a:r>
            <a:endParaRPr lang="en-US" sz="2000">
              <a:solidFill>
                <a:srgbClr val="FF0000"/>
              </a:solidFill>
            </a:endParaRPr>
          </a:p>
          <a:p>
            <a:pPr indent="0" algn="l">
              <a:lnSpc>
                <a:spcPct val="100000"/>
              </a:lnSpc>
            </a:pPr>
            <a:r>
              <a:rPr lang="en-US" sz="18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打通知识脉络，让必备知识在理解中“活”起来，拒绝机械记忆</a:t>
            </a:r>
            <a:r>
              <a:rPr lang="en-US" sz="12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2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445000" y="5207000"/>
            <a:ext cx="3302000" cy="1397000"/>
          </a:xfrm>
          <a:prstGeom prst="roundRect">
            <a:avLst>
              <a:gd name="adj" fmla="val 5454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35500" y="5524500"/>
            <a:ext cx="508000" cy="508000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5142865" y="5397500"/>
            <a:ext cx="253873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返本开新</a:t>
            </a:r>
            <a:endParaRPr lang="en-US" sz="2000">
              <a:solidFill>
                <a:srgbClr val="FF0000"/>
              </a:solidFill>
            </a:endParaRPr>
          </a:p>
          <a:p>
            <a:pPr indent="0" algn="l">
              <a:lnSpc>
                <a:spcPct val="100000"/>
              </a:lnSpc>
            </a:pPr>
            <a:r>
              <a:rPr lang="en-US" sz="18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深挖教材内涵，让课本成为解题与思维的“源头活水”，以不变应万变。</a:t>
            </a:r>
            <a:endParaRPr lang="en-US" sz="18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8128000" y="5207000"/>
            <a:ext cx="3302000" cy="1397000"/>
          </a:xfrm>
          <a:prstGeom prst="roundRect">
            <a:avLst>
              <a:gd name="adj" fmla="val 5454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18500" y="5524500"/>
            <a:ext cx="508000" cy="508000"/>
          </a:xfrm>
          <a:prstGeom prst="rect">
            <a:avLst/>
          </a:prstGeom>
        </p:spPr>
      </p:pic>
      <p:sp>
        <p:nvSpPr>
          <p:cNvPr id="16" name="AutoShape 16"/>
          <p:cNvSpPr/>
          <p:nvPr/>
        </p:nvSpPr>
        <p:spPr>
          <a:xfrm>
            <a:off x="8813800" y="5397500"/>
            <a:ext cx="261747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循序渐进</a:t>
            </a:r>
            <a:endParaRPr lang="en-US" sz="2000">
              <a:solidFill>
                <a:srgbClr val="FF0000"/>
              </a:solidFill>
            </a:endParaRPr>
          </a:p>
          <a:p>
            <a:pPr indent="0" algn="l">
              <a:lnSpc>
                <a:spcPct val="100000"/>
              </a:lnSpc>
            </a:pPr>
            <a:r>
              <a:rPr lang="en-US" sz="1800" b="0" i="0" u="none" strike="noStrike">
                <a:solidFill>
                  <a:srgbClr val="6B72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建立写作阶梯，让历史小论文写作“有章可循”，逐步培养逻辑表达能力。</a:t>
            </a:r>
            <a:endParaRPr lang="en-US" sz="1800" b="0" i="0" u="none" strike="noStrike">
              <a:solidFill>
                <a:srgbClr val="6B728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3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3724910" y="0"/>
            <a:ext cx="61722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问题诊断：高三一轮复习的三大痛点</a:t>
            </a:r>
            <a:endParaRPr lang="en-US" sz="28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" name="AutoShape 4"/>
          <p:cNvSpPr/>
          <p:nvPr>
            <p:custDataLst>
              <p:tags r:id="rId1"/>
            </p:custDataLst>
          </p:nvPr>
        </p:nvSpPr>
        <p:spPr>
          <a:xfrm>
            <a:off x="132080" y="1002030"/>
            <a:ext cx="3592830" cy="5598795"/>
          </a:xfrm>
          <a:prstGeom prst="roundRect">
            <a:avLst>
              <a:gd name="adj" fmla="val 4615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200025" y="2334260"/>
            <a:ext cx="3441700" cy="388874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spcBef>
                <a:spcPts val="1200"/>
              </a:spcBef>
            </a:pPr>
            <a:r>
              <a:rPr 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表现：</a:t>
            </a:r>
            <a:r>
              <a:rPr 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概念模糊、知识碎片化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不成体系</a:t>
            </a:r>
            <a:r>
              <a:rPr 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、时空观念薄弱。</a:t>
            </a:r>
            <a:endParaRPr lang="en-US" sz="1800" b="1" i="0" u="none" strike="noStrike">
              <a:solidFill>
                <a:schemeClr val="tx1"/>
              </a:solidFill>
              <a:latin typeface="+mn-ea"/>
              <a:ea typeface="+mn-ea"/>
              <a:cs typeface="+mn-ea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根源：</a:t>
            </a:r>
            <a:endParaRPr lang="en-US" sz="1800" b="1" i="0" u="none" strike="noStrike">
              <a:solidFill>
                <a:schemeClr val="tx1"/>
              </a:solidFill>
              <a:latin typeface="+mn-ea"/>
              <a:ea typeface="+mn-ea"/>
              <a:cs typeface="+mn-ea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altLang="zh-CN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1.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目标错位：高一高二教学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重“记忆”轻“理解”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，难以应对高考的综合能力考查。</a:t>
            </a:r>
            <a:endParaRPr lang="zh-CN" altLang="en-US" sz="1800" b="1" i="0" u="none" strike="noStrike">
              <a:solidFill>
                <a:schemeClr val="tx1"/>
              </a:solidFill>
              <a:latin typeface="+mn-ea"/>
              <a:ea typeface="+mn-ea"/>
              <a:cs typeface="+mn-ea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altLang="zh-CN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2.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方法单一：以教师讲授为主，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缺乏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引导学生自主梳理、归纳、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构建知识结构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的环节。</a:t>
            </a:r>
            <a:endParaRPr lang="zh-CN" altLang="en-US" sz="1800" b="1" i="0" u="none" strike="noStrike">
              <a:solidFill>
                <a:schemeClr val="tx1"/>
              </a:solidFill>
              <a:latin typeface="+mn-ea"/>
              <a:ea typeface="+mn-ea"/>
              <a:cs typeface="+mn-ea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altLang="zh-CN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3.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巩固机械：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过度依赖死记硬背和题海战术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+mn-ea"/>
                <a:ea typeface="+mn-ea"/>
                <a:cs typeface="+mn-ea"/>
                <a:sym typeface="Noto Sans SC" panose="020B0200000000000000" charset="-122"/>
              </a:rPr>
              <a:t>，忽略知识的内化与迁移能力的培养。</a:t>
            </a:r>
            <a:endParaRPr lang="zh-CN" altLang="en-US" sz="18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endParaRPr lang="zh-CN" altLang="en-US" sz="18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4014470" y="1002665"/>
            <a:ext cx="3930015" cy="5598160"/>
          </a:xfrm>
          <a:prstGeom prst="roundRect">
            <a:avLst>
              <a:gd name="adj" fmla="val 4615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9"/>
          <p:cNvSpPr/>
          <p:nvPr>
            <p:custDataLst>
              <p:tags r:id="rId4"/>
            </p:custDataLst>
          </p:nvPr>
        </p:nvSpPr>
        <p:spPr>
          <a:xfrm>
            <a:off x="4296410" y="3148330"/>
            <a:ext cx="3258820" cy="279463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spcBef>
                <a:spcPts val="1200"/>
              </a:spcBef>
            </a:pPr>
            <a:r>
              <a:rPr 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表现：</a:t>
            </a:r>
            <a:r>
              <a:rPr 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对教材陌生，不会运用教材资源，材料解读与提炼能力差。</a:t>
            </a:r>
            <a:endParaRPr 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根源：</a:t>
            </a:r>
            <a:endParaRPr 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altLang="zh-CN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1.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本末倒置：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存在“轻教材，重教辅”的普遍倾向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，过早引入教辅资料，将核心教材边缘化。</a:t>
            </a:r>
            <a:endParaRPr lang="zh-CN" alt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altLang="zh-CN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2.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理解浅表：对教材的使用停留在简单的内容复述，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未能深入挖掘知识背后的内在逻辑与历史脉络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。</a:t>
            </a:r>
            <a:endParaRPr lang="zh-CN" alt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altLang="zh-CN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3.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方法缺失：日常教学中缺乏针对性的历史阅读训练，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未系统指导学生如何科学阅读和使用教材</a:t>
            </a:r>
            <a:r>
              <a:rPr lang="zh-CN" alt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。</a:t>
            </a:r>
            <a:endParaRPr lang="zh-CN" alt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endParaRPr lang="zh-CN" alt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10" name="AutoShape 10"/>
          <p:cNvSpPr/>
          <p:nvPr>
            <p:custDataLst>
              <p:tags r:id="rId5"/>
            </p:custDataLst>
          </p:nvPr>
        </p:nvSpPr>
        <p:spPr>
          <a:xfrm>
            <a:off x="8234045" y="1002665"/>
            <a:ext cx="3834130" cy="5598160"/>
          </a:xfrm>
          <a:prstGeom prst="roundRect">
            <a:avLst>
              <a:gd name="adj" fmla="val 4615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2" name="AutoShape 12"/>
          <p:cNvSpPr/>
          <p:nvPr>
            <p:custDataLst>
              <p:tags r:id="rId6"/>
            </p:custDataLst>
          </p:nvPr>
        </p:nvSpPr>
        <p:spPr>
          <a:xfrm>
            <a:off x="8512175" y="2975610"/>
            <a:ext cx="3327400" cy="27127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spcBef>
                <a:spcPts val="1200"/>
              </a:spcBef>
            </a:pPr>
            <a:r>
              <a:rPr 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表现：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观点不明或错误</a:t>
            </a:r>
            <a:r>
              <a:rPr 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、逻辑论述混乱、史论脱节、</a:t>
            </a:r>
            <a:r>
              <a:rPr lang="zh-CN" alt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表达不规范</a:t>
            </a:r>
            <a:r>
              <a:rPr lang="en-US" sz="18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。</a:t>
            </a:r>
            <a:endParaRPr 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spcBef>
                <a:spcPts val="1000"/>
              </a:spcBef>
            </a:pPr>
            <a:r>
              <a:rPr lang="en-US" sz="18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根源：</a:t>
            </a:r>
            <a:endParaRPr 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1.</a:t>
            </a:r>
            <a:r>
              <a:rPr lang="en-US" sz="1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缺乏系统性训练</a:t>
            </a:r>
            <a:r>
              <a:rPr lang="zh-CN" alt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：</a:t>
            </a: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高一高二忽视能力培养，缺乏循序渐进的过程，到高三才突击。</a:t>
            </a:r>
            <a:endParaRPr lang="en-US" sz="1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2.训练方法不当</a:t>
            </a:r>
            <a:r>
              <a:rPr lang="zh-CN" alt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：</a:t>
            </a: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直接写完整论文难度过高，</a:t>
            </a:r>
            <a:r>
              <a:rPr lang="en-US" sz="1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缺乏“观点-论证-表达”的分步分层训练</a:t>
            </a: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。</a:t>
            </a:r>
            <a:endParaRPr lang="en-US" sz="18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defRPr/>
            </a:pP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3.</a:t>
            </a:r>
            <a:r>
              <a:rPr lang="en-US" sz="1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评价标准不明确</a:t>
            </a:r>
            <a:r>
              <a:rPr lang="zh-CN" alt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：</a:t>
            </a:r>
            <a:r>
              <a:rPr lang="en-US" sz="1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学生不清楚优秀论文的标准，导致盲目练习，难以找到改进方向。</a:t>
            </a:r>
            <a:endParaRPr 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defRPr/>
            </a:pPr>
            <a:endParaRPr lang="en-US" sz="18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349885" y="1002030"/>
            <a:ext cx="329184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>
              <a:lnSpc>
                <a:spcPct val="100000"/>
              </a:lnSpc>
              <a:defRPr/>
            </a:pPr>
            <a:r>
              <a:rPr lang="en-US" sz="24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01. 必备知识不扎实</a:t>
            </a:r>
            <a:r>
              <a:rPr lang="zh-CN" altLang="en-US" sz="24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“一听就懂，一考就忘”</a:t>
            </a:r>
            <a:endParaRPr lang="zh-CN" altLang="en-US" sz="2400" b="1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00000"/>
              </a:lnSpc>
              <a:defRPr/>
            </a:pPr>
            <a:endParaRPr lang="zh-CN" altLang="en-US" sz="2400" b="1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3945890" y="1051560"/>
            <a:ext cx="38785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lnSpc>
                <a:spcPct val="100000"/>
              </a:lnSpc>
              <a:defRPr/>
            </a:pPr>
            <a:r>
              <a:rPr lang="en-US" sz="24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02. 脱离教材时间过长</a:t>
            </a:r>
            <a:endParaRPr lang="en-US" sz="2400" b="1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00000"/>
              </a:lnSpc>
              <a:defRPr/>
            </a:pPr>
            <a:r>
              <a:rPr lang="en-US" sz="24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“教材很陌生，材料是天书”</a:t>
            </a:r>
            <a:endParaRPr lang="en-US" altLang="en-US" sz="2400" b="1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9"/>
            </p:custDataLst>
          </p:nvPr>
        </p:nvSpPr>
        <p:spPr>
          <a:xfrm>
            <a:off x="8317230" y="1051560"/>
            <a:ext cx="375158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ctr">
              <a:lnSpc>
                <a:spcPct val="100000"/>
              </a:lnSpc>
              <a:defRPr/>
            </a:pPr>
            <a:r>
              <a:rPr lang="en-US" sz="24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03. 小论文题能力提升慢</a:t>
            </a:r>
            <a:endParaRPr lang="en-US" sz="2400" b="1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ctr">
              <a:lnSpc>
                <a:spcPct val="100000"/>
              </a:lnSpc>
              <a:defRPr/>
            </a:pPr>
            <a:r>
              <a:rPr lang="en-US" sz="24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“无话可说，有话乱说”</a:t>
            </a:r>
            <a:endParaRPr lang="en-US" altLang="en-US" sz="2400" b="1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4.xml><?xml version="1.0" encoding="utf-8"?>
<p:sld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767965" y="605155"/>
            <a:ext cx="748919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策略一：夯基固本 —— 让必备知识“活”起来</a:t>
            </a:r>
            <a:endParaRPr lang="en-US" sz="28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946785" y="1066165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核心：强化概念教学，构建结构化知识</a:t>
            </a:r>
            <a:endParaRPr lang="en-US" sz="1100"/>
          </a:p>
        </p:txBody>
      </p:sp>
      <p:sp>
        <p:nvSpPr>
          <p:cNvPr id="4" name="AutoShape 4"/>
          <p:cNvSpPr/>
          <p:nvPr/>
        </p:nvSpPr>
        <p:spPr>
          <a:xfrm>
            <a:off x="161290" y="1645920"/>
            <a:ext cx="5796280" cy="5212080"/>
          </a:xfrm>
          <a:prstGeom prst="roundRect">
            <a:avLst>
              <a:gd name="adj" fmla="val 4615"/>
            </a:avLst>
          </a:prstGeom>
          <a:solidFill>
            <a:srgbClr val="FFFFFF">
              <a:alpha val="95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5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4170" y="1747520"/>
            <a:ext cx="406400" cy="406400"/>
          </a:xfrm>
          <a:prstGeom prst="rect">
            <a:avLst/>
          </a:prstGeom>
        </p:spPr>
      </p:pic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2147570" y="1645920"/>
            <a:ext cx="228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01聚焦核心概念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685165" y="3429000"/>
            <a:ext cx="5301615" cy="254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spcBef>
                <a:spcPts val="800"/>
              </a:spcBef>
              <a:defRPr/>
            </a:pPr>
            <a:r>
              <a:rPr lang="en-US" sz="2000" b="1" i="0" u="none" strike="noStrike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Noto Sans SC" panose="020B0200000000000000" charset="-122"/>
              </a:rPr>
              <a:t>🔍 深度剖析</a:t>
            </a:r>
            <a:br>
              <a:rPr lang="en-US" sz="2000" b="1" i="0" u="none" strike="noStrike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</a:br>
            <a:r>
              <a:rPr lang="en-US" sz="2000" b="1" i="0" u="none" strike="noStrike">
                <a:solidFill>
                  <a:srgbClr val="1F2329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  </a:t>
            </a:r>
            <a:r>
              <a:rPr 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引导学生全方位理解概念，明确其内涵、外延、特征及历史意义，拒绝死记硬背。</a:t>
            </a:r>
            <a:endParaRPr lang="en-US" sz="2000" b="1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>
              <a:lnSpc>
                <a:spcPct val="125000"/>
              </a:lnSpc>
              <a:spcBef>
                <a:spcPts val="1600"/>
              </a:spcBef>
            </a:pPr>
            <a:r>
              <a:rPr lang="en-US" sz="2000" b="1" i="0" u="none" strike="noStrike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Noto Sans SC" panose="020B0200000000000000" charset="-122"/>
              </a:rPr>
              <a:t>⚖️</a:t>
            </a:r>
            <a:r>
              <a:rPr lang="zh-CN" altLang="en-US" sz="2000" b="1" i="0" u="none" strike="noStrike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Noto Sans SC" panose="020B0200000000000000" charset="-122"/>
              </a:rPr>
              <a:t>关键操作路径</a:t>
            </a:r>
            <a:endParaRPr lang="zh-CN" altLang="en-US" sz="2000" b="1" i="0" u="none" strike="noStrike">
              <a:solidFill>
                <a:schemeClr val="accent4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spcBef>
                <a:spcPts val="1600"/>
              </a:spcBef>
            </a:pPr>
            <a:r>
              <a:rPr lang="en-US" altLang="zh-CN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1.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概念辨析：</a:t>
            </a:r>
            <a:r>
              <a:rPr lang="zh-CN" altLang="en-US" sz="20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将易混淆概念（如“分封制”与“郡县制”）并列呈现，引导学生对比异同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。</a:t>
            </a:r>
            <a:endParaRPr lang="zh-CN" altLang="en-US" sz="20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spcBef>
                <a:spcPts val="1600"/>
              </a:spcBef>
            </a:pPr>
            <a:r>
              <a:rPr lang="en-US" altLang="zh-CN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2.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概念生成：</a:t>
            </a:r>
            <a:r>
              <a:rPr lang="zh-CN" altLang="en-US" sz="20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避免直接灌输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，引导学生梳理相关史实，自主归纳、总结概念的定义。</a:t>
            </a:r>
            <a:endParaRPr lang="zh-CN" altLang="en-US" sz="20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spcBef>
                <a:spcPts val="1600"/>
              </a:spcBef>
            </a:pPr>
            <a:r>
              <a:rPr lang="en-US" altLang="zh-CN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3.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概念拓展：</a:t>
            </a:r>
            <a:r>
              <a:rPr lang="zh-CN" altLang="en-US" sz="20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将概念置于宏观历史背景与长时段演变中考察</a:t>
            </a:r>
            <a:r>
              <a:rPr lang="zh-CN" alt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，理解其动态发展逻辑。</a:t>
            </a:r>
            <a:endParaRPr lang="zh-CN" altLang="en-US" sz="20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spcBef>
                <a:spcPts val="1600"/>
              </a:spcBef>
            </a:pPr>
            <a:endParaRPr lang="zh-CN" altLang="en-US" sz="2000" b="1" i="0" u="none" strike="noStrike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19" name="AutoShape 8"/>
          <p:cNvSpPr/>
          <p:nvPr/>
        </p:nvSpPr>
        <p:spPr>
          <a:xfrm>
            <a:off x="6286500" y="2513965"/>
            <a:ext cx="4826000" cy="193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spcAft>
                <a:spcPts val="600"/>
              </a:spcAft>
              <a:defRPr/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📖  经典教学案例 (《中外历史纲要》)</a:t>
            </a:r>
            <a:endParaRPr lang="en-US" sz="2000"/>
          </a:p>
          <a:p>
            <a:pPr indent="0" algn="l">
              <a:lnSpc>
                <a:spcPct val="117000"/>
              </a:lnSpc>
            </a:pPr>
            <a:r>
              <a:rPr lang="en-US" sz="2000" b="0" i="0" u="none" strike="noStrike">
                <a:solidFill>
                  <a:srgbClr val="4B556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    讲授“秦朝中央集权制度”时，不应只停留于记忆“皇帝制度、三公九卿、郡县制”等表层名词。教学重点应放在引导学生厘清“中央集权”与“君主专制”这两个核心概念的内涵差异及相互联系，从而真正理解该制度的历史开创性。</a:t>
            </a:r>
            <a:endParaRPr lang="en-US" sz="2000" b="0" i="0" u="none" strike="noStrike">
              <a:solidFill>
                <a:srgbClr val="4B5563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  <p:sp>
        <p:nvSpPr>
          <p:cNvPr id="8" name="AutoShape 7"/>
          <p:cNvSpPr/>
          <p:nvPr/>
        </p:nvSpPr>
        <p:spPr>
          <a:xfrm>
            <a:off x="6286500" y="1941830"/>
            <a:ext cx="5207000" cy="4027170"/>
          </a:xfrm>
          <a:prstGeom prst="roundRect">
            <a:avLst>
              <a:gd name="adj" fmla="val 5925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BE6DA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9" name="AutoShape 8"/>
          <p:cNvSpPr/>
          <p:nvPr/>
        </p:nvSpPr>
        <p:spPr>
          <a:xfrm>
            <a:off x="6477000" y="2881630"/>
            <a:ext cx="4826000" cy="1930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spcAft>
                <a:spcPts val="600"/>
              </a:spcAft>
              <a:defRPr/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📖  经典教学案例 (《中外历史纲要》)</a:t>
            </a:r>
            <a:endParaRPr lang="en-US" sz="2000"/>
          </a:p>
          <a:p>
            <a:pPr indent="0" algn="l">
              <a:lnSpc>
                <a:spcPct val="117000"/>
              </a:lnSpc>
            </a:pPr>
            <a:r>
              <a:rPr lang="en-US" sz="2000" b="0" i="0" u="none" strike="noStrike">
                <a:solidFill>
                  <a:srgbClr val="4B5563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    讲授“秦朝中央集权制度”时，不应只停留于记忆“皇帝制度、三公九卿、郡县制”等表层名词。教学重点应放在引导学生厘清“中央集权”与“君主专制”这两个核心概念的内涵差异及相互联系，从而真正理解该制度的历史开创性。</a:t>
            </a:r>
            <a:endParaRPr lang="en-US" sz="2000" b="0" i="0" u="none" strike="noStrike">
              <a:solidFill>
                <a:srgbClr val="4B5563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Noto Sans SC" panose="020B0200000000000000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5.xml><?xml version="1.0" encoding="utf-8"?>
<p:sld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096135" y="579755"/>
            <a:ext cx="10668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策略一：夯基固本 —— 让必备知识“活”起来</a:t>
            </a:r>
            <a:endParaRPr lang="en-US" sz="28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224155" y="1125220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核心：强化概念教学，构建结构化知识</a:t>
            </a:r>
            <a:endParaRPr lang="en-US" sz="1100"/>
          </a:p>
        </p:txBody>
      </p:sp>
      <p:sp>
        <p:nvSpPr>
          <p:cNvPr id="8" name="AutoShape 8"/>
          <p:cNvSpPr/>
          <p:nvPr/>
        </p:nvSpPr>
        <p:spPr>
          <a:xfrm>
            <a:off x="165735" y="1633220"/>
            <a:ext cx="4885690" cy="2357120"/>
          </a:xfrm>
          <a:prstGeom prst="roundRect">
            <a:avLst>
              <a:gd name="adj" fmla="val 4615"/>
            </a:avLst>
          </a:prstGeom>
          <a:solidFill>
            <a:srgbClr val="FFFFFF">
              <a:alpha val="95000"/>
            </a:srgbClr>
          </a:solidFill>
          <a:ln w="12700" cap="flat" cmpd="sng">
            <a:solidFill>
              <a:srgbClr val="E5E7EB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9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030" y="1633220"/>
            <a:ext cx="406400" cy="406400"/>
          </a:xfrm>
          <a:prstGeom prst="rect">
            <a:avLst/>
          </a:prstGeom>
        </p:spPr>
      </p:pic>
      <p:sp>
        <p:nvSpPr>
          <p:cNvPr id="10" name="AutoShape 10"/>
          <p:cNvSpPr/>
          <p:nvPr>
            <p:custDataLst>
              <p:tags r:id="rId4"/>
            </p:custDataLst>
          </p:nvPr>
        </p:nvSpPr>
        <p:spPr>
          <a:xfrm>
            <a:off x="1154430" y="1595120"/>
            <a:ext cx="2286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9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02构建结构化知识</a:t>
            </a:r>
            <a:endParaRPr lang="en-US" sz="1100"/>
          </a:p>
        </p:txBody>
      </p:sp>
      <p:sp>
        <p:nvSpPr>
          <p:cNvPr id="13" name="AutoShape 13"/>
          <p:cNvSpPr/>
          <p:nvPr/>
        </p:nvSpPr>
        <p:spPr>
          <a:xfrm>
            <a:off x="431165" y="2429510"/>
            <a:ext cx="431419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1.</a:t>
            </a:r>
            <a:r>
              <a:rPr lang="en-US" sz="20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绘制时间轴</a:t>
            </a:r>
            <a:r>
              <a:rPr 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：建立清晰时空观念，把握历史脉络。</a:t>
            </a:r>
            <a:br>
              <a:rPr 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</a:br>
            <a:r>
              <a:rPr 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2.</a:t>
            </a:r>
            <a:r>
              <a:rPr lang="en-US" sz="2000" b="1" i="0" u="none" strike="noStrike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构建思维导图</a:t>
            </a:r>
            <a:r>
              <a:rPr lang="en-US" sz="2000" b="1" i="0" u="none" strike="noStrike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Noto Sans SC" panose="020B0200000000000000" charset="-122"/>
              </a:rPr>
              <a:t>：梳理知识点内在逻辑，形成网络。</a:t>
            </a:r>
            <a:br>
              <a:rPr lang="en-US" sz="20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endParaRPr lang="en-US" sz="2000" b="1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rcRect l="1366" t="31841" r="5343" b="25396"/>
          <a:stretch>
            <a:fillRect/>
          </a:stretch>
        </p:blipFill>
        <p:spPr>
          <a:xfrm>
            <a:off x="5393055" y="1214755"/>
            <a:ext cx="6666865" cy="22701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rcRect t="40194" r="7428" b="9287"/>
          <a:stretch>
            <a:fillRect/>
          </a:stretch>
        </p:blipFill>
        <p:spPr>
          <a:xfrm>
            <a:off x="5872480" y="3776345"/>
            <a:ext cx="6319520" cy="245808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rcRect l="5776" t="36509" r="5665" b="8991"/>
          <a:stretch>
            <a:fillRect/>
          </a:stretch>
        </p:blipFill>
        <p:spPr>
          <a:xfrm>
            <a:off x="0" y="4152900"/>
            <a:ext cx="5741035" cy="26200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/>
          <a:srcRect l="11739" t="23398" r="11954" b="9093"/>
          <a:stretch>
            <a:fillRect/>
          </a:stretch>
        </p:blipFill>
        <p:spPr>
          <a:xfrm>
            <a:off x="4929505" y="1214755"/>
            <a:ext cx="7262495" cy="55581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6.xml><?xml version="1.0" encoding="utf-8"?>
<p:sld xmlns:a14="http://schemas.microsoft.com/office/drawing/2010/main" xmlns:asvg="http://schemas.microsoft.com/office/drawing/2016/SVG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12850" y="576580"/>
            <a:ext cx="748919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策略一：夯基固本 —</a:t>
            </a: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— 让必备知识“活”起来</a:t>
            </a:r>
            <a:endParaRPr lang="en-US" sz="2800"/>
          </a:p>
        </p:txBody>
      </p:sp>
      <p:sp>
        <p:nvSpPr>
          <p:cNvPr id="3" name="AutoShape 3"/>
          <p:cNvSpPr/>
          <p:nvPr/>
        </p:nvSpPr>
        <p:spPr>
          <a:xfrm>
            <a:off x="829945" y="1036955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核心：强化概念教学，构建结构化知识</a:t>
            </a:r>
            <a:endParaRPr lang="en-US" sz="1100"/>
          </a:p>
        </p:txBody>
      </p:sp>
      <p:sp>
        <p:nvSpPr>
          <p:cNvPr id="18" name="AutoShape 9"/>
          <p:cNvSpPr/>
          <p:nvPr/>
        </p:nvSpPr>
        <p:spPr>
          <a:xfrm>
            <a:off x="13970" y="1438275"/>
            <a:ext cx="5207000" cy="4826000"/>
          </a:xfrm>
          <a:prstGeom prst="roundRect">
            <a:avLst>
              <a:gd name="adj" fmla="val 2105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9" name="AutoShape 10"/>
          <p:cNvSpPr/>
          <p:nvPr/>
        </p:nvSpPr>
        <p:spPr>
          <a:xfrm>
            <a:off x="436245" y="1587500"/>
            <a:ext cx="4176395" cy="91630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2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03 实施常态化巩固</a:t>
            </a:r>
            <a:endParaRPr lang="en-US" sz="22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“重复是学习之母”，将复习与巩固融入日常教学，形成长效记忆闭环。</a:t>
            </a:r>
            <a:endParaRPr lang="en-US" sz="1600" b="0" i="0" u="none" strike="noStrike">
              <a:solidFill>
                <a:srgbClr val="FF00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0" name="AutoShape 11"/>
          <p:cNvSpPr/>
          <p:nvPr/>
        </p:nvSpPr>
        <p:spPr>
          <a:xfrm>
            <a:off x="164465" y="2814955"/>
            <a:ext cx="1460500" cy="3048000"/>
          </a:xfrm>
          <a:prstGeom prst="roundRect">
            <a:avLst>
              <a:gd name="adj" fmla="val 5217"/>
            </a:avLst>
          </a:prstGeom>
          <a:solidFill>
            <a:srgbClr val="F8FAFC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1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3245" y="2739390"/>
            <a:ext cx="635000" cy="635000"/>
          </a:xfrm>
          <a:prstGeom prst="rect">
            <a:avLst/>
          </a:prstGeom>
        </p:spPr>
      </p:pic>
      <p:sp>
        <p:nvSpPr>
          <p:cNvPr id="22" name="AutoShape 13"/>
          <p:cNvSpPr/>
          <p:nvPr/>
        </p:nvSpPr>
        <p:spPr>
          <a:xfrm>
            <a:off x="253365" y="3439160"/>
            <a:ext cx="1236980" cy="19157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课</a:t>
            </a:r>
            <a:r>
              <a:rPr lang="zh-CN" alt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前</a:t>
            </a:r>
            <a:r>
              <a:rPr 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</a:t>
            </a:r>
            <a:r>
              <a:rPr lang="zh-CN" alt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五</a:t>
            </a:r>
            <a:r>
              <a:rPr 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分钟回顾”</a:t>
            </a:r>
            <a:endParaRPr lang="en-US" sz="2000"/>
          </a:p>
          <a:p>
            <a:pPr indent="0" algn="ctr">
              <a:lnSpc>
                <a:spcPct val="117000"/>
              </a:lnSpc>
              <a:spcBef>
                <a:spcPts val="1000"/>
              </a:spcBef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每节课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上课前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提问上节课学的内容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，即时巩固。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3" name="AutoShape 14"/>
          <p:cNvSpPr/>
          <p:nvPr>
            <p:custDataLst>
              <p:tags r:id="rId3"/>
            </p:custDataLst>
          </p:nvPr>
        </p:nvSpPr>
        <p:spPr>
          <a:xfrm>
            <a:off x="1670685" y="2814955"/>
            <a:ext cx="1460500" cy="3131185"/>
          </a:xfrm>
          <a:prstGeom prst="roundRect">
            <a:avLst>
              <a:gd name="adj" fmla="val 5217"/>
            </a:avLst>
          </a:prstGeom>
          <a:solidFill>
            <a:srgbClr val="F8FAFC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4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7085" y="2879725"/>
            <a:ext cx="483870" cy="483870"/>
          </a:xfrm>
          <a:prstGeom prst="rect">
            <a:avLst/>
          </a:prstGeom>
        </p:spPr>
      </p:pic>
      <p:sp>
        <p:nvSpPr>
          <p:cNvPr id="25" name="AutoShape 16"/>
          <p:cNvSpPr/>
          <p:nvPr>
            <p:custDataLst>
              <p:tags r:id="rId7"/>
            </p:custDataLst>
          </p:nvPr>
        </p:nvSpPr>
        <p:spPr>
          <a:xfrm>
            <a:off x="1711960" y="3768725"/>
            <a:ext cx="1320165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endParaRPr lang="en-US" sz="1400" b="1" i="0" u="none" strike="noStrike">
              <a:solidFill>
                <a:srgbClr val="1F29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“周周清”</a:t>
            </a:r>
            <a:endParaRPr lang="en-US" sz="2000" b="1" i="0" u="none" strike="noStrike">
              <a:solidFill>
                <a:srgbClr val="1F29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ctr">
              <a:lnSpc>
                <a:spcPct val="125000"/>
              </a:lnSpc>
              <a:defRPr/>
            </a:pPr>
            <a:endParaRPr lang="en-US" sz="1400" b="1" i="0" u="none" strike="noStrike">
              <a:solidFill>
                <a:srgbClr val="1F293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ctr">
              <a:lnSpc>
                <a:spcPct val="125000"/>
              </a:lnSpc>
              <a:defRPr/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每周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晚自习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设置15-20分钟的限时小测，聚焦本周基础知识点，查漏补缺。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6" name="AutoShape 17"/>
          <p:cNvSpPr/>
          <p:nvPr>
            <p:custDataLst>
              <p:tags r:id="rId8"/>
            </p:custDataLst>
          </p:nvPr>
        </p:nvSpPr>
        <p:spPr>
          <a:xfrm>
            <a:off x="3253740" y="2831465"/>
            <a:ext cx="1617345" cy="3115310"/>
          </a:xfrm>
          <a:prstGeom prst="roundRect">
            <a:avLst>
              <a:gd name="adj" fmla="val 5217"/>
            </a:avLst>
          </a:prstGeom>
          <a:solidFill>
            <a:srgbClr val="F8FAFC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27" name="Picture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43960" y="2879725"/>
            <a:ext cx="695960" cy="695960"/>
          </a:xfrm>
          <a:prstGeom prst="rect">
            <a:avLst/>
          </a:prstGeom>
        </p:spPr>
      </p:pic>
      <p:sp>
        <p:nvSpPr>
          <p:cNvPr id="28" name="AutoShape 19"/>
          <p:cNvSpPr/>
          <p:nvPr>
            <p:custDataLst>
              <p:tags r:id="rId12"/>
            </p:custDataLst>
          </p:nvPr>
        </p:nvSpPr>
        <p:spPr>
          <a:xfrm>
            <a:off x="3312160" y="3941445"/>
            <a:ext cx="1564640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“主题式”单元总结</a:t>
            </a:r>
            <a:endParaRPr lang="en-US" sz="2000"/>
          </a:p>
          <a:p>
            <a:pPr indent="0" algn="ctr">
              <a:lnSpc>
                <a:spcPct val="117000"/>
              </a:lnSpc>
              <a:spcBef>
                <a:spcPts val="1000"/>
              </a:spcBef>
            </a:pPr>
            <a:r>
              <a:rPr lang="en-US" sz="160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单元学习结束后，组织学生以主题为线索，自主整理知识框架，深化理解。</a:t>
            </a:r>
            <a:endParaRPr lang="en-US" sz="160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8295" y="3511550"/>
            <a:ext cx="2985135" cy="33464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4">
            <a:lum bright="12000"/>
          </a:blip>
          <a:srcRect l="8254" t="5263" r="6074"/>
          <a:stretch>
            <a:fillRect/>
          </a:stretch>
        </p:blipFill>
        <p:spPr>
          <a:xfrm>
            <a:off x="4993640" y="1544955"/>
            <a:ext cx="4224655" cy="50653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28760" y="150495"/>
            <a:ext cx="3063240" cy="3360420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>
            <p:custDataLst>
              <p:tags r:id="rId1"/>
            </p:custDataLst>
          </p:nvPr>
        </p:nvSpPr>
        <p:spPr>
          <a:xfrm>
            <a:off x="141605" y="1651000"/>
            <a:ext cx="3941445" cy="4964430"/>
          </a:xfrm>
          <a:prstGeom prst="roundRect">
            <a:avLst>
              <a:gd name="adj" fmla="val 3243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6" name="AutoShape 6"/>
          <p:cNvSpPr/>
          <p:nvPr>
            <p:custDataLst>
              <p:tags r:id="rId2"/>
            </p:custDataLst>
          </p:nvPr>
        </p:nvSpPr>
        <p:spPr>
          <a:xfrm>
            <a:off x="393700" y="17145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01. 强化教材意识，深挖文本价值</a:t>
            </a:r>
            <a:endParaRPr lang="en-US" sz="1100"/>
          </a:p>
        </p:txBody>
      </p:sp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273685" y="2254250"/>
            <a:ext cx="3663315" cy="98171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教师需转变观念，认识到部编版教材是国家课程标准的权威载体，其内容编排、史料选择、辅助栏目都蕴含着深刻的教学意图，是教学的根本遵循。</a:t>
            </a:r>
            <a:endParaRPr lang="en-US" sz="160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264795" y="3593465"/>
            <a:ext cx="3672205" cy="276161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📌 实操建议：</a:t>
            </a:r>
            <a:endParaRPr lang="en-US" sz="1600">
              <a:solidFill>
                <a:srgbClr val="FF0000"/>
              </a:solidFill>
            </a:endParaRPr>
          </a:p>
          <a:p>
            <a:pPr indent="0" algn="l">
              <a:lnSpc>
                <a:spcPct val="117000"/>
              </a:lnSpc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通读教材</a:t>
            </a: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zh-CN" altLang="en-US" sz="160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课前通读教材，完成导学案，锻炼学生提取信息，概括信息的能力</a:t>
            </a:r>
            <a:r>
              <a:rPr lang="en-US" sz="160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引导精读</a:t>
            </a: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指导学生关注标题、子目与关键词，学会快速提取核心历史信息。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灵活整合</a:t>
            </a: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坚持“用教材教”而非机械“教教材”。</a:t>
            </a:r>
            <a:r>
              <a:rPr lang="zh-CN" alt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依据国家课程标准，精准界定每一课的“认识性重点”与“技能性要求”。厘清主干知识脉络，剔除细枝末节的干扰信息，避免在非核心、非高频考点上过度拓展</a:t>
            </a:r>
            <a:endParaRPr lang="zh-CN" alt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3"/>
          <p:cNvSpPr/>
          <p:nvPr/>
        </p:nvSpPr>
        <p:spPr>
          <a:xfrm>
            <a:off x="2021840" y="584200"/>
            <a:ext cx="814832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策略二：返本开新——让教材成为“源头活水”</a:t>
            </a:r>
            <a:endParaRPr lang="en-US" sz="28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AutoShape 4"/>
          <p:cNvSpPr/>
          <p:nvPr/>
        </p:nvSpPr>
        <p:spPr>
          <a:xfrm>
            <a:off x="762000" y="114300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核心：强化教材意识，活用教材资源</a:t>
            </a:r>
            <a:endParaRPr lang="en-US" sz="1100"/>
          </a:p>
        </p:txBody>
      </p:sp>
      <p:pic>
        <p:nvPicPr>
          <p:cNvPr id="2" name="45a1f5fadd139ff148a45115b189bd6f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5400000">
            <a:off x="5439410" y="167005"/>
            <a:ext cx="5334635" cy="80479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9"/>
          <p:cNvSpPr/>
          <p:nvPr>
            <p:custDataLst>
              <p:tags r:id="rId1"/>
            </p:custDataLst>
          </p:nvPr>
        </p:nvSpPr>
        <p:spPr>
          <a:xfrm>
            <a:off x="78740" y="1640205"/>
            <a:ext cx="4218940" cy="4699000"/>
          </a:xfrm>
          <a:prstGeom prst="roundRect">
            <a:avLst>
              <a:gd name="adj" fmla="val 3243"/>
            </a:avLst>
          </a:prstGeom>
          <a:solidFill>
            <a:srgbClr val="FFFFFF">
              <a:alpha val="95000"/>
            </a:srgbClr>
          </a:solidFill>
          <a:ln w="25400" cap="flat" cmpd="sng">
            <a:noFill/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11" name="AutoShape 11"/>
          <p:cNvSpPr/>
          <p:nvPr>
            <p:custDataLst>
              <p:tags r:id="rId2"/>
            </p:custDataLst>
          </p:nvPr>
        </p:nvSpPr>
        <p:spPr>
          <a:xfrm>
            <a:off x="459740" y="1640205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02. 活用教材栏目，搭建能力阶梯</a:t>
            </a:r>
            <a:endParaRPr lang="en-US" sz="1100"/>
          </a:p>
        </p:txBody>
      </p:sp>
      <p:sp>
        <p:nvSpPr>
          <p:cNvPr id="12" name="AutoShape 12"/>
          <p:cNvSpPr/>
          <p:nvPr>
            <p:custDataLst>
              <p:tags r:id="rId3"/>
            </p:custDataLst>
          </p:nvPr>
        </p:nvSpPr>
        <p:spPr>
          <a:xfrm>
            <a:off x="269240" y="2137410"/>
            <a:ext cx="3964305" cy="8305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08000"/>
              </a:lnSpc>
              <a:defRPr/>
            </a:pPr>
            <a:r>
              <a:rPr lang="en-US" sz="1600" b="0" i="0" u="none" strike="noStrike">
                <a:solidFill>
                  <a:srgbClr val="3341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教材中设置的各类辅助栏目并非“边角料”，而是编者精心设计的能力培养抓手，是落实核心素养、提升历史思维能力的重要平台。</a:t>
            </a:r>
            <a:endParaRPr lang="en-US" sz="1600" b="0" i="0" u="none" strike="noStrike">
              <a:solidFill>
                <a:srgbClr val="334155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163195" y="3506470"/>
            <a:ext cx="3809365" cy="1270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>
                <a:solidFill>
                  <a:srgbClr val="B4530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📌 栏目赋能：</a:t>
            </a:r>
            <a:endParaRPr lang="en-US" sz="1600"/>
          </a:p>
          <a:p>
            <a:pPr indent="0" algn="l">
              <a:lnSpc>
                <a:spcPct val="117000"/>
              </a:lnSpc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史料研读</a:t>
            </a: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作为培养“史料实证”核心素养的最佳载体，落实论从史出。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历史纵横/学思之窗</a:t>
            </a: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转化为课堂深度讨论素材，着力培养“历史解释”能力。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•</a:t>
            </a:r>
            <a:r>
              <a:rPr lang="en-US" sz="16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探究与拓展</a:t>
            </a:r>
            <a:r>
              <a:rPr lang="en-US" sz="1600" b="1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</a:t>
            </a:r>
            <a:r>
              <a:rPr lang="en-US" sz="1600" b="0" i="0" u="none" strike="noStrike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布置为分层探究作业，激发学生的历史想象力与创新思维。</a:t>
            </a:r>
            <a:endParaRPr lang="en-US" sz="1600" b="0" i="0" u="none" strike="noStrike">
              <a:solidFill>
                <a:schemeClr val="tx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AutoShape 3"/>
          <p:cNvSpPr/>
          <p:nvPr/>
        </p:nvSpPr>
        <p:spPr>
          <a:xfrm>
            <a:off x="2021840" y="584200"/>
            <a:ext cx="814832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策略二：返本开新——让教材成为“源头活水”</a:t>
            </a:r>
            <a:endParaRPr lang="en-US" sz="28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5" name="AutoShape 4"/>
          <p:cNvSpPr/>
          <p:nvPr/>
        </p:nvSpPr>
        <p:spPr>
          <a:xfrm>
            <a:off x="762000" y="1143000"/>
            <a:ext cx="10668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核心：强化教材意识，活用教材资源</a:t>
            </a:r>
            <a:endParaRPr lang="en-US" sz="110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275" y="1581785"/>
            <a:ext cx="3925570" cy="22193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915" y="1341755"/>
            <a:ext cx="4001135" cy="2458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190" y="3886200"/>
            <a:ext cx="3768725" cy="253936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9425" y="3885565"/>
            <a:ext cx="4083685" cy="25520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slides/slide9.xml><?xml version="1.0" encoding="utf-8"?>
<p:sld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94690" y="567055"/>
            <a:ext cx="11433175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zh-CN" alt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策略三：</a:t>
            </a:r>
            <a:r>
              <a:rPr lang="en-US" sz="2800" b="1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循序渐进——</a:t>
            </a:r>
            <a:r>
              <a:rPr lang="en-US" sz="2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从“读懂材料”到“史论结合”</a:t>
            </a:r>
            <a:endParaRPr lang="en-US" sz="2800"/>
          </a:p>
        </p:txBody>
      </p:sp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238760" y="1263015"/>
            <a:ext cx="5207000" cy="5086985"/>
          </a:xfrm>
          <a:prstGeom prst="roundRect">
            <a:avLst>
              <a:gd name="adj" fmla="val 3157"/>
            </a:avLst>
          </a:prstGeom>
          <a:solidFill>
            <a:srgbClr val="FFFFFF">
              <a:alpha val="92000"/>
            </a:srgbClr>
          </a:solidFill>
          <a:ln w="12700" cap="flat" cmpd="sng">
            <a:solidFill>
              <a:srgbClr val="DCDCDC">
                <a:alpha val="7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sp>
        <p:nvSpPr>
          <p:cNvPr id="5" name="AutoShape 5"/>
          <p:cNvSpPr/>
          <p:nvPr>
            <p:custDataLst>
              <p:tags r:id="rId2"/>
            </p:custDataLst>
          </p:nvPr>
        </p:nvSpPr>
        <p:spPr>
          <a:xfrm>
            <a:off x="442595" y="1492885"/>
            <a:ext cx="4843780" cy="58547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高一阶段：基础能力奠基 ——“读懂材料，提炼观点”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442595" y="2926080"/>
            <a:ext cx="4699000" cy="281368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20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🎯 核心目标：</a:t>
            </a:r>
            <a:r>
              <a:rPr lang="en-US" sz="20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培养史料阅读和信息提取能力，准确提炼材料核心观点</a:t>
            </a:r>
            <a:r>
              <a:rPr lang="en-US" sz="20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2000"/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🔑 关键训练：</a:t>
            </a:r>
            <a:endParaRPr lang="en-US" sz="2000" b="1" i="0" u="none" strike="noStrike">
              <a:solidFill>
                <a:srgbClr val="A16207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20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① </a:t>
            </a: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找关键词</a:t>
            </a:r>
            <a:r>
              <a:rPr lang="en-US" sz="20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：快速定位关键句，概括主旨；</a:t>
            </a:r>
            <a:endParaRPr lang="en-US" sz="20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20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② </a:t>
            </a: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观点判断：</a:t>
            </a:r>
            <a:r>
              <a:rPr lang="en-US" sz="20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辨别最贴合材料的观点；</a:t>
            </a:r>
            <a:endParaRPr lang="en-US" sz="20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20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③ </a:t>
            </a:r>
            <a:r>
              <a:rPr lang="en-US" sz="2000" b="1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一句话概括：</a:t>
            </a:r>
            <a:r>
              <a:rPr lang="en-US" sz="20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用具体陈述句凝练核心观点。</a:t>
            </a:r>
            <a:endParaRPr lang="en-US" sz="20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7" name="AutoShape 7"/>
          <p:cNvSpPr/>
          <p:nvPr>
            <p:custDataLst>
              <p:tags r:id="rId3"/>
            </p:custDataLst>
          </p:nvPr>
        </p:nvSpPr>
        <p:spPr>
          <a:xfrm>
            <a:off x="5601970" y="1143635"/>
            <a:ext cx="6273800" cy="5713730"/>
          </a:xfrm>
          <a:prstGeom prst="roundRect">
            <a:avLst>
              <a:gd name="adj" fmla="val 3157"/>
            </a:avLst>
          </a:prstGeom>
          <a:solidFill>
            <a:srgbClr val="FFFFFF">
              <a:alpha val="92000"/>
            </a:srgbClr>
          </a:solidFill>
          <a:ln w="12700" cap="flat" cmpd="sng">
            <a:solidFill>
              <a:srgbClr val="DCDCDC">
                <a:alpha val="70000"/>
              </a:srgbClr>
            </a:solidFill>
            <a:prstDash val="solid"/>
            <a:round/>
          </a:ln>
          <a:effectLst>
            <a:outerShdw blurRad="444500" dist="190500" dir="2700000" algn="tl" rotWithShape="0">
              <a:srgbClr val="000000">
                <a:alpha val="2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</a:p>
        </p:txBody>
      </p:sp>
      <p:pic>
        <p:nvPicPr>
          <p:cNvPr id="8" name="Picture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4756" b="24756"/>
          <a:stretch>
            <a:fillRect/>
          </a:stretch>
        </p:blipFill>
        <p:spPr>
          <a:xfrm>
            <a:off x="6477000" y="2078355"/>
            <a:ext cx="4699000" cy="2068830"/>
          </a:xfrm>
          <a:prstGeom prst="roundRect">
            <a:avLst>
              <a:gd name="adj" fmla="val 5714"/>
            </a:avLst>
          </a:prstGeom>
          <a:noFill/>
          <a:ln w="25400" cap="flat" cmpd="sng">
            <a:noFill/>
            <a:prstDash val="solid"/>
            <a:round/>
          </a:ln>
        </p:spPr>
      </p:pic>
      <p:sp>
        <p:nvSpPr>
          <p:cNvPr id="9" name="AutoShape 9"/>
          <p:cNvSpPr/>
          <p:nvPr>
            <p:custDataLst>
              <p:tags r:id="rId6"/>
            </p:custDataLst>
          </p:nvPr>
        </p:nvSpPr>
        <p:spPr>
          <a:xfrm>
            <a:off x="6360795" y="1386205"/>
            <a:ext cx="4699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高二阶段：论证能力提升 — “搭建结构，史论结合”</a:t>
            </a:r>
            <a:endParaRPr lang="en-US" sz="1100"/>
          </a:p>
        </p:txBody>
      </p:sp>
      <p:sp>
        <p:nvSpPr>
          <p:cNvPr id="10" name="AutoShape 10"/>
          <p:cNvSpPr/>
          <p:nvPr/>
        </p:nvSpPr>
        <p:spPr>
          <a:xfrm>
            <a:off x="6094730" y="4639310"/>
            <a:ext cx="5464175" cy="165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17000"/>
              </a:lnSpc>
              <a:defRPr/>
            </a:pPr>
            <a:r>
              <a:rPr lang="en-US" sz="1800" b="1" i="0" u="none" strike="noStrike">
                <a:solidFill>
                  <a:srgbClr val="1F293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🎯 核心目标：</a:t>
            </a:r>
            <a:r>
              <a:rPr lang="en-US" sz="18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掌握历史小论文基本范式，学会合理运用史实进行逻辑自洽的论证</a:t>
            </a:r>
            <a:r>
              <a:rPr lang="en-US" sz="1800" b="0" i="0" u="none" strike="noStrike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。</a:t>
            </a:r>
            <a:endParaRPr lang="en-US" sz="1800"/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1800" b="1" i="0" u="none" strike="noStrike">
                <a:solidFill>
                  <a:srgbClr val="A16207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🔑 关键训练：</a:t>
            </a:r>
            <a:r>
              <a:rPr lang="en-US" sz="18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① </a:t>
            </a:r>
            <a:r>
              <a:rPr lang="en-US" sz="18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片段写作</a:t>
            </a:r>
            <a:r>
              <a:rPr lang="en-US" sz="18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：进行百字内的微论证训练；</a:t>
            </a:r>
            <a:endParaRPr lang="en-US" sz="18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18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② </a:t>
            </a:r>
            <a:r>
              <a:rPr lang="en-US" sz="18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结构搭建</a:t>
            </a:r>
            <a:r>
              <a:rPr lang="en-US" sz="18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：熟练运用“总-分-总”框架，列好写作提纲；</a:t>
            </a:r>
            <a:endParaRPr lang="en-US" sz="18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spcBef>
                <a:spcPts val="800"/>
              </a:spcBef>
            </a:pPr>
            <a:r>
              <a:rPr lang="en-US" sz="18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③ </a:t>
            </a:r>
            <a:r>
              <a:rPr lang="en-US" sz="1800" b="0" i="0" u="none" strike="noStrike">
                <a:solidFill>
                  <a:srgbClr val="FF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史论结合</a:t>
            </a:r>
            <a:r>
              <a:rPr lang="en-US" sz="1800" b="0" i="0" u="none" strike="noStrike">
                <a:solidFill>
                  <a:srgbClr val="37415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：精准匹配史实与观点，补充深度分析性语句。</a:t>
            </a:r>
            <a:endParaRPr lang="en-US" sz="1800" b="0" i="0" u="none" strike="noStrike">
              <a:solidFill>
                <a:srgbClr val="374151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"/>
    </mc:Choice>
    <mc:Fallback>
      <p:transition spd="slow"/>
    </mc:Fallback>
  </mc:AlternateContent>
</p:sld>
</file>

<file path=ppt/tags/tag1.xml><?xml version="1.0" encoding="utf-8"?>
<p:tagLst xmlns:p="http://schemas.openxmlformats.org/presentationml/2006/main">
  <p:tag name="AS_UNIQUEID" val="88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  <p:tag name="KSO_WM_SCREEN_THEME_FLAG" val="Dlrq25wU2PGuGg5bbmjbDFk9H4Hfnp5ZQ1wh1D/f3U5tj3y61kzoIetCzV8h+/3trlQbQwiNVw98lJoWoKxYZMlgyJ71NtfYg9J5hi1B3nA="/>
</p:tagLst>
</file>

<file path=ppt/tags/tag10.xml><?xml version="1.0" encoding="utf-8"?>
<p:tagLst xmlns:p="http://schemas.openxmlformats.org/presentationml/2006/main">
  <p:tag name="KSO_WM_DIAGRAM_VIRTUALLY_FRAME" val="{&quot;height&quot;:440.85,&quot;left&quot;:10.4,&quot;top&quot;:78.9,&quot;width&quot;:939.9}"/>
  <p:tag name="KSO_WM_SCREEN_THEME_FLAG" val="Dlrq25wU2PGuGg5bbmjbDFk9H4Hfnp5ZQ1wh1D/f3U5tj3y61kzoIetCzV8h+/3trlQbQwiNVw98lJoWoKxYZMlgyJ71NtfYg9J5hi1B3nA="/>
</p:tagLst>
</file>

<file path=ppt/tags/tag11.xml><?xml version="1.0" encoding="utf-8"?>
<p:tagLst xmlns:p="http://schemas.openxmlformats.org/presentationml/2006/main">
  <p:tag name="KSO_WM_DIAGRAM_VIRTUALLY_FRAME" val="{&quot;height&quot;:440.85,&quot;left&quot;:10.4,&quot;top&quot;:78.9,&quot;width&quot;:939.9}"/>
  <p:tag name="KSO_WM_SCREEN_THEME_FLAG" val="Dlrq25wU2PGuGg5bbmjbDFk9H4Hfnp5ZQ1wh1D/f3U5tj3y61kzoIetCzV8h+/3trlQbQwiNVw98lJoWoKxYZMlgyJ71NtfYg9J5hi1B3nA="/>
</p:tagLst>
</file>

<file path=ppt/tags/tag12.xml><?xml version="1.0" encoding="utf-8"?>
<p:tagLst xmlns:p="http://schemas.openxmlformats.org/presentationml/2006/main">
  <p:tag name="KSO_WM_DIAGRAM_VIRTUALLY_FRAME" val="{&quot;height&quot;:440.85,&quot;left&quot;:10.4,&quot;top&quot;:78.9,&quot;width&quot;:939.9}"/>
  <p:tag name="KSO_WM_SCREEN_THEME_FLAG" val="Dlrq25wU2PGuGg5bbmjbDFk9H4Hfnp5ZQ1wh1D/f3U5tj3y61kzoIetCzV8h+/3trlQbQwiNVw98lJoWoKxYZMlgyJ71NtfYg9J5hi1B3nA="/>
</p:tagLst>
</file>

<file path=ppt/tags/tag13.xml><?xml version="1.0" encoding="utf-8"?>
<p:tagLst xmlns:p="http://schemas.openxmlformats.org/presentationml/2006/main">
  <p:tag name="KSO_WM_DIAGRAM_VIRTUALLY_FRAME" val="{&quot;height&quot;:440.85,&quot;left&quot;:10.4,&quot;top&quot;:78.9,&quot;width&quot;:939.9}"/>
  <p:tag name="KSO_WM_SCREEN_THEME_FLAG" val="Dlrq25wU2PGuGg5bbmjbDFk9H4Hfnp5ZQ1wh1D/f3U5tj3y61kzoIetCzV8h+/3trlQbQwiNVw98lJoWoKxYZMlgyJ71NtfYg9J5hi1B3nA="/>
</p:tagLst>
</file>

<file path=ppt/tags/tag14.xml><?xml version="1.0" encoding="utf-8"?>
<p:tagLst xmlns:p="http://schemas.openxmlformats.org/presentationml/2006/main">
  <p:tag name="KSO_WM_DIAGRAM_VIRTUALLY_FRAME" val="{&quot;height&quot;:440.85,&quot;left&quot;:10.4,&quot;top&quot;:78.9,&quot;width&quot;:889.6}"/>
  <p:tag name="KSO_WM_SCREEN_THEME_FLAG" val="Dlrq25wU2PGuGg5bbmjbDFk9H4Hfnp5ZQ1wh1D/f3U5tj3y61kzoIetCzV8h+/3trlQbQwiNVw98lJoWoKxYZMlgyJ71NtfYg9J5hi1B3nA="/>
</p:tagLst>
</file>

<file path=ppt/tags/tag15.xml><?xml version="1.0" encoding="utf-8"?>
<p:tagLst xmlns:p="http://schemas.openxmlformats.org/presentationml/2006/main">
  <p:tag name="KSO_WM_DIAGRAM_VIRTUALLY_FRAME" val="{&quot;height&quot;:440.85,&quot;left&quot;:10.4,&quot;top&quot;:78.9,&quot;width&quot;:939.9}"/>
  <p:tag name="KSO_WM_SCREEN_THEME_FLAG" val="Dlrq25wU2PGuGg5bbmjbDFk9H4Hfnp5ZQ1wh1D/f3U5tj3y61kzoIetCzV8h+/3trlQbQwiNVw98lJoWoKxYZMlgyJ71NtfYg9J5hi1B3nA="/>
</p:tagLst>
</file>

<file path=ppt/tags/tag16.xml><?xml version="1.0" encoding="utf-8"?>
<p:tagLst xmlns:p="http://schemas.openxmlformats.org/presentationml/2006/main">
  <p:tag name="KSO_WM_DIAGRAM_VIRTUALLY_FRAME" val="{&quot;height&quot;:440.85,&quot;left&quot;:10.4,&quot;top&quot;:78.9,&quot;width&quot;:939.9}"/>
  <p:tag name="KSO_WM_SCREEN_THEME_FLAG" val="Dlrq25wU2PGuGg5bbmjbDFk9H4Hfnp5ZQ1wh1D/f3U5tj3y61kzoIetCzV8h+/3trlQbQwiNVw98lJoWoKxYZMlgyJ71NtfYg9J5hi1B3nA="/>
</p:tagLst>
</file>

<file path=ppt/tags/tag17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18.xml><?xml version="1.0" encoding="utf-8"?>
<p:tagLst xmlns:p="http://schemas.openxmlformats.org/presentationml/2006/main">
  <p:tag name="KSO_WM_DIAGRAM_VIRTUALLY_FRAME" val="{&quot;height&quot;:137,&quot;left&quot;:38,&quot;top&quot;:105,&quot;width&quot;:844}"/>
  <p:tag name="KSO_WM_SCREEN_THEME_FLAG" val="Dlrq25wU2PGuGg5bbmjbDFk9H4Hfnp5ZQ1wh1D/f3U5tj3y61kzoIetCzV8h+/3trlQbQwiNVw98lJoWoKxYZMlgyJ71NtfYg9J5hi1B3nA="/>
</p:tagLst>
</file>

<file path=ppt/tags/tag19.xml><?xml version="1.0" encoding="utf-8"?>
<p:tagLst xmlns:p="http://schemas.openxmlformats.org/presentationml/2006/main">
  <p:tag name="KSO_WM_DIAGRAM_VIRTUALLY_FRAME" val="{&quot;height&quot;:137,&quot;left&quot;:38,&quot;top&quot;:105,&quot;width&quot;:844}"/>
  <p:tag name="KSO_WM_SCREEN_THEME_FLAG" val="Dlrq25wU2PGuGg5bbmjbDFk9H4Hfnp5ZQ1wh1D/f3U5tj3y61kzoIetCzV8h+/3trlQbQwiNVw98lJoWoKxYZMlgyJ71NtfYg9J5hi1B3nA="/>
</p:tagLst>
</file>

<file path=ppt/tags/tag2.xml><?xml version="1.0" encoding="utf-8"?>
<p:tagLst xmlns:p="http://schemas.openxmlformats.org/presentationml/2006/main">
  <p:tag name="AS_UNIQUEID" val="88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  <p:tag name="KSO_WM_SCREEN_THEME_FLAG" val="Dlrq25wU2PGuGg5bbmjbDFk9H4Hfnp5ZQ1wh1D/f3U5tj3y61kzoIetCzV8h+/3trlQbQwiNVw98lJoWoKxYZMlgyJ71NtfYg9J5hi1B3nA="/>
</p:tagLst>
</file>

<file path=ppt/tags/tag20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21.xml><?xml version="1.0" encoding="utf-8"?>
<p:tagLst xmlns:p="http://schemas.openxmlformats.org/presentationml/2006/main">
  <p:tag name="KSO_WM_DIAGRAM_VIRTUALLY_FRAME" val="{&quot;height&quot;:137,&quot;left&quot;:38,&quot;top&quot;:105,&quot;width&quot;:844}"/>
  <p:tag name="KSO_WM_SCREEN_THEME_FLAG" val="Dlrq25wU2PGuGg5bbmjbDFk9H4Hfnp5ZQ1wh1D/f3U5tj3y61kzoIetCzV8h+/3trlQbQwiNVw98lJoWoKxYZMlgyJ71NtfYg9J5hi1B3nA="/>
</p:tagLst>
</file>

<file path=ppt/tags/tag22.xml><?xml version="1.0" encoding="utf-8"?>
<p:tagLst xmlns:p="http://schemas.openxmlformats.org/presentationml/2006/main">
  <p:tag name="KSO_WM_DIAGRAM_VIRTUALLY_FRAME" val="{&quot;height&quot;:137,&quot;left&quot;:38,&quot;top&quot;:105,&quot;width&quot;:844}"/>
  <p:tag name="KSO_WM_SCREEN_THEME_FLAG" val="Dlrq25wU2PGuGg5bbmjbDFk9H4Hfnp5ZQ1wh1D/f3U5tj3y61kzoIetCzV8h+/3trlQbQwiNVw98lJoWoKxYZMlgyJ71NtfYg9J5hi1B3nA="/>
</p:tagLst>
</file>

<file path=ppt/tags/tag23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24.xml><?xml version="1.0" encoding="utf-8"?>
<p:tagLst xmlns:p="http://schemas.openxmlformats.org/presentationml/2006/main">
  <p:tag name="KSO_WM_DIAGRAM_VIRTUALLY_FRAME" val="{&quot;height&quot;:240,&quot;left&quot;:161.35,&quot;top&quot;:221.65,&quot;width&quot;:249.75}"/>
  <p:tag name="KSO_WM_SCREEN_THEME_FLAG" val="Dlrq25wU2PGuGg5bbmjbDFk9H4Hfnp5ZQ1wh1D/f3U5tj3y61kzoIetCzV8h+/3trlQbQwiNVw98lJoWoKxYZMlgyJ71NtfYg9J5hi1B3nA="/>
</p:tagLst>
</file>

<file path=ppt/tags/tag25.xml><?xml version="1.0" encoding="utf-8"?>
<p:tagLst xmlns:p="http://schemas.openxmlformats.org/presentationml/2006/main">
  <p:tag name="KSO_WM_DIAGRAM_VIRTUALLY_FRAME" val="{&quot;height&quot;:240,&quot;left&quot;:161.35,&quot;top&quot;:221.65,&quot;width&quot;:249.75}"/>
  <p:tag name="KSO_WM_SCREEN_THEME_FLAG" val="Dlrq25wU2PGuGg5bbmjbDFk9H4Hfnp5ZQ1wh1D/f3U5tj3y61kzoIetCzV8h+/3trlQbQwiNVw98lJoWoKxYZMlgyJ71NtfYg9J5hi1B3nA="/>
</p:tagLst>
</file>

<file path=ppt/tags/tag26.xml><?xml version="1.0" encoding="utf-8"?>
<p:tagLst xmlns:p="http://schemas.openxmlformats.org/presentationml/2006/main">
  <p:tag name="KSO_WM_DIAGRAM_VIRTUALLY_FRAME" val="{&quot;height&quot;:240,&quot;left&quot;:161.35,&quot;top&quot;:221.65,&quot;width&quot;:249.75}"/>
  <p:tag name="KSO_WM_SCREEN_THEME_FLAG" val="Dlrq25wU2PGuGg5bbmjbDFk9H4Hfnp5ZQ1wh1D/f3U5tj3y61kzoIetCzV8h+/3trlQbQwiNVw98lJoWoKxYZMlgyJ71NtfYg9J5hi1B3nA="/>
</p:tagLst>
</file>

<file path=ppt/tags/tag27.xml><?xml version="1.0" encoding="utf-8"?>
<p:tagLst xmlns:p="http://schemas.openxmlformats.org/presentationml/2006/main">
  <p:tag name="KSO_WM_DIAGRAM_VIRTUALLY_FRAME" val="{&quot;height&quot;:240,&quot;left&quot;:161.35,&quot;top&quot;:221.65,&quot;width&quot;:249.75}"/>
  <p:tag name="KSO_WM_SCREEN_THEME_FLAG" val="Dlrq25wU2PGuGg5bbmjbDFk9H4Hfnp5ZQ1wh1D/f3U5tj3y61kzoIetCzV8h+/3trlQbQwiNVw98lJoWoKxYZMlgyJ71NtfYg9J5hi1B3nA="/>
</p:tagLst>
</file>

<file path=ppt/tags/tag28.xml><?xml version="1.0" encoding="utf-8"?>
<p:tagLst xmlns:p="http://schemas.openxmlformats.org/presentationml/2006/main">
  <p:tag name="KSO_WM_DIAGRAM_VIRTUALLY_FRAME" val="{&quot;height&quot;:240,&quot;left&quot;:161.35,&quot;top&quot;:221.65,&quot;width&quot;:249.75}"/>
  <p:tag name="KSO_WM_SCREEN_THEME_FLAG" val="Dlrq25wU2PGuGg5bbmjbDFk9H4Hfnp5ZQ1wh1D/f3U5tj3y61kzoIetCzV8h+/3trlQbQwiNVw98lJoWoKxYZMlgyJ71NtfYg9J5hi1B3nA="/>
</p:tagLst>
</file>

<file path=ppt/tags/tag29.xml><?xml version="1.0" encoding="utf-8"?>
<p:tagLst xmlns:p="http://schemas.openxmlformats.org/presentationml/2006/main">
  <p:tag name="KSO_WM_DIAGRAM_VIRTUALLY_FRAME" val="{&quot;height&quot;:240,&quot;left&quot;:161.35,&quot;top&quot;:221.65,&quot;width&quot;:249.75}"/>
  <p:tag name="KSO_WM_SCREEN_THEME_FLAG" val="Dlrq25wU2PGuGg5bbmjbDFk9H4Hfnp5ZQ1wh1D/f3U5tj3y61kzoIetCzV8h+/3trlQbQwiNVw98lJoWoKxYZMlgyJ71NtfYg9J5hi1B3nA="/>
</p:tagLst>
</file>

<file path=ppt/tags/tag3.xml><?xml version="1.0" encoding="utf-8"?>
<p:tagLst xmlns:p="http://schemas.openxmlformats.org/presentationml/2006/main">
  <p:tag name="AS_UNIQUEID" val="88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  <p:tag name="KSO_WM_SCREEN_THEME_FLAG" val="Dlrq25wU2PGuGg5bbmjbDFk9H4Hfnp5ZQ1wh1D/f3U5tj3y61kzoIetCzV8h+/3trlQbQwiNVw98lJoWoKxYZMlgyJ71NtfYg9J5hi1B3nA="/>
</p:tagLst>
</file>

<file path=ppt/tags/tag30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31.xml><?xml version="1.0" encoding="utf-8"?>
<p:tagLst xmlns:p="http://schemas.openxmlformats.org/presentationml/2006/main">
  <p:tag name="KSO_WM_DIAGRAM_VIRTUALLY_FRAME" val="{&quot;height&quot;:370,&quot;left&quot;:11.15,&quot;top&quot;:130,&quot;width&quot;:888.85}"/>
  <p:tag name="KSO_WM_SCREEN_THEME_FLAG" val="Dlrq25wU2PGuGg5bbmjbDFk9H4Hfnp5ZQ1wh1D/f3U5tj3y61kzoIetCzV8h+/3trlQbQwiNVw98lJoWoKxYZMlgyJ71NtfYg9J5hi1B3nA="/>
</p:tagLst>
</file>

<file path=ppt/tags/tag32.xml><?xml version="1.0" encoding="utf-8"?>
<p:tagLst xmlns:p="http://schemas.openxmlformats.org/presentationml/2006/main">
  <p:tag name="KSO_WM_DIAGRAM_VIRTUALLY_FRAME" val="{&quot;height&quot;:370,&quot;left&quot;:11.15,&quot;top&quot;:130,&quot;width&quot;:888.85}"/>
  <p:tag name="KSO_WM_SCREEN_THEME_FLAG" val="Dlrq25wU2PGuGg5bbmjbDFk9H4Hfnp5ZQ1wh1D/f3U5tj3y61kzoIetCzV8h+/3trlQbQwiNVw98lJoWoKxYZMlgyJ71NtfYg9J5hi1B3nA="/>
</p:tagLst>
</file>

<file path=ppt/tags/tag33.xml><?xml version="1.0" encoding="utf-8"?>
<p:tagLst xmlns:p="http://schemas.openxmlformats.org/presentationml/2006/main">
  <p:tag name="KSO_WM_DIAGRAM_VIRTUALLY_FRAME" val="{&quot;height&quot;:370,&quot;left&quot;:11.15,&quot;top&quot;:130,&quot;width&quot;:888.85}"/>
  <p:tag name="KSO_WM_SCREEN_THEME_FLAG" val="Dlrq25wU2PGuGg5bbmjbDFk9H4Hfnp5ZQ1wh1D/f3U5tj3y61kzoIetCzV8h+/3trlQbQwiNVw98lJoWoKxYZMlgyJ71NtfYg9J5hi1B3nA="/>
</p:tagLst>
</file>

<file path=ppt/tags/tag3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  <p:tag name="KSO_WM_SCREEN_THEME_FLAG" val="Dlrq25wU2PGuGg5bbmjbDFk9H4Hfnp5ZQ1wh1D/f3U5tj3y61kzoIetCzV8h+/3trlQbQwiNVw98lJoWoKxYZMlgyJ71NtfYg9J5hi1B3nA="/>
</p:tagLst>
</file>

<file path=ppt/tags/tag35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36.xml><?xml version="1.0" encoding="utf-8"?>
<p:tagLst xmlns:p="http://schemas.openxmlformats.org/presentationml/2006/main">
  <p:tag name="KSO_WM_DIAGRAM_VIRTUALLY_FRAME" val="{&quot;height&quot;:370,&quot;left&quot;:60,&quot;top&quot;:130,&quot;width&quot;:840}"/>
  <p:tag name="KSO_WM_SCREEN_THEME_FLAG" val="Dlrq25wU2PGuGg5bbmjbDFk9H4Hfnp5ZQ1wh1D/f3U5tj3y61kzoIetCzV8h+/3trlQbQwiNVw98lJoWoKxYZMlgyJ71NtfYg9J5hi1B3nA="/>
</p:tagLst>
</file>

<file path=ppt/tags/tag37.xml><?xml version="1.0" encoding="utf-8"?>
<p:tagLst xmlns:p="http://schemas.openxmlformats.org/presentationml/2006/main">
  <p:tag name="KSO_WM_DIAGRAM_VIRTUALLY_FRAME" val="{&quot;height&quot;:370,&quot;left&quot;:60,&quot;top&quot;:130,&quot;width&quot;:840}"/>
  <p:tag name="KSO_WM_SCREEN_THEME_FLAG" val="Dlrq25wU2PGuGg5bbmjbDFk9H4Hfnp5ZQ1wh1D/f3U5tj3y61kzoIetCzV8h+/3trlQbQwiNVw98lJoWoKxYZMlgyJ71NtfYg9J5hi1B3nA="/>
</p:tagLst>
</file>

<file path=ppt/tags/tag38.xml><?xml version="1.0" encoding="utf-8"?>
<p:tagLst xmlns:p="http://schemas.openxmlformats.org/presentationml/2006/main">
  <p:tag name="KSO_WM_DIAGRAM_VIRTUALLY_FRAME" val="{&quot;height&quot;:370,&quot;left&quot;:60,&quot;top&quot;:130,&quot;width&quot;:840}"/>
  <p:tag name="KSO_WM_SCREEN_THEME_FLAG" val="Dlrq25wU2PGuGg5bbmjbDFk9H4Hfnp5ZQ1wh1D/f3U5tj3y61kzoIetCzV8h+/3trlQbQwiNVw98lJoWoKxYZMlgyJ71NtfYg9J5hi1B3nA="/>
</p:tagLst>
</file>

<file path=ppt/tags/tag39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4.xml><?xml version="1.0" encoding="utf-8"?>
<p:tagLst xmlns:p="http://schemas.openxmlformats.org/presentationml/2006/main">
  <p:tag name="AS_UNIQUEID" val="88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  <p:tag name="KSO_WM_SCREEN_THEME_FLAG" val="Dlrq25wU2PGuGg5bbmjbDFk9H4Hfnp5ZQ1wh1D/f3U5tj3y61kzoIetCzV8h+/3trlQbQwiNVw98lJoWoKxYZMlgyJ71NtfYg9J5hi1B3nA="/>
</p:tagLst>
</file>

<file path=ppt/tags/tag40.xml><?xml version="1.0" encoding="utf-8"?>
<p:tagLst xmlns:p="http://schemas.openxmlformats.org/presentationml/2006/main">
  <p:tag name="KSO_WM_DIAGRAM_VIRTUALLY_FRAME" val="{&quot;height&quot;:449.9,&quot;left&quot;:18.8,&quot;top&quot;:90.05,&quot;width&quot;:948.35}"/>
  <p:tag name="KSO_WM_SCREEN_THEME_FLAG" val="Dlrq25wU2PGuGg5bbmjbDFk9H4Hfnp5ZQ1wh1D/f3U5tj3y61kzoIetCzV8h+/3trlQbQwiNVw98lJoWoKxYZMlgyJ71NtfYg9J5hi1B3nA="/>
</p:tagLst>
</file>

<file path=ppt/tags/tag41.xml><?xml version="1.0" encoding="utf-8"?>
<p:tagLst xmlns:p="http://schemas.openxmlformats.org/presentationml/2006/main">
  <p:tag name="KSO_WM_DIAGRAM_VIRTUALLY_FRAME" val="{&quot;height&quot;:449.9,&quot;left&quot;:18.8,&quot;top&quot;:90.05,&quot;width&quot;:948.35}"/>
  <p:tag name="KSO_WM_SCREEN_THEME_FLAG" val="Dlrq25wU2PGuGg5bbmjbDFk9H4Hfnp5ZQ1wh1D/f3U5tj3y61kzoIetCzV8h+/3trlQbQwiNVw98lJoWoKxYZMlgyJ71NtfYg9J5hi1B3nA="/>
</p:tagLst>
</file>

<file path=ppt/tags/tag42.xml><?xml version="1.0" encoding="utf-8"?>
<p:tagLst xmlns:p="http://schemas.openxmlformats.org/presentationml/2006/main">
  <p:tag name="KSO_WM_DIAGRAM_VIRTUALLY_FRAME" val="{&quot;height&quot;:449.9,&quot;left&quot;:18.8,&quot;top&quot;:90.05,&quot;width&quot;:948.35}"/>
  <p:tag name="KSO_WM_SCREEN_THEME_FLAG" val="Dlrq25wU2PGuGg5bbmjbDFk9H4Hfnp5ZQ1wh1D/f3U5tj3y61kzoIetCzV8h+/3trlQbQwiNVw98lJoWoKxYZMlgyJ71NtfYg9J5hi1B3nA="/>
</p:tagLst>
</file>

<file path=ppt/tags/tag43.xml><?xml version="1.0" encoding="utf-8"?>
<p:tagLst xmlns:p="http://schemas.openxmlformats.org/presentationml/2006/main">
  <p:tag name="KSO_WM_DIAGRAM_VIRTUALLY_FRAME" val="{&quot;height&quot;:449.9,&quot;left&quot;:18.8,&quot;top&quot;:90.05,&quot;width&quot;:948.35}"/>
  <p:tag name="KSO_WM_SCREEN_THEME_FLAG" val="Dlrq25wU2PGuGg5bbmjbDFk9H4Hfnp5ZQ1wh1D/f3U5tj3y61kzoIetCzV8h+/3trlQbQwiNVw98lJoWoKxYZMlgyJ71NtfYg9J5hi1B3nA="/>
</p:tagLst>
</file>

<file path=ppt/tags/tag44.xml><?xml version="1.0" encoding="utf-8"?>
<p:tagLst xmlns:p="http://schemas.openxmlformats.org/presentationml/2006/main">
  <p:tag name="KSO_WM_DIAGRAM_VIRTUALLY_FRAME" val="{&quot;height&quot;:449.9,&quot;left&quot;:18.8,&quot;top&quot;:90.05,&quot;width&quot;:948.35}"/>
  <p:tag name="KSO_WM_SCREEN_THEME_FLAG" val="Dlrq25wU2PGuGg5bbmjbDFk9H4Hfnp5ZQ1wh1D/f3U5tj3y61kzoIetCzV8h+/3trlQbQwiNVw98lJoWoKxYZMlgyJ71NtfYg9J5hi1B3nA="/>
</p:tagLst>
</file>

<file path=ppt/tags/tag45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46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47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48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49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5.xml><?xml version="1.0" encoding="utf-8"?>
<p:tagLst xmlns:p="http://schemas.openxmlformats.org/presentationml/2006/main">
  <p:tag name="AS_UNIQUEID" val="884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  <p:tag name="KSO_WM_SCREEN_THEME_FLAG" val="Dlrq25wU2PGuGg5bbmjbDFk9H4Hfnp5ZQ1wh1D/f3U5tj3y61kzoIetCzV8h+/3trlQbQwiNVw98lJoWoKxYZMlgyJ71NtfYg9J5hi1B3nA="/>
</p:tagLst>
</file>

<file path=ppt/tags/tag50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51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52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53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54.xml><?xml version="1.0" encoding="utf-8"?>
<p:tagLst xmlns:p="http://schemas.openxmlformats.org/presentationml/2006/main">
  <p:tag name="KSO_WM_DIAGRAM_VIRTUALLY_FRAME" val="{&quot;height&quot;:307.3,&quot;left&quot;:60,&quot;top&quot;:226.9,&quot;width&quot;:410}"/>
  <p:tag name="KSO_WM_SCREEN_THEME_FLAG" val="Dlrq25wU2PGuGg5bbmjbDFk9H4Hfnp5ZQ1wh1D/f3U5tj3y61kzoIetCzV8h+/3trlQbQwiNVw98lJoWoKxYZMlgyJ71NtfYg9J5hi1B3nA="/>
</p:tagLst>
</file>

<file path=ppt/tags/tag55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56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Fk9H4Hfnp5ZQ1wh1D/f3U5tj3y61kzoIetCzV8h+/3trlQbQwiNVw98lJoWoKxYZMlgyJ71NtfYg9J5hi1B3nA="/>
</p:tagLst>
</file>

<file path=ppt/tags/tag6.xml><?xml version="1.0" encoding="utf-8"?>
<p:tagLst xmlns:p="http://schemas.openxmlformats.org/presentationml/2006/main">
  <p:tag name="AS_UNIQUEID" val="88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  <p:tag name="KSO_WM_SCREEN_THEME_FLAG" val="Dlrq25wU2PGuGg5bbmjbDFk9H4Hfnp5ZQ1wh1D/f3U5tj3y61kzoIetCzV8h+/3trlQbQwiNVw98lJoWoKxYZMlgyJ71NtfYg9J5hi1B3nA="/>
</p:tagLst>
</file>

<file path=ppt/tags/tag7.xml><?xml version="1.0" encoding="utf-8"?>
<p:tagLst xmlns:p="http://schemas.openxmlformats.org/presentationml/2006/main">
  <p:tag name="KSO_WM_AICARD_INVALID" val="Invalid"/>
  <p:tag name="KSO_WM_SCREEN_THEME_FLAG" val="Dlrq25wU2PGuGg5bbmjbDFk9H4Hfnp5ZQ1wh1D/f3U5tj3y61kzoIetCzV8h+/3trlQbQwiNVw98lJoWoKxYZMlgyJ71NtfYg9J5hi1B3nA="/>
</p:tagLst>
</file>

<file path=ppt/tags/tag8.xml><?xml version="1.0" encoding="utf-8"?>
<p:tagLst xmlns:p="http://schemas.openxmlformats.org/presentationml/2006/main">
  <p:tag name="KSO_WM_DIAGRAM_VIRTUALLY_FRAME" val="{&quot;height&quot;:440.85,&quot;left&quot;:10.4,&quot;top&quot;:78.9,&quot;width&quot;:889.6}"/>
  <p:tag name="KSO_WM_SCREEN_THEME_FLAG" val="Dlrq25wU2PGuGg5bbmjbDFk9H4Hfnp5ZQ1wh1D/f3U5tj3y61kzoIetCzV8h+/3trlQbQwiNVw98lJoWoKxYZMlgyJ71NtfYg9J5hi1B3nA="/>
</p:tagLst>
</file>

<file path=ppt/tags/tag9.xml><?xml version="1.0" encoding="utf-8"?>
<p:tagLst xmlns:p="http://schemas.openxmlformats.org/presentationml/2006/main">
  <p:tag name="KSO_WM_DIAGRAM_VIRTUALLY_FRAME" val="{&quot;height&quot;:440.85,&quot;left&quot;:10.4,&quot;top&quot;:78.9,&quot;width&quot;:889.6}"/>
  <p:tag name="KSO_WM_SCREEN_THEME_FLAG" val="Dlrq25wU2PGuGg5bbmjbDFk9H4Hfnp5ZQ1wh1D/f3U5tj3y61kzoIetCzV8h+/3trlQbQwiNVw98lJoWoKxYZMlgyJ71NtfYg9J5hi1B3nA=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13436C"/>
      </a:accent1>
      <a:accent2>
        <a:srgbClr val="13436C"/>
      </a:accent2>
      <a:accent3>
        <a:srgbClr val="13436C"/>
      </a:accent3>
      <a:accent4>
        <a:srgbClr val="13436C"/>
      </a:accent4>
      <a:accent5>
        <a:srgbClr val="13436C"/>
      </a:accent5>
      <a:accent6>
        <a:srgbClr val="13436C"/>
      </a:accent6>
      <a:hlink>
        <a:srgbClr val="13436C"/>
      </a:hlink>
      <a:folHlink>
        <a:srgbClr val="13436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第一PPT，www.1ppt.com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13436C"/>
      </a:accent1>
      <a:accent2>
        <a:srgbClr val="13436C"/>
      </a:accent2>
      <a:accent3>
        <a:srgbClr val="13436C"/>
      </a:accent3>
      <a:accent4>
        <a:srgbClr val="13436C"/>
      </a:accent4>
      <a:accent5>
        <a:srgbClr val="13436C"/>
      </a:accent5>
      <a:accent6>
        <a:srgbClr val="13436C"/>
      </a:accent6>
      <a:hlink>
        <a:srgbClr val="13436C"/>
      </a:hlink>
      <a:folHlink>
        <a:srgbClr val="13436C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anchor="ctr"/>
      <a:lstStyle>
        <a:defPPr algn="ctr"/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charset="-122"/>
            <a:ea typeface="微软雅黑" panose="020B050302020402020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3147</ap:Words>
  <ap:PresentationFormat/>
  <ap:Paragraphs>177</ap:Paragraphs>
  <ap:Slides>11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11</vt:i4>
      </vt:variant>
    </vt:vector>
  </ap:HeadingPairs>
  <ap:TitlesOfParts>
    <vt:vector baseType="lpstr" size="27">
      <vt:lpstr>Arial</vt:lpstr>
      <vt:lpstr>宋体</vt:lpstr>
      <vt:lpstr>Wingdings</vt:lpstr>
      <vt:lpstr>Arial</vt:lpstr>
      <vt:lpstr>Noto Sans SC</vt:lpstr>
      <vt:lpstr>黑体</vt:lpstr>
      <vt:lpstr>微软雅黑</vt:lpstr>
      <vt:lpstr>Arial Unicode MS</vt:lpstr>
      <vt:lpstr>华文行楷</vt:lpstr>
      <vt:lpstr>等线</vt:lpstr>
      <vt:lpstr>Calibri</vt:lpstr>
      <vt:lpstr>楷体</vt:lpstr>
      <vt:lpstr>Times New Roman</vt:lpstr>
      <vt:lpstr>Office 主题​​</vt:lpstr>
      <vt:lpstr>第一PPT，www.1ppt.com</vt:lpstr>
      <vt:lpstr>1_第一PPT，www.1ppt.com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ap:TitlesOfParts>
  <ap:LinksUpToDate>false</ap:LinksUpToDate>
  <ap:SharedDoc>false</ap:SharedDoc>
  <ap:HyperlinksChanged>false</ap:HyperlinksChanged>
  <ap:AppVersion>100.001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terms:created xsi:type="dcterms:W3CDTF">2026-05-11T07:28:00.0000000Z</dcterms:created>
  <dcterms:modified xsi:type="dcterms:W3CDTF">2026-05-20T08:34:32.0000000Z</dcterms:modified>
  <dc:creator/>
  <revision/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ICV">
    <vt:lpwstr>F8B89E3E956C4473B610B0500E4B03B1_13</vt:lpwstr>
  </op:property>
  <op:property fmtid="{D5CDD505-2E9C-101B-9397-08002B2CF9AE}" pid="3" name="KSOProductBuildVer">
    <vt:lpwstr>2052-12.1.0.26375</vt:lpwstr>
  </op:property>
</op:Properties>
</file>