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tags/tag3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5"/>
  </p:notesMasterIdLst>
  <p:sldIdLst>
    <p:sldId id="5569" r:id="rId2"/>
    <p:sldId id="6229" r:id="rId3"/>
    <p:sldId id="6228" r:id="rId4"/>
    <p:sldId id="3952" r:id="rId5"/>
    <p:sldId id="4953" r:id="rId6"/>
    <p:sldId id="4222" r:id="rId7"/>
    <p:sldId id="5408" r:id="rId8"/>
    <p:sldId id="6156" r:id="rId9"/>
    <p:sldId id="5582" r:id="rId10"/>
    <p:sldId id="5584" r:id="rId11"/>
    <p:sldId id="6230" r:id="rId12"/>
    <p:sldId id="6231" r:id="rId13"/>
    <p:sldId id="5586" r:id="rId14"/>
    <p:sldId id="6232" r:id="rId15"/>
    <p:sldId id="6233" r:id="rId16"/>
    <p:sldId id="6234" r:id="rId17"/>
    <p:sldId id="6235" r:id="rId18"/>
    <p:sldId id="6151" r:id="rId19"/>
    <p:sldId id="6237" r:id="rId20"/>
    <p:sldId id="6239" r:id="rId21"/>
    <p:sldId id="6238" r:id="rId22"/>
    <p:sldId id="6240" r:id="rId23"/>
    <p:sldId id="6241" r:id="rId24"/>
    <p:sldId id="6242" r:id="rId25"/>
    <p:sldId id="6243" r:id="rId26"/>
    <p:sldId id="6244" r:id="rId27"/>
    <p:sldId id="6245" r:id="rId28"/>
    <p:sldId id="6152" r:id="rId29"/>
    <p:sldId id="6153" r:id="rId30"/>
    <p:sldId id="6154" r:id="rId31"/>
    <p:sldId id="6155" r:id="rId32"/>
    <p:sldId id="6157" r:id="rId33"/>
    <p:sldId id="6158" r:id="rId34"/>
    <p:sldId id="6159" r:id="rId35"/>
    <p:sldId id="6160" r:id="rId36"/>
    <p:sldId id="6161" r:id="rId37"/>
    <p:sldId id="6162" r:id="rId38"/>
    <p:sldId id="6163" r:id="rId39"/>
    <p:sldId id="6246" r:id="rId40"/>
    <p:sldId id="4303" r:id="rId41"/>
    <p:sldId id="4429" r:id="rId42"/>
    <p:sldId id="4306" r:id="rId43"/>
    <p:sldId id="4411" r:id="rId44"/>
    <p:sldId id="4951" r:id="rId45"/>
    <p:sldId id="6149" r:id="rId46"/>
    <p:sldId id="6150" r:id="rId47"/>
    <p:sldId id="6164" r:id="rId48"/>
    <p:sldId id="4950" r:id="rId49"/>
    <p:sldId id="4309" r:id="rId50"/>
    <p:sldId id="4311" r:id="rId51"/>
    <p:sldId id="4749" r:id="rId52"/>
    <p:sldId id="5363" r:id="rId53"/>
    <p:sldId id="5364" r:id="rId54"/>
    <p:sldId id="6003" r:id="rId55"/>
    <p:sldId id="6002" r:id="rId56"/>
    <p:sldId id="4510" r:id="rId57"/>
    <p:sldId id="6010" r:id="rId58"/>
    <p:sldId id="4511" r:id="rId59"/>
    <p:sldId id="5164" r:id="rId60"/>
    <p:sldId id="5413" r:id="rId61"/>
    <p:sldId id="6011" r:id="rId62"/>
    <p:sldId id="6006" r:id="rId63"/>
    <p:sldId id="6007" r:id="rId64"/>
    <p:sldId id="6009" r:id="rId65"/>
    <p:sldId id="4741" r:id="rId66"/>
    <p:sldId id="4321" r:id="rId67"/>
    <p:sldId id="5578" r:id="rId68"/>
    <p:sldId id="5147" r:id="rId69"/>
    <p:sldId id="5148" r:id="rId70"/>
    <p:sldId id="6247" r:id="rId71"/>
    <p:sldId id="5149" r:id="rId72"/>
    <p:sldId id="5375" r:id="rId73"/>
    <p:sldId id="4757" r:id="rId74"/>
    <p:sldId id="5369" r:id="rId75"/>
    <p:sldId id="5368" r:id="rId76"/>
    <p:sldId id="5376" r:id="rId77"/>
    <p:sldId id="5158" r:id="rId78"/>
    <p:sldId id="5160" r:id="rId79"/>
    <p:sldId id="5159" r:id="rId80"/>
    <p:sldId id="6165" r:id="rId81"/>
    <p:sldId id="6166" r:id="rId82"/>
    <p:sldId id="6170" r:id="rId83"/>
    <p:sldId id="6171" r:id="rId84"/>
    <p:sldId id="6172" r:id="rId85"/>
    <p:sldId id="6173" r:id="rId86"/>
    <p:sldId id="6174" r:id="rId87"/>
    <p:sldId id="6175" r:id="rId88"/>
    <p:sldId id="6177" r:id="rId89"/>
    <p:sldId id="6176" r:id="rId90"/>
    <p:sldId id="5161" r:id="rId91"/>
    <p:sldId id="6184" r:id="rId92"/>
    <p:sldId id="6185" r:id="rId93"/>
    <p:sldId id="6186" r:id="rId94"/>
    <p:sldId id="6187" r:id="rId95"/>
    <p:sldId id="6188" r:id="rId96"/>
    <p:sldId id="6189" r:id="rId97"/>
    <p:sldId id="6190" r:id="rId98"/>
    <p:sldId id="6191" r:id="rId99"/>
    <p:sldId id="4430" r:id="rId100"/>
    <p:sldId id="4431" r:id="rId101"/>
    <p:sldId id="4434" r:id="rId102"/>
    <p:sldId id="5359" r:id="rId103"/>
    <p:sldId id="4433" r:id="rId104"/>
    <p:sldId id="5327" r:id="rId105"/>
    <p:sldId id="5361" r:id="rId106"/>
    <p:sldId id="5168" r:id="rId107"/>
    <p:sldId id="4227" r:id="rId108"/>
    <p:sldId id="4502" r:id="rId109"/>
    <p:sldId id="5169" r:id="rId110"/>
    <p:sldId id="4441" r:id="rId111"/>
    <p:sldId id="4442" r:id="rId112"/>
    <p:sldId id="4444" r:id="rId113"/>
    <p:sldId id="5333" r:id="rId114"/>
    <p:sldId id="5401" r:id="rId115"/>
    <p:sldId id="5402" r:id="rId116"/>
    <p:sldId id="5403" r:id="rId117"/>
    <p:sldId id="5404" r:id="rId118"/>
    <p:sldId id="4451" r:id="rId119"/>
    <p:sldId id="4460" r:id="rId120"/>
    <p:sldId id="5337" r:id="rId121"/>
    <p:sldId id="4478" r:id="rId122"/>
    <p:sldId id="4476" r:id="rId123"/>
    <p:sldId id="4463" r:id="rId124"/>
    <p:sldId id="5346" r:id="rId125"/>
    <p:sldId id="5351" r:id="rId126"/>
    <p:sldId id="5352" r:id="rId127"/>
    <p:sldId id="5353" r:id="rId128"/>
    <p:sldId id="4479" r:id="rId129"/>
    <p:sldId id="5354" r:id="rId130"/>
    <p:sldId id="4393" r:id="rId131"/>
    <p:sldId id="4394" r:id="rId132"/>
    <p:sldId id="4537" r:id="rId133"/>
    <p:sldId id="4396" r:id="rId134"/>
    <p:sldId id="4239" r:id="rId135"/>
    <p:sldId id="4540" r:id="rId136"/>
    <p:sldId id="4548" r:id="rId137"/>
    <p:sldId id="5389" r:id="rId138"/>
    <p:sldId id="5390" r:id="rId139"/>
    <p:sldId id="5391" r:id="rId140"/>
    <p:sldId id="5392" r:id="rId141"/>
    <p:sldId id="5393" r:id="rId142"/>
    <p:sldId id="5394" r:id="rId143"/>
    <p:sldId id="5414" r:id="rId144"/>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1pPr>
    <a:lvl2pPr marL="4572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2pPr>
    <a:lvl3pPr marL="9144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3pPr>
    <a:lvl4pPr marL="13716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4pPr>
    <a:lvl5pPr marL="1828800" algn="l" rtl="0" fontAlgn="base">
      <a:spcBef>
        <a:spcPct val="0"/>
      </a:spcBef>
      <a:spcAft>
        <a:spcPct val="0"/>
      </a:spcAft>
      <a:defRPr kern="1200">
        <a:solidFill>
          <a:schemeClr val="tx1"/>
        </a:solidFill>
        <a:latin typeface="Arial" panose="020B0604020202020204" pitchFamily="34" charset="0"/>
        <a:ea typeface="华文楷体" panose="02010600040101010101" charset="-122"/>
        <a:cs typeface="华文楷体" panose="02010600040101010101" charset="-122"/>
      </a:defRPr>
    </a:lvl5pPr>
    <a:lvl6pPr marL="22860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6pPr>
    <a:lvl7pPr marL="27432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7pPr>
    <a:lvl8pPr marL="32004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8pPr>
    <a:lvl9pPr marL="3657600" algn="l" defTabSz="914400" rtl="0" eaLnBrk="1" latinLnBrk="0" hangingPunct="1">
      <a:defRPr kern="1200">
        <a:solidFill>
          <a:schemeClr val="tx1"/>
        </a:solidFill>
        <a:latin typeface="Arial" panose="020B0604020202020204" pitchFamily="34" charset="0"/>
        <a:ea typeface="华文楷体" panose="02010600040101010101" charset="-122"/>
        <a:cs typeface="华文楷体" panose="02010600040101010101" charset="-122"/>
      </a:defRPr>
    </a:lvl9pPr>
  </p:defaultTextStyle>
  <p:extLst>
    <p:ext uri="{EFAFB233-063F-42B5-8137-9DF3F51BA10A}">
      <p15:sldGuideLst xmlns:p15="http://schemas.microsoft.com/office/powerpoint/2012/main">
        <p15:guide id="1" orient="horz" pos="2180">
          <p15:clr>
            <a:srgbClr val="A4A3A4"/>
          </p15:clr>
        </p15:guide>
        <p15:guide id="2" pos="277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2BEF"/>
    <a:srgbClr val="CC0099"/>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56" y="84"/>
      </p:cViewPr>
      <p:guideLst>
        <p:guide orient="horz" pos="2180"/>
        <p:guide pos="2778"/>
      </p:guideLst>
    </p:cSldViewPr>
  </p:slideViewPr>
  <p:notesTextViewPr>
    <p:cViewPr>
      <p:scale>
        <a:sx n="100" d="100"/>
        <a:sy n="100" d="100"/>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116.xml" Id="rId117" /><Relationship Type="http://schemas.openxmlformats.org/officeDocument/2006/relationships/slide" Target="slides/slide20.xml" Id="rId21" /><Relationship Type="http://schemas.openxmlformats.org/officeDocument/2006/relationships/slide" Target="slides/slide41.xml" Id="rId42" /><Relationship Type="http://schemas.openxmlformats.org/officeDocument/2006/relationships/slide" Target="slides/slide62.xml" Id="rId63" /><Relationship Type="http://schemas.openxmlformats.org/officeDocument/2006/relationships/slide" Target="slides/slide83.xml" Id="rId84" /><Relationship Type="http://schemas.openxmlformats.org/officeDocument/2006/relationships/slide" Target="slides/slide137.xml" Id="rId138" /><Relationship Type="http://schemas.openxmlformats.org/officeDocument/2006/relationships/slide" Target="slides/slide106.xml" Id="rId107" /><Relationship Type="http://schemas.openxmlformats.org/officeDocument/2006/relationships/slide" Target="slides/slide10.xml" Id="rId11" /><Relationship Type="http://schemas.openxmlformats.org/officeDocument/2006/relationships/slide" Target="slides/slide31.xml" Id="rId32" /><Relationship Type="http://schemas.openxmlformats.org/officeDocument/2006/relationships/slide" Target="slides/slide52.xml" Id="rId53" /><Relationship Type="http://schemas.openxmlformats.org/officeDocument/2006/relationships/slide" Target="slides/slide73.xml" Id="rId74" /><Relationship Type="http://schemas.openxmlformats.org/officeDocument/2006/relationships/slide" Target="slides/slide127.xml" Id="rId128" /><Relationship Type="http://schemas.openxmlformats.org/officeDocument/2006/relationships/theme" Target="theme/theme1.xml" Id="rId149" /><Relationship Type="http://schemas.openxmlformats.org/officeDocument/2006/relationships/slide" Target="slides/slide4.xml" Id="rId5" /><Relationship Type="http://schemas.openxmlformats.org/officeDocument/2006/relationships/slide" Target="slides/slide94.xml" Id="rId95" /><Relationship Type="http://schemas.openxmlformats.org/officeDocument/2006/relationships/slide" Target="slides/slide21.xml" Id="rId22" /><Relationship Type="http://schemas.openxmlformats.org/officeDocument/2006/relationships/slide" Target="slides/slide26.xml" Id="rId27" /><Relationship Type="http://schemas.openxmlformats.org/officeDocument/2006/relationships/slide" Target="slides/slide42.xml" Id="rId43" /><Relationship Type="http://schemas.openxmlformats.org/officeDocument/2006/relationships/slide" Target="slides/slide47.xml" Id="rId48" /><Relationship Type="http://schemas.openxmlformats.org/officeDocument/2006/relationships/slide" Target="slides/slide63.xml" Id="rId64" /><Relationship Type="http://schemas.openxmlformats.org/officeDocument/2006/relationships/slide" Target="slides/slide68.xml" Id="rId69" /><Relationship Type="http://schemas.openxmlformats.org/officeDocument/2006/relationships/slide" Target="slides/slide112.xml" Id="rId113" /><Relationship Type="http://schemas.openxmlformats.org/officeDocument/2006/relationships/slide" Target="slides/slide117.xml" Id="rId118" /><Relationship Type="http://schemas.openxmlformats.org/officeDocument/2006/relationships/slide" Target="slides/slide133.xml" Id="rId134" /><Relationship Type="http://schemas.openxmlformats.org/officeDocument/2006/relationships/slide" Target="slides/slide138.xml" Id="rId139" /><Relationship Type="http://schemas.openxmlformats.org/officeDocument/2006/relationships/slide" Target="slides/slide79.xml" Id="rId80" /><Relationship Type="http://schemas.openxmlformats.org/officeDocument/2006/relationships/slide" Target="slides/slide84.xml" Id="rId85" /><Relationship Type="http://schemas.openxmlformats.org/officeDocument/2006/relationships/tableStyles" Target="tableStyles.xml" Id="rId150" /><Relationship Type="http://schemas.openxmlformats.org/officeDocument/2006/relationships/slide" Target="slides/slide11.xml" Id="rId12" /><Relationship Type="http://schemas.openxmlformats.org/officeDocument/2006/relationships/slide" Target="slides/slide16.xml" Id="rId17" /><Relationship Type="http://schemas.openxmlformats.org/officeDocument/2006/relationships/slide" Target="slides/slide32.xml" Id="rId33" /><Relationship Type="http://schemas.openxmlformats.org/officeDocument/2006/relationships/slide" Target="slides/slide37.xml" Id="rId38" /><Relationship Type="http://schemas.openxmlformats.org/officeDocument/2006/relationships/slide" Target="slides/slide58.xml" Id="rId59" /><Relationship Type="http://schemas.openxmlformats.org/officeDocument/2006/relationships/slide" Target="slides/slide102.xml" Id="rId103" /><Relationship Type="http://schemas.openxmlformats.org/officeDocument/2006/relationships/slide" Target="slides/slide107.xml" Id="rId108" /><Relationship Type="http://schemas.openxmlformats.org/officeDocument/2006/relationships/slide" Target="slides/slide123.xml" Id="rId124" /><Relationship Type="http://schemas.openxmlformats.org/officeDocument/2006/relationships/slide" Target="slides/slide128.xml" Id="rId129" /><Relationship Type="http://schemas.openxmlformats.org/officeDocument/2006/relationships/slide" Target="slides/slide53.xml" Id="rId54" /><Relationship Type="http://schemas.openxmlformats.org/officeDocument/2006/relationships/slide" Target="slides/slide69.xml" Id="rId70" /><Relationship Type="http://schemas.openxmlformats.org/officeDocument/2006/relationships/slide" Target="slides/slide74.xml" Id="rId75" /><Relationship Type="http://schemas.openxmlformats.org/officeDocument/2006/relationships/slide" Target="slides/slide90.xml" Id="rId91" /><Relationship Type="http://schemas.openxmlformats.org/officeDocument/2006/relationships/slide" Target="slides/slide95.xml" Id="rId96" /><Relationship Type="http://schemas.openxmlformats.org/officeDocument/2006/relationships/slide" Target="slides/slide139.xml" Id="rId140" /><Relationship Type="http://schemas.openxmlformats.org/officeDocument/2006/relationships/notesMaster" Target="notesMasters/notesMaster1.xml" Id="rId145"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slide" Target="slides/slide22.xml" Id="rId23" /><Relationship Type="http://schemas.openxmlformats.org/officeDocument/2006/relationships/slide" Target="slides/slide27.xml" Id="rId28" /><Relationship Type="http://schemas.openxmlformats.org/officeDocument/2006/relationships/slide" Target="slides/slide48.xml" Id="rId49" /><Relationship Type="http://schemas.openxmlformats.org/officeDocument/2006/relationships/slide" Target="slides/slide113.xml" Id="rId114" /><Relationship Type="http://schemas.openxmlformats.org/officeDocument/2006/relationships/slide" Target="slides/slide118.xml" Id="rId119" /><Relationship Type="http://schemas.openxmlformats.org/officeDocument/2006/relationships/slide" Target="slides/slide43.xml" Id="rId44" /><Relationship Type="http://schemas.openxmlformats.org/officeDocument/2006/relationships/slide" Target="slides/slide59.xml" Id="rId60" /><Relationship Type="http://schemas.openxmlformats.org/officeDocument/2006/relationships/slide" Target="slides/slide64.xml" Id="rId65" /><Relationship Type="http://schemas.openxmlformats.org/officeDocument/2006/relationships/slide" Target="slides/slide80.xml" Id="rId81" /><Relationship Type="http://schemas.openxmlformats.org/officeDocument/2006/relationships/slide" Target="slides/slide85.xml" Id="rId86" /><Relationship Type="http://schemas.openxmlformats.org/officeDocument/2006/relationships/slide" Target="slides/slide129.xml" Id="rId130" /><Relationship Type="http://schemas.openxmlformats.org/officeDocument/2006/relationships/slide" Target="slides/slide134.xml" Id="rId135" /><Relationship Type="http://schemas.openxmlformats.org/officeDocument/2006/relationships/slide" Target="slides/slide12.xml" Id="rId13" /><Relationship Type="http://schemas.openxmlformats.org/officeDocument/2006/relationships/slide" Target="slides/slide17.xml" Id="rId18" /><Relationship Type="http://schemas.openxmlformats.org/officeDocument/2006/relationships/slide" Target="slides/slide38.xml" Id="rId39" /><Relationship Type="http://schemas.openxmlformats.org/officeDocument/2006/relationships/slide" Target="slides/slide108.xml" Id="rId109" /><Relationship Type="http://schemas.openxmlformats.org/officeDocument/2006/relationships/slide" Target="slides/slide33.xml" Id="rId34" /><Relationship Type="http://schemas.openxmlformats.org/officeDocument/2006/relationships/slide" Target="slides/slide49.xml" Id="rId50" /><Relationship Type="http://schemas.openxmlformats.org/officeDocument/2006/relationships/slide" Target="slides/slide54.xml" Id="rId55" /><Relationship Type="http://schemas.openxmlformats.org/officeDocument/2006/relationships/slide" Target="slides/slide75.xml" Id="rId76" /><Relationship Type="http://schemas.openxmlformats.org/officeDocument/2006/relationships/slide" Target="slides/slide96.xml" Id="rId97" /><Relationship Type="http://schemas.openxmlformats.org/officeDocument/2006/relationships/slide" Target="slides/slide103.xml" Id="rId104" /><Relationship Type="http://schemas.openxmlformats.org/officeDocument/2006/relationships/slide" Target="slides/slide119.xml" Id="rId120" /><Relationship Type="http://schemas.openxmlformats.org/officeDocument/2006/relationships/slide" Target="slides/slide124.xml" Id="rId125" /><Relationship Type="http://schemas.openxmlformats.org/officeDocument/2006/relationships/slide" Target="slides/slide140.xml" Id="rId141" /><Relationship Type="http://schemas.openxmlformats.org/officeDocument/2006/relationships/commentAuthors" Target="commentAuthors.xml" Id="rId146" /><Relationship Type="http://schemas.openxmlformats.org/officeDocument/2006/relationships/slide" Target="slides/slide6.xml" Id="rId7" /><Relationship Type="http://schemas.openxmlformats.org/officeDocument/2006/relationships/slide" Target="slides/slide70.xml" Id="rId71" /><Relationship Type="http://schemas.openxmlformats.org/officeDocument/2006/relationships/slide" Target="slides/slide91.xml" Id="rId92" /><Relationship Type="http://schemas.openxmlformats.org/officeDocument/2006/relationships/slide" Target="slides/slide1.xml" Id="rId2" /><Relationship Type="http://schemas.openxmlformats.org/officeDocument/2006/relationships/slide" Target="slides/slide28.xml" Id="rId29" /><Relationship Type="http://schemas.openxmlformats.org/officeDocument/2006/relationships/slide" Target="slides/slide23.xml" Id="rId24" /><Relationship Type="http://schemas.openxmlformats.org/officeDocument/2006/relationships/slide" Target="slides/slide39.xml" Id="rId40" /><Relationship Type="http://schemas.openxmlformats.org/officeDocument/2006/relationships/slide" Target="slides/slide44.xml" Id="rId45" /><Relationship Type="http://schemas.openxmlformats.org/officeDocument/2006/relationships/slide" Target="slides/slide65.xml" Id="rId66" /><Relationship Type="http://schemas.openxmlformats.org/officeDocument/2006/relationships/slide" Target="slides/slide86.xml" Id="rId87" /><Relationship Type="http://schemas.openxmlformats.org/officeDocument/2006/relationships/slide" Target="slides/slide109.xml" Id="rId110" /><Relationship Type="http://schemas.openxmlformats.org/officeDocument/2006/relationships/slide" Target="slides/slide114.xml" Id="rId115" /><Relationship Type="http://schemas.openxmlformats.org/officeDocument/2006/relationships/slide" Target="slides/slide130.xml" Id="rId131" /><Relationship Type="http://schemas.openxmlformats.org/officeDocument/2006/relationships/slide" Target="slides/slide135.xml" Id="rId136" /><Relationship Type="http://schemas.openxmlformats.org/officeDocument/2006/relationships/slide" Target="slides/slide60.xml" Id="rId61" /><Relationship Type="http://schemas.openxmlformats.org/officeDocument/2006/relationships/slide" Target="slides/slide81.xml" Id="rId82" /><Relationship Type="http://schemas.openxmlformats.org/officeDocument/2006/relationships/slide" Target="slides/slide18.xml" Id="rId19" /><Relationship Type="http://schemas.openxmlformats.org/officeDocument/2006/relationships/slide" Target="slides/slide13.xml" Id="rId14" /><Relationship Type="http://schemas.openxmlformats.org/officeDocument/2006/relationships/slide" Target="slides/slide29.xml" Id="rId30" /><Relationship Type="http://schemas.openxmlformats.org/officeDocument/2006/relationships/slide" Target="slides/slide34.xml" Id="rId35" /><Relationship Type="http://schemas.openxmlformats.org/officeDocument/2006/relationships/slide" Target="slides/slide55.xml" Id="rId56" /><Relationship Type="http://schemas.openxmlformats.org/officeDocument/2006/relationships/slide" Target="slides/slide76.xml" Id="rId77" /><Relationship Type="http://schemas.openxmlformats.org/officeDocument/2006/relationships/slide" Target="slides/slide99.xml" Id="rId100" /><Relationship Type="http://schemas.openxmlformats.org/officeDocument/2006/relationships/slide" Target="slides/slide104.xml" Id="rId105" /><Relationship Type="http://schemas.openxmlformats.org/officeDocument/2006/relationships/slide" Target="slides/slide125.xml" Id="rId126" /><Relationship Type="http://schemas.openxmlformats.org/officeDocument/2006/relationships/presProps" Target="presProps.xml" Id="rId147" /><Relationship Type="http://schemas.openxmlformats.org/officeDocument/2006/relationships/slide" Target="slides/slide7.xml" Id="rId8" /><Relationship Type="http://schemas.openxmlformats.org/officeDocument/2006/relationships/slide" Target="slides/slide50.xml" Id="rId51" /><Relationship Type="http://schemas.openxmlformats.org/officeDocument/2006/relationships/slide" Target="slides/slide71.xml" Id="rId72" /><Relationship Type="http://schemas.openxmlformats.org/officeDocument/2006/relationships/slide" Target="slides/slide92.xml" Id="rId93" /><Relationship Type="http://schemas.openxmlformats.org/officeDocument/2006/relationships/slide" Target="slides/slide97.xml" Id="rId98" /><Relationship Type="http://schemas.openxmlformats.org/officeDocument/2006/relationships/slide" Target="slides/slide120.xml" Id="rId121" /><Relationship Type="http://schemas.openxmlformats.org/officeDocument/2006/relationships/slide" Target="slides/slide141.xml" Id="rId142" /><Relationship Type="http://schemas.openxmlformats.org/officeDocument/2006/relationships/slide" Target="slides/slide2.xml" Id="rId3" /><Relationship Type="http://schemas.openxmlformats.org/officeDocument/2006/relationships/slide" Target="slides/slide24.xml" Id="rId25" /><Relationship Type="http://schemas.openxmlformats.org/officeDocument/2006/relationships/slide" Target="slides/slide45.xml" Id="rId46" /><Relationship Type="http://schemas.openxmlformats.org/officeDocument/2006/relationships/slide" Target="slides/slide66.xml" Id="rId67" /><Relationship Type="http://schemas.openxmlformats.org/officeDocument/2006/relationships/slide" Target="slides/slide115.xml" Id="rId116" /><Relationship Type="http://schemas.openxmlformats.org/officeDocument/2006/relationships/slide" Target="slides/slide136.xml" Id="rId137" /><Relationship Type="http://schemas.openxmlformats.org/officeDocument/2006/relationships/slide" Target="slides/slide19.xml" Id="rId20" /><Relationship Type="http://schemas.openxmlformats.org/officeDocument/2006/relationships/slide" Target="slides/slide40.xml" Id="rId41" /><Relationship Type="http://schemas.openxmlformats.org/officeDocument/2006/relationships/slide" Target="slides/slide61.xml" Id="rId62" /><Relationship Type="http://schemas.openxmlformats.org/officeDocument/2006/relationships/slide" Target="slides/slide82.xml" Id="rId83" /><Relationship Type="http://schemas.openxmlformats.org/officeDocument/2006/relationships/slide" Target="slides/slide87.xml" Id="rId88" /><Relationship Type="http://schemas.openxmlformats.org/officeDocument/2006/relationships/slide" Target="slides/slide110.xml" Id="rId111" /><Relationship Type="http://schemas.openxmlformats.org/officeDocument/2006/relationships/slide" Target="slides/slide131.xml" Id="rId132" /><Relationship Type="http://schemas.openxmlformats.org/officeDocument/2006/relationships/slide" Target="slides/slide14.xml" Id="rId15" /><Relationship Type="http://schemas.openxmlformats.org/officeDocument/2006/relationships/slide" Target="slides/slide35.xml" Id="rId36" /><Relationship Type="http://schemas.openxmlformats.org/officeDocument/2006/relationships/slide" Target="slides/slide56.xml" Id="rId57" /><Relationship Type="http://schemas.openxmlformats.org/officeDocument/2006/relationships/slide" Target="slides/slide105.xml" Id="rId106" /><Relationship Type="http://schemas.openxmlformats.org/officeDocument/2006/relationships/slide" Target="slides/slide126.xml" Id="rId127" /><Relationship Type="http://schemas.openxmlformats.org/officeDocument/2006/relationships/slide" Target="slides/slide9.xml" Id="rId10" /><Relationship Type="http://schemas.openxmlformats.org/officeDocument/2006/relationships/slide" Target="slides/slide30.xml" Id="rId31" /><Relationship Type="http://schemas.openxmlformats.org/officeDocument/2006/relationships/slide" Target="slides/slide51.xml" Id="rId52" /><Relationship Type="http://schemas.openxmlformats.org/officeDocument/2006/relationships/slide" Target="slides/slide72.xml" Id="rId73" /><Relationship Type="http://schemas.openxmlformats.org/officeDocument/2006/relationships/slide" Target="slides/slide77.xml" Id="rId78" /><Relationship Type="http://schemas.openxmlformats.org/officeDocument/2006/relationships/slide" Target="slides/slide93.xml" Id="rId94" /><Relationship Type="http://schemas.openxmlformats.org/officeDocument/2006/relationships/slide" Target="slides/slide98.xml" Id="rId99" /><Relationship Type="http://schemas.openxmlformats.org/officeDocument/2006/relationships/slide" Target="slides/slide100.xml" Id="rId101" /><Relationship Type="http://schemas.openxmlformats.org/officeDocument/2006/relationships/slide" Target="slides/slide121.xml" Id="rId122" /><Relationship Type="http://schemas.openxmlformats.org/officeDocument/2006/relationships/slide" Target="slides/slide142.xml" Id="rId143" /><Relationship Type="http://schemas.openxmlformats.org/officeDocument/2006/relationships/viewProps" Target="viewProps.xml" Id="rId148" /><Relationship Type="http://schemas.openxmlformats.org/officeDocument/2006/relationships/slide" Target="slides/slide3.xml" Id="rId4" /><Relationship Type="http://schemas.openxmlformats.org/officeDocument/2006/relationships/slide" Target="slides/slide8.xml" Id="rId9" /><Relationship Type="http://schemas.openxmlformats.org/officeDocument/2006/relationships/slide" Target="slides/slide25.xml" Id="rId26" /><Relationship Type="http://schemas.openxmlformats.org/officeDocument/2006/relationships/slide" Target="slides/slide46.xml" Id="rId47" /><Relationship Type="http://schemas.openxmlformats.org/officeDocument/2006/relationships/slide" Target="slides/slide67.xml" Id="rId68" /><Relationship Type="http://schemas.openxmlformats.org/officeDocument/2006/relationships/slide" Target="slides/slide88.xml" Id="rId89" /><Relationship Type="http://schemas.openxmlformats.org/officeDocument/2006/relationships/slide" Target="slides/slide111.xml" Id="rId112" /><Relationship Type="http://schemas.openxmlformats.org/officeDocument/2006/relationships/slide" Target="slides/slide132.xml" Id="rId133" /><Relationship Type="http://schemas.openxmlformats.org/officeDocument/2006/relationships/slide" Target="slides/slide15.xml" Id="rId16" /><Relationship Type="http://schemas.openxmlformats.org/officeDocument/2006/relationships/slide" Target="slides/slide36.xml" Id="rId37" /><Relationship Type="http://schemas.openxmlformats.org/officeDocument/2006/relationships/slide" Target="slides/slide57.xml" Id="rId58" /><Relationship Type="http://schemas.openxmlformats.org/officeDocument/2006/relationships/slide" Target="slides/slide78.xml" Id="rId79" /><Relationship Type="http://schemas.openxmlformats.org/officeDocument/2006/relationships/slide" Target="slides/slide101.xml" Id="rId102" /><Relationship Type="http://schemas.openxmlformats.org/officeDocument/2006/relationships/slide" Target="slides/slide122.xml" Id="rId123" /><Relationship Type="http://schemas.openxmlformats.org/officeDocument/2006/relationships/slide" Target="slides/slide143.xml" Id="rId144" /><Relationship Type="http://schemas.openxmlformats.org/officeDocument/2006/relationships/slide" Target="slides/slide89.xml" Id="rId90" /><Relationship Type="http://schemas.openxmlformats.org/officeDocument/2006/relationships/tags" Target="/ppt/tags/tag32.xml" Id="R64151fa08bbd49d6" /></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image" Target="../media/image2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2018/7/17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285350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65539"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65540"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972C0334-6C3B-4747-A27F-1DD285F0276E}"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11</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65542"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AB8DC8B5-3588-448E-8A1F-7A8AD91F767E}"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11</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00579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幻灯片图像占位符 1"/>
          <p:cNvSpPr>
            <a:spLocks noGrp="1" noRot="1" noChangeAspect="1" noChangeArrowheads="1"/>
          </p:cNvSpPr>
          <p:nvPr>
            <p:ph type="sldImg" idx="4294967295"/>
          </p:nvPr>
        </p:nvSpPr>
        <p:spPr>
          <a:ln>
            <a:miter lim="800000"/>
          </a:ln>
        </p:spPr>
      </p:sp>
      <p:sp>
        <p:nvSpPr>
          <p:cNvPr id="154626" name="备注占位符 2"/>
          <p:cNvSpPr>
            <a:spLocks noGrp="1" noChangeArrowheads="1"/>
          </p:cNvSpPr>
          <p:nvPr>
            <p:ph type="body" idx="4294967295"/>
          </p:nvPr>
        </p:nvSpPr>
        <p:spPr/>
        <p:txBody>
          <a:bodyPr/>
          <a:lstStyle/>
          <a:p>
            <a:endParaRPr lang="zh-CN" altLang="en-US" smtClean="0"/>
          </a:p>
        </p:txBody>
      </p:sp>
      <p:sp>
        <p:nvSpPr>
          <p:cNvPr id="15462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11BC7228-36FD-4208-B9A0-557D39B88722}" type="slidenum">
              <a:rPr lang="zh-CN" altLang="en-US" sz="1300"/>
              <a:t>101</a:t>
            </a:fld>
            <a:endParaRPr lang="zh-CN" altLang="en-US" sz="1300"/>
          </a:p>
        </p:txBody>
      </p:sp>
    </p:spTree>
    <p:extLst>
      <p:ext uri="{BB962C8B-B14F-4D97-AF65-F5344CB8AC3E}">
        <p14:creationId xmlns:p14="http://schemas.microsoft.com/office/powerpoint/2010/main" val="35854643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幻灯片图像占位符 1"/>
          <p:cNvSpPr>
            <a:spLocks noGrp="1" noRot="1" noChangeAspect="1" noChangeArrowheads="1"/>
          </p:cNvSpPr>
          <p:nvPr>
            <p:ph type="sldImg" idx="4294967295"/>
          </p:nvPr>
        </p:nvSpPr>
        <p:spPr>
          <a:ln>
            <a:miter lim="800000"/>
          </a:ln>
        </p:spPr>
      </p:sp>
      <p:sp>
        <p:nvSpPr>
          <p:cNvPr id="151554" name="备注占位符 2"/>
          <p:cNvSpPr>
            <a:spLocks noGrp="1" noChangeArrowheads="1"/>
          </p:cNvSpPr>
          <p:nvPr>
            <p:ph type="body" idx="4294967295"/>
          </p:nvPr>
        </p:nvSpPr>
        <p:spPr/>
        <p:txBody>
          <a:bodyPr/>
          <a:lstStyle/>
          <a:p>
            <a:endParaRPr lang="zh-CN" altLang="en-US" smtClean="0"/>
          </a:p>
        </p:txBody>
      </p:sp>
      <p:sp>
        <p:nvSpPr>
          <p:cNvPr id="15155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A214450C-381D-4A58-B636-C126ED57D8FE}" type="slidenum">
              <a:rPr lang="zh-CN" altLang="en-US" sz="1300"/>
              <a:t>103</a:t>
            </a:fld>
            <a:endParaRPr lang="zh-CN" altLang="en-US" sz="1300"/>
          </a:p>
        </p:txBody>
      </p:sp>
    </p:spTree>
    <p:extLst>
      <p:ext uri="{BB962C8B-B14F-4D97-AF65-F5344CB8AC3E}">
        <p14:creationId xmlns:p14="http://schemas.microsoft.com/office/powerpoint/2010/main" val="2085847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endParaRPr lang="zh-CN" altLang="en-US" smtClean="0"/>
          </a:p>
        </p:txBody>
      </p:sp>
      <p:sp>
        <p:nvSpPr>
          <p:cNvPr id="146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9562783-9A96-4820-B179-057C42A835D4}" type="slidenum">
              <a:rPr lang="zh-CN" altLang="en-US" sz="1300"/>
              <a:t>104</a:t>
            </a:fld>
            <a:endParaRPr lang="zh-CN" altLang="en-US" sz="1300"/>
          </a:p>
        </p:txBody>
      </p:sp>
    </p:spTree>
    <p:extLst>
      <p:ext uri="{BB962C8B-B14F-4D97-AF65-F5344CB8AC3E}">
        <p14:creationId xmlns:p14="http://schemas.microsoft.com/office/powerpoint/2010/main" val="3082127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endParaRPr lang="zh-CN" altLang="en-US" smtClean="0"/>
          </a:p>
        </p:txBody>
      </p:sp>
      <p:sp>
        <p:nvSpPr>
          <p:cNvPr id="146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9562783-9A96-4820-B179-057C42A835D4}" type="slidenum">
              <a:rPr lang="zh-CN" altLang="en-US" sz="1300"/>
              <a:t>105</a:t>
            </a:fld>
            <a:endParaRPr lang="zh-CN" altLang="en-US" sz="1300"/>
          </a:p>
        </p:txBody>
      </p:sp>
    </p:spTree>
    <p:extLst>
      <p:ext uri="{BB962C8B-B14F-4D97-AF65-F5344CB8AC3E}">
        <p14:creationId xmlns:p14="http://schemas.microsoft.com/office/powerpoint/2010/main" val="4279901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幻灯片图像占位符 1"/>
          <p:cNvSpPr>
            <a:spLocks noGrp="1" noRot="1" noChangeAspect="1" noChangeArrowheads="1"/>
          </p:cNvSpPr>
          <p:nvPr>
            <p:ph type="sldImg" idx="4294967295"/>
          </p:nvPr>
        </p:nvSpPr>
        <p:spPr>
          <a:ln>
            <a:miter lim="800000"/>
          </a:ln>
        </p:spPr>
      </p:sp>
      <p:sp>
        <p:nvSpPr>
          <p:cNvPr id="207874" name="备注占位符 2"/>
          <p:cNvSpPr>
            <a:spLocks noGrp="1" noChangeArrowheads="1"/>
          </p:cNvSpPr>
          <p:nvPr>
            <p:ph type="body" idx="4294967295"/>
          </p:nvPr>
        </p:nvSpPr>
        <p:spPr/>
        <p:txBody>
          <a:bodyPr/>
          <a:lstStyle/>
          <a:p>
            <a:endParaRPr lang="zh-CN" altLang="en-US" smtClean="0"/>
          </a:p>
        </p:txBody>
      </p:sp>
      <p:sp>
        <p:nvSpPr>
          <p:cNvPr id="20787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693A06DC-E06D-4313-B98B-E0E579C15DEC}" type="slidenum">
              <a:rPr lang="zh-CN" altLang="en-US" sz="1300"/>
              <a:t>137</a:t>
            </a:fld>
            <a:endParaRPr lang="zh-CN" altLang="en-US" sz="1300"/>
          </a:p>
        </p:txBody>
      </p:sp>
    </p:spTree>
    <p:extLst>
      <p:ext uri="{BB962C8B-B14F-4D97-AF65-F5344CB8AC3E}">
        <p14:creationId xmlns:p14="http://schemas.microsoft.com/office/powerpoint/2010/main" val="1234136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67587"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67588"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4D29168E-5DE6-4FA9-90C1-7B1DFAEDB2DA}"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12</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67590"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C90AB677-9588-4902-BB63-7B93367C53BF}"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12</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623473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75779"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75780"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2B12F20E-748D-41C6-A1AE-C4AAC78784E2}"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14</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75782"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679C4064-7777-4166-A427-21E90C83F611}"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14</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8449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77827"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77828"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41407794-1477-4164-9636-C7D9D2E33308}"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15</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77830"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19727472-77B6-4688-B41E-F8D197A3CCA2}"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15</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73025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84995"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84996"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03A273B0-28AF-4EFF-8998-2D18B665296E}"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16</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84998"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7F97D16C-0C12-4A92-B5F9-793F04998DC6}"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16</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742530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幻灯片图像占位符 1"/>
          <p:cNvSpPr>
            <a:spLocks noGrp="1" noRot="1" noChangeAspect="1" noChangeArrowheads="1" noTextEdit="1"/>
          </p:cNvSpPr>
          <p:nvPr>
            <p:ph type="sldImg" idx="4294967295"/>
          </p:nvPr>
        </p:nvSpPr>
        <p:spPr>
          <a:xfrm>
            <a:off x="1371600" y="1143000"/>
            <a:ext cx="4114800" cy="3086100"/>
          </a:xfrm>
          <a:solidFill>
            <a:srgbClr val="FFFFFF"/>
          </a:solidFill>
          <a:ln/>
        </p:spPr>
      </p:sp>
      <p:sp>
        <p:nvSpPr>
          <p:cNvPr id="87043" name="文本占位符 2"/>
          <p:cNvSpPr>
            <a:spLocks noGrp="1" noChangeArrowheads="1"/>
          </p:cNvSpPr>
          <p:nvPr>
            <p:ph type="body" idx="4294967295"/>
          </p:nvPr>
        </p:nvSpPr>
        <p:spPr>
          <a:xfrm>
            <a:off x="685800" y="4400550"/>
            <a:ext cx="5486400" cy="3600450"/>
          </a:xfrm>
          <a:noFill/>
        </p:spPr>
        <p:txBody>
          <a:bodyPr/>
          <a:lstStyle/>
          <a:p>
            <a:pPr eaLnBrk="1" hangingPunct="1"/>
            <a:endParaRPr lang="zh-CN" altLang="zh-CN" smtClean="0"/>
          </a:p>
        </p:txBody>
      </p:sp>
      <p:sp>
        <p:nvSpPr>
          <p:cNvPr id="87044" name="灯片编号占位符 3"/>
          <p:cNvSpPr>
            <a:spLocks noGrp="1" noChangeArrowheads="1"/>
          </p:cNvSpPr>
          <p:nvPr/>
        </p:nvSpPr>
        <p:spPr bwMode="auto">
          <a:xfrm>
            <a:off x="3884613" y="8685213"/>
            <a:ext cx="2971800"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60738515-CC11-4B52-907E-75983453F9CB}" type="slidenum">
              <a:rPr lang="zh-CN" altLang="en-US" sz="1200" b="0">
                <a:solidFill>
                  <a:schemeClr val="tx1"/>
                </a:solidFill>
                <a:latin typeface="Calibri" panose="020F0502020204030204" pitchFamily="34" charset="0"/>
                <a:ea typeface="宋体" panose="02010600030101010101" pitchFamily="2" charset="-122"/>
              </a:rPr>
              <a:pPr algn="r" eaLnBrk="1" hangingPunct="1">
                <a:buFont typeface="Arial" panose="020B0604020202020204" pitchFamily="34" charset="0"/>
                <a:buNone/>
              </a:pPr>
              <a:t>17</a:t>
            </a:fld>
            <a:endParaRPr lang="en-US" altLang="zh-CN" sz="1200" b="0">
              <a:solidFill>
                <a:schemeClr val="tx1"/>
              </a:solidFill>
              <a:latin typeface="Calibri" panose="020F0502020204030204" pitchFamily="34" charset="0"/>
              <a:ea typeface="宋体" panose="02010600030101010101" pitchFamily="2" charset="-122"/>
            </a:endParaRPr>
          </a:p>
        </p:txBody>
      </p:sp>
      <p:sp>
        <p:nvSpPr>
          <p:cNvPr id="6" name="页眉占位符 5"/>
          <p:cNvSpPr>
            <a:spLocks noGrp="1"/>
          </p:cNvSpPr>
          <p:nvPr>
            <p:ph type="hdr" sz="quarter"/>
          </p:nvPr>
        </p:nvSpPr>
        <p:spPr>
          <a:xfrm>
            <a:off x="0" y="0"/>
            <a:ext cx="2971800" cy="458788"/>
          </a:xfrm>
        </p:spPr>
        <p:txBody>
          <a:bodyPr/>
          <a:lstStyle/>
          <a:p>
            <a:pPr algn="l" fontAlgn="auto">
              <a:spcBef>
                <a:spcPts val="0"/>
              </a:spcBef>
              <a:spcAft>
                <a:spcPts val="0"/>
              </a:spcAft>
              <a:defRPr/>
            </a:pPr>
            <a:r>
              <a:rPr lang="zh-CN" altLang="en-US" b="0">
                <a:solidFill>
                  <a:schemeClr val="tx1"/>
                </a:solidFill>
                <a:latin typeface="+mn-lt"/>
                <a:ea typeface="+mn-ea"/>
                <a:sym typeface="+mn-ea"/>
              </a:rPr>
              <a:t>黄冈中学·2018年高考一轮复习</a:t>
            </a:r>
          </a:p>
        </p:txBody>
      </p:sp>
      <p:sp>
        <p:nvSpPr>
          <p:cNvPr id="87046" name="灯片编号占位符 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4000" b="1">
                <a:solidFill>
                  <a:srgbClr val="000000"/>
                </a:solidFill>
                <a:latin typeface="黑体" panose="02010609060101010101" pitchFamily="49" charset="-122"/>
                <a:ea typeface="黑体" panose="02010609060101010101" pitchFamily="49" charset="-122"/>
              </a:defRPr>
            </a:lvl1pPr>
            <a:lvl2pPr marL="742950" indent="-285750">
              <a:defRPr sz="4000" b="1">
                <a:solidFill>
                  <a:srgbClr val="000000"/>
                </a:solidFill>
                <a:latin typeface="黑体" panose="02010609060101010101" pitchFamily="49" charset="-122"/>
                <a:ea typeface="黑体" panose="02010609060101010101" pitchFamily="49" charset="-122"/>
              </a:defRPr>
            </a:lvl2pPr>
            <a:lvl3pPr marL="1143000" indent="-228600">
              <a:defRPr sz="4000" b="1">
                <a:solidFill>
                  <a:srgbClr val="000000"/>
                </a:solidFill>
                <a:latin typeface="黑体" panose="02010609060101010101" pitchFamily="49" charset="-122"/>
                <a:ea typeface="黑体" panose="02010609060101010101" pitchFamily="49" charset="-122"/>
              </a:defRPr>
            </a:lvl3pPr>
            <a:lvl4pPr marL="1600200" indent="-228600">
              <a:defRPr sz="4000" b="1">
                <a:solidFill>
                  <a:srgbClr val="000000"/>
                </a:solidFill>
                <a:latin typeface="黑体" panose="02010609060101010101" pitchFamily="49" charset="-122"/>
                <a:ea typeface="黑体" panose="02010609060101010101" pitchFamily="49" charset="-122"/>
              </a:defRPr>
            </a:lvl4pPr>
            <a:lvl5pPr marL="2057400" indent="-228600">
              <a:defRPr sz="4000" b="1">
                <a:solidFill>
                  <a:srgbClr val="000000"/>
                </a:solidFill>
                <a:latin typeface="黑体" panose="02010609060101010101" pitchFamily="49" charset="-122"/>
                <a:ea typeface="黑体" panose="02010609060101010101" pitchFamily="49" charset="-122"/>
              </a:defRPr>
            </a:lvl5pPr>
            <a:lvl6pPr marL="25146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6pPr>
            <a:lvl7pPr marL="29718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7pPr>
            <a:lvl8pPr marL="34290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8pPr>
            <a:lvl9pPr marL="3886200" indent="-228600" eaLnBrk="0" fontAlgn="base" hangingPunct="0">
              <a:spcBef>
                <a:spcPct val="0"/>
              </a:spcBef>
              <a:spcAft>
                <a:spcPct val="0"/>
              </a:spcAft>
              <a:defRPr sz="4000" b="1">
                <a:solidFill>
                  <a:srgbClr val="000000"/>
                </a:solidFill>
                <a:latin typeface="黑体" panose="02010609060101010101" pitchFamily="49" charset="-122"/>
                <a:ea typeface="黑体" panose="02010609060101010101" pitchFamily="49" charset="-122"/>
              </a:defRPr>
            </a:lvl9pPr>
          </a:lstStyle>
          <a:p>
            <a:pPr algn="r" eaLnBrk="1" hangingPunct="1">
              <a:buFont typeface="Arial" panose="020B0604020202020204" pitchFamily="34" charset="0"/>
              <a:buNone/>
            </a:pPr>
            <a:fld id="{5467B190-D89F-429B-BEB7-63A1C214A284}" type="slidenum">
              <a:rPr lang="zh-CN" altLang="en-US" sz="1200" b="0">
                <a:solidFill>
                  <a:schemeClr val="tx1"/>
                </a:solidFill>
                <a:latin typeface="Arial" panose="020B0604020202020204" pitchFamily="34" charset="0"/>
                <a:ea typeface="宋体" panose="02010600030101010101" pitchFamily="2" charset="-122"/>
              </a:rPr>
              <a:pPr algn="r" eaLnBrk="1" hangingPunct="1">
                <a:buFont typeface="Arial" panose="020B0604020202020204" pitchFamily="34" charset="0"/>
                <a:buNone/>
              </a:pPr>
              <a:t>17</a:t>
            </a:fld>
            <a:endParaRPr lang="en-US" altLang="zh-CN" sz="1200" b="0">
              <a:solidFill>
                <a:schemeClr val="tx1"/>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92362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幻灯片图像占位符 1"/>
          <p:cNvSpPr>
            <a:spLocks noGrp="1" noRot="1" noChangeAspect="1"/>
          </p:cNvSpPr>
          <p:nvPr>
            <p:ph type="sldImg"/>
          </p:nvPr>
        </p:nvSpPr>
        <p:spPr/>
      </p:sp>
      <p:sp>
        <p:nvSpPr>
          <p:cNvPr id="3" name="备注占位符 2"/>
          <p:cNvSpPr>
            <a:spLocks noGrp="1"/>
          </p:cNvSpPr>
          <p:nvPr>
            <p:ph type="body" idx="1"/>
          </p:nvPr>
        </p:nvSpPr>
        <p:spPr/>
        <p:txBody>
          <a:bodyPr vert="horz" lIns="91440" tIns="45720" rIns="91440" bIns="45720" rtlCol="0" anchor="t"/>
          <a:lstStyle/>
          <a:p>
            <a:pPr fontAlgn="auto"/>
            <a:endParaRPr lang="zh-CN" altLang="en-US" strike="noStrike" noProof="1"/>
          </a:p>
        </p:txBody>
      </p:sp>
      <p:sp>
        <p:nvSpPr>
          <p:cNvPr id="78851"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t>42</a:t>
            </a:fld>
            <a:endParaRPr lang="zh-CN" altLang="en-US" sz="1200"/>
          </a:p>
        </p:txBody>
      </p:sp>
    </p:spTree>
    <p:extLst>
      <p:ext uri="{BB962C8B-B14F-4D97-AF65-F5344CB8AC3E}">
        <p14:creationId xmlns:p14="http://schemas.microsoft.com/office/powerpoint/2010/main" val="26280998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幻灯片图像占位符 1"/>
          <p:cNvSpPr>
            <a:spLocks noGrp="1" noRot="1" noChangeAspect="1"/>
          </p:cNvSpPr>
          <p:nvPr>
            <p:ph type="sldImg"/>
          </p:nvPr>
        </p:nvSpPr>
        <p:spPr/>
      </p:sp>
      <p:sp>
        <p:nvSpPr>
          <p:cNvPr id="157698" name="备注占位符 2"/>
          <p:cNvSpPr>
            <a:spLocks noGrp="1"/>
          </p:cNvSpPr>
          <p:nvPr>
            <p:ph type="body"/>
          </p:nvPr>
        </p:nvSpPr>
        <p:spPr/>
        <p:txBody>
          <a:bodyPr lIns="91440" tIns="45720" rIns="91440" bIns="45720" anchor="t"/>
          <a:lstStyle/>
          <a:p>
            <a:pPr lvl="0"/>
            <a:endParaRPr lang="zh-CN" altLang="en-US" dirty="0"/>
          </a:p>
        </p:txBody>
      </p:sp>
      <p:sp>
        <p:nvSpPr>
          <p:cNvPr id="157699" name="灯片编号占位符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a:latin typeface="Arial" panose="020B0604020202020204" pitchFamily="34" charset="0"/>
                <a:ea typeface="宋体" panose="02010600030101010101" pitchFamily="2" charset="-122"/>
              </a:rPr>
              <a:t>58</a:t>
            </a:fld>
            <a:endParaRPr lang="zh-CN" altLang="en-US" sz="1200">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1370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幻灯片图像占位符 1"/>
          <p:cNvSpPr>
            <a:spLocks noGrp="1" noRot="1" noChangeAspect="1" noChangeArrowheads="1"/>
          </p:cNvSpPr>
          <p:nvPr>
            <p:ph type="sldImg" idx="4294967295"/>
          </p:nvPr>
        </p:nvSpPr>
        <p:spPr>
          <a:ln>
            <a:miter lim="800000"/>
          </a:ln>
        </p:spPr>
      </p:sp>
      <p:sp>
        <p:nvSpPr>
          <p:cNvPr id="146434" name="备注占位符 2"/>
          <p:cNvSpPr>
            <a:spLocks noGrp="1" noChangeArrowheads="1"/>
          </p:cNvSpPr>
          <p:nvPr>
            <p:ph type="body" idx="4294967295"/>
          </p:nvPr>
        </p:nvSpPr>
        <p:spPr/>
        <p:txBody>
          <a:bodyPr/>
          <a:lstStyle/>
          <a:p>
            <a:endParaRPr lang="zh-CN" altLang="en-US" smtClean="0"/>
          </a:p>
        </p:txBody>
      </p:sp>
      <p:sp>
        <p:nvSpPr>
          <p:cNvPr id="1464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a:fld id="{E9562783-9A96-4820-B179-057C42A835D4}" type="slidenum">
              <a:rPr lang="zh-CN" altLang="en-US" sz="1300"/>
              <a:t>99</a:t>
            </a:fld>
            <a:endParaRPr lang="zh-CN" altLang="en-US" sz="1300"/>
          </a:p>
        </p:txBody>
      </p:sp>
    </p:spTree>
    <p:extLst>
      <p:ext uri="{BB962C8B-B14F-4D97-AF65-F5344CB8AC3E}">
        <p14:creationId xmlns:p14="http://schemas.microsoft.com/office/powerpoint/2010/main" val="1815441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173157"/>
            <a:ext cx="7772400" cy="1470025"/>
          </a:xfrm>
        </p:spPr>
        <p:txBody>
          <a:bodyPr anchor="b"/>
          <a:lstStyle>
            <a:lvl1pPr algn="l">
              <a:defRPr sz="4800"/>
            </a:lvl1pPr>
          </a:lstStyle>
          <a:p>
            <a:r>
              <a:rPr lang="zh-CN" altLang="en-US" smtClean="0"/>
              <a:t>单击此处编辑母版标题样式</a:t>
            </a:r>
            <a:endParaRPr lang="en-US"/>
          </a:p>
        </p:txBody>
      </p:sp>
      <p:sp>
        <p:nvSpPr>
          <p:cNvPr id="3" name="副标题 2"/>
          <p:cNvSpPr>
            <a:spLocks noGrp="1"/>
          </p:cNvSpPr>
          <p:nvPr>
            <p:ph type="subTitle" idx="1"/>
          </p:nvPr>
        </p:nvSpPr>
        <p:spPr>
          <a:xfrm>
            <a:off x="687716" y="2643182"/>
            <a:ext cx="6670366" cy="1752600"/>
          </a:xfrm>
        </p:spPr>
        <p:txBody>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lvl1pPr>
              <a:defRPr/>
            </a:lvl1pPr>
          </a:lstStyle>
          <a:p>
            <a:pPr>
              <a:defRPr/>
            </a:pPr>
            <a:fld id="{4BC3297C-E04E-4BBD-9A05-C37B60ED540A}" type="datetimeFigureOut">
              <a:rPr lang="zh-CN" altLang="en-US"/>
              <a:t>2018/7/17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75E2BFD-DB88-478A-B303-FDD5F70B7F84}"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945E14AF-6427-4F0C-B8C5-B75F52BCF71A}" type="datetimeFigureOut">
              <a:rPr lang="zh-CN" altLang="en-US"/>
              <a:t>2018/7/17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8BD6C6-F597-49F3-AB68-B090AA526D0F}"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43768" y="274639"/>
            <a:ext cx="1543032"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9"/>
            <a:ext cx="661513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657AAF9D-0E72-4390-870C-357D10AAC206}" type="datetimeFigureOut">
              <a:rPr lang="zh-CN" altLang="en-US"/>
              <a:t>2018/7/17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7AE8724-D3E7-4AFD-8805-73BD02AC9E4D}"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000" b="0" i="0" u="none" strike="noStrike" kern="1200" cap="none" spc="0" normalizeH="0" baseline="0" noProof="1">
              <a:ln>
                <a:noFill/>
              </a:ln>
              <a:solidFill>
                <a:schemeClr val="tx1">
                  <a:tint val="75000"/>
                </a:schemeClr>
              </a:solidFill>
              <a:effectLst/>
              <a:uLnTx/>
              <a:uFillTx/>
              <a:latin typeface="Calibri" panose="020F0502020204030204" charset="0"/>
              <a:ea typeface="幼圆" panose="02010509060101010101"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sz="1800" b="0" i="0" u="none" strike="noStrike" kern="1200" cap="none" spc="0" normalizeH="0" baseline="0" noProof="1">
              <a:ln>
                <a:noFill/>
              </a:ln>
              <a:solidFill>
                <a:schemeClr val="tx1"/>
              </a:solidFill>
              <a:effectLst/>
              <a:uLnTx/>
              <a:uFillTx/>
              <a:latin typeface="Calibri" panose="020F0502020204030204" charset="0"/>
              <a:ea typeface="幼圆" panose="02010509060101010101" charset="-122"/>
              <a:cs typeface="+mn-cs"/>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zh-CN" altLang="en-US" dirty="0"/>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pPr lvl="0">
              <a:buChar char="•"/>
            </a:pPr>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a:buChar char="•"/>
            </a:pPr>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buChar char="•"/>
            </a:pPr>
            <a:fld id="{9A0DB2DC-4C9A-4742-B13C-FB6460FD3503}" type="slidenum">
              <a:rPr lang="zh-CN" altLang="en-US" dirty="0">
                <a:latin typeface="Arial" panose="020B0604020202020204" pitchFamily="34" charset="0"/>
              </a:rPr>
              <a:t>‹#›</a:t>
            </a:fld>
            <a:endParaRPr lang="zh-CN"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5167"/>
            <a:ext cx="8229600" cy="1143000"/>
          </a:xfrm>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fld id="{2362DE87-89AA-48DE-8434-DCACA883A56C}" type="datetime1">
              <a:rPr kumimoji="0" lang="zh-CN" altLang="en-US"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rPr>
              <a:t>2018/7/17</a:t>
            </a:fld>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smtClean="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lstStyle/>
          <a:p>
            <a:pPr lvl="0" eaLnBrk="1" fontAlgn="base" hangingPunct="1"/>
            <a:fld id="{9A0DB2DC-4C9A-4742-B13C-FB6460FD3503}" type="slidenum">
              <a:rPr lang="zh-CN" altLang="en-US" strike="noStrike" noProof="1" dirty="0">
                <a:latin typeface="Arial" panose="020B0604020202020204" pitchFamily="34" charset="0"/>
                <a:ea typeface="宋体" panose="02010600030101010101" pitchFamily="2" charset="-122"/>
                <a:cs typeface="+mn-cs"/>
              </a:rPr>
              <a:t>‹#›</a:t>
            </a:fld>
            <a:endParaRPr lang="zh-CN" altLang="en-US" strike="noStrike" noProof="1">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36B4D652-28BE-4EF6-84BB-0EC5AE2FFC85}" type="datetimeFigureOut">
              <a:rPr lang="zh-CN" altLang="en-US"/>
              <a:t>2018/7/17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3E75243-C7CB-4F8F-BA40-E969378AD241}" type="slidenum">
              <a:rPr lang="zh-CN" altLang="en-US"/>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85800" y="2924181"/>
            <a:ext cx="7772400" cy="1362075"/>
          </a:xfrm>
        </p:spPr>
        <p:txBody>
          <a:bodyPr anchor="t"/>
          <a:lstStyle>
            <a:lvl1pPr algn="l">
              <a:defRPr sz="4400" b="0"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685800" y="1428747"/>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lvl1pPr>
              <a:defRPr/>
            </a:lvl1pPr>
          </a:lstStyle>
          <a:p>
            <a:pPr>
              <a:defRPr/>
            </a:pPr>
            <a:fld id="{178F5749-8E38-4193-9633-22456B6EAA41}" type="datetimeFigureOut">
              <a:rPr lang="zh-CN" altLang="en-US"/>
              <a:t>2018/7/17</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3159FE4-9512-4D93-9EB0-937B2FE37193}" type="slidenum">
              <a:rPr lang="zh-CN" altLang="en-US"/>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1D9C9309-A77D-4270-BA9C-D67C845813F7}" type="datetimeFigureOut">
              <a:rPr lang="zh-CN" altLang="en-US"/>
              <a:t>2018/7/17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6A055A3-6AA8-4519-A52B-5F78F1ECB74D}"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3"/>
          <p:cNvSpPr>
            <a:spLocks noGrp="1"/>
          </p:cNvSpPr>
          <p:nvPr>
            <p:ph type="dt" sz="half" idx="10"/>
          </p:nvPr>
        </p:nvSpPr>
        <p:spPr/>
        <p:txBody>
          <a:bodyPr/>
          <a:lstStyle>
            <a:lvl1pPr>
              <a:defRPr/>
            </a:lvl1pPr>
          </a:lstStyle>
          <a:p>
            <a:pPr>
              <a:defRPr/>
            </a:pPr>
            <a:fld id="{E701476B-6F4C-4024-B9C9-DA49C870201A}" type="datetimeFigureOut">
              <a:rPr lang="zh-CN" altLang="en-US"/>
              <a:t>2018/7/17</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485C8AB2-3825-4D68-BE80-CCB6FE716F6E}"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3"/>
          <p:cNvSpPr>
            <a:spLocks noGrp="1"/>
          </p:cNvSpPr>
          <p:nvPr>
            <p:ph type="dt" sz="half" idx="10"/>
          </p:nvPr>
        </p:nvSpPr>
        <p:spPr/>
        <p:txBody>
          <a:bodyPr/>
          <a:lstStyle>
            <a:lvl1pPr>
              <a:defRPr/>
            </a:lvl1pPr>
          </a:lstStyle>
          <a:p>
            <a:pPr>
              <a:defRPr/>
            </a:pPr>
            <a:fld id="{A9D68323-E563-44BA-BB6D-E3F0043925DE}" type="datetimeFigureOut">
              <a:rPr lang="zh-CN" altLang="en-US"/>
              <a:t>2018/7/17</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79001723-4D8B-491A-90AF-9DEA0F3B3749}"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2E40D61A-3D08-402E-9CD5-0B940F016B6D}" type="datetimeFigureOut">
              <a:rPr lang="zh-CN" altLang="en-US"/>
              <a:t>2018/7/17</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15833D6D-F9A7-4D92-8DAF-9846717F90CC}"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3" name="内容占位符 2"/>
          <p:cNvSpPr>
            <a:spLocks noGrp="1"/>
          </p:cNvSpPr>
          <p:nvPr>
            <p:ph idx="1"/>
          </p:nvPr>
        </p:nvSpPr>
        <p:spPr>
          <a:xfrm>
            <a:off x="460382" y="1071546"/>
            <a:ext cx="5111750" cy="50497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5679083" y="1071546"/>
            <a:ext cx="3008313" cy="34290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2" name="标题 1"/>
          <p:cNvSpPr>
            <a:spLocks noGrp="1"/>
          </p:cNvSpPr>
          <p:nvPr>
            <p:ph type="title"/>
          </p:nvPr>
        </p:nvSpPr>
        <p:spPr>
          <a:xfrm>
            <a:off x="457205" y="285728"/>
            <a:ext cx="8230993" cy="696626"/>
          </a:xfrm>
        </p:spPr>
        <p:txBody>
          <a:bodyPr/>
          <a:lstStyle>
            <a:lvl1pPr algn="ctr">
              <a:defRPr sz="3600" b="0"/>
            </a:lvl1pPr>
          </a:lstStyle>
          <a:p>
            <a:r>
              <a:rPr lang="zh-CN" altLang="en-US" smtClean="0"/>
              <a:t>单击此处编辑母版标题样式</a:t>
            </a:r>
            <a:endParaRPr lang="en-US"/>
          </a:p>
        </p:txBody>
      </p:sp>
      <p:sp>
        <p:nvSpPr>
          <p:cNvPr id="5" name="日期占位符 3"/>
          <p:cNvSpPr>
            <a:spLocks noGrp="1"/>
          </p:cNvSpPr>
          <p:nvPr>
            <p:ph type="dt" sz="half" idx="10"/>
          </p:nvPr>
        </p:nvSpPr>
        <p:spPr/>
        <p:txBody>
          <a:bodyPr/>
          <a:lstStyle>
            <a:lvl1pPr>
              <a:defRPr/>
            </a:lvl1pPr>
          </a:lstStyle>
          <a:p>
            <a:pPr>
              <a:defRPr/>
            </a:pPr>
            <a:fld id="{DC2517CC-EFEB-4A1C-B287-D546F1787710}" type="datetimeFigureOut">
              <a:rPr lang="zh-CN" altLang="en-US"/>
              <a:t>2018/7/17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0C469B9-D880-403E-91FD-5E67F7B5385A}"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001024" y="642918"/>
            <a:ext cx="785818" cy="4572032"/>
          </a:xfrm>
        </p:spPr>
        <p:txBody>
          <a:bodyPr vert="eaVert"/>
          <a:lstStyle>
            <a:lvl1pPr algn="l">
              <a:defRPr sz="2400" b="0"/>
            </a:lvl1pPr>
          </a:lstStyle>
          <a:p>
            <a:r>
              <a:rPr lang="zh-CN" altLang="en-US" smtClean="0"/>
              <a:t>单击此处编辑母版标题样式</a:t>
            </a:r>
            <a:endParaRPr lang="en-US"/>
          </a:p>
        </p:txBody>
      </p:sp>
      <p:sp>
        <p:nvSpPr>
          <p:cNvPr id="3" name="图片占位符 2"/>
          <p:cNvSpPr>
            <a:spLocks noGrp="1"/>
          </p:cNvSpPr>
          <p:nvPr>
            <p:ph type="pic" idx="1"/>
          </p:nvPr>
        </p:nvSpPr>
        <p:spPr>
          <a:xfrm>
            <a:off x="442922" y="541340"/>
            <a:ext cx="6415094" cy="5459428"/>
          </a:xfrm>
          <a:prstGeom prst="roundRect">
            <a:avLst>
              <a:gd name="adj" fmla="val 4800"/>
            </a:avLst>
          </a:prstGeom>
          <a:solidFill>
            <a:schemeClr val="accent1">
              <a:tint val="20000"/>
            </a:schemeClr>
          </a:solidFill>
          <a:ln w="38100">
            <a:gradFill flip="none" rotWithShape="1">
              <a:gsLst>
                <a:gs pos="0">
                  <a:schemeClr val="accent1">
                    <a:alpha val="50000"/>
                  </a:schemeClr>
                </a:gs>
                <a:gs pos="100000">
                  <a:schemeClr val="accent1">
                    <a:tint val="20000"/>
                  </a:schemeClr>
                </a:gs>
              </a:gsLst>
              <a:lin ang="16200000" scaled="1"/>
              <a:tileRect/>
            </a:gradFill>
          </a:ln>
          <a:effectLst>
            <a:outerShdw blurRad="76200" dist="38100" dir="5400000" sx="100500" sy="100500" algn="tl" rotWithShape="0">
              <a:srgbClr val="000000">
                <a:alpha val="50000"/>
              </a:srgb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文本占位符 3"/>
          <p:cNvSpPr>
            <a:spLocks noGrp="1"/>
          </p:cNvSpPr>
          <p:nvPr>
            <p:ph type="body" sz="half" idx="2"/>
          </p:nvPr>
        </p:nvSpPr>
        <p:spPr>
          <a:xfrm>
            <a:off x="7072330" y="1000108"/>
            <a:ext cx="914368" cy="4214842"/>
          </a:xfrm>
        </p:spPr>
        <p:txBody>
          <a:bodyPr vert="eaVert"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3"/>
          <p:cNvSpPr>
            <a:spLocks noGrp="1"/>
          </p:cNvSpPr>
          <p:nvPr>
            <p:ph type="dt" sz="half" idx="10"/>
          </p:nvPr>
        </p:nvSpPr>
        <p:spPr/>
        <p:txBody>
          <a:bodyPr/>
          <a:lstStyle>
            <a:lvl1pPr>
              <a:defRPr/>
            </a:lvl1pPr>
          </a:lstStyle>
          <a:p>
            <a:pPr>
              <a:defRPr/>
            </a:pPr>
            <a:fld id="{B4508195-6D74-4457-8A3C-EC00974F6EA0}" type="datetimeFigureOut">
              <a:rPr lang="zh-CN" altLang="en-US"/>
              <a:t>2018/7/17</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4D4D7F2-C5A4-48ED-943A-B371796E25BD}"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1026" name="图片 7"/>
          <p:cNvPicPr>
            <a:picLocks noChangeAspect="1"/>
          </p:cNvPicPr>
          <p:nvPr/>
        </p:nvPicPr>
        <p:blipFill>
          <a:blip r:embed="rId17">
            <a:lum bright="12000" contrast="40000"/>
          </a:blip>
          <a:srcRect/>
          <a:stretch>
            <a:fillRect/>
          </a:stretch>
        </p:blipFill>
        <p:spPr bwMode="auto">
          <a:xfrm>
            <a:off x="6667500" y="4914900"/>
            <a:ext cx="2476500" cy="1943100"/>
          </a:xfrm>
          <a:prstGeom prst="rect">
            <a:avLst/>
          </a:prstGeom>
          <a:noFill/>
          <a:ln w="9525">
            <a:noFill/>
            <a:miter lim="800000"/>
            <a:headEnd/>
            <a:tailEnd/>
          </a:ln>
        </p:spPr>
      </p:pic>
      <p:sp>
        <p:nvSpPr>
          <p:cNvPr id="10" name="矩形 9"/>
          <p:cNvSpPr/>
          <p:nvPr/>
        </p:nvSpPr>
        <p:spPr>
          <a:xfrm>
            <a:off x="0" y="0"/>
            <a:ext cx="9144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20000"/>
                </a:schemeClr>
              </a:gs>
              <a:gs pos="100000">
                <a:schemeClr val="accent1">
                  <a:tint val="50000"/>
                  <a:shade val="100000"/>
                  <a:hueMod val="100000"/>
                  <a:satMod val="500000"/>
                </a:schemeClr>
              </a:gs>
            </a:gsLst>
            <a:lin ang="18900000" scaled="1"/>
            <a:tileRect/>
          </a:gradFill>
          <a:ln w="12700" cap="rnd" cmpd="sng" algn="ctr">
            <a:noFill/>
            <a:prstDash val="solid"/>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sp>
        <p:nvSpPr>
          <p:cNvPr id="11" name="矩形 10"/>
          <p:cNvSpPr/>
          <p:nvPr/>
        </p:nvSpPr>
        <p:spPr>
          <a:xfrm>
            <a:off x="0" y="40951"/>
            <a:ext cx="4572000" cy="71438"/>
          </a:xfrm>
          <a:prstGeom prst="rect">
            <a:avLst/>
          </a:prstGeom>
          <a:gradFill flip="none" rotWithShape="1">
            <a:gsLst>
              <a:gs pos="0">
                <a:schemeClr val="accent1">
                  <a:tint val="100000"/>
                  <a:shade val="50000"/>
                  <a:hueMod val="100000"/>
                  <a:satMod val="250000"/>
                  <a:alpha val="0"/>
                </a:schemeClr>
              </a:gs>
              <a:gs pos="75000">
                <a:schemeClr val="accent1">
                  <a:tint val="80000"/>
                  <a:shade val="100000"/>
                  <a:hueMod val="100000"/>
                  <a:satMod val="375000"/>
                  <a:alpha val="5000"/>
                </a:schemeClr>
              </a:gs>
              <a:gs pos="100000">
                <a:schemeClr val="accent1">
                  <a:tint val="50000"/>
                  <a:shade val="100000"/>
                  <a:hueMod val="100000"/>
                  <a:satMod val="500000"/>
                  <a:alpha val="60000"/>
                </a:schemeClr>
              </a:gs>
            </a:gsLst>
            <a:lin ang="8100000" scaled="1"/>
            <a:tileRect/>
          </a:gradFill>
          <a:ln w="12700" cap="rnd" cmpd="sng" algn="ctr">
            <a:noFill/>
            <a:prstDash val="solid"/>
          </a:ln>
          <a:effectLst>
            <a:glow>
              <a:schemeClr val="accent1">
                <a:tint val="100000"/>
                <a:shade val="100000"/>
                <a:hueMod val="100000"/>
                <a:satMod val="100000"/>
              </a:schemeClr>
            </a:glow>
            <a:softEdge rad="12700"/>
          </a:effectLst>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endParaRPr lang="zh-CN" altLang="en-US"/>
          </a:p>
        </p:txBody>
      </p:sp>
      <p:pic>
        <p:nvPicPr>
          <p:cNvPr id="1033" name="图片 8"/>
          <p:cNvPicPr>
            <a:picLocks noChangeAspect="1"/>
          </p:cNvPicPr>
          <p:nvPr/>
        </p:nvPicPr>
        <p:blipFill>
          <a:blip r:embed="rId18">
            <a:lum bright="34000" contrast="40000"/>
          </a:blip>
          <a:srcRect/>
          <a:stretch>
            <a:fillRect/>
          </a:stretch>
        </p:blipFill>
        <p:spPr bwMode="auto">
          <a:xfrm>
            <a:off x="0" y="6419850"/>
            <a:ext cx="9144000" cy="438150"/>
          </a:xfrm>
          <a:prstGeom prst="rect">
            <a:avLst/>
          </a:prstGeom>
          <a:noFill/>
          <a:ln w="9525">
            <a:noFill/>
            <a:miter lim="800000"/>
            <a:headEnd/>
            <a:tailEnd/>
          </a:ln>
        </p:spPr>
      </p:pic>
      <p:sp>
        <p:nvSpPr>
          <p:cNvPr id="1034" name="标题占位符 1"/>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35" name="文本占位符 2"/>
          <p:cNvSpPr>
            <a:spLocks noGrp="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日期占位符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fld id="{006A9966-3021-4068-8A33-83D0B311A5FF}" type="datetimeFigureOut">
              <a:rPr lang="zh-CN" altLang="en-US"/>
              <a:t>2018/7/17</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a:solidFill>
                  <a:schemeClr val="tx1">
                    <a:tint val="75000"/>
                  </a:schemeClr>
                </a:solidFill>
                <a:latin typeface="+mn-lt"/>
                <a:ea typeface="+mn-ea"/>
                <a:cs typeface="+mn-cs"/>
              </a:defRPr>
            </a:lvl1pPr>
          </a:lstStyle>
          <a:p>
            <a:pPr>
              <a:defRPr/>
            </a:pPr>
            <a:fld id="{2E89C07A-32DF-4731-87C6-B041708DF0DB}"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8" Type="http://schemas.openxmlformats.org/officeDocument/2006/relationships/tags" Target="../tags/tag13.xml"/><Relationship Id="rId3" Type="http://schemas.openxmlformats.org/officeDocument/2006/relationships/tags" Target="../tags/tag8.xml"/><Relationship Id="rId7" Type="http://schemas.openxmlformats.org/officeDocument/2006/relationships/tags" Target="../tags/tag1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10" Type="http://schemas.openxmlformats.org/officeDocument/2006/relationships/slideLayout" Target="../slideLayouts/slideLayout2.xml"/><Relationship Id="rId4" Type="http://schemas.openxmlformats.org/officeDocument/2006/relationships/tags" Target="../tags/tag9.xml"/><Relationship Id="rId9" Type="http://schemas.openxmlformats.org/officeDocument/2006/relationships/tags" Target="../tags/tag14.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Microsoft_Word_97_-_2003___1.doc"/><Relationship Id="rId7" Type="http://schemas.openxmlformats.org/officeDocument/2006/relationships/image" Target="../media/image25.png"/><Relationship Id="rId2" Type="http://schemas.openxmlformats.org/officeDocument/2006/relationships/slideLayout" Target="../slideLayouts/slideLayout13.xml"/><Relationship Id="rId1" Type="http://schemas.openxmlformats.org/officeDocument/2006/relationships/vmlDrawing" Target="../drawings/vmlDrawing1.vml"/><Relationship Id="rId6" Type="http://schemas.openxmlformats.org/officeDocument/2006/relationships/image" Target="../media/image24.emf"/><Relationship Id="rId5" Type="http://schemas.openxmlformats.org/officeDocument/2006/relationships/oleObject" Target="../embeddings/Microsoft_Word_97_-_2003___2.doc"/><Relationship Id="rId4" Type="http://schemas.openxmlformats.org/officeDocument/2006/relationships/image" Target="../media/image23.emf"/></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8" Type="http://schemas.openxmlformats.org/officeDocument/2006/relationships/tags" Target="../tags/tag22.xml"/><Relationship Id="rId13" Type="http://schemas.openxmlformats.org/officeDocument/2006/relationships/tags" Target="../tags/tag27.xml"/><Relationship Id="rId18" Type="http://schemas.openxmlformats.org/officeDocument/2006/relationships/slideLayout" Target="../slideLayouts/slideLayout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tags" Target="../tags/tag26.xml"/><Relationship Id="rId17" Type="http://schemas.openxmlformats.org/officeDocument/2006/relationships/tags" Target="../tags/tag31.xml"/><Relationship Id="rId2" Type="http://schemas.openxmlformats.org/officeDocument/2006/relationships/tags" Target="../tags/tag16.xml"/><Relationship Id="rId16" Type="http://schemas.openxmlformats.org/officeDocument/2006/relationships/tags" Target="../tags/tag30.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tags" Target="../tags/tag25.xml"/><Relationship Id="rId5" Type="http://schemas.openxmlformats.org/officeDocument/2006/relationships/tags" Target="../tags/tag19.xml"/><Relationship Id="rId15" Type="http://schemas.openxmlformats.org/officeDocument/2006/relationships/tags" Target="../tags/tag29.xml"/><Relationship Id="rId10" Type="http://schemas.openxmlformats.org/officeDocument/2006/relationships/tags" Target="../tags/tag24.xml"/><Relationship Id="rId4" Type="http://schemas.openxmlformats.org/officeDocument/2006/relationships/tags" Target="../tags/tag18.xml"/><Relationship Id="rId9" Type="http://schemas.openxmlformats.org/officeDocument/2006/relationships/tags" Target="../tags/tag23.xml"/><Relationship Id="rId14" Type="http://schemas.openxmlformats.org/officeDocument/2006/relationships/tags" Target="../tags/tag28.xml"/></Relationships>
</file>

<file path=ppt/slides/_rels/slide1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hyperlink" Target="&#19968;&#36718;&#36890;&#21490;&#22797;&#20064;.xls" TargetMode="Externa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ext Box 7"/>
          <p:cNvSpPr txBox="1"/>
          <p:nvPr/>
        </p:nvSpPr>
        <p:spPr>
          <a:xfrm>
            <a:off x="0" y="764704"/>
            <a:ext cx="8497887" cy="2425279"/>
          </a:xfrm>
          <a:prstGeom prst="rect">
            <a:avLst/>
          </a:prstGeom>
          <a:noFill/>
          <a:ln w="9525">
            <a:noFill/>
          </a:ln>
        </p:spPr>
        <p:txBody>
          <a:bodyPr>
            <a:spAutoFit/>
          </a:bodyPr>
          <a:lstStyle/>
          <a:p>
            <a:pPr algn="ctr">
              <a:lnSpc>
                <a:spcPct val="140000"/>
              </a:lnSpc>
              <a:spcBef>
                <a:spcPct val="50000"/>
              </a:spcBef>
            </a:pPr>
            <a:r>
              <a:rPr lang="zh-CN" altLang="en-US" sz="5400" b="1" dirty="0">
                <a:solidFill>
                  <a:srgbClr val="CC3300"/>
                </a:solidFill>
                <a:latin typeface="黑体" panose="02010609060101010101" pitchFamily="49" charset="-122"/>
                <a:ea typeface="黑体" panose="02010609060101010101" pitchFamily="49" charset="-122"/>
              </a:rPr>
              <a:t>潜心研究 精准备考</a:t>
            </a:r>
          </a:p>
          <a:p>
            <a:pPr algn="r">
              <a:lnSpc>
                <a:spcPct val="140000"/>
              </a:lnSpc>
              <a:spcBef>
                <a:spcPct val="50000"/>
              </a:spcBef>
            </a:pPr>
            <a:r>
              <a:rPr lang="en-US" altLang="zh-CN" sz="4000" b="1" dirty="0" smtClean="0">
                <a:latin typeface="楷体_GB2312" panose="02010609030101010101" pitchFamily="49" charset="-122"/>
              </a:rPr>
              <a:t>——2018</a:t>
            </a:r>
            <a:r>
              <a:rPr lang="zh-CN" altLang="en-US" sz="4000" b="1" dirty="0" smtClean="0">
                <a:latin typeface="楷体_GB2312" panose="02010609030101010101" pitchFamily="49" charset="-122"/>
              </a:rPr>
              <a:t>高考</a:t>
            </a:r>
            <a:r>
              <a:rPr lang="zh-CN" altLang="en-US" sz="4000" b="1" dirty="0">
                <a:latin typeface="楷体_GB2312" panose="02010609030101010101" pitchFamily="49" charset="-122"/>
              </a:rPr>
              <a:t>分析及</a:t>
            </a:r>
            <a:r>
              <a:rPr lang="en-US" altLang="zh-CN" sz="4000" b="1" dirty="0" smtClean="0">
                <a:latin typeface="楷体_GB2312" panose="02010609030101010101" pitchFamily="49" charset="-122"/>
              </a:rPr>
              <a:t>2019</a:t>
            </a:r>
            <a:r>
              <a:rPr lang="zh-CN" altLang="en-US" sz="4000" b="1" dirty="0" smtClean="0">
                <a:latin typeface="楷体_GB2312" panose="02010609030101010101" pitchFamily="49" charset="-122"/>
              </a:rPr>
              <a:t> 备考</a:t>
            </a:r>
            <a:r>
              <a:rPr lang="zh-CN" altLang="en-US" sz="4000" b="1" dirty="0">
                <a:latin typeface="楷体_GB2312" panose="02010609030101010101" pitchFamily="49" charset="-122"/>
              </a:rPr>
              <a:t>策略</a:t>
            </a:r>
          </a:p>
        </p:txBody>
      </p:sp>
      <p:sp>
        <p:nvSpPr>
          <p:cNvPr id="2" name="文本框 1"/>
          <p:cNvSpPr txBox="1"/>
          <p:nvPr/>
        </p:nvSpPr>
        <p:spPr>
          <a:xfrm>
            <a:off x="971600" y="5229200"/>
            <a:ext cx="7272808" cy="707886"/>
          </a:xfrm>
          <a:prstGeom prst="rect">
            <a:avLst/>
          </a:prstGeom>
          <a:noFill/>
        </p:spPr>
        <p:txBody>
          <a:bodyPr wrap="square" rtlCol="0">
            <a:spAutoFit/>
          </a:bodyPr>
          <a:lstStyle/>
          <a:p>
            <a:r>
              <a:rPr lang="zh-CN" altLang="en-US" sz="4000" b="1" dirty="0" smtClean="0"/>
              <a:t>湖南省长沙市雅礼中学   刘秋祥</a:t>
            </a:r>
            <a:endParaRPr lang="zh-CN" altLang="en-US" sz="4000" b="1" dirty="0"/>
          </a:p>
        </p:txBody>
      </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49" name="标题 1"/>
          <p:cNvSpPr>
            <a:spLocks noGrp="1"/>
          </p:cNvSpPr>
          <p:nvPr>
            <p:ph type="title"/>
          </p:nvPr>
        </p:nvSpPr>
        <p:spPr/>
        <p:txBody>
          <a:bodyPr wrap="square" lIns="91440" tIns="45720" rIns="91440" bIns="45720" anchor="ctr"/>
          <a:lstStyle/>
          <a:p>
            <a:pPr eaLnBrk="1" hangingPunct="1"/>
            <a:endParaRPr lang="zh-CN" altLang="en-US" dirty="0"/>
          </a:p>
        </p:txBody>
      </p:sp>
      <p:sp>
        <p:nvSpPr>
          <p:cNvPr id="53250" name="内容占位符 2"/>
          <p:cNvSpPr>
            <a:spLocks noGrp="1"/>
          </p:cNvSpPr>
          <p:nvPr>
            <p:ph idx="1"/>
          </p:nvPr>
        </p:nvSpPr>
        <p:spPr/>
        <p:txBody>
          <a:bodyPr wrap="square" lIns="91440" tIns="45720" rIns="91440" bIns="45720" anchor="t"/>
          <a:lstStyle/>
          <a:p>
            <a:pPr eaLnBrk="1" hangingPunct="1"/>
            <a:endParaRPr lang="zh-CN" altLang="en-US" dirty="0"/>
          </a:p>
        </p:txBody>
      </p:sp>
      <p:pic>
        <p:nvPicPr>
          <p:cNvPr id="39939" name="图片 3" descr="幻灯片49"/>
          <p:cNvPicPr>
            <a:picLocks noChangeAspect="1"/>
          </p:cNvPicPr>
          <p:nvPr/>
        </p:nvPicPr>
        <p:blipFill>
          <a:blip r:embed="rId2"/>
          <a:stretch>
            <a:fillRect/>
          </a:stretch>
        </p:blipFill>
        <p:spPr>
          <a:xfrm>
            <a:off x="250825" y="116632"/>
            <a:ext cx="8642350" cy="5848350"/>
          </a:xfrm>
          <a:prstGeom prst="rect">
            <a:avLst/>
          </a:prstGeom>
          <a:noFill/>
          <a:ln w="9525">
            <a:noFill/>
          </a:ln>
        </p:spPr>
      </p:pic>
      <p:sp>
        <p:nvSpPr>
          <p:cNvPr id="2" name="矩形 1"/>
          <p:cNvSpPr/>
          <p:nvPr/>
        </p:nvSpPr>
        <p:spPr>
          <a:xfrm>
            <a:off x="0" y="-77159"/>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9939"/>
                                        </p:tgtEl>
                                        <p:attrNameLst>
                                          <p:attrName>style.visibility</p:attrName>
                                        </p:attrNameLst>
                                      </p:cBhvr>
                                      <p:to>
                                        <p:strVal val="visible"/>
                                      </p:to>
                                    </p:set>
                                    <p:animEffect transition="in" filter="box(in)">
                                      <p:cBhvr>
                                        <p:cTn id="7" dur="2000"/>
                                        <p:tgtEl>
                                          <p:spTgt spid="399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7" name="AutoShape 3"/>
          <p:cNvSpPr>
            <a:spLocks noChangeArrowheads="1"/>
          </p:cNvSpPr>
          <p:nvPr/>
        </p:nvSpPr>
        <p:spPr bwMode="auto">
          <a:xfrm rot="-3626814">
            <a:off x="4814888" y="2309813"/>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58" name="AutoShape 4"/>
          <p:cNvSpPr>
            <a:spLocks noChangeArrowheads="1"/>
          </p:cNvSpPr>
          <p:nvPr/>
        </p:nvSpPr>
        <p:spPr bwMode="auto">
          <a:xfrm rot="3465783">
            <a:off x="4761706" y="4420394"/>
            <a:ext cx="792163" cy="288925"/>
          </a:xfrm>
          <a:prstGeom prst="rightArrow">
            <a:avLst>
              <a:gd name="adj1" fmla="val 35167"/>
              <a:gd name="adj2" fmla="val 110597"/>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59" name="AutoShape 5"/>
          <p:cNvSpPr>
            <a:spLocks noChangeArrowheads="1"/>
          </p:cNvSpPr>
          <p:nvPr/>
        </p:nvSpPr>
        <p:spPr bwMode="auto">
          <a:xfrm rot="-7230978">
            <a:off x="3595688" y="2386013"/>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0" name="AutoShape 6"/>
          <p:cNvSpPr>
            <a:spLocks noChangeArrowheads="1"/>
          </p:cNvSpPr>
          <p:nvPr/>
        </p:nvSpPr>
        <p:spPr bwMode="auto">
          <a:xfrm rot="7535209">
            <a:off x="3557588" y="4440238"/>
            <a:ext cx="790575" cy="288925"/>
          </a:xfrm>
          <a:prstGeom prst="rightArrow">
            <a:avLst>
              <a:gd name="adj1" fmla="val 35167"/>
              <a:gd name="adj2" fmla="val 110375"/>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1" name="AutoShape 7"/>
          <p:cNvSpPr>
            <a:spLocks noChangeArrowheads="1"/>
          </p:cNvSpPr>
          <p:nvPr/>
        </p:nvSpPr>
        <p:spPr bwMode="auto">
          <a:xfrm>
            <a:off x="5394325" y="3438525"/>
            <a:ext cx="792163" cy="288925"/>
          </a:xfrm>
          <a:prstGeom prst="rightArrow">
            <a:avLst>
              <a:gd name="adj1" fmla="val 35167"/>
              <a:gd name="adj2" fmla="val 110597"/>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2" name="AutoShape 8"/>
          <p:cNvSpPr>
            <a:spLocks noChangeArrowheads="1"/>
          </p:cNvSpPr>
          <p:nvPr/>
        </p:nvSpPr>
        <p:spPr bwMode="auto">
          <a:xfrm rot="10800000">
            <a:off x="2984500" y="3432175"/>
            <a:ext cx="863600" cy="288925"/>
          </a:xfrm>
          <a:prstGeom prst="rightArrow">
            <a:avLst>
              <a:gd name="adj1" fmla="val 35167"/>
              <a:gd name="adj2" fmla="val 120571"/>
            </a:avLst>
          </a:prstGeom>
          <a:gradFill rotWithShape="1">
            <a:gsLst>
              <a:gs pos="0">
                <a:srgbClr val="429ECB">
                  <a:alpha val="0"/>
                </a:srgbClr>
              </a:gs>
              <a:gs pos="100000">
                <a:srgbClr val="4AB1E4"/>
              </a:gs>
            </a:gsLst>
            <a:lin ang="0" scaled="1"/>
          </a:gradFill>
          <a:ln>
            <a:noFill/>
          </a:ln>
          <a:extLst>
            <a:ext uri="{91240B29-F687-4F45-9708-019B960494DF}">
              <a14:hiddenLine xmlns:a14="http://schemas.microsoft.com/office/drawing/2010/main" w="0">
                <a:solidFill>
                  <a:srgbClr val="000000"/>
                </a:solidFill>
                <a:miter lim="800000"/>
                <a:headEnd/>
                <a:tailEnd/>
              </a14:hiddenLine>
            </a:ext>
          </a:extLst>
        </p:spPr>
        <p:txBody>
          <a:bodyPr wrap="none" anchor="ctr"/>
          <a:lstStyle/>
          <a:p>
            <a:endParaRPr lang="zh-CN" altLang="en-US">
              <a:latin typeface="Arial" panose="020B0604020202020204" pitchFamily="34" charset="0"/>
            </a:endParaRPr>
          </a:p>
        </p:txBody>
      </p:sp>
      <p:sp>
        <p:nvSpPr>
          <p:cNvPr id="147463" name="Oval 9"/>
          <p:cNvSpPr>
            <a:spLocks noChangeArrowheads="1"/>
          </p:cNvSpPr>
          <p:nvPr/>
        </p:nvSpPr>
        <p:spPr bwMode="auto">
          <a:xfrm>
            <a:off x="2705100" y="1681163"/>
            <a:ext cx="3743325" cy="3744912"/>
          </a:xfrm>
          <a:prstGeom prst="ellipse">
            <a:avLst/>
          </a:prstGeom>
          <a:noFill/>
          <a:ln w="38100">
            <a:solidFill>
              <a:srgbClr val="080808"/>
            </a:solidFill>
            <a:round/>
          </a:ln>
          <a:extLst>
            <a:ext uri="{909E8E84-426E-40DD-AFC4-6F175D3DCCD1}">
              <a14:hiddenFill xmlns:a14="http://schemas.microsoft.com/office/drawing/2010/main">
                <a:solidFill>
                  <a:srgbClr val="FFFFFF"/>
                </a:solidFill>
              </a14:hiddenFill>
            </a:ext>
          </a:extLst>
        </p:spPr>
        <p:txBody>
          <a:bodyPr anchor="ctr">
            <a:spAutoFit/>
          </a:bodyPr>
          <a:lstStyle/>
          <a:p>
            <a:endParaRPr lang="zh-CN" altLang="en-US">
              <a:latin typeface="Arial" panose="020B0604020202020204" pitchFamily="34" charset="0"/>
            </a:endParaRPr>
          </a:p>
        </p:txBody>
      </p:sp>
      <p:grpSp>
        <p:nvGrpSpPr>
          <p:cNvPr id="147464" name="Group 10"/>
          <p:cNvGrpSpPr/>
          <p:nvPr/>
        </p:nvGrpSpPr>
        <p:grpSpPr bwMode="auto">
          <a:xfrm>
            <a:off x="3467100" y="1728788"/>
            <a:ext cx="360363" cy="360362"/>
            <a:chOff x="1973" y="1706"/>
            <a:chExt cx="227" cy="227"/>
          </a:xfrm>
        </p:grpSpPr>
        <p:sp>
          <p:nvSpPr>
            <p:cNvPr id="147465" name="Oval 11"/>
            <p:cNvSpPr>
              <a:spLocks noChangeArrowheads="1"/>
            </p:cNvSpPr>
            <p:nvPr/>
          </p:nvSpPr>
          <p:spPr bwMode="auto">
            <a:xfrm>
              <a:off x="1973" y="1706"/>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66" name="Oval 12"/>
            <p:cNvSpPr>
              <a:spLocks noChangeArrowheads="1"/>
            </p:cNvSpPr>
            <p:nvPr/>
          </p:nvSpPr>
          <p:spPr bwMode="auto">
            <a:xfrm>
              <a:off x="1983" y="1725"/>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67" name="Group 13"/>
          <p:cNvGrpSpPr/>
          <p:nvPr/>
        </p:nvGrpSpPr>
        <p:grpSpPr bwMode="auto">
          <a:xfrm>
            <a:off x="2522538" y="3384550"/>
            <a:ext cx="360362" cy="360363"/>
            <a:chOff x="1565" y="2659"/>
            <a:chExt cx="227" cy="227"/>
          </a:xfrm>
        </p:grpSpPr>
        <p:sp>
          <p:nvSpPr>
            <p:cNvPr id="147468" name="Oval 14"/>
            <p:cNvSpPr>
              <a:spLocks noChangeArrowheads="1"/>
            </p:cNvSpPr>
            <p:nvPr/>
          </p:nvSpPr>
          <p:spPr bwMode="auto">
            <a:xfrm>
              <a:off x="1565" y="2659"/>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69" name="Oval 15"/>
            <p:cNvSpPr>
              <a:spLocks noChangeArrowheads="1"/>
            </p:cNvSpPr>
            <p:nvPr/>
          </p:nvSpPr>
          <p:spPr bwMode="auto">
            <a:xfrm>
              <a:off x="1575" y="2678"/>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0" name="Group 16"/>
          <p:cNvGrpSpPr/>
          <p:nvPr/>
        </p:nvGrpSpPr>
        <p:grpSpPr bwMode="auto">
          <a:xfrm>
            <a:off x="3386138" y="4927600"/>
            <a:ext cx="360362" cy="360363"/>
            <a:chOff x="2109" y="3612"/>
            <a:chExt cx="227" cy="227"/>
          </a:xfrm>
        </p:grpSpPr>
        <p:sp>
          <p:nvSpPr>
            <p:cNvPr id="147471" name="Oval 17"/>
            <p:cNvSpPr>
              <a:spLocks noChangeArrowheads="1"/>
            </p:cNvSpPr>
            <p:nvPr/>
          </p:nvSpPr>
          <p:spPr bwMode="auto">
            <a:xfrm>
              <a:off x="2109" y="3612"/>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2" name="Oval 18"/>
            <p:cNvSpPr>
              <a:spLocks noChangeArrowheads="1"/>
            </p:cNvSpPr>
            <p:nvPr/>
          </p:nvSpPr>
          <p:spPr bwMode="auto">
            <a:xfrm>
              <a:off x="2119" y="3631"/>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3" name="Group 19"/>
          <p:cNvGrpSpPr/>
          <p:nvPr/>
        </p:nvGrpSpPr>
        <p:grpSpPr bwMode="auto">
          <a:xfrm>
            <a:off x="5316538" y="1708150"/>
            <a:ext cx="360362" cy="360363"/>
            <a:chOff x="3470" y="1706"/>
            <a:chExt cx="227" cy="227"/>
          </a:xfrm>
        </p:grpSpPr>
        <p:sp>
          <p:nvSpPr>
            <p:cNvPr id="147474" name="Oval 20"/>
            <p:cNvSpPr>
              <a:spLocks noChangeArrowheads="1"/>
            </p:cNvSpPr>
            <p:nvPr/>
          </p:nvSpPr>
          <p:spPr bwMode="auto">
            <a:xfrm>
              <a:off x="3470" y="1706"/>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5" name="Oval 21"/>
            <p:cNvSpPr>
              <a:spLocks noChangeArrowheads="1"/>
            </p:cNvSpPr>
            <p:nvPr/>
          </p:nvSpPr>
          <p:spPr bwMode="auto">
            <a:xfrm>
              <a:off x="3480" y="1725"/>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6" name="Group 22"/>
          <p:cNvGrpSpPr/>
          <p:nvPr/>
        </p:nvGrpSpPr>
        <p:grpSpPr bwMode="auto">
          <a:xfrm>
            <a:off x="6265863" y="3384550"/>
            <a:ext cx="360362" cy="360363"/>
            <a:chOff x="3923" y="2659"/>
            <a:chExt cx="227" cy="227"/>
          </a:xfrm>
        </p:grpSpPr>
        <p:sp>
          <p:nvSpPr>
            <p:cNvPr id="147477" name="Oval 23"/>
            <p:cNvSpPr>
              <a:spLocks noChangeArrowheads="1"/>
            </p:cNvSpPr>
            <p:nvPr/>
          </p:nvSpPr>
          <p:spPr bwMode="auto">
            <a:xfrm>
              <a:off x="3923" y="2659"/>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78" name="Oval 24"/>
            <p:cNvSpPr>
              <a:spLocks noChangeArrowheads="1"/>
            </p:cNvSpPr>
            <p:nvPr/>
          </p:nvSpPr>
          <p:spPr bwMode="auto">
            <a:xfrm>
              <a:off x="3933" y="2678"/>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grpSp>
        <p:nvGrpSpPr>
          <p:cNvPr id="147479" name="Group 25"/>
          <p:cNvGrpSpPr/>
          <p:nvPr/>
        </p:nvGrpSpPr>
        <p:grpSpPr bwMode="auto">
          <a:xfrm>
            <a:off x="5372100" y="4984750"/>
            <a:ext cx="360363" cy="360363"/>
            <a:chOff x="3515" y="3521"/>
            <a:chExt cx="227" cy="227"/>
          </a:xfrm>
        </p:grpSpPr>
        <p:sp>
          <p:nvSpPr>
            <p:cNvPr id="147480" name="Oval 26"/>
            <p:cNvSpPr>
              <a:spLocks noChangeArrowheads="1"/>
            </p:cNvSpPr>
            <p:nvPr/>
          </p:nvSpPr>
          <p:spPr bwMode="auto">
            <a:xfrm>
              <a:off x="3515" y="3521"/>
              <a:ext cx="227" cy="227"/>
            </a:xfrm>
            <a:prstGeom prst="ellipse">
              <a:avLst/>
            </a:prstGeom>
            <a:gradFill rotWithShape="1">
              <a:gsLst>
                <a:gs pos="0">
                  <a:srgbClr val="D9AAD9"/>
                </a:gs>
                <a:gs pos="100000">
                  <a:srgbClr val="8F038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sp>
          <p:nvSpPr>
            <p:cNvPr id="147481" name="Oval 27"/>
            <p:cNvSpPr>
              <a:spLocks noChangeArrowheads="1"/>
            </p:cNvSpPr>
            <p:nvPr/>
          </p:nvSpPr>
          <p:spPr bwMode="auto">
            <a:xfrm>
              <a:off x="3525" y="3540"/>
              <a:ext cx="141" cy="142"/>
            </a:xfrm>
            <a:prstGeom prst="ellipse">
              <a:avLst/>
            </a:prstGeom>
            <a:gradFill rotWithShape="1">
              <a:gsLst>
                <a:gs pos="0">
                  <a:srgbClr val="D9AAD9"/>
                </a:gs>
                <a:gs pos="100000">
                  <a:srgbClr val="8F038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endParaRPr lang="zh-CN" altLang="en-US">
                <a:latin typeface="Arial" panose="020B0604020202020204" pitchFamily="34" charset="0"/>
              </a:endParaRPr>
            </a:p>
          </p:txBody>
        </p:sp>
      </p:grpSp>
      <p:sp>
        <p:nvSpPr>
          <p:cNvPr id="147482" name="Oval 28"/>
          <p:cNvSpPr>
            <a:spLocks noChangeArrowheads="1"/>
          </p:cNvSpPr>
          <p:nvPr/>
        </p:nvSpPr>
        <p:spPr bwMode="auto">
          <a:xfrm>
            <a:off x="3662363" y="2622550"/>
            <a:ext cx="1944687" cy="1944688"/>
          </a:xfrm>
          <a:prstGeom prst="ellipse">
            <a:avLst/>
          </a:prstGeom>
          <a:gradFill rotWithShape="1">
            <a:gsLst>
              <a:gs pos="0">
                <a:srgbClr val="FFFFFF"/>
              </a:gs>
              <a:gs pos="50000">
                <a:srgbClr val="F77A1D"/>
              </a:gs>
              <a:gs pos="100000">
                <a:srgbClr val="FFFFFF"/>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p>
            <a:endParaRPr lang="zh-CN" altLang="en-US">
              <a:latin typeface="Arial" panose="020B0604020202020204" pitchFamily="34" charset="0"/>
            </a:endParaRPr>
          </a:p>
        </p:txBody>
      </p:sp>
      <p:sp>
        <p:nvSpPr>
          <p:cNvPr id="147483" name="Oval 29"/>
          <p:cNvSpPr>
            <a:spLocks noChangeArrowheads="1"/>
          </p:cNvSpPr>
          <p:nvPr/>
        </p:nvSpPr>
        <p:spPr bwMode="auto">
          <a:xfrm>
            <a:off x="3656013" y="2606675"/>
            <a:ext cx="1944687" cy="1944688"/>
          </a:xfrm>
          <a:prstGeom prst="ellipse">
            <a:avLst/>
          </a:prstGeom>
          <a:gradFill rotWithShape="1">
            <a:gsLst>
              <a:gs pos="0">
                <a:srgbClr val="F77A1D">
                  <a:alpha val="32001"/>
                </a:srgbClr>
              </a:gs>
              <a:gs pos="100000">
                <a:srgbClr val="72380D"/>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wrap="none" anchor="ctr">
            <a:spAutoFit/>
          </a:bodyPr>
          <a:lstStyle/>
          <a:p>
            <a:endParaRPr lang="zh-CN" altLang="en-US">
              <a:latin typeface="Arial" panose="020B0604020202020204" pitchFamily="34" charset="0"/>
            </a:endParaRPr>
          </a:p>
        </p:txBody>
      </p:sp>
      <p:sp>
        <p:nvSpPr>
          <p:cNvPr id="147484" name="Oval 30"/>
          <p:cNvSpPr>
            <a:spLocks noChangeArrowheads="1"/>
          </p:cNvSpPr>
          <p:nvPr/>
        </p:nvSpPr>
        <p:spPr bwMode="auto">
          <a:xfrm>
            <a:off x="3789363" y="2749550"/>
            <a:ext cx="1690687" cy="1690688"/>
          </a:xfrm>
          <a:prstGeom prst="ellipse">
            <a:avLst/>
          </a:prstGeom>
          <a:gradFill rotWithShape="1">
            <a:gsLst>
              <a:gs pos="0">
                <a:srgbClr val="864210"/>
              </a:gs>
              <a:gs pos="50000">
                <a:srgbClr val="F77A1D"/>
              </a:gs>
              <a:gs pos="100000">
                <a:srgbClr val="864210"/>
              </a:gs>
            </a:gsLst>
            <a:lin ang="189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5" name="Oval 31"/>
          <p:cNvSpPr>
            <a:spLocks noChangeArrowheads="1"/>
          </p:cNvSpPr>
          <p:nvPr/>
        </p:nvSpPr>
        <p:spPr bwMode="auto">
          <a:xfrm>
            <a:off x="3771900" y="2722563"/>
            <a:ext cx="1690688" cy="1690687"/>
          </a:xfrm>
          <a:prstGeom prst="ellipse">
            <a:avLst/>
          </a:prstGeom>
          <a:gradFill rotWithShape="1">
            <a:gsLst>
              <a:gs pos="0">
                <a:srgbClr val="9D4E12"/>
              </a:gs>
              <a:gs pos="100000">
                <a:srgbClr val="F77A1D">
                  <a:alpha val="0"/>
                </a:srgbClr>
              </a:gs>
            </a:gsLst>
            <a:lin ang="2700000" scaled="1"/>
          </a:gra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6" name="Oval 32"/>
          <p:cNvSpPr>
            <a:spLocks noChangeArrowheads="1"/>
          </p:cNvSpPr>
          <p:nvPr/>
        </p:nvSpPr>
        <p:spPr bwMode="auto">
          <a:xfrm>
            <a:off x="3873500" y="2833688"/>
            <a:ext cx="1522413" cy="1522412"/>
          </a:xfrm>
          <a:prstGeom prst="ellipse">
            <a:avLst/>
          </a:prstGeom>
          <a:solidFill>
            <a:srgbClr val="333333"/>
          </a:solidFill>
          <a:ln>
            <a:noFill/>
          </a:ln>
          <a:extLst>
            <a:ext uri="{91240B29-F687-4F45-9708-019B960494DF}">
              <a14:hiddenLine xmlns:a14="http://schemas.microsoft.com/office/drawing/2010/main" w="38100">
                <a:solidFill>
                  <a:srgbClr val="000000"/>
                </a:solidFill>
                <a:round/>
              </a14:hiddenLine>
            </a:ext>
          </a:extLst>
        </p:spPr>
        <p:txBody>
          <a:bodyPr anchor="ctr">
            <a:spAutoFit/>
          </a:bodyPr>
          <a:lstStyle/>
          <a:p>
            <a:endParaRPr lang="zh-CN" altLang="en-US">
              <a:latin typeface="Arial" panose="020B0604020202020204" pitchFamily="34" charset="0"/>
            </a:endParaRPr>
          </a:p>
        </p:txBody>
      </p:sp>
      <p:sp>
        <p:nvSpPr>
          <p:cNvPr id="147487" name="Oval 33"/>
          <p:cNvSpPr>
            <a:spLocks noChangeArrowheads="1"/>
          </p:cNvSpPr>
          <p:nvPr/>
        </p:nvSpPr>
        <p:spPr bwMode="auto">
          <a:xfrm>
            <a:off x="3895725" y="2852738"/>
            <a:ext cx="1471613" cy="1473200"/>
          </a:xfrm>
          <a:prstGeom prst="ellipse">
            <a:avLst/>
          </a:prstGeom>
          <a:gradFill rotWithShape="1">
            <a:gsLst>
              <a:gs pos="0">
                <a:srgbClr val="636869"/>
              </a:gs>
              <a:gs pos="100000">
                <a:srgbClr val="D6E1E2"/>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88" name="Oval 34"/>
          <p:cNvSpPr>
            <a:spLocks noChangeArrowheads="1"/>
          </p:cNvSpPr>
          <p:nvPr/>
        </p:nvSpPr>
        <p:spPr bwMode="auto">
          <a:xfrm>
            <a:off x="3913188" y="2862263"/>
            <a:ext cx="1438275" cy="1435100"/>
          </a:xfrm>
          <a:prstGeom prst="ellipse">
            <a:avLst/>
          </a:prstGeom>
          <a:gradFill rotWithShape="1">
            <a:gsLst>
              <a:gs pos="0">
                <a:srgbClr val="D6E1E2">
                  <a:alpha val="0"/>
                </a:srgbClr>
              </a:gs>
              <a:gs pos="100000">
                <a:srgbClr val="F1F5F5"/>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89" name="Oval 35"/>
          <p:cNvSpPr>
            <a:spLocks noChangeArrowheads="1"/>
          </p:cNvSpPr>
          <p:nvPr/>
        </p:nvSpPr>
        <p:spPr bwMode="auto">
          <a:xfrm>
            <a:off x="3929063" y="2876550"/>
            <a:ext cx="1366837" cy="1341438"/>
          </a:xfrm>
          <a:prstGeom prst="ellipse">
            <a:avLst/>
          </a:prstGeom>
          <a:gradFill rotWithShape="1">
            <a:gsLst>
              <a:gs pos="0">
                <a:srgbClr val="AAB2B3"/>
              </a:gs>
              <a:gs pos="100000">
                <a:srgbClr val="D6E1E2">
                  <a:alpha val="48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90" name="Oval 36"/>
          <p:cNvSpPr>
            <a:spLocks noChangeArrowheads="1"/>
          </p:cNvSpPr>
          <p:nvPr/>
        </p:nvSpPr>
        <p:spPr bwMode="auto">
          <a:xfrm>
            <a:off x="4010025" y="2913063"/>
            <a:ext cx="1214438" cy="1090612"/>
          </a:xfrm>
          <a:prstGeom prst="ellipse">
            <a:avLst/>
          </a:prstGeom>
          <a:gradFill rotWithShape="1">
            <a:gsLst>
              <a:gs pos="0">
                <a:srgbClr val="FFFFFF"/>
              </a:gs>
              <a:gs pos="100000">
                <a:srgbClr val="D6E1E2">
                  <a:alpha val="37999"/>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eaVert" wrap="none" anchor="ctr"/>
          <a:lstStyle/>
          <a:p>
            <a:endParaRPr lang="zh-CN" altLang="en-US">
              <a:latin typeface="Arial" panose="020B0604020202020204" pitchFamily="34" charset="0"/>
            </a:endParaRPr>
          </a:p>
        </p:txBody>
      </p:sp>
      <p:sp>
        <p:nvSpPr>
          <p:cNvPr id="147491" name="Text Box 37"/>
          <p:cNvSpPr txBox="1">
            <a:spLocks noChangeArrowheads="1"/>
          </p:cNvSpPr>
          <p:nvPr/>
        </p:nvSpPr>
        <p:spPr bwMode="auto">
          <a:xfrm>
            <a:off x="4092575" y="3011488"/>
            <a:ext cx="1000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r>
              <a:rPr lang="zh-CN" altLang="en-US" sz="3200" b="1">
                <a:solidFill>
                  <a:srgbClr val="D60093"/>
                </a:solidFill>
                <a:latin typeface="Arial" panose="020B0604020202020204" pitchFamily="34" charset="0"/>
                <a:ea typeface="黑体" panose="02010609060101010101" pitchFamily="49" charset="-122"/>
              </a:rPr>
              <a:t>组编</a:t>
            </a:r>
          </a:p>
          <a:p>
            <a:pPr algn="ctr" eaLnBrk="0" hangingPunct="0"/>
            <a:r>
              <a:rPr lang="zh-CN" altLang="en-US" sz="3200" b="1">
                <a:solidFill>
                  <a:srgbClr val="D60093"/>
                </a:solidFill>
                <a:latin typeface="Arial" panose="020B0604020202020204" pitchFamily="34" charset="0"/>
                <a:ea typeface="黑体" panose="02010609060101010101" pitchFamily="49" charset="-122"/>
              </a:rPr>
              <a:t>原则</a:t>
            </a:r>
          </a:p>
        </p:txBody>
      </p:sp>
      <p:sp>
        <p:nvSpPr>
          <p:cNvPr id="147492" name="AutoShape 6"/>
          <p:cNvSpPr>
            <a:spLocks noChangeArrowheads="1"/>
          </p:cNvSpPr>
          <p:nvPr/>
        </p:nvSpPr>
        <p:spPr bwMode="auto">
          <a:xfrm>
            <a:off x="90488" y="931456"/>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科学性</a:t>
            </a:r>
            <a:r>
              <a:rPr lang="zh-CN" altLang="en-US" sz="2200" b="1" dirty="0">
                <a:solidFill>
                  <a:srgbClr val="FFFF00"/>
                </a:solidFill>
                <a:latin typeface="Times New Roman" panose="02020603050405020304" pitchFamily="18" charset="0"/>
              </a:rPr>
              <a:t>：符合学生的认</a:t>
            </a:r>
          </a:p>
          <a:p>
            <a:pPr defTabSz="825500" eaLnBrk="0" hangingPunct="0"/>
            <a:r>
              <a:rPr lang="zh-CN" altLang="en-US" sz="2200" b="1" dirty="0">
                <a:solidFill>
                  <a:srgbClr val="FFFF00"/>
                </a:solidFill>
                <a:latin typeface="Times New Roman" panose="02020603050405020304" pitchFamily="18" charset="0"/>
              </a:rPr>
              <a:t>知水平，遵循大纲要求，</a:t>
            </a:r>
          </a:p>
          <a:p>
            <a:pPr defTabSz="825500" eaLnBrk="0" hangingPunct="0"/>
            <a:r>
              <a:rPr lang="zh-CN" altLang="en-US" sz="2200" b="1" dirty="0">
                <a:solidFill>
                  <a:srgbClr val="FFFF00"/>
                </a:solidFill>
                <a:latin typeface="Times New Roman" panose="02020603050405020304" pitchFamily="18" charset="0"/>
              </a:rPr>
              <a:t>试题编排要科学合理 </a:t>
            </a:r>
          </a:p>
        </p:txBody>
      </p:sp>
      <p:sp>
        <p:nvSpPr>
          <p:cNvPr id="147493" name="AutoShape 6"/>
          <p:cNvSpPr>
            <a:spLocks noChangeArrowheads="1"/>
          </p:cNvSpPr>
          <p:nvPr/>
        </p:nvSpPr>
        <p:spPr bwMode="auto">
          <a:xfrm>
            <a:off x="152400" y="3124200"/>
            <a:ext cx="2268538" cy="1066800"/>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层次性</a:t>
            </a:r>
            <a:r>
              <a:rPr lang="zh-CN" altLang="en-US" sz="2200" b="1" dirty="0">
                <a:solidFill>
                  <a:srgbClr val="FFFF00"/>
                </a:solidFill>
                <a:latin typeface="Times New Roman" panose="02020603050405020304" pitchFamily="18" charset="0"/>
              </a:rPr>
              <a:t>：满足各</a:t>
            </a:r>
          </a:p>
          <a:p>
            <a:pPr defTabSz="825500" eaLnBrk="0" hangingPunct="0"/>
            <a:r>
              <a:rPr lang="zh-CN" altLang="en-US" sz="2200" b="1" dirty="0">
                <a:solidFill>
                  <a:srgbClr val="FFFF00"/>
                </a:solidFill>
                <a:latin typeface="Times New Roman" panose="02020603050405020304" pitchFamily="18" charset="0"/>
              </a:rPr>
              <a:t>层次学生的需求</a:t>
            </a:r>
          </a:p>
        </p:txBody>
      </p:sp>
      <p:sp>
        <p:nvSpPr>
          <p:cNvPr id="147494" name="AutoShape 6"/>
          <p:cNvSpPr>
            <a:spLocks noChangeArrowheads="1"/>
          </p:cNvSpPr>
          <p:nvPr/>
        </p:nvSpPr>
        <p:spPr bwMode="auto">
          <a:xfrm>
            <a:off x="381000" y="5334000"/>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典型性</a:t>
            </a:r>
            <a:r>
              <a:rPr lang="zh-CN" altLang="en-US" sz="2200" b="1" dirty="0">
                <a:solidFill>
                  <a:srgbClr val="FFFF00"/>
                </a:solidFill>
                <a:latin typeface="Times New Roman" panose="02020603050405020304" pitchFamily="18" charset="0"/>
              </a:rPr>
              <a:t>：经典题型保证</a:t>
            </a:r>
          </a:p>
          <a:p>
            <a:pPr defTabSz="825500" eaLnBrk="0" hangingPunct="0"/>
            <a:r>
              <a:rPr lang="zh-CN" altLang="en-US" sz="2200" b="1" dirty="0">
                <a:solidFill>
                  <a:srgbClr val="FFFF00"/>
                </a:solidFill>
                <a:latin typeface="Times New Roman" panose="02020603050405020304" pitchFamily="18" charset="0"/>
              </a:rPr>
              <a:t>练到、经典方法涉及到、</a:t>
            </a:r>
          </a:p>
          <a:p>
            <a:pPr defTabSz="825500" eaLnBrk="0" hangingPunct="0"/>
            <a:r>
              <a:rPr lang="zh-CN" altLang="en-US" sz="2200" b="1" dirty="0">
                <a:solidFill>
                  <a:srgbClr val="FFFF00"/>
                </a:solidFill>
                <a:latin typeface="Times New Roman" panose="02020603050405020304" pitchFamily="18" charset="0"/>
              </a:rPr>
              <a:t>经典题源</a:t>
            </a:r>
            <a:r>
              <a:rPr lang="zh-CN" altLang="en-US" sz="2200" b="1" dirty="0" smtClean="0">
                <a:solidFill>
                  <a:srgbClr val="FFFF00"/>
                </a:solidFill>
                <a:latin typeface="Times New Roman" panose="02020603050405020304" pitchFamily="18" charset="0"/>
              </a:rPr>
              <a:t>保证找到</a:t>
            </a:r>
            <a:endParaRPr lang="zh-CN" altLang="en-US" sz="2200" b="1" dirty="0">
              <a:solidFill>
                <a:srgbClr val="FFFF00"/>
              </a:solidFill>
              <a:latin typeface="Times New Roman" panose="02020603050405020304" pitchFamily="18" charset="0"/>
            </a:endParaRPr>
          </a:p>
        </p:txBody>
      </p:sp>
      <p:sp>
        <p:nvSpPr>
          <p:cNvPr id="147495" name="AutoShape 6"/>
          <p:cNvSpPr>
            <a:spLocks noChangeArrowheads="1"/>
          </p:cNvSpPr>
          <p:nvPr/>
        </p:nvSpPr>
        <p:spPr bwMode="auto">
          <a:xfrm>
            <a:off x="5486400" y="5410200"/>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能力性</a:t>
            </a:r>
            <a:r>
              <a:rPr lang="zh-CN" altLang="en-US" sz="2200" b="1" dirty="0">
                <a:solidFill>
                  <a:srgbClr val="FFFF00"/>
                </a:solidFill>
                <a:latin typeface="Times New Roman" panose="02020603050405020304" pitchFamily="18" charset="0"/>
              </a:rPr>
              <a:t>：选择具有一定</a:t>
            </a:r>
          </a:p>
          <a:p>
            <a:pPr defTabSz="825500" eaLnBrk="0" hangingPunct="0"/>
            <a:r>
              <a:rPr lang="zh-CN" altLang="en-US" sz="2200" b="1" dirty="0">
                <a:solidFill>
                  <a:srgbClr val="FFFF00"/>
                </a:solidFill>
                <a:latin typeface="Times New Roman" panose="02020603050405020304" pitchFamily="18" charset="0"/>
              </a:rPr>
              <a:t>“思维价值”的试题，</a:t>
            </a:r>
            <a:endParaRPr lang="en-US" altLang="zh-CN" sz="2200" b="1" dirty="0">
              <a:solidFill>
                <a:srgbClr val="FFFF00"/>
              </a:solidFill>
              <a:latin typeface="Times New Roman" panose="02020603050405020304" pitchFamily="18" charset="0"/>
            </a:endParaRPr>
          </a:p>
          <a:p>
            <a:pPr defTabSz="825500" eaLnBrk="0" hangingPunct="0"/>
            <a:r>
              <a:rPr lang="zh-CN" altLang="en-US" sz="2200" b="1" dirty="0">
                <a:solidFill>
                  <a:srgbClr val="FFFF00"/>
                </a:solidFill>
                <a:latin typeface="Times New Roman" panose="02020603050405020304" pitchFamily="18" charset="0"/>
              </a:rPr>
              <a:t>而非知识的机械再现。</a:t>
            </a:r>
          </a:p>
        </p:txBody>
      </p:sp>
      <p:sp>
        <p:nvSpPr>
          <p:cNvPr id="147496" name="AutoShape 6"/>
          <p:cNvSpPr>
            <a:spLocks noChangeArrowheads="1"/>
          </p:cNvSpPr>
          <p:nvPr/>
        </p:nvSpPr>
        <p:spPr bwMode="auto">
          <a:xfrm>
            <a:off x="6629400" y="2971800"/>
            <a:ext cx="25146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创新性</a:t>
            </a:r>
            <a:r>
              <a:rPr lang="zh-CN" altLang="en-US" sz="2200" b="1" dirty="0">
                <a:solidFill>
                  <a:srgbClr val="FFFF00"/>
                </a:solidFill>
                <a:latin typeface="Times New Roman" panose="02020603050405020304" pitchFamily="18" charset="0"/>
              </a:rPr>
              <a:t>：结合学情</a:t>
            </a:r>
          </a:p>
          <a:p>
            <a:pPr defTabSz="825500" eaLnBrk="0" hangingPunct="0"/>
            <a:r>
              <a:rPr lang="zh-CN" altLang="en-US" sz="2200" b="1" dirty="0">
                <a:solidFill>
                  <a:srgbClr val="FFFF00"/>
                </a:solidFill>
                <a:latin typeface="Times New Roman" panose="02020603050405020304" pitchFamily="18" charset="0"/>
              </a:rPr>
              <a:t>与教情，与往届有</a:t>
            </a:r>
          </a:p>
          <a:p>
            <a:pPr defTabSz="825500" eaLnBrk="0" hangingPunct="0"/>
            <a:r>
              <a:rPr lang="zh-CN" altLang="en-US" sz="2200" b="1" dirty="0">
                <a:solidFill>
                  <a:srgbClr val="FFFF00"/>
                </a:solidFill>
                <a:latin typeface="Times New Roman" panose="02020603050405020304" pitchFamily="18" charset="0"/>
              </a:rPr>
              <a:t>重大调整</a:t>
            </a:r>
          </a:p>
        </p:txBody>
      </p:sp>
      <p:sp>
        <p:nvSpPr>
          <p:cNvPr id="147497" name="AutoShape 6"/>
          <p:cNvSpPr>
            <a:spLocks noChangeArrowheads="1"/>
          </p:cNvSpPr>
          <p:nvPr/>
        </p:nvSpPr>
        <p:spPr bwMode="auto">
          <a:xfrm>
            <a:off x="5811838" y="823913"/>
            <a:ext cx="3124200" cy="1190625"/>
          </a:xfrm>
          <a:prstGeom prst="roundRect">
            <a:avLst>
              <a:gd name="adj" fmla="val 19046"/>
            </a:avLst>
          </a:prstGeom>
          <a:solidFill>
            <a:srgbClr val="3366FF"/>
          </a:solidFill>
          <a:ln w="28575">
            <a:solidFill>
              <a:srgbClr val="FFFFFF"/>
            </a:solidFill>
            <a:round/>
          </a:ln>
          <a:effectLst>
            <a:outerShdw dist="107763" dir="2700000" algn="ctr" rotWithShape="0">
              <a:schemeClr val="bg2">
                <a:alpha val="50000"/>
              </a:schemeClr>
            </a:outerShdw>
          </a:effectLst>
        </p:spPr>
        <p:txBody>
          <a:bodyPr wrap="none" lIns="91422" tIns="45711" rIns="91422" bIns="45711" anchor="ctr"/>
          <a:lstStyle/>
          <a:p>
            <a:pPr defTabSz="825500" eaLnBrk="0" hangingPunct="0"/>
            <a:r>
              <a:rPr lang="zh-CN" altLang="en-US" sz="2200" b="1" dirty="0">
                <a:solidFill>
                  <a:srgbClr val="FF0000"/>
                </a:solidFill>
                <a:latin typeface="Times New Roman" panose="02020603050405020304" pitchFamily="18" charset="0"/>
              </a:rPr>
              <a:t>开放性</a:t>
            </a:r>
            <a:r>
              <a:rPr lang="zh-CN" altLang="en-US" sz="2200" b="1" dirty="0">
                <a:solidFill>
                  <a:srgbClr val="FFFF00"/>
                </a:solidFill>
                <a:latin typeface="Times New Roman" panose="02020603050405020304" pitchFamily="18" charset="0"/>
              </a:rPr>
              <a:t>：侧重内容多元</a:t>
            </a:r>
          </a:p>
          <a:p>
            <a:pPr defTabSz="825500" eaLnBrk="0" hangingPunct="0"/>
            <a:r>
              <a:rPr lang="zh-CN" altLang="en-US" sz="2200" b="1" dirty="0">
                <a:solidFill>
                  <a:srgbClr val="FFFF00"/>
                </a:solidFill>
                <a:latin typeface="Times New Roman" panose="02020603050405020304" pitchFamily="18" charset="0"/>
              </a:rPr>
              <a:t>化，多角度、多层次、</a:t>
            </a:r>
          </a:p>
          <a:p>
            <a:pPr defTabSz="825500" eaLnBrk="0" hangingPunct="0"/>
            <a:r>
              <a:rPr lang="zh-CN" altLang="en-US" sz="2200" b="1" dirty="0">
                <a:solidFill>
                  <a:srgbClr val="FFFF00"/>
                </a:solidFill>
                <a:latin typeface="Times New Roman" panose="02020603050405020304" pitchFamily="18" charset="0"/>
              </a:rPr>
              <a:t>多侧面</a:t>
            </a:r>
          </a:p>
        </p:txBody>
      </p:sp>
      <p:sp>
        <p:nvSpPr>
          <p:cNvPr id="147498" name="文本框 1"/>
          <p:cNvSpPr txBox="1">
            <a:spLocks noChangeArrowheads="1"/>
          </p:cNvSpPr>
          <p:nvPr/>
        </p:nvSpPr>
        <p:spPr bwMode="auto">
          <a:xfrm>
            <a:off x="152400" y="397092"/>
            <a:ext cx="2032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altLang="zh-CN" sz="2800" b="1" dirty="0" smtClean="0">
                <a:solidFill>
                  <a:srgbClr val="0D79CA"/>
                </a:solidFill>
                <a:latin typeface="微软雅黑" panose="020B0503020204020204" charset="-122"/>
                <a:ea typeface="微软雅黑" panose="020B0503020204020204" charset="-122"/>
                <a:sym typeface="宋体" panose="02010600030101010101" pitchFamily="2" charset="-122"/>
              </a:rPr>
              <a:t>2. </a:t>
            </a:r>
            <a:r>
              <a:rPr lang="zh-CN" altLang="en-US" sz="2800" b="1" dirty="0">
                <a:solidFill>
                  <a:srgbClr val="0D79CA"/>
                </a:solidFill>
                <a:latin typeface="微软雅黑" panose="020B0503020204020204" charset="-122"/>
                <a:ea typeface="微软雅黑" panose="020B0503020204020204" charset="-122"/>
                <a:sym typeface="宋体" panose="02010600030101010101" pitchFamily="2" charset="-122"/>
              </a:rPr>
              <a:t>组编原则</a:t>
            </a:r>
          </a:p>
        </p:txBody>
      </p:sp>
      <p:sp>
        <p:nvSpPr>
          <p:cNvPr id="45" name="Rectangle 3"/>
          <p:cNvSpPr txBox="1">
            <a:spLocks noChangeArrowheads="1"/>
          </p:cNvSpPr>
          <p:nvPr/>
        </p:nvSpPr>
        <p:spPr bwMode="auto">
          <a:xfrm>
            <a:off x="0" y="7343"/>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a:lnSpc>
                <a:spcPct val="80000"/>
              </a:lnSpc>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7492"/>
                                        </p:tgtEl>
                                        <p:attrNameLst>
                                          <p:attrName>style.visibility</p:attrName>
                                        </p:attrNameLst>
                                      </p:cBhvr>
                                      <p:to>
                                        <p:strVal val="visible"/>
                                      </p:to>
                                    </p:set>
                                    <p:anim calcmode="lin" valueType="num">
                                      <p:cBhvr additive="base">
                                        <p:cTn id="7" dur="500" fill="hold"/>
                                        <p:tgtEl>
                                          <p:spTgt spid="147492"/>
                                        </p:tgtEl>
                                        <p:attrNameLst>
                                          <p:attrName>ppt_x</p:attrName>
                                        </p:attrNameLst>
                                      </p:cBhvr>
                                      <p:tavLst>
                                        <p:tav tm="0">
                                          <p:val>
                                            <p:strVal val="#ppt_x"/>
                                          </p:val>
                                        </p:tav>
                                        <p:tav tm="100000">
                                          <p:val>
                                            <p:strVal val="#ppt_x"/>
                                          </p:val>
                                        </p:tav>
                                      </p:tavLst>
                                    </p:anim>
                                    <p:anim calcmode="lin" valueType="num">
                                      <p:cBhvr additive="base">
                                        <p:cTn id="8" dur="500" fill="hold"/>
                                        <p:tgtEl>
                                          <p:spTgt spid="14749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7493"/>
                                        </p:tgtEl>
                                        <p:attrNameLst>
                                          <p:attrName>style.visibility</p:attrName>
                                        </p:attrNameLst>
                                      </p:cBhvr>
                                      <p:to>
                                        <p:strVal val="visible"/>
                                      </p:to>
                                    </p:set>
                                    <p:anim calcmode="lin" valueType="num">
                                      <p:cBhvr additive="base">
                                        <p:cTn id="13" dur="500" fill="hold"/>
                                        <p:tgtEl>
                                          <p:spTgt spid="147493"/>
                                        </p:tgtEl>
                                        <p:attrNameLst>
                                          <p:attrName>ppt_x</p:attrName>
                                        </p:attrNameLst>
                                      </p:cBhvr>
                                      <p:tavLst>
                                        <p:tav tm="0">
                                          <p:val>
                                            <p:strVal val="#ppt_x"/>
                                          </p:val>
                                        </p:tav>
                                        <p:tav tm="100000">
                                          <p:val>
                                            <p:strVal val="#ppt_x"/>
                                          </p:val>
                                        </p:tav>
                                      </p:tavLst>
                                    </p:anim>
                                    <p:anim calcmode="lin" valueType="num">
                                      <p:cBhvr additive="base">
                                        <p:cTn id="14" dur="500" fill="hold"/>
                                        <p:tgtEl>
                                          <p:spTgt spid="1474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7494"/>
                                        </p:tgtEl>
                                        <p:attrNameLst>
                                          <p:attrName>style.visibility</p:attrName>
                                        </p:attrNameLst>
                                      </p:cBhvr>
                                      <p:to>
                                        <p:strVal val="visible"/>
                                      </p:to>
                                    </p:set>
                                    <p:anim calcmode="lin" valueType="num">
                                      <p:cBhvr additive="base">
                                        <p:cTn id="19" dur="500" fill="hold"/>
                                        <p:tgtEl>
                                          <p:spTgt spid="147494"/>
                                        </p:tgtEl>
                                        <p:attrNameLst>
                                          <p:attrName>ppt_x</p:attrName>
                                        </p:attrNameLst>
                                      </p:cBhvr>
                                      <p:tavLst>
                                        <p:tav tm="0">
                                          <p:val>
                                            <p:strVal val="#ppt_x"/>
                                          </p:val>
                                        </p:tav>
                                        <p:tav tm="100000">
                                          <p:val>
                                            <p:strVal val="#ppt_x"/>
                                          </p:val>
                                        </p:tav>
                                      </p:tavLst>
                                    </p:anim>
                                    <p:anim calcmode="lin" valueType="num">
                                      <p:cBhvr additive="base">
                                        <p:cTn id="20" dur="500" fill="hold"/>
                                        <p:tgtEl>
                                          <p:spTgt spid="1474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7495"/>
                                        </p:tgtEl>
                                        <p:attrNameLst>
                                          <p:attrName>style.visibility</p:attrName>
                                        </p:attrNameLst>
                                      </p:cBhvr>
                                      <p:to>
                                        <p:strVal val="visible"/>
                                      </p:to>
                                    </p:set>
                                    <p:anim calcmode="lin" valueType="num">
                                      <p:cBhvr additive="base">
                                        <p:cTn id="25" dur="500" fill="hold"/>
                                        <p:tgtEl>
                                          <p:spTgt spid="147495"/>
                                        </p:tgtEl>
                                        <p:attrNameLst>
                                          <p:attrName>ppt_x</p:attrName>
                                        </p:attrNameLst>
                                      </p:cBhvr>
                                      <p:tavLst>
                                        <p:tav tm="0">
                                          <p:val>
                                            <p:strVal val="#ppt_x"/>
                                          </p:val>
                                        </p:tav>
                                        <p:tav tm="100000">
                                          <p:val>
                                            <p:strVal val="#ppt_x"/>
                                          </p:val>
                                        </p:tav>
                                      </p:tavLst>
                                    </p:anim>
                                    <p:anim calcmode="lin" valueType="num">
                                      <p:cBhvr additive="base">
                                        <p:cTn id="26" dur="500" fill="hold"/>
                                        <p:tgtEl>
                                          <p:spTgt spid="1474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7496"/>
                                        </p:tgtEl>
                                        <p:attrNameLst>
                                          <p:attrName>style.visibility</p:attrName>
                                        </p:attrNameLst>
                                      </p:cBhvr>
                                      <p:to>
                                        <p:strVal val="visible"/>
                                      </p:to>
                                    </p:set>
                                    <p:anim calcmode="lin" valueType="num">
                                      <p:cBhvr additive="base">
                                        <p:cTn id="31" dur="500" fill="hold"/>
                                        <p:tgtEl>
                                          <p:spTgt spid="147496"/>
                                        </p:tgtEl>
                                        <p:attrNameLst>
                                          <p:attrName>ppt_x</p:attrName>
                                        </p:attrNameLst>
                                      </p:cBhvr>
                                      <p:tavLst>
                                        <p:tav tm="0">
                                          <p:val>
                                            <p:strVal val="#ppt_x"/>
                                          </p:val>
                                        </p:tav>
                                        <p:tav tm="100000">
                                          <p:val>
                                            <p:strVal val="#ppt_x"/>
                                          </p:val>
                                        </p:tav>
                                      </p:tavLst>
                                    </p:anim>
                                    <p:anim calcmode="lin" valueType="num">
                                      <p:cBhvr additive="base">
                                        <p:cTn id="32" dur="500" fill="hold"/>
                                        <p:tgtEl>
                                          <p:spTgt spid="14749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7497"/>
                                        </p:tgtEl>
                                        <p:attrNameLst>
                                          <p:attrName>style.visibility</p:attrName>
                                        </p:attrNameLst>
                                      </p:cBhvr>
                                      <p:to>
                                        <p:strVal val="visible"/>
                                      </p:to>
                                    </p:set>
                                    <p:anim calcmode="lin" valueType="num">
                                      <p:cBhvr additive="base">
                                        <p:cTn id="37" dur="500" fill="hold"/>
                                        <p:tgtEl>
                                          <p:spTgt spid="147497"/>
                                        </p:tgtEl>
                                        <p:attrNameLst>
                                          <p:attrName>ppt_x</p:attrName>
                                        </p:attrNameLst>
                                      </p:cBhvr>
                                      <p:tavLst>
                                        <p:tav tm="0">
                                          <p:val>
                                            <p:strVal val="#ppt_x"/>
                                          </p:val>
                                        </p:tav>
                                        <p:tav tm="100000">
                                          <p:val>
                                            <p:strVal val="#ppt_x"/>
                                          </p:val>
                                        </p:tav>
                                      </p:tavLst>
                                    </p:anim>
                                    <p:anim calcmode="lin" valueType="num">
                                      <p:cBhvr additive="base">
                                        <p:cTn id="38" dur="500" fill="hold"/>
                                        <p:tgtEl>
                                          <p:spTgt spid="147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92" grpId="0" animBg="1"/>
      <p:bldP spid="147493" grpId="0" animBg="1"/>
      <p:bldP spid="147494" grpId="0" animBg="1"/>
      <p:bldP spid="147495" grpId="0" animBg="1"/>
      <p:bldP spid="147496" grpId="0" animBg="1"/>
      <p:bldP spid="147497" grpId="0" animBg="1"/>
    </p:bld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空心弧 4"/>
          <p:cNvSpPr/>
          <p:nvPr/>
        </p:nvSpPr>
        <p:spPr>
          <a:xfrm>
            <a:off x="2384053" y="3531301"/>
            <a:ext cx="4239295" cy="4239295"/>
          </a:xfrm>
          <a:prstGeom prst="blockArc">
            <a:avLst>
              <a:gd name="adj1" fmla="val 10800000"/>
              <a:gd name="adj2" fmla="val 1"/>
              <a:gd name="adj3" fmla="val 3011"/>
            </a:avLst>
          </a:prstGeom>
          <a:solidFill>
            <a:srgbClr val="EBEBEB"/>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6" name="椭圆 34"/>
          <p:cNvSpPr/>
          <p:nvPr/>
        </p:nvSpPr>
        <p:spPr>
          <a:xfrm rot="10190714">
            <a:off x="3600450" y="2563813"/>
            <a:ext cx="709613" cy="912812"/>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7" name="组合 6"/>
          <p:cNvGrpSpPr/>
          <p:nvPr/>
        </p:nvGrpSpPr>
        <p:grpSpPr>
          <a:xfrm rot="13303882">
            <a:off x="6648289" y="4231603"/>
            <a:ext cx="759550" cy="986833"/>
            <a:chOff x="4020870" y="2194485"/>
            <a:chExt cx="1102258" cy="1432090"/>
          </a:xfrm>
          <a:effectLst>
            <a:outerShdw blurRad="444500" dist="254000" dir="8100000" algn="tr" rotWithShape="0">
              <a:prstClr val="black">
                <a:alpha val="50000"/>
              </a:prstClr>
            </a:outerShdw>
          </a:effectLst>
        </p:grpSpPr>
        <p:sp>
          <p:nvSpPr>
            <p:cNvPr id="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grpSp>
        <p:nvGrpSpPr>
          <p:cNvPr id="13" name="组合 12"/>
          <p:cNvGrpSpPr/>
          <p:nvPr/>
        </p:nvGrpSpPr>
        <p:grpSpPr>
          <a:xfrm rot="11594412">
            <a:off x="5083766" y="2653278"/>
            <a:ext cx="759550" cy="986833"/>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16" name="椭圆 34"/>
          <p:cNvSpPr/>
          <p:nvPr/>
        </p:nvSpPr>
        <p:spPr>
          <a:xfrm rot="13009338">
            <a:off x="6173788" y="3295650"/>
            <a:ext cx="709612" cy="9128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17" name="组合 16"/>
          <p:cNvGrpSpPr/>
          <p:nvPr/>
        </p:nvGrpSpPr>
        <p:grpSpPr>
          <a:xfrm rot="9469324">
            <a:off x="2419325" y="3064817"/>
            <a:ext cx="759550" cy="986833"/>
            <a:chOff x="4020870" y="2194485"/>
            <a:chExt cx="1102258" cy="1432090"/>
          </a:xfrm>
          <a:effectLst>
            <a:outerShdw blurRad="444500" dist="254000" dir="8100000" algn="tr" rotWithShape="0">
              <a:prstClr val="black">
                <a:alpha val="50000"/>
              </a:prstClr>
            </a:outerShdw>
          </a:effectLst>
        </p:grpSpPr>
        <p:sp>
          <p:nvSpPr>
            <p:cNvPr id="1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1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4" name="椭圆 34"/>
          <p:cNvSpPr/>
          <p:nvPr/>
        </p:nvSpPr>
        <p:spPr>
          <a:xfrm rot="8068240">
            <a:off x="1670844" y="4233069"/>
            <a:ext cx="709613" cy="911225"/>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chemeClr val="tx2">
              <a:lumMod val="50000"/>
            </a:schemeClr>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nvGrpSpPr>
          <p:cNvPr id="25" name="组合 24"/>
          <p:cNvGrpSpPr/>
          <p:nvPr/>
        </p:nvGrpSpPr>
        <p:grpSpPr bwMode="auto">
          <a:xfrm>
            <a:off x="3657600" y="3938588"/>
            <a:ext cx="1612900" cy="1611312"/>
            <a:chOff x="3851771" y="1163107"/>
            <a:chExt cx="1402358" cy="1402358"/>
          </a:xfrm>
        </p:grpSpPr>
        <p:grpSp>
          <p:nvGrpSpPr>
            <p:cNvPr id="26" name="组合 25"/>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solidFill>
                    <a:schemeClr val="tx1"/>
                  </a:solidFill>
                </a:endParaRPr>
              </a:p>
            </p:txBody>
          </p:sp>
          <p:sp>
            <p:nvSpPr>
              <p:cNvPr id="29" name="椭圆 28"/>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grpSp>
        <p:sp>
          <p:nvSpPr>
            <p:cNvPr id="27" name="TextBox 26"/>
            <p:cNvSpPr txBox="1"/>
            <p:nvPr/>
          </p:nvSpPr>
          <p:spPr>
            <a:xfrm>
              <a:off x="4029827" y="1333048"/>
              <a:ext cx="1187035" cy="1043134"/>
            </a:xfrm>
            <a:prstGeom prst="rect">
              <a:avLst/>
            </a:prstGeom>
            <a:noFill/>
          </p:spPr>
          <p:txBody>
            <a:bodyPr>
              <a:spAutoFit/>
            </a:bodyPr>
            <a:lstStyle/>
            <a:p>
              <a:pPr eaLnBrk="0" hangingPunct="0"/>
              <a:r>
                <a:rPr lang="zh-CN" altLang="en-US" sz="3600" spc="300" noProof="1">
                  <a:solidFill>
                    <a:srgbClr val="163A5A"/>
                  </a:solidFill>
                  <a:latin typeface="方正兰亭粗黑简体" pitchFamily="2" charset="-122"/>
                  <a:ea typeface="方正兰亭粗黑简体" pitchFamily="2" charset="-122"/>
                  <a:sym typeface="+mn-ea"/>
                </a:rPr>
                <a:t>组编流程</a:t>
              </a:r>
            </a:p>
          </p:txBody>
        </p:sp>
      </p:grpSp>
      <p:sp>
        <p:nvSpPr>
          <p:cNvPr id="153611" name="TextBox 33"/>
          <p:cNvSpPr txBox="1">
            <a:spLocks noChangeArrowheads="1"/>
          </p:cNvSpPr>
          <p:nvPr/>
        </p:nvSpPr>
        <p:spPr bwMode="auto">
          <a:xfrm>
            <a:off x="1857375" y="4572000"/>
            <a:ext cx="460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en-US"/>
          </a:p>
        </p:txBody>
      </p:sp>
      <p:sp>
        <p:nvSpPr>
          <p:cNvPr id="35" name="TextBox 34"/>
          <p:cNvSpPr txBox="1">
            <a:spLocks noChangeArrowheads="1"/>
          </p:cNvSpPr>
          <p:nvPr/>
        </p:nvSpPr>
        <p:spPr bwMode="auto">
          <a:xfrm>
            <a:off x="2578100" y="3162300"/>
            <a:ext cx="446088"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2</a:t>
            </a:r>
            <a:endParaRPr lang="zh-CN" altLang="en-US" sz="3200">
              <a:solidFill>
                <a:srgbClr val="163A5A"/>
              </a:solidFill>
              <a:latin typeface="方正兰亭粗黑简体" pitchFamily="2" charset="-122"/>
              <a:ea typeface="方正兰亭粗黑简体" pitchFamily="2" charset="-122"/>
            </a:endParaRPr>
          </a:p>
        </p:txBody>
      </p:sp>
      <p:sp>
        <p:nvSpPr>
          <p:cNvPr id="36" name="TextBox 35"/>
          <p:cNvSpPr txBox="1">
            <a:spLocks noChangeArrowheads="1"/>
          </p:cNvSpPr>
          <p:nvPr/>
        </p:nvSpPr>
        <p:spPr bwMode="auto">
          <a:xfrm>
            <a:off x="5232400" y="2755900"/>
            <a:ext cx="4524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4</a:t>
            </a:r>
            <a:endParaRPr lang="zh-CN" altLang="en-US" sz="3200">
              <a:solidFill>
                <a:srgbClr val="163A5A"/>
              </a:solidFill>
              <a:latin typeface="方正兰亭粗黑简体" pitchFamily="2" charset="-122"/>
              <a:ea typeface="方正兰亭粗黑简体" pitchFamily="2" charset="-122"/>
            </a:endParaRPr>
          </a:p>
        </p:txBody>
      </p:sp>
      <p:sp>
        <p:nvSpPr>
          <p:cNvPr id="37" name="TextBox 36"/>
          <p:cNvSpPr txBox="1">
            <a:spLocks noChangeArrowheads="1"/>
          </p:cNvSpPr>
          <p:nvPr/>
        </p:nvSpPr>
        <p:spPr bwMode="auto">
          <a:xfrm>
            <a:off x="6869113" y="4330700"/>
            <a:ext cx="452437"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rgbClr val="163A5A"/>
                </a:solidFill>
                <a:latin typeface="方正兰亭粗黑简体" pitchFamily="2" charset="-122"/>
                <a:ea typeface="方正兰亭粗黑简体" pitchFamily="2" charset="-122"/>
              </a:rPr>
              <a:t>6</a:t>
            </a:r>
            <a:endParaRPr lang="zh-CN" altLang="en-US" sz="3200">
              <a:solidFill>
                <a:srgbClr val="163A5A"/>
              </a:solidFill>
              <a:latin typeface="方正兰亭粗黑简体" pitchFamily="2" charset="-122"/>
              <a:ea typeface="方正兰亭粗黑简体" pitchFamily="2" charset="-122"/>
            </a:endParaRPr>
          </a:p>
        </p:txBody>
      </p:sp>
      <p:sp>
        <p:nvSpPr>
          <p:cNvPr id="38" name="TextBox 37"/>
          <p:cNvSpPr txBox="1">
            <a:spLocks noChangeArrowheads="1"/>
          </p:cNvSpPr>
          <p:nvPr/>
        </p:nvSpPr>
        <p:spPr bwMode="auto">
          <a:xfrm>
            <a:off x="6396038" y="3354388"/>
            <a:ext cx="4508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5</a:t>
            </a:r>
            <a:endParaRPr lang="zh-CN" altLang="en-US" sz="3200">
              <a:solidFill>
                <a:schemeClr val="bg1"/>
              </a:solidFill>
              <a:latin typeface="方正兰亭粗黑简体" pitchFamily="2" charset="-122"/>
              <a:ea typeface="方正兰亭粗黑简体" pitchFamily="2" charset="-122"/>
            </a:endParaRPr>
          </a:p>
        </p:txBody>
      </p:sp>
      <p:sp>
        <p:nvSpPr>
          <p:cNvPr id="39" name="TextBox 38"/>
          <p:cNvSpPr txBox="1">
            <a:spLocks noChangeArrowheads="1"/>
          </p:cNvSpPr>
          <p:nvPr/>
        </p:nvSpPr>
        <p:spPr bwMode="auto">
          <a:xfrm>
            <a:off x="3727450" y="2601913"/>
            <a:ext cx="447675"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3</a:t>
            </a:r>
            <a:endParaRPr lang="zh-CN" altLang="en-US" sz="3200">
              <a:solidFill>
                <a:schemeClr val="bg1"/>
              </a:solidFill>
              <a:latin typeface="方正兰亭粗黑简体" pitchFamily="2" charset="-122"/>
              <a:ea typeface="方正兰亭粗黑简体" pitchFamily="2" charset="-122"/>
            </a:endParaRPr>
          </a:p>
        </p:txBody>
      </p:sp>
      <p:sp>
        <p:nvSpPr>
          <p:cNvPr id="40" name="TextBox 39"/>
          <p:cNvSpPr txBox="1">
            <a:spLocks noChangeArrowheads="1"/>
          </p:cNvSpPr>
          <p:nvPr/>
        </p:nvSpPr>
        <p:spPr bwMode="auto">
          <a:xfrm>
            <a:off x="1674813" y="4329113"/>
            <a:ext cx="431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200">
                <a:solidFill>
                  <a:schemeClr val="bg1"/>
                </a:solidFill>
                <a:latin typeface="方正兰亭粗黑简体" pitchFamily="2" charset="-122"/>
                <a:ea typeface="方正兰亭粗黑简体" pitchFamily="2" charset="-122"/>
              </a:rPr>
              <a:t>1</a:t>
            </a:r>
            <a:endParaRPr lang="zh-CN" altLang="en-US" sz="3200">
              <a:solidFill>
                <a:schemeClr val="bg1"/>
              </a:solidFill>
              <a:latin typeface="方正兰亭粗黑简体" pitchFamily="2" charset="-122"/>
              <a:ea typeface="方正兰亭粗黑简体" pitchFamily="2" charset="-122"/>
            </a:endParaRPr>
          </a:p>
        </p:txBody>
      </p:sp>
      <p:sp>
        <p:nvSpPr>
          <p:cNvPr id="45" name="矩形 44"/>
          <p:cNvSpPr/>
          <p:nvPr/>
        </p:nvSpPr>
        <p:spPr>
          <a:xfrm>
            <a:off x="0" y="5718175"/>
            <a:ext cx="9144000" cy="122238"/>
          </a:xfrm>
          <a:prstGeom prst="rect">
            <a:avLst/>
          </a:prstGeom>
          <a:solidFill>
            <a:schemeClr val="tx2">
              <a:lumMod val="50000"/>
            </a:schemeClr>
          </a:solidFill>
          <a:ln>
            <a:solidFill>
              <a:srgbClr val="163A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noProof="1"/>
          </a:p>
        </p:txBody>
      </p:sp>
      <p:sp>
        <p:nvSpPr>
          <p:cNvPr id="153619" name="文本框 1"/>
          <p:cNvSpPr txBox="1">
            <a:spLocks noChangeArrowheads="1"/>
          </p:cNvSpPr>
          <p:nvPr/>
        </p:nvSpPr>
        <p:spPr bwMode="auto">
          <a:xfrm>
            <a:off x="66675" y="3803650"/>
            <a:ext cx="1450975"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spcBef>
                <a:spcPct val="20000"/>
              </a:spcBef>
            </a:pPr>
            <a:r>
              <a:rPr lang="zh-CN" altLang="en-US" sz="2400" b="1">
                <a:latin typeface="Arial" panose="020B0604020202020204" pitchFamily="34" charset="0"/>
                <a:sym typeface="宋体" panose="02010600030101010101" pitchFamily="2" charset="-122"/>
              </a:rPr>
              <a:t>小组研究</a:t>
            </a:r>
          </a:p>
          <a:p>
            <a:pPr eaLnBrk="0" hangingPunct="0">
              <a:spcBef>
                <a:spcPct val="20000"/>
              </a:spcBef>
            </a:pPr>
            <a:r>
              <a:rPr lang="zh-CN" altLang="en-US" sz="2400" b="1">
                <a:latin typeface="Arial" panose="020B0604020202020204" pitchFamily="34" charset="0"/>
                <a:sym typeface="宋体" panose="02010600030101010101" pitchFamily="2" charset="-122"/>
              </a:rPr>
              <a:t>制定知识</a:t>
            </a:r>
          </a:p>
          <a:p>
            <a:pPr eaLnBrk="0" hangingPunct="0">
              <a:spcBef>
                <a:spcPct val="20000"/>
              </a:spcBef>
            </a:pPr>
            <a:r>
              <a:rPr lang="zh-CN" altLang="en-US" sz="2400" b="1">
                <a:latin typeface="Arial" panose="020B0604020202020204" pitchFamily="34" charset="0"/>
                <a:sym typeface="宋体" panose="02010600030101010101" pitchFamily="2" charset="-122"/>
              </a:rPr>
              <a:t>方法清单</a:t>
            </a:r>
            <a:endParaRPr lang="zh-CN" altLang="en-US" sz="2400" b="1">
              <a:latin typeface="Arial" panose="020B0604020202020204" pitchFamily="34" charset="0"/>
            </a:endParaRPr>
          </a:p>
        </p:txBody>
      </p:sp>
      <p:sp>
        <p:nvSpPr>
          <p:cNvPr id="153620" name="文本框 2"/>
          <p:cNvSpPr txBox="1">
            <a:spLocks noChangeArrowheads="1"/>
          </p:cNvSpPr>
          <p:nvPr/>
        </p:nvSpPr>
        <p:spPr bwMode="auto">
          <a:xfrm>
            <a:off x="1171575" y="2274888"/>
            <a:ext cx="1406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a:r>
              <a:rPr lang="zh-CN" altLang="en-US" sz="2400" b="1">
                <a:latin typeface="Arial" panose="020B0604020202020204" pitchFamily="34" charset="0"/>
                <a:sym typeface="Arial" panose="020B0604020202020204" pitchFamily="34" charset="0"/>
              </a:rPr>
              <a:t>组编人</a:t>
            </a:r>
          </a:p>
          <a:p>
            <a:pPr algn="ctr"/>
            <a:r>
              <a:rPr lang="zh-CN" altLang="en-US" sz="2400" b="1">
                <a:latin typeface="Arial" panose="020B0604020202020204" pitchFamily="34" charset="0"/>
                <a:sym typeface="Arial" panose="020B0604020202020204" pitchFamily="34" charset="0"/>
              </a:rPr>
              <a:t>整理题目</a:t>
            </a:r>
          </a:p>
        </p:txBody>
      </p:sp>
      <p:sp>
        <p:nvSpPr>
          <p:cNvPr id="153621" name="文本框 3"/>
          <p:cNvSpPr txBox="1">
            <a:spLocks noChangeArrowheads="1"/>
          </p:cNvSpPr>
          <p:nvPr/>
        </p:nvSpPr>
        <p:spPr bwMode="auto">
          <a:xfrm>
            <a:off x="3248025" y="1593850"/>
            <a:ext cx="1406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2400" b="1">
                <a:latin typeface="Arial" panose="020B0604020202020204" pitchFamily="34" charset="0"/>
                <a:sym typeface="Arial" panose="020B0604020202020204" pitchFamily="34" charset="0"/>
              </a:rPr>
              <a:t>集体讨论</a:t>
            </a:r>
          </a:p>
          <a:p>
            <a:r>
              <a:rPr lang="zh-CN" altLang="en-US" sz="2400" b="1">
                <a:latin typeface="Arial" panose="020B0604020202020204" pitchFamily="34" charset="0"/>
                <a:sym typeface="Arial" panose="020B0604020202020204" pitchFamily="34" charset="0"/>
              </a:rPr>
              <a:t>合理调整</a:t>
            </a:r>
          </a:p>
        </p:txBody>
      </p:sp>
      <p:sp>
        <p:nvSpPr>
          <p:cNvPr id="153622" name="文本框 9"/>
          <p:cNvSpPr txBox="1">
            <a:spLocks noChangeArrowheads="1"/>
          </p:cNvSpPr>
          <p:nvPr/>
        </p:nvSpPr>
        <p:spPr bwMode="auto">
          <a:xfrm>
            <a:off x="5440363" y="1698625"/>
            <a:ext cx="14065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sym typeface="Arial" panose="020B0604020202020204" pitchFamily="34" charset="0"/>
              </a:rPr>
              <a:t>按要求</a:t>
            </a:r>
          </a:p>
          <a:p>
            <a:pPr algn="ctr" eaLnBrk="0" hangingPunct="0">
              <a:spcBef>
                <a:spcPct val="20000"/>
              </a:spcBef>
            </a:pPr>
            <a:r>
              <a:rPr lang="zh-CN" altLang="en-US" sz="2400" b="1">
                <a:latin typeface="Arial" panose="020B0604020202020204" pitchFamily="34" charset="0"/>
                <a:sym typeface="Arial" panose="020B0604020202020204" pitchFamily="34" charset="0"/>
              </a:rPr>
              <a:t>替换题目</a:t>
            </a:r>
            <a:endParaRPr lang="zh-CN" altLang="en-US" sz="2400"/>
          </a:p>
        </p:txBody>
      </p:sp>
      <p:sp>
        <p:nvSpPr>
          <p:cNvPr id="153623" name="文本框 10"/>
          <p:cNvSpPr txBox="1">
            <a:spLocks noChangeArrowheads="1"/>
          </p:cNvSpPr>
          <p:nvPr/>
        </p:nvSpPr>
        <p:spPr bwMode="auto">
          <a:xfrm>
            <a:off x="7196138" y="2695575"/>
            <a:ext cx="1406525" cy="90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sym typeface="Arial" panose="020B0604020202020204" pitchFamily="34" charset="0"/>
              </a:rPr>
              <a:t>再次讨论</a:t>
            </a:r>
          </a:p>
          <a:p>
            <a:pPr algn="ctr" eaLnBrk="0" hangingPunct="0">
              <a:spcBef>
                <a:spcPct val="20000"/>
              </a:spcBef>
            </a:pPr>
            <a:r>
              <a:rPr lang="zh-CN" altLang="en-US" sz="2400" b="1">
                <a:latin typeface="Arial" panose="020B0604020202020204" pitchFamily="34" charset="0"/>
                <a:sym typeface="Arial" panose="020B0604020202020204" pitchFamily="34" charset="0"/>
              </a:rPr>
              <a:t>审核题目</a:t>
            </a:r>
          </a:p>
        </p:txBody>
      </p:sp>
      <p:sp>
        <p:nvSpPr>
          <p:cNvPr id="153624" name="文本框 11"/>
          <p:cNvSpPr txBox="1">
            <a:spLocks noChangeArrowheads="1"/>
          </p:cNvSpPr>
          <p:nvPr/>
        </p:nvSpPr>
        <p:spPr bwMode="auto">
          <a:xfrm>
            <a:off x="7502525" y="4237038"/>
            <a:ext cx="1408113"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8925" indent="-288925"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spcBef>
                <a:spcPct val="20000"/>
              </a:spcBef>
            </a:pPr>
            <a:r>
              <a:rPr lang="zh-CN" altLang="en-US" sz="2400" b="1">
                <a:latin typeface="Arial" panose="020B0604020202020204" pitchFamily="34" charset="0"/>
              </a:rPr>
              <a:t>交叉</a:t>
            </a:r>
            <a:r>
              <a:rPr lang="zh-CN" altLang="en-US" sz="2400" b="1">
                <a:latin typeface="Arial" panose="020B0604020202020204" pitchFamily="34" charset="0"/>
                <a:sym typeface="Arial" panose="020B0604020202020204" pitchFamily="34" charset="0"/>
              </a:rPr>
              <a:t>校对</a:t>
            </a:r>
          </a:p>
          <a:p>
            <a:pPr algn="ctr" eaLnBrk="0" hangingPunct="0">
              <a:spcBef>
                <a:spcPct val="20000"/>
              </a:spcBef>
            </a:pPr>
            <a:r>
              <a:rPr lang="zh-CN" altLang="en-US" sz="2400" b="1">
                <a:latin typeface="Arial" panose="020B0604020202020204" pitchFamily="34" charset="0"/>
                <a:sym typeface="Arial" panose="020B0604020202020204" pitchFamily="34" charset="0"/>
              </a:rPr>
              <a:t>进资源库</a:t>
            </a:r>
            <a:endParaRPr lang="zh-CN" altLang="en-US" sz="2400"/>
          </a:p>
        </p:txBody>
      </p:sp>
      <p:sp>
        <p:nvSpPr>
          <p:cNvPr id="153625" name="文本框 19"/>
          <p:cNvSpPr txBox="1">
            <a:spLocks noChangeArrowheads="1"/>
          </p:cNvSpPr>
          <p:nvPr/>
        </p:nvSpPr>
        <p:spPr bwMode="auto">
          <a:xfrm>
            <a:off x="240828" y="692696"/>
            <a:ext cx="19259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sz="2800" b="1" dirty="0" smtClean="0">
                <a:solidFill>
                  <a:srgbClr val="0D79CA"/>
                </a:solidFill>
                <a:latin typeface="微软雅黑" panose="020B0503020204020204" charset="-122"/>
                <a:ea typeface="微软雅黑" panose="020B0503020204020204" charset="-122"/>
                <a:sym typeface="宋体" panose="02010600030101010101" pitchFamily="2" charset="-122"/>
              </a:rPr>
              <a:t>3.</a:t>
            </a:r>
            <a:r>
              <a:rPr lang="zh-CN" altLang="en-US" sz="2800" b="1" dirty="0" smtClean="0">
                <a:solidFill>
                  <a:srgbClr val="0D79CA"/>
                </a:solidFill>
                <a:latin typeface="微软雅黑" panose="020B0503020204020204" charset="-122"/>
                <a:ea typeface="微软雅黑" panose="020B0503020204020204" charset="-122"/>
                <a:sym typeface="宋体" panose="02010600030101010101" pitchFamily="2" charset="-122"/>
              </a:rPr>
              <a:t>组编</a:t>
            </a:r>
            <a:r>
              <a:rPr lang="zh-CN" altLang="en-US" sz="2800" b="1" dirty="0">
                <a:solidFill>
                  <a:srgbClr val="0D79CA"/>
                </a:solidFill>
                <a:latin typeface="微软雅黑" panose="020B0503020204020204" charset="-122"/>
                <a:ea typeface="微软雅黑" panose="020B0503020204020204" charset="-122"/>
                <a:sym typeface="宋体" panose="02010600030101010101" pitchFamily="2" charset="-122"/>
              </a:rPr>
              <a:t>流程</a:t>
            </a:r>
          </a:p>
        </p:txBody>
      </p:sp>
      <p:sp>
        <p:nvSpPr>
          <p:cNvPr id="41"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a:lnSpc>
                <a:spcPct val="80000"/>
              </a:lnSpc>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1000"/>
                            </p:stCondLst>
                            <p:childTnLst>
                              <p:par>
                                <p:cTn id="14" presetID="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40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0-#ppt_h/2"/>
                                          </p:val>
                                        </p:tav>
                                        <p:tav tm="100000">
                                          <p:val>
                                            <p:strVal val="#ppt_y"/>
                                          </p:val>
                                        </p:tav>
                                      </p:tavLst>
                                    </p:anim>
                                  </p:childTnLst>
                                </p:cTn>
                              </p:par>
                              <p:par>
                                <p:cTn id="22" presetID="2" presetClass="entr" presetSubtype="2" fill="hold" nodeType="withEffect">
                                  <p:stCondLst>
                                    <p:cond delay="200"/>
                                  </p:stCondLst>
                                  <p:childTnLst>
                                    <p:set>
                                      <p:cBhvr>
                                        <p:cTn id="23" dur="1" fill="hold">
                                          <p:stCondLst>
                                            <p:cond delay="0"/>
                                          </p:stCondLst>
                                        </p:cTn>
                                        <p:tgtEl>
                                          <p:spTgt spid="17"/>
                                        </p:tgtEl>
                                        <p:attrNameLst>
                                          <p:attrName>style.visibility</p:attrName>
                                        </p:attrNameLst>
                                      </p:cBhvr>
                                      <p:to>
                                        <p:strVal val="visible"/>
                                      </p:to>
                                    </p:set>
                                    <p:anim calcmode="lin" valueType="num">
                                      <p:cBhvr>
                                        <p:cTn id="24" dur="500" fill="hold"/>
                                        <p:tgtEl>
                                          <p:spTgt spid="17"/>
                                        </p:tgtEl>
                                        <p:attrNameLst>
                                          <p:attrName>ppt_x</p:attrName>
                                        </p:attrNameLst>
                                      </p:cBhvr>
                                      <p:tavLst>
                                        <p:tav tm="0">
                                          <p:val>
                                            <p:strVal val="1+#ppt_w/2"/>
                                          </p:val>
                                        </p:tav>
                                        <p:tav tm="100000">
                                          <p:val>
                                            <p:strVal val="#ppt_x"/>
                                          </p:val>
                                        </p:tav>
                                      </p:tavLst>
                                    </p:anim>
                                    <p:anim calcmode="lin" valueType="num">
                                      <p:cBhvr>
                                        <p:cTn id="25" dur="500" fill="hold"/>
                                        <p:tgtEl>
                                          <p:spTgt spid="17"/>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20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1+#ppt_w/2"/>
                                          </p:val>
                                        </p:tav>
                                        <p:tav tm="100000">
                                          <p:val>
                                            <p:strVal val="#ppt_x"/>
                                          </p:val>
                                        </p:tav>
                                      </p:tavLst>
                                    </p:anim>
                                    <p:anim calcmode="lin" valueType="num">
                                      <p:cBhvr>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1" fill="hold" grpId="0" nodeType="withEffect">
                                  <p:stCondLst>
                                    <p:cond delay="90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ppt_x</p:attrName>
                                        </p:attrNameLst>
                                      </p:cBhvr>
                                      <p:tavLst>
                                        <p:tav tm="0">
                                          <p:val>
                                            <p:strVal val="#ppt_x"/>
                                          </p:val>
                                        </p:tav>
                                        <p:tav tm="100000">
                                          <p:val>
                                            <p:strVal val="#ppt_x"/>
                                          </p:val>
                                        </p:tav>
                                      </p:tavLst>
                                    </p:anim>
                                    <p:anim calcmode="lin" valueType="num">
                                      <p:cBhvr>
                                        <p:cTn id="33" dur="500" fill="hold"/>
                                        <p:tgtEl>
                                          <p:spTgt spid="16"/>
                                        </p:tgtEl>
                                        <p:attrNameLst>
                                          <p:attrName>ppt_y</p:attrName>
                                        </p:attrNameLst>
                                      </p:cBhvr>
                                      <p:tavLst>
                                        <p:tav tm="0">
                                          <p:val>
                                            <p:strVal val="0-#ppt_h/2"/>
                                          </p:val>
                                        </p:tav>
                                        <p:tav tm="100000">
                                          <p:val>
                                            <p:strVal val="#ppt_y"/>
                                          </p:val>
                                        </p:tav>
                                      </p:tavLst>
                                    </p:anim>
                                  </p:childTnLst>
                                </p:cTn>
                              </p:par>
                              <p:par>
                                <p:cTn id="34" presetID="2" presetClass="entr" presetSubtype="2" fill="hold" nodeType="withEffect">
                                  <p:stCondLst>
                                    <p:cond delay="60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ppt_x</p:attrName>
                                        </p:attrNameLst>
                                      </p:cBhvr>
                                      <p:tavLst>
                                        <p:tav tm="0">
                                          <p:val>
                                            <p:strVal val="1+#ppt_w/2"/>
                                          </p:val>
                                        </p:tav>
                                        <p:tav tm="100000">
                                          <p:val>
                                            <p:strVal val="#ppt_x"/>
                                          </p:val>
                                        </p:tav>
                                      </p:tavLst>
                                    </p:anim>
                                    <p:anim calcmode="lin" valueType="num">
                                      <p:cBhvr>
                                        <p:cTn id="37" dur="500" fill="hold"/>
                                        <p:tgtEl>
                                          <p:spTgt spid="13"/>
                                        </p:tgtEl>
                                        <p:attrNameLst>
                                          <p:attrName>ppt_y</p:attrName>
                                        </p:attrNameLst>
                                      </p:cBhvr>
                                      <p:tavLst>
                                        <p:tav tm="0">
                                          <p:val>
                                            <p:strVal val="#ppt_y"/>
                                          </p:val>
                                        </p:tav>
                                        <p:tav tm="100000">
                                          <p:val>
                                            <p:strVal val="#ppt_y"/>
                                          </p:val>
                                        </p:tav>
                                      </p:tavLst>
                                    </p:anim>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Effect transition="in" filter="fade">
                                      <p:cBhvr>
                                        <p:cTn id="41" dur="500"/>
                                        <p:tgtEl>
                                          <p:spTgt spid="40"/>
                                        </p:tgtEl>
                                      </p:cBhvr>
                                    </p:animEffect>
                                  </p:childTnLst>
                                </p:cTn>
                              </p:par>
                              <p:par>
                                <p:cTn id="42" presetID="10" presetClass="entr" presetSubtype="0" fill="hold" grpId="0" nodeType="withEffect">
                                  <p:stCondLst>
                                    <p:cond delay="20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500"/>
                                        <p:tgtEl>
                                          <p:spTgt spid="35"/>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500"/>
                                        <p:tgtEl>
                                          <p:spTgt spid="3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37"/>
                                        </p:tgtEl>
                                        <p:attrNameLst>
                                          <p:attrName>style.visibility</p:attrName>
                                        </p:attrNameLst>
                                      </p:cBhvr>
                                      <p:to>
                                        <p:strVal val="visible"/>
                                      </p:to>
                                    </p:set>
                                    <p:animEffect transition="in" filter="fade">
                                      <p:cBhvr>
                                        <p:cTn id="56" dur="500"/>
                                        <p:tgtEl>
                                          <p:spTgt spid="3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3619"/>
                                        </p:tgtEl>
                                        <p:attrNameLst>
                                          <p:attrName>style.visibility</p:attrName>
                                        </p:attrNameLst>
                                      </p:cBhvr>
                                      <p:to>
                                        <p:strVal val="visible"/>
                                      </p:to>
                                    </p:set>
                                    <p:anim calcmode="lin" valueType="num">
                                      <p:cBhvr additive="base">
                                        <p:cTn id="61" dur="500" fill="hold"/>
                                        <p:tgtEl>
                                          <p:spTgt spid="153619"/>
                                        </p:tgtEl>
                                        <p:attrNameLst>
                                          <p:attrName>ppt_x</p:attrName>
                                        </p:attrNameLst>
                                      </p:cBhvr>
                                      <p:tavLst>
                                        <p:tav tm="0">
                                          <p:val>
                                            <p:strVal val="#ppt_x"/>
                                          </p:val>
                                        </p:tav>
                                        <p:tav tm="100000">
                                          <p:val>
                                            <p:strVal val="#ppt_x"/>
                                          </p:val>
                                        </p:tav>
                                      </p:tavLst>
                                    </p:anim>
                                    <p:anim calcmode="lin" valueType="num">
                                      <p:cBhvr additive="base">
                                        <p:cTn id="62" dur="500" fill="hold"/>
                                        <p:tgtEl>
                                          <p:spTgt spid="15361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3620"/>
                                        </p:tgtEl>
                                        <p:attrNameLst>
                                          <p:attrName>style.visibility</p:attrName>
                                        </p:attrNameLst>
                                      </p:cBhvr>
                                      <p:to>
                                        <p:strVal val="visible"/>
                                      </p:to>
                                    </p:set>
                                    <p:anim calcmode="lin" valueType="num">
                                      <p:cBhvr additive="base">
                                        <p:cTn id="67" dur="500" fill="hold"/>
                                        <p:tgtEl>
                                          <p:spTgt spid="153620"/>
                                        </p:tgtEl>
                                        <p:attrNameLst>
                                          <p:attrName>ppt_x</p:attrName>
                                        </p:attrNameLst>
                                      </p:cBhvr>
                                      <p:tavLst>
                                        <p:tav tm="0">
                                          <p:val>
                                            <p:strVal val="#ppt_x"/>
                                          </p:val>
                                        </p:tav>
                                        <p:tav tm="100000">
                                          <p:val>
                                            <p:strVal val="#ppt_x"/>
                                          </p:val>
                                        </p:tav>
                                      </p:tavLst>
                                    </p:anim>
                                    <p:anim calcmode="lin" valueType="num">
                                      <p:cBhvr additive="base">
                                        <p:cTn id="68" dur="500" fill="hold"/>
                                        <p:tgtEl>
                                          <p:spTgt spid="15362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53621"/>
                                        </p:tgtEl>
                                        <p:attrNameLst>
                                          <p:attrName>style.visibility</p:attrName>
                                        </p:attrNameLst>
                                      </p:cBhvr>
                                      <p:to>
                                        <p:strVal val="visible"/>
                                      </p:to>
                                    </p:set>
                                    <p:anim calcmode="lin" valueType="num">
                                      <p:cBhvr additive="base">
                                        <p:cTn id="73" dur="500" fill="hold"/>
                                        <p:tgtEl>
                                          <p:spTgt spid="153621"/>
                                        </p:tgtEl>
                                        <p:attrNameLst>
                                          <p:attrName>ppt_x</p:attrName>
                                        </p:attrNameLst>
                                      </p:cBhvr>
                                      <p:tavLst>
                                        <p:tav tm="0">
                                          <p:val>
                                            <p:strVal val="#ppt_x"/>
                                          </p:val>
                                        </p:tav>
                                        <p:tav tm="100000">
                                          <p:val>
                                            <p:strVal val="#ppt_x"/>
                                          </p:val>
                                        </p:tav>
                                      </p:tavLst>
                                    </p:anim>
                                    <p:anim calcmode="lin" valueType="num">
                                      <p:cBhvr additive="base">
                                        <p:cTn id="74" dur="500" fill="hold"/>
                                        <p:tgtEl>
                                          <p:spTgt spid="15362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3622"/>
                                        </p:tgtEl>
                                        <p:attrNameLst>
                                          <p:attrName>style.visibility</p:attrName>
                                        </p:attrNameLst>
                                      </p:cBhvr>
                                      <p:to>
                                        <p:strVal val="visible"/>
                                      </p:to>
                                    </p:set>
                                    <p:anim calcmode="lin" valueType="num">
                                      <p:cBhvr additive="base">
                                        <p:cTn id="79" dur="500" fill="hold"/>
                                        <p:tgtEl>
                                          <p:spTgt spid="153622"/>
                                        </p:tgtEl>
                                        <p:attrNameLst>
                                          <p:attrName>ppt_x</p:attrName>
                                        </p:attrNameLst>
                                      </p:cBhvr>
                                      <p:tavLst>
                                        <p:tav tm="0">
                                          <p:val>
                                            <p:strVal val="#ppt_x"/>
                                          </p:val>
                                        </p:tav>
                                        <p:tav tm="100000">
                                          <p:val>
                                            <p:strVal val="#ppt_x"/>
                                          </p:val>
                                        </p:tav>
                                      </p:tavLst>
                                    </p:anim>
                                    <p:anim calcmode="lin" valueType="num">
                                      <p:cBhvr additive="base">
                                        <p:cTn id="80" dur="500" fill="hold"/>
                                        <p:tgtEl>
                                          <p:spTgt spid="15362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53623"/>
                                        </p:tgtEl>
                                        <p:attrNameLst>
                                          <p:attrName>style.visibility</p:attrName>
                                        </p:attrNameLst>
                                      </p:cBhvr>
                                      <p:to>
                                        <p:strVal val="visible"/>
                                      </p:to>
                                    </p:set>
                                    <p:anim calcmode="lin" valueType="num">
                                      <p:cBhvr additive="base">
                                        <p:cTn id="85" dur="500" fill="hold"/>
                                        <p:tgtEl>
                                          <p:spTgt spid="153623"/>
                                        </p:tgtEl>
                                        <p:attrNameLst>
                                          <p:attrName>ppt_x</p:attrName>
                                        </p:attrNameLst>
                                      </p:cBhvr>
                                      <p:tavLst>
                                        <p:tav tm="0">
                                          <p:val>
                                            <p:strVal val="#ppt_x"/>
                                          </p:val>
                                        </p:tav>
                                        <p:tav tm="100000">
                                          <p:val>
                                            <p:strVal val="#ppt_x"/>
                                          </p:val>
                                        </p:tav>
                                      </p:tavLst>
                                    </p:anim>
                                    <p:anim calcmode="lin" valueType="num">
                                      <p:cBhvr additive="base">
                                        <p:cTn id="86" dur="500" fill="hold"/>
                                        <p:tgtEl>
                                          <p:spTgt spid="15362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53624"/>
                                        </p:tgtEl>
                                        <p:attrNameLst>
                                          <p:attrName>style.visibility</p:attrName>
                                        </p:attrNameLst>
                                      </p:cBhvr>
                                      <p:to>
                                        <p:strVal val="visible"/>
                                      </p:to>
                                    </p:set>
                                    <p:anim calcmode="lin" valueType="num">
                                      <p:cBhvr additive="base">
                                        <p:cTn id="91" dur="500" fill="hold"/>
                                        <p:tgtEl>
                                          <p:spTgt spid="153624"/>
                                        </p:tgtEl>
                                        <p:attrNameLst>
                                          <p:attrName>ppt_x</p:attrName>
                                        </p:attrNameLst>
                                      </p:cBhvr>
                                      <p:tavLst>
                                        <p:tav tm="0">
                                          <p:val>
                                            <p:strVal val="#ppt_x"/>
                                          </p:val>
                                        </p:tav>
                                        <p:tav tm="100000">
                                          <p:val>
                                            <p:strVal val="#ppt_x"/>
                                          </p:val>
                                        </p:tav>
                                      </p:tavLst>
                                    </p:anim>
                                    <p:anim calcmode="lin" valueType="num">
                                      <p:cBhvr additive="base">
                                        <p:cTn id="92" dur="500" fill="hold"/>
                                        <p:tgtEl>
                                          <p:spTgt spid="1536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16" grpId="0" bldLvl="0" animBg="1"/>
      <p:bldP spid="24" grpId="0" bldLvl="0" animBg="1"/>
      <p:bldP spid="35" grpId="0"/>
      <p:bldP spid="36" grpId="0"/>
      <p:bldP spid="37" grpId="0"/>
      <p:bldP spid="38" grpId="0"/>
      <p:bldP spid="39" grpId="0"/>
      <p:bldP spid="40" grpId="0"/>
      <p:bldP spid="153619" grpId="0"/>
      <p:bldP spid="153620" grpId="0"/>
      <p:bldP spid="153621" grpId="0"/>
      <p:bldP spid="153622" grpId="0"/>
      <p:bldP spid="153623" grpId="0"/>
      <p:bldP spid="153624" grpId="0"/>
    </p:bld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a:lnSpc>
                <a:spcPct val="80000"/>
              </a:lnSpc>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
        <p:nvSpPr>
          <p:cNvPr id="5" name="文本框 5"/>
          <p:cNvSpPr txBox="1">
            <a:spLocks noChangeArrowheads="1"/>
          </p:cNvSpPr>
          <p:nvPr/>
        </p:nvSpPr>
        <p:spPr bwMode="auto">
          <a:xfrm>
            <a:off x="607695" y="760413"/>
            <a:ext cx="19259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sz="2800" b="1" dirty="0">
                <a:solidFill>
                  <a:srgbClr val="0D79CA"/>
                </a:solidFill>
                <a:latin typeface="微软雅黑" panose="020B0503020204020204" charset="-122"/>
                <a:ea typeface="微软雅黑" panose="020B0503020204020204" charset="-122"/>
                <a:sym typeface="宋体" panose="02010600030101010101" pitchFamily="2" charset="-122"/>
              </a:rPr>
              <a:t>4.</a:t>
            </a:r>
            <a:r>
              <a:rPr lang="zh-CN" sz="2800" b="1" dirty="0">
                <a:solidFill>
                  <a:srgbClr val="0D79CA"/>
                </a:solidFill>
                <a:latin typeface="微软雅黑" panose="020B0503020204020204" charset="-122"/>
                <a:ea typeface="微软雅黑" panose="020B0503020204020204" charset="-122"/>
                <a:sym typeface="宋体" panose="02010600030101010101" pitchFamily="2" charset="-122"/>
              </a:rPr>
              <a:t>习题</a:t>
            </a:r>
            <a:r>
              <a:rPr lang="zh-CN" altLang="en-US" sz="2800" b="1" dirty="0">
                <a:solidFill>
                  <a:srgbClr val="0D79CA"/>
                </a:solidFill>
                <a:latin typeface="微软雅黑" panose="020B0503020204020204" charset="-122"/>
                <a:ea typeface="微软雅黑" panose="020B0503020204020204" charset="-122"/>
                <a:sym typeface="宋体" panose="02010600030101010101" pitchFamily="2" charset="-122"/>
              </a:rPr>
              <a:t>来源</a:t>
            </a:r>
          </a:p>
        </p:txBody>
      </p:sp>
      <p:sp>
        <p:nvSpPr>
          <p:cNvPr id="6" name="菱形 284"/>
          <p:cNvSpPr/>
          <p:nvPr>
            <p:custDataLst>
              <p:tags r:id="rId1"/>
            </p:custDataLst>
          </p:nvPr>
        </p:nvSpPr>
        <p:spPr>
          <a:xfrm>
            <a:off x="692150" y="4008438"/>
            <a:ext cx="623888" cy="706437"/>
          </a:xfrm>
          <a:prstGeom prst="diamond">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05</a:t>
            </a:r>
          </a:p>
        </p:txBody>
      </p:sp>
      <p:sp>
        <p:nvSpPr>
          <p:cNvPr id="7" name="菱形 286"/>
          <p:cNvSpPr/>
          <p:nvPr>
            <p:custDataLst>
              <p:tags r:id="rId2"/>
            </p:custDataLst>
          </p:nvPr>
        </p:nvSpPr>
        <p:spPr>
          <a:xfrm>
            <a:off x="696913" y="3349625"/>
            <a:ext cx="623887" cy="706438"/>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04</a:t>
            </a:r>
          </a:p>
        </p:txBody>
      </p:sp>
      <p:sp>
        <p:nvSpPr>
          <p:cNvPr id="8" name="菱形 288"/>
          <p:cNvSpPr/>
          <p:nvPr>
            <p:custDataLst>
              <p:tags r:id="rId3"/>
            </p:custDataLst>
          </p:nvPr>
        </p:nvSpPr>
        <p:spPr>
          <a:xfrm>
            <a:off x="696913" y="2690813"/>
            <a:ext cx="623887" cy="706437"/>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03</a:t>
            </a:r>
          </a:p>
        </p:txBody>
      </p:sp>
      <p:sp>
        <p:nvSpPr>
          <p:cNvPr id="9" name="菱形 290"/>
          <p:cNvSpPr/>
          <p:nvPr>
            <p:custDataLst>
              <p:tags r:id="rId4"/>
            </p:custDataLst>
          </p:nvPr>
        </p:nvSpPr>
        <p:spPr>
          <a:xfrm>
            <a:off x="696913" y="2032000"/>
            <a:ext cx="623887" cy="706438"/>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02</a:t>
            </a:r>
          </a:p>
        </p:txBody>
      </p:sp>
      <p:sp>
        <p:nvSpPr>
          <p:cNvPr id="10" name="菱形 292"/>
          <p:cNvSpPr/>
          <p:nvPr>
            <p:custDataLst>
              <p:tags r:id="rId5"/>
            </p:custDataLst>
          </p:nvPr>
        </p:nvSpPr>
        <p:spPr>
          <a:xfrm>
            <a:off x="696913" y="1373188"/>
            <a:ext cx="623887" cy="706437"/>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01</a:t>
            </a:r>
          </a:p>
        </p:txBody>
      </p:sp>
      <p:sp>
        <p:nvSpPr>
          <p:cNvPr id="11" name="菱形 290"/>
          <p:cNvSpPr/>
          <p:nvPr>
            <p:custDataLst>
              <p:tags r:id="rId6"/>
            </p:custDataLst>
          </p:nvPr>
        </p:nvSpPr>
        <p:spPr>
          <a:xfrm>
            <a:off x="692150" y="5380038"/>
            <a:ext cx="623888" cy="706437"/>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07</a:t>
            </a:r>
          </a:p>
        </p:txBody>
      </p:sp>
      <p:sp>
        <p:nvSpPr>
          <p:cNvPr id="12" name="菱形 292"/>
          <p:cNvSpPr/>
          <p:nvPr>
            <p:custDataLst>
              <p:tags r:id="rId7"/>
            </p:custDataLst>
          </p:nvPr>
        </p:nvSpPr>
        <p:spPr>
          <a:xfrm>
            <a:off x="692150" y="4705350"/>
            <a:ext cx="623888" cy="708025"/>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eaLnBrk="0" hangingPunct="0"/>
            <a:r>
              <a:rPr lang="en-US" altLang="zh-CN" sz="900" noProof="1">
                <a:solidFill>
                  <a:schemeClr val="bg1"/>
                </a:solidFill>
                <a:latin typeface="微软雅黑" panose="020B0503020204020204" charset="-122"/>
                <a:ea typeface="微软雅黑" panose="020B0503020204020204" charset="-122"/>
                <a:sym typeface="+mn-ea"/>
              </a:rPr>
              <a:t>06</a:t>
            </a:r>
          </a:p>
        </p:txBody>
      </p:sp>
      <p:sp>
        <p:nvSpPr>
          <p:cNvPr id="13" name="矩形 249858"/>
          <p:cNvSpPr>
            <a:spLocks noChangeArrowheads="1"/>
          </p:cNvSpPr>
          <p:nvPr/>
        </p:nvSpPr>
        <p:spPr bwMode="auto">
          <a:xfrm>
            <a:off x="1262063" y="1466850"/>
            <a:ext cx="37623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a:latin typeface="黑体" panose="02010609060101010101" pitchFamily="49" charset="-122"/>
                <a:ea typeface="黑体" panose="02010609060101010101" pitchFamily="49" charset="-122"/>
              </a:rPr>
              <a:t> </a:t>
            </a:r>
            <a:r>
              <a:rPr lang="zh-CN" altLang="en-US" sz="2800" b="1">
                <a:latin typeface="黑体" panose="02010609060101010101" pitchFamily="49" charset="-122"/>
                <a:ea typeface="黑体" panose="02010609060101010101" pitchFamily="49" charset="-122"/>
              </a:rPr>
              <a:t>教材相关改编题     </a:t>
            </a:r>
          </a:p>
        </p:txBody>
      </p:sp>
      <p:sp>
        <p:nvSpPr>
          <p:cNvPr id="14" name="矩形 249859"/>
          <p:cNvSpPr>
            <a:spLocks noChangeArrowheads="1"/>
          </p:cNvSpPr>
          <p:nvPr/>
        </p:nvSpPr>
        <p:spPr bwMode="auto">
          <a:xfrm>
            <a:off x="1219200" y="2154238"/>
            <a:ext cx="34163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a:latin typeface="黑体" panose="02010609060101010101" pitchFamily="49" charset="-122"/>
                <a:ea typeface="黑体" panose="02010609060101010101" pitchFamily="49" charset="-122"/>
                <a:sym typeface="Arial" panose="020B0604020202020204" pitchFamily="34" charset="0"/>
              </a:rPr>
              <a:t> </a:t>
            </a:r>
            <a:r>
              <a:rPr lang="zh-CN" altLang="en-US" sz="2800" b="1">
                <a:latin typeface="黑体" panose="02010609060101010101" pitchFamily="49" charset="-122"/>
                <a:ea typeface="黑体" panose="02010609060101010101" pitchFamily="49" charset="-122"/>
                <a:sym typeface="Arial" panose="020B0604020202020204" pitchFamily="34" charset="0"/>
              </a:rPr>
              <a:t>上届高三经典题</a:t>
            </a:r>
            <a:r>
              <a:rPr lang="zh-CN" altLang="en-US" b="1">
                <a:latin typeface="黑体" panose="02010609060101010101" pitchFamily="49" charset="-122"/>
                <a:ea typeface="黑体" panose="02010609060101010101" pitchFamily="49" charset="-122"/>
                <a:sym typeface="Arial" panose="020B0604020202020204" pitchFamily="34" charset="0"/>
              </a:rPr>
              <a:t>   </a:t>
            </a:r>
            <a:r>
              <a:rPr lang="zh-CN" altLang="en-US" sz="1600" b="1">
                <a:solidFill>
                  <a:srgbClr val="0033CC"/>
                </a:solidFill>
                <a:latin typeface="黑体" panose="02010609060101010101" pitchFamily="49" charset="-122"/>
                <a:ea typeface="黑体" panose="02010609060101010101" pitchFamily="49" charset="-122"/>
              </a:rPr>
              <a:t>  </a:t>
            </a:r>
          </a:p>
        </p:txBody>
      </p:sp>
      <p:sp>
        <p:nvSpPr>
          <p:cNvPr id="15" name="矩形 249860"/>
          <p:cNvSpPr>
            <a:spLocks noChangeArrowheads="1"/>
          </p:cNvSpPr>
          <p:nvPr/>
        </p:nvSpPr>
        <p:spPr bwMode="auto">
          <a:xfrm>
            <a:off x="1214438" y="2774950"/>
            <a:ext cx="35814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nchor="ctr">
            <a:spAutoFit/>
          </a:bodyPr>
          <a:lstStyle/>
          <a:p>
            <a:pPr defTabSz="911225"/>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历年高考题真题 </a:t>
            </a:r>
            <a:r>
              <a:rPr lang="zh-CN" altLang="en-US" sz="2800" b="1" dirty="0">
                <a:solidFill>
                  <a:srgbClr val="0033CC"/>
                </a:solidFill>
                <a:latin typeface="黑体" panose="02010609060101010101" pitchFamily="49" charset="-122"/>
                <a:ea typeface="黑体" panose="02010609060101010101" pitchFamily="49" charset="-122"/>
              </a:rPr>
              <a:t>  </a:t>
            </a:r>
            <a:r>
              <a:rPr lang="zh-CN" altLang="en-US" sz="2800" b="1" dirty="0">
                <a:latin typeface="黑体" panose="02010609060101010101" pitchFamily="49" charset="-122"/>
                <a:ea typeface="黑体" panose="02010609060101010101" pitchFamily="49" charset="-122"/>
              </a:rPr>
              <a:t> </a:t>
            </a:r>
            <a:endParaRPr lang="zh-CN" altLang="en-US" sz="2800" b="1" dirty="0">
              <a:latin typeface="黑体" panose="02010609060101010101" pitchFamily="49" charset="-122"/>
              <a:ea typeface="黑体" panose="02010609060101010101" pitchFamily="49" charset="-122"/>
              <a:sym typeface="Arial" panose="020B0604020202020204" pitchFamily="34" charset="0"/>
            </a:endParaRPr>
          </a:p>
        </p:txBody>
      </p:sp>
      <p:sp>
        <p:nvSpPr>
          <p:cNvPr id="16" name="矩形 249861"/>
          <p:cNvSpPr>
            <a:spLocks noChangeArrowheads="1"/>
          </p:cNvSpPr>
          <p:nvPr/>
        </p:nvSpPr>
        <p:spPr bwMode="auto">
          <a:xfrm>
            <a:off x="1219200" y="4059238"/>
            <a:ext cx="4954588"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5" rIns="91368" bIns="45685" anchor="ctr">
            <a:spAutoFit/>
          </a:bodyPr>
          <a:lstStyle/>
          <a:p>
            <a:pPr defTabSz="911225"/>
            <a:r>
              <a:rPr lang="en-US" altLang="zh-CN" sz="2800" b="1" dirty="0">
                <a:latin typeface="黑体" panose="02010609060101010101" pitchFamily="49" charset="-122"/>
                <a:ea typeface="黑体" panose="02010609060101010101" pitchFamily="49" charset="-122"/>
                <a:sym typeface="Arial" panose="020B0604020202020204" pitchFamily="34" charset="0"/>
              </a:rPr>
              <a:t> </a:t>
            </a:r>
            <a:r>
              <a:rPr lang="zh-CN" altLang="en-US" sz="2800" b="1" dirty="0">
                <a:latin typeface="黑体" panose="02010609060101010101" pitchFamily="49" charset="-122"/>
                <a:ea typeface="黑体" panose="02010609060101010101" pitchFamily="49" charset="-122"/>
                <a:sym typeface="Arial" panose="020B0604020202020204" pitchFamily="34" charset="0"/>
              </a:rPr>
              <a:t>样书及纸质资料  </a:t>
            </a:r>
            <a:endParaRPr lang="zh-CN" altLang="en-US" sz="2800" b="1" dirty="0">
              <a:latin typeface="黑体" panose="02010609060101010101" pitchFamily="49" charset="-122"/>
              <a:ea typeface="黑体" panose="02010609060101010101" pitchFamily="49" charset="-122"/>
            </a:endParaRPr>
          </a:p>
        </p:txBody>
      </p:sp>
      <p:sp>
        <p:nvSpPr>
          <p:cNvPr id="17" name="文本框 249869"/>
          <p:cNvSpPr txBox="1">
            <a:spLocks noChangeArrowheads="1"/>
          </p:cNvSpPr>
          <p:nvPr/>
        </p:nvSpPr>
        <p:spPr bwMode="auto">
          <a:xfrm>
            <a:off x="1219200" y="4756150"/>
            <a:ext cx="286385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sz="2800" b="1">
                <a:latin typeface="黑体" panose="02010609060101010101" pitchFamily="49" charset="-122"/>
                <a:ea typeface="黑体" panose="02010609060101010101" pitchFamily="49" charset="-122"/>
                <a:sym typeface="Arial" panose="020B0604020202020204" pitchFamily="34" charset="0"/>
              </a:rPr>
              <a:t> </a:t>
            </a:r>
            <a:r>
              <a:rPr lang="zh-CN" altLang="en-US" sz="2800" b="1">
                <a:latin typeface="黑体" panose="02010609060101010101" pitchFamily="49" charset="-122"/>
                <a:ea typeface="黑体" panose="02010609060101010101" pitchFamily="49" charset="-122"/>
                <a:sym typeface="Arial" panose="020B0604020202020204" pitchFamily="34" charset="0"/>
              </a:rPr>
              <a:t>组内错题资源库</a:t>
            </a:r>
            <a:endParaRPr lang="zh-CN" altLang="en-US" sz="2800" b="1">
              <a:solidFill>
                <a:srgbClr val="0000FF"/>
              </a:solidFill>
              <a:latin typeface="黑体" panose="02010609060101010101" pitchFamily="49" charset="-122"/>
              <a:ea typeface="黑体" panose="02010609060101010101" pitchFamily="49" charset="-122"/>
              <a:sym typeface="Arial" panose="020B0604020202020204" pitchFamily="34" charset="0"/>
            </a:endParaRPr>
          </a:p>
        </p:txBody>
      </p:sp>
      <p:sp>
        <p:nvSpPr>
          <p:cNvPr id="18" name="Rectangle 14"/>
          <p:cNvSpPr>
            <a:spLocks noChangeArrowheads="1"/>
          </p:cNvSpPr>
          <p:nvPr/>
        </p:nvSpPr>
        <p:spPr bwMode="auto">
          <a:xfrm>
            <a:off x="1219200" y="5511800"/>
            <a:ext cx="28638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800" b="1">
                <a:solidFill>
                  <a:srgbClr val="0000FF"/>
                </a:solidFill>
                <a:latin typeface="黑体" panose="02010609060101010101" pitchFamily="49" charset="-122"/>
                <a:ea typeface="黑体" panose="02010609060101010101" pitchFamily="49" charset="-122"/>
                <a:sym typeface="Arial" panose="020B0604020202020204" pitchFamily="34" charset="0"/>
              </a:rPr>
              <a:t> </a:t>
            </a:r>
            <a:r>
              <a:rPr lang="zh-CN" altLang="en-US" sz="2800" b="1">
                <a:solidFill>
                  <a:srgbClr val="0000FF"/>
                </a:solidFill>
                <a:latin typeface="黑体" panose="02010609060101010101" pitchFamily="49" charset="-122"/>
                <a:ea typeface="黑体" panose="02010609060101010101" pitchFamily="49" charset="-122"/>
                <a:sym typeface="Arial" panose="020B0604020202020204" pitchFamily="34" charset="0"/>
              </a:rPr>
              <a:t>教师个人原创题</a:t>
            </a:r>
          </a:p>
        </p:txBody>
      </p:sp>
      <p:sp>
        <p:nvSpPr>
          <p:cNvPr id="19" name="文本框 5"/>
          <p:cNvSpPr txBox="1">
            <a:spLocks noChangeArrowheads="1"/>
          </p:cNvSpPr>
          <p:nvPr/>
        </p:nvSpPr>
        <p:spPr bwMode="auto">
          <a:xfrm>
            <a:off x="1381125" y="3460750"/>
            <a:ext cx="26860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2800" b="1">
                <a:solidFill>
                  <a:srgbClr val="CC0000"/>
                </a:solidFill>
                <a:latin typeface="黑体" panose="02010609060101010101" pitchFamily="49" charset="-122"/>
                <a:ea typeface="黑体" panose="02010609060101010101" pitchFamily="49" charset="-122"/>
                <a:sym typeface="Arial" panose="020B0604020202020204" pitchFamily="34" charset="0"/>
              </a:rPr>
              <a:t>各地最新模拟题</a:t>
            </a:r>
          </a:p>
        </p:txBody>
      </p:sp>
      <p:grpSp>
        <p:nvGrpSpPr>
          <p:cNvPr id="20" name="组合 19"/>
          <p:cNvGrpSpPr/>
          <p:nvPr/>
        </p:nvGrpSpPr>
        <p:grpSpPr bwMode="auto">
          <a:xfrm>
            <a:off x="4814888" y="1982788"/>
            <a:ext cx="3795712" cy="4011612"/>
            <a:chOff x="6419339" y="1501557"/>
            <a:chExt cx="5062269" cy="5347477"/>
          </a:xfrm>
        </p:grpSpPr>
        <p:sp>
          <p:nvSpPr>
            <p:cNvPr id="21" name="Freeform: Shape 55"/>
            <p:cNvSpPr/>
            <p:nvPr/>
          </p:nvSpPr>
          <p:spPr bwMode="auto">
            <a:xfrm>
              <a:off x="10668596" y="4999530"/>
              <a:ext cx="141854" cy="139665"/>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p:spPr>
          <p:txBody>
            <a:bodyPr anchor="ctr"/>
            <a:lstStyle/>
            <a:p>
              <a:pPr algn="ctr"/>
              <a:endParaRPr sz="1015" noProof="1"/>
            </a:p>
          </p:txBody>
        </p:sp>
        <p:sp>
          <p:nvSpPr>
            <p:cNvPr id="22" name="Freeform: Shape 218"/>
            <p:cNvSpPr/>
            <p:nvPr/>
          </p:nvSpPr>
          <p:spPr bwMode="auto">
            <a:xfrm>
              <a:off x="7689670" y="2024242"/>
              <a:ext cx="215956" cy="220078"/>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algn="ctr"/>
              <a:endParaRPr sz="1015" noProof="1"/>
            </a:p>
          </p:txBody>
        </p:sp>
        <p:sp>
          <p:nvSpPr>
            <p:cNvPr id="23" name="Freeform: Shape 219"/>
            <p:cNvSpPr/>
            <p:nvPr/>
          </p:nvSpPr>
          <p:spPr bwMode="auto">
            <a:xfrm>
              <a:off x="7924681" y="2100423"/>
              <a:ext cx="46579" cy="65601"/>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anchor="ctr"/>
            <a:lstStyle/>
            <a:p>
              <a:pPr algn="ctr"/>
              <a:endParaRPr sz="1015" noProof="1"/>
            </a:p>
          </p:txBody>
        </p:sp>
        <p:sp>
          <p:nvSpPr>
            <p:cNvPr id="24" name="Freeform: Shape 220"/>
            <p:cNvSpPr/>
            <p:nvPr/>
          </p:nvSpPr>
          <p:spPr bwMode="auto">
            <a:xfrm>
              <a:off x="7653677" y="2106772"/>
              <a:ext cx="23290" cy="19045"/>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sz="1015" noProof="1"/>
            </a:p>
          </p:txBody>
        </p:sp>
        <p:sp>
          <p:nvSpPr>
            <p:cNvPr id="25" name="Freeform: Shape 221"/>
            <p:cNvSpPr/>
            <p:nvPr/>
          </p:nvSpPr>
          <p:spPr bwMode="auto">
            <a:xfrm>
              <a:off x="7865399" y="2013662"/>
              <a:ext cx="52931" cy="52903"/>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sz="1015" noProof="1"/>
            </a:p>
          </p:txBody>
        </p:sp>
        <p:sp>
          <p:nvSpPr>
            <p:cNvPr id="26" name="Freeform: Shape 222"/>
            <p:cNvSpPr/>
            <p:nvPr/>
          </p:nvSpPr>
          <p:spPr bwMode="auto">
            <a:xfrm>
              <a:off x="7865399" y="2195650"/>
              <a:ext cx="52931" cy="59252"/>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anchor="ctr"/>
            <a:lstStyle/>
            <a:p>
              <a:pPr algn="ctr"/>
              <a:endParaRPr sz="1015" noProof="1"/>
            </a:p>
          </p:txBody>
        </p:sp>
        <p:sp>
          <p:nvSpPr>
            <p:cNvPr id="27" name="Freeform: Shape 223"/>
            <p:cNvSpPr/>
            <p:nvPr/>
          </p:nvSpPr>
          <p:spPr bwMode="auto">
            <a:xfrm>
              <a:off x="7446189" y="2136398"/>
              <a:ext cx="478491" cy="294142"/>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algn="ctr"/>
              <a:endParaRPr sz="1015" noProof="1"/>
            </a:p>
          </p:txBody>
        </p:sp>
        <p:sp>
          <p:nvSpPr>
            <p:cNvPr id="28" name="Freeform: Shape 224"/>
            <p:cNvSpPr/>
            <p:nvPr/>
          </p:nvSpPr>
          <p:spPr bwMode="auto">
            <a:xfrm>
              <a:off x="9231005" y="4904305"/>
              <a:ext cx="425560" cy="45920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p:spPr>
          <p:txBody>
            <a:bodyPr anchor="ctr"/>
            <a:lstStyle/>
            <a:p>
              <a:pPr algn="ctr"/>
              <a:endParaRPr sz="1015" noProof="1"/>
            </a:p>
          </p:txBody>
        </p:sp>
        <p:sp>
          <p:nvSpPr>
            <p:cNvPr id="29" name="Freeform: Shape 225"/>
            <p:cNvSpPr/>
            <p:nvPr/>
          </p:nvSpPr>
          <p:spPr bwMode="auto">
            <a:xfrm>
              <a:off x="8390469" y="5228073"/>
              <a:ext cx="376865" cy="27721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p:spPr>
          <p:txBody>
            <a:bodyPr anchor="ctr"/>
            <a:lstStyle/>
            <a:p>
              <a:pPr algn="ctr"/>
              <a:endParaRPr sz="1015" noProof="1"/>
            </a:p>
          </p:txBody>
        </p:sp>
        <p:sp>
          <p:nvSpPr>
            <p:cNvPr id="30" name="Freeform: Shape 226"/>
            <p:cNvSpPr/>
            <p:nvPr/>
          </p:nvSpPr>
          <p:spPr bwMode="auto">
            <a:xfrm>
              <a:off x="9637511" y="2419960"/>
              <a:ext cx="364162" cy="21161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p:spPr>
          <p:txBody>
            <a:bodyPr anchor="ctr"/>
            <a:lstStyle/>
            <a:p>
              <a:pPr algn="ctr"/>
              <a:endParaRPr sz="1015" noProof="1"/>
            </a:p>
          </p:txBody>
        </p:sp>
        <p:sp>
          <p:nvSpPr>
            <p:cNvPr id="31" name="Freeform: Shape 227"/>
            <p:cNvSpPr/>
            <p:nvPr/>
          </p:nvSpPr>
          <p:spPr bwMode="auto">
            <a:xfrm>
              <a:off x="9601518" y="2608296"/>
              <a:ext cx="359927" cy="21161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p:spPr>
          <p:txBody>
            <a:bodyPr anchor="ctr"/>
            <a:lstStyle/>
            <a:p>
              <a:pPr algn="ctr"/>
              <a:endParaRPr sz="1015" noProof="1"/>
            </a:p>
          </p:txBody>
        </p:sp>
        <p:sp>
          <p:nvSpPr>
            <p:cNvPr id="32" name="Freeform: Shape 228"/>
            <p:cNvSpPr/>
            <p:nvPr/>
          </p:nvSpPr>
          <p:spPr bwMode="auto">
            <a:xfrm>
              <a:off x="10374303" y="4174237"/>
              <a:ext cx="6351" cy="12697"/>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p:spPr>
          <p:txBody>
            <a:bodyPr anchor="ctr"/>
            <a:lstStyle/>
            <a:p>
              <a:pPr algn="ctr"/>
              <a:endParaRPr sz="1015" noProof="1"/>
            </a:p>
          </p:txBody>
        </p:sp>
        <p:sp>
          <p:nvSpPr>
            <p:cNvPr id="33" name="Freeform: Shape 229"/>
            <p:cNvSpPr/>
            <p:nvPr/>
          </p:nvSpPr>
          <p:spPr bwMode="auto">
            <a:xfrm>
              <a:off x="10374303" y="4045153"/>
              <a:ext cx="35992" cy="105807"/>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p:spPr>
          <p:txBody>
            <a:bodyPr anchor="ctr"/>
            <a:lstStyle/>
            <a:p>
              <a:pPr algn="ctr"/>
              <a:endParaRPr sz="1015" noProof="1"/>
            </a:p>
          </p:txBody>
        </p:sp>
        <p:sp>
          <p:nvSpPr>
            <p:cNvPr id="34" name="Freeform: Shape 230"/>
            <p:cNvSpPr/>
            <p:nvPr/>
          </p:nvSpPr>
          <p:spPr bwMode="auto">
            <a:xfrm>
              <a:off x="10315021" y="4002831"/>
              <a:ext cx="71985" cy="148130"/>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p:spPr>
          <p:txBody>
            <a:bodyPr anchor="ctr"/>
            <a:lstStyle/>
            <a:p>
              <a:pPr algn="ctr"/>
              <a:endParaRPr sz="1015" noProof="1"/>
            </a:p>
          </p:txBody>
        </p:sp>
        <p:sp>
          <p:nvSpPr>
            <p:cNvPr id="35" name="Freeform: Shape 231"/>
            <p:cNvSpPr/>
            <p:nvPr/>
          </p:nvSpPr>
          <p:spPr bwMode="auto">
            <a:xfrm>
              <a:off x="10215511" y="4174237"/>
              <a:ext cx="69869" cy="148130"/>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p:spPr>
          <p:txBody>
            <a:bodyPr anchor="ctr"/>
            <a:lstStyle/>
            <a:p>
              <a:pPr algn="ctr"/>
              <a:endParaRPr sz="1015" noProof="1"/>
            </a:p>
          </p:txBody>
        </p:sp>
        <p:sp>
          <p:nvSpPr>
            <p:cNvPr id="36" name="Freeform: Shape 232"/>
            <p:cNvSpPr/>
            <p:nvPr/>
          </p:nvSpPr>
          <p:spPr bwMode="auto">
            <a:xfrm>
              <a:off x="10215511" y="4002831"/>
              <a:ext cx="69869" cy="148130"/>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p:spPr>
          <p:txBody>
            <a:bodyPr anchor="ctr"/>
            <a:lstStyle/>
            <a:p>
              <a:pPr algn="ctr"/>
              <a:endParaRPr sz="1015" noProof="1"/>
            </a:p>
          </p:txBody>
        </p:sp>
        <p:sp>
          <p:nvSpPr>
            <p:cNvPr id="37" name="Freeform: Shape 233"/>
            <p:cNvSpPr/>
            <p:nvPr/>
          </p:nvSpPr>
          <p:spPr bwMode="auto">
            <a:xfrm>
              <a:off x="10143526" y="4174237"/>
              <a:ext cx="82572" cy="105807"/>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p:spPr>
          <p:txBody>
            <a:bodyPr anchor="ctr"/>
            <a:lstStyle/>
            <a:p>
              <a:pPr algn="ctr"/>
              <a:endParaRPr sz="1015" noProof="1"/>
            </a:p>
          </p:txBody>
        </p:sp>
        <p:sp>
          <p:nvSpPr>
            <p:cNvPr id="38" name="Freeform: Shape 234"/>
            <p:cNvSpPr/>
            <p:nvPr/>
          </p:nvSpPr>
          <p:spPr bwMode="auto">
            <a:xfrm>
              <a:off x="10143526" y="4045153"/>
              <a:ext cx="82572" cy="105807"/>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p:spPr>
          <p:txBody>
            <a:bodyPr anchor="ctr"/>
            <a:lstStyle/>
            <a:p>
              <a:pPr algn="ctr"/>
              <a:endParaRPr sz="1015" noProof="1"/>
            </a:p>
          </p:txBody>
        </p:sp>
        <p:sp>
          <p:nvSpPr>
            <p:cNvPr id="39" name="Freeform: Shape 235"/>
            <p:cNvSpPr/>
            <p:nvPr/>
          </p:nvSpPr>
          <p:spPr bwMode="auto">
            <a:xfrm>
              <a:off x="10315021" y="4174237"/>
              <a:ext cx="46579" cy="148130"/>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p:spPr>
          <p:txBody>
            <a:bodyPr anchor="ctr"/>
            <a:lstStyle/>
            <a:p>
              <a:pPr algn="ctr"/>
              <a:endParaRPr sz="1015" noProof="1"/>
            </a:p>
          </p:txBody>
        </p:sp>
        <p:sp>
          <p:nvSpPr>
            <p:cNvPr id="40" name="Oval 236"/>
            <p:cNvSpPr/>
            <p:nvPr/>
          </p:nvSpPr>
          <p:spPr bwMode="auto">
            <a:xfrm>
              <a:off x="8856257" y="4622858"/>
              <a:ext cx="80454" cy="80413"/>
            </a:xfrm>
            <a:prstGeom prst="ellipse">
              <a:avLst/>
            </a:prstGeom>
            <a:solidFill>
              <a:schemeClr val="accent3"/>
            </a:solidFill>
            <a:ln>
              <a:noFill/>
            </a:ln>
          </p:spPr>
          <p:txBody>
            <a:bodyPr anchor="ctr"/>
            <a:lstStyle/>
            <a:p>
              <a:pPr algn="ctr"/>
              <a:endParaRPr sz="1015" noProof="1"/>
            </a:p>
          </p:txBody>
        </p:sp>
        <p:sp>
          <p:nvSpPr>
            <p:cNvPr id="41" name="Freeform: Shape 237"/>
            <p:cNvSpPr/>
            <p:nvPr/>
          </p:nvSpPr>
          <p:spPr bwMode="auto">
            <a:xfrm>
              <a:off x="8536558" y="4864098"/>
              <a:ext cx="175728" cy="175640"/>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algn="ctr"/>
              <a:endParaRPr sz="1015" noProof="1"/>
            </a:p>
          </p:txBody>
        </p:sp>
        <p:sp>
          <p:nvSpPr>
            <p:cNvPr id="42" name="Freeform: Shape 238"/>
            <p:cNvSpPr/>
            <p:nvPr/>
          </p:nvSpPr>
          <p:spPr bwMode="auto">
            <a:xfrm>
              <a:off x="8519620" y="4821775"/>
              <a:ext cx="211722" cy="76181"/>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algn="ctr"/>
              <a:endParaRPr sz="1015" noProof="1"/>
            </a:p>
          </p:txBody>
        </p:sp>
        <p:sp>
          <p:nvSpPr>
            <p:cNvPr id="43" name="Freeform: Shape 239"/>
            <p:cNvSpPr/>
            <p:nvPr/>
          </p:nvSpPr>
          <p:spPr bwMode="auto">
            <a:xfrm>
              <a:off x="8860491" y="4864098"/>
              <a:ext cx="175730" cy="175640"/>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algn="ctr"/>
              <a:endParaRPr sz="1015" noProof="1"/>
            </a:p>
          </p:txBody>
        </p:sp>
        <p:sp>
          <p:nvSpPr>
            <p:cNvPr id="44" name="Freeform: Shape 240"/>
            <p:cNvSpPr/>
            <p:nvPr/>
          </p:nvSpPr>
          <p:spPr bwMode="auto">
            <a:xfrm>
              <a:off x="8841437" y="4821775"/>
              <a:ext cx="213838" cy="76181"/>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algn="ctr"/>
              <a:endParaRPr sz="1015" noProof="1"/>
            </a:p>
          </p:txBody>
        </p:sp>
        <p:sp>
          <p:nvSpPr>
            <p:cNvPr id="45" name="Freeform: Shape 241"/>
            <p:cNvSpPr/>
            <p:nvPr/>
          </p:nvSpPr>
          <p:spPr bwMode="auto">
            <a:xfrm>
              <a:off x="8684763" y="4669413"/>
              <a:ext cx="311230" cy="363976"/>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algn="ctr"/>
              <a:endParaRPr sz="1015" noProof="1"/>
            </a:p>
          </p:txBody>
        </p:sp>
        <p:sp>
          <p:nvSpPr>
            <p:cNvPr id="46" name="Freeform: Shape 242"/>
            <p:cNvSpPr/>
            <p:nvPr/>
          </p:nvSpPr>
          <p:spPr bwMode="auto">
            <a:xfrm>
              <a:off x="7211179" y="2466515"/>
              <a:ext cx="35992" cy="42323"/>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p:spPr>
          <p:txBody>
            <a:bodyPr anchor="ctr"/>
            <a:lstStyle/>
            <a:p>
              <a:pPr algn="ctr"/>
              <a:endParaRPr sz="1015" noProof="1"/>
            </a:p>
          </p:txBody>
        </p:sp>
        <p:sp>
          <p:nvSpPr>
            <p:cNvPr id="47" name="Freeform: Shape 243"/>
            <p:cNvSpPr/>
            <p:nvPr/>
          </p:nvSpPr>
          <p:spPr bwMode="auto">
            <a:xfrm>
              <a:off x="7990315" y="4982601"/>
              <a:ext cx="192666" cy="192569"/>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algn="ctr"/>
              <a:endParaRPr sz="1015" noProof="1"/>
            </a:p>
          </p:txBody>
        </p:sp>
        <p:sp>
          <p:nvSpPr>
            <p:cNvPr id="48" name="Freeform: Shape 244"/>
            <p:cNvSpPr/>
            <p:nvPr/>
          </p:nvSpPr>
          <p:spPr bwMode="auto">
            <a:xfrm>
              <a:off x="7689670" y="5082060"/>
              <a:ext cx="400154" cy="28144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algn="ctr"/>
              <a:endParaRPr sz="1015" noProof="1"/>
            </a:p>
          </p:txBody>
        </p:sp>
        <p:sp>
          <p:nvSpPr>
            <p:cNvPr id="49" name="Freeform: Shape 245"/>
            <p:cNvSpPr/>
            <p:nvPr/>
          </p:nvSpPr>
          <p:spPr bwMode="auto">
            <a:xfrm>
              <a:off x="6880893" y="2743729"/>
              <a:ext cx="319699" cy="359743"/>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algn="ctr"/>
              <a:endParaRPr sz="1015" noProof="1"/>
            </a:p>
          </p:txBody>
        </p:sp>
        <p:sp>
          <p:nvSpPr>
            <p:cNvPr id="50" name="Freeform: Shape 246"/>
            <p:cNvSpPr/>
            <p:nvPr/>
          </p:nvSpPr>
          <p:spPr bwMode="auto">
            <a:xfrm>
              <a:off x="8976939" y="1905738"/>
              <a:ext cx="455201" cy="3660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algn="ctr"/>
              <a:endParaRPr sz="1015" noProof="1"/>
            </a:p>
          </p:txBody>
        </p:sp>
        <p:sp>
          <p:nvSpPr>
            <p:cNvPr id="51" name="Freeform: Shape 247"/>
            <p:cNvSpPr/>
            <p:nvPr/>
          </p:nvSpPr>
          <p:spPr bwMode="auto">
            <a:xfrm>
              <a:off x="10302318" y="3490726"/>
              <a:ext cx="135502" cy="135433"/>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algn="ctr"/>
              <a:endParaRPr sz="1015" noProof="1"/>
            </a:p>
          </p:txBody>
        </p:sp>
        <p:sp>
          <p:nvSpPr>
            <p:cNvPr id="52" name="Freeform: Shape 248"/>
            <p:cNvSpPr/>
            <p:nvPr/>
          </p:nvSpPr>
          <p:spPr bwMode="auto">
            <a:xfrm>
              <a:off x="10351013" y="3450518"/>
              <a:ext cx="35993" cy="29626"/>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sz="1015" noProof="1"/>
            </a:p>
          </p:txBody>
        </p:sp>
        <p:sp>
          <p:nvSpPr>
            <p:cNvPr id="53" name="Freeform: Shape 249"/>
            <p:cNvSpPr/>
            <p:nvPr/>
          </p:nvSpPr>
          <p:spPr bwMode="auto">
            <a:xfrm>
              <a:off x="10444171" y="3539396"/>
              <a:ext cx="6352" cy="33858"/>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sz="1015" noProof="1"/>
            </a:p>
          </p:txBody>
        </p:sp>
        <p:sp>
          <p:nvSpPr>
            <p:cNvPr id="54" name="Freeform: Shape 250"/>
            <p:cNvSpPr/>
            <p:nvPr/>
          </p:nvSpPr>
          <p:spPr bwMode="auto">
            <a:xfrm>
              <a:off x="10272677" y="3539396"/>
              <a:ext cx="19054" cy="10581"/>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sz="1015" noProof="1"/>
            </a:p>
          </p:txBody>
        </p:sp>
        <p:sp>
          <p:nvSpPr>
            <p:cNvPr id="55" name="Freeform: Shape 251"/>
            <p:cNvSpPr/>
            <p:nvPr/>
          </p:nvSpPr>
          <p:spPr bwMode="auto">
            <a:xfrm>
              <a:off x="10410295" y="3480144"/>
              <a:ext cx="33875" cy="33858"/>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sz="1015" noProof="1"/>
            </a:p>
          </p:txBody>
        </p:sp>
        <p:sp>
          <p:nvSpPr>
            <p:cNvPr id="56" name="Freeform: Shape 252"/>
            <p:cNvSpPr/>
            <p:nvPr/>
          </p:nvSpPr>
          <p:spPr bwMode="auto">
            <a:xfrm>
              <a:off x="10410295" y="3598648"/>
              <a:ext cx="33875" cy="33858"/>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sz="1015" noProof="1"/>
            </a:p>
          </p:txBody>
        </p:sp>
        <p:sp>
          <p:nvSpPr>
            <p:cNvPr id="57" name="Freeform: Shape 253"/>
            <p:cNvSpPr/>
            <p:nvPr/>
          </p:nvSpPr>
          <p:spPr bwMode="auto">
            <a:xfrm>
              <a:off x="10291731" y="3480144"/>
              <a:ext cx="35993" cy="33858"/>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sz="1015" noProof="1"/>
            </a:p>
          </p:txBody>
        </p:sp>
        <p:sp>
          <p:nvSpPr>
            <p:cNvPr id="58" name="Freeform: Shape 254"/>
            <p:cNvSpPr/>
            <p:nvPr/>
          </p:nvSpPr>
          <p:spPr bwMode="auto">
            <a:xfrm>
              <a:off x="10149878" y="3556325"/>
              <a:ext cx="294293" cy="181988"/>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algn="ctr"/>
              <a:endParaRPr sz="1015" noProof="1"/>
            </a:p>
          </p:txBody>
        </p:sp>
        <p:sp>
          <p:nvSpPr>
            <p:cNvPr id="59" name="Freeform: Shape 255"/>
            <p:cNvSpPr/>
            <p:nvPr/>
          </p:nvSpPr>
          <p:spPr bwMode="auto">
            <a:xfrm>
              <a:off x="7134959" y="4688459"/>
              <a:ext cx="201135" cy="285678"/>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p:spPr>
          <p:txBody>
            <a:bodyPr anchor="ctr"/>
            <a:lstStyle/>
            <a:p>
              <a:pPr algn="ctr"/>
              <a:endParaRPr sz="1015" noProof="1"/>
            </a:p>
          </p:txBody>
        </p:sp>
        <p:sp>
          <p:nvSpPr>
            <p:cNvPr id="60" name="Freeform: Shape 256"/>
            <p:cNvSpPr/>
            <p:nvPr/>
          </p:nvSpPr>
          <p:spPr bwMode="auto">
            <a:xfrm>
              <a:off x="7346681" y="4715968"/>
              <a:ext cx="218073" cy="452853"/>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p:spPr>
          <p:txBody>
            <a:bodyPr anchor="ctr"/>
            <a:lstStyle/>
            <a:p>
              <a:pPr algn="ctr"/>
              <a:endParaRPr sz="1015" noProof="1"/>
            </a:p>
          </p:txBody>
        </p:sp>
        <p:sp>
          <p:nvSpPr>
            <p:cNvPr id="61" name="Freeform: Shape 257"/>
            <p:cNvSpPr/>
            <p:nvPr/>
          </p:nvSpPr>
          <p:spPr bwMode="auto">
            <a:xfrm>
              <a:off x="9927570" y="4834472"/>
              <a:ext cx="33875" cy="12273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sz="1015" noProof="1"/>
            </a:p>
          </p:txBody>
        </p:sp>
        <p:sp>
          <p:nvSpPr>
            <p:cNvPr id="62" name="Freeform: Shape 258"/>
            <p:cNvSpPr/>
            <p:nvPr/>
          </p:nvSpPr>
          <p:spPr bwMode="auto">
            <a:xfrm>
              <a:off x="9927570" y="4593232"/>
              <a:ext cx="33875" cy="23278"/>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sz="1015" noProof="1"/>
            </a:p>
          </p:txBody>
        </p:sp>
        <p:sp>
          <p:nvSpPr>
            <p:cNvPr id="63" name="Freeform: Shape 259"/>
            <p:cNvSpPr/>
            <p:nvPr/>
          </p:nvSpPr>
          <p:spPr bwMode="auto">
            <a:xfrm>
              <a:off x="9779364" y="4627090"/>
              <a:ext cx="323935" cy="237007"/>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algn="ctr"/>
              <a:endParaRPr sz="1015" noProof="1"/>
            </a:p>
          </p:txBody>
        </p:sp>
        <p:sp>
          <p:nvSpPr>
            <p:cNvPr id="64" name="Freeform: Shape 260"/>
            <p:cNvSpPr/>
            <p:nvPr/>
          </p:nvSpPr>
          <p:spPr bwMode="auto">
            <a:xfrm>
              <a:off x="8254967" y="1842254"/>
              <a:ext cx="429796" cy="342814"/>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p:spPr>
          <p:txBody>
            <a:bodyPr anchor="ctr"/>
            <a:lstStyle/>
            <a:p>
              <a:pPr algn="ctr"/>
              <a:endParaRPr sz="1015" noProof="1"/>
            </a:p>
          </p:txBody>
        </p:sp>
        <p:sp>
          <p:nvSpPr>
            <p:cNvPr id="65" name="Freeform: Shape 261"/>
            <p:cNvSpPr/>
            <p:nvPr/>
          </p:nvSpPr>
          <p:spPr bwMode="auto">
            <a:xfrm>
              <a:off x="6952878" y="3249486"/>
              <a:ext cx="347224" cy="342814"/>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p:spPr>
          <p:txBody>
            <a:bodyPr anchor="ctr"/>
            <a:lstStyle/>
            <a:p>
              <a:pPr algn="ctr"/>
              <a:endParaRPr sz="1015" noProof="1"/>
            </a:p>
          </p:txBody>
        </p:sp>
        <p:sp>
          <p:nvSpPr>
            <p:cNvPr id="66" name="Freeform: Shape 262"/>
            <p:cNvSpPr/>
            <p:nvPr/>
          </p:nvSpPr>
          <p:spPr bwMode="auto">
            <a:xfrm>
              <a:off x="6800438" y="3844120"/>
              <a:ext cx="16938" cy="29626"/>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sz="1015" noProof="1"/>
            </a:p>
          </p:txBody>
        </p:sp>
        <p:sp>
          <p:nvSpPr>
            <p:cNvPr id="67" name="Freeform: Shape 263"/>
            <p:cNvSpPr/>
            <p:nvPr/>
          </p:nvSpPr>
          <p:spPr bwMode="auto">
            <a:xfrm>
              <a:off x="6794086" y="3767939"/>
              <a:ext cx="65634" cy="71949"/>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sz="1015" noProof="1"/>
            </a:p>
          </p:txBody>
        </p:sp>
        <p:sp>
          <p:nvSpPr>
            <p:cNvPr id="68" name="Freeform: Shape 264"/>
            <p:cNvSpPr/>
            <p:nvPr/>
          </p:nvSpPr>
          <p:spPr bwMode="auto">
            <a:xfrm>
              <a:off x="6916885" y="3820843"/>
              <a:ext cx="129151" cy="12273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algn="ctr"/>
              <a:endParaRPr sz="1015" noProof="1"/>
            </a:p>
          </p:txBody>
        </p:sp>
        <p:sp>
          <p:nvSpPr>
            <p:cNvPr id="69" name="Freeform: Shape 265"/>
            <p:cNvSpPr/>
            <p:nvPr/>
          </p:nvSpPr>
          <p:spPr bwMode="auto">
            <a:xfrm>
              <a:off x="6870306" y="3767939"/>
              <a:ext cx="69869" cy="71949"/>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algn="ctr"/>
              <a:endParaRPr sz="1015" noProof="1"/>
            </a:p>
          </p:txBody>
        </p:sp>
        <p:sp>
          <p:nvSpPr>
            <p:cNvPr id="70" name="Freeform: Shape 266"/>
            <p:cNvSpPr/>
            <p:nvPr/>
          </p:nvSpPr>
          <p:spPr bwMode="auto">
            <a:xfrm>
              <a:off x="6811024" y="3956276"/>
              <a:ext cx="294294" cy="241240"/>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algn="ctr"/>
              <a:endParaRPr sz="1015" noProof="1"/>
            </a:p>
          </p:txBody>
        </p:sp>
        <p:sp>
          <p:nvSpPr>
            <p:cNvPr id="71" name="Freeform: Shape 267"/>
            <p:cNvSpPr/>
            <p:nvPr/>
          </p:nvSpPr>
          <p:spPr bwMode="auto">
            <a:xfrm>
              <a:off x="10173167" y="2885510"/>
              <a:ext cx="118564" cy="118504"/>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sz="1015" noProof="1"/>
            </a:p>
          </p:txBody>
        </p:sp>
        <p:sp>
          <p:nvSpPr>
            <p:cNvPr id="72" name="Freeform: Shape 268"/>
            <p:cNvSpPr/>
            <p:nvPr/>
          </p:nvSpPr>
          <p:spPr bwMode="auto">
            <a:xfrm>
              <a:off x="10137175" y="3061149"/>
              <a:ext cx="264652" cy="201034"/>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algn="ctr"/>
              <a:endParaRPr sz="1015" noProof="1"/>
            </a:p>
          </p:txBody>
        </p:sp>
        <p:sp>
          <p:nvSpPr>
            <p:cNvPr id="73" name="Freeform: Shape 269"/>
            <p:cNvSpPr/>
            <p:nvPr/>
          </p:nvSpPr>
          <p:spPr bwMode="auto">
            <a:xfrm>
              <a:off x="8218975" y="2254902"/>
              <a:ext cx="207487" cy="88878"/>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p:spPr>
          <p:txBody>
            <a:bodyPr anchor="ctr"/>
            <a:lstStyle/>
            <a:p>
              <a:pPr algn="ctr"/>
              <a:endParaRPr sz="1015" noProof="1"/>
            </a:p>
          </p:txBody>
        </p:sp>
        <p:sp>
          <p:nvSpPr>
            <p:cNvPr id="74" name="Freeform: Shape 270"/>
            <p:cNvSpPr/>
            <p:nvPr/>
          </p:nvSpPr>
          <p:spPr bwMode="auto">
            <a:xfrm>
              <a:off x="8218975" y="2354359"/>
              <a:ext cx="501780" cy="253936"/>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p:spPr>
          <p:txBody>
            <a:bodyPr anchor="ctr"/>
            <a:lstStyle/>
            <a:p>
              <a:pPr algn="ctr"/>
              <a:endParaRPr sz="1015" noProof="1"/>
            </a:p>
          </p:txBody>
        </p:sp>
        <p:sp>
          <p:nvSpPr>
            <p:cNvPr id="75" name="Freeform: Shape 271"/>
            <p:cNvSpPr/>
            <p:nvPr/>
          </p:nvSpPr>
          <p:spPr bwMode="auto">
            <a:xfrm>
              <a:off x="7376322" y="2589251"/>
              <a:ext cx="112212" cy="190452"/>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p:spPr>
          <p:txBody>
            <a:bodyPr anchor="ctr"/>
            <a:lstStyle/>
            <a:p>
              <a:pPr algn="ctr"/>
              <a:endParaRPr sz="1015" noProof="1"/>
            </a:p>
          </p:txBody>
        </p:sp>
        <p:sp>
          <p:nvSpPr>
            <p:cNvPr id="76" name="Freeform: Shape 272"/>
            <p:cNvSpPr/>
            <p:nvPr/>
          </p:nvSpPr>
          <p:spPr bwMode="auto">
            <a:xfrm>
              <a:off x="7346681" y="2760658"/>
              <a:ext cx="177846" cy="112156"/>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p:spPr>
          <p:txBody>
            <a:bodyPr anchor="ctr"/>
            <a:lstStyle/>
            <a:p>
              <a:pPr algn="ctr"/>
              <a:endParaRPr sz="1015" noProof="1"/>
            </a:p>
          </p:txBody>
        </p:sp>
        <p:sp>
          <p:nvSpPr>
            <p:cNvPr id="77" name="Freeform: Shape 273"/>
            <p:cNvSpPr/>
            <p:nvPr/>
          </p:nvSpPr>
          <p:spPr bwMode="auto">
            <a:xfrm>
              <a:off x="9686207" y="3139447"/>
              <a:ext cx="357811" cy="17987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p:spPr>
          <p:txBody>
            <a:bodyPr anchor="ctr"/>
            <a:lstStyle/>
            <a:p>
              <a:pPr algn="ctr"/>
              <a:endParaRPr sz="1015" noProof="1"/>
            </a:p>
          </p:txBody>
        </p:sp>
        <p:sp>
          <p:nvSpPr>
            <p:cNvPr id="78" name="Rectangle 274"/>
            <p:cNvSpPr/>
            <p:nvPr/>
          </p:nvSpPr>
          <p:spPr bwMode="auto">
            <a:xfrm>
              <a:off x="9686207" y="3334131"/>
              <a:ext cx="330286" cy="27509"/>
            </a:xfrm>
            <a:prstGeom prst="rect">
              <a:avLst/>
            </a:prstGeom>
            <a:solidFill>
              <a:srgbClr val="497193"/>
            </a:solidFill>
            <a:ln>
              <a:noFill/>
            </a:ln>
          </p:spPr>
          <p:txBody>
            <a:bodyPr anchor="ctr"/>
            <a:lstStyle/>
            <a:p>
              <a:pPr algn="ctr"/>
              <a:endParaRPr sz="1015" noProof="1"/>
            </a:p>
          </p:txBody>
        </p:sp>
        <p:sp>
          <p:nvSpPr>
            <p:cNvPr id="79" name="Freeform: Shape 275"/>
            <p:cNvSpPr/>
            <p:nvPr/>
          </p:nvSpPr>
          <p:spPr bwMode="auto">
            <a:xfrm>
              <a:off x="9762426" y="2978620"/>
              <a:ext cx="59282" cy="154477"/>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p:spPr>
          <p:txBody>
            <a:bodyPr anchor="ctr"/>
            <a:lstStyle/>
            <a:p>
              <a:pPr algn="ctr"/>
              <a:endParaRPr sz="1015" noProof="1"/>
            </a:p>
          </p:txBody>
        </p:sp>
        <p:sp>
          <p:nvSpPr>
            <p:cNvPr id="80" name="Freeform: Shape 276"/>
            <p:cNvSpPr/>
            <p:nvPr/>
          </p:nvSpPr>
          <p:spPr bwMode="auto">
            <a:xfrm>
              <a:off x="9842881" y="2978620"/>
              <a:ext cx="59282" cy="154477"/>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p:spPr>
          <p:txBody>
            <a:bodyPr anchor="ctr"/>
            <a:lstStyle/>
            <a:p>
              <a:pPr algn="ctr"/>
              <a:endParaRPr sz="1015" noProof="1"/>
            </a:p>
          </p:txBody>
        </p:sp>
        <p:sp>
          <p:nvSpPr>
            <p:cNvPr id="81" name="Freeform: Shape 277"/>
            <p:cNvSpPr/>
            <p:nvPr/>
          </p:nvSpPr>
          <p:spPr bwMode="auto">
            <a:xfrm>
              <a:off x="8919773" y="2390334"/>
              <a:ext cx="294294" cy="294142"/>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p:spPr>
          <p:txBody>
            <a:bodyPr anchor="ctr"/>
            <a:lstStyle/>
            <a:p>
              <a:pPr algn="ctr"/>
              <a:endParaRPr sz="1015" noProof="1"/>
            </a:p>
          </p:txBody>
        </p:sp>
        <p:sp>
          <p:nvSpPr>
            <p:cNvPr id="82" name="Freeform: Shape 278"/>
            <p:cNvSpPr/>
            <p:nvPr/>
          </p:nvSpPr>
          <p:spPr bwMode="auto">
            <a:xfrm>
              <a:off x="8077120" y="4533980"/>
              <a:ext cx="300645" cy="304724"/>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p:spPr>
          <p:txBody>
            <a:bodyPr anchor="ctr"/>
            <a:lstStyle/>
            <a:p>
              <a:pPr algn="ctr"/>
              <a:endParaRPr sz="1015" noProof="1"/>
            </a:p>
          </p:txBody>
        </p:sp>
        <p:sp>
          <p:nvSpPr>
            <p:cNvPr id="83" name="Freeform: Shape 279"/>
            <p:cNvSpPr/>
            <p:nvPr/>
          </p:nvSpPr>
          <p:spPr bwMode="auto">
            <a:xfrm>
              <a:off x="8305780" y="4775220"/>
              <a:ext cx="95276" cy="93110"/>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p:spPr>
          <p:txBody>
            <a:bodyPr anchor="ctr"/>
            <a:lstStyle/>
            <a:p>
              <a:pPr algn="ctr"/>
              <a:endParaRPr sz="1015" noProof="1"/>
            </a:p>
          </p:txBody>
        </p:sp>
        <p:sp>
          <p:nvSpPr>
            <p:cNvPr id="84" name="Oval 280"/>
            <p:cNvSpPr/>
            <p:nvPr/>
          </p:nvSpPr>
          <p:spPr bwMode="auto">
            <a:xfrm>
              <a:off x="10550032" y="3734081"/>
              <a:ext cx="46579" cy="44440"/>
            </a:xfrm>
            <a:prstGeom prst="ellipse">
              <a:avLst/>
            </a:prstGeom>
            <a:solidFill>
              <a:srgbClr val="E2E2E2"/>
            </a:solidFill>
            <a:ln>
              <a:noFill/>
            </a:ln>
          </p:spPr>
          <p:txBody>
            <a:bodyPr anchor="ctr"/>
            <a:lstStyle/>
            <a:p>
              <a:pPr algn="ctr"/>
              <a:endParaRPr sz="1015" noProof="1"/>
            </a:p>
          </p:txBody>
        </p:sp>
        <p:sp>
          <p:nvSpPr>
            <p:cNvPr id="85" name="Freeform: Shape 281"/>
            <p:cNvSpPr/>
            <p:nvPr/>
          </p:nvSpPr>
          <p:spPr bwMode="auto">
            <a:xfrm>
              <a:off x="7372087" y="2024242"/>
              <a:ext cx="99509" cy="101575"/>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p:spPr>
          <p:txBody>
            <a:bodyPr anchor="ctr"/>
            <a:lstStyle/>
            <a:p>
              <a:pPr algn="ctr"/>
              <a:endParaRPr sz="1015" noProof="1"/>
            </a:p>
          </p:txBody>
        </p:sp>
        <p:sp>
          <p:nvSpPr>
            <p:cNvPr id="86" name="Freeform: Shape 282"/>
            <p:cNvSpPr/>
            <p:nvPr/>
          </p:nvSpPr>
          <p:spPr bwMode="auto">
            <a:xfrm>
              <a:off x="7310687" y="4917002"/>
              <a:ext cx="25407" cy="5713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p:spPr>
          <p:txBody>
            <a:bodyPr anchor="ctr"/>
            <a:lstStyle/>
            <a:p>
              <a:pPr algn="ctr"/>
              <a:endParaRPr sz="1015" noProof="1"/>
            </a:p>
          </p:txBody>
        </p:sp>
        <p:sp>
          <p:nvSpPr>
            <p:cNvPr id="87" name="Freeform: Shape 130"/>
            <p:cNvSpPr/>
            <p:nvPr/>
          </p:nvSpPr>
          <p:spPr bwMode="auto">
            <a:xfrm>
              <a:off x="10867615" y="2984968"/>
              <a:ext cx="300645" cy="194685"/>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p:spPr>
          <p:txBody>
            <a:bodyPr anchor="ctr"/>
            <a:lstStyle/>
            <a:p>
              <a:pPr algn="ctr"/>
              <a:endParaRPr sz="1015" noProof="1"/>
            </a:p>
          </p:txBody>
        </p:sp>
        <p:sp>
          <p:nvSpPr>
            <p:cNvPr id="88" name="Freeform: Shape 131"/>
            <p:cNvSpPr/>
            <p:nvPr/>
          </p:nvSpPr>
          <p:spPr bwMode="auto">
            <a:xfrm>
              <a:off x="10727878" y="2773355"/>
              <a:ext cx="133385" cy="146014"/>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p:spPr>
          <p:txBody>
            <a:bodyPr anchor="ctr"/>
            <a:lstStyle/>
            <a:p>
              <a:pPr algn="ctr"/>
              <a:endParaRPr sz="1015" noProof="1"/>
            </a:p>
          </p:txBody>
        </p:sp>
        <p:sp>
          <p:nvSpPr>
            <p:cNvPr id="89" name="Freeform: Shape 65"/>
            <p:cNvSpPr/>
            <p:nvPr/>
          </p:nvSpPr>
          <p:spPr bwMode="auto">
            <a:xfrm>
              <a:off x="7676967" y="5346577"/>
              <a:ext cx="406506" cy="181988"/>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solidFill>
              <a:schemeClr val="bg1">
                <a:lumMod val="85000"/>
              </a:schemeClr>
            </a:solidFill>
            <a:ln>
              <a:noFill/>
            </a:ln>
          </p:spPr>
          <p:txBody>
            <a:bodyPr anchor="ctr"/>
            <a:lstStyle/>
            <a:p>
              <a:pPr algn="ctr"/>
              <a:endParaRPr sz="1015" noProof="1"/>
            </a:p>
          </p:txBody>
        </p:sp>
        <p:sp>
          <p:nvSpPr>
            <p:cNvPr id="90" name="Freeform: Shape 66"/>
            <p:cNvSpPr/>
            <p:nvPr/>
          </p:nvSpPr>
          <p:spPr bwMode="auto">
            <a:xfrm>
              <a:off x="7577457" y="5541261"/>
              <a:ext cx="552595" cy="175640"/>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solidFill>
              <a:schemeClr val="bg1">
                <a:lumMod val="85000"/>
              </a:schemeClr>
            </a:solidFill>
            <a:ln>
              <a:noFill/>
            </a:ln>
          </p:spPr>
          <p:txBody>
            <a:bodyPr anchor="ctr"/>
            <a:lstStyle/>
            <a:p>
              <a:pPr algn="ctr"/>
              <a:endParaRPr sz="1015" noProof="1"/>
            </a:p>
          </p:txBody>
        </p:sp>
        <p:sp>
          <p:nvSpPr>
            <p:cNvPr id="91" name="Freeform: Shape 67"/>
            <p:cNvSpPr/>
            <p:nvPr/>
          </p:nvSpPr>
          <p:spPr bwMode="auto">
            <a:xfrm>
              <a:off x="6675522" y="4273696"/>
              <a:ext cx="260419" cy="372440"/>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solidFill>
              <a:schemeClr val="bg1">
                <a:lumMod val="85000"/>
              </a:schemeClr>
            </a:solidFill>
            <a:ln>
              <a:noFill/>
            </a:ln>
          </p:spPr>
          <p:txBody>
            <a:bodyPr anchor="ctr"/>
            <a:lstStyle/>
            <a:p>
              <a:pPr algn="ctr"/>
              <a:endParaRPr sz="1015" noProof="1"/>
            </a:p>
          </p:txBody>
        </p:sp>
        <p:sp>
          <p:nvSpPr>
            <p:cNvPr id="92" name="Freeform: Shape 68"/>
            <p:cNvSpPr/>
            <p:nvPr/>
          </p:nvSpPr>
          <p:spPr bwMode="auto">
            <a:xfrm>
              <a:off x="6724218" y="4527633"/>
              <a:ext cx="112212" cy="201032"/>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solidFill>
              <a:schemeClr val="bg1">
                <a:lumMod val="85000"/>
              </a:schemeClr>
            </a:solidFill>
            <a:ln>
              <a:noFill/>
            </a:ln>
          </p:spPr>
          <p:txBody>
            <a:bodyPr anchor="ctr"/>
            <a:lstStyle/>
            <a:p>
              <a:pPr algn="ctr"/>
              <a:endParaRPr sz="1015" noProof="1"/>
            </a:p>
          </p:txBody>
        </p:sp>
        <p:sp>
          <p:nvSpPr>
            <p:cNvPr id="93" name="Freeform: Shape 69"/>
            <p:cNvSpPr/>
            <p:nvPr/>
          </p:nvSpPr>
          <p:spPr bwMode="auto">
            <a:xfrm>
              <a:off x="7024864" y="4527633"/>
              <a:ext cx="105861" cy="201032"/>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solidFill>
              <a:schemeClr val="bg1">
                <a:lumMod val="85000"/>
              </a:schemeClr>
            </a:solidFill>
            <a:ln>
              <a:noFill/>
            </a:ln>
          </p:spPr>
          <p:txBody>
            <a:bodyPr anchor="ctr"/>
            <a:lstStyle/>
            <a:p>
              <a:pPr algn="ctr"/>
              <a:endParaRPr sz="1015" noProof="1"/>
            </a:p>
          </p:txBody>
        </p:sp>
        <p:sp>
          <p:nvSpPr>
            <p:cNvPr id="94" name="Rectangle 70"/>
            <p:cNvSpPr/>
            <p:nvPr/>
          </p:nvSpPr>
          <p:spPr bwMode="auto">
            <a:xfrm>
              <a:off x="9095503" y="1630641"/>
              <a:ext cx="82571" cy="29626"/>
            </a:xfrm>
            <a:prstGeom prst="rect">
              <a:avLst/>
            </a:prstGeom>
            <a:solidFill>
              <a:schemeClr val="bg1">
                <a:lumMod val="85000"/>
              </a:schemeClr>
            </a:solidFill>
            <a:ln>
              <a:noFill/>
            </a:ln>
          </p:spPr>
          <p:txBody>
            <a:bodyPr anchor="ctr"/>
            <a:lstStyle/>
            <a:p>
              <a:pPr algn="ctr"/>
              <a:endParaRPr sz="1015" noProof="1"/>
            </a:p>
          </p:txBody>
        </p:sp>
        <p:sp>
          <p:nvSpPr>
            <p:cNvPr id="95" name="Freeform: Shape 71"/>
            <p:cNvSpPr/>
            <p:nvPr/>
          </p:nvSpPr>
          <p:spPr bwMode="auto">
            <a:xfrm>
              <a:off x="8790624" y="1677196"/>
              <a:ext cx="440381" cy="300491"/>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solidFill>
              <a:schemeClr val="bg1">
                <a:lumMod val="85000"/>
              </a:schemeClr>
            </a:solidFill>
            <a:ln>
              <a:noFill/>
            </a:ln>
          </p:spPr>
          <p:txBody>
            <a:bodyPr anchor="ctr"/>
            <a:lstStyle/>
            <a:p>
              <a:pPr algn="ctr"/>
              <a:endParaRPr sz="1015" noProof="1"/>
            </a:p>
          </p:txBody>
        </p:sp>
        <p:sp>
          <p:nvSpPr>
            <p:cNvPr id="96" name="Freeform: Shape 72"/>
            <p:cNvSpPr/>
            <p:nvPr/>
          </p:nvSpPr>
          <p:spPr bwMode="auto">
            <a:xfrm>
              <a:off x="8926126" y="1749144"/>
              <a:ext cx="169377" cy="17140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solidFill>
              <a:schemeClr val="bg1">
                <a:lumMod val="85000"/>
              </a:schemeClr>
            </a:solidFill>
            <a:ln>
              <a:noFill/>
            </a:ln>
          </p:spPr>
          <p:txBody>
            <a:bodyPr anchor="ctr"/>
            <a:lstStyle/>
            <a:p>
              <a:pPr algn="ctr"/>
              <a:endParaRPr sz="1015" noProof="1"/>
            </a:p>
          </p:txBody>
        </p:sp>
        <p:sp>
          <p:nvSpPr>
            <p:cNvPr id="97" name="Freeform: Shape 73"/>
            <p:cNvSpPr/>
            <p:nvPr/>
          </p:nvSpPr>
          <p:spPr bwMode="auto">
            <a:xfrm>
              <a:off x="6552723" y="3378570"/>
              <a:ext cx="287942" cy="253936"/>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solidFill>
              <a:schemeClr val="bg1">
                <a:lumMod val="85000"/>
              </a:schemeClr>
            </a:solidFill>
            <a:ln>
              <a:noFill/>
            </a:ln>
          </p:spPr>
          <p:txBody>
            <a:bodyPr anchor="ctr"/>
            <a:lstStyle/>
            <a:p>
              <a:pPr algn="ctr"/>
              <a:endParaRPr sz="1015" noProof="1"/>
            </a:p>
          </p:txBody>
        </p:sp>
        <p:sp>
          <p:nvSpPr>
            <p:cNvPr id="98" name="Rectangle 74"/>
            <p:cNvSpPr/>
            <p:nvPr/>
          </p:nvSpPr>
          <p:spPr bwMode="auto">
            <a:xfrm>
              <a:off x="6605654" y="3649435"/>
              <a:ext cx="35992" cy="84645"/>
            </a:xfrm>
            <a:prstGeom prst="rect">
              <a:avLst/>
            </a:prstGeom>
            <a:solidFill>
              <a:schemeClr val="bg1">
                <a:lumMod val="85000"/>
              </a:schemeClr>
            </a:solidFill>
            <a:ln>
              <a:noFill/>
            </a:ln>
          </p:spPr>
          <p:txBody>
            <a:bodyPr anchor="ctr"/>
            <a:lstStyle/>
            <a:p>
              <a:pPr algn="ctr"/>
              <a:endParaRPr sz="1015" noProof="1"/>
            </a:p>
          </p:txBody>
        </p:sp>
        <p:sp>
          <p:nvSpPr>
            <p:cNvPr id="99" name="Rectangle 75"/>
            <p:cNvSpPr/>
            <p:nvPr/>
          </p:nvSpPr>
          <p:spPr bwMode="auto">
            <a:xfrm>
              <a:off x="6694577" y="3698107"/>
              <a:ext cx="35992" cy="76181"/>
            </a:xfrm>
            <a:prstGeom prst="rect">
              <a:avLst/>
            </a:prstGeom>
            <a:solidFill>
              <a:schemeClr val="bg1">
                <a:lumMod val="85000"/>
              </a:schemeClr>
            </a:solidFill>
            <a:ln>
              <a:noFill/>
            </a:ln>
          </p:spPr>
          <p:txBody>
            <a:bodyPr anchor="ctr"/>
            <a:lstStyle/>
            <a:p>
              <a:pPr algn="ctr"/>
              <a:endParaRPr sz="1015" noProof="1"/>
            </a:p>
          </p:txBody>
        </p:sp>
        <p:sp>
          <p:nvSpPr>
            <p:cNvPr id="100" name="Rectangle 76"/>
            <p:cNvSpPr/>
            <p:nvPr/>
          </p:nvSpPr>
          <p:spPr bwMode="auto">
            <a:xfrm>
              <a:off x="6777148" y="3649435"/>
              <a:ext cx="33875" cy="84645"/>
            </a:xfrm>
            <a:prstGeom prst="rect">
              <a:avLst/>
            </a:prstGeom>
            <a:solidFill>
              <a:schemeClr val="bg1">
                <a:lumMod val="85000"/>
              </a:schemeClr>
            </a:solidFill>
            <a:ln>
              <a:noFill/>
            </a:ln>
          </p:spPr>
          <p:txBody>
            <a:bodyPr anchor="ctr"/>
            <a:lstStyle/>
            <a:p>
              <a:pPr algn="ctr"/>
              <a:endParaRPr sz="1015" noProof="1"/>
            </a:p>
          </p:txBody>
        </p:sp>
        <p:sp>
          <p:nvSpPr>
            <p:cNvPr id="101" name="Freeform: Shape 77"/>
            <p:cNvSpPr/>
            <p:nvPr/>
          </p:nvSpPr>
          <p:spPr bwMode="auto">
            <a:xfrm>
              <a:off x="9455430" y="5405829"/>
              <a:ext cx="395919" cy="387254"/>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solidFill>
              <a:schemeClr val="bg1">
                <a:lumMod val="85000"/>
              </a:schemeClr>
            </a:solidFill>
            <a:ln>
              <a:noFill/>
            </a:ln>
          </p:spPr>
          <p:txBody>
            <a:bodyPr anchor="ctr"/>
            <a:lstStyle/>
            <a:p>
              <a:pPr algn="ctr"/>
              <a:endParaRPr sz="1015" noProof="1"/>
            </a:p>
          </p:txBody>
        </p:sp>
        <p:sp>
          <p:nvSpPr>
            <p:cNvPr id="102" name="Freeform: Shape 78"/>
            <p:cNvSpPr/>
            <p:nvPr/>
          </p:nvSpPr>
          <p:spPr bwMode="auto">
            <a:xfrm>
              <a:off x="10416648" y="3569022"/>
              <a:ext cx="345106" cy="380905"/>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solidFill>
              <a:schemeClr val="bg1">
                <a:lumMod val="85000"/>
              </a:schemeClr>
            </a:solidFill>
            <a:ln>
              <a:noFill/>
            </a:ln>
          </p:spPr>
          <p:txBody>
            <a:bodyPr anchor="ctr"/>
            <a:lstStyle/>
            <a:p>
              <a:pPr algn="ctr"/>
              <a:endParaRPr sz="1015" noProof="1"/>
            </a:p>
          </p:txBody>
        </p:sp>
        <p:sp>
          <p:nvSpPr>
            <p:cNvPr id="103" name="Freeform: Shape 79"/>
            <p:cNvSpPr/>
            <p:nvPr/>
          </p:nvSpPr>
          <p:spPr bwMode="auto">
            <a:xfrm>
              <a:off x="8248616" y="1590435"/>
              <a:ext cx="340872" cy="294142"/>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solidFill>
              <a:schemeClr val="bg1">
                <a:lumMod val="85000"/>
              </a:schemeClr>
            </a:solidFill>
            <a:ln>
              <a:noFill/>
            </a:ln>
          </p:spPr>
          <p:txBody>
            <a:bodyPr anchor="ctr"/>
            <a:lstStyle/>
            <a:p>
              <a:pPr algn="ctr"/>
              <a:endParaRPr sz="1015" noProof="1"/>
            </a:p>
          </p:txBody>
        </p:sp>
        <p:sp>
          <p:nvSpPr>
            <p:cNvPr id="104" name="Oval 80"/>
            <p:cNvSpPr/>
            <p:nvPr/>
          </p:nvSpPr>
          <p:spPr bwMode="auto">
            <a:xfrm>
              <a:off x="10302318" y="4498007"/>
              <a:ext cx="114330" cy="112155"/>
            </a:xfrm>
            <a:prstGeom prst="ellipse">
              <a:avLst/>
            </a:prstGeom>
            <a:solidFill>
              <a:schemeClr val="bg1">
                <a:lumMod val="85000"/>
              </a:schemeClr>
            </a:solidFill>
            <a:ln>
              <a:noFill/>
            </a:ln>
          </p:spPr>
          <p:txBody>
            <a:bodyPr anchor="ctr"/>
            <a:lstStyle/>
            <a:p>
              <a:pPr algn="ctr"/>
              <a:endParaRPr sz="1015" noProof="1"/>
            </a:p>
          </p:txBody>
        </p:sp>
        <p:sp>
          <p:nvSpPr>
            <p:cNvPr id="105" name="Freeform: Shape 81"/>
            <p:cNvSpPr/>
            <p:nvPr/>
          </p:nvSpPr>
          <p:spPr bwMode="auto">
            <a:xfrm>
              <a:off x="10255739" y="4445103"/>
              <a:ext cx="211722" cy="313188"/>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solidFill>
              <a:schemeClr val="bg1">
                <a:lumMod val="85000"/>
              </a:schemeClr>
            </a:solidFill>
            <a:ln>
              <a:noFill/>
            </a:ln>
          </p:spPr>
          <p:txBody>
            <a:bodyPr anchor="ctr"/>
            <a:lstStyle/>
            <a:p>
              <a:pPr algn="ctr"/>
              <a:endParaRPr sz="1015" noProof="1"/>
            </a:p>
          </p:txBody>
        </p:sp>
        <p:sp>
          <p:nvSpPr>
            <p:cNvPr id="106" name="Freeform: Shape 82"/>
            <p:cNvSpPr/>
            <p:nvPr/>
          </p:nvSpPr>
          <p:spPr bwMode="auto">
            <a:xfrm>
              <a:off x="10060955" y="4498007"/>
              <a:ext cx="165143" cy="260284"/>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solidFill>
              <a:schemeClr val="bg1">
                <a:lumMod val="85000"/>
              </a:schemeClr>
            </a:solidFill>
            <a:ln>
              <a:noFill/>
            </a:ln>
          </p:spPr>
          <p:txBody>
            <a:bodyPr anchor="ctr"/>
            <a:lstStyle/>
            <a:p>
              <a:pPr algn="ctr"/>
              <a:endParaRPr sz="1015" noProof="1"/>
            </a:p>
          </p:txBody>
        </p:sp>
        <p:sp>
          <p:nvSpPr>
            <p:cNvPr id="107" name="Freeform: Shape 83"/>
            <p:cNvSpPr/>
            <p:nvPr/>
          </p:nvSpPr>
          <p:spPr bwMode="auto">
            <a:xfrm>
              <a:off x="10096947" y="2589251"/>
              <a:ext cx="158792" cy="84645"/>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solidFill>
              <a:schemeClr val="bg1">
                <a:lumMod val="85000"/>
              </a:schemeClr>
            </a:solidFill>
            <a:ln>
              <a:noFill/>
            </a:ln>
          </p:spPr>
          <p:txBody>
            <a:bodyPr anchor="ctr"/>
            <a:lstStyle/>
            <a:p>
              <a:pPr algn="ctr"/>
              <a:endParaRPr sz="1015" noProof="1"/>
            </a:p>
          </p:txBody>
        </p:sp>
        <p:sp>
          <p:nvSpPr>
            <p:cNvPr id="108" name="Freeform: Shape 84"/>
            <p:cNvSpPr/>
            <p:nvPr/>
          </p:nvSpPr>
          <p:spPr bwMode="auto">
            <a:xfrm>
              <a:off x="9972032" y="2343779"/>
              <a:ext cx="243479" cy="275098"/>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solidFill>
              <a:schemeClr val="bg1">
                <a:lumMod val="85000"/>
              </a:schemeClr>
            </a:solidFill>
            <a:ln>
              <a:noFill/>
            </a:ln>
          </p:spPr>
          <p:txBody>
            <a:bodyPr anchor="ctr"/>
            <a:lstStyle/>
            <a:p>
              <a:pPr algn="ctr"/>
              <a:endParaRPr sz="1015" noProof="1"/>
            </a:p>
          </p:txBody>
        </p:sp>
        <p:sp>
          <p:nvSpPr>
            <p:cNvPr id="109" name="Freeform: Shape 85"/>
            <p:cNvSpPr/>
            <p:nvPr/>
          </p:nvSpPr>
          <p:spPr bwMode="auto">
            <a:xfrm>
              <a:off x="10401827" y="2984968"/>
              <a:ext cx="300645" cy="478247"/>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solidFill>
              <a:schemeClr val="bg1">
                <a:lumMod val="85000"/>
              </a:schemeClr>
            </a:solidFill>
            <a:ln>
              <a:noFill/>
            </a:ln>
          </p:spPr>
          <p:txBody>
            <a:bodyPr anchor="ctr"/>
            <a:lstStyle/>
            <a:p>
              <a:pPr algn="ctr"/>
              <a:endParaRPr sz="1015" noProof="1"/>
            </a:p>
          </p:txBody>
        </p:sp>
        <p:sp>
          <p:nvSpPr>
            <p:cNvPr id="110" name="Freeform: Shape 86"/>
            <p:cNvSpPr/>
            <p:nvPr/>
          </p:nvSpPr>
          <p:spPr bwMode="auto">
            <a:xfrm>
              <a:off x="9466016" y="1977687"/>
              <a:ext cx="190550" cy="82530"/>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solidFill>
              <a:schemeClr val="bg1">
                <a:lumMod val="85000"/>
              </a:schemeClr>
            </a:solidFill>
            <a:ln>
              <a:noFill/>
            </a:ln>
          </p:spPr>
          <p:txBody>
            <a:bodyPr anchor="ctr"/>
            <a:lstStyle/>
            <a:p>
              <a:pPr algn="ctr"/>
              <a:endParaRPr sz="1015" noProof="1"/>
            </a:p>
          </p:txBody>
        </p:sp>
        <p:sp>
          <p:nvSpPr>
            <p:cNvPr id="111" name="Freeform: Shape 87"/>
            <p:cNvSpPr/>
            <p:nvPr/>
          </p:nvSpPr>
          <p:spPr bwMode="auto">
            <a:xfrm>
              <a:off x="9466016" y="2070797"/>
              <a:ext cx="465788" cy="237007"/>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solidFill>
              <a:schemeClr val="bg1">
                <a:lumMod val="85000"/>
              </a:schemeClr>
            </a:solidFill>
            <a:ln>
              <a:noFill/>
            </a:ln>
          </p:spPr>
          <p:txBody>
            <a:bodyPr anchor="ctr"/>
            <a:lstStyle/>
            <a:p>
              <a:pPr algn="ctr"/>
              <a:endParaRPr sz="1015" noProof="1"/>
            </a:p>
          </p:txBody>
        </p:sp>
        <p:sp>
          <p:nvSpPr>
            <p:cNvPr id="112" name="Freeform: Shape 88"/>
            <p:cNvSpPr/>
            <p:nvPr/>
          </p:nvSpPr>
          <p:spPr bwMode="auto">
            <a:xfrm>
              <a:off x="8265554" y="5628024"/>
              <a:ext cx="395919" cy="10792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solidFill>
              <a:schemeClr val="bg1">
                <a:lumMod val="85000"/>
              </a:schemeClr>
            </a:solidFill>
            <a:ln>
              <a:noFill/>
            </a:ln>
          </p:spPr>
          <p:txBody>
            <a:bodyPr anchor="ctr"/>
            <a:lstStyle/>
            <a:p>
              <a:pPr algn="ctr"/>
              <a:endParaRPr sz="1015" noProof="1"/>
            </a:p>
          </p:txBody>
        </p:sp>
        <p:sp>
          <p:nvSpPr>
            <p:cNvPr id="113" name="Freeform: Shape 89"/>
            <p:cNvSpPr/>
            <p:nvPr/>
          </p:nvSpPr>
          <p:spPr bwMode="auto">
            <a:xfrm>
              <a:off x="8261319" y="5653417"/>
              <a:ext cx="393803" cy="188336"/>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solidFill>
              <a:schemeClr val="bg1">
                <a:lumMod val="85000"/>
              </a:schemeClr>
            </a:solidFill>
            <a:ln>
              <a:noFill/>
            </a:ln>
          </p:spPr>
          <p:txBody>
            <a:bodyPr anchor="ctr"/>
            <a:lstStyle/>
            <a:p>
              <a:pPr algn="ctr"/>
              <a:endParaRPr sz="1015" noProof="1"/>
            </a:p>
          </p:txBody>
        </p:sp>
        <p:sp>
          <p:nvSpPr>
            <p:cNvPr id="114" name="Freeform: Shape 90"/>
            <p:cNvSpPr/>
            <p:nvPr/>
          </p:nvSpPr>
          <p:spPr bwMode="auto">
            <a:xfrm>
              <a:off x="8324836" y="5488359"/>
              <a:ext cx="277355" cy="129084"/>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solidFill>
              <a:schemeClr val="bg1">
                <a:lumMod val="85000"/>
              </a:schemeClr>
            </a:solidFill>
            <a:ln>
              <a:noFill/>
            </a:ln>
          </p:spPr>
          <p:txBody>
            <a:bodyPr anchor="ctr"/>
            <a:lstStyle/>
            <a:p>
              <a:pPr algn="ctr"/>
              <a:endParaRPr sz="1015" noProof="1"/>
            </a:p>
          </p:txBody>
        </p:sp>
        <p:sp>
          <p:nvSpPr>
            <p:cNvPr id="115" name="Freeform: Shape 91"/>
            <p:cNvSpPr/>
            <p:nvPr/>
          </p:nvSpPr>
          <p:spPr bwMode="auto">
            <a:xfrm>
              <a:off x="7217530" y="1871880"/>
              <a:ext cx="412858" cy="412647"/>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solidFill>
              <a:schemeClr val="bg1">
                <a:lumMod val="85000"/>
              </a:schemeClr>
            </a:solidFill>
            <a:ln>
              <a:noFill/>
            </a:ln>
          </p:spPr>
          <p:txBody>
            <a:bodyPr anchor="ctr"/>
            <a:lstStyle/>
            <a:p>
              <a:pPr algn="ctr"/>
              <a:endParaRPr sz="1015" noProof="1"/>
            </a:p>
          </p:txBody>
        </p:sp>
        <p:sp>
          <p:nvSpPr>
            <p:cNvPr id="116" name="Freeform: Shape 92"/>
            <p:cNvSpPr/>
            <p:nvPr/>
          </p:nvSpPr>
          <p:spPr bwMode="auto">
            <a:xfrm>
              <a:off x="7029098" y="2373405"/>
              <a:ext cx="342989" cy="287795"/>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solidFill>
              <a:schemeClr val="bg1">
                <a:lumMod val="85000"/>
              </a:schemeClr>
            </a:solidFill>
            <a:ln>
              <a:noFill/>
            </a:ln>
          </p:spPr>
          <p:txBody>
            <a:bodyPr anchor="ctr"/>
            <a:lstStyle/>
            <a:p>
              <a:pPr algn="ctr"/>
              <a:endParaRPr sz="1015" noProof="1"/>
            </a:p>
          </p:txBody>
        </p:sp>
        <p:sp>
          <p:nvSpPr>
            <p:cNvPr id="117" name="Freeform: Shape 93"/>
            <p:cNvSpPr/>
            <p:nvPr/>
          </p:nvSpPr>
          <p:spPr bwMode="auto">
            <a:xfrm>
              <a:off x="7789179" y="1730100"/>
              <a:ext cx="218074" cy="313188"/>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solidFill>
              <a:schemeClr val="bg1">
                <a:lumMod val="85000"/>
              </a:schemeClr>
            </a:solidFill>
            <a:ln>
              <a:noFill/>
            </a:ln>
          </p:spPr>
          <p:txBody>
            <a:bodyPr anchor="ctr"/>
            <a:lstStyle/>
            <a:p>
              <a:pPr algn="ctr"/>
              <a:endParaRPr sz="1015" noProof="1"/>
            </a:p>
          </p:txBody>
        </p:sp>
        <p:sp>
          <p:nvSpPr>
            <p:cNvPr id="118" name="Freeform: Shape 94"/>
            <p:cNvSpPr/>
            <p:nvPr/>
          </p:nvSpPr>
          <p:spPr bwMode="auto">
            <a:xfrm>
              <a:off x="8026307" y="1730100"/>
              <a:ext cx="40228" cy="112155"/>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solidFill>
              <a:schemeClr val="bg1">
                <a:lumMod val="85000"/>
              </a:schemeClr>
            </a:solidFill>
            <a:ln>
              <a:noFill/>
            </a:ln>
          </p:spPr>
          <p:txBody>
            <a:bodyPr anchor="ctr"/>
            <a:lstStyle/>
            <a:p>
              <a:pPr algn="ctr"/>
              <a:endParaRPr sz="1015" noProof="1"/>
            </a:p>
          </p:txBody>
        </p:sp>
        <p:sp>
          <p:nvSpPr>
            <p:cNvPr id="119" name="Freeform: Shape 95"/>
            <p:cNvSpPr/>
            <p:nvPr/>
          </p:nvSpPr>
          <p:spPr bwMode="auto">
            <a:xfrm>
              <a:off x="8026307" y="1730100"/>
              <a:ext cx="179964" cy="241240"/>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solidFill>
              <a:schemeClr val="bg1">
                <a:lumMod val="85000"/>
              </a:schemeClr>
            </a:solidFill>
            <a:ln>
              <a:noFill/>
            </a:ln>
          </p:spPr>
          <p:txBody>
            <a:bodyPr anchor="ctr"/>
            <a:lstStyle/>
            <a:p>
              <a:pPr algn="ctr"/>
              <a:endParaRPr sz="1015" noProof="1"/>
            </a:p>
          </p:txBody>
        </p:sp>
        <p:sp>
          <p:nvSpPr>
            <p:cNvPr id="120" name="Freeform: Shape 96"/>
            <p:cNvSpPr/>
            <p:nvPr/>
          </p:nvSpPr>
          <p:spPr bwMode="auto">
            <a:xfrm>
              <a:off x="7901392" y="1689893"/>
              <a:ext cx="228660" cy="29626"/>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solidFill>
              <a:schemeClr val="bg1">
                <a:lumMod val="85000"/>
              </a:schemeClr>
            </a:solidFill>
            <a:ln>
              <a:noFill/>
            </a:ln>
          </p:spPr>
          <p:txBody>
            <a:bodyPr anchor="ctr"/>
            <a:lstStyle/>
            <a:p>
              <a:pPr algn="ctr"/>
              <a:endParaRPr sz="1015" noProof="1"/>
            </a:p>
          </p:txBody>
        </p:sp>
        <p:sp>
          <p:nvSpPr>
            <p:cNvPr id="121" name="Freeform: Shape 97"/>
            <p:cNvSpPr/>
            <p:nvPr/>
          </p:nvSpPr>
          <p:spPr bwMode="auto">
            <a:xfrm>
              <a:off x="6995222" y="5003763"/>
              <a:ext cx="328168" cy="194685"/>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solidFill>
              <a:schemeClr val="bg1">
                <a:lumMod val="85000"/>
              </a:schemeClr>
            </a:solidFill>
            <a:ln>
              <a:noFill/>
            </a:ln>
          </p:spPr>
          <p:txBody>
            <a:bodyPr anchor="ctr"/>
            <a:lstStyle/>
            <a:p>
              <a:pPr algn="ctr"/>
              <a:endParaRPr sz="1015" noProof="1"/>
            </a:p>
          </p:txBody>
        </p:sp>
        <p:sp>
          <p:nvSpPr>
            <p:cNvPr id="122" name="Freeform: Shape 98"/>
            <p:cNvSpPr/>
            <p:nvPr/>
          </p:nvSpPr>
          <p:spPr bwMode="auto">
            <a:xfrm>
              <a:off x="6965581" y="5175170"/>
              <a:ext cx="323934" cy="194685"/>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solidFill>
              <a:schemeClr val="bg1">
                <a:lumMod val="85000"/>
              </a:schemeClr>
            </a:solidFill>
            <a:ln>
              <a:noFill/>
            </a:ln>
          </p:spPr>
          <p:txBody>
            <a:bodyPr anchor="ctr"/>
            <a:lstStyle/>
            <a:p>
              <a:pPr algn="ctr"/>
              <a:endParaRPr sz="1015" noProof="1"/>
            </a:p>
          </p:txBody>
        </p:sp>
        <p:sp>
          <p:nvSpPr>
            <p:cNvPr id="123" name="Freeform: Shape 99"/>
            <p:cNvSpPr/>
            <p:nvPr/>
          </p:nvSpPr>
          <p:spPr bwMode="auto">
            <a:xfrm>
              <a:off x="9455430" y="1677196"/>
              <a:ext cx="271004" cy="272982"/>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solidFill>
              <a:schemeClr val="bg1">
                <a:lumMod val="85000"/>
              </a:schemeClr>
            </a:solidFill>
            <a:ln>
              <a:noFill/>
            </a:ln>
          </p:spPr>
          <p:txBody>
            <a:bodyPr anchor="ctr"/>
            <a:lstStyle/>
            <a:p>
              <a:pPr algn="ctr"/>
              <a:endParaRPr sz="1015" noProof="1"/>
            </a:p>
          </p:txBody>
        </p:sp>
        <p:sp>
          <p:nvSpPr>
            <p:cNvPr id="124" name="Freeform: Shape 100"/>
            <p:cNvSpPr/>
            <p:nvPr/>
          </p:nvSpPr>
          <p:spPr bwMode="auto">
            <a:xfrm>
              <a:off x="6730569" y="2574438"/>
              <a:ext cx="150323" cy="245472"/>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solidFill>
              <a:schemeClr val="bg1">
                <a:lumMod val="85000"/>
              </a:schemeClr>
            </a:solidFill>
            <a:ln>
              <a:noFill/>
            </a:ln>
          </p:spPr>
          <p:txBody>
            <a:bodyPr anchor="ctr"/>
            <a:lstStyle/>
            <a:p>
              <a:pPr algn="ctr"/>
              <a:endParaRPr sz="1015" noProof="1"/>
            </a:p>
          </p:txBody>
        </p:sp>
        <p:sp>
          <p:nvSpPr>
            <p:cNvPr id="125" name="Freeform: Shape 101"/>
            <p:cNvSpPr/>
            <p:nvPr/>
          </p:nvSpPr>
          <p:spPr bwMode="auto">
            <a:xfrm>
              <a:off x="6688225" y="2796633"/>
              <a:ext cx="235012" cy="152362"/>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solidFill>
              <a:schemeClr val="bg1">
                <a:lumMod val="85000"/>
              </a:schemeClr>
            </a:solidFill>
            <a:ln>
              <a:noFill/>
            </a:ln>
          </p:spPr>
          <p:txBody>
            <a:bodyPr anchor="ctr"/>
            <a:lstStyle/>
            <a:p>
              <a:pPr algn="ctr"/>
              <a:endParaRPr sz="1015" noProof="1"/>
            </a:p>
          </p:txBody>
        </p:sp>
        <p:sp>
          <p:nvSpPr>
            <p:cNvPr id="126" name="Freeform: Shape 102"/>
            <p:cNvSpPr/>
            <p:nvPr/>
          </p:nvSpPr>
          <p:spPr bwMode="auto">
            <a:xfrm>
              <a:off x="6457449" y="3833540"/>
              <a:ext cx="213838" cy="33435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solidFill>
              <a:schemeClr val="bg1">
                <a:lumMod val="85000"/>
              </a:schemeClr>
            </a:solidFill>
            <a:ln>
              <a:noFill/>
            </a:ln>
          </p:spPr>
          <p:txBody>
            <a:bodyPr anchor="ctr"/>
            <a:lstStyle/>
            <a:p>
              <a:pPr algn="ctr"/>
              <a:endParaRPr sz="1015" noProof="1"/>
            </a:p>
          </p:txBody>
        </p:sp>
        <p:sp>
          <p:nvSpPr>
            <p:cNvPr id="127" name="Freeform: Shape 103"/>
            <p:cNvSpPr/>
            <p:nvPr/>
          </p:nvSpPr>
          <p:spPr bwMode="auto">
            <a:xfrm>
              <a:off x="10137175" y="2201998"/>
              <a:ext cx="194784" cy="194685"/>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solidFill>
              <a:schemeClr val="bg1">
                <a:lumMod val="85000"/>
              </a:schemeClr>
            </a:solidFill>
            <a:ln>
              <a:noFill/>
            </a:ln>
          </p:spPr>
          <p:txBody>
            <a:bodyPr anchor="ctr"/>
            <a:lstStyle/>
            <a:p>
              <a:pPr algn="ctr"/>
              <a:endParaRPr sz="1015" noProof="1"/>
            </a:p>
          </p:txBody>
        </p:sp>
        <p:sp>
          <p:nvSpPr>
            <p:cNvPr id="128" name="Freeform: Shape 104"/>
            <p:cNvSpPr/>
            <p:nvPr/>
          </p:nvSpPr>
          <p:spPr bwMode="auto">
            <a:xfrm>
              <a:off x="7696021" y="1861300"/>
              <a:ext cx="33875" cy="40206"/>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solidFill>
              <a:schemeClr val="bg1">
                <a:lumMod val="85000"/>
              </a:schemeClr>
            </a:solidFill>
            <a:ln>
              <a:noFill/>
            </a:ln>
          </p:spPr>
          <p:txBody>
            <a:bodyPr anchor="ctr"/>
            <a:lstStyle/>
            <a:p>
              <a:pPr algn="ctr"/>
              <a:endParaRPr sz="1015" noProof="1"/>
            </a:p>
          </p:txBody>
        </p:sp>
        <p:sp>
          <p:nvSpPr>
            <p:cNvPr id="129" name="Freeform: Shape 105"/>
            <p:cNvSpPr/>
            <p:nvPr/>
          </p:nvSpPr>
          <p:spPr bwMode="auto">
            <a:xfrm>
              <a:off x="7696021" y="1802048"/>
              <a:ext cx="33875" cy="46555"/>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solidFill>
              <a:schemeClr val="bg1">
                <a:lumMod val="85000"/>
              </a:schemeClr>
            </a:solidFill>
            <a:ln>
              <a:noFill/>
            </a:ln>
          </p:spPr>
          <p:txBody>
            <a:bodyPr anchor="ctr"/>
            <a:lstStyle/>
            <a:p>
              <a:pPr algn="ctr"/>
              <a:endParaRPr sz="1015" noProof="1"/>
            </a:p>
          </p:txBody>
        </p:sp>
        <p:sp>
          <p:nvSpPr>
            <p:cNvPr id="130" name="Freeform: Shape 106"/>
            <p:cNvSpPr/>
            <p:nvPr/>
          </p:nvSpPr>
          <p:spPr bwMode="auto">
            <a:xfrm>
              <a:off x="7666380" y="1785119"/>
              <a:ext cx="33875" cy="63484"/>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solidFill>
              <a:schemeClr val="bg1">
                <a:lumMod val="85000"/>
              </a:schemeClr>
            </a:solidFill>
            <a:ln>
              <a:noFill/>
            </a:ln>
          </p:spPr>
          <p:txBody>
            <a:bodyPr anchor="ctr"/>
            <a:lstStyle/>
            <a:p>
              <a:pPr algn="ctr"/>
              <a:endParaRPr sz="1015" noProof="1"/>
            </a:p>
          </p:txBody>
        </p:sp>
        <p:sp>
          <p:nvSpPr>
            <p:cNvPr id="131" name="Freeform: Shape 107"/>
            <p:cNvSpPr/>
            <p:nvPr/>
          </p:nvSpPr>
          <p:spPr bwMode="auto">
            <a:xfrm>
              <a:off x="7624036" y="1861300"/>
              <a:ext cx="35993" cy="59252"/>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solidFill>
              <a:schemeClr val="bg1">
                <a:lumMod val="85000"/>
              </a:schemeClr>
            </a:solidFill>
            <a:ln>
              <a:noFill/>
            </a:ln>
          </p:spPr>
          <p:txBody>
            <a:bodyPr anchor="ctr"/>
            <a:lstStyle/>
            <a:p>
              <a:pPr algn="ctr"/>
              <a:endParaRPr sz="1015" noProof="1"/>
            </a:p>
          </p:txBody>
        </p:sp>
        <p:sp>
          <p:nvSpPr>
            <p:cNvPr id="132" name="Freeform: Shape 108"/>
            <p:cNvSpPr/>
            <p:nvPr/>
          </p:nvSpPr>
          <p:spPr bwMode="auto">
            <a:xfrm>
              <a:off x="7624036" y="1785119"/>
              <a:ext cx="35993" cy="63484"/>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solidFill>
              <a:schemeClr val="bg1">
                <a:lumMod val="85000"/>
              </a:schemeClr>
            </a:solidFill>
            <a:ln>
              <a:noFill/>
            </a:ln>
          </p:spPr>
          <p:txBody>
            <a:bodyPr anchor="ctr"/>
            <a:lstStyle/>
            <a:p>
              <a:pPr algn="ctr"/>
              <a:endParaRPr sz="1015" noProof="1"/>
            </a:p>
          </p:txBody>
        </p:sp>
        <p:sp>
          <p:nvSpPr>
            <p:cNvPr id="133" name="Freeform: Shape 109"/>
            <p:cNvSpPr/>
            <p:nvPr/>
          </p:nvSpPr>
          <p:spPr bwMode="auto">
            <a:xfrm>
              <a:off x="7594395" y="1861300"/>
              <a:ext cx="35993" cy="40206"/>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solidFill>
              <a:schemeClr val="bg1">
                <a:lumMod val="85000"/>
              </a:schemeClr>
            </a:solidFill>
            <a:ln>
              <a:noFill/>
            </a:ln>
          </p:spPr>
          <p:txBody>
            <a:bodyPr anchor="ctr"/>
            <a:lstStyle/>
            <a:p>
              <a:pPr algn="ctr"/>
              <a:endParaRPr sz="1015" noProof="1"/>
            </a:p>
          </p:txBody>
        </p:sp>
        <p:sp>
          <p:nvSpPr>
            <p:cNvPr id="134" name="Freeform: Shape 110"/>
            <p:cNvSpPr/>
            <p:nvPr/>
          </p:nvSpPr>
          <p:spPr bwMode="auto">
            <a:xfrm>
              <a:off x="7594395" y="1802048"/>
              <a:ext cx="35993" cy="46555"/>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solidFill>
              <a:schemeClr val="bg1">
                <a:lumMod val="85000"/>
              </a:schemeClr>
            </a:solidFill>
            <a:ln>
              <a:noFill/>
            </a:ln>
          </p:spPr>
          <p:txBody>
            <a:bodyPr anchor="ctr"/>
            <a:lstStyle/>
            <a:p>
              <a:pPr algn="ctr"/>
              <a:endParaRPr sz="1015" noProof="1"/>
            </a:p>
          </p:txBody>
        </p:sp>
        <p:sp>
          <p:nvSpPr>
            <p:cNvPr id="135" name="Freeform: Shape 111"/>
            <p:cNvSpPr/>
            <p:nvPr/>
          </p:nvSpPr>
          <p:spPr bwMode="auto">
            <a:xfrm>
              <a:off x="7666380" y="1861300"/>
              <a:ext cx="33875" cy="59252"/>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solidFill>
              <a:schemeClr val="bg1">
                <a:lumMod val="85000"/>
              </a:schemeClr>
            </a:solidFill>
            <a:ln>
              <a:noFill/>
            </a:ln>
          </p:spPr>
          <p:txBody>
            <a:bodyPr anchor="ctr"/>
            <a:lstStyle/>
            <a:p>
              <a:pPr algn="ctr"/>
              <a:endParaRPr sz="1015" noProof="1"/>
            </a:p>
          </p:txBody>
        </p:sp>
        <p:sp>
          <p:nvSpPr>
            <p:cNvPr id="136" name="Freeform: Shape 112"/>
            <p:cNvSpPr/>
            <p:nvPr/>
          </p:nvSpPr>
          <p:spPr bwMode="auto">
            <a:xfrm>
              <a:off x="8583136" y="1501557"/>
              <a:ext cx="154556" cy="146013"/>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solidFill>
              <a:schemeClr val="bg1">
                <a:lumMod val="85000"/>
              </a:schemeClr>
            </a:solidFill>
            <a:ln>
              <a:noFill/>
            </a:ln>
          </p:spPr>
          <p:txBody>
            <a:bodyPr anchor="ctr"/>
            <a:lstStyle/>
            <a:p>
              <a:pPr algn="ctr"/>
              <a:endParaRPr sz="1015" noProof="1"/>
            </a:p>
          </p:txBody>
        </p:sp>
        <p:sp>
          <p:nvSpPr>
            <p:cNvPr id="137" name="Freeform: Shape 113"/>
            <p:cNvSpPr/>
            <p:nvPr/>
          </p:nvSpPr>
          <p:spPr bwMode="auto">
            <a:xfrm>
              <a:off x="6546372" y="3037872"/>
              <a:ext cx="294293" cy="217961"/>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solidFill>
              <a:schemeClr val="bg1">
                <a:lumMod val="85000"/>
              </a:schemeClr>
            </a:solidFill>
            <a:ln>
              <a:noFill/>
            </a:ln>
          </p:spPr>
          <p:txBody>
            <a:bodyPr anchor="ctr"/>
            <a:lstStyle/>
            <a:p>
              <a:pPr algn="ctr"/>
              <a:endParaRPr sz="1015" noProof="1"/>
            </a:p>
          </p:txBody>
        </p:sp>
        <p:sp>
          <p:nvSpPr>
            <p:cNvPr id="138" name="Freeform: Shape 114"/>
            <p:cNvSpPr/>
            <p:nvPr/>
          </p:nvSpPr>
          <p:spPr bwMode="auto">
            <a:xfrm>
              <a:off x="6569661" y="3183885"/>
              <a:ext cx="65634" cy="120620"/>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solidFill>
              <a:schemeClr val="bg1">
                <a:lumMod val="85000"/>
              </a:schemeClr>
            </a:solidFill>
            <a:ln>
              <a:noFill/>
            </a:ln>
          </p:spPr>
          <p:txBody>
            <a:bodyPr anchor="ctr"/>
            <a:lstStyle/>
            <a:p>
              <a:pPr algn="ctr"/>
              <a:endParaRPr sz="1015" noProof="1"/>
            </a:p>
          </p:txBody>
        </p:sp>
        <p:sp>
          <p:nvSpPr>
            <p:cNvPr id="139" name="Freeform: Shape 115"/>
            <p:cNvSpPr/>
            <p:nvPr/>
          </p:nvSpPr>
          <p:spPr bwMode="auto">
            <a:xfrm>
              <a:off x="6747507" y="3183885"/>
              <a:ext cx="63517" cy="120620"/>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solidFill>
              <a:schemeClr val="bg1">
                <a:lumMod val="85000"/>
              </a:schemeClr>
            </a:solidFill>
            <a:ln>
              <a:noFill/>
            </a:ln>
          </p:spPr>
          <p:txBody>
            <a:bodyPr anchor="ctr"/>
            <a:lstStyle/>
            <a:p>
              <a:pPr algn="ctr"/>
              <a:endParaRPr sz="1015" noProof="1"/>
            </a:p>
          </p:txBody>
        </p:sp>
        <p:sp>
          <p:nvSpPr>
            <p:cNvPr id="140" name="Freeform: Shape 116"/>
            <p:cNvSpPr/>
            <p:nvPr/>
          </p:nvSpPr>
          <p:spPr bwMode="auto">
            <a:xfrm>
              <a:off x="7475830" y="5122266"/>
              <a:ext cx="237128" cy="217963"/>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solidFill>
              <a:schemeClr val="bg1">
                <a:lumMod val="85000"/>
              </a:schemeClr>
            </a:solidFill>
            <a:ln>
              <a:noFill/>
            </a:ln>
          </p:spPr>
          <p:txBody>
            <a:bodyPr anchor="ctr"/>
            <a:lstStyle/>
            <a:p>
              <a:pPr algn="ctr"/>
              <a:endParaRPr sz="1015" noProof="1"/>
            </a:p>
          </p:txBody>
        </p:sp>
        <p:sp>
          <p:nvSpPr>
            <p:cNvPr id="141" name="Freeform: Shape 117"/>
            <p:cNvSpPr/>
            <p:nvPr/>
          </p:nvSpPr>
          <p:spPr bwMode="auto">
            <a:xfrm>
              <a:off x="6965581" y="2172372"/>
              <a:ext cx="152440" cy="152362"/>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solidFill>
              <a:schemeClr val="bg1">
                <a:lumMod val="85000"/>
              </a:schemeClr>
            </a:solidFill>
            <a:ln>
              <a:noFill/>
            </a:ln>
          </p:spPr>
          <p:txBody>
            <a:bodyPr anchor="ctr"/>
            <a:lstStyle/>
            <a:p>
              <a:pPr algn="ctr"/>
              <a:endParaRPr sz="1015" noProof="1"/>
            </a:p>
          </p:txBody>
        </p:sp>
        <p:sp>
          <p:nvSpPr>
            <p:cNvPr id="142" name="Freeform: Shape 118"/>
            <p:cNvSpPr/>
            <p:nvPr/>
          </p:nvSpPr>
          <p:spPr bwMode="auto">
            <a:xfrm>
              <a:off x="8877429" y="5517985"/>
              <a:ext cx="372630" cy="181988"/>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solidFill>
              <a:schemeClr val="bg1">
                <a:lumMod val="85000"/>
              </a:schemeClr>
            </a:solidFill>
            <a:ln>
              <a:noFill/>
            </a:ln>
          </p:spPr>
          <p:txBody>
            <a:bodyPr anchor="ctr"/>
            <a:lstStyle/>
            <a:p>
              <a:pPr algn="ctr"/>
              <a:endParaRPr sz="1015" noProof="1"/>
            </a:p>
          </p:txBody>
        </p:sp>
        <p:sp>
          <p:nvSpPr>
            <p:cNvPr id="143" name="Rectangle 119"/>
            <p:cNvSpPr/>
            <p:nvPr/>
          </p:nvSpPr>
          <p:spPr bwMode="auto">
            <a:xfrm>
              <a:off x="8877429" y="5716901"/>
              <a:ext cx="336638" cy="29626"/>
            </a:xfrm>
            <a:prstGeom prst="rect">
              <a:avLst/>
            </a:prstGeom>
            <a:solidFill>
              <a:schemeClr val="bg1">
                <a:lumMod val="85000"/>
              </a:schemeClr>
            </a:solidFill>
            <a:ln>
              <a:noFill/>
            </a:ln>
          </p:spPr>
          <p:txBody>
            <a:bodyPr anchor="ctr"/>
            <a:lstStyle/>
            <a:p>
              <a:pPr algn="ctr"/>
              <a:endParaRPr sz="1015" noProof="1"/>
            </a:p>
          </p:txBody>
        </p:sp>
        <p:sp>
          <p:nvSpPr>
            <p:cNvPr id="144" name="Freeform: Shape 120"/>
            <p:cNvSpPr/>
            <p:nvPr/>
          </p:nvSpPr>
          <p:spPr bwMode="auto">
            <a:xfrm>
              <a:off x="8955767" y="5433339"/>
              <a:ext cx="57164" cy="71949"/>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solidFill>
              <a:schemeClr val="bg1">
                <a:lumMod val="85000"/>
              </a:schemeClr>
            </a:solidFill>
            <a:ln>
              <a:noFill/>
            </a:ln>
          </p:spPr>
          <p:txBody>
            <a:bodyPr anchor="ctr"/>
            <a:lstStyle/>
            <a:p>
              <a:pPr algn="ctr"/>
              <a:endParaRPr sz="1015" noProof="1"/>
            </a:p>
          </p:txBody>
        </p:sp>
        <p:sp>
          <p:nvSpPr>
            <p:cNvPr id="145" name="Freeform: Shape 121"/>
            <p:cNvSpPr/>
            <p:nvPr/>
          </p:nvSpPr>
          <p:spPr bwMode="auto">
            <a:xfrm>
              <a:off x="9042572" y="5416410"/>
              <a:ext cx="59282" cy="88878"/>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solidFill>
              <a:schemeClr val="bg1">
                <a:lumMod val="85000"/>
              </a:schemeClr>
            </a:solidFill>
            <a:ln>
              <a:noFill/>
            </a:ln>
          </p:spPr>
          <p:txBody>
            <a:bodyPr anchor="ctr"/>
            <a:lstStyle/>
            <a:p>
              <a:pPr algn="ctr"/>
              <a:endParaRPr sz="1015" noProof="1"/>
            </a:p>
          </p:txBody>
        </p:sp>
        <p:sp>
          <p:nvSpPr>
            <p:cNvPr id="146" name="Freeform: Shape 122"/>
            <p:cNvSpPr/>
            <p:nvPr/>
          </p:nvSpPr>
          <p:spPr bwMode="auto">
            <a:xfrm>
              <a:off x="10226098" y="4828124"/>
              <a:ext cx="101626" cy="46555"/>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solidFill>
              <a:schemeClr val="bg1">
                <a:lumMod val="85000"/>
              </a:schemeClr>
            </a:solidFill>
            <a:ln>
              <a:noFill/>
            </a:ln>
          </p:spPr>
          <p:txBody>
            <a:bodyPr anchor="ctr"/>
            <a:lstStyle/>
            <a:p>
              <a:pPr algn="ctr"/>
              <a:endParaRPr sz="1015" noProof="1"/>
            </a:p>
          </p:txBody>
        </p:sp>
        <p:sp>
          <p:nvSpPr>
            <p:cNvPr id="147" name="Freeform: Shape 123"/>
            <p:cNvSpPr/>
            <p:nvPr/>
          </p:nvSpPr>
          <p:spPr bwMode="auto">
            <a:xfrm>
              <a:off x="10226098" y="4881027"/>
              <a:ext cx="247714" cy="122736"/>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solidFill>
              <a:schemeClr val="bg1">
                <a:lumMod val="85000"/>
              </a:schemeClr>
            </a:solidFill>
            <a:ln>
              <a:noFill/>
            </a:ln>
          </p:spPr>
          <p:txBody>
            <a:bodyPr anchor="ctr"/>
            <a:lstStyle/>
            <a:p>
              <a:pPr algn="ctr"/>
              <a:endParaRPr sz="1015" noProof="1"/>
            </a:p>
          </p:txBody>
        </p:sp>
        <p:sp>
          <p:nvSpPr>
            <p:cNvPr id="148" name="Freeform: Shape 124"/>
            <p:cNvSpPr/>
            <p:nvPr/>
          </p:nvSpPr>
          <p:spPr bwMode="auto">
            <a:xfrm>
              <a:off x="9277584" y="1590435"/>
              <a:ext cx="154556" cy="158710"/>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solidFill>
              <a:schemeClr val="bg1">
                <a:lumMod val="85000"/>
              </a:schemeClr>
            </a:solidFill>
            <a:ln>
              <a:noFill/>
            </a:ln>
          </p:spPr>
          <p:txBody>
            <a:bodyPr anchor="ctr"/>
            <a:lstStyle/>
            <a:p>
              <a:pPr algn="ctr"/>
              <a:endParaRPr sz="1015" noProof="1"/>
            </a:p>
          </p:txBody>
        </p:sp>
        <p:sp>
          <p:nvSpPr>
            <p:cNvPr id="149" name="Freeform: Shape 125"/>
            <p:cNvSpPr/>
            <p:nvPr/>
          </p:nvSpPr>
          <p:spPr bwMode="auto">
            <a:xfrm>
              <a:off x="9766661" y="1854951"/>
              <a:ext cx="184199" cy="135433"/>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solidFill>
              <a:schemeClr val="bg1">
                <a:lumMod val="85000"/>
              </a:schemeClr>
            </a:solidFill>
            <a:ln>
              <a:noFill/>
            </a:ln>
          </p:spPr>
          <p:txBody>
            <a:bodyPr anchor="ctr"/>
            <a:lstStyle/>
            <a:p>
              <a:pPr algn="ctr"/>
              <a:endParaRPr sz="1015" noProof="1"/>
            </a:p>
          </p:txBody>
        </p:sp>
        <p:sp>
          <p:nvSpPr>
            <p:cNvPr id="150" name="Freeform: Shape 126"/>
            <p:cNvSpPr/>
            <p:nvPr/>
          </p:nvSpPr>
          <p:spPr bwMode="auto">
            <a:xfrm>
              <a:off x="9785717" y="1950178"/>
              <a:ext cx="40226" cy="69832"/>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solidFill>
              <a:schemeClr val="bg1">
                <a:lumMod val="85000"/>
              </a:schemeClr>
            </a:solidFill>
            <a:ln>
              <a:noFill/>
            </a:ln>
          </p:spPr>
          <p:txBody>
            <a:bodyPr anchor="ctr"/>
            <a:lstStyle/>
            <a:p>
              <a:pPr algn="ctr"/>
              <a:endParaRPr sz="1015" noProof="1"/>
            </a:p>
          </p:txBody>
        </p:sp>
        <p:sp>
          <p:nvSpPr>
            <p:cNvPr id="151" name="Freeform: Shape 127"/>
            <p:cNvSpPr/>
            <p:nvPr/>
          </p:nvSpPr>
          <p:spPr bwMode="auto">
            <a:xfrm>
              <a:off x="9891578" y="1950178"/>
              <a:ext cx="40226" cy="69832"/>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solidFill>
              <a:schemeClr val="bg1">
                <a:lumMod val="85000"/>
              </a:schemeClr>
            </a:solidFill>
            <a:ln>
              <a:noFill/>
            </a:ln>
          </p:spPr>
          <p:txBody>
            <a:bodyPr anchor="ctr"/>
            <a:lstStyle/>
            <a:p>
              <a:pPr algn="ctr"/>
              <a:endParaRPr sz="1015" noProof="1"/>
            </a:p>
          </p:txBody>
        </p:sp>
        <p:sp>
          <p:nvSpPr>
            <p:cNvPr id="152" name="Freeform: Shape 128"/>
            <p:cNvSpPr/>
            <p:nvPr/>
          </p:nvSpPr>
          <p:spPr bwMode="auto">
            <a:xfrm>
              <a:off x="10509805" y="4049386"/>
              <a:ext cx="247714" cy="184103"/>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solidFill>
              <a:schemeClr val="bg1">
                <a:lumMod val="85000"/>
              </a:schemeClr>
            </a:solidFill>
            <a:ln>
              <a:noFill/>
            </a:ln>
          </p:spPr>
          <p:txBody>
            <a:bodyPr anchor="ctr"/>
            <a:lstStyle/>
            <a:p>
              <a:pPr algn="ctr"/>
              <a:endParaRPr sz="1015" noProof="1"/>
            </a:p>
          </p:txBody>
        </p:sp>
        <p:sp>
          <p:nvSpPr>
            <p:cNvPr id="153" name="Freeform: Shape 129"/>
            <p:cNvSpPr/>
            <p:nvPr/>
          </p:nvSpPr>
          <p:spPr bwMode="auto">
            <a:xfrm>
              <a:off x="10215511" y="2731032"/>
              <a:ext cx="122799" cy="15447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solidFill>
              <a:schemeClr val="bg1">
                <a:lumMod val="85000"/>
              </a:schemeClr>
            </a:solidFill>
            <a:ln>
              <a:noFill/>
            </a:ln>
          </p:spPr>
          <p:txBody>
            <a:bodyPr anchor="ctr"/>
            <a:lstStyle/>
            <a:p>
              <a:pPr algn="ctr"/>
              <a:endParaRPr sz="1015" noProof="1"/>
            </a:p>
          </p:txBody>
        </p:sp>
        <p:sp>
          <p:nvSpPr>
            <p:cNvPr id="154" name="Freeform: Shape 61"/>
            <p:cNvSpPr/>
            <p:nvPr/>
          </p:nvSpPr>
          <p:spPr bwMode="auto">
            <a:xfrm>
              <a:off x="6783501" y="1840139"/>
              <a:ext cx="3772884" cy="3770956"/>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sz="1015" noProof="1"/>
            </a:p>
          </p:txBody>
        </p:sp>
        <p:sp>
          <p:nvSpPr>
            <p:cNvPr id="155" name="Freeform: Shape 62"/>
            <p:cNvSpPr/>
            <p:nvPr/>
          </p:nvSpPr>
          <p:spPr bwMode="auto">
            <a:xfrm>
              <a:off x="9645980" y="5058782"/>
              <a:ext cx="1835628" cy="1790252"/>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sz="1015" noProof="1"/>
            </a:p>
          </p:txBody>
        </p:sp>
        <p:sp>
          <p:nvSpPr>
            <p:cNvPr id="156" name="Freeform: Shape 63"/>
            <p:cNvSpPr/>
            <p:nvPr/>
          </p:nvSpPr>
          <p:spPr bwMode="auto">
            <a:xfrm>
              <a:off x="9531650" y="4927582"/>
              <a:ext cx="622462" cy="573474"/>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sz="1015" noProof="1"/>
            </a:p>
          </p:txBody>
        </p:sp>
        <p:sp>
          <p:nvSpPr>
            <p:cNvPr id="157" name="PA_Freeform: Shape 64"/>
            <p:cNvSpPr/>
            <p:nvPr>
              <p:custDataLst>
                <p:tags r:id="rId8"/>
              </p:custDataLst>
            </p:nvPr>
          </p:nvSpPr>
          <p:spPr bwMode="auto">
            <a:xfrm>
              <a:off x="6419339" y="1810513"/>
              <a:ext cx="4346649" cy="3804814"/>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p:spPr>
          <p:txBody>
            <a:bodyPr anchor="ctr"/>
            <a:lstStyle/>
            <a:p>
              <a:pPr algn="ctr"/>
              <a:endParaRPr sz="1015" noProof="1"/>
            </a:p>
          </p:txBody>
        </p:sp>
        <p:sp>
          <p:nvSpPr>
            <p:cNvPr id="158" name="文本框 22"/>
            <p:cNvSpPr txBox="1">
              <a:spLocks noChangeArrowheads="1"/>
            </p:cNvSpPr>
            <p:nvPr>
              <p:custDataLst>
                <p:tags r:id="rId9"/>
              </p:custDataLst>
            </p:nvPr>
          </p:nvSpPr>
          <p:spPr bwMode="auto">
            <a:xfrm>
              <a:off x="7643091" y="2764471"/>
              <a:ext cx="2002042" cy="168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ctr" eaLnBrk="0" hangingPunct="0"/>
              <a:r>
                <a:rPr lang="zh-CN" altLang="en-US" sz="4400" b="1">
                  <a:solidFill>
                    <a:srgbClr val="586371"/>
                  </a:solidFill>
                </a:rPr>
                <a:t>资料来源</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00" fill="hold"/>
                                        <p:tgtEl>
                                          <p:spTgt spid="10"/>
                                        </p:tgtEl>
                                        <p:attrNameLst>
                                          <p:attrName>ppt_w</p:attrName>
                                        </p:attrNameLst>
                                      </p:cBhvr>
                                      <p:tavLst>
                                        <p:tav tm="0">
                                          <p:val>
                                            <p:fltVal val="0"/>
                                          </p:val>
                                        </p:tav>
                                        <p:tav tm="100000">
                                          <p:val>
                                            <p:strVal val="#ppt_w"/>
                                          </p:val>
                                        </p:tav>
                                      </p:tavLst>
                                    </p:anim>
                                    <p:anim calcmode="lin" valueType="num">
                                      <p:cBhvr>
                                        <p:cTn id="8" dur="200" fill="hold"/>
                                        <p:tgtEl>
                                          <p:spTgt spid="10"/>
                                        </p:tgtEl>
                                        <p:attrNameLst>
                                          <p:attrName>ppt_h</p:attrName>
                                        </p:attrNameLst>
                                      </p:cBhvr>
                                      <p:tavLst>
                                        <p:tav tm="0">
                                          <p:val>
                                            <p:fltVal val="0"/>
                                          </p:val>
                                        </p:tav>
                                        <p:tav tm="100000">
                                          <p:val>
                                            <p:strVal val="#ppt_h"/>
                                          </p:val>
                                        </p:tav>
                                      </p:tavLst>
                                    </p:anim>
                                    <p:anim calcmode="lin" valueType="num">
                                      <p:cBhvr>
                                        <p:cTn id="9" dur="200" fill="hold"/>
                                        <p:tgtEl>
                                          <p:spTgt spid="10"/>
                                        </p:tgtEl>
                                        <p:attrNameLst>
                                          <p:attrName>style.rotation</p:attrName>
                                        </p:attrNameLst>
                                      </p:cBhvr>
                                      <p:tavLst>
                                        <p:tav tm="0">
                                          <p:val>
                                            <p:fltVal val="90"/>
                                          </p:val>
                                        </p:tav>
                                        <p:tav tm="100000">
                                          <p:val>
                                            <p:fltVal val="0"/>
                                          </p:val>
                                        </p:tav>
                                      </p:tavLst>
                                    </p:anim>
                                    <p:animEffect transition="in" filter="fade">
                                      <p:cBhvr>
                                        <p:cTn id="10" dur="200"/>
                                        <p:tgtEl>
                                          <p:spTgt spid="10"/>
                                        </p:tgtEl>
                                      </p:cBhvr>
                                    </p:animEffect>
                                  </p:childTnLst>
                                </p:cTn>
                              </p:par>
                            </p:childTnLst>
                          </p:cTn>
                        </p:par>
                        <p:par>
                          <p:cTn id="11" fill="hold">
                            <p:stCondLst>
                              <p:cond delay="500"/>
                            </p:stCondLst>
                            <p:childTnLst>
                              <p:par>
                                <p:cTn id="12" presetID="31"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 fill="hold"/>
                                        <p:tgtEl>
                                          <p:spTgt spid="9"/>
                                        </p:tgtEl>
                                        <p:attrNameLst>
                                          <p:attrName>ppt_w</p:attrName>
                                        </p:attrNameLst>
                                      </p:cBhvr>
                                      <p:tavLst>
                                        <p:tav tm="0">
                                          <p:val>
                                            <p:fltVal val="0"/>
                                          </p:val>
                                        </p:tav>
                                        <p:tav tm="100000">
                                          <p:val>
                                            <p:strVal val="#ppt_w"/>
                                          </p:val>
                                        </p:tav>
                                      </p:tavLst>
                                    </p:anim>
                                    <p:anim calcmode="lin" valueType="num">
                                      <p:cBhvr>
                                        <p:cTn id="15" dur="200" fill="hold"/>
                                        <p:tgtEl>
                                          <p:spTgt spid="9"/>
                                        </p:tgtEl>
                                        <p:attrNameLst>
                                          <p:attrName>ppt_h</p:attrName>
                                        </p:attrNameLst>
                                      </p:cBhvr>
                                      <p:tavLst>
                                        <p:tav tm="0">
                                          <p:val>
                                            <p:fltVal val="0"/>
                                          </p:val>
                                        </p:tav>
                                        <p:tav tm="100000">
                                          <p:val>
                                            <p:strVal val="#ppt_h"/>
                                          </p:val>
                                        </p:tav>
                                      </p:tavLst>
                                    </p:anim>
                                    <p:anim calcmode="lin" valueType="num">
                                      <p:cBhvr>
                                        <p:cTn id="16" dur="200" fill="hold"/>
                                        <p:tgtEl>
                                          <p:spTgt spid="9"/>
                                        </p:tgtEl>
                                        <p:attrNameLst>
                                          <p:attrName>style.rotation</p:attrName>
                                        </p:attrNameLst>
                                      </p:cBhvr>
                                      <p:tavLst>
                                        <p:tav tm="0">
                                          <p:val>
                                            <p:fltVal val="90"/>
                                          </p:val>
                                        </p:tav>
                                        <p:tav tm="100000">
                                          <p:val>
                                            <p:fltVal val="0"/>
                                          </p:val>
                                        </p:tav>
                                      </p:tavLst>
                                    </p:anim>
                                    <p:animEffect transition="in" filter="fade">
                                      <p:cBhvr>
                                        <p:cTn id="17" dur="200"/>
                                        <p:tgtEl>
                                          <p:spTgt spid="9"/>
                                        </p:tgtEl>
                                      </p:cBhvr>
                                    </p:animEffect>
                                  </p:childTnLst>
                                </p:cTn>
                              </p:par>
                            </p:childTnLst>
                          </p:cTn>
                        </p:par>
                        <p:par>
                          <p:cTn id="18" fill="hold">
                            <p:stCondLst>
                              <p:cond delay="1000"/>
                            </p:stCondLst>
                            <p:childTnLst>
                              <p:par>
                                <p:cTn id="19" presetID="31"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200" fill="hold"/>
                                        <p:tgtEl>
                                          <p:spTgt spid="8"/>
                                        </p:tgtEl>
                                        <p:attrNameLst>
                                          <p:attrName>ppt_w</p:attrName>
                                        </p:attrNameLst>
                                      </p:cBhvr>
                                      <p:tavLst>
                                        <p:tav tm="0">
                                          <p:val>
                                            <p:fltVal val="0"/>
                                          </p:val>
                                        </p:tav>
                                        <p:tav tm="100000">
                                          <p:val>
                                            <p:strVal val="#ppt_w"/>
                                          </p:val>
                                        </p:tav>
                                      </p:tavLst>
                                    </p:anim>
                                    <p:anim calcmode="lin" valueType="num">
                                      <p:cBhvr>
                                        <p:cTn id="22" dur="200" fill="hold"/>
                                        <p:tgtEl>
                                          <p:spTgt spid="8"/>
                                        </p:tgtEl>
                                        <p:attrNameLst>
                                          <p:attrName>ppt_h</p:attrName>
                                        </p:attrNameLst>
                                      </p:cBhvr>
                                      <p:tavLst>
                                        <p:tav tm="0">
                                          <p:val>
                                            <p:fltVal val="0"/>
                                          </p:val>
                                        </p:tav>
                                        <p:tav tm="100000">
                                          <p:val>
                                            <p:strVal val="#ppt_h"/>
                                          </p:val>
                                        </p:tav>
                                      </p:tavLst>
                                    </p:anim>
                                    <p:anim calcmode="lin" valueType="num">
                                      <p:cBhvr>
                                        <p:cTn id="23" dur="200" fill="hold"/>
                                        <p:tgtEl>
                                          <p:spTgt spid="8"/>
                                        </p:tgtEl>
                                        <p:attrNameLst>
                                          <p:attrName>style.rotation</p:attrName>
                                        </p:attrNameLst>
                                      </p:cBhvr>
                                      <p:tavLst>
                                        <p:tav tm="0">
                                          <p:val>
                                            <p:fltVal val="90"/>
                                          </p:val>
                                        </p:tav>
                                        <p:tav tm="100000">
                                          <p:val>
                                            <p:fltVal val="0"/>
                                          </p:val>
                                        </p:tav>
                                      </p:tavLst>
                                    </p:anim>
                                    <p:animEffect transition="in" filter="fade">
                                      <p:cBhvr>
                                        <p:cTn id="24" dur="200"/>
                                        <p:tgtEl>
                                          <p:spTgt spid="8"/>
                                        </p:tgtEl>
                                      </p:cBhvr>
                                    </p:animEffect>
                                  </p:childTnLst>
                                </p:cTn>
                              </p:par>
                            </p:childTnLst>
                          </p:cTn>
                        </p:par>
                        <p:par>
                          <p:cTn id="25" fill="hold">
                            <p:stCondLst>
                              <p:cond delay="1500"/>
                            </p:stCondLst>
                            <p:childTnLst>
                              <p:par>
                                <p:cTn id="26" presetID="31"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200" fill="hold"/>
                                        <p:tgtEl>
                                          <p:spTgt spid="7"/>
                                        </p:tgtEl>
                                        <p:attrNameLst>
                                          <p:attrName>ppt_w</p:attrName>
                                        </p:attrNameLst>
                                      </p:cBhvr>
                                      <p:tavLst>
                                        <p:tav tm="0">
                                          <p:val>
                                            <p:fltVal val="0"/>
                                          </p:val>
                                        </p:tav>
                                        <p:tav tm="100000">
                                          <p:val>
                                            <p:strVal val="#ppt_w"/>
                                          </p:val>
                                        </p:tav>
                                      </p:tavLst>
                                    </p:anim>
                                    <p:anim calcmode="lin" valueType="num">
                                      <p:cBhvr>
                                        <p:cTn id="29" dur="200" fill="hold"/>
                                        <p:tgtEl>
                                          <p:spTgt spid="7"/>
                                        </p:tgtEl>
                                        <p:attrNameLst>
                                          <p:attrName>ppt_h</p:attrName>
                                        </p:attrNameLst>
                                      </p:cBhvr>
                                      <p:tavLst>
                                        <p:tav tm="0">
                                          <p:val>
                                            <p:fltVal val="0"/>
                                          </p:val>
                                        </p:tav>
                                        <p:tav tm="100000">
                                          <p:val>
                                            <p:strVal val="#ppt_h"/>
                                          </p:val>
                                        </p:tav>
                                      </p:tavLst>
                                    </p:anim>
                                    <p:anim calcmode="lin" valueType="num">
                                      <p:cBhvr>
                                        <p:cTn id="30" dur="200" fill="hold"/>
                                        <p:tgtEl>
                                          <p:spTgt spid="7"/>
                                        </p:tgtEl>
                                        <p:attrNameLst>
                                          <p:attrName>style.rotation</p:attrName>
                                        </p:attrNameLst>
                                      </p:cBhvr>
                                      <p:tavLst>
                                        <p:tav tm="0">
                                          <p:val>
                                            <p:fltVal val="90"/>
                                          </p:val>
                                        </p:tav>
                                        <p:tav tm="100000">
                                          <p:val>
                                            <p:fltVal val="0"/>
                                          </p:val>
                                        </p:tav>
                                      </p:tavLst>
                                    </p:anim>
                                    <p:animEffect transition="in" filter="fade">
                                      <p:cBhvr>
                                        <p:cTn id="31" dur="200"/>
                                        <p:tgtEl>
                                          <p:spTgt spid="7"/>
                                        </p:tgtEl>
                                      </p:cBhvr>
                                    </p:animEffect>
                                  </p:childTnLst>
                                </p:cTn>
                              </p:par>
                            </p:childTnLst>
                          </p:cTn>
                        </p:par>
                        <p:par>
                          <p:cTn id="32" fill="hold">
                            <p:stCondLst>
                              <p:cond delay="2000"/>
                            </p:stCondLst>
                            <p:childTnLst>
                              <p:par>
                                <p:cTn id="33" presetID="31"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200" fill="hold"/>
                                        <p:tgtEl>
                                          <p:spTgt spid="6"/>
                                        </p:tgtEl>
                                        <p:attrNameLst>
                                          <p:attrName>ppt_w</p:attrName>
                                        </p:attrNameLst>
                                      </p:cBhvr>
                                      <p:tavLst>
                                        <p:tav tm="0">
                                          <p:val>
                                            <p:fltVal val="0"/>
                                          </p:val>
                                        </p:tav>
                                        <p:tav tm="100000">
                                          <p:val>
                                            <p:strVal val="#ppt_w"/>
                                          </p:val>
                                        </p:tav>
                                      </p:tavLst>
                                    </p:anim>
                                    <p:anim calcmode="lin" valueType="num">
                                      <p:cBhvr>
                                        <p:cTn id="36" dur="200" fill="hold"/>
                                        <p:tgtEl>
                                          <p:spTgt spid="6"/>
                                        </p:tgtEl>
                                        <p:attrNameLst>
                                          <p:attrName>ppt_h</p:attrName>
                                        </p:attrNameLst>
                                      </p:cBhvr>
                                      <p:tavLst>
                                        <p:tav tm="0">
                                          <p:val>
                                            <p:fltVal val="0"/>
                                          </p:val>
                                        </p:tav>
                                        <p:tav tm="100000">
                                          <p:val>
                                            <p:strVal val="#ppt_h"/>
                                          </p:val>
                                        </p:tav>
                                      </p:tavLst>
                                    </p:anim>
                                    <p:anim calcmode="lin" valueType="num">
                                      <p:cBhvr>
                                        <p:cTn id="37" dur="200" fill="hold"/>
                                        <p:tgtEl>
                                          <p:spTgt spid="6"/>
                                        </p:tgtEl>
                                        <p:attrNameLst>
                                          <p:attrName>style.rotation</p:attrName>
                                        </p:attrNameLst>
                                      </p:cBhvr>
                                      <p:tavLst>
                                        <p:tav tm="0">
                                          <p:val>
                                            <p:fltVal val="90"/>
                                          </p:val>
                                        </p:tav>
                                        <p:tav tm="100000">
                                          <p:val>
                                            <p:fltVal val="0"/>
                                          </p:val>
                                        </p:tav>
                                      </p:tavLst>
                                    </p:anim>
                                    <p:animEffect transition="in" filter="fade">
                                      <p:cBhvr>
                                        <p:cTn id="38" dur="200"/>
                                        <p:tgtEl>
                                          <p:spTgt spid="6"/>
                                        </p:tgtEl>
                                      </p:cBhvr>
                                    </p:animEffect>
                                  </p:childTnLst>
                                </p:cTn>
                              </p:par>
                            </p:childTnLst>
                          </p:cTn>
                        </p:par>
                        <p:par>
                          <p:cTn id="39" fill="hold">
                            <p:stCondLst>
                              <p:cond delay="2500"/>
                            </p:stCondLst>
                            <p:childTnLst>
                              <p:par>
                                <p:cTn id="40" presetID="31" presetClass="entr" presetSubtype="0"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200" fill="hold"/>
                                        <p:tgtEl>
                                          <p:spTgt spid="12"/>
                                        </p:tgtEl>
                                        <p:attrNameLst>
                                          <p:attrName>ppt_w</p:attrName>
                                        </p:attrNameLst>
                                      </p:cBhvr>
                                      <p:tavLst>
                                        <p:tav tm="0">
                                          <p:val>
                                            <p:fltVal val="0"/>
                                          </p:val>
                                        </p:tav>
                                        <p:tav tm="100000">
                                          <p:val>
                                            <p:strVal val="#ppt_w"/>
                                          </p:val>
                                        </p:tav>
                                      </p:tavLst>
                                    </p:anim>
                                    <p:anim calcmode="lin" valueType="num">
                                      <p:cBhvr>
                                        <p:cTn id="43" dur="200" fill="hold"/>
                                        <p:tgtEl>
                                          <p:spTgt spid="12"/>
                                        </p:tgtEl>
                                        <p:attrNameLst>
                                          <p:attrName>ppt_h</p:attrName>
                                        </p:attrNameLst>
                                      </p:cBhvr>
                                      <p:tavLst>
                                        <p:tav tm="0">
                                          <p:val>
                                            <p:fltVal val="0"/>
                                          </p:val>
                                        </p:tav>
                                        <p:tav tm="100000">
                                          <p:val>
                                            <p:strVal val="#ppt_h"/>
                                          </p:val>
                                        </p:tav>
                                      </p:tavLst>
                                    </p:anim>
                                    <p:anim calcmode="lin" valueType="num">
                                      <p:cBhvr>
                                        <p:cTn id="44" dur="200" fill="hold"/>
                                        <p:tgtEl>
                                          <p:spTgt spid="12"/>
                                        </p:tgtEl>
                                        <p:attrNameLst>
                                          <p:attrName>style.rotation</p:attrName>
                                        </p:attrNameLst>
                                      </p:cBhvr>
                                      <p:tavLst>
                                        <p:tav tm="0">
                                          <p:val>
                                            <p:fltVal val="90"/>
                                          </p:val>
                                        </p:tav>
                                        <p:tav tm="100000">
                                          <p:val>
                                            <p:fltVal val="0"/>
                                          </p:val>
                                        </p:tav>
                                      </p:tavLst>
                                    </p:anim>
                                    <p:animEffect transition="in" filter="fade">
                                      <p:cBhvr>
                                        <p:cTn id="45" dur="200"/>
                                        <p:tgtEl>
                                          <p:spTgt spid="12"/>
                                        </p:tgtEl>
                                      </p:cBhvr>
                                    </p:animEffect>
                                  </p:childTnLst>
                                </p:cTn>
                              </p:par>
                            </p:childTnLst>
                          </p:cTn>
                        </p:par>
                        <p:par>
                          <p:cTn id="46" fill="hold">
                            <p:stCondLst>
                              <p:cond delay="3000"/>
                            </p:stCondLst>
                            <p:childTnLst>
                              <p:par>
                                <p:cTn id="47" presetID="31"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200" fill="hold"/>
                                        <p:tgtEl>
                                          <p:spTgt spid="11"/>
                                        </p:tgtEl>
                                        <p:attrNameLst>
                                          <p:attrName>ppt_w</p:attrName>
                                        </p:attrNameLst>
                                      </p:cBhvr>
                                      <p:tavLst>
                                        <p:tav tm="0">
                                          <p:val>
                                            <p:fltVal val="0"/>
                                          </p:val>
                                        </p:tav>
                                        <p:tav tm="100000">
                                          <p:val>
                                            <p:strVal val="#ppt_w"/>
                                          </p:val>
                                        </p:tav>
                                      </p:tavLst>
                                    </p:anim>
                                    <p:anim calcmode="lin" valueType="num">
                                      <p:cBhvr>
                                        <p:cTn id="50" dur="200" fill="hold"/>
                                        <p:tgtEl>
                                          <p:spTgt spid="11"/>
                                        </p:tgtEl>
                                        <p:attrNameLst>
                                          <p:attrName>ppt_h</p:attrName>
                                        </p:attrNameLst>
                                      </p:cBhvr>
                                      <p:tavLst>
                                        <p:tav tm="0">
                                          <p:val>
                                            <p:fltVal val="0"/>
                                          </p:val>
                                        </p:tav>
                                        <p:tav tm="100000">
                                          <p:val>
                                            <p:strVal val="#ppt_h"/>
                                          </p:val>
                                        </p:tav>
                                      </p:tavLst>
                                    </p:anim>
                                    <p:anim calcmode="lin" valueType="num">
                                      <p:cBhvr>
                                        <p:cTn id="51" dur="200" fill="hold"/>
                                        <p:tgtEl>
                                          <p:spTgt spid="11"/>
                                        </p:tgtEl>
                                        <p:attrNameLst>
                                          <p:attrName>style.rotation</p:attrName>
                                        </p:attrNameLst>
                                      </p:cBhvr>
                                      <p:tavLst>
                                        <p:tav tm="0">
                                          <p:val>
                                            <p:fltVal val="90"/>
                                          </p:val>
                                        </p:tav>
                                        <p:tav tm="100000">
                                          <p:val>
                                            <p:fltVal val="0"/>
                                          </p:val>
                                        </p:tav>
                                      </p:tavLst>
                                    </p:anim>
                                    <p:animEffect transition="in" filter="fade">
                                      <p:cBhvr>
                                        <p:cTn id="52" dur="2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additive="base">
                                        <p:cTn id="69" dur="500" fill="hold"/>
                                        <p:tgtEl>
                                          <p:spTgt spid="15"/>
                                        </p:tgtEl>
                                        <p:attrNameLst>
                                          <p:attrName>ppt_x</p:attrName>
                                        </p:attrNameLst>
                                      </p:cBhvr>
                                      <p:tavLst>
                                        <p:tav tm="0">
                                          <p:val>
                                            <p:strVal val="#ppt_x"/>
                                          </p:val>
                                        </p:tav>
                                        <p:tav tm="100000">
                                          <p:val>
                                            <p:strVal val="#ppt_x"/>
                                          </p:val>
                                        </p:tav>
                                      </p:tavLst>
                                    </p:anim>
                                    <p:anim calcmode="lin" valueType="num">
                                      <p:cBhvr additive="base">
                                        <p:cTn id="7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additive="base">
                                        <p:cTn id="93" dur="500" fill="hold"/>
                                        <p:tgtEl>
                                          <p:spTgt spid="18"/>
                                        </p:tgtEl>
                                        <p:attrNameLst>
                                          <p:attrName>ppt_x</p:attrName>
                                        </p:attrNameLst>
                                      </p:cBhvr>
                                      <p:tavLst>
                                        <p:tav tm="0">
                                          <p:val>
                                            <p:strVal val="#ppt_x"/>
                                          </p:val>
                                        </p:tav>
                                        <p:tav tm="100000">
                                          <p:val>
                                            <p:strVal val="#ppt_x"/>
                                          </p:val>
                                        </p:tav>
                                      </p:tavLst>
                                    </p:anim>
                                    <p:anim calcmode="lin" valueType="num">
                                      <p:cBhvr additive="base">
                                        <p:cTn id="94" dur="500" fill="hold"/>
                                        <p:tgtEl>
                                          <p:spTgt spid="18"/>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3" presetClass="entr" presetSubtype="32" fill="hold" nodeType="after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p:cTn id="98" dur="500" fill="hold"/>
                                        <p:tgtEl>
                                          <p:spTgt spid="20"/>
                                        </p:tgtEl>
                                        <p:attrNameLst>
                                          <p:attrName>ppt_w</p:attrName>
                                        </p:attrNameLst>
                                      </p:cBhvr>
                                      <p:tavLst>
                                        <p:tav tm="0">
                                          <p:val>
                                            <p:strVal val="4*#ppt_w"/>
                                          </p:val>
                                        </p:tav>
                                        <p:tav tm="100000">
                                          <p:val>
                                            <p:strVal val="#ppt_w"/>
                                          </p:val>
                                        </p:tav>
                                      </p:tavLst>
                                    </p:anim>
                                    <p:anim calcmode="lin" valueType="num">
                                      <p:cBhvr>
                                        <p:cTn id="99" dur="500" fill="hold"/>
                                        <p:tgtEl>
                                          <p:spTgt spid="20"/>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9" grpId="0" bldLvl="0" animBg="1"/>
      <p:bldP spid="10" grpId="0" bldLvl="0" animBg="1"/>
      <p:bldP spid="11" grpId="0" bldLvl="0" animBg="1"/>
      <p:bldP spid="12" grpId="0" bldLvl="0" animBg="1"/>
      <p:bldP spid="13" grpId="0"/>
      <p:bldP spid="14" grpId="0"/>
      <p:bldP spid="15" grpId="0"/>
      <p:bldP spid="16" grpId="0"/>
      <p:bldP spid="17" grpId="0"/>
      <p:bldP spid="18" grpId="0"/>
      <p:bldP spid="19" grpId="0"/>
    </p:bld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29" name="Freeform 8"/>
          <p:cNvSpPr>
            <a:spLocks noChangeArrowheads="1"/>
          </p:cNvSpPr>
          <p:nvPr/>
        </p:nvSpPr>
        <p:spPr bwMode="auto">
          <a:xfrm>
            <a:off x="796925" y="2324100"/>
            <a:ext cx="685800" cy="34925"/>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0" name="Freeform 9"/>
          <p:cNvSpPr>
            <a:spLocks noEditPoints="1" noChangeArrowheads="1"/>
          </p:cNvSpPr>
          <p:nvPr/>
        </p:nvSpPr>
        <p:spPr bwMode="auto">
          <a:xfrm>
            <a:off x="838200" y="1958975"/>
            <a:ext cx="603250" cy="346075"/>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1" name="Freeform 1001"/>
          <p:cNvSpPr>
            <a:spLocks noEditPoints="1" noChangeArrowheads="1"/>
          </p:cNvSpPr>
          <p:nvPr/>
        </p:nvSpPr>
        <p:spPr bwMode="auto">
          <a:xfrm>
            <a:off x="3513138" y="1795463"/>
            <a:ext cx="490537"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2" name="Freeform 1002"/>
          <p:cNvSpPr>
            <a:spLocks noEditPoints="1" noChangeArrowheads="1"/>
          </p:cNvSpPr>
          <p:nvPr/>
        </p:nvSpPr>
        <p:spPr bwMode="auto">
          <a:xfrm>
            <a:off x="6210300" y="194151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3" name="Freeform 1003"/>
          <p:cNvSpPr>
            <a:spLocks noChangeArrowheads="1"/>
          </p:cNvSpPr>
          <p:nvPr/>
        </p:nvSpPr>
        <p:spPr bwMode="auto">
          <a:xfrm>
            <a:off x="6186488" y="1901825"/>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229" y="11"/>
                </a:lnTo>
                <a:lnTo>
                  <a:pt x="359" y="144"/>
                </a:lnTo>
                <a:lnTo>
                  <a:pt x="366" y="140"/>
                </a:lnTo>
                <a:lnTo>
                  <a:pt x="329" y="103"/>
                </a:ln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4" name="Freeform 1004"/>
          <p:cNvSpPr>
            <a:spLocks noChangeArrowheads="1"/>
          </p:cNvSpPr>
          <p:nvPr/>
        </p:nvSpPr>
        <p:spPr bwMode="auto">
          <a:xfrm>
            <a:off x="884238" y="4724400"/>
            <a:ext cx="357187"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35" name="Rectangle 1005"/>
          <p:cNvSpPr>
            <a:spLocks noChangeArrowheads="1"/>
          </p:cNvSpPr>
          <p:nvPr/>
        </p:nvSpPr>
        <p:spPr bwMode="auto">
          <a:xfrm>
            <a:off x="884238" y="4811713"/>
            <a:ext cx="141287" cy="30162"/>
          </a:xfrm>
          <a:prstGeom prst="rect">
            <a:avLst/>
          </a:prstGeom>
          <a:solidFill>
            <a:srgbClr val="4C606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150536" name="Oval 1006"/>
          <p:cNvSpPr>
            <a:spLocks noChangeArrowheads="1"/>
          </p:cNvSpPr>
          <p:nvPr/>
        </p:nvSpPr>
        <p:spPr bwMode="auto">
          <a:xfrm>
            <a:off x="1036638" y="4630738"/>
            <a:ext cx="76200" cy="76200"/>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150537" name="Oval 1007"/>
          <p:cNvSpPr>
            <a:spLocks noChangeArrowheads="1"/>
          </p:cNvSpPr>
          <p:nvPr/>
        </p:nvSpPr>
        <p:spPr bwMode="auto">
          <a:xfrm>
            <a:off x="1147763" y="4630738"/>
            <a:ext cx="76200" cy="76200"/>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150538" name="Oval 1008"/>
          <p:cNvSpPr>
            <a:spLocks noChangeArrowheads="1"/>
          </p:cNvSpPr>
          <p:nvPr/>
        </p:nvSpPr>
        <p:spPr bwMode="auto">
          <a:xfrm>
            <a:off x="1112838" y="4652963"/>
            <a:ext cx="34925" cy="36512"/>
          </a:xfrm>
          <a:prstGeom prst="ellipse">
            <a:avLst/>
          </a:pr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pPr eaLnBrk="0" hangingPunct="0"/>
            <a:endParaRPr lang="zh-CN" altLang="en-US" sz="1600">
              <a:latin typeface="微软雅黑" panose="020B0503020204020204" charset="-122"/>
              <a:ea typeface="微软雅黑" panose="020B0503020204020204" charset="-122"/>
              <a:sym typeface="微软雅黑" panose="020B0503020204020204" charset="-122"/>
            </a:endParaRPr>
          </a:p>
        </p:txBody>
      </p:sp>
      <p:sp>
        <p:nvSpPr>
          <p:cNvPr id="150539" name="Freeform 1010"/>
          <p:cNvSpPr>
            <a:spLocks noChangeArrowheads="1"/>
          </p:cNvSpPr>
          <p:nvPr/>
        </p:nvSpPr>
        <p:spPr bwMode="auto">
          <a:xfrm>
            <a:off x="831850" y="4870450"/>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0" name="Freeform 1011"/>
          <p:cNvSpPr>
            <a:spLocks noChangeArrowheads="1"/>
          </p:cNvSpPr>
          <p:nvPr/>
        </p:nvSpPr>
        <p:spPr bwMode="auto">
          <a:xfrm>
            <a:off x="6469063" y="3214688"/>
            <a:ext cx="46037" cy="111125"/>
          </a:xfrm>
          <a:custGeom>
            <a:avLst/>
            <a:gdLst>
              <a:gd name="T0" fmla="*/ 8 w 8"/>
              <a:gd name="T1" fmla="*/ 15 h 19"/>
              <a:gd name="T2" fmla="*/ 4 w 8"/>
              <a:gd name="T3" fmla="*/ 19 h 19"/>
              <a:gd name="T4" fmla="*/ 4 w 8"/>
              <a:gd name="T5" fmla="*/ 19 h 19"/>
              <a:gd name="T6" fmla="*/ 0 w 8"/>
              <a:gd name="T7" fmla="*/ 15 h 19"/>
              <a:gd name="T8" fmla="*/ 0 w 8"/>
              <a:gd name="T9" fmla="*/ 5 h 19"/>
              <a:gd name="T10" fmla="*/ 4 w 8"/>
              <a:gd name="T11" fmla="*/ 0 h 19"/>
              <a:gd name="T12" fmla="*/ 4 w 8"/>
              <a:gd name="T13" fmla="*/ 0 h 19"/>
              <a:gd name="T14" fmla="*/ 8 w 8"/>
              <a:gd name="T15" fmla="*/ 5 h 19"/>
              <a:gd name="T16" fmla="*/ 8 w 8"/>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8" y="15"/>
                </a:moveTo>
                <a:cubicBezTo>
                  <a:pt x="8" y="17"/>
                  <a:pt x="6"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6" y="0"/>
                  <a:pt x="8" y="2"/>
                  <a:pt x="8" y="5"/>
                </a:cubicBezTo>
                <a:lnTo>
                  <a:pt x="8" y="15"/>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1" name="Freeform 1012"/>
          <p:cNvSpPr>
            <a:spLocks noChangeArrowheads="1"/>
          </p:cNvSpPr>
          <p:nvPr/>
        </p:nvSpPr>
        <p:spPr bwMode="auto">
          <a:xfrm>
            <a:off x="6580188" y="3214688"/>
            <a:ext cx="52387" cy="111125"/>
          </a:xfrm>
          <a:custGeom>
            <a:avLst/>
            <a:gdLst>
              <a:gd name="T0" fmla="*/ 9 w 9"/>
              <a:gd name="T1" fmla="*/ 15 h 19"/>
              <a:gd name="T2" fmla="*/ 4 w 9"/>
              <a:gd name="T3" fmla="*/ 19 h 19"/>
              <a:gd name="T4" fmla="*/ 4 w 9"/>
              <a:gd name="T5" fmla="*/ 19 h 19"/>
              <a:gd name="T6" fmla="*/ 0 w 9"/>
              <a:gd name="T7" fmla="*/ 15 h 19"/>
              <a:gd name="T8" fmla="*/ 0 w 9"/>
              <a:gd name="T9" fmla="*/ 5 h 19"/>
              <a:gd name="T10" fmla="*/ 4 w 9"/>
              <a:gd name="T11" fmla="*/ 0 h 19"/>
              <a:gd name="T12" fmla="*/ 4 w 9"/>
              <a:gd name="T13" fmla="*/ 0 h 19"/>
              <a:gd name="T14" fmla="*/ 9 w 9"/>
              <a:gd name="T15" fmla="*/ 5 h 19"/>
              <a:gd name="T16" fmla="*/ 9 w 9"/>
              <a:gd name="T1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9">
                <a:moveTo>
                  <a:pt x="9" y="15"/>
                </a:moveTo>
                <a:cubicBezTo>
                  <a:pt x="9" y="17"/>
                  <a:pt x="7" y="19"/>
                  <a:pt x="4" y="19"/>
                </a:cubicBezTo>
                <a:cubicBezTo>
                  <a:pt x="4" y="19"/>
                  <a:pt x="4" y="19"/>
                  <a:pt x="4" y="19"/>
                </a:cubicBezTo>
                <a:cubicBezTo>
                  <a:pt x="2" y="19"/>
                  <a:pt x="0" y="17"/>
                  <a:pt x="0" y="15"/>
                </a:cubicBezTo>
                <a:cubicBezTo>
                  <a:pt x="0" y="5"/>
                  <a:pt x="0" y="5"/>
                  <a:pt x="0" y="5"/>
                </a:cubicBezTo>
                <a:cubicBezTo>
                  <a:pt x="0" y="2"/>
                  <a:pt x="2" y="0"/>
                  <a:pt x="4" y="0"/>
                </a:cubicBezTo>
                <a:cubicBezTo>
                  <a:pt x="4" y="0"/>
                  <a:pt x="4" y="0"/>
                  <a:pt x="4" y="0"/>
                </a:cubicBezTo>
                <a:cubicBezTo>
                  <a:pt x="7" y="0"/>
                  <a:pt x="9" y="2"/>
                  <a:pt x="9" y="5"/>
                </a:cubicBezTo>
                <a:lnTo>
                  <a:pt x="9" y="15"/>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2" name="Freeform 1013"/>
          <p:cNvSpPr>
            <a:spLocks noChangeArrowheads="1"/>
          </p:cNvSpPr>
          <p:nvPr/>
        </p:nvSpPr>
        <p:spPr bwMode="auto">
          <a:xfrm>
            <a:off x="6434138" y="3349625"/>
            <a:ext cx="233362" cy="204788"/>
          </a:xfrm>
          <a:custGeom>
            <a:avLst/>
            <a:gdLst>
              <a:gd name="T0" fmla="*/ 35 w 40"/>
              <a:gd name="T1" fmla="*/ 0 h 35"/>
              <a:gd name="T2" fmla="*/ 5 w 40"/>
              <a:gd name="T3" fmla="*/ 0 h 35"/>
              <a:gd name="T4" fmla="*/ 0 w 40"/>
              <a:gd name="T5" fmla="*/ 0 h 35"/>
              <a:gd name="T6" fmla="*/ 0 w 40"/>
              <a:gd name="T7" fmla="*/ 4 h 35"/>
              <a:gd name="T8" fmla="*/ 0 w 40"/>
              <a:gd name="T9" fmla="*/ 10 h 35"/>
              <a:gd name="T10" fmla="*/ 0 w 40"/>
              <a:gd name="T11" fmla="*/ 27 h 35"/>
              <a:gd name="T12" fmla="*/ 5 w 40"/>
              <a:gd name="T13" fmla="*/ 31 h 35"/>
              <a:gd name="T14" fmla="*/ 12 w 40"/>
              <a:gd name="T15" fmla="*/ 31 h 35"/>
              <a:gd name="T16" fmla="*/ 16 w 40"/>
              <a:gd name="T17" fmla="*/ 35 h 35"/>
              <a:gd name="T18" fmla="*/ 25 w 40"/>
              <a:gd name="T19" fmla="*/ 35 h 35"/>
              <a:gd name="T20" fmla="*/ 29 w 40"/>
              <a:gd name="T21" fmla="*/ 31 h 35"/>
              <a:gd name="T22" fmla="*/ 35 w 40"/>
              <a:gd name="T23" fmla="*/ 31 h 35"/>
              <a:gd name="T24" fmla="*/ 40 w 40"/>
              <a:gd name="T25" fmla="*/ 27 h 35"/>
              <a:gd name="T26" fmla="*/ 40 w 40"/>
              <a:gd name="T27" fmla="*/ 10 h 35"/>
              <a:gd name="T28" fmla="*/ 40 w 40"/>
              <a:gd name="T29" fmla="*/ 4 h 35"/>
              <a:gd name="T30" fmla="*/ 40 w 40"/>
              <a:gd name="T31" fmla="*/ 0 h 35"/>
              <a:gd name="T32" fmla="*/ 35 w 40"/>
              <a:gd name="T3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35">
                <a:moveTo>
                  <a:pt x="35" y="0"/>
                </a:moveTo>
                <a:cubicBezTo>
                  <a:pt x="5" y="0"/>
                  <a:pt x="5" y="0"/>
                  <a:pt x="5" y="0"/>
                </a:cubicBezTo>
                <a:cubicBezTo>
                  <a:pt x="0" y="0"/>
                  <a:pt x="0" y="0"/>
                  <a:pt x="0" y="0"/>
                </a:cubicBezTo>
                <a:cubicBezTo>
                  <a:pt x="0" y="4"/>
                  <a:pt x="0" y="4"/>
                  <a:pt x="0" y="4"/>
                </a:cubicBezTo>
                <a:cubicBezTo>
                  <a:pt x="0" y="10"/>
                  <a:pt x="0" y="10"/>
                  <a:pt x="0" y="10"/>
                </a:cubicBezTo>
                <a:cubicBezTo>
                  <a:pt x="0" y="27"/>
                  <a:pt x="0" y="27"/>
                  <a:pt x="0" y="27"/>
                </a:cubicBezTo>
                <a:cubicBezTo>
                  <a:pt x="0" y="29"/>
                  <a:pt x="2" y="31"/>
                  <a:pt x="5" y="31"/>
                </a:cubicBezTo>
                <a:cubicBezTo>
                  <a:pt x="12" y="31"/>
                  <a:pt x="12" y="31"/>
                  <a:pt x="12" y="31"/>
                </a:cubicBezTo>
                <a:cubicBezTo>
                  <a:pt x="12" y="33"/>
                  <a:pt x="14" y="35"/>
                  <a:pt x="16" y="35"/>
                </a:cubicBezTo>
                <a:cubicBezTo>
                  <a:pt x="25" y="35"/>
                  <a:pt x="25" y="35"/>
                  <a:pt x="25" y="35"/>
                </a:cubicBezTo>
                <a:cubicBezTo>
                  <a:pt x="27" y="35"/>
                  <a:pt x="29" y="33"/>
                  <a:pt x="29" y="31"/>
                </a:cubicBezTo>
                <a:cubicBezTo>
                  <a:pt x="35" y="31"/>
                  <a:pt x="35" y="31"/>
                  <a:pt x="35" y="31"/>
                </a:cubicBezTo>
                <a:cubicBezTo>
                  <a:pt x="38" y="31"/>
                  <a:pt x="40" y="29"/>
                  <a:pt x="40" y="27"/>
                </a:cubicBezTo>
                <a:cubicBezTo>
                  <a:pt x="40" y="10"/>
                  <a:pt x="40" y="10"/>
                  <a:pt x="40" y="10"/>
                </a:cubicBezTo>
                <a:cubicBezTo>
                  <a:pt x="40" y="4"/>
                  <a:pt x="40" y="4"/>
                  <a:pt x="40" y="4"/>
                </a:cubicBezTo>
                <a:cubicBezTo>
                  <a:pt x="40" y="0"/>
                  <a:pt x="40" y="0"/>
                  <a:pt x="40" y="0"/>
                </a:cubicBezTo>
                <a:lnTo>
                  <a:pt x="35" y="0"/>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3" name="Freeform 1014"/>
          <p:cNvSpPr>
            <a:spLocks noChangeArrowheads="1"/>
          </p:cNvSpPr>
          <p:nvPr/>
        </p:nvSpPr>
        <p:spPr bwMode="auto">
          <a:xfrm>
            <a:off x="6286500" y="3549650"/>
            <a:ext cx="280988" cy="157163"/>
          </a:xfrm>
          <a:custGeom>
            <a:avLst/>
            <a:gdLst>
              <a:gd name="T0" fmla="*/ 45 w 48"/>
              <a:gd name="T1" fmla="*/ 2 h 27"/>
              <a:gd name="T2" fmla="*/ 43 w 48"/>
              <a:gd name="T3" fmla="*/ 5 h 27"/>
              <a:gd name="T4" fmla="*/ 43 w 48"/>
              <a:gd name="T5" fmla="*/ 13 h 27"/>
              <a:gd name="T6" fmla="*/ 35 w 48"/>
              <a:gd name="T7" fmla="*/ 21 h 27"/>
              <a:gd name="T8" fmla="*/ 27 w 48"/>
              <a:gd name="T9" fmla="*/ 13 h 27"/>
              <a:gd name="T10" fmla="*/ 13 w 48"/>
              <a:gd name="T11" fmla="*/ 0 h 27"/>
              <a:gd name="T12" fmla="*/ 0 w 48"/>
              <a:gd name="T13" fmla="*/ 13 h 27"/>
              <a:gd name="T14" fmla="*/ 3 w 48"/>
              <a:gd name="T15" fmla="*/ 16 h 27"/>
              <a:gd name="T16" fmla="*/ 6 w 48"/>
              <a:gd name="T17" fmla="*/ 13 h 27"/>
              <a:gd name="T18" fmla="*/ 13 w 48"/>
              <a:gd name="T19" fmla="*/ 5 h 27"/>
              <a:gd name="T20" fmla="*/ 21 w 48"/>
              <a:gd name="T21" fmla="*/ 13 h 27"/>
              <a:gd name="T22" fmla="*/ 35 w 48"/>
              <a:gd name="T23" fmla="*/ 27 h 27"/>
              <a:gd name="T24" fmla="*/ 48 w 48"/>
              <a:gd name="T25" fmla="*/ 13 h 27"/>
              <a:gd name="T26" fmla="*/ 48 w 48"/>
              <a:gd name="T27" fmla="*/ 5 h 27"/>
              <a:gd name="T28" fmla="*/ 45 w 48"/>
              <a:gd name="T29"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8" h="27">
                <a:moveTo>
                  <a:pt x="45" y="2"/>
                </a:moveTo>
                <a:cubicBezTo>
                  <a:pt x="44" y="2"/>
                  <a:pt x="43" y="3"/>
                  <a:pt x="43" y="5"/>
                </a:cubicBezTo>
                <a:cubicBezTo>
                  <a:pt x="43" y="13"/>
                  <a:pt x="43" y="13"/>
                  <a:pt x="43" y="13"/>
                </a:cubicBezTo>
                <a:cubicBezTo>
                  <a:pt x="43" y="18"/>
                  <a:pt x="39" y="21"/>
                  <a:pt x="35" y="21"/>
                </a:cubicBezTo>
                <a:cubicBezTo>
                  <a:pt x="30" y="21"/>
                  <a:pt x="27" y="18"/>
                  <a:pt x="27" y="13"/>
                </a:cubicBezTo>
                <a:cubicBezTo>
                  <a:pt x="27" y="6"/>
                  <a:pt x="21" y="0"/>
                  <a:pt x="13" y="0"/>
                </a:cubicBezTo>
                <a:cubicBezTo>
                  <a:pt x="6" y="0"/>
                  <a:pt x="0" y="6"/>
                  <a:pt x="0" y="13"/>
                </a:cubicBezTo>
                <a:cubicBezTo>
                  <a:pt x="0" y="15"/>
                  <a:pt x="1" y="16"/>
                  <a:pt x="3" y="16"/>
                </a:cubicBezTo>
                <a:cubicBezTo>
                  <a:pt x="4" y="16"/>
                  <a:pt x="6" y="15"/>
                  <a:pt x="6" y="13"/>
                </a:cubicBezTo>
                <a:cubicBezTo>
                  <a:pt x="6" y="9"/>
                  <a:pt x="9" y="5"/>
                  <a:pt x="13" y="5"/>
                </a:cubicBezTo>
                <a:cubicBezTo>
                  <a:pt x="18" y="5"/>
                  <a:pt x="21" y="9"/>
                  <a:pt x="21" y="13"/>
                </a:cubicBezTo>
                <a:cubicBezTo>
                  <a:pt x="21" y="21"/>
                  <a:pt x="27" y="27"/>
                  <a:pt x="35" y="27"/>
                </a:cubicBezTo>
                <a:cubicBezTo>
                  <a:pt x="42" y="27"/>
                  <a:pt x="48" y="21"/>
                  <a:pt x="48" y="13"/>
                </a:cubicBezTo>
                <a:cubicBezTo>
                  <a:pt x="48" y="5"/>
                  <a:pt x="48" y="5"/>
                  <a:pt x="48" y="5"/>
                </a:cubicBezTo>
                <a:cubicBezTo>
                  <a:pt x="48" y="3"/>
                  <a:pt x="47" y="2"/>
                  <a:pt x="45" y="2"/>
                </a:cubicBez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4" name="Freeform 1015"/>
          <p:cNvSpPr>
            <a:spLocks noChangeArrowheads="1"/>
          </p:cNvSpPr>
          <p:nvPr/>
        </p:nvSpPr>
        <p:spPr bwMode="auto">
          <a:xfrm>
            <a:off x="6286500" y="4706938"/>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5" name="Freeform 1016"/>
          <p:cNvSpPr>
            <a:spLocks noChangeArrowheads="1"/>
          </p:cNvSpPr>
          <p:nvPr/>
        </p:nvSpPr>
        <p:spPr bwMode="auto">
          <a:xfrm>
            <a:off x="831850" y="3232150"/>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6" name="Freeform 1017"/>
          <p:cNvSpPr>
            <a:spLocks noChangeArrowheads="1"/>
          </p:cNvSpPr>
          <p:nvPr/>
        </p:nvSpPr>
        <p:spPr bwMode="auto">
          <a:xfrm>
            <a:off x="908050" y="3608388"/>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7" name="Freeform 1018"/>
          <p:cNvSpPr>
            <a:spLocks noChangeArrowheads="1"/>
          </p:cNvSpPr>
          <p:nvPr/>
        </p:nvSpPr>
        <p:spPr bwMode="auto">
          <a:xfrm>
            <a:off x="908050" y="3648075"/>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8" name="Freeform 1020"/>
          <p:cNvSpPr>
            <a:spLocks noChangeArrowheads="1"/>
          </p:cNvSpPr>
          <p:nvPr/>
        </p:nvSpPr>
        <p:spPr bwMode="auto">
          <a:xfrm>
            <a:off x="3557588" y="4959350"/>
            <a:ext cx="223837" cy="146050"/>
          </a:xfrm>
          <a:custGeom>
            <a:avLst/>
            <a:gdLst>
              <a:gd name="T0" fmla="*/ 35 w 38"/>
              <a:gd name="T1" fmla="*/ 0 h 25"/>
              <a:gd name="T2" fmla="*/ 2 w 38"/>
              <a:gd name="T3" fmla="*/ 0 h 25"/>
              <a:gd name="T4" fmla="*/ 0 w 38"/>
              <a:gd name="T5" fmla="*/ 2 h 25"/>
              <a:gd name="T6" fmla="*/ 0 w 38"/>
              <a:gd name="T7" fmla="*/ 11 h 25"/>
              <a:gd name="T8" fmla="*/ 2 w 38"/>
              <a:gd name="T9" fmla="*/ 14 h 25"/>
              <a:gd name="T10" fmla="*/ 3 w 38"/>
              <a:gd name="T11" fmla="*/ 14 h 25"/>
              <a:gd name="T12" fmla="*/ 6 w 38"/>
              <a:gd name="T13" fmla="*/ 19 h 25"/>
              <a:gd name="T14" fmla="*/ 11 w 38"/>
              <a:gd name="T15" fmla="*/ 25 h 25"/>
              <a:gd name="T16" fmla="*/ 26 w 38"/>
              <a:gd name="T17" fmla="*/ 25 h 25"/>
              <a:gd name="T18" fmla="*/ 32 w 38"/>
              <a:gd name="T19" fmla="*/ 19 h 25"/>
              <a:gd name="T20" fmla="*/ 35 w 38"/>
              <a:gd name="T21" fmla="*/ 14 h 25"/>
              <a:gd name="T22" fmla="*/ 35 w 38"/>
              <a:gd name="T23" fmla="*/ 14 h 25"/>
              <a:gd name="T24" fmla="*/ 38 w 38"/>
              <a:gd name="T25" fmla="*/ 11 h 25"/>
              <a:gd name="T26" fmla="*/ 38 w 38"/>
              <a:gd name="T27" fmla="*/ 2 h 25"/>
              <a:gd name="T28" fmla="*/ 35 w 38"/>
              <a:gd name="T29"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25">
                <a:moveTo>
                  <a:pt x="35" y="0"/>
                </a:moveTo>
                <a:cubicBezTo>
                  <a:pt x="2" y="0"/>
                  <a:pt x="2" y="0"/>
                  <a:pt x="2" y="0"/>
                </a:cubicBezTo>
                <a:cubicBezTo>
                  <a:pt x="1" y="0"/>
                  <a:pt x="0" y="1"/>
                  <a:pt x="0" y="2"/>
                </a:cubicBezTo>
                <a:cubicBezTo>
                  <a:pt x="0" y="11"/>
                  <a:pt x="0" y="11"/>
                  <a:pt x="0" y="11"/>
                </a:cubicBezTo>
                <a:cubicBezTo>
                  <a:pt x="0" y="13"/>
                  <a:pt x="1" y="14"/>
                  <a:pt x="2" y="14"/>
                </a:cubicBezTo>
                <a:cubicBezTo>
                  <a:pt x="3" y="14"/>
                  <a:pt x="3" y="14"/>
                  <a:pt x="3" y="14"/>
                </a:cubicBezTo>
                <a:cubicBezTo>
                  <a:pt x="6" y="19"/>
                  <a:pt x="6" y="19"/>
                  <a:pt x="6" y="19"/>
                </a:cubicBezTo>
                <a:cubicBezTo>
                  <a:pt x="6" y="22"/>
                  <a:pt x="8" y="25"/>
                  <a:pt x="11" y="25"/>
                </a:cubicBezTo>
                <a:cubicBezTo>
                  <a:pt x="26" y="25"/>
                  <a:pt x="26" y="25"/>
                  <a:pt x="26" y="25"/>
                </a:cubicBezTo>
                <a:cubicBezTo>
                  <a:pt x="29" y="25"/>
                  <a:pt x="32" y="22"/>
                  <a:pt x="32" y="19"/>
                </a:cubicBezTo>
                <a:cubicBezTo>
                  <a:pt x="35" y="14"/>
                  <a:pt x="35" y="14"/>
                  <a:pt x="35" y="14"/>
                </a:cubicBezTo>
                <a:cubicBezTo>
                  <a:pt x="35" y="14"/>
                  <a:pt x="35" y="14"/>
                  <a:pt x="35" y="14"/>
                </a:cubicBezTo>
                <a:cubicBezTo>
                  <a:pt x="37" y="14"/>
                  <a:pt x="38" y="13"/>
                  <a:pt x="38" y="11"/>
                </a:cubicBezTo>
                <a:cubicBezTo>
                  <a:pt x="38" y="2"/>
                  <a:pt x="38" y="2"/>
                  <a:pt x="38" y="2"/>
                </a:cubicBezTo>
                <a:cubicBezTo>
                  <a:pt x="38" y="1"/>
                  <a:pt x="37" y="0"/>
                  <a:pt x="35" y="0"/>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49" name="Freeform 1021"/>
          <p:cNvSpPr>
            <a:spLocks noChangeArrowheads="1"/>
          </p:cNvSpPr>
          <p:nvPr/>
        </p:nvSpPr>
        <p:spPr bwMode="auto">
          <a:xfrm>
            <a:off x="3611563" y="5111750"/>
            <a:ext cx="111125" cy="17463"/>
          </a:xfrm>
          <a:custGeom>
            <a:avLst/>
            <a:gdLst>
              <a:gd name="T0" fmla="*/ 19 w 19"/>
              <a:gd name="T1" fmla="*/ 2 h 3"/>
              <a:gd name="T2" fmla="*/ 18 w 19"/>
              <a:gd name="T3" fmla="*/ 3 h 3"/>
              <a:gd name="T4" fmla="*/ 1 w 19"/>
              <a:gd name="T5" fmla="*/ 3 h 3"/>
              <a:gd name="T6" fmla="*/ 0 w 19"/>
              <a:gd name="T7" fmla="*/ 2 h 3"/>
              <a:gd name="T8" fmla="*/ 0 w 19"/>
              <a:gd name="T9" fmla="*/ 2 h 3"/>
              <a:gd name="T10" fmla="*/ 1 w 19"/>
              <a:gd name="T11" fmla="*/ 0 h 3"/>
              <a:gd name="T12" fmla="*/ 18 w 19"/>
              <a:gd name="T13" fmla="*/ 0 h 3"/>
              <a:gd name="T14" fmla="*/ 19 w 19"/>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3">
                <a:moveTo>
                  <a:pt x="19" y="2"/>
                </a:moveTo>
                <a:cubicBezTo>
                  <a:pt x="19" y="2"/>
                  <a:pt x="19" y="3"/>
                  <a:pt x="18" y="3"/>
                </a:cubicBezTo>
                <a:cubicBezTo>
                  <a:pt x="1" y="3"/>
                  <a:pt x="1" y="3"/>
                  <a:pt x="1" y="3"/>
                </a:cubicBezTo>
                <a:cubicBezTo>
                  <a:pt x="1" y="3"/>
                  <a:pt x="0" y="2"/>
                  <a:pt x="0" y="2"/>
                </a:cubicBezTo>
                <a:cubicBezTo>
                  <a:pt x="0" y="2"/>
                  <a:pt x="0" y="2"/>
                  <a:pt x="0" y="2"/>
                </a:cubicBezTo>
                <a:cubicBezTo>
                  <a:pt x="0" y="1"/>
                  <a:pt x="1" y="0"/>
                  <a:pt x="1" y="0"/>
                </a:cubicBezTo>
                <a:cubicBezTo>
                  <a:pt x="18" y="0"/>
                  <a:pt x="18" y="0"/>
                  <a:pt x="18" y="0"/>
                </a:cubicBezTo>
                <a:cubicBezTo>
                  <a:pt x="19" y="0"/>
                  <a:pt x="19" y="1"/>
                  <a:pt x="19" y="2"/>
                </a:cubicBez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0" name="Freeform 1022"/>
          <p:cNvSpPr>
            <a:spLocks noChangeArrowheads="1"/>
          </p:cNvSpPr>
          <p:nvPr/>
        </p:nvSpPr>
        <p:spPr bwMode="auto">
          <a:xfrm>
            <a:off x="3633788" y="5140325"/>
            <a:ext cx="65087" cy="17463"/>
          </a:xfrm>
          <a:custGeom>
            <a:avLst/>
            <a:gdLst>
              <a:gd name="T0" fmla="*/ 1 w 11"/>
              <a:gd name="T1" fmla="*/ 3 h 3"/>
              <a:gd name="T2" fmla="*/ 0 w 11"/>
              <a:gd name="T3" fmla="*/ 2 h 3"/>
              <a:gd name="T4" fmla="*/ 0 w 11"/>
              <a:gd name="T5" fmla="*/ 2 h 3"/>
              <a:gd name="T6" fmla="*/ 1 w 11"/>
              <a:gd name="T7" fmla="*/ 0 h 3"/>
              <a:gd name="T8" fmla="*/ 11 w 11"/>
              <a:gd name="T9" fmla="*/ 0 h 3"/>
              <a:gd name="T10" fmla="*/ 11 w 11"/>
              <a:gd name="T11" fmla="*/ 2 h 3"/>
              <a:gd name="T12" fmla="*/ 11 w 11"/>
              <a:gd name="T13" fmla="*/ 2 h 3"/>
              <a:gd name="T14" fmla="*/ 11 w 11"/>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
                <a:moveTo>
                  <a:pt x="1" y="3"/>
                </a:moveTo>
                <a:cubicBezTo>
                  <a:pt x="0" y="3"/>
                  <a:pt x="0" y="2"/>
                  <a:pt x="0" y="2"/>
                </a:cubicBezTo>
                <a:cubicBezTo>
                  <a:pt x="0" y="2"/>
                  <a:pt x="0" y="2"/>
                  <a:pt x="0" y="2"/>
                </a:cubicBezTo>
                <a:cubicBezTo>
                  <a:pt x="0" y="1"/>
                  <a:pt x="0" y="0"/>
                  <a:pt x="1" y="0"/>
                </a:cubicBezTo>
                <a:cubicBezTo>
                  <a:pt x="11" y="0"/>
                  <a:pt x="11" y="0"/>
                  <a:pt x="11" y="0"/>
                </a:cubicBezTo>
                <a:cubicBezTo>
                  <a:pt x="11" y="0"/>
                  <a:pt x="11" y="1"/>
                  <a:pt x="11" y="2"/>
                </a:cubicBezTo>
                <a:cubicBezTo>
                  <a:pt x="11" y="2"/>
                  <a:pt x="11" y="2"/>
                  <a:pt x="11" y="2"/>
                </a:cubicBezTo>
                <a:cubicBezTo>
                  <a:pt x="11" y="2"/>
                  <a:pt x="11" y="3"/>
                  <a:pt x="11" y="3"/>
                </a:cubicBezTo>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1" name="Freeform 1023"/>
          <p:cNvSpPr>
            <a:spLocks noChangeArrowheads="1"/>
          </p:cNvSpPr>
          <p:nvPr/>
        </p:nvSpPr>
        <p:spPr bwMode="auto">
          <a:xfrm>
            <a:off x="3633788" y="4618038"/>
            <a:ext cx="65087" cy="328612"/>
          </a:xfrm>
          <a:custGeom>
            <a:avLst/>
            <a:gdLst>
              <a:gd name="T0" fmla="*/ 11 w 11"/>
              <a:gd name="T1" fmla="*/ 6 h 56"/>
              <a:gd name="T2" fmla="*/ 6 w 11"/>
              <a:gd name="T3" fmla="*/ 0 h 56"/>
              <a:gd name="T4" fmla="*/ 6 w 11"/>
              <a:gd name="T5" fmla="*/ 0 h 56"/>
              <a:gd name="T6" fmla="*/ 0 w 11"/>
              <a:gd name="T7" fmla="*/ 6 h 56"/>
              <a:gd name="T8" fmla="*/ 0 w 11"/>
              <a:gd name="T9" fmla="*/ 50 h 56"/>
              <a:gd name="T10" fmla="*/ 6 w 11"/>
              <a:gd name="T11" fmla="*/ 56 h 56"/>
              <a:gd name="T12" fmla="*/ 6 w 11"/>
              <a:gd name="T13" fmla="*/ 56 h 56"/>
              <a:gd name="T14" fmla="*/ 11 w 11"/>
              <a:gd name="T15" fmla="*/ 50 h 56"/>
              <a:gd name="T16" fmla="*/ 11 w 11"/>
              <a:gd name="T17"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6">
                <a:moveTo>
                  <a:pt x="11" y="6"/>
                </a:moveTo>
                <a:cubicBezTo>
                  <a:pt x="11" y="3"/>
                  <a:pt x="9" y="0"/>
                  <a:pt x="6" y="0"/>
                </a:cubicBezTo>
                <a:cubicBezTo>
                  <a:pt x="6" y="0"/>
                  <a:pt x="6" y="0"/>
                  <a:pt x="6" y="0"/>
                </a:cubicBezTo>
                <a:cubicBezTo>
                  <a:pt x="2" y="0"/>
                  <a:pt x="0" y="3"/>
                  <a:pt x="0" y="6"/>
                </a:cubicBezTo>
                <a:cubicBezTo>
                  <a:pt x="0" y="50"/>
                  <a:pt x="0" y="50"/>
                  <a:pt x="0" y="50"/>
                </a:cubicBezTo>
                <a:cubicBezTo>
                  <a:pt x="0" y="53"/>
                  <a:pt x="2" y="56"/>
                  <a:pt x="6" y="56"/>
                </a:cubicBezTo>
                <a:cubicBezTo>
                  <a:pt x="6" y="56"/>
                  <a:pt x="6" y="56"/>
                  <a:pt x="6" y="56"/>
                </a:cubicBezTo>
                <a:cubicBezTo>
                  <a:pt x="9" y="56"/>
                  <a:pt x="11" y="53"/>
                  <a:pt x="11" y="50"/>
                </a:cubicBezTo>
                <a:lnTo>
                  <a:pt x="11" y="6"/>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2" name="Freeform 1024"/>
          <p:cNvSpPr>
            <a:spLocks noChangeArrowheads="1"/>
          </p:cNvSpPr>
          <p:nvPr/>
        </p:nvSpPr>
        <p:spPr bwMode="auto">
          <a:xfrm>
            <a:off x="3576638" y="4641850"/>
            <a:ext cx="46037" cy="304800"/>
          </a:xfrm>
          <a:custGeom>
            <a:avLst/>
            <a:gdLst>
              <a:gd name="T0" fmla="*/ 8 w 8"/>
              <a:gd name="T1" fmla="*/ 5 h 52"/>
              <a:gd name="T2" fmla="*/ 4 w 8"/>
              <a:gd name="T3" fmla="*/ 0 h 52"/>
              <a:gd name="T4" fmla="*/ 4 w 8"/>
              <a:gd name="T5" fmla="*/ 0 h 52"/>
              <a:gd name="T6" fmla="*/ 0 w 8"/>
              <a:gd name="T7" fmla="*/ 5 h 52"/>
              <a:gd name="T8" fmla="*/ 0 w 8"/>
              <a:gd name="T9" fmla="*/ 47 h 52"/>
              <a:gd name="T10" fmla="*/ 4 w 8"/>
              <a:gd name="T11" fmla="*/ 52 h 52"/>
              <a:gd name="T12" fmla="*/ 4 w 8"/>
              <a:gd name="T13" fmla="*/ 52 h 52"/>
              <a:gd name="T14" fmla="*/ 8 w 8"/>
              <a:gd name="T15" fmla="*/ 47 h 52"/>
              <a:gd name="T16" fmla="*/ 8 w 8"/>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2">
                <a:moveTo>
                  <a:pt x="8" y="5"/>
                </a:moveTo>
                <a:cubicBezTo>
                  <a:pt x="8" y="2"/>
                  <a:pt x="6" y="0"/>
                  <a:pt x="4" y="0"/>
                </a:cubicBezTo>
                <a:cubicBezTo>
                  <a:pt x="4" y="0"/>
                  <a:pt x="4" y="0"/>
                  <a:pt x="4" y="0"/>
                </a:cubicBezTo>
                <a:cubicBezTo>
                  <a:pt x="2" y="0"/>
                  <a:pt x="0" y="2"/>
                  <a:pt x="0" y="5"/>
                </a:cubicBezTo>
                <a:cubicBezTo>
                  <a:pt x="0" y="47"/>
                  <a:pt x="0" y="47"/>
                  <a:pt x="0" y="47"/>
                </a:cubicBezTo>
                <a:cubicBezTo>
                  <a:pt x="0" y="50"/>
                  <a:pt x="2" y="52"/>
                  <a:pt x="4" y="52"/>
                </a:cubicBezTo>
                <a:cubicBezTo>
                  <a:pt x="4" y="52"/>
                  <a:pt x="4" y="52"/>
                  <a:pt x="4" y="52"/>
                </a:cubicBezTo>
                <a:cubicBezTo>
                  <a:pt x="6" y="52"/>
                  <a:pt x="8" y="50"/>
                  <a:pt x="8" y="47"/>
                </a:cubicBezTo>
                <a:lnTo>
                  <a:pt x="8" y="5"/>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3" name="Freeform 1025"/>
          <p:cNvSpPr>
            <a:spLocks noChangeArrowheads="1"/>
          </p:cNvSpPr>
          <p:nvPr/>
        </p:nvSpPr>
        <p:spPr bwMode="auto">
          <a:xfrm>
            <a:off x="3716338" y="4641850"/>
            <a:ext cx="47625" cy="304800"/>
          </a:xfrm>
          <a:custGeom>
            <a:avLst/>
            <a:gdLst>
              <a:gd name="T0" fmla="*/ 8 w 8"/>
              <a:gd name="T1" fmla="*/ 5 h 52"/>
              <a:gd name="T2" fmla="*/ 4 w 8"/>
              <a:gd name="T3" fmla="*/ 0 h 52"/>
              <a:gd name="T4" fmla="*/ 4 w 8"/>
              <a:gd name="T5" fmla="*/ 0 h 52"/>
              <a:gd name="T6" fmla="*/ 0 w 8"/>
              <a:gd name="T7" fmla="*/ 5 h 52"/>
              <a:gd name="T8" fmla="*/ 0 w 8"/>
              <a:gd name="T9" fmla="*/ 47 h 52"/>
              <a:gd name="T10" fmla="*/ 4 w 8"/>
              <a:gd name="T11" fmla="*/ 52 h 52"/>
              <a:gd name="T12" fmla="*/ 4 w 8"/>
              <a:gd name="T13" fmla="*/ 52 h 52"/>
              <a:gd name="T14" fmla="*/ 8 w 8"/>
              <a:gd name="T15" fmla="*/ 47 h 52"/>
              <a:gd name="T16" fmla="*/ 8 w 8"/>
              <a:gd name="T17"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52">
                <a:moveTo>
                  <a:pt x="8" y="5"/>
                </a:moveTo>
                <a:cubicBezTo>
                  <a:pt x="8" y="2"/>
                  <a:pt x="6" y="0"/>
                  <a:pt x="4" y="0"/>
                </a:cubicBezTo>
                <a:cubicBezTo>
                  <a:pt x="4" y="0"/>
                  <a:pt x="4" y="0"/>
                  <a:pt x="4" y="0"/>
                </a:cubicBezTo>
                <a:cubicBezTo>
                  <a:pt x="2" y="0"/>
                  <a:pt x="0" y="2"/>
                  <a:pt x="0" y="5"/>
                </a:cubicBezTo>
                <a:cubicBezTo>
                  <a:pt x="0" y="47"/>
                  <a:pt x="0" y="47"/>
                  <a:pt x="0" y="47"/>
                </a:cubicBezTo>
                <a:cubicBezTo>
                  <a:pt x="0" y="50"/>
                  <a:pt x="2" y="52"/>
                  <a:pt x="4" y="52"/>
                </a:cubicBezTo>
                <a:cubicBezTo>
                  <a:pt x="4" y="52"/>
                  <a:pt x="4" y="52"/>
                  <a:pt x="4" y="52"/>
                </a:cubicBezTo>
                <a:cubicBezTo>
                  <a:pt x="6" y="52"/>
                  <a:pt x="8" y="50"/>
                  <a:pt x="8" y="47"/>
                </a:cubicBezTo>
                <a:lnTo>
                  <a:pt x="8" y="5"/>
                </a:lnTo>
                <a:close/>
              </a:path>
            </a:pathLst>
          </a:custGeom>
          <a:solidFill>
            <a:srgbClr val="CB0316"/>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4" name="Rectangle 1026"/>
          <p:cNvSpPr>
            <a:spLocks noChangeArrowheads="1"/>
          </p:cNvSpPr>
          <p:nvPr/>
        </p:nvSpPr>
        <p:spPr bwMode="auto">
          <a:xfrm>
            <a:off x="3530600" y="3689350"/>
            <a:ext cx="314325" cy="30163"/>
          </a:xfrm>
          <a:prstGeom prst="rect">
            <a:avLst/>
          </a:prstGeom>
          <a:solidFill>
            <a:srgbClr val="E4A703"/>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50555" name="Freeform 1027"/>
          <p:cNvSpPr>
            <a:spLocks noChangeArrowheads="1"/>
          </p:cNvSpPr>
          <p:nvPr/>
        </p:nvSpPr>
        <p:spPr bwMode="auto">
          <a:xfrm>
            <a:off x="3844925" y="3290888"/>
            <a:ext cx="82550" cy="134937"/>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6" name="Freeform 1028"/>
          <p:cNvSpPr>
            <a:spLocks noChangeArrowheads="1"/>
          </p:cNvSpPr>
          <p:nvPr/>
        </p:nvSpPr>
        <p:spPr bwMode="auto">
          <a:xfrm>
            <a:off x="3844925" y="3449638"/>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0557" name="Freeform 1029"/>
          <p:cNvSpPr>
            <a:spLocks noEditPoints="1" noChangeArrowheads="1"/>
          </p:cNvSpPr>
          <p:nvPr/>
        </p:nvSpPr>
        <p:spPr bwMode="auto">
          <a:xfrm>
            <a:off x="3557588" y="3255963"/>
            <a:ext cx="265112" cy="411162"/>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rgbClr val="E4A7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cxnSp>
        <p:nvCxnSpPr>
          <p:cNvPr id="72" name="直接连接符 71"/>
          <p:cNvCxnSpPr/>
          <p:nvPr/>
        </p:nvCxnSpPr>
        <p:spPr>
          <a:xfrm>
            <a:off x="755650"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55650"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55650"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444875"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3444875"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444875"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121400" y="24225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a:off x="6121400" y="3768725"/>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6121400" y="5249863"/>
            <a:ext cx="2049463"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0567" name="文本框 5"/>
          <p:cNvSpPr txBox="1">
            <a:spLocks noChangeArrowheads="1"/>
          </p:cNvSpPr>
          <p:nvPr/>
        </p:nvSpPr>
        <p:spPr bwMode="auto">
          <a:xfrm>
            <a:off x="235743" y="682320"/>
            <a:ext cx="263715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altLang="zh-CN" sz="2800" b="1">
                <a:solidFill>
                  <a:srgbClr val="0D79CA"/>
                </a:solidFill>
                <a:latin typeface="微软雅黑" panose="020B0503020204020204" charset="-122"/>
                <a:ea typeface="微软雅黑" panose="020B0503020204020204" charset="-122"/>
                <a:sym typeface="宋体" panose="02010600030101010101" pitchFamily="2" charset="-122"/>
              </a:rPr>
              <a:t>5.</a:t>
            </a:r>
            <a:r>
              <a:rPr lang="zh-CN" altLang="en-US" sz="2800" b="1">
                <a:solidFill>
                  <a:srgbClr val="0D79CA"/>
                </a:solidFill>
                <a:latin typeface="微软雅黑" panose="020B0503020204020204" charset="-122"/>
                <a:ea typeface="微软雅黑" panose="020B0503020204020204" charset="-122"/>
                <a:sym typeface="宋体" panose="02010600030101010101" pitchFamily="2" charset="-122"/>
              </a:rPr>
              <a:t>组卷</a:t>
            </a:r>
            <a:r>
              <a:rPr lang="en-US" altLang="zh-CN" sz="2800" b="1">
                <a:solidFill>
                  <a:srgbClr val="0D79CA"/>
                </a:solidFill>
                <a:latin typeface="微软雅黑" panose="020B0503020204020204" charset="-122"/>
                <a:ea typeface="微软雅黑" panose="020B0503020204020204" charset="-122"/>
                <a:sym typeface="宋体" panose="02010600030101010101" pitchFamily="2" charset="-122"/>
              </a:rPr>
              <a:t>“</a:t>
            </a:r>
            <a:r>
              <a:rPr lang="zh-CN" altLang="en-US" sz="2800" b="1">
                <a:solidFill>
                  <a:srgbClr val="0D79CA"/>
                </a:solidFill>
                <a:latin typeface="微软雅黑" panose="020B0503020204020204" charset="-122"/>
                <a:ea typeface="微软雅黑" panose="020B0503020204020204" charset="-122"/>
                <a:sym typeface="宋体" panose="02010600030101010101" pitchFamily="2" charset="-122"/>
              </a:rPr>
              <a:t>九问</a:t>
            </a:r>
            <a:r>
              <a:rPr lang="en-US" altLang="zh-CN" sz="2800" b="1">
                <a:solidFill>
                  <a:srgbClr val="0D79CA"/>
                </a:solidFill>
                <a:latin typeface="微软雅黑" panose="020B0503020204020204" charset="-122"/>
                <a:ea typeface="微软雅黑" panose="020B0503020204020204" charset="-122"/>
                <a:sym typeface="宋体" panose="02010600030101010101" pitchFamily="2" charset="-122"/>
              </a:rPr>
              <a:t>”</a:t>
            </a:r>
          </a:p>
        </p:txBody>
      </p:sp>
      <p:sp>
        <p:nvSpPr>
          <p:cNvPr id="150568" name="文本框 1"/>
          <p:cNvSpPr txBox="1">
            <a:spLocks noChangeArrowheads="1"/>
          </p:cNvSpPr>
          <p:nvPr/>
        </p:nvSpPr>
        <p:spPr bwMode="auto">
          <a:xfrm>
            <a:off x="1482725" y="1436688"/>
            <a:ext cx="15652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1.</a:t>
            </a:r>
            <a:r>
              <a:rPr lang="zh-CN" altLang="en-US" b="1">
                <a:latin typeface="楷体" panose="02010609060101010101" pitchFamily="49" charset="-122"/>
                <a:ea typeface="楷体" panose="02010609060101010101" pitchFamily="49" charset="-122"/>
              </a:rPr>
              <a:t>试题与答案是否有科学性的错误？</a:t>
            </a:r>
            <a:endParaRPr lang="zh-CN" altLang="en-US"/>
          </a:p>
        </p:txBody>
      </p:sp>
      <p:sp>
        <p:nvSpPr>
          <p:cNvPr id="150569" name="文本框 2"/>
          <p:cNvSpPr txBox="1">
            <a:spLocks noChangeArrowheads="1"/>
          </p:cNvSpPr>
          <p:nvPr/>
        </p:nvSpPr>
        <p:spPr bwMode="auto">
          <a:xfrm>
            <a:off x="4068763" y="1419225"/>
            <a:ext cx="21177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2.</a:t>
            </a:r>
            <a:r>
              <a:rPr lang="zh-CN" altLang="en-US" b="1">
                <a:latin typeface="楷体" panose="02010609060101010101" pitchFamily="49" charset="-122"/>
                <a:ea typeface="楷体" panose="02010609060101010101" pitchFamily="49" charset="-122"/>
              </a:rPr>
              <a:t>有无重要知识点遗漏？有无不应该的知识点重复？</a:t>
            </a:r>
            <a:endParaRPr lang="zh-CN" altLang="en-US"/>
          </a:p>
        </p:txBody>
      </p:sp>
      <p:sp>
        <p:nvSpPr>
          <p:cNvPr id="150570" name="文本框 3"/>
          <p:cNvSpPr txBox="1">
            <a:spLocks noChangeArrowheads="1"/>
          </p:cNvSpPr>
          <p:nvPr/>
        </p:nvSpPr>
        <p:spPr bwMode="auto">
          <a:xfrm>
            <a:off x="6931025" y="1398588"/>
            <a:ext cx="18684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3.</a:t>
            </a:r>
            <a:r>
              <a:rPr lang="zh-CN" altLang="en-US" b="1">
                <a:latin typeface="楷体" panose="02010609060101010101" pitchFamily="49" charset="-122"/>
                <a:ea typeface="楷体" panose="02010609060101010101" pitchFamily="49" charset="-122"/>
              </a:rPr>
              <a:t>知识点的重要性与其所占分值是否匹配？</a:t>
            </a:r>
            <a:endParaRPr lang="zh-CN" altLang="en-US"/>
          </a:p>
        </p:txBody>
      </p:sp>
      <p:sp>
        <p:nvSpPr>
          <p:cNvPr id="150571" name="文本框 4"/>
          <p:cNvSpPr txBox="1">
            <a:spLocks noChangeArrowheads="1"/>
          </p:cNvSpPr>
          <p:nvPr/>
        </p:nvSpPr>
        <p:spPr bwMode="auto">
          <a:xfrm>
            <a:off x="1449388" y="2838450"/>
            <a:ext cx="1757362"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4.</a:t>
            </a:r>
            <a:r>
              <a:rPr lang="zh-CN" altLang="en-US" b="1">
                <a:latin typeface="楷体" panose="02010609060101010101" pitchFamily="49" charset="-122"/>
                <a:ea typeface="楷体" panose="02010609060101010101" pitchFamily="49" charset="-122"/>
              </a:rPr>
              <a:t>有无超纲或者超前的知识点</a:t>
            </a:r>
            <a:r>
              <a:rPr lang="en-US" altLang="zh-CN" b="1">
                <a:latin typeface="楷体" panose="02010609060101010101" pitchFamily="49" charset="-122"/>
                <a:ea typeface="楷体" panose="02010609060101010101" pitchFamily="49" charset="-122"/>
              </a:rPr>
              <a:t>?</a:t>
            </a:r>
            <a:endParaRPr lang="zh-CN" altLang="en-US"/>
          </a:p>
        </p:txBody>
      </p:sp>
      <p:sp>
        <p:nvSpPr>
          <p:cNvPr id="150572" name="文本框 5"/>
          <p:cNvSpPr txBox="1">
            <a:spLocks noChangeArrowheads="1"/>
          </p:cNvSpPr>
          <p:nvPr/>
        </p:nvSpPr>
        <p:spPr bwMode="auto">
          <a:xfrm>
            <a:off x="4038600" y="2867025"/>
            <a:ext cx="194786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学科</a:t>
            </a:r>
            <a:r>
              <a:rPr lang="zh-CN" altLang="en-US" b="1" dirty="0" smtClean="0">
                <a:latin typeface="楷体" panose="02010609060101010101" pitchFamily="49" charset="-122"/>
                <a:ea typeface="楷体" panose="02010609060101010101" pitchFamily="49" charset="-122"/>
              </a:rPr>
              <a:t>知识与其</a:t>
            </a:r>
            <a:r>
              <a:rPr lang="zh-CN" altLang="en-US" b="1" dirty="0">
                <a:latin typeface="楷体" panose="02010609060101010101" pitchFamily="49" charset="-122"/>
                <a:ea typeface="楷体" panose="02010609060101010101" pitchFamily="49" charset="-122"/>
              </a:rPr>
              <a:t>所体现的题型是否匹配？</a:t>
            </a:r>
            <a:endParaRPr lang="zh-CN" altLang="en-US" dirty="0"/>
          </a:p>
        </p:txBody>
      </p:sp>
      <p:sp>
        <p:nvSpPr>
          <p:cNvPr id="150573" name="文本框 6"/>
          <p:cNvSpPr txBox="1">
            <a:spLocks noChangeArrowheads="1"/>
          </p:cNvSpPr>
          <p:nvPr/>
        </p:nvSpPr>
        <p:spPr bwMode="auto">
          <a:xfrm>
            <a:off x="6924675" y="2813050"/>
            <a:ext cx="173037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6.</a:t>
            </a:r>
            <a:r>
              <a:rPr lang="zh-CN" altLang="en-US" b="1">
                <a:latin typeface="楷体" panose="02010609060101010101" pitchFamily="49" charset="-122"/>
                <a:ea typeface="楷体" panose="02010609060101010101" pitchFamily="49" charset="-122"/>
              </a:rPr>
              <a:t>题型所体现的是否吻合高考？</a:t>
            </a:r>
            <a:endParaRPr lang="zh-CN" altLang="en-US"/>
          </a:p>
        </p:txBody>
      </p:sp>
      <p:sp>
        <p:nvSpPr>
          <p:cNvPr id="150574" name="文本框 7"/>
          <p:cNvSpPr txBox="1">
            <a:spLocks noChangeArrowheads="1"/>
          </p:cNvSpPr>
          <p:nvPr/>
        </p:nvSpPr>
        <p:spPr bwMode="auto">
          <a:xfrm>
            <a:off x="1393825" y="4286250"/>
            <a:ext cx="16224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7.</a:t>
            </a:r>
            <a:r>
              <a:rPr lang="zh-CN" altLang="en-US" b="1">
                <a:latin typeface="楷体" panose="02010609060101010101" pitchFamily="49" charset="-122"/>
                <a:ea typeface="楷体" panose="02010609060101010101" pitchFamily="49" charset="-122"/>
              </a:rPr>
              <a:t>易、中、难试题的比例是否合适？</a:t>
            </a:r>
            <a:endParaRPr lang="zh-CN" altLang="en-US"/>
          </a:p>
        </p:txBody>
      </p:sp>
      <p:sp>
        <p:nvSpPr>
          <p:cNvPr id="150575" name="文本框 8"/>
          <p:cNvSpPr txBox="1">
            <a:spLocks noChangeArrowheads="1"/>
          </p:cNvSpPr>
          <p:nvPr/>
        </p:nvSpPr>
        <p:spPr bwMode="auto">
          <a:xfrm>
            <a:off x="4038600" y="4333875"/>
            <a:ext cx="180498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8.</a:t>
            </a:r>
            <a:r>
              <a:rPr lang="zh-CN" altLang="en-US" b="1">
                <a:latin typeface="楷体" panose="02010609060101010101" pitchFamily="49" charset="-122"/>
                <a:ea typeface="楷体" panose="02010609060101010101" pitchFamily="49" charset="-122"/>
              </a:rPr>
              <a:t>某考点或题型与其难度是否相匹配？</a:t>
            </a:r>
            <a:endParaRPr lang="zh-CN" altLang="en-US"/>
          </a:p>
        </p:txBody>
      </p:sp>
      <p:sp>
        <p:nvSpPr>
          <p:cNvPr id="150576" name="文本框 9"/>
          <p:cNvSpPr txBox="1">
            <a:spLocks noChangeArrowheads="1"/>
          </p:cNvSpPr>
          <p:nvPr/>
        </p:nvSpPr>
        <p:spPr bwMode="auto">
          <a:xfrm>
            <a:off x="6916738" y="4305300"/>
            <a:ext cx="1633537"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en-US" altLang="zh-CN" b="1">
                <a:latin typeface="楷体" panose="02010609060101010101" pitchFamily="49" charset="-122"/>
                <a:ea typeface="楷体" panose="02010609060101010101" pitchFamily="49" charset="-122"/>
              </a:rPr>
              <a:t>9.</a:t>
            </a:r>
            <a:r>
              <a:rPr lang="zh-CN" altLang="en-US" b="1">
                <a:latin typeface="楷体" panose="02010609060101010101" pitchFamily="49" charset="-122"/>
                <a:ea typeface="楷体" panose="02010609060101010101" pitchFamily="49" charset="-122"/>
              </a:rPr>
              <a:t>整卷的难度是否在合理的范围？</a:t>
            </a:r>
            <a:endParaRPr lang="zh-CN" altLang="en-US"/>
          </a:p>
        </p:txBody>
      </p:sp>
      <p:sp>
        <p:nvSpPr>
          <p:cNvPr id="50"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a:lnSpc>
                <a:spcPct val="80000"/>
              </a:lnSpc>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Tree>
  </p:cSld>
  <p:clrMapOvr>
    <a:masterClrMapping/>
  </p:clrMapOvr>
  <p:transition spd="slow">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3" name="Freeform 1173"/>
          <p:cNvSpPr>
            <a:spLocks noChangeArrowheads="1"/>
          </p:cNvSpPr>
          <p:nvPr/>
        </p:nvSpPr>
        <p:spPr bwMode="auto">
          <a:xfrm>
            <a:off x="5024438" y="3735388"/>
            <a:ext cx="677862" cy="388937"/>
          </a:xfrm>
          <a:custGeom>
            <a:avLst/>
            <a:gdLst>
              <a:gd name="T0" fmla="*/ 0 w 427"/>
              <a:gd name="T1" fmla="*/ 0 h 245"/>
              <a:gd name="T2" fmla="*/ 427 w 427"/>
              <a:gd name="T3" fmla="*/ 245 h 245"/>
              <a:gd name="T4" fmla="*/ 0 w 427"/>
              <a:gd name="T5" fmla="*/ 0 h 245"/>
            </a:gdLst>
            <a:ahLst/>
            <a:cxnLst>
              <a:cxn ang="0">
                <a:pos x="T0" y="T1"/>
              </a:cxn>
              <a:cxn ang="0">
                <a:pos x="T2" y="T3"/>
              </a:cxn>
              <a:cxn ang="0">
                <a:pos x="T4" y="T5"/>
              </a:cxn>
            </a:cxnLst>
            <a:rect l="0" t="0" r="r" b="b"/>
            <a:pathLst>
              <a:path w="427" h="245">
                <a:moveTo>
                  <a:pt x="0" y="0"/>
                </a:moveTo>
                <a:lnTo>
                  <a:pt x="427" y="245"/>
                </a:lnTo>
                <a:lnTo>
                  <a:pt x="0"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4" name="Line 1174"/>
          <p:cNvSpPr>
            <a:spLocks noChangeShapeType="1"/>
          </p:cNvSpPr>
          <p:nvPr/>
        </p:nvSpPr>
        <p:spPr bwMode="auto">
          <a:xfrm>
            <a:off x="5024438" y="3735388"/>
            <a:ext cx="677862" cy="3889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5" name="Freeform 1175"/>
          <p:cNvSpPr>
            <a:spLocks noChangeArrowheads="1"/>
          </p:cNvSpPr>
          <p:nvPr/>
        </p:nvSpPr>
        <p:spPr bwMode="auto">
          <a:xfrm>
            <a:off x="5070475" y="2454275"/>
            <a:ext cx="674688" cy="395288"/>
          </a:xfrm>
          <a:custGeom>
            <a:avLst/>
            <a:gdLst>
              <a:gd name="T0" fmla="*/ 0 w 426"/>
              <a:gd name="T1" fmla="*/ 249 h 249"/>
              <a:gd name="T2" fmla="*/ 426 w 426"/>
              <a:gd name="T3" fmla="*/ 0 h 249"/>
              <a:gd name="T4" fmla="*/ 0 w 426"/>
              <a:gd name="T5" fmla="*/ 249 h 249"/>
            </a:gdLst>
            <a:ahLst/>
            <a:cxnLst>
              <a:cxn ang="0">
                <a:pos x="T0" y="T1"/>
              </a:cxn>
              <a:cxn ang="0">
                <a:pos x="T2" y="T3"/>
              </a:cxn>
              <a:cxn ang="0">
                <a:pos x="T4" y="T5"/>
              </a:cxn>
            </a:cxnLst>
            <a:rect l="0" t="0" r="r" b="b"/>
            <a:pathLst>
              <a:path w="426" h="249">
                <a:moveTo>
                  <a:pt x="0" y="249"/>
                </a:moveTo>
                <a:lnTo>
                  <a:pt x="426" y="0"/>
                </a:lnTo>
                <a:lnTo>
                  <a:pt x="0" y="249"/>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6" name="Line 1176"/>
          <p:cNvSpPr>
            <a:spLocks noChangeShapeType="1"/>
          </p:cNvSpPr>
          <p:nvPr/>
        </p:nvSpPr>
        <p:spPr bwMode="auto">
          <a:xfrm flipV="1">
            <a:off x="5070475" y="2454275"/>
            <a:ext cx="674688" cy="395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7" name="Freeform 1177"/>
          <p:cNvSpPr>
            <a:spLocks noChangeArrowheads="1"/>
          </p:cNvSpPr>
          <p:nvPr/>
        </p:nvSpPr>
        <p:spPr bwMode="auto">
          <a:xfrm>
            <a:off x="3455988" y="2454275"/>
            <a:ext cx="677862" cy="388938"/>
          </a:xfrm>
          <a:custGeom>
            <a:avLst/>
            <a:gdLst>
              <a:gd name="T0" fmla="*/ 427 w 427"/>
              <a:gd name="T1" fmla="*/ 245 h 245"/>
              <a:gd name="T2" fmla="*/ 0 w 427"/>
              <a:gd name="T3" fmla="*/ 0 h 245"/>
              <a:gd name="T4" fmla="*/ 427 w 427"/>
              <a:gd name="T5" fmla="*/ 245 h 245"/>
            </a:gdLst>
            <a:ahLst/>
            <a:cxnLst>
              <a:cxn ang="0">
                <a:pos x="T0" y="T1"/>
              </a:cxn>
              <a:cxn ang="0">
                <a:pos x="T2" y="T3"/>
              </a:cxn>
              <a:cxn ang="0">
                <a:pos x="T4" y="T5"/>
              </a:cxn>
            </a:cxnLst>
            <a:rect l="0" t="0" r="r" b="b"/>
            <a:pathLst>
              <a:path w="427" h="245">
                <a:moveTo>
                  <a:pt x="427" y="245"/>
                </a:moveTo>
                <a:lnTo>
                  <a:pt x="0" y="0"/>
                </a:lnTo>
                <a:lnTo>
                  <a:pt x="427" y="245"/>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8" name="Line 1178"/>
          <p:cNvSpPr>
            <a:spLocks noChangeShapeType="1"/>
          </p:cNvSpPr>
          <p:nvPr/>
        </p:nvSpPr>
        <p:spPr bwMode="auto">
          <a:xfrm flipH="1" flipV="1">
            <a:off x="3455988" y="2454275"/>
            <a:ext cx="677862" cy="388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9" name="Freeform 1179"/>
          <p:cNvSpPr>
            <a:spLocks noChangeArrowheads="1"/>
          </p:cNvSpPr>
          <p:nvPr/>
        </p:nvSpPr>
        <p:spPr bwMode="auto">
          <a:xfrm>
            <a:off x="3411538" y="3729038"/>
            <a:ext cx="677862" cy="395287"/>
          </a:xfrm>
          <a:custGeom>
            <a:avLst/>
            <a:gdLst>
              <a:gd name="T0" fmla="*/ 427 w 427"/>
              <a:gd name="T1" fmla="*/ 0 h 249"/>
              <a:gd name="T2" fmla="*/ 0 w 427"/>
              <a:gd name="T3" fmla="*/ 249 h 249"/>
              <a:gd name="T4" fmla="*/ 427 w 427"/>
              <a:gd name="T5" fmla="*/ 0 h 249"/>
            </a:gdLst>
            <a:ahLst/>
            <a:cxnLst>
              <a:cxn ang="0">
                <a:pos x="T0" y="T1"/>
              </a:cxn>
              <a:cxn ang="0">
                <a:pos x="T2" y="T3"/>
              </a:cxn>
              <a:cxn ang="0">
                <a:pos x="T4" y="T5"/>
              </a:cxn>
            </a:cxnLst>
            <a:rect l="0" t="0" r="r" b="b"/>
            <a:pathLst>
              <a:path w="427" h="249">
                <a:moveTo>
                  <a:pt x="427" y="0"/>
                </a:moveTo>
                <a:lnTo>
                  <a:pt x="0" y="249"/>
                </a:lnTo>
                <a:lnTo>
                  <a:pt x="427"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0" name="Line 1180"/>
          <p:cNvSpPr>
            <a:spLocks noChangeShapeType="1"/>
          </p:cNvSpPr>
          <p:nvPr/>
        </p:nvSpPr>
        <p:spPr bwMode="auto">
          <a:xfrm flipH="1">
            <a:off x="3411538" y="3729038"/>
            <a:ext cx="677862"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25" name="文本框 1"/>
          <p:cNvSpPr txBox="1">
            <a:spLocks noChangeArrowheads="1"/>
          </p:cNvSpPr>
          <p:nvPr/>
        </p:nvSpPr>
        <p:spPr bwMode="auto">
          <a:xfrm>
            <a:off x="169987" y="615479"/>
            <a:ext cx="19608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zh-CN" altLang="en-US" sz="2800" b="1" dirty="0">
                <a:solidFill>
                  <a:srgbClr val="0D79CA"/>
                </a:solidFill>
                <a:latin typeface="微软雅黑" panose="020B0503020204020204" charset="-122"/>
                <a:ea typeface="微软雅黑" panose="020B0503020204020204" charset="-122"/>
              </a:rPr>
              <a:t>组题感悟：</a:t>
            </a:r>
          </a:p>
        </p:txBody>
      </p:sp>
      <p:sp>
        <p:nvSpPr>
          <p:cNvPr id="24"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
        <p:nvSpPr>
          <p:cNvPr id="2" name="文本框 1"/>
          <p:cNvSpPr txBox="1"/>
          <p:nvPr/>
        </p:nvSpPr>
        <p:spPr>
          <a:xfrm>
            <a:off x="852170" y="1196752"/>
            <a:ext cx="7810500" cy="5324535"/>
          </a:xfrm>
          <a:prstGeom prst="rect">
            <a:avLst/>
          </a:prstGeom>
          <a:noFill/>
        </p:spPr>
        <p:txBody>
          <a:bodyPr wrap="square" rtlCol="0">
            <a:spAutoFit/>
          </a:bodyPr>
          <a:lstStyle/>
          <a:p>
            <a:r>
              <a:rPr lang="zh-CN" altLang="en-US" sz="2800" b="1" dirty="0">
                <a:solidFill>
                  <a:srgbClr val="FF0000"/>
                </a:solidFill>
              </a:rPr>
              <a:t>选择题</a:t>
            </a:r>
            <a:r>
              <a:rPr lang="zh-CN" altLang="en-US" sz="2800" b="1" dirty="0" smtClean="0">
                <a:solidFill>
                  <a:srgbClr val="FF0000"/>
                </a:solidFill>
              </a:rPr>
              <a:t>：</a:t>
            </a:r>
            <a:endParaRPr lang="en-US" altLang="zh-CN" sz="2800" b="1" dirty="0" smtClean="0">
              <a:solidFill>
                <a:srgbClr val="FF0000"/>
              </a:solidFill>
            </a:endParaRPr>
          </a:p>
          <a:p>
            <a:endParaRPr lang="zh-CN" altLang="en-US" sz="2800" b="1" dirty="0">
              <a:solidFill>
                <a:srgbClr val="FF0000"/>
              </a:solidFill>
            </a:endParaRPr>
          </a:p>
          <a:p>
            <a:r>
              <a:rPr lang="zh-CN" altLang="en-US" sz="2800" b="1" dirty="0"/>
              <a:t>选择题的</a:t>
            </a:r>
            <a:r>
              <a:rPr lang="zh-CN" altLang="en-US" sz="2800" b="1" dirty="0">
                <a:solidFill>
                  <a:srgbClr val="2F2BEF"/>
                </a:solidFill>
              </a:rPr>
              <a:t>材料</a:t>
            </a:r>
            <a:r>
              <a:rPr lang="zh-CN" altLang="en-US" sz="2800" b="1" dirty="0"/>
              <a:t>具有如下特点：</a:t>
            </a:r>
          </a:p>
          <a:p>
            <a:r>
              <a:rPr lang="en-US" altLang="zh-CN" sz="2400" b="1" dirty="0"/>
              <a:t>1</a:t>
            </a:r>
            <a:r>
              <a:rPr lang="en-US" altLang="zh-CN" sz="2400" b="1" dirty="0" smtClean="0"/>
              <a:t>.</a:t>
            </a:r>
            <a:r>
              <a:rPr lang="zh-CN" altLang="en-US" sz="2400" b="1" dirty="0" smtClean="0"/>
              <a:t>选择某些经典</a:t>
            </a:r>
            <a:r>
              <a:rPr lang="zh-CN" altLang="en-US" sz="2400" b="1" dirty="0"/>
              <a:t>文献为</a:t>
            </a:r>
            <a:r>
              <a:rPr lang="zh-CN" altLang="en-US" sz="2400" b="1" dirty="0" smtClean="0"/>
              <a:t>材料；</a:t>
            </a:r>
            <a:endParaRPr lang="zh-CN" altLang="en-US" sz="2400" b="1" dirty="0"/>
          </a:p>
          <a:p>
            <a:r>
              <a:rPr lang="en-US" altLang="zh-CN" sz="2400" b="1" dirty="0"/>
              <a:t>2.</a:t>
            </a:r>
            <a:r>
              <a:rPr lang="zh-CN" altLang="en-US" sz="2400" b="1" dirty="0"/>
              <a:t>以</a:t>
            </a:r>
            <a:r>
              <a:rPr lang="zh-CN" altLang="en-US" sz="2400" b="1" dirty="0" smtClean="0"/>
              <a:t>某一个或几个时期</a:t>
            </a:r>
            <a:r>
              <a:rPr lang="zh-CN" altLang="en-US" sz="2400" b="1" dirty="0"/>
              <a:t>的拓展类或比较类的史实或言论为</a:t>
            </a:r>
            <a:r>
              <a:rPr lang="zh-CN" altLang="en-US" sz="2400" b="1" dirty="0" smtClean="0"/>
              <a:t>材料；</a:t>
            </a:r>
            <a:endParaRPr lang="zh-CN" altLang="en-US" sz="2400" b="1" dirty="0"/>
          </a:p>
          <a:p>
            <a:r>
              <a:rPr lang="en-US" altLang="zh-CN" sz="2400" b="1" dirty="0"/>
              <a:t>3</a:t>
            </a:r>
            <a:r>
              <a:rPr lang="en-US" altLang="zh-CN" sz="2400" b="1" dirty="0" smtClean="0"/>
              <a:t>.</a:t>
            </a:r>
            <a:r>
              <a:rPr lang="zh-CN" altLang="en-US" sz="2400" b="1" dirty="0" smtClean="0"/>
              <a:t>选择一些与教材知识形成冲突性或延展性的史实或言论为材料；</a:t>
            </a:r>
            <a:endParaRPr lang="en-US" altLang="zh-CN" sz="2400" b="1" dirty="0" smtClean="0"/>
          </a:p>
          <a:p>
            <a:r>
              <a:rPr lang="zh-CN" altLang="en-US" b="1" dirty="0" smtClean="0"/>
              <a:t/>
            </a:r>
            <a:br>
              <a:rPr lang="zh-CN" altLang="en-US" b="1" dirty="0" smtClean="0"/>
            </a:br>
            <a:r>
              <a:rPr lang="zh-CN" altLang="en-US" sz="2800" b="1" dirty="0" smtClean="0"/>
              <a:t>选择题</a:t>
            </a:r>
            <a:r>
              <a:rPr lang="zh-CN" altLang="en-US" sz="2800" b="1" dirty="0">
                <a:solidFill>
                  <a:srgbClr val="2F2BEF"/>
                </a:solidFill>
              </a:rPr>
              <a:t>选项设置</a:t>
            </a:r>
            <a:r>
              <a:rPr lang="zh-CN" altLang="en-US" sz="2800" b="1" dirty="0"/>
              <a:t>有如下特点：</a:t>
            </a:r>
          </a:p>
          <a:p>
            <a:r>
              <a:rPr lang="en-US" altLang="zh-CN" sz="2400" b="1" dirty="0"/>
              <a:t>1.</a:t>
            </a:r>
            <a:r>
              <a:rPr lang="zh-CN" altLang="en-US" sz="2400" b="1" dirty="0"/>
              <a:t>选项不重在</a:t>
            </a:r>
            <a:r>
              <a:rPr lang="zh-CN" altLang="en-US" sz="2400" b="1" dirty="0" smtClean="0"/>
              <a:t>覆盖面；</a:t>
            </a:r>
            <a:endParaRPr lang="zh-CN" altLang="en-US" sz="2400" b="1" dirty="0"/>
          </a:p>
          <a:p>
            <a:r>
              <a:rPr lang="en-US" altLang="zh-CN" sz="2400" b="1" dirty="0"/>
              <a:t>2</a:t>
            </a:r>
            <a:r>
              <a:rPr lang="en-US" altLang="zh-CN" sz="2400" b="1" dirty="0" smtClean="0"/>
              <a:t>.</a:t>
            </a:r>
            <a:r>
              <a:rPr lang="zh-CN" altLang="en-US" sz="2400" b="1" dirty="0" smtClean="0"/>
              <a:t>选项理解的难度大于材料理解的难度；</a:t>
            </a:r>
            <a:endParaRPr lang="en-US" altLang="zh-CN" sz="2400" b="1" dirty="0" smtClean="0"/>
          </a:p>
          <a:p>
            <a:r>
              <a:rPr lang="en-US" altLang="zh-CN" sz="2400" b="1" dirty="0" smtClean="0"/>
              <a:t>3.</a:t>
            </a:r>
            <a:r>
              <a:rPr lang="zh-CN" altLang="en-US" sz="2400" b="1" dirty="0" smtClean="0"/>
              <a:t>几乎没有逆向选择题，</a:t>
            </a:r>
            <a:r>
              <a:rPr lang="zh-CN" altLang="en-US" sz="2400" b="1" dirty="0"/>
              <a:t>但允许有否定的选项。</a:t>
            </a:r>
          </a:p>
          <a:p>
            <a:r>
              <a:rPr lang="en-US" altLang="zh-CN" b="1" dirty="0" smtClean="0"/>
              <a:t>  </a:t>
            </a:r>
          </a:p>
        </p:txBody>
      </p:sp>
      <p:sp>
        <p:nvSpPr>
          <p:cNvPr id="3" name="矩形 2"/>
          <p:cNvSpPr/>
          <p:nvPr/>
        </p:nvSpPr>
        <p:spPr>
          <a:xfrm>
            <a:off x="3417059" y="836712"/>
            <a:ext cx="4572000" cy="984885"/>
          </a:xfrm>
          <a:prstGeom prst="rect">
            <a:avLst/>
          </a:prstGeom>
        </p:spPr>
        <p:txBody>
          <a:bodyPr>
            <a:spAutoFit/>
          </a:bodyPr>
          <a:lstStyle/>
          <a:p>
            <a:endParaRPr lang="en-US" altLang="zh-CN" b="1" dirty="0"/>
          </a:p>
          <a:p>
            <a:r>
              <a:rPr lang="zh-CN" altLang="en-US" sz="4000" b="1" dirty="0">
                <a:solidFill>
                  <a:srgbClr val="FF0000"/>
                </a:solidFill>
              </a:rPr>
              <a:t>综合性、创新性</a:t>
            </a:r>
          </a:p>
        </p:txBody>
      </p:sp>
    </p:spTree>
  </p:cSld>
  <p:clrMapOvr>
    <a:masterClrMapping/>
  </p:clrMapOvr>
  <p:transition spd="slow">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3" name="Freeform 1173"/>
          <p:cNvSpPr>
            <a:spLocks noChangeArrowheads="1"/>
          </p:cNvSpPr>
          <p:nvPr/>
        </p:nvSpPr>
        <p:spPr bwMode="auto">
          <a:xfrm>
            <a:off x="5024438" y="3735388"/>
            <a:ext cx="677862" cy="388937"/>
          </a:xfrm>
          <a:custGeom>
            <a:avLst/>
            <a:gdLst>
              <a:gd name="T0" fmla="*/ 0 w 427"/>
              <a:gd name="T1" fmla="*/ 0 h 245"/>
              <a:gd name="T2" fmla="*/ 427 w 427"/>
              <a:gd name="T3" fmla="*/ 245 h 245"/>
              <a:gd name="T4" fmla="*/ 0 w 427"/>
              <a:gd name="T5" fmla="*/ 0 h 245"/>
            </a:gdLst>
            <a:ahLst/>
            <a:cxnLst>
              <a:cxn ang="0">
                <a:pos x="T0" y="T1"/>
              </a:cxn>
              <a:cxn ang="0">
                <a:pos x="T2" y="T3"/>
              </a:cxn>
              <a:cxn ang="0">
                <a:pos x="T4" y="T5"/>
              </a:cxn>
            </a:cxnLst>
            <a:rect l="0" t="0" r="r" b="b"/>
            <a:pathLst>
              <a:path w="427" h="245">
                <a:moveTo>
                  <a:pt x="0" y="0"/>
                </a:moveTo>
                <a:lnTo>
                  <a:pt x="427" y="245"/>
                </a:lnTo>
                <a:lnTo>
                  <a:pt x="0"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4" name="Line 1174"/>
          <p:cNvSpPr>
            <a:spLocks noChangeShapeType="1"/>
          </p:cNvSpPr>
          <p:nvPr/>
        </p:nvSpPr>
        <p:spPr bwMode="auto">
          <a:xfrm>
            <a:off x="5024438" y="3735388"/>
            <a:ext cx="677862" cy="3889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5" name="Freeform 1175"/>
          <p:cNvSpPr>
            <a:spLocks noChangeArrowheads="1"/>
          </p:cNvSpPr>
          <p:nvPr/>
        </p:nvSpPr>
        <p:spPr bwMode="auto">
          <a:xfrm>
            <a:off x="5070475" y="2454275"/>
            <a:ext cx="674688" cy="395288"/>
          </a:xfrm>
          <a:custGeom>
            <a:avLst/>
            <a:gdLst>
              <a:gd name="T0" fmla="*/ 0 w 426"/>
              <a:gd name="T1" fmla="*/ 249 h 249"/>
              <a:gd name="T2" fmla="*/ 426 w 426"/>
              <a:gd name="T3" fmla="*/ 0 h 249"/>
              <a:gd name="T4" fmla="*/ 0 w 426"/>
              <a:gd name="T5" fmla="*/ 249 h 249"/>
            </a:gdLst>
            <a:ahLst/>
            <a:cxnLst>
              <a:cxn ang="0">
                <a:pos x="T0" y="T1"/>
              </a:cxn>
              <a:cxn ang="0">
                <a:pos x="T2" y="T3"/>
              </a:cxn>
              <a:cxn ang="0">
                <a:pos x="T4" y="T5"/>
              </a:cxn>
            </a:cxnLst>
            <a:rect l="0" t="0" r="r" b="b"/>
            <a:pathLst>
              <a:path w="426" h="249">
                <a:moveTo>
                  <a:pt x="0" y="249"/>
                </a:moveTo>
                <a:lnTo>
                  <a:pt x="426" y="0"/>
                </a:lnTo>
                <a:lnTo>
                  <a:pt x="0" y="249"/>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6" name="Line 1176"/>
          <p:cNvSpPr>
            <a:spLocks noChangeShapeType="1"/>
          </p:cNvSpPr>
          <p:nvPr/>
        </p:nvSpPr>
        <p:spPr bwMode="auto">
          <a:xfrm flipV="1">
            <a:off x="5070475" y="2454275"/>
            <a:ext cx="674688" cy="395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7" name="Freeform 1177"/>
          <p:cNvSpPr>
            <a:spLocks noChangeArrowheads="1"/>
          </p:cNvSpPr>
          <p:nvPr/>
        </p:nvSpPr>
        <p:spPr bwMode="auto">
          <a:xfrm>
            <a:off x="3455988" y="2454275"/>
            <a:ext cx="677862" cy="388938"/>
          </a:xfrm>
          <a:custGeom>
            <a:avLst/>
            <a:gdLst>
              <a:gd name="T0" fmla="*/ 427 w 427"/>
              <a:gd name="T1" fmla="*/ 245 h 245"/>
              <a:gd name="T2" fmla="*/ 0 w 427"/>
              <a:gd name="T3" fmla="*/ 0 h 245"/>
              <a:gd name="T4" fmla="*/ 427 w 427"/>
              <a:gd name="T5" fmla="*/ 245 h 245"/>
            </a:gdLst>
            <a:ahLst/>
            <a:cxnLst>
              <a:cxn ang="0">
                <a:pos x="T0" y="T1"/>
              </a:cxn>
              <a:cxn ang="0">
                <a:pos x="T2" y="T3"/>
              </a:cxn>
              <a:cxn ang="0">
                <a:pos x="T4" y="T5"/>
              </a:cxn>
            </a:cxnLst>
            <a:rect l="0" t="0" r="r" b="b"/>
            <a:pathLst>
              <a:path w="427" h="245">
                <a:moveTo>
                  <a:pt x="427" y="245"/>
                </a:moveTo>
                <a:lnTo>
                  <a:pt x="0" y="0"/>
                </a:lnTo>
                <a:lnTo>
                  <a:pt x="427" y="245"/>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8" name="Line 1178"/>
          <p:cNvSpPr>
            <a:spLocks noChangeShapeType="1"/>
          </p:cNvSpPr>
          <p:nvPr/>
        </p:nvSpPr>
        <p:spPr bwMode="auto">
          <a:xfrm flipH="1" flipV="1">
            <a:off x="3455988" y="2454275"/>
            <a:ext cx="677862" cy="388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9" name="Freeform 1179"/>
          <p:cNvSpPr>
            <a:spLocks noChangeArrowheads="1"/>
          </p:cNvSpPr>
          <p:nvPr/>
        </p:nvSpPr>
        <p:spPr bwMode="auto">
          <a:xfrm>
            <a:off x="3411538" y="3729038"/>
            <a:ext cx="677862" cy="395287"/>
          </a:xfrm>
          <a:custGeom>
            <a:avLst/>
            <a:gdLst>
              <a:gd name="T0" fmla="*/ 427 w 427"/>
              <a:gd name="T1" fmla="*/ 0 h 249"/>
              <a:gd name="T2" fmla="*/ 0 w 427"/>
              <a:gd name="T3" fmla="*/ 249 h 249"/>
              <a:gd name="T4" fmla="*/ 427 w 427"/>
              <a:gd name="T5" fmla="*/ 0 h 249"/>
            </a:gdLst>
            <a:ahLst/>
            <a:cxnLst>
              <a:cxn ang="0">
                <a:pos x="T0" y="T1"/>
              </a:cxn>
              <a:cxn ang="0">
                <a:pos x="T2" y="T3"/>
              </a:cxn>
              <a:cxn ang="0">
                <a:pos x="T4" y="T5"/>
              </a:cxn>
            </a:cxnLst>
            <a:rect l="0" t="0" r="r" b="b"/>
            <a:pathLst>
              <a:path w="427" h="249">
                <a:moveTo>
                  <a:pt x="427" y="0"/>
                </a:moveTo>
                <a:lnTo>
                  <a:pt x="0" y="249"/>
                </a:lnTo>
                <a:lnTo>
                  <a:pt x="427"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0" name="Line 1180"/>
          <p:cNvSpPr>
            <a:spLocks noChangeShapeType="1"/>
          </p:cNvSpPr>
          <p:nvPr/>
        </p:nvSpPr>
        <p:spPr bwMode="auto">
          <a:xfrm flipH="1">
            <a:off x="3411538" y="3729038"/>
            <a:ext cx="677862"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25" name="文本框 1"/>
          <p:cNvSpPr txBox="1">
            <a:spLocks noChangeArrowheads="1"/>
          </p:cNvSpPr>
          <p:nvPr/>
        </p:nvSpPr>
        <p:spPr bwMode="auto">
          <a:xfrm>
            <a:off x="169987" y="615479"/>
            <a:ext cx="19608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zh-CN" altLang="en-US" sz="2800" b="1" dirty="0">
                <a:solidFill>
                  <a:srgbClr val="0D79CA"/>
                </a:solidFill>
                <a:latin typeface="微软雅黑" panose="020B0503020204020204" charset="-122"/>
                <a:ea typeface="微软雅黑" panose="020B0503020204020204" charset="-122"/>
              </a:rPr>
              <a:t>组题感悟：</a:t>
            </a:r>
          </a:p>
        </p:txBody>
      </p:sp>
      <p:sp>
        <p:nvSpPr>
          <p:cNvPr id="24"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  </a:t>
            </a:r>
            <a:r>
              <a:rPr lang="zh-CN" altLang="en-US" sz="3600" b="1" dirty="0" smtClean="0">
                <a:latin typeface="华文行楷" panose="02010800040101010101" charset="-122"/>
                <a:ea typeface="华文行楷" panose="02010800040101010101" charset="-122"/>
              </a:rPr>
              <a:t>资料组编</a:t>
            </a:r>
            <a:r>
              <a:rPr lang="en-US" altLang="zh-CN" sz="3600" b="1" dirty="0" smtClean="0">
                <a:latin typeface="华文行楷" panose="02010800040101010101" charset="-122"/>
                <a:ea typeface="华文行楷" panose="02010800040101010101" charset="-122"/>
              </a:rPr>
              <a:t>---</a:t>
            </a:r>
            <a:r>
              <a:rPr lang="zh-CN" altLang="en-US" sz="3600" b="1" dirty="0" smtClean="0">
                <a:latin typeface="华文行楷" panose="02010800040101010101" charset="-122"/>
                <a:ea typeface="华文行楷" panose="02010800040101010101" charset="-122"/>
              </a:rPr>
              <a:t>习题组编</a:t>
            </a:r>
          </a:p>
        </p:txBody>
      </p:sp>
      <p:sp>
        <p:nvSpPr>
          <p:cNvPr id="13" name="矩形 12"/>
          <p:cNvSpPr/>
          <p:nvPr/>
        </p:nvSpPr>
        <p:spPr>
          <a:xfrm>
            <a:off x="611560" y="1137449"/>
            <a:ext cx="7920880" cy="5355312"/>
          </a:xfrm>
          <a:prstGeom prst="rect">
            <a:avLst/>
          </a:prstGeom>
        </p:spPr>
        <p:txBody>
          <a:bodyPr wrap="square">
            <a:spAutoFit/>
          </a:bodyPr>
          <a:lstStyle/>
          <a:p>
            <a:r>
              <a:rPr lang="zh-CN" altLang="en-US" sz="3200" b="1" dirty="0">
                <a:solidFill>
                  <a:srgbClr val="FF0000"/>
                </a:solidFill>
              </a:rPr>
              <a:t>主观题</a:t>
            </a:r>
            <a:r>
              <a:rPr lang="zh-CN" altLang="en-US" sz="3200" b="1" dirty="0" smtClean="0">
                <a:solidFill>
                  <a:srgbClr val="FF0000"/>
                </a:solidFill>
              </a:rPr>
              <a:t>：</a:t>
            </a:r>
            <a:endParaRPr lang="en-US" altLang="zh-CN" sz="3200" b="1" dirty="0" smtClean="0">
              <a:solidFill>
                <a:srgbClr val="FF0000"/>
              </a:solidFill>
            </a:endParaRPr>
          </a:p>
          <a:p>
            <a:endParaRPr lang="zh-CN" altLang="en-US" sz="2000" b="1" dirty="0">
              <a:solidFill>
                <a:srgbClr val="FF0000"/>
              </a:solidFill>
            </a:endParaRPr>
          </a:p>
          <a:p>
            <a:r>
              <a:rPr lang="zh-CN" altLang="en-US" sz="2800" b="1" dirty="0"/>
              <a:t>主观题</a:t>
            </a:r>
            <a:r>
              <a:rPr lang="zh-CN" altLang="en-US" sz="2800" b="1" dirty="0">
                <a:solidFill>
                  <a:srgbClr val="2F2BEF"/>
                </a:solidFill>
              </a:rPr>
              <a:t>材料</a:t>
            </a:r>
            <a:r>
              <a:rPr lang="zh-CN" altLang="en-US" sz="2800" b="1" dirty="0"/>
              <a:t>往往突出以下特点：</a:t>
            </a:r>
          </a:p>
          <a:p>
            <a:r>
              <a:rPr lang="en-US" altLang="zh-CN" sz="2400" b="1" dirty="0"/>
              <a:t>1</a:t>
            </a:r>
            <a:r>
              <a:rPr lang="en-US" altLang="zh-CN" sz="2400" b="1" dirty="0" smtClean="0"/>
              <a:t>.</a:t>
            </a:r>
            <a:r>
              <a:rPr lang="zh-CN" altLang="en-US" sz="2400" b="1" dirty="0" smtClean="0"/>
              <a:t>一般</a:t>
            </a:r>
            <a:r>
              <a:rPr lang="zh-CN" altLang="en-US" sz="2400" b="1" dirty="0"/>
              <a:t>选择有现实意义的</a:t>
            </a:r>
            <a:r>
              <a:rPr lang="zh-CN" altLang="en-US" sz="2400" b="1" dirty="0" smtClean="0"/>
              <a:t>主题作为材料的主线；</a:t>
            </a:r>
            <a:endParaRPr lang="zh-CN" altLang="en-US" sz="2400" b="1" dirty="0"/>
          </a:p>
          <a:p>
            <a:r>
              <a:rPr lang="en-US" altLang="zh-CN" sz="2400" b="1" dirty="0"/>
              <a:t>2.</a:t>
            </a:r>
            <a:r>
              <a:rPr lang="zh-CN" altLang="en-US" sz="2400" b="1" dirty="0"/>
              <a:t>以主题</a:t>
            </a:r>
            <a:r>
              <a:rPr lang="zh-CN" altLang="en-US" sz="2400" b="1" dirty="0" smtClean="0"/>
              <a:t>为主线寻找</a:t>
            </a:r>
            <a:r>
              <a:rPr lang="zh-CN" altLang="en-US" sz="2400" b="1" dirty="0"/>
              <a:t>纵向或横向联系的典型</a:t>
            </a:r>
            <a:r>
              <a:rPr lang="zh-CN" altLang="en-US" sz="2400" b="1" dirty="0" smtClean="0"/>
              <a:t>材料，凸显古今中外对比；</a:t>
            </a:r>
            <a:endParaRPr lang="zh-CN" altLang="en-US" sz="2400" b="1" dirty="0"/>
          </a:p>
          <a:p>
            <a:r>
              <a:rPr lang="en-US" altLang="zh-CN" sz="2400" b="1" dirty="0"/>
              <a:t>3.</a:t>
            </a:r>
            <a:r>
              <a:rPr lang="zh-CN" altLang="en-US" sz="2400" b="1" dirty="0"/>
              <a:t>材料</a:t>
            </a:r>
            <a:r>
              <a:rPr lang="zh-CN" altLang="en-US" sz="2400" b="1" dirty="0" smtClean="0"/>
              <a:t>往往来源于综合</a:t>
            </a:r>
            <a:r>
              <a:rPr lang="zh-CN" altLang="en-US" sz="2400" b="1" dirty="0"/>
              <a:t>经典著作或学者著述</a:t>
            </a:r>
            <a:r>
              <a:rPr lang="zh-CN" altLang="en-US" sz="2400" b="1" dirty="0" smtClean="0"/>
              <a:t>，来源多元。</a:t>
            </a:r>
            <a:endParaRPr lang="en-US" altLang="zh-CN" sz="2400" b="1" dirty="0" smtClean="0"/>
          </a:p>
          <a:p>
            <a:r>
              <a:rPr lang="en-US" altLang="zh-CN" sz="2400" b="1" dirty="0" smtClean="0"/>
              <a:t>4.</a:t>
            </a:r>
            <a:r>
              <a:rPr lang="zh-CN" altLang="en-US" sz="2400" b="1" dirty="0" smtClean="0"/>
              <a:t>改革题有重点考察中国现代史的倾向。</a:t>
            </a:r>
            <a:endParaRPr lang="en-US" altLang="zh-CN" sz="2400" b="1" dirty="0" smtClean="0"/>
          </a:p>
          <a:p>
            <a:endParaRPr lang="zh-CN" altLang="en-US" b="1" dirty="0"/>
          </a:p>
          <a:p>
            <a:r>
              <a:rPr lang="zh-CN" altLang="en-US" sz="2800" b="1" dirty="0">
                <a:solidFill>
                  <a:srgbClr val="2F2BEF"/>
                </a:solidFill>
              </a:rPr>
              <a:t>设问</a:t>
            </a:r>
            <a:r>
              <a:rPr lang="zh-CN" altLang="en-US" sz="2800" b="1" dirty="0"/>
              <a:t>具有如下特点：</a:t>
            </a:r>
          </a:p>
          <a:p>
            <a:r>
              <a:rPr lang="en-US" altLang="zh-CN" sz="2400" b="1" dirty="0" smtClean="0"/>
              <a:t>1.41</a:t>
            </a:r>
            <a:r>
              <a:rPr lang="zh-CN" altLang="en-US" sz="2400" b="1" dirty="0" smtClean="0"/>
              <a:t>题、</a:t>
            </a:r>
            <a:r>
              <a:rPr lang="zh-CN" altLang="en-US" sz="2400" b="1" dirty="0"/>
              <a:t>选做题的设问方式大体一致，重在从</a:t>
            </a:r>
            <a:r>
              <a:rPr lang="zh-CN" altLang="en-US" sz="2400" b="1" dirty="0" smtClean="0"/>
              <a:t>背景、</a:t>
            </a:r>
            <a:r>
              <a:rPr lang="zh-CN" altLang="en-US" sz="2400" b="1" dirty="0"/>
              <a:t>特点、内容、</a:t>
            </a:r>
            <a:r>
              <a:rPr lang="zh-CN" altLang="en-US" sz="2400" b="1" dirty="0" smtClean="0"/>
              <a:t>影响等</a:t>
            </a:r>
            <a:r>
              <a:rPr lang="zh-CN" altLang="en-US" sz="2400" b="1" dirty="0"/>
              <a:t>方面设</a:t>
            </a:r>
            <a:r>
              <a:rPr lang="zh-CN" altLang="en-US" sz="2400" b="1" dirty="0" smtClean="0"/>
              <a:t>问；</a:t>
            </a:r>
            <a:endParaRPr lang="zh-CN" altLang="en-US" sz="2400" b="1" dirty="0"/>
          </a:p>
          <a:p>
            <a:r>
              <a:rPr lang="en-US" altLang="zh-CN" sz="2400" b="1" dirty="0"/>
              <a:t>2.42</a:t>
            </a:r>
            <a:r>
              <a:rPr lang="zh-CN" altLang="en-US" sz="2400" b="1" dirty="0"/>
              <a:t>题</a:t>
            </a:r>
            <a:r>
              <a:rPr lang="zh-CN" altLang="en-US" sz="2400" b="1" dirty="0" smtClean="0"/>
              <a:t>独立创设问题，近两年考察论题类试题，</a:t>
            </a:r>
            <a:r>
              <a:rPr lang="en-US" altLang="zh-CN" sz="2400" b="1" dirty="0" smtClean="0"/>
              <a:t>2018</a:t>
            </a:r>
            <a:r>
              <a:rPr lang="zh-CN" altLang="en-US" sz="2400" b="1" dirty="0" smtClean="0"/>
              <a:t>高考应有所变化。</a:t>
            </a:r>
            <a:endParaRPr lang="zh-CN" altLang="en-US" sz="2400" b="1" dirty="0"/>
          </a:p>
        </p:txBody>
      </p:sp>
      <p:sp>
        <p:nvSpPr>
          <p:cNvPr id="14" name="矩形 13"/>
          <p:cNvSpPr/>
          <p:nvPr/>
        </p:nvSpPr>
        <p:spPr>
          <a:xfrm>
            <a:off x="2535213" y="836712"/>
            <a:ext cx="6419899" cy="984885"/>
          </a:xfrm>
          <a:prstGeom prst="rect">
            <a:avLst/>
          </a:prstGeom>
        </p:spPr>
        <p:txBody>
          <a:bodyPr wrap="square">
            <a:spAutoFit/>
          </a:bodyPr>
          <a:lstStyle/>
          <a:p>
            <a:endParaRPr lang="en-US" altLang="zh-CN" b="1" dirty="0"/>
          </a:p>
          <a:p>
            <a:r>
              <a:rPr lang="zh-CN" altLang="en-US" sz="4000" b="1" dirty="0">
                <a:solidFill>
                  <a:srgbClr val="FF0000"/>
                </a:solidFill>
              </a:rPr>
              <a:t>综合性</a:t>
            </a:r>
            <a:r>
              <a:rPr lang="zh-CN" altLang="en-US" sz="4000" b="1" dirty="0" smtClean="0">
                <a:solidFill>
                  <a:srgbClr val="FF0000"/>
                </a:solidFill>
              </a:rPr>
              <a:t>、对比性、迁移性</a:t>
            </a:r>
            <a:endParaRPr lang="zh-CN" altLang="en-US" sz="4000" b="1" dirty="0">
              <a:solidFill>
                <a:srgbClr val="FF0000"/>
              </a:solidFill>
            </a:endParaRPr>
          </a:p>
        </p:txBody>
      </p:sp>
    </p:spTree>
  </p:cSld>
  <p:clrMapOvr>
    <a:masterClrMapping/>
  </p:clrMapOvr>
  <p:transition spd="slow">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7937" name="Group 3"/>
          <p:cNvGrpSpPr/>
          <p:nvPr/>
        </p:nvGrpSpPr>
        <p:grpSpPr>
          <a:xfrm>
            <a:off x="1981200" y="4114800"/>
            <a:ext cx="5334000" cy="1371600"/>
            <a:chOff x="1248" y="2640"/>
            <a:chExt cx="3360" cy="864"/>
          </a:xfrm>
        </p:grpSpPr>
        <p:grpSp>
          <p:nvGrpSpPr>
            <p:cNvPr id="167938" name="Group 4"/>
            <p:cNvGrpSpPr/>
            <p:nvPr/>
          </p:nvGrpSpPr>
          <p:grpSpPr>
            <a:xfrm>
              <a:off x="1248" y="2640"/>
              <a:ext cx="3360" cy="864"/>
              <a:chOff x="1248" y="2640"/>
              <a:chExt cx="3360" cy="864"/>
            </a:xfrm>
          </p:grpSpPr>
          <p:sp>
            <p:nvSpPr>
              <p:cNvPr id="167939" name="Freeform 5"/>
              <p:cNvSpPr/>
              <p:nvPr/>
            </p:nvSpPr>
            <p:spPr>
              <a:xfrm>
                <a:off x="1248" y="2832"/>
                <a:ext cx="3360" cy="672"/>
              </a:xfrm>
              <a:custGeom>
                <a:avLst/>
                <a:gdLst/>
                <a:ahLst/>
                <a:cxnLst>
                  <a:cxn ang="0">
                    <a:pos x="0" y="671"/>
                  </a:cxn>
                  <a:cxn ang="0">
                    <a:pos x="1094" y="1"/>
                  </a:cxn>
                  <a:cxn ang="0">
                    <a:pos x="2197" y="0"/>
                  </a:cxn>
                  <a:cxn ang="0">
                    <a:pos x="3360" y="672"/>
                  </a:cxn>
                  <a:cxn ang="0">
                    <a:pos x="73" y="671"/>
                  </a:cxn>
                </a:cxnLst>
                <a:rect l="0" t="0" r="0" b="0"/>
                <a:pathLst>
                  <a:path w="2202" h="529">
                    <a:moveTo>
                      <a:pt x="0" y="528"/>
                    </a:moveTo>
                    <a:lnTo>
                      <a:pt x="717" y="1"/>
                    </a:lnTo>
                    <a:lnTo>
                      <a:pt x="1440" y="0"/>
                    </a:lnTo>
                    <a:lnTo>
                      <a:pt x="2202" y="529"/>
                    </a:lnTo>
                    <a:lnTo>
                      <a:pt x="48" y="528"/>
                    </a:lnTo>
                  </a:path>
                </a:pathLst>
              </a:custGeom>
              <a:gradFill rotWithShape="1">
                <a:gsLst>
                  <a:gs pos="0">
                    <a:srgbClr val="FFFFFF"/>
                  </a:gs>
                  <a:gs pos="100000">
                    <a:srgbClr val="97CCF3"/>
                  </a:gs>
                </a:gsLst>
                <a:lin ang="5400000" scaled="1"/>
                <a:tileRect/>
              </a:gradFill>
              <a:ln w="9525">
                <a:noFill/>
              </a:ln>
            </p:spPr>
            <p:txBody>
              <a:bodyPr/>
              <a:lstStyle/>
              <a:p>
                <a:endParaRPr lang="zh-CN" altLang="en-US"/>
              </a:p>
            </p:txBody>
          </p:sp>
          <p:grpSp>
            <p:nvGrpSpPr>
              <p:cNvPr id="167940" name="Group 6"/>
              <p:cNvGrpSpPr/>
              <p:nvPr/>
            </p:nvGrpSpPr>
            <p:grpSpPr>
              <a:xfrm>
                <a:off x="2016" y="2640"/>
                <a:ext cx="1968" cy="864"/>
                <a:chOff x="2016" y="2640"/>
                <a:chExt cx="1968" cy="864"/>
              </a:xfrm>
            </p:grpSpPr>
            <p:sp>
              <p:nvSpPr>
                <p:cNvPr id="167941" name="Line 7"/>
                <p:cNvSpPr/>
                <p:nvPr/>
              </p:nvSpPr>
              <p:spPr>
                <a:xfrm flipV="1">
                  <a:off x="2016" y="2784"/>
                  <a:ext cx="528" cy="720"/>
                </a:xfrm>
                <a:prstGeom prst="line">
                  <a:avLst/>
                </a:prstGeom>
                <a:ln w="9525" cap="flat" cmpd="sng">
                  <a:solidFill>
                    <a:schemeClr val="bg1"/>
                  </a:solidFill>
                  <a:prstDash val="solid"/>
                  <a:round/>
                  <a:headEnd type="none" w="med" len="med"/>
                  <a:tailEnd type="none" w="med" len="med"/>
                </a:ln>
              </p:spPr>
            </p:sp>
            <p:sp>
              <p:nvSpPr>
                <p:cNvPr id="167942" name="Line 8"/>
                <p:cNvSpPr/>
                <p:nvPr/>
              </p:nvSpPr>
              <p:spPr>
                <a:xfrm flipV="1">
                  <a:off x="2592" y="2640"/>
                  <a:ext cx="96" cy="864"/>
                </a:xfrm>
                <a:prstGeom prst="line">
                  <a:avLst/>
                </a:prstGeom>
                <a:ln w="9525" cap="flat" cmpd="sng">
                  <a:solidFill>
                    <a:schemeClr val="bg1"/>
                  </a:solidFill>
                  <a:prstDash val="solid"/>
                  <a:round/>
                  <a:headEnd type="none" w="med" len="med"/>
                  <a:tailEnd type="none" w="med" len="med"/>
                </a:ln>
              </p:spPr>
            </p:sp>
            <p:sp>
              <p:nvSpPr>
                <p:cNvPr id="167943" name="Line 9"/>
                <p:cNvSpPr/>
                <p:nvPr/>
              </p:nvSpPr>
              <p:spPr>
                <a:xfrm flipV="1">
                  <a:off x="3024" y="2688"/>
                  <a:ext cx="0" cy="816"/>
                </a:xfrm>
                <a:prstGeom prst="line">
                  <a:avLst/>
                </a:prstGeom>
                <a:ln w="9525" cap="flat" cmpd="sng">
                  <a:solidFill>
                    <a:schemeClr val="bg1"/>
                  </a:solidFill>
                  <a:prstDash val="solid"/>
                  <a:round/>
                  <a:headEnd type="none" w="med" len="med"/>
                  <a:tailEnd type="none" w="med" len="med"/>
                </a:ln>
              </p:spPr>
            </p:sp>
            <p:sp>
              <p:nvSpPr>
                <p:cNvPr id="167944" name="Line 10"/>
                <p:cNvSpPr/>
                <p:nvPr/>
              </p:nvSpPr>
              <p:spPr>
                <a:xfrm flipH="1" flipV="1">
                  <a:off x="3216" y="2736"/>
                  <a:ext cx="288" cy="768"/>
                </a:xfrm>
                <a:prstGeom prst="line">
                  <a:avLst/>
                </a:prstGeom>
                <a:ln w="9525" cap="flat" cmpd="sng">
                  <a:solidFill>
                    <a:schemeClr val="bg1"/>
                  </a:solidFill>
                  <a:prstDash val="solid"/>
                  <a:round/>
                  <a:headEnd type="none" w="med" len="med"/>
                  <a:tailEnd type="none" w="med" len="med"/>
                </a:ln>
              </p:spPr>
            </p:sp>
            <p:sp>
              <p:nvSpPr>
                <p:cNvPr id="167945" name="Line 11"/>
                <p:cNvSpPr/>
                <p:nvPr/>
              </p:nvSpPr>
              <p:spPr>
                <a:xfrm flipH="1" flipV="1">
                  <a:off x="3360" y="2784"/>
                  <a:ext cx="624" cy="720"/>
                </a:xfrm>
                <a:prstGeom prst="line">
                  <a:avLst/>
                </a:prstGeom>
                <a:ln w="9525" cap="flat" cmpd="sng">
                  <a:solidFill>
                    <a:schemeClr val="bg1"/>
                  </a:solidFill>
                  <a:prstDash val="solid"/>
                  <a:round/>
                  <a:headEnd type="none" w="med" len="med"/>
                  <a:tailEnd type="none" w="med" len="med"/>
                </a:ln>
              </p:spPr>
            </p:sp>
          </p:grpSp>
        </p:grpSp>
        <p:sp>
          <p:nvSpPr>
            <p:cNvPr id="167946" name="Line 12"/>
            <p:cNvSpPr/>
            <p:nvPr/>
          </p:nvSpPr>
          <p:spPr>
            <a:xfrm>
              <a:off x="1632" y="3264"/>
              <a:ext cx="2592" cy="0"/>
            </a:xfrm>
            <a:prstGeom prst="line">
              <a:avLst/>
            </a:prstGeom>
            <a:ln w="9525" cap="flat" cmpd="sng">
              <a:solidFill>
                <a:schemeClr val="bg1"/>
              </a:solidFill>
              <a:prstDash val="solid"/>
              <a:round/>
              <a:headEnd type="none" w="med" len="med"/>
              <a:tailEnd type="none" w="med" len="med"/>
            </a:ln>
          </p:spPr>
        </p:sp>
        <p:sp>
          <p:nvSpPr>
            <p:cNvPr id="167947" name="Line 13"/>
            <p:cNvSpPr/>
            <p:nvPr/>
          </p:nvSpPr>
          <p:spPr>
            <a:xfrm>
              <a:off x="1920" y="3072"/>
              <a:ext cx="2016" cy="0"/>
            </a:xfrm>
            <a:prstGeom prst="line">
              <a:avLst/>
            </a:prstGeom>
            <a:ln w="9525" cap="flat" cmpd="sng">
              <a:solidFill>
                <a:schemeClr val="bg1"/>
              </a:solidFill>
              <a:prstDash val="solid"/>
              <a:round/>
              <a:headEnd type="none" w="med" len="med"/>
              <a:tailEnd type="none" w="med" len="med"/>
            </a:ln>
          </p:spPr>
        </p:sp>
        <p:sp>
          <p:nvSpPr>
            <p:cNvPr id="167948" name="Line 14"/>
            <p:cNvSpPr/>
            <p:nvPr/>
          </p:nvSpPr>
          <p:spPr>
            <a:xfrm>
              <a:off x="2112" y="2928"/>
              <a:ext cx="1632" cy="0"/>
            </a:xfrm>
            <a:prstGeom prst="line">
              <a:avLst/>
            </a:prstGeom>
            <a:ln w="9525" cap="flat" cmpd="sng">
              <a:solidFill>
                <a:schemeClr val="bg1"/>
              </a:solidFill>
              <a:prstDash val="solid"/>
              <a:round/>
              <a:headEnd type="none" w="med" len="med"/>
              <a:tailEnd type="none" w="med" len="med"/>
            </a:ln>
          </p:spPr>
        </p:sp>
      </p:grpSp>
      <p:grpSp>
        <p:nvGrpSpPr>
          <p:cNvPr id="167949" name="Group 15"/>
          <p:cNvGrpSpPr/>
          <p:nvPr/>
        </p:nvGrpSpPr>
        <p:grpSpPr>
          <a:xfrm>
            <a:off x="176530" y="2157730"/>
            <a:ext cx="2915920" cy="3023870"/>
            <a:chOff x="294" y="1536"/>
            <a:chExt cx="1722" cy="1387"/>
          </a:xfrm>
        </p:grpSpPr>
        <p:pic>
          <p:nvPicPr>
            <p:cNvPr id="167950" name="Picture 16" descr="pan_03"/>
            <p:cNvPicPr>
              <a:picLocks noChangeAspect="1"/>
            </p:cNvPicPr>
            <p:nvPr/>
          </p:nvPicPr>
          <p:blipFill>
            <a:blip r:embed="rId2"/>
            <a:stretch>
              <a:fillRect/>
            </a:stretch>
          </p:blipFill>
          <p:spPr>
            <a:xfrm flipH="1">
              <a:off x="298" y="1536"/>
              <a:ext cx="1711" cy="1387"/>
            </a:xfrm>
            <a:prstGeom prst="rect">
              <a:avLst/>
            </a:prstGeom>
            <a:noFill/>
            <a:ln w="9525">
              <a:noFill/>
            </a:ln>
          </p:spPr>
        </p:pic>
        <p:sp>
          <p:nvSpPr>
            <p:cNvPr id="167951" name="Freeform 17"/>
            <p:cNvSpPr/>
            <p:nvPr/>
          </p:nvSpPr>
          <p:spPr>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0" b="0"/>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ln>
          </p:spPr>
          <p:txBody>
            <a:bodyPr/>
            <a:lstStyle/>
            <a:p>
              <a:endParaRPr lang="zh-CN" altLang="en-US"/>
            </a:p>
          </p:txBody>
        </p:sp>
      </p:grpSp>
      <p:grpSp>
        <p:nvGrpSpPr>
          <p:cNvPr id="167952" name="Group 18"/>
          <p:cNvGrpSpPr/>
          <p:nvPr/>
        </p:nvGrpSpPr>
        <p:grpSpPr>
          <a:xfrm>
            <a:off x="1676400" y="5486400"/>
            <a:ext cx="6019800" cy="685800"/>
            <a:chOff x="1776" y="3504"/>
            <a:chExt cx="2400" cy="336"/>
          </a:xfrm>
        </p:grpSpPr>
        <p:sp>
          <p:nvSpPr>
            <p:cNvPr id="483349" name="AutoShape 19"/>
            <p:cNvSpPr>
              <a:spLocks noChangeArrowheads="1"/>
            </p:cNvSpPr>
            <p:nvPr/>
          </p:nvSpPr>
          <p:spPr bwMode="auto">
            <a:xfrm>
              <a:off x="1776" y="3504"/>
              <a:ext cx="2400" cy="336"/>
            </a:xfrm>
            <a:prstGeom prst="roundRect">
              <a:avLst>
                <a:gd name="adj" fmla="val 50000"/>
              </a:avLst>
            </a:prstGeom>
            <a:gradFill rotWithShape="1">
              <a:gsLst>
                <a:gs pos="0">
                  <a:srgbClr val="97CCF3"/>
                </a:gs>
                <a:gs pos="50000">
                  <a:srgbClr val="80ADCE"/>
                </a:gs>
                <a:gs pos="100000">
                  <a:srgbClr val="97CCF3"/>
                </a:gs>
              </a:gsLst>
              <a:lin ang="2700000" scaled="1"/>
            </a:gradFill>
            <a:ln w="38100">
              <a:solidFill>
                <a:schemeClr val="bg1"/>
              </a:solidFill>
              <a:round/>
            </a:ln>
          </p:spPr>
          <p:txBody>
            <a:bodyPr wrap="none" lIns="91430" tIns="45714" rIns="91430" bIns="45714"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bg1"/>
                </a:solidFill>
                <a:effectLst>
                  <a:outerShdw blurRad="38100" dist="38100" dir="2700000" algn="tl">
                    <a:srgbClr val="000000"/>
                  </a:outerShdw>
                </a:effectLst>
                <a:uLnTx/>
                <a:uFillTx/>
                <a:latin typeface="Verdana" panose="020B0604030504040204" pitchFamily="34" charset="0"/>
                <a:ea typeface="+mn-ea"/>
                <a:cs typeface="+mn-cs"/>
              </a:endParaRPr>
            </a:p>
          </p:txBody>
        </p:sp>
        <p:sp>
          <p:nvSpPr>
            <p:cNvPr id="483350" name="AutoShape 20"/>
            <p:cNvSpPr>
              <a:spLocks noChangeArrowheads="1"/>
            </p:cNvSpPr>
            <p:nvPr/>
          </p:nvSpPr>
          <p:spPr bwMode="auto">
            <a:xfrm>
              <a:off x="1890" y="3558"/>
              <a:ext cx="2160" cy="215"/>
            </a:xfrm>
            <a:prstGeom prst="roundRect">
              <a:avLst>
                <a:gd name="adj" fmla="val 50000"/>
              </a:avLst>
            </a:prstGeom>
            <a:gradFill rotWithShape="1">
              <a:gsLst>
                <a:gs pos="0">
                  <a:srgbClr val="97CCF3"/>
                </a:gs>
                <a:gs pos="50000">
                  <a:srgbClr val="D6EBFA"/>
                </a:gs>
                <a:gs pos="100000">
                  <a:srgbClr val="97CCF3"/>
                </a:gs>
              </a:gsLst>
              <a:lin ang="2700000" scaled="1"/>
            </a:gradFill>
            <a:ln w="19050">
              <a:solidFill>
                <a:schemeClr val="bg1"/>
              </a:solidFill>
              <a:round/>
            </a:ln>
          </p:spPr>
          <p:txBody>
            <a:bodyPr wrap="none" lIns="91430" tIns="45714" rIns="91430" bIns="45714" anchor="ct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endParaRPr kumimoji="0" lang="zh-CN" altLang="zh-CN" sz="1400" b="0" i="0" u="none" strike="noStrike" kern="1200" cap="none" spc="0" normalizeH="0" baseline="0" noProof="0">
                <a:ln>
                  <a:noFill/>
                </a:ln>
                <a:solidFill>
                  <a:schemeClr val="tx2"/>
                </a:solidFill>
                <a:effectLst>
                  <a:outerShdw blurRad="38100" dist="38100" dir="2700000" algn="tl">
                    <a:srgbClr val="FFFFFF"/>
                  </a:outerShdw>
                </a:effectLst>
                <a:uLnTx/>
                <a:uFillTx/>
                <a:latin typeface="Verdana" panose="020B0604030504040204" pitchFamily="34" charset="0"/>
                <a:ea typeface="+mn-ea"/>
                <a:cs typeface="+mn-cs"/>
              </a:endParaRPr>
            </a:p>
          </p:txBody>
        </p:sp>
      </p:grpSp>
      <p:grpSp>
        <p:nvGrpSpPr>
          <p:cNvPr id="167955" name="Group 23"/>
          <p:cNvGrpSpPr/>
          <p:nvPr/>
        </p:nvGrpSpPr>
        <p:grpSpPr>
          <a:xfrm flipH="1">
            <a:off x="6137275" y="2222500"/>
            <a:ext cx="2878455" cy="2959100"/>
            <a:chOff x="294" y="1536"/>
            <a:chExt cx="1722" cy="1387"/>
          </a:xfrm>
        </p:grpSpPr>
        <p:pic>
          <p:nvPicPr>
            <p:cNvPr id="167956" name="Picture 24" descr="pan_03"/>
            <p:cNvPicPr>
              <a:picLocks noChangeAspect="1"/>
            </p:cNvPicPr>
            <p:nvPr/>
          </p:nvPicPr>
          <p:blipFill>
            <a:blip r:embed="rId2"/>
            <a:stretch>
              <a:fillRect/>
            </a:stretch>
          </p:blipFill>
          <p:spPr>
            <a:xfrm flipH="1">
              <a:off x="298" y="1536"/>
              <a:ext cx="1711" cy="1387"/>
            </a:xfrm>
            <a:prstGeom prst="rect">
              <a:avLst/>
            </a:prstGeom>
            <a:noFill/>
            <a:ln w="9525">
              <a:noFill/>
            </a:ln>
          </p:spPr>
        </p:pic>
        <p:sp>
          <p:nvSpPr>
            <p:cNvPr id="167957" name="Freeform 25"/>
            <p:cNvSpPr/>
            <p:nvPr/>
          </p:nvSpPr>
          <p:spPr>
            <a:xfrm>
              <a:off x="294" y="1538"/>
              <a:ext cx="1722" cy="1382"/>
            </a:xfrm>
            <a:custGeom>
              <a:avLst/>
              <a:gdLst/>
              <a:ahLst/>
              <a:cxnLst>
                <a:cxn ang="0">
                  <a:pos x="6" y="79"/>
                </a:cxn>
                <a:cxn ang="0">
                  <a:pos x="6" y="1300"/>
                </a:cxn>
                <a:cxn ang="0">
                  <a:pos x="46" y="1367"/>
                </a:cxn>
                <a:cxn ang="0">
                  <a:pos x="121" y="1381"/>
                </a:cxn>
                <a:cxn ang="0">
                  <a:pos x="1658" y="1312"/>
                </a:cxn>
                <a:cxn ang="0">
                  <a:pos x="1696" y="1286"/>
                </a:cxn>
                <a:cxn ang="0">
                  <a:pos x="1714" y="1247"/>
                </a:cxn>
                <a:cxn ang="0">
                  <a:pos x="1715" y="157"/>
                </a:cxn>
                <a:cxn ang="0">
                  <a:pos x="1689" y="87"/>
                </a:cxn>
                <a:cxn ang="0">
                  <a:pos x="1637" y="67"/>
                </a:cxn>
                <a:cxn ang="0">
                  <a:pos x="95" y="0"/>
                </a:cxn>
                <a:cxn ang="0">
                  <a:pos x="29" y="31"/>
                </a:cxn>
                <a:cxn ang="0">
                  <a:pos x="6" y="79"/>
                </a:cxn>
              </a:cxnLst>
              <a:rect l="0" t="0" r="0" b="0"/>
              <a:pathLst>
                <a:path w="1722" h="1382">
                  <a:moveTo>
                    <a:pt x="6" y="79"/>
                  </a:moveTo>
                  <a:cubicBezTo>
                    <a:pt x="0" y="294"/>
                    <a:pt x="3" y="1087"/>
                    <a:pt x="6" y="1300"/>
                  </a:cubicBezTo>
                  <a:cubicBezTo>
                    <a:pt x="8" y="1336"/>
                    <a:pt x="36" y="1359"/>
                    <a:pt x="46" y="1367"/>
                  </a:cubicBezTo>
                  <a:cubicBezTo>
                    <a:pt x="60" y="1381"/>
                    <a:pt x="109" y="1382"/>
                    <a:pt x="121" y="1381"/>
                  </a:cubicBezTo>
                  <a:cubicBezTo>
                    <a:pt x="368" y="1362"/>
                    <a:pt x="1388" y="1336"/>
                    <a:pt x="1658" y="1312"/>
                  </a:cubicBezTo>
                  <a:cubicBezTo>
                    <a:pt x="1658" y="1315"/>
                    <a:pt x="1684" y="1300"/>
                    <a:pt x="1696" y="1286"/>
                  </a:cubicBezTo>
                  <a:cubicBezTo>
                    <a:pt x="1708" y="1272"/>
                    <a:pt x="1714" y="1250"/>
                    <a:pt x="1714" y="1247"/>
                  </a:cubicBezTo>
                  <a:cubicBezTo>
                    <a:pt x="1714" y="1065"/>
                    <a:pt x="1722" y="347"/>
                    <a:pt x="1715" y="157"/>
                  </a:cubicBezTo>
                  <a:cubicBezTo>
                    <a:pt x="1715" y="124"/>
                    <a:pt x="1711" y="104"/>
                    <a:pt x="1689" y="87"/>
                  </a:cubicBezTo>
                  <a:cubicBezTo>
                    <a:pt x="1667" y="70"/>
                    <a:pt x="1659" y="73"/>
                    <a:pt x="1637" y="67"/>
                  </a:cubicBezTo>
                  <a:cubicBezTo>
                    <a:pt x="1375" y="49"/>
                    <a:pt x="360" y="16"/>
                    <a:pt x="95" y="0"/>
                  </a:cubicBezTo>
                  <a:cubicBezTo>
                    <a:pt x="72" y="0"/>
                    <a:pt x="41" y="14"/>
                    <a:pt x="29" y="31"/>
                  </a:cubicBezTo>
                  <a:cubicBezTo>
                    <a:pt x="17" y="48"/>
                    <a:pt x="13" y="49"/>
                    <a:pt x="6" y="79"/>
                  </a:cubicBezTo>
                  <a:close/>
                </a:path>
              </a:pathLst>
            </a:custGeom>
            <a:solidFill>
              <a:schemeClr val="accent1">
                <a:alpha val="30196"/>
              </a:schemeClr>
            </a:solidFill>
            <a:ln w="9525">
              <a:noFill/>
            </a:ln>
          </p:spPr>
          <p:txBody>
            <a:bodyPr/>
            <a:lstStyle/>
            <a:p>
              <a:endParaRPr lang="zh-CN" altLang="en-US"/>
            </a:p>
          </p:txBody>
        </p:sp>
      </p:grpSp>
      <p:grpSp>
        <p:nvGrpSpPr>
          <p:cNvPr id="167958" name="Group 27"/>
          <p:cNvGrpSpPr/>
          <p:nvPr/>
        </p:nvGrpSpPr>
        <p:grpSpPr>
          <a:xfrm>
            <a:off x="3124200" y="1674813"/>
            <a:ext cx="2895600" cy="1325562"/>
            <a:chOff x="1973" y="1027"/>
            <a:chExt cx="1926" cy="937"/>
          </a:xfrm>
        </p:grpSpPr>
        <p:sp>
          <p:nvSpPr>
            <p:cNvPr id="167959" name="Oval 28"/>
            <p:cNvSpPr/>
            <p:nvPr/>
          </p:nvSpPr>
          <p:spPr>
            <a:xfrm>
              <a:off x="1994" y="1057"/>
              <a:ext cx="1905" cy="907"/>
            </a:xfrm>
            <a:prstGeom prst="ellipse">
              <a:avLst/>
            </a:prstGeom>
            <a:gradFill rotWithShape="1">
              <a:gsLst>
                <a:gs pos="0">
                  <a:srgbClr val="004182"/>
                </a:gs>
                <a:gs pos="100000">
                  <a:srgbClr val="0066CC"/>
                </a:gs>
              </a:gsLst>
              <a:lin ang="2700000" scaled="1"/>
              <a:tileRect/>
            </a:gradFill>
            <a:ln w="9525">
              <a:noFill/>
            </a:ln>
            <a:effectLst>
              <a:outerShdw dist="35921" dir="2699999" algn="ctr" rotWithShape="0">
                <a:srgbClr val="000000"/>
              </a:outerShdw>
            </a:effectLst>
          </p:spPr>
          <p:txBody>
            <a:bodyPr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sp>
          <p:nvSpPr>
            <p:cNvPr id="167960" name="Oval 29"/>
            <p:cNvSpPr/>
            <p:nvPr/>
          </p:nvSpPr>
          <p:spPr>
            <a:xfrm>
              <a:off x="1973" y="1027"/>
              <a:ext cx="1905" cy="907"/>
            </a:xfrm>
            <a:prstGeom prst="ellipse">
              <a:avLst/>
            </a:prstGeom>
            <a:gradFill rotWithShape="1">
              <a:gsLst>
                <a:gs pos="0">
                  <a:srgbClr val="9BC7F3"/>
                </a:gs>
                <a:gs pos="100000">
                  <a:srgbClr val="1D80E3"/>
                </a:gs>
              </a:gsLst>
              <a:lin ang="2700000" scaled="1"/>
              <a:tileRect/>
            </a:gradFill>
            <a:ln w="9525">
              <a:noFill/>
            </a:ln>
          </p:spPr>
          <p:txBody>
            <a:bodyPr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grpSp>
      <p:sp>
        <p:nvSpPr>
          <p:cNvPr id="167961" name="Oval 30"/>
          <p:cNvSpPr/>
          <p:nvPr/>
        </p:nvSpPr>
        <p:spPr>
          <a:xfrm>
            <a:off x="3260725" y="1598613"/>
            <a:ext cx="2592388" cy="1149350"/>
          </a:xfrm>
          <a:prstGeom prst="ellipse">
            <a:avLst/>
          </a:prstGeom>
          <a:gradFill rotWithShape="1">
            <a:gsLst>
              <a:gs pos="0">
                <a:srgbClr val="765E00"/>
              </a:gs>
              <a:gs pos="100000">
                <a:srgbClr val="FFCC00"/>
              </a:gs>
            </a:gsLst>
            <a:lin ang="2700000" scaled="1"/>
            <a:tileRect/>
          </a:gradFill>
          <a:ln w="9525">
            <a:noFill/>
          </a:ln>
        </p:spPr>
        <p:txBody>
          <a:bodyPr vert="eaVert"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sp>
        <p:nvSpPr>
          <p:cNvPr id="167962" name="Oval 31"/>
          <p:cNvSpPr/>
          <p:nvPr/>
        </p:nvSpPr>
        <p:spPr>
          <a:xfrm>
            <a:off x="3294063" y="1604963"/>
            <a:ext cx="2528887" cy="1120775"/>
          </a:xfrm>
          <a:prstGeom prst="ellipse">
            <a:avLst/>
          </a:prstGeom>
          <a:gradFill rotWithShape="1">
            <a:gsLst>
              <a:gs pos="0">
                <a:srgbClr val="FFCC00">
                  <a:alpha val="0"/>
                </a:srgbClr>
              </a:gs>
              <a:gs pos="100000">
                <a:srgbClr val="FFEDA6"/>
              </a:gs>
            </a:gsLst>
            <a:lin ang="2700000" scaled="1"/>
            <a:tileRect/>
          </a:gradFill>
          <a:ln w="9525">
            <a:noFill/>
          </a:ln>
        </p:spPr>
        <p:txBody>
          <a:bodyPr vert="eaVert"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sp>
        <p:nvSpPr>
          <p:cNvPr id="167963" name="Oval 32"/>
          <p:cNvSpPr/>
          <p:nvPr/>
        </p:nvSpPr>
        <p:spPr>
          <a:xfrm>
            <a:off x="3321050" y="1616075"/>
            <a:ext cx="2406650" cy="1046163"/>
          </a:xfrm>
          <a:prstGeom prst="ellipse">
            <a:avLst/>
          </a:prstGeom>
          <a:gradFill rotWithShape="1">
            <a:gsLst>
              <a:gs pos="0">
                <a:srgbClr val="CAA200"/>
              </a:gs>
              <a:gs pos="100000">
                <a:srgbClr val="FFCC00">
                  <a:alpha val="48000"/>
                </a:srgbClr>
              </a:gs>
            </a:gsLst>
            <a:lin ang="2700000" scaled="1"/>
            <a:tileRect/>
          </a:gradFill>
          <a:ln w="9525">
            <a:noFill/>
          </a:ln>
        </p:spPr>
        <p:txBody>
          <a:bodyPr vert="eaVert"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sp>
        <p:nvSpPr>
          <p:cNvPr id="167964" name="Oval 33"/>
          <p:cNvSpPr/>
          <p:nvPr/>
        </p:nvSpPr>
        <p:spPr>
          <a:xfrm>
            <a:off x="3448050" y="1639888"/>
            <a:ext cx="2117725" cy="847725"/>
          </a:xfrm>
          <a:prstGeom prst="ellipse">
            <a:avLst/>
          </a:prstGeom>
          <a:gradFill rotWithShape="1">
            <a:gsLst>
              <a:gs pos="0">
                <a:srgbClr val="FFFFFF"/>
              </a:gs>
              <a:gs pos="100000">
                <a:srgbClr val="FFCC00">
                  <a:alpha val="37999"/>
                </a:srgbClr>
              </a:gs>
            </a:gsLst>
            <a:lin ang="2700000" scaled="1"/>
            <a:tileRect/>
          </a:gradFill>
          <a:ln w="9525">
            <a:noFill/>
          </a:ln>
        </p:spPr>
        <p:txBody>
          <a:bodyPr vert="eaVert" wrap="none" lIns="91430" tIns="45714" rIns="91430" bIns="45714" anchor="ctr"/>
          <a:lstStyle/>
          <a:p>
            <a:pPr algn="ctr"/>
            <a:endParaRPr lang="zh-CN" altLang="zh-CN" dirty="0">
              <a:latin typeface="Arial" panose="020B0604020202020204" pitchFamily="34" charset="0"/>
              <a:ea typeface="宋体" panose="02010600030101010101" pitchFamily="2" charset="-122"/>
            </a:endParaRPr>
          </a:p>
        </p:txBody>
      </p:sp>
      <p:grpSp>
        <p:nvGrpSpPr>
          <p:cNvPr id="167965" name="Group 35"/>
          <p:cNvGrpSpPr/>
          <p:nvPr/>
        </p:nvGrpSpPr>
        <p:grpSpPr>
          <a:xfrm>
            <a:off x="4038600" y="3352800"/>
            <a:ext cx="457200" cy="1138238"/>
            <a:chOff x="2304" y="1344"/>
            <a:chExt cx="498" cy="1245"/>
          </a:xfrm>
        </p:grpSpPr>
        <p:sp>
          <p:nvSpPr>
            <p:cNvPr id="167966" name="Freeform 36"/>
            <p:cNvSpPr/>
            <p:nvPr/>
          </p:nvSpPr>
          <p:spPr>
            <a:xfrm>
              <a:off x="2425" y="1344"/>
              <a:ext cx="233" cy="254"/>
            </a:xfrm>
            <a:custGeom>
              <a:avLst/>
              <a:gdLst/>
              <a:ahLst/>
              <a:cxnLst>
                <a:cxn ang="0">
                  <a:pos x="116" y="0"/>
                </a:cxn>
                <a:cxn ang="0">
                  <a:pos x="140" y="3"/>
                </a:cxn>
                <a:cxn ang="0">
                  <a:pos x="162" y="10"/>
                </a:cxn>
                <a:cxn ang="0">
                  <a:pos x="182" y="22"/>
                </a:cxn>
                <a:cxn ang="0">
                  <a:pos x="199" y="37"/>
                </a:cxn>
                <a:cxn ang="0">
                  <a:pos x="214" y="56"/>
                </a:cxn>
                <a:cxn ang="0">
                  <a:pos x="224" y="77"/>
                </a:cxn>
                <a:cxn ang="0">
                  <a:pos x="231" y="101"/>
                </a:cxn>
                <a:cxn ang="0">
                  <a:pos x="233" y="127"/>
                </a:cxn>
                <a:cxn ang="0">
                  <a:pos x="231" y="152"/>
                </a:cxn>
                <a:cxn ang="0">
                  <a:pos x="224" y="177"/>
                </a:cxn>
                <a:cxn ang="0">
                  <a:pos x="214" y="197"/>
                </a:cxn>
                <a:cxn ang="0">
                  <a:pos x="199" y="217"/>
                </a:cxn>
                <a:cxn ang="0">
                  <a:pos x="182" y="232"/>
                </a:cxn>
                <a:cxn ang="0">
                  <a:pos x="162" y="244"/>
                </a:cxn>
                <a:cxn ang="0">
                  <a:pos x="140" y="251"/>
                </a:cxn>
                <a:cxn ang="0">
                  <a:pos x="116" y="254"/>
                </a:cxn>
                <a:cxn ang="0">
                  <a:pos x="90" y="251"/>
                </a:cxn>
                <a:cxn ang="0">
                  <a:pos x="65" y="241"/>
                </a:cxn>
                <a:cxn ang="0">
                  <a:pos x="45" y="226"/>
                </a:cxn>
                <a:cxn ang="0">
                  <a:pos x="25" y="206"/>
                </a:cxn>
                <a:cxn ang="0">
                  <a:pos x="11" y="183"/>
                </a:cxn>
                <a:cxn ang="0">
                  <a:pos x="3" y="155"/>
                </a:cxn>
                <a:cxn ang="0">
                  <a:pos x="0" y="127"/>
                </a:cxn>
                <a:cxn ang="0">
                  <a:pos x="3" y="98"/>
                </a:cxn>
                <a:cxn ang="0">
                  <a:pos x="11" y="70"/>
                </a:cxn>
                <a:cxn ang="0">
                  <a:pos x="25" y="47"/>
                </a:cxn>
                <a:cxn ang="0">
                  <a:pos x="45" y="28"/>
                </a:cxn>
                <a:cxn ang="0">
                  <a:pos x="65" y="12"/>
                </a:cxn>
                <a:cxn ang="0">
                  <a:pos x="90" y="3"/>
                </a:cxn>
                <a:cxn ang="0">
                  <a:pos x="116"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2"/>
            </a:solidFill>
            <a:ln w="0">
              <a:noFill/>
            </a:ln>
          </p:spPr>
          <p:txBody>
            <a:bodyPr/>
            <a:lstStyle/>
            <a:p>
              <a:endParaRPr lang="zh-CN" altLang="en-US"/>
            </a:p>
          </p:txBody>
        </p:sp>
        <p:sp>
          <p:nvSpPr>
            <p:cNvPr id="167967" name="Freeform 37"/>
            <p:cNvSpPr/>
            <p:nvPr/>
          </p:nvSpPr>
          <p:spPr>
            <a:xfrm>
              <a:off x="2304" y="1625"/>
              <a:ext cx="498" cy="964"/>
            </a:xfrm>
            <a:custGeom>
              <a:avLst/>
              <a:gdLst/>
              <a:ahLst/>
              <a:cxnLst>
                <a:cxn ang="0">
                  <a:pos x="63" y="4"/>
                </a:cxn>
                <a:cxn ang="0">
                  <a:pos x="26" y="28"/>
                </a:cxn>
                <a:cxn ang="0">
                  <a:pos x="3" y="65"/>
                </a:cxn>
                <a:cxn ang="0">
                  <a:pos x="0" y="442"/>
                </a:cxn>
                <a:cxn ang="0">
                  <a:pos x="1" y="448"/>
                </a:cxn>
                <a:cxn ang="0">
                  <a:pos x="8" y="462"/>
                </a:cxn>
                <a:cxn ang="0">
                  <a:pos x="23" y="477"/>
                </a:cxn>
                <a:cxn ang="0">
                  <a:pos x="49" y="483"/>
                </a:cxn>
                <a:cxn ang="0">
                  <a:pos x="73" y="478"/>
                </a:cxn>
                <a:cxn ang="0">
                  <a:pos x="87" y="463"/>
                </a:cxn>
                <a:cxn ang="0">
                  <a:pos x="92" y="448"/>
                </a:cxn>
                <a:cxn ang="0">
                  <a:pos x="94" y="436"/>
                </a:cxn>
                <a:cxn ang="0">
                  <a:pos x="94" y="144"/>
                </a:cxn>
                <a:cxn ang="0">
                  <a:pos x="117" y="925"/>
                </a:cxn>
                <a:cxn ang="0">
                  <a:pos x="120" y="931"/>
                </a:cxn>
                <a:cxn ang="0">
                  <a:pos x="131" y="945"/>
                </a:cxn>
                <a:cxn ang="0">
                  <a:pos x="151" y="959"/>
                </a:cxn>
                <a:cxn ang="0">
                  <a:pos x="173" y="964"/>
                </a:cxn>
                <a:cxn ang="0">
                  <a:pos x="197" y="963"/>
                </a:cxn>
                <a:cxn ang="0">
                  <a:pos x="222" y="952"/>
                </a:cxn>
                <a:cxn ang="0">
                  <a:pos x="236" y="937"/>
                </a:cxn>
                <a:cxn ang="0">
                  <a:pos x="242" y="927"/>
                </a:cxn>
                <a:cxn ang="0">
                  <a:pos x="242" y="433"/>
                </a:cxn>
                <a:cxn ang="0">
                  <a:pos x="262" y="436"/>
                </a:cxn>
                <a:cxn ang="0">
                  <a:pos x="262" y="463"/>
                </a:cxn>
                <a:cxn ang="0">
                  <a:pos x="264" y="512"/>
                </a:cxn>
                <a:cxn ang="0">
                  <a:pos x="264" y="576"/>
                </a:cxn>
                <a:cxn ang="0">
                  <a:pos x="264" y="651"/>
                </a:cxn>
                <a:cxn ang="0">
                  <a:pos x="264" y="727"/>
                </a:cxn>
                <a:cxn ang="0">
                  <a:pos x="265" y="803"/>
                </a:cxn>
                <a:cxn ang="0">
                  <a:pos x="265" y="871"/>
                </a:cxn>
                <a:cxn ang="0">
                  <a:pos x="265" y="925"/>
                </a:cxn>
                <a:cxn ang="0">
                  <a:pos x="266" y="931"/>
                </a:cxn>
                <a:cxn ang="0">
                  <a:pos x="274" y="944"/>
                </a:cxn>
                <a:cxn ang="0">
                  <a:pos x="291" y="957"/>
                </a:cxn>
                <a:cxn ang="0">
                  <a:pos x="323" y="964"/>
                </a:cxn>
                <a:cxn ang="0">
                  <a:pos x="355" y="957"/>
                </a:cxn>
                <a:cxn ang="0">
                  <a:pos x="373" y="945"/>
                </a:cxn>
                <a:cxn ang="0">
                  <a:pos x="380" y="931"/>
                </a:cxn>
                <a:cxn ang="0">
                  <a:pos x="381" y="926"/>
                </a:cxn>
                <a:cxn ang="0">
                  <a:pos x="405" y="144"/>
                </a:cxn>
                <a:cxn ang="0">
                  <a:pos x="407" y="436"/>
                </a:cxn>
                <a:cxn ang="0">
                  <a:pos x="410" y="449"/>
                </a:cxn>
                <a:cxn ang="0">
                  <a:pos x="420" y="466"/>
                </a:cxn>
                <a:cxn ang="0">
                  <a:pos x="439" y="478"/>
                </a:cxn>
                <a:cxn ang="0">
                  <a:pos x="466" y="478"/>
                </a:cxn>
                <a:cxn ang="0">
                  <a:pos x="484" y="466"/>
                </a:cxn>
                <a:cxn ang="0">
                  <a:pos x="495" y="449"/>
                </a:cxn>
                <a:cxn ang="0">
                  <a:pos x="498" y="441"/>
                </a:cxn>
                <a:cxn ang="0">
                  <a:pos x="497" y="59"/>
                </a:cxn>
                <a:cxn ang="0">
                  <a:pos x="475" y="24"/>
                </a:cxn>
                <a:cxn ang="0">
                  <a:pos x="440" y="3"/>
                </a:cxn>
                <a:cxn ang="0">
                  <a:pos x="82"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2"/>
            </a:solidFill>
            <a:ln w="0">
              <a:noFill/>
            </a:ln>
          </p:spPr>
          <p:txBody>
            <a:bodyPr/>
            <a:lstStyle/>
            <a:p>
              <a:endParaRPr lang="zh-CN" altLang="en-US"/>
            </a:p>
          </p:txBody>
        </p:sp>
      </p:grpSp>
      <p:grpSp>
        <p:nvGrpSpPr>
          <p:cNvPr id="167968" name="Group 38"/>
          <p:cNvGrpSpPr/>
          <p:nvPr/>
        </p:nvGrpSpPr>
        <p:grpSpPr>
          <a:xfrm>
            <a:off x="4572000" y="3352800"/>
            <a:ext cx="457200" cy="1138238"/>
            <a:chOff x="2880" y="1344"/>
            <a:chExt cx="498" cy="1245"/>
          </a:xfrm>
        </p:grpSpPr>
        <p:sp>
          <p:nvSpPr>
            <p:cNvPr id="167969" name="Freeform 39"/>
            <p:cNvSpPr/>
            <p:nvPr/>
          </p:nvSpPr>
          <p:spPr>
            <a:xfrm>
              <a:off x="3001" y="1344"/>
              <a:ext cx="233" cy="254"/>
            </a:xfrm>
            <a:custGeom>
              <a:avLst/>
              <a:gdLst/>
              <a:ahLst/>
              <a:cxnLst>
                <a:cxn ang="0">
                  <a:pos x="116" y="0"/>
                </a:cxn>
                <a:cxn ang="0">
                  <a:pos x="140" y="3"/>
                </a:cxn>
                <a:cxn ang="0">
                  <a:pos x="162" y="10"/>
                </a:cxn>
                <a:cxn ang="0">
                  <a:pos x="182" y="22"/>
                </a:cxn>
                <a:cxn ang="0">
                  <a:pos x="199" y="37"/>
                </a:cxn>
                <a:cxn ang="0">
                  <a:pos x="214" y="56"/>
                </a:cxn>
                <a:cxn ang="0">
                  <a:pos x="224" y="77"/>
                </a:cxn>
                <a:cxn ang="0">
                  <a:pos x="231" y="101"/>
                </a:cxn>
                <a:cxn ang="0">
                  <a:pos x="233" y="127"/>
                </a:cxn>
                <a:cxn ang="0">
                  <a:pos x="231" y="152"/>
                </a:cxn>
                <a:cxn ang="0">
                  <a:pos x="224" y="177"/>
                </a:cxn>
                <a:cxn ang="0">
                  <a:pos x="214" y="197"/>
                </a:cxn>
                <a:cxn ang="0">
                  <a:pos x="199" y="217"/>
                </a:cxn>
                <a:cxn ang="0">
                  <a:pos x="182" y="232"/>
                </a:cxn>
                <a:cxn ang="0">
                  <a:pos x="162" y="244"/>
                </a:cxn>
                <a:cxn ang="0">
                  <a:pos x="140" y="251"/>
                </a:cxn>
                <a:cxn ang="0">
                  <a:pos x="116" y="254"/>
                </a:cxn>
                <a:cxn ang="0">
                  <a:pos x="90" y="251"/>
                </a:cxn>
                <a:cxn ang="0">
                  <a:pos x="65" y="241"/>
                </a:cxn>
                <a:cxn ang="0">
                  <a:pos x="45" y="226"/>
                </a:cxn>
                <a:cxn ang="0">
                  <a:pos x="25" y="206"/>
                </a:cxn>
                <a:cxn ang="0">
                  <a:pos x="11" y="183"/>
                </a:cxn>
                <a:cxn ang="0">
                  <a:pos x="3" y="155"/>
                </a:cxn>
                <a:cxn ang="0">
                  <a:pos x="0" y="127"/>
                </a:cxn>
                <a:cxn ang="0">
                  <a:pos x="3" y="98"/>
                </a:cxn>
                <a:cxn ang="0">
                  <a:pos x="11" y="70"/>
                </a:cxn>
                <a:cxn ang="0">
                  <a:pos x="25" y="47"/>
                </a:cxn>
                <a:cxn ang="0">
                  <a:pos x="45" y="28"/>
                </a:cxn>
                <a:cxn ang="0">
                  <a:pos x="65" y="12"/>
                </a:cxn>
                <a:cxn ang="0">
                  <a:pos x="90" y="3"/>
                </a:cxn>
                <a:cxn ang="0">
                  <a:pos x="116" y="0"/>
                </a:cxn>
              </a:cxnLst>
              <a:rect l="0" t="0" r="0" b="0"/>
              <a:pathLst>
                <a:path w="267" h="292">
                  <a:moveTo>
                    <a:pt x="133" y="0"/>
                  </a:moveTo>
                  <a:lnTo>
                    <a:pt x="161" y="3"/>
                  </a:lnTo>
                  <a:lnTo>
                    <a:pt x="186" y="12"/>
                  </a:lnTo>
                  <a:lnTo>
                    <a:pt x="209" y="25"/>
                  </a:lnTo>
                  <a:lnTo>
                    <a:pt x="228" y="42"/>
                  </a:lnTo>
                  <a:lnTo>
                    <a:pt x="245" y="64"/>
                  </a:lnTo>
                  <a:lnTo>
                    <a:pt x="257" y="88"/>
                  </a:lnTo>
                  <a:lnTo>
                    <a:pt x="265" y="116"/>
                  </a:lnTo>
                  <a:lnTo>
                    <a:pt x="267" y="146"/>
                  </a:lnTo>
                  <a:lnTo>
                    <a:pt x="265" y="175"/>
                  </a:lnTo>
                  <a:lnTo>
                    <a:pt x="257" y="203"/>
                  </a:lnTo>
                  <a:lnTo>
                    <a:pt x="245" y="227"/>
                  </a:lnTo>
                  <a:lnTo>
                    <a:pt x="228" y="249"/>
                  </a:lnTo>
                  <a:lnTo>
                    <a:pt x="209" y="267"/>
                  </a:lnTo>
                  <a:lnTo>
                    <a:pt x="186" y="281"/>
                  </a:lnTo>
                  <a:lnTo>
                    <a:pt x="161" y="289"/>
                  </a:lnTo>
                  <a:lnTo>
                    <a:pt x="133" y="292"/>
                  </a:lnTo>
                  <a:lnTo>
                    <a:pt x="103" y="288"/>
                  </a:lnTo>
                  <a:lnTo>
                    <a:pt x="75" y="277"/>
                  </a:lnTo>
                  <a:lnTo>
                    <a:pt x="51" y="260"/>
                  </a:lnTo>
                  <a:lnTo>
                    <a:pt x="29" y="237"/>
                  </a:lnTo>
                  <a:lnTo>
                    <a:pt x="13" y="210"/>
                  </a:lnTo>
                  <a:lnTo>
                    <a:pt x="4" y="178"/>
                  </a:lnTo>
                  <a:lnTo>
                    <a:pt x="0" y="146"/>
                  </a:lnTo>
                  <a:lnTo>
                    <a:pt x="4" y="113"/>
                  </a:lnTo>
                  <a:lnTo>
                    <a:pt x="13" y="81"/>
                  </a:lnTo>
                  <a:lnTo>
                    <a:pt x="29" y="54"/>
                  </a:lnTo>
                  <a:lnTo>
                    <a:pt x="51" y="32"/>
                  </a:lnTo>
                  <a:lnTo>
                    <a:pt x="75" y="14"/>
                  </a:lnTo>
                  <a:lnTo>
                    <a:pt x="103" y="3"/>
                  </a:lnTo>
                  <a:lnTo>
                    <a:pt x="133" y="0"/>
                  </a:lnTo>
                  <a:close/>
                </a:path>
              </a:pathLst>
            </a:custGeom>
            <a:solidFill>
              <a:schemeClr val="accent1"/>
            </a:solidFill>
            <a:ln w="0">
              <a:noFill/>
            </a:ln>
          </p:spPr>
          <p:txBody>
            <a:bodyPr/>
            <a:lstStyle/>
            <a:p>
              <a:endParaRPr lang="zh-CN" altLang="en-US"/>
            </a:p>
          </p:txBody>
        </p:sp>
        <p:sp>
          <p:nvSpPr>
            <p:cNvPr id="167970" name="Freeform 40"/>
            <p:cNvSpPr/>
            <p:nvPr/>
          </p:nvSpPr>
          <p:spPr>
            <a:xfrm>
              <a:off x="2880" y="1625"/>
              <a:ext cx="498" cy="964"/>
            </a:xfrm>
            <a:custGeom>
              <a:avLst/>
              <a:gdLst/>
              <a:ahLst/>
              <a:cxnLst>
                <a:cxn ang="0">
                  <a:pos x="63" y="4"/>
                </a:cxn>
                <a:cxn ang="0">
                  <a:pos x="26" y="28"/>
                </a:cxn>
                <a:cxn ang="0">
                  <a:pos x="3" y="65"/>
                </a:cxn>
                <a:cxn ang="0">
                  <a:pos x="0" y="442"/>
                </a:cxn>
                <a:cxn ang="0">
                  <a:pos x="1" y="448"/>
                </a:cxn>
                <a:cxn ang="0">
                  <a:pos x="8" y="462"/>
                </a:cxn>
                <a:cxn ang="0">
                  <a:pos x="23" y="477"/>
                </a:cxn>
                <a:cxn ang="0">
                  <a:pos x="49" y="483"/>
                </a:cxn>
                <a:cxn ang="0">
                  <a:pos x="73" y="478"/>
                </a:cxn>
                <a:cxn ang="0">
                  <a:pos x="87" y="463"/>
                </a:cxn>
                <a:cxn ang="0">
                  <a:pos x="92" y="448"/>
                </a:cxn>
                <a:cxn ang="0">
                  <a:pos x="94" y="436"/>
                </a:cxn>
                <a:cxn ang="0">
                  <a:pos x="94" y="144"/>
                </a:cxn>
                <a:cxn ang="0">
                  <a:pos x="117" y="925"/>
                </a:cxn>
                <a:cxn ang="0">
                  <a:pos x="120" y="931"/>
                </a:cxn>
                <a:cxn ang="0">
                  <a:pos x="131" y="945"/>
                </a:cxn>
                <a:cxn ang="0">
                  <a:pos x="151" y="959"/>
                </a:cxn>
                <a:cxn ang="0">
                  <a:pos x="173" y="964"/>
                </a:cxn>
                <a:cxn ang="0">
                  <a:pos x="197" y="963"/>
                </a:cxn>
                <a:cxn ang="0">
                  <a:pos x="222" y="952"/>
                </a:cxn>
                <a:cxn ang="0">
                  <a:pos x="236" y="937"/>
                </a:cxn>
                <a:cxn ang="0">
                  <a:pos x="242" y="927"/>
                </a:cxn>
                <a:cxn ang="0">
                  <a:pos x="242" y="433"/>
                </a:cxn>
                <a:cxn ang="0">
                  <a:pos x="262" y="436"/>
                </a:cxn>
                <a:cxn ang="0">
                  <a:pos x="262" y="463"/>
                </a:cxn>
                <a:cxn ang="0">
                  <a:pos x="264" y="512"/>
                </a:cxn>
                <a:cxn ang="0">
                  <a:pos x="264" y="576"/>
                </a:cxn>
                <a:cxn ang="0">
                  <a:pos x="264" y="651"/>
                </a:cxn>
                <a:cxn ang="0">
                  <a:pos x="264" y="727"/>
                </a:cxn>
                <a:cxn ang="0">
                  <a:pos x="265" y="803"/>
                </a:cxn>
                <a:cxn ang="0">
                  <a:pos x="265" y="871"/>
                </a:cxn>
                <a:cxn ang="0">
                  <a:pos x="265" y="925"/>
                </a:cxn>
                <a:cxn ang="0">
                  <a:pos x="266" y="931"/>
                </a:cxn>
                <a:cxn ang="0">
                  <a:pos x="274" y="944"/>
                </a:cxn>
                <a:cxn ang="0">
                  <a:pos x="291" y="957"/>
                </a:cxn>
                <a:cxn ang="0">
                  <a:pos x="323" y="964"/>
                </a:cxn>
                <a:cxn ang="0">
                  <a:pos x="355" y="957"/>
                </a:cxn>
                <a:cxn ang="0">
                  <a:pos x="373" y="945"/>
                </a:cxn>
                <a:cxn ang="0">
                  <a:pos x="380" y="931"/>
                </a:cxn>
                <a:cxn ang="0">
                  <a:pos x="381" y="926"/>
                </a:cxn>
                <a:cxn ang="0">
                  <a:pos x="405" y="144"/>
                </a:cxn>
                <a:cxn ang="0">
                  <a:pos x="407" y="436"/>
                </a:cxn>
                <a:cxn ang="0">
                  <a:pos x="410" y="449"/>
                </a:cxn>
                <a:cxn ang="0">
                  <a:pos x="420" y="466"/>
                </a:cxn>
                <a:cxn ang="0">
                  <a:pos x="439" y="478"/>
                </a:cxn>
                <a:cxn ang="0">
                  <a:pos x="466" y="478"/>
                </a:cxn>
                <a:cxn ang="0">
                  <a:pos x="484" y="466"/>
                </a:cxn>
                <a:cxn ang="0">
                  <a:pos x="495" y="449"/>
                </a:cxn>
                <a:cxn ang="0">
                  <a:pos x="498" y="441"/>
                </a:cxn>
                <a:cxn ang="0">
                  <a:pos x="497" y="59"/>
                </a:cxn>
                <a:cxn ang="0">
                  <a:pos x="475" y="24"/>
                </a:cxn>
                <a:cxn ang="0">
                  <a:pos x="440" y="3"/>
                </a:cxn>
                <a:cxn ang="0">
                  <a:pos x="82" y="0"/>
                </a:cxn>
              </a:cxnLst>
              <a:rect l="0" t="0" r="0" b="0"/>
              <a:pathLst>
                <a:path w="573" h="1111">
                  <a:moveTo>
                    <a:pt x="94" y="0"/>
                  </a:moveTo>
                  <a:lnTo>
                    <a:pt x="72" y="5"/>
                  </a:lnTo>
                  <a:lnTo>
                    <a:pt x="50" y="16"/>
                  </a:lnTo>
                  <a:lnTo>
                    <a:pt x="30" y="32"/>
                  </a:lnTo>
                  <a:lnTo>
                    <a:pt x="15" y="53"/>
                  </a:lnTo>
                  <a:lnTo>
                    <a:pt x="4" y="75"/>
                  </a:lnTo>
                  <a:lnTo>
                    <a:pt x="0" y="99"/>
                  </a:lnTo>
                  <a:lnTo>
                    <a:pt x="0" y="509"/>
                  </a:lnTo>
                  <a:lnTo>
                    <a:pt x="0" y="511"/>
                  </a:lnTo>
                  <a:lnTo>
                    <a:pt x="1" y="516"/>
                  </a:lnTo>
                  <a:lnTo>
                    <a:pt x="4" y="525"/>
                  </a:lnTo>
                  <a:lnTo>
                    <a:pt x="9" y="533"/>
                  </a:lnTo>
                  <a:lnTo>
                    <a:pt x="16" y="543"/>
                  </a:lnTo>
                  <a:lnTo>
                    <a:pt x="26" y="550"/>
                  </a:lnTo>
                  <a:lnTo>
                    <a:pt x="39" y="556"/>
                  </a:lnTo>
                  <a:lnTo>
                    <a:pt x="56" y="557"/>
                  </a:lnTo>
                  <a:lnTo>
                    <a:pt x="72" y="556"/>
                  </a:lnTo>
                  <a:lnTo>
                    <a:pt x="84" y="551"/>
                  </a:lnTo>
                  <a:lnTo>
                    <a:pt x="92" y="543"/>
                  </a:lnTo>
                  <a:lnTo>
                    <a:pt x="100" y="534"/>
                  </a:lnTo>
                  <a:lnTo>
                    <a:pt x="103" y="525"/>
                  </a:lnTo>
                  <a:lnTo>
                    <a:pt x="106" y="516"/>
                  </a:lnTo>
                  <a:lnTo>
                    <a:pt x="107" y="508"/>
                  </a:lnTo>
                  <a:lnTo>
                    <a:pt x="108" y="503"/>
                  </a:lnTo>
                  <a:lnTo>
                    <a:pt x="108" y="500"/>
                  </a:lnTo>
                  <a:lnTo>
                    <a:pt x="108" y="166"/>
                  </a:lnTo>
                  <a:lnTo>
                    <a:pt x="134" y="167"/>
                  </a:lnTo>
                  <a:lnTo>
                    <a:pt x="135" y="1066"/>
                  </a:lnTo>
                  <a:lnTo>
                    <a:pt x="136" y="1068"/>
                  </a:lnTo>
                  <a:lnTo>
                    <a:pt x="138" y="1073"/>
                  </a:lnTo>
                  <a:lnTo>
                    <a:pt x="143" y="1080"/>
                  </a:lnTo>
                  <a:lnTo>
                    <a:pt x="151" y="1089"/>
                  </a:lnTo>
                  <a:lnTo>
                    <a:pt x="162" y="1097"/>
                  </a:lnTo>
                  <a:lnTo>
                    <a:pt x="174" y="1105"/>
                  </a:lnTo>
                  <a:lnTo>
                    <a:pt x="189" y="1110"/>
                  </a:lnTo>
                  <a:lnTo>
                    <a:pt x="199" y="1111"/>
                  </a:lnTo>
                  <a:lnTo>
                    <a:pt x="217" y="1111"/>
                  </a:lnTo>
                  <a:lnTo>
                    <a:pt x="227" y="1110"/>
                  </a:lnTo>
                  <a:lnTo>
                    <a:pt x="243" y="1105"/>
                  </a:lnTo>
                  <a:lnTo>
                    <a:pt x="255" y="1097"/>
                  </a:lnTo>
                  <a:lnTo>
                    <a:pt x="265" y="1089"/>
                  </a:lnTo>
                  <a:lnTo>
                    <a:pt x="272" y="1080"/>
                  </a:lnTo>
                  <a:lnTo>
                    <a:pt x="276" y="1073"/>
                  </a:lnTo>
                  <a:lnTo>
                    <a:pt x="278" y="1068"/>
                  </a:lnTo>
                  <a:lnTo>
                    <a:pt x="279" y="1066"/>
                  </a:lnTo>
                  <a:lnTo>
                    <a:pt x="279" y="499"/>
                  </a:lnTo>
                  <a:lnTo>
                    <a:pt x="302" y="499"/>
                  </a:lnTo>
                  <a:lnTo>
                    <a:pt x="302" y="503"/>
                  </a:lnTo>
                  <a:lnTo>
                    <a:pt x="302" y="515"/>
                  </a:lnTo>
                  <a:lnTo>
                    <a:pt x="302" y="534"/>
                  </a:lnTo>
                  <a:lnTo>
                    <a:pt x="302" y="560"/>
                  </a:lnTo>
                  <a:lnTo>
                    <a:pt x="304" y="590"/>
                  </a:lnTo>
                  <a:lnTo>
                    <a:pt x="304" y="626"/>
                  </a:lnTo>
                  <a:lnTo>
                    <a:pt x="304" y="664"/>
                  </a:lnTo>
                  <a:lnTo>
                    <a:pt x="304" y="706"/>
                  </a:lnTo>
                  <a:lnTo>
                    <a:pt x="304" y="750"/>
                  </a:lnTo>
                  <a:lnTo>
                    <a:pt x="304" y="793"/>
                  </a:lnTo>
                  <a:lnTo>
                    <a:pt x="304" y="838"/>
                  </a:lnTo>
                  <a:lnTo>
                    <a:pt x="305" y="882"/>
                  </a:lnTo>
                  <a:lnTo>
                    <a:pt x="305" y="926"/>
                  </a:lnTo>
                  <a:lnTo>
                    <a:pt x="305" y="966"/>
                  </a:lnTo>
                  <a:lnTo>
                    <a:pt x="305" y="1004"/>
                  </a:lnTo>
                  <a:lnTo>
                    <a:pt x="305" y="1037"/>
                  </a:lnTo>
                  <a:lnTo>
                    <a:pt x="305" y="1066"/>
                  </a:lnTo>
                  <a:lnTo>
                    <a:pt x="305" y="1067"/>
                  </a:lnTo>
                  <a:lnTo>
                    <a:pt x="306" y="1073"/>
                  </a:lnTo>
                  <a:lnTo>
                    <a:pt x="310" y="1079"/>
                  </a:lnTo>
                  <a:lnTo>
                    <a:pt x="315" y="1088"/>
                  </a:lnTo>
                  <a:lnTo>
                    <a:pt x="323" y="1096"/>
                  </a:lnTo>
                  <a:lnTo>
                    <a:pt x="335" y="1103"/>
                  </a:lnTo>
                  <a:lnTo>
                    <a:pt x="351" y="1108"/>
                  </a:lnTo>
                  <a:lnTo>
                    <a:pt x="372" y="1111"/>
                  </a:lnTo>
                  <a:lnTo>
                    <a:pt x="392" y="1108"/>
                  </a:lnTo>
                  <a:lnTo>
                    <a:pt x="408" y="1103"/>
                  </a:lnTo>
                  <a:lnTo>
                    <a:pt x="420" y="1096"/>
                  </a:lnTo>
                  <a:lnTo>
                    <a:pt x="429" y="1089"/>
                  </a:lnTo>
                  <a:lnTo>
                    <a:pt x="434" y="1080"/>
                  </a:lnTo>
                  <a:lnTo>
                    <a:pt x="437" y="1073"/>
                  </a:lnTo>
                  <a:lnTo>
                    <a:pt x="438" y="1068"/>
                  </a:lnTo>
                  <a:lnTo>
                    <a:pt x="438" y="1067"/>
                  </a:lnTo>
                  <a:lnTo>
                    <a:pt x="440" y="166"/>
                  </a:lnTo>
                  <a:lnTo>
                    <a:pt x="466" y="166"/>
                  </a:lnTo>
                  <a:lnTo>
                    <a:pt x="466" y="500"/>
                  </a:lnTo>
                  <a:lnTo>
                    <a:pt x="468" y="503"/>
                  </a:lnTo>
                  <a:lnTo>
                    <a:pt x="469" y="509"/>
                  </a:lnTo>
                  <a:lnTo>
                    <a:pt x="472" y="517"/>
                  </a:lnTo>
                  <a:lnTo>
                    <a:pt x="477" y="527"/>
                  </a:lnTo>
                  <a:lnTo>
                    <a:pt x="483" y="537"/>
                  </a:lnTo>
                  <a:lnTo>
                    <a:pt x="493" y="545"/>
                  </a:lnTo>
                  <a:lnTo>
                    <a:pt x="505" y="551"/>
                  </a:lnTo>
                  <a:lnTo>
                    <a:pt x="520" y="554"/>
                  </a:lnTo>
                  <a:lnTo>
                    <a:pt x="536" y="551"/>
                  </a:lnTo>
                  <a:lnTo>
                    <a:pt x="548" y="545"/>
                  </a:lnTo>
                  <a:lnTo>
                    <a:pt x="557" y="537"/>
                  </a:lnTo>
                  <a:lnTo>
                    <a:pt x="563" y="527"/>
                  </a:lnTo>
                  <a:lnTo>
                    <a:pt x="570" y="517"/>
                  </a:lnTo>
                  <a:lnTo>
                    <a:pt x="573" y="510"/>
                  </a:lnTo>
                  <a:lnTo>
                    <a:pt x="573" y="508"/>
                  </a:lnTo>
                  <a:lnTo>
                    <a:pt x="573" y="79"/>
                  </a:lnTo>
                  <a:lnTo>
                    <a:pt x="572" y="68"/>
                  </a:lnTo>
                  <a:lnTo>
                    <a:pt x="561" y="47"/>
                  </a:lnTo>
                  <a:lnTo>
                    <a:pt x="546" y="28"/>
                  </a:lnTo>
                  <a:lnTo>
                    <a:pt x="528" y="14"/>
                  </a:lnTo>
                  <a:lnTo>
                    <a:pt x="506" y="4"/>
                  </a:lnTo>
                  <a:lnTo>
                    <a:pt x="485" y="0"/>
                  </a:lnTo>
                  <a:lnTo>
                    <a:pt x="94" y="0"/>
                  </a:lnTo>
                  <a:close/>
                </a:path>
              </a:pathLst>
            </a:custGeom>
            <a:solidFill>
              <a:schemeClr val="accent1"/>
            </a:solidFill>
            <a:ln w="0">
              <a:noFill/>
            </a:ln>
          </p:spPr>
          <p:txBody>
            <a:bodyPr/>
            <a:lstStyle/>
            <a:p>
              <a:endParaRPr lang="zh-CN" altLang="en-US"/>
            </a:p>
          </p:txBody>
        </p:sp>
      </p:grpSp>
      <p:sp>
        <p:nvSpPr>
          <p:cNvPr id="168995" name="矩形 483371"/>
          <p:cNvSpPr/>
          <p:nvPr/>
        </p:nvSpPr>
        <p:spPr>
          <a:xfrm>
            <a:off x="175895" y="2462530"/>
            <a:ext cx="3024505" cy="2414905"/>
          </a:xfrm>
          <a:prstGeom prst="rect">
            <a:avLst/>
          </a:prstGeom>
          <a:noFill/>
          <a:ln w="9525">
            <a:noFill/>
          </a:ln>
        </p:spPr>
        <p:txBody>
          <a:bodyPr wrap="square" lIns="77221" tIns="38611" rIns="77221" bIns="38611" anchor="t">
            <a:spAutoFit/>
          </a:bodyPr>
          <a:lstStyle/>
          <a:p>
            <a:pPr defTabSz="911225"/>
            <a:r>
              <a:rPr lang="zh-CN" altLang="en-US" sz="3200" b="1" dirty="0" smtClean="0">
                <a:solidFill>
                  <a:srgbClr val="FF0000"/>
                </a:solidFill>
                <a:latin typeface="楷体" panose="02010609060101010101" pitchFamily="49" charset="-122"/>
                <a:ea typeface="楷体" panose="02010609060101010101" pitchFamily="49" charset="-122"/>
                <a:sym typeface="+mn-ea"/>
              </a:rPr>
              <a:t>知识梳理课：</a:t>
            </a:r>
          </a:p>
          <a:p>
            <a:pPr defTabSz="911225"/>
            <a:r>
              <a:rPr lang="zh-CN" altLang="en-US" sz="2400" b="1" dirty="0" smtClean="0">
                <a:solidFill>
                  <a:schemeClr val="bg1"/>
                </a:solidFill>
                <a:latin typeface="黑体" panose="02010609060101010101" pitchFamily="49" charset="-122"/>
                <a:ea typeface="黑体" panose="02010609060101010101" pitchFamily="49" charset="-122"/>
              </a:rPr>
              <a:t>上好一轮</a:t>
            </a:r>
            <a:r>
              <a:rPr lang="zh-CN" altLang="en-US" sz="2400" b="1" dirty="0">
                <a:solidFill>
                  <a:schemeClr val="bg1"/>
                </a:solidFill>
                <a:latin typeface="黑体" panose="02010609060101010101" pitchFamily="49" charset="-122"/>
                <a:ea typeface="黑体" panose="02010609060101010101" pitchFamily="49" charset="-122"/>
              </a:rPr>
              <a:t>示范课</a:t>
            </a:r>
          </a:p>
          <a:p>
            <a:pPr defTabSz="911225"/>
            <a:r>
              <a:rPr lang="zh-CN" altLang="en-US" sz="2400" b="1" dirty="0">
                <a:solidFill>
                  <a:schemeClr val="bg1"/>
                </a:solidFill>
                <a:latin typeface="黑体" panose="02010609060101010101" pitchFamily="49" charset="-122"/>
                <a:ea typeface="黑体" panose="02010609060101010101" pitchFamily="49" charset="-122"/>
              </a:rPr>
              <a:t>；讲课侧重：网络构建</a:t>
            </a:r>
            <a:r>
              <a:rPr lang="zh-CN" altLang="en-US" sz="2400" b="1" dirty="0" smtClean="0">
                <a:solidFill>
                  <a:schemeClr val="bg1"/>
                </a:solidFill>
                <a:latin typeface="黑体" panose="02010609060101010101" pitchFamily="49" charset="-122"/>
                <a:ea typeface="黑体" panose="02010609060101010101" pitchFamily="49" charset="-122"/>
              </a:rPr>
              <a:t>、阶段特征、中西</a:t>
            </a:r>
            <a:r>
              <a:rPr lang="zh-CN" altLang="en-US" sz="2400" b="1" dirty="0">
                <a:solidFill>
                  <a:schemeClr val="bg1"/>
                </a:solidFill>
                <a:latin typeface="黑体" panose="02010609060101010101" pitchFamily="49" charset="-122"/>
                <a:ea typeface="黑体" panose="02010609060101010101" pitchFamily="49" charset="-122"/>
              </a:rPr>
              <a:t>对比、唯物史观、家国情怀、传统文化等</a:t>
            </a:r>
          </a:p>
        </p:txBody>
      </p:sp>
      <p:sp>
        <p:nvSpPr>
          <p:cNvPr id="168996" name="矩形 483372"/>
          <p:cNvSpPr/>
          <p:nvPr/>
        </p:nvSpPr>
        <p:spPr>
          <a:xfrm>
            <a:off x="6148705" y="2494915"/>
            <a:ext cx="3012440" cy="2417078"/>
          </a:xfrm>
          <a:prstGeom prst="rect">
            <a:avLst/>
          </a:prstGeom>
          <a:noFill/>
          <a:ln w="9525">
            <a:noFill/>
          </a:ln>
        </p:spPr>
        <p:txBody>
          <a:bodyPr wrap="square" lIns="77221" tIns="38611" rIns="77221" bIns="38611" anchor="t">
            <a:spAutoFit/>
          </a:bodyPr>
          <a:lstStyle/>
          <a:p>
            <a:pPr defTabSz="911225"/>
            <a:r>
              <a:rPr lang="zh-CN" altLang="en-US" sz="3200" b="1" dirty="0">
                <a:solidFill>
                  <a:srgbClr val="FF0000"/>
                </a:solidFill>
                <a:latin typeface="楷体" panose="02010609060101010101" pitchFamily="49" charset="-122"/>
                <a:ea typeface="楷体" panose="02010609060101010101" pitchFamily="49" charset="-122"/>
                <a:sym typeface="Wingdings" panose="05000000000000000000" charset="0"/>
              </a:rPr>
              <a:t>习题讲评课</a:t>
            </a:r>
          </a:p>
          <a:p>
            <a:pPr defTabSz="911225"/>
            <a:r>
              <a:rPr lang="zh-CN" altLang="en-US" sz="2400" b="1" dirty="0">
                <a:solidFill>
                  <a:schemeClr val="bg1"/>
                </a:solidFill>
                <a:latin typeface="黑体" panose="02010609060101010101" pitchFamily="49" charset="-122"/>
                <a:ea typeface="黑体" panose="02010609060101010101" pitchFamily="49" charset="-122"/>
                <a:sym typeface="Wingdings" panose="05000000000000000000" charset="0"/>
              </a:rPr>
              <a:t>习题补基、习题延展</a:t>
            </a:r>
          </a:p>
          <a:p>
            <a:pPr defTabSz="911225"/>
            <a:r>
              <a:rPr lang="zh-CN" altLang="en-US" sz="2400" b="1" dirty="0">
                <a:solidFill>
                  <a:schemeClr val="bg1"/>
                </a:solidFill>
                <a:latin typeface="黑体" panose="02010609060101010101" pitchFamily="49" charset="-122"/>
                <a:ea typeface="黑体" panose="02010609060101010101" pitchFamily="49" charset="-122"/>
                <a:sym typeface="Wingdings" panose="05000000000000000000" charset="0"/>
              </a:rPr>
              <a:t>习题提能</a:t>
            </a:r>
            <a:r>
              <a:rPr lang="zh-CN" altLang="en-US" sz="2400" b="1" dirty="0">
                <a:solidFill>
                  <a:schemeClr val="bg1"/>
                </a:solidFill>
                <a:latin typeface="黑体" panose="02010609060101010101" pitchFamily="49" charset="-122"/>
                <a:ea typeface="黑体" panose="02010609060101010101" pitchFamily="49" charset="-122"/>
                <a:sym typeface="+mn-ea"/>
              </a:rPr>
              <a:t>（针对高考要求的能力</a:t>
            </a:r>
            <a:r>
              <a:rPr lang="zh-CN" altLang="en-US" sz="2400" b="1" dirty="0" smtClean="0">
                <a:solidFill>
                  <a:schemeClr val="bg1"/>
                </a:solidFill>
                <a:latin typeface="黑体" panose="02010609060101010101" pitchFamily="49" charset="-122"/>
                <a:ea typeface="黑体" panose="02010609060101010101" pitchFamily="49" charset="-122"/>
                <a:sym typeface="+mn-ea"/>
              </a:rPr>
              <a:t>和一轮复习后仍旧欠缺的能力</a:t>
            </a:r>
            <a:r>
              <a:rPr lang="zh-CN" altLang="en-US" sz="2400" b="1" dirty="0">
                <a:solidFill>
                  <a:schemeClr val="bg1"/>
                </a:solidFill>
                <a:latin typeface="黑体" panose="02010609060101010101" pitchFamily="49" charset="-122"/>
                <a:ea typeface="黑体" panose="02010609060101010101" pitchFamily="49" charset="-122"/>
                <a:sym typeface="+mn-ea"/>
              </a:rPr>
              <a:t>方面）</a:t>
            </a:r>
          </a:p>
        </p:txBody>
      </p:sp>
      <p:sp>
        <p:nvSpPr>
          <p:cNvPr id="167973" name="矩形 483373"/>
          <p:cNvSpPr/>
          <p:nvPr/>
        </p:nvSpPr>
        <p:spPr>
          <a:xfrm>
            <a:off x="3670300" y="1782763"/>
            <a:ext cx="2446338" cy="553085"/>
          </a:xfrm>
          <a:prstGeom prst="rect">
            <a:avLst/>
          </a:prstGeom>
          <a:noFill/>
          <a:ln w="9525">
            <a:noFill/>
          </a:ln>
        </p:spPr>
        <p:txBody>
          <a:bodyPr lIns="77221" tIns="38611" rIns="77221" bIns="38611" anchor="t">
            <a:spAutoFit/>
          </a:bodyPr>
          <a:lstStyle/>
          <a:p>
            <a:pPr defTabSz="911225"/>
            <a:r>
              <a:rPr lang="zh-CN" altLang="en-US" sz="3100" b="1" dirty="0">
                <a:solidFill>
                  <a:srgbClr val="FF0000"/>
                </a:solidFill>
                <a:latin typeface="黑体" panose="02010609060101010101" pitchFamily="49" charset="-122"/>
                <a:ea typeface="黑体" panose="02010609060101010101" pitchFamily="49" charset="-122"/>
              </a:rPr>
              <a:t>高效课堂</a:t>
            </a:r>
          </a:p>
        </p:txBody>
      </p:sp>
      <p:sp>
        <p:nvSpPr>
          <p:cNvPr id="5"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a:lnSpc>
                <a:spcPct val="80000"/>
              </a:lnSpc>
            </a:pPr>
            <a:r>
              <a:rPr lang="zh-CN" altLang="en-US" sz="3600" b="1" u="sng" dirty="0" smtClean="0">
                <a:solidFill>
                  <a:srgbClr val="FF0000"/>
                </a:solidFill>
                <a:latin typeface="华文行楷" panose="02010800040101010101" charset="-122"/>
                <a:ea typeface="华文行楷" panose="02010800040101010101" charset="-122"/>
                <a:sym typeface="+mn-ea"/>
              </a:rPr>
              <a:t>策略三   </a:t>
            </a:r>
            <a:r>
              <a:rPr lang="zh-CN" altLang="en-US" sz="3600" b="1" u="sng" dirty="0" smtClean="0">
                <a:solidFill>
                  <a:srgbClr val="FF0000"/>
                </a:solidFill>
                <a:latin typeface="华文行楷" panose="02010800040101010101" charset="-122"/>
                <a:ea typeface="华文行楷" panose="02010800040101010101" charset="-122"/>
              </a:rPr>
              <a:t>高效课堂</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8995"/>
                                        </p:tgtEl>
                                        <p:attrNameLst>
                                          <p:attrName>style.visibility</p:attrName>
                                        </p:attrNameLst>
                                      </p:cBhvr>
                                      <p:to>
                                        <p:strVal val="visible"/>
                                      </p:to>
                                    </p:set>
                                    <p:anim calcmode="lin" valueType="num">
                                      <p:cBhvr additive="base">
                                        <p:cTn id="7" dur="500" fill="hold"/>
                                        <p:tgtEl>
                                          <p:spTgt spid="168995"/>
                                        </p:tgtEl>
                                        <p:attrNameLst>
                                          <p:attrName>ppt_x</p:attrName>
                                        </p:attrNameLst>
                                      </p:cBhvr>
                                      <p:tavLst>
                                        <p:tav tm="0">
                                          <p:val>
                                            <p:strVal val="#ppt_x"/>
                                          </p:val>
                                        </p:tav>
                                        <p:tav tm="100000">
                                          <p:val>
                                            <p:strVal val="#ppt_x"/>
                                          </p:val>
                                        </p:tav>
                                      </p:tavLst>
                                    </p:anim>
                                    <p:anim calcmode="lin" valueType="num">
                                      <p:cBhvr additive="base">
                                        <p:cTn id="8" dur="500" fill="hold"/>
                                        <p:tgtEl>
                                          <p:spTgt spid="1689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8996"/>
                                        </p:tgtEl>
                                        <p:attrNameLst>
                                          <p:attrName>style.visibility</p:attrName>
                                        </p:attrNameLst>
                                      </p:cBhvr>
                                      <p:to>
                                        <p:strVal val="visible"/>
                                      </p:to>
                                    </p:set>
                                    <p:anim calcmode="lin" valueType="num">
                                      <p:cBhvr additive="base">
                                        <p:cTn id="13" dur="500" fill="hold"/>
                                        <p:tgtEl>
                                          <p:spTgt spid="168996"/>
                                        </p:tgtEl>
                                        <p:attrNameLst>
                                          <p:attrName>ppt_x</p:attrName>
                                        </p:attrNameLst>
                                      </p:cBhvr>
                                      <p:tavLst>
                                        <p:tav tm="0">
                                          <p:val>
                                            <p:strVal val="#ppt_x"/>
                                          </p:val>
                                        </p:tav>
                                        <p:tav tm="100000">
                                          <p:val>
                                            <p:strVal val="#ppt_x"/>
                                          </p:val>
                                        </p:tav>
                                      </p:tavLst>
                                    </p:anim>
                                    <p:anim calcmode="lin" valueType="num">
                                      <p:cBhvr additive="base">
                                        <p:cTn id="14" dur="500" fill="hold"/>
                                        <p:tgtEl>
                                          <p:spTgt spid="1689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95" grpId="0"/>
      <p:bldP spid="168996" grpId="0"/>
    </p:bldLst>
  </p:timing>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1" name="Rectangle 3"/>
          <p:cNvSpPr>
            <a:spLocks noGrp="1" noChangeArrowheads="1"/>
          </p:cNvSpPr>
          <p:nvPr>
            <p:ph type="body" idx="1"/>
          </p:nvPr>
        </p:nvSpPr>
        <p:spPr>
          <a:xfrm>
            <a:off x="411955" y="392112"/>
            <a:ext cx="8435975" cy="6165850"/>
          </a:xfrm>
        </p:spPr>
        <p:txBody>
          <a:bodyPr/>
          <a:lstStyle/>
          <a:p>
            <a:r>
              <a:rPr lang="zh-CN" altLang="en-US" sz="4400" b="1" u="sng" dirty="0" smtClean="0">
                <a:solidFill>
                  <a:srgbClr val="FF0000"/>
                </a:solidFill>
                <a:latin typeface="华文行楷" panose="02010800040101010101" charset="-122"/>
                <a:ea typeface="华文行楷" panose="02010800040101010101" charset="-122"/>
                <a:sym typeface="+mn-ea"/>
              </a:rPr>
              <a:t>策略三 </a:t>
            </a:r>
            <a:r>
              <a:rPr lang="zh-CN" altLang="en-US" sz="4400" b="1" u="sng" dirty="0" smtClean="0">
                <a:solidFill>
                  <a:srgbClr val="FF0000"/>
                </a:solidFill>
                <a:latin typeface="华文行楷" panose="02010800040101010101" charset="-122"/>
                <a:ea typeface="华文行楷" panose="02010800040101010101" charset="-122"/>
              </a:rPr>
              <a:t>高效课堂</a:t>
            </a:r>
            <a:endParaRPr lang="zh-CN" altLang="en-US" sz="4400" b="1" u="sng" dirty="0">
              <a:solidFill>
                <a:srgbClr val="FF0000"/>
              </a:solidFill>
              <a:latin typeface="华文行楷" panose="02010800040101010101" charset="-122"/>
              <a:ea typeface="华文行楷" panose="02010800040101010101" charset="-122"/>
            </a:endParaRPr>
          </a:p>
          <a:p>
            <a:r>
              <a:rPr lang="en-US" sz="3600" b="1" dirty="0">
                <a:solidFill>
                  <a:srgbClr val="FF0000"/>
                </a:solidFill>
                <a:latin typeface="楷体" panose="02010609060101010101" pitchFamily="49" charset="-122"/>
                <a:ea typeface="楷体" panose="02010609060101010101" pitchFamily="49" charset="-122"/>
              </a:rPr>
              <a:t>1.</a:t>
            </a:r>
            <a:r>
              <a:rPr lang="zh-CN" altLang="en-US" sz="3600" b="1" dirty="0">
                <a:solidFill>
                  <a:srgbClr val="FF0000"/>
                </a:solidFill>
                <a:latin typeface="楷体" panose="02010609060101010101" pitchFamily="49" charset="-122"/>
                <a:ea typeface="楷体" panose="02010609060101010101" pitchFamily="49" charset="-122"/>
              </a:rPr>
              <a:t> </a:t>
            </a:r>
            <a:r>
              <a:rPr lang="zh-CN" altLang="en-US" sz="3600" b="1" dirty="0" smtClean="0">
                <a:solidFill>
                  <a:srgbClr val="FF0000"/>
                </a:solidFill>
                <a:latin typeface="楷体" panose="02010609060101010101" pitchFamily="49" charset="-122"/>
                <a:ea typeface="楷体" panose="02010609060101010101" pitchFamily="49" charset="-122"/>
              </a:rPr>
              <a:t>知识梳理课</a:t>
            </a:r>
            <a:endParaRPr lang="en-US" altLang="zh-CN" sz="3600" b="1" dirty="0" smtClean="0">
              <a:solidFill>
                <a:srgbClr val="FF0000"/>
              </a:solidFill>
              <a:latin typeface="楷体" panose="02010609060101010101" pitchFamily="49" charset="-122"/>
              <a:ea typeface="楷体" panose="02010609060101010101" pitchFamily="49" charset="-122"/>
            </a:endParaRPr>
          </a:p>
        </p:txBody>
      </p:sp>
      <p:sp>
        <p:nvSpPr>
          <p:cNvPr id="3" name="Freeform 19"/>
          <p:cNvSpPr>
            <a:spLocks noChangeArrowheads="1"/>
          </p:cNvSpPr>
          <p:nvPr/>
        </p:nvSpPr>
        <p:spPr bwMode="auto">
          <a:xfrm>
            <a:off x="2769393" y="5324475"/>
            <a:ext cx="1924050" cy="1455737"/>
          </a:xfrm>
          <a:custGeom>
            <a:avLst/>
            <a:gdLst>
              <a:gd name="T0" fmla="*/ 476 w 542"/>
              <a:gd name="T1" fmla="*/ 410 h 410"/>
              <a:gd name="T2" fmla="*/ 476 w 542"/>
              <a:gd name="T3" fmla="*/ 121 h 410"/>
              <a:gd name="T4" fmla="*/ 422 w 542"/>
              <a:gd name="T5" fmla="*/ 67 h 410"/>
              <a:gd name="T6" fmla="*/ 0 w 542"/>
              <a:gd name="T7" fmla="*/ 67 h 410"/>
              <a:gd name="T8" fmla="*/ 0 w 542"/>
              <a:gd name="T9" fmla="*/ 0 h 410"/>
              <a:gd name="T10" fmla="*/ 422 w 542"/>
              <a:gd name="T11" fmla="*/ 0 h 410"/>
              <a:gd name="T12" fmla="*/ 542 w 542"/>
              <a:gd name="T13" fmla="*/ 121 h 410"/>
              <a:gd name="T14" fmla="*/ 542 w 542"/>
              <a:gd name="T15" fmla="*/ 410 h 4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2" h="410">
                <a:moveTo>
                  <a:pt x="476" y="410"/>
                </a:moveTo>
                <a:cubicBezTo>
                  <a:pt x="476" y="121"/>
                  <a:pt x="476" y="121"/>
                  <a:pt x="476" y="121"/>
                </a:cubicBezTo>
                <a:cubicBezTo>
                  <a:pt x="476" y="91"/>
                  <a:pt x="451" y="67"/>
                  <a:pt x="422" y="67"/>
                </a:cubicBezTo>
                <a:cubicBezTo>
                  <a:pt x="0" y="67"/>
                  <a:pt x="0" y="67"/>
                  <a:pt x="0" y="67"/>
                </a:cubicBezTo>
                <a:cubicBezTo>
                  <a:pt x="0" y="0"/>
                  <a:pt x="0" y="0"/>
                  <a:pt x="0" y="0"/>
                </a:cubicBezTo>
                <a:cubicBezTo>
                  <a:pt x="422" y="0"/>
                  <a:pt x="422" y="0"/>
                  <a:pt x="422" y="0"/>
                </a:cubicBezTo>
                <a:cubicBezTo>
                  <a:pt x="488" y="0"/>
                  <a:pt x="542" y="54"/>
                  <a:pt x="542" y="121"/>
                </a:cubicBezTo>
                <a:cubicBezTo>
                  <a:pt x="542" y="410"/>
                  <a:pt x="542" y="410"/>
                  <a:pt x="542" y="410"/>
                </a:cubicBezTo>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 name="Freeform 20"/>
          <p:cNvSpPr>
            <a:spLocks noChangeArrowheads="1"/>
          </p:cNvSpPr>
          <p:nvPr/>
        </p:nvSpPr>
        <p:spPr bwMode="auto">
          <a:xfrm>
            <a:off x="4575968" y="5370512"/>
            <a:ext cx="1398588" cy="550863"/>
          </a:xfrm>
          <a:custGeom>
            <a:avLst/>
            <a:gdLst>
              <a:gd name="T0" fmla="*/ 275 w 394"/>
              <a:gd name="T1" fmla="*/ 155 h 155"/>
              <a:gd name="T2" fmla="*/ 0 w 394"/>
              <a:gd name="T3" fmla="*/ 155 h 155"/>
              <a:gd name="T4" fmla="*/ 0 w 394"/>
              <a:gd name="T5" fmla="*/ 94 h 155"/>
              <a:gd name="T6" fmla="*/ 275 w 394"/>
              <a:gd name="T7" fmla="*/ 94 h 155"/>
              <a:gd name="T8" fmla="*/ 332 w 394"/>
              <a:gd name="T9" fmla="*/ 37 h 155"/>
              <a:gd name="T10" fmla="*/ 332 w 394"/>
              <a:gd name="T11" fmla="*/ 0 h 155"/>
              <a:gd name="T12" fmla="*/ 394 w 394"/>
              <a:gd name="T13" fmla="*/ 0 h 155"/>
              <a:gd name="T14" fmla="*/ 394 w 394"/>
              <a:gd name="T15" fmla="*/ 37 h 155"/>
              <a:gd name="T16" fmla="*/ 275 w 394"/>
              <a:gd name="T1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155">
                <a:moveTo>
                  <a:pt x="275" y="155"/>
                </a:moveTo>
                <a:cubicBezTo>
                  <a:pt x="0" y="155"/>
                  <a:pt x="0" y="155"/>
                  <a:pt x="0" y="155"/>
                </a:cubicBezTo>
                <a:cubicBezTo>
                  <a:pt x="0" y="94"/>
                  <a:pt x="0" y="94"/>
                  <a:pt x="0" y="94"/>
                </a:cubicBezTo>
                <a:cubicBezTo>
                  <a:pt x="275" y="94"/>
                  <a:pt x="275" y="94"/>
                  <a:pt x="275" y="94"/>
                </a:cubicBezTo>
                <a:cubicBezTo>
                  <a:pt x="307" y="94"/>
                  <a:pt x="332" y="68"/>
                  <a:pt x="332" y="37"/>
                </a:cubicBezTo>
                <a:cubicBezTo>
                  <a:pt x="332" y="0"/>
                  <a:pt x="332" y="0"/>
                  <a:pt x="332" y="0"/>
                </a:cubicBezTo>
                <a:cubicBezTo>
                  <a:pt x="394" y="0"/>
                  <a:pt x="394" y="0"/>
                  <a:pt x="394" y="0"/>
                </a:cubicBezTo>
                <a:cubicBezTo>
                  <a:pt x="394" y="37"/>
                  <a:pt x="394" y="37"/>
                  <a:pt x="394" y="37"/>
                </a:cubicBezTo>
                <a:cubicBezTo>
                  <a:pt x="394" y="102"/>
                  <a:pt x="341" y="155"/>
                  <a:pt x="275" y="155"/>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 name="Freeform 21"/>
          <p:cNvSpPr>
            <a:spLocks noChangeArrowheads="1"/>
          </p:cNvSpPr>
          <p:nvPr/>
        </p:nvSpPr>
        <p:spPr bwMode="auto">
          <a:xfrm>
            <a:off x="4758531" y="3529012"/>
            <a:ext cx="1276350" cy="520700"/>
          </a:xfrm>
          <a:custGeom>
            <a:avLst/>
            <a:gdLst>
              <a:gd name="T0" fmla="*/ 250 w 360"/>
              <a:gd name="T1" fmla="*/ 147 h 147"/>
              <a:gd name="T2" fmla="*/ 0 w 360"/>
              <a:gd name="T3" fmla="*/ 147 h 147"/>
              <a:gd name="T4" fmla="*/ 0 w 360"/>
              <a:gd name="T5" fmla="*/ 102 h 147"/>
              <a:gd name="T6" fmla="*/ 250 w 360"/>
              <a:gd name="T7" fmla="*/ 102 h 147"/>
              <a:gd name="T8" fmla="*/ 315 w 360"/>
              <a:gd name="T9" fmla="*/ 37 h 147"/>
              <a:gd name="T10" fmla="*/ 315 w 360"/>
              <a:gd name="T11" fmla="*/ 0 h 147"/>
              <a:gd name="T12" fmla="*/ 360 w 360"/>
              <a:gd name="T13" fmla="*/ 0 h 147"/>
              <a:gd name="T14" fmla="*/ 360 w 360"/>
              <a:gd name="T15" fmla="*/ 37 h 147"/>
              <a:gd name="T16" fmla="*/ 250 w 360"/>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0" h="147">
                <a:moveTo>
                  <a:pt x="250" y="147"/>
                </a:moveTo>
                <a:cubicBezTo>
                  <a:pt x="0" y="147"/>
                  <a:pt x="0" y="147"/>
                  <a:pt x="0" y="147"/>
                </a:cubicBezTo>
                <a:cubicBezTo>
                  <a:pt x="0" y="102"/>
                  <a:pt x="0" y="102"/>
                  <a:pt x="0" y="102"/>
                </a:cubicBezTo>
                <a:cubicBezTo>
                  <a:pt x="250" y="102"/>
                  <a:pt x="250" y="102"/>
                  <a:pt x="250" y="102"/>
                </a:cubicBezTo>
                <a:cubicBezTo>
                  <a:pt x="286" y="102"/>
                  <a:pt x="315" y="73"/>
                  <a:pt x="315" y="37"/>
                </a:cubicBezTo>
                <a:cubicBezTo>
                  <a:pt x="315" y="0"/>
                  <a:pt x="315" y="0"/>
                  <a:pt x="315" y="0"/>
                </a:cubicBezTo>
                <a:cubicBezTo>
                  <a:pt x="360" y="0"/>
                  <a:pt x="360" y="0"/>
                  <a:pt x="360" y="0"/>
                </a:cubicBezTo>
                <a:cubicBezTo>
                  <a:pt x="360" y="37"/>
                  <a:pt x="360" y="37"/>
                  <a:pt x="360" y="37"/>
                </a:cubicBezTo>
                <a:cubicBezTo>
                  <a:pt x="360" y="98"/>
                  <a:pt x="311" y="147"/>
                  <a:pt x="250" y="147"/>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22"/>
          <p:cNvSpPr>
            <a:spLocks noChangeArrowheads="1"/>
          </p:cNvSpPr>
          <p:nvPr/>
        </p:nvSpPr>
        <p:spPr bwMode="auto">
          <a:xfrm>
            <a:off x="3840956" y="4167187"/>
            <a:ext cx="555625" cy="1282700"/>
          </a:xfrm>
          <a:custGeom>
            <a:avLst/>
            <a:gdLst>
              <a:gd name="T0" fmla="*/ 156 w 156"/>
              <a:gd name="T1" fmla="*/ 361 h 361"/>
              <a:gd name="T2" fmla="*/ 95 w 156"/>
              <a:gd name="T3" fmla="*/ 361 h 361"/>
              <a:gd name="T4" fmla="*/ 95 w 156"/>
              <a:gd name="T5" fmla="*/ 118 h 361"/>
              <a:gd name="T6" fmla="*/ 38 w 156"/>
              <a:gd name="T7" fmla="*/ 61 h 361"/>
              <a:gd name="T8" fmla="*/ 0 w 156"/>
              <a:gd name="T9" fmla="*/ 61 h 361"/>
              <a:gd name="T10" fmla="*/ 0 w 156"/>
              <a:gd name="T11" fmla="*/ 0 h 361"/>
              <a:gd name="T12" fmla="*/ 38 w 156"/>
              <a:gd name="T13" fmla="*/ 0 h 361"/>
              <a:gd name="T14" fmla="*/ 156 w 156"/>
              <a:gd name="T15" fmla="*/ 118 h 361"/>
              <a:gd name="T16" fmla="*/ 156 w 156"/>
              <a:gd name="T17" fmla="*/ 36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6" h="361">
                <a:moveTo>
                  <a:pt x="156" y="361"/>
                </a:moveTo>
                <a:cubicBezTo>
                  <a:pt x="95" y="361"/>
                  <a:pt x="95" y="361"/>
                  <a:pt x="95" y="361"/>
                </a:cubicBezTo>
                <a:cubicBezTo>
                  <a:pt x="95" y="118"/>
                  <a:pt x="95" y="118"/>
                  <a:pt x="95" y="118"/>
                </a:cubicBezTo>
                <a:cubicBezTo>
                  <a:pt x="95" y="87"/>
                  <a:pt x="69" y="61"/>
                  <a:pt x="38" y="61"/>
                </a:cubicBezTo>
                <a:cubicBezTo>
                  <a:pt x="0" y="61"/>
                  <a:pt x="0" y="61"/>
                  <a:pt x="0" y="61"/>
                </a:cubicBezTo>
                <a:cubicBezTo>
                  <a:pt x="0" y="0"/>
                  <a:pt x="0" y="0"/>
                  <a:pt x="0" y="0"/>
                </a:cubicBezTo>
                <a:cubicBezTo>
                  <a:pt x="38" y="0"/>
                  <a:pt x="38" y="0"/>
                  <a:pt x="38" y="0"/>
                </a:cubicBezTo>
                <a:cubicBezTo>
                  <a:pt x="103" y="0"/>
                  <a:pt x="156" y="53"/>
                  <a:pt x="156" y="118"/>
                </a:cubicBezTo>
                <a:lnTo>
                  <a:pt x="156" y="361"/>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23"/>
          <p:cNvSpPr>
            <a:spLocks noChangeArrowheads="1"/>
          </p:cNvSpPr>
          <p:nvPr/>
        </p:nvSpPr>
        <p:spPr bwMode="auto">
          <a:xfrm>
            <a:off x="5010943" y="4606925"/>
            <a:ext cx="1554163" cy="1243012"/>
          </a:xfrm>
          <a:custGeom>
            <a:avLst/>
            <a:gdLst>
              <a:gd name="T0" fmla="*/ 54 w 438"/>
              <a:gd name="T1" fmla="*/ 350 h 350"/>
              <a:gd name="T2" fmla="*/ 0 w 438"/>
              <a:gd name="T3" fmla="*/ 350 h 350"/>
              <a:gd name="T4" fmla="*/ 0 w 438"/>
              <a:gd name="T5" fmla="*/ 114 h 350"/>
              <a:gd name="T6" fmla="*/ 115 w 438"/>
              <a:gd name="T7" fmla="*/ 0 h 350"/>
              <a:gd name="T8" fmla="*/ 438 w 438"/>
              <a:gd name="T9" fmla="*/ 0 h 350"/>
              <a:gd name="T10" fmla="*/ 438 w 438"/>
              <a:gd name="T11" fmla="*/ 53 h 350"/>
              <a:gd name="T12" fmla="*/ 115 w 438"/>
              <a:gd name="T13" fmla="*/ 53 h 350"/>
              <a:gd name="T14" fmla="*/ 54 w 438"/>
              <a:gd name="T15" fmla="*/ 114 h 350"/>
              <a:gd name="T16" fmla="*/ 54 w 438"/>
              <a:gd name="T1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8" h="350">
                <a:moveTo>
                  <a:pt x="54" y="350"/>
                </a:moveTo>
                <a:cubicBezTo>
                  <a:pt x="0" y="350"/>
                  <a:pt x="0" y="350"/>
                  <a:pt x="0" y="350"/>
                </a:cubicBezTo>
                <a:cubicBezTo>
                  <a:pt x="0" y="114"/>
                  <a:pt x="0" y="114"/>
                  <a:pt x="0" y="114"/>
                </a:cubicBezTo>
                <a:cubicBezTo>
                  <a:pt x="0" y="51"/>
                  <a:pt x="52" y="0"/>
                  <a:pt x="115" y="0"/>
                </a:cubicBezTo>
                <a:cubicBezTo>
                  <a:pt x="438" y="0"/>
                  <a:pt x="438" y="0"/>
                  <a:pt x="438" y="0"/>
                </a:cubicBezTo>
                <a:cubicBezTo>
                  <a:pt x="438" y="53"/>
                  <a:pt x="438" y="53"/>
                  <a:pt x="438" y="53"/>
                </a:cubicBezTo>
                <a:cubicBezTo>
                  <a:pt x="115" y="53"/>
                  <a:pt x="115" y="53"/>
                  <a:pt x="115" y="53"/>
                </a:cubicBezTo>
                <a:cubicBezTo>
                  <a:pt x="81" y="53"/>
                  <a:pt x="54" y="80"/>
                  <a:pt x="54" y="114"/>
                </a:cubicBezTo>
                <a:lnTo>
                  <a:pt x="54" y="350"/>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 name="Freeform 24"/>
          <p:cNvSpPr>
            <a:spLocks noChangeArrowheads="1"/>
          </p:cNvSpPr>
          <p:nvPr/>
        </p:nvSpPr>
        <p:spPr bwMode="auto">
          <a:xfrm>
            <a:off x="3348831" y="3106737"/>
            <a:ext cx="1344612" cy="520700"/>
          </a:xfrm>
          <a:custGeom>
            <a:avLst/>
            <a:gdLst>
              <a:gd name="T0" fmla="*/ 379 w 379"/>
              <a:gd name="T1" fmla="*/ 147 h 147"/>
              <a:gd name="T2" fmla="*/ 110 w 379"/>
              <a:gd name="T3" fmla="*/ 147 h 147"/>
              <a:gd name="T4" fmla="*/ 0 w 379"/>
              <a:gd name="T5" fmla="*/ 37 h 147"/>
              <a:gd name="T6" fmla="*/ 0 w 379"/>
              <a:gd name="T7" fmla="*/ 0 h 147"/>
              <a:gd name="T8" fmla="*/ 45 w 379"/>
              <a:gd name="T9" fmla="*/ 0 h 147"/>
              <a:gd name="T10" fmla="*/ 45 w 379"/>
              <a:gd name="T11" fmla="*/ 37 h 147"/>
              <a:gd name="T12" fmla="*/ 110 w 379"/>
              <a:gd name="T13" fmla="*/ 102 h 147"/>
              <a:gd name="T14" fmla="*/ 379 w 379"/>
              <a:gd name="T15" fmla="*/ 102 h 147"/>
              <a:gd name="T16" fmla="*/ 379 w 379"/>
              <a:gd name="T17" fmla="*/ 14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9" h="147">
                <a:moveTo>
                  <a:pt x="379" y="147"/>
                </a:moveTo>
                <a:cubicBezTo>
                  <a:pt x="110" y="147"/>
                  <a:pt x="110" y="147"/>
                  <a:pt x="110" y="147"/>
                </a:cubicBezTo>
                <a:cubicBezTo>
                  <a:pt x="49" y="147"/>
                  <a:pt x="0" y="98"/>
                  <a:pt x="0" y="37"/>
                </a:cubicBezTo>
                <a:cubicBezTo>
                  <a:pt x="0" y="0"/>
                  <a:pt x="0" y="0"/>
                  <a:pt x="0" y="0"/>
                </a:cubicBezTo>
                <a:cubicBezTo>
                  <a:pt x="45" y="0"/>
                  <a:pt x="45" y="0"/>
                  <a:pt x="45" y="0"/>
                </a:cubicBezTo>
                <a:cubicBezTo>
                  <a:pt x="45" y="37"/>
                  <a:pt x="45" y="37"/>
                  <a:pt x="45" y="37"/>
                </a:cubicBezTo>
                <a:cubicBezTo>
                  <a:pt x="45" y="73"/>
                  <a:pt x="74" y="102"/>
                  <a:pt x="110" y="102"/>
                </a:cubicBezTo>
                <a:cubicBezTo>
                  <a:pt x="379" y="102"/>
                  <a:pt x="379" y="102"/>
                  <a:pt x="379" y="102"/>
                </a:cubicBezTo>
                <a:lnTo>
                  <a:pt x="379" y="14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25"/>
          <p:cNvSpPr>
            <a:spLocks noChangeArrowheads="1"/>
          </p:cNvSpPr>
          <p:nvPr/>
        </p:nvSpPr>
        <p:spPr bwMode="auto">
          <a:xfrm>
            <a:off x="3228181" y="4451350"/>
            <a:ext cx="1054100" cy="536575"/>
          </a:xfrm>
          <a:custGeom>
            <a:avLst/>
            <a:gdLst>
              <a:gd name="T0" fmla="*/ 297 w 297"/>
              <a:gd name="T1" fmla="*/ 151 h 151"/>
              <a:gd name="T2" fmla="*/ 114 w 297"/>
              <a:gd name="T3" fmla="*/ 151 h 151"/>
              <a:gd name="T4" fmla="*/ 0 w 297"/>
              <a:gd name="T5" fmla="*/ 37 h 151"/>
              <a:gd name="T6" fmla="*/ 0 w 297"/>
              <a:gd name="T7" fmla="*/ 0 h 151"/>
              <a:gd name="T8" fmla="*/ 53 w 297"/>
              <a:gd name="T9" fmla="*/ 0 h 151"/>
              <a:gd name="T10" fmla="*/ 53 w 297"/>
              <a:gd name="T11" fmla="*/ 37 h 151"/>
              <a:gd name="T12" fmla="*/ 114 w 297"/>
              <a:gd name="T13" fmla="*/ 98 h 151"/>
              <a:gd name="T14" fmla="*/ 297 w 297"/>
              <a:gd name="T15" fmla="*/ 98 h 151"/>
              <a:gd name="T16" fmla="*/ 297 w 297"/>
              <a:gd name="T17"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151">
                <a:moveTo>
                  <a:pt x="297" y="151"/>
                </a:moveTo>
                <a:cubicBezTo>
                  <a:pt x="114" y="151"/>
                  <a:pt x="114" y="151"/>
                  <a:pt x="114" y="151"/>
                </a:cubicBezTo>
                <a:cubicBezTo>
                  <a:pt x="51" y="151"/>
                  <a:pt x="0" y="100"/>
                  <a:pt x="0" y="37"/>
                </a:cubicBezTo>
                <a:cubicBezTo>
                  <a:pt x="0" y="0"/>
                  <a:pt x="0" y="0"/>
                  <a:pt x="0" y="0"/>
                </a:cubicBezTo>
                <a:cubicBezTo>
                  <a:pt x="53" y="0"/>
                  <a:pt x="53" y="0"/>
                  <a:pt x="53" y="0"/>
                </a:cubicBezTo>
                <a:cubicBezTo>
                  <a:pt x="53" y="37"/>
                  <a:pt x="53" y="37"/>
                  <a:pt x="53" y="37"/>
                </a:cubicBezTo>
                <a:cubicBezTo>
                  <a:pt x="53" y="71"/>
                  <a:pt x="81" y="98"/>
                  <a:pt x="114" y="98"/>
                </a:cubicBezTo>
                <a:cubicBezTo>
                  <a:pt x="297" y="98"/>
                  <a:pt x="297" y="98"/>
                  <a:pt x="297" y="98"/>
                </a:cubicBezTo>
                <a:lnTo>
                  <a:pt x="297" y="151"/>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26"/>
          <p:cNvSpPr>
            <a:spLocks noChangeArrowheads="1"/>
          </p:cNvSpPr>
          <p:nvPr/>
        </p:nvSpPr>
        <p:spPr bwMode="auto">
          <a:xfrm>
            <a:off x="4282281" y="3652837"/>
            <a:ext cx="536575" cy="1054100"/>
          </a:xfrm>
          <a:custGeom>
            <a:avLst/>
            <a:gdLst>
              <a:gd name="T0" fmla="*/ 37 w 151"/>
              <a:gd name="T1" fmla="*/ 297 h 297"/>
              <a:gd name="T2" fmla="*/ 0 w 151"/>
              <a:gd name="T3" fmla="*/ 297 h 297"/>
              <a:gd name="T4" fmla="*/ 0 w 151"/>
              <a:gd name="T5" fmla="*/ 244 h 297"/>
              <a:gd name="T6" fmla="*/ 37 w 151"/>
              <a:gd name="T7" fmla="*/ 244 h 297"/>
              <a:gd name="T8" fmla="*/ 98 w 151"/>
              <a:gd name="T9" fmla="*/ 183 h 297"/>
              <a:gd name="T10" fmla="*/ 98 w 151"/>
              <a:gd name="T11" fmla="*/ 0 h 297"/>
              <a:gd name="T12" fmla="*/ 151 w 151"/>
              <a:gd name="T13" fmla="*/ 0 h 297"/>
              <a:gd name="T14" fmla="*/ 151 w 151"/>
              <a:gd name="T15" fmla="*/ 183 h 297"/>
              <a:gd name="T16" fmla="*/ 37 w 151"/>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97">
                <a:moveTo>
                  <a:pt x="37" y="297"/>
                </a:moveTo>
                <a:cubicBezTo>
                  <a:pt x="0" y="297"/>
                  <a:pt x="0" y="297"/>
                  <a:pt x="0" y="297"/>
                </a:cubicBezTo>
                <a:cubicBezTo>
                  <a:pt x="0" y="244"/>
                  <a:pt x="0" y="244"/>
                  <a:pt x="0" y="244"/>
                </a:cubicBezTo>
                <a:cubicBezTo>
                  <a:pt x="37" y="244"/>
                  <a:pt x="37" y="244"/>
                  <a:pt x="37" y="244"/>
                </a:cubicBezTo>
                <a:cubicBezTo>
                  <a:pt x="71" y="244"/>
                  <a:pt x="98" y="216"/>
                  <a:pt x="98" y="183"/>
                </a:cubicBezTo>
                <a:cubicBezTo>
                  <a:pt x="98" y="0"/>
                  <a:pt x="98" y="0"/>
                  <a:pt x="98" y="0"/>
                </a:cubicBezTo>
                <a:cubicBezTo>
                  <a:pt x="151" y="0"/>
                  <a:pt x="151" y="0"/>
                  <a:pt x="151" y="0"/>
                </a:cubicBezTo>
                <a:cubicBezTo>
                  <a:pt x="151" y="183"/>
                  <a:pt x="151" y="183"/>
                  <a:pt x="151" y="183"/>
                </a:cubicBezTo>
                <a:cubicBezTo>
                  <a:pt x="151" y="246"/>
                  <a:pt x="100" y="297"/>
                  <a:pt x="37" y="297"/>
                </a:cubicBez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27"/>
          <p:cNvSpPr>
            <a:spLocks noChangeArrowheads="1"/>
          </p:cNvSpPr>
          <p:nvPr/>
        </p:nvSpPr>
        <p:spPr bwMode="auto">
          <a:xfrm>
            <a:off x="4629943" y="2644775"/>
            <a:ext cx="539750" cy="1054100"/>
          </a:xfrm>
          <a:custGeom>
            <a:avLst/>
            <a:gdLst>
              <a:gd name="T0" fmla="*/ 53 w 152"/>
              <a:gd name="T1" fmla="*/ 297 h 297"/>
              <a:gd name="T2" fmla="*/ 0 w 152"/>
              <a:gd name="T3" fmla="*/ 297 h 297"/>
              <a:gd name="T4" fmla="*/ 0 w 152"/>
              <a:gd name="T5" fmla="*/ 114 h 297"/>
              <a:gd name="T6" fmla="*/ 114 w 152"/>
              <a:gd name="T7" fmla="*/ 0 h 297"/>
              <a:gd name="T8" fmla="*/ 152 w 152"/>
              <a:gd name="T9" fmla="*/ 0 h 297"/>
              <a:gd name="T10" fmla="*/ 152 w 152"/>
              <a:gd name="T11" fmla="*/ 53 h 297"/>
              <a:gd name="T12" fmla="*/ 114 w 152"/>
              <a:gd name="T13" fmla="*/ 53 h 297"/>
              <a:gd name="T14" fmla="*/ 53 w 152"/>
              <a:gd name="T15" fmla="*/ 114 h 297"/>
              <a:gd name="T16" fmla="*/ 53 w 152"/>
              <a:gd name="T17" fmla="*/ 297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297">
                <a:moveTo>
                  <a:pt x="53" y="297"/>
                </a:moveTo>
                <a:cubicBezTo>
                  <a:pt x="0" y="297"/>
                  <a:pt x="0" y="297"/>
                  <a:pt x="0" y="297"/>
                </a:cubicBezTo>
                <a:cubicBezTo>
                  <a:pt x="0" y="114"/>
                  <a:pt x="0" y="114"/>
                  <a:pt x="0" y="114"/>
                </a:cubicBezTo>
                <a:cubicBezTo>
                  <a:pt x="0" y="51"/>
                  <a:pt x="51" y="0"/>
                  <a:pt x="114" y="0"/>
                </a:cubicBezTo>
                <a:cubicBezTo>
                  <a:pt x="152" y="0"/>
                  <a:pt x="152" y="0"/>
                  <a:pt x="152" y="0"/>
                </a:cubicBezTo>
                <a:cubicBezTo>
                  <a:pt x="152" y="53"/>
                  <a:pt x="152" y="53"/>
                  <a:pt x="152" y="53"/>
                </a:cubicBezTo>
                <a:cubicBezTo>
                  <a:pt x="114" y="53"/>
                  <a:pt x="114" y="53"/>
                  <a:pt x="114" y="53"/>
                </a:cubicBezTo>
                <a:cubicBezTo>
                  <a:pt x="81" y="53"/>
                  <a:pt x="53" y="80"/>
                  <a:pt x="53" y="114"/>
                </a:cubicBezTo>
                <a:lnTo>
                  <a:pt x="53" y="297"/>
                </a:lnTo>
                <a:close/>
              </a:path>
            </a:pathLst>
          </a:custGeom>
          <a:solidFill>
            <a:srgbClr val="40404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椭圆 11"/>
          <p:cNvSpPr/>
          <p:nvPr/>
        </p:nvSpPr>
        <p:spPr>
          <a:xfrm>
            <a:off x="2618581" y="5287962"/>
            <a:ext cx="320675" cy="322263"/>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3" name="椭圆 12"/>
          <p:cNvSpPr/>
          <p:nvPr/>
        </p:nvSpPr>
        <p:spPr>
          <a:xfrm>
            <a:off x="3159918" y="4213225"/>
            <a:ext cx="320675"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4" name="椭圆 13"/>
          <p:cNvSpPr/>
          <p:nvPr/>
        </p:nvSpPr>
        <p:spPr>
          <a:xfrm>
            <a:off x="6393656" y="4546600"/>
            <a:ext cx="322262"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5" name="椭圆 14"/>
          <p:cNvSpPr/>
          <p:nvPr/>
        </p:nvSpPr>
        <p:spPr>
          <a:xfrm>
            <a:off x="5795168" y="3314700"/>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6" name="椭圆 15"/>
          <p:cNvSpPr/>
          <p:nvPr/>
        </p:nvSpPr>
        <p:spPr>
          <a:xfrm>
            <a:off x="3264693" y="2857500"/>
            <a:ext cx="320675"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7" name="椭圆 16"/>
          <p:cNvSpPr/>
          <p:nvPr/>
        </p:nvSpPr>
        <p:spPr>
          <a:xfrm>
            <a:off x="5010943" y="2536825"/>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8" name="椭圆 17"/>
          <p:cNvSpPr/>
          <p:nvPr/>
        </p:nvSpPr>
        <p:spPr>
          <a:xfrm>
            <a:off x="5712618" y="5129212"/>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19" name="文本框 2"/>
          <p:cNvSpPr txBox="1">
            <a:spLocks noChangeArrowheads="1"/>
          </p:cNvSpPr>
          <p:nvPr/>
        </p:nvSpPr>
        <p:spPr bwMode="auto">
          <a:xfrm>
            <a:off x="599281" y="5370512"/>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考情分析</a:t>
            </a:r>
            <a:endParaRPr lang="zh-CN" altLang="en-US" sz="3200" b="1" dirty="0">
              <a:latin typeface="Arial" panose="020B0604020202020204" pitchFamily="34" charset="0"/>
            </a:endParaRPr>
          </a:p>
        </p:txBody>
      </p:sp>
      <p:sp>
        <p:nvSpPr>
          <p:cNvPr id="20" name="文本框 3"/>
          <p:cNvSpPr txBox="1">
            <a:spLocks noChangeArrowheads="1"/>
          </p:cNvSpPr>
          <p:nvPr/>
        </p:nvSpPr>
        <p:spPr bwMode="auto">
          <a:xfrm>
            <a:off x="784775" y="3708479"/>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时空定位</a:t>
            </a:r>
            <a:endParaRPr lang="zh-CN" altLang="en-US" sz="3200" b="1" dirty="0">
              <a:latin typeface="Arial" panose="020B0604020202020204" pitchFamily="34" charset="0"/>
            </a:endParaRPr>
          </a:p>
        </p:txBody>
      </p:sp>
      <p:sp>
        <p:nvSpPr>
          <p:cNvPr id="21" name="文本框 4"/>
          <p:cNvSpPr txBox="1">
            <a:spLocks noChangeArrowheads="1"/>
          </p:cNvSpPr>
          <p:nvPr/>
        </p:nvSpPr>
        <p:spPr bwMode="auto">
          <a:xfrm>
            <a:off x="4529980" y="1679082"/>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网络构建</a:t>
            </a:r>
            <a:endParaRPr lang="zh-CN" altLang="en-US" sz="3200" b="1" dirty="0">
              <a:latin typeface="Arial" panose="020B0604020202020204" pitchFamily="34" charset="0"/>
            </a:endParaRPr>
          </a:p>
        </p:txBody>
      </p:sp>
      <p:sp>
        <p:nvSpPr>
          <p:cNvPr id="22" name="文本框 5"/>
          <p:cNvSpPr txBox="1">
            <a:spLocks noChangeArrowheads="1"/>
          </p:cNvSpPr>
          <p:nvPr/>
        </p:nvSpPr>
        <p:spPr bwMode="auto">
          <a:xfrm>
            <a:off x="1464134" y="2129935"/>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阶段特征</a:t>
            </a:r>
            <a:endParaRPr lang="zh-CN" altLang="en-US" sz="3200" b="1" dirty="0">
              <a:latin typeface="Arial" panose="020B0604020202020204" pitchFamily="34" charset="0"/>
            </a:endParaRPr>
          </a:p>
        </p:txBody>
      </p:sp>
      <p:sp>
        <p:nvSpPr>
          <p:cNvPr id="24" name="文本框 7"/>
          <p:cNvSpPr txBox="1">
            <a:spLocks noChangeArrowheads="1"/>
          </p:cNvSpPr>
          <p:nvPr/>
        </p:nvSpPr>
        <p:spPr bwMode="auto">
          <a:xfrm>
            <a:off x="6385535" y="2814349"/>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思维突破</a:t>
            </a:r>
            <a:endParaRPr lang="zh-CN" altLang="en-US" sz="3200" b="1" dirty="0">
              <a:latin typeface="Arial" panose="020B0604020202020204" pitchFamily="34" charset="0"/>
            </a:endParaRPr>
          </a:p>
        </p:txBody>
      </p:sp>
      <p:sp>
        <p:nvSpPr>
          <p:cNvPr id="25" name="文本框 8"/>
          <p:cNvSpPr txBox="1">
            <a:spLocks noChangeArrowheads="1"/>
          </p:cNvSpPr>
          <p:nvPr/>
        </p:nvSpPr>
        <p:spPr bwMode="auto">
          <a:xfrm>
            <a:off x="6955228" y="5357890"/>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再研考题</a:t>
            </a:r>
            <a:endParaRPr lang="zh-CN" altLang="en-US" sz="3200" b="1" dirty="0">
              <a:latin typeface="Arial" panose="020B0604020202020204" pitchFamily="34" charset="0"/>
            </a:endParaRPr>
          </a:p>
        </p:txBody>
      </p:sp>
      <p:sp>
        <p:nvSpPr>
          <p:cNvPr id="26" name="椭圆 25"/>
          <p:cNvSpPr/>
          <p:nvPr/>
        </p:nvSpPr>
        <p:spPr>
          <a:xfrm>
            <a:off x="3667918" y="4146550"/>
            <a:ext cx="322263" cy="320675"/>
          </a:xfrm>
          <a:prstGeom prst="ellipse">
            <a:avLst/>
          </a:prstGeom>
          <a:solidFill>
            <a:schemeClr val="accent1">
              <a:lumMod val="75000"/>
            </a:schemeClr>
          </a:solidFill>
          <a:ln w="762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chemeClr val="tx1">
                  <a:lumMod val="75000"/>
                  <a:lumOff val="25000"/>
                </a:schemeClr>
              </a:solidFill>
            </a:endParaRPr>
          </a:p>
        </p:txBody>
      </p:sp>
      <p:sp>
        <p:nvSpPr>
          <p:cNvPr id="2" name="TextBox 1"/>
          <p:cNvSpPr txBox="1"/>
          <p:nvPr/>
        </p:nvSpPr>
        <p:spPr>
          <a:xfrm>
            <a:off x="7137991" y="397538"/>
            <a:ext cx="1643380" cy="1569660"/>
          </a:xfrm>
          <a:prstGeom prst="rect">
            <a:avLst/>
          </a:prstGeom>
          <a:noFill/>
        </p:spPr>
        <p:txBody>
          <a:bodyPr wrap="square" rtlCol="0">
            <a:spAutoFit/>
          </a:bodyPr>
          <a:lstStyle/>
          <a:p>
            <a:r>
              <a:rPr lang="zh-CN" altLang="en-US" sz="9600" b="1" dirty="0" smtClean="0">
                <a:solidFill>
                  <a:srgbClr val="FF0000"/>
                </a:solidFill>
                <a:latin typeface="华文琥珀" panose="02010800040101010101" pitchFamily="2" charset="-122"/>
                <a:ea typeface="华文琥珀" panose="02010800040101010101" pitchFamily="2" charset="-122"/>
              </a:rPr>
              <a:t>？</a:t>
            </a:r>
            <a:endParaRPr lang="zh-CN" altLang="en-US" sz="9600" b="1" dirty="0">
              <a:solidFill>
                <a:srgbClr val="FF0000"/>
              </a:solidFill>
              <a:latin typeface="华文琥珀" panose="02010800040101010101" pitchFamily="2" charset="-122"/>
              <a:ea typeface="华文琥珀" panose="02010800040101010101" pitchFamily="2" charset="-122"/>
            </a:endParaRPr>
          </a:p>
        </p:txBody>
      </p:sp>
      <p:sp>
        <p:nvSpPr>
          <p:cNvPr id="27" name="文本框 8"/>
          <p:cNvSpPr txBox="1">
            <a:spLocks noChangeArrowheads="1"/>
          </p:cNvSpPr>
          <p:nvPr/>
        </p:nvSpPr>
        <p:spPr bwMode="auto">
          <a:xfrm>
            <a:off x="6955229" y="4027523"/>
            <a:ext cx="1826141" cy="584775"/>
          </a:xfrm>
          <a:prstGeom prst="rect">
            <a:avLst/>
          </a:prstGeom>
          <a:solidFill>
            <a:schemeClr val="bg1"/>
          </a:solidFill>
          <a:ln w="9525">
            <a:solidFill>
              <a:srgbClr val="FF0000"/>
            </a:solidFill>
            <a:miter lim="800000"/>
          </a:ln>
        </p:spPr>
        <p:txBody>
          <a:bodyPr wrap="none">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en-US" sz="3200" b="1" dirty="0" smtClean="0">
                <a:latin typeface="Arial" panose="020B0604020202020204" pitchFamily="34" charset="0"/>
              </a:rPr>
              <a:t>中外关联</a:t>
            </a:r>
            <a:endParaRPr lang="zh-CN" altLang="en-US" sz="3200" b="1" dirty="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80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8" fill="hold" grpId="0" nodeType="withEffect">
                                  <p:stCondLst>
                                    <p:cond delay="9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par>
                                <p:cTn id="11" presetID="22" presetClass="entr" presetSubtype="8" fill="hold" grpId="0" nodeType="withEffect">
                                  <p:stCondLst>
                                    <p:cond delay="130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4"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2" fill="hold" grpId="0" nodeType="withEffect">
                                  <p:stCondLst>
                                    <p:cond delay="1200"/>
                                  </p:stCondLst>
                                  <p:childTnLst>
                                    <p:set>
                                      <p:cBhvr>
                                        <p:cTn id="18" dur="1" fill="hold">
                                          <p:stCondLst>
                                            <p:cond delay="0"/>
                                          </p:stCondLst>
                                        </p:cTn>
                                        <p:tgtEl>
                                          <p:spTgt spid="9"/>
                                        </p:tgtEl>
                                        <p:attrNameLst>
                                          <p:attrName>style.visibility</p:attrName>
                                        </p:attrNameLst>
                                      </p:cBhvr>
                                      <p:to>
                                        <p:strVal val="visible"/>
                                      </p:to>
                                    </p:set>
                                    <p:animEffect transition="in" filter="wipe(right)">
                                      <p:cBhvr>
                                        <p:cTn id="19" dur="500"/>
                                        <p:tgtEl>
                                          <p:spTgt spid="9"/>
                                        </p:tgtEl>
                                      </p:cBhvr>
                                    </p:animEffect>
                                  </p:childTnLst>
                                </p:cTn>
                              </p:par>
                              <p:par>
                                <p:cTn id="20" presetID="22" presetClass="entr" presetSubtype="4" fill="hold" grpId="0" nodeType="withEffect">
                                  <p:stCondLst>
                                    <p:cond delay="140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8" fill="hold" grpId="0" nodeType="withEffect">
                                  <p:stCondLst>
                                    <p:cond delay="170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par>
                                <p:cTn id="26" presetID="22" presetClass="entr" presetSubtype="4" fill="hold" grpId="0" nodeType="withEffect">
                                  <p:stCondLst>
                                    <p:cond delay="180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par>
                                <p:cTn id="29" presetID="22" presetClass="entr" presetSubtype="2" fill="hold" grpId="0" nodeType="withEffect">
                                  <p:stCondLst>
                                    <p:cond delay="200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par>
                                <p:cTn id="32" presetID="53" presetClass="entr" presetSubtype="16" fill="hold" grpId="0" nodeType="withEffect">
                                  <p:stCondLst>
                                    <p:cond delay="1000"/>
                                  </p:stCondLst>
                                  <p:childTnLst>
                                    <p:set>
                                      <p:cBhvr>
                                        <p:cTn id="33" dur="1" fill="hold">
                                          <p:stCondLst>
                                            <p:cond delay="0"/>
                                          </p:stCondLst>
                                        </p:cTn>
                                        <p:tgtEl>
                                          <p:spTgt spid="12"/>
                                        </p:tgtEl>
                                        <p:attrNameLst>
                                          <p:attrName>style.visibility</p:attrName>
                                        </p:attrNameLst>
                                      </p:cBhvr>
                                      <p:to>
                                        <p:strVal val="visible"/>
                                      </p:to>
                                    </p:set>
                                    <p:anim calcmode="lin" valueType="num">
                                      <p:cBhvr>
                                        <p:cTn id="34" dur="500" fill="hold"/>
                                        <p:tgtEl>
                                          <p:spTgt spid="12"/>
                                        </p:tgtEl>
                                        <p:attrNameLst>
                                          <p:attrName>ppt_w</p:attrName>
                                        </p:attrNameLst>
                                      </p:cBhvr>
                                      <p:tavLst>
                                        <p:tav tm="0">
                                          <p:val>
                                            <p:fltVal val="0"/>
                                          </p:val>
                                        </p:tav>
                                        <p:tav tm="100000">
                                          <p:val>
                                            <p:strVal val="#ppt_w"/>
                                          </p:val>
                                        </p:tav>
                                      </p:tavLst>
                                    </p:anim>
                                    <p:anim calcmode="lin" valueType="num">
                                      <p:cBhvr>
                                        <p:cTn id="35" dur="500" fill="hold"/>
                                        <p:tgtEl>
                                          <p:spTgt spid="12"/>
                                        </p:tgtEl>
                                        <p:attrNameLst>
                                          <p:attrName>ppt_h</p:attrName>
                                        </p:attrNameLst>
                                      </p:cBhvr>
                                      <p:tavLst>
                                        <p:tav tm="0">
                                          <p:val>
                                            <p:fltVal val="0"/>
                                          </p:val>
                                        </p:tav>
                                        <p:tav tm="100000">
                                          <p:val>
                                            <p:strVal val="#ppt_h"/>
                                          </p:val>
                                        </p:tav>
                                      </p:tavLst>
                                    </p:anim>
                                    <p:animEffect transition="in" filter="fade">
                                      <p:cBhvr>
                                        <p:cTn id="36" dur="500"/>
                                        <p:tgtEl>
                                          <p:spTgt spid="12"/>
                                        </p:tgtEl>
                                      </p:cBhvr>
                                    </p:animEffect>
                                  </p:childTnLst>
                                </p:cTn>
                              </p:par>
                              <p:par>
                                <p:cTn id="37" presetID="53" presetClass="entr" presetSubtype="16" fill="hold" grpId="0" nodeType="withEffect">
                                  <p:stCondLst>
                                    <p:cond delay="150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grpId="0" nodeType="withEffect">
                                  <p:stCondLst>
                                    <p:cond delay="190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14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par>
                                <p:cTn id="52" presetID="53" presetClass="entr" presetSubtype="16" fill="hold" grpId="0" nodeType="withEffect">
                                  <p:stCondLst>
                                    <p:cond delay="220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ppt_w</p:attrName>
                                        </p:attrNameLst>
                                      </p:cBhvr>
                                      <p:tavLst>
                                        <p:tav tm="0">
                                          <p:val>
                                            <p:fltVal val="0"/>
                                          </p:val>
                                        </p:tav>
                                        <p:tav tm="100000">
                                          <p:val>
                                            <p:strVal val="#ppt_w"/>
                                          </p:val>
                                        </p:tav>
                                      </p:tavLst>
                                    </p:anim>
                                    <p:anim calcmode="lin" valueType="num">
                                      <p:cBhvr>
                                        <p:cTn id="55" dur="500" fill="hold"/>
                                        <p:tgtEl>
                                          <p:spTgt spid="16"/>
                                        </p:tgtEl>
                                        <p:attrNameLst>
                                          <p:attrName>ppt_h</p:attrName>
                                        </p:attrNameLst>
                                      </p:cBhvr>
                                      <p:tavLst>
                                        <p:tav tm="0">
                                          <p:val>
                                            <p:fltVal val="0"/>
                                          </p:val>
                                        </p:tav>
                                        <p:tav tm="100000">
                                          <p:val>
                                            <p:strVal val="#ppt_h"/>
                                          </p:val>
                                        </p:tav>
                                      </p:tavLst>
                                    </p:anim>
                                    <p:animEffect transition="in" filter="fade">
                                      <p:cBhvr>
                                        <p:cTn id="56" dur="500"/>
                                        <p:tgtEl>
                                          <p:spTgt spid="16"/>
                                        </p:tgtEl>
                                      </p:cBhvr>
                                    </p:animEffect>
                                  </p:childTnLst>
                                </p:cTn>
                              </p:par>
                              <p:par>
                                <p:cTn id="57" presetID="53" presetClass="entr" presetSubtype="16" fill="hold" grpId="0" nodeType="withEffect">
                                  <p:stCondLst>
                                    <p:cond delay="220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1300"/>
                            </p:stCondLst>
                            <p:childTnLst>
                              <p:par>
                                <p:cTn id="63" presetID="2" presetClass="entr" presetSubtype="4"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fill="hold"/>
                                        <p:tgtEl>
                                          <p:spTgt spid="26"/>
                                        </p:tgtEl>
                                        <p:attrNameLst>
                                          <p:attrName>ppt_x</p:attrName>
                                        </p:attrNameLst>
                                      </p:cBhvr>
                                      <p:tavLst>
                                        <p:tav tm="0">
                                          <p:val>
                                            <p:strVal val="#ppt_x"/>
                                          </p:val>
                                        </p:tav>
                                        <p:tav tm="100000">
                                          <p:val>
                                            <p:strVal val="#ppt_x"/>
                                          </p:val>
                                        </p:tav>
                                      </p:tavLst>
                                    </p:anim>
                                    <p:anim calcmode="lin" valueType="num">
                                      <p:cBhvr additive="base">
                                        <p:cTn id="66" dur="500" fill="hold"/>
                                        <p:tgtEl>
                                          <p:spTgt spid="26"/>
                                        </p:tgtEl>
                                        <p:attrNameLst>
                                          <p:attrName>ppt_y</p:attrName>
                                        </p:attrNameLst>
                                      </p:cBhvr>
                                      <p:tavLst>
                                        <p:tav tm="0">
                                          <p:val>
                                            <p:strVal val="1+#ppt_h/2"/>
                                          </p:val>
                                        </p:tav>
                                        <p:tav tm="100000">
                                          <p:val>
                                            <p:strVal val="#ppt_y"/>
                                          </p:val>
                                        </p:tav>
                                      </p:tavLst>
                                    </p:anim>
                                  </p:childTnLst>
                                </p:cTn>
                              </p:par>
                              <p:par>
                                <p:cTn id="67" presetID="53" presetClass="entr" presetSubtype="16" fill="hold" grpId="0" nodeType="withEffect">
                                  <p:stCondLst>
                                    <p:cond delay="1500"/>
                                  </p:stCondLst>
                                  <p:childTnLst>
                                    <p:set>
                                      <p:cBhvr>
                                        <p:cTn id="68" dur="1" fill="hold">
                                          <p:stCondLst>
                                            <p:cond delay="0"/>
                                          </p:stCondLst>
                                        </p:cTn>
                                        <p:tgtEl>
                                          <p:spTgt spid="18"/>
                                        </p:tgtEl>
                                        <p:attrNameLst>
                                          <p:attrName>style.visibility</p:attrName>
                                        </p:attrNameLst>
                                      </p:cBhvr>
                                      <p:to>
                                        <p:strVal val="visible"/>
                                      </p:to>
                                    </p:set>
                                    <p:anim calcmode="lin" valueType="num">
                                      <p:cBhvr>
                                        <p:cTn id="69" dur="500" fill="hold"/>
                                        <p:tgtEl>
                                          <p:spTgt spid="18"/>
                                        </p:tgtEl>
                                        <p:attrNameLst>
                                          <p:attrName>ppt_w</p:attrName>
                                        </p:attrNameLst>
                                      </p:cBhvr>
                                      <p:tavLst>
                                        <p:tav tm="0">
                                          <p:val>
                                            <p:fltVal val="0"/>
                                          </p:val>
                                        </p:tav>
                                        <p:tav tm="100000">
                                          <p:val>
                                            <p:strVal val="#ppt_w"/>
                                          </p:val>
                                        </p:tav>
                                      </p:tavLst>
                                    </p:anim>
                                    <p:anim calcmode="lin" valueType="num">
                                      <p:cBhvr>
                                        <p:cTn id="70" dur="500" fill="hold"/>
                                        <p:tgtEl>
                                          <p:spTgt spid="18"/>
                                        </p:tgtEl>
                                        <p:attrNameLst>
                                          <p:attrName>ppt_h</p:attrName>
                                        </p:attrNameLst>
                                      </p:cBhvr>
                                      <p:tavLst>
                                        <p:tav tm="0">
                                          <p:val>
                                            <p:fltVal val="0"/>
                                          </p:val>
                                        </p:tav>
                                        <p:tav tm="100000">
                                          <p:val>
                                            <p:strVal val="#ppt_h"/>
                                          </p:val>
                                        </p:tav>
                                      </p:tavLst>
                                    </p:anim>
                                    <p:animEffect transition="in" filter="fade">
                                      <p:cBhvr>
                                        <p:cTn id="71" dur="5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additive="base">
                                        <p:cTn id="76" dur="500" fill="hold"/>
                                        <p:tgtEl>
                                          <p:spTgt spid="19"/>
                                        </p:tgtEl>
                                        <p:attrNameLst>
                                          <p:attrName>ppt_x</p:attrName>
                                        </p:attrNameLst>
                                      </p:cBhvr>
                                      <p:tavLst>
                                        <p:tav tm="0">
                                          <p:val>
                                            <p:strVal val="#ppt_x"/>
                                          </p:val>
                                        </p:tav>
                                        <p:tav tm="100000">
                                          <p:val>
                                            <p:strVal val="#ppt_x"/>
                                          </p:val>
                                        </p:tav>
                                      </p:tavLst>
                                    </p:anim>
                                    <p:anim calcmode="lin" valueType="num">
                                      <p:cBhvr additive="base">
                                        <p:cTn id="7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additive="base">
                                        <p:cTn id="82" dur="500" fill="hold"/>
                                        <p:tgtEl>
                                          <p:spTgt spid="20"/>
                                        </p:tgtEl>
                                        <p:attrNameLst>
                                          <p:attrName>ppt_x</p:attrName>
                                        </p:attrNameLst>
                                      </p:cBhvr>
                                      <p:tavLst>
                                        <p:tav tm="0">
                                          <p:val>
                                            <p:strVal val="#ppt_x"/>
                                          </p:val>
                                        </p:tav>
                                        <p:tav tm="100000">
                                          <p:val>
                                            <p:strVal val="#ppt_x"/>
                                          </p:val>
                                        </p:tav>
                                      </p:tavLst>
                                    </p:anim>
                                    <p:anim calcmode="lin" valueType="num">
                                      <p:cBhvr additive="base">
                                        <p:cTn id="8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2"/>
                                        </p:tgtEl>
                                        <p:attrNameLst>
                                          <p:attrName>style.visibility</p:attrName>
                                        </p:attrNameLst>
                                      </p:cBhvr>
                                      <p:to>
                                        <p:strVal val="visible"/>
                                      </p:to>
                                    </p:set>
                                    <p:anim calcmode="lin" valueType="num">
                                      <p:cBhvr additive="base">
                                        <p:cTn id="88" dur="500" fill="hold"/>
                                        <p:tgtEl>
                                          <p:spTgt spid="22"/>
                                        </p:tgtEl>
                                        <p:attrNameLst>
                                          <p:attrName>ppt_x</p:attrName>
                                        </p:attrNameLst>
                                      </p:cBhvr>
                                      <p:tavLst>
                                        <p:tav tm="0">
                                          <p:val>
                                            <p:strVal val="#ppt_x"/>
                                          </p:val>
                                        </p:tav>
                                        <p:tav tm="100000">
                                          <p:val>
                                            <p:strVal val="#ppt_x"/>
                                          </p:val>
                                        </p:tav>
                                      </p:tavLst>
                                    </p:anim>
                                    <p:anim calcmode="lin" valueType="num">
                                      <p:cBhvr additive="base">
                                        <p:cTn id="89"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ntr" presetSubtype="4" fill="hold" grpId="0" nodeType="click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ppt_x"/>
                                          </p:val>
                                        </p:tav>
                                        <p:tav tm="100000">
                                          <p:val>
                                            <p:strVal val="#ppt_x"/>
                                          </p:val>
                                        </p:tav>
                                      </p:tavLst>
                                    </p:anim>
                                    <p:anim calcmode="lin" valueType="num">
                                      <p:cBhvr additive="base">
                                        <p:cTn id="9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4" fill="hold" grpId="0" nodeType="clickEffect">
                                  <p:stCondLst>
                                    <p:cond delay="0"/>
                                  </p:stCondLst>
                                  <p:childTnLst>
                                    <p:set>
                                      <p:cBhvr>
                                        <p:cTn id="99" dur="1" fill="hold">
                                          <p:stCondLst>
                                            <p:cond delay="0"/>
                                          </p:stCondLst>
                                        </p:cTn>
                                        <p:tgtEl>
                                          <p:spTgt spid="24"/>
                                        </p:tgtEl>
                                        <p:attrNameLst>
                                          <p:attrName>style.visibility</p:attrName>
                                        </p:attrNameLst>
                                      </p:cBhvr>
                                      <p:to>
                                        <p:strVal val="visible"/>
                                      </p:to>
                                    </p:set>
                                    <p:anim calcmode="lin" valueType="num">
                                      <p:cBhvr additive="base">
                                        <p:cTn id="100" dur="500" fill="hold"/>
                                        <p:tgtEl>
                                          <p:spTgt spid="24"/>
                                        </p:tgtEl>
                                        <p:attrNameLst>
                                          <p:attrName>ppt_x</p:attrName>
                                        </p:attrNameLst>
                                      </p:cBhvr>
                                      <p:tavLst>
                                        <p:tav tm="0">
                                          <p:val>
                                            <p:strVal val="#ppt_x"/>
                                          </p:val>
                                        </p:tav>
                                        <p:tav tm="100000">
                                          <p:val>
                                            <p:strVal val="#ppt_x"/>
                                          </p:val>
                                        </p:tav>
                                      </p:tavLst>
                                    </p:anim>
                                    <p:anim calcmode="lin" valueType="num">
                                      <p:cBhvr additive="base">
                                        <p:cTn id="10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27"/>
                                        </p:tgtEl>
                                        <p:attrNameLst>
                                          <p:attrName>style.visibility</p:attrName>
                                        </p:attrNameLst>
                                      </p:cBhvr>
                                      <p:to>
                                        <p:strVal val="visible"/>
                                      </p:to>
                                    </p:set>
                                    <p:anim calcmode="lin" valueType="num">
                                      <p:cBhvr additive="base">
                                        <p:cTn id="106" dur="500" fill="hold"/>
                                        <p:tgtEl>
                                          <p:spTgt spid="27"/>
                                        </p:tgtEl>
                                        <p:attrNameLst>
                                          <p:attrName>ppt_x</p:attrName>
                                        </p:attrNameLst>
                                      </p:cBhvr>
                                      <p:tavLst>
                                        <p:tav tm="0">
                                          <p:val>
                                            <p:strVal val="#ppt_x"/>
                                          </p:val>
                                        </p:tav>
                                        <p:tav tm="100000">
                                          <p:val>
                                            <p:strVal val="#ppt_x"/>
                                          </p:val>
                                        </p:tav>
                                      </p:tavLst>
                                    </p:anim>
                                    <p:anim calcmode="lin" valueType="num">
                                      <p:cBhvr additive="base">
                                        <p:cTn id="10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4"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 calcmode="lin" valueType="num">
                                      <p:cBhvr additive="base">
                                        <p:cTn id="112" dur="500" fill="hold"/>
                                        <p:tgtEl>
                                          <p:spTgt spid="25"/>
                                        </p:tgtEl>
                                        <p:attrNameLst>
                                          <p:attrName>ppt_x</p:attrName>
                                        </p:attrNameLst>
                                      </p:cBhvr>
                                      <p:tavLst>
                                        <p:tav tm="0">
                                          <p:val>
                                            <p:strVal val="#ppt_x"/>
                                          </p:val>
                                        </p:tav>
                                        <p:tav tm="100000">
                                          <p:val>
                                            <p:strVal val="#ppt_x"/>
                                          </p:val>
                                        </p:tav>
                                      </p:tavLst>
                                    </p:anim>
                                    <p:anim calcmode="lin" valueType="num">
                                      <p:cBhvr additive="base">
                                        <p:cTn id="1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4" fill="hold" grpId="0" nodeType="click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additive="base">
                                        <p:cTn id="118" dur="500" fill="hold"/>
                                        <p:tgtEl>
                                          <p:spTgt spid="2"/>
                                        </p:tgtEl>
                                        <p:attrNameLst>
                                          <p:attrName>ppt_x</p:attrName>
                                        </p:attrNameLst>
                                      </p:cBhvr>
                                      <p:tavLst>
                                        <p:tav tm="0">
                                          <p:val>
                                            <p:strVal val="#ppt_x"/>
                                          </p:val>
                                        </p:tav>
                                        <p:tav tm="100000">
                                          <p:val>
                                            <p:strVal val="#ppt_x"/>
                                          </p:val>
                                        </p:tav>
                                      </p:tavLst>
                                    </p:anim>
                                    <p:anim calcmode="lin" valueType="num">
                                      <p:cBhvr additive="base">
                                        <p:cTn id="1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1" grpId="0" bldLvl="0" animBg="1"/>
      <p:bldP spid="12" grpId="0" bldLvl="0" animBg="1"/>
      <p:bldP spid="13" grpId="0" bldLvl="0" animBg="1"/>
      <p:bldP spid="14" grpId="0" bldLvl="0" animBg="1"/>
      <p:bldP spid="15" grpId="0" bldLvl="0" animBg="1"/>
      <p:bldP spid="16" grpId="0" bldLvl="0" animBg="1"/>
      <p:bldP spid="17" grpId="0" bldLvl="0" animBg="1"/>
      <p:bldP spid="18" grpId="0" bldLvl="0" animBg="1"/>
      <p:bldP spid="19" grpId="0" animBg="1"/>
      <p:bldP spid="20" grpId="0" animBg="1"/>
      <p:bldP spid="21" grpId="0" animBg="1"/>
      <p:bldP spid="22" grpId="0" animBg="1"/>
      <p:bldP spid="24" grpId="0" animBg="1"/>
      <p:bldP spid="25" grpId="0" animBg="1"/>
      <p:bldP spid="26" grpId="0" animBg="1"/>
      <p:bldP spid="2" grpId="0"/>
      <p:bldP spid="27" grpId="0" animBg="1"/>
    </p:bldLst>
  </p:timing>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07504" y="2132856"/>
            <a:ext cx="8712968" cy="1143000"/>
          </a:xfrm>
        </p:spPr>
        <p:txBody>
          <a:bodyPr/>
          <a:lstStyle/>
          <a:p>
            <a:r>
              <a:rPr lang="zh-CN" altLang="en-US" b="1" dirty="0" smtClean="0">
                <a:solidFill>
                  <a:srgbClr val="FF0000"/>
                </a:solidFill>
              </a:rPr>
              <a:t>课</a:t>
            </a:r>
            <a:r>
              <a:rPr lang="zh-CN" altLang="en-US" b="1" dirty="0" smtClean="0">
                <a:solidFill>
                  <a:srgbClr val="FF0000"/>
                </a:solidFill>
              </a:rPr>
              <a:t>例</a:t>
            </a:r>
            <a:r>
              <a:rPr lang="en-US" altLang="zh-CN" b="1" dirty="0" smtClean="0">
                <a:solidFill>
                  <a:srgbClr val="FF0000"/>
                </a:solidFill>
              </a:rPr>
              <a:t>1</a:t>
            </a:r>
            <a:r>
              <a:rPr lang="en-US" altLang="zh-CN" dirty="0" smtClean="0"/>
              <a:t>：</a:t>
            </a:r>
            <a:r>
              <a:rPr lang="zh-CN" altLang="en-US" dirty="0" smtClean="0"/>
              <a:t>手工工场时期的西方世界</a:t>
            </a:r>
            <a:r>
              <a:rPr lang="en-US" altLang="zh-CN" dirty="0" smtClean="0"/>
              <a:t/>
            </a:r>
            <a:br>
              <a:rPr lang="en-US" altLang="zh-CN" dirty="0" smtClean="0"/>
            </a:br>
            <a:r>
              <a:rPr lang="zh-CN" altLang="en-US" dirty="0" smtClean="0"/>
              <a:t>（</a:t>
            </a:r>
            <a:r>
              <a:rPr lang="en-US" altLang="zh-CN" dirty="0" smtClean="0"/>
              <a:t>15-18</a:t>
            </a:r>
            <a:r>
              <a:rPr lang="zh-CN" altLang="en-US" dirty="0" smtClean="0"/>
              <a:t>世纪中期）</a:t>
            </a:r>
            <a:endParaRPr lang="zh-CN" altLang="en-US" dirty="0"/>
          </a:p>
        </p:txBody>
      </p:sp>
      <p:sp>
        <p:nvSpPr>
          <p:cNvPr id="4" name="矩形 3"/>
          <p:cNvSpPr/>
          <p:nvPr/>
        </p:nvSpPr>
        <p:spPr>
          <a:xfrm>
            <a:off x="323528" y="188640"/>
            <a:ext cx="6978192" cy="707886"/>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 </a:t>
            </a:r>
            <a:r>
              <a:rPr lang="zh-CN" altLang="en-US" sz="4000" b="1" dirty="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知识梳理课</a:t>
            </a:r>
            <a:endParaRPr lang="zh-CN" altLang="en-US" sz="4000" b="1" dirty="0">
              <a:solidFill>
                <a:srgbClr val="FF0000"/>
              </a:solidFill>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3" name="内容占位符 2"/>
          <p:cNvSpPr>
            <a:spLocks noGrp="1"/>
          </p:cNvSpPr>
          <p:nvPr>
            <p:ph idx="1"/>
          </p:nvPr>
        </p:nvSpPr>
        <p:spPr>
          <a:xfrm>
            <a:off x="395536" y="548680"/>
            <a:ext cx="8229600" cy="4525963"/>
          </a:xfrm>
        </p:spPr>
        <p:txBody>
          <a:bodyPr anchor="t"/>
          <a:lstStyle/>
          <a:p>
            <a:r>
              <a:rPr lang="en-US" altLang="zh-CN" b="1" dirty="0"/>
              <a:t>                        </a:t>
            </a:r>
            <a:r>
              <a:rPr lang="zh-CN" altLang="en-US" b="1" dirty="0"/>
              <a:t>近五年课标卷考况分析</a:t>
            </a:r>
          </a:p>
        </p:txBody>
      </p:sp>
      <p:graphicFrame>
        <p:nvGraphicFramePr>
          <p:cNvPr id="5" name="表格 4"/>
          <p:cNvGraphicFramePr/>
          <p:nvPr>
            <p:extLst>
              <p:ext uri="{D42A27DB-BD31-4B8C-83A1-F6EECF244321}">
                <p14:modId xmlns:p14="http://schemas.microsoft.com/office/powerpoint/2010/main" val="1173940591"/>
              </p:ext>
            </p:extLst>
          </p:nvPr>
        </p:nvGraphicFramePr>
        <p:xfrm>
          <a:off x="166681" y="1041400"/>
          <a:ext cx="8620760" cy="6090920"/>
        </p:xfrm>
        <a:graphic>
          <a:graphicData uri="http://schemas.openxmlformats.org/drawingml/2006/table">
            <a:tbl>
              <a:tblPr firstRow="1" bandRow="1">
                <a:tableStyleId>{5C22544A-7EE6-4342-B048-85BDC9FD1C3A}</a:tableStyleId>
              </a:tblPr>
              <a:tblGrid>
                <a:gridCol w="1724025"/>
                <a:gridCol w="2862580"/>
                <a:gridCol w="4034155"/>
              </a:tblGrid>
              <a:tr h="381000">
                <a:tc>
                  <a:txBody>
                    <a:bodyPr/>
                    <a:lstStyle/>
                    <a:p>
                      <a:pPr>
                        <a:buNone/>
                      </a:pPr>
                      <a:r>
                        <a:rPr lang="zh-CN" altLang="en-US" b="1" dirty="0">
                          <a:solidFill>
                            <a:schemeClr val="tx1"/>
                          </a:solidFill>
                        </a:rPr>
                        <a:t>考试大纲要求</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考题</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考点</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81000">
                <a:tc>
                  <a:txBody>
                    <a:bodyPr/>
                    <a:lstStyle/>
                    <a:p>
                      <a:pPr>
                        <a:buNone/>
                      </a:pPr>
                      <a:r>
                        <a:rPr lang="zh-CN" altLang="en-US" b="1">
                          <a:solidFill>
                            <a:schemeClr val="tx1"/>
                          </a:solidFill>
                        </a:rPr>
                        <a:t>文艺复兴和</a:t>
                      </a:r>
                    </a:p>
                    <a:p>
                      <a:pPr>
                        <a:buNone/>
                      </a:pPr>
                      <a:r>
                        <a:rPr lang="zh-CN" altLang="en-US" b="1">
                          <a:solidFill>
                            <a:schemeClr val="tx1"/>
                          </a:solidFill>
                        </a:rPr>
                        <a:t>宗教改革</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rPr>
                        <a:t>2018</a:t>
                      </a:r>
                      <a:r>
                        <a:rPr lang="zh-CN" altLang="en-US" b="1" dirty="0" smtClean="0">
                          <a:solidFill>
                            <a:srgbClr val="FF0000"/>
                          </a:solidFill>
                        </a:rPr>
                        <a:t>年</a:t>
                      </a:r>
                      <a:r>
                        <a:rPr lang="zh-CN" altLang="zh-CN" sz="1800"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课标全国</a:t>
                      </a:r>
                      <a:r>
                        <a:rPr lang="en-US" altLang="zh-CN" sz="1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a:t>
                      </a:r>
                      <a:r>
                        <a:rPr lang="zh-CN" altLang="en-US" sz="1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卷</a:t>
                      </a:r>
                      <a:r>
                        <a:rPr lang="en-US" altLang="zh-CN" sz="1800" b="1" dirty="0" smtClean="0">
                          <a:ln>
                            <a:noFill/>
                          </a:ln>
                          <a:solidFill>
                            <a:srgbClr val="FF0000"/>
                          </a:solidFill>
                          <a:effectLst/>
                          <a:latin typeface="Times New Roman" panose="02020603050405020304" pitchFamily="18" charset="0"/>
                          <a:ea typeface="宋体" panose="02010600030101010101" pitchFamily="2" charset="-122"/>
                          <a:cs typeface="Courier New" panose="02070309020205020404" pitchFamily="49" charset="0"/>
                          <a:sym typeface="+mn-ea"/>
                        </a:rPr>
                        <a:t>42</a:t>
                      </a:r>
                      <a:r>
                        <a:rPr lang="zh-CN" altLang="en-US" sz="1800" b="1" dirty="0" smtClean="0">
                          <a:ln>
                            <a:noFill/>
                          </a:ln>
                          <a:solidFill>
                            <a:srgbClr val="FF0000"/>
                          </a:solidFill>
                          <a:effectLst/>
                          <a:latin typeface="Times New Roman" panose="02020603050405020304" pitchFamily="18" charset="0"/>
                          <a:ea typeface="宋体" panose="02010600030101010101" pitchFamily="2" charset="-122"/>
                          <a:cs typeface="Courier New" panose="02070309020205020404" pitchFamily="49" charset="0"/>
                          <a:sym typeface="+mn-ea"/>
                        </a:rPr>
                        <a:t>题</a:t>
                      </a:r>
                      <a:endParaRPr lang="en-US" altLang="zh-CN" b="1" dirty="0" smtClean="0">
                        <a:solidFill>
                          <a:srgbClr val="FF0000"/>
                        </a:solidFill>
                      </a:endParaRPr>
                    </a:p>
                    <a:p>
                      <a:pPr>
                        <a:buNone/>
                      </a:pPr>
                      <a:r>
                        <a:rPr lang="en-US" altLang="zh-CN" b="1" dirty="0" smtClean="0">
                          <a:solidFill>
                            <a:schemeClr val="tx1"/>
                          </a:solidFill>
                        </a:rPr>
                        <a:t>2017</a:t>
                      </a:r>
                      <a:r>
                        <a:rPr lang="zh-CN" altLang="en-US" b="1" dirty="0">
                          <a:solidFill>
                            <a:schemeClr val="tx1"/>
                          </a:solidFill>
                        </a:rPr>
                        <a:t>年课标全国</a:t>
                      </a:r>
                      <a:r>
                        <a:rPr lang="en-US" altLang="zh-CN" b="1" dirty="0">
                          <a:solidFill>
                            <a:schemeClr val="tx1"/>
                          </a:solidFill>
                        </a:rPr>
                        <a:t>2</a:t>
                      </a:r>
                      <a:r>
                        <a:rPr lang="zh-CN" altLang="en-US" b="1" dirty="0">
                          <a:solidFill>
                            <a:schemeClr val="tx1"/>
                          </a:solidFill>
                        </a:rPr>
                        <a:t>卷</a:t>
                      </a:r>
                      <a:r>
                        <a:rPr lang="en-US" altLang="zh-CN" b="1" dirty="0">
                          <a:solidFill>
                            <a:schemeClr val="tx1"/>
                          </a:solidFill>
                        </a:rPr>
                        <a:t>33</a:t>
                      </a:r>
                      <a:r>
                        <a:rPr lang="zh-CN" altLang="en-US" b="1" dirty="0">
                          <a:solidFill>
                            <a:schemeClr val="tx1"/>
                          </a:solidFill>
                        </a:rPr>
                        <a:t>题</a:t>
                      </a:r>
                    </a:p>
                    <a:p>
                      <a:pPr>
                        <a:buNone/>
                      </a:pPr>
                      <a:r>
                        <a:rPr lang="en-US" altLang="zh-CN" sz="1800" b="1" dirty="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2013</a:t>
                      </a:r>
                      <a:r>
                        <a:rPr lang="zh-CN" altLang="en-US" sz="1800" b="1" dirty="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年</a:t>
                      </a:r>
                      <a:r>
                        <a:rPr lang="zh-CN" sz="1800" b="1"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课标全国</a:t>
                      </a:r>
                      <a:r>
                        <a:rPr lang="en-US" altLang="zh-CN" sz="1800" b="1"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sym typeface="+mn-ea"/>
                        </a:rPr>
                        <a:t>1</a:t>
                      </a:r>
                      <a:r>
                        <a:rPr lang="zh-CN" altLang="en-US" sz="1800" b="1"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sym typeface="+mn-ea"/>
                        </a:rPr>
                        <a:t>卷</a:t>
                      </a:r>
                      <a:r>
                        <a:rPr lang="en-US" altLang="zh-CN" sz="1800" b="1" dirty="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28</a:t>
                      </a:r>
                      <a:r>
                        <a:rPr lang="zh-CN" altLang="en-US" sz="1800" b="1" dirty="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题</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endParaRPr>
                    </a:p>
                    <a:p>
                      <a:pPr>
                        <a:buNone/>
                      </a:pPr>
                      <a:endParaRPr lang="zh-CN" altLang="en-US" b="1" dirty="0">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意大利城市商品经济的发展</a:t>
                      </a:r>
                    </a:p>
                    <a:p>
                      <a:pPr>
                        <a:buNone/>
                      </a:pPr>
                      <a:r>
                        <a:rPr lang="zh-CN" sz="1800" b="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文艺复兴时期的自然科学成就</a:t>
                      </a:r>
                      <a:r>
                        <a:rPr lang="en-US" altLang="zh-CN" sz="1800" b="1"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a:t>
                      </a:r>
                      <a:r>
                        <a:rPr lang="zh-CN" sz="1800" b="1"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sym typeface="+mn-ea"/>
                        </a:rPr>
                        <a:t>哥白尼的日心说</a:t>
                      </a:r>
                      <a:r>
                        <a:rPr lang="en-US" altLang="zh-CN" sz="1800" b="1"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rPr>
                        <a:t>)</a:t>
                      </a:r>
                      <a:endParaRPr kumimoji="0" lang="zh-CN" altLang="zh-CN" sz="18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Courier New" panose="02070309020205020404" pitchFamily="49" charset="0"/>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81000">
                <a:tc>
                  <a:txBody>
                    <a:bodyPr/>
                    <a:lstStyle/>
                    <a:p>
                      <a:pPr>
                        <a:buNone/>
                      </a:pPr>
                      <a:r>
                        <a:rPr lang="zh-CN" altLang="en-US" b="1">
                          <a:solidFill>
                            <a:schemeClr val="tx1"/>
                          </a:solidFill>
                        </a:rPr>
                        <a:t>启蒙运动</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en-US" altLang="zh-CN" b="1">
                          <a:solidFill>
                            <a:schemeClr val="tx1"/>
                          </a:solidFill>
                        </a:rPr>
                        <a:t>2016</a:t>
                      </a:r>
                      <a:r>
                        <a:rPr lang="zh-CN" altLang="en-US" b="1">
                          <a:solidFill>
                            <a:schemeClr val="tx1"/>
                          </a:solidFill>
                        </a:rPr>
                        <a:t>年课标全国</a:t>
                      </a:r>
                      <a:r>
                        <a:rPr lang="en-US" altLang="zh-CN" b="1">
                          <a:solidFill>
                            <a:schemeClr val="tx1"/>
                          </a:solidFill>
                        </a:rPr>
                        <a:t>1</a:t>
                      </a:r>
                      <a:r>
                        <a:rPr lang="zh-CN" altLang="en-US" b="1">
                          <a:solidFill>
                            <a:schemeClr val="tx1"/>
                          </a:solidFill>
                        </a:rPr>
                        <a:t>卷</a:t>
                      </a:r>
                      <a:r>
                        <a:rPr lang="en-US" altLang="zh-CN" b="1">
                          <a:solidFill>
                            <a:schemeClr val="tx1"/>
                          </a:solidFill>
                        </a:rPr>
                        <a:t>41</a:t>
                      </a:r>
                      <a:r>
                        <a:rPr lang="zh-CN" altLang="en-US" b="1">
                          <a:solidFill>
                            <a:schemeClr val="tx1"/>
                          </a:solidFill>
                        </a:rPr>
                        <a:t>题</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卢梭的《社会契约论》，欧美代议制的确立与发展</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589280">
                <a:tc>
                  <a:txBody>
                    <a:bodyPr/>
                    <a:lstStyle/>
                    <a:p>
                      <a:pPr>
                        <a:buNone/>
                      </a:pPr>
                      <a:r>
                        <a:rPr lang="zh-CN" altLang="en-US" b="1">
                          <a:solidFill>
                            <a:schemeClr val="tx1"/>
                          </a:solidFill>
                        </a:rPr>
                        <a:t>近代自然科学</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201</a:t>
                      </a:r>
                      <a:r>
                        <a:rPr lang="en-US" altLang="zh-CN" b="1">
                          <a:solidFill>
                            <a:schemeClr val="tx1"/>
                          </a:solidFill>
                        </a:rPr>
                        <a:t>4</a:t>
                      </a:r>
                      <a:r>
                        <a:rPr lang="zh-CN" altLang="en-US" b="1">
                          <a:solidFill>
                            <a:schemeClr val="tx1"/>
                          </a:solidFill>
                        </a:rPr>
                        <a:t>年课标全国</a:t>
                      </a:r>
                      <a:r>
                        <a:rPr lang="en-US" altLang="zh-CN" b="1">
                          <a:solidFill>
                            <a:schemeClr val="tx1"/>
                          </a:solidFill>
                        </a:rPr>
                        <a:t>1</a:t>
                      </a:r>
                      <a:r>
                        <a:rPr lang="zh-CN" altLang="en-US" b="1">
                          <a:solidFill>
                            <a:schemeClr val="tx1"/>
                          </a:solidFill>
                        </a:rPr>
                        <a:t>卷40题</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sz="1800" b="1">
                          <a:solidFill>
                            <a:schemeClr val="tx1"/>
                          </a:solidFill>
                          <a:sym typeface="+mn-ea"/>
                        </a:rPr>
                        <a:t>牛顿科技成果的特点及出现原因</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81000">
                <a:tc>
                  <a:txBody>
                    <a:bodyPr/>
                    <a:lstStyle/>
                    <a:p>
                      <a:pPr>
                        <a:buNone/>
                      </a:pPr>
                      <a:r>
                        <a:rPr lang="zh-CN" altLang="en-US" b="1">
                          <a:solidFill>
                            <a:schemeClr val="tx1"/>
                          </a:solidFill>
                        </a:rPr>
                        <a:t>新航路开辟</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en-US" altLang="zh-CN" b="1">
                          <a:solidFill>
                            <a:schemeClr val="tx1"/>
                          </a:solidFill>
                        </a:rPr>
                        <a:t>2017</a:t>
                      </a:r>
                      <a:r>
                        <a:rPr lang="zh-CN" altLang="en-US" b="1">
                          <a:solidFill>
                            <a:schemeClr val="tx1"/>
                          </a:solidFill>
                        </a:rPr>
                        <a:t>年课标全国</a:t>
                      </a:r>
                      <a:r>
                        <a:rPr lang="en-US" altLang="zh-CN" b="1">
                          <a:solidFill>
                            <a:schemeClr val="tx1"/>
                          </a:solidFill>
                        </a:rPr>
                        <a:t>3</a:t>
                      </a:r>
                      <a:r>
                        <a:rPr lang="zh-CN" altLang="en-US" b="1">
                          <a:solidFill>
                            <a:schemeClr val="tx1"/>
                          </a:solidFill>
                        </a:rPr>
                        <a:t>卷</a:t>
                      </a:r>
                      <a:r>
                        <a:rPr lang="en-US" altLang="zh-CN" b="1">
                          <a:solidFill>
                            <a:schemeClr val="tx1"/>
                          </a:solidFill>
                        </a:rPr>
                        <a:t>40</a:t>
                      </a:r>
                      <a:r>
                        <a:rPr lang="zh-CN" altLang="en-US" b="1">
                          <a:solidFill>
                            <a:schemeClr val="tx1"/>
                          </a:solidFill>
                        </a:rPr>
                        <a:t>题</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新航路开辟；荷兰侵占中国台湾与澎湖，郑成功收复台湾</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81000">
                <a:tc>
                  <a:txBody>
                    <a:bodyPr/>
                    <a:lstStyle/>
                    <a:p>
                      <a:pPr>
                        <a:buNone/>
                      </a:pPr>
                      <a:r>
                        <a:rPr lang="zh-CN" altLang="en-US" b="1">
                          <a:solidFill>
                            <a:schemeClr val="tx1"/>
                          </a:solidFill>
                        </a:rPr>
                        <a:t>荷兰、英国等国的殖民扩张</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en-US" altLang="zh-CN" b="1" dirty="0">
                          <a:solidFill>
                            <a:schemeClr val="tx1"/>
                          </a:solidFill>
                        </a:rPr>
                        <a:t>2015</a:t>
                      </a:r>
                      <a:r>
                        <a:rPr lang="zh-CN" altLang="en-US" b="1" dirty="0">
                          <a:solidFill>
                            <a:schemeClr val="tx1"/>
                          </a:solidFill>
                        </a:rPr>
                        <a:t>年课标全国</a:t>
                      </a:r>
                      <a:r>
                        <a:rPr lang="en-US" altLang="zh-CN" b="1" dirty="0">
                          <a:solidFill>
                            <a:schemeClr val="tx1"/>
                          </a:solidFill>
                        </a:rPr>
                        <a:t>2</a:t>
                      </a:r>
                      <a:r>
                        <a:rPr lang="zh-CN" altLang="en-US" b="1" dirty="0">
                          <a:solidFill>
                            <a:schemeClr val="tx1"/>
                          </a:solidFill>
                        </a:rPr>
                        <a:t>卷</a:t>
                      </a:r>
                      <a:r>
                        <a:rPr lang="en-US" altLang="zh-CN" b="1" dirty="0">
                          <a:solidFill>
                            <a:schemeClr val="tx1"/>
                          </a:solidFill>
                        </a:rPr>
                        <a:t>32</a:t>
                      </a:r>
                      <a:r>
                        <a:rPr lang="zh-CN" altLang="en-US" b="1" dirty="0">
                          <a:solidFill>
                            <a:schemeClr val="tx1"/>
                          </a:solidFill>
                        </a:rPr>
                        <a:t>题</a:t>
                      </a:r>
                    </a:p>
                    <a:p>
                      <a:pPr>
                        <a:buNone/>
                      </a:pPr>
                      <a:r>
                        <a:rPr lang="en-US" altLang="zh-CN" b="1" dirty="0">
                          <a:solidFill>
                            <a:schemeClr val="tx1"/>
                          </a:solidFill>
                        </a:rPr>
                        <a:t>2017</a:t>
                      </a:r>
                      <a:r>
                        <a:rPr lang="zh-CN" altLang="en-US" b="1" dirty="0">
                          <a:solidFill>
                            <a:schemeClr val="tx1"/>
                          </a:solidFill>
                        </a:rPr>
                        <a:t>年课标全国</a:t>
                      </a:r>
                      <a:r>
                        <a:rPr lang="en-US" altLang="zh-CN" b="1" dirty="0">
                          <a:solidFill>
                            <a:schemeClr val="tx1"/>
                          </a:solidFill>
                        </a:rPr>
                        <a:t>3</a:t>
                      </a:r>
                      <a:r>
                        <a:rPr lang="zh-CN" altLang="en-US" b="1" dirty="0">
                          <a:solidFill>
                            <a:schemeClr val="tx1"/>
                          </a:solidFill>
                        </a:rPr>
                        <a:t>卷</a:t>
                      </a:r>
                      <a:r>
                        <a:rPr lang="en-US" altLang="zh-CN" b="1" dirty="0">
                          <a:solidFill>
                            <a:schemeClr val="tx1"/>
                          </a:solidFill>
                        </a:rPr>
                        <a:t>40</a:t>
                      </a:r>
                      <a:r>
                        <a:rPr lang="zh-CN" altLang="en-US" b="1" dirty="0" smtClean="0">
                          <a:solidFill>
                            <a:schemeClr val="tx1"/>
                          </a:solidFill>
                        </a:rPr>
                        <a:t>题</a:t>
                      </a:r>
                      <a:endParaRPr lang="en-US" altLang="zh-CN" b="1" dirty="0" smtClean="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1" dirty="0" smtClean="0">
                          <a:solidFill>
                            <a:srgbClr val="FF0000"/>
                          </a:solidFill>
                        </a:rPr>
                        <a:t>2018</a:t>
                      </a:r>
                      <a:r>
                        <a:rPr lang="zh-CN" altLang="en-US" b="1" dirty="0" smtClean="0">
                          <a:solidFill>
                            <a:srgbClr val="FF0000"/>
                          </a:solidFill>
                        </a:rPr>
                        <a:t>年</a:t>
                      </a:r>
                      <a:r>
                        <a:rPr lang="zh-CN" altLang="zh-CN" sz="1800" b="1" dirty="0" smtClean="0">
                          <a:ln>
                            <a:noFill/>
                          </a:ln>
                          <a:solidFill>
                            <a:srgbClr val="FF0000"/>
                          </a:solidFill>
                          <a:effectLst/>
                          <a:latin typeface="Times New Roman" panose="02020603050405020304" pitchFamily="18" charset="0"/>
                          <a:ea typeface="宋体" panose="02010600030101010101" pitchFamily="2" charset="-122"/>
                          <a:cs typeface="Times New Roman" panose="02020603050405020304" pitchFamily="18" charset="0"/>
                          <a:sym typeface="+mn-ea"/>
                        </a:rPr>
                        <a:t>课标全国</a:t>
                      </a:r>
                      <a:r>
                        <a:rPr lang="en-US" altLang="zh-CN" sz="1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1</a:t>
                      </a:r>
                      <a:r>
                        <a:rPr lang="zh-CN" altLang="en-US" sz="1800" b="1" dirty="0" smtClean="0">
                          <a:ln>
                            <a:noFill/>
                          </a:ln>
                          <a:solidFill>
                            <a:srgbClr val="FF0000"/>
                          </a:solidFill>
                          <a:effectLst/>
                          <a:latin typeface="宋体" panose="02010600030101010101" pitchFamily="2" charset="-122"/>
                          <a:ea typeface="宋体" panose="02010600030101010101" pitchFamily="2" charset="-122"/>
                          <a:cs typeface="Times New Roman" panose="02020603050405020304" pitchFamily="18" charset="0"/>
                          <a:sym typeface="+mn-ea"/>
                        </a:rPr>
                        <a:t>卷</a:t>
                      </a:r>
                      <a:r>
                        <a:rPr lang="en-US" altLang="zh-CN" sz="1800" b="1" dirty="0" smtClean="0">
                          <a:ln>
                            <a:noFill/>
                          </a:ln>
                          <a:solidFill>
                            <a:srgbClr val="FF0000"/>
                          </a:solidFill>
                          <a:effectLst/>
                          <a:latin typeface="Times New Roman" panose="02020603050405020304" pitchFamily="18" charset="0"/>
                          <a:ea typeface="宋体" panose="02010600030101010101" pitchFamily="2" charset="-122"/>
                          <a:cs typeface="Courier New" panose="02070309020205020404" pitchFamily="49" charset="0"/>
                          <a:sym typeface="+mn-ea"/>
                        </a:rPr>
                        <a:t>42</a:t>
                      </a:r>
                      <a:r>
                        <a:rPr lang="zh-CN" altLang="en-US" sz="1800" b="1" dirty="0" smtClean="0">
                          <a:ln>
                            <a:noFill/>
                          </a:ln>
                          <a:solidFill>
                            <a:srgbClr val="FF0000"/>
                          </a:solidFill>
                          <a:effectLst/>
                          <a:latin typeface="Times New Roman" panose="02020603050405020304" pitchFamily="18" charset="0"/>
                          <a:ea typeface="宋体" panose="02010600030101010101" pitchFamily="2" charset="-122"/>
                          <a:cs typeface="Courier New" panose="02070309020205020404" pitchFamily="49" charset="0"/>
                          <a:sym typeface="+mn-ea"/>
                        </a:rPr>
                        <a:t>题</a:t>
                      </a:r>
                      <a:endParaRPr lang="en-US" altLang="zh-CN" b="1" dirty="0" smtClean="0">
                        <a:solidFill>
                          <a:srgbClr val="FF0000"/>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英国的殖民扩张；工业革命</a:t>
                      </a:r>
                    </a:p>
                    <a:p>
                      <a:pPr>
                        <a:buNone/>
                      </a:pPr>
                      <a:r>
                        <a:rPr lang="zh-CN" altLang="en-US" b="1">
                          <a:solidFill>
                            <a:schemeClr val="tx1"/>
                          </a:solidFill>
                        </a:rPr>
                        <a:t>新航路开辟；</a:t>
                      </a:r>
                      <a:r>
                        <a:rPr lang="zh-CN" altLang="en-US" sz="1800" b="1">
                          <a:solidFill>
                            <a:schemeClr val="tx1"/>
                          </a:solidFill>
                          <a:sym typeface="+mn-ea"/>
                        </a:rPr>
                        <a:t>荷兰侵占中国台湾与澎湖，郑成功收复台湾</a:t>
                      </a:r>
                      <a:endParaRPr lang="zh-CN" altLang="en-US" b="1">
                        <a:solidFill>
                          <a:schemeClr val="tx1"/>
                        </a:solidFill>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r h="381000">
                <a:tc>
                  <a:txBody>
                    <a:bodyPr/>
                    <a:lstStyle/>
                    <a:p>
                      <a:pPr>
                        <a:buNone/>
                      </a:pPr>
                      <a:r>
                        <a:rPr lang="zh-CN" altLang="en-US" b="1">
                          <a:solidFill>
                            <a:schemeClr val="tx1"/>
                          </a:solidFill>
                        </a:rPr>
                        <a:t>英国君主立宪制、美国</a:t>
                      </a:r>
                      <a:r>
                        <a:rPr lang="en-US" altLang="zh-CN" b="1">
                          <a:solidFill>
                            <a:schemeClr val="tx1"/>
                          </a:solidFill>
                        </a:rPr>
                        <a:t>1787</a:t>
                      </a:r>
                      <a:r>
                        <a:rPr lang="zh-CN" altLang="en-US" b="1">
                          <a:solidFill>
                            <a:schemeClr val="tx1"/>
                          </a:solidFill>
                        </a:rPr>
                        <a:t>年宪法</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b="1">
                          <a:solidFill>
                            <a:schemeClr val="tx1"/>
                          </a:solidFill>
                        </a:rPr>
                        <a:t>2013年课标全国</a:t>
                      </a:r>
                      <a:r>
                        <a:rPr lang="en-US" altLang="zh-CN" b="1">
                          <a:solidFill>
                            <a:schemeClr val="tx1"/>
                          </a:solidFill>
                        </a:rPr>
                        <a:t>1</a:t>
                      </a:r>
                      <a:r>
                        <a:rPr lang="zh-CN" altLang="en-US" b="1">
                          <a:solidFill>
                            <a:schemeClr val="tx1"/>
                          </a:solidFill>
                        </a:rPr>
                        <a:t>卷27题</a:t>
                      </a:r>
                    </a:p>
                    <a:p>
                      <a:pPr>
                        <a:buNone/>
                      </a:pPr>
                      <a:r>
                        <a:rPr lang="zh-CN" altLang="en-US" b="1">
                          <a:solidFill>
                            <a:schemeClr val="tx1"/>
                          </a:solidFill>
                        </a:rPr>
                        <a:t>2013年课标全国</a:t>
                      </a:r>
                      <a:r>
                        <a:rPr lang="en-US" altLang="zh-CN" b="1">
                          <a:solidFill>
                            <a:schemeClr val="tx1"/>
                          </a:solidFill>
                        </a:rPr>
                        <a:t>2</a:t>
                      </a:r>
                      <a:r>
                        <a:rPr lang="zh-CN" altLang="en-US" b="1">
                          <a:solidFill>
                            <a:schemeClr val="tx1"/>
                          </a:solidFill>
                        </a:rPr>
                        <a:t>卷41题</a:t>
                      </a:r>
                    </a:p>
                    <a:p>
                      <a:pPr>
                        <a:buNone/>
                      </a:pPr>
                      <a:r>
                        <a:rPr lang="zh-CN" altLang="en-US" b="1">
                          <a:solidFill>
                            <a:schemeClr val="tx1"/>
                          </a:solidFill>
                        </a:rPr>
                        <a:t>2015年课标全国</a:t>
                      </a:r>
                      <a:r>
                        <a:rPr lang="en-US" altLang="zh-CN" b="1">
                          <a:solidFill>
                            <a:schemeClr val="tx1"/>
                          </a:solidFill>
                        </a:rPr>
                        <a:t>1</a:t>
                      </a:r>
                      <a:r>
                        <a:rPr lang="zh-CN" altLang="en-US" b="1">
                          <a:solidFill>
                            <a:schemeClr val="tx1"/>
                          </a:solidFill>
                        </a:rPr>
                        <a:t>卷33题2016年课标全国</a:t>
                      </a:r>
                      <a:r>
                        <a:rPr lang="en-US" altLang="zh-CN" b="1">
                          <a:solidFill>
                            <a:schemeClr val="tx1"/>
                          </a:solidFill>
                        </a:rPr>
                        <a:t>1</a:t>
                      </a:r>
                      <a:r>
                        <a:rPr lang="zh-CN" altLang="en-US" b="1">
                          <a:solidFill>
                            <a:schemeClr val="tx1"/>
                          </a:solidFill>
                        </a:rPr>
                        <a:t>卷33题2013年课标全国</a:t>
                      </a:r>
                      <a:r>
                        <a:rPr lang="en-US" altLang="zh-CN" b="1">
                          <a:solidFill>
                            <a:schemeClr val="tx1"/>
                          </a:solidFill>
                        </a:rPr>
                        <a:t>2</a:t>
                      </a:r>
                      <a:r>
                        <a:rPr lang="zh-CN" altLang="en-US" b="1">
                          <a:solidFill>
                            <a:schemeClr val="tx1"/>
                          </a:solidFill>
                        </a:rPr>
                        <a:t>卷33题</a:t>
                      </a:r>
                    </a:p>
                    <a:p>
                      <a:pPr>
                        <a:buNone/>
                      </a:pPr>
                      <a:r>
                        <a:rPr lang="zh-CN" altLang="en-US" b="1">
                          <a:solidFill>
                            <a:schemeClr val="tx1"/>
                          </a:solidFill>
                        </a:rPr>
                        <a:t>2014年课标全国</a:t>
                      </a:r>
                      <a:r>
                        <a:rPr lang="en-US" altLang="zh-CN" b="1">
                          <a:solidFill>
                            <a:schemeClr val="tx1"/>
                          </a:solidFill>
                        </a:rPr>
                        <a:t>1</a:t>
                      </a:r>
                      <a:r>
                        <a:rPr lang="zh-CN" altLang="en-US" b="1">
                          <a:solidFill>
                            <a:schemeClr val="tx1"/>
                          </a:solidFill>
                        </a:rPr>
                        <a:t>卷33题</a:t>
                      </a: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c>
                  <a:txBody>
                    <a:bodyPr/>
                    <a:lstStyle/>
                    <a:p>
                      <a:pPr>
                        <a:buNone/>
                      </a:pPr>
                      <a:r>
                        <a:rPr lang="zh-CN" altLang="en-US" sz="1800" b="1" dirty="0">
                          <a:solidFill>
                            <a:schemeClr val="tx1"/>
                          </a:solidFill>
                          <a:sym typeface="+mn-ea"/>
                        </a:rPr>
                        <a:t>光荣革命与英国君主立宪制</a:t>
                      </a:r>
                    </a:p>
                    <a:p>
                      <a:pPr>
                        <a:buNone/>
                      </a:pPr>
                      <a:r>
                        <a:rPr lang="zh-CN" altLang="en-US" sz="1800" b="1" dirty="0">
                          <a:solidFill>
                            <a:schemeClr val="tx1"/>
                          </a:solidFill>
                          <a:sym typeface="+mn-ea"/>
                        </a:rPr>
                        <a:t>从建筑和政治关系角度中英比较</a:t>
                      </a:r>
                    </a:p>
                    <a:p>
                      <a:pPr>
                        <a:buNone/>
                      </a:pPr>
                      <a:r>
                        <a:rPr lang="zh-CN" altLang="en-US" sz="1800" b="1" dirty="0">
                          <a:solidFill>
                            <a:schemeClr val="tx1"/>
                          </a:solidFill>
                          <a:sym typeface="+mn-ea"/>
                        </a:rPr>
                        <a:t>英国君主立宪制的确立及其</a:t>
                      </a:r>
                      <a:r>
                        <a:rPr lang="zh-CN" altLang="en-US" sz="1800" b="1" dirty="0" smtClean="0">
                          <a:solidFill>
                            <a:schemeClr val="tx1"/>
                          </a:solidFill>
                          <a:sym typeface="+mn-ea"/>
                        </a:rPr>
                        <a:t>特点</a:t>
                      </a:r>
                      <a:endParaRPr lang="en-US" altLang="zh-CN" sz="1800" b="1" dirty="0" smtClean="0">
                        <a:solidFill>
                          <a:schemeClr val="tx1"/>
                        </a:solidFill>
                        <a:sym typeface="+mn-ea"/>
                      </a:endParaRPr>
                    </a:p>
                    <a:p>
                      <a:pPr>
                        <a:buNone/>
                      </a:pPr>
                      <a:r>
                        <a:rPr lang="zh-CN" altLang="en-US" sz="1800" b="1" dirty="0" smtClean="0">
                          <a:solidFill>
                            <a:schemeClr val="tx1"/>
                          </a:solidFill>
                          <a:sym typeface="+mn-ea"/>
                        </a:rPr>
                        <a:t>英国</a:t>
                      </a:r>
                      <a:r>
                        <a:rPr lang="zh-CN" altLang="en-US" sz="1800" b="1" dirty="0">
                          <a:solidFill>
                            <a:schemeClr val="tx1"/>
                          </a:solidFill>
                          <a:sym typeface="+mn-ea"/>
                        </a:rPr>
                        <a:t>君主立宪制确立的过程及</a:t>
                      </a:r>
                      <a:r>
                        <a:rPr lang="zh-CN" altLang="en-US" sz="1800" b="1" dirty="0" smtClean="0">
                          <a:solidFill>
                            <a:schemeClr val="tx1"/>
                          </a:solidFill>
                          <a:sym typeface="+mn-ea"/>
                        </a:rPr>
                        <a:t>特点</a:t>
                      </a:r>
                      <a:endParaRPr lang="en-US" altLang="zh-CN" sz="1800" b="1" dirty="0" smtClean="0">
                        <a:solidFill>
                          <a:schemeClr val="tx1"/>
                        </a:solidFill>
                        <a:sym typeface="+mn-ea"/>
                      </a:endParaRPr>
                    </a:p>
                    <a:p>
                      <a:pPr>
                        <a:buNone/>
                      </a:pPr>
                      <a:r>
                        <a:rPr lang="zh-CN" altLang="en-US" sz="1800" b="1" dirty="0" smtClean="0">
                          <a:solidFill>
                            <a:schemeClr val="tx1"/>
                          </a:solidFill>
                          <a:sym typeface="+mn-ea"/>
                        </a:rPr>
                        <a:t>联邦制</a:t>
                      </a:r>
                      <a:r>
                        <a:rPr lang="zh-CN" altLang="en-US" sz="1800" b="1" dirty="0">
                          <a:solidFill>
                            <a:schemeClr val="tx1"/>
                          </a:solidFill>
                          <a:sym typeface="+mn-ea"/>
                        </a:rPr>
                        <a:t>与1787年宪法</a:t>
                      </a:r>
                    </a:p>
                    <a:p>
                      <a:pPr>
                        <a:buNone/>
                      </a:pPr>
                      <a:r>
                        <a:rPr lang="zh-CN" altLang="en-US" sz="1800" b="1" dirty="0">
                          <a:solidFill>
                            <a:schemeClr val="tx1"/>
                          </a:solidFill>
                          <a:sym typeface="+mn-ea"/>
                        </a:rPr>
                        <a:t>1787年宪法和</a:t>
                      </a:r>
                      <a:r>
                        <a:rPr lang="zh-CN" altLang="en-US" sz="1800" b="1" dirty="0" smtClean="0">
                          <a:solidFill>
                            <a:schemeClr val="tx1"/>
                          </a:solidFill>
                          <a:sym typeface="+mn-ea"/>
                        </a:rPr>
                        <a:t>《独立宣言</a:t>
                      </a:r>
                      <a:r>
                        <a:rPr lang="en-US" altLang="zh-CN" sz="1800" b="1" dirty="0" smtClean="0">
                          <a:solidFill>
                            <a:schemeClr val="tx1"/>
                          </a:solidFill>
                          <a:sym typeface="+mn-ea"/>
                        </a:rPr>
                        <a:t>》</a:t>
                      </a:r>
                      <a:endParaRPr lang="zh-CN" altLang="en-US" sz="1800" b="1" dirty="0">
                        <a:solidFill>
                          <a:schemeClr val="tx1"/>
                        </a:solidFill>
                        <a:sym typeface="+mn-ea"/>
                      </a:endParaRPr>
                    </a:p>
                  </a:txBody>
                  <a:tcP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tcPr>
                </a:tc>
              </a:tr>
            </a:tbl>
          </a:graphicData>
        </a:graphic>
      </p:graphicFrame>
      <p:sp>
        <p:nvSpPr>
          <p:cNvPr id="4" name="TextBox 3"/>
          <p:cNvSpPr txBox="1"/>
          <p:nvPr/>
        </p:nvSpPr>
        <p:spPr>
          <a:xfrm>
            <a:off x="0" y="481898"/>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考情分析</a:t>
            </a:r>
            <a:endParaRPr lang="zh-CN" altLang="en-US" sz="2800" b="1" dirty="0"/>
          </a:p>
        </p:txBody>
      </p:sp>
      <p:sp>
        <p:nvSpPr>
          <p:cNvPr id="6" name="矩形 5"/>
          <p:cNvSpPr/>
          <p:nvPr/>
        </p:nvSpPr>
        <p:spPr>
          <a:xfrm>
            <a:off x="107503" y="-29321"/>
            <a:ext cx="6978192" cy="707886"/>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a:t>
            </a:r>
            <a:r>
              <a:rPr lang="zh-CN" altLang="en-US" sz="4000" b="1" u="sng" dirty="0" smtClean="0">
                <a:solidFill>
                  <a:srgbClr val="FF0000"/>
                </a:solidFill>
                <a:latin typeface="华文行楷" panose="02010800040101010101" charset="-122"/>
                <a:ea typeface="华文行楷" panose="02010800040101010101" charset="-122"/>
                <a:sym typeface="+mn-ea"/>
              </a:rPr>
              <a:t>三 </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知识梳理课</a:t>
            </a:r>
            <a:endParaRPr lang="zh-CN" altLang="en-US" sz="4000" b="1" dirty="0">
              <a:solidFill>
                <a:srgbClr val="FF0000"/>
              </a:solidFill>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5"/>
          <p:cNvSpPr>
            <a:spLocks noChangeArrowheads="1"/>
          </p:cNvSpPr>
          <p:nvPr/>
        </p:nvSpPr>
        <p:spPr bwMode="auto">
          <a:xfrm>
            <a:off x="107504" y="126876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典例</a:t>
            </a:r>
            <a:r>
              <a:rPr lang="en-US" altLang="zh-CN" sz="2800" dirty="0">
                <a:solidFill>
                  <a:srgbClr val="000000"/>
                </a:solidFill>
                <a:latin typeface="黑体" panose="02010609060101010101" pitchFamily="49" charset="-122"/>
                <a:ea typeface="黑体" panose="02010609060101010101" pitchFamily="49" charset="-122"/>
              </a:rPr>
              <a:t>1】</a:t>
            </a:r>
            <a:r>
              <a:rPr lang="zh-CN" altLang="en-US" sz="2800" dirty="0">
                <a:solidFill>
                  <a:srgbClr val="000000"/>
                </a:solidFill>
                <a:latin typeface="黑体" panose="02010609060101010101" pitchFamily="49" charset="-122"/>
                <a:ea typeface="黑体" panose="02010609060101010101" pitchFamily="49" charset="-122"/>
              </a:rPr>
              <a:t>（</a:t>
            </a:r>
            <a:r>
              <a:rPr lang="en-US" altLang="zh-CN" sz="2800" dirty="0">
                <a:solidFill>
                  <a:srgbClr val="000000"/>
                </a:solidFill>
                <a:latin typeface="黑体" panose="02010609060101010101" pitchFamily="49" charset="-122"/>
                <a:ea typeface="黑体" panose="02010609060101010101" pitchFamily="49" charset="-122"/>
              </a:rPr>
              <a:t>2016</a:t>
            </a:r>
            <a:r>
              <a:rPr lang="en-US" altLang="zh-CN"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新课标全国全国</a:t>
            </a:r>
            <a:r>
              <a:rPr lang="en-US" altLang="zh-CN" sz="2800" dirty="0">
                <a:solidFill>
                  <a:srgbClr val="000000"/>
                </a:solidFill>
                <a:latin typeface="黑体" panose="02010609060101010101" pitchFamily="49" charset="-122"/>
                <a:ea typeface="黑体" panose="02010609060101010101" pitchFamily="49" charset="-122"/>
              </a:rPr>
              <a:t>Ⅰ</a:t>
            </a:r>
            <a:r>
              <a:rPr lang="zh-CN" altLang="en-US" sz="2800" dirty="0">
                <a:solidFill>
                  <a:srgbClr val="000000"/>
                </a:solidFill>
                <a:latin typeface="黑体" panose="02010609060101010101" pitchFamily="49" charset="-122"/>
                <a:ea typeface="黑体" panose="02010609060101010101" pitchFamily="49" charset="-122"/>
              </a:rPr>
              <a:t>卷</a:t>
            </a:r>
            <a:r>
              <a:rPr lang="en-US" altLang="zh-CN" sz="2800" dirty="0">
                <a:solidFill>
                  <a:srgbClr val="000000"/>
                </a:solidFill>
                <a:ea typeface="黑体" panose="02010609060101010101" pitchFamily="49" charset="-122"/>
              </a:rPr>
              <a:t>·</a:t>
            </a:r>
            <a:r>
              <a:rPr lang="en-US" altLang="zh-CN" sz="2800" dirty="0">
                <a:solidFill>
                  <a:srgbClr val="000000"/>
                </a:solidFill>
                <a:latin typeface="黑体" panose="02010609060101010101" pitchFamily="49" charset="-122"/>
                <a:ea typeface="黑体" panose="02010609060101010101" pitchFamily="49" charset="-122"/>
              </a:rPr>
              <a:t>41</a:t>
            </a:r>
            <a:r>
              <a:rPr lang="zh-CN" altLang="en-US" sz="2800" dirty="0">
                <a:solidFill>
                  <a:srgbClr val="000000"/>
                </a:solidFill>
                <a:latin typeface="黑体" panose="02010609060101010101" pitchFamily="49" charset="-122"/>
                <a:ea typeface="黑体" panose="02010609060101010101" pitchFamily="49" charset="-122"/>
              </a:rPr>
              <a:t>）阅读材料，完成下列要求。（</a:t>
            </a:r>
            <a:r>
              <a:rPr lang="en-US" altLang="zh-CN" sz="2800" dirty="0">
                <a:solidFill>
                  <a:srgbClr val="000000"/>
                </a:solidFill>
                <a:latin typeface="黑体" panose="02010609060101010101" pitchFamily="49" charset="-122"/>
                <a:ea typeface="黑体" panose="02010609060101010101" pitchFamily="49" charset="-122"/>
              </a:rPr>
              <a:t>12 </a:t>
            </a:r>
            <a:r>
              <a:rPr lang="zh-CN" altLang="en-US" sz="2800" dirty="0">
                <a:solidFill>
                  <a:srgbClr val="000000"/>
                </a:solidFill>
                <a:latin typeface="黑体" panose="02010609060101010101" pitchFamily="49" charset="-122"/>
                <a:ea typeface="黑体" panose="02010609060101010101" pitchFamily="49" charset="-122"/>
              </a:rPr>
              <a:t>分）</a:t>
            </a:r>
          </a:p>
          <a:p>
            <a:pPr eaLnBrk="1" hangingPunct="1">
              <a:spcBef>
                <a:spcPct val="0"/>
              </a:spcBef>
              <a:buClrTx/>
              <a:buSzTx/>
              <a:buFontTx/>
              <a:buNone/>
            </a:pPr>
            <a:r>
              <a:rPr lang="zh-CN" altLang="en-US" sz="2800" dirty="0">
                <a:solidFill>
                  <a:srgbClr val="000000"/>
                </a:solidFill>
                <a:latin typeface="黑体" panose="02010609060101010101" pitchFamily="49" charset="-122"/>
                <a:ea typeface="黑体" panose="02010609060101010101" pitchFamily="49" charset="-122"/>
              </a:rPr>
              <a:t>  材料 人民订立契约建立国家，他们是国家的主人，人民主权不可转让，也不可代表。议员不能是人民的代表，只能充当人民的</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办事员</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。英国人</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只有在选举国会议员的期间，才是自由的；议员一旦选出之后，他们就是奴隶，他们就等于零了</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。人民主权不可分割，否则主权者将被</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弄成是一个支离破碎拼凑起来的怪物</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a:t>
            </a:r>
          </a:p>
          <a:p>
            <a:pPr eaLnBrk="1" hangingPunct="1">
              <a:spcBef>
                <a:spcPct val="0"/>
              </a:spcBef>
              <a:buClrTx/>
              <a:buSzTx/>
              <a:buFontTx/>
              <a:buNone/>
            </a:pPr>
            <a:r>
              <a:rPr lang="en-US" altLang="zh-CN" sz="2800" dirty="0">
                <a:solidFill>
                  <a:srgbClr val="000000"/>
                </a:solidFill>
                <a:latin typeface="黑体" panose="02010609060101010101" pitchFamily="49" charset="-122"/>
                <a:ea typeface="黑体" panose="02010609060101010101" pitchFamily="49" charset="-122"/>
              </a:rPr>
              <a:t>    				</a:t>
            </a:r>
            <a:r>
              <a:rPr lang="en-US" altLang="zh-CN"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据卢梭</a:t>
            </a:r>
            <a:r>
              <a:rPr lang="en-US" altLang="zh-CN" sz="2800" dirty="0">
                <a:solidFill>
                  <a:srgbClr val="000000"/>
                </a:solidFill>
                <a:latin typeface="黑体" panose="02010609060101010101" pitchFamily="49" charset="-122"/>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社会契约论</a:t>
            </a:r>
            <a:r>
              <a:rPr lang="en-US" altLang="zh-CN" sz="2800" dirty="0">
                <a:solidFill>
                  <a:srgbClr val="000000"/>
                </a:solidFill>
                <a:latin typeface="黑体" panose="02010609060101010101" pitchFamily="49" charset="-122"/>
                <a:ea typeface="黑体" panose="02010609060101010101" pitchFamily="49" charset="-122"/>
              </a:rPr>
              <a:t>》</a:t>
            </a:r>
          </a:p>
          <a:p>
            <a:pPr eaLnBrk="1" hangingPunct="1">
              <a:spcBef>
                <a:spcPct val="0"/>
              </a:spcBef>
              <a:buClrTx/>
              <a:buSzTx/>
              <a:buFontTx/>
              <a:buNone/>
            </a:pPr>
            <a:r>
              <a:rPr lang="zh-CN" altLang="en-US" sz="2800" dirty="0">
                <a:solidFill>
                  <a:srgbClr val="000000"/>
                </a:solidFill>
                <a:latin typeface="黑体" panose="02010609060101010101" pitchFamily="49" charset="-122"/>
                <a:ea typeface="黑体" panose="02010609060101010101" pitchFamily="49" charset="-122"/>
              </a:rPr>
              <a:t>  结合材料与所学世界史的相关知识，围绕</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制度构想与实践</a:t>
            </a:r>
            <a:r>
              <a:rPr lang="zh-CN" altLang="en-US" sz="2800" dirty="0">
                <a:solidFill>
                  <a:srgbClr val="000000"/>
                </a:solidFill>
                <a:ea typeface="黑体" panose="02010609060101010101" pitchFamily="49" charset="-122"/>
              </a:rPr>
              <a:t>”</a:t>
            </a:r>
            <a:r>
              <a:rPr lang="zh-CN" altLang="en-US" sz="2800" dirty="0">
                <a:solidFill>
                  <a:srgbClr val="000000"/>
                </a:solidFill>
                <a:latin typeface="黑体" panose="02010609060101010101" pitchFamily="49" charset="-122"/>
                <a:ea typeface="黑体" panose="02010609060101010101" pitchFamily="49" charset="-122"/>
              </a:rPr>
              <a:t>自行拟定一个具体的论题，并就所拟论题进行简要阐述（要求：明确写出所拟论题，阐述须有史实依据）。</a:t>
            </a:r>
          </a:p>
        </p:txBody>
      </p:sp>
      <p:sp>
        <p:nvSpPr>
          <p:cNvPr id="146436" name="AutoShape 4"/>
          <p:cNvSpPr>
            <a:spLocks noChangeArrowheads="1"/>
          </p:cNvSpPr>
          <p:nvPr/>
        </p:nvSpPr>
        <p:spPr bwMode="auto">
          <a:xfrm>
            <a:off x="2051720" y="3068960"/>
            <a:ext cx="6248400" cy="990600"/>
          </a:xfrm>
          <a:prstGeom prst="wedgeRoundRectCallout">
            <a:avLst>
              <a:gd name="adj1" fmla="val -50991"/>
              <a:gd name="adj2" fmla="val 59454"/>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卢梭反对英国式的代议制，主张直接民主，是不符合历史潮流的</a:t>
            </a:r>
            <a:r>
              <a:rPr lang="zh-CN" altLang="en-US">
                <a:solidFill>
                  <a:srgbClr val="000000"/>
                </a:solidFill>
                <a:latin typeface="黑体" panose="02010609060101010101" pitchFamily="49" charset="-122"/>
                <a:ea typeface="黑体" panose="02010609060101010101" pitchFamily="49" charset="-122"/>
              </a:rPr>
              <a:t> </a:t>
            </a:r>
          </a:p>
        </p:txBody>
      </p:sp>
      <p:sp>
        <p:nvSpPr>
          <p:cNvPr id="146437" name="AutoShape 5"/>
          <p:cNvSpPr>
            <a:spLocks noChangeArrowheads="1"/>
          </p:cNvSpPr>
          <p:nvPr/>
        </p:nvSpPr>
        <p:spPr bwMode="auto">
          <a:xfrm>
            <a:off x="1691680" y="1943323"/>
            <a:ext cx="6248400" cy="838200"/>
          </a:xfrm>
          <a:prstGeom prst="wedgeRoundRectCallout">
            <a:avLst>
              <a:gd name="adj1" fmla="val -51097"/>
              <a:gd name="adj2" fmla="val 63125"/>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dirty="0">
                <a:solidFill>
                  <a:srgbClr val="FF3300"/>
                </a:solidFill>
                <a:latin typeface="黑体" panose="02010609060101010101" pitchFamily="49" charset="-122"/>
                <a:ea typeface="黑体" panose="02010609060101010101" pitchFamily="49" charset="-122"/>
              </a:rPr>
              <a:t>材料论述了卢梭社会契约论思想，其思想在法国大革命中付诸实践</a:t>
            </a:r>
            <a:r>
              <a:rPr lang="zh-CN" altLang="en-US" dirty="0">
                <a:solidFill>
                  <a:srgbClr val="000000"/>
                </a:solidFill>
                <a:latin typeface="黑体" panose="02010609060101010101" pitchFamily="49" charset="-122"/>
                <a:ea typeface="黑体" panose="02010609060101010101" pitchFamily="49" charset="-122"/>
              </a:rPr>
              <a:t> </a:t>
            </a:r>
          </a:p>
        </p:txBody>
      </p:sp>
      <p:sp>
        <p:nvSpPr>
          <p:cNvPr id="146438" name="AutoShape 6"/>
          <p:cNvSpPr>
            <a:spLocks noChangeArrowheads="1"/>
          </p:cNvSpPr>
          <p:nvPr/>
        </p:nvSpPr>
        <p:spPr bwMode="auto">
          <a:xfrm>
            <a:off x="827584" y="5301208"/>
            <a:ext cx="6019800" cy="609600"/>
          </a:xfrm>
          <a:prstGeom prst="wedgeRoundRectCallout">
            <a:avLst>
              <a:gd name="adj1" fmla="val -51426"/>
              <a:gd name="adj2" fmla="val 76042"/>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dirty="0">
                <a:solidFill>
                  <a:srgbClr val="FF3300"/>
                </a:solidFill>
                <a:latin typeface="黑体" panose="02010609060101010101" pitchFamily="49" charset="-122"/>
                <a:ea typeface="黑体" panose="02010609060101010101" pitchFamily="49" charset="-122"/>
              </a:rPr>
              <a:t>突出理论创新与制度创新的关系</a:t>
            </a:r>
            <a:r>
              <a:rPr lang="zh-CN" altLang="en-US" dirty="0">
                <a:solidFill>
                  <a:srgbClr val="000000"/>
                </a:solidFill>
                <a:latin typeface="黑体" panose="02010609060101010101" pitchFamily="49" charset="-122"/>
                <a:ea typeface="黑体" panose="02010609060101010101" pitchFamily="49" charset="-122"/>
              </a:rPr>
              <a:t> </a:t>
            </a:r>
          </a:p>
        </p:txBody>
      </p:sp>
      <p:sp>
        <p:nvSpPr>
          <p:cNvPr id="7" name="矩形 6"/>
          <p:cNvSpPr/>
          <p:nvPr/>
        </p:nvSpPr>
        <p:spPr>
          <a:xfrm>
            <a:off x="107504" y="319164"/>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3914312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animEffect transition="in" filter="blinds(horizontal)">
                                      <p:cBhvr>
                                        <p:cTn id="7" dur="500"/>
                                        <p:tgtEl>
                                          <p:spTgt spid="1464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6435">
                                            <p:txEl>
                                              <p:pRg st="1" end="1"/>
                                            </p:txEl>
                                          </p:spTgt>
                                        </p:tgtEl>
                                        <p:attrNameLst>
                                          <p:attrName>style.visibility</p:attrName>
                                        </p:attrNameLst>
                                      </p:cBhvr>
                                      <p:to>
                                        <p:strVal val="visible"/>
                                      </p:to>
                                    </p:set>
                                    <p:animEffect transition="in" filter="blinds(horizontal)">
                                      <p:cBhvr>
                                        <p:cTn id="12" dur="500"/>
                                        <p:tgtEl>
                                          <p:spTgt spid="14643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6435">
                                            <p:txEl>
                                              <p:pRg st="2" end="2"/>
                                            </p:txEl>
                                          </p:spTgt>
                                        </p:tgtEl>
                                        <p:attrNameLst>
                                          <p:attrName>style.visibility</p:attrName>
                                        </p:attrNameLst>
                                      </p:cBhvr>
                                      <p:to>
                                        <p:strVal val="visible"/>
                                      </p:to>
                                    </p:set>
                                    <p:animEffect transition="in" filter="blinds(horizontal)">
                                      <p:cBhvr>
                                        <p:cTn id="17" dur="500"/>
                                        <p:tgtEl>
                                          <p:spTgt spid="146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6435">
                                            <p:txEl>
                                              <p:pRg st="3" end="3"/>
                                            </p:txEl>
                                          </p:spTgt>
                                        </p:tgtEl>
                                        <p:attrNameLst>
                                          <p:attrName>style.visibility</p:attrName>
                                        </p:attrNameLst>
                                      </p:cBhvr>
                                      <p:to>
                                        <p:strVal val="visible"/>
                                      </p:to>
                                    </p:set>
                                    <p:animEffect transition="in" filter="blinds(horizontal)">
                                      <p:cBhvr>
                                        <p:cTn id="22" dur="500"/>
                                        <p:tgtEl>
                                          <p:spTgt spid="14643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46437"/>
                                        </p:tgtEl>
                                        <p:attrNameLst>
                                          <p:attrName>style.visibility</p:attrName>
                                        </p:attrNameLst>
                                      </p:cBhvr>
                                      <p:to>
                                        <p:strVal val="visible"/>
                                      </p:to>
                                    </p:set>
                                    <p:anim calcmode="lin" valueType="num">
                                      <p:cBhvr additive="base">
                                        <p:cTn id="27" dur="500" fill="hold"/>
                                        <p:tgtEl>
                                          <p:spTgt spid="146437"/>
                                        </p:tgtEl>
                                        <p:attrNameLst>
                                          <p:attrName>ppt_x</p:attrName>
                                        </p:attrNameLst>
                                      </p:cBhvr>
                                      <p:tavLst>
                                        <p:tav tm="0">
                                          <p:val>
                                            <p:strVal val="#ppt_x"/>
                                          </p:val>
                                        </p:tav>
                                        <p:tav tm="100000">
                                          <p:val>
                                            <p:strVal val="#ppt_x"/>
                                          </p:val>
                                        </p:tav>
                                      </p:tavLst>
                                    </p:anim>
                                    <p:anim calcmode="lin" valueType="num">
                                      <p:cBhvr additive="base">
                                        <p:cTn id="28" dur="500" fill="hold"/>
                                        <p:tgtEl>
                                          <p:spTgt spid="146437"/>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6436"/>
                                        </p:tgtEl>
                                        <p:attrNameLst>
                                          <p:attrName>style.visibility</p:attrName>
                                        </p:attrNameLst>
                                      </p:cBhvr>
                                      <p:to>
                                        <p:strVal val="visible"/>
                                      </p:to>
                                    </p:set>
                                    <p:anim calcmode="lin" valueType="num">
                                      <p:cBhvr additive="base">
                                        <p:cTn id="33" dur="500" fill="hold"/>
                                        <p:tgtEl>
                                          <p:spTgt spid="146436"/>
                                        </p:tgtEl>
                                        <p:attrNameLst>
                                          <p:attrName>ppt_x</p:attrName>
                                        </p:attrNameLst>
                                      </p:cBhvr>
                                      <p:tavLst>
                                        <p:tav tm="0">
                                          <p:val>
                                            <p:strVal val="#ppt_x"/>
                                          </p:val>
                                        </p:tav>
                                        <p:tav tm="100000">
                                          <p:val>
                                            <p:strVal val="#ppt_x"/>
                                          </p:val>
                                        </p:tav>
                                      </p:tavLst>
                                    </p:anim>
                                    <p:anim calcmode="lin" valueType="num">
                                      <p:cBhvr additive="base">
                                        <p:cTn id="34" dur="500" fill="hold"/>
                                        <p:tgtEl>
                                          <p:spTgt spid="14643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6438"/>
                                        </p:tgtEl>
                                        <p:attrNameLst>
                                          <p:attrName>style.visibility</p:attrName>
                                        </p:attrNameLst>
                                      </p:cBhvr>
                                      <p:to>
                                        <p:strVal val="visible"/>
                                      </p:to>
                                    </p:set>
                                    <p:anim calcmode="lin" valueType="num">
                                      <p:cBhvr additive="base">
                                        <p:cTn id="39" dur="500" fill="hold"/>
                                        <p:tgtEl>
                                          <p:spTgt spid="146438"/>
                                        </p:tgtEl>
                                        <p:attrNameLst>
                                          <p:attrName>ppt_x</p:attrName>
                                        </p:attrNameLst>
                                      </p:cBhvr>
                                      <p:tavLst>
                                        <p:tav tm="0">
                                          <p:val>
                                            <p:strVal val="#ppt_x"/>
                                          </p:val>
                                        </p:tav>
                                        <p:tav tm="100000">
                                          <p:val>
                                            <p:strVal val="#ppt_x"/>
                                          </p:val>
                                        </p:tav>
                                      </p:tavLst>
                                    </p:anim>
                                    <p:anim calcmode="lin" valueType="num">
                                      <p:cBhvr additive="base">
                                        <p:cTn id="40" dur="500" fill="hold"/>
                                        <p:tgtEl>
                                          <p:spTgt spid="1464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build="allAtOnce"/>
      <p:bldP spid="146436" grpId="0" animBg="1"/>
      <p:bldP spid="146437" grpId="0" animBg="1"/>
      <p:bldP spid="146438" grpId="0" animBg="1"/>
    </p:bld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3556" name="Group 68"/>
          <p:cNvGraphicFramePr>
            <a:graphicFrameLocks noGrp="1"/>
          </p:cNvGraphicFramePr>
          <p:nvPr/>
        </p:nvGraphicFramePr>
        <p:xfrm>
          <a:off x="755576" y="1772816"/>
          <a:ext cx="7586663" cy="3883344"/>
        </p:xfrm>
        <a:graphic>
          <a:graphicData uri="http://schemas.openxmlformats.org/drawingml/2006/table">
            <a:tbl>
              <a:tblPr/>
              <a:tblGrid>
                <a:gridCol w="5057775"/>
                <a:gridCol w="2528888"/>
              </a:tblGrid>
              <a:tr h="536575">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2018</a:t>
                      </a: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年历史考试大纲规定的考试范围</a:t>
                      </a:r>
                      <a:endParaRPr kumimoji="0" lang="zh-CN" altLang="en-US"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一轮学案中的位置</a:t>
                      </a:r>
                      <a:endParaRPr kumimoji="0" lang="zh-CN" altLang="en-US" sz="2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西方人文精神的发展：文艺复兴、宗教改革、启蒙运动</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世界史学案</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P57-P67</a:t>
                      </a:r>
                      <a:endParaRPr kumimoji="0" lang="en-US"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宋体" panose="02010600030101010101" pitchFamily="2" charset="-122"/>
                        </a:rPr>
                        <a:t>新航路开辟、早期殖民扩张</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世界史学案</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P23-P29</a:t>
                      </a:r>
                      <a:endParaRPr kumimoji="0" lang="en-US"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488">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英国君主立宪制的确立、美国共和制的确立</a:t>
                      </a: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Tx/>
                        <a:buFont typeface="Arial" panose="020B0604020202020204" pitchFamily="34" charset="0"/>
                        <a:buNone/>
                      </a:pPr>
                      <a:r>
                        <a:rPr kumimoji="0" lang="zh-CN" altLang="en-US"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Arial" panose="020B0604020202020204" pitchFamily="34" charset="0"/>
                        </a:rPr>
                        <a:t>世界史学案</a:t>
                      </a:r>
                      <a:r>
                        <a:rPr kumimoji="0" lang="en-US" altLang="zh-CN" sz="28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Arial" panose="020B0604020202020204" pitchFamily="34" charset="0"/>
                        </a:rPr>
                        <a:t>P35-P44</a:t>
                      </a:r>
                      <a:endParaRPr kumimoji="0" lang="en-US" altLang="zh-CN" sz="2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cs typeface="Arial" panose="020B0604020202020204" pitchFamily="34" charset="0"/>
                      </a:endParaRPr>
                    </a:p>
                  </a:txBody>
                  <a:tcPr marL="68580" marR="6858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 name="矩形 2"/>
          <p:cNvSpPr/>
          <p:nvPr/>
        </p:nvSpPr>
        <p:spPr>
          <a:xfrm>
            <a:off x="323528" y="188640"/>
            <a:ext cx="6978192" cy="1323439"/>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 </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323528" y="858841"/>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考情分析</a:t>
            </a:r>
            <a:endParaRPr lang="zh-CN" altLang="en-US" sz="2800" b="1"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179512"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5" name="TextBox 4"/>
          <p:cNvSpPr txBox="1"/>
          <p:nvPr/>
        </p:nvSpPr>
        <p:spPr>
          <a:xfrm>
            <a:off x="243726" y="566716"/>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时空定位</a:t>
            </a:r>
            <a:endParaRPr lang="zh-CN" altLang="en-US" sz="2800" b="1" dirty="0"/>
          </a:p>
        </p:txBody>
      </p:sp>
      <p:pic>
        <p:nvPicPr>
          <p:cNvPr id="17409" name="Picture 1" descr="C:\Users\lscx\AppData\Local\Tongda\ispiritPro\users\772\images\201800202371621722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26" y="1556792"/>
            <a:ext cx="8553450" cy="383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08520"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243726" y="566716"/>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阶段特征</a:t>
            </a:r>
            <a:endParaRPr lang="zh-CN" altLang="en-US" sz="2800" b="1" dirty="0"/>
          </a:p>
        </p:txBody>
      </p:sp>
      <p:sp>
        <p:nvSpPr>
          <p:cNvPr id="5" name="矩形 2"/>
          <p:cNvSpPr>
            <a:spLocks noChangeArrowheads="1"/>
          </p:cNvSpPr>
          <p:nvPr/>
        </p:nvSpPr>
        <p:spPr bwMode="auto">
          <a:xfrm>
            <a:off x="152400" y="980728"/>
            <a:ext cx="833080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tabLst>
                <a:tab pos="2070100" algn="l"/>
              </a:tabLst>
            </a:pPr>
            <a:r>
              <a:rPr lang="zh-CN" altLang="en-US" sz="2000" b="1" dirty="0">
                <a:solidFill>
                  <a:srgbClr val="0033CC"/>
                </a:solidFill>
                <a:latin typeface="楷体" panose="02010609060101010101" pitchFamily="49" charset="-122"/>
                <a:ea typeface="楷体" panose="02010609060101010101" pitchFamily="49" charset="-122"/>
              </a:rPr>
              <a:t>总述：</a:t>
            </a:r>
            <a:r>
              <a:rPr lang="zh-CN" altLang="zh-CN" sz="2000" b="1" dirty="0">
                <a:latin typeface="楷体" panose="02010609060101010101" pitchFamily="49" charset="-122"/>
                <a:ea typeface="楷体" panose="02010609060101010101" pitchFamily="49" charset="-122"/>
              </a:rPr>
              <a:t>从新航路的开辟到工业革命前</a:t>
            </a:r>
            <a:r>
              <a:rPr lang="en-US" altLang="zh-CN" sz="2000" b="1" dirty="0">
                <a:latin typeface="楷体" panose="02010609060101010101" pitchFamily="49" charset="-122"/>
                <a:ea typeface="楷体" panose="02010609060101010101" pitchFamily="49" charset="-122"/>
              </a:rPr>
              <a:t>(15</a:t>
            </a:r>
            <a:r>
              <a:rPr lang="zh-CN" altLang="zh-CN" sz="2000" b="1" dirty="0">
                <a:latin typeface="楷体" panose="02010609060101010101" pitchFamily="49" charset="-122"/>
                <a:ea typeface="楷体" panose="02010609060101010101" pitchFamily="49" charset="-122"/>
              </a:rPr>
              <a:t>世纪末至</a:t>
            </a:r>
            <a:r>
              <a:rPr lang="en-US" altLang="zh-CN" sz="2000" b="1" dirty="0">
                <a:latin typeface="楷体" panose="02010609060101010101" pitchFamily="49" charset="-122"/>
                <a:ea typeface="楷体" panose="02010609060101010101" pitchFamily="49" charset="-122"/>
              </a:rPr>
              <a:t>18</a:t>
            </a:r>
            <a:r>
              <a:rPr lang="zh-CN" altLang="zh-CN" sz="2000" b="1" dirty="0">
                <a:latin typeface="楷体" panose="02010609060101010101" pitchFamily="49" charset="-122"/>
                <a:ea typeface="楷体" panose="02010609060101010101" pitchFamily="49" charset="-122"/>
              </a:rPr>
              <a:t>世纪</a:t>
            </a:r>
            <a:r>
              <a:rPr lang="en-US" altLang="zh-CN" sz="2000" b="1" dirty="0">
                <a:latin typeface="楷体" panose="02010609060101010101" pitchFamily="49" charset="-122"/>
                <a:ea typeface="楷体" panose="02010609060101010101" pitchFamily="49" charset="-122"/>
              </a:rPr>
              <a:t>60</a:t>
            </a:r>
            <a:r>
              <a:rPr lang="zh-CN" altLang="zh-CN" sz="2000" b="1" dirty="0">
                <a:latin typeface="楷体" panose="02010609060101010101" pitchFamily="49" charset="-122"/>
                <a:ea typeface="楷体" panose="02010609060101010101" pitchFamily="49" charset="-122"/>
              </a:rPr>
              <a:t>年代</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是资本主义的</a:t>
            </a:r>
            <a:r>
              <a:rPr lang="zh-CN" altLang="zh-CN" sz="2000" b="1" dirty="0">
                <a:solidFill>
                  <a:srgbClr val="FF0000"/>
                </a:solidFill>
                <a:latin typeface="楷体" panose="02010609060101010101" pitchFamily="49" charset="-122"/>
                <a:ea typeface="楷体" panose="02010609060101010101" pitchFamily="49" charset="-122"/>
              </a:rPr>
              <a:t>兴起阶段</a:t>
            </a:r>
            <a:r>
              <a:rPr lang="zh-CN" altLang="zh-CN" sz="2000" b="1" dirty="0">
                <a:latin typeface="楷体" panose="02010609060101010101" pitchFamily="49" charset="-122"/>
                <a:ea typeface="楷体" panose="02010609060101010101" pitchFamily="49" charset="-122"/>
              </a:rPr>
              <a:t>。随着资本主义的发展，人类社会开始由</a:t>
            </a:r>
            <a:r>
              <a:rPr lang="zh-CN" altLang="zh-CN" sz="2000" b="1" dirty="0">
                <a:solidFill>
                  <a:srgbClr val="FF0000"/>
                </a:solidFill>
                <a:latin typeface="楷体" panose="02010609060101010101" pitchFamily="49" charset="-122"/>
                <a:ea typeface="楷体" panose="02010609060101010101" pitchFamily="49" charset="-122"/>
              </a:rPr>
              <a:t>传统社会</a:t>
            </a:r>
            <a:r>
              <a:rPr lang="zh-CN" altLang="zh-CN" sz="2000" b="1" dirty="0">
                <a:latin typeface="楷体" panose="02010609060101010101" pitchFamily="49" charset="-122"/>
                <a:ea typeface="楷体" panose="02010609060101010101" pitchFamily="49" charset="-122"/>
              </a:rPr>
              <a:t>迈向</a:t>
            </a:r>
            <a:r>
              <a:rPr lang="zh-CN" altLang="zh-CN" sz="2000" b="1" dirty="0">
                <a:solidFill>
                  <a:srgbClr val="FF0000"/>
                </a:solidFill>
                <a:latin typeface="楷体" panose="02010609060101010101" pitchFamily="49" charset="-122"/>
                <a:ea typeface="楷体" panose="02010609060101010101" pitchFamily="49" charset="-122"/>
              </a:rPr>
              <a:t>近代</a:t>
            </a:r>
            <a:r>
              <a:rPr lang="zh-CN" altLang="zh-CN" sz="2000" b="1" dirty="0" smtClean="0">
                <a:solidFill>
                  <a:srgbClr val="FF0000"/>
                </a:solidFill>
                <a:latin typeface="楷体" panose="02010609060101010101" pitchFamily="49" charset="-122"/>
                <a:ea typeface="楷体" panose="02010609060101010101" pitchFamily="49" charset="-122"/>
              </a:rPr>
              <a:t>社会</a:t>
            </a:r>
            <a:r>
              <a:rPr lang="zh-CN" altLang="en-US" sz="2000" b="1" dirty="0" smtClean="0">
                <a:latin typeface="楷体" panose="02010609060101010101" pitchFamily="49" charset="-122"/>
                <a:ea typeface="楷体" panose="02010609060101010101" pitchFamily="49" charset="-122"/>
              </a:rPr>
              <a:t>。</a:t>
            </a:r>
            <a:endParaRPr lang="zh-CN" altLang="zh-CN" sz="2000" b="1" dirty="0">
              <a:latin typeface="楷体" panose="02010609060101010101" pitchFamily="49" charset="-122"/>
              <a:ea typeface="楷体" panose="02010609060101010101" pitchFamily="49" charset="-122"/>
            </a:endParaRPr>
          </a:p>
        </p:txBody>
      </p:sp>
      <p:sp>
        <p:nvSpPr>
          <p:cNvPr id="6" name="矩形 4"/>
          <p:cNvSpPr>
            <a:spLocks noChangeArrowheads="1"/>
          </p:cNvSpPr>
          <p:nvPr/>
        </p:nvSpPr>
        <p:spPr bwMode="auto">
          <a:xfrm>
            <a:off x="167417" y="2276872"/>
            <a:ext cx="8261747" cy="943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tabLst>
                <a:tab pos="2070100" algn="l"/>
              </a:tabLst>
            </a:pPr>
            <a:r>
              <a:rPr lang="zh-CN" altLang="en-US" sz="2000" b="1" dirty="0">
                <a:solidFill>
                  <a:srgbClr val="0033CC"/>
                </a:solidFill>
                <a:latin typeface="楷体" panose="02010609060101010101" pitchFamily="49" charset="-122"/>
                <a:ea typeface="楷体" panose="02010609060101010101" pitchFamily="49" charset="-122"/>
              </a:rPr>
              <a:t>政治：</a:t>
            </a:r>
            <a:r>
              <a:rPr lang="zh-CN" altLang="zh-CN" sz="2000" b="1" dirty="0">
                <a:latin typeface="楷体" panose="02010609060101010101" pitchFamily="49" charset="-122"/>
                <a:ea typeface="楷体" panose="02010609060101010101" pitchFamily="49" charset="-122"/>
              </a:rPr>
              <a:t>在英、美等国，资产阶级逐渐建立起代议制民主政治，确立了资产阶级的统治地位，为资本主义的发展创造了前提</a:t>
            </a:r>
            <a:r>
              <a:rPr lang="zh-CN" altLang="zh-CN" sz="2000" b="1" dirty="0" smtClean="0">
                <a:latin typeface="楷体" panose="02010609060101010101" pitchFamily="49" charset="-122"/>
                <a:ea typeface="楷体" panose="02010609060101010101" pitchFamily="49" charset="-122"/>
              </a:rPr>
              <a:t>条件</a:t>
            </a:r>
            <a:r>
              <a:rPr lang="zh-CN" altLang="en-US" sz="2000" b="1" dirty="0" smtClean="0">
                <a:latin typeface="楷体" panose="02010609060101010101" pitchFamily="49" charset="-122"/>
                <a:ea typeface="楷体" panose="02010609060101010101" pitchFamily="49" charset="-122"/>
              </a:rPr>
              <a:t>。</a:t>
            </a:r>
            <a:endParaRPr lang="zh-CN" altLang="zh-CN" sz="2000" b="1" dirty="0">
              <a:latin typeface="楷体" panose="02010609060101010101" pitchFamily="49" charset="-122"/>
              <a:ea typeface="楷体" panose="02010609060101010101" pitchFamily="49" charset="-122"/>
            </a:endParaRPr>
          </a:p>
        </p:txBody>
      </p:sp>
      <p:sp>
        <p:nvSpPr>
          <p:cNvPr id="7" name="矩形 1"/>
          <p:cNvSpPr>
            <a:spLocks noChangeArrowheads="1"/>
          </p:cNvSpPr>
          <p:nvPr/>
        </p:nvSpPr>
        <p:spPr bwMode="auto">
          <a:xfrm>
            <a:off x="167417" y="3220400"/>
            <a:ext cx="88153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tabLst>
                <a:tab pos="2070100" algn="l"/>
              </a:tabLst>
            </a:pPr>
            <a:r>
              <a:rPr lang="zh-CN" altLang="en-US" sz="2000" b="1" dirty="0">
                <a:solidFill>
                  <a:srgbClr val="0033CC"/>
                </a:solidFill>
                <a:latin typeface="楷体" panose="02010609060101010101" pitchFamily="49" charset="-122"/>
                <a:ea typeface="楷体" panose="02010609060101010101" pitchFamily="49" charset="-122"/>
              </a:rPr>
              <a:t>经济</a:t>
            </a:r>
            <a:r>
              <a:rPr lang="en-US" altLang="zh-CN" sz="2000" b="1" dirty="0">
                <a:solidFill>
                  <a:srgbClr val="0033CC"/>
                </a:solidFill>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出现了资本主义萌芽，资本主义逐步发展到工场手工业时期；伴随着新航路的开辟，世界市场的雏形开始出现；伴随着西方国家的殖民扩张，世界市场得到</a:t>
            </a:r>
            <a:r>
              <a:rPr lang="zh-CN" altLang="zh-CN" sz="2000" b="1" dirty="0" smtClean="0">
                <a:latin typeface="楷体" panose="02010609060101010101" pitchFamily="49" charset="-122"/>
                <a:ea typeface="楷体" panose="02010609060101010101" pitchFamily="49" charset="-122"/>
              </a:rPr>
              <a:t>拓展</a:t>
            </a:r>
            <a:r>
              <a:rPr lang="zh-CN" altLang="en-US" sz="2000" b="1" dirty="0" smtClean="0">
                <a:latin typeface="楷体" panose="02010609060101010101" pitchFamily="49" charset="-122"/>
                <a:ea typeface="楷体" panose="02010609060101010101" pitchFamily="49" charset="-122"/>
              </a:rPr>
              <a:t>。</a:t>
            </a:r>
            <a:endParaRPr lang="en-US" altLang="zh-CN" sz="2000" b="1" dirty="0">
              <a:solidFill>
                <a:srgbClr val="000000"/>
              </a:solidFill>
              <a:latin typeface="楷体" panose="02010609060101010101" pitchFamily="49" charset="-122"/>
              <a:ea typeface="楷体" panose="02010609060101010101" pitchFamily="49" charset="-122"/>
            </a:endParaRPr>
          </a:p>
        </p:txBody>
      </p:sp>
      <p:sp>
        <p:nvSpPr>
          <p:cNvPr id="8" name="矩形 3"/>
          <p:cNvSpPr>
            <a:spLocks noChangeArrowheads="1"/>
          </p:cNvSpPr>
          <p:nvPr/>
        </p:nvSpPr>
        <p:spPr bwMode="auto">
          <a:xfrm>
            <a:off x="110133" y="4509120"/>
            <a:ext cx="8415338" cy="14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tabLst>
                <a:tab pos="2070100" algn="l"/>
              </a:tabLst>
            </a:pPr>
            <a:r>
              <a:rPr lang="zh-CN" altLang="en-US" sz="2000" b="1" dirty="0">
                <a:solidFill>
                  <a:srgbClr val="0033CC"/>
                </a:solidFill>
                <a:latin typeface="楷体" panose="02010609060101010101" pitchFamily="49" charset="-122"/>
                <a:ea typeface="楷体" panose="02010609060101010101" pitchFamily="49" charset="-122"/>
              </a:rPr>
              <a:t>思想文化</a:t>
            </a:r>
            <a:r>
              <a:rPr lang="en-US" altLang="zh-CN" sz="2000" b="1" dirty="0">
                <a:solidFill>
                  <a:srgbClr val="0033CC"/>
                </a:solidFill>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文艺复兴、宗教改革和启蒙运动高举人文主义的大旗，批判封建思想，起到了思想解放的作用；在三次思想解放运动的影响下，欧洲的近代科学逐渐形成并得到发展；蕴含人文精神的文学艺术逐渐</a:t>
            </a:r>
            <a:r>
              <a:rPr lang="zh-CN" altLang="zh-CN" sz="2000" b="1" dirty="0" smtClean="0">
                <a:latin typeface="楷体" panose="02010609060101010101" pitchFamily="49" charset="-122"/>
                <a:ea typeface="楷体" panose="02010609060101010101" pitchFamily="49" charset="-122"/>
              </a:rPr>
              <a:t>兴起</a:t>
            </a:r>
            <a:r>
              <a:rPr lang="zh-CN" altLang="en-US" sz="2000" b="1" dirty="0" smtClean="0">
                <a:latin typeface="楷体" panose="02010609060101010101" pitchFamily="49" charset="-122"/>
                <a:ea typeface="楷体" panose="02010609060101010101" pitchFamily="49" charset="-122"/>
              </a:rPr>
              <a:t>。</a:t>
            </a:r>
            <a:endParaRPr lang="zh-CN" altLang="zh-CN" sz="2000" b="1" dirty="0">
              <a:solidFill>
                <a:srgbClr val="0033CC"/>
              </a:solidFill>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矩形 2"/>
          <p:cNvSpPr/>
          <p:nvPr/>
        </p:nvSpPr>
        <p:spPr>
          <a:xfrm>
            <a:off x="-108520"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243726" y="566716"/>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网络构建</a:t>
            </a:r>
            <a:endParaRPr lang="zh-CN" altLang="en-US" sz="2800" b="1" dirty="0"/>
          </a:p>
        </p:txBody>
      </p:sp>
      <p:sp>
        <p:nvSpPr>
          <p:cNvPr id="2" name="矩形 1"/>
          <p:cNvSpPr/>
          <p:nvPr/>
        </p:nvSpPr>
        <p:spPr>
          <a:xfrm>
            <a:off x="196424" y="1053767"/>
            <a:ext cx="8733556" cy="400110"/>
          </a:xfrm>
          <a:prstGeom prst="rect">
            <a:avLst/>
          </a:prstGeom>
          <a:solidFill>
            <a:schemeClr val="bg1"/>
          </a:solidFill>
        </p:spPr>
        <p:txBody>
          <a:bodyPr wrap="square">
            <a:spAutoFit/>
          </a:bodyPr>
          <a:lstStyle/>
          <a:p>
            <a:pPr marL="0" indent="0">
              <a:buNone/>
            </a:pPr>
            <a:r>
              <a:rPr lang="zh-CN" altLang="en-US" sz="2000" b="1" dirty="0" smtClean="0">
                <a:solidFill>
                  <a:srgbClr val="FF0000"/>
                </a:solidFill>
                <a:latin typeface="楷体" panose="02010609060101010101" pitchFamily="49" charset="-122"/>
                <a:ea typeface="楷体" panose="02010609060101010101" pitchFamily="49" charset="-122"/>
              </a:rPr>
              <a:t>理清事件之间的联系：</a:t>
            </a:r>
            <a:endParaRPr lang="en-US" altLang="zh-CN" sz="2000" b="1" dirty="0" smtClean="0">
              <a:solidFill>
                <a:srgbClr val="FF0000"/>
              </a:solidFill>
              <a:latin typeface="楷体" panose="02010609060101010101" pitchFamily="49" charset="-122"/>
              <a:ea typeface="楷体" panose="02010609060101010101" pitchFamily="49" charset="-122"/>
            </a:endParaRPr>
          </a:p>
        </p:txBody>
      </p:sp>
      <p:pic>
        <p:nvPicPr>
          <p:cNvPr id="4097" name="Picture 1" descr="C:\Users\lscx\AppData\Local\Tongda\ispiritPro\users\772\images\201800300771722825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127" y="1556792"/>
            <a:ext cx="7296150" cy="47529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24"/>
          <p:cNvSpPr txBox="1">
            <a:spLocks noChangeArrowheads="1"/>
          </p:cNvSpPr>
          <p:nvPr/>
        </p:nvSpPr>
        <p:spPr>
          <a:xfrm>
            <a:off x="611188" y="476250"/>
            <a:ext cx="7772400" cy="1431925"/>
          </a:xfrm>
          <a:prstGeom prst="rect">
            <a:avLst/>
          </a:prstGeom>
        </p:spPr>
        <p:txBody>
          <a:bodyPr/>
          <a:lstStyle>
            <a:lvl1pPr algn="ctr" rtl="0" fontAlgn="base">
              <a:spcBef>
                <a:spcPct val="0"/>
              </a:spcBef>
              <a:spcAft>
                <a:spcPct val="0"/>
              </a:spcAft>
              <a:defRPr sz="3500" kern="1200" cap="all">
                <a:solidFill>
                  <a:srgbClr val="6B7D72"/>
                </a:solidFill>
                <a:latin typeface="+mj-lt"/>
                <a:ea typeface="+mj-ea"/>
                <a:cs typeface="+mj-cs"/>
              </a:defRPr>
            </a:lvl1pPr>
            <a:lvl2pPr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2pPr>
            <a:lvl3pPr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3pPr>
            <a:lvl4pPr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4pPr>
            <a:lvl5pPr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5pPr>
            <a:lvl6pPr marL="457200"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6pPr>
            <a:lvl7pPr marL="914400"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7pPr>
            <a:lvl8pPr marL="1371600"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8pPr>
            <a:lvl9pPr marL="1828800" algn="ctr" rtl="0" fontAlgn="base">
              <a:spcBef>
                <a:spcPct val="0"/>
              </a:spcBef>
              <a:spcAft>
                <a:spcPct val="0"/>
              </a:spcAft>
              <a:defRPr sz="3500">
                <a:solidFill>
                  <a:srgbClr val="6B7D72"/>
                </a:solidFill>
                <a:latin typeface="Book Antiqua" panose="02040602050305030304" pitchFamily="18" charset="0"/>
                <a:ea typeface="宋体" panose="02010600030101010101" pitchFamily="2" charset="-122"/>
              </a:defRPr>
            </a:lvl9pPr>
          </a:lstStyle>
          <a:p>
            <a:pPr>
              <a:buFontTx/>
              <a:buNone/>
              <a:defRPr/>
            </a:pPr>
            <a:r>
              <a:rPr lang="zh-CN" altLang="en-US" b="1" dirty="0" smtClean="0">
                <a:solidFill>
                  <a:schemeClr val="tx1"/>
                </a:solidFill>
              </a:rPr>
              <a:t>世界历史分期</a:t>
            </a:r>
            <a:endParaRPr lang="zh-CN" altLang="en-US" b="1" dirty="0">
              <a:solidFill>
                <a:schemeClr val="tx1"/>
              </a:solidFill>
            </a:endParaRPr>
          </a:p>
        </p:txBody>
      </p:sp>
      <p:sp>
        <p:nvSpPr>
          <p:cNvPr id="6146" name="Rectangle 16"/>
          <p:cNvSpPr>
            <a:spLocks noChangeArrowheads="1"/>
          </p:cNvSpPr>
          <p:nvPr/>
        </p:nvSpPr>
        <p:spPr bwMode="auto">
          <a:xfrm>
            <a:off x="-779780" y="1481138"/>
            <a:ext cx="9912350" cy="953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indent="1739900"/>
            <a:r>
              <a:rPr lang="en-US" altLang="zh-CN" sz="2000" b="1" dirty="0">
                <a:cs typeface="Times New Roman" panose="02020603050405020304" pitchFamily="18" charset="0"/>
              </a:rPr>
              <a:t>                                 </a:t>
            </a:r>
            <a:endParaRPr lang="en-US" altLang="zh-CN" sz="900" dirty="0">
              <a:latin typeface="Tahoma" panose="020B0604030504040204" pitchFamily="34" charset="0"/>
            </a:endParaRPr>
          </a:p>
          <a:p>
            <a:pPr indent="1739900"/>
            <a:r>
              <a:rPr lang="zh-CN" altLang="en-US" b="1" dirty="0">
                <a:cs typeface="Times New Roman" panose="02020603050405020304" pitchFamily="18" charset="0"/>
              </a:rPr>
              <a:t>上古史                    中世纪（中古史）                  近代史                      现代史</a:t>
            </a:r>
            <a:endParaRPr lang="zh-CN" altLang="en-US" dirty="0">
              <a:latin typeface="Tahoma" panose="020B0604030504040204" pitchFamily="34" charset="0"/>
            </a:endParaRPr>
          </a:p>
          <a:p>
            <a:pPr indent="1739900" eaLnBrk="0" hangingPunct="0"/>
            <a:endParaRPr lang="en-US" altLang="zh-CN" b="1" dirty="0">
              <a:latin typeface="Tahoma" panose="020B0604030504040204" pitchFamily="34" charset="0"/>
            </a:endParaRPr>
          </a:p>
        </p:txBody>
      </p:sp>
      <p:sp>
        <p:nvSpPr>
          <p:cNvPr id="6147" name="Rectangle 21"/>
          <p:cNvSpPr>
            <a:spLocks noChangeArrowheads="1"/>
          </p:cNvSpPr>
          <p:nvPr/>
        </p:nvSpPr>
        <p:spPr bwMode="auto">
          <a:xfrm>
            <a:off x="122238" y="2435225"/>
            <a:ext cx="2339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b="1">
                <a:latin typeface="Tahoma" panose="020B0604030504040204" pitchFamily="34" charset="0"/>
              </a:rPr>
              <a:t>原始社会、奴隶社会</a:t>
            </a:r>
          </a:p>
        </p:txBody>
      </p:sp>
      <p:sp>
        <p:nvSpPr>
          <p:cNvPr id="6148" name="AutoShape 15"/>
          <p:cNvSpPr/>
          <p:nvPr/>
        </p:nvSpPr>
        <p:spPr bwMode="auto">
          <a:xfrm rot="5400000">
            <a:off x="3621088" y="1169988"/>
            <a:ext cx="196850" cy="2286000"/>
          </a:xfrm>
          <a:prstGeom prst="leftBrace">
            <a:avLst>
              <a:gd name="adj1" fmla="val 96667"/>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49" name="Rectangle 19"/>
          <p:cNvSpPr>
            <a:spLocks noChangeArrowheads="1"/>
          </p:cNvSpPr>
          <p:nvPr/>
        </p:nvSpPr>
        <p:spPr bwMode="auto">
          <a:xfrm>
            <a:off x="2332038" y="2411413"/>
            <a:ext cx="64976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a:latin typeface="Tahoma" panose="020B0604030504040204" pitchFamily="34" charset="0"/>
              </a:rPr>
              <a:t>           </a:t>
            </a:r>
            <a:r>
              <a:rPr lang="zh-CN" altLang="en-US" b="1">
                <a:latin typeface="Tahoma" panose="020B0604030504040204" pitchFamily="34" charset="0"/>
              </a:rPr>
              <a:t>封建社会                     资本主义社会           资与社并存</a:t>
            </a:r>
          </a:p>
        </p:txBody>
      </p:sp>
      <p:sp>
        <p:nvSpPr>
          <p:cNvPr id="6150" name="Line 10"/>
          <p:cNvSpPr>
            <a:spLocks noChangeShapeType="1"/>
          </p:cNvSpPr>
          <p:nvPr/>
        </p:nvSpPr>
        <p:spPr bwMode="auto">
          <a:xfrm>
            <a:off x="2511425" y="2430463"/>
            <a:ext cx="0" cy="296862"/>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1" name="Line 11"/>
          <p:cNvSpPr>
            <a:spLocks noChangeShapeType="1"/>
          </p:cNvSpPr>
          <p:nvPr/>
        </p:nvSpPr>
        <p:spPr bwMode="auto">
          <a:xfrm>
            <a:off x="4864100" y="2435225"/>
            <a:ext cx="0" cy="29686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2" name="Line 12"/>
          <p:cNvSpPr>
            <a:spLocks noChangeShapeType="1"/>
          </p:cNvSpPr>
          <p:nvPr/>
        </p:nvSpPr>
        <p:spPr bwMode="auto">
          <a:xfrm>
            <a:off x="7194550" y="2435225"/>
            <a:ext cx="0" cy="29686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153" name="AutoShape 14"/>
          <p:cNvSpPr/>
          <p:nvPr/>
        </p:nvSpPr>
        <p:spPr bwMode="auto">
          <a:xfrm rot="5400000">
            <a:off x="5950744" y="1189832"/>
            <a:ext cx="198437" cy="2286000"/>
          </a:xfrm>
          <a:prstGeom prst="leftBrace">
            <a:avLst>
              <a:gd name="adj1" fmla="val 95894"/>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4" name="AutoShape 13"/>
          <p:cNvSpPr/>
          <p:nvPr/>
        </p:nvSpPr>
        <p:spPr bwMode="auto">
          <a:xfrm rot="5400000">
            <a:off x="7992269" y="1466057"/>
            <a:ext cx="198437" cy="1739900"/>
          </a:xfrm>
          <a:prstGeom prst="leftBrace">
            <a:avLst>
              <a:gd name="adj1" fmla="val 91131"/>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155" name="Rectangle 18"/>
          <p:cNvSpPr>
            <a:spLocks noChangeArrowheads="1"/>
          </p:cNvSpPr>
          <p:nvPr/>
        </p:nvSpPr>
        <p:spPr bwMode="auto">
          <a:xfrm>
            <a:off x="-366713" y="2930525"/>
            <a:ext cx="91963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1739900" eaLnBrk="0" hangingPunct="0"/>
            <a:r>
              <a:rPr lang="zh-CN" altLang="en-US" b="1" dirty="0">
                <a:cs typeface="Times New Roman" panose="02020603050405020304" pitchFamily="18" charset="0"/>
              </a:rPr>
              <a:t>西罗马帝国灭亡       新航路的开辟或英国资产阶级革命     十月革命</a:t>
            </a:r>
            <a:endParaRPr lang="zh-CN" altLang="en-US" dirty="0">
              <a:latin typeface="Tahoma" panose="020B0604030504040204" pitchFamily="34" charset="0"/>
            </a:endParaRPr>
          </a:p>
          <a:p>
            <a:pPr indent="1739900" eaLnBrk="0" hangingPunct="0"/>
            <a:r>
              <a:rPr lang="zh-CN" altLang="en-US" b="1" dirty="0">
                <a:cs typeface="Times New Roman" panose="02020603050405020304" pitchFamily="18" charset="0"/>
              </a:rPr>
              <a:t>        （</a:t>
            </a:r>
            <a:r>
              <a:rPr lang="en-US" altLang="zh-CN" b="1" dirty="0">
                <a:cs typeface="Times New Roman" panose="02020603050405020304" pitchFamily="18" charset="0"/>
              </a:rPr>
              <a:t>476</a:t>
            </a:r>
            <a:r>
              <a:rPr lang="zh-CN" altLang="en-US" b="1" dirty="0">
                <a:cs typeface="Times New Roman" panose="02020603050405020304" pitchFamily="18" charset="0"/>
              </a:rPr>
              <a:t>）                   （</a:t>
            </a:r>
            <a:r>
              <a:rPr lang="en-US" altLang="zh-CN" b="1" dirty="0">
                <a:cs typeface="Times New Roman" panose="02020603050405020304" pitchFamily="18" charset="0"/>
              </a:rPr>
              <a:t>1500</a:t>
            </a:r>
            <a:r>
              <a:rPr lang="zh-CN" altLang="en-US" b="1" dirty="0">
                <a:cs typeface="Times New Roman" panose="02020603050405020304" pitchFamily="18" charset="0"/>
              </a:rPr>
              <a:t>）        （</a:t>
            </a:r>
            <a:r>
              <a:rPr lang="en-US" altLang="zh-CN" b="1" dirty="0">
                <a:cs typeface="Times New Roman" panose="02020603050405020304" pitchFamily="18" charset="0"/>
              </a:rPr>
              <a:t>1640</a:t>
            </a:r>
            <a:r>
              <a:rPr lang="zh-CN" altLang="en-US" b="1" dirty="0">
                <a:cs typeface="Times New Roman" panose="02020603050405020304" pitchFamily="18" charset="0"/>
              </a:rPr>
              <a:t>）                   （</a:t>
            </a:r>
            <a:r>
              <a:rPr lang="en-US" altLang="zh-CN" b="1" dirty="0">
                <a:cs typeface="Times New Roman" panose="02020603050405020304" pitchFamily="18" charset="0"/>
              </a:rPr>
              <a:t>1917</a:t>
            </a:r>
            <a:r>
              <a:rPr lang="zh-CN" altLang="en-US" b="1" dirty="0">
                <a:cs typeface="Times New Roman" panose="02020603050405020304" pitchFamily="18" charset="0"/>
              </a:rPr>
              <a:t>）</a:t>
            </a:r>
            <a:endParaRPr lang="zh-CN" altLang="en-US" dirty="0">
              <a:latin typeface="Arial" panose="020B0604020202020204" pitchFamily="34" charset="0"/>
            </a:endParaRPr>
          </a:p>
        </p:txBody>
      </p:sp>
      <p:sp>
        <p:nvSpPr>
          <p:cNvPr id="6156" name="AutoShape 15"/>
          <p:cNvSpPr/>
          <p:nvPr/>
        </p:nvSpPr>
        <p:spPr bwMode="auto">
          <a:xfrm rot="5400000">
            <a:off x="1219200" y="1187451"/>
            <a:ext cx="200025" cy="2286000"/>
          </a:xfrm>
          <a:prstGeom prst="leftBrace">
            <a:avLst>
              <a:gd name="adj1" fmla="val 95132"/>
              <a:gd name="adj2" fmla="val 50000"/>
            </a:avLst>
          </a:prstGeom>
          <a:noFill/>
          <a:ln w="9525">
            <a:solidFill>
              <a:srgbClr val="000000"/>
            </a:solidFill>
            <a:round/>
          </a:ln>
          <a:extLst>
            <a:ext uri="{909E8E84-426E-40DD-AFC4-6F175D3DCCD1}">
              <a14:hiddenFill xmlns:a14="http://schemas.microsoft.com/office/drawing/2010/main">
                <a:solidFill>
                  <a:srgbClr val="FFFFFF"/>
                </a:solidFill>
              </a14:hiddenFill>
            </a:ext>
          </a:extLst>
        </p:spPr>
        <p:txBody>
          <a:bodyPr/>
          <a:lstStyle/>
          <a:p>
            <a:endParaRPr lang="zh-CN" altLang="en-US"/>
          </a:p>
        </p:txBody>
      </p:sp>
      <p:cxnSp>
        <p:nvCxnSpPr>
          <p:cNvPr id="4" name="直接箭头连接符 3"/>
          <p:cNvCxnSpPr/>
          <p:nvPr/>
        </p:nvCxnSpPr>
        <p:spPr>
          <a:xfrm>
            <a:off x="196850" y="2801938"/>
            <a:ext cx="8750300" cy="6350"/>
          </a:xfrm>
          <a:prstGeom prst="straightConnector1">
            <a:avLst/>
          </a:prstGeom>
          <a:ln>
            <a:solidFill>
              <a:schemeClr val="tx1"/>
            </a:solidFill>
            <a:tailEnd type="arrow" w="med" len="med"/>
          </a:ln>
        </p:spPr>
        <p:style>
          <a:lnRef idx="1">
            <a:schemeClr val="dk1"/>
          </a:lnRef>
          <a:fillRef idx="0">
            <a:schemeClr val="dk1"/>
          </a:fillRef>
          <a:effectRef idx="0">
            <a:schemeClr val="dk1"/>
          </a:effectRef>
          <a:fontRef idx="minor">
            <a:schemeClr val="tx1"/>
          </a:fontRef>
        </p:style>
      </p:cxnSp>
      <p:sp>
        <p:nvSpPr>
          <p:cNvPr id="3" name="矩形 2"/>
          <p:cNvSpPr/>
          <p:nvPr/>
        </p:nvSpPr>
        <p:spPr>
          <a:xfrm>
            <a:off x="179512"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a:t>
            </a:r>
            <a:r>
              <a:rPr lang="zh-CN" altLang="en-US" sz="4000" b="1" dirty="0" smtClean="0">
                <a:solidFill>
                  <a:srgbClr val="FF0000"/>
                </a:solidFill>
                <a:latin typeface="华文行楷" panose="02010800040101010101" charset="-122"/>
                <a:ea typeface="华文行楷" panose="02010800040101010101" charset="-122"/>
              </a:rPr>
              <a:t>课</a:t>
            </a:r>
            <a:endParaRPr lang="zh-CN" altLang="en-US" sz="4000" b="1" dirty="0">
              <a:solidFill>
                <a:srgbClr val="FF0000"/>
              </a:solidFill>
              <a:latin typeface="华文行楷" panose="02010800040101010101" charset="-122"/>
              <a:ea typeface="华文行楷" panose="02010800040101010101" charset="-122"/>
            </a:endParaRPr>
          </a:p>
        </p:txBody>
      </p:sp>
      <p:pic>
        <p:nvPicPr>
          <p:cNvPr id="6" name="图片 5"/>
          <p:cNvPicPr>
            <a:picLocks noChangeAspect="1"/>
          </p:cNvPicPr>
          <p:nvPr/>
        </p:nvPicPr>
        <p:blipFill>
          <a:blip r:embed="rId2"/>
          <a:stretch>
            <a:fillRect/>
          </a:stretch>
        </p:blipFill>
        <p:spPr>
          <a:xfrm>
            <a:off x="6985" y="3583940"/>
            <a:ext cx="6695440" cy="3267710"/>
          </a:xfrm>
          <a:prstGeom prst="rect">
            <a:avLst/>
          </a:prstGeom>
        </p:spPr>
      </p:pic>
      <p:pic>
        <p:nvPicPr>
          <p:cNvPr id="7" name="图片 6"/>
          <p:cNvPicPr>
            <a:picLocks noChangeAspect="1"/>
          </p:cNvPicPr>
          <p:nvPr/>
        </p:nvPicPr>
        <p:blipFill>
          <a:blip r:embed="rId3"/>
          <a:stretch>
            <a:fillRect/>
          </a:stretch>
        </p:blipFill>
        <p:spPr>
          <a:xfrm>
            <a:off x="1307465" y="3583940"/>
            <a:ext cx="6666865" cy="3267075"/>
          </a:xfrm>
          <a:prstGeom prst="rect">
            <a:avLst/>
          </a:prstGeom>
        </p:spPr>
      </p:pic>
      <p:pic>
        <p:nvPicPr>
          <p:cNvPr id="8" name="图片 7"/>
          <p:cNvPicPr>
            <a:picLocks noChangeAspect="1"/>
          </p:cNvPicPr>
          <p:nvPr/>
        </p:nvPicPr>
        <p:blipFill>
          <a:blip r:embed="rId4"/>
          <a:stretch>
            <a:fillRect/>
          </a:stretch>
        </p:blipFill>
        <p:spPr>
          <a:xfrm>
            <a:off x="3199765" y="3583940"/>
            <a:ext cx="6016625" cy="3275965"/>
          </a:xfrm>
          <a:prstGeom prst="rect">
            <a:avLst/>
          </a:prstGeom>
        </p:spPr>
      </p:pic>
      <p:sp>
        <p:nvSpPr>
          <p:cNvPr id="19" name="TextBox 18"/>
          <p:cNvSpPr txBox="1"/>
          <p:nvPr/>
        </p:nvSpPr>
        <p:spPr>
          <a:xfrm>
            <a:off x="123800" y="5706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思维突破</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41994" y="1768271"/>
            <a:ext cx="6245621" cy="523220"/>
          </a:xfrm>
          <a:prstGeom prst="rect">
            <a:avLst/>
          </a:prstGeom>
        </p:spPr>
        <p:txBody>
          <a:bodyPr wrap="none">
            <a:spAutoFit/>
          </a:bodyPr>
          <a:lstStyle/>
          <a:p>
            <a:r>
              <a:rPr lang="zh-CN" altLang="en-US" sz="2800" b="1" dirty="0"/>
              <a:t>中世纪</a:t>
            </a:r>
            <a:r>
              <a:rPr lang="zh-CN" altLang="en-US" sz="2800" b="1" dirty="0" smtClean="0"/>
              <a:t>的政治</a:t>
            </a:r>
            <a:r>
              <a:rPr lang="en-US" altLang="zh-CN" sz="2800" b="1" dirty="0" smtClean="0"/>
              <a:t>——</a:t>
            </a:r>
            <a:r>
              <a:rPr lang="zh-CN" altLang="en-US" sz="2800" b="1" dirty="0" smtClean="0"/>
              <a:t>权力从分散走向集中</a:t>
            </a:r>
            <a:endParaRPr lang="zh-CN" altLang="en-US" sz="2800" b="1" dirty="0"/>
          </a:p>
        </p:txBody>
      </p:sp>
      <p:sp>
        <p:nvSpPr>
          <p:cNvPr id="5" name="左大括号 4"/>
          <p:cNvSpPr/>
          <p:nvPr/>
        </p:nvSpPr>
        <p:spPr>
          <a:xfrm>
            <a:off x="415522" y="2547110"/>
            <a:ext cx="360040" cy="2783788"/>
          </a:xfrm>
          <a:prstGeom prst="leftBrace">
            <a:avLst>
              <a:gd name="adj1" fmla="val 62058"/>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6" name="矩形 5"/>
          <p:cNvSpPr/>
          <p:nvPr/>
        </p:nvSpPr>
        <p:spPr>
          <a:xfrm>
            <a:off x="678724" y="2547110"/>
            <a:ext cx="2040943" cy="830997"/>
          </a:xfrm>
          <a:prstGeom prst="rect">
            <a:avLst/>
          </a:prstGeom>
        </p:spPr>
        <p:txBody>
          <a:bodyPr wrap="none">
            <a:spAutoFit/>
          </a:bodyPr>
          <a:lstStyle/>
          <a:p>
            <a:r>
              <a:rPr lang="zh-CN" altLang="en-US" sz="2400" b="1" dirty="0">
                <a:solidFill>
                  <a:srgbClr val="FF0000"/>
                </a:solidFill>
              </a:rPr>
              <a:t>中世纪前期：</a:t>
            </a:r>
            <a:endParaRPr lang="en-US" altLang="zh-CN" sz="2400" b="1" dirty="0">
              <a:solidFill>
                <a:srgbClr val="FF0000"/>
              </a:solidFill>
            </a:endParaRPr>
          </a:p>
          <a:p>
            <a:r>
              <a:rPr lang="zh-CN" altLang="en-US" sz="2400" b="1" dirty="0"/>
              <a:t>有限王权</a:t>
            </a:r>
          </a:p>
        </p:txBody>
      </p:sp>
      <p:sp>
        <p:nvSpPr>
          <p:cNvPr id="7" name="左大括号 6"/>
          <p:cNvSpPr/>
          <p:nvPr/>
        </p:nvSpPr>
        <p:spPr>
          <a:xfrm>
            <a:off x="2641974" y="2325063"/>
            <a:ext cx="155385" cy="1237741"/>
          </a:xfrm>
          <a:prstGeom prst="leftBrace">
            <a:avLst>
              <a:gd name="adj1" fmla="val 62058"/>
              <a:gd name="adj2" fmla="val 4383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8" name="矩形 7"/>
          <p:cNvSpPr/>
          <p:nvPr/>
        </p:nvSpPr>
        <p:spPr>
          <a:xfrm>
            <a:off x="2804926" y="2430180"/>
            <a:ext cx="4972836" cy="461665"/>
          </a:xfrm>
          <a:prstGeom prst="rect">
            <a:avLst/>
          </a:prstGeom>
        </p:spPr>
        <p:txBody>
          <a:bodyPr wrap="none">
            <a:spAutoFit/>
          </a:bodyPr>
          <a:lstStyle/>
          <a:p>
            <a:r>
              <a:rPr lang="en-US" altLang="zh-CN" sz="2400" b="1" dirty="0" smtClean="0"/>
              <a:t>1</a:t>
            </a:r>
            <a:r>
              <a:rPr lang="zh-CN" altLang="en-US" sz="2400" b="1" dirty="0" smtClean="0"/>
              <a:t>、王在神下</a:t>
            </a:r>
            <a:r>
              <a:rPr lang="en-US" altLang="zh-CN" sz="2400" b="1" dirty="0" smtClean="0"/>
              <a:t>——</a:t>
            </a:r>
            <a:r>
              <a:rPr lang="zh-CN" altLang="en-US" sz="2400" b="1" dirty="0" smtClean="0"/>
              <a:t>教会对王权的制约</a:t>
            </a:r>
            <a:endParaRPr lang="zh-CN" altLang="en-US" sz="2400" b="1" dirty="0"/>
          </a:p>
        </p:txBody>
      </p:sp>
      <p:sp>
        <p:nvSpPr>
          <p:cNvPr id="9" name="矩形 8"/>
          <p:cNvSpPr/>
          <p:nvPr/>
        </p:nvSpPr>
        <p:spPr>
          <a:xfrm>
            <a:off x="2711354" y="3190758"/>
            <a:ext cx="6203942" cy="461665"/>
          </a:xfrm>
          <a:prstGeom prst="rect">
            <a:avLst/>
          </a:prstGeom>
        </p:spPr>
        <p:txBody>
          <a:bodyPr wrap="none">
            <a:spAutoFit/>
          </a:bodyPr>
          <a:lstStyle/>
          <a:p>
            <a:r>
              <a:rPr lang="en-US" altLang="zh-CN" sz="2400" b="1" dirty="0"/>
              <a:t>2</a:t>
            </a:r>
            <a:r>
              <a:rPr lang="zh-CN" altLang="en-US" sz="2400" b="1" dirty="0" smtClean="0"/>
              <a:t>、王在法下</a:t>
            </a:r>
            <a:r>
              <a:rPr lang="en-US" altLang="zh-CN" sz="2400" b="1" dirty="0" smtClean="0"/>
              <a:t>——</a:t>
            </a:r>
            <a:r>
              <a:rPr lang="zh-CN" altLang="en-US" sz="2400" b="1" dirty="0"/>
              <a:t>世俗贵族</a:t>
            </a:r>
            <a:r>
              <a:rPr lang="zh-CN" altLang="en-US" sz="2400" b="1" dirty="0" smtClean="0"/>
              <a:t>权力对王权的限制</a:t>
            </a:r>
            <a:endParaRPr lang="zh-CN" altLang="en-US" sz="2400" b="1" dirty="0"/>
          </a:p>
        </p:txBody>
      </p:sp>
      <p:sp>
        <p:nvSpPr>
          <p:cNvPr id="14" name="矩形 13"/>
          <p:cNvSpPr/>
          <p:nvPr/>
        </p:nvSpPr>
        <p:spPr>
          <a:xfrm>
            <a:off x="678724" y="4501834"/>
            <a:ext cx="2040943" cy="461665"/>
          </a:xfrm>
          <a:prstGeom prst="rect">
            <a:avLst/>
          </a:prstGeom>
        </p:spPr>
        <p:txBody>
          <a:bodyPr wrap="none">
            <a:spAutoFit/>
          </a:bodyPr>
          <a:lstStyle/>
          <a:p>
            <a:r>
              <a:rPr lang="zh-CN" altLang="en-US" sz="2400" b="1" dirty="0" smtClean="0">
                <a:solidFill>
                  <a:srgbClr val="FF0000"/>
                </a:solidFill>
              </a:rPr>
              <a:t>中世纪后期：</a:t>
            </a:r>
            <a:endParaRPr lang="en-US" altLang="zh-CN" sz="2400" b="1" dirty="0" smtClean="0">
              <a:solidFill>
                <a:srgbClr val="FF0000"/>
              </a:solidFill>
            </a:endParaRPr>
          </a:p>
        </p:txBody>
      </p:sp>
      <p:sp>
        <p:nvSpPr>
          <p:cNvPr id="15" name="左大括号 14"/>
          <p:cNvSpPr/>
          <p:nvPr/>
        </p:nvSpPr>
        <p:spPr>
          <a:xfrm>
            <a:off x="2551637" y="4142477"/>
            <a:ext cx="90337" cy="2310859"/>
          </a:xfrm>
          <a:prstGeom prst="leftBrace">
            <a:avLst>
              <a:gd name="adj1" fmla="val 94077"/>
              <a:gd name="adj2" fmla="val 4402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6" name="矩形 15"/>
          <p:cNvSpPr/>
          <p:nvPr/>
        </p:nvSpPr>
        <p:spPr>
          <a:xfrm>
            <a:off x="2670957" y="4132502"/>
            <a:ext cx="2741456" cy="461665"/>
          </a:xfrm>
          <a:prstGeom prst="rect">
            <a:avLst/>
          </a:prstGeom>
        </p:spPr>
        <p:txBody>
          <a:bodyPr wrap="none">
            <a:spAutoFit/>
          </a:bodyPr>
          <a:lstStyle/>
          <a:p>
            <a:r>
              <a:rPr lang="en-US" altLang="zh-CN" sz="2400" b="1" dirty="0" smtClean="0"/>
              <a:t>1</a:t>
            </a:r>
            <a:r>
              <a:rPr lang="zh-CN" altLang="en-US" sz="2400" b="1" dirty="0" smtClean="0"/>
              <a:t>、专制王权强大</a:t>
            </a:r>
            <a:r>
              <a:rPr lang="zh-CN" altLang="en-US" b="1" dirty="0" smtClean="0"/>
              <a:t>；</a:t>
            </a:r>
            <a:endParaRPr lang="zh-CN" altLang="en-US" b="1" dirty="0"/>
          </a:p>
        </p:txBody>
      </p:sp>
      <p:sp>
        <p:nvSpPr>
          <p:cNvPr id="17" name="矩形 16"/>
          <p:cNvSpPr/>
          <p:nvPr/>
        </p:nvSpPr>
        <p:spPr>
          <a:xfrm>
            <a:off x="2748879" y="5762001"/>
            <a:ext cx="4357283" cy="461665"/>
          </a:xfrm>
          <a:prstGeom prst="rect">
            <a:avLst/>
          </a:prstGeom>
        </p:spPr>
        <p:txBody>
          <a:bodyPr wrap="none">
            <a:spAutoFit/>
          </a:bodyPr>
          <a:lstStyle/>
          <a:p>
            <a:r>
              <a:rPr lang="en-US" altLang="zh-CN" sz="2400" b="1" dirty="0" smtClean="0"/>
              <a:t>2</a:t>
            </a:r>
            <a:r>
              <a:rPr lang="zh-CN" altLang="en-US" sz="2400" b="1" dirty="0" smtClean="0"/>
              <a:t>、民族国家兴起；战争的推动</a:t>
            </a:r>
            <a:endParaRPr lang="zh-CN" altLang="en-US" sz="2400" b="1" dirty="0"/>
          </a:p>
        </p:txBody>
      </p:sp>
      <p:sp>
        <p:nvSpPr>
          <p:cNvPr id="19" name="左大括号 18"/>
          <p:cNvSpPr/>
          <p:nvPr/>
        </p:nvSpPr>
        <p:spPr>
          <a:xfrm>
            <a:off x="5104827" y="3801590"/>
            <a:ext cx="155385" cy="1670123"/>
          </a:xfrm>
          <a:prstGeom prst="leftBrace">
            <a:avLst>
              <a:gd name="adj1" fmla="val 62058"/>
              <a:gd name="adj2" fmla="val 43831"/>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0" name="矩形 19"/>
          <p:cNvSpPr/>
          <p:nvPr/>
        </p:nvSpPr>
        <p:spPr>
          <a:xfrm>
            <a:off x="5380992" y="3763170"/>
            <a:ext cx="3433953" cy="461665"/>
          </a:xfrm>
          <a:prstGeom prst="rect">
            <a:avLst/>
          </a:prstGeom>
        </p:spPr>
        <p:txBody>
          <a:bodyPr wrap="none">
            <a:spAutoFit/>
          </a:bodyPr>
          <a:lstStyle/>
          <a:p>
            <a:r>
              <a:rPr lang="en-US" altLang="zh-CN" sz="2400" b="1" dirty="0" smtClean="0"/>
              <a:t>1</a:t>
            </a:r>
            <a:r>
              <a:rPr lang="zh-CN" altLang="en-US" sz="2400" b="1" dirty="0" smtClean="0"/>
              <a:t>、战争使民族意识增强</a:t>
            </a:r>
            <a:endParaRPr lang="zh-CN" altLang="en-US" sz="2400" b="1" dirty="0"/>
          </a:p>
        </p:txBody>
      </p:sp>
      <p:sp>
        <p:nvSpPr>
          <p:cNvPr id="21" name="矩形 20"/>
          <p:cNvSpPr/>
          <p:nvPr/>
        </p:nvSpPr>
        <p:spPr>
          <a:xfrm>
            <a:off x="5412413" y="4159177"/>
            <a:ext cx="3433953" cy="461665"/>
          </a:xfrm>
          <a:prstGeom prst="rect">
            <a:avLst/>
          </a:prstGeom>
        </p:spPr>
        <p:txBody>
          <a:bodyPr wrap="none">
            <a:spAutoFit/>
          </a:bodyPr>
          <a:lstStyle/>
          <a:p>
            <a:r>
              <a:rPr lang="en-US" altLang="zh-CN" sz="2400" b="1" dirty="0" smtClean="0"/>
              <a:t>2</a:t>
            </a:r>
            <a:r>
              <a:rPr lang="zh-CN" altLang="en-US" sz="2400" b="1" dirty="0" smtClean="0"/>
              <a:t>、贵族阶层力量的削弱</a:t>
            </a:r>
            <a:endParaRPr lang="zh-CN" altLang="en-US" sz="2400" b="1" dirty="0"/>
          </a:p>
        </p:txBody>
      </p:sp>
      <p:sp>
        <p:nvSpPr>
          <p:cNvPr id="22" name="矩形 21"/>
          <p:cNvSpPr/>
          <p:nvPr/>
        </p:nvSpPr>
        <p:spPr>
          <a:xfrm>
            <a:off x="5405955" y="4564015"/>
            <a:ext cx="2818400" cy="461665"/>
          </a:xfrm>
          <a:prstGeom prst="rect">
            <a:avLst/>
          </a:prstGeom>
        </p:spPr>
        <p:txBody>
          <a:bodyPr wrap="none">
            <a:spAutoFit/>
          </a:bodyPr>
          <a:lstStyle/>
          <a:p>
            <a:r>
              <a:rPr lang="en-US" altLang="zh-CN" sz="2400" b="1" dirty="0" smtClean="0"/>
              <a:t>3</a:t>
            </a:r>
            <a:r>
              <a:rPr lang="zh-CN" altLang="en-US" sz="2400" b="1" dirty="0" smtClean="0"/>
              <a:t>、教会地位的下降</a:t>
            </a:r>
            <a:endParaRPr lang="zh-CN" altLang="en-US" sz="2400" b="1" dirty="0"/>
          </a:p>
        </p:txBody>
      </p:sp>
      <p:sp>
        <p:nvSpPr>
          <p:cNvPr id="23" name="矩形 22"/>
          <p:cNvSpPr/>
          <p:nvPr/>
        </p:nvSpPr>
        <p:spPr>
          <a:xfrm>
            <a:off x="5415741" y="5010048"/>
            <a:ext cx="3126177" cy="461665"/>
          </a:xfrm>
          <a:prstGeom prst="rect">
            <a:avLst/>
          </a:prstGeom>
        </p:spPr>
        <p:txBody>
          <a:bodyPr wrap="none">
            <a:spAutoFit/>
          </a:bodyPr>
          <a:lstStyle/>
          <a:p>
            <a:r>
              <a:rPr lang="en-US" altLang="zh-CN" sz="2400" b="1" dirty="0" smtClean="0"/>
              <a:t>4</a:t>
            </a:r>
            <a:r>
              <a:rPr lang="zh-CN" altLang="en-US" sz="2400" b="1" dirty="0" smtClean="0"/>
              <a:t>、城市对王权的支持</a:t>
            </a:r>
            <a:endParaRPr lang="zh-CN" altLang="en-US" sz="2400" b="1" dirty="0"/>
          </a:p>
        </p:txBody>
      </p:sp>
      <p:sp>
        <p:nvSpPr>
          <p:cNvPr id="2" name="文本框 1"/>
          <p:cNvSpPr txBox="1"/>
          <p:nvPr/>
        </p:nvSpPr>
        <p:spPr>
          <a:xfrm>
            <a:off x="480300" y="1135386"/>
            <a:ext cx="3912870" cy="460375"/>
          </a:xfrm>
          <a:prstGeom prst="rect">
            <a:avLst/>
          </a:prstGeom>
          <a:noFill/>
        </p:spPr>
        <p:txBody>
          <a:bodyPr wrap="square" rtlCol="0">
            <a:spAutoFit/>
          </a:bodyPr>
          <a:lstStyle/>
          <a:p>
            <a:r>
              <a:rPr lang="zh-CN" altLang="en-US" sz="2400" b="1" dirty="0" smtClean="0">
                <a:solidFill>
                  <a:srgbClr val="FF0000"/>
                </a:solidFill>
              </a:rPr>
              <a:t>突破点</a:t>
            </a:r>
            <a:r>
              <a:rPr lang="en-US" altLang="zh-CN" sz="2400" b="1" dirty="0">
                <a:solidFill>
                  <a:srgbClr val="FF0000"/>
                </a:solidFill>
              </a:rPr>
              <a:t>1</a:t>
            </a:r>
            <a:r>
              <a:rPr lang="zh-CN" altLang="en-US" sz="2400" b="1" dirty="0">
                <a:solidFill>
                  <a:srgbClr val="FF0000"/>
                </a:solidFill>
              </a:rPr>
              <a:t>：中世纪基本知识</a:t>
            </a:r>
          </a:p>
        </p:txBody>
      </p:sp>
      <p:sp>
        <p:nvSpPr>
          <p:cNvPr id="18" name="矩形 17"/>
          <p:cNvSpPr/>
          <p:nvPr/>
        </p:nvSpPr>
        <p:spPr>
          <a:xfrm>
            <a:off x="179512"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a:t>
            </a:r>
            <a:r>
              <a:rPr lang="zh-CN" altLang="en-US" sz="4000" b="1" dirty="0" smtClean="0">
                <a:solidFill>
                  <a:srgbClr val="FF0000"/>
                </a:solidFill>
                <a:latin typeface="华文行楷" panose="02010800040101010101" charset="-122"/>
                <a:ea typeface="华文行楷" panose="02010800040101010101" charset="-122"/>
              </a:rPr>
              <a:t>课</a:t>
            </a:r>
            <a:endParaRPr lang="zh-CN" altLang="en-US" sz="4000" b="1" dirty="0">
              <a:solidFill>
                <a:srgbClr val="FF0000"/>
              </a:solidFill>
              <a:latin typeface="华文行楷" panose="02010800040101010101" charset="-122"/>
              <a:ea typeface="华文行楷" panose="02010800040101010101" charset="-122"/>
            </a:endParaRPr>
          </a:p>
        </p:txBody>
      </p:sp>
      <p:sp>
        <p:nvSpPr>
          <p:cNvPr id="24" name="TextBox 23"/>
          <p:cNvSpPr txBox="1"/>
          <p:nvPr/>
        </p:nvSpPr>
        <p:spPr>
          <a:xfrm>
            <a:off x="123800" y="5706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思维突破</a:t>
            </a:r>
            <a:endParaRPr lang="zh-CN" altLang="en-US" sz="2800" b="1"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51520" y="606951"/>
            <a:ext cx="5355953" cy="523220"/>
          </a:xfrm>
          <a:prstGeom prst="rect">
            <a:avLst/>
          </a:prstGeom>
        </p:spPr>
        <p:txBody>
          <a:bodyPr wrap="none">
            <a:spAutoFit/>
          </a:bodyPr>
          <a:lstStyle/>
          <a:p>
            <a:r>
              <a:rPr lang="zh-CN" altLang="en-US" sz="2800" b="1" dirty="0"/>
              <a:t>中世纪</a:t>
            </a:r>
            <a:r>
              <a:rPr lang="zh-CN" altLang="en-US" sz="2800" b="1" dirty="0" smtClean="0"/>
              <a:t>的经济</a:t>
            </a:r>
            <a:r>
              <a:rPr lang="en-US" altLang="zh-CN" sz="2800" b="1" dirty="0" smtClean="0"/>
              <a:t>——</a:t>
            </a:r>
            <a:r>
              <a:rPr lang="zh-CN" altLang="en-US" sz="2800" b="1" dirty="0" smtClean="0"/>
              <a:t>衰退</a:t>
            </a:r>
            <a:r>
              <a:rPr lang="en-US" altLang="zh-CN" sz="2800" b="1" dirty="0" smtClean="0"/>
              <a:t>·</a:t>
            </a:r>
            <a:r>
              <a:rPr lang="zh-CN" altLang="en-US" sz="2800" b="1" dirty="0" smtClean="0"/>
              <a:t>复苏</a:t>
            </a:r>
            <a:r>
              <a:rPr lang="en-US" altLang="zh-CN" sz="2800" b="1" dirty="0"/>
              <a:t>·</a:t>
            </a:r>
            <a:r>
              <a:rPr lang="zh-CN" altLang="en-US" sz="2800" b="1" dirty="0" smtClean="0"/>
              <a:t>萌新</a:t>
            </a:r>
            <a:endParaRPr lang="zh-CN" altLang="en-US" sz="2800" b="1" dirty="0"/>
          </a:p>
        </p:txBody>
      </p:sp>
      <p:sp>
        <p:nvSpPr>
          <p:cNvPr id="5" name="左大括号 4"/>
          <p:cNvSpPr/>
          <p:nvPr/>
        </p:nvSpPr>
        <p:spPr>
          <a:xfrm>
            <a:off x="635705" y="1097343"/>
            <a:ext cx="360040" cy="4968552"/>
          </a:xfrm>
          <a:prstGeom prst="leftBrace">
            <a:avLst>
              <a:gd name="adj1" fmla="val 62058"/>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6" name="矩形 5"/>
          <p:cNvSpPr/>
          <p:nvPr/>
        </p:nvSpPr>
        <p:spPr>
          <a:xfrm>
            <a:off x="995745" y="1559896"/>
            <a:ext cx="3655367" cy="461665"/>
          </a:xfrm>
          <a:prstGeom prst="rect">
            <a:avLst/>
          </a:prstGeom>
        </p:spPr>
        <p:txBody>
          <a:bodyPr wrap="square">
            <a:spAutoFit/>
          </a:bodyPr>
          <a:lstStyle/>
          <a:p>
            <a:r>
              <a:rPr lang="zh-CN" altLang="en-US" sz="2400" b="1" dirty="0" smtClean="0">
                <a:solidFill>
                  <a:srgbClr val="FF0000"/>
                </a:solidFill>
              </a:rPr>
              <a:t>中世纪前期：</a:t>
            </a:r>
            <a:r>
              <a:rPr lang="zh-CN" altLang="en-US" sz="2400" b="1" dirty="0" smtClean="0"/>
              <a:t>经济衰退</a:t>
            </a:r>
            <a:endParaRPr lang="zh-CN" altLang="en-US" sz="2400" b="1" dirty="0"/>
          </a:p>
        </p:txBody>
      </p:sp>
      <p:sp>
        <p:nvSpPr>
          <p:cNvPr id="7" name="左大括号 6"/>
          <p:cNvSpPr/>
          <p:nvPr/>
        </p:nvSpPr>
        <p:spPr>
          <a:xfrm>
            <a:off x="4342907" y="1321500"/>
            <a:ext cx="218213" cy="1027380"/>
          </a:xfrm>
          <a:prstGeom prst="leftBrace">
            <a:avLst>
              <a:gd name="adj1" fmla="val 62058"/>
              <a:gd name="adj2" fmla="val 3829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1" name="矩形 10"/>
          <p:cNvSpPr/>
          <p:nvPr/>
        </p:nvSpPr>
        <p:spPr>
          <a:xfrm>
            <a:off x="4551855" y="1293060"/>
            <a:ext cx="4357283" cy="461665"/>
          </a:xfrm>
          <a:prstGeom prst="rect">
            <a:avLst/>
          </a:prstGeom>
        </p:spPr>
        <p:txBody>
          <a:bodyPr wrap="none">
            <a:spAutoFit/>
          </a:bodyPr>
          <a:lstStyle/>
          <a:p>
            <a:r>
              <a:rPr lang="en-US" altLang="zh-CN" sz="2400" b="1" dirty="0" smtClean="0"/>
              <a:t>1</a:t>
            </a:r>
            <a:r>
              <a:rPr lang="zh-CN" altLang="en-US" sz="2400" b="1" dirty="0" smtClean="0"/>
              <a:t>、自给自足的庄园经济形成；</a:t>
            </a:r>
            <a:endParaRPr lang="zh-CN" altLang="en-US" sz="2400" b="1" dirty="0"/>
          </a:p>
        </p:txBody>
      </p:sp>
      <p:sp>
        <p:nvSpPr>
          <p:cNvPr id="12" name="矩形 11"/>
          <p:cNvSpPr/>
          <p:nvPr/>
        </p:nvSpPr>
        <p:spPr>
          <a:xfrm>
            <a:off x="4551855" y="1771583"/>
            <a:ext cx="2510624" cy="461665"/>
          </a:xfrm>
          <a:prstGeom prst="rect">
            <a:avLst/>
          </a:prstGeom>
        </p:spPr>
        <p:txBody>
          <a:bodyPr wrap="none">
            <a:spAutoFit/>
          </a:bodyPr>
          <a:lstStyle/>
          <a:p>
            <a:r>
              <a:rPr lang="en-US" altLang="zh-CN" sz="2400" b="1" dirty="0" smtClean="0"/>
              <a:t>2</a:t>
            </a:r>
            <a:r>
              <a:rPr lang="zh-CN" altLang="en-US" sz="2400" b="1" dirty="0" smtClean="0"/>
              <a:t>、商业的衰退；</a:t>
            </a:r>
            <a:endParaRPr lang="zh-CN" altLang="en-US" sz="2400" b="1" dirty="0"/>
          </a:p>
        </p:txBody>
      </p:sp>
      <p:sp>
        <p:nvSpPr>
          <p:cNvPr id="14" name="矩形 13"/>
          <p:cNvSpPr/>
          <p:nvPr/>
        </p:nvSpPr>
        <p:spPr>
          <a:xfrm>
            <a:off x="840315" y="3124591"/>
            <a:ext cx="3389339" cy="461665"/>
          </a:xfrm>
          <a:prstGeom prst="rect">
            <a:avLst/>
          </a:prstGeom>
        </p:spPr>
        <p:txBody>
          <a:bodyPr wrap="square">
            <a:spAutoFit/>
          </a:bodyPr>
          <a:lstStyle/>
          <a:p>
            <a:r>
              <a:rPr lang="zh-CN" altLang="en-US" sz="2400" b="1" dirty="0" smtClean="0">
                <a:solidFill>
                  <a:srgbClr val="FF0000"/>
                </a:solidFill>
              </a:rPr>
              <a:t>中世纪中期：</a:t>
            </a:r>
            <a:r>
              <a:rPr lang="zh-CN" altLang="en-US" sz="2400" b="1" dirty="0" smtClean="0"/>
              <a:t>经济复苏</a:t>
            </a:r>
            <a:endParaRPr lang="zh-CN" altLang="en-US" sz="2400" b="1" dirty="0"/>
          </a:p>
        </p:txBody>
      </p:sp>
      <p:sp>
        <p:nvSpPr>
          <p:cNvPr id="15" name="左大括号 14"/>
          <p:cNvSpPr/>
          <p:nvPr/>
        </p:nvSpPr>
        <p:spPr>
          <a:xfrm>
            <a:off x="4407906" y="4726308"/>
            <a:ext cx="242571" cy="1200329"/>
          </a:xfrm>
          <a:prstGeom prst="leftBrace">
            <a:avLst>
              <a:gd name="adj1" fmla="val 62058"/>
              <a:gd name="adj2" fmla="val 3558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6" name="矩形 15"/>
          <p:cNvSpPr/>
          <p:nvPr/>
        </p:nvSpPr>
        <p:spPr>
          <a:xfrm>
            <a:off x="4568820" y="4581128"/>
            <a:ext cx="3741730" cy="461665"/>
          </a:xfrm>
          <a:prstGeom prst="rect">
            <a:avLst/>
          </a:prstGeom>
        </p:spPr>
        <p:txBody>
          <a:bodyPr wrap="none">
            <a:spAutoFit/>
          </a:bodyPr>
          <a:lstStyle/>
          <a:p>
            <a:r>
              <a:rPr lang="en-US" altLang="zh-CN" sz="2400" b="1" dirty="0" smtClean="0"/>
              <a:t>1</a:t>
            </a:r>
            <a:r>
              <a:rPr lang="zh-CN" altLang="en-US" sz="2400" b="1" dirty="0" smtClean="0"/>
              <a:t>、商业经营形式的变革；</a:t>
            </a:r>
            <a:endParaRPr lang="zh-CN" altLang="en-US" sz="2400" b="1" dirty="0"/>
          </a:p>
        </p:txBody>
      </p:sp>
      <p:sp>
        <p:nvSpPr>
          <p:cNvPr id="17" name="矩形 16"/>
          <p:cNvSpPr/>
          <p:nvPr/>
        </p:nvSpPr>
        <p:spPr>
          <a:xfrm>
            <a:off x="4561205" y="5141807"/>
            <a:ext cx="4049507" cy="461665"/>
          </a:xfrm>
          <a:prstGeom prst="rect">
            <a:avLst/>
          </a:prstGeom>
        </p:spPr>
        <p:txBody>
          <a:bodyPr wrap="none">
            <a:spAutoFit/>
          </a:bodyPr>
          <a:lstStyle/>
          <a:p>
            <a:r>
              <a:rPr lang="en-US" altLang="zh-CN" sz="2400" b="1" dirty="0" smtClean="0"/>
              <a:t>2</a:t>
            </a:r>
            <a:r>
              <a:rPr lang="zh-CN" altLang="en-US" sz="2400" b="1" dirty="0" smtClean="0"/>
              <a:t>、资本注意生产关系萌芽；</a:t>
            </a:r>
            <a:endParaRPr lang="zh-CN" altLang="en-US" sz="2400" b="1" dirty="0"/>
          </a:p>
        </p:txBody>
      </p:sp>
      <p:sp>
        <p:nvSpPr>
          <p:cNvPr id="18" name="矩形 17"/>
          <p:cNvSpPr/>
          <p:nvPr/>
        </p:nvSpPr>
        <p:spPr>
          <a:xfrm>
            <a:off x="4580230" y="5695804"/>
            <a:ext cx="3741730" cy="461665"/>
          </a:xfrm>
          <a:prstGeom prst="rect">
            <a:avLst/>
          </a:prstGeom>
        </p:spPr>
        <p:txBody>
          <a:bodyPr wrap="none">
            <a:spAutoFit/>
          </a:bodyPr>
          <a:lstStyle/>
          <a:p>
            <a:r>
              <a:rPr lang="en-US" altLang="zh-CN" sz="2400" b="1" dirty="0" smtClean="0"/>
              <a:t>3</a:t>
            </a:r>
            <a:r>
              <a:rPr lang="zh-CN" altLang="en-US" sz="2400" b="1" dirty="0" smtClean="0"/>
              <a:t>、资本主义精神的出现；</a:t>
            </a:r>
            <a:endParaRPr lang="zh-CN" altLang="en-US" sz="2400" b="1" dirty="0"/>
          </a:p>
        </p:txBody>
      </p:sp>
      <p:sp>
        <p:nvSpPr>
          <p:cNvPr id="19" name="矩形 18"/>
          <p:cNvSpPr/>
          <p:nvPr/>
        </p:nvSpPr>
        <p:spPr>
          <a:xfrm>
            <a:off x="918420" y="4927671"/>
            <a:ext cx="3810797" cy="461665"/>
          </a:xfrm>
          <a:prstGeom prst="rect">
            <a:avLst/>
          </a:prstGeom>
        </p:spPr>
        <p:txBody>
          <a:bodyPr wrap="square">
            <a:spAutoFit/>
          </a:bodyPr>
          <a:lstStyle/>
          <a:p>
            <a:r>
              <a:rPr lang="zh-CN" altLang="en-US" sz="2400" b="1" dirty="0" smtClean="0">
                <a:solidFill>
                  <a:srgbClr val="FF0000"/>
                </a:solidFill>
              </a:rPr>
              <a:t>中世纪后期：</a:t>
            </a:r>
            <a:r>
              <a:rPr lang="zh-CN" altLang="en-US" sz="2400" b="1" dirty="0"/>
              <a:t>孕育新经济</a:t>
            </a:r>
          </a:p>
        </p:txBody>
      </p:sp>
      <p:sp>
        <p:nvSpPr>
          <p:cNvPr id="20" name="左大括号 19"/>
          <p:cNvSpPr/>
          <p:nvPr/>
        </p:nvSpPr>
        <p:spPr>
          <a:xfrm>
            <a:off x="4236573" y="2994100"/>
            <a:ext cx="218213" cy="1226987"/>
          </a:xfrm>
          <a:prstGeom prst="leftBrace">
            <a:avLst>
              <a:gd name="adj1" fmla="val 62058"/>
              <a:gd name="adj2" fmla="val 32708"/>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21" name="矩形 20"/>
          <p:cNvSpPr/>
          <p:nvPr/>
        </p:nvSpPr>
        <p:spPr>
          <a:xfrm>
            <a:off x="4506049" y="2897008"/>
            <a:ext cx="2202847" cy="461665"/>
          </a:xfrm>
          <a:prstGeom prst="rect">
            <a:avLst/>
          </a:prstGeom>
        </p:spPr>
        <p:txBody>
          <a:bodyPr wrap="none">
            <a:spAutoFit/>
          </a:bodyPr>
          <a:lstStyle/>
          <a:p>
            <a:r>
              <a:rPr lang="en-US" altLang="zh-CN" sz="2400" b="1" dirty="0" smtClean="0"/>
              <a:t>1</a:t>
            </a:r>
            <a:r>
              <a:rPr lang="zh-CN" altLang="en-US" sz="2400" b="1" dirty="0" smtClean="0"/>
              <a:t>、人口增加；</a:t>
            </a:r>
            <a:endParaRPr lang="zh-CN" altLang="en-US" sz="2400" b="1" dirty="0"/>
          </a:p>
        </p:txBody>
      </p:sp>
      <p:sp>
        <p:nvSpPr>
          <p:cNvPr id="22" name="矩形 21"/>
          <p:cNvSpPr/>
          <p:nvPr/>
        </p:nvSpPr>
        <p:spPr>
          <a:xfrm>
            <a:off x="4527649" y="3358673"/>
            <a:ext cx="2202847" cy="461665"/>
          </a:xfrm>
          <a:prstGeom prst="rect">
            <a:avLst/>
          </a:prstGeom>
        </p:spPr>
        <p:txBody>
          <a:bodyPr wrap="none">
            <a:spAutoFit/>
          </a:bodyPr>
          <a:lstStyle/>
          <a:p>
            <a:r>
              <a:rPr lang="en-US" altLang="zh-CN" sz="2400" b="1" dirty="0" smtClean="0"/>
              <a:t>2</a:t>
            </a:r>
            <a:r>
              <a:rPr lang="zh-CN" altLang="en-US" sz="2400" b="1" dirty="0" smtClean="0"/>
              <a:t>、商业复兴；</a:t>
            </a:r>
            <a:endParaRPr lang="zh-CN" altLang="en-US" sz="2400" b="1" dirty="0"/>
          </a:p>
        </p:txBody>
      </p:sp>
      <p:sp>
        <p:nvSpPr>
          <p:cNvPr id="23" name="矩形 22"/>
          <p:cNvSpPr/>
          <p:nvPr/>
        </p:nvSpPr>
        <p:spPr>
          <a:xfrm>
            <a:off x="4506049" y="3830343"/>
            <a:ext cx="2818400" cy="461665"/>
          </a:xfrm>
          <a:prstGeom prst="rect">
            <a:avLst/>
          </a:prstGeom>
        </p:spPr>
        <p:txBody>
          <a:bodyPr wrap="none">
            <a:spAutoFit/>
          </a:bodyPr>
          <a:lstStyle/>
          <a:p>
            <a:r>
              <a:rPr lang="en-US" altLang="zh-CN" sz="2400" b="1" dirty="0" smtClean="0"/>
              <a:t>3</a:t>
            </a:r>
            <a:r>
              <a:rPr lang="zh-CN" altLang="en-US" sz="2400" b="1" dirty="0" smtClean="0"/>
              <a:t>、城市重新兴起；</a:t>
            </a:r>
            <a:endParaRPr lang="zh-CN" altLang="en-US" sz="2400" b="1" dirty="0"/>
          </a:p>
        </p:txBody>
      </p:sp>
      <p:sp>
        <p:nvSpPr>
          <p:cNvPr id="24" name="矩形 23"/>
          <p:cNvSpPr/>
          <p:nvPr/>
        </p:nvSpPr>
        <p:spPr>
          <a:xfrm>
            <a:off x="179512"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a:t>
            </a:r>
            <a:r>
              <a:rPr lang="zh-CN" altLang="en-US" sz="4000" b="1" dirty="0" smtClean="0">
                <a:solidFill>
                  <a:srgbClr val="FF0000"/>
                </a:solidFill>
                <a:latin typeface="华文行楷" panose="02010800040101010101" charset="-122"/>
                <a:ea typeface="华文行楷" panose="02010800040101010101" charset="-122"/>
              </a:rPr>
              <a:t>课</a:t>
            </a:r>
            <a:endParaRPr lang="zh-CN" altLang="en-US" sz="4000" b="1" dirty="0">
              <a:solidFill>
                <a:srgbClr val="FF0000"/>
              </a:solidFill>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3"/>
          <p:cNvSpPr/>
          <p:nvPr/>
        </p:nvSpPr>
        <p:spPr>
          <a:xfrm>
            <a:off x="251520" y="687960"/>
            <a:ext cx="5524269" cy="523220"/>
          </a:xfrm>
          <a:prstGeom prst="rect">
            <a:avLst/>
          </a:prstGeom>
        </p:spPr>
        <p:txBody>
          <a:bodyPr wrap="none">
            <a:spAutoFit/>
          </a:bodyPr>
          <a:lstStyle/>
          <a:p>
            <a:r>
              <a:rPr lang="zh-CN" altLang="en-US" sz="2800" b="1" dirty="0"/>
              <a:t>中世纪的社会与思想</a:t>
            </a:r>
            <a:r>
              <a:rPr lang="en-US" altLang="zh-CN" sz="2800" b="1" dirty="0"/>
              <a:t>——</a:t>
            </a:r>
            <a:r>
              <a:rPr lang="zh-CN" altLang="en-US" sz="2800" b="1" dirty="0"/>
              <a:t>信仰上帝</a:t>
            </a:r>
          </a:p>
        </p:txBody>
      </p:sp>
      <p:sp>
        <p:nvSpPr>
          <p:cNvPr id="5" name="左大括号 4"/>
          <p:cNvSpPr/>
          <p:nvPr/>
        </p:nvSpPr>
        <p:spPr>
          <a:xfrm>
            <a:off x="449933" y="1691681"/>
            <a:ext cx="360040" cy="3825551"/>
          </a:xfrm>
          <a:prstGeom prst="leftBrace">
            <a:avLst>
              <a:gd name="adj1" fmla="val 62058"/>
              <a:gd name="adj2" fmla="val 50000"/>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6" name="矩形 5"/>
          <p:cNvSpPr/>
          <p:nvPr/>
        </p:nvSpPr>
        <p:spPr>
          <a:xfrm>
            <a:off x="856034" y="1895608"/>
            <a:ext cx="2969083" cy="830997"/>
          </a:xfrm>
          <a:prstGeom prst="rect">
            <a:avLst/>
          </a:prstGeom>
        </p:spPr>
        <p:txBody>
          <a:bodyPr wrap="none">
            <a:spAutoFit/>
          </a:bodyPr>
          <a:lstStyle/>
          <a:p>
            <a:r>
              <a:rPr lang="zh-CN" altLang="en-US" sz="2400" b="1" dirty="0" smtClean="0">
                <a:solidFill>
                  <a:srgbClr val="FF0000"/>
                </a:solidFill>
              </a:rPr>
              <a:t>中世纪前期：</a:t>
            </a:r>
            <a:endParaRPr lang="en-US" altLang="zh-CN" sz="2400" b="1" dirty="0" smtClean="0">
              <a:solidFill>
                <a:srgbClr val="FF0000"/>
              </a:solidFill>
            </a:endParaRPr>
          </a:p>
          <a:p>
            <a:r>
              <a:rPr lang="zh-CN" altLang="en-US" sz="2400" b="1" dirty="0" smtClean="0"/>
              <a:t>基督教控制下的社会</a:t>
            </a:r>
            <a:endParaRPr lang="zh-CN" altLang="en-US" sz="2400" b="1" dirty="0"/>
          </a:p>
        </p:txBody>
      </p:sp>
      <p:sp>
        <p:nvSpPr>
          <p:cNvPr id="7" name="左大括号 6"/>
          <p:cNvSpPr/>
          <p:nvPr/>
        </p:nvSpPr>
        <p:spPr>
          <a:xfrm>
            <a:off x="3825117" y="1290854"/>
            <a:ext cx="360040" cy="2714209"/>
          </a:xfrm>
          <a:prstGeom prst="leftBrace">
            <a:avLst>
              <a:gd name="adj1" fmla="val 62058"/>
              <a:gd name="adj2" fmla="val 41589"/>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8" name="矩形 7"/>
          <p:cNvSpPr/>
          <p:nvPr/>
        </p:nvSpPr>
        <p:spPr>
          <a:xfrm>
            <a:off x="4178591" y="1178060"/>
            <a:ext cx="2818400" cy="461665"/>
          </a:xfrm>
          <a:prstGeom prst="rect">
            <a:avLst/>
          </a:prstGeom>
        </p:spPr>
        <p:txBody>
          <a:bodyPr wrap="none">
            <a:spAutoFit/>
          </a:bodyPr>
          <a:lstStyle/>
          <a:p>
            <a:r>
              <a:rPr lang="en-US" altLang="zh-CN" sz="2400" b="1" dirty="0" smtClean="0"/>
              <a:t>1</a:t>
            </a:r>
            <a:r>
              <a:rPr lang="zh-CN" altLang="en-US" sz="2400" b="1" dirty="0" smtClean="0"/>
              <a:t>、修道院的生活；</a:t>
            </a:r>
            <a:endParaRPr lang="zh-CN" altLang="en-US" sz="2400" b="1" dirty="0"/>
          </a:p>
        </p:txBody>
      </p:sp>
      <p:sp>
        <p:nvSpPr>
          <p:cNvPr id="9" name="矩形 8"/>
          <p:cNvSpPr/>
          <p:nvPr/>
        </p:nvSpPr>
        <p:spPr>
          <a:xfrm>
            <a:off x="4169111" y="1637817"/>
            <a:ext cx="4867385" cy="830997"/>
          </a:xfrm>
          <a:prstGeom prst="rect">
            <a:avLst/>
          </a:prstGeom>
        </p:spPr>
        <p:txBody>
          <a:bodyPr wrap="square">
            <a:spAutoFit/>
          </a:bodyPr>
          <a:lstStyle/>
          <a:p>
            <a:r>
              <a:rPr lang="en-US" altLang="zh-CN" sz="2400" b="1" dirty="0"/>
              <a:t>2</a:t>
            </a:r>
            <a:r>
              <a:rPr lang="zh-CN" altLang="en-US" sz="2400" b="1" dirty="0"/>
              <a:t>、中世纪前期文化教育垄断在教会</a:t>
            </a:r>
            <a:r>
              <a:rPr lang="zh-CN" altLang="en-US" sz="2400" b="1" dirty="0" smtClean="0"/>
              <a:t>手中；</a:t>
            </a:r>
            <a:endParaRPr lang="zh-CN" altLang="en-US" sz="2400" b="1" dirty="0"/>
          </a:p>
        </p:txBody>
      </p:sp>
      <p:sp>
        <p:nvSpPr>
          <p:cNvPr id="10" name="矩形 9"/>
          <p:cNvSpPr/>
          <p:nvPr/>
        </p:nvSpPr>
        <p:spPr>
          <a:xfrm>
            <a:off x="4146518" y="2311107"/>
            <a:ext cx="4665060" cy="461665"/>
          </a:xfrm>
          <a:prstGeom prst="rect">
            <a:avLst/>
          </a:prstGeom>
        </p:spPr>
        <p:txBody>
          <a:bodyPr wrap="none">
            <a:spAutoFit/>
          </a:bodyPr>
          <a:lstStyle/>
          <a:p>
            <a:r>
              <a:rPr lang="en-US" altLang="zh-CN" sz="2400" b="1" dirty="0"/>
              <a:t>3</a:t>
            </a:r>
            <a:r>
              <a:rPr lang="zh-CN" altLang="en-US" sz="2400" b="1" dirty="0"/>
              <a:t>、拉丁语是中世纪文化的</a:t>
            </a:r>
            <a:r>
              <a:rPr lang="zh-CN" altLang="en-US" sz="2400" b="1" dirty="0" smtClean="0"/>
              <a:t>载体；</a:t>
            </a:r>
            <a:endParaRPr lang="zh-CN" altLang="en-US" sz="2400" b="1" dirty="0"/>
          </a:p>
        </p:txBody>
      </p:sp>
      <p:sp>
        <p:nvSpPr>
          <p:cNvPr id="11" name="矩形 10"/>
          <p:cNvSpPr/>
          <p:nvPr/>
        </p:nvSpPr>
        <p:spPr>
          <a:xfrm>
            <a:off x="4094632" y="2782691"/>
            <a:ext cx="4665060" cy="461665"/>
          </a:xfrm>
          <a:prstGeom prst="rect">
            <a:avLst/>
          </a:prstGeom>
        </p:spPr>
        <p:txBody>
          <a:bodyPr wrap="none">
            <a:spAutoFit/>
          </a:bodyPr>
          <a:lstStyle/>
          <a:p>
            <a:r>
              <a:rPr lang="en-US" altLang="zh-CN" sz="2400" b="1" dirty="0"/>
              <a:t>4</a:t>
            </a:r>
            <a:r>
              <a:rPr lang="zh-CN" altLang="en-US" sz="2400" b="1" dirty="0"/>
              <a:t>、基督教有利于稳定社会</a:t>
            </a:r>
            <a:r>
              <a:rPr lang="zh-CN" altLang="en-US" sz="2400" b="1" dirty="0" smtClean="0"/>
              <a:t>秩序；</a:t>
            </a:r>
            <a:endParaRPr lang="zh-CN" altLang="en-US" sz="2400" b="1" dirty="0"/>
          </a:p>
        </p:txBody>
      </p:sp>
      <p:sp>
        <p:nvSpPr>
          <p:cNvPr id="12" name="矩形 11"/>
          <p:cNvSpPr/>
          <p:nvPr/>
        </p:nvSpPr>
        <p:spPr>
          <a:xfrm>
            <a:off x="4088500" y="3244356"/>
            <a:ext cx="4852896" cy="830997"/>
          </a:xfrm>
          <a:prstGeom prst="rect">
            <a:avLst/>
          </a:prstGeom>
        </p:spPr>
        <p:txBody>
          <a:bodyPr wrap="square">
            <a:spAutoFit/>
          </a:bodyPr>
          <a:lstStyle/>
          <a:p>
            <a:r>
              <a:rPr lang="en-US" altLang="zh-CN" sz="2400" b="1" dirty="0"/>
              <a:t>5</a:t>
            </a:r>
            <a:r>
              <a:rPr lang="zh-CN" altLang="en-US" sz="2400" b="1" dirty="0"/>
              <a:t>、宗教改革之前的基督教对商业</a:t>
            </a:r>
            <a:r>
              <a:rPr lang="zh-CN" altLang="en-US" sz="2400" b="1" dirty="0" smtClean="0"/>
              <a:t>发展持</a:t>
            </a:r>
            <a:r>
              <a:rPr lang="zh-CN" altLang="en-US" sz="2400" b="1" dirty="0"/>
              <a:t>消极</a:t>
            </a:r>
            <a:r>
              <a:rPr lang="zh-CN" altLang="en-US" sz="2400" b="1" dirty="0" smtClean="0"/>
              <a:t>态度；</a:t>
            </a:r>
            <a:endParaRPr lang="zh-CN" altLang="en-US" sz="2400" b="1" dirty="0"/>
          </a:p>
        </p:txBody>
      </p:sp>
      <p:sp>
        <p:nvSpPr>
          <p:cNvPr id="14" name="矩形 13"/>
          <p:cNvSpPr/>
          <p:nvPr/>
        </p:nvSpPr>
        <p:spPr>
          <a:xfrm>
            <a:off x="808210" y="4176435"/>
            <a:ext cx="2954655" cy="1200329"/>
          </a:xfrm>
          <a:prstGeom prst="rect">
            <a:avLst/>
          </a:prstGeom>
        </p:spPr>
        <p:txBody>
          <a:bodyPr wrap="none">
            <a:spAutoFit/>
          </a:bodyPr>
          <a:lstStyle/>
          <a:p>
            <a:r>
              <a:rPr lang="zh-CN" altLang="en-US" sz="2400" b="1" dirty="0" smtClean="0">
                <a:solidFill>
                  <a:srgbClr val="FF0000"/>
                </a:solidFill>
              </a:rPr>
              <a:t>中世纪后期：</a:t>
            </a:r>
            <a:endParaRPr lang="en-US" altLang="zh-CN" sz="2400" b="1" dirty="0" smtClean="0">
              <a:solidFill>
                <a:srgbClr val="FF0000"/>
              </a:solidFill>
            </a:endParaRPr>
          </a:p>
          <a:p>
            <a:r>
              <a:rPr lang="zh-CN" altLang="en-US" sz="2400" b="1" dirty="0" smtClean="0"/>
              <a:t>人文主义</a:t>
            </a:r>
            <a:r>
              <a:rPr lang="zh-CN" altLang="en-US" sz="2400" b="1" dirty="0"/>
              <a:t>与</a:t>
            </a:r>
            <a:r>
              <a:rPr lang="zh-CN" altLang="en-US" sz="2400" b="1" dirty="0" smtClean="0"/>
              <a:t>自然科学</a:t>
            </a:r>
            <a:endParaRPr lang="en-US" altLang="zh-CN" sz="2400" b="1" dirty="0"/>
          </a:p>
          <a:p>
            <a:r>
              <a:rPr lang="zh-CN" altLang="en-US" sz="2400" b="1" dirty="0"/>
              <a:t>从基督教中脱胎而出</a:t>
            </a:r>
          </a:p>
        </p:txBody>
      </p:sp>
      <p:sp>
        <p:nvSpPr>
          <p:cNvPr id="15" name="左大括号 14"/>
          <p:cNvSpPr/>
          <p:nvPr/>
        </p:nvSpPr>
        <p:spPr>
          <a:xfrm>
            <a:off x="3825117" y="4184968"/>
            <a:ext cx="263383" cy="1550874"/>
          </a:xfrm>
          <a:prstGeom prst="leftBrace">
            <a:avLst>
              <a:gd name="adj1" fmla="val 19365"/>
              <a:gd name="adj2" fmla="val 38514"/>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zh-CN" altLang="en-US"/>
          </a:p>
        </p:txBody>
      </p:sp>
      <p:sp>
        <p:nvSpPr>
          <p:cNvPr id="16" name="矩形 15"/>
          <p:cNvSpPr/>
          <p:nvPr/>
        </p:nvSpPr>
        <p:spPr>
          <a:xfrm>
            <a:off x="4185157" y="4075353"/>
            <a:ext cx="4626421" cy="830997"/>
          </a:xfrm>
          <a:prstGeom prst="rect">
            <a:avLst/>
          </a:prstGeom>
        </p:spPr>
        <p:txBody>
          <a:bodyPr wrap="square">
            <a:spAutoFit/>
          </a:bodyPr>
          <a:lstStyle/>
          <a:p>
            <a:r>
              <a:rPr lang="en-US" altLang="zh-CN" sz="2400" b="1" dirty="0" smtClean="0"/>
              <a:t>1</a:t>
            </a:r>
            <a:r>
              <a:rPr lang="zh-CN" altLang="en-US" sz="2400" b="1" dirty="0" smtClean="0"/>
              <a:t>、大学兴起使高等教育逐渐脱离教会控制；</a:t>
            </a:r>
            <a:endParaRPr lang="zh-CN" altLang="en-US" sz="2400" b="1" dirty="0"/>
          </a:p>
        </p:txBody>
      </p:sp>
      <p:sp>
        <p:nvSpPr>
          <p:cNvPr id="17" name="矩形 16"/>
          <p:cNvSpPr/>
          <p:nvPr/>
        </p:nvSpPr>
        <p:spPr>
          <a:xfrm>
            <a:off x="4183600" y="4899269"/>
            <a:ext cx="4554413" cy="830997"/>
          </a:xfrm>
          <a:prstGeom prst="rect">
            <a:avLst/>
          </a:prstGeom>
        </p:spPr>
        <p:txBody>
          <a:bodyPr wrap="square">
            <a:spAutoFit/>
          </a:bodyPr>
          <a:lstStyle/>
          <a:p>
            <a:r>
              <a:rPr lang="en-US" altLang="zh-CN" sz="2400" b="1" dirty="0" smtClean="0"/>
              <a:t>2</a:t>
            </a:r>
            <a:r>
              <a:rPr lang="zh-CN" altLang="en-US" sz="2400" b="1" dirty="0" smtClean="0"/>
              <a:t>、人文主义兴起，人文主义借助宗教题材表现人性；</a:t>
            </a:r>
            <a:endParaRPr lang="zh-CN" altLang="en-US" sz="2400" b="1" dirty="0"/>
          </a:p>
        </p:txBody>
      </p:sp>
      <p:sp>
        <p:nvSpPr>
          <p:cNvPr id="18" name="矩形 17"/>
          <p:cNvSpPr/>
          <p:nvPr/>
        </p:nvSpPr>
        <p:spPr>
          <a:xfrm>
            <a:off x="4198477" y="5730266"/>
            <a:ext cx="4972836" cy="461665"/>
          </a:xfrm>
          <a:prstGeom prst="rect">
            <a:avLst/>
          </a:prstGeom>
        </p:spPr>
        <p:txBody>
          <a:bodyPr wrap="none">
            <a:spAutoFit/>
          </a:bodyPr>
          <a:lstStyle/>
          <a:p>
            <a:r>
              <a:rPr lang="en-US" altLang="zh-CN" sz="2400" b="1" dirty="0" smtClean="0"/>
              <a:t>3</a:t>
            </a:r>
            <a:r>
              <a:rPr lang="zh-CN" altLang="en-US" sz="2400" b="1" dirty="0" smtClean="0"/>
              <a:t>、近代自然科学从宗教中脱胎而出</a:t>
            </a:r>
            <a:endParaRPr lang="zh-CN" altLang="en-US" sz="2400" b="1" dirty="0"/>
          </a:p>
        </p:txBody>
      </p:sp>
      <p:sp>
        <p:nvSpPr>
          <p:cNvPr id="19" name="矩形 18"/>
          <p:cNvSpPr/>
          <p:nvPr/>
        </p:nvSpPr>
        <p:spPr>
          <a:xfrm>
            <a:off x="179512"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a:t>
            </a:r>
            <a:r>
              <a:rPr lang="zh-CN" altLang="en-US" sz="4000" b="1" dirty="0" smtClean="0">
                <a:solidFill>
                  <a:srgbClr val="FF0000"/>
                </a:solidFill>
                <a:latin typeface="华文行楷" panose="02010800040101010101" charset="-122"/>
                <a:ea typeface="华文行楷" panose="02010800040101010101" charset="-122"/>
              </a:rPr>
              <a:t>课</a:t>
            </a:r>
            <a:endParaRPr lang="zh-CN" altLang="en-US" sz="4000" b="1" dirty="0">
              <a:solidFill>
                <a:srgbClr val="FF0000"/>
              </a:solidFill>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1"/>
          <p:cNvSpPr>
            <a:spLocks noGrp="1"/>
          </p:cNvSpPr>
          <p:nvPr>
            <p:ph/>
          </p:nvPr>
        </p:nvSpPr>
        <p:spPr>
          <a:xfrm>
            <a:off x="314256" y="1094398"/>
            <a:ext cx="8229600" cy="5851525"/>
          </a:xfrm>
        </p:spPr>
        <p:txBody>
          <a:bodyPr>
            <a:normAutofit/>
          </a:bodyPr>
          <a:lstStyle/>
          <a:p>
            <a:pPr marL="0" indent="0">
              <a:buNone/>
            </a:pPr>
            <a:r>
              <a:rPr lang="zh-CN" altLang="en-US" sz="2400" b="1" dirty="0" smtClean="0">
                <a:latin typeface="楷体" panose="02010609060101010101" pitchFamily="49" charset="-122"/>
                <a:ea typeface="楷体" panose="02010609060101010101" pitchFamily="49" charset="-122"/>
              </a:rPr>
              <a:t>突破点</a:t>
            </a:r>
            <a:r>
              <a:rPr lang="en-US" altLang="zh-CN" sz="2400" b="1" dirty="0" smtClean="0">
                <a:latin typeface="楷体" panose="02010609060101010101" pitchFamily="49" charset="-122"/>
                <a:ea typeface="楷体" panose="02010609060101010101" pitchFamily="49" charset="-122"/>
              </a:rPr>
              <a:t>2</a:t>
            </a:r>
            <a:r>
              <a:rPr lang="zh-CN" altLang="en-US" sz="2400" b="1" dirty="0" smtClean="0">
                <a:latin typeface="楷体" panose="02010609060101010101" pitchFamily="49" charset="-122"/>
                <a:ea typeface="楷体" panose="02010609060101010101" pitchFamily="49" charset="-122"/>
              </a:rPr>
              <a:t>：新航路开辟背景理解</a:t>
            </a:r>
            <a:endParaRPr lang="en-US" altLang="zh-CN" sz="2400" b="1" dirty="0" smtClean="0">
              <a:latin typeface="楷体" panose="02010609060101010101" pitchFamily="49" charset="-122"/>
              <a:ea typeface="楷体" panose="02010609060101010101" pitchFamily="49" charset="-122"/>
            </a:endParaRPr>
          </a:p>
          <a:p>
            <a:pPr marL="0" indent="0">
              <a:buNone/>
            </a:pPr>
            <a:endParaRPr lang="zh-CN" altLang="en-US" sz="2400" b="1" dirty="0" smtClean="0">
              <a:latin typeface="楷体" panose="02010609060101010101" pitchFamily="49" charset="-122"/>
              <a:ea typeface="楷体" panose="02010609060101010101" pitchFamily="49" charset="-122"/>
            </a:endParaRPr>
          </a:p>
          <a:p>
            <a:pPr marL="0" indent="0">
              <a:buNone/>
            </a:pPr>
            <a:r>
              <a:rPr lang="en-US" altLang="zh-CN" sz="2400" b="1" dirty="0">
                <a:solidFill>
                  <a:schemeClr val="tx1"/>
                </a:solidFill>
                <a:latin typeface="Arial" panose="020B0604020202020204" pitchFamily="34" charset="0"/>
                <a:ea typeface="宋体" panose="02010600030101010101" pitchFamily="2" charset="-122"/>
                <a:sym typeface="+mn-ea"/>
              </a:rPr>
              <a:t>1.</a:t>
            </a:r>
            <a:r>
              <a:rPr lang="zh-CN" altLang="en-US" sz="2400" b="1" dirty="0">
                <a:solidFill>
                  <a:schemeClr val="tx1"/>
                </a:solidFill>
                <a:latin typeface="Arial" panose="020B0604020202020204" pitchFamily="34" charset="0"/>
                <a:ea typeface="宋体" panose="02010600030101010101" pitchFamily="2" charset="-122"/>
                <a:sym typeface="+mn-ea"/>
              </a:rPr>
              <a:t>地理大发现是资本主义和封建的两种动力共同扩张的结果，是双重扩张</a:t>
            </a:r>
            <a:r>
              <a:rPr lang="zh-CN" altLang="en-US" sz="2400" b="1" dirty="0" smtClean="0">
                <a:solidFill>
                  <a:schemeClr val="tx1"/>
                </a:solidFill>
                <a:latin typeface="Arial" panose="020B0604020202020204" pitchFamily="34" charset="0"/>
                <a:ea typeface="宋体" panose="02010600030101010101" pitchFamily="2" charset="-122"/>
                <a:sym typeface="+mn-ea"/>
              </a:rPr>
              <a:t>。</a:t>
            </a:r>
            <a:endParaRPr lang="en-US" altLang="zh-CN" sz="2400" b="1" dirty="0" smtClean="0">
              <a:solidFill>
                <a:schemeClr val="tx1"/>
              </a:solidFill>
              <a:latin typeface="Arial" panose="020B0604020202020204" pitchFamily="34" charset="0"/>
              <a:ea typeface="宋体" panose="02010600030101010101" pitchFamily="2" charset="-122"/>
              <a:sym typeface="+mn-ea"/>
            </a:endParaRPr>
          </a:p>
          <a:p>
            <a:pPr marL="0" indent="0">
              <a:buNone/>
            </a:pPr>
            <a:endParaRPr lang="zh-CN" altLang="en-US" sz="2400" b="1" dirty="0">
              <a:solidFill>
                <a:schemeClr val="tx1"/>
              </a:solidFill>
              <a:latin typeface="Arial" panose="020B0604020202020204" pitchFamily="34" charset="0"/>
              <a:ea typeface="宋体" panose="02010600030101010101" pitchFamily="2" charset="-122"/>
              <a:sym typeface="+mn-ea"/>
            </a:endParaRPr>
          </a:p>
          <a:p>
            <a:pPr marL="0" indent="0">
              <a:buNone/>
            </a:pPr>
            <a:r>
              <a:rPr lang="en-US" altLang="zh-CN" sz="2400" b="1" dirty="0">
                <a:solidFill>
                  <a:schemeClr val="tx1"/>
                </a:solidFill>
                <a:latin typeface="Arial" panose="020B0604020202020204" pitchFamily="34" charset="0"/>
                <a:ea typeface="宋体" panose="02010600030101010101" pitchFamily="2" charset="-122"/>
                <a:sym typeface="+mn-ea"/>
              </a:rPr>
              <a:t>2.15</a:t>
            </a:r>
            <a:r>
              <a:rPr lang="zh-CN" altLang="en-US" sz="2400" b="1" dirty="0">
                <a:solidFill>
                  <a:schemeClr val="tx1"/>
                </a:solidFill>
                <a:latin typeface="Arial" panose="020B0604020202020204" pitchFamily="34" charset="0"/>
                <a:ea typeface="宋体" panose="02010600030101010101" pitchFamily="2" charset="-122"/>
                <a:sym typeface="+mn-ea"/>
              </a:rPr>
              <a:t>世纪奥斯曼土耳其的扩张阻断了通过地中海的东西方贸易这个说法已经被否定。（人民版仍持这个观点</a:t>
            </a:r>
            <a:r>
              <a:rPr lang="zh-CN" altLang="en-US" sz="2400" b="1" dirty="0" smtClean="0">
                <a:solidFill>
                  <a:schemeClr val="tx1"/>
                </a:solidFill>
                <a:latin typeface="Arial" panose="020B0604020202020204" pitchFamily="34" charset="0"/>
                <a:ea typeface="宋体" panose="02010600030101010101" pitchFamily="2" charset="-122"/>
                <a:sym typeface="+mn-ea"/>
              </a:rPr>
              <a:t>）</a:t>
            </a:r>
            <a:endParaRPr lang="en-US" altLang="zh-CN" sz="2400" b="1" dirty="0" smtClean="0">
              <a:solidFill>
                <a:schemeClr val="tx1"/>
              </a:solidFill>
              <a:latin typeface="Arial" panose="020B0604020202020204" pitchFamily="34" charset="0"/>
              <a:ea typeface="宋体" panose="02010600030101010101" pitchFamily="2" charset="-122"/>
              <a:sym typeface="+mn-ea"/>
            </a:endParaRPr>
          </a:p>
          <a:p>
            <a:pPr marL="0" indent="0">
              <a:buNone/>
            </a:pPr>
            <a:endParaRPr lang="zh-CN" altLang="en-US" sz="2400" b="1" dirty="0">
              <a:solidFill>
                <a:schemeClr val="tx1"/>
              </a:solidFill>
              <a:latin typeface="Arial" panose="020B0604020202020204" pitchFamily="34" charset="0"/>
              <a:ea typeface="宋体" panose="02010600030101010101" pitchFamily="2" charset="-122"/>
              <a:sym typeface="+mn-ea"/>
            </a:endParaRPr>
          </a:p>
          <a:p>
            <a:pPr marL="0" indent="0">
              <a:buNone/>
            </a:pPr>
            <a:r>
              <a:rPr lang="en-US" altLang="zh-CN" sz="2400" b="1" dirty="0">
                <a:latin typeface="Arial" panose="020B0604020202020204" pitchFamily="34" charset="0"/>
                <a:ea typeface="宋体" panose="02010600030101010101" pitchFamily="2" charset="-122"/>
                <a:sym typeface="+mn-ea"/>
              </a:rPr>
              <a:t>3.</a:t>
            </a:r>
            <a:r>
              <a:rPr lang="zh-CN" altLang="en-US" sz="2400" b="1" dirty="0">
                <a:solidFill>
                  <a:schemeClr val="tx1"/>
                </a:solidFill>
                <a:latin typeface="Arial" panose="020B0604020202020204" pitchFamily="34" charset="0"/>
                <a:ea typeface="宋体" panose="02010600030101010101" pitchFamily="2" charset="-122"/>
                <a:sym typeface="+mn-ea"/>
              </a:rPr>
              <a:t>地理大发现也存在历史的偶然性。（为什么哥伦布得不到葡萄牙国王的支持？）</a:t>
            </a:r>
          </a:p>
          <a:p>
            <a:pPr marL="0" indent="0">
              <a:buNone/>
            </a:pPr>
            <a:endParaRPr lang="zh-CN" altLang="en-US" sz="2400" b="1" dirty="0">
              <a:latin typeface="楷体" panose="02010609060101010101" pitchFamily="49" charset="-122"/>
              <a:ea typeface="楷体" panose="02010609060101010101" pitchFamily="49" charset="-122"/>
            </a:endParaRPr>
          </a:p>
        </p:txBody>
      </p:sp>
      <p:sp>
        <p:nvSpPr>
          <p:cNvPr id="3" name="矩形 2"/>
          <p:cNvSpPr/>
          <p:nvPr/>
        </p:nvSpPr>
        <p:spPr>
          <a:xfrm>
            <a:off x="-108520"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123800" y="5706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思维突破</a:t>
            </a:r>
            <a:endParaRPr lang="zh-CN" altLang="en-US" sz="2800" b="1" dirty="0"/>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11560" y="1340768"/>
            <a:ext cx="7992888" cy="3108543"/>
          </a:xfrm>
          <a:prstGeom prst="rect">
            <a:avLst/>
          </a:prstGeom>
          <a:noFill/>
        </p:spPr>
        <p:txBody>
          <a:bodyPr wrap="square" rtlCol="0">
            <a:spAutoFit/>
          </a:bodyPr>
          <a:lstStyle/>
          <a:p>
            <a:r>
              <a:rPr lang="zh-CN" altLang="en-US" sz="2800" b="1" dirty="0" smtClean="0">
                <a:latin typeface="楷体" panose="02010609060101010101" pitchFamily="49" charset="-122"/>
                <a:ea typeface="楷体" panose="02010609060101010101" pitchFamily="49" charset="-122"/>
              </a:rPr>
              <a:t>突破点</a:t>
            </a:r>
            <a:r>
              <a:rPr lang="en-US" altLang="zh-CN" sz="2800" b="1" dirty="0" smtClean="0">
                <a:latin typeface="楷体" panose="02010609060101010101" pitchFamily="49" charset="-122"/>
                <a:ea typeface="楷体" panose="02010609060101010101" pitchFamily="49" charset="-122"/>
              </a:rPr>
              <a:t>3</a:t>
            </a:r>
            <a:r>
              <a:rPr lang="zh-CN" altLang="en-US" sz="2800" b="1" dirty="0" smtClean="0">
                <a:latin typeface="楷体" panose="02010609060101010101" pitchFamily="49" charset="-122"/>
                <a:ea typeface="楷体" panose="02010609060101010101" pitchFamily="49" charset="-122"/>
              </a:rPr>
              <a:t>：宗教改革的意义</a:t>
            </a:r>
            <a:endParaRPr lang="en-US" altLang="zh-CN" sz="2800" b="1" dirty="0" smtClean="0">
              <a:latin typeface="楷体" panose="02010609060101010101" pitchFamily="49" charset="-122"/>
              <a:ea typeface="楷体" panose="02010609060101010101" pitchFamily="49" charset="-122"/>
            </a:endParaRPr>
          </a:p>
          <a:p>
            <a:r>
              <a:rPr lang="en-US" altLang="zh-CN" sz="2400" b="1" dirty="0" smtClean="0">
                <a:solidFill>
                  <a:srgbClr val="2F2BEF"/>
                </a:solidFill>
                <a:latin typeface="楷体" panose="02010609060101010101" pitchFamily="49" charset="-122"/>
                <a:ea typeface="楷体" panose="02010609060101010101" pitchFamily="49" charset="-122"/>
              </a:rPr>
              <a:t>1.</a:t>
            </a:r>
            <a:r>
              <a:rPr lang="zh-CN" altLang="en-US" sz="2400" b="1" dirty="0" smtClean="0">
                <a:solidFill>
                  <a:srgbClr val="2F2BEF"/>
                </a:solidFill>
                <a:latin typeface="楷体" panose="02010609060101010101" pitchFamily="49" charset="-122"/>
                <a:ea typeface="楷体" panose="02010609060101010101" pitchFamily="49" charset="-122"/>
              </a:rPr>
              <a:t>宗教改革与现代国家的兴起。</a:t>
            </a:r>
            <a:endParaRPr lang="en-US" altLang="zh-CN" sz="2400" b="1" dirty="0" smtClean="0">
              <a:solidFill>
                <a:srgbClr val="2F2BEF"/>
              </a:solidFill>
              <a:latin typeface="楷体" panose="02010609060101010101" pitchFamily="49" charset="-122"/>
              <a:ea typeface="楷体" panose="02010609060101010101" pitchFamily="49" charset="-122"/>
            </a:endParaRPr>
          </a:p>
          <a:p>
            <a:r>
              <a:rPr lang="zh-CN" altLang="en-US" sz="2400" b="1" dirty="0" smtClean="0">
                <a:latin typeface="楷体" panose="02010609060101010101" pitchFamily="49" charset="-122"/>
                <a:ea typeface="楷体" panose="02010609060101010101" pitchFamily="49" charset="-122"/>
              </a:rPr>
              <a:t>宗教改革的最为直接的政治后果是对国家的强化，现代国家因此得以突破了封建制和罗马天主教会的藩篱而取得了独立性。</a:t>
            </a:r>
          </a:p>
          <a:p>
            <a:r>
              <a:rPr lang="en-US" altLang="zh-CN" sz="2400" b="1" dirty="0" smtClean="0">
                <a:solidFill>
                  <a:srgbClr val="2F2BEF"/>
                </a:solidFill>
                <a:latin typeface="楷体" panose="02010609060101010101" pitchFamily="49" charset="-122"/>
                <a:ea typeface="楷体" panose="02010609060101010101" pitchFamily="49" charset="-122"/>
              </a:rPr>
              <a:t>2.</a:t>
            </a:r>
            <a:r>
              <a:rPr lang="zh-CN" altLang="en-US" sz="2400" b="1" dirty="0" smtClean="0">
                <a:solidFill>
                  <a:srgbClr val="2F2BEF"/>
                </a:solidFill>
                <a:latin typeface="楷体" panose="02010609060101010101" pitchFamily="49" charset="-122"/>
                <a:ea typeface="楷体" panose="02010609060101010101" pitchFamily="49" charset="-122"/>
              </a:rPr>
              <a:t>宗教改革</a:t>
            </a:r>
            <a:r>
              <a:rPr lang="zh-CN" altLang="en-US" sz="2400" b="1" dirty="0">
                <a:solidFill>
                  <a:srgbClr val="2F2BEF"/>
                </a:solidFill>
                <a:latin typeface="楷体" panose="02010609060101010101" pitchFamily="49" charset="-122"/>
                <a:ea typeface="楷体" panose="02010609060101010101" pitchFamily="49" charset="-122"/>
              </a:rPr>
              <a:t>的全球史</a:t>
            </a:r>
            <a:r>
              <a:rPr lang="zh-CN" altLang="en-US" sz="2400" b="1" dirty="0" smtClean="0">
                <a:solidFill>
                  <a:srgbClr val="2F2BEF"/>
                </a:solidFill>
                <a:latin typeface="楷体" panose="02010609060101010101" pitchFamily="49" charset="-122"/>
                <a:ea typeface="楷体" panose="02010609060101010101" pitchFamily="49" charset="-122"/>
              </a:rPr>
              <a:t>意义。</a:t>
            </a:r>
            <a:endParaRPr lang="en-US" altLang="zh-CN" sz="2400" b="1" dirty="0" smtClean="0">
              <a:solidFill>
                <a:srgbClr val="2F2BEF"/>
              </a:solidFill>
              <a:latin typeface="楷体" panose="02010609060101010101" pitchFamily="49" charset="-122"/>
              <a:ea typeface="楷体" panose="02010609060101010101" pitchFamily="49" charset="-122"/>
            </a:endParaRPr>
          </a:p>
          <a:p>
            <a:r>
              <a:rPr lang="zh-CN" altLang="en-US" sz="2400" b="1" dirty="0" smtClean="0">
                <a:latin typeface="楷体" panose="02010609060101010101" pitchFamily="49" charset="-122"/>
                <a:ea typeface="楷体" panose="02010609060101010101" pitchFamily="49" charset="-122"/>
              </a:rPr>
              <a:t>长远来说，正是宗教改革使经济扩张获得了正义性和驱动力，某种意义上也显示出欧洲经济全球化发展的内在动力。</a:t>
            </a:r>
            <a:endParaRPr lang="zh-CN" altLang="en-US" sz="2400" b="1" dirty="0">
              <a:latin typeface="楷体" panose="02010609060101010101" pitchFamily="49" charset="-122"/>
              <a:ea typeface="楷体" panose="02010609060101010101" pitchFamily="49" charset="-122"/>
            </a:endParaRPr>
          </a:p>
        </p:txBody>
      </p:sp>
      <p:sp>
        <p:nvSpPr>
          <p:cNvPr id="4" name="矩形 3"/>
          <p:cNvSpPr/>
          <p:nvPr/>
        </p:nvSpPr>
        <p:spPr>
          <a:xfrm>
            <a:off x="-108520"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endParaRPr lang="zh-CN" altLang="en-US" sz="4000" b="1" dirty="0">
              <a:latin typeface="华文行楷" panose="02010800040101010101" charset="-122"/>
              <a:ea typeface="华文行楷" panose="02010800040101010101" charset="-122"/>
            </a:endParaRPr>
          </a:p>
        </p:txBody>
      </p:sp>
      <p:sp>
        <p:nvSpPr>
          <p:cNvPr id="6" name="TextBox 5"/>
          <p:cNvSpPr txBox="1"/>
          <p:nvPr/>
        </p:nvSpPr>
        <p:spPr>
          <a:xfrm>
            <a:off x="123800" y="5706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思维突破</a:t>
            </a:r>
            <a:endParaRPr lang="zh-CN" altLang="en-US" sz="2800"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5"/>
          <p:cNvSpPr>
            <a:spLocks noChangeArrowheads="1"/>
          </p:cNvSpPr>
          <p:nvPr/>
        </p:nvSpPr>
        <p:spPr bwMode="auto">
          <a:xfrm>
            <a:off x="0" y="604838"/>
            <a:ext cx="9144000" cy="6253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a:t>
            </a:r>
            <a:r>
              <a:rPr lang="zh-CN" altLang="en-US" sz="4000">
                <a:solidFill>
                  <a:srgbClr val="000000"/>
                </a:solidFill>
                <a:latin typeface="黑体" panose="02010609060101010101" pitchFamily="49" charset="-122"/>
                <a:ea typeface="黑体" panose="02010609060101010101" pitchFamily="49" charset="-122"/>
              </a:rPr>
              <a:t>　</a:t>
            </a:r>
            <a:r>
              <a:rPr lang="zh-CN" altLang="en-US" sz="2800">
                <a:solidFill>
                  <a:srgbClr val="000000"/>
                </a:solidFill>
                <a:latin typeface="黑体" panose="02010609060101010101" pitchFamily="49" charset="-122"/>
                <a:ea typeface="黑体" panose="02010609060101010101" pitchFamily="49" charset="-122"/>
              </a:rPr>
              <a:t>论题一：</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三权分立</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学说在美国 </a:t>
            </a:r>
            <a:r>
              <a:rPr lang="en-US" altLang="zh-CN" sz="2800">
                <a:solidFill>
                  <a:srgbClr val="000000"/>
                </a:solidFill>
                <a:latin typeface="黑体" panose="02010609060101010101" pitchFamily="49" charset="-122"/>
                <a:ea typeface="黑体" panose="02010609060101010101" pitchFamily="49" charset="-122"/>
              </a:rPr>
              <a:t>1787 </a:t>
            </a:r>
            <a:r>
              <a:rPr lang="zh-CN" altLang="en-US" sz="2800">
                <a:solidFill>
                  <a:srgbClr val="000000"/>
                </a:solidFill>
                <a:latin typeface="黑体" panose="02010609060101010101" pitchFamily="49" charset="-122"/>
                <a:ea typeface="黑体" panose="02010609060101010101" pitchFamily="49" charset="-122"/>
              </a:rPr>
              <a:t>年宪法中得到实践，同时也有所发展。</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论证：启蒙运动中，思想家们提出了建立资产阶级理性王国的制度构想。其中</a:t>
            </a:r>
            <a:r>
              <a:rPr lang="zh-CN" altLang="en-US" sz="2800">
                <a:solidFill>
                  <a:srgbClr val="000000"/>
                </a:solidFill>
                <a:ea typeface="黑体" panose="02010609060101010101" pitchFamily="49" charset="-122"/>
              </a:rPr>
              <a:t>“</a:t>
            </a:r>
            <a:r>
              <a:rPr lang="zh-CN" altLang="en-US" sz="2800">
                <a:solidFill>
                  <a:srgbClr val="FF3300"/>
                </a:solidFill>
                <a:latin typeface="黑体" panose="02010609060101010101" pitchFamily="49" charset="-122"/>
                <a:ea typeface="黑体" panose="02010609060101010101" pitchFamily="49" charset="-122"/>
              </a:rPr>
              <a:t>三权分立</a:t>
            </a:r>
            <a:r>
              <a:rPr lang="zh-CN" altLang="en-US" sz="2800">
                <a:solidFill>
                  <a:srgbClr val="FF3300"/>
                </a:solidFill>
                <a:ea typeface="黑体" panose="02010609060101010101" pitchFamily="49" charset="-122"/>
              </a:rPr>
              <a:t>”</a:t>
            </a:r>
            <a:r>
              <a:rPr lang="zh-CN" altLang="en-US" sz="2800">
                <a:solidFill>
                  <a:srgbClr val="FF3300"/>
                </a:solidFill>
                <a:latin typeface="黑体" panose="02010609060101010101" pitchFamily="49" charset="-122"/>
                <a:ea typeface="黑体" panose="02010609060101010101" pitchFamily="49" charset="-122"/>
              </a:rPr>
              <a:t>学说</a:t>
            </a:r>
            <a:r>
              <a:rPr lang="zh-CN" altLang="en-US" sz="2800">
                <a:solidFill>
                  <a:srgbClr val="000000"/>
                </a:solidFill>
                <a:latin typeface="黑体" panose="02010609060101010101" pitchFamily="49" charset="-122"/>
                <a:ea typeface="黑体" panose="02010609060101010101" pitchFamily="49" charset="-122"/>
              </a:rPr>
              <a:t>作为制约权力的一项重要构想，在资产阶级建立政权的实践中起到了重要作用。孟德斯鸠提出</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三权分立</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，认为国家的权力应分为立法权、行政权和司法权。</a:t>
            </a:r>
            <a:r>
              <a:rPr lang="zh-CN" altLang="en-US" sz="2800">
                <a:solidFill>
                  <a:srgbClr val="FF3300"/>
                </a:solidFill>
                <a:latin typeface="黑体" panose="02010609060101010101" pitchFamily="49" charset="-122"/>
                <a:ea typeface="黑体" panose="02010609060101010101" pitchFamily="49" charset="-122"/>
              </a:rPr>
              <a:t>美国 </a:t>
            </a:r>
            <a:r>
              <a:rPr lang="en-US" altLang="zh-CN" sz="2800">
                <a:solidFill>
                  <a:srgbClr val="FF3300"/>
                </a:solidFill>
                <a:latin typeface="黑体" panose="02010609060101010101" pitchFamily="49" charset="-122"/>
                <a:ea typeface="黑体" panose="02010609060101010101" pitchFamily="49" charset="-122"/>
              </a:rPr>
              <a:t>1787 </a:t>
            </a:r>
            <a:r>
              <a:rPr lang="zh-CN" altLang="en-US" sz="2800">
                <a:solidFill>
                  <a:srgbClr val="FF3300"/>
                </a:solidFill>
                <a:latin typeface="黑体" panose="02010609060101010101" pitchFamily="49" charset="-122"/>
                <a:ea typeface="黑体" panose="02010609060101010101" pitchFamily="49" charset="-122"/>
              </a:rPr>
              <a:t>年宪法</a:t>
            </a:r>
            <a:r>
              <a:rPr lang="zh-CN" altLang="en-US" sz="2800">
                <a:solidFill>
                  <a:srgbClr val="000000"/>
                </a:solidFill>
                <a:latin typeface="黑体" panose="02010609060101010101" pitchFamily="49" charset="-122"/>
                <a:ea typeface="黑体" panose="02010609060101010101" pitchFamily="49" charset="-122"/>
              </a:rPr>
              <a:t>规定国家的权力分为立法、司法和行政权三部分，国会掌握立法权，总统掌握行政权，最高法院掌握司法权，这充分体现了三权分立的原则。不过，孟德斯鸠的</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三权分立</a:t>
            </a:r>
            <a:r>
              <a:rPr lang="zh-CN" altLang="en-US" sz="2800">
                <a:solidFill>
                  <a:srgbClr val="000000"/>
                </a:solidFill>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学说主张由国王行使行政权。而美国根据自身建立共和制国家的目标，不设君主，将行政权交付总统，且三者独立平等。</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可见，制度构想可以引导实践，实践对构想亦有所发展。</a:t>
            </a:r>
          </a:p>
        </p:txBody>
      </p:sp>
      <p:sp>
        <p:nvSpPr>
          <p:cNvPr id="4" name="矩形 3"/>
          <p:cNvSpPr/>
          <p:nvPr/>
        </p:nvSpPr>
        <p:spPr>
          <a:xfrm>
            <a:off x="323528" y="116632"/>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1400898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48483">
                                            <p:txEl>
                                              <p:pRg st="1" end="1"/>
                                            </p:txEl>
                                          </p:spTgt>
                                        </p:tgtEl>
                                        <p:attrNameLst>
                                          <p:attrName>style.visibility</p:attrName>
                                        </p:attrNameLst>
                                      </p:cBhvr>
                                      <p:to>
                                        <p:strVal val="visible"/>
                                      </p:to>
                                    </p:set>
                                    <p:anim calcmode="lin" valueType="num">
                                      <p:cBhvr additive="base">
                                        <p:cTn id="13"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48483">
                                            <p:txEl>
                                              <p:pRg st="2" end="2"/>
                                            </p:txEl>
                                          </p:spTgt>
                                        </p:tgtEl>
                                        <p:attrNameLst>
                                          <p:attrName>style.visibility</p:attrName>
                                        </p:attrNameLst>
                                      </p:cBhvr>
                                      <p:to>
                                        <p:strVal val="visible"/>
                                      </p:to>
                                    </p:set>
                                    <p:anim calcmode="lin" valueType="num">
                                      <p:cBhvr additive="base">
                                        <p:cTn id="19"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848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cxnSp>
        <p:nvCxnSpPr>
          <p:cNvPr id="62467" name="直接箭头连接符 2"/>
          <p:cNvCxnSpPr>
            <a:cxnSpLocks noChangeShapeType="1"/>
          </p:cNvCxnSpPr>
          <p:nvPr/>
        </p:nvCxnSpPr>
        <p:spPr bwMode="auto">
          <a:xfrm>
            <a:off x="179388" y="2492375"/>
            <a:ext cx="8675687" cy="0"/>
          </a:xfrm>
          <a:prstGeom prst="straightConnector1">
            <a:avLst/>
          </a:prstGeom>
          <a:noFill/>
          <a:ln w="38100">
            <a:solidFill>
              <a:schemeClr val="tx1"/>
            </a:solidFill>
            <a:round/>
            <a:tailEnd type="arrow" w="med" len="med"/>
          </a:ln>
          <a:effectLst>
            <a:outerShdw dist="23000" dir="5400000" algn="ctr" rotWithShape="0">
              <a:srgbClr val="000000">
                <a:alpha val="25000"/>
              </a:srgbClr>
            </a:outerShdw>
          </a:effectLst>
        </p:spPr>
      </p:cxnSp>
      <p:cxnSp>
        <p:nvCxnSpPr>
          <p:cNvPr id="62469" name="AutoShape 5"/>
          <p:cNvCxnSpPr>
            <a:cxnSpLocks noChangeShapeType="1"/>
          </p:cNvCxnSpPr>
          <p:nvPr/>
        </p:nvCxnSpPr>
        <p:spPr bwMode="auto">
          <a:xfrm>
            <a:off x="2413000" y="2205038"/>
            <a:ext cx="0" cy="288925"/>
          </a:xfrm>
          <a:prstGeom prst="straightConnector1">
            <a:avLst/>
          </a:prstGeom>
          <a:noFill/>
          <a:ln w="38100">
            <a:solidFill>
              <a:schemeClr val="tx1"/>
            </a:solidFill>
            <a:round/>
          </a:ln>
          <a:effectLst>
            <a:outerShdw dist="23000" dir="5400000" algn="ctr" rotWithShape="0">
              <a:srgbClr val="000000">
                <a:alpha val="25000"/>
              </a:srgbClr>
            </a:outerShdw>
          </a:effectLst>
        </p:spPr>
      </p:cxnSp>
      <p:sp>
        <p:nvSpPr>
          <p:cNvPr id="62470" name="Text Box 6"/>
          <p:cNvSpPr txBox="1">
            <a:spLocks noChangeArrowheads="1"/>
          </p:cNvSpPr>
          <p:nvPr/>
        </p:nvSpPr>
        <p:spPr bwMode="auto">
          <a:xfrm>
            <a:off x="4789488" y="2493963"/>
            <a:ext cx="457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1500</a:t>
            </a:r>
            <a:r>
              <a:rPr lang="zh-CN" altLang="en-US" b="1">
                <a:latin typeface="Calibri" panose="020F0502020204030204" charset="0"/>
              </a:rPr>
              <a:t>新航路开辟</a:t>
            </a:r>
          </a:p>
        </p:txBody>
      </p:sp>
      <p:sp>
        <p:nvSpPr>
          <p:cNvPr id="62471" name="Text Box 7"/>
          <p:cNvSpPr txBox="1">
            <a:spLocks noChangeArrowheads="1"/>
          </p:cNvSpPr>
          <p:nvPr/>
        </p:nvSpPr>
        <p:spPr bwMode="auto">
          <a:xfrm>
            <a:off x="5148263" y="2565400"/>
            <a:ext cx="4587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1517</a:t>
            </a:r>
            <a:r>
              <a:rPr lang="zh-CN" altLang="en-US" b="1">
                <a:latin typeface="Calibri" panose="020F0502020204030204" charset="0"/>
              </a:rPr>
              <a:t>宗教改革</a:t>
            </a:r>
          </a:p>
        </p:txBody>
      </p:sp>
      <p:sp>
        <p:nvSpPr>
          <p:cNvPr id="62472" name="Text Box 8"/>
          <p:cNvSpPr txBox="1">
            <a:spLocks noChangeArrowheads="1"/>
          </p:cNvSpPr>
          <p:nvPr/>
        </p:nvSpPr>
        <p:spPr bwMode="auto">
          <a:xfrm>
            <a:off x="4500563" y="2493963"/>
            <a:ext cx="4572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AD14</a:t>
            </a:r>
            <a:r>
              <a:rPr lang="zh-CN" altLang="en-US" b="1">
                <a:latin typeface="Calibri" panose="020F0502020204030204" charset="0"/>
              </a:rPr>
              <a:t>文艺复兴</a:t>
            </a:r>
          </a:p>
        </p:txBody>
      </p:sp>
      <p:sp>
        <p:nvSpPr>
          <p:cNvPr id="62473" name="Text Box 9"/>
          <p:cNvSpPr txBox="1">
            <a:spLocks noChangeArrowheads="1"/>
          </p:cNvSpPr>
          <p:nvPr/>
        </p:nvSpPr>
        <p:spPr bwMode="auto">
          <a:xfrm>
            <a:off x="6013450" y="2638425"/>
            <a:ext cx="457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AD17</a:t>
            </a:r>
            <a:r>
              <a:rPr lang="zh-CN" altLang="en-US" b="1">
                <a:latin typeface="Calibri" panose="020F0502020204030204" charset="0"/>
              </a:rPr>
              <a:t>启蒙运动</a:t>
            </a:r>
          </a:p>
        </p:txBody>
      </p:sp>
      <p:sp>
        <p:nvSpPr>
          <p:cNvPr id="62474" name="Text Box 10"/>
          <p:cNvSpPr txBox="1">
            <a:spLocks noChangeArrowheads="1"/>
          </p:cNvSpPr>
          <p:nvPr/>
        </p:nvSpPr>
        <p:spPr bwMode="auto">
          <a:xfrm>
            <a:off x="6300788" y="2638425"/>
            <a:ext cx="4587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1765</a:t>
            </a:r>
            <a:r>
              <a:rPr lang="zh-CN" altLang="en-US" b="1">
                <a:latin typeface="Calibri" panose="020F0502020204030204" charset="0"/>
              </a:rPr>
              <a:t>工业革命</a:t>
            </a:r>
          </a:p>
        </p:txBody>
      </p:sp>
      <p:sp>
        <p:nvSpPr>
          <p:cNvPr id="62475" name="Text Box 11"/>
          <p:cNvSpPr txBox="1">
            <a:spLocks noChangeArrowheads="1"/>
          </p:cNvSpPr>
          <p:nvPr/>
        </p:nvSpPr>
        <p:spPr bwMode="auto">
          <a:xfrm>
            <a:off x="6661150" y="2565400"/>
            <a:ext cx="4572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1789</a:t>
            </a:r>
            <a:r>
              <a:rPr lang="zh-CN" altLang="en-US" b="1">
                <a:latin typeface="Calibri" panose="020F0502020204030204" charset="0"/>
              </a:rPr>
              <a:t>法国大革命</a:t>
            </a:r>
          </a:p>
        </p:txBody>
      </p:sp>
      <p:sp>
        <p:nvSpPr>
          <p:cNvPr id="62476" name="Text Box 12"/>
          <p:cNvSpPr txBox="1">
            <a:spLocks noChangeArrowheads="1"/>
          </p:cNvSpPr>
          <p:nvPr/>
        </p:nvSpPr>
        <p:spPr bwMode="auto">
          <a:xfrm>
            <a:off x="5510213" y="2565400"/>
            <a:ext cx="4572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1640</a:t>
            </a:r>
            <a:r>
              <a:rPr lang="zh-CN" altLang="en-US" b="1">
                <a:latin typeface="Calibri" panose="020F0502020204030204" charset="0"/>
              </a:rPr>
              <a:t>英国革命</a:t>
            </a:r>
          </a:p>
        </p:txBody>
      </p:sp>
      <p:cxnSp>
        <p:nvCxnSpPr>
          <p:cNvPr id="62477" name="直接连接符 57"/>
          <p:cNvCxnSpPr>
            <a:cxnSpLocks noChangeShapeType="1"/>
          </p:cNvCxnSpPr>
          <p:nvPr/>
        </p:nvCxnSpPr>
        <p:spPr bwMode="auto">
          <a:xfrm>
            <a:off x="180975" y="2278063"/>
            <a:ext cx="0" cy="215900"/>
          </a:xfrm>
          <a:prstGeom prst="line">
            <a:avLst/>
          </a:prstGeom>
          <a:noFill/>
          <a:ln w="38100">
            <a:solidFill>
              <a:schemeClr val="tx1"/>
            </a:solidFill>
            <a:round/>
          </a:ln>
          <a:effectLst>
            <a:outerShdw dist="23000" dir="5400000" algn="ctr" rotWithShape="0">
              <a:srgbClr val="000000">
                <a:alpha val="25000"/>
              </a:srgbClr>
            </a:outerShdw>
          </a:effectLst>
        </p:spPr>
      </p:cxnSp>
      <p:sp>
        <p:nvSpPr>
          <p:cNvPr id="62478" name="AutoShape 15"/>
          <p:cNvSpPr/>
          <p:nvPr/>
        </p:nvSpPr>
        <p:spPr bwMode="auto">
          <a:xfrm rot="10800000">
            <a:off x="3348038" y="5373688"/>
            <a:ext cx="1008062" cy="1404937"/>
          </a:xfrm>
          <a:prstGeom prst="leftBrace">
            <a:avLst>
              <a:gd name="adj1" fmla="val 0"/>
              <a:gd name="adj2" fmla="val 14148"/>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479" name="Rectangle 15"/>
          <p:cNvSpPr>
            <a:spLocks noChangeArrowheads="1"/>
          </p:cNvSpPr>
          <p:nvPr/>
        </p:nvSpPr>
        <p:spPr bwMode="auto">
          <a:xfrm>
            <a:off x="900113" y="2060575"/>
            <a:ext cx="874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latin typeface="Times New Roman" panose="02020603050405020304" pitchFamily="18" charset="0"/>
              </a:rPr>
              <a:t>上古史</a:t>
            </a:r>
          </a:p>
        </p:txBody>
      </p:sp>
      <p:sp>
        <p:nvSpPr>
          <p:cNvPr id="62480" name="Rectangle 21"/>
          <p:cNvSpPr>
            <a:spLocks noChangeArrowheads="1"/>
          </p:cNvSpPr>
          <p:nvPr/>
        </p:nvSpPr>
        <p:spPr bwMode="auto">
          <a:xfrm>
            <a:off x="539750" y="2565400"/>
            <a:ext cx="1800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奴隶社会</a:t>
            </a:r>
          </a:p>
        </p:txBody>
      </p:sp>
      <p:sp>
        <p:nvSpPr>
          <p:cNvPr id="62481" name="AutoShape 15"/>
          <p:cNvSpPr/>
          <p:nvPr/>
        </p:nvSpPr>
        <p:spPr bwMode="auto">
          <a:xfrm rot="5400000">
            <a:off x="3276601" y="982662"/>
            <a:ext cx="360362" cy="2087563"/>
          </a:xfrm>
          <a:prstGeom prst="leftBrace">
            <a:avLst>
              <a:gd name="adj1" fmla="val 48275"/>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cxnSp>
        <p:nvCxnSpPr>
          <p:cNvPr id="62482" name="AutoShape 18"/>
          <p:cNvCxnSpPr>
            <a:cxnSpLocks noChangeShapeType="1"/>
          </p:cNvCxnSpPr>
          <p:nvPr/>
        </p:nvCxnSpPr>
        <p:spPr bwMode="auto">
          <a:xfrm flipH="1">
            <a:off x="4498975" y="2278063"/>
            <a:ext cx="1588" cy="2446337"/>
          </a:xfrm>
          <a:prstGeom prst="straightConnector1">
            <a:avLst/>
          </a:prstGeom>
          <a:noFill/>
          <a:ln w="38100">
            <a:solidFill>
              <a:schemeClr val="tx1"/>
            </a:solidFill>
            <a:round/>
          </a:ln>
          <a:effectLst>
            <a:outerShdw dist="23000" dir="5400000" algn="ctr" rotWithShape="0">
              <a:srgbClr val="000000">
                <a:alpha val="25000"/>
              </a:srgbClr>
            </a:outerShdw>
          </a:effectLst>
        </p:spPr>
      </p:cxnSp>
      <p:sp>
        <p:nvSpPr>
          <p:cNvPr id="62483" name="Rectangle 19"/>
          <p:cNvSpPr>
            <a:spLocks noChangeArrowheads="1"/>
          </p:cNvSpPr>
          <p:nvPr/>
        </p:nvSpPr>
        <p:spPr bwMode="auto">
          <a:xfrm>
            <a:off x="2484438" y="2060575"/>
            <a:ext cx="20256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latin typeface="Calibri" panose="020F0502020204030204" charset="0"/>
              </a:rPr>
              <a:t>中世纪（中古史）</a:t>
            </a:r>
          </a:p>
        </p:txBody>
      </p:sp>
      <p:sp>
        <p:nvSpPr>
          <p:cNvPr id="62484" name="AutoShape 15"/>
          <p:cNvSpPr/>
          <p:nvPr/>
        </p:nvSpPr>
        <p:spPr bwMode="auto">
          <a:xfrm rot="5400000">
            <a:off x="6515893" y="-99218"/>
            <a:ext cx="360363" cy="4248150"/>
          </a:xfrm>
          <a:prstGeom prst="leftBrace">
            <a:avLst>
              <a:gd name="adj1" fmla="val 98238"/>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cxnSp>
        <p:nvCxnSpPr>
          <p:cNvPr id="62485" name="AutoShape 21"/>
          <p:cNvCxnSpPr>
            <a:cxnSpLocks noChangeShapeType="1"/>
          </p:cNvCxnSpPr>
          <p:nvPr/>
        </p:nvCxnSpPr>
        <p:spPr bwMode="auto">
          <a:xfrm>
            <a:off x="7092950" y="2638425"/>
            <a:ext cx="0" cy="2085975"/>
          </a:xfrm>
          <a:prstGeom prst="straightConnector1">
            <a:avLst/>
          </a:prstGeom>
          <a:noFill/>
          <a:ln w="38100">
            <a:solidFill>
              <a:schemeClr val="tx1"/>
            </a:solidFill>
            <a:round/>
          </a:ln>
          <a:effectLst>
            <a:outerShdw dist="23000" dir="5400000" algn="ctr" rotWithShape="0">
              <a:srgbClr val="000000">
                <a:alpha val="25000"/>
              </a:srgbClr>
            </a:outerShdw>
          </a:effectLst>
        </p:spPr>
      </p:cxnSp>
      <p:sp>
        <p:nvSpPr>
          <p:cNvPr id="62486" name="Rectangle 22"/>
          <p:cNvSpPr>
            <a:spLocks noChangeArrowheads="1"/>
          </p:cNvSpPr>
          <p:nvPr/>
        </p:nvSpPr>
        <p:spPr bwMode="auto">
          <a:xfrm>
            <a:off x="7164388" y="2565400"/>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资本主义社会</a:t>
            </a:r>
          </a:p>
        </p:txBody>
      </p:sp>
      <p:cxnSp>
        <p:nvCxnSpPr>
          <p:cNvPr id="62487" name="直接箭头连接符 2"/>
          <p:cNvCxnSpPr>
            <a:cxnSpLocks noChangeShapeType="1"/>
          </p:cNvCxnSpPr>
          <p:nvPr/>
        </p:nvCxnSpPr>
        <p:spPr bwMode="auto">
          <a:xfrm>
            <a:off x="-71438" y="4724400"/>
            <a:ext cx="9144001" cy="0"/>
          </a:xfrm>
          <a:prstGeom prst="straightConnector1">
            <a:avLst/>
          </a:prstGeom>
          <a:noFill/>
          <a:ln w="38100">
            <a:solidFill>
              <a:schemeClr val="tx1"/>
            </a:solidFill>
            <a:round/>
            <a:tailEnd type="arrow" w="med" len="med"/>
          </a:ln>
          <a:effectLst>
            <a:outerShdw dist="23000" dir="5400000" algn="ctr" rotWithShape="0">
              <a:srgbClr val="000000">
                <a:alpha val="25000"/>
              </a:srgbClr>
            </a:outerShdw>
          </a:effectLst>
        </p:spPr>
      </p:cxnSp>
      <p:cxnSp>
        <p:nvCxnSpPr>
          <p:cNvPr id="62488" name="直接连接符 57"/>
          <p:cNvCxnSpPr>
            <a:cxnSpLocks noChangeShapeType="1"/>
          </p:cNvCxnSpPr>
          <p:nvPr/>
        </p:nvCxnSpPr>
        <p:spPr bwMode="auto">
          <a:xfrm>
            <a:off x="107950" y="4508500"/>
            <a:ext cx="0" cy="215900"/>
          </a:xfrm>
          <a:prstGeom prst="line">
            <a:avLst/>
          </a:prstGeom>
          <a:noFill/>
          <a:ln w="38100">
            <a:solidFill>
              <a:schemeClr val="tx1"/>
            </a:solidFill>
            <a:round/>
          </a:ln>
          <a:effectLst>
            <a:outerShdw dist="23000" dir="5400000" algn="ctr" rotWithShape="0">
              <a:srgbClr val="000000">
                <a:alpha val="25000"/>
              </a:srgbClr>
            </a:outerShdw>
          </a:effectLst>
        </p:spPr>
      </p:cxnSp>
      <p:cxnSp>
        <p:nvCxnSpPr>
          <p:cNvPr id="62489" name="直接连接符 57"/>
          <p:cNvCxnSpPr>
            <a:cxnSpLocks noChangeShapeType="1"/>
          </p:cNvCxnSpPr>
          <p:nvPr/>
        </p:nvCxnSpPr>
        <p:spPr bwMode="auto">
          <a:xfrm>
            <a:off x="1331913" y="4508500"/>
            <a:ext cx="0" cy="215900"/>
          </a:xfrm>
          <a:prstGeom prst="line">
            <a:avLst/>
          </a:prstGeom>
          <a:noFill/>
          <a:ln w="38100">
            <a:solidFill>
              <a:schemeClr val="tx1"/>
            </a:solidFill>
            <a:round/>
          </a:ln>
          <a:effectLst>
            <a:outerShdw dist="23000" dir="5400000" algn="ctr" rotWithShape="0">
              <a:srgbClr val="000000">
                <a:alpha val="25000"/>
              </a:srgbClr>
            </a:outerShdw>
          </a:effectLst>
        </p:spPr>
      </p:cxnSp>
      <p:sp>
        <p:nvSpPr>
          <p:cNvPr id="62490" name="Rectangle 21"/>
          <p:cNvSpPr>
            <a:spLocks noChangeArrowheads="1"/>
          </p:cNvSpPr>
          <p:nvPr/>
        </p:nvSpPr>
        <p:spPr bwMode="auto">
          <a:xfrm>
            <a:off x="109538" y="3717925"/>
            <a:ext cx="1295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奴隶社会</a:t>
            </a:r>
          </a:p>
        </p:txBody>
      </p:sp>
      <p:sp>
        <p:nvSpPr>
          <p:cNvPr id="62491" name="AutoShape 15"/>
          <p:cNvSpPr/>
          <p:nvPr/>
        </p:nvSpPr>
        <p:spPr bwMode="auto">
          <a:xfrm rot="5400000">
            <a:off x="575469" y="3753644"/>
            <a:ext cx="287337" cy="1222375"/>
          </a:xfrm>
          <a:prstGeom prst="leftBrace">
            <a:avLst>
              <a:gd name="adj1" fmla="val 35451"/>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492" name="AutoShape 15"/>
          <p:cNvSpPr/>
          <p:nvPr/>
        </p:nvSpPr>
        <p:spPr bwMode="auto">
          <a:xfrm rot="5400000">
            <a:off x="4067969" y="1483519"/>
            <a:ext cx="287337" cy="5762625"/>
          </a:xfrm>
          <a:prstGeom prst="leftBrace">
            <a:avLst>
              <a:gd name="adj1" fmla="val 167127"/>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493" name="AutoShape 15"/>
          <p:cNvSpPr/>
          <p:nvPr/>
        </p:nvSpPr>
        <p:spPr bwMode="auto">
          <a:xfrm rot="5400000">
            <a:off x="7812882" y="3501231"/>
            <a:ext cx="360362" cy="1800225"/>
          </a:xfrm>
          <a:prstGeom prst="leftBrace">
            <a:avLst>
              <a:gd name="adj1" fmla="val 41630"/>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494" name="Text Box 30"/>
          <p:cNvSpPr txBox="1">
            <a:spLocks noChangeArrowheads="1"/>
          </p:cNvSpPr>
          <p:nvPr/>
        </p:nvSpPr>
        <p:spPr bwMode="auto">
          <a:xfrm>
            <a:off x="-71438" y="4868863"/>
            <a:ext cx="458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zh-CN" altLang="en-US" b="1">
                <a:latin typeface="Calibri" panose="020F0502020204030204" charset="0"/>
              </a:rPr>
              <a:t>夏朝</a:t>
            </a:r>
          </a:p>
        </p:txBody>
      </p:sp>
      <p:sp>
        <p:nvSpPr>
          <p:cNvPr id="62495" name="Text Box 31"/>
          <p:cNvSpPr txBox="1">
            <a:spLocks noChangeArrowheads="1"/>
          </p:cNvSpPr>
          <p:nvPr/>
        </p:nvSpPr>
        <p:spPr bwMode="auto">
          <a:xfrm>
            <a:off x="1044575" y="4868863"/>
            <a:ext cx="458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zh-CN" altLang="en-US" b="1">
                <a:latin typeface="Calibri" panose="020F0502020204030204" charset="0"/>
              </a:rPr>
              <a:t>战国</a:t>
            </a:r>
          </a:p>
        </p:txBody>
      </p:sp>
      <p:sp>
        <p:nvSpPr>
          <p:cNvPr id="62496" name="Rectangle 32"/>
          <p:cNvSpPr>
            <a:spLocks noChangeArrowheads="1"/>
          </p:cNvSpPr>
          <p:nvPr/>
        </p:nvSpPr>
        <p:spPr bwMode="auto">
          <a:xfrm>
            <a:off x="2843213" y="25654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b="1">
                <a:latin typeface="Tahoma" panose="020B0604030504040204" pitchFamily="34" charset="0"/>
              </a:rPr>
              <a:t> </a:t>
            </a:r>
            <a:r>
              <a:rPr lang="zh-CN" altLang="en-US" b="1">
                <a:latin typeface="Tahoma" panose="020B0604030504040204" pitchFamily="34" charset="0"/>
              </a:rPr>
              <a:t>封建社会 </a:t>
            </a:r>
          </a:p>
        </p:txBody>
      </p:sp>
      <p:sp>
        <p:nvSpPr>
          <p:cNvPr id="62497" name="Rectangle 33"/>
          <p:cNvSpPr>
            <a:spLocks noChangeArrowheads="1"/>
          </p:cNvSpPr>
          <p:nvPr/>
        </p:nvSpPr>
        <p:spPr bwMode="auto">
          <a:xfrm>
            <a:off x="3276600" y="3717925"/>
            <a:ext cx="2089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b="1">
                <a:latin typeface="Tahoma" panose="020B0604030504040204" pitchFamily="34" charset="0"/>
              </a:rPr>
              <a:t> </a:t>
            </a:r>
            <a:r>
              <a:rPr lang="zh-CN" altLang="en-US" b="1">
                <a:latin typeface="Tahoma" panose="020B0604030504040204" pitchFamily="34" charset="0"/>
              </a:rPr>
              <a:t>封建社会 </a:t>
            </a:r>
          </a:p>
        </p:txBody>
      </p:sp>
      <p:sp>
        <p:nvSpPr>
          <p:cNvPr id="62498" name="Text Box 34"/>
          <p:cNvSpPr txBox="1">
            <a:spLocks noChangeArrowheads="1"/>
          </p:cNvSpPr>
          <p:nvPr/>
        </p:nvSpPr>
        <p:spPr bwMode="auto">
          <a:xfrm>
            <a:off x="4284663" y="4868863"/>
            <a:ext cx="458787"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zh-CN" altLang="en-US" b="1">
                <a:latin typeface="Calibri" panose="020F0502020204030204" charset="0"/>
              </a:rPr>
              <a:t>明朝</a:t>
            </a:r>
          </a:p>
        </p:txBody>
      </p:sp>
      <p:sp>
        <p:nvSpPr>
          <p:cNvPr id="62499" name="Text Box 35"/>
          <p:cNvSpPr txBox="1">
            <a:spLocks noChangeArrowheads="1"/>
          </p:cNvSpPr>
          <p:nvPr/>
        </p:nvSpPr>
        <p:spPr bwMode="auto">
          <a:xfrm>
            <a:off x="6877050" y="4868863"/>
            <a:ext cx="458788"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1840</a:t>
            </a:r>
          </a:p>
        </p:txBody>
      </p:sp>
      <p:sp>
        <p:nvSpPr>
          <p:cNvPr id="62500" name="Rectangle 36"/>
          <p:cNvSpPr>
            <a:spLocks noChangeArrowheads="1"/>
          </p:cNvSpPr>
          <p:nvPr/>
        </p:nvSpPr>
        <p:spPr bwMode="auto">
          <a:xfrm>
            <a:off x="7453313" y="3717925"/>
            <a:ext cx="11890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en-US" altLang="zh-CN" b="1">
                <a:latin typeface="Tahoma" panose="020B0604030504040204" pitchFamily="34" charset="0"/>
              </a:rPr>
              <a:t> </a:t>
            </a:r>
            <a:r>
              <a:rPr lang="zh-CN" altLang="en-US" b="1">
                <a:latin typeface="Tahoma" panose="020B0604030504040204" pitchFamily="34" charset="0"/>
              </a:rPr>
              <a:t>近代社会</a:t>
            </a:r>
          </a:p>
        </p:txBody>
      </p:sp>
      <p:sp>
        <p:nvSpPr>
          <p:cNvPr id="62501" name="Rectangle 37"/>
          <p:cNvSpPr>
            <a:spLocks noChangeArrowheads="1"/>
          </p:cNvSpPr>
          <p:nvPr/>
        </p:nvSpPr>
        <p:spPr bwMode="auto">
          <a:xfrm>
            <a:off x="5868988" y="4940300"/>
            <a:ext cx="10810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solidFill>
                  <a:srgbClr val="FF0000"/>
                </a:solidFill>
                <a:latin typeface="Tahoma" panose="020B0604030504040204" pitchFamily="34" charset="0"/>
              </a:rPr>
              <a:t>明清</a:t>
            </a:r>
            <a:r>
              <a:rPr lang="zh-CN" altLang="en-US" b="1">
                <a:latin typeface="Tahoma" panose="020B0604030504040204" pitchFamily="34" charset="0"/>
              </a:rPr>
              <a:t> </a:t>
            </a:r>
          </a:p>
        </p:txBody>
      </p:sp>
      <p:sp>
        <p:nvSpPr>
          <p:cNvPr id="62502" name="AutoShape 15"/>
          <p:cNvSpPr/>
          <p:nvPr/>
        </p:nvSpPr>
        <p:spPr bwMode="auto">
          <a:xfrm rot="5400000">
            <a:off x="5147469" y="4869657"/>
            <a:ext cx="1512887" cy="1511300"/>
          </a:xfrm>
          <a:prstGeom prst="leftBrace">
            <a:avLst>
              <a:gd name="adj1" fmla="val 0"/>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503" name="Rectangle 39"/>
          <p:cNvSpPr>
            <a:spLocks noChangeArrowheads="1"/>
          </p:cNvSpPr>
          <p:nvPr/>
        </p:nvSpPr>
        <p:spPr bwMode="auto">
          <a:xfrm>
            <a:off x="6300788" y="6278563"/>
            <a:ext cx="1223962"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sz="3200" b="1">
                <a:solidFill>
                  <a:srgbClr val="FF0000"/>
                </a:solidFill>
                <a:latin typeface="Tahoma" panose="020B0604030504040204" pitchFamily="34" charset="0"/>
              </a:rPr>
              <a:t>停滞</a:t>
            </a:r>
            <a:r>
              <a:rPr lang="zh-CN" altLang="en-US" sz="3200" b="1">
                <a:latin typeface="Tahoma" panose="020B0604030504040204" pitchFamily="34" charset="0"/>
              </a:rPr>
              <a:t> </a:t>
            </a:r>
          </a:p>
        </p:txBody>
      </p:sp>
      <p:sp>
        <p:nvSpPr>
          <p:cNvPr id="62504" name="Rectangle 40"/>
          <p:cNvSpPr>
            <a:spLocks noChangeArrowheads="1"/>
          </p:cNvSpPr>
          <p:nvPr/>
        </p:nvSpPr>
        <p:spPr bwMode="auto">
          <a:xfrm>
            <a:off x="4357688" y="6381750"/>
            <a:ext cx="12239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转型因素 </a:t>
            </a:r>
          </a:p>
        </p:txBody>
      </p:sp>
      <p:sp>
        <p:nvSpPr>
          <p:cNvPr id="62505" name="Rectangle 41"/>
          <p:cNvSpPr>
            <a:spLocks noChangeArrowheads="1"/>
          </p:cNvSpPr>
          <p:nvPr/>
        </p:nvSpPr>
        <p:spPr bwMode="auto">
          <a:xfrm>
            <a:off x="6300788" y="2060575"/>
            <a:ext cx="87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latin typeface="Calibri" panose="020F0502020204030204" charset="0"/>
              </a:rPr>
              <a:t>近代史</a:t>
            </a:r>
          </a:p>
        </p:txBody>
      </p:sp>
      <p:sp>
        <p:nvSpPr>
          <p:cNvPr id="62506" name="Line 42"/>
          <p:cNvSpPr>
            <a:spLocks noChangeShapeType="1"/>
          </p:cNvSpPr>
          <p:nvPr/>
        </p:nvSpPr>
        <p:spPr bwMode="auto">
          <a:xfrm>
            <a:off x="4500563" y="4724400"/>
            <a:ext cx="2592387" cy="0"/>
          </a:xfrm>
          <a:prstGeom prst="line">
            <a:avLst/>
          </a:prstGeom>
          <a:noFill/>
          <a:ln w="50800">
            <a:solidFill>
              <a:srgbClr val="FF0000"/>
            </a:solidFill>
            <a:round/>
          </a:ln>
          <a:extLst>
            <a:ext uri="{909E8E84-426E-40DD-AFC4-6F175D3DCCD1}">
              <a14:hiddenFill xmlns:a14="http://schemas.microsoft.com/office/drawing/2010/main">
                <a:noFill/>
              </a14:hiddenFill>
            </a:ext>
          </a:extLst>
        </p:spPr>
        <p:txBody>
          <a:bodyPr/>
          <a:lstStyle/>
          <a:p>
            <a:endParaRPr lang="zh-CN" altLang="en-US"/>
          </a:p>
        </p:txBody>
      </p:sp>
      <p:sp>
        <p:nvSpPr>
          <p:cNvPr id="62507" name="Text Box 43"/>
          <p:cNvSpPr txBox="1">
            <a:spLocks noChangeArrowheads="1"/>
          </p:cNvSpPr>
          <p:nvPr/>
        </p:nvSpPr>
        <p:spPr bwMode="auto">
          <a:xfrm>
            <a:off x="4284663" y="5445125"/>
            <a:ext cx="4572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buFont typeface="Arial" panose="020B0604020202020204" pitchFamily="34" charset="0"/>
              <a:buNone/>
            </a:pPr>
            <a:r>
              <a:rPr lang="en-US" altLang="zh-CN" b="1">
                <a:latin typeface="Calibri" panose="020F0502020204030204" charset="0"/>
              </a:rPr>
              <a:t>1368</a:t>
            </a:r>
          </a:p>
        </p:txBody>
      </p:sp>
      <p:sp>
        <p:nvSpPr>
          <p:cNvPr id="62508" name="AutoShape 15"/>
          <p:cNvSpPr/>
          <p:nvPr/>
        </p:nvSpPr>
        <p:spPr bwMode="auto">
          <a:xfrm rot="10800000" flipH="1">
            <a:off x="7165975" y="5518150"/>
            <a:ext cx="930275" cy="1331913"/>
          </a:xfrm>
          <a:prstGeom prst="leftBrace">
            <a:avLst>
              <a:gd name="adj1" fmla="val 0"/>
              <a:gd name="adj2" fmla="val 14148"/>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509" name="Rectangle 21"/>
          <p:cNvSpPr>
            <a:spLocks noChangeArrowheads="1"/>
          </p:cNvSpPr>
          <p:nvPr/>
        </p:nvSpPr>
        <p:spPr bwMode="auto">
          <a:xfrm>
            <a:off x="2339975" y="5445125"/>
            <a:ext cx="172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资本主义萌芽</a:t>
            </a:r>
          </a:p>
        </p:txBody>
      </p:sp>
      <p:sp>
        <p:nvSpPr>
          <p:cNvPr id="62510" name="Rectangle 21"/>
          <p:cNvSpPr>
            <a:spLocks noChangeArrowheads="1"/>
          </p:cNvSpPr>
          <p:nvPr/>
        </p:nvSpPr>
        <p:spPr bwMode="auto">
          <a:xfrm>
            <a:off x="1981200" y="6165850"/>
            <a:ext cx="19843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反君主专制思想</a:t>
            </a:r>
            <a:endParaRPr lang="zh-CN" altLang="en-US">
              <a:latin typeface="Calibri" panose="020F0502020204030204" charset="0"/>
            </a:endParaRPr>
          </a:p>
        </p:txBody>
      </p:sp>
      <p:sp>
        <p:nvSpPr>
          <p:cNvPr id="62511" name="Rectangle 21"/>
          <p:cNvSpPr>
            <a:spLocks noChangeArrowheads="1"/>
          </p:cNvSpPr>
          <p:nvPr/>
        </p:nvSpPr>
        <p:spPr bwMode="auto">
          <a:xfrm>
            <a:off x="7597775" y="5518150"/>
            <a:ext cx="172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sym typeface="Arial" panose="020B0604020202020204" pitchFamily="34" charset="0"/>
              </a:rPr>
              <a:t>君主专制</a:t>
            </a:r>
          </a:p>
        </p:txBody>
      </p:sp>
      <p:sp>
        <p:nvSpPr>
          <p:cNvPr id="62512" name="Rectangle 21"/>
          <p:cNvSpPr>
            <a:spLocks noChangeArrowheads="1"/>
          </p:cNvSpPr>
          <p:nvPr/>
        </p:nvSpPr>
        <p:spPr bwMode="auto">
          <a:xfrm>
            <a:off x="7597775" y="645318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程朱理学</a:t>
            </a:r>
            <a:endParaRPr lang="zh-CN" altLang="en-US">
              <a:latin typeface="Calibri" panose="020F0502020204030204" charset="0"/>
            </a:endParaRPr>
          </a:p>
        </p:txBody>
      </p:sp>
      <p:sp>
        <p:nvSpPr>
          <p:cNvPr id="62513" name="Rectangle 21"/>
          <p:cNvSpPr>
            <a:spLocks noChangeArrowheads="1"/>
          </p:cNvSpPr>
          <p:nvPr/>
        </p:nvSpPr>
        <p:spPr bwMode="auto">
          <a:xfrm>
            <a:off x="7596188" y="6021388"/>
            <a:ext cx="17272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Font typeface="Arial" panose="020B0604020202020204" pitchFamily="34" charset="0"/>
              <a:buNone/>
            </a:pPr>
            <a:r>
              <a:rPr lang="zh-CN" altLang="en-US" b="1">
                <a:latin typeface="Tahoma" panose="020B0604030504040204" pitchFamily="34" charset="0"/>
              </a:rPr>
              <a:t>小农经济</a:t>
            </a:r>
            <a:endParaRPr lang="zh-CN" altLang="en-US">
              <a:latin typeface="Calibri" panose="020F0502020204030204" charset="0"/>
            </a:endParaRPr>
          </a:p>
        </p:txBody>
      </p:sp>
      <p:sp>
        <p:nvSpPr>
          <p:cNvPr id="62514" name="AutoShape 15"/>
          <p:cNvSpPr/>
          <p:nvPr/>
        </p:nvSpPr>
        <p:spPr bwMode="auto">
          <a:xfrm rot="5400000">
            <a:off x="1152526" y="944562"/>
            <a:ext cx="285750" cy="2232025"/>
          </a:xfrm>
          <a:prstGeom prst="leftBrace">
            <a:avLst>
              <a:gd name="adj1" fmla="val 65093"/>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515" name="Rectangle 51"/>
          <p:cNvSpPr>
            <a:spLocks noChangeArrowheads="1"/>
          </p:cNvSpPr>
          <p:nvPr/>
        </p:nvSpPr>
        <p:spPr bwMode="auto">
          <a:xfrm>
            <a:off x="912813" y="2060575"/>
            <a:ext cx="8747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latin typeface="Times New Roman" panose="02020603050405020304" pitchFamily="18" charset="0"/>
              </a:rPr>
              <a:t>上古史</a:t>
            </a:r>
          </a:p>
        </p:txBody>
      </p:sp>
      <p:sp>
        <p:nvSpPr>
          <p:cNvPr id="62516" name="AutoShape 15"/>
          <p:cNvSpPr/>
          <p:nvPr/>
        </p:nvSpPr>
        <p:spPr bwMode="auto">
          <a:xfrm rot="5400000">
            <a:off x="3289301" y="982662"/>
            <a:ext cx="360362" cy="2087563"/>
          </a:xfrm>
          <a:prstGeom prst="leftBrace">
            <a:avLst>
              <a:gd name="adj1" fmla="val 48275"/>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517" name="Rectangle 53"/>
          <p:cNvSpPr>
            <a:spLocks noChangeArrowheads="1"/>
          </p:cNvSpPr>
          <p:nvPr/>
        </p:nvSpPr>
        <p:spPr bwMode="auto">
          <a:xfrm>
            <a:off x="2497138" y="2060575"/>
            <a:ext cx="20113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a:latin typeface="Calibri" panose="020F0502020204030204" charset="0"/>
              </a:rPr>
              <a:t>中世纪（中古史）</a:t>
            </a:r>
          </a:p>
        </p:txBody>
      </p:sp>
      <p:sp>
        <p:nvSpPr>
          <p:cNvPr id="62518" name="AutoShape 15"/>
          <p:cNvSpPr/>
          <p:nvPr/>
        </p:nvSpPr>
        <p:spPr bwMode="auto">
          <a:xfrm rot="5400000">
            <a:off x="6528593" y="-99218"/>
            <a:ext cx="360363" cy="4248150"/>
          </a:xfrm>
          <a:prstGeom prst="leftBrace">
            <a:avLst>
              <a:gd name="adj1" fmla="val 98238"/>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rot="10800000" vert="eaVert"/>
          <a:lstStyle/>
          <a:p>
            <a:pPr>
              <a:buFont typeface="Arial" panose="020B0604020202020204" pitchFamily="34" charset="0"/>
              <a:buNone/>
            </a:pPr>
            <a:endParaRPr lang="zh-CN" altLang="zh-CN">
              <a:latin typeface="Calibri" panose="020F0502020204030204" charset="0"/>
            </a:endParaRPr>
          </a:p>
        </p:txBody>
      </p:sp>
      <p:sp>
        <p:nvSpPr>
          <p:cNvPr id="62519" name="Rectangle 55"/>
          <p:cNvSpPr>
            <a:spLocks noChangeArrowheads="1"/>
          </p:cNvSpPr>
          <p:nvPr/>
        </p:nvSpPr>
        <p:spPr bwMode="auto">
          <a:xfrm>
            <a:off x="6300788" y="2060575"/>
            <a:ext cx="8747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Font typeface="Arial" panose="020B0604020202020204" pitchFamily="34" charset="0"/>
              <a:buNone/>
            </a:pPr>
            <a:r>
              <a:rPr lang="zh-CN" altLang="en-US" b="1">
                <a:latin typeface="Calibri" panose="020F0502020204030204" charset="0"/>
              </a:rPr>
              <a:t>近代史</a:t>
            </a:r>
          </a:p>
        </p:txBody>
      </p:sp>
      <p:sp>
        <p:nvSpPr>
          <p:cNvPr id="62520" name="AutoShape 15"/>
          <p:cNvSpPr/>
          <p:nvPr/>
        </p:nvSpPr>
        <p:spPr bwMode="auto">
          <a:xfrm rot="5400000">
            <a:off x="1152526" y="942975"/>
            <a:ext cx="285750" cy="2232025"/>
          </a:xfrm>
          <a:prstGeom prst="leftBrace">
            <a:avLst>
              <a:gd name="adj1" fmla="val 65093"/>
              <a:gd name="adj2" fmla="val 50000"/>
            </a:avLst>
          </a:prstGeom>
          <a:noFill/>
          <a:ln w="28575">
            <a:solidFill>
              <a:srgbClr val="000000"/>
            </a:solidFill>
            <a:round/>
          </a:ln>
          <a:extLst>
            <a:ext uri="{909E8E84-426E-40DD-AFC4-6F175D3DCCD1}">
              <a14:hiddenFill xmlns:a14="http://schemas.microsoft.com/office/drawing/2010/main">
                <a:solidFill>
                  <a:srgbClr val="FFFFFF"/>
                </a:solidFill>
              </a14:hiddenFill>
            </a:ext>
          </a:extLst>
        </p:spPr>
        <p:txBody>
          <a:bodyPr/>
          <a:lstStyle/>
          <a:p>
            <a:pPr>
              <a:buFont typeface="Arial" panose="020B0604020202020204" pitchFamily="34" charset="0"/>
              <a:buNone/>
            </a:pPr>
            <a:endParaRPr lang="zh-CN" altLang="zh-CN">
              <a:latin typeface="Calibri" panose="020F0502020204030204" charset="0"/>
            </a:endParaRPr>
          </a:p>
        </p:txBody>
      </p:sp>
      <p:sp>
        <p:nvSpPr>
          <p:cNvPr id="201783" name="Rectangle 2"/>
          <p:cNvSpPr>
            <a:spLocks noChangeArrowheads="1"/>
          </p:cNvSpPr>
          <p:nvPr/>
        </p:nvSpPr>
        <p:spPr bwMode="auto">
          <a:xfrm>
            <a:off x="179388" y="1125538"/>
            <a:ext cx="95758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buFont typeface="Arial" panose="020B0604020202020204" pitchFamily="34" charset="0"/>
              <a:buNone/>
            </a:pPr>
            <a:r>
              <a:rPr lang="zh-CN" altLang="en-US" sz="3200" b="1" dirty="0">
                <a:latin typeface="楷体_GB2312" panose="02010609030101010101" pitchFamily="49" charset="-122"/>
                <a:ea typeface="楷体_GB2312" panose="02010609030101010101" pitchFamily="49" charset="-122"/>
              </a:rPr>
              <a:t>注意同一时间段东西方文明发展的不同走向</a:t>
            </a:r>
            <a:endParaRPr lang="zh-CN" altLang="en-US" sz="2400" dirty="0">
              <a:latin typeface="Calibri" panose="020F0502020204030204" charset="0"/>
            </a:endParaRPr>
          </a:p>
        </p:txBody>
      </p:sp>
      <p:sp>
        <p:nvSpPr>
          <p:cNvPr id="57" name="TextBox 56"/>
          <p:cNvSpPr txBox="1"/>
          <p:nvPr/>
        </p:nvSpPr>
        <p:spPr>
          <a:xfrm>
            <a:off x="333350" y="6849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中外关联</a:t>
            </a:r>
            <a:endParaRPr lang="zh-CN" altLang="en-US" sz="2800" b="1" dirty="0"/>
          </a:p>
        </p:txBody>
      </p:sp>
      <p:sp>
        <p:nvSpPr>
          <p:cNvPr id="58" name="矩形 57"/>
          <p:cNvSpPr/>
          <p:nvPr/>
        </p:nvSpPr>
        <p:spPr>
          <a:xfrm>
            <a:off x="-108520"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endParaRPr lang="zh-CN" altLang="en-US" sz="4000" b="1" dirty="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2467"/>
                                        </p:tgtEl>
                                        <p:attrNameLst>
                                          <p:attrName>style.visibility</p:attrName>
                                        </p:attrNameLst>
                                      </p:cBhvr>
                                      <p:to>
                                        <p:strVal val="visible"/>
                                      </p:to>
                                    </p:set>
                                    <p:animEffect transition="in" filter="blinds(horizontal)">
                                      <p:cBhvr>
                                        <p:cTn id="7" dur="500"/>
                                        <p:tgtEl>
                                          <p:spTgt spid="62467"/>
                                        </p:tgtEl>
                                      </p:cBhvr>
                                    </p:animEffect>
                                  </p:childTnLst>
                                </p:cTn>
                              </p:par>
                              <p:par>
                                <p:cTn id="8" presetID="3" presetClass="entr" presetSubtype="10" fill="hold" nodeType="withEffect">
                                  <p:stCondLst>
                                    <p:cond delay="0"/>
                                  </p:stCondLst>
                                  <p:childTnLst>
                                    <p:set>
                                      <p:cBhvr>
                                        <p:cTn id="9" dur="1" fill="hold">
                                          <p:stCondLst>
                                            <p:cond delay="0"/>
                                          </p:stCondLst>
                                        </p:cTn>
                                        <p:tgtEl>
                                          <p:spTgt spid="62469"/>
                                        </p:tgtEl>
                                        <p:attrNameLst>
                                          <p:attrName>style.visibility</p:attrName>
                                        </p:attrNameLst>
                                      </p:cBhvr>
                                      <p:to>
                                        <p:strVal val="visible"/>
                                      </p:to>
                                    </p:set>
                                    <p:animEffect transition="in" filter="blinds(horizontal)">
                                      <p:cBhvr>
                                        <p:cTn id="10" dur="500"/>
                                        <p:tgtEl>
                                          <p:spTgt spid="62469"/>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2470"/>
                                        </p:tgtEl>
                                        <p:attrNameLst>
                                          <p:attrName>style.visibility</p:attrName>
                                        </p:attrNameLst>
                                      </p:cBhvr>
                                      <p:to>
                                        <p:strVal val="visible"/>
                                      </p:to>
                                    </p:set>
                                    <p:animEffect transition="in" filter="blinds(horizontal)">
                                      <p:cBhvr>
                                        <p:cTn id="13" dur="500"/>
                                        <p:tgtEl>
                                          <p:spTgt spid="62470"/>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2471"/>
                                        </p:tgtEl>
                                        <p:attrNameLst>
                                          <p:attrName>style.visibility</p:attrName>
                                        </p:attrNameLst>
                                      </p:cBhvr>
                                      <p:to>
                                        <p:strVal val="visible"/>
                                      </p:to>
                                    </p:set>
                                    <p:animEffect transition="in" filter="blinds(horizontal)">
                                      <p:cBhvr>
                                        <p:cTn id="16" dur="500"/>
                                        <p:tgtEl>
                                          <p:spTgt spid="62471"/>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62472"/>
                                        </p:tgtEl>
                                        <p:attrNameLst>
                                          <p:attrName>style.visibility</p:attrName>
                                        </p:attrNameLst>
                                      </p:cBhvr>
                                      <p:to>
                                        <p:strVal val="visible"/>
                                      </p:to>
                                    </p:set>
                                    <p:animEffect transition="in" filter="blinds(horizontal)">
                                      <p:cBhvr>
                                        <p:cTn id="19" dur="500"/>
                                        <p:tgtEl>
                                          <p:spTgt spid="62472"/>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62473"/>
                                        </p:tgtEl>
                                        <p:attrNameLst>
                                          <p:attrName>style.visibility</p:attrName>
                                        </p:attrNameLst>
                                      </p:cBhvr>
                                      <p:to>
                                        <p:strVal val="visible"/>
                                      </p:to>
                                    </p:set>
                                    <p:animEffect transition="in" filter="blinds(horizontal)">
                                      <p:cBhvr>
                                        <p:cTn id="22" dur="500"/>
                                        <p:tgtEl>
                                          <p:spTgt spid="62473"/>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62474"/>
                                        </p:tgtEl>
                                        <p:attrNameLst>
                                          <p:attrName>style.visibility</p:attrName>
                                        </p:attrNameLst>
                                      </p:cBhvr>
                                      <p:to>
                                        <p:strVal val="visible"/>
                                      </p:to>
                                    </p:set>
                                    <p:animEffect transition="in" filter="blinds(horizontal)">
                                      <p:cBhvr>
                                        <p:cTn id="25" dur="500"/>
                                        <p:tgtEl>
                                          <p:spTgt spid="62474"/>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62475"/>
                                        </p:tgtEl>
                                        <p:attrNameLst>
                                          <p:attrName>style.visibility</p:attrName>
                                        </p:attrNameLst>
                                      </p:cBhvr>
                                      <p:to>
                                        <p:strVal val="visible"/>
                                      </p:to>
                                    </p:set>
                                    <p:animEffect transition="in" filter="blinds(horizontal)">
                                      <p:cBhvr>
                                        <p:cTn id="28" dur="500"/>
                                        <p:tgtEl>
                                          <p:spTgt spid="62475"/>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62476"/>
                                        </p:tgtEl>
                                        <p:attrNameLst>
                                          <p:attrName>style.visibility</p:attrName>
                                        </p:attrNameLst>
                                      </p:cBhvr>
                                      <p:to>
                                        <p:strVal val="visible"/>
                                      </p:to>
                                    </p:set>
                                    <p:animEffect transition="in" filter="blinds(horizontal)">
                                      <p:cBhvr>
                                        <p:cTn id="31" dur="500"/>
                                        <p:tgtEl>
                                          <p:spTgt spid="62476"/>
                                        </p:tgtEl>
                                      </p:cBhvr>
                                    </p:animEffect>
                                  </p:childTnLst>
                                </p:cTn>
                              </p:par>
                              <p:par>
                                <p:cTn id="32" presetID="3" presetClass="entr" presetSubtype="10" fill="hold" nodeType="withEffect">
                                  <p:stCondLst>
                                    <p:cond delay="0"/>
                                  </p:stCondLst>
                                  <p:childTnLst>
                                    <p:set>
                                      <p:cBhvr>
                                        <p:cTn id="33" dur="1" fill="hold">
                                          <p:stCondLst>
                                            <p:cond delay="0"/>
                                          </p:stCondLst>
                                        </p:cTn>
                                        <p:tgtEl>
                                          <p:spTgt spid="62477"/>
                                        </p:tgtEl>
                                        <p:attrNameLst>
                                          <p:attrName>style.visibility</p:attrName>
                                        </p:attrNameLst>
                                      </p:cBhvr>
                                      <p:to>
                                        <p:strVal val="visible"/>
                                      </p:to>
                                    </p:set>
                                    <p:animEffect transition="in" filter="blinds(horizontal)">
                                      <p:cBhvr>
                                        <p:cTn id="34" dur="500"/>
                                        <p:tgtEl>
                                          <p:spTgt spid="62477"/>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62478"/>
                                        </p:tgtEl>
                                        <p:attrNameLst>
                                          <p:attrName>style.visibility</p:attrName>
                                        </p:attrNameLst>
                                      </p:cBhvr>
                                      <p:to>
                                        <p:strVal val="visible"/>
                                      </p:to>
                                    </p:set>
                                    <p:animEffect transition="in" filter="blinds(horizontal)">
                                      <p:cBhvr>
                                        <p:cTn id="37" dur="500"/>
                                        <p:tgtEl>
                                          <p:spTgt spid="6247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62479"/>
                                        </p:tgtEl>
                                        <p:attrNameLst>
                                          <p:attrName>style.visibility</p:attrName>
                                        </p:attrNameLst>
                                      </p:cBhvr>
                                      <p:to>
                                        <p:strVal val="visible"/>
                                      </p:to>
                                    </p:set>
                                    <p:animEffect transition="in" filter="blinds(horizontal)">
                                      <p:cBhvr>
                                        <p:cTn id="40" dur="500"/>
                                        <p:tgtEl>
                                          <p:spTgt spid="62479"/>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62480"/>
                                        </p:tgtEl>
                                        <p:attrNameLst>
                                          <p:attrName>style.visibility</p:attrName>
                                        </p:attrNameLst>
                                      </p:cBhvr>
                                      <p:to>
                                        <p:strVal val="visible"/>
                                      </p:to>
                                    </p:set>
                                    <p:animEffect transition="in" filter="blinds(horizontal)">
                                      <p:cBhvr>
                                        <p:cTn id="43" dur="500"/>
                                        <p:tgtEl>
                                          <p:spTgt spid="62480"/>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2481"/>
                                        </p:tgtEl>
                                        <p:attrNameLst>
                                          <p:attrName>style.visibility</p:attrName>
                                        </p:attrNameLst>
                                      </p:cBhvr>
                                      <p:to>
                                        <p:strVal val="visible"/>
                                      </p:to>
                                    </p:set>
                                    <p:animEffect transition="in" filter="blinds(horizontal)">
                                      <p:cBhvr>
                                        <p:cTn id="46" dur="500"/>
                                        <p:tgtEl>
                                          <p:spTgt spid="62481"/>
                                        </p:tgtEl>
                                      </p:cBhvr>
                                    </p:animEffect>
                                  </p:childTnLst>
                                </p:cTn>
                              </p:par>
                              <p:par>
                                <p:cTn id="47" presetID="3" presetClass="entr" presetSubtype="10" fill="hold" nodeType="withEffect">
                                  <p:stCondLst>
                                    <p:cond delay="0"/>
                                  </p:stCondLst>
                                  <p:childTnLst>
                                    <p:set>
                                      <p:cBhvr>
                                        <p:cTn id="48" dur="1" fill="hold">
                                          <p:stCondLst>
                                            <p:cond delay="0"/>
                                          </p:stCondLst>
                                        </p:cTn>
                                        <p:tgtEl>
                                          <p:spTgt spid="62482"/>
                                        </p:tgtEl>
                                        <p:attrNameLst>
                                          <p:attrName>style.visibility</p:attrName>
                                        </p:attrNameLst>
                                      </p:cBhvr>
                                      <p:to>
                                        <p:strVal val="visible"/>
                                      </p:to>
                                    </p:set>
                                    <p:animEffect transition="in" filter="blinds(horizontal)">
                                      <p:cBhvr>
                                        <p:cTn id="49" dur="500"/>
                                        <p:tgtEl>
                                          <p:spTgt spid="62482"/>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62483"/>
                                        </p:tgtEl>
                                        <p:attrNameLst>
                                          <p:attrName>style.visibility</p:attrName>
                                        </p:attrNameLst>
                                      </p:cBhvr>
                                      <p:to>
                                        <p:strVal val="visible"/>
                                      </p:to>
                                    </p:set>
                                    <p:animEffect transition="in" filter="blinds(horizontal)">
                                      <p:cBhvr>
                                        <p:cTn id="52" dur="500"/>
                                        <p:tgtEl>
                                          <p:spTgt spid="62483"/>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62484"/>
                                        </p:tgtEl>
                                        <p:attrNameLst>
                                          <p:attrName>style.visibility</p:attrName>
                                        </p:attrNameLst>
                                      </p:cBhvr>
                                      <p:to>
                                        <p:strVal val="visible"/>
                                      </p:to>
                                    </p:set>
                                    <p:animEffect transition="in" filter="blinds(horizontal)">
                                      <p:cBhvr>
                                        <p:cTn id="55" dur="500"/>
                                        <p:tgtEl>
                                          <p:spTgt spid="62484"/>
                                        </p:tgtEl>
                                      </p:cBhvr>
                                    </p:animEffect>
                                  </p:childTnLst>
                                </p:cTn>
                              </p:par>
                              <p:par>
                                <p:cTn id="56" presetID="3" presetClass="entr" presetSubtype="10" fill="hold" nodeType="withEffect">
                                  <p:stCondLst>
                                    <p:cond delay="0"/>
                                  </p:stCondLst>
                                  <p:childTnLst>
                                    <p:set>
                                      <p:cBhvr>
                                        <p:cTn id="57" dur="1" fill="hold">
                                          <p:stCondLst>
                                            <p:cond delay="0"/>
                                          </p:stCondLst>
                                        </p:cTn>
                                        <p:tgtEl>
                                          <p:spTgt spid="62485"/>
                                        </p:tgtEl>
                                        <p:attrNameLst>
                                          <p:attrName>style.visibility</p:attrName>
                                        </p:attrNameLst>
                                      </p:cBhvr>
                                      <p:to>
                                        <p:strVal val="visible"/>
                                      </p:to>
                                    </p:set>
                                    <p:animEffect transition="in" filter="blinds(horizontal)">
                                      <p:cBhvr>
                                        <p:cTn id="58" dur="500"/>
                                        <p:tgtEl>
                                          <p:spTgt spid="62485"/>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62486"/>
                                        </p:tgtEl>
                                        <p:attrNameLst>
                                          <p:attrName>style.visibility</p:attrName>
                                        </p:attrNameLst>
                                      </p:cBhvr>
                                      <p:to>
                                        <p:strVal val="visible"/>
                                      </p:to>
                                    </p:set>
                                    <p:animEffect transition="in" filter="blinds(horizontal)">
                                      <p:cBhvr>
                                        <p:cTn id="61" dur="500"/>
                                        <p:tgtEl>
                                          <p:spTgt spid="62486"/>
                                        </p:tgtEl>
                                      </p:cBhvr>
                                    </p:animEffect>
                                  </p:childTnLst>
                                </p:cTn>
                              </p:par>
                              <p:par>
                                <p:cTn id="62" presetID="3" presetClass="entr" presetSubtype="10" fill="hold" nodeType="withEffect">
                                  <p:stCondLst>
                                    <p:cond delay="0"/>
                                  </p:stCondLst>
                                  <p:childTnLst>
                                    <p:set>
                                      <p:cBhvr>
                                        <p:cTn id="63" dur="1" fill="hold">
                                          <p:stCondLst>
                                            <p:cond delay="0"/>
                                          </p:stCondLst>
                                        </p:cTn>
                                        <p:tgtEl>
                                          <p:spTgt spid="62487"/>
                                        </p:tgtEl>
                                        <p:attrNameLst>
                                          <p:attrName>style.visibility</p:attrName>
                                        </p:attrNameLst>
                                      </p:cBhvr>
                                      <p:to>
                                        <p:strVal val="visible"/>
                                      </p:to>
                                    </p:set>
                                    <p:animEffect transition="in" filter="blinds(horizontal)">
                                      <p:cBhvr>
                                        <p:cTn id="64" dur="500"/>
                                        <p:tgtEl>
                                          <p:spTgt spid="62487"/>
                                        </p:tgtEl>
                                      </p:cBhvr>
                                    </p:animEffect>
                                  </p:childTnLst>
                                </p:cTn>
                              </p:par>
                              <p:par>
                                <p:cTn id="65" presetID="3" presetClass="entr" presetSubtype="10" fill="hold" nodeType="withEffect">
                                  <p:stCondLst>
                                    <p:cond delay="0"/>
                                  </p:stCondLst>
                                  <p:childTnLst>
                                    <p:set>
                                      <p:cBhvr>
                                        <p:cTn id="66" dur="1" fill="hold">
                                          <p:stCondLst>
                                            <p:cond delay="0"/>
                                          </p:stCondLst>
                                        </p:cTn>
                                        <p:tgtEl>
                                          <p:spTgt spid="62488"/>
                                        </p:tgtEl>
                                        <p:attrNameLst>
                                          <p:attrName>style.visibility</p:attrName>
                                        </p:attrNameLst>
                                      </p:cBhvr>
                                      <p:to>
                                        <p:strVal val="visible"/>
                                      </p:to>
                                    </p:set>
                                    <p:animEffect transition="in" filter="blinds(horizontal)">
                                      <p:cBhvr>
                                        <p:cTn id="67" dur="500"/>
                                        <p:tgtEl>
                                          <p:spTgt spid="62488"/>
                                        </p:tgtEl>
                                      </p:cBhvr>
                                    </p:animEffect>
                                  </p:childTnLst>
                                </p:cTn>
                              </p:par>
                              <p:par>
                                <p:cTn id="68" presetID="3" presetClass="entr" presetSubtype="10" fill="hold" nodeType="withEffect">
                                  <p:stCondLst>
                                    <p:cond delay="0"/>
                                  </p:stCondLst>
                                  <p:childTnLst>
                                    <p:set>
                                      <p:cBhvr>
                                        <p:cTn id="69" dur="1" fill="hold">
                                          <p:stCondLst>
                                            <p:cond delay="0"/>
                                          </p:stCondLst>
                                        </p:cTn>
                                        <p:tgtEl>
                                          <p:spTgt spid="62489"/>
                                        </p:tgtEl>
                                        <p:attrNameLst>
                                          <p:attrName>style.visibility</p:attrName>
                                        </p:attrNameLst>
                                      </p:cBhvr>
                                      <p:to>
                                        <p:strVal val="visible"/>
                                      </p:to>
                                    </p:set>
                                    <p:animEffect transition="in" filter="blinds(horizontal)">
                                      <p:cBhvr>
                                        <p:cTn id="70" dur="500"/>
                                        <p:tgtEl>
                                          <p:spTgt spid="62489"/>
                                        </p:tgtEl>
                                      </p:cBhvr>
                                    </p:animEffect>
                                  </p:childTnLst>
                                </p:cTn>
                              </p:par>
                              <p:par>
                                <p:cTn id="71" presetID="3" presetClass="entr" presetSubtype="10" fill="hold" grpId="0" nodeType="withEffect">
                                  <p:stCondLst>
                                    <p:cond delay="0"/>
                                  </p:stCondLst>
                                  <p:childTnLst>
                                    <p:set>
                                      <p:cBhvr>
                                        <p:cTn id="72" dur="1" fill="hold">
                                          <p:stCondLst>
                                            <p:cond delay="0"/>
                                          </p:stCondLst>
                                        </p:cTn>
                                        <p:tgtEl>
                                          <p:spTgt spid="62490"/>
                                        </p:tgtEl>
                                        <p:attrNameLst>
                                          <p:attrName>style.visibility</p:attrName>
                                        </p:attrNameLst>
                                      </p:cBhvr>
                                      <p:to>
                                        <p:strVal val="visible"/>
                                      </p:to>
                                    </p:set>
                                    <p:animEffect transition="in" filter="blinds(horizontal)">
                                      <p:cBhvr>
                                        <p:cTn id="73" dur="500"/>
                                        <p:tgtEl>
                                          <p:spTgt spid="62490"/>
                                        </p:tgtEl>
                                      </p:cBhvr>
                                    </p:animEffect>
                                  </p:childTnLst>
                                </p:cTn>
                              </p:par>
                              <p:par>
                                <p:cTn id="74" presetID="3" presetClass="entr" presetSubtype="10" fill="hold" grpId="0" nodeType="withEffect">
                                  <p:stCondLst>
                                    <p:cond delay="0"/>
                                  </p:stCondLst>
                                  <p:childTnLst>
                                    <p:set>
                                      <p:cBhvr>
                                        <p:cTn id="75" dur="1" fill="hold">
                                          <p:stCondLst>
                                            <p:cond delay="0"/>
                                          </p:stCondLst>
                                        </p:cTn>
                                        <p:tgtEl>
                                          <p:spTgt spid="62491"/>
                                        </p:tgtEl>
                                        <p:attrNameLst>
                                          <p:attrName>style.visibility</p:attrName>
                                        </p:attrNameLst>
                                      </p:cBhvr>
                                      <p:to>
                                        <p:strVal val="visible"/>
                                      </p:to>
                                    </p:set>
                                    <p:animEffect transition="in" filter="blinds(horizontal)">
                                      <p:cBhvr>
                                        <p:cTn id="76" dur="500"/>
                                        <p:tgtEl>
                                          <p:spTgt spid="62491"/>
                                        </p:tgtEl>
                                      </p:cBhvr>
                                    </p:animEffect>
                                  </p:childTnLst>
                                </p:cTn>
                              </p:par>
                              <p:par>
                                <p:cTn id="77" presetID="3" presetClass="entr" presetSubtype="10" fill="hold" grpId="0" nodeType="withEffect">
                                  <p:stCondLst>
                                    <p:cond delay="0"/>
                                  </p:stCondLst>
                                  <p:childTnLst>
                                    <p:set>
                                      <p:cBhvr>
                                        <p:cTn id="78" dur="1" fill="hold">
                                          <p:stCondLst>
                                            <p:cond delay="0"/>
                                          </p:stCondLst>
                                        </p:cTn>
                                        <p:tgtEl>
                                          <p:spTgt spid="62492"/>
                                        </p:tgtEl>
                                        <p:attrNameLst>
                                          <p:attrName>style.visibility</p:attrName>
                                        </p:attrNameLst>
                                      </p:cBhvr>
                                      <p:to>
                                        <p:strVal val="visible"/>
                                      </p:to>
                                    </p:set>
                                    <p:animEffect transition="in" filter="blinds(horizontal)">
                                      <p:cBhvr>
                                        <p:cTn id="79" dur="500"/>
                                        <p:tgtEl>
                                          <p:spTgt spid="62492"/>
                                        </p:tgtEl>
                                      </p:cBhvr>
                                    </p:animEffect>
                                  </p:childTnLst>
                                </p:cTn>
                              </p:par>
                              <p:par>
                                <p:cTn id="80" presetID="3" presetClass="entr" presetSubtype="10" fill="hold" grpId="0" nodeType="withEffect">
                                  <p:stCondLst>
                                    <p:cond delay="0"/>
                                  </p:stCondLst>
                                  <p:childTnLst>
                                    <p:set>
                                      <p:cBhvr>
                                        <p:cTn id="81" dur="1" fill="hold">
                                          <p:stCondLst>
                                            <p:cond delay="0"/>
                                          </p:stCondLst>
                                        </p:cTn>
                                        <p:tgtEl>
                                          <p:spTgt spid="62493"/>
                                        </p:tgtEl>
                                        <p:attrNameLst>
                                          <p:attrName>style.visibility</p:attrName>
                                        </p:attrNameLst>
                                      </p:cBhvr>
                                      <p:to>
                                        <p:strVal val="visible"/>
                                      </p:to>
                                    </p:set>
                                    <p:animEffect transition="in" filter="blinds(horizontal)">
                                      <p:cBhvr>
                                        <p:cTn id="82" dur="500"/>
                                        <p:tgtEl>
                                          <p:spTgt spid="62493"/>
                                        </p:tgtEl>
                                      </p:cBhvr>
                                    </p:animEffect>
                                  </p:childTnLst>
                                </p:cTn>
                              </p:par>
                              <p:par>
                                <p:cTn id="83" presetID="3" presetClass="entr" presetSubtype="10" fill="hold" grpId="0" nodeType="withEffect">
                                  <p:stCondLst>
                                    <p:cond delay="0"/>
                                  </p:stCondLst>
                                  <p:childTnLst>
                                    <p:set>
                                      <p:cBhvr>
                                        <p:cTn id="84" dur="1" fill="hold">
                                          <p:stCondLst>
                                            <p:cond delay="0"/>
                                          </p:stCondLst>
                                        </p:cTn>
                                        <p:tgtEl>
                                          <p:spTgt spid="62494"/>
                                        </p:tgtEl>
                                        <p:attrNameLst>
                                          <p:attrName>style.visibility</p:attrName>
                                        </p:attrNameLst>
                                      </p:cBhvr>
                                      <p:to>
                                        <p:strVal val="visible"/>
                                      </p:to>
                                    </p:set>
                                    <p:animEffect transition="in" filter="blinds(horizontal)">
                                      <p:cBhvr>
                                        <p:cTn id="85" dur="500"/>
                                        <p:tgtEl>
                                          <p:spTgt spid="62494"/>
                                        </p:tgtEl>
                                      </p:cBhvr>
                                    </p:animEffect>
                                  </p:childTnLst>
                                </p:cTn>
                              </p:par>
                              <p:par>
                                <p:cTn id="86" presetID="3" presetClass="entr" presetSubtype="10" fill="hold" grpId="0" nodeType="withEffect">
                                  <p:stCondLst>
                                    <p:cond delay="0"/>
                                  </p:stCondLst>
                                  <p:childTnLst>
                                    <p:set>
                                      <p:cBhvr>
                                        <p:cTn id="87" dur="1" fill="hold">
                                          <p:stCondLst>
                                            <p:cond delay="0"/>
                                          </p:stCondLst>
                                        </p:cTn>
                                        <p:tgtEl>
                                          <p:spTgt spid="62495"/>
                                        </p:tgtEl>
                                        <p:attrNameLst>
                                          <p:attrName>style.visibility</p:attrName>
                                        </p:attrNameLst>
                                      </p:cBhvr>
                                      <p:to>
                                        <p:strVal val="visible"/>
                                      </p:to>
                                    </p:set>
                                    <p:animEffect transition="in" filter="blinds(horizontal)">
                                      <p:cBhvr>
                                        <p:cTn id="88" dur="500"/>
                                        <p:tgtEl>
                                          <p:spTgt spid="62495"/>
                                        </p:tgtEl>
                                      </p:cBhvr>
                                    </p:animEffect>
                                  </p:childTnLst>
                                </p:cTn>
                              </p:par>
                              <p:par>
                                <p:cTn id="89" presetID="3" presetClass="entr" presetSubtype="10" fill="hold" grpId="0" nodeType="withEffect">
                                  <p:stCondLst>
                                    <p:cond delay="0"/>
                                  </p:stCondLst>
                                  <p:childTnLst>
                                    <p:set>
                                      <p:cBhvr>
                                        <p:cTn id="90" dur="1" fill="hold">
                                          <p:stCondLst>
                                            <p:cond delay="0"/>
                                          </p:stCondLst>
                                        </p:cTn>
                                        <p:tgtEl>
                                          <p:spTgt spid="62496"/>
                                        </p:tgtEl>
                                        <p:attrNameLst>
                                          <p:attrName>style.visibility</p:attrName>
                                        </p:attrNameLst>
                                      </p:cBhvr>
                                      <p:to>
                                        <p:strVal val="visible"/>
                                      </p:to>
                                    </p:set>
                                    <p:animEffect transition="in" filter="blinds(horizontal)">
                                      <p:cBhvr>
                                        <p:cTn id="91" dur="500"/>
                                        <p:tgtEl>
                                          <p:spTgt spid="62496"/>
                                        </p:tgtEl>
                                      </p:cBhvr>
                                    </p:animEffect>
                                  </p:childTnLst>
                                </p:cTn>
                              </p:par>
                              <p:par>
                                <p:cTn id="92" presetID="3" presetClass="entr" presetSubtype="10" fill="hold" grpId="0" nodeType="withEffect">
                                  <p:stCondLst>
                                    <p:cond delay="0"/>
                                  </p:stCondLst>
                                  <p:childTnLst>
                                    <p:set>
                                      <p:cBhvr>
                                        <p:cTn id="93" dur="1" fill="hold">
                                          <p:stCondLst>
                                            <p:cond delay="0"/>
                                          </p:stCondLst>
                                        </p:cTn>
                                        <p:tgtEl>
                                          <p:spTgt spid="62497"/>
                                        </p:tgtEl>
                                        <p:attrNameLst>
                                          <p:attrName>style.visibility</p:attrName>
                                        </p:attrNameLst>
                                      </p:cBhvr>
                                      <p:to>
                                        <p:strVal val="visible"/>
                                      </p:to>
                                    </p:set>
                                    <p:animEffect transition="in" filter="blinds(horizontal)">
                                      <p:cBhvr>
                                        <p:cTn id="94" dur="500"/>
                                        <p:tgtEl>
                                          <p:spTgt spid="62497"/>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62498"/>
                                        </p:tgtEl>
                                        <p:attrNameLst>
                                          <p:attrName>style.visibility</p:attrName>
                                        </p:attrNameLst>
                                      </p:cBhvr>
                                      <p:to>
                                        <p:strVal val="visible"/>
                                      </p:to>
                                    </p:set>
                                    <p:animEffect transition="in" filter="blinds(horizontal)">
                                      <p:cBhvr>
                                        <p:cTn id="97" dur="500"/>
                                        <p:tgtEl>
                                          <p:spTgt spid="62498"/>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62499"/>
                                        </p:tgtEl>
                                        <p:attrNameLst>
                                          <p:attrName>style.visibility</p:attrName>
                                        </p:attrNameLst>
                                      </p:cBhvr>
                                      <p:to>
                                        <p:strVal val="visible"/>
                                      </p:to>
                                    </p:set>
                                    <p:animEffect transition="in" filter="blinds(horizontal)">
                                      <p:cBhvr>
                                        <p:cTn id="100" dur="500"/>
                                        <p:tgtEl>
                                          <p:spTgt spid="62499"/>
                                        </p:tgtEl>
                                      </p:cBhvr>
                                    </p:animEffect>
                                  </p:childTnLst>
                                </p:cTn>
                              </p:par>
                              <p:par>
                                <p:cTn id="101" presetID="3" presetClass="entr" presetSubtype="10" fill="hold" grpId="0" nodeType="withEffect">
                                  <p:stCondLst>
                                    <p:cond delay="0"/>
                                  </p:stCondLst>
                                  <p:childTnLst>
                                    <p:set>
                                      <p:cBhvr>
                                        <p:cTn id="102" dur="1" fill="hold">
                                          <p:stCondLst>
                                            <p:cond delay="0"/>
                                          </p:stCondLst>
                                        </p:cTn>
                                        <p:tgtEl>
                                          <p:spTgt spid="62500"/>
                                        </p:tgtEl>
                                        <p:attrNameLst>
                                          <p:attrName>style.visibility</p:attrName>
                                        </p:attrNameLst>
                                      </p:cBhvr>
                                      <p:to>
                                        <p:strVal val="visible"/>
                                      </p:to>
                                    </p:set>
                                    <p:animEffect transition="in" filter="blinds(horizontal)">
                                      <p:cBhvr>
                                        <p:cTn id="103" dur="500"/>
                                        <p:tgtEl>
                                          <p:spTgt spid="62500"/>
                                        </p:tgtEl>
                                      </p:cBhvr>
                                    </p:animEffect>
                                  </p:childTnLst>
                                </p:cTn>
                              </p:par>
                              <p:par>
                                <p:cTn id="104" presetID="3" presetClass="entr" presetSubtype="10" fill="hold" grpId="0" nodeType="withEffect">
                                  <p:stCondLst>
                                    <p:cond delay="0"/>
                                  </p:stCondLst>
                                  <p:childTnLst>
                                    <p:set>
                                      <p:cBhvr>
                                        <p:cTn id="105" dur="1" fill="hold">
                                          <p:stCondLst>
                                            <p:cond delay="0"/>
                                          </p:stCondLst>
                                        </p:cTn>
                                        <p:tgtEl>
                                          <p:spTgt spid="62501"/>
                                        </p:tgtEl>
                                        <p:attrNameLst>
                                          <p:attrName>style.visibility</p:attrName>
                                        </p:attrNameLst>
                                      </p:cBhvr>
                                      <p:to>
                                        <p:strVal val="visible"/>
                                      </p:to>
                                    </p:set>
                                    <p:animEffect transition="in" filter="blinds(horizontal)">
                                      <p:cBhvr>
                                        <p:cTn id="106" dur="500"/>
                                        <p:tgtEl>
                                          <p:spTgt spid="62501"/>
                                        </p:tgtEl>
                                      </p:cBhvr>
                                    </p:animEffect>
                                  </p:childTnLst>
                                </p:cTn>
                              </p:par>
                              <p:par>
                                <p:cTn id="107" presetID="3" presetClass="entr" presetSubtype="10" fill="hold" grpId="0" nodeType="withEffect">
                                  <p:stCondLst>
                                    <p:cond delay="0"/>
                                  </p:stCondLst>
                                  <p:childTnLst>
                                    <p:set>
                                      <p:cBhvr>
                                        <p:cTn id="108" dur="1" fill="hold">
                                          <p:stCondLst>
                                            <p:cond delay="0"/>
                                          </p:stCondLst>
                                        </p:cTn>
                                        <p:tgtEl>
                                          <p:spTgt spid="62502"/>
                                        </p:tgtEl>
                                        <p:attrNameLst>
                                          <p:attrName>style.visibility</p:attrName>
                                        </p:attrNameLst>
                                      </p:cBhvr>
                                      <p:to>
                                        <p:strVal val="visible"/>
                                      </p:to>
                                    </p:set>
                                    <p:animEffect transition="in" filter="blinds(horizontal)">
                                      <p:cBhvr>
                                        <p:cTn id="109" dur="500"/>
                                        <p:tgtEl>
                                          <p:spTgt spid="62502"/>
                                        </p:tgtEl>
                                      </p:cBhvr>
                                    </p:animEffect>
                                  </p:childTnLst>
                                </p:cTn>
                              </p:par>
                              <p:par>
                                <p:cTn id="110" presetID="3" presetClass="entr" presetSubtype="10" fill="hold" grpId="0" nodeType="withEffect">
                                  <p:stCondLst>
                                    <p:cond delay="0"/>
                                  </p:stCondLst>
                                  <p:childTnLst>
                                    <p:set>
                                      <p:cBhvr>
                                        <p:cTn id="111" dur="1" fill="hold">
                                          <p:stCondLst>
                                            <p:cond delay="0"/>
                                          </p:stCondLst>
                                        </p:cTn>
                                        <p:tgtEl>
                                          <p:spTgt spid="62503"/>
                                        </p:tgtEl>
                                        <p:attrNameLst>
                                          <p:attrName>style.visibility</p:attrName>
                                        </p:attrNameLst>
                                      </p:cBhvr>
                                      <p:to>
                                        <p:strVal val="visible"/>
                                      </p:to>
                                    </p:set>
                                    <p:animEffect transition="in" filter="blinds(horizontal)">
                                      <p:cBhvr>
                                        <p:cTn id="112" dur="500"/>
                                        <p:tgtEl>
                                          <p:spTgt spid="62503"/>
                                        </p:tgtEl>
                                      </p:cBhvr>
                                    </p:animEffect>
                                  </p:childTnLst>
                                </p:cTn>
                              </p:par>
                              <p:par>
                                <p:cTn id="113" presetID="3" presetClass="entr" presetSubtype="10" fill="hold" grpId="0" nodeType="withEffect">
                                  <p:stCondLst>
                                    <p:cond delay="0"/>
                                  </p:stCondLst>
                                  <p:childTnLst>
                                    <p:set>
                                      <p:cBhvr>
                                        <p:cTn id="114" dur="1" fill="hold">
                                          <p:stCondLst>
                                            <p:cond delay="0"/>
                                          </p:stCondLst>
                                        </p:cTn>
                                        <p:tgtEl>
                                          <p:spTgt spid="62504"/>
                                        </p:tgtEl>
                                        <p:attrNameLst>
                                          <p:attrName>style.visibility</p:attrName>
                                        </p:attrNameLst>
                                      </p:cBhvr>
                                      <p:to>
                                        <p:strVal val="visible"/>
                                      </p:to>
                                    </p:set>
                                    <p:animEffect transition="in" filter="blinds(horizontal)">
                                      <p:cBhvr>
                                        <p:cTn id="115" dur="500"/>
                                        <p:tgtEl>
                                          <p:spTgt spid="62504"/>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62505"/>
                                        </p:tgtEl>
                                        <p:attrNameLst>
                                          <p:attrName>style.visibility</p:attrName>
                                        </p:attrNameLst>
                                      </p:cBhvr>
                                      <p:to>
                                        <p:strVal val="visible"/>
                                      </p:to>
                                    </p:set>
                                    <p:animEffect transition="in" filter="blinds(horizontal)">
                                      <p:cBhvr>
                                        <p:cTn id="118" dur="500"/>
                                        <p:tgtEl>
                                          <p:spTgt spid="62505"/>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2506"/>
                                        </p:tgtEl>
                                        <p:attrNameLst>
                                          <p:attrName>style.visibility</p:attrName>
                                        </p:attrNameLst>
                                      </p:cBhvr>
                                      <p:to>
                                        <p:strVal val="visible"/>
                                      </p:to>
                                    </p:set>
                                    <p:animEffect transition="in" filter="blinds(horizontal)">
                                      <p:cBhvr>
                                        <p:cTn id="121" dur="500"/>
                                        <p:tgtEl>
                                          <p:spTgt spid="62506"/>
                                        </p:tgtEl>
                                      </p:cBhvr>
                                    </p:animEffect>
                                  </p:childTnLst>
                                </p:cTn>
                              </p:par>
                              <p:par>
                                <p:cTn id="122" presetID="3" presetClass="entr" presetSubtype="10" fill="hold" grpId="0" nodeType="withEffect">
                                  <p:stCondLst>
                                    <p:cond delay="0"/>
                                  </p:stCondLst>
                                  <p:childTnLst>
                                    <p:set>
                                      <p:cBhvr>
                                        <p:cTn id="123" dur="1" fill="hold">
                                          <p:stCondLst>
                                            <p:cond delay="0"/>
                                          </p:stCondLst>
                                        </p:cTn>
                                        <p:tgtEl>
                                          <p:spTgt spid="62507"/>
                                        </p:tgtEl>
                                        <p:attrNameLst>
                                          <p:attrName>style.visibility</p:attrName>
                                        </p:attrNameLst>
                                      </p:cBhvr>
                                      <p:to>
                                        <p:strVal val="visible"/>
                                      </p:to>
                                    </p:set>
                                    <p:animEffect transition="in" filter="blinds(horizontal)">
                                      <p:cBhvr>
                                        <p:cTn id="124" dur="500"/>
                                        <p:tgtEl>
                                          <p:spTgt spid="62507"/>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62508"/>
                                        </p:tgtEl>
                                        <p:attrNameLst>
                                          <p:attrName>style.visibility</p:attrName>
                                        </p:attrNameLst>
                                      </p:cBhvr>
                                      <p:to>
                                        <p:strVal val="visible"/>
                                      </p:to>
                                    </p:set>
                                    <p:animEffect transition="in" filter="blinds(horizontal)">
                                      <p:cBhvr>
                                        <p:cTn id="127" dur="500"/>
                                        <p:tgtEl>
                                          <p:spTgt spid="62508"/>
                                        </p:tgtEl>
                                      </p:cBhvr>
                                    </p:animEffect>
                                  </p:childTnLst>
                                </p:cTn>
                              </p:par>
                              <p:par>
                                <p:cTn id="128" presetID="3" presetClass="entr" presetSubtype="10" fill="hold" grpId="0" nodeType="withEffect">
                                  <p:stCondLst>
                                    <p:cond delay="0"/>
                                  </p:stCondLst>
                                  <p:childTnLst>
                                    <p:set>
                                      <p:cBhvr>
                                        <p:cTn id="129" dur="1" fill="hold">
                                          <p:stCondLst>
                                            <p:cond delay="0"/>
                                          </p:stCondLst>
                                        </p:cTn>
                                        <p:tgtEl>
                                          <p:spTgt spid="62509"/>
                                        </p:tgtEl>
                                        <p:attrNameLst>
                                          <p:attrName>style.visibility</p:attrName>
                                        </p:attrNameLst>
                                      </p:cBhvr>
                                      <p:to>
                                        <p:strVal val="visible"/>
                                      </p:to>
                                    </p:set>
                                    <p:animEffect transition="in" filter="blinds(horizontal)">
                                      <p:cBhvr>
                                        <p:cTn id="130" dur="500"/>
                                        <p:tgtEl>
                                          <p:spTgt spid="62509"/>
                                        </p:tgtEl>
                                      </p:cBhvr>
                                    </p:animEffect>
                                  </p:childTnLst>
                                </p:cTn>
                              </p:par>
                              <p:par>
                                <p:cTn id="131" presetID="3" presetClass="entr" presetSubtype="10" fill="hold" grpId="0" nodeType="withEffect">
                                  <p:stCondLst>
                                    <p:cond delay="0"/>
                                  </p:stCondLst>
                                  <p:childTnLst>
                                    <p:set>
                                      <p:cBhvr>
                                        <p:cTn id="132" dur="1" fill="hold">
                                          <p:stCondLst>
                                            <p:cond delay="0"/>
                                          </p:stCondLst>
                                        </p:cTn>
                                        <p:tgtEl>
                                          <p:spTgt spid="62510"/>
                                        </p:tgtEl>
                                        <p:attrNameLst>
                                          <p:attrName>style.visibility</p:attrName>
                                        </p:attrNameLst>
                                      </p:cBhvr>
                                      <p:to>
                                        <p:strVal val="visible"/>
                                      </p:to>
                                    </p:set>
                                    <p:animEffect transition="in" filter="blinds(horizontal)">
                                      <p:cBhvr>
                                        <p:cTn id="133" dur="500"/>
                                        <p:tgtEl>
                                          <p:spTgt spid="62510"/>
                                        </p:tgtEl>
                                      </p:cBhvr>
                                    </p:animEffect>
                                  </p:childTnLst>
                                </p:cTn>
                              </p:par>
                              <p:par>
                                <p:cTn id="134" presetID="3" presetClass="entr" presetSubtype="10" fill="hold" grpId="0" nodeType="withEffect">
                                  <p:stCondLst>
                                    <p:cond delay="0"/>
                                  </p:stCondLst>
                                  <p:childTnLst>
                                    <p:set>
                                      <p:cBhvr>
                                        <p:cTn id="135" dur="1" fill="hold">
                                          <p:stCondLst>
                                            <p:cond delay="0"/>
                                          </p:stCondLst>
                                        </p:cTn>
                                        <p:tgtEl>
                                          <p:spTgt spid="62511"/>
                                        </p:tgtEl>
                                        <p:attrNameLst>
                                          <p:attrName>style.visibility</p:attrName>
                                        </p:attrNameLst>
                                      </p:cBhvr>
                                      <p:to>
                                        <p:strVal val="visible"/>
                                      </p:to>
                                    </p:set>
                                    <p:animEffect transition="in" filter="blinds(horizontal)">
                                      <p:cBhvr>
                                        <p:cTn id="136" dur="500"/>
                                        <p:tgtEl>
                                          <p:spTgt spid="62511"/>
                                        </p:tgtEl>
                                      </p:cBhvr>
                                    </p:animEffect>
                                  </p:childTnLst>
                                </p:cTn>
                              </p:par>
                              <p:par>
                                <p:cTn id="137" presetID="3" presetClass="entr" presetSubtype="10" fill="hold" grpId="0" nodeType="withEffect">
                                  <p:stCondLst>
                                    <p:cond delay="0"/>
                                  </p:stCondLst>
                                  <p:childTnLst>
                                    <p:set>
                                      <p:cBhvr>
                                        <p:cTn id="138" dur="1" fill="hold">
                                          <p:stCondLst>
                                            <p:cond delay="0"/>
                                          </p:stCondLst>
                                        </p:cTn>
                                        <p:tgtEl>
                                          <p:spTgt spid="62512"/>
                                        </p:tgtEl>
                                        <p:attrNameLst>
                                          <p:attrName>style.visibility</p:attrName>
                                        </p:attrNameLst>
                                      </p:cBhvr>
                                      <p:to>
                                        <p:strVal val="visible"/>
                                      </p:to>
                                    </p:set>
                                    <p:animEffect transition="in" filter="blinds(horizontal)">
                                      <p:cBhvr>
                                        <p:cTn id="139" dur="500"/>
                                        <p:tgtEl>
                                          <p:spTgt spid="62512"/>
                                        </p:tgtEl>
                                      </p:cBhvr>
                                    </p:animEffect>
                                  </p:childTnLst>
                                </p:cTn>
                              </p:par>
                              <p:par>
                                <p:cTn id="140" presetID="3" presetClass="entr" presetSubtype="10" fill="hold" grpId="0" nodeType="withEffect">
                                  <p:stCondLst>
                                    <p:cond delay="0"/>
                                  </p:stCondLst>
                                  <p:childTnLst>
                                    <p:set>
                                      <p:cBhvr>
                                        <p:cTn id="141" dur="1" fill="hold">
                                          <p:stCondLst>
                                            <p:cond delay="0"/>
                                          </p:stCondLst>
                                        </p:cTn>
                                        <p:tgtEl>
                                          <p:spTgt spid="62513"/>
                                        </p:tgtEl>
                                        <p:attrNameLst>
                                          <p:attrName>style.visibility</p:attrName>
                                        </p:attrNameLst>
                                      </p:cBhvr>
                                      <p:to>
                                        <p:strVal val="visible"/>
                                      </p:to>
                                    </p:set>
                                    <p:animEffect transition="in" filter="blinds(horizontal)">
                                      <p:cBhvr>
                                        <p:cTn id="142" dur="500"/>
                                        <p:tgtEl>
                                          <p:spTgt spid="62513"/>
                                        </p:tgtEl>
                                      </p:cBhvr>
                                    </p:animEffect>
                                  </p:childTnLst>
                                </p:cTn>
                              </p:par>
                              <p:par>
                                <p:cTn id="143" presetID="3" presetClass="entr" presetSubtype="10" fill="hold" grpId="0" nodeType="withEffect">
                                  <p:stCondLst>
                                    <p:cond delay="0"/>
                                  </p:stCondLst>
                                  <p:childTnLst>
                                    <p:set>
                                      <p:cBhvr>
                                        <p:cTn id="144" dur="1" fill="hold">
                                          <p:stCondLst>
                                            <p:cond delay="0"/>
                                          </p:stCondLst>
                                        </p:cTn>
                                        <p:tgtEl>
                                          <p:spTgt spid="62514"/>
                                        </p:tgtEl>
                                        <p:attrNameLst>
                                          <p:attrName>style.visibility</p:attrName>
                                        </p:attrNameLst>
                                      </p:cBhvr>
                                      <p:to>
                                        <p:strVal val="visible"/>
                                      </p:to>
                                    </p:set>
                                    <p:animEffect transition="in" filter="blinds(horizontal)">
                                      <p:cBhvr>
                                        <p:cTn id="145" dur="500"/>
                                        <p:tgtEl>
                                          <p:spTgt spid="62514"/>
                                        </p:tgtEl>
                                      </p:cBhvr>
                                    </p:animEffect>
                                  </p:childTnLst>
                                </p:cTn>
                              </p:par>
                              <p:par>
                                <p:cTn id="146" presetID="3" presetClass="entr" presetSubtype="10" fill="hold" grpId="0" nodeType="withEffect">
                                  <p:stCondLst>
                                    <p:cond delay="0"/>
                                  </p:stCondLst>
                                  <p:childTnLst>
                                    <p:set>
                                      <p:cBhvr>
                                        <p:cTn id="147" dur="1" fill="hold">
                                          <p:stCondLst>
                                            <p:cond delay="0"/>
                                          </p:stCondLst>
                                        </p:cTn>
                                        <p:tgtEl>
                                          <p:spTgt spid="62515"/>
                                        </p:tgtEl>
                                        <p:attrNameLst>
                                          <p:attrName>style.visibility</p:attrName>
                                        </p:attrNameLst>
                                      </p:cBhvr>
                                      <p:to>
                                        <p:strVal val="visible"/>
                                      </p:to>
                                    </p:set>
                                    <p:animEffect transition="in" filter="blinds(horizontal)">
                                      <p:cBhvr>
                                        <p:cTn id="148" dur="500"/>
                                        <p:tgtEl>
                                          <p:spTgt spid="62515"/>
                                        </p:tgtEl>
                                      </p:cBhvr>
                                    </p:animEffect>
                                  </p:childTnLst>
                                </p:cTn>
                              </p:par>
                              <p:par>
                                <p:cTn id="149" presetID="3" presetClass="entr" presetSubtype="10" fill="hold" grpId="0" nodeType="withEffect">
                                  <p:stCondLst>
                                    <p:cond delay="0"/>
                                  </p:stCondLst>
                                  <p:childTnLst>
                                    <p:set>
                                      <p:cBhvr>
                                        <p:cTn id="150" dur="1" fill="hold">
                                          <p:stCondLst>
                                            <p:cond delay="0"/>
                                          </p:stCondLst>
                                        </p:cTn>
                                        <p:tgtEl>
                                          <p:spTgt spid="62516"/>
                                        </p:tgtEl>
                                        <p:attrNameLst>
                                          <p:attrName>style.visibility</p:attrName>
                                        </p:attrNameLst>
                                      </p:cBhvr>
                                      <p:to>
                                        <p:strVal val="visible"/>
                                      </p:to>
                                    </p:set>
                                    <p:animEffect transition="in" filter="blinds(horizontal)">
                                      <p:cBhvr>
                                        <p:cTn id="151" dur="500"/>
                                        <p:tgtEl>
                                          <p:spTgt spid="62516"/>
                                        </p:tgtEl>
                                      </p:cBhvr>
                                    </p:animEffect>
                                  </p:childTnLst>
                                </p:cTn>
                              </p:par>
                              <p:par>
                                <p:cTn id="152" presetID="3" presetClass="entr" presetSubtype="10" fill="hold" grpId="0" nodeType="withEffect">
                                  <p:stCondLst>
                                    <p:cond delay="0"/>
                                  </p:stCondLst>
                                  <p:childTnLst>
                                    <p:set>
                                      <p:cBhvr>
                                        <p:cTn id="153" dur="1" fill="hold">
                                          <p:stCondLst>
                                            <p:cond delay="0"/>
                                          </p:stCondLst>
                                        </p:cTn>
                                        <p:tgtEl>
                                          <p:spTgt spid="62517"/>
                                        </p:tgtEl>
                                        <p:attrNameLst>
                                          <p:attrName>style.visibility</p:attrName>
                                        </p:attrNameLst>
                                      </p:cBhvr>
                                      <p:to>
                                        <p:strVal val="visible"/>
                                      </p:to>
                                    </p:set>
                                    <p:animEffect transition="in" filter="blinds(horizontal)">
                                      <p:cBhvr>
                                        <p:cTn id="154" dur="500"/>
                                        <p:tgtEl>
                                          <p:spTgt spid="62517"/>
                                        </p:tgtEl>
                                      </p:cBhvr>
                                    </p:animEffect>
                                  </p:childTnLst>
                                </p:cTn>
                              </p:par>
                              <p:par>
                                <p:cTn id="155" presetID="3" presetClass="entr" presetSubtype="10" fill="hold" grpId="0" nodeType="withEffect">
                                  <p:stCondLst>
                                    <p:cond delay="0"/>
                                  </p:stCondLst>
                                  <p:childTnLst>
                                    <p:set>
                                      <p:cBhvr>
                                        <p:cTn id="156" dur="1" fill="hold">
                                          <p:stCondLst>
                                            <p:cond delay="0"/>
                                          </p:stCondLst>
                                        </p:cTn>
                                        <p:tgtEl>
                                          <p:spTgt spid="62518"/>
                                        </p:tgtEl>
                                        <p:attrNameLst>
                                          <p:attrName>style.visibility</p:attrName>
                                        </p:attrNameLst>
                                      </p:cBhvr>
                                      <p:to>
                                        <p:strVal val="visible"/>
                                      </p:to>
                                    </p:set>
                                    <p:animEffect transition="in" filter="blinds(horizontal)">
                                      <p:cBhvr>
                                        <p:cTn id="157" dur="500"/>
                                        <p:tgtEl>
                                          <p:spTgt spid="62518"/>
                                        </p:tgtEl>
                                      </p:cBhvr>
                                    </p:animEffect>
                                  </p:childTnLst>
                                </p:cTn>
                              </p:par>
                              <p:par>
                                <p:cTn id="158" presetID="3" presetClass="entr" presetSubtype="10" fill="hold" grpId="0" nodeType="withEffect">
                                  <p:stCondLst>
                                    <p:cond delay="0"/>
                                  </p:stCondLst>
                                  <p:childTnLst>
                                    <p:set>
                                      <p:cBhvr>
                                        <p:cTn id="159" dur="1" fill="hold">
                                          <p:stCondLst>
                                            <p:cond delay="0"/>
                                          </p:stCondLst>
                                        </p:cTn>
                                        <p:tgtEl>
                                          <p:spTgt spid="62519"/>
                                        </p:tgtEl>
                                        <p:attrNameLst>
                                          <p:attrName>style.visibility</p:attrName>
                                        </p:attrNameLst>
                                      </p:cBhvr>
                                      <p:to>
                                        <p:strVal val="visible"/>
                                      </p:to>
                                    </p:set>
                                    <p:animEffect transition="in" filter="blinds(horizontal)">
                                      <p:cBhvr>
                                        <p:cTn id="160" dur="500"/>
                                        <p:tgtEl>
                                          <p:spTgt spid="62519"/>
                                        </p:tgtEl>
                                      </p:cBhvr>
                                    </p:animEffect>
                                  </p:childTnLst>
                                </p:cTn>
                              </p:par>
                              <p:par>
                                <p:cTn id="161" presetID="3" presetClass="entr" presetSubtype="10" fill="hold" grpId="0" nodeType="withEffect">
                                  <p:stCondLst>
                                    <p:cond delay="0"/>
                                  </p:stCondLst>
                                  <p:childTnLst>
                                    <p:set>
                                      <p:cBhvr>
                                        <p:cTn id="162" dur="1" fill="hold">
                                          <p:stCondLst>
                                            <p:cond delay="0"/>
                                          </p:stCondLst>
                                        </p:cTn>
                                        <p:tgtEl>
                                          <p:spTgt spid="62520"/>
                                        </p:tgtEl>
                                        <p:attrNameLst>
                                          <p:attrName>style.visibility</p:attrName>
                                        </p:attrNameLst>
                                      </p:cBhvr>
                                      <p:to>
                                        <p:strVal val="visible"/>
                                      </p:to>
                                    </p:set>
                                    <p:animEffect transition="in" filter="blinds(horizontal)">
                                      <p:cBhvr>
                                        <p:cTn id="163" dur="500"/>
                                        <p:tgtEl>
                                          <p:spTgt spid="625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0" grpId="0"/>
      <p:bldP spid="62471" grpId="0"/>
      <p:bldP spid="62472" grpId="0"/>
      <p:bldP spid="62473" grpId="0"/>
      <p:bldP spid="62474" grpId="0"/>
      <p:bldP spid="62475" grpId="0"/>
      <p:bldP spid="62476" grpId="0"/>
      <p:bldP spid="62478" grpId="0" animBg="1"/>
      <p:bldP spid="62479" grpId="0"/>
      <p:bldP spid="62480" grpId="0"/>
      <p:bldP spid="62481" grpId="0" animBg="1"/>
      <p:bldP spid="62483" grpId="0"/>
      <p:bldP spid="62484" grpId="0" animBg="1"/>
      <p:bldP spid="62486" grpId="0"/>
      <p:bldP spid="62490" grpId="0"/>
      <p:bldP spid="62491" grpId="0" animBg="1"/>
      <p:bldP spid="62492" grpId="0" animBg="1"/>
      <p:bldP spid="62493" grpId="0" animBg="1"/>
      <p:bldP spid="62494" grpId="0"/>
      <p:bldP spid="62495" grpId="0"/>
      <p:bldP spid="62496" grpId="0"/>
      <p:bldP spid="62497" grpId="0"/>
      <p:bldP spid="62498" grpId="0"/>
      <p:bldP spid="62499" grpId="0"/>
      <p:bldP spid="62500" grpId="0"/>
      <p:bldP spid="62501" grpId="0"/>
      <p:bldP spid="62502" grpId="0" animBg="1"/>
      <p:bldP spid="62503" grpId="0"/>
      <p:bldP spid="62504" grpId="0"/>
      <p:bldP spid="62505" grpId="0"/>
      <p:bldP spid="62506" grpId="0" animBg="1"/>
      <p:bldP spid="62507" grpId="0"/>
      <p:bldP spid="62508" grpId="0" animBg="1"/>
      <p:bldP spid="62509" grpId="0"/>
      <p:bldP spid="62510" grpId="0"/>
      <p:bldP spid="62511" grpId="0"/>
      <p:bldP spid="62512" grpId="0"/>
      <p:bldP spid="62513" grpId="0"/>
      <p:bldP spid="62514" grpId="0" animBg="1"/>
      <p:bldP spid="62515" grpId="0"/>
      <p:bldP spid="62516" grpId="0" animBg="1"/>
      <p:bldP spid="62517" grpId="0"/>
      <p:bldP spid="62518" grpId="0" animBg="1"/>
      <p:bldP spid="62519" grpId="0"/>
      <p:bldP spid="62520" grpId="0" animBg="1"/>
    </p:bldLst>
  </p:timing>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grpSp>
        <p:nvGrpSpPr>
          <p:cNvPr id="2" name="组合 1"/>
          <p:cNvGrpSpPr/>
          <p:nvPr/>
        </p:nvGrpSpPr>
        <p:grpSpPr>
          <a:xfrm>
            <a:off x="611188" y="1841500"/>
            <a:ext cx="7993062" cy="4379913"/>
            <a:chOff x="385" y="1160"/>
            <a:chExt cx="5035" cy="2759"/>
          </a:xfrm>
        </p:grpSpPr>
        <p:sp>
          <p:nvSpPr>
            <p:cNvPr id="3" name="矩形 594964"/>
            <p:cNvSpPr/>
            <p:nvPr/>
          </p:nvSpPr>
          <p:spPr>
            <a:xfrm>
              <a:off x="3141" y="1160"/>
              <a:ext cx="2279" cy="380"/>
            </a:xfrm>
            <a:prstGeom prst="rect">
              <a:avLst/>
            </a:prstGeom>
            <a:noFill/>
            <a:ln w="9525">
              <a:noFill/>
            </a:ln>
          </p:spPr>
          <p:txBody>
            <a:bodyPr anchor="ctr"/>
            <a:lstStyle/>
            <a:p>
              <a:pPr algn="ctr"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西方</a:t>
              </a:r>
              <a:endParaRPr lang="zh-CN" altLang="en-US" dirty="0">
                <a:latin typeface="Arial" panose="020B0604020202020204" pitchFamily="34" charset="0"/>
                <a:ea typeface="宋体" panose="02010600030101010101" pitchFamily="2" charset="-122"/>
              </a:endParaRPr>
            </a:p>
          </p:txBody>
        </p:sp>
        <p:sp>
          <p:nvSpPr>
            <p:cNvPr id="4" name="矩形 594963"/>
            <p:cNvSpPr/>
            <p:nvPr/>
          </p:nvSpPr>
          <p:spPr>
            <a:xfrm>
              <a:off x="861" y="1160"/>
              <a:ext cx="2280" cy="380"/>
            </a:xfrm>
            <a:prstGeom prst="rect">
              <a:avLst/>
            </a:prstGeom>
            <a:noFill/>
            <a:ln w="9525">
              <a:noFill/>
            </a:ln>
          </p:spPr>
          <p:txBody>
            <a:bodyPr anchor="ctr"/>
            <a:lstStyle/>
            <a:p>
              <a:pPr algn="ctr"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中国</a:t>
              </a:r>
              <a:endParaRPr lang="zh-CN" altLang="en-US" dirty="0">
                <a:latin typeface="Arial" panose="020B0604020202020204" pitchFamily="34" charset="0"/>
                <a:ea typeface="宋体" panose="02010600030101010101" pitchFamily="2" charset="-122"/>
              </a:endParaRPr>
            </a:p>
          </p:txBody>
        </p:sp>
        <p:sp>
          <p:nvSpPr>
            <p:cNvPr id="11" name="直接连接符 594980"/>
            <p:cNvSpPr/>
            <p:nvPr/>
          </p:nvSpPr>
          <p:spPr>
            <a:xfrm>
              <a:off x="385" y="1540"/>
              <a:ext cx="5035" cy="0"/>
            </a:xfrm>
            <a:prstGeom prst="line">
              <a:avLst/>
            </a:prstGeom>
            <a:ln w="19050" cap="flat" cmpd="sng">
              <a:solidFill>
                <a:schemeClr val="tx1"/>
              </a:solidFill>
              <a:prstDash val="solid"/>
              <a:round/>
              <a:headEnd type="none" w="med" len="med"/>
              <a:tailEnd type="none" w="med" len="med"/>
            </a:ln>
          </p:spPr>
        </p:sp>
        <p:sp>
          <p:nvSpPr>
            <p:cNvPr id="12" name="直接连接符 594982"/>
            <p:cNvSpPr/>
            <p:nvPr/>
          </p:nvSpPr>
          <p:spPr>
            <a:xfrm>
              <a:off x="861" y="1160"/>
              <a:ext cx="0" cy="2759"/>
            </a:xfrm>
            <a:prstGeom prst="line">
              <a:avLst/>
            </a:prstGeom>
            <a:ln w="19050" cap="flat" cmpd="sng">
              <a:solidFill>
                <a:schemeClr val="tx1"/>
              </a:solidFill>
              <a:prstDash val="solid"/>
              <a:round/>
              <a:headEnd type="none" w="med" len="med"/>
              <a:tailEnd type="none" w="med" len="med"/>
            </a:ln>
          </p:spPr>
        </p:sp>
        <p:sp>
          <p:nvSpPr>
            <p:cNvPr id="13" name="直接连接符 594985"/>
            <p:cNvSpPr/>
            <p:nvPr/>
          </p:nvSpPr>
          <p:spPr>
            <a:xfrm>
              <a:off x="3141" y="1160"/>
              <a:ext cx="0" cy="2759"/>
            </a:xfrm>
            <a:prstGeom prst="line">
              <a:avLst/>
            </a:prstGeom>
            <a:ln w="19050" cap="flat" cmpd="sng">
              <a:solidFill>
                <a:schemeClr val="tx1"/>
              </a:solidFill>
              <a:prstDash val="solid"/>
              <a:round/>
              <a:headEnd type="none" w="med" len="med"/>
              <a:tailEnd type="none" w="med" len="med"/>
            </a:ln>
          </p:spPr>
        </p:sp>
        <p:sp>
          <p:nvSpPr>
            <p:cNvPr id="14" name="直接连接符 594989"/>
            <p:cNvSpPr/>
            <p:nvPr/>
          </p:nvSpPr>
          <p:spPr>
            <a:xfrm>
              <a:off x="385" y="2149"/>
              <a:ext cx="5035" cy="0"/>
            </a:xfrm>
            <a:prstGeom prst="line">
              <a:avLst/>
            </a:prstGeom>
            <a:ln w="19050" cap="flat" cmpd="sng">
              <a:solidFill>
                <a:schemeClr val="tx1"/>
              </a:solidFill>
              <a:prstDash val="solid"/>
              <a:round/>
              <a:headEnd type="none" w="med" len="med"/>
              <a:tailEnd type="none" w="med" len="med"/>
            </a:ln>
          </p:spPr>
        </p:sp>
        <p:sp>
          <p:nvSpPr>
            <p:cNvPr id="15" name="直接连接符 595002"/>
            <p:cNvSpPr/>
            <p:nvPr/>
          </p:nvSpPr>
          <p:spPr>
            <a:xfrm>
              <a:off x="385" y="3034"/>
              <a:ext cx="5035" cy="0"/>
            </a:xfrm>
            <a:prstGeom prst="line">
              <a:avLst/>
            </a:prstGeom>
            <a:ln w="19050" cap="flat" cmpd="sng">
              <a:solidFill>
                <a:schemeClr val="tx1"/>
              </a:solidFill>
              <a:prstDash val="solid"/>
              <a:round/>
              <a:headEnd type="none" w="med" len="med"/>
              <a:tailEnd type="none" w="med" len="med"/>
            </a:ln>
          </p:spPr>
        </p:sp>
        <p:sp>
          <p:nvSpPr>
            <p:cNvPr id="16" name="直接连接符 594974"/>
            <p:cNvSpPr/>
            <p:nvPr/>
          </p:nvSpPr>
          <p:spPr>
            <a:xfrm>
              <a:off x="385" y="1160"/>
              <a:ext cx="5035" cy="0"/>
            </a:xfrm>
            <a:prstGeom prst="line">
              <a:avLst/>
            </a:prstGeom>
            <a:ln w="19050" cap="sq" cmpd="sng">
              <a:solidFill>
                <a:schemeClr val="tx1"/>
              </a:solidFill>
              <a:prstDash val="solid"/>
              <a:round/>
              <a:headEnd type="none" w="med" len="med"/>
              <a:tailEnd type="none" w="med" len="med"/>
            </a:ln>
          </p:spPr>
        </p:sp>
        <p:sp>
          <p:nvSpPr>
            <p:cNvPr id="17" name="直接连接符 594976"/>
            <p:cNvSpPr/>
            <p:nvPr/>
          </p:nvSpPr>
          <p:spPr>
            <a:xfrm>
              <a:off x="385" y="1160"/>
              <a:ext cx="0" cy="2759"/>
            </a:xfrm>
            <a:prstGeom prst="line">
              <a:avLst/>
            </a:prstGeom>
            <a:ln w="19050" cap="sq" cmpd="sng">
              <a:solidFill>
                <a:schemeClr val="tx1"/>
              </a:solidFill>
              <a:prstDash val="solid"/>
              <a:round/>
              <a:headEnd type="none" w="med" len="med"/>
              <a:tailEnd type="none" w="med" len="med"/>
            </a:ln>
          </p:spPr>
        </p:sp>
        <p:sp>
          <p:nvSpPr>
            <p:cNvPr id="18" name="直接连接符 594977"/>
            <p:cNvSpPr/>
            <p:nvPr/>
          </p:nvSpPr>
          <p:spPr>
            <a:xfrm>
              <a:off x="5420" y="1160"/>
              <a:ext cx="0" cy="2759"/>
            </a:xfrm>
            <a:prstGeom prst="line">
              <a:avLst/>
            </a:prstGeom>
            <a:ln w="19050" cap="sq" cmpd="sng">
              <a:solidFill>
                <a:schemeClr val="tx1"/>
              </a:solidFill>
              <a:prstDash val="solid"/>
              <a:round/>
              <a:headEnd type="none" w="med" len="med"/>
              <a:tailEnd type="none" w="med" len="med"/>
            </a:ln>
          </p:spPr>
        </p:sp>
        <p:sp>
          <p:nvSpPr>
            <p:cNvPr id="19" name="直接连接符 594975"/>
            <p:cNvSpPr/>
            <p:nvPr/>
          </p:nvSpPr>
          <p:spPr>
            <a:xfrm>
              <a:off x="385" y="3919"/>
              <a:ext cx="5035" cy="0"/>
            </a:xfrm>
            <a:prstGeom prst="line">
              <a:avLst/>
            </a:prstGeom>
            <a:ln w="19050" cap="sq" cmpd="sng">
              <a:solidFill>
                <a:schemeClr val="tx1"/>
              </a:solidFill>
              <a:prstDash val="solid"/>
              <a:round/>
              <a:headEnd type="none" w="med" len="med"/>
              <a:tailEnd type="none" w="med" len="med"/>
            </a:ln>
          </p:spPr>
        </p:sp>
      </p:grpSp>
      <p:sp>
        <p:nvSpPr>
          <p:cNvPr id="595074" name="矩形 595073"/>
          <p:cNvSpPr/>
          <p:nvPr/>
        </p:nvSpPr>
        <p:spPr>
          <a:xfrm>
            <a:off x="4986338" y="4816475"/>
            <a:ext cx="3617912" cy="1404938"/>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人文主义思想发展，成为资本主义发展的强大精神动力</a:t>
            </a:r>
            <a:endParaRPr lang="zh-CN" altLang="en-US" dirty="0">
              <a:latin typeface="Arial" panose="020B0604020202020204" pitchFamily="34" charset="0"/>
              <a:ea typeface="宋体" panose="02010600030101010101" pitchFamily="2" charset="-122"/>
            </a:endParaRPr>
          </a:p>
        </p:txBody>
      </p:sp>
      <p:sp>
        <p:nvSpPr>
          <p:cNvPr id="595075" name="矩形 595074"/>
          <p:cNvSpPr/>
          <p:nvPr/>
        </p:nvSpPr>
        <p:spPr>
          <a:xfrm>
            <a:off x="1366838" y="4816475"/>
            <a:ext cx="3619500" cy="1404938"/>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儒家思想处于统治地位，具有启蒙色彩的进步思潮影响有限</a:t>
            </a:r>
            <a:endParaRPr lang="zh-CN" altLang="en-US" dirty="0">
              <a:latin typeface="Arial" panose="020B0604020202020204" pitchFamily="34" charset="0"/>
              <a:ea typeface="宋体" panose="02010600030101010101" pitchFamily="2" charset="-122"/>
            </a:endParaRPr>
          </a:p>
        </p:txBody>
      </p:sp>
      <p:sp>
        <p:nvSpPr>
          <p:cNvPr id="595076" name="矩形 595075"/>
          <p:cNvSpPr/>
          <p:nvPr/>
        </p:nvSpPr>
        <p:spPr>
          <a:xfrm>
            <a:off x="611188" y="4816475"/>
            <a:ext cx="755650" cy="1404938"/>
          </a:xfrm>
          <a:prstGeom prst="rect">
            <a:avLst/>
          </a:prstGeom>
          <a:noFill/>
          <a:ln w="9525">
            <a:noFill/>
          </a:ln>
        </p:spPr>
        <p:txBody>
          <a:bodyPr anchor="ctr"/>
          <a:lstStyle/>
          <a:p>
            <a:pPr algn="ctr"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思想</a:t>
            </a:r>
            <a:endParaRPr lang="zh-CN" altLang="en-US" dirty="0">
              <a:latin typeface="Arial" panose="020B0604020202020204" pitchFamily="34" charset="0"/>
              <a:ea typeface="宋体" panose="02010600030101010101" pitchFamily="2" charset="-122"/>
            </a:endParaRPr>
          </a:p>
        </p:txBody>
      </p:sp>
      <p:sp>
        <p:nvSpPr>
          <p:cNvPr id="595077" name="矩形 595076"/>
          <p:cNvSpPr/>
          <p:nvPr/>
        </p:nvSpPr>
        <p:spPr>
          <a:xfrm>
            <a:off x="4986338" y="3411538"/>
            <a:ext cx="3617912" cy="1404937"/>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殖民扩张，大力开辟国际市场；工业革命，进入工业文明时代</a:t>
            </a:r>
            <a:endParaRPr lang="zh-CN" altLang="en-US" dirty="0">
              <a:latin typeface="Arial" panose="020B0604020202020204" pitchFamily="34" charset="0"/>
              <a:ea typeface="宋体" panose="02010600030101010101" pitchFamily="2" charset="-122"/>
            </a:endParaRPr>
          </a:p>
        </p:txBody>
      </p:sp>
      <p:sp>
        <p:nvSpPr>
          <p:cNvPr id="595078" name="矩形 595077"/>
          <p:cNvSpPr/>
          <p:nvPr/>
        </p:nvSpPr>
        <p:spPr>
          <a:xfrm>
            <a:off x="1366838" y="3411538"/>
            <a:ext cx="3619500" cy="1404937"/>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资本主义萌芽发展缓慢，自然经济占据主导地位，处于农耕文明时代</a:t>
            </a:r>
            <a:endParaRPr lang="zh-CN" altLang="en-US" dirty="0">
              <a:latin typeface="Arial" panose="020B0604020202020204" pitchFamily="34" charset="0"/>
              <a:ea typeface="宋体" panose="02010600030101010101" pitchFamily="2" charset="-122"/>
            </a:endParaRPr>
          </a:p>
        </p:txBody>
      </p:sp>
      <p:sp>
        <p:nvSpPr>
          <p:cNvPr id="595079" name="矩形 595078"/>
          <p:cNvSpPr/>
          <p:nvPr/>
        </p:nvSpPr>
        <p:spPr>
          <a:xfrm>
            <a:off x="611188" y="3411538"/>
            <a:ext cx="755650" cy="1404937"/>
          </a:xfrm>
          <a:prstGeom prst="rect">
            <a:avLst/>
          </a:prstGeom>
          <a:noFill/>
          <a:ln w="9525">
            <a:noFill/>
          </a:ln>
        </p:spPr>
        <p:txBody>
          <a:bodyPr anchor="ctr"/>
          <a:lstStyle/>
          <a:p>
            <a:pPr algn="ctr"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经济</a:t>
            </a:r>
            <a:endParaRPr lang="zh-CN" altLang="en-US" dirty="0">
              <a:latin typeface="Arial" panose="020B0604020202020204" pitchFamily="34" charset="0"/>
              <a:ea typeface="宋体" panose="02010600030101010101" pitchFamily="2" charset="-122"/>
            </a:endParaRPr>
          </a:p>
        </p:txBody>
      </p:sp>
      <p:sp>
        <p:nvSpPr>
          <p:cNvPr id="595080" name="矩形 595079"/>
          <p:cNvSpPr/>
          <p:nvPr/>
        </p:nvSpPr>
        <p:spPr>
          <a:xfrm>
            <a:off x="4986338" y="2444750"/>
            <a:ext cx="3617912" cy="966788"/>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逐渐走上了资产阶级代议制民主政治的道路</a:t>
            </a:r>
            <a:endParaRPr lang="zh-CN" altLang="en-US" dirty="0">
              <a:latin typeface="Arial" panose="020B0604020202020204" pitchFamily="34" charset="0"/>
              <a:ea typeface="宋体" panose="02010600030101010101" pitchFamily="2" charset="-122"/>
            </a:endParaRPr>
          </a:p>
        </p:txBody>
      </p:sp>
      <p:sp>
        <p:nvSpPr>
          <p:cNvPr id="595081" name="矩形 595080"/>
          <p:cNvSpPr/>
          <p:nvPr/>
        </p:nvSpPr>
        <p:spPr>
          <a:xfrm>
            <a:off x="1366838" y="2444750"/>
            <a:ext cx="3619500" cy="966788"/>
          </a:xfrm>
          <a:prstGeom prst="rect">
            <a:avLst/>
          </a:prstGeom>
          <a:noFill/>
          <a:ln w="9525">
            <a:noFill/>
          </a:ln>
        </p:spPr>
        <p:txBody>
          <a:bodyPr anchor="ctr"/>
          <a:lstStyle/>
          <a:p>
            <a:pPr algn="just"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明清时期设内阁、军机处，君主专制空前加强</a:t>
            </a:r>
            <a:endParaRPr lang="zh-CN" altLang="en-US" dirty="0">
              <a:latin typeface="Arial" panose="020B0604020202020204" pitchFamily="34" charset="0"/>
              <a:ea typeface="宋体" panose="02010600030101010101" pitchFamily="2" charset="-122"/>
            </a:endParaRPr>
          </a:p>
        </p:txBody>
      </p:sp>
      <p:sp>
        <p:nvSpPr>
          <p:cNvPr id="595082" name="矩形 595081"/>
          <p:cNvSpPr/>
          <p:nvPr/>
        </p:nvSpPr>
        <p:spPr>
          <a:xfrm>
            <a:off x="611188" y="2444750"/>
            <a:ext cx="755650" cy="966788"/>
          </a:xfrm>
          <a:prstGeom prst="rect">
            <a:avLst/>
          </a:prstGeom>
          <a:noFill/>
          <a:ln w="9525">
            <a:noFill/>
          </a:ln>
        </p:spPr>
        <p:txBody>
          <a:bodyPr anchor="ctr"/>
          <a:lstStyle/>
          <a:p>
            <a:pPr algn="ctr" defTabSz="0">
              <a:lnSpc>
                <a:spcPct val="120000"/>
              </a:lnSpc>
              <a:tabLst>
                <a:tab pos="2514600" algn="l"/>
              </a:tabLst>
            </a:pPr>
            <a:r>
              <a:rPr lang="zh-CN" altLang="en-US" sz="2400" b="1" dirty="0">
                <a:latin typeface="Times New Roman" panose="02020603050405020304" pitchFamily="18" charset="0"/>
                <a:ea typeface="宋体" panose="02010600030101010101" pitchFamily="2" charset="-122"/>
              </a:rPr>
              <a:t>政治</a:t>
            </a:r>
            <a:endParaRPr lang="zh-CN" altLang="en-US" dirty="0">
              <a:latin typeface="Arial" panose="020B0604020202020204" pitchFamily="34" charset="0"/>
              <a:ea typeface="宋体" panose="02010600030101010101" pitchFamily="2" charset="-122"/>
            </a:endParaRPr>
          </a:p>
        </p:txBody>
      </p:sp>
      <p:sp>
        <p:nvSpPr>
          <p:cNvPr id="20" name="TextBox 7"/>
          <p:cNvSpPr txBox="1"/>
          <p:nvPr/>
        </p:nvSpPr>
        <p:spPr>
          <a:xfrm>
            <a:off x="290170" y="8373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中外关联</a:t>
            </a:r>
            <a:endParaRPr lang="zh-CN" altLang="en-US" sz="2800" b="1" dirty="0"/>
          </a:p>
        </p:txBody>
      </p:sp>
      <p:sp>
        <p:nvSpPr>
          <p:cNvPr id="29" name="TextBox 28"/>
          <p:cNvSpPr txBox="1"/>
          <p:nvPr/>
        </p:nvSpPr>
        <p:spPr>
          <a:xfrm>
            <a:off x="1401898" y="1361121"/>
            <a:ext cx="6511987" cy="523220"/>
          </a:xfrm>
          <a:prstGeom prst="rect">
            <a:avLst/>
          </a:prstGeom>
          <a:noFill/>
        </p:spPr>
        <p:txBody>
          <a:bodyPr wrap="square" rtlCol="0">
            <a:spAutoFit/>
          </a:bodyPr>
          <a:lstStyle/>
          <a:p>
            <a:r>
              <a:rPr lang="zh-CN" altLang="en-US" sz="2800" b="1" dirty="0" smtClean="0">
                <a:solidFill>
                  <a:srgbClr val="FF0000"/>
                </a:solidFill>
              </a:rPr>
              <a:t>新航路开辟后中西发展方向的比较</a:t>
            </a:r>
            <a:endParaRPr lang="zh-CN" altLang="en-US" sz="2800" b="1" dirty="0">
              <a:solidFill>
                <a:srgbClr val="FF0000"/>
              </a:solidFill>
            </a:endParaRP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95082"/>
                                        </p:tgtEl>
                                        <p:attrNameLst>
                                          <p:attrName>style.visibility</p:attrName>
                                        </p:attrNameLst>
                                      </p:cBhvr>
                                      <p:to>
                                        <p:strVal val="visible"/>
                                      </p:to>
                                    </p:set>
                                    <p:anim calcmode="lin" valueType="num">
                                      <p:cBhvr>
                                        <p:cTn id="14" dur="500" fill="hold"/>
                                        <p:tgtEl>
                                          <p:spTgt spid="595082"/>
                                        </p:tgtEl>
                                        <p:attrNameLst>
                                          <p:attrName>ppt_w</p:attrName>
                                        </p:attrNameLst>
                                      </p:cBhvr>
                                      <p:tavLst>
                                        <p:tav tm="0">
                                          <p:val>
                                            <p:fltVal val="0"/>
                                          </p:val>
                                        </p:tav>
                                        <p:tav tm="100000">
                                          <p:val>
                                            <p:strVal val="#ppt_w"/>
                                          </p:val>
                                        </p:tav>
                                      </p:tavLst>
                                    </p:anim>
                                    <p:anim calcmode="lin" valueType="num">
                                      <p:cBhvr>
                                        <p:cTn id="15" dur="500" fill="hold"/>
                                        <p:tgtEl>
                                          <p:spTgt spid="595082"/>
                                        </p:tgtEl>
                                        <p:attrNameLst>
                                          <p:attrName>ppt_h</p:attrName>
                                        </p:attrNameLst>
                                      </p:cBhvr>
                                      <p:tavLst>
                                        <p:tav tm="0">
                                          <p:val>
                                            <p:fltVal val="0"/>
                                          </p:val>
                                        </p:tav>
                                        <p:tav tm="100000">
                                          <p:val>
                                            <p:strVal val="#ppt_h"/>
                                          </p:val>
                                        </p:tav>
                                      </p:tavLst>
                                    </p:anim>
                                    <p:animEffect transition="in" filter="fade">
                                      <p:cBhvr>
                                        <p:cTn id="16" dur="500"/>
                                        <p:tgtEl>
                                          <p:spTgt spid="59508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595081"/>
                                        </p:tgtEl>
                                        <p:attrNameLst>
                                          <p:attrName>style.visibility</p:attrName>
                                        </p:attrNameLst>
                                      </p:cBhvr>
                                      <p:to>
                                        <p:strVal val="visible"/>
                                      </p:to>
                                    </p:set>
                                    <p:anim calcmode="lin" valueType="num">
                                      <p:cBhvr>
                                        <p:cTn id="21" dur="500" fill="hold"/>
                                        <p:tgtEl>
                                          <p:spTgt spid="595081"/>
                                        </p:tgtEl>
                                        <p:attrNameLst>
                                          <p:attrName>ppt_w</p:attrName>
                                        </p:attrNameLst>
                                      </p:cBhvr>
                                      <p:tavLst>
                                        <p:tav tm="0">
                                          <p:val>
                                            <p:fltVal val="0"/>
                                          </p:val>
                                        </p:tav>
                                        <p:tav tm="100000">
                                          <p:val>
                                            <p:strVal val="#ppt_w"/>
                                          </p:val>
                                        </p:tav>
                                      </p:tavLst>
                                    </p:anim>
                                    <p:anim calcmode="lin" valueType="num">
                                      <p:cBhvr>
                                        <p:cTn id="22" dur="500" fill="hold"/>
                                        <p:tgtEl>
                                          <p:spTgt spid="595081"/>
                                        </p:tgtEl>
                                        <p:attrNameLst>
                                          <p:attrName>ppt_h</p:attrName>
                                        </p:attrNameLst>
                                      </p:cBhvr>
                                      <p:tavLst>
                                        <p:tav tm="0">
                                          <p:val>
                                            <p:fltVal val="0"/>
                                          </p:val>
                                        </p:tav>
                                        <p:tav tm="100000">
                                          <p:val>
                                            <p:strVal val="#ppt_h"/>
                                          </p:val>
                                        </p:tav>
                                      </p:tavLst>
                                    </p:anim>
                                    <p:animEffect transition="in" filter="fade">
                                      <p:cBhvr>
                                        <p:cTn id="23" dur="500"/>
                                        <p:tgtEl>
                                          <p:spTgt spid="595081"/>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595080"/>
                                        </p:tgtEl>
                                        <p:attrNameLst>
                                          <p:attrName>style.visibility</p:attrName>
                                        </p:attrNameLst>
                                      </p:cBhvr>
                                      <p:to>
                                        <p:strVal val="visible"/>
                                      </p:to>
                                    </p:set>
                                    <p:anim calcmode="lin" valueType="num">
                                      <p:cBhvr>
                                        <p:cTn id="28" dur="500" fill="hold"/>
                                        <p:tgtEl>
                                          <p:spTgt spid="595080"/>
                                        </p:tgtEl>
                                        <p:attrNameLst>
                                          <p:attrName>ppt_w</p:attrName>
                                        </p:attrNameLst>
                                      </p:cBhvr>
                                      <p:tavLst>
                                        <p:tav tm="0">
                                          <p:val>
                                            <p:fltVal val="0"/>
                                          </p:val>
                                        </p:tav>
                                        <p:tav tm="100000">
                                          <p:val>
                                            <p:strVal val="#ppt_w"/>
                                          </p:val>
                                        </p:tav>
                                      </p:tavLst>
                                    </p:anim>
                                    <p:anim calcmode="lin" valueType="num">
                                      <p:cBhvr>
                                        <p:cTn id="29" dur="500" fill="hold"/>
                                        <p:tgtEl>
                                          <p:spTgt spid="595080"/>
                                        </p:tgtEl>
                                        <p:attrNameLst>
                                          <p:attrName>ppt_h</p:attrName>
                                        </p:attrNameLst>
                                      </p:cBhvr>
                                      <p:tavLst>
                                        <p:tav tm="0">
                                          <p:val>
                                            <p:fltVal val="0"/>
                                          </p:val>
                                        </p:tav>
                                        <p:tav tm="100000">
                                          <p:val>
                                            <p:strVal val="#ppt_h"/>
                                          </p:val>
                                        </p:tav>
                                      </p:tavLst>
                                    </p:anim>
                                    <p:animEffect transition="in" filter="fade">
                                      <p:cBhvr>
                                        <p:cTn id="30" dur="500"/>
                                        <p:tgtEl>
                                          <p:spTgt spid="59508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595079"/>
                                        </p:tgtEl>
                                        <p:attrNameLst>
                                          <p:attrName>style.visibility</p:attrName>
                                        </p:attrNameLst>
                                      </p:cBhvr>
                                      <p:to>
                                        <p:strVal val="visible"/>
                                      </p:to>
                                    </p:set>
                                    <p:anim calcmode="lin" valueType="num">
                                      <p:cBhvr>
                                        <p:cTn id="35" dur="500" fill="hold"/>
                                        <p:tgtEl>
                                          <p:spTgt spid="595079"/>
                                        </p:tgtEl>
                                        <p:attrNameLst>
                                          <p:attrName>ppt_w</p:attrName>
                                        </p:attrNameLst>
                                      </p:cBhvr>
                                      <p:tavLst>
                                        <p:tav tm="0">
                                          <p:val>
                                            <p:fltVal val="0"/>
                                          </p:val>
                                        </p:tav>
                                        <p:tav tm="100000">
                                          <p:val>
                                            <p:strVal val="#ppt_w"/>
                                          </p:val>
                                        </p:tav>
                                      </p:tavLst>
                                    </p:anim>
                                    <p:anim calcmode="lin" valueType="num">
                                      <p:cBhvr>
                                        <p:cTn id="36" dur="500" fill="hold"/>
                                        <p:tgtEl>
                                          <p:spTgt spid="595079"/>
                                        </p:tgtEl>
                                        <p:attrNameLst>
                                          <p:attrName>ppt_h</p:attrName>
                                        </p:attrNameLst>
                                      </p:cBhvr>
                                      <p:tavLst>
                                        <p:tav tm="0">
                                          <p:val>
                                            <p:fltVal val="0"/>
                                          </p:val>
                                        </p:tav>
                                        <p:tav tm="100000">
                                          <p:val>
                                            <p:strVal val="#ppt_h"/>
                                          </p:val>
                                        </p:tav>
                                      </p:tavLst>
                                    </p:anim>
                                    <p:animEffect transition="in" filter="fade">
                                      <p:cBhvr>
                                        <p:cTn id="37" dur="500"/>
                                        <p:tgtEl>
                                          <p:spTgt spid="59507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95078"/>
                                        </p:tgtEl>
                                        <p:attrNameLst>
                                          <p:attrName>style.visibility</p:attrName>
                                        </p:attrNameLst>
                                      </p:cBhvr>
                                      <p:to>
                                        <p:strVal val="visible"/>
                                      </p:to>
                                    </p:set>
                                    <p:anim calcmode="lin" valueType="num">
                                      <p:cBhvr>
                                        <p:cTn id="42" dur="500" fill="hold"/>
                                        <p:tgtEl>
                                          <p:spTgt spid="595078"/>
                                        </p:tgtEl>
                                        <p:attrNameLst>
                                          <p:attrName>ppt_w</p:attrName>
                                        </p:attrNameLst>
                                      </p:cBhvr>
                                      <p:tavLst>
                                        <p:tav tm="0">
                                          <p:val>
                                            <p:fltVal val="0"/>
                                          </p:val>
                                        </p:tav>
                                        <p:tav tm="100000">
                                          <p:val>
                                            <p:strVal val="#ppt_w"/>
                                          </p:val>
                                        </p:tav>
                                      </p:tavLst>
                                    </p:anim>
                                    <p:anim calcmode="lin" valueType="num">
                                      <p:cBhvr>
                                        <p:cTn id="43" dur="500" fill="hold"/>
                                        <p:tgtEl>
                                          <p:spTgt spid="595078"/>
                                        </p:tgtEl>
                                        <p:attrNameLst>
                                          <p:attrName>ppt_h</p:attrName>
                                        </p:attrNameLst>
                                      </p:cBhvr>
                                      <p:tavLst>
                                        <p:tav tm="0">
                                          <p:val>
                                            <p:fltVal val="0"/>
                                          </p:val>
                                        </p:tav>
                                        <p:tav tm="100000">
                                          <p:val>
                                            <p:strVal val="#ppt_h"/>
                                          </p:val>
                                        </p:tav>
                                      </p:tavLst>
                                    </p:anim>
                                    <p:animEffect transition="in" filter="fade">
                                      <p:cBhvr>
                                        <p:cTn id="44" dur="500"/>
                                        <p:tgtEl>
                                          <p:spTgt spid="595078"/>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95077"/>
                                        </p:tgtEl>
                                        <p:attrNameLst>
                                          <p:attrName>style.visibility</p:attrName>
                                        </p:attrNameLst>
                                      </p:cBhvr>
                                      <p:to>
                                        <p:strVal val="visible"/>
                                      </p:to>
                                    </p:set>
                                    <p:anim calcmode="lin" valueType="num">
                                      <p:cBhvr>
                                        <p:cTn id="49" dur="500" fill="hold"/>
                                        <p:tgtEl>
                                          <p:spTgt spid="595077"/>
                                        </p:tgtEl>
                                        <p:attrNameLst>
                                          <p:attrName>ppt_w</p:attrName>
                                        </p:attrNameLst>
                                      </p:cBhvr>
                                      <p:tavLst>
                                        <p:tav tm="0">
                                          <p:val>
                                            <p:fltVal val="0"/>
                                          </p:val>
                                        </p:tav>
                                        <p:tav tm="100000">
                                          <p:val>
                                            <p:strVal val="#ppt_w"/>
                                          </p:val>
                                        </p:tav>
                                      </p:tavLst>
                                    </p:anim>
                                    <p:anim calcmode="lin" valueType="num">
                                      <p:cBhvr>
                                        <p:cTn id="50" dur="500" fill="hold"/>
                                        <p:tgtEl>
                                          <p:spTgt spid="595077"/>
                                        </p:tgtEl>
                                        <p:attrNameLst>
                                          <p:attrName>ppt_h</p:attrName>
                                        </p:attrNameLst>
                                      </p:cBhvr>
                                      <p:tavLst>
                                        <p:tav tm="0">
                                          <p:val>
                                            <p:fltVal val="0"/>
                                          </p:val>
                                        </p:tav>
                                        <p:tav tm="100000">
                                          <p:val>
                                            <p:strVal val="#ppt_h"/>
                                          </p:val>
                                        </p:tav>
                                      </p:tavLst>
                                    </p:anim>
                                    <p:animEffect transition="in" filter="fade">
                                      <p:cBhvr>
                                        <p:cTn id="51" dur="500"/>
                                        <p:tgtEl>
                                          <p:spTgt spid="59507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95076"/>
                                        </p:tgtEl>
                                        <p:attrNameLst>
                                          <p:attrName>style.visibility</p:attrName>
                                        </p:attrNameLst>
                                      </p:cBhvr>
                                      <p:to>
                                        <p:strVal val="visible"/>
                                      </p:to>
                                    </p:set>
                                    <p:anim calcmode="lin" valueType="num">
                                      <p:cBhvr>
                                        <p:cTn id="56" dur="500" fill="hold"/>
                                        <p:tgtEl>
                                          <p:spTgt spid="595076"/>
                                        </p:tgtEl>
                                        <p:attrNameLst>
                                          <p:attrName>ppt_w</p:attrName>
                                        </p:attrNameLst>
                                      </p:cBhvr>
                                      <p:tavLst>
                                        <p:tav tm="0">
                                          <p:val>
                                            <p:fltVal val="0"/>
                                          </p:val>
                                        </p:tav>
                                        <p:tav tm="100000">
                                          <p:val>
                                            <p:strVal val="#ppt_w"/>
                                          </p:val>
                                        </p:tav>
                                      </p:tavLst>
                                    </p:anim>
                                    <p:anim calcmode="lin" valueType="num">
                                      <p:cBhvr>
                                        <p:cTn id="57" dur="500" fill="hold"/>
                                        <p:tgtEl>
                                          <p:spTgt spid="595076"/>
                                        </p:tgtEl>
                                        <p:attrNameLst>
                                          <p:attrName>ppt_h</p:attrName>
                                        </p:attrNameLst>
                                      </p:cBhvr>
                                      <p:tavLst>
                                        <p:tav tm="0">
                                          <p:val>
                                            <p:fltVal val="0"/>
                                          </p:val>
                                        </p:tav>
                                        <p:tav tm="100000">
                                          <p:val>
                                            <p:strVal val="#ppt_h"/>
                                          </p:val>
                                        </p:tav>
                                      </p:tavLst>
                                    </p:anim>
                                    <p:animEffect transition="in" filter="fade">
                                      <p:cBhvr>
                                        <p:cTn id="58" dur="500"/>
                                        <p:tgtEl>
                                          <p:spTgt spid="59507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95075"/>
                                        </p:tgtEl>
                                        <p:attrNameLst>
                                          <p:attrName>style.visibility</p:attrName>
                                        </p:attrNameLst>
                                      </p:cBhvr>
                                      <p:to>
                                        <p:strVal val="visible"/>
                                      </p:to>
                                    </p:set>
                                    <p:anim calcmode="lin" valueType="num">
                                      <p:cBhvr>
                                        <p:cTn id="63" dur="500" fill="hold"/>
                                        <p:tgtEl>
                                          <p:spTgt spid="595075"/>
                                        </p:tgtEl>
                                        <p:attrNameLst>
                                          <p:attrName>ppt_w</p:attrName>
                                        </p:attrNameLst>
                                      </p:cBhvr>
                                      <p:tavLst>
                                        <p:tav tm="0">
                                          <p:val>
                                            <p:fltVal val="0"/>
                                          </p:val>
                                        </p:tav>
                                        <p:tav tm="100000">
                                          <p:val>
                                            <p:strVal val="#ppt_w"/>
                                          </p:val>
                                        </p:tav>
                                      </p:tavLst>
                                    </p:anim>
                                    <p:anim calcmode="lin" valueType="num">
                                      <p:cBhvr>
                                        <p:cTn id="64" dur="500" fill="hold"/>
                                        <p:tgtEl>
                                          <p:spTgt spid="595075"/>
                                        </p:tgtEl>
                                        <p:attrNameLst>
                                          <p:attrName>ppt_h</p:attrName>
                                        </p:attrNameLst>
                                      </p:cBhvr>
                                      <p:tavLst>
                                        <p:tav tm="0">
                                          <p:val>
                                            <p:fltVal val="0"/>
                                          </p:val>
                                        </p:tav>
                                        <p:tav tm="100000">
                                          <p:val>
                                            <p:strVal val="#ppt_h"/>
                                          </p:val>
                                        </p:tav>
                                      </p:tavLst>
                                    </p:anim>
                                    <p:animEffect transition="in" filter="fade">
                                      <p:cBhvr>
                                        <p:cTn id="65" dur="500"/>
                                        <p:tgtEl>
                                          <p:spTgt spid="595075"/>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95074"/>
                                        </p:tgtEl>
                                        <p:attrNameLst>
                                          <p:attrName>style.visibility</p:attrName>
                                        </p:attrNameLst>
                                      </p:cBhvr>
                                      <p:to>
                                        <p:strVal val="visible"/>
                                      </p:to>
                                    </p:set>
                                    <p:anim calcmode="lin" valueType="num">
                                      <p:cBhvr>
                                        <p:cTn id="70" dur="500" fill="hold"/>
                                        <p:tgtEl>
                                          <p:spTgt spid="595074"/>
                                        </p:tgtEl>
                                        <p:attrNameLst>
                                          <p:attrName>ppt_w</p:attrName>
                                        </p:attrNameLst>
                                      </p:cBhvr>
                                      <p:tavLst>
                                        <p:tav tm="0">
                                          <p:val>
                                            <p:fltVal val="0"/>
                                          </p:val>
                                        </p:tav>
                                        <p:tav tm="100000">
                                          <p:val>
                                            <p:strVal val="#ppt_w"/>
                                          </p:val>
                                        </p:tav>
                                      </p:tavLst>
                                    </p:anim>
                                    <p:anim calcmode="lin" valueType="num">
                                      <p:cBhvr>
                                        <p:cTn id="71" dur="500" fill="hold"/>
                                        <p:tgtEl>
                                          <p:spTgt spid="595074"/>
                                        </p:tgtEl>
                                        <p:attrNameLst>
                                          <p:attrName>ppt_h</p:attrName>
                                        </p:attrNameLst>
                                      </p:cBhvr>
                                      <p:tavLst>
                                        <p:tav tm="0">
                                          <p:val>
                                            <p:fltVal val="0"/>
                                          </p:val>
                                        </p:tav>
                                        <p:tav tm="100000">
                                          <p:val>
                                            <p:strVal val="#ppt_h"/>
                                          </p:val>
                                        </p:tav>
                                      </p:tavLst>
                                    </p:anim>
                                    <p:animEffect transition="in" filter="fade">
                                      <p:cBhvr>
                                        <p:cTn id="72" dur="500"/>
                                        <p:tgtEl>
                                          <p:spTgt spid="595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5074" grpId="0"/>
      <p:bldP spid="595075" grpId="0"/>
      <p:bldP spid="595076" grpId="0"/>
      <p:bldP spid="595077" grpId="0"/>
      <p:bldP spid="595078" grpId="0"/>
      <p:bldP spid="595079" grpId="0"/>
      <p:bldP spid="595080" grpId="0"/>
      <p:bldP spid="595081" grpId="0"/>
      <p:bldP spid="595082" grpId="0"/>
    </p:bldLst>
  </p:timing>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0" name="矩形 9"/>
          <p:cNvSpPr/>
          <p:nvPr/>
        </p:nvSpPr>
        <p:spPr>
          <a:xfrm>
            <a:off x="566220" y="132872"/>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endParaRPr lang="zh-CN" altLang="en-US" sz="4000" b="1" dirty="0">
              <a:latin typeface="华文行楷" panose="02010800040101010101" charset="-122"/>
              <a:ea typeface="华文行楷" panose="02010800040101010101" charset="-122"/>
            </a:endParaRPr>
          </a:p>
        </p:txBody>
      </p:sp>
      <p:sp>
        <p:nvSpPr>
          <p:cNvPr id="8" name="TextBox 7"/>
          <p:cNvSpPr txBox="1"/>
          <p:nvPr/>
        </p:nvSpPr>
        <p:spPr>
          <a:xfrm>
            <a:off x="333350" y="6849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中外关联</a:t>
            </a:r>
            <a:endParaRPr lang="zh-CN" altLang="en-US" sz="2800" b="1" dirty="0"/>
          </a:p>
        </p:txBody>
      </p:sp>
      <p:graphicFrame>
        <p:nvGraphicFramePr>
          <p:cNvPr id="15362" name="表格 15361"/>
          <p:cNvGraphicFramePr/>
          <p:nvPr/>
        </p:nvGraphicFramePr>
        <p:xfrm>
          <a:off x="396557" y="1366044"/>
          <a:ext cx="8424863" cy="4319588"/>
        </p:xfrm>
        <a:graphic>
          <a:graphicData uri="http://schemas.openxmlformats.org/drawingml/2006/table">
            <a:tbl>
              <a:tblPr/>
              <a:tblGrid>
                <a:gridCol w="1544638"/>
                <a:gridCol w="3235325"/>
                <a:gridCol w="3644900"/>
              </a:tblGrid>
              <a:tr h="573088">
                <a:tc>
                  <a:txBody>
                    <a:bodyPr/>
                    <a:lstStyle/>
                    <a:p>
                      <a:pPr marL="0" lvl="0" indent="0" algn="ctr">
                        <a:spcBef>
                          <a:spcPct val="0"/>
                        </a:spcBef>
                        <a:buNone/>
                      </a:pPr>
                      <a:r>
                        <a:rPr lang="zh-CN" altLang="en-US" sz="2000" b="1" dirty="0">
                          <a:solidFill>
                            <a:srgbClr val="A50021"/>
                          </a:solidFill>
                          <a:latin typeface="楷体_GB2312" panose="02010609030101010101" pitchFamily="49" charset="-122"/>
                          <a:ea typeface="楷体_GB2312" panose="02010609030101010101" pitchFamily="49" charset="-122"/>
                        </a:rPr>
                        <a:t>比 较</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2000" b="1" dirty="0">
                          <a:solidFill>
                            <a:srgbClr val="A50021"/>
                          </a:solidFill>
                          <a:latin typeface="楷体_GB2312" panose="02010609030101010101" pitchFamily="49" charset="-122"/>
                          <a:ea typeface="楷体_GB2312" panose="02010609030101010101" pitchFamily="49" charset="-122"/>
                        </a:rPr>
                        <a:t>古希腊民主政治</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r>
                        <a:rPr lang="zh-CN" altLang="en-US" sz="2000" b="1" dirty="0">
                          <a:solidFill>
                            <a:srgbClr val="A50021"/>
                          </a:solidFill>
                          <a:latin typeface="楷体_GB2312" panose="02010609030101010101" pitchFamily="49" charset="-122"/>
                          <a:ea typeface="楷体_GB2312" panose="02010609030101010101" pitchFamily="49" charset="-122"/>
                        </a:rPr>
                        <a:t>近代西方民主政治</a:t>
                      </a: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3087">
                <a:tc>
                  <a:txBody>
                    <a:bodyPr/>
                    <a:lstStyle/>
                    <a:p>
                      <a:pPr marL="0" lvl="0" indent="0" algn="ctr">
                        <a:spcBef>
                          <a:spcPct val="0"/>
                        </a:spcBef>
                        <a:buNone/>
                      </a:pPr>
                      <a:r>
                        <a:rPr lang="zh-CN" altLang="en-US" sz="2000" b="1" dirty="0">
                          <a:solidFill>
                            <a:srgbClr val="000000"/>
                          </a:solidFill>
                          <a:latin typeface="楷体_GB2312" panose="02010609030101010101" pitchFamily="49" charset="-122"/>
                          <a:ea typeface="楷体_GB2312" panose="02010609030101010101" pitchFamily="49" charset="-122"/>
                        </a:rPr>
                        <a:t>阶级性质</a:t>
                      </a: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1500">
                <a:tc>
                  <a:txBody>
                    <a:bodyPr/>
                    <a:lstStyle/>
                    <a:p>
                      <a:pPr marL="0" lvl="0" indent="0" algn="ctr">
                        <a:spcBef>
                          <a:spcPct val="0"/>
                        </a:spcBef>
                        <a:buNone/>
                      </a:pPr>
                      <a:r>
                        <a:rPr lang="zh-CN" altLang="en-US" sz="2000" b="1" dirty="0">
                          <a:solidFill>
                            <a:srgbClr val="000000"/>
                          </a:solidFill>
                          <a:latin typeface="楷体_GB2312" panose="02010609030101010101" pitchFamily="49" charset="-122"/>
                          <a:ea typeface="楷体_GB2312" panose="02010609030101010101" pitchFamily="49" charset="-122"/>
                        </a:rPr>
                        <a:t>实现方式</a:t>
                      </a: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3088">
                <a:tc>
                  <a:txBody>
                    <a:bodyPr/>
                    <a:lstStyle/>
                    <a:p>
                      <a:pPr marL="0" lvl="0" indent="0" algn="ctr">
                        <a:spcBef>
                          <a:spcPct val="0"/>
                        </a:spcBef>
                        <a:buNone/>
                      </a:pPr>
                      <a:r>
                        <a:rPr lang="zh-CN" altLang="en-US" sz="2000" b="1" dirty="0">
                          <a:solidFill>
                            <a:srgbClr val="000000"/>
                          </a:solidFill>
                          <a:latin typeface="楷体_GB2312" panose="02010609030101010101" pitchFamily="49" charset="-122"/>
                          <a:ea typeface="楷体_GB2312" panose="02010609030101010101" pitchFamily="49" charset="-122"/>
                        </a:rPr>
                        <a:t>民主形式</a:t>
                      </a: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4412">
                <a:tc>
                  <a:txBody>
                    <a:bodyPr/>
                    <a:lstStyle/>
                    <a:p>
                      <a:pPr marL="0" lvl="0" indent="0" algn="ctr">
                        <a:spcBef>
                          <a:spcPct val="0"/>
                        </a:spcBef>
                        <a:buNone/>
                      </a:pPr>
                      <a:r>
                        <a:rPr lang="zh-CN" altLang="en-US" sz="2000" b="1" dirty="0">
                          <a:solidFill>
                            <a:srgbClr val="000000"/>
                          </a:solidFill>
                          <a:latin typeface="楷体_GB2312" panose="02010609030101010101" pitchFamily="49" charset="-122"/>
                          <a:ea typeface="楷体_GB2312" panose="02010609030101010101" pitchFamily="49" charset="-122"/>
                        </a:rPr>
                        <a:t>民主范围</a:t>
                      </a: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14413">
                <a:tc>
                  <a:txBody>
                    <a:bodyPr/>
                    <a:lstStyle/>
                    <a:p>
                      <a:pPr marL="0" lvl="0" indent="0" algn="ctr">
                        <a:spcBef>
                          <a:spcPct val="0"/>
                        </a:spcBef>
                        <a:buNone/>
                      </a:pPr>
                      <a:r>
                        <a:rPr lang="zh-CN" altLang="en-US" sz="2000" b="1" dirty="0">
                          <a:solidFill>
                            <a:srgbClr val="000000"/>
                          </a:solidFill>
                          <a:latin typeface="楷体_GB2312" panose="02010609030101010101" pitchFamily="49" charset="-122"/>
                          <a:ea typeface="楷体_GB2312" panose="02010609030101010101" pitchFamily="49" charset="-122"/>
                        </a:rPr>
                        <a:t>参政方式</a:t>
                      </a:r>
                      <a:endParaRPr lang="zh-CN" altLang="en-US" sz="2000" b="1" dirty="0">
                        <a:latin typeface="楷体_GB2312" panose="02010609030101010101" pitchFamily="49" charset="-122"/>
                        <a:ea typeface="楷体_GB2312" panose="02010609030101010101" pitchFamily="49" charset="-122"/>
                      </a:endParaRPr>
                    </a:p>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lgn="ctr">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marL="0" lvl="0" indent="0">
                        <a:spcBef>
                          <a:spcPct val="0"/>
                        </a:spcBef>
                        <a:buNone/>
                      </a:pPr>
                      <a:endParaRPr lang="zh-CN" altLang="en-US" sz="2000" b="1" dirty="0">
                        <a:latin typeface="楷体_GB2312" panose="02010609030101010101" pitchFamily="49" charset="-122"/>
                        <a:ea typeface="楷体_GB2312" panose="02010609030101010101" pitchFamily="49" charset="-122"/>
                      </a:endParaRPr>
                    </a:p>
                  </a:txBody>
                  <a:tcPr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15395" name="文本框 15394"/>
          <p:cNvSpPr txBox="1"/>
          <p:nvPr/>
        </p:nvSpPr>
        <p:spPr>
          <a:xfrm>
            <a:off x="2072527" y="1963738"/>
            <a:ext cx="3313112" cy="369332"/>
          </a:xfrm>
          <a:prstGeom prst="rect">
            <a:avLst/>
          </a:prstGeom>
          <a:noFill/>
          <a:ln w="9525">
            <a:noFill/>
          </a:ln>
        </p:spPr>
        <p:txBody>
          <a:bodyPr anchor="t">
            <a:spAutoFit/>
          </a:bodyPr>
          <a:lstStyle/>
          <a:p>
            <a:pPr>
              <a:spcBef>
                <a:spcPct val="50000"/>
              </a:spcBef>
            </a:pPr>
            <a:r>
              <a:rPr lang="zh-CN" altLang="en-US" b="1" dirty="0">
                <a:solidFill>
                  <a:srgbClr val="0000CC"/>
                </a:solidFill>
                <a:latin typeface="Arial" panose="020B0604020202020204" pitchFamily="34" charset="0"/>
                <a:ea typeface="华文宋体" panose="02010600040101010101" pitchFamily="2" charset="-122"/>
              </a:rPr>
              <a:t>奴隶主阶级的民主政治</a:t>
            </a:r>
          </a:p>
        </p:txBody>
      </p:sp>
      <p:sp>
        <p:nvSpPr>
          <p:cNvPr id="15397" name="文本框 15396"/>
          <p:cNvSpPr txBox="1"/>
          <p:nvPr/>
        </p:nvSpPr>
        <p:spPr>
          <a:xfrm>
            <a:off x="2037358" y="2564904"/>
            <a:ext cx="3168650" cy="369332"/>
          </a:xfrm>
          <a:prstGeom prst="rect">
            <a:avLst/>
          </a:prstGeom>
          <a:noFill/>
          <a:ln w="9525">
            <a:noFill/>
          </a:ln>
        </p:spPr>
        <p:txBody>
          <a:bodyPr anchor="t">
            <a:spAutoFit/>
          </a:bodyPr>
          <a:lstStyle/>
          <a:p>
            <a:pPr>
              <a:spcBef>
                <a:spcPct val="50000"/>
              </a:spcBef>
            </a:pPr>
            <a:r>
              <a:rPr lang="zh-CN" altLang="en-US" b="1" dirty="0">
                <a:solidFill>
                  <a:srgbClr val="0000CC"/>
                </a:solidFill>
                <a:latin typeface="Arial" panose="020B0604020202020204" pitchFamily="34" charset="0"/>
                <a:ea typeface="华文宋体" panose="02010600040101010101" pitchFamily="2" charset="-122"/>
              </a:rPr>
              <a:t>平民与贵族长期斗争</a:t>
            </a:r>
          </a:p>
        </p:txBody>
      </p:sp>
      <p:sp>
        <p:nvSpPr>
          <p:cNvPr id="15398" name="文本框 15397"/>
          <p:cNvSpPr txBox="1"/>
          <p:nvPr/>
        </p:nvSpPr>
        <p:spPr>
          <a:xfrm>
            <a:off x="5099092" y="2564904"/>
            <a:ext cx="3600450" cy="369332"/>
          </a:xfrm>
          <a:prstGeom prst="rect">
            <a:avLst/>
          </a:prstGeom>
          <a:noFill/>
          <a:ln w="9525">
            <a:noFill/>
          </a:ln>
        </p:spPr>
        <p:txBody>
          <a:bodyPr anchor="t">
            <a:spAutoFit/>
          </a:bodyPr>
          <a:lstStyle/>
          <a:p>
            <a:pPr algn="ctr"/>
            <a:r>
              <a:rPr lang="zh-CN" altLang="en-US" b="1" dirty="0">
                <a:solidFill>
                  <a:srgbClr val="FF0000"/>
                </a:solidFill>
                <a:latin typeface="Arial" panose="020B0604020202020204" pitchFamily="34" charset="0"/>
                <a:ea typeface="华文宋体" panose="02010600040101010101" pitchFamily="2" charset="-122"/>
              </a:rPr>
              <a:t>革命战争或和平改革</a:t>
            </a:r>
          </a:p>
        </p:txBody>
      </p:sp>
      <p:sp>
        <p:nvSpPr>
          <p:cNvPr id="15399" name="文本框 15398"/>
          <p:cNvSpPr txBox="1"/>
          <p:nvPr/>
        </p:nvSpPr>
        <p:spPr>
          <a:xfrm>
            <a:off x="1765300" y="3170238"/>
            <a:ext cx="3527425" cy="369332"/>
          </a:xfrm>
          <a:prstGeom prst="rect">
            <a:avLst/>
          </a:prstGeom>
          <a:noFill/>
          <a:ln w="9525">
            <a:noFill/>
          </a:ln>
        </p:spPr>
        <p:txBody>
          <a:bodyPr anchor="t">
            <a:spAutoFit/>
          </a:bodyPr>
          <a:lstStyle/>
          <a:p>
            <a:pPr algn="ctr"/>
            <a:r>
              <a:rPr lang="zh-CN" altLang="en-US" b="1" dirty="0">
                <a:solidFill>
                  <a:srgbClr val="0000CC"/>
                </a:solidFill>
                <a:latin typeface="Arial" panose="020B0604020202020204" pitchFamily="34" charset="0"/>
                <a:ea typeface="华文宋体" panose="02010600040101010101" pitchFamily="2" charset="-122"/>
              </a:rPr>
              <a:t>直接民主</a:t>
            </a:r>
          </a:p>
        </p:txBody>
      </p:sp>
      <p:sp>
        <p:nvSpPr>
          <p:cNvPr id="15400" name="文本框 15399"/>
          <p:cNvSpPr txBox="1"/>
          <p:nvPr/>
        </p:nvSpPr>
        <p:spPr>
          <a:xfrm>
            <a:off x="5364162" y="3126304"/>
            <a:ext cx="3311525" cy="369332"/>
          </a:xfrm>
          <a:prstGeom prst="rect">
            <a:avLst/>
          </a:prstGeom>
          <a:noFill/>
          <a:ln w="9525">
            <a:noFill/>
          </a:ln>
        </p:spPr>
        <p:txBody>
          <a:bodyPr anchor="t">
            <a:spAutoFit/>
          </a:bodyPr>
          <a:lstStyle/>
          <a:p>
            <a:pPr algn="ctr"/>
            <a:r>
              <a:rPr lang="zh-CN" altLang="en-US" b="1" dirty="0">
                <a:solidFill>
                  <a:srgbClr val="FF0000"/>
                </a:solidFill>
                <a:latin typeface="Arial" panose="020B0604020202020204" pitchFamily="34" charset="0"/>
                <a:ea typeface="华文宋体" panose="02010600040101010101" pitchFamily="2" charset="-122"/>
              </a:rPr>
              <a:t>代议制的间接民主</a:t>
            </a:r>
          </a:p>
        </p:txBody>
      </p:sp>
      <p:sp>
        <p:nvSpPr>
          <p:cNvPr id="15401" name="文本框 15400"/>
          <p:cNvSpPr txBox="1"/>
          <p:nvPr/>
        </p:nvSpPr>
        <p:spPr>
          <a:xfrm>
            <a:off x="2124075" y="3716338"/>
            <a:ext cx="2592388" cy="646331"/>
          </a:xfrm>
          <a:prstGeom prst="rect">
            <a:avLst/>
          </a:prstGeom>
          <a:noFill/>
          <a:ln w="9525">
            <a:noFill/>
          </a:ln>
        </p:spPr>
        <p:txBody>
          <a:bodyPr anchor="t">
            <a:spAutoFit/>
          </a:bodyPr>
          <a:lstStyle/>
          <a:p>
            <a:r>
              <a:rPr lang="zh-CN" altLang="en-US" b="1" dirty="0">
                <a:solidFill>
                  <a:srgbClr val="0000CC"/>
                </a:solidFill>
                <a:latin typeface="Arial" panose="020B0604020202020204" pitchFamily="34" charset="0"/>
                <a:ea typeface="华文宋体" panose="02010600040101010101" pitchFamily="2" charset="-122"/>
              </a:rPr>
              <a:t>局限于城邦公民</a:t>
            </a:r>
          </a:p>
          <a:p>
            <a:r>
              <a:rPr lang="zh-CN" altLang="en-US" b="1" dirty="0">
                <a:solidFill>
                  <a:srgbClr val="0000CC"/>
                </a:solidFill>
                <a:latin typeface="Arial" panose="020B0604020202020204" pitchFamily="34" charset="0"/>
                <a:ea typeface="华文宋体" panose="02010600040101010101" pitchFamily="2" charset="-122"/>
              </a:rPr>
              <a:t>（少数人）</a:t>
            </a:r>
          </a:p>
        </p:txBody>
      </p:sp>
      <p:sp>
        <p:nvSpPr>
          <p:cNvPr id="15402" name="文本框 15401"/>
          <p:cNvSpPr txBox="1"/>
          <p:nvPr/>
        </p:nvSpPr>
        <p:spPr>
          <a:xfrm>
            <a:off x="5106768" y="4009218"/>
            <a:ext cx="3851275" cy="369332"/>
          </a:xfrm>
          <a:prstGeom prst="rect">
            <a:avLst/>
          </a:prstGeom>
          <a:noFill/>
          <a:ln w="9525">
            <a:noFill/>
          </a:ln>
        </p:spPr>
        <p:txBody>
          <a:bodyPr anchor="t">
            <a:spAutoFit/>
          </a:bodyPr>
          <a:lstStyle/>
          <a:p>
            <a:pPr algn="ctr"/>
            <a:r>
              <a:rPr lang="zh-CN" altLang="en-US" b="1" dirty="0">
                <a:solidFill>
                  <a:srgbClr val="FF0000"/>
                </a:solidFill>
                <a:latin typeface="Arial" panose="020B0604020202020204" pitchFamily="34" charset="0"/>
                <a:ea typeface="华文宋体" panose="02010600040101010101" pitchFamily="2" charset="-122"/>
              </a:rPr>
              <a:t>范围不断扩大</a:t>
            </a:r>
          </a:p>
        </p:txBody>
      </p:sp>
      <p:sp>
        <p:nvSpPr>
          <p:cNvPr id="15403" name="文本框 15402"/>
          <p:cNvSpPr txBox="1"/>
          <p:nvPr/>
        </p:nvSpPr>
        <p:spPr>
          <a:xfrm>
            <a:off x="2195513" y="4797425"/>
            <a:ext cx="2663825" cy="369332"/>
          </a:xfrm>
          <a:prstGeom prst="rect">
            <a:avLst/>
          </a:prstGeom>
          <a:noFill/>
          <a:ln w="9525">
            <a:noFill/>
          </a:ln>
        </p:spPr>
        <p:txBody>
          <a:bodyPr anchor="t">
            <a:spAutoFit/>
          </a:bodyPr>
          <a:lstStyle/>
          <a:p>
            <a:pPr>
              <a:spcBef>
                <a:spcPct val="50000"/>
              </a:spcBef>
            </a:pPr>
            <a:r>
              <a:rPr lang="zh-CN" altLang="en-US" b="1" dirty="0">
                <a:solidFill>
                  <a:srgbClr val="0000CC"/>
                </a:solidFill>
                <a:latin typeface="Arial" panose="020B0604020202020204" pitchFamily="34" charset="0"/>
                <a:ea typeface="华文宋体" panose="02010600040101010101" pitchFamily="2" charset="-122"/>
              </a:rPr>
              <a:t>抽签和轮流坐庄</a:t>
            </a:r>
          </a:p>
        </p:txBody>
      </p:sp>
      <p:sp>
        <p:nvSpPr>
          <p:cNvPr id="15404" name="文本框 15403"/>
          <p:cNvSpPr txBox="1"/>
          <p:nvPr/>
        </p:nvSpPr>
        <p:spPr>
          <a:xfrm>
            <a:off x="5368801" y="4844177"/>
            <a:ext cx="3528695" cy="645160"/>
          </a:xfrm>
          <a:prstGeom prst="rect">
            <a:avLst/>
          </a:prstGeom>
          <a:noFill/>
          <a:ln w="9525">
            <a:noFill/>
          </a:ln>
        </p:spPr>
        <p:txBody>
          <a:bodyPr wrap="square" anchor="t">
            <a:spAutoFit/>
          </a:bodyPr>
          <a:lstStyle/>
          <a:p>
            <a:r>
              <a:rPr lang="zh-CN" altLang="en-US" b="1" dirty="0">
                <a:solidFill>
                  <a:srgbClr val="FF0000"/>
                </a:solidFill>
                <a:latin typeface="Arial" panose="020B0604020202020204" pitchFamily="34" charset="0"/>
                <a:ea typeface="华文宋体" panose="02010600040101010101" pitchFamily="2" charset="-122"/>
              </a:rPr>
              <a:t>民主选举代表参与国家政治；选举和议会立法</a:t>
            </a:r>
          </a:p>
        </p:txBody>
      </p:sp>
      <p:sp>
        <p:nvSpPr>
          <p:cNvPr id="15396" name="文本框 15395"/>
          <p:cNvSpPr txBox="1"/>
          <p:nvPr/>
        </p:nvSpPr>
        <p:spPr>
          <a:xfrm>
            <a:off x="5724128" y="1963738"/>
            <a:ext cx="3600450" cy="369332"/>
          </a:xfrm>
          <a:prstGeom prst="rect">
            <a:avLst/>
          </a:prstGeom>
          <a:noFill/>
          <a:ln w="9525">
            <a:noFill/>
          </a:ln>
        </p:spPr>
        <p:txBody>
          <a:bodyPr anchor="t">
            <a:spAutoFit/>
          </a:bodyPr>
          <a:lstStyle/>
          <a:p>
            <a:pPr>
              <a:spcBef>
                <a:spcPct val="50000"/>
              </a:spcBef>
            </a:pPr>
            <a:r>
              <a:rPr lang="zh-CN" altLang="en-US" b="1" dirty="0">
                <a:solidFill>
                  <a:srgbClr val="FF0000"/>
                </a:solidFill>
                <a:latin typeface="Arial" panose="020B0604020202020204" pitchFamily="34" charset="0"/>
                <a:ea typeface="华文宋体" panose="02010600040101010101" pitchFamily="2" charset="-122"/>
              </a:rPr>
              <a:t>资产阶级的民主政治</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395"/>
                                        </p:tgtEl>
                                        <p:attrNameLst>
                                          <p:attrName>style.visibility</p:attrName>
                                        </p:attrNameLst>
                                      </p:cBhvr>
                                      <p:to>
                                        <p:strVal val="visible"/>
                                      </p:to>
                                    </p:set>
                                    <p:animEffect transition="in" filter="blinds(horizontal)">
                                      <p:cBhvr>
                                        <p:cTn id="12" dur="500"/>
                                        <p:tgtEl>
                                          <p:spTgt spid="15395"/>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5396"/>
                                        </p:tgtEl>
                                        <p:attrNameLst>
                                          <p:attrName>style.visibility</p:attrName>
                                        </p:attrNameLst>
                                      </p:cBhvr>
                                      <p:to>
                                        <p:strVal val="visible"/>
                                      </p:to>
                                    </p:set>
                                    <p:animEffect transition="in" filter="blinds(horizontal)">
                                      <p:cBhvr>
                                        <p:cTn id="15" dur="500"/>
                                        <p:tgtEl>
                                          <p:spTgt spid="1539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15397"/>
                                        </p:tgtEl>
                                        <p:attrNameLst>
                                          <p:attrName>style.visibility</p:attrName>
                                        </p:attrNameLst>
                                      </p:cBhvr>
                                      <p:to>
                                        <p:strVal val="visible"/>
                                      </p:to>
                                    </p:set>
                                    <p:animEffect transition="in" filter="blinds(horizontal)">
                                      <p:cBhvr>
                                        <p:cTn id="20" dur="500"/>
                                        <p:tgtEl>
                                          <p:spTgt spid="15397"/>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398"/>
                                        </p:tgtEl>
                                        <p:attrNameLst>
                                          <p:attrName>style.visibility</p:attrName>
                                        </p:attrNameLst>
                                      </p:cBhvr>
                                      <p:to>
                                        <p:strVal val="visible"/>
                                      </p:to>
                                    </p:set>
                                    <p:animEffect transition="in" filter="blinds(horizontal)">
                                      <p:cBhvr>
                                        <p:cTn id="23" dur="500"/>
                                        <p:tgtEl>
                                          <p:spTgt spid="15398"/>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5399"/>
                                        </p:tgtEl>
                                        <p:attrNameLst>
                                          <p:attrName>style.visibility</p:attrName>
                                        </p:attrNameLst>
                                      </p:cBhvr>
                                      <p:to>
                                        <p:strVal val="visible"/>
                                      </p:to>
                                    </p:set>
                                    <p:animEffect transition="in" filter="blinds(horizontal)">
                                      <p:cBhvr>
                                        <p:cTn id="28" dur="500"/>
                                        <p:tgtEl>
                                          <p:spTgt spid="1539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5400"/>
                                        </p:tgtEl>
                                        <p:attrNameLst>
                                          <p:attrName>style.visibility</p:attrName>
                                        </p:attrNameLst>
                                      </p:cBhvr>
                                      <p:to>
                                        <p:strVal val="visible"/>
                                      </p:to>
                                    </p:set>
                                    <p:animEffect transition="in" filter="blinds(horizontal)">
                                      <p:cBhvr>
                                        <p:cTn id="31" dur="500"/>
                                        <p:tgtEl>
                                          <p:spTgt spid="15400"/>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15401"/>
                                        </p:tgtEl>
                                        <p:attrNameLst>
                                          <p:attrName>style.visibility</p:attrName>
                                        </p:attrNameLst>
                                      </p:cBhvr>
                                      <p:to>
                                        <p:strVal val="visible"/>
                                      </p:to>
                                    </p:set>
                                    <p:animEffect transition="in" filter="blinds(horizontal)">
                                      <p:cBhvr>
                                        <p:cTn id="36" dur="500"/>
                                        <p:tgtEl>
                                          <p:spTgt spid="15401"/>
                                        </p:tgtEl>
                                      </p:cBhvr>
                                    </p:animEffect>
                                  </p:childTnLst>
                                </p:cTn>
                              </p:par>
                              <p:par>
                                <p:cTn id="37" presetID="3" presetClass="entr" presetSubtype="10" fill="hold" grpId="0" nodeType="withEffect">
                                  <p:stCondLst>
                                    <p:cond delay="0"/>
                                  </p:stCondLst>
                                  <p:childTnLst>
                                    <p:set>
                                      <p:cBhvr>
                                        <p:cTn id="38" dur="1" fill="hold">
                                          <p:stCondLst>
                                            <p:cond delay="0"/>
                                          </p:stCondLst>
                                        </p:cTn>
                                        <p:tgtEl>
                                          <p:spTgt spid="15402"/>
                                        </p:tgtEl>
                                        <p:attrNameLst>
                                          <p:attrName>style.visibility</p:attrName>
                                        </p:attrNameLst>
                                      </p:cBhvr>
                                      <p:to>
                                        <p:strVal val="visible"/>
                                      </p:to>
                                    </p:set>
                                    <p:animEffect transition="in" filter="blinds(horizontal)">
                                      <p:cBhvr>
                                        <p:cTn id="39" dur="500"/>
                                        <p:tgtEl>
                                          <p:spTgt spid="15402"/>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15403"/>
                                        </p:tgtEl>
                                        <p:attrNameLst>
                                          <p:attrName>style.visibility</p:attrName>
                                        </p:attrNameLst>
                                      </p:cBhvr>
                                      <p:to>
                                        <p:strVal val="visible"/>
                                      </p:to>
                                    </p:set>
                                    <p:animEffect transition="in" filter="blinds(horizontal)">
                                      <p:cBhvr>
                                        <p:cTn id="44" dur="500"/>
                                        <p:tgtEl>
                                          <p:spTgt spid="15403"/>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15404"/>
                                        </p:tgtEl>
                                        <p:attrNameLst>
                                          <p:attrName>style.visibility</p:attrName>
                                        </p:attrNameLst>
                                      </p:cBhvr>
                                      <p:to>
                                        <p:strVal val="visible"/>
                                      </p:to>
                                    </p:set>
                                    <p:animEffect transition="in" filter="blinds(horizontal)">
                                      <p:cBhvr>
                                        <p:cTn id="47" dur="500"/>
                                        <p:tgtEl>
                                          <p:spTgt spid="15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95" grpId="0"/>
      <p:bldP spid="15397" grpId="0"/>
      <p:bldP spid="15398" grpId="0"/>
      <p:bldP spid="15399" grpId="0"/>
      <p:bldP spid="15400" grpId="0"/>
      <p:bldP spid="15401" grpId="0"/>
      <p:bldP spid="15402" grpId="0"/>
      <p:bldP spid="15403" grpId="0"/>
      <p:bldP spid="15404" grpId="0"/>
      <p:bldP spid="15396" grpId="0"/>
    </p:bldLst>
  </p:timing>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108520"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endParaRPr lang="zh-CN" altLang="en-US" sz="4000" b="1" dirty="0">
              <a:latin typeface="华文行楷" panose="02010800040101010101" charset="-122"/>
              <a:ea typeface="华文行楷" panose="02010800040101010101" charset="-122"/>
            </a:endParaRPr>
          </a:p>
        </p:txBody>
      </p:sp>
      <p:sp>
        <p:nvSpPr>
          <p:cNvPr id="8" name="TextBox 7"/>
          <p:cNvSpPr txBox="1"/>
          <p:nvPr/>
        </p:nvSpPr>
        <p:spPr>
          <a:xfrm>
            <a:off x="333350" y="684947"/>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中外关联</a:t>
            </a:r>
            <a:endParaRPr lang="zh-CN" altLang="en-US" sz="2800" b="1" dirty="0"/>
          </a:p>
        </p:txBody>
      </p:sp>
      <p:graphicFrame>
        <p:nvGraphicFramePr>
          <p:cNvPr id="555023" name="对象 555022"/>
          <p:cNvGraphicFramePr/>
          <p:nvPr/>
        </p:nvGraphicFramePr>
        <p:xfrm>
          <a:off x="465138" y="2638425"/>
          <a:ext cx="8039100" cy="2335213"/>
        </p:xfrm>
        <a:graphic>
          <a:graphicData uri="http://schemas.openxmlformats.org/presentationml/2006/ole">
            <mc:AlternateContent xmlns:mc="http://schemas.openxmlformats.org/markup-compatibility/2006">
              <mc:Choice xmlns:v="urn:schemas-microsoft-com:vml" Requires="v">
                <p:oleObj spid="_x0000_s3831" r:id="rId3" imgW="8129270" imgH="2350135" progId="Word.Document.8">
                  <p:embed/>
                </p:oleObj>
              </mc:Choice>
              <mc:Fallback>
                <p:oleObj r:id="rId3" imgW="8129270" imgH="2350135" progId="Word.Document.8">
                  <p:embed/>
                  <p:pic>
                    <p:nvPicPr>
                      <p:cNvPr id="0" name="图片 3110"/>
                      <p:cNvPicPr/>
                      <p:nvPr/>
                    </p:nvPicPr>
                    <p:blipFill>
                      <a:blip r:embed="rId4"/>
                      <a:stretch>
                        <a:fillRect/>
                      </a:stretch>
                    </p:blipFill>
                    <p:spPr>
                      <a:xfrm>
                        <a:off x="465138" y="2638425"/>
                        <a:ext cx="8039100" cy="2335213"/>
                      </a:xfrm>
                      <a:prstGeom prst="rect">
                        <a:avLst/>
                      </a:prstGeom>
                      <a:noFill/>
                      <a:ln w="38100">
                        <a:noFill/>
                        <a:miter/>
                      </a:ln>
                    </p:spPr>
                  </p:pic>
                </p:oleObj>
              </mc:Fallback>
            </mc:AlternateContent>
          </a:graphicData>
        </a:graphic>
      </p:graphicFrame>
      <p:graphicFrame>
        <p:nvGraphicFramePr>
          <p:cNvPr id="555024" name="对象 555023"/>
          <p:cNvGraphicFramePr/>
          <p:nvPr/>
        </p:nvGraphicFramePr>
        <p:xfrm>
          <a:off x="468313" y="4606925"/>
          <a:ext cx="8035925" cy="1343025"/>
        </p:xfrm>
        <a:graphic>
          <a:graphicData uri="http://schemas.openxmlformats.org/presentationml/2006/ole">
            <mc:AlternateContent xmlns:mc="http://schemas.openxmlformats.org/markup-compatibility/2006">
              <mc:Choice xmlns:v="urn:schemas-microsoft-com:vml" Requires="v">
                <p:oleObj spid="_x0000_s3832" r:id="rId5" imgW="8037830" imgH="1347470" progId="Word.Document.8">
                  <p:embed/>
                </p:oleObj>
              </mc:Choice>
              <mc:Fallback>
                <p:oleObj r:id="rId5" imgW="8037830" imgH="1347470" progId="Word.Document.8">
                  <p:embed/>
                  <p:pic>
                    <p:nvPicPr>
                      <p:cNvPr id="0" name="图片 3111"/>
                      <p:cNvPicPr/>
                      <p:nvPr/>
                    </p:nvPicPr>
                    <p:blipFill>
                      <a:blip r:embed="rId6"/>
                      <a:stretch>
                        <a:fillRect/>
                      </a:stretch>
                    </p:blipFill>
                    <p:spPr>
                      <a:xfrm>
                        <a:off x="468313" y="4606925"/>
                        <a:ext cx="8035925" cy="1343025"/>
                      </a:xfrm>
                      <a:prstGeom prst="rect">
                        <a:avLst/>
                      </a:prstGeom>
                      <a:noFill/>
                      <a:ln w="38100">
                        <a:noFill/>
                        <a:miter/>
                      </a:ln>
                    </p:spPr>
                  </p:pic>
                </p:oleObj>
              </mc:Fallback>
            </mc:AlternateContent>
          </a:graphicData>
        </a:graphic>
      </p:graphicFrame>
      <p:pic>
        <p:nvPicPr>
          <p:cNvPr id="3224" name="Picture 152" descr="C:\Users\lscx\AppData\Local\Tongda\ispiritPro\users\772\images\2018003002716215258.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04864"/>
            <a:ext cx="9144000" cy="367695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14026" y="1447909"/>
            <a:ext cx="8322470" cy="461665"/>
          </a:xfrm>
          <a:prstGeom prst="rect">
            <a:avLst/>
          </a:prstGeom>
          <a:noFill/>
        </p:spPr>
        <p:txBody>
          <a:bodyPr wrap="square" rtlCol="0">
            <a:spAutoFit/>
          </a:bodyPr>
          <a:lstStyle/>
          <a:p>
            <a:r>
              <a:rPr lang="zh-CN" altLang="en-US" sz="2400" b="1" dirty="0" smtClean="0">
                <a:solidFill>
                  <a:srgbClr val="FF0000"/>
                </a:solidFill>
              </a:rPr>
              <a:t>文艺复兴与宋明理学对于人性要求的差异及对科技的影响</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55023"/>
                                        </p:tgtEl>
                                        <p:attrNameLst>
                                          <p:attrName>style.visibility</p:attrName>
                                        </p:attrNameLst>
                                      </p:cBhvr>
                                      <p:to>
                                        <p:strVal val="visible"/>
                                      </p:to>
                                    </p:set>
                                    <p:anim calcmode="lin" valueType="num">
                                      <p:cBhvr>
                                        <p:cTn id="7" dur="500" fill="hold"/>
                                        <p:tgtEl>
                                          <p:spTgt spid="555023"/>
                                        </p:tgtEl>
                                        <p:attrNameLst>
                                          <p:attrName>ppt_w</p:attrName>
                                        </p:attrNameLst>
                                      </p:cBhvr>
                                      <p:tavLst>
                                        <p:tav tm="0">
                                          <p:val>
                                            <p:fltVal val="0"/>
                                          </p:val>
                                        </p:tav>
                                        <p:tav tm="100000">
                                          <p:val>
                                            <p:strVal val="#ppt_w"/>
                                          </p:val>
                                        </p:tav>
                                      </p:tavLst>
                                    </p:anim>
                                    <p:anim calcmode="lin" valueType="num">
                                      <p:cBhvr>
                                        <p:cTn id="8" dur="500" fill="hold"/>
                                        <p:tgtEl>
                                          <p:spTgt spid="555023"/>
                                        </p:tgtEl>
                                        <p:attrNameLst>
                                          <p:attrName>ppt_h</p:attrName>
                                        </p:attrNameLst>
                                      </p:cBhvr>
                                      <p:tavLst>
                                        <p:tav tm="0">
                                          <p:val>
                                            <p:fltVal val="0"/>
                                          </p:val>
                                        </p:tav>
                                        <p:tav tm="100000">
                                          <p:val>
                                            <p:strVal val="#ppt_h"/>
                                          </p:val>
                                        </p:tav>
                                      </p:tavLst>
                                    </p:anim>
                                    <p:animEffect transition="in" filter="fade">
                                      <p:cBhvr>
                                        <p:cTn id="9" dur="500"/>
                                        <p:tgtEl>
                                          <p:spTgt spid="5550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55024"/>
                                        </p:tgtEl>
                                        <p:attrNameLst>
                                          <p:attrName>style.visibility</p:attrName>
                                        </p:attrNameLst>
                                      </p:cBhvr>
                                      <p:to>
                                        <p:strVal val="visible"/>
                                      </p:to>
                                    </p:set>
                                    <p:anim calcmode="lin" valueType="num">
                                      <p:cBhvr>
                                        <p:cTn id="14" dur="500" fill="hold"/>
                                        <p:tgtEl>
                                          <p:spTgt spid="555024"/>
                                        </p:tgtEl>
                                        <p:attrNameLst>
                                          <p:attrName>ppt_w</p:attrName>
                                        </p:attrNameLst>
                                      </p:cBhvr>
                                      <p:tavLst>
                                        <p:tav tm="0">
                                          <p:val>
                                            <p:fltVal val="0"/>
                                          </p:val>
                                        </p:tav>
                                        <p:tav tm="100000">
                                          <p:val>
                                            <p:strVal val="#ppt_w"/>
                                          </p:val>
                                        </p:tav>
                                      </p:tavLst>
                                    </p:anim>
                                    <p:anim calcmode="lin" valueType="num">
                                      <p:cBhvr>
                                        <p:cTn id="15" dur="500" fill="hold"/>
                                        <p:tgtEl>
                                          <p:spTgt spid="555024"/>
                                        </p:tgtEl>
                                        <p:attrNameLst>
                                          <p:attrName>ppt_h</p:attrName>
                                        </p:attrNameLst>
                                      </p:cBhvr>
                                      <p:tavLst>
                                        <p:tav tm="0">
                                          <p:val>
                                            <p:fltVal val="0"/>
                                          </p:val>
                                        </p:tav>
                                        <p:tav tm="100000">
                                          <p:val>
                                            <p:strVal val="#ppt_h"/>
                                          </p:val>
                                        </p:tav>
                                      </p:tavLst>
                                    </p:anim>
                                    <p:animEffect transition="in" filter="fade">
                                      <p:cBhvr>
                                        <p:cTn id="16" dur="500"/>
                                        <p:tgtEl>
                                          <p:spTgt spid="5550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9" name="TextBox 8"/>
          <p:cNvSpPr txBox="1"/>
          <p:nvPr/>
        </p:nvSpPr>
        <p:spPr>
          <a:xfrm>
            <a:off x="290474" y="799974"/>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再研考题</a:t>
            </a:r>
            <a:endParaRPr lang="zh-CN" altLang="en-US" sz="2800" b="1" dirty="0"/>
          </a:p>
        </p:txBody>
      </p:sp>
      <p:sp>
        <p:nvSpPr>
          <p:cNvPr id="3" name="矩形 2"/>
          <p:cNvSpPr/>
          <p:nvPr/>
        </p:nvSpPr>
        <p:spPr>
          <a:xfrm>
            <a:off x="611560" y="2276872"/>
            <a:ext cx="7660988" cy="2369880"/>
          </a:xfrm>
          <a:prstGeom prst="rect">
            <a:avLst/>
          </a:prstGeom>
        </p:spPr>
        <p:txBody>
          <a:bodyPr wrap="square">
            <a:spAutoFit/>
          </a:bodyPr>
          <a:lstStyle/>
          <a:p>
            <a:r>
              <a:rPr lang="zh-CN" altLang="en-US" sz="2400" b="1" dirty="0" smtClean="0">
                <a:solidFill>
                  <a:srgbClr val="FF0000"/>
                </a:solidFill>
              </a:rPr>
              <a:t>（</a:t>
            </a:r>
            <a:r>
              <a:rPr lang="en-US" altLang="zh-CN" sz="2400" b="1" dirty="0" smtClean="0">
                <a:solidFill>
                  <a:srgbClr val="FF0000"/>
                </a:solidFill>
              </a:rPr>
              <a:t>2017</a:t>
            </a:r>
            <a:r>
              <a:rPr lang="zh-CN" altLang="en-US" sz="2400" b="1" dirty="0" smtClean="0">
                <a:solidFill>
                  <a:srgbClr val="FF0000"/>
                </a:solidFill>
              </a:rPr>
              <a:t>年新课标</a:t>
            </a:r>
            <a:r>
              <a:rPr lang="en-US" altLang="zh-CN" sz="2400" b="1" dirty="0" smtClean="0">
                <a:solidFill>
                  <a:srgbClr val="FF0000"/>
                </a:solidFill>
              </a:rPr>
              <a:t>2</a:t>
            </a:r>
            <a:r>
              <a:rPr lang="zh-CN" altLang="en-US" sz="2400" b="1" dirty="0" smtClean="0">
                <a:solidFill>
                  <a:srgbClr val="FF0000"/>
                </a:solidFill>
              </a:rPr>
              <a:t>卷</a:t>
            </a:r>
            <a:r>
              <a:rPr lang="en-US" altLang="zh-CN" sz="2400" b="1" dirty="0">
                <a:solidFill>
                  <a:srgbClr val="FF0000"/>
                </a:solidFill>
              </a:rPr>
              <a:t>· </a:t>
            </a:r>
            <a:r>
              <a:rPr lang="en-US" altLang="zh-CN" sz="2400" b="1" dirty="0" smtClean="0">
                <a:solidFill>
                  <a:srgbClr val="FF0000"/>
                </a:solidFill>
              </a:rPr>
              <a:t>33</a:t>
            </a:r>
            <a:r>
              <a:rPr lang="zh-CN" altLang="en-US" sz="2400" b="1" dirty="0" smtClean="0">
                <a:solidFill>
                  <a:srgbClr val="FF0000"/>
                </a:solidFill>
              </a:rPr>
              <a:t>）</a:t>
            </a:r>
            <a:r>
              <a:rPr lang="en-US" altLang="zh-CN" sz="2400" b="1" dirty="0" smtClean="0"/>
              <a:t>13</a:t>
            </a:r>
            <a:r>
              <a:rPr lang="zh-CN" altLang="zh-CN" sz="2400" b="1" dirty="0"/>
              <a:t>世纪后半期，佛罗伦萨市政府决定扩建一座小而简陋的教堂，并专门发布公告称，教堂要与“佛罗伦萨的众多市民的意志结合而成的高贵的心灵相一致”。这反映出，当时佛罗伦萨</a:t>
            </a:r>
          </a:p>
          <a:p>
            <a:r>
              <a:rPr lang="en-US" altLang="zh-CN" sz="2400" b="1" dirty="0">
                <a:solidFill>
                  <a:srgbClr val="FF0000"/>
                </a:solidFill>
              </a:rPr>
              <a:t>A</a:t>
            </a:r>
            <a:r>
              <a:rPr lang="zh-CN" altLang="zh-CN" sz="2400" b="1" dirty="0">
                <a:solidFill>
                  <a:srgbClr val="FF0000"/>
                </a:solidFill>
              </a:rPr>
              <a:t>．工商业阶层成长壮大</a:t>
            </a:r>
            <a:r>
              <a:rPr lang="en-US" altLang="zh-CN" sz="2400" b="1" dirty="0">
                <a:solidFill>
                  <a:srgbClr val="FF0000"/>
                </a:solidFill>
              </a:rPr>
              <a:t>            </a:t>
            </a:r>
            <a:r>
              <a:rPr lang="en-US" altLang="zh-CN" sz="2400" b="1" dirty="0" smtClean="0"/>
              <a:t>B</a:t>
            </a:r>
            <a:r>
              <a:rPr lang="zh-CN" altLang="zh-CN" sz="2400" b="1" dirty="0"/>
              <a:t>．人文主义广泛传播</a:t>
            </a:r>
          </a:p>
          <a:p>
            <a:r>
              <a:rPr lang="en-US" altLang="zh-CN" sz="2400" b="1" dirty="0"/>
              <a:t>C</a:t>
            </a:r>
            <a:r>
              <a:rPr lang="zh-CN" altLang="zh-CN" sz="2400" b="1" dirty="0"/>
              <a:t>．教会权威进一步提升</a:t>
            </a:r>
            <a:r>
              <a:rPr lang="en-US" altLang="zh-CN" sz="2400" b="1" dirty="0"/>
              <a:t>            </a:t>
            </a:r>
            <a:r>
              <a:rPr lang="en-US" altLang="zh-CN" sz="2400" b="1" dirty="0" smtClean="0"/>
              <a:t>D</a:t>
            </a:r>
            <a:r>
              <a:rPr lang="zh-CN" altLang="zh-CN" sz="2400" b="1" dirty="0"/>
              <a:t>．新教理论初步形成</a:t>
            </a:r>
          </a:p>
        </p:txBody>
      </p:sp>
      <p:sp>
        <p:nvSpPr>
          <p:cNvPr id="4" name="TextBox 3"/>
          <p:cNvSpPr txBox="1"/>
          <p:nvPr/>
        </p:nvSpPr>
        <p:spPr>
          <a:xfrm>
            <a:off x="649356" y="1574930"/>
            <a:ext cx="6514932" cy="523220"/>
          </a:xfrm>
          <a:prstGeom prst="rect">
            <a:avLst/>
          </a:prstGeom>
          <a:noFill/>
        </p:spPr>
        <p:txBody>
          <a:bodyPr wrap="square" rtlCol="0">
            <a:spAutoFit/>
          </a:bodyPr>
          <a:lstStyle/>
          <a:p>
            <a:r>
              <a:rPr lang="zh-CN" altLang="en-US" sz="2800" b="1" dirty="0" smtClean="0"/>
              <a:t>视角</a:t>
            </a:r>
            <a:r>
              <a:rPr lang="en-US" altLang="zh-CN" sz="2800" b="1" dirty="0" smtClean="0"/>
              <a:t>1</a:t>
            </a:r>
            <a:r>
              <a:rPr lang="zh-CN" altLang="en-US" sz="2800" b="1" dirty="0" smtClean="0"/>
              <a:t>：从经济发展角度考察社会转型</a:t>
            </a:r>
            <a:endParaRPr lang="zh-CN" altLang="en-US" sz="2800" b="1"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649356" y="1574930"/>
            <a:ext cx="7523044" cy="523220"/>
          </a:xfrm>
          <a:prstGeom prst="rect">
            <a:avLst/>
          </a:prstGeom>
          <a:noFill/>
        </p:spPr>
        <p:txBody>
          <a:bodyPr wrap="square" rtlCol="0">
            <a:spAutoFit/>
          </a:bodyPr>
          <a:lstStyle/>
          <a:p>
            <a:r>
              <a:rPr lang="zh-CN" altLang="en-US" sz="2800" b="1" dirty="0" smtClean="0"/>
              <a:t>视角</a:t>
            </a:r>
            <a:r>
              <a:rPr lang="en-US" altLang="zh-CN" sz="2800" b="1" dirty="0" smtClean="0"/>
              <a:t>2</a:t>
            </a:r>
            <a:r>
              <a:rPr lang="zh-CN" altLang="en-US" sz="2800" b="1" dirty="0" smtClean="0"/>
              <a:t>：从创设新情境角度考察美国共和制</a:t>
            </a:r>
            <a:endParaRPr lang="zh-CN" altLang="en-US" sz="2800" b="1" dirty="0"/>
          </a:p>
        </p:txBody>
      </p:sp>
      <p:sp>
        <p:nvSpPr>
          <p:cNvPr id="2" name="矩形 1"/>
          <p:cNvSpPr/>
          <p:nvPr/>
        </p:nvSpPr>
        <p:spPr>
          <a:xfrm>
            <a:off x="649356" y="2136339"/>
            <a:ext cx="7667060" cy="3108543"/>
          </a:xfrm>
          <a:prstGeom prst="rect">
            <a:avLst/>
          </a:prstGeom>
        </p:spPr>
        <p:txBody>
          <a:bodyPr wrap="square">
            <a:spAutoFit/>
          </a:bodyPr>
          <a:lstStyle/>
          <a:p>
            <a:r>
              <a:rPr lang="zh-CN" altLang="en-US" sz="2400" b="1" dirty="0">
                <a:solidFill>
                  <a:srgbClr val="FF0000"/>
                </a:solidFill>
              </a:rPr>
              <a:t>（</a:t>
            </a:r>
            <a:r>
              <a:rPr lang="en-US" altLang="zh-CN" sz="2400" b="1" dirty="0" smtClean="0">
                <a:solidFill>
                  <a:srgbClr val="FF0000"/>
                </a:solidFill>
              </a:rPr>
              <a:t>2017</a:t>
            </a:r>
            <a:r>
              <a:rPr lang="zh-CN" altLang="en-US" sz="2400" b="1" dirty="0" smtClean="0">
                <a:solidFill>
                  <a:srgbClr val="FF0000"/>
                </a:solidFill>
              </a:rPr>
              <a:t>年新</a:t>
            </a:r>
            <a:r>
              <a:rPr lang="zh-CN" altLang="en-US" sz="2400" b="1" dirty="0">
                <a:solidFill>
                  <a:srgbClr val="FF0000"/>
                </a:solidFill>
              </a:rPr>
              <a:t>课</a:t>
            </a:r>
            <a:r>
              <a:rPr lang="zh-CN" altLang="en-US" sz="2400" b="1" dirty="0" smtClean="0">
                <a:solidFill>
                  <a:srgbClr val="FF0000"/>
                </a:solidFill>
              </a:rPr>
              <a:t>标</a:t>
            </a:r>
            <a:r>
              <a:rPr lang="en-US" altLang="zh-CN" sz="2400" b="1" dirty="0" smtClean="0">
                <a:solidFill>
                  <a:srgbClr val="FF0000"/>
                </a:solidFill>
              </a:rPr>
              <a:t>2</a:t>
            </a:r>
            <a:r>
              <a:rPr lang="zh-CN" altLang="en-US" sz="2400" b="1" dirty="0" smtClean="0">
                <a:solidFill>
                  <a:srgbClr val="FF0000"/>
                </a:solidFill>
              </a:rPr>
              <a:t>卷</a:t>
            </a:r>
            <a:r>
              <a:rPr lang="en-US" altLang="zh-CN" sz="2400" b="1" dirty="0">
                <a:solidFill>
                  <a:srgbClr val="FF0000"/>
                </a:solidFill>
              </a:rPr>
              <a:t>· </a:t>
            </a:r>
            <a:r>
              <a:rPr lang="en-US" altLang="zh-CN" sz="2400" b="1" dirty="0" smtClean="0">
                <a:solidFill>
                  <a:srgbClr val="FF0000"/>
                </a:solidFill>
              </a:rPr>
              <a:t>34</a:t>
            </a:r>
            <a:r>
              <a:rPr lang="zh-CN" altLang="en-US" sz="2400" b="1" dirty="0" smtClean="0">
                <a:solidFill>
                  <a:srgbClr val="FF0000"/>
                </a:solidFill>
              </a:rPr>
              <a:t>）</a:t>
            </a:r>
            <a:r>
              <a:rPr lang="en-US" altLang="zh-CN" sz="2400" b="1" dirty="0" smtClean="0"/>
              <a:t>1800</a:t>
            </a:r>
            <a:r>
              <a:rPr lang="zh-CN" altLang="zh-CN" sz="2400" b="1" dirty="0"/>
              <a:t>年，美国总统、联邦党人亚当斯要求政见不同的内阁成员皮克林辞职，遭到皮克林拒绝，于是亚当斯将其免职。皮克林因此成为美国历史上第一位被总统免职的内阁成员。亚当斯</a:t>
            </a:r>
            <a:r>
              <a:rPr lang="zh-CN" altLang="zh-CN" sz="2400" b="1" dirty="0" smtClean="0"/>
              <a:t>此举</a:t>
            </a:r>
            <a:endParaRPr lang="zh-CN" altLang="zh-CN" sz="2400" b="1" dirty="0"/>
          </a:p>
          <a:p>
            <a:r>
              <a:rPr lang="en-US" altLang="zh-CN" sz="2400" b="1" dirty="0"/>
              <a:t>A</a:t>
            </a:r>
            <a:r>
              <a:rPr lang="zh-CN" altLang="zh-CN" sz="2400" b="1" dirty="0"/>
              <a:t>．加强了联邦政府的行政权力</a:t>
            </a:r>
            <a:r>
              <a:rPr lang="en-US" altLang="zh-CN" sz="2400" b="1" dirty="0"/>
              <a:t>         </a:t>
            </a:r>
            <a:r>
              <a:rPr lang="en-US" altLang="zh-CN" sz="2400" b="1" dirty="0" smtClean="0"/>
              <a:t/>
            </a:r>
            <a:br>
              <a:rPr lang="en-US" altLang="zh-CN" sz="2400" b="1" dirty="0" smtClean="0"/>
            </a:br>
            <a:r>
              <a:rPr lang="en-US" altLang="zh-CN" sz="2400" b="1" dirty="0" smtClean="0"/>
              <a:t>B</a:t>
            </a:r>
            <a:r>
              <a:rPr lang="zh-CN" altLang="zh-CN" sz="2400" b="1" dirty="0"/>
              <a:t>．体现了总统与内阁之间权限不明</a:t>
            </a:r>
          </a:p>
          <a:p>
            <a:r>
              <a:rPr lang="en-US" altLang="zh-CN" sz="2400" b="1" dirty="0">
                <a:solidFill>
                  <a:srgbClr val="FF0000"/>
                </a:solidFill>
              </a:rPr>
              <a:t>C</a:t>
            </a:r>
            <a:r>
              <a:rPr lang="zh-CN" altLang="zh-CN" sz="2400" b="1" dirty="0">
                <a:solidFill>
                  <a:srgbClr val="FF0000"/>
                </a:solidFill>
              </a:rPr>
              <a:t>．行使了宪法赋予总统的职权</a:t>
            </a:r>
            <a:r>
              <a:rPr lang="en-US" altLang="zh-CN" sz="2400" b="1" dirty="0">
                <a:solidFill>
                  <a:srgbClr val="FF0000"/>
                </a:solidFill>
              </a:rPr>
              <a:t>         </a:t>
            </a:r>
            <a:r>
              <a:rPr lang="en-US" altLang="zh-CN" sz="2400" b="1" dirty="0" smtClean="0"/>
              <a:t/>
            </a:r>
            <a:br>
              <a:rPr lang="en-US" altLang="zh-CN" sz="2400" b="1" dirty="0" smtClean="0"/>
            </a:br>
            <a:r>
              <a:rPr lang="en-US" altLang="zh-CN" sz="2400" b="1" dirty="0" smtClean="0"/>
              <a:t>D</a:t>
            </a:r>
            <a:r>
              <a:rPr lang="zh-CN" altLang="zh-CN" sz="2400" b="1" dirty="0"/>
              <a:t>．反映了联邦党与其他党派的斗争</a:t>
            </a:r>
          </a:p>
        </p:txBody>
      </p:sp>
      <p:sp>
        <p:nvSpPr>
          <p:cNvPr id="10" name="TextBox 9"/>
          <p:cNvSpPr txBox="1"/>
          <p:nvPr/>
        </p:nvSpPr>
        <p:spPr>
          <a:xfrm>
            <a:off x="290474" y="799974"/>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再研考题</a:t>
            </a:r>
            <a:endParaRPr lang="zh-CN" altLang="en-US" sz="2800" b="1"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649356" y="1574930"/>
            <a:ext cx="7523044" cy="523220"/>
          </a:xfrm>
          <a:prstGeom prst="rect">
            <a:avLst/>
          </a:prstGeom>
          <a:noFill/>
        </p:spPr>
        <p:txBody>
          <a:bodyPr wrap="square" rtlCol="0">
            <a:spAutoFit/>
          </a:bodyPr>
          <a:lstStyle/>
          <a:p>
            <a:r>
              <a:rPr lang="zh-CN" altLang="en-US" sz="2800" b="1" dirty="0" smtClean="0"/>
              <a:t>视角</a:t>
            </a:r>
            <a:r>
              <a:rPr lang="en-US" altLang="zh-CN" sz="2800" b="1" dirty="0" smtClean="0"/>
              <a:t>3</a:t>
            </a:r>
            <a:r>
              <a:rPr lang="zh-CN" altLang="en-US" sz="2800" b="1" dirty="0" smtClean="0"/>
              <a:t>：从创设新情境考察英国君主立宪制</a:t>
            </a:r>
            <a:endParaRPr lang="zh-CN" altLang="en-US" sz="2800" b="1" dirty="0"/>
          </a:p>
        </p:txBody>
      </p:sp>
      <p:sp>
        <p:nvSpPr>
          <p:cNvPr id="10" name="矩形 9"/>
          <p:cNvSpPr/>
          <p:nvPr/>
        </p:nvSpPr>
        <p:spPr>
          <a:xfrm>
            <a:off x="755576" y="2274838"/>
            <a:ext cx="6912768" cy="2739211"/>
          </a:xfrm>
          <a:prstGeom prst="rect">
            <a:avLst/>
          </a:prstGeom>
        </p:spPr>
        <p:txBody>
          <a:bodyPr wrap="square">
            <a:spAutoFit/>
          </a:bodyPr>
          <a:lstStyle/>
          <a:p>
            <a:r>
              <a:rPr lang="zh-CN" altLang="zh-CN" sz="2400" b="1" dirty="0">
                <a:solidFill>
                  <a:srgbClr val="FF0000"/>
                </a:solidFill>
              </a:rPr>
              <a:t>（</a:t>
            </a:r>
            <a:r>
              <a:rPr lang="en-US" altLang="zh-CN" sz="2400" b="1" dirty="0" smtClean="0">
                <a:solidFill>
                  <a:srgbClr val="FF0000"/>
                </a:solidFill>
              </a:rPr>
              <a:t>2017</a:t>
            </a:r>
            <a:r>
              <a:rPr lang="zh-CN" altLang="en-US" sz="2400" b="1" dirty="0" smtClean="0">
                <a:solidFill>
                  <a:srgbClr val="FF0000"/>
                </a:solidFill>
              </a:rPr>
              <a:t>年</a:t>
            </a:r>
            <a:r>
              <a:rPr lang="zh-CN" altLang="zh-CN" sz="2400" b="1" dirty="0" smtClean="0">
                <a:solidFill>
                  <a:srgbClr val="FF0000"/>
                </a:solidFill>
              </a:rPr>
              <a:t>海南高考</a:t>
            </a:r>
            <a:r>
              <a:rPr lang="en-US" altLang="zh-CN" sz="2400" b="1" dirty="0">
                <a:solidFill>
                  <a:srgbClr val="FF0000"/>
                </a:solidFill>
              </a:rPr>
              <a:t>· 16</a:t>
            </a:r>
            <a:r>
              <a:rPr lang="zh-CN" altLang="zh-CN" sz="2400" b="1" dirty="0">
                <a:solidFill>
                  <a:srgbClr val="FF0000"/>
                </a:solidFill>
              </a:rPr>
              <a:t>）</a:t>
            </a:r>
            <a:r>
              <a:rPr lang="en-US" altLang="zh-CN" sz="2400" b="1" dirty="0"/>
              <a:t>1689</a:t>
            </a:r>
            <a:r>
              <a:rPr lang="zh-CN" altLang="zh-CN" sz="2400" b="1" dirty="0"/>
              <a:t>年，英国议会决定拥戴威廉和玛丽为英国国王和女王，同时选派代表将王冠连同《权利宣言》（《权利法案》的初稿）一起呈献给二人，并当面宣读，威廉和玛丽心照不宣地全部接受。这一事件所体现的政治</a:t>
            </a:r>
            <a:r>
              <a:rPr lang="zh-CN" altLang="zh-CN" sz="2400" b="1" dirty="0" smtClean="0"/>
              <a:t>理念是</a:t>
            </a:r>
            <a:endParaRPr lang="zh-CN" altLang="zh-CN" sz="2400" b="1" dirty="0"/>
          </a:p>
          <a:p>
            <a:r>
              <a:rPr lang="en-US" altLang="zh-CN" sz="2400" b="1" dirty="0"/>
              <a:t>A</a:t>
            </a:r>
            <a:r>
              <a:rPr lang="zh-CN" altLang="zh-CN" sz="2400" b="1" dirty="0"/>
              <a:t>．天赋人权</a:t>
            </a:r>
            <a:r>
              <a:rPr lang="en-US" altLang="zh-CN" sz="2400" b="1" dirty="0"/>
              <a:t>      </a:t>
            </a:r>
            <a:r>
              <a:rPr lang="en-US" altLang="zh-CN" sz="2400" b="1" dirty="0" smtClean="0"/>
              <a:t> B</a:t>
            </a:r>
            <a:r>
              <a:rPr lang="zh-CN" altLang="zh-CN" sz="2400" b="1" dirty="0"/>
              <a:t>．民主共和</a:t>
            </a:r>
            <a:r>
              <a:rPr lang="en-US" altLang="zh-CN" sz="2400" b="1" dirty="0"/>
              <a:t>       </a:t>
            </a:r>
            <a:r>
              <a:rPr lang="en-US" altLang="zh-CN" sz="2400" b="1" dirty="0" smtClean="0"/>
              <a:t/>
            </a:r>
            <a:br>
              <a:rPr lang="en-US" altLang="zh-CN" sz="2400" b="1" dirty="0" smtClean="0"/>
            </a:br>
            <a:r>
              <a:rPr lang="en-US" altLang="zh-CN" sz="2400" b="1" dirty="0" smtClean="0">
                <a:solidFill>
                  <a:srgbClr val="FF0000"/>
                </a:solidFill>
              </a:rPr>
              <a:t>C</a:t>
            </a:r>
            <a:r>
              <a:rPr lang="zh-CN" altLang="zh-CN" sz="2400" b="1" dirty="0">
                <a:solidFill>
                  <a:srgbClr val="FF0000"/>
                </a:solidFill>
              </a:rPr>
              <a:t>．君主立宪</a:t>
            </a:r>
            <a:r>
              <a:rPr lang="en-US" altLang="zh-CN" sz="2400" b="1" dirty="0">
                <a:solidFill>
                  <a:srgbClr val="FF0000"/>
                </a:solidFill>
              </a:rPr>
              <a:t>       </a:t>
            </a:r>
            <a:r>
              <a:rPr lang="en-US" altLang="zh-CN" sz="2400" b="1" dirty="0"/>
              <a:t>D</a:t>
            </a:r>
            <a:r>
              <a:rPr lang="zh-CN" altLang="zh-CN" sz="2400" b="1" dirty="0"/>
              <a:t>．权力制衡</a:t>
            </a:r>
          </a:p>
        </p:txBody>
      </p:sp>
      <p:sp>
        <p:nvSpPr>
          <p:cNvPr id="11" name="TextBox 10"/>
          <p:cNvSpPr txBox="1"/>
          <p:nvPr/>
        </p:nvSpPr>
        <p:spPr>
          <a:xfrm>
            <a:off x="290474" y="799974"/>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再研考题</a:t>
            </a:r>
            <a:endParaRPr lang="zh-CN" altLang="en-US" sz="2800" b="1"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4" name="TextBox 3"/>
          <p:cNvSpPr txBox="1"/>
          <p:nvPr/>
        </p:nvSpPr>
        <p:spPr>
          <a:xfrm>
            <a:off x="428096" y="1574930"/>
            <a:ext cx="8608400" cy="523220"/>
          </a:xfrm>
          <a:prstGeom prst="rect">
            <a:avLst/>
          </a:prstGeom>
          <a:noFill/>
        </p:spPr>
        <p:txBody>
          <a:bodyPr wrap="square" rtlCol="0">
            <a:spAutoFit/>
          </a:bodyPr>
          <a:lstStyle/>
          <a:p>
            <a:r>
              <a:rPr lang="zh-CN" altLang="en-US" sz="2800" b="1" dirty="0" smtClean="0"/>
              <a:t>视角</a:t>
            </a:r>
            <a:r>
              <a:rPr lang="en-US" altLang="zh-CN" sz="2800" b="1" dirty="0" smtClean="0"/>
              <a:t>4</a:t>
            </a:r>
            <a:r>
              <a:rPr lang="zh-CN" altLang="en-US" sz="2800" b="1" dirty="0" smtClean="0"/>
              <a:t>：从社会史观角度考察新航路与殖民扩张的影响</a:t>
            </a:r>
            <a:endParaRPr lang="zh-CN" altLang="en-US" sz="2800" b="1" dirty="0"/>
          </a:p>
        </p:txBody>
      </p:sp>
      <p:sp>
        <p:nvSpPr>
          <p:cNvPr id="11" name="矩形 2"/>
          <p:cNvSpPr/>
          <p:nvPr/>
        </p:nvSpPr>
        <p:spPr>
          <a:xfrm>
            <a:off x="157002" y="2276872"/>
            <a:ext cx="8820150" cy="1754326"/>
          </a:xfrm>
          <a:prstGeom prst="rect">
            <a:avLst/>
          </a:prstGeom>
          <a:noFill/>
          <a:ln w="9525">
            <a:noFill/>
          </a:ln>
        </p:spPr>
        <p:txBody>
          <a:bodyPr>
            <a:spAutoFit/>
          </a:bodyPr>
          <a:lstStyle/>
          <a:p>
            <a:pPr marL="250825" lvl="0" indent="-250825" algn="just" defTabSz="0" eaLnBrk="1" hangingPunct="1">
              <a:lnSpc>
                <a:spcPct val="150000"/>
              </a:lnSpc>
              <a:tabLst>
                <a:tab pos="2700655" algn="l"/>
              </a:tabLst>
            </a:pPr>
            <a:r>
              <a:rPr lang="en-US" altLang="zh-CN" sz="2400" b="1" dirty="0" smtClean="0">
                <a:solidFill>
                  <a:srgbClr val="FF0000"/>
                </a:solidFill>
                <a:latin typeface="楷体" panose="02010609060101010101" pitchFamily="49" charset="-122"/>
                <a:ea typeface="楷体" panose="02010609060101010101" pitchFamily="49" charset="-122"/>
              </a:rPr>
              <a:t>(2015</a:t>
            </a:r>
            <a:r>
              <a:rPr lang="zh-CN" altLang="en-US" sz="2400" b="1" dirty="0" smtClean="0">
                <a:solidFill>
                  <a:srgbClr val="FF0000"/>
                </a:solidFill>
                <a:latin typeface="楷体" panose="02010609060101010101" pitchFamily="49" charset="-122"/>
                <a:ea typeface="楷体" panose="02010609060101010101" pitchFamily="49" charset="-122"/>
              </a:rPr>
              <a:t>年新</a:t>
            </a:r>
            <a:r>
              <a:rPr lang="zh-CN" altLang="zh-CN" sz="2400" b="1" dirty="0" smtClean="0">
                <a:solidFill>
                  <a:srgbClr val="FF0000"/>
                </a:solidFill>
                <a:latin typeface="楷体" panose="02010609060101010101" pitchFamily="49" charset="-122"/>
                <a:ea typeface="楷体" panose="02010609060101010101" pitchFamily="49" charset="-122"/>
              </a:rPr>
              <a:t>课标</a:t>
            </a:r>
            <a:r>
              <a:rPr lang="en-US" altLang="zh-CN" sz="2400" b="1" dirty="0" smtClean="0">
                <a:solidFill>
                  <a:srgbClr val="FF0000"/>
                </a:solidFill>
                <a:latin typeface="楷体" panose="02010609060101010101" pitchFamily="49" charset="-122"/>
                <a:ea typeface="楷体" panose="02010609060101010101" pitchFamily="49" charset="-122"/>
              </a:rPr>
              <a:t>2</a:t>
            </a:r>
            <a:r>
              <a:rPr lang="zh-CN" altLang="en-US" sz="2400" b="1" dirty="0" smtClean="0">
                <a:solidFill>
                  <a:srgbClr val="FF0000"/>
                </a:solidFill>
                <a:latin typeface="楷体" panose="02010609060101010101" pitchFamily="49" charset="-122"/>
                <a:ea typeface="楷体" panose="02010609060101010101" pitchFamily="49" charset="-122"/>
              </a:rPr>
              <a:t>卷</a:t>
            </a:r>
            <a:r>
              <a:rPr lang="en-US" altLang="zh-CN" sz="2400" b="1" dirty="0">
                <a:solidFill>
                  <a:srgbClr val="FF0000"/>
                </a:solidFill>
              </a:rPr>
              <a:t>· </a:t>
            </a:r>
            <a:r>
              <a:rPr lang="en-US" altLang="zh-CN" sz="2400" b="1" dirty="0" smtClean="0">
                <a:solidFill>
                  <a:srgbClr val="FF0000"/>
                </a:solidFill>
                <a:latin typeface="楷体" panose="02010609060101010101" pitchFamily="49" charset="-122"/>
                <a:ea typeface="楷体" panose="02010609060101010101" pitchFamily="49" charset="-122"/>
              </a:rPr>
              <a:t>32)17</a:t>
            </a:r>
            <a:r>
              <a:rPr lang="zh-CN" altLang="zh-CN" sz="2400" b="1" dirty="0">
                <a:latin typeface="楷体" panose="02010609060101010101" pitchFamily="49" charset="-122"/>
                <a:ea typeface="楷体" panose="02010609060101010101" pitchFamily="49" charset="-122"/>
              </a:rPr>
              <a:t>世纪</a:t>
            </a:r>
            <a:r>
              <a:rPr lang="en-US" altLang="zh-CN" sz="2400" b="1" dirty="0">
                <a:latin typeface="楷体" panose="02010609060101010101" pitchFamily="49" charset="-122"/>
                <a:ea typeface="楷体" panose="02010609060101010101" pitchFamily="49" charset="-122"/>
              </a:rPr>
              <a:t>60</a:t>
            </a:r>
            <a:r>
              <a:rPr lang="zh-CN" altLang="zh-CN" sz="2400" b="1" dirty="0">
                <a:latin typeface="楷体" panose="02010609060101010101" pitchFamily="49" charset="-122"/>
                <a:ea typeface="楷体" panose="02010609060101010101" pitchFamily="49" charset="-122"/>
              </a:rPr>
              <a:t>年代，茶叶在英国只是上流社会的消费品；到</a:t>
            </a:r>
            <a:r>
              <a:rPr lang="en-US" altLang="zh-CN" sz="2400" b="1" dirty="0">
                <a:latin typeface="楷体" panose="02010609060101010101" pitchFamily="49" charset="-122"/>
                <a:ea typeface="楷体" panose="02010609060101010101" pitchFamily="49" charset="-122"/>
              </a:rPr>
              <a:t>18</a:t>
            </a:r>
            <a:r>
              <a:rPr lang="zh-CN" altLang="zh-CN" sz="2400" b="1" dirty="0">
                <a:latin typeface="楷体" panose="02010609060101010101" pitchFamily="49" charset="-122"/>
                <a:ea typeface="楷体" panose="02010609060101010101" pitchFamily="49" charset="-122"/>
              </a:rPr>
              <a:t>世纪末，茶叶已成为普通民众的日常消费品。这反映了当时的</a:t>
            </a:r>
            <a:r>
              <a:rPr lang="zh-CN" altLang="zh-CN" sz="2400" b="1" dirty="0" smtClean="0">
                <a:latin typeface="楷体" panose="02010609060101010101" pitchFamily="49" charset="-122"/>
                <a:ea typeface="楷体" panose="02010609060101010101" pitchFamily="49" charset="-122"/>
              </a:rPr>
              <a:t>英国</a:t>
            </a:r>
            <a:endParaRPr lang="zh-CN" altLang="zh-CN" sz="2400" dirty="0">
              <a:latin typeface="楷体" panose="02010609060101010101" pitchFamily="49" charset="-122"/>
              <a:ea typeface="楷体" panose="02010609060101010101" pitchFamily="49" charset="-122"/>
            </a:endParaRPr>
          </a:p>
        </p:txBody>
      </p:sp>
      <p:sp>
        <p:nvSpPr>
          <p:cNvPr id="12" name="矩形 11"/>
          <p:cNvSpPr/>
          <p:nvPr/>
        </p:nvSpPr>
        <p:spPr>
          <a:xfrm>
            <a:off x="566220" y="4031809"/>
            <a:ext cx="8099425" cy="1200329"/>
          </a:xfrm>
          <a:prstGeom prst="rect">
            <a:avLst/>
          </a:prstGeom>
        </p:spPr>
        <p:txBody>
          <a:bodyPr>
            <a:spAutoFit/>
          </a:bodyPr>
          <a:lstStyle/>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A.</a:t>
            </a:r>
            <a:r>
              <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a:rPr>
              <a:t>等级观念明显淡化</a:t>
            </a:r>
            <a:r>
              <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 </a:t>
            </a:r>
            <a:r>
              <a:rPr kumimoji="0" lang="en-US"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	B.</a:t>
            </a:r>
            <a:r>
              <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a:rPr>
              <a:t>崇尚东方的生活方式</a:t>
            </a:r>
            <a:endPar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endParaRPr>
          </a:p>
          <a:p>
            <a:pPr marL="0" marR="0" lvl="0" indent="0" algn="just" defTabSz="914400" rtl="0" eaLnBrk="1" fontAlgn="base" latinLnBrk="0" hangingPunct="1">
              <a:lnSpc>
                <a:spcPct val="150000"/>
              </a:lnSpc>
              <a:spcBef>
                <a:spcPct val="0"/>
              </a:spcBef>
              <a:spcAft>
                <a:spcPts val="0"/>
              </a:spcAft>
              <a:buClrTx/>
              <a:buSzTx/>
              <a:buFontTx/>
              <a:buNone/>
              <a:tabLst>
                <a:tab pos="2700655" algn="l"/>
              </a:tabLst>
              <a:defRPr/>
            </a:pPr>
            <a:r>
              <a:rPr kumimoji="0" lang="en-US"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C.</a:t>
            </a:r>
            <a:r>
              <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Times New Roman" panose="02020603050405020304"/>
              </a:rPr>
              <a:t>贫富差距日益缩小</a:t>
            </a:r>
            <a:r>
              <a:rPr kumimoji="0" lang="zh-CN"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 </a:t>
            </a:r>
            <a:r>
              <a:rPr kumimoji="0" lang="en-US" altLang="zh-CN" sz="2400" b="1" i="0" u="none" strike="noStrike" kern="1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Courier New" panose="02070309020205020404"/>
              </a:rPr>
              <a:t>	</a:t>
            </a:r>
            <a:r>
              <a:rPr kumimoji="0" lang="en-US" altLang="zh-CN" sz="2400" b="1" i="0" u="none" strike="noStrike" kern="1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Courier New" panose="02070309020205020404"/>
              </a:rPr>
              <a:t>D.</a:t>
            </a:r>
            <a:r>
              <a:rPr kumimoji="0" lang="zh-CN" altLang="zh-CN" sz="2400" b="1" i="0" u="none" strike="noStrike" kern="1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Times New Roman" panose="02020603050405020304"/>
              </a:rPr>
              <a:t>扩大了与东方的贸易</a:t>
            </a:r>
            <a:endParaRPr kumimoji="0" lang="zh-CN" altLang="zh-CN" sz="2400" b="1" i="0" u="none" strike="noStrike" kern="100" cap="none" spc="0" normalizeH="0" baseline="0" noProof="0" dirty="0">
              <a:ln>
                <a:noFill/>
              </a:ln>
              <a:solidFill>
                <a:srgbClr val="FF0000"/>
              </a:solidFill>
              <a:effectLst/>
              <a:uLnTx/>
              <a:uFillTx/>
              <a:latin typeface="楷体" panose="02010609060101010101" pitchFamily="49" charset="-122"/>
              <a:ea typeface="楷体" panose="02010609060101010101" pitchFamily="49" charset="-122"/>
              <a:cs typeface="Courier New" panose="02070309020205020404"/>
            </a:endParaRPr>
          </a:p>
        </p:txBody>
      </p:sp>
      <p:sp>
        <p:nvSpPr>
          <p:cNvPr id="13" name="TextBox 12"/>
          <p:cNvSpPr txBox="1"/>
          <p:nvPr/>
        </p:nvSpPr>
        <p:spPr>
          <a:xfrm>
            <a:off x="290474" y="799974"/>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再研考题</a:t>
            </a:r>
            <a:endParaRPr lang="zh-CN" altLang="en-US" sz="2800"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a:t>
            </a:r>
            <a:r>
              <a:rPr lang="zh-CN" altLang="en-US" sz="4000" b="1" dirty="0" smtClean="0">
                <a:solidFill>
                  <a:srgbClr val="FF0000"/>
                </a:solidFill>
                <a:latin typeface="华文行楷" panose="02010800040101010101" charset="-122"/>
                <a:ea typeface="华文行楷" panose="02010800040101010101" charset="-122"/>
              </a:rPr>
              <a:t>梳理课</a:t>
            </a:r>
            <a:endParaRPr lang="en-US" altLang="zh-CN" sz="4000" b="1" dirty="0" smtClean="0">
              <a:solidFill>
                <a:srgbClr val="FF0000"/>
              </a:solidFill>
              <a:latin typeface="华文行楷" panose="02010800040101010101" charset="-122"/>
              <a:ea typeface="华文行楷" panose="02010800040101010101" charset="-122"/>
            </a:endParaRPr>
          </a:p>
        </p:txBody>
      </p:sp>
      <p:sp>
        <p:nvSpPr>
          <p:cNvPr id="2" name="文本框 1"/>
          <p:cNvSpPr txBox="1"/>
          <p:nvPr/>
        </p:nvSpPr>
        <p:spPr>
          <a:xfrm>
            <a:off x="993520" y="1622230"/>
            <a:ext cx="7178880" cy="461665"/>
          </a:xfrm>
          <a:prstGeom prst="rect">
            <a:avLst/>
          </a:prstGeom>
          <a:noFill/>
        </p:spPr>
        <p:txBody>
          <a:bodyPr wrap="square" rtlCol="0">
            <a:spAutoFit/>
          </a:bodyPr>
          <a:lstStyle/>
          <a:p>
            <a:r>
              <a:rPr lang="zh-CN" altLang="en-US" sz="2400" b="1" dirty="0" smtClean="0"/>
              <a:t>从全球化（世界影响）角度考查新航路开辟的影响</a:t>
            </a:r>
            <a:endParaRPr lang="zh-CN" altLang="en-US" sz="2400" b="1" dirty="0"/>
          </a:p>
        </p:txBody>
      </p:sp>
      <p:sp>
        <p:nvSpPr>
          <p:cNvPr id="10" name="文本框 1"/>
          <p:cNvSpPr txBox="1"/>
          <p:nvPr/>
        </p:nvSpPr>
        <p:spPr>
          <a:xfrm>
            <a:off x="993522" y="2113376"/>
            <a:ext cx="5948769" cy="461665"/>
          </a:xfrm>
          <a:prstGeom prst="rect">
            <a:avLst/>
          </a:prstGeom>
          <a:noFill/>
        </p:spPr>
        <p:txBody>
          <a:bodyPr wrap="square" rtlCol="0">
            <a:spAutoFit/>
          </a:bodyPr>
          <a:lstStyle/>
          <a:p>
            <a:r>
              <a:rPr lang="zh-CN" altLang="en-US" sz="2400" b="1" dirty="0" smtClean="0"/>
              <a:t>从大国兴衰角度考查早期殖民扩张</a:t>
            </a:r>
            <a:endParaRPr lang="zh-CN" altLang="en-US" sz="2400" b="1" dirty="0"/>
          </a:p>
        </p:txBody>
      </p:sp>
      <p:sp>
        <p:nvSpPr>
          <p:cNvPr id="11" name="文本框 1"/>
          <p:cNvSpPr txBox="1"/>
          <p:nvPr/>
        </p:nvSpPr>
        <p:spPr>
          <a:xfrm>
            <a:off x="996190" y="2636912"/>
            <a:ext cx="5948769" cy="461665"/>
          </a:xfrm>
          <a:prstGeom prst="rect">
            <a:avLst/>
          </a:prstGeom>
          <a:noFill/>
        </p:spPr>
        <p:txBody>
          <a:bodyPr wrap="square" rtlCol="0">
            <a:spAutoFit/>
          </a:bodyPr>
          <a:lstStyle/>
          <a:p>
            <a:r>
              <a:rPr lang="zh-CN" altLang="en-US" sz="2400" b="1" dirty="0" smtClean="0"/>
              <a:t>从新情境考查西方民主政治</a:t>
            </a:r>
            <a:endParaRPr lang="zh-CN" altLang="en-US" sz="2400" b="1" dirty="0"/>
          </a:p>
        </p:txBody>
      </p:sp>
      <p:sp>
        <p:nvSpPr>
          <p:cNvPr id="12" name="文本框 1"/>
          <p:cNvSpPr txBox="1"/>
          <p:nvPr/>
        </p:nvSpPr>
        <p:spPr>
          <a:xfrm>
            <a:off x="1001089" y="3199173"/>
            <a:ext cx="8899503" cy="830997"/>
          </a:xfrm>
          <a:prstGeom prst="rect">
            <a:avLst/>
          </a:prstGeom>
          <a:noFill/>
        </p:spPr>
        <p:txBody>
          <a:bodyPr wrap="square" rtlCol="0">
            <a:spAutoFit/>
          </a:bodyPr>
          <a:lstStyle/>
          <a:p>
            <a:r>
              <a:rPr lang="zh-CN" altLang="en-US" sz="2400" b="1" dirty="0" smtClean="0"/>
              <a:t>从对资产阶级政治发展角度考查文艺复兴、宗教改革和</a:t>
            </a:r>
            <a:endParaRPr lang="en-US" altLang="zh-CN" sz="2400" b="1" dirty="0" smtClean="0"/>
          </a:p>
          <a:p>
            <a:r>
              <a:rPr lang="zh-CN" altLang="en-US" sz="2400" b="1" dirty="0" smtClean="0"/>
              <a:t>启蒙运动</a:t>
            </a:r>
            <a:endParaRPr lang="zh-CN" altLang="en-US" sz="2400" b="1" dirty="0"/>
          </a:p>
        </p:txBody>
      </p:sp>
      <p:sp>
        <p:nvSpPr>
          <p:cNvPr id="13" name="文本框 1"/>
          <p:cNvSpPr txBox="1"/>
          <p:nvPr/>
        </p:nvSpPr>
        <p:spPr>
          <a:xfrm>
            <a:off x="983394" y="3993050"/>
            <a:ext cx="5948769" cy="461665"/>
          </a:xfrm>
          <a:prstGeom prst="rect">
            <a:avLst/>
          </a:prstGeom>
          <a:noFill/>
        </p:spPr>
        <p:txBody>
          <a:bodyPr wrap="square" rtlCol="0">
            <a:spAutoFit/>
          </a:bodyPr>
          <a:lstStyle/>
          <a:p>
            <a:r>
              <a:rPr lang="zh-CN" altLang="en-US" sz="2400" b="1" dirty="0" smtClean="0"/>
              <a:t>从中西比较角度考查</a:t>
            </a:r>
            <a:r>
              <a:rPr lang="en-US" altLang="zh-CN" sz="2400" b="1" dirty="0" smtClean="0"/>
              <a:t>17</a:t>
            </a:r>
            <a:r>
              <a:rPr lang="zh-CN" altLang="en-US" sz="2400" b="1" dirty="0" smtClean="0"/>
              <a:t>、</a:t>
            </a:r>
            <a:r>
              <a:rPr lang="en-US" altLang="zh-CN" sz="2400" b="1" dirty="0" smtClean="0"/>
              <a:t>18</a:t>
            </a:r>
            <a:r>
              <a:rPr lang="zh-CN" altLang="en-US" sz="2400" b="1" dirty="0" smtClean="0"/>
              <a:t>世纪阶段特征</a:t>
            </a:r>
            <a:endParaRPr lang="zh-CN" altLang="en-US" sz="2400" b="1" dirty="0"/>
          </a:p>
        </p:txBody>
      </p:sp>
      <p:sp>
        <p:nvSpPr>
          <p:cNvPr id="14" name="TextBox 13"/>
          <p:cNvSpPr txBox="1"/>
          <p:nvPr/>
        </p:nvSpPr>
        <p:spPr>
          <a:xfrm>
            <a:off x="290474" y="799974"/>
            <a:ext cx="1607820" cy="521970"/>
          </a:xfrm>
          <a:prstGeom prst="rect">
            <a:avLst/>
          </a:prstGeom>
          <a:solidFill>
            <a:schemeClr val="accent6">
              <a:lumMod val="40000"/>
              <a:lumOff val="60000"/>
            </a:schemeClr>
          </a:solidFill>
        </p:spPr>
        <p:txBody>
          <a:bodyPr wrap="none" rtlCol="0">
            <a:spAutoFit/>
          </a:bodyPr>
          <a:lstStyle/>
          <a:p>
            <a:r>
              <a:rPr lang="zh-CN" altLang="en-US" sz="2800" b="1" dirty="0" smtClean="0"/>
              <a:t>再研考题</a:t>
            </a:r>
            <a:endParaRPr lang="zh-CN" altLang="en-US" sz="2800" b="1" dirty="0"/>
          </a:p>
        </p:txBody>
      </p:sp>
      <p:sp>
        <p:nvSpPr>
          <p:cNvPr id="3" name="TextBox 2"/>
          <p:cNvSpPr txBox="1"/>
          <p:nvPr/>
        </p:nvSpPr>
        <p:spPr>
          <a:xfrm>
            <a:off x="3131840" y="1061584"/>
            <a:ext cx="2880320" cy="584775"/>
          </a:xfrm>
          <a:prstGeom prst="rect">
            <a:avLst/>
          </a:prstGeom>
          <a:noFill/>
        </p:spPr>
        <p:txBody>
          <a:bodyPr wrap="square" rtlCol="0">
            <a:spAutoFit/>
          </a:bodyPr>
          <a:lstStyle/>
          <a:p>
            <a:r>
              <a:rPr lang="zh-CN" altLang="en-US" sz="3200" b="1" dirty="0" smtClean="0">
                <a:solidFill>
                  <a:srgbClr val="2F2BEF"/>
                </a:solidFill>
              </a:rPr>
              <a:t>考向预测</a:t>
            </a:r>
            <a:endParaRPr lang="zh-CN" altLang="en-US" sz="3200" b="1" dirty="0">
              <a:solidFill>
                <a:srgbClr val="2F2BEF"/>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8888" y="0"/>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a:latin typeface="华文行楷" panose="02010800040101010101" charset="-122"/>
                <a:ea typeface="华文行楷" panose="02010800040101010101" charset="-122"/>
              </a:rPr>
              <a:t>—</a:t>
            </a:r>
            <a:r>
              <a:rPr lang="zh-CN" altLang="en-US" sz="4000" b="1" dirty="0">
                <a:solidFill>
                  <a:srgbClr val="FF0000"/>
                </a:solidFill>
                <a:latin typeface="华文行楷" panose="02010800040101010101" charset="-122"/>
                <a:ea typeface="华文行楷" panose="02010800040101010101" charset="-122"/>
              </a:rPr>
              <a:t>知识梳理课</a:t>
            </a:r>
          </a:p>
          <a:p>
            <a:endParaRPr lang="zh-CN" altLang="en-US" sz="4000" b="1" dirty="0">
              <a:latin typeface="华文行楷" panose="02010800040101010101" charset="-122"/>
              <a:ea typeface="华文行楷" panose="02010800040101010101" charset="-122"/>
            </a:endParaRPr>
          </a:p>
        </p:txBody>
      </p:sp>
      <p:sp>
        <p:nvSpPr>
          <p:cNvPr id="9" name="TextBox 8"/>
          <p:cNvSpPr txBox="1"/>
          <p:nvPr/>
        </p:nvSpPr>
        <p:spPr>
          <a:xfrm>
            <a:off x="289972" y="1242338"/>
            <a:ext cx="1620957" cy="523220"/>
          </a:xfrm>
          <a:prstGeom prst="rect">
            <a:avLst/>
          </a:prstGeom>
          <a:solidFill>
            <a:schemeClr val="accent6">
              <a:lumMod val="40000"/>
              <a:lumOff val="60000"/>
            </a:schemeClr>
          </a:solidFill>
        </p:spPr>
        <p:txBody>
          <a:bodyPr wrap="none" rtlCol="0">
            <a:spAutoFit/>
          </a:bodyPr>
          <a:lstStyle/>
          <a:p>
            <a:r>
              <a:rPr lang="zh-CN" altLang="en-US" sz="2800" b="1" dirty="0" smtClean="0"/>
              <a:t>备考感悟</a:t>
            </a:r>
            <a:endParaRPr lang="zh-CN" altLang="en-US" sz="2800" b="1" dirty="0"/>
          </a:p>
        </p:txBody>
      </p:sp>
      <p:sp>
        <p:nvSpPr>
          <p:cNvPr id="14" name="矩形 1"/>
          <p:cNvSpPr/>
          <p:nvPr/>
        </p:nvSpPr>
        <p:spPr>
          <a:xfrm>
            <a:off x="611505" y="2204720"/>
            <a:ext cx="8455025" cy="1568450"/>
          </a:xfrm>
          <a:prstGeom prst="rect">
            <a:avLst/>
          </a:prstGeom>
          <a:solidFill>
            <a:schemeClr val="bg1"/>
          </a:solidFill>
          <a:ln w="9525">
            <a:noFill/>
          </a:ln>
        </p:spPr>
        <p:txBody>
          <a:bodyPr wrap="square">
            <a:spAutoFit/>
          </a:bodyPr>
          <a:lstStyle/>
          <a:p>
            <a:pPr>
              <a:lnSpc>
                <a:spcPct val="120000"/>
              </a:lnSpc>
              <a:spcBef>
                <a:spcPct val="0"/>
              </a:spcBef>
              <a:buClrTx/>
            </a:pPr>
            <a:r>
              <a:rPr lang="zh-CN" altLang="en-US" sz="4000" b="1" dirty="0" smtClean="0">
                <a:solidFill>
                  <a:srgbClr val="000099"/>
                </a:solidFill>
                <a:latin typeface="Franklin Gothic Book" panose="020B0503020102020204" pitchFamily="34" charset="0"/>
                <a:ea typeface="黑体" panose="02010609060101010101" pitchFamily="49" charset="-122"/>
              </a:rPr>
              <a:t>拓宽知识的宽度    延伸知识的长度</a:t>
            </a:r>
            <a:endParaRPr lang="en-US" altLang="zh-CN" sz="4000" b="1" dirty="0" smtClean="0">
              <a:solidFill>
                <a:srgbClr val="000099"/>
              </a:solidFill>
              <a:latin typeface="Franklin Gothic Book" panose="020B0503020102020204" pitchFamily="34" charset="0"/>
              <a:ea typeface="黑体" panose="02010609060101010101" pitchFamily="49" charset="-122"/>
            </a:endParaRPr>
          </a:p>
          <a:p>
            <a:pPr>
              <a:lnSpc>
                <a:spcPct val="120000"/>
              </a:lnSpc>
              <a:spcBef>
                <a:spcPct val="0"/>
              </a:spcBef>
              <a:buClrTx/>
            </a:pPr>
            <a:r>
              <a:rPr lang="zh-CN" altLang="en-US" sz="4000" b="1" dirty="0" smtClean="0">
                <a:solidFill>
                  <a:srgbClr val="000099"/>
                </a:solidFill>
                <a:latin typeface="Franklin Gothic Book" panose="020B0503020102020204" pitchFamily="34" charset="0"/>
                <a:ea typeface="黑体" panose="02010609060101010101" pitchFamily="49" charset="-122"/>
              </a:rPr>
              <a:t>转换知识的角度    探索知识的深度 </a:t>
            </a:r>
            <a:endParaRPr lang="zh-CN" altLang="en-US" sz="4000" b="1" dirty="0">
              <a:solidFill>
                <a:srgbClr val="000099"/>
              </a:solidFill>
              <a:latin typeface="Franklin Gothic Book" panose="020B0503020102020204" pitchFamily="34" charset="0"/>
              <a:ea typeface="黑体" panose="02010609060101010101" pitchFamily="49"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内容占位符 2"/>
          <p:cNvSpPr>
            <a:spLocks noGrp="1"/>
          </p:cNvSpPr>
          <p:nvPr>
            <p:ph idx="1"/>
          </p:nvPr>
        </p:nvSpPr>
        <p:spPr>
          <a:xfrm>
            <a:off x="179512" y="1556792"/>
            <a:ext cx="9072562" cy="5183187"/>
          </a:xfrm>
        </p:spPr>
        <p:txBody>
          <a:bodyPr wrap="square" lIns="91440" tIns="45720" rIns="91440" bIns="45720" anchor="t"/>
          <a:lstStyle/>
          <a:p>
            <a:pPr eaLnBrk="1" hangingPunct="1"/>
            <a:r>
              <a:rPr lang="zh-CN" altLang="en-US" dirty="0">
                <a:solidFill>
                  <a:srgbClr val="0000FF"/>
                </a:solidFill>
                <a:latin typeface="黑体" panose="02010609060101010101" pitchFamily="49" charset="-122"/>
                <a:ea typeface="黑体" panose="02010609060101010101" pitchFamily="49" charset="-122"/>
                <a:sym typeface="华文细黑" panose="02010600040101010101" pitchFamily="2" charset="-122"/>
              </a:rPr>
              <a:t>201</a:t>
            </a:r>
            <a:r>
              <a:rPr lang="en-US" altLang="zh-CN" dirty="0">
                <a:solidFill>
                  <a:srgbClr val="0000FF"/>
                </a:solidFill>
                <a:latin typeface="黑体" panose="02010609060101010101" pitchFamily="49" charset="-122"/>
                <a:ea typeface="黑体" panose="02010609060101010101" pitchFamily="49" charset="-122"/>
                <a:sym typeface="华文细黑" panose="02010600040101010101" pitchFamily="2" charset="-122"/>
              </a:rPr>
              <a:t>7</a:t>
            </a:r>
            <a:r>
              <a:rPr lang="zh-CN" altLang="en-US" dirty="0">
                <a:solidFill>
                  <a:srgbClr val="0000FF"/>
                </a:solidFill>
                <a:latin typeface="黑体" panose="02010609060101010101" pitchFamily="49" charset="-122"/>
                <a:ea typeface="黑体" panose="02010609060101010101" pitchFamily="49" charset="-122"/>
                <a:sym typeface="华文细黑" panose="02010600040101010101" pitchFamily="2" charset="-122"/>
              </a:rPr>
              <a:t>年Ⅰ卷</a:t>
            </a:r>
            <a:r>
              <a:rPr lang="en-US" altLang="zh-CN" dirty="0">
                <a:solidFill>
                  <a:srgbClr val="0000FF"/>
                </a:solidFill>
                <a:latin typeface="黑体" panose="02010609060101010101" pitchFamily="49" charset="-122"/>
                <a:ea typeface="黑体" panose="02010609060101010101" pitchFamily="49" charset="-122"/>
                <a:sym typeface="华文细黑" panose="02010600040101010101" pitchFamily="2" charset="-122"/>
              </a:rPr>
              <a:t>42</a:t>
            </a:r>
            <a:r>
              <a:rPr lang="zh-CN" altLang="en-US" dirty="0"/>
              <a:t>表4为14～17世纪中外历史事件简表。从表中</a:t>
            </a:r>
            <a:r>
              <a:rPr lang="zh-CN" altLang="en-US" dirty="0">
                <a:solidFill>
                  <a:srgbClr val="FF0000"/>
                </a:solidFill>
              </a:rPr>
              <a:t>提取</a:t>
            </a:r>
            <a:r>
              <a:rPr lang="zh-CN" altLang="en-US" dirty="0"/>
              <a:t>相互关联的中外历史</a:t>
            </a:r>
            <a:r>
              <a:rPr lang="zh-CN" altLang="en-US" dirty="0">
                <a:solidFill>
                  <a:srgbClr val="FF0000"/>
                </a:solidFill>
              </a:rPr>
              <a:t>信息</a:t>
            </a:r>
            <a:r>
              <a:rPr lang="zh-CN" altLang="en-US" dirty="0"/>
              <a:t>，</a:t>
            </a:r>
            <a:r>
              <a:rPr lang="zh-CN" altLang="en-US" dirty="0">
                <a:solidFill>
                  <a:srgbClr val="FF0000"/>
                </a:solidFill>
              </a:rPr>
              <a:t>自拟论题</a:t>
            </a:r>
            <a:r>
              <a:rPr lang="zh-CN" altLang="en-US" dirty="0"/>
              <a:t>，并结合所学知识予以</a:t>
            </a:r>
            <a:r>
              <a:rPr lang="zh-CN" altLang="en-US" dirty="0">
                <a:solidFill>
                  <a:srgbClr val="FF0000"/>
                </a:solidFill>
              </a:rPr>
              <a:t>阐述</a:t>
            </a:r>
            <a:r>
              <a:rPr lang="zh-CN" altLang="en-US" dirty="0"/>
              <a:t>。（要求：写明论题，中外关联，史论结合）</a:t>
            </a:r>
          </a:p>
          <a:p>
            <a:pPr eaLnBrk="1" hangingPunct="1"/>
            <a:r>
              <a:rPr lang="en-US" altLang="zh-CN" dirty="0">
                <a:solidFill>
                  <a:srgbClr val="0000FF"/>
                </a:solidFill>
                <a:latin typeface="黑体" panose="02010609060101010101" pitchFamily="49" charset="-122"/>
                <a:ea typeface="黑体" panose="02010609060101010101" pitchFamily="49" charset="-122"/>
                <a:sym typeface="华文细黑" panose="02010600040101010101" pitchFamily="2" charset="-122"/>
              </a:rPr>
              <a:t>2017</a:t>
            </a:r>
            <a:r>
              <a:rPr lang="zh-CN" altLang="en-US" dirty="0">
                <a:solidFill>
                  <a:srgbClr val="0000FF"/>
                </a:solidFill>
                <a:latin typeface="黑体" panose="02010609060101010101" pitchFamily="49" charset="-122"/>
                <a:ea typeface="黑体" panose="02010609060101010101" pitchFamily="49" charset="-122"/>
                <a:sym typeface="华文细黑" panose="02010600040101010101" pitchFamily="2" charset="-122"/>
              </a:rPr>
              <a:t>年Ⅱ卷</a:t>
            </a:r>
            <a:r>
              <a:rPr lang="en-US" altLang="zh-CN" dirty="0">
                <a:solidFill>
                  <a:srgbClr val="0000FF"/>
                </a:solidFill>
                <a:latin typeface="黑体" panose="02010609060101010101" pitchFamily="49" charset="-122"/>
                <a:ea typeface="黑体" panose="02010609060101010101" pitchFamily="49" charset="-122"/>
                <a:sym typeface="华文细黑" panose="02010600040101010101" pitchFamily="2" charset="-122"/>
              </a:rPr>
              <a:t>42</a:t>
            </a:r>
            <a:r>
              <a:rPr lang="zh-CN" altLang="en-US" dirty="0"/>
              <a:t>从材料中</a:t>
            </a:r>
            <a:r>
              <a:rPr lang="zh-CN" altLang="en-US" dirty="0">
                <a:solidFill>
                  <a:srgbClr val="FF0000"/>
                </a:solidFill>
              </a:rPr>
              <a:t>提取</a:t>
            </a:r>
            <a:r>
              <a:rPr lang="zh-CN" altLang="en-US" dirty="0"/>
              <a:t>两条或两条以上</a:t>
            </a:r>
            <a:r>
              <a:rPr lang="zh-CN" altLang="en-US" dirty="0">
                <a:solidFill>
                  <a:srgbClr val="FF0000"/>
                </a:solidFill>
              </a:rPr>
              <a:t>信息</a:t>
            </a:r>
            <a:r>
              <a:rPr lang="zh-CN" altLang="en-US" dirty="0"/>
              <a:t>，</a:t>
            </a:r>
            <a:r>
              <a:rPr lang="zh-CN" altLang="en-US" dirty="0">
                <a:solidFill>
                  <a:srgbClr val="FF0000"/>
                </a:solidFill>
              </a:rPr>
              <a:t>拟定</a:t>
            </a:r>
            <a:r>
              <a:rPr lang="zh-CN" altLang="en-US" dirty="0"/>
              <a:t>一个</a:t>
            </a:r>
            <a:r>
              <a:rPr lang="zh-CN" altLang="en-US" dirty="0">
                <a:solidFill>
                  <a:srgbClr val="FF0000"/>
                </a:solidFill>
              </a:rPr>
              <a:t>论题</a:t>
            </a:r>
            <a:r>
              <a:rPr lang="zh-CN" altLang="en-US" dirty="0"/>
              <a:t>，并就所拟论题进行简要</a:t>
            </a:r>
            <a:r>
              <a:rPr lang="zh-CN" altLang="en-US" dirty="0">
                <a:solidFill>
                  <a:srgbClr val="FF0000"/>
                </a:solidFill>
              </a:rPr>
              <a:t>阐述</a:t>
            </a:r>
            <a:r>
              <a:rPr lang="zh-CN" altLang="en-US" dirty="0"/>
              <a:t>。（要求：明确写出所拟论题，阐述须有史实依据）</a:t>
            </a:r>
          </a:p>
          <a:p>
            <a:pPr eaLnBrk="1" hangingPunct="1"/>
            <a:r>
              <a:rPr lang="en-US" altLang="zh-CN" dirty="0">
                <a:solidFill>
                  <a:srgbClr val="0000FF"/>
                </a:solidFill>
                <a:latin typeface="华文细黑" panose="02010600040101010101" pitchFamily="2" charset="-122"/>
                <a:ea typeface="黑体" panose="02010609060101010101" pitchFamily="49" charset="-122"/>
              </a:rPr>
              <a:t>2017</a:t>
            </a:r>
            <a:r>
              <a:rPr lang="zh-CN" altLang="en-US" dirty="0">
                <a:solidFill>
                  <a:srgbClr val="0000FF"/>
                </a:solidFill>
                <a:latin typeface="华文细黑" panose="02010600040101010101" pitchFamily="2" charset="-122"/>
                <a:ea typeface="黑体" panose="02010609060101010101" pitchFamily="49" charset="-122"/>
              </a:rPr>
              <a:t>Ⅲ卷</a:t>
            </a:r>
            <a:r>
              <a:rPr lang="en-US" altLang="zh-CN" dirty="0">
                <a:solidFill>
                  <a:srgbClr val="0000FF"/>
                </a:solidFill>
                <a:latin typeface="华文细黑" panose="02010600040101010101" pitchFamily="2" charset="-122"/>
                <a:ea typeface="黑体" panose="02010609060101010101" pitchFamily="49" charset="-122"/>
              </a:rPr>
              <a:t>41</a:t>
            </a:r>
            <a:r>
              <a:rPr lang="en-US" altLang="zh-CN" dirty="0">
                <a:latin typeface="华文细黑" panose="02010600040101010101" pitchFamily="2" charset="-122"/>
                <a:ea typeface="黑体" panose="02010609060101010101" pitchFamily="49" charset="-122"/>
              </a:rPr>
              <a:t>围绕材料，结合中国近代史的具体史实，</a:t>
            </a:r>
            <a:r>
              <a:rPr lang="en-US" altLang="zh-CN" dirty="0">
                <a:solidFill>
                  <a:srgbClr val="FF0000"/>
                </a:solidFill>
                <a:latin typeface="华文细黑" panose="02010600040101010101" pitchFamily="2" charset="-122"/>
                <a:ea typeface="黑体" panose="02010609060101010101" pitchFamily="49" charset="-122"/>
              </a:rPr>
              <a:t>自拟论题</a:t>
            </a:r>
            <a:r>
              <a:rPr lang="en-US" altLang="zh-CN" dirty="0">
                <a:latin typeface="华文细黑" panose="02010600040101010101" pitchFamily="2" charset="-122"/>
                <a:ea typeface="黑体" panose="02010609060101010101" pitchFamily="49" charset="-122"/>
              </a:rPr>
              <a:t>，并就所拟论题进行</a:t>
            </a:r>
            <a:r>
              <a:rPr lang="en-US" altLang="zh-CN" dirty="0">
                <a:solidFill>
                  <a:srgbClr val="FF0000"/>
                </a:solidFill>
                <a:latin typeface="华文细黑" panose="02010600040101010101" pitchFamily="2" charset="-122"/>
                <a:ea typeface="黑体" panose="02010609060101010101" pitchFamily="49" charset="-122"/>
              </a:rPr>
              <a:t>阐述</a:t>
            </a:r>
            <a:r>
              <a:rPr lang="en-US" altLang="zh-CN" dirty="0">
                <a:latin typeface="华文细黑" panose="02010600040101010101" pitchFamily="2" charset="-122"/>
                <a:ea typeface="黑体" panose="02010609060101010101" pitchFamily="49" charset="-122"/>
              </a:rPr>
              <a:t>。（要求：明确写出论题，阐述须史论结合</a:t>
            </a:r>
            <a:r>
              <a:rPr lang="zh-CN" altLang="en-US" dirty="0">
                <a:latin typeface="华文细黑" panose="02010600040101010101" pitchFamily="2" charset="-122"/>
                <a:ea typeface="黑体" panose="02010609060101010101" pitchFamily="49" charset="-122"/>
              </a:rPr>
              <a:t>）</a:t>
            </a:r>
          </a:p>
        </p:txBody>
      </p:sp>
      <p:sp>
        <p:nvSpPr>
          <p:cNvPr id="3" name="矩形 2"/>
          <p:cNvSpPr/>
          <p:nvPr/>
        </p:nvSpPr>
        <p:spPr>
          <a:xfrm>
            <a:off x="164704" y="404664"/>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anim calcmode="lin" valueType="num">
                                      <p:cBhvr additive="base">
                                        <p:cTn id="7" dur="500" fill="hold"/>
                                        <p:tgtEl>
                                          <p:spTgt spid="552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7">
                                            <p:txEl>
                                              <p:pRg st="1" end="1"/>
                                            </p:txEl>
                                          </p:spTgt>
                                        </p:tgtEl>
                                        <p:attrNameLst>
                                          <p:attrName>style.visibility</p:attrName>
                                        </p:attrNameLst>
                                      </p:cBhvr>
                                      <p:to>
                                        <p:strVal val="visible"/>
                                      </p:to>
                                    </p:set>
                                    <p:anim calcmode="lin" valueType="num">
                                      <p:cBhvr additive="base">
                                        <p:cTn id="13" dur="500" fill="hold"/>
                                        <p:tgtEl>
                                          <p:spTgt spid="552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7">
                                            <p:txEl>
                                              <p:pRg st="2" end="2"/>
                                            </p:txEl>
                                          </p:spTgt>
                                        </p:tgtEl>
                                        <p:attrNameLst>
                                          <p:attrName>style.visibility</p:attrName>
                                        </p:attrNameLst>
                                      </p:cBhvr>
                                      <p:to>
                                        <p:strVal val="visible"/>
                                      </p:to>
                                    </p:set>
                                    <p:anim calcmode="lin" valueType="num">
                                      <p:cBhvr additive="base">
                                        <p:cTn id="19" dur="500" fill="hold"/>
                                        <p:tgtEl>
                                          <p:spTgt spid="552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1489" name="Freeform 4"/>
          <p:cNvSpPr/>
          <p:nvPr/>
        </p:nvSpPr>
        <p:spPr>
          <a:xfrm flipH="1" flipV="1">
            <a:off x="722313" y="3578225"/>
            <a:ext cx="7607300" cy="1944688"/>
          </a:xfrm>
          <a:custGeom>
            <a:avLst/>
            <a:gdLst/>
            <a:ahLst/>
            <a:cxnLst>
              <a:cxn ang="0">
                <a:pos x="7463010" y="686360"/>
              </a:cxn>
              <a:cxn ang="0">
                <a:pos x="2697425" y="691127"/>
              </a:cxn>
              <a:cxn ang="0">
                <a:pos x="2497022" y="614865"/>
              </a:cxn>
              <a:cxn ang="0">
                <a:pos x="2136297" y="188272"/>
              </a:cxn>
              <a:cxn ang="0">
                <a:pos x="1849720" y="9533"/>
              </a:cxn>
              <a:cxn ang="0">
                <a:pos x="206415" y="9533"/>
              </a:cxn>
              <a:cxn ang="0">
                <a:pos x="4008" y="209721"/>
              </a:cxn>
              <a:cxn ang="0">
                <a:pos x="4008" y="1737350"/>
              </a:cxn>
              <a:cxn ang="0">
                <a:pos x="206415" y="1916090"/>
              </a:cxn>
              <a:cxn ang="0">
                <a:pos x="7390865" y="1916090"/>
              </a:cxn>
              <a:cxn ang="0">
                <a:pos x="7595276" y="1706368"/>
              </a:cxn>
              <a:cxn ang="0">
                <a:pos x="7595276" y="848418"/>
              </a:cxn>
              <a:cxn ang="0">
                <a:pos x="7463010" y="686360"/>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B6D74D"/>
              </a:gs>
              <a:gs pos="100000">
                <a:srgbClr val="546324"/>
              </a:gs>
            </a:gsLst>
            <a:lin ang="5400000" scaled="1"/>
            <a:tileRect/>
          </a:gradFill>
          <a:ln w="9525">
            <a:noFill/>
          </a:ln>
          <a:effectLst>
            <a:outerShdw dist="35921" dir="2699999" algn="ctr" rotWithShape="0">
              <a:schemeClr val="bg2"/>
            </a:outerShdw>
          </a:effectLst>
        </p:spPr>
        <p:txBody>
          <a:bodyPr/>
          <a:lstStyle/>
          <a:p>
            <a:endParaRPr lang="zh-CN" altLang="en-US"/>
          </a:p>
        </p:txBody>
      </p:sp>
      <p:sp>
        <p:nvSpPr>
          <p:cNvPr id="191490" name="Freeform 5"/>
          <p:cNvSpPr/>
          <p:nvPr/>
        </p:nvSpPr>
        <p:spPr>
          <a:xfrm>
            <a:off x="708025" y="1524000"/>
            <a:ext cx="7607300" cy="2117725"/>
          </a:xfrm>
          <a:custGeom>
            <a:avLst/>
            <a:gdLst/>
            <a:ahLst/>
            <a:cxnLst>
              <a:cxn ang="0">
                <a:pos x="7463010" y="747432"/>
              </a:cxn>
              <a:cxn ang="0">
                <a:pos x="2697425" y="752623"/>
              </a:cxn>
              <a:cxn ang="0">
                <a:pos x="2497022" y="669575"/>
              </a:cxn>
              <a:cxn ang="0">
                <a:pos x="2136297" y="205025"/>
              </a:cxn>
              <a:cxn ang="0">
                <a:pos x="1849720" y="10381"/>
              </a:cxn>
              <a:cxn ang="0">
                <a:pos x="206415" y="10381"/>
              </a:cxn>
              <a:cxn ang="0">
                <a:pos x="4008" y="228382"/>
              </a:cxn>
              <a:cxn ang="0">
                <a:pos x="4008" y="1891938"/>
              </a:cxn>
              <a:cxn ang="0">
                <a:pos x="206415" y="2086582"/>
              </a:cxn>
              <a:cxn ang="0">
                <a:pos x="7390865" y="2086582"/>
              </a:cxn>
              <a:cxn ang="0">
                <a:pos x="7595276" y="1858200"/>
              </a:cxn>
              <a:cxn ang="0">
                <a:pos x="7595276" y="923909"/>
              </a:cxn>
              <a:cxn ang="0">
                <a:pos x="7463010" y="747432"/>
              </a:cxn>
            </a:cxnLst>
            <a:rect l="0" t="0" r="0" b="0"/>
            <a:pathLst>
              <a:path w="3796" h="816">
                <a:moveTo>
                  <a:pt x="3724" y="288"/>
                </a:moveTo>
                <a:cubicBezTo>
                  <a:pt x="2535" y="289"/>
                  <a:pt x="1346" y="290"/>
                  <a:pt x="1346" y="290"/>
                </a:cubicBezTo>
                <a:cubicBezTo>
                  <a:pt x="1304" y="288"/>
                  <a:pt x="1272" y="282"/>
                  <a:pt x="1246" y="258"/>
                </a:cubicBezTo>
                <a:cubicBezTo>
                  <a:pt x="1156" y="168"/>
                  <a:pt x="1066" y="79"/>
                  <a:pt x="1066" y="79"/>
                </a:cubicBezTo>
                <a:cubicBezTo>
                  <a:pt x="1034" y="48"/>
                  <a:pt x="1002" y="0"/>
                  <a:pt x="923" y="4"/>
                </a:cubicBezTo>
                <a:cubicBezTo>
                  <a:pt x="513" y="4"/>
                  <a:pt x="103" y="4"/>
                  <a:pt x="103" y="4"/>
                </a:cubicBezTo>
                <a:cubicBezTo>
                  <a:pt x="38" y="4"/>
                  <a:pt x="0" y="42"/>
                  <a:pt x="2" y="88"/>
                </a:cubicBezTo>
                <a:cubicBezTo>
                  <a:pt x="2" y="410"/>
                  <a:pt x="2" y="729"/>
                  <a:pt x="2" y="729"/>
                </a:cubicBezTo>
                <a:cubicBezTo>
                  <a:pt x="0" y="812"/>
                  <a:pt x="103" y="804"/>
                  <a:pt x="103" y="804"/>
                </a:cubicBezTo>
                <a:cubicBezTo>
                  <a:pt x="1895" y="804"/>
                  <a:pt x="3688" y="804"/>
                  <a:pt x="3688" y="804"/>
                </a:cubicBezTo>
                <a:cubicBezTo>
                  <a:pt x="3688" y="804"/>
                  <a:pt x="3794" y="816"/>
                  <a:pt x="3790" y="716"/>
                </a:cubicBezTo>
                <a:cubicBezTo>
                  <a:pt x="3790" y="536"/>
                  <a:pt x="3790" y="356"/>
                  <a:pt x="3790" y="356"/>
                </a:cubicBezTo>
                <a:cubicBezTo>
                  <a:pt x="3790" y="356"/>
                  <a:pt x="3796" y="288"/>
                  <a:pt x="3724" y="288"/>
                </a:cubicBezTo>
                <a:close/>
              </a:path>
            </a:pathLst>
          </a:custGeom>
          <a:gradFill rotWithShape="1">
            <a:gsLst>
              <a:gs pos="0">
                <a:srgbClr val="F77A1D"/>
              </a:gs>
              <a:gs pos="100000">
                <a:srgbClr val="72380D"/>
              </a:gs>
            </a:gsLst>
            <a:lin ang="5400000" scaled="1"/>
            <a:tileRect/>
          </a:gradFill>
          <a:ln w="9525">
            <a:noFill/>
          </a:ln>
          <a:effectLst>
            <a:outerShdw dist="35921" dir="2699999" algn="ctr" rotWithShape="0">
              <a:schemeClr val="bg2"/>
            </a:outerShdw>
          </a:effectLst>
        </p:spPr>
        <p:txBody>
          <a:bodyPr/>
          <a:lstStyle/>
          <a:p>
            <a:endParaRPr lang="zh-CN" altLang="en-US"/>
          </a:p>
        </p:txBody>
      </p:sp>
      <p:sp>
        <p:nvSpPr>
          <p:cNvPr id="191491" name="Rectangle 6"/>
          <p:cNvSpPr/>
          <p:nvPr/>
        </p:nvSpPr>
        <p:spPr>
          <a:xfrm>
            <a:off x="928688" y="2803525"/>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2" name="Rectangle 7"/>
          <p:cNvSpPr/>
          <p:nvPr/>
        </p:nvSpPr>
        <p:spPr>
          <a:xfrm>
            <a:off x="2770188" y="2803525"/>
            <a:ext cx="1643062"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3" name="Rectangle 8"/>
          <p:cNvSpPr/>
          <p:nvPr/>
        </p:nvSpPr>
        <p:spPr>
          <a:xfrm>
            <a:off x="4600575" y="2803525"/>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4" name="Rectangle 9"/>
          <p:cNvSpPr/>
          <p:nvPr/>
        </p:nvSpPr>
        <p:spPr>
          <a:xfrm>
            <a:off x="6442075" y="2803525"/>
            <a:ext cx="1643063" cy="1639888"/>
          </a:xfrm>
          <a:prstGeom prst="rect">
            <a:avLst/>
          </a:prstGeom>
          <a:gradFill rotWithShape="1">
            <a:gsLst>
              <a:gs pos="0">
                <a:srgbClr val="FFFFFF"/>
              </a:gs>
              <a:gs pos="100000">
                <a:srgbClr val="DAE9FA"/>
              </a:gs>
            </a:gsLst>
            <a:lin ang="5400000" scaled="1"/>
            <a:tileRect/>
          </a:gradFill>
          <a:ln w="9525" cap="flat" cmpd="sng">
            <a:solidFill>
              <a:srgbClr val="F8F8F8"/>
            </a:solidFill>
            <a:prstDash val="solid"/>
            <a:miter/>
            <a:headEnd type="none" w="med" len="med"/>
            <a:tailEnd type="none" w="med" len="med"/>
          </a:ln>
          <a:effectLst>
            <a:outerShdw dist="35921" dir="2699999" algn="ctr" rotWithShape="0">
              <a:srgbClr val="080808">
                <a:alpha val="50000"/>
              </a:srgbClr>
            </a:outerShdw>
          </a:effectLst>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1495" name="Rectangle 10"/>
          <p:cNvSpPr/>
          <p:nvPr/>
        </p:nvSpPr>
        <p:spPr>
          <a:xfrm>
            <a:off x="1166813" y="2997200"/>
            <a:ext cx="1244600" cy="1076325"/>
          </a:xfrm>
          <a:prstGeom prst="rect">
            <a:avLst/>
          </a:prstGeom>
          <a:noFill/>
          <a:ln w="9525">
            <a:noFill/>
          </a:ln>
        </p:spPr>
        <p:txBody>
          <a:bodyPr anchor="t">
            <a:spAutoFit/>
          </a:bodyPr>
          <a:lstStyle/>
          <a:p>
            <a:pPr algn="ctr">
              <a:spcBef>
                <a:spcPct val="50000"/>
              </a:spcBef>
            </a:pPr>
            <a:r>
              <a:rPr lang="zh-CN" altLang="en-US" sz="3200" b="1" dirty="0">
                <a:solidFill>
                  <a:srgbClr val="080808"/>
                </a:solidFill>
                <a:latin typeface="Arial" panose="020B0604020202020204" pitchFamily="34" charset="0"/>
                <a:ea typeface="黑体" panose="02010609060101010101" pitchFamily="49" charset="-122"/>
              </a:rPr>
              <a:t>讲评原则</a:t>
            </a:r>
          </a:p>
        </p:txBody>
      </p:sp>
      <p:cxnSp>
        <p:nvCxnSpPr>
          <p:cNvPr id="191496" name="AutoShape 11"/>
          <p:cNvCxnSpPr/>
          <p:nvPr/>
        </p:nvCxnSpPr>
        <p:spPr>
          <a:xfrm rot="-5400000">
            <a:off x="2303463" y="1947863"/>
            <a:ext cx="285750" cy="1370012"/>
          </a:xfrm>
          <a:prstGeom prst="bentConnector2">
            <a:avLst/>
          </a:prstGeom>
          <a:ln w="9525" cap="flat" cmpd="sng">
            <a:solidFill>
              <a:srgbClr val="EAEAEA"/>
            </a:solidFill>
            <a:prstDash val="solid"/>
            <a:miter/>
            <a:headEnd type="none" w="med" len="med"/>
            <a:tailEnd type="triangle" w="med" len="med"/>
          </a:ln>
        </p:spPr>
      </p:cxnSp>
      <p:cxnSp>
        <p:nvCxnSpPr>
          <p:cNvPr id="191497" name="AutoShape 12"/>
          <p:cNvCxnSpPr>
            <a:stCxn id="191494" idx="0"/>
          </p:cNvCxnSpPr>
          <p:nvPr/>
        </p:nvCxnSpPr>
        <p:spPr>
          <a:xfrm rot="5400000" flipH="1">
            <a:off x="6345238" y="1884363"/>
            <a:ext cx="285750" cy="1552575"/>
          </a:xfrm>
          <a:prstGeom prst="bentConnector2">
            <a:avLst/>
          </a:prstGeom>
          <a:ln w="9525" cap="flat" cmpd="sng">
            <a:solidFill>
              <a:srgbClr val="EAEAEA"/>
            </a:solidFill>
            <a:prstDash val="solid"/>
            <a:miter/>
            <a:headEnd type="none" w="med" len="med"/>
            <a:tailEnd type="triangle" w="med" len="med"/>
          </a:ln>
        </p:spPr>
      </p:cxnSp>
      <p:cxnSp>
        <p:nvCxnSpPr>
          <p:cNvPr id="191498" name="AutoShape 13"/>
          <p:cNvCxnSpPr>
            <a:stCxn id="191491" idx="2"/>
            <a:endCxn id="191492" idx="2"/>
          </p:cNvCxnSpPr>
          <p:nvPr/>
        </p:nvCxnSpPr>
        <p:spPr>
          <a:xfrm rot="-5400000" flipH="1">
            <a:off x="2670175" y="3522663"/>
            <a:ext cx="1588" cy="1841500"/>
          </a:xfrm>
          <a:prstGeom prst="bentConnector3">
            <a:avLst>
              <a:gd name="adj1" fmla="val 14300000"/>
            </a:avLst>
          </a:prstGeom>
          <a:ln w="9525" cap="flat" cmpd="sng">
            <a:solidFill>
              <a:srgbClr val="EAEAEA"/>
            </a:solidFill>
            <a:prstDash val="solid"/>
            <a:miter/>
            <a:headEnd type="triangle" w="med" len="med"/>
            <a:tailEnd type="triangle" w="med" len="med"/>
          </a:ln>
        </p:spPr>
      </p:cxnSp>
      <p:cxnSp>
        <p:nvCxnSpPr>
          <p:cNvPr id="191499" name="AutoShape 14"/>
          <p:cNvCxnSpPr>
            <a:stCxn id="191493" idx="2"/>
            <a:endCxn id="191494" idx="2"/>
          </p:cNvCxnSpPr>
          <p:nvPr/>
        </p:nvCxnSpPr>
        <p:spPr>
          <a:xfrm rot="-5400000" flipH="1">
            <a:off x="6342063" y="3522663"/>
            <a:ext cx="0" cy="1841500"/>
          </a:xfrm>
          <a:prstGeom prst="bentConnector3">
            <a:avLst>
              <a:gd name="adj1" fmla="val 14300000"/>
            </a:avLst>
          </a:prstGeom>
          <a:ln w="9525" cap="flat" cmpd="sng">
            <a:solidFill>
              <a:srgbClr val="EAEAEA"/>
            </a:solidFill>
            <a:prstDash val="solid"/>
            <a:miter/>
            <a:headEnd type="triangle" w="med" len="med"/>
            <a:tailEnd type="triangle" w="med" len="med"/>
          </a:ln>
        </p:spPr>
      </p:cxnSp>
      <p:sp>
        <p:nvSpPr>
          <p:cNvPr id="159757" name="AutoShape 15"/>
          <p:cNvSpPr/>
          <p:nvPr/>
        </p:nvSpPr>
        <p:spPr>
          <a:xfrm rot="5400000">
            <a:off x="1643063"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8" name="AutoShape 16"/>
          <p:cNvSpPr/>
          <p:nvPr/>
        </p:nvSpPr>
        <p:spPr>
          <a:xfrm rot="5400000">
            <a:off x="34607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59" name="AutoShape 17"/>
          <p:cNvSpPr/>
          <p:nvPr/>
        </p:nvSpPr>
        <p:spPr>
          <a:xfrm rot="5400000">
            <a:off x="5365750" y="4092575"/>
            <a:ext cx="177800" cy="152400"/>
          </a:xfrm>
          <a:prstGeom prst="triangle">
            <a:avLst>
              <a:gd name="adj" fmla="val 50000"/>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59760" name="Rectangle 18"/>
          <p:cNvSpPr/>
          <p:nvPr/>
        </p:nvSpPr>
        <p:spPr>
          <a:xfrm rot="5400000">
            <a:off x="7170738" y="4092575"/>
            <a:ext cx="177800" cy="152400"/>
          </a:xfrm>
          <a:prstGeom prst="rect">
            <a:avLst/>
          </a:prstGeom>
          <a:solidFill>
            <a:srgbClr val="FF3300"/>
          </a:solidFill>
          <a:ln w="9525">
            <a:noFill/>
          </a:ln>
          <a:effectLst>
            <a:outerShdw dist="35921" dir="2699999" algn="ctr" rotWithShape="0">
              <a:schemeClr val="bg2"/>
            </a:outerShdw>
          </a:effectLst>
        </p:spPr>
        <p:txBody>
          <a:bodyPr rot="10800000" vert="eaVert" wrap="none" anchor="ctr"/>
          <a:lstStyle/>
          <a:p>
            <a:pPr algn="ctr" fontAlgn="base"/>
            <a:endParaRPr lang="en-US" altLang="zh-CN" strike="noStrike" noProof="1">
              <a:effectLst>
                <a:outerShdw blurRad="38100" dist="38100" dir="2700000">
                  <a:srgbClr val="FFFFFF"/>
                </a:outerShdw>
              </a:effectLst>
              <a:latin typeface="Arial" panose="020B0604020202020204" pitchFamily="34" charset="0"/>
              <a:ea typeface="宋体" panose="02010600030101010101" pitchFamily="2" charset="-122"/>
            </a:endParaRPr>
          </a:p>
        </p:txBody>
      </p:sp>
      <p:sp>
        <p:nvSpPr>
          <p:cNvPr id="191504" name="Rectangle 19"/>
          <p:cNvSpPr/>
          <p:nvPr/>
        </p:nvSpPr>
        <p:spPr>
          <a:xfrm>
            <a:off x="2987675" y="2997200"/>
            <a:ext cx="1244600" cy="1066800"/>
          </a:xfrm>
          <a:prstGeom prst="rect">
            <a:avLst/>
          </a:prstGeom>
          <a:noFill/>
          <a:ln w="9525">
            <a:noFill/>
          </a:ln>
        </p:spPr>
        <p:txBody>
          <a:bodyPr anchor="t">
            <a:spAutoFit/>
          </a:bodyPr>
          <a:lstStyle/>
          <a:p>
            <a:pPr algn="ctr">
              <a:spcBef>
                <a:spcPct val="50000"/>
              </a:spcBef>
            </a:pPr>
            <a:r>
              <a:rPr lang="zh-CN" altLang="en-US" sz="3200" b="1" dirty="0">
                <a:solidFill>
                  <a:srgbClr val="080808"/>
                </a:solidFill>
                <a:latin typeface="Arial" panose="020B0604020202020204" pitchFamily="34" charset="0"/>
                <a:ea typeface="黑体" panose="02010609060101010101" pitchFamily="49" charset="-122"/>
              </a:rPr>
              <a:t>讲评准备</a:t>
            </a:r>
          </a:p>
        </p:txBody>
      </p:sp>
      <p:sp>
        <p:nvSpPr>
          <p:cNvPr id="191505" name="Rectangle 20"/>
          <p:cNvSpPr/>
          <p:nvPr/>
        </p:nvSpPr>
        <p:spPr>
          <a:xfrm>
            <a:off x="4840288" y="3009900"/>
            <a:ext cx="1244600" cy="1066800"/>
          </a:xfrm>
          <a:prstGeom prst="rect">
            <a:avLst/>
          </a:prstGeom>
          <a:noFill/>
          <a:ln w="9525">
            <a:noFill/>
          </a:ln>
        </p:spPr>
        <p:txBody>
          <a:bodyPr anchor="t">
            <a:spAutoFit/>
          </a:bodyPr>
          <a:lstStyle/>
          <a:p>
            <a:pPr algn="ctr">
              <a:spcBef>
                <a:spcPct val="50000"/>
              </a:spcBef>
            </a:pPr>
            <a:r>
              <a:rPr lang="zh-CN" altLang="en-US" sz="3200" b="1" dirty="0">
                <a:solidFill>
                  <a:srgbClr val="080808"/>
                </a:solidFill>
                <a:latin typeface="Arial" panose="020B0604020202020204" pitchFamily="34" charset="0"/>
                <a:ea typeface="黑体" panose="02010609060101010101" pitchFamily="49" charset="-122"/>
              </a:rPr>
              <a:t>讲评环节</a:t>
            </a:r>
          </a:p>
        </p:txBody>
      </p:sp>
      <p:sp>
        <p:nvSpPr>
          <p:cNvPr id="191506" name="Rectangle 21"/>
          <p:cNvSpPr/>
          <p:nvPr/>
        </p:nvSpPr>
        <p:spPr>
          <a:xfrm>
            <a:off x="6640513" y="2997200"/>
            <a:ext cx="1244600" cy="1077218"/>
          </a:xfrm>
          <a:prstGeom prst="rect">
            <a:avLst/>
          </a:prstGeom>
          <a:noFill/>
          <a:ln w="9525">
            <a:noFill/>
          </a:ln>
        </p:spPr>
        <p:txBody>
          <a:bodyPr anchor="t">
            <a:spAutoFit/>
          </a:bodyPr>
          <a:lstStyle/>
          <a:p>
            <a:pPr algn="ctr">
              <a:spcBef>
                <a:spcPct val="50000"/>
              </a:spcBef>
            </a:pPr>
            <a:r>
              <a:rPr lang="zh-CN" altLang="en-US" sz="3200" b="1" dirty="0" smtClean="0">
                <a:solidFill>
                  <a:srgbClr val="080808"/>
                </a:solidFill>
                <a:latin typeface="Arial" panose="020B0604020202020204" pitchFamily="34" charset="0"/>
                <a:ea typeface="黑体" panose="02010609060101010101" pitchFamily="49" charset="-122"/>
              </a:rPr>
              <a:t>讲评重点</a:t>
            </a:r>
            <a:endParaRPr lang="zh-CN" altLang="en-US" sz="3200" b="1" dirty="0">
              <a:solidFill>
                <a:srgbClr val="080808"/>
              </a:solidFill>
              <a:latin typeface="Arial" panose="020B0604020202020204" pitchFamily="34" charset="0"/>
              <a:ea typeface="黑体" panose="02010609060101010101" pitchFamily="49" charset="-122"/>
            </a:endParaRPr>
          </a:p>
        </p:txBody>
      </p:sp>
      <p:sp>
        <p:nvSpPr>
          <p:cNvPr id="22" name="矩形 21"/>
          <p:cNvSpPr/>
          <p:nvPr/>
        </p:nvSpPr>
        <p:spPr>
          <a:xfrm>
            <a:off x="573298" y="31096"/>
            <a:ext cx="7599102" cy="707886"/>
          </a:xfrm>
          <a:prstGeom prst="rect">
            <a:avLst/>
          </a:prstGeom>
        </p:spPr>
        <p:txBody>
          <a:bodyPr wrap="squar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习题讲评</a:t>
            </a:r>
            <a:r>
              <a:rPr lang="zh-CN" altLang="en-US" sz="4000" b="1" dirty="0" smtClean="0">
                <a:solidFill>
                  <a:srgbClr val="FF0000"/>
                </a:solidFill>
                <a:latin typeface="华文行楷" panose="02010800040101010101" charset="-122"/>
                <a:ea typeface="华文行楷" panose="02010800040101010101" charset="-122"/>
              </a:rPr>
              <a:t>课</a:t>
            </a:r>
            <a:endParaRPr lang="zh-CN" altLang="en-US" sz="4000" b="1" dirty="0">
              <a:solidFill>
                <a:srgbClr val="FF0000"/>
              </a:solidFill>
              <a:latin typeface="华文行楷" panose="02010800040101010101" charset="-122"/>
              <a:ea typeface="华文行楷" panose="02010800040101010101" charset="-122"/>
            </a:endParaRPr>
          </a:p>
        </p:txBody>
      </p:sp>
      <p:sp>
        <p:nvSpPr>
          <p:cNvPr id="2" name="文本框 1"/>
          <p:cNvSpPr txBox="1"/>
          <p:nvPr/>
        </p:nvSpPr>
        <p:spPr>
          <a:xfrm>
            <a:off x="1166813" y="908720"/>
            <a:ext cx="4254500" cy="584775"/>
          </a:xfrm>
          <a:prstGeom prst="rect">
            <a:avLst/>
          </a:prstGeom>
          <a:noFill/>
        </p:spPr>
        <p:txBody>
          <a:bodyPr wrap="square" rtlCol="0">
            <a:spAutoFit/>
          </a:bodyPr>
          <a:lstStyle/>
          <a:p>
            <a:r>
              <a:rPr lang="zh-CN" altLang="en-US" sz="3200" b="1" dirty="0" smtClean="0">
                <a:solidFill>
                  <a:srgbClr val="FF0000"/>
                </a:solidFill>
              </a:rPr>
              <a:t>课例</a:t>
            </a:r>
            <a:r>
              <a:rPr lang="en-US" altLang="zh-CN" sz="3200" b="1" dirty="0" smtClean="0">
                <a:solidFill>
                  <a:srgbClr val="FF0000"/>
                </a:solidFill>
              </a:rPr>
              <a:t>2   </a:t>
            </a:r>
            <a:r>
              <a:rPr lang="zh-CN" altLang="en-US" sz="3200" b="1" dirty="0" smtClean="0">
                <a:solidFill>
                  <a:srgbClr val="FF0000"/>
                </a:solidFill>
              </a:rPr>
              <a:t>习题讲评课</a:t>
            </a:r>
            <a:endParaRPr lang="zh-CN" altLang="en-US" sz="3200" b="1" dirty="0">
              <a:solidFill>
                <a:srgbClr val="FF0000"/>
              </a:solidFill>
            </a:endParaRPr>
          </a:p>
        </p:txBody>
      </p:sp>
    </p:spTree>
  </p:cSld>
  <p:clrMapOvr>
    <a:masterClrMapping/>
  </p:clrMapOvr>
  <p:transition spd="med">
    <p:fade/>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2513" name="Rectangle 3"/>
          <p:cNvSpPr/>
          <p:nvPr/>
        </p:nvSpPr>
        <p:spPr>
          <a:xfrm>
            <a:off x="636588" y="1757363"/>
            <a:ext cx="3652837" cy="1503362"/>
          </a:xfrm>
          <a:prstGeom prst="rect">
            <a:avLst/>
          </a:prstGeom>
          <a:gradFill rotWithShape="1">
            <a:gsLst>
              <a:gs pos="0">
                <a:srgbClr val="8F038F"/>
              </a:gs>
              <a:gs pos="100000">
                <a:srgbClr val="420142"/>
              </a:gs>
            </a:gsLst>
            <a:lin ang="5400000" scaled="1"/>
            <a:tileRect/>
          </a:gradFill>
          <a:ln w="9525"/>
          <a:scene3d>
            <a:camera prst="legacyPerspectiveBottomRight">
              <a:rot lat="0" lon="0" rev="0"/>
            </a:camera>
            <a:lightRig rig="legacyFlat3" dir="b"/>
          </a:scene3d>
          <a:sp3d extrusionH="430200" prstMaterial="legacyMatte">
            <a:bevelT w="13500" h="13500" prst="angle"/>
            <a:bevelB w="13500" h="13500" prst="angle"/>
            <a:extrusionClr>
              <a:srgbClr val="8F038F"/>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4" name="Rectangle 4"/>
          <p:cNvSpPr/>
          <p:nvPr/>
        </p:nvSpPr>
        <p:spPr>
          <a:xfrm>
            <a:off x="4643438" y="1773238"/>
            <a:ext cx="3786187" cy="1503362"/>
          </a:xfrm>
          <a:prstGeom prst="rect">
            <a:avLst/>
          </a:prstGeom>
          <a:gradFill rotWithShape="1">
            <a:gsLst>
              <a:gs pos="0">
                <a:srgbClr val="5BBE4E"/>
              </a:gs>
              <a:gs pos="100000">
                <a:srgbClr val="2A5824"/>
              </a:gs>
            </a:gsLst>
            <a:lin ang="5400000" scaled="1"/>
            <a:tileRect/>
          </a:gradFill>
          <a:ln w="9525"/>
          <a:scene3d>
            <a:camera prst="legacyPerspectiveBottomLeft">
              <a:rot lat="0" lon="0" rev="0"/>
            </a:camera>
            <a:lightRig rig="legacyFlat3" dir="b"/>
          </a:scene3d>
          <a:sp3d extrusionH="430200" prstMaterial="legacyMatte">
            <a:bevelT w="13500" h="13500" prst="angle"/>
            <a:bevelB w="13500" h="13500" prst="angle"/>
            <a:extrusionClr>
              <a:srgbClr val="5BBE4E"/>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5" name="Rectangle 5"/>
          <p:cNvSpPr/>
          <p:nvPr/>
        </p:nvSpPr>
        <p:spPr>
          <a:xfrm>
            <a:off x="635000" y="3692525"/>
            <a:ext cx="3652838" cy="1503363"/>
          </a:xfrm>
          <a:prstGeom prst="rect">
            <a:avLst/>
          </a:prstGeom>
          <a:gradFill rotWithShape="1">
            <a:gsLst>
              <a:gs pos="0">
                <a:srgbClr val="22526A"/>
              </a:gs>
              <a:gs pos="100000">
                <a:srgbClr val="4AB1E4"/>
              </a:gs>
            </a:gsLst>
            <a:lin ang="5400000" scaled="1"/>
            <a:tileRect/>
          </a:gradFill>
          <a:ln w="9525"/>
          <a:scene3d>
            <a:camera prst="legacyPerspectiveTopRight">
              <a:rot lat="0" lon="0" rev="0"/>
            </a:camera>
            <a:lightRig rig="legacyFlat3" dir="b"/>
          </a:scene3d>
          <a:sp3d extrusionH="430200" prstMaterial="legacyMatte">
            <a:bevelT w="13500" h="13500" prst="angle"/>
            <a:bevelB w="13500" h="13500" prst="angle"/>
            <a:extrusionClr>
              <a:srgbClr val="4AB1E4"/>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sp>
        <p:nvSpPr>
          <p:cNvPr id="192516" name="Rectangle 6"/>
          <p:cNvSpPr/>
          <p:nvPr/>
        </p:nvSpPr>
        <p:spPr>
          <a:xfrm>
            <a:off x="4676775" y="3694113"/>
            <a:ext cx="3790950" cy="1493837"/>
          </a:xfrm>
          <a:prstGeom prst="rect">
            <a:avLst/>
          </a:prstGeom>
          <a:gradFill rotWithShape="1">
            <a:gsLst>
              <a:gs pos="0">
                <a:srgbClr val="72380D"/>
              </a:gs>
              <a:gs pos="100000">
                <a:srgbClr val="F77A1D"/>
              </a:gs>
            </a:gsLst>
            <a:lin ang="5400000" scaled="1"/>
            <a:tileRect/>
          </a:gradFill>
          <a:ln w="9525"/>
          <a:scene3d>
            <a:camera prst="legacyPerspectiveTopLeft">
              <a:rot lat="0" lon="0" rev="0"/>
            </a:camera>
            <a:lightRig rig="legacyFlat3" dir="b"/>
          </a:scene3d>
          <a:sp3d extrusionH="430200" prstMaterial="legacyMatte">
            <a:bevelT w="13500" h="13500" prst="angle"/>
            <a:bevelB w="13500" h="13500" prst="angle"/>
            <a:extrusionClr>
              <a:srgbClr val="F77A1D"/>
            </a:extrusionClr>
          </a:sp3d>
        </p:spPr>
        <p:txBody>
          <a:bodyPr wrap="none" anchor="ctr">
            <a:flatTx/>
          </a:bodyPr>
          <a:lstStyle/>
          <a:p>
            <a:endParaRPr lang="zh-CN" altLang="en-US" dirty="0">
              <a:latin typeface="Arial" panose="020B0604020202020204" pitchFamily="34" charset="0"/>
              <a:ea typeface="宋体" panose="02010600030101010101" pitchFamily="2" charset="-122"/>
            </a:endParaRPr>
          </a:p>
        </p:txBody>
      </p:sp>
      <p:grpSp>
        <p:nvGrpSpPr>
          <p:cNvPr id="192517" name="Group 7"/>
          <p:cNvGrpSpPr/>
          <p:nvPr/>
        </p:nvGrpSpPr>
        <p:grpSpPr>
          <a:xfrm>
            <a:off x="3608388" y="2720975"/>
            <a:ext cx="1660525" cy="1612900"/>
            <a:chOff x="2457" y="2000"/>
            <a:chExt cx="901" cy="888"/>
          </a:xfrm>
        </p:grpSpPr>
        <p:pic>
          <p:nvPicPr>
            <p:cNvPr id="192518" name="Picture 8" descr="circuler_1"/>
            <p:cNvPicPr>
              <a:picLocks noChangeAspect="1"/>
            </p:cNvPicPr>
            <p:nvPr/>
          </p:nvPicPr>
          <p:blipFill>
            <a:blip r:embed="rId2"/>
            <a:stretch>
              <a:fillRect/>
            </a:stretch>
          </p:blipFill>
          <p:spPr>
            <a:xfrm>
              <a:off x="2457" y="2000"/>
              <a:ext cx="901" cy="886"/>
            </a:xfrm>
            <a:prstGeom prst="rect">
              <a:avLst/>
            </a:prstGeom>
            <a:noFill/>
            <a:ln w="9525">
              <a:noFill/>
            </a:ln>
          </p:spPr>
        </p:pic>
        <p:sp>
          <p:nvSpPr>
            <p:cNvPr id="416777" name="Oval 9"/>
            <p:cNvSpPr>
              <a:spLocks noChangeArrowheads="1"/>
            </p:cNvSpPr>
            <p:nvPr/>
          </p:nvSpPr>
          <p:spPr bwMode="gray">
            <a:xfrm>
              <a:off x="2457" y="2000"/>
              <a:ext cx="895" cy="888"/>
            </a:xfrm>
            <a:prstGeom prst="ellipse">
              <a:avLst/>
            </a:prstGeom>
            <a:gradFill rotWithShape="1">
              <a:gsLst>
                <a:gs pos="0">
                  <a:srgbClr val="FFFF99">
                    <a:gamma/>
                    <a:shade val="26275"/>
                    <a:invGamma/>
                    <a:alpha val="89999"/>
                  </a:srgbClr>
                </a:gs>
                <a:gs pos="50000">
                  <a:srgbClr val="FFFF99">
                    <a:alpha val="45000"/>
                  </a:srgbClr>
                </a:gs>
                <a:gs pos="100000">
                  <a:srgbClr val="FFFF99">
                    <a:gamma/>
                    <a:shade val="26275"/>
                    <a:invGamma/>
                    <a:alpha val="89999"/>
                  </a:srgbClr>
                </a:gs>
              </a:gsLst>
              <a:lin ang="5400000" scaled="1"/>
            </a:gradFill>
            <a:ln w="57150" algn="ctr">
              <a:solidFill>
                <a:srgbClr val="F8F8F8"/>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9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92520" name="Freeform 10"/>
            <p:cNvSpPr/>
            <p:nvPr/>
          </p:nvSpPr>
          <p:spPr>
            <a:xfrm>
              <a:off x="2550" y="2018"/>
              <a:ext cx="703" cy="308"/>
            </a:xfrm>
            <a:custGeom>
              <a:avLst/>
              <a:gdLst/>
              <a:ahLst/>
              <a:cxnLst>
                <a:cxn ang="0">
                  <a:pos x="692" y="173"/>
                </a:cxn>
                <a:cxn ang="0">
                  <a:pos x="701" y="191"/>
                </a:cxn>
                <a:cxn ang="0">
                  <a:pos x="703" y="208"/>
                </a:cxn>
                <a:cxn ang="0">
                  <a:pos x="700" y="223"/>
                </a:cxn>
                <a:cxn ang="0">
                  <a:pos x="691" y="238"/>
                </a:cxn>
                <a:cxn ang="0">
                  <a:pos x="677" y="250"/>
                </a:cxn>
                <a:cxn ang="0">
                  <a:pos x="659" y="261"/>
                </a:cxn>
                <a:cxn ang="0">
                  <a:pos x="636" y="272"/>
                </a:cxn>
                <a:cxn ang="0">
                  <a:pos x="610" y="281"/>
                </a:cxn>
                <a:cxn ang="0">
                  <a:pos x="581" y="289"/>
                </a:cxn>
                <a:cxn ang="0">
                  <a:pos x="549" y="295"/>
                </a:cxn>
                <a:cxn ang="0">
                  <a:pos x="515" y="300"/>
                </a:cxn>
                <a:cxn ang="0">
                  <a:pos x="477" y="305"/>
                </a:cxn>
                <a:cxn ang="0">
                  <a:pos x="439" y="307"/>
                </a:cxn>
                <a:cxn ang="0">
                  <a:pos x="423" y="308"/>
                </a:cxn>
                <a:cxn ang="0">
                  <a:pos x="253" y="308"/>
                </a:cxn>
                <a:cxn ang="0">
                  <a:pos x="251" y="308"/>
                </a:cxn>
                <a:cxn ang="0">
                  <a:pos x="218" y="306"/>
                </a:cxn>
                <a:cxn ang="0">
                  <a:pos x="185" y="305"/>
                </a:cxn>
                <a:cxn ang="0">
                  <a:pos x="154" y="301"/>
                </a:cxn>
                <a:cxn ang="0">
                  <a:pos x="125" y="298"/>
                </a:cxn>
                <a:cxn ang="0">
                  <a:pos x="99" y="293"/>
                </a:cxn>
                <a:cxn ang="0">
                  <a:pos x="75" y="287"/>
                </a:cxn>
                <a:cxn ang="0">
                  <a:pos x="54" y="280"/>
                </a:cxn>
                <a:cxn ang="0">
                  <a:pos x="36" y="273"/>
                </a:cxn>
                <a:cxn ang="0">
                  <a:pos x="21" y="263"/>
                </a:cxn>
                <a:cxn ang="0">
                  <a:pos x="10" y="252"/>
                </a:cxn>
                <a:cxn ang="0">
                  <a:pos x="3" y="240"/>
                </a:cxn>
                <a:cxn ang="0">
                  <a:pos x="0" y="227"/>
                </a:cxn>
                <a:cxn ang="0">
                  <a:pos x="0" y="225"/>
                </a:cxn>
                <a:cxn ang="0">
                  <a:pos x="2" y="211"/>
                </a:cxn>
                <a:cxn ang="0">
                  <a:pos x="9" y="193"/>
                </a:cxn>
                <a:cxn ang="0">
                  <a:pos x="27" y="160"/>
                </a:cxn>
                <a:cxn ang="0">
                  <a:pos x="50" y="129"/>
                </a:cxn>
                <a:cxn ang="0">
                  <a:pos x="78" y="102"/>
                </a:cxn>
                <a:cxn ang="0">
                  <a:pos x="109" y="76"/>
                </a:cxn>
                <a:cxn ang="0">
                  <a:pos x="144" y="54"/>
                </a:cxn>
                <a:cxn ang="0">
                  <a:pos x="181" y="35"/>
                </a:cxn>
                <a:cxn ang="0">
                  <a:pos x="221" y="20"/>
                </a:cxn>
                <a:cxn ang="0">
                  <a:pos x="264" y="9"/>
                </a:cxn>
                <a:cxn ang="0">
                  <a:pos x="309" y="3"/>
                </a:cxn>
                <a:cxn ang="0">
                  <a:pos x="355" y="0"/>
                </a:cxn>
                <a:cxn ang="0">
                  <a:pos x="355" y="0"/>
                </a:cxn>
                <a:cxn ang="0">
                  <a:pos x="404" y="3"/>
                </a:cxn>
                <a:cxn ang="0">
                  <a:pos x="451" y="10"/>
                </a:cxn>
                <a:cxn ang="0">
                  <a:pos x="496" y="23"/>
                </a:cxn>
                <a:cxn ang="0">
                  <a:pos x="537" y="39"/>
                </a:cxn>
                <a:cxn ang="0">
                  <a:pos x="576" y="59"/>
                </a:cxn>
                <a:cxn ang="0">
                  <a:pos x="611" y="84"/>
                </a:cxn>
                <a:cxn ang="0">
                  <a:pos x="643" y="111"/>
                </a:cxn>
                <a:cxn ang="0">
                  <a:pos x="669" y="141"/>
                </a:cxn>
                <a:cxn ang="0">
                  <a:pos x="692" y="173"/>
                </a:cxn>
                <a:cxn ang="0">
                  <a:pos x="692" y="173"/>
                </a:cxn>
              </a:cxnLst>
              <a:rect l="0" t="0" r="0" b="0"/>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E2E1B7"/>
                </a:gs>
              </a:gsLst>
              <a:lin ang="5400000" scaled="1"/>
              <a:tileRect/>
            </a:gradFill>
            <a:ln w="0">
              <a:noFill/>
            </a:ln>
          </p:spPr>
          <p:txBody>
            <a:bodyPr/>
            <a:lstStyle/>
            <a:p>
              <a:endParaRPr lang="zh-CN" altLang="en-US"/>
            </a:p>
          </p:txBody>
        </p:sp>
        <p:grpSp>
          <p:nvGrpSpPr>
            <p:cNvPr id="192521" name="Group 11"/>
            <p:cNvGrpSpPr/>
            <p:nvPr/>
          </p:nvGrpSpPr>
          <p:grpSpPr>
            <a:xfrm rot="-1297425" flipH="1" flipV="1">
              <a:off x="2525" y="2693"/>
              <a:ext cx="781" cy="188"/>
              <a:chOff x="2532" y="1051"/>
              <a:chExt cx="893" cy="246"/>
            </a:xfrm>
          </p:grpSpPr>
          <p:grpSp>
            <p:nvGrpSpPr>
              <p:cNvPr id="192522" name="Group 12"/>
              <p:cNvGrpSpPr/>
              <p:nvPr/>
            </p:nvGrpSpPr>
            <p:grpSpPr>
              <a:xfrm>
                <a:off x="2532" y="1051"/>
                <a:ext cx="743" cy="185"/>
                <a:chOff x="1565" y="2568"/>
                <a:chExt cx="1118" cy="279"/>
              </a:xfrm>
            </p:grpSpPr>
            <p:sp>
              <p:nvSpPr>
                <p:cNvPr id="192523" name="AutoShape 13"/>
                <p:cNvSpPr/>
                <p:nvPr/>
              </p:nvSpPr>
              <p:spPr>
                <a:xfrm rot="5263130">
                  <a:off x="1825"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4" name="AutoShape 14"/>
                <p:cNvSpPr/>
                <p:nvPr/>
              </p:nvSpPr>
              <p:spPr>
                <a:xfrm rot="6078281">
                  <a:off x="1961"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5" name="AutoShape 15"/>
                <p:cNvSpPr/>
                <p:nvPr/>
              </p:nvSpPr>
              <p:spPr>
                <a:xfrm rot="6373927">
                  <a:off x="2037" y="226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6" name="AutoShape 16"/>
                <p:cNvSpPr/>
                <p:nvPr/>
              </p:nvSpPr>
              <p:spPr>
                <a:xfrm rot="6906312">
                  <a:off x="2127" y="229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nvGrpSpPr>
              <p:cNvPr id="192527" name="Group 17"/>
              <p:cNvGrpSpPr/>
              <p:nvPr/>
            </p:nvGrpSpPr>
            <p:grpSpPr>
              <a:xfrm rot="1353540">
                <a:off x="2682" y="1111"/>
                <a:ext cx="743" cy="186"/>
                <a:chOff x="1565" y="2568"/>
                <a:chExt cx="1118" cy="279"/>
              </a:xfrm>
            </p:grpSpPr>
            <p:sp>
              <p:nvSpPr>
                <p:cNvPr id="192528" name="AutoShape 18"/>
                <p:cNvSpPr/>
                <p:nvPr/>
              </p:nvSpPr>
              <p:spPr>
                <a:xfrm rot="5263130">
                  <a:off x="1825"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29" name="AutoShape 19"/>
                <p:cNvSpPr/>
                <p:nvPr/>
              </p:nvSpPr>
              <p:spPr>
                <a:xfrm rot="6078281">
                  <a:off x="1961" y="2239"/>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30" name="AutoShape 20"/>
                <p:cNvSpPr/>
                <p:nvPr/>
              </p:nvSpPr>
              <p:spPr>
                <a:xfrm rot="6373927">
                  <a:off x="2037" y="226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sp>
              <p:nvSpPr>
                <p:cNvPr id="192531" name="AutoShape 21"/>
                <p:cNvSpPr/>
                <p:nvPr/>
              </p:nvSpPr>
              <p:spPr>
                <a:xfrm rot="6906312">
                  <a:off x="2127" y="2291"/>
                  <a:ext cx="227" cy="816"/>
                </a:xfrm>
                <a:prstGeom prst="moon">
                  <a:avLst>
                    <a:gd name="adj" fmla="val 49773"/>
                  </a:avLst>
                </a:prstGeom>
                <a:solidFill>
                  <a:srgbClr val="F8F8F8">
                    <a:alpha val="3922"/>
                  </a:srgbClr>
                </a:solidFill>
                <a:ln w="9525">
                  <a:noFill/>
                </a:ln>
              </p:spPr>
              <p:txBody>
                <a:bodyPr wrap="none" anchor="ctr"/>
                <a:lstStyle/>
                <a:p>
                  <a:endParaRPr lang="zh-CN" altLang="en-US" dirty="0">
                    <a:latin typeface="Arial" panose="020B0604020202020204" pitchFamily="34" charset="0"/>
                    <a:ea typeface="宋体" panose="02010600030101010101" pitchFamily="2" charset="-122"/>
                  </a:endParaRPr>
                </a:p>
              </p:txBody>
            </p:sp>
          </p:grpSp>
        </p:grpSp>
      </p:grpSp>
      <p:sp>
        <p:nvSpPr>
          <p:cNvPr id="192532" name="Text Box 22"/>
          <p:cNvSpPr txBox="1"/>
          <p:nvPr/>
        </p:nvSpPr>
        <p:spPr>
          <a:xfrm>
            <a:off x="3787775" y="2997200"/>
            <a:ext cx="1289050" cy="1066800"/>
          </a:xfrm>
          <a:prstGeom prst="rect">
            <a:avLst/>
          </a:prstGeom>
          <a:noFill/>
          <a:ln w="9525">
            <a:noFill/>
          </a:ln>
        </p:spPr>
        <p:txBody>
          <a:bodyPr anchor="t">
            <a:spAutoFit/>
          </a:bodyPr>
          <a:lstStyle/>
          <a:p>
            <a:pPr algn="ctr" eaLnBrk="0" hangingPunct="0"/>
            <a:r>
              <a:rPr lang="zh-CN" altLang="en-US" sz="3200" b="1" dirty="0">
                <a:solidFill>
                  <a:srgbClr val="080808"/>
                </a:solidFill>
                <a:latin typeface="Arial" panose="020B0604020202020204" pitchFamily="34" charset="0"/>
                <a:ea typeface="黑体" panose="02010609060101010101" pitchFamily="49" charset="-122"/>
              </a:rPr>
              <a:t>讲评原则</a:t>
            </a:r>
          </a:p>
        </p:txBody>
      </p:sp>
      <p:sp>
        <p:nvSpPr>
          <p:cNvPr id="192533" name="Rectangle 23"/>
          <p:cNvSpPr/>
          <p:nvPr/>
        </p:nvSpPr>
        <p:spPr>
          <a:xfrm>
            <a:off x="900113" y="2060575"/>
            <a:ext cx="2808287" cy="946150"/>
          </a:xfrm>
          <a:prstGeom prst="rect">
            <a:avLst/>
          </a:prstGeom>
          <a:noFill/>
          <a:ln w="9525">
            <a:noFill/>
          </a:ln>
        </p:spPr>
        <p:txBody>
          <a:bodyPr anchor="t">
            <a:spAutoFit/>
          </a:bodyPr>
          <a:lstStyle/>
          <a:p>
            <a:pPr algn="ctr"/>
            <a:r>
              <a:rPr lang="zh-CN" altLang="en-US" sz="2800" b="1" dirty="0">
                <a:solidFill>
                  <a:srgbClr val="FFFF99"/>
                </a:solidFill>
                <a:latin typeface="Arial" panose="020B0604020202020204" pitchFamily="34" charset="0"/>
                <a:ea typeface="黑体" panose="02010609060101010101" pitchFamily="49" charset="-122"/>
              </a:rPr>
              <a:t>讲出效果</a:t>
            </a:r>
          </a:p>
          <a:p>
            <a:pPr algn="ctr"/>
            <a:r>
              <a:rPr lang="zh-CN" altLang="en-US" sz="2800" b="1" dirty="0">
                <a:solidFill>
                  <a:srgbClr val="FFFF99"/>
                </a:solidFill>
                <a:latin typeface="Arial" panose="020B0604020202020204" pitchFamily="34" charset="0"/>
                <a:ea typeface="黑体" panose="02010609060101010101" pitchFamily="49" charset="-122"/>
              </a:rPr>
              <a:t>评中要害</a:t>
            </a:r>
          </a:p>
        </p:txBody>
      </p:sp>
      <p:sp>
        <p:nvSpPr>
          <p:cNvPr id="192534" name="Rectangle 24"/>
          <p:cNvSpPr/>
          <p:nvPr/>
        </p:nvSpPr>
        <p:spPr>
          <a:xfrm>
            <a:off x="4716463" y="1989138"/>
            <a:ext cx="3671887" cy="946150"/>
          </a:xfrm>
          <a:prstGeom prst="rect">
            <a:avLst/>
          </a:prstGeom>
          <a:noFill/>
          <a:ln w="9525">
            <a:noFill/>
          </a:ln>
        </p:spPr>
        <p:txBody>
          <a:bodyPr anchor="t">
            <a:spAutoFit/>
          </a:bodyPr>
          <a:lstStyle/>
          <a:p>
            <a:pPr algn="ctr"/>
            <a:r>
              <a:rPr lang="zh-CN" altLang="en-US" sz="2800" b="1" dirty="0">
                <a:solidFill>
                  <a:srgbClr val="FFFF99"/>
                </a:solidFill>
                <a:latin typeface="黑体" panose="02010609060101010101" pitchFamily="49" charset="-122"/>
                <a:ea typeface="黑体" panose="02010609060101010101" pitchFamily="49" charset="-122"/>
              </a:rPr>
              <a:t>讲出规律</a:t>
            </a:r>
          </a:p>
          <a:p>
            <a:pPr algn="ctr"/>
            <a:r>
              <a:rPr lang="zh-CN" altLang="en-US" sz="2800" b="1" dirty="0">
                <a:solidFill>
                  <a:srgbClr val="FFFF99"/>
                </a:solidFill>
                <a:latin typeface="黑体" panose="02010609060101010101" pitchFamily="49" charset="-122"/>
                <a:ea typeface="黑体" panose="02010609060101010101" pitchFamily="49" charset="-122"/>
              </a:rPr>
              <a:t>举三反一</a:t>
            </a:r>
          </a:p>
        </p:txBody>
      </p:sp>
      <p:sp>
        <p:nvSpPr>
          <p:cNvPr id="192535" name="Rectangle 25"/>
          <p:cNvSpPr/>
          <p:nvPr/>
        </p:nvSpPr>
        <p:spPr>
          <a:xfrm>
            <a:off x="1123950" y="3552825"/>
            <a:ext cx="1971675" cy="1373188"/>
          </a:xfrm>
          <a:prstGeom prst="rect">
            <a:avLst/>
          </a:prstGeom>
          <a:noFill/>
          <a:ln w="9525">
            <a:noFill/>
          </a:ln>
        </p:spPr>
        <p:txBody>
          <a:bodyPr wrap="none" anchor="t">
            <a:spAutoFit/>
          </a:bodyPr>
          <a:lstStyle/>
          <a:p>
            <a:pPr algn="ctr"/>
            <a:endParaRPr lang="en-US" altLang="zh-CN" sz="2800" b="1" dirty="0">
              <a:solidFill>
                <a:srgbClr val="FFFF99"/>
              </a:solidFill>
              <a:latin typeface="黑体" panose="02010609060101010101" pitchFamily="49" charset="-122"/>
              <a:ea typeface="黑体" panose="02010609060101010101" pitchFamily="49" charset="-122"/>
            </a:endParaRPr>
          </a:p>
          <a:p>
            <a:pPr algn="ctr"/>
            <a:r>
              <a:rPr lang="en-US" altLang="zh-CN" sz="2800" b="1" dirty="0">
                <a:solidFill>
                  <a:srgbClr val="FFFF99"/>
                </a:solidFill>
                <a:latin typeface="黑体" panose="02010609060101010101" pitchFamily="49" charset="-122"/>
                <a:ea typeface="黑体" panose="02010609060101010101" pitchFamily="49" charset="-122"/>
              </a:rPr>
              <a:t>  </a:t>
            </a:r>
            <a:r>
              <a:rPr lang="zh-CN" altLang="en-US" sz="2800" b="1" dirty="0">
                <a:solidFill>
                  <a:srgbClr val="FFFF99"/>
                </a:solidFill>
                <a:latin typeface="黑体" panose="02010609060101010101" pitchFamily="49" charset="-122"/>
                <a:ea typeface="黑体" panose="02010609060101010101" pitchFamily="49" charset="-122"/>
              </a:rPr>
              <a:t>讲出背景</a:t>
            </a:r>
          </a:p>
          <a:p>
            <a:pPr algn="ctr"/>
            <a:r>
              <a:rPr lang="zh-CN" altLang="en-US" sz="2800" b="1" dirty="0">
                <a:solidFill>
                  <a:srgbClr val="FFFF99"/>
                </a:solidFill>
                <a:latin typeface="黑体" panose="02010609060101010101" pitchFamily="49" charset="-122"/>
                <a:ea typeface="黑体" panose="02010609060101010101" pitchFamily="49" charset="-122"/>
              </a:rPr>
              <a:t>  拓展纵深</a:t>
            </a:r>
          </a:p>
        </p:txBody>
      </p:sp>
      <p:sp>
        <p:nvSpPr>
          <p:cNvPr id="192536" name="Rectangle 26"/>
          <p:cNvSpPr/>
          <p:nvPr/>
        </p:nvSpPr>
        <p:spPr>
          <a:xfrm>
            <a:off x="4716463" y="3975100"/>
            <a:ext cx="3671887" cy="946150"/>
          </a:xfrm>
          <a:prstGeom prst="rect">
            <a:avLst/>
          </a:prstGeom>
          <a:noFill/>
          <a:ln w="9525">
            <a:noFill/>
          </a:ln>
        </p:spPr>
        <p:txBody>
          <a:bodyPr anchor="t">
            <a:spAutoFit/>
          </a:bodyPr>
          <a:lstStyle/>
          <a:p>
            <a:r>
              <a:rPr lang="en-US" altLang="zh-CN" sz="2400" b="1" dirty="0">
                <a:solidFill>
                  <a:srgbClr val="FFFF99"/>
                </a:solidFill>
                <a:latin typeface="Arial" panose="020B0604020202020204" pitchFamily="34" charset="0"/>
                <a:ea typeface="黑体" panose="02010609060101010101" pitchFamily="49" charset="-122"/>
              </a:rPr>
              <a:t>             </a:t>
            </a:r>
            <a:r>
              <a:rPr lang="zh-CN" altLang="en-US" sz="2800" b="1" dirty="0">
                <a:solidFill>
                  <a:srgbClr val="FFFF99"/>
                </a:solidFill>
                <a:latin typeface="Arial" panose="020B0604020202020204" pitchFamily="34" charset="0"/>
                <a:ea typeface="黑体" panose="02010609060101010101" pitchFamily="49" charset="-122"/>
              </a:rPr>
              <a:t>讲出思路</a:t>
            </a:r>
          </a:p>
          <a:p>
            <a:r>
              <a:rPr lang="zh-CN" altLang="en-US" sz="2800" b="1" dirty="0">
                <a:solidFill>
                  <a:srgbClr val="FFFF99"/>
                </a:solidFill>
                <a:latin typeface="Arial" panose="020B0604020202020204" pitchFamily="34" charset="0"/>
                <a:ea typeface="黑体" panose="02010609060101010101" pitchFamily="49" charset="-122"/>
              </a:rPr>
              <a:t>           注意总结</a:t>
            </a:r>
          </a:p>
        </p:txBody>
      </p:sp>
      <p:sp>
        <p:nvSpPr>
          <p:cNvPr id="192537" name="Rectangle 19"/>
          <p:cNvSpPr/>
          <p:nvPr/>
        </p:nvSpPr>
        <p:spPr>
          <a:xfrm>
            <a:off x="179705" y="589915"/>
            <a:ext cx="3429000" cy="645160"/>
          </a:xfrm>
          <a:prstGeom prst="rect">
            <a:avLst/>
          </a:prstGeom>
          <a:noFill/>
          <a:ln w="9525">
            <a:noFill/>
          </a:ln>
        </p:spPr>
        <p:txBody>
          <a:bodyPr anchor="t">
            <a:spAutoFit/>
          </a:bodyPr>
          <a:lstStyle/>
          <a:p>
            <a:pPr eaLnBrk="0" hangingPunct="0"/>
            <a:r>
              <a:rPr lang="en-US" altLang="zh-CN" sz="3600" b="1" dirty="0">
                <a:solidFill>
                  <a:srgbClr val="D60093"/>
                </a:solidFill>
                <a:latin typeface="Arial" panose="020B0604020202020204" pitchFamily="34" charset="0"/>
                <a:ea typeface="黑体" panose="02010609060101010101" pitchFamily="49" charset="-122"/>
              </a:rPr>
              <a:t>1.</a:t>
            </a:r>
            <a:r>
              <a:rPr lang="zh-CN" altLang="en-US" sz="3600" b="1" dirty="0">
                <a:solidFill>
                  <a:srgbClr val="D60093"/>
                </a:solidFill>
                <a:latin typeface="Arial" panose="020B0604020202020204" pitchFamily="34" charset="0"/>
                <a:ea typeface="黑体" panose="02010609060101010101" pitchFamily="49" charset="-122"/>
              </a:rPr>
              <a:t>讲评原则</a:t>
            </a:r>
          </a:p>
        </p:txBody>
      </p:sp>
      <p:sp>
        <p:nvSpPr>
          <p:cNvPr id="28" name="矩形 27"/>
          <p:cNvSpPr/>
          <p:nvPr/>
        </p:nvSpPr>
        <p:spPr>
          <a:xfrm>
            <a:off x="322966" y="57492"/>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习题讲评课</a:t>
            </a:r>
            <a:endParaRPr lang="zh-CN" altLang="en-US" sz="4000" b="1" dirty="0">
              <a:latin typeface="华文行楷" panose="02010800040101010101" charset="-122"/>
              <a:ea typeface="华文行楷" panose="02010800040101010101" charset="-122"/>
            </a:endParaRPr>
          </a:p>
        </p:txBody>
      </p:sp>
    </p:spTree>
  </p:cSld>
  <p:clrMapOvr>
    <a:masterClrMapping/>
  </p:clrMapOvr>
  <p:transition spd="med">
    <p:fade/>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 name="弧形_4"/>
          <p:cNvSpPr/>
          <p:nvPr>
            <p:custDataLst>
              <p:tags r:id="rId1"/>
            </p:custDataLst>
          </p:nvPr>
        </p:nvSpPr>
        <p:spPr>
          <a:xfrm rot="17110046" flipH="1">
            <a:off x="3499514" y="4312803"/>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192537" name="Rectangle 19"/>
          <p:cNvSpPr/>
          <p:nvPr/>
        </p:nvSpPr>
        <p:spPr>
          <a:xfrm>
            <a:off x="179705" y="589915"/>
            <a:ext cx="3429000" cy="645160"/>
          </a:xfrm>
          <a:prstGeom prst="rect">
            <a:avLst/>
          </a:prstGeom>
          <a:noFill/>
          <a:ln w="9525">
            <a:noFill/>
          </a:ln>
        </p:spPr>
        <p:txBody>
          <a:bodyPr anchor="t">
            <a:spAutoFit/>
          </a:bodyPr>
          <a:lstStyle/>
          <a:p>
            <a:pPr eaLnBrk="0" hangingPunct="0"/>
            <a:r>
              <a:rPr lang="en-US" altLang="zh-CN" sz="3600" b="1" dirty="0" smtClean="0">
                <a:solidFill>
                  <a:srgbClr val="D60093"/>
                </a:solidFill>
                <a:latin typeface="Arial" panose="020B0604020202020204" pitchFamily="34" charset="0"/>
                <a:ea typeface="黑体" panose="02010609060101010101" pitchFamily="49" charset="-122"/>
              </a:rPr>
              <a:t>2.</a:t>
            </a:r>
            <a:r>
              <a:rPr lang="zh-CN" altLang="en-US" sz="3600" b="1" dirty="0" smtClean="0">
                <a:solidFill>
                  <a:srgbClr val="D60093"/>
                </a:solidFill>
                <a:latin typeface="Arial" panose="020B0604020202020204" pitchFamily="34" charset="0"/>
                <a:ea typeface="黑体" panose="02010609060101010101" pitchFamily="49" charset="-122"/>
              </a:rPr>
              <a:t>讲评</a:t>
            </a:r>
            <a:r>
              <a:rPr lang="zh-CN" altLang="en-US" sz="3600" b="1" dirty="0">
                <a:solidFill>
                  <a:srgbClr val="D60093"/>
                </a:solidFill>
                <a:ea typeface="黑体" panose="02010609060101010101" pitchFamily="49" charset="-122"/>
              </a:rPr>
              <a:t>准备</a:t>
            </a:r>
            <a:endParaRPr lang="zh-CN" altLang="en-US" sz="3600" b="1" dirty="0">
              <a:solidFill>
                <a:srgbClr val="D60093"/>
              </a:solidFill>
              <a:latin typeface="Arial" panose="020B0604020202020204" pitchFamily="34" charset="0"/>
              <a:ea typeface="黑体" panose="02010609060101010101" pitchFamily="49" charset="-122"/>
            </a:endParaRPr>
          </a:p>
        </p:txBody>
      </p:sp>
      <p:sp>
        <p:nvSpPr>
          <p:cNvPr id="28" name="矩形 27"/>
          <p:cNvSpPr/>
          <p:nvPr/>
        </p:nvSpPr>
        <p:spPr>
          <a:xfrm>
            <a:off x="26614" y="21857"/>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习题讲评课</a:t>
            </a:r>
            <a:endParaRPr lang="zh-CN" altLang="en-US" sz="4000" b="1" dirty="0">
              <a:latin typeface="华文行楷" panose="02010800040101010101" charset="-122"/>
              <a:ea typeface="华文行楷" panose="02010800040101010101" charset="-122"/>
            </a:endParaRPr>
          </a:p>
        </p:txBody>
      </p:sp>
      <p:sp>
        <p:nvSpPr>
          <p:cNvPr id="29" name="文本框 49"/>
          <p:cNvSpPr txBox="1"/>
          <p:nvPr/>
        </p:nvSpPr>
        <p:spPr>
          <a:xfrm>
            <a:off x="26670" y="1857693"/>
            <a:ext cx="3112770" cy="2871470"/>
          </a:xfrm>
          <a:prstGeom prst="rect">
            <a:avLst/>
          </a:prstGeom>
          <a:noFill/>
          <a:ln w="9525">
            <a:noFill/>
          </a:ln>
        </p:spPr>
        <p:txBody>
          <a:bodyPr wrap="none" anchor="t">
            <a:spAutoFit/>
          </a:bodyPr>
          <a:lstStyle/>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1</a:t>
            </a:r>
            <a:r>
              <a:rPr lang="zh-CN" altLang="en-US" sz="2700" b="1" dirty="0">
                <a:latin typeface="Times New Roman" panose="02020603050405020304" pitchFamily="18" charset="0"/>
                <a:ea typeface="宋体" panose="02010600030101010101" pitchFamily="2" charset="-122"/>
              </a:rPr>
              <a:t>）作业考查知识</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2</a:t>
            </a:r>
            <a:r>
              <a:rPr lang="zh-CN" altLang="en-US" sz="2700" b="1" dirty="0">
                <a:latin typeface="Times New Roman" panose="02020603050405020304" pitchFamily="18" charset="0"/>
                <a:ea typeface="宋体" panose="02010600030101010101" pitchFamily="2" charset="-122"/>
              </a:rPr>
              <a:t>）学生答案分布</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3</a:t>
            </a:r>
            <a:r>
              <a:rPr lang="zh-CN" altLang="en-US" sz="2700" b="1" dirty="0">
                <a:latin typeface="Times New Roman" panose="02020603050405020304" pitchFamily="18" charset="0"/>
                <a:ea typeface="宋体" panose="02010600030101010101" pitchFamily="2" charset="-122"/>
              </a:rPr>
              <a:t>）易错点和盲点</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4</a:t>
            </a:r>
            <a:r>
              <a:rPr lang="zh-CN" altLang="en-US" sz="2700" b="1" dirty="0">
                <a:latin typeface="Times New Roman" panose="02020603050405020304" pitchFamily="18" charset="0"/>
                <a:ea typeface="宋体" panose="02010600030101010101" pitchFamily="2" charset="-122"/>
              </a:rPr>
              <a:t>）学生思维误区</a:t>
            </a:r>
          </a:p>
        </p:txBody>
      </p:sp>
      <p:sp>
        <p:nvSpPr>
          <p:cNvPr id="30" name="文本框 48"/>
          <p:cNvSpPr txBox="1"/>
          <p:nvPr/>
        </p:nvSpPr>
        <p:spPr>
          <a:xfrm>
            <a:off x="2767013" y="1168400"/>
            <a:ext cx="3857625" cy="584200"/>
          </a:xfrm>
          <a:prstGeom prst="rect">
            <a:avLst/>
          </a:prstGeom>
          <a:noFill/>
          <a:ln w="9525">
            <a:noFill/>
          </a:ln>
        </p:spPr>
        <p:txBody>
          <a:bodyPr wrap="none" anchor="t">
            <a:spAutoFit/>
          </a:bodyPr>
          <a:lstStyle/>
          <a:p>
            <a:pPr defTabSz="911225"/>
            <a:r>
              <a:rPr lang="zh-CN" altLang="en-US" sz="3200" b="1" dirty="0">
                <a:solidFill>
                  <a:srgbClr val="0000FF"/>
                </a:solidFill>
                <a:latin typeface="Times New Roman" panose="02020603050405020304" pitchFamily="18" charset="0"/>
                <a:ea typeface="楷体" panose="02010609060101010101" pitchFamily="49" charset="-122"/>
              </a:rPr>
              <a:t>落实</a:t>
            </a:r>
            <a:r>
              <a:rPr lang="zh-CN" altLang="en-US"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Times New Roman" panose="02020603050405020304" pitchFamily="18" charset="0"/>
                <a:ea typeface="楷体" panose="02010609060101010101" pitchFamily="49" charset="-122"/>
              </a:rPr>
              <a:t>八备课</a:t>
            </a:r>
            <a:r>
              <a:rPr lang="zh-CN" altLang="en-US" sz="3200" b="1" dirty="0">
                <a:solidFill>
                  <a:srgbClr val="0000FF"/>
                </a:solidFill>
                <a:latin typeface="楷体" panose="02010609060101010101" pitchFamily="49" charset="-122"/>
                <a:ea typeface="楷体" panose="02010609060101010101" pitchFamily="49" charset="-122"/>
              </a:rPr>
              <a:t>”</a:t>
            </a:r>
            <a:r>
              <a:rPr lang="zh-CN" altLang="en-US" sz="3200" b="1" dirty="0">
                <a:solidFill>
                  <a:srgbClr val="0000FF"/>
                </a:solidFill>
                <a:latin typeface="Times New Roman" panose="02020603050405020304" pitchFamily="18" charset="0"/>
                <a:ea typeface="楷体" panose="02010609060101010101" pitchFamily="49" charset="-122"/>
              </a:rPr>
              <a:t>原则</a:t>
            </a:r>
          </a:p>
        </p:txBody>
      </p:sp>
      <p:sp>
        <p:nvSpPr>
          <p:cNvPr id="31" name="圆角矩形_1"/>
          <p:cNvSpPr/>
          <p:nvPr/>
        </p:nvSpPr>
        <p:spPr>
          <a:xfrm>
            <a:off x="4087617" y="1750536"/>
            <a:ext cx="1087438" cy="3189288"/>
          </a:xfrm>
          <a:prstGeom prst="roundRect">
            <a:avLst>
              <a:gd name="adj" fmla="val 25667"/>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grpSp>
        <p:nvGrpSpPr>
          <p:cNvPr id="32" name="组合 3"/>
          <p:cNvGrpSpPr/>
          <p:nvPr/>
        </p:nvGrpSpPr>
        <p:grpSpPr>
          <a:xfrm>
            <a:off x="4035425" y="2030095"/>
            <a:ext cx="1152525" cy="522605"/>
            <a:chOff x="5758123" y="1548955"/>
            <a:chExt cx="711200" cy="711200"/>
          </a:xfrm>
        </p:grpSpPr>
        <p:sp>
          <p:nvSpPr>
            <p:cNvPr id="33" name="椭圆"/>
            <p:cNvSpPr/>
            <p:nvPr>
              <p:custDataLst>
                <p:tags r:id="rId17"/>
              </p:custDataLst>
            </p:nvPr>
          </p:nvSpPr>
          <p:spPr>
            <a:xfrm>
              <a:off x="5758123" y="1548955"/>
              <a:ext cx="711200" cy="71120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34" name="图标"/>
            <p:cNvSpPr/>
            <p:nvPr/>
          </p:nvSpPr>
          <p:spPr>
            <a:xfrm>
              <a:off x="5976116" y="1675141"/>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grpSp>
      <p:grpSp>
        <p:nvGrpSpPr>
          <p:cNvPr id="35" name="组合 4"/>
          <p:cNvGrpSpPr/>
          <p:nvPr/>
        </p:nvGrpSpPr>
        <p:grpSpPr>
          <a:xfrm>
            <a:off x="4035425" y="2760345"/>
            <a:ext cx="1152525" cy="522605"/>
            <a:chOff x="5758123" y="2522622"/>
            <a:chExt cx="711200" cy="711200"/>
          </a:xfrm>
        </p:grpSpPr>
        <p:sp>
          <p:nvSpPr>
            <p:cNvPr id="36" name="椭圆"/>
            <p:cNvSpPr/>
            <p:nvPr/>
          </p:nvSpPr>
          <p:spPr>
            <a:xfrm>
              <a:off x="5758123" y="2522622"/>
              <a:ext cx="711200" cy="711200"/>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37" name="图标"/>
            <p:cNvSpPr/>
            <p:nvPr/>
          </p:nvSpPr>
          <p:spPr>
            <a:xfrm>
              <a:off x="5976116" y="2648808"/>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grpSp>
      <p:grpSp>
        <p:nvGrpSpPr>
          <p:cNvPr id="38" name="组合 2"/>
          <p:cNvGrpSpPr/>
          <p:nvPr/>
        </p:nvGrpSpPr>
        <p:grpSpPr>
          <a:xfrm>
            <a:off x="4035425" y="3433445"/>
            <a:ext cx="1152525" cy="522605"/>
            <a:chOff x="5758123" y="3496289"/>
            <a:chExt cx="711200" cy="711200"/>
          </a:xfrm>
        </p:grpSpPr>
        <p:sp>
          <p:nvSpPr>
            <p:cNvPr id="39" name="椭圆"/>
            <p:cNvSpPr/>
            <p:nvPr/>
          </p:nvSpPr>
          <p:spPr>
            <a:xfrm>
              <a:off x="5758123" y="3496289"/>
              <a:ext cx="711200" cy="71120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0" name="图标"/>
            <p:cNvSpPr/>
            <p:nvPr/>
          </p:nvSpPr>
          <p:spPr>
            <a:xfrm>
              <a:off x="5976116" y="3622475"/>
              <a:ext cx="368354" cy="458828"/>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grpSp>
      <p:sp>
        <p:nvSpPr>
          <p:cNvPr id="42" name="椭圆"/>
          <p:cNvSpPr/>
          <p:nvPr/>
        </p:nvSpPr>
        <p:spPr>
          <a:xfrm>
            <a:off x="4022725" y="4143375"/>
            <a:ext cx="1152525" cy="522605"/>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3" name="图标"/>
          <p:cNvSpPr/>
          <p:nvPr/>
        </p:nvSpPr>
        <p:spPr>
          <a:xfrm>
            <a:off x="4186555" y="4234815"/>
            <a:ext cx="596265" cy="337820"/>
          </a:xfrm>
          <a:custGeom>
            <a:avLst/>
            <a:gdLst>
              <a:gd name="connsiteX0" fmla="*/ 79065 w 271462"/>
              <a:gd name="connsiteY0" fmla="*/ 301625 h 338138"/>
              <a:gd name="connsiteX1" fmla="*/ 69850 w 271462"/>
              <a:gd name="connsiteY1" fmla="*/ 312632 h 338138"/>
              <a:gd name="connsiteX2" fmla="*/ 79065 w 271462"/>
              <a:gd name="connsiteY2" fmla="*/ 322263 h 338138"/>
              <a:gd name="connsiteX3" fmla="*/ 114610 w 271462"/>
              <a:gd name="connsiteY3" fmla="*/ 322263 h 338138"/>
              <a:gd name="connsiteX4" fmla="*/ 123825 w 271462"/>
              <a:gd name="connsiteY4" fmla="*/ 312632 h 338138"/>
              <a:gd name="connsiteX5" fmla="*/ 114610 w 271462"/>
              <a:gd name="connsiteY5" fmla="*/ 301625 h 338138"/>
              <a:gd name="connsiteX6" fmla="*/ 79065 w 271462"/>
              <a:gd name="connsiteY6" fmla="*/ 301625 h 338138"/>
              <a:gd name="connsiteX7" fmla="*/ 166687 w 271462"/>
              <a:gd name="connsiteY7" fmla="*/ 152400 h 338138"/>
              <a:gd name="connsiteX8" fmla="*/ 166687 w 271462"/>
              <a:gd name="connsiteY8" fmla="*/ 166688 h 338138"/>
              <a:gd name="connsiteX9" fmla="*/ 171450 w 271462"/>
              <a:gd name="connsiteY9" fmla="*/ 166688 h 338138"/>
              <a:gd name="connsiteX10" fmla="*/ 171450 w 271462"/>
              <a:gd name="connsiteY10" fmla="*/ 193676 h 338138"/>
              <a:gd name="connsiteX11" fmla="*/ 166687 w 271462"/>
              <a:gd name="connsiteY11" fmla="*/ 193676 h 338138"/>
              <a:gd name="connsiteX12" fmla="*/ 166687 w 271462"/>
              <a:gd name="connsiteY12" fmla="*/ 207963 h 338138"/>
              <a:gd name="connsiteX13" fmla="*/ 193675 w 271462"/>
              <a:gd name="connsiteY13" fmla="*/ 207963 h 338138"/>
              <a:gd name="connsiteX14" fmla="*/ 193675 w 271462"/>
              <a:gd name="connsiteY14" fmla="*/ 193676 h 338138"/>
              <a:gd name="connsiteX15" fmla="*/ 190500 w 271462"/>
              <a:gd name="connsiteY15" fmla="*/ 193676 h 338138"/>
              <a:gd name="connsiteX16" fmla="*/ 190500 w 271462"/>
              <a:gd name="connsiteY16" fmla="*/ 152400 h 338138"/>
              <a:gd name="connsiteX17" fmla="*/ 179388 w 271462"/>
              <a:gd name="connsiteY17" fmla="*/ 125413 h 338138"/>
              <a:gd name="connsiteX18" fmla="*/ 168275 w 271462"/>
              <a:gd name="connsiteY18" fmla="*/ 135732 h 338138"/>
              <a:gd name="connsiteX19" fmla="*/ 179388 w 271462"/>
              <a:gd name="connsiteY19" fmla="*/ 146051 h 338138"/>
              <a:gd name="connsiteX20" fmla="*/ 190501 w 271462"/>
              <a:gd name="connsiteY20" fmla="*/ 135732 h 338138"/>
              <a:gd name="connsiteX21" fmla="*/ 179388 w 271462"/>
              <a:gd name="connsiteY21" fmla="*/ 125413 h 338138"/>
              <a:gd name="connsiteX22" fmla="*/ 180975 w 271462"/>
              <a:gd name="connsiteY22" fmla="*/ 88900 h 338138"/>
              <a:gd name="connsiteX23" fmla="*/ 271462 w 271462"/>
              <a:gd name="connsiteY23" fmla="*/ 169069 h 338138"/>
              <a:gd name="connsiteX24" fmla="*/ 180975 w 271462"/>
              <a:gd name="connsiteY24" fmla="*/ 249238 h 338138"/>
              <a:gd name="connsiteX25" fmla="*/ 131141 w 271462"/>
              <a:gd name="connsiteY25" fmla="*/ 236096 h 338138"/>
              <a:gd name="connsiteX26" fmla="*/ 97044 w 271462"/>
              <a:gd name="connsiteY26" fmla="*/ 242667 h 338138"/>
              <a:gd name="connsiteX27" fmla="*/ 95732 w 271462"/>
              <a:gd name="connsiteY27" fmla="*/ 237410 h 338138"/>
              <a:gd name="connsiteX28" fmla="*/ 110158 w 271462"/>
              <a:gd name="connsiteY28" fmla="*/ 219011 h 338138"/>
              <a:gd name="connsiteX29" fmla="*/ 90487 w 271462"/>
              <a:gd name="connsiteY29" fmla="*/ 169069 h 338138"/>
              <a:gd name="connsiteX30" fmla="*/ 180975 w 271462"/>
              <a:gd name="connsiteY30" fmla="*/ 88900 h 338138"/>
              <a:gd name="connsiteX31" fmla="*/ 37042 w 271462"/>
              <a:gd name="connsiteY31" fmla="*/ 0 h 338138"/>
              <a:gd name="connsiteX32" fmla="*/ 162719 w 271462"/>
              <a:gd name="connsiteY32" fmla="*/ 0 h 338138"/>
              <a:gd name="connsiteX33" fmla="*/ 198438 w 271462"/>
              <a:gd name="connsiteY33" fmla="*/ 38304 h 338138"/>
              <a:gd name="connsiteX34" fmla="*/ 198438 w 271462"/>
              <a:gd name="connsiteY34" fmla="*/ 67363 h 338138"/>
              <a:gd name="connsiteX35" fmla="*/ 181240 w 271462"/>
              <a:gd name="connsiteY35" fmla="*/ 66042 h 338138"/>
              <a:gd name="connsiteX36" fmla="*/ 165365 w 271462"/>
              <a:gd name="connsiteY36" fmla="*/ 67363 h 338138"/>
              <a:gd name="connsiteX37" fmla="*/ 165365 w 271462"/>
              <a:gd name="connsiteY37" fmla="*/ 51513 h 338138"/>
              <a:gd name="connsiteX38" fmla="*/ 34396 w 271462"/>
              <a:gd name="connsiteY38" fmla="*/ 51513 h 338138"/>
              <a:gd name="connsiteX39" fmla="*/ 33073 w 271462"/>
              <a:gd name="connsiteY39" fmla="*/ 51513 h 338138"/>
              <a:gd name="connsiteX40" fmla="*/ 33073 w 271462"/>
              <a:gd name="connsiteY40" fmla="*/ 286625 h 338138"/>
              <a:gd name="connsiteX41" fmla="*/ 34396 w 271462"/>
              <a:gd name="connsiteY41" fmla="*/ 286625 h 338138"/>
              <a:gd name="connsiteX42" fmla="*/ 165365 w 271462"/>
              <a:gd name="connsiteY42" fmla="*/ 286625 h 338138"/>
              <a:gd name="connsiteX43" fmla="*/ 165365 w 271462"/>
              <a:gd name="connsiteY43" fmla="*/ 270775 h 338138"/>
              <a:gd name="connsiteX44" fmla="*/ 181240 w 271462"/>
              <a:gd name="connsiteY44" fmla="*/ 272096 h 338138"/>
              <a:gd name="connsiteX45" fmla="*/ 198438 w 271462"/>
              <a:gd name="connsiteY45" fmla="*/ 270775 h 338138"/>
              <a:gd name="connsiteX46" fmla="*/ 198438 w 271462"/>
              <a:gd name="connsiteY46" fmla="*/ 299834 h 338138"/>
              <a:gd name="connsiteX47" fmla="*/ 162719 w 271462"/>
              <a:gd name="connsiteY47" fmla="*/ 338138 h 338138"/>
              <a:gd name="connsiteX48" fmla="*/ 37042 w 271462"/>
              <a:gd name="connsiteY48" fmla="*/ 338138 h 338138"/>
              <a:gd name="connsiteX49" fmla="*/ 0 w 271462"/>
              <a:gd name="connsiteY49" fmla="*/ 299834 h 338138"/>
              <a:gd name="connsiteX50" fmla="*/ 0 w 271462"/>
              <a:gd name="connsiteY50" fmla="*/ 38304 h 338138"/>
              <a:gd name="connsiteX51" fmla="*/ 37042 w 271462"/>
              <a:gd name="connsiteY51"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71462" h="338138">
                <a:moveTo>
                  <a:pt x="79065" y="301625"/>
                </a:moveTo>
                <a:cubicBezTo>
                  <a:pt x="73799" y="301625"/>
                  <a:pt x="69850" y="305753"/>
                  <a:pt x="69850" y="312632"/>
                </a:cubicBezTo>
                <a:cubicBezTo>
                  <a:pt x="69850" y="318136"/>
                  <a:pt x="73799" y="322263"/>
                  <a:pt x="79065" y="322263"/>
                </a:cubicBezTo>
                <a:cubicBezTo>
                  <a:pt x="79065" y="322263"/>
                  <a:pt x="79065" y="322263"/>
                  <a:pt x="114610" y="322263"/>
                </a:cubicBezTo>
                <a:cubicBezTo>
                  <a:pt x="119875" y="322263"/>
                  <a:pt x="123825" y="318136"/>
                  <a:pt x="123825" y="312632"/>
                </a:cubicBezTo>
                <a:cubicBezTo>
                  <a:pt x="123825" y="305753"/>
                  <a:pt x="119875" y="301625"/>
                  <a:pt x="114610" y="301625"/>
                </a:cubicBezTo>
                <a:cubicBezTo>
                  <a:pt x="114610" y="301625"/>
                  <a:pt x="114610" y="301625"/>
                  <a:pt x="79065" y="301625"/>
                </a:cubicBezTo>
                <a:close/>
                <a:moveTo>
                  <a:pt x="166687" y="152400"/>
                </a:moveTo>
                <a:lnTo>
                  <a:pt x="166687" y="166688"/>
                </a:lnTo>
                <a:lnTo>
                  <a:pt x="171450" y="166688"/>
                </a:lnTo>
                <a:lnTo>
                  <a:pt x="171450" y="193676"/>
                </a:lnTo>
                <a:lnTo>
                  <a:pt x="166687" y="193676"/>
                </a:lnTo>
                <a:lnTo>
                  <a:pt x="166687" y="207963"/>
                </a:lnTo>
                <a:lnTo>
                  <a:pt x="193675" y="207963"/>
                </a:lnTo>
                <a:lnTo>
                  <a:pt x="193675" y="193676"/>
                </a:lnTo>
                <a:lnTo>
                  <a:pt x="190500" y="193676"/>
                </a:lnTo>
                <a:lnTo>
                  <a:pt x="190500" y="152400"/>
                </a:lnTo>
                <a:close/>
                <a:moveTo>
                  <a:pt x="179388" y="125413"/>
                </a:moveTo>
                <a:cubicBezTo>
                  <a:pt x="173250" y="125413"/>
                  <a:pt x="168275" y="130033"/>
                  <a:pt x="168275" y="135732"/>
                </a:cubicBezTo>
                <a:cubicBezTo>
                  <a:pt x="168275" y="141431"/>
                  <a:pt x="173250" y="146051"/>
                  <a:pt x="179388" y="146051"/>
                </a:cubicBezTo>
                <a:cubicBezTo>
                  <a:pt x="185526" y="146051"/>
                  <a:pt x="190501" y="141431"/>
                  <a:pt x="190501" y="135732"/>
                </a:cubicBezTo>
                <a:cubicBezTo>
                  <a:pt x="190501" y="130033"/>
                  <a:pt x="185526" y="125413"/>
                  <a:pt x="179388" y="125413"/>
                </a:cubicBezTo>
                <a:close/>
                <a:moveTo>
                  <a:pt x="180975" y="88900"/>
                </a:moveTo>
                <a:cubicBezTo>
                  <a:pt x="230808" y="88900"/>
                  <a:pt x="271462" y="124384"/>
                  <a:pt x="271462" y="169069"/>
                </a:cubicBezTo>
                <a:cubicBezTo>
                  <a:pt x="271462" y="212439"/>
                  <a:pt x="230808" y="249238"/>
                  <a:pt x="180975" y="249238"/>
                </a:cubicBezTo>
                <a:cubicBezTo>
                  <a:pt x="162614" y="249238"/>
                  <a:pt x="145566" y="243981"/>
                  <a:pt x="131141" y="236096"/>
                </a:cubicBezTo>
                <a:cubicBezTo>
                  <a:pt x="119338" y="243981"/>
                  <a:pt x="104912" y="242667"/>
                  <a:pt x="97044" y="242667"/>
                </a:cubicBezTo>
                <a:cubicBezTo>
                  <a:pt x="94421" y="241353"/>
                  <a:pt x="94421" y="238724"/>
                  <a:pt x="95732" y="237410"/>
                </a:cubicBezTo>
                <a:cubicBezTo>
                  <a:pt x="103601" y="232153"/>
                  <a:pt x="107535" y="225582"/>
                  <a:pt x="110158" y="219011"/>
                </a:cubicBezTo>
                <a:cubicBezTo>
                  <a:pt x="97044" y="205868"/>
                  <a:pt x="90487" y="187469"/>
                  <a:pt x="90487" y="169069"/>
                </a:cubicBezTo>
                <a:cubicBezTo>
                  <a:pt x="90487" y="124384"/>
                  <a:pt x="131141" y="88900"/>
                  <a:pt x="180975" y="88900"/>
                </a:cubicBezTo>
                <a:close/>
                <a:moveTo>
                  <a:pt x="37042" y="0"/>
                </a:moveTo>
                <a:cubicBezTo>
                  <a:pt x="37042" y="0"/>
                  <a:pt x="37042" y="0"/>
                  <a:pt x="162719" y="0"/>
                </a:cubicBezTo>
                <a:cubicBezTo>
                  <a:pt x="182563" y="0"/>
                  <a:pt x="198438" y="17171"/>
                  <a:pt x="198438" y="38304"/>
                </a:cubicBezTo>
                <a:cubicBezTo>
                  <a:pt x="198438" y="38304"/>
                  <a:pt x="198438" y="38304"/>
                  <a:pt x="198438" y="67363"/>
                </a:cubicBezTo>
                <a:cubicBezTo>
                  <a:pt x="193147" y="67363"/>
                  <a:pt x="186532" y="66042"/>
                  <a:pt x="181240" y="66042"/>
                </a:cubicBezTo>
                <a:cubicBezTo>
                  <a:pt x="175949" y="66042"/>
                  <a:pt x="170657" y="67363"/>
                  <a:pt x="165365" y="67363"/>
                </a:cubicBezTo>
                <a:cubicBezTo>
                  <a:pt x="165365" y="67363"/>
                  <a:pt x="165365" y="67363"/>
                  <a:pt x="165365" y="51513"/>
                </a:cubicBezTo>
                <a:cubicBezTo>
                  <a:pt x="165365" y="51513"/>
                  <a:pt x="165365" y="51513"/>
                  <a:pt x="34396" y="51513"/>
                </a:cubicBezTo>
                <a:cubicBezTo>
                  <a:pt x="34396" y="51513"/>
                  <a:pt x="33073" y="51513"/>
                  <a:pt x="33073" y="51513"/>
                </a:cubicBezTo>
                <a:cubicBezTo>
                  <a:pt x="33073" y="51513"/>
                  <a:pt x="33073" y="51513"/>
                  <a:pt x="33073" y="286625"/>
                </a:cubicBezTo>
                <a:cubicBezTo>
                  <a:pt x="33073" y="286625"/>
                  <a:pt x="34396" y="286625"/>
                  <a:pt x="34396" y="286625"/>
                </a:cubicBezTo>
                <a:cubicBezTo>
                  <a:pt x="34396" y="286625"/>
                  <a:pt x="34396" y="286625"/>
                  <a:pt x="165365" y="286625"/>
                </a:cubicBezTo>
                <a:cubicBezTo>
                  <a:pt x="165365" y="286625"/>
                  <a:pt x="165365" y="286625"/>
                  <a:pt x="165365" y="270775"/>
                </a:cubicBezTo>
                <a:cubicBezTo>
                  <a:pt x="170657" y="270775"/>
                  <a:pt x="175949" y="272096"/>
                  <a:pt x="181240" y="272096"/>
                </a:cubicBezTo>
                <a:cubicBezTo>
                  <a:pt x="186532" y="272096"/>
                  <a:pt x="193147" y="270775"/>
                  <a:pt x="198438" y="270775"/>
                </a:cubicBezTo>
                <a:cubicBezTo>
                  <a:pt x="198438" y="270775"/>
                  <a:pt x="198438" y="270775"/>
                  <a:pt x="198438" y="299834"/>
                </a:cubicBezTo>
                <a:cubicBezTo>
                  <a:pt x="198438" y="320967"/>
                  <a:pt x="182563" y="338138"/>
                  <a:pt x="162719" y="338138"/>
                </a:cubicBezTo>
                <a:cubicBezTo>
                  <a:pt x="162719" y="338138"/>
                  <a:pt x="162719" y="338138"/>
                  <a:pt x="37042" y="338138"/>
                </a:cubicBezTo>
                <a:cubicBezTo>
                  <a:pt x="17198" y="338138"/>
                  <a:pt x="0" y="320967"/>
                  <a:pt x="0" y="299834"/>
                </a:cubicBezTo>
                <a:cubicBezTo>
                  <a:pt x="0" y="299834"/>
                  <a:pt x="0" y="299834"/>
                  <a:pt x="0" y="38304"/>
                </a:cubicBezTo>
                <a:cubicBezTo>
                  <a:pt x="0" y="17171"/>
                  <a:pt x="17198" y="0"/>
                  <a:pt x="37042" y="0"/>
                </a:cubicBez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5" name="弧形_6"/>
          <p:cNvSpPr/>
          <p:nvPr>
            <p:custDataLst>
              <p:tags r:id="rId2"/>
            </p:custDataLst>
          </p:nvPr>
        </p:nvSpPr>
        <p:spPr>
          <a:xfrm rot="18315541" flipH="1">
            <a:off x="3556112" y="2226755"/>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4276AA"/>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solidFill>
                <a:srgbClr val="4276AA"/>
              </a:solidFill>
              <a:ea typeface="微软雅黑" panose="020B0503020204020204" charset="-122"/>
            </a:endParaRPr>
          </a:p>
        </p:txBody>
      </p:sp>
      <p:sp>
        <p:nvSpPr>
          <p:cNvPr id="46" name="缺角三角形_1"/>
          <p:cNvSpPr/>
          <p:nvPr>
            <p:custDataLst>
              <p:tags r:id="rId3"/>
            </p:custDataLst>
          </p:nvPr>
        </p:nvSpPr>
        <p:spPr>
          <a:xfrm flipH="1" flipV="1">
            <a:off x="3130550" y="204597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7" name="弧形_5"/>
          <p:cNvSpPr/>
          <p:nvPr>
            <p:custDataLst>
              <p:tags r:id="rId4"/>
            </p:custDataLst>
          </p:nvPr>
        </p:nvSpPr>
        <p:spPr>
          <a:xfrm rot="18236510" flipH="1">
            <a:off x="3556111" y="2928927"/>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178AA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8" name="缺角三角形_2"/>
          <p:cNvSpPr/>
          <p:nvPr>
            <p:custDataLst>
              <p:tags r:id="rId5"/>
            </p:custDataLst>
          </p:nvPr>
        </p:nvSpPr>
        <p:spPr>
          <a:xfrm flipH="1" flipV="1">
            <a:off x="3130550" y="273177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49" name="弧形_4"/>
          <p:cNvSpPr/>
          <p:nvPr>
            <p:custDataLst>
              <p:tags r:id="rId6"/>
            </p:custDataLst>
          </p:nvPr>
        </p:nvSpPr>
        <p:spPr>
          <a:xfrm rot="18065440" flipH="1">
            <a:off x="3556671" y="3641535"/>
            <a:ext cx="400685" cy="58674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rgbClr val="5268A5"/>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0" name="缺角三角形_3"/>
          <p:cNvSpPr/>
          <p:nvPr>
            <p:custDataLst>
              <p:tags r:id="rId7"/>
            </p:custDataLst>
          </p:nvPr>
        </p:nvSpPr>
        <p:spPr>
          <a:xfrm flipH="1" flipV="1">
            <a:off x="3130550" y="3427095"/>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1" name="缺角三角形_3"/>
          <p:cNvSpPr/>
          <p:nvPr>
            <p:custDataLst>
              <p:tags r:id="rId8"/>
            </p:custDataLst>
          </p:nvPr>
        </p:nvSpPr>
        <p:spPr>
          <a:xfrm flipH="1" flipV="1">
            <a:off x="3130550" y="41148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2" name="缺角三角形_6"/>
          <p:cNvSpPr/>
          <p:nvPr>
            <p:custDataLst>
              <p:tags r:id="rId9"/>
            </p:custDataLst>
          </p:nvPr>
        </p:nvSpPr>
        <p:spPr>
          <a:xfrm flipV="1">
            <a:off x="4926330" y="20320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3" name="缺角三角形_5"/>
          <p:cNvSpPr/>
          <p:nvPr>
            <p:custDataLst>
              <p:tags r:id="rId10"/>
            </p:custDataLst>
          </p:nvPr>
        </p:nvSpPr>
        <p:spPr>
          <a:xfrm flipV="1">
            <a:off x="4926330" y="2730500"/>
            <a:ext cx="1210945" cy="61468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4" name="缺角三角形_4"/>
          <p:cNvSpPr/>
          <p:nvPr>
            <p:custDataLst>
              <p:tags r:id="rId11"/>
            </p:custDataLst>
          </p:nvPr>
        </p:nvSpPr>
        <p:spPr>
          <a:xfrm flipV="1">
            <a:off x="4926330" y="3429000"/>
            <a:ext cx="1210945" cy="61595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5" name="缺角三角形_4"/>
          <p:cNvSpPr/>
          <p:nvPr>
            <p:custDataLst>
              <p:tags r:id="rId12"/>
            </p:custDataLst>
          </p:nvPr>
        </p:nvSpPr>
        <p:spPr>
          <a:xfrm flipV="1">
            <a:off x="4904105" y="4117975"/>
            <a:ext cx="1210945" cy="615950"/>
          </a:xfrm>
          <a:custGeom>
            <a:avLst/>
            <a:gdLst>
              <a:gd name="connsiteX0" fmla="*/ 0 w 1474689"/>
              <a:gd name="connsiteY0" fmla="*/ 0 h 1474690"/>
              <a:gd name="connsiteX1" fmla="*/ 210178 w 1474689"/>
              <a:gd name="connsiteY1" fmla="*/ 0 h 1474690"/>
              <a:gd name="connsiteX2" fmla="*/ 1474689 w 1474689"/>
              <a:gd name="connsiteY2" fmla="*/ 1264512 h 1474690"/>
              <a:gd name="connsiteX3" fmla="*/ 1474689 w 1474689"/>
              <a:gd name="connsiteY3" fmla="*/ 1474690 h 1474690"/>
              <a:gd name="connsiteX4" fmla="*/ 0 w 1474689"/>
              <a:gd name="connsiteY4" fmla="*/ 1474690 h 1474690"/>
              <a:gd name="connsiteX5" fmla="*/ 0 w 1474689"/>
              <a:gd name="connsiteY5" fmla="*/ 0 h 1474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689" h="1474690">
                <a:moveTo>
                  <a:pt x="0" y="0"/>
                </a:moveTo>
                <a:lnTo>
                  <a:pt x="210178" y="0"/>
                </a:lnTo>
                <a:lnTo>
                  <a:pt x="1474689" y="1264512"/>
                </a:lnTo>
                <a:lnTo>
                  <a:pt x="1474689" y="1474690"/>
                </a:lnTo>
                <a:lnTo>
                  <a:pt x="0" y="1474690"/>
                </a:lnTo>
                <a:lnTo>
                  <a:pt x="0" y="0"/>
                </a:lnTo>
                <a:close/>
              </a:path>
            </a:pathLst>
          </a:custGeom>
          <a:solidFill>
            <a:schemeClr val="tx2">
              <a:lumMod val="40000"/>
              <a:lumOff val="6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6" name="弧形_2"/>
          <p:cNvSpPr/>
          <p:nvPr>
            <p:custDataLst>
              <p:tags r:id="rId13"/>
            </p:custDataLst>
          </p:nvPr>
        </p:nvSpPr>
        <p:spPr>
          <a:xfrm rot="2503140">
            <a:off x="5128895" y="4382770"/>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7" name="弧形_3"/>
          <p:cNvSpPr/>
          <p:nvPr>
            <p:custDataLst>
              <p:tags r:id="rId14"/>
            </p:custDataLst>
          </p:nvPr>
        </p:nvSpPr>
        <p:spPr>
          <a:xfrm rot="2503140">
            <a:off x="5200015" y="3616325"/>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8" name="弧形_2"/>
          <p:cNvSpPr/>
          <p:nvPr>
            <p:custDataLst>
              <p:tags r:id="rId15"/>
            </p:custDataLst>
          </p:nvPr>
        </p:nvSpPr>
        <p:spPr>
          <a:xfrm rot="2503140">
            <a:off x="5200015" y="2917825"/>
            <a:ext cx="346075" cy="53975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ea typeface="微软雅黑" panose="020B0503020204020204" charset="-122"/>
            </a:endParaRPr>
          </a:p>
        </p:txBody>
      </p:sp>
      <p:sp>
        <p:nvSpPr>
          <p:cNvPr id="59" name="弧形_1"/>
          <p:cNvSpPr/>
          <p:nvPr>
            <p:custDataLst>
              <p:tags r:id="rId16"/>
            </p:custDataLst>
          </p:nvPr>
        </p:nvSpPr>
        <p:spPr>
          <a:xfrm rot="2503140">
            <a:off x="5200650" y="2217420"/>
            <a:ext cx="346075" cy="541020"/>
          </a:xfrm>
          <a:custGeom>
            <a:avLst/>
            <a:gdLst>
              <a:gd name="connsiteX0" fmla="*/ 0 w 215412"/>
              <a:gd name="connsiteY0" fmla="*/ 0 h 735030"/>
              <a:gd name="connsiteX1" fmla="*/ 215412 w 215412"/>
              <a:gd name="connsiteY1" fmla="*/ 367515 h 735030"/>
              <a:gd name="connsiteX2" fmla="*/ 0 w 215412"/>
              <a:gd name="connsiteY2" fmla="*/ 735030 h 735030"/>
              <a:gd name="connsiteX3" fmla="*/ 0 w 215412"/>
              <a:gd name="connsiteY3" fmla="*/ 0 h 735030"/>
            </a:gdLst>
            <a:ahLst/>
            <a:cxnLst>
              <a:cxn ang="0">
                <a:pos x="connsiteX0" y="connsiteY0"/>
              </a:cxn>
              <a:cxn ang="0">
                <a:pos x="connsiteX1" y="connsiteY1"/>
              </a:cxn>
              <a:cxn ang="0">
                <a:pos x="connsiteX2" y="connsiteY2"/>
              </a:cxn>
              <a:cxn ang="0">
                <a:pos x="connsiteX3" y="connsiteY3"/>
              </a:cxn>
            </a:cxnLst>
            <a:rect l="l" t="t" r="r" b="b"/>
            <a:pathLst>
              <a:path w="215412" h="735030">
                <a:moveTo>
                  <a:pt x="0" y="0"/>
                </a:moveTo>
                <a:cubicBezTo>
                  <a:pt x="118969" y="0"/>
                  <a:pt x="215412" y="164542"/>
                  <a:pt x="215412" y="367515"/>
                </a:cubicBezTo>
                <a:cubicBezTo>
                  <a:pt x="215412" y="570488"/>
                  <a:pt x="118969" y="735030"/>
                  <a:pt x="0" y="73503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endParaRPr sz="1015" strike="noStrike" noProof="1">
              <a:solidFill>
                <a:srgbClr val="4276AA"/>
              </a:solidFill>
              <a:ea typeface="微软雅黑" panose="020B0503020204020204" charset="-122"/>
            </a:endParaRPr>
          </a:p>
        </p:txBody>
      </p:sp>
      <p:sp>
        <p:nvSpPr>
          <p:cNvPr id="60" name="矩形 250883"/>
          <p:cNvSpPr/>
          <p:nvPr/>
        </p:nvSpPr>
        <p:spPr>
          <a:xfrm>
            <a:off x="5707380" y="1859280"/>
            <a:ext cx="3404235" cy="2870200"/>
          </a:xfrm>
          <a:prstGeom prst="rect">
            <a:avLst/>
          </a:prstGeom>
          <a:noFill/>
          <a:ln w="9525">
            <a:noFill/>
          </a:ln>
        </p:spPr>
        <p:txBody>
          <a:bodyPr wrap="square" lIns="91368" tIns="45685" rIns="91368" bIns="45685" anchor="ctr">
            <a:spAutoFit/>
          </a:bodyPr>
          <a:lstStyle/>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5</a:t>
            </a:r>
            <a:r>
              <a:rPr lang="zh-CN" altLang="en-US" sz="2700" b="1" dirty="0">
                <a:latin typeface="Times New Roman" panose="02020603050405020304" pitchFamily="18" charset="0"/>
                <a:ea typeface="宋体" panose="02010600030101010101" pitchFamily="2" charset="-122"/>
              </a:rPr>
              <a:t>）班级差距原因</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6</a:t>
            </a:r>
            <a:r>
              <a:rPr lang="zh-CN" altLang="en-US" sz="2700" b="1" dirty="0">
                <a:latin typeface="Times New Roman" panose="02020603050405020304" pitchFamily="18" charset="0"/>
                <a:ea typeface="宋体" panose="02010600030101010101" pitchFamily="2" charset="-122"/>
              </a:rPr>
              <a:t>）知识呈现方式</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7</a:t>
            </a:r>
            <a:r>
              <a:rPr lang="zh-CN" altLang="en-US" sz="2700" b="1" dirty="0">
                <a:latin typeface="Times New Roman" panose="02020603050405020304" pitchFamily="18" charset="0"/>
                <a:ea typeface="宋体" panose="02010600030101010101" pitchFamily="2" charset="-122"/>
              </a:rPr>
              <a:t>）如何变换练习</a:t>
            </a:r>
          </a:p>
          <a:p>
            <a:pPr defTabSz="911225">
              <a:lnSpc>
                <a:spcPct val="160000"/>
              </a:lnSpc>
              <a:spcBef>
                <a:spcPct val="10000"/>
              </a:spcBef>
            </a:pPr>
            <a:r>
              <a:rPr lang="zh-CN" altLang="en-US" sz="2700" b="1" dirty="0">
                <a:latin typeface="Times New Roman" panose="02020603050405020304" pitchFamily="18" charset="0"/>
                <a:ea typeface="宋体" panose="02010600030101010101" pitchFamily="2" charset="-122"/>
              </a:rPr>
              <a:t>（</a:t>
            </a:r>
            <a:r>
              <a:rPr lang="en-US" altLang="zh-CN" sz="2700" b="1" dirty="0">
                <a:latin typeface="Times New Roman" panose="02020603050405020304" pitchFamily="18" charset="0"/>
                <a:ea typeface="宋体" panose="02010600030101010101" pitchFamily="2" charset="-122"/>
              </a:rPr>
              <a:t>8</a:t>
            </a:r>
            <a:r>
              <a:rPr lang="zh-CN" altLang="en-US" sz="2700" b="1" dirty="0">
                <a:latin typeface="Times New Roman" panose="02020603050405020304" pitchFamily="18" charset="0"/>
                <a:ea typeface="宋体" panose="02010600030101010101" pitchFamily="2" charset="-122"/>
              </a:rPr>
              <a:t>）课下巩固反思</a:t>
            </a:r>
          </a:p>
        </p:txBody>
      </p:sp>
    </p:spTree>
  </p:cSld>
  <p:clrMapOvr>
    <a:masterClrMapping/>
  </p:clrMapOvr>
  <p:transition spd="med">
    <p:fade/>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5585" name="右箭头 3"/>
          <p:cNvSpPr/>
          <p:nvPr/>
        </p:nvSpPr>
        <p:spPr>
          <a:xfrm>
            <a:off x="341313" y="3367088"/>
            <a:ext cx="8315325" cy="500062"/>
          </a:xfrm>
          <a:prstGeom prst="rightArrow">
            <a:avLst>
              <a:gd name="adj1" fmla="val 50000"/>
              <a:gd name="adj2" fmla="val 47345"/>
            </a:avLst>
          </a:prstGeom>
          <a:gradFill rotWithShape="1">
            <a:gsLst>
              <a:gs pos="0">
                <a:srgbClr val="E9E9E9">
                  <a:alpha val="100000"/>
                </a:srgbClr>
              </a:gs>
              <a:gs pos="50000">
                <a:srgbClr val="F0F0F0">
                  <a:alpha val="100000"/>
                </a:srgbClr>
              </a:gs>
              <a:gs pos="100000">
                <a:srgbClr val="F7F7F7">
                  <a:alpha val="100000"/>
                </a:srgbClr>
              </a:gs>
            </a:gsLst>
            <a:lin ang="5400000" scaled="1"/>
            <a:tileRect/>
          </a:gradFill>
          <a:ln w="12700" cap="flat" cmpd="sng">
            <a:solidFill>
              <a:srgbClr val="DDDDDD"/>
            </a:solidFill>
            <a:prstDash val="solid"/>
            <a:miter/>
            <a:headEnd type="none" w="med" len="med"/>
            <a:tailEnd type="none" w="med" len="med"/>
          </a:ln>
        </p:spPr>
        <p:txBody>
          <a:bodyPr anchor="ctr"/>
          <a:lstStyle/>
          <a:p>
            <a:pPr algn="ctr"/>
            <a:endParaRPr lang="zh-CN" altLang="zh-CN" dirty="0">
              <a:solidFill>
                <a:srgbClr val="FFFFFF"/>
              </a:solidFill>
              <a:latin typeface="Calibri" panose="020F0502020204030204" charset="0"/>
              <a:ea typeface="宋体" panose="02010600030101010101" pitchFamily="2" charset="-122"/>
            </a:endParaRPr>
          </a:p>
        </p:txBody>
      </p:sp>
      <p:sp>
        <p:nvSpPr>
          <p:cNvPr id="195586" name="Line 58"/>
          <p:cNvSpPr/>
          <p:nvPr/>
        </p:nvSpPr>
        <p:spPr>
          <a:xfrm>
            <a:off x="1152525" y="4149725"/>
            <a:ext cx="0" cy="334963"/>
          </a:xfrm>
          <a:prstGeom prst="line">
            <a:avLst/>
          </a:prstGeom>
          <a:ln w="19050" cap="flat" cmpd="sng">
            <a:solidFill>
              <a:srgbClr val="080808"/>
            </a:solidFill>
            <a:prstDash val="solid"/>
            <a:round/>
            <a:headEnd type="none" w="med" len="med"/>
            <a:tailEnd type="none" w="med" len="med"/>
          </a:ln>
        </p:spPr>
      </p:sp>
      <p:sp>
        <p:nvSpPr>
          <p:cNvPr id="195587" name="Line 59"/>
          <p:cNvSpPr/>
          <p:nvPr/>
        </p:nvSpPr>
        <p:spPr>
          <a:xfrm flipH="1">
            <a:off x="433388" y="4508500"/>
            <a:ext cx="1495425" cy="0"/>
          </a:xfrm>
          <a:prstGeom prst="line">
            <a:avLst/>
          </a:prstGeom>
          <a:ln w="19050" cap="flat" cmpd="sng">
            <a:solidFill>
              <a:srgbClr val="080808"/>
            </a:solidFill>
            <a:prstDash val="sysDot"/>
            <a:round/>
            <a:headEnd type="none" w="med" len="med"/>
            <a:tailEnd type="none" w="med" len="med"/>
          </a:ln>
        </p:spPr>
      </p:sp>
      <p:sp>
        <p:nvSpPr>
          <p:cNvPr id="195588" name="Line 65"/>
          <p:cNvSpPr/>
          <p:nvPr/>
        </p:nvSpPr>
        <p:spPr>
          <a:xfrm>
            <a:off x="6121400" y="2636838"/>
            <a:ext cx="0" cy="334962"/>
          </a:xfrm>
          <a:prstGeom prst="line">
            <a:avLst/>
          </a:prstGeom>
          <a:ln w="19050" cap="flat" cmpd="sng">
            <a:solidFill>
              <a:srgbClr val="080808"/>
            </a:solidFill>
            <a:prstDash val="solid"/>
            <a:round/>
            <a:headEnd type="none" w="med" len="med"/>
            <a:tailEnd type="none" w="med" len="med"/>
          </a:ln>
        </p:spPr>
      </p:sp>
      <p:sp>
        <p:nvSpPr>
          <p:cNvPr id="195589" name="Line 66"/>
          <p:cNvSpPr/>
          <p:nvPr/>
        </p:nvSpPr>
        <p:spPr>
          <a:xfrm flipH="1">
            <a:off x="5184775" y="2565400"/>
            <a:ext cx="1631950" cy="0"/>
          </a:xfrm>
          <a:prstGeom prst="line">
            <a:avLst/>
          </a:prstGeom>
          <a:ln w="19050" cap="flat" cmpd="sng">
            <a:solidFill>
              <a:srgbClr val="080808"/>
            </a:solidFill>
            <a:prstDash val="sysDot"/>
            <a:round/>
            <a:headEnd type="none" w="med" len="med"/>
            <a:tailEnd type="none" w="med" len="med"/>
          </a:ln>
        </p:spPr>
      </p:sp>
      <p:sp>
        <p:nvSpPr>
          <p:cNvPr id="195590" name="Line 68"/>
          <p:cNvSpPr/>
          <p:nvPr/>
        </p:nvSpPr>
        <p:spPr>
          <a:xfrm>
            <a:off x="2736850" y="2636838"/>
            <a:ext cx="0" cy="334962"/>
          </a:xfrm>
          <a:prstGeom prst="line">
            <a:avLst/>
          </a:prstGeom>
          <a:ln w="19050" cap="flat" cmpd="sng">
            <a:solidFill>
              <a:srgbClr val="080808"/>
            </a:solidFill>
            <a:prstDash val="solid"/>
            <a:round/>
            <a:headEnd type="none" w="med" len="med"/>
            <a:tailEnd type="none" w="med" len="med"/>
          </a:ln>
        </p:spPr>
      </p:sp>
      <p:sp>
        <p:nvSpPr>
          <p:cNvPr id="195591" name="Line 69"/>
          <p:cNvSpPr/>
          <p:nvPr/>
        </p:nvSpPr>
        <p:spPr>
          <a:xfrm flipH="1">
            <a:off x="1873250" y="2636838"/>
            <a:ext cx="1771650" cy="0"/>
          </a:xfrm>
          <a:prstGeom prst="line">
            <a:avLst/>
          </a:prstGeom>
          <a:ln w="19050" cap="flat" cmpd="sng">
            <a:solidFill>
              <a:srgbClr val="080808"/>
            </a:solidFill>
            <a:prstDash val="sysDot"/>
            <a:round/>
            <a:headEnd type="none" w="med" len="med"/>
            <a:tailEnd type="none" w="med" len="med"/>
          </a:ln>
        </p:spPr>
      </p:sp>
      <p:sp>
        <p:nvSpPr>
          <p:cNvPr id="195592" name="Line 71"/>
          <p:cNvSpPr/>
          <p:nvPr/>
        </p:nvSpPr>
        <p:spPr>
          <a:xfrm>
            <a:off x="4465638" y="4076700"/>
            <a:ext cx="0" cy="334963"/>
          </a:xfrm>
          <a:prstGeom prst="line">
            <a:avLst/>
          </a:prstGeom>
          <a:ln w="19050" cap="flat" cmpd="sng">
            <a:solidFill>
              <a:srgbClr val="080808"/>
            </a:solidFill>
            <a:prstDash val="solid"/>
            <a:round/>
            <a:headEnd type="none" w="med" len="med"/>
            <a:tailEnd type="none" w="med" len="med"/>
          </a:ln>
        </p:spPr>
      </p:sp>
      <p:sp>
        <p:nvSpPr>
          <p:cNvPr id="195593" name="Line 72"/>
          <p:cNvSpPr/>
          <p:nvPr/>
        </p:nvSpPr>
        <p:spPr>
          <a:xfrm flipH="1">
            <a:off x="3673475" y="4437063"/>
            <a:ext cx="1587500" cy="0"/>
          </a:xfrm>
          <a:prstGeom prst="line">
            <a:avLst/>
          </a:prstGeom>
          <a:ln w="19050" cap="flat" cmpd="sng">
            <a:solidFill>
              <a:srgbClr val="080808"/>
            </a:solidFill>
            <a:prstDash val="sysDot"/>
            <a:round/>
            <a:headEnd type="none" w="med" len="med"/>
            <a:tailEnd type="none" w="med" len="med"/>
          </a:ln>
        </p:spPr>
      </p:sp>
      <p:grpSp>
        <p:nvGrpSpPr>
          <p:cNvPr id="195594" name="Group 12"/>
          <p:cNvGrpSpPr/>
          <p:nvPr/>
        </p:nvGrpSpPr>
        <p:grpSpPr>
          <a:xfrm>
            <a:off x="576263" y="2924175"/>
            <a:ext cx="1155700" cy="1181100"/>
            <a:chOff x="0" y="0"/>
            <a:chExt cx="812" cy="830"/>
          </a:xfrm>
        </p:grpSpPr>
        <p:sp>
          <p:nvSpPr>
            <p:cNvPr id="195595" name="Oval 11"/>
            <p:cNvSpPr/>
            <p:nvPr/>
          </p:nvSpPr>
          <p:spPr>
            <a:xfrm>
              <a:off x="0" y="28"/>
              <a:ext cx="812" cy="802"/>
            </a:xfrm>
            <a:prstGeom prst="ellipse">
              <a:avLst/>
            </a:prstGeom>
            <a:solidFill>
              <a:srgbClr val="4AB1E4"/>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596" name="Picture 12" descr="cir_lighteffect0"/>
            <p:cNvPicPr>
              <a:picLocks noChangeAspect="1"/>
            </p:cNvPicPr>
            <p:nvPr/>
          </p:nvPicPr>
          <p:blipFill>
            <a:blip r:embed="rId2">
              <a:lum bright="17999" contrast="-12000"/>
            </a:blip>
            <a:stretch>
              <a:fillRect/>
            </a:stretch>
          </p:blipFill>
          <p:spPr>
            <a:xfrm>
              <a:off x="69" y="0"/>
              <a:ext cx="670" cy="670"/>
            </a:xfrm>
            <a:prstGeom prst="rect">
              <a:avLst/>
            </a:prstGeom>
            <a:noFill/>
            <a:ln w="9525">
              <a:noFill/>
            </a:ln>
          </p:spPr>
        </p:pic>
      </p:grpSp>
      <p:grpSp>
        <p:nvGrpSpPr>
          <p:cNvPr id="195597" name="Group 15"/>
          <p:cNvGrpSpPr/>
          <p:nvPr/>
        </p:nvGrpSpPr>
        <p:grpSpPr>
          <a:xfrm>
            <a:off x="2160588" y="2968625"/>
            <a:ext cx="1155700" cy="1181100"/>
            <a:chOff x="0" y="0"/>
            <a:chExt cx="812" cy="830"/>
          </a:xfrm>
        </p:grpSpPr>
        <p:sp>
          <p:nvSpPr>
            <p:cNvPr id="195598" name="Oval 16"/>
            <p:cNvSpPr/>
            <p:nvPr/>
          </p:nvSpPr>
          <p:spPr>
            <a:xfrm>
              <a:off x="0" y="28"/>
              <a:ext cx="812" cy="802"/>
            </a:xfrm>
            <a:prstGeom prst="ellipse">
              <a:avLst/>
            </a:prstGeom>
            <a:solidFill>
              <a:srgbClr val="8F038F"/>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599" name="Picture 17" descr="cir_lighteffect0"/>
            <p:cNvPicPr>
              <a:picLocks noChangeAspect="1"/>
            </p:cNvPicPr>
            <p:nvPr/>
          </p:nvPicPr>
          <p:blipFill>
            <a:blip r:embed="rId2">
              <a:lum bright="17999" contrast="-12000"/>
            </a:blip>
            <a:stretch>
              <a:fillRect/>
            </a:stretch>
          </p:blipFill>
          <p:spPr>
            <a:xfrm>
              <a:off x="69" y="0"/>
              <a:ext cx="670" cy="670"/>
            </a:xfrm>
            <a:prstGeom prst="rect">
              <a:avLst/>
            </a:prstGeom>
            <a:noFill/>
            <a:ln w="9525">
              <a:noFill/>
            </a:ln>
          </p:spPr>
        </p:pic>
      </p:grpSp>
      <p:grpSp>
        <p:nvGrpSpPr>
          <p:cNvPr id="195600" name="Group 18"/>
          <p:cNvGrpSpPr/>
          <p:nvPr/>
        </p:nvGrpSpPr>
        <p:grpSpPr>
          <a:xfrm>
            <a:off x="3889375" y="2924175"/>
            <a:ext cx="1154113" cy="1181100"/>
            <a:chOff x="0" y="0"/>
            <a:chExt cx="812" cy="830"/>
          </a:xfrm>
        </p:grpSpPr>
        <p:sp>
          <p:nvSpPr>
            <p:cNvPr id="195601" name="Oval 21"/>
            <p:cNvSpPr/>
            <p:nvPr/>
          </p:nvSpPr>
          <p:spPr>
            <a:xfrm>
              <a:off x="0" y="28"/>
              <a:ext cx="812" cy="802"/>
            </a:xfrm>
            <a:prstGeom prst="ellipse">
              <a:avLst/>
            </a:prstGeom>
            <a:solidFill>
              <a:srgbClr val="F77A1D"/>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02" name="Picture 22" descr="cir_lighteffect0"/>
            <p:cNvPicPr>
              <a:picLocks noChangeAspect="1"/>
            </p:cNvPicPr>
            <p:nvPr/>
          </p:nvPicPr>
          <p:blipFill>
            <a:blip r:embed="rId2">
              <a:lum bright="17999" contrast="-12000"/>
            </a:blip>
            <a:stretch>
              <a:fillRect/>
            </a:stretch>
          </p:blipFill>
          <p:spPr>
            <a:xfrm>
              <a:off x="69" y="0"/>
              <a:ext cx="670" cy="670"/>
            </a:xfrm>
            <a:prstGeom prst="rect">
              <a:avLst/>
            </a:prstGeom>
            <a:noFill/>
            <a:ln w="9525">
              <a:noFill/>
            </a:ln>
          </p:spPr>
        </p:pic>
      </p:grpSp>
      <p:grpSp>
        <p:nvGrpSpPr>
          <p:cNvPr id="195603" name="Group 21"/>
          <p:cNvGrpSpPr/>
          <p:nvPr/>
        </p:nvGrpSpPr>
        <p:grpSpPr>
          <a:xfrm>
            <a:off x="7273925" y="2924175"/>
            <a:ext cx="1155700" cy="1181100"/>
            <a:chOff x="0" y="0"/>
            <a:chExt cx="812" cy="830"/>
          </a:xfrm>
        </p:grpSpPr>
        <p:sp>
          <p:nvSpPr>
            <p:cNvPr id="195604" name="Oval 11"/>
            <p:cNvSpPr/>
            <p:nvPr/>
          </p:nvSpPr>
          <p:spPr>
            <a:xfrm>
              <a:off x="0" y="28"/>
              <a:ext cx="812" cy="802"/>
            </a:xfrm>
            <a:prstGeom prst="ellipse">
              <a:avLst/>
            </a:prstGeom>
            <a:solidFill>
              <a:srgbClr val="A59A55"/>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05" name="Picture 12" descr="cir_lighteffect0"/>
            <p:cNvPicPr>
              <a:picLocks noChangeAspect="1"/>
            </p:cNvPicPr>
            <p:nvPr/>
          </p:nvPicPr>
          <p:blipFill>
            <a:blip r:embed="rId2">
              <a:lum bright="17999" contrast="-12000"/>
            </a:blip>
            <a:stretch>
              <a:fillRect/>
            </a:stretch>
          </p:blipFill>
          <p:spPr>
            <a:xfrm>
              <a:off x="69" y="0"/>
              <a:ext cx="670" cy="670"/>
            </a:xfrm>
            <a:prstGeom prst="rect">
              <a:avLst/>
            </a:prstGeom>
            <a:noFill/>
            <a:ln w="9525">
              <a:noFill/>
            </a:ln>
          </p:spPr>
        </p:pic>
      </p:grpSp>
      <p:sp>
        <p:nvSpPr>
          <p:cNvPr id="196630" name="TextBox 35"/>
          <p:cNvSpPr txBox="1"/>
          <p:nvPr/>
        </p:nvSpPr>
        <p:spPr>
          <a:xfrm>
            <a:off x="0" y="4652963"/>
            <a:ext cx="2357438" cy="822325"/>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通过精准定位</a:t>
            </a:r>
          </a:p>
          <a:p>
            <a:pPr algn="ctr"/>
            <a:r>
              <a:rPr lang="zh-CN" altLang="en-US" sz="2400" b="1" dirty="0">
                <a:solidFill>
                  <a:srgbClr val="080808"/>
                </a:solidFill>
                <a:latin typeface="黑体" panose="02010609060101010101" pitchFamily="49" charset="-122"/>
                <a:ea typeface="黑体" panose="02010609060101010101" pitchFamily="49" charset="-122"/>
              </a:rPr>
              <a:t>做到心中有数</a:t>
            </a:r>
          </a:p>
        </p:txBody>
      </p:sp>
      <p:sp>
        <p:nvSpPr>
          <p:cNvPr id="195607" name="Text Box 39"/>
          <p:cNvSpPr txBox="1"/>
          <p:nvPr/>
        </p:nvSpPr>
        <p:spPr>
          <a:xfrm>
            <a:off x="657225" y="3068638"/>
            <a:ext cx="1000125" cy="822325"/>
          </a:xfrm>
          <a:prstGeom prst="rect">
            <a:avLst/>
          </a:prstGeom>
          <a:noFill/>
          <a:ln w="9525">
            <a:noFill/>
          </a:ln>
        </p:spPr>
        <p:txBody>
          <a:bodyPr anchor="t">
            <a:spAutoFit/>
          </a:bodyPr>
          <a:lstStyle/>
          <a:p>
            <a:pPr algn="ctr"/>
            <a:r>
              <a:rPr lang="zh-CN" altLang="en-US" sz="2400" b="1" dirty="0">
                <a:solidFill>
                  <a:srgbClr val="FF00FF"/>
                </a:solidFill>
                <a:latin typeface="黑体" panose="02010609060101010101" pitchFamily="49" charset="-122"/>
                <a:ea typeface="黑体" panose="02010609060101010101" pitchFamily="49" charset="-122"/>
              </a:rPr>
              <a:t>试题分析</a:t>
            </a:r>
          </a:p>
        </p:txBody>
      </p:sp>
      <p:grpSp>
        <p:nvGrpSpPr>
          <p:cNvPr id="195608" name="Group 26"/>
          <p:cNvGrpSpPr/>
          <p:nvPr/>
        </p:nvGrpSpPr>
        <p:grpSpPr>
          <a:xfrm>
            <a:off x="5541963" y="2924175"/>
            <a:ext cx="1155700" cy="1181100"/>
            <a:chOff x="0" y="0"/>
            <a:chExt cx="812" cy="830"/>
          </a:xfrm>
        </p:grpSpPr>
        <p:sp>
          <p:nvSpPr>
            <p:cNvPr id="195609" name="Oval 11"/>
            <p:cNvSpPr/>
            <p:nvPr/>
          </p:nvSpPr>
          <p:spPr>
            <a:xfrm>
              <a:off x="0" y="28"/>
              <a:ext cx="812" cy="802"/>
            </a:xfrm>
            <a:prstGeom prst="ellipse">
              <a:avLst/>
            </a:prstGeom>
            <a:solidFill>
              <a:srgbClr val="4AB1E4"/>
            </a:solidFill>
            <a:ln w="57150" cap="flat" cmpd="sng">
              <a:solidFill>
                <a:srgbClr val="F8F8F8">
                  <a:alpha val="70195"/>
                </a:srgbClr>
              </a:solidFill>
              <a:prstDash val="solid"/>
              <a:round/>
              <a:headEnd type="none" w="med" len="med"/>
              <a:tailEnd type="none" w="med" len="med"/>
            </a:ln>
          </p:spPr>
          <p:txBody>
            <a:bodyPr wrap="none" anchor="ctr"/>
            <a:lstStyle/>
            <a:p>
              <a:endParaRPr lang="zh-CN" altLang="zh-CN" dirty="0">
                <a:latin typeface="Calibri" panose="020F0502020204030204" charset="0"/>
                <a:ea typeface="宋体" panose="02010600030101010101" pitchFamily="2" charset="-122"/>
              </a:endParaRPr>
            </a:p>
          </p:txBody>
        </p:sp>
        <p:pic>
          <p:nvPicPr>
            <p:cNvPr id="195610" name="Picture 12" descr="cir_lighteffect0"/>
            <p:cNvPicPr>
              <a:picLocks noChangeAspect="1"/>
            </p:cNvPicPr>
            <p:nvPr/>
          </p:nvPicPr>
          <p:blipFill>
            <a:blip r:embed="rId2">
              <a:lum bright="17999" contrast="-12000"/>
            </a:blip>
            <a:stretch>
              <a:fillRect/>
            </a:stretch>
          </p:blipFill>
          <p:spPr>
            <a:xfrm>
              <a:off x="69" y="0"/>
              <a:ext cx="670" cy="670"/>
            </a:xfrm>
            <a:prstGeom prst="rect">
              <a:avLst/>
            </a:prstGeom>
            <a:noFill/>
            <a:ln w="9525">
              <a:noFill/>
            </a:ln>
          </p:spPr>
        </p:pic>
      </p:grpSp>
      <p:sp>
        <p:nvSpPr>
          <p:cNvPr id="195611" name="Line 71"/>
          <p:cNvSpPr/>
          <p:nvPr/>
        </p:nvSpPr>
        <p:spPr>
          <a:xfrm>
            <a:off x="7921625" y="4030663"/>
            <a:ext cx="0" cy="334962"/>
          </a:xfrm>
          <a:prstGeom prst="line">
            <a:avLst/>
          </a:prstGeom>
          <a:ln w="19050" cap="flat" cmpd="sng">
            <a:solidFill>
              <a:srgbClr val="080808"/>
            </a:solidFill>
            <a:prstDash val="solid"/>
            <a:round/>
            <a:headEnd type="none" w="med" len="med"/>
            <a:tailEnd type="none" w="med" len="med"/>
          </a:ln>
        </p:spPr>
      </p:sp>
      <p:sp>
        <p:nvSpPr>
          <p:cNvPr id="195612" name="Line 72"/>
          <p:cNvSpPr/>
          <p:nvPr/>
        </p:nvSpPr>
        <p:spPr>
          <a:xfrm flipH="1">
            <a:off x="7126288" y="4365625"/>
            <a:ext cx="1587500" cy="0"/>
          </a:xfrm>
          <a:prstGeom prst="line">
            <a:avLst/>
          </a:prstGeom>
          <a:ln w="19050" cap="flat" cmpd="sng">
            <a:solidFill>
              <a:srgbClr val="080808"/>
            </a:solidFill>
            <a:prstDash val="sysDot"/>
            <a:round/>
            <a:headEnd type="none" w="med" len="med"/>
            <a:tailEnd type="none" w="med" len="med"/>
          </a:ln>
        </p:spPr>
      </p:sp>
      <p:sp>
        <p:nvSpPr>
          <p:cNvPr id="195613" name="Text Box 39"/>
          <p:cNvSpPr txBox="1"/>
          <p:nvPr/>
        </p:nvSpPr>
        <p:spPr>
          <a:xfrm>
            <a:off x="4003675" y="3068638"/>
            <a:ext cx="1000125" cy="830262"/>
          </a:xfrm>
          <a:prstGeom prst="rect">
            <a:avLst/>
          </a:prstGeom>
          <a:noFill/>
          <a:ln w="9525">
            <a:noFill/>
          </a:ln>
        </p:spPr>
        <p:txBody>
          <a:bodyPr anchor="t">
            <a:spAutoFit/>
          </a:bodyPr>
          <a:lstStyle/>
          <a:p>
            <a:pPr algn="ctr"/>
            <a:r>
              <a:rPr lang="zh-CN" altLang="en-US" sz="2400" b="1" dirty="0">
                <a:solidFill>
                  <a:srgbClr val="0000FF"/>
                </a:solidFill>
                <a:latin typeface="黑体" panose="02010609060101010101" pitchFamily="49" charset="-122"/>
                <a:ea typeface="黑体" panose="02010609060101010101" pitchFamily="49" charset="-122"/>
              </a:rPr>
              <a:t>分类讲解</a:t>
            </a:r>
          </a:p>
        </p:txBody>
      </p:sp>
      <p:sp>
        <p:nvSpPr>
          <p:cNvPr id="195614" name="Text Box 39"/>
          <p:cNvSpPr txBox="1"/>
          <p:nvPr/>
        </p:nvSpPr>
        <p:spPr>
          <a:xfrm>
            <a:off x="2268538" y="3141663"/>
            <a:ext cx="1000125" cy="822325"/>
          </a:xfrm>
          <a:prstGeom prst="rect">
            <a:avLst/>
          </a:prstGeom>
          <a:noFill/>
          <a:ln w="9525">
            <a:noFill/>
          </a:ln>
        </p:spPr>
        <p:txBody>
          <a:bodyPr anchor="t">
            <a:spAutoFit/>
          </a:bodyPr>
          <a:lstStyle/>
          <a:p>
            <a:pPr algn="ctr"/>
            <a:r>
              <a:rPr lang="zh-CN" altLang="en-US" sz="2400" b="1" dirty="0">
                <a:solidFill>
                  <a:srgbClr val="FFFF99"/>
                </a:solidFill>
                <a:latin typeface="黑体" panose="02010609060101010101" pitchFamily="49" charset="-122"/>
                <a:ea typeface="黑体" panose="02010609060101010101" pitchFamily="49" charset="-122"/>
              </a:rPr>
              <a:t>问题汇总</a:t>
            </a:r>
          </a:p>
        </p:txBody>
      </p:sp>
      <p:sp>
        <p:nvSpPr>
          <p:cNvPr id="195615" name="Text Box 39"/>
          <p:cNvSpPr txBox="1"/>
          <p:nvPr/>
        </p:nvSpPr>
        <p:spPr>
          <a:xfrm>
            <a:off x="5616575" y="3068638"/>
            <a:ext cx="1000125" cy="822325"/>
          </a:xfrm>
          <a:prstGeom prst="rect">
            <a:avLst/>
          </a:prstGeom>
          <a:noFill/>
          <a:ln w="9525">
            <a:noFill/>
          </a:ln>
        </p:spPr>
        <p:txBody>
          <a:bodyPr anchor="t">
            <a:spAutoFit/>
          </a:bodyPr>
          <a:lstStyle/>
          <a:p>
            <a:pPr algn="ctr"/>
            <a:r>
              <a:rPr lang="zh-CN" altLang="en-US" sz="2400" b="1" dirty="0">
                <a:solidFill>
                  <a:srgbClr val="FF00FF"/>
                </a:solidFill>
                <a:latin typeface="黑体" panose="02010609060101010101" pitchFamily="49" charset="-122"/>
                <a:ea typeface="黑体" panose="02010609060101010101" pitchFamily="49" charset="-122"/>
              </a:rPr>
              <a:t>举三反一</a:t>
            </a:r>
          </a:p>
        </p:txBody>
      </p:sp>
      <p:sp>
        <p:nvSpPr>
          <p:cNvPr id="195616" name="Text Box 39"/>
          <p:cNvSpPr txBox="1"/>
          <p:nvPr/>
        </p:nvSpPr>
        <p:spPr>
          <a:xfrm>
            <a:off x="7345363" y="3068638"/>
            <a:ext cx="1000125" cy="822325"/>
          </a:xfrm>
          <a:prstGeom prst="rect">
            <a:avLst/>
          </a:prstGeom>
          <a:noFill/>
          <a:ln w="9525">
            <a:noFill/>
          </a:ln>
        </p:spPr>
        <p:txBody>
          <a:bodyPr anchor="t">
            <a:spAutoFit/>
          </a:bodyPr>
          <a:lstStyle/>
          <a:p>
            <a:pPr algn="ctr"/>
            <a:r>
              <a:rPr lang="zh-CN" altLang="en-US" sz="2400" b="1" dirty="0">
                <a:solidFill>
                  <a:srgbClr val="0000FF"/>
                </a:solidFill>
                <a:latin typeface="黑体" panose="02010609060101010101" pitchFamily="49" charset="-122"/>
                <a:ea typeface="黑体" panose="02010609060101010101" pitchFamily="49" charset="-122"/>
              </a:rPr>
              <a:t>举一反三</a:t>
            </a:r>
          </a:p>
        </p:txBody>
      </p:sp>
      <p:sp>
        <p:nvSpPr>
          <p:cNvPr id="196641" name="TextBox 35"/>
          <p:cNvSpPr txBox="1"/>
          <p:nvPr/>
        </p:nvSpPr>
        <p:spPr>
          <a:xfrm>
            <a:off x="3276600" y="4581525"/>
            <a:ext cx="2357438" cy="822325"/>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强化基础知识</a:t>
            </a:r>
          </a:p>
          <a:p>
            <a:pPr algn="ctr"/>
            <a:r>
              <a:rPr lang="zh-CN" altLang="en-US" sz="2400" b="1" dirty="0">
                <a:solidFill>
                  <a:srgbClr val="080808"/>
                </a:solidFill>
                <a:latin typeface="黑体" panose="02010609060101010101" pitchFamily="49" charset="-122"/>
                <a:ea typeface="黑体" panose="02010609060101010101" pitchFamily="49" charset="-122"/>
              </a:rPr>
              <a:t>再现思维过程</a:t>
            </a:r>
          </a:p>
        </p:txBody>
      </p:sp>
      <p:sp>
        <p:nvSpPr>
          <p:cNvPr id="196642" name="TextBox 35"/>
          <p:cNvSpPr txBox="1"/>
          <p:nvPr/>
        </p:nvSpPr>
        <p:spPr>
          <a:xfrm>
            <a:off x="1619250" y="1700213"/>
            <a:ext cx="2357438" cy="822325"/>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帮助找准错因</a:t>
            </a:r>
          </a:p>
          <a:p>
            <a:pPr algn="ctr"/>
            <a:r>
              <a:rPr lang="zh-CN" altLang="en-US" sz="2400" b="1" dirty="0">
                <a:solidFill>
                  <a:srgbClr val="080808"/>
                </a:solidFill>
                <a:latin typeface="黑体" panose="02010609060101010101" pitchFamily="49" charset="-122"/>
                <a:ea typeface="黑体" panose="02010609060101010101" pitchFamily="49" charset="-122"/>
              </a:rPr>
              <a:t>以便对症下药</a:t>
            </a:r>
          </a:p>
        </p:txBody>
      </p:sp>
      <p:sp>
        <p:nvSpPr>
          <p:cNvPr id="196643" name="TextBox 35"/>
          <p:cNvSpPr txBox="1"/>
          <p:nvPr/>
        </p:nvSpPr>
        <p:spPr>
          <a:xfrm>
            <a:off x="4843463" y="1598613"/>
            <a:ext cx="2357437" cy="822325"/>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习题归纳总结</a:t>
            </a:r>
          </a:p>
          <a:p>
            <a:pPr algn="ctr"/>
            <a:r>
              <a:rPr lang="zh-CN" altLang="en-US" sz="2400" b="1" dirty="0">
                <a:solidFill>
                  <a:srgbClr val="080808"/>
                </a:solidFill>
                <a:latin typeface="黑体" panose="02010609060101010101" pitchFamily="49" charset="-122"/>
                <a:ea typeface="黑体" panose="02010609060101010101" pitchFamily="49" charset="-122"/>
              </a:rPr>
              <a:t>摸清基本方法 </a:t>
            </a:r>
          </a:p>
        </p:txBody>
      </p:sp>
      <p:sp>
        <p:nvSpPr>
          <p:cNvPr id="196644" name="TextBox 35"/>
          <p:cNvSpPr txBox="1"/>
          <p:nvPr/>
        </p:nvSpPr>
        <p:spPr>
          <a:xfrm>
            <a:off x="6716713" y="4508500"/>
            <a:ext cx="2357437" cy="822325"/>
          </a:xfrm>
          <a:prstGeom prst="rect">
            <a:avLst/>
          </a:prstGeom>
          <a:noFill/>
          <a:ln w="9525">
            <a:noFill/>
          </a:ln>
        </p:spPr>
        <p:txBody>
          <a:bodyPr anchor="t">
            <a:spAutoFit/>
          </a:bodyPr>
          <a:lstStyle/>
          <a:p>
            <a:pPr algn="ctr"/>
            <a:r>
              <a:rPr lang="zh-CN" altLang="en-US" sz="2400" b="1" dirty="0">
                <a:solidFill>
                  <a:srgbClr val="080808"/>
                </a:solidFill>
                <a:latin typeface="黑体" panose="02010609060101010101" pitchFamily="49" charset="-122"/>
                <a:ea typeface="黑体" panose="02010609060101010101" pitchFamily="49" charset="-122"/>
              </a:rPr>
              <a:t>设计题型转换</a:t>
            </a:r>
          </a:p>
          <a:p>
            <a:pPr algn="ctr"/>
            <a:r>
              <a:rPr lang="zh-CN" altLang="en-US" sz="2400" b="1" dirty="0">
                <a:solidFill>
                  <a:srgbClr val="080808"/>
                </a:solidFill>
                <a:latin typeface="黑体" panose="02010609060101010101" pitchFamily="49" charset="-122"/>
                <a:ea typeface="黑体" panose="02010609060101010101" pitchFamily="49" charset="-122"/>
              </a:rPr>
              <a:t>培养学科素养</a:t>
            </a:r>
          </a:p>
        </p:txBody>
      </p:sp>
      <p:sp>
        <p:nvSpPr>
          <p:cNvPr id="195621" name="Rectangle 39"/>
          <p:cNvSpPr/>
          <p:nvPr/>
        </p:nvSpPr>
        <p:spPr>
          <a:xfrm>
            <a:off x="346075" y="604838"/>
            <a:ext cx="3657600" cy="645160"/>
          </a:xfrm>
          <a:prstGeom prst="rect">
            <a:avLst/>
          </a:prstGeom>
          <a:noFill/>
          <a:ln w="9525">
            <a:noFill/>
          </a:ln>
        </p:spPr>
        <p:txBody>
          <a:bodyPr anchor="t">
            <a:spAutoFit/>
          </a:bodyPr>
          <a:lstStyle/>
          <a:p>
            <a:pPr eaLnBrk="0" hangingPunct="0"/>
            <a:r>
              <a:rPr lang="en-US" sz="3600" b="1" dirty="0" smtClean="0">
                <a:solidFill>
                  <a:srgbClr val="D60093"/>
                </a:solidFill>
                <a:latin typeface="Arial" panose="020B0604020202020204" pitchFamily="34" charset="0"/>
                <a:ea typeface="黑体" panose="02010609060101010101" pitchFamily="49" charset="-122"/>
              </a:rPr>
              <a:t>3.</a:t>
            </a:r>
            <a:r>
              <a:rPr lang="zh-CN" altLang="en-US" sz="3600" b="1" dirty="0">
                <a:solidFill>
                  <a:srgbClr val="D60093"/>
                </a:solidFill>
                <a:latin typeface="Arial" panose="020B0604020202020204" pitchFamily="34" charset="0"/>
                <a:ea typeface="黑体" panose="02010609060101010101" pitchFamily="49" charset="-122"/>
              </a:rPr>
              <a:t>讲评环节</a:t>
            </a:r>
          </a:p>
        </p:txBody>
      </p:sp>
      <p:sp>
        <p:nvSpPr>
          <p:cNvPr id="40" name="矩形 39"/>
          <p:cNvSpPr/>
          <p:nvPr/>
        </p:nvSpPr>
        <p:spPr>
          <a:xfrm>
            <a:off x="167324" y="19917"/>
            <a:ext cx="6795135" cy="706755"/>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习题讲评课</a:t>
            </a:r>
            <a:endParaRPr lang="zh-CN" altLang="en-US" sz="4000" b="1" dirty="0">
              <a:latin typeface="华文行楷" panose="02010800040101010101" charset="-122"/>
              <a:ea typeface="华文行楷" panose="02010800040101010101"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6630"/>
                                        </p:tgtEl>
                                        <p:attrNameLst>
                                          <p:attrName>style.visibility</p:attrName>
                                        </p:attrNameLst>
                                      </p:cBhvr>
                                      <p:to>
                                        <p:strVal val="visible"/>
                                      </p:to>
                                    </p:set>
                                    <p:anim calcmode="lin" valueType="num">
                                      <p:cBhvr additive="base">
                                        <p:cTn id="7" dur="500" fill="hold"/>
                                        <p:tgtEl>
                                          <p:spTgt spid="196630"/>
                                        </p:tgtEl>
                                        <p:attrNameLst>
                                          <p:attrName>ppt_x</p:attrName>
                                        </p:attrNameLst>
                                      </p:cBhvr>
                                      <p:tavLst>
                                        <p:tav tm="0">
                                          <p:val>
                                            <p:strVal val="#ppt_x"/>
                                          </p:val>
                                        </p:tav>
                                        <p:tav tm="100000">
                                          <p:val>
                                            <p:strVal val="#ppt_x"/>
                                          </p:val>
                                        </p:tav>
                                      </p:tavLst>
                                    </p:anim>
                                    <p:anim calcmode="lin" valueType="num">
                                      <p:cBhvr additive="base">
                                        <p:cTn id="8" dur="500" fill="hold"/>
                                        <p:tgtEl>
                                          <p:spTgt spid="1966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42"/>
                                        </p:tgtEl>
                                        <p:attrNameLst>
                                          <p:attrName>style.visibility</p:attrName>
                                        </p:attrNameLst>
                                      </p:cBhvr>
                                      <p:to>
                                        <p:strVal val="visible"/>
                                      </p:to>
                                    </p:set>
                                    <p:anim calcmode="lin" valueType="num">
                                      <p:cBhvr additive="base">
                                        <p:cTn id="13" dur="500" fill="hold"/>
                                        <p:tgtEl>
                                          <p:spTgt spid="196642"/>
                                        </p:tgtEl>
                                        <p:attrNameLst>
                                          <p:attrName>ppt_x</p:attrName>
                                        </p:attrNameLst>
                                      </p:cBhvr>
                                      <p:tavLst>
                                        <p:tav tm="0">
                                          <p:val>
                                            <p:strVal val="#ppt_x"/>
                                          </p:val>
                                        </p:tav>
                                        <p:tav tm="100000">
                                          <p:val>
                                            <p:strVal val="#ppt_x"/>
                                          </p:val>
                                        </p:tav>
                                      </p:tavLst>
                                    </p:anim>
                                    <p:anim calcmode="lin" valueType="num">
                                      <p:cBhvr additive="base">
                                        <p:cTn id="14" dur="500" fill="hold"/>
                                        <p:tgtEl>
                                          <p:spTgt spid="1966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41"/>
                                        </p:tgtEl>
                                        <p:attrNameLst>
                                          <p:attrName>style.visibility</p:attrName>
                                        </p:attrNameLst>
                                      </p:cBhvr>
                                      <p:to>
                                        <p:strVal val="visible"/>
                                      </p:to>
                                    </p:set>
                                    <p:anim calcmode="lin" valueType="num">
                                      <p:cBhvr additive="base">
                                        <p:cTn id="19" dur="500" fill="hold"/>
                                        <p:tgtEl>
                                          <p:spTgt spid="196641"/>
                                        </p:tgtEl>
                                        <p:attrNameLst>
                                          <p:attrName>ppt_x</p:attrName>
                                        </p:attrNameLst>
                                      </p:cBhvr>
                                      <p:tavLst>
                                        <p:tav tm="0">
                                          <p:val>
                                            <p:strVal val="#ppt_x"/>
                                          </p:val>
                                        </p:tav>
                                        <p:tav tm="100000">
                                          <p:val>
                                            <p:strVal val="#ppt_x"/>
                                          </p:val>
                                        </p:tav>
                                      </p:tavLst>
                                    </p:anim>
                                    <p:anim calcmode="lin" valueType="num">
                                      <p:cBhvr additive="base">
                                        <p:cTn id="20" dur="500" fill="hold"/>
                                        <p:tgtEl>
                                          <p:spTgt spid="19664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43"/>
                                        </p:tgtEl>
                                        <p:attrNameLst>
                                          <p:attrName>style.visibility</p:attrName>
                                        </p:attrNameLst>
                                      </p:cBhvr>
                                      <p:to>
                                        <p:strVal val="visible"/>
                                      </p:to>
                                    </p:set>
                                    <p:anim calcmode="lin" valueType="num">
                                      <p:cBhvr additive="base">
                                        <p:cTn id="25" dur="500" fill="hold"/>
                                        <p:tgtEl>
                                          <p:spTgt spid="196643"/>
                                        </p:tgtEl>
                                        <p:attrNameLst>
                                          <p:attrName>ppt_x</p:attrName>
                                        </p:attrNameLst>
                                      </p:cBhvr>
                                      <p:tavLst>
                                        <p:tav tm="0">
                                          <p:val>
                                            <p:strVal val="#ppt_x"/>
                                          </p:val>
                                        </p:tav>
                                        <p:tav tm="100000">
                                          <p:val>
                                            <p:strVal val="#ppt_x"/>
                                          </p:val>
                                        </p:tav>
                                      </p:tavLst>
                                    </p:anim>
                                    <p:anim calcmode="lin" valueType="num">
                                      <p:cBhvr additive="base">
                                        <p:cTn id="26" dur="500" fill="hold"/>
                                        <p:tgtEl>
                                          <p:spTgt spid="19664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6644"/>
                                        </p:tgtEl>
                                        <p:attrNameLst>
                                          <p:attrName>style.visibility</p:attrName>
                                        </p:attrNameLst>
                                      </p:cBhvr>
                                      <p:to>
                                        <p:strVal val="visible"/>
                                      </p:to>
                                    </p:set>
                                    <p:anim calcmode="lin" valueType="num">
                                      <p:cBhvr additive="base">
                                        <p:cTn id="31" dur="500" fill="hold"/>
                                        <p:tgtEl>
                                          <p:spTgt spid="196644"/>
                                        </p:tgtEl>
                                        <p:attrNameLst>
                                          <p:attrName>ppt_x</p:attrName>
                                        </p:attrNameLst>
                                      </p:cBhvr>
                                      <p:tavLst>
                                        <p:tav tm="0">
                                          <p:val>
                                            <p:strVal val="#ppt_x"/>
                                          </p:val>
                                        </p:tav>
                                        <p:tav tm="100000">
                                          <p:val>
                                            <p:strVal val="#ppt_x"/>
                                          </p:val>
                                        </p:tav>
                                      </p:tavLst>
                                    </p:anim>
                                    <p:anim calcmode="lin" valueType="num">
                                      <p:cBhvr additive="base">
                                        <p:cTn id="32" dur="500" fill="hold"/>
                                        <p:tgtEl>
                                          <p:spTgt spid="1966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30" grpId="0"/>
      <p:bldP spid="196641" grpId="0"/>
      <p:bldP spid="196642" grpId="0"/>
      <p:bldP spid="196643" grpId="0"/>
      <p:bldP spid="196644" grpId="0"/>
    </p:bldLst>
  </p:timing>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内容占位符 3"/>
          <p:cNvSpPr>
            <a:spLocks noGrp="1"/>
          </p:cNvSpPr>
          <p:nvPr>
            <p:ph idx="1"/>
          </p:nvPr>
        </p:nvSpPr>
        <p:spPr>
          <a:xfrm>
            <a:off x="386628" y="1124744"/>
            <a:ext cx="8229600" cy="4525963"/>
          </a:xfrm>
        </p:spPr>
        <p:txBody>
          <a:bodyPr/>
          <a:lstStyle/>
          <a:p>
            <a:pPr marL="0" indent="0">
              <a:buNone/>
            </a:pPr>
            <a:r>
              <a:rPr lang="en-US" sz="4000" b="1" dirty="0" smtClean="0">
                <a:solidFill>
                  <a:srgbClr val="CC0099"/>
                </a:solidFill>
                <a:latin typeface="黑体" panose="02010609060101010101" pitchFamily="49" charset="-122"/>
                <a:ea typeface="黑体" panose="02010609060101010101" pitchFamily="49" charset="-122"/>
              </a:rPr>
              <a:t>4.</a:t>
            </a:r>
            <a:r>
              <a:rPr lang="zh-CN" altLang="en-US" sz="4000" b="1" dirty="0" smtClean="0">
                <a:solidFill>
                  <a:srgbClr val="CC0099"/>
                </a:solidFill>
                <a:latin typeface="黑体" panose="02010609060101010101" pitchFamily="49" charset="-122"/>
                <a:ea typeface="黑体" panose="02010609060101010101" pitchFamily="49" charset="-122"/>
              </a:rPr>
              <a:t>讲评重点</a:t>
            </a:r>
            <a:endParaRPr lang="en-US" altLang="zh-CN" sz="4000" b="1" dirty="0" smtClean="0">
              <a:solidFill>
                <a:srgbClr val="CC0099"/>
              </a:solidFill>
              <a:latin typeface="黑体" panose="02010609060101010101" pitchFamily="49" charset="-122"/>
              <a:ea typeface="黑体" panose="02010609060101010101" pitchFamily="49" charset="-122"/>
            </a:endParaRPr>
          </a:p>
          <a:p>
            <a:r>
              <a:rPr lang="zh-CN" altLang="en-US" b="1" dirty="0" smtClean="0"/>
              <a:t>重视</a:t>
            </a:r>
            <a:r>
              <a:rPr lang="zh-CN" altLang="en-US" b="1" dirty="0" smtClean="0">
                <a:solidFill>
                  <a:srgbClr val="2F2BEF"/>
                </a:solidFill>
              </a:rPr>
              <a:t>解题思维过程</a:t>
            </a:r>
            <a:r>
              <a:rPr lang="zh-CN" altLang="en-US" b="1" dirty="0" smtClean="0"/>
              <a:t>的剖析</a:t>
            </a:r>
            <a:endParaRPr lang="en-US" altLang="zh-CN" b="1" dirty="0" smtClean="0"/>
          </a:p>
          <a:p>
            <a:pPr marL="0" indent="0">
              <a:buNone/>
            </a:pPr>
            <a:endParaRPr lang="en-US" altLang="zh-CN" b="1" dirty="0" smtClean="0"/>
          </a:p>
          <a:p>
            <a:r>
              <a:rPr lang="zh-CN" altLang="en-US" b="1" dirty="0" smtClean="0"/>
              <a:t>大量做题，重量不重质，积累反思浅显，总结提升不足</a:t>
            </a:r>
            <a:endParaRPr lang="en-US" altLang="zh-CN" b="1" dirty="0" smtClean="0"/>
          </a:p>
          <a:p>
            <a:endParaRPr lang="en-US" altLang="zh-CN" b="1" dirty="0"/>
          </a:p>
          <a:p>
            <a:r>
              <a:rPr lang="zh-CN" altLang="en-US" b="1" dirty="0" smtClean="0"/>
              <a:t>提升审题能力，获取有效信息能力，知识迁移能力！</a:t>
            </a:r>
            <a:endParaRPr lang="en-US" altLang="zh-CN" b="1" dirty="0" smtClean="0"/>
          </a:p>
        </p:txBody>
      </p:sp>
      <p:sp>
        <p:nvSpPr>
          <p:cNvPr id="3" name="下箭头 2"/>
          <p:cNvSpPr/>
          <p:nvPr/>
        </p:nvSpPr>
        <p:spPr>
          <a:xfrm>
            <a:off x="3707904" y="3573016"/>
            <a:ext cx="360040" cy="115212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386628" y="22177"/>
            <a:ext cx="6795135" cy="1322070"/>
          </a:xfrm>
          <a:prstGeom prst="rect">
            <a:avLst/>
          </a:prstGeom>
        </p:spPr>
        <p:txBody>
          <a:bodyPr wrap="none">
            <a:spAutoFit/>
          </a:bodyPr>
          <a:lstStyle/>
          <a:p>
            <a:r>
              <a:rPr lang="zh-CN" altLang="en-US" sz="4000" b="1" u="sng" dirty="0">
                <a:solidFill>
                  <a:srgbClr val="FF0000"/>
                </a:solidFill>
                <a:latin typeface="华文行楷" panose="02010800040101010101" charset="-122"/>
                <a:ea typeface="华文行楷" panose="02010800040101010101" charset="-122"/>
                <a:sym typeface="+mn-ea"/>
              </a:rPr>
              <a:t>策略三</a:t>
            </a:r>
            <a:r>
              <a:rPr lang="zh-CN" altLang="en-US" sz="4000" b="1" dirty="0" smtClean="0">
                <a:latin typeface="华文行楷" panose="02010800040101010101" charset="-122"/>
                <a:ea typeface="华文行楷" panose="02010800040101010101" charset="-122"/>
              </a:rPr>
              <a:t>高效课堂</a:t>
            </a:r>
            <a:r>
              <a:rPr lang="en-US" altLang="zh-CN" sz="4000" b="1" dirty="0" smtClean="0">
                <a:latin typeface="华文行楷" panose="02010800040101010101" charset="-122"/>
                <a:ea typeface="华文行楷" panose="02010800040101010101" charset="-122"/>
              </a:rPr>
              <a:t>—</a:t>
            </a:r>
            <a:r>
              <a:rPr lang="zh-CN" altLang="en-US" sz="4000" b="1" dirty="0" smtClean="0">
                <a:solidFill>
                  <a:srgbClr val="FF0000"/>
                </a:solidFill>
                <a:latin typeface="华文行楷" panose="02010800040101010101" charset="-122"/>
                <a:ea typeface="华文行楷" panose="02010800040101010101" charset="-122"/>
              </a:rPr>
              <a:t>习题讲评课</a:t>
            </a:r>
            <a:endParaRPr lang="zh-CN" altLang="en-US" sz="4000" b="1" dirty="0">
              <a:solidFill>
                <a:srgbClr val="FF0000"/>
              </a:solidFill>
              <a:latin typeface="华文行楷" panose="02010800040101010101" charset="-122"/>
              <a:ea typeface="华文行楷" panose="02010800040101010101" charset="-122"/>
            </a:endParaRPr>
          </a:p>
          <a:p>
            <a:endParaRPr lang="zh-CN" altLang="en-US" sz="4000" b="1" dirty="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
        <p:nvSpPr>
          <p:cNvPr id="5" name="TextBox 4"/>
          <p:cNvSpPr txBox="1"/>
          <p:nvPr/>
        </p:nvSpPr>
        <p:spPr>
          <a:xfrm>
            <a:off x="550814" y="3861048"/>
            <a:ext cx="8042371" cy="3046988"/>
          </a:xfrm>
          <a:prstGeom prst="rect">
            <a:avLst/>
          </a:prstGeom>
          <a:solidFill>
            <a:schemeClr val="bg1"/>
          </a:solidFill>
        </p:spPr>
        <p:txBody>
          <a:bodyPr wrap="square" rtlCol="0">
            <a:spAutoFit/>
          </a:bodyPr>
          <a:lstStyle/>
          <a:p>
            <a:r>
              <a:rPr lang="zh-CN" altLang="en-US" sz="2400" b="1" dirty="0" smtClean="0"/>
              <a:t>解题思路：</a:t>
            </a:r>
            <a:endParaRPr lang="en-US" altLang="zh-CN" sz="2400" b="1" dirty="0" smtClean="0"/>
          </a:p>
          <a:p>
            <a:r>
              <a:rPr lang="en-US" altLang="zh-CN" sz="2400" b="1" dirty="0" smtClean="0"/>
              <a:t>1.</a:t>
            </a:r>
            <a:r>
              <a:rPr lang="zh-CN" altLang="en-US" sz="2400" b="1" dirty="0" smtClean="0"/>
              <a:t>确定考点：汉初黄老之学</a:t>
            </a:r>
            <a:endParaRPr lang="en-US" altLang="zh-CN" sz="2400" b="1" dirty="0" smtClean="0"/>
          </a:p>
          <a:p>
            <a:r>
              <a:rPr lang="en-US" altLang="zh-CN" sz="2400" b="1" dirty="0" smtClean="0"/>
              <a:t>2.</a:t>
            </a:r>
            <a:r>
              <a:rPr lang="zh-CN" altLang="en-US" sz="2400" b="1" dirty="0" smtClean="0"/>
              <a:t>考察内容：文本材料，提取信息。</a:t>
            </a:r>
            <a:r>
              <a:rPr lang="zh-CN" altLang="en-US" sz="2400" b="1" dirty="0" smtClean="0">
                <a:solidFill>
                  <a:srgbClr val="2F2BEF"/>
                </a:solidFill>
              </a:rPr>
              <a:t>黄老之学存在时间（战国存在无疑</a:t>
            </a:r>
            <a:r>
              <a:rPr lang="en-US" altLang="zh-CN" sz="2400" b="1" dirty="0" smtClean="0">
                <a:solidFill>
                  <a:srgbClr val="2F2BEF"/>
                </a:solidFill>
              </a:rPr>
              <a:t>---</a:t>
            </a:r>
            <a:r>
              <a:rPr lang="zh-CN" altLang="en-US" sz="2400" b="1" dirty="0" smtClean="0">
                <a:solidFill>
                  <a:srgbClr val="2F2BEF"/>
                </a:solidFill>
              </a:rPr>
              <a:t>先秦存在被肯定）</a:t>
            </a:r>
            <a:endParaRPr lang="en-US" altLang="zh-CN" sz="2400" b="1" dirty="0" smtClean="0">
              <a:solidFill>
                <a:srgbClr val="2F2BEF"/>
              </a:solidFill>
            </a:endParaRPr>
          </a:p>
          <a:p>
            <a:r>
              <a:rPr lang="en-US" altLang="zh-CN" sz="2400" b="1" dirty="0" smtClean="0"/>
              <a:t>3.</a:t>
            </a:r>
            <a:r>
              <a:rPr lang="zh-CN" altLang="en-US" sz="2400" b="1" dirty="0" smtClean="0"/>
              <a:t>锁定所学：汉初思想、先秦文化</a:t>
            </a:r>
            <a:endParaRPr lang="en-US" altLang="zh-CN" sz="2400" b="1" dirty="0" smtClean="0"/>
          </a:p>
          <a:p>
            <a:r>
              <a:rPr lang="zh-CN" altLang="en-US" sz="2400" b="1" dirty="0"/>
              <a:t>汉</a:t>
            </a:r>
            <a:r>
              <a:rPr lang="zh-CN" altLang="en-US" sz="2400" b="1" dirty="0" smtClean="0"/>
              <a:t>初阶段特征</a:t>
            </a:r>
            <a:r>
              <a:rPr lang="en-US" altLang="zh-CN" sz="2400" b="1" dirty="0" smtClean="0"/>
              <a:t>---</a:t>
            </a:r>
            <a:r>
              <a:rPr lang="zh-CN" altLang="en-US" sz="2400" b="1" dirty="0" smtClean="0"/>
              <a:t>秦末战乱，汉初经济凋敝，实行黄老学说政治统治常识</a:t>
            </a:r>
            <a:r>
              <a:rPr lang="en-US" altLang="zh-CN" sz="2400" b="1" dirty="0" smtClean="0"/>
              <a:t>—</a:t>
            </a:r>
            <a:r>
              <a:rPr lang="zh-CN" altLang="en-US" sz="2400" b="1" dirty="0" smtClean="0"/>
              <a:t>汉初黄老之学主要是基于巩固统治的需要</a:t>
            </a:r>
            <a:endParaRPr lang="en-US" altLang="zh-CN" sz="2400" b="1" dirty="0" smtClean="0"/>
          </a:p>
          <a:p>
            <a:r>
              <a:rPr lang="en-US" altLang="zh-CN" sz="2400" b="1" dirty="0" smtClean="0"/>
              <a:t>4.</a:t>
            </a:r>
            <a:r>
              <a:rPr lang="zh-CN" altLang="en-US" sz="2400" b="1" dirty="0" smtClean="0"/>
              <a:t>确定答案：</a:t>
            </a:r>
            <a:r>
              <a:rPr lang="en-US" altLang="zh-CN" sz="2400" b="1" dirty="0" smtClean="0"/>
              <a:t>D</a:t>
            </a:r>
            <a:endParaRPr lang="zh-CN" altLang="en-US" sz="2400" b="1" dirty="0"/>
          </a:p>
        </p:txBody>
      </p:sp>
      <p:sp>
        <p:nvSpPr>
          <p:cNvPr id="6" name="矩形 5"/>
          <p:cNvSpPr/>
          <p:nvPr/>
        </p:nvSpPr>
        <p:spPr>
          <a:xfrm>
            <a:off x="830025" y="819933"/>
            <a:ext cx="1479892" cy="461665"/>
          </a:xfrm>
          <a:prstGeom prst="rect">
            <a:avLst/>
          </a:prstGeom>
          <a:solidFill>
            <a:schemeClr val="accent6">
              <a:lumMod val="40000"/>
              <a:lumOff val="60000"/>
            </a:schemeClr>
          </a:solidFill>
        </p:spPr>
        <p:txBody>
          <a:bodyPr wrap="none">
            <a:spAutoFit/>
          </a:bodyPr>
          <a:lstStyle/>
          <a:p>
            <a:r>
              <a:rPr lang="zh-CN" altLang="en-US" b="1" dirty="0"/>
              <a:t> </a:t>
            </a:r>
            <a:r>
              <a:rPr lang="zh-CN" altLang="en-US" sz="2400" b="1" dirty="0"/>
              <a:t>讲评举例</a:t>
            </a:r>
            <a:endParaRPr lang="zh-CN" altLang="en-US" sz="2400" dirty="0"/>
          </a:p>
        </p:txBody>
      </p:sp>
      <p:sp>
        <p:nvSpPr>
          <p:cNvPr id="8" name="矩形 7"/>
          <p:cNvSpPr/>
          <p:nvPr/>
        </p:nvSpPr>
        <p:spPr>
          <a:xfrm>
            <a:off x="467544" y="1484784"/>
            <a:ext cx="8208912" cy="2308324"/>
          </a:xfrm>
          <a:prstGeom prst="rect">
            <a:avLst/>
          </a:prstGeom>
        </p:spPr>
        <p:txBody>
          <a:bodyPr wrap="square">
            <a:spAutoFit/>
          </a:bodyPr>
          <a:lstStyle/>
          <a:p>
            <a:r>
              <a:rPr lang="en-US" altLang="zh-CN" sz="2400" b="1" dirty="0"/>
              <a:t>24. “</a:t>
            </a:r>
            <a:r>
              <a:rPr lang="zh-CN" altLang="zh-CN" sz="2400" b="1" dirty="0"/>
              <a:t>黄老</a:t>
            </a:r>
            <a:r>
              <a:rPr lang="en-US" altLang="zh-CN" sz="2400" b="1" dirty="0"/>
              <a:t>”</a:t>
            </a:r>
            <a:r>
              <a:rPr lang="zh-CN" altLang="zh-CN" sz="2400" b="1" dirty="0"/>
              <a:t>之称，始见于汉代史籍，但按照《史记》记载，</a:t>
            </a:r>
            <a:r>
              <a:rPr lang="en-US" altLang="zh-CN" sz="2400" b="1" dirty="0"/>
              <a:t>“</a:t>
            </a:r>
            <a:r>
              <a:rPr lang="zh-CN" altLang="zh-CN" sz="2400" b="1" dirty="0"/>
              <a:t>黄老之学</a:t>
            </a:r>
            <a:r>
              <a:rPr lang="en-US" altLang="zh-CN" sz="2400" b="1" dirty="0"/>
              <a:t>”</a:t>
            </a:r>
            <a:r>
              <a:rPr lang="zh-CN" altLang="zh-CN" sz="2400" b="1" dirty="0"/>
              <a:t>在</a:t>
            </a:r>
            <a:r>
              <a:rPr lang="zh-CN" altLang="zh-CN" sz="2400" b="1" dirty="0">
                <a:solidFill>
                  <a:srgbClr val="FF0000"/>
                </a:solidFill>
              </a:rPr>
              <a:t>战国时期的存在</a:t>
            </a:r>
            <a:r>
              <a:rPr lang="zh-CN" altLang="zh-CN" sz="2400" b="1" dirty="0"/>
              <a:t>应该是确定无疑的，目前国内外大多数相关学者都对</a:t>
            </a:r>
            <a:r>
              <a:rPr lang="en-US" altLang="zh-CN" sz="2400" b="1" dirty="0"/>
              <a:t>“</a:t>
            </a:r>
            <a:r>
              <a:rPr lang="zh-CN" altLang="zh-CN" sz="2400" b="1" dirty="0"/>
              <a:t>黄老之学</a:t>
            </a:r>
            <a:r>
              <a:rPr lang="en-US" altLang="zh-CN" sz="2400" b="1" dirty="0"/>
              <a:t>”</a:t>
            </a:r>
            <a:r>
              <a:rPr lang="zh-CN" altLang="zh-CN" sz="2400" b="1" dirty="0"/>
              <a:t>在</a:t>
            </a:r>
            <a:r>
              <a:rPr lang="zh-CN" altLang="zh-CN" sz="2400" b="1" dirty="0">
                <a:solidFill>
                  <a:srgbClr val="FF0000"/>
                </a:solidFill>
              </a:rPr>
              <a:t>先秦的存在</a:t>
            </a:r>
            <a:r>
              <a:rPr lang="zh-CN" altLang="zh-CN" sz="2400" b="1" dirty="0"/>
              <a:t>给予了肯定。由此可见，汉初奉行</a:t>
            </a:r>
            <a:r>
              <a:rPr lang="en-US" altLang="zh-CN" sz="2400" b="1" dirty="0"/>
              <a:t>“</a:t>
            </a:r>
            <a:r>
              <a:rPr lang="zh-CN" altLang="zh-CN" sz="2400" b="1" dirty="0"/>
              <a:t>黄老之学</a:t>
            </a:r>
            <a:r>
              <a:rPr lang="en-US" altLang="zh-CN" sz="2400" b="1" dirty="0"/>
              <a:t>”</a:t>
            </a:r>
            <a:endParaRPr lang="zh-CN" altLang="zh-CN" sz="2400" b="1" dirty="0"/>
          </a:p>
          <a:p>
            <a:r>
              <a:rPr lang="en-US" altLang="zh-CN" sz="2400" b="1" dirty="0"/>
              <a:t>A</a:t>
            </a:r>
            <a:r>
              <a:rPr lang="zh-CN" altLang="zh-CN" sz="2400" b="1" dirty="0"/>
              <a:t>．是历史发展的必然趋势</a:t>
            </a:r>
            <a:r>
              <a:rPr lang="en-US" altLang="zh-CN" sz="2400" b="1" dirty="0"/>
              <a:t>   </a:t>
            </a:r>
            <a:r>
              <a:rPr lang="en-US" altLang="zh-CN" sz="2400" b="1" dirty="0" smtClean="0"/>
              <a:t>B</a:t>
            </a:r>
            <a:r>
              <a:rPr lang="zh-CN" altLang="zh-CN" sz="2400" b="1" dirty="0"/>
              <a:t>．取决于先秦政治思想的流传</a:t>
            </a:r>
          </a:p>
          <a:p>
            <a:r>
              <a:rPr lang="en-US" altLang="zh-CN" sz="2400" b="1" dirty="0"/>
              <a:t>C</a:t>
            </a:r>
            <a:r>
              <a:rPr lang="zh-CN" altLang="zh-CN" sz="2400" b="1" dirty="0"/>
              <a:t>．受司马迁的影响比较大</a:t>
            </a:r>
            <a:r>
              <a:rPr lang="en-US" altLang="zh-CN" sz="2400" b="1" dirty="0"/>
              <a:t>   </a:t>
            </a:r>
            <a:r>
              <a:rPr lang="en-US" altLang="zh-CN" sz="2400" b="1" dirty="0" smtClean="0">
                <a:solidFill>
                  <a:srgbClr val="FF0000"/>
                </a:solidFill>
              </a:rPr>
              <a:t>D</a:t>
            </a:r>
            <a:r>
              <a:rPr lang="zh-CN" altLang="zh-CN" sz="2400" b="1" dirty="0">
                <a:solidFill>
                  <a:srgbClr val="FF0000"/>
                </a:solidFill>
              </a:rPr>
              <a:t>．根植于先秦的历史文化传统</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
        <p:nvSpPr>
          <p:cNvPr id="6" name="TextBox 5"/>
          <p:cNvSpPr txBox="1"/>
          <p:nvPr/>
        </p:nvSpPr>
        <p:spPr>
          <a:xfrm>
            <a:off x="395536" y="789772"/>
            <a:ext cx="3960440" cy="461665"/>
          </a:xfrm>
          <a:prstGeom prst="rect">
            <a:avLst/>
          </a:prstGeom>
          <a:solidFill>
            <a:schemeClr val="accent6">
              <a:lumMod val="40000"/>
              <a:lumOff val="60000"/>
            </a:schemeClr>
          </a:solidFill>
        </p:spPr>
        <p:txBody>
          <a:bodyPr wrap="square" rtlCol="0">
            <a:spAutoFit/>
          </a:bodyPr>
          <a:lstStyle/>
          <a:p>
            <a:r>
              <a:rPr lang="zh-CN" altLang="en-US" sz="2400" b="1" dirty="0" smtClean="0"/>
              <a:t>迁移对比，深化理解</a:t>
            </a:r>
            <a:endParaRPr lang="zh-CN" altLang="en-US" sz="2400" b="1" dirty="0"/>
          </a:p>
        </p:txBody>
      </p:sp>
      <p:sp>
        <p:nvSpPr>
          <p:cNvPr id="7" name="矩形 6"/>
          <p:cNvSpPr/>
          <p:nvPr/>
        </p:nvSpPr>
        <p:spPr>
          <a:xfrm>
            <a:off x="413565" y="1340768"/>
            <a:ext cx="8208912" cy="2677656"/>
          </a:xfrm>
          <a:prstGeom prst="rect">
            <a:avLst/>
          </a:prstGeom>
        </p:spPr>
        <p:txBody>
          <a:bodyPr wrap="square">
            <a:spAutoFit/>
          </a:bodyPr>
          <a:lstStyle/>
          <a:p>
            <a:r>
              <a:rPr lang="zh-CN" altLang="zh-CN" sz="2400" b="1" dirty="0">
                <a:solidFill>
                  <a:srgbClr val="FF0000"/>
                </a:solidFill>
              </a:rPr>
              <a:t>（</a:t>
            </a:r>
            <a:r>
              <a:rPr lang="en-US" altLang="zh-CN" sz="2400" b="1" dirty="0" smtClean="0">
                <a:solidFill>
                  <a:srgbClr val="FF0000"/>
                </a:solidFill>
              </a:rPr>
              <a:t>2016</a:t>
            </a:r>
            <a:r>
              <a:rPr lang="zh-CN" altLang="en-US" sz="2400" b="1" dirty="0" smtClean="0">
                <a:solidFill>
                  <a:srgbClr val="FF0000"/>
                </a:solidFill>
              </a:rPr>
              <a:t>年</a:t>
            </a:r>
            <a:r>
              <a:rPr lang="zh-CN" altLang="zh-CN" sz="2400" b="1" dirty="0" smtClean="0">
                <a:solidFill>
                  <a:srgbClr val="FF0000"/>
                </a:solidFill>
              </a:rPr>
              <a:t>新</a:t>
            </a:r>
            <a:r>
              <a:rPr lang="zh-CN" altLang="zh-CN" sz="2400" b="1" dirty="0">
                <a:solidFill>
                  <a:srgbClr val="FF0000"/>
                </a:solidFill>
              </a:rPr>
              <a:t>课</a:t>
            </a:r>
            <a:r>
              <a:rPr lang="zh-CN" altLang="zh-CN" sz="2400" b="1" dirty="0" smtClean="0">
                <a:solidFill>
                  <a:srgbClr val="FF0000"/>
                </a:solidFill>
              </a:rPr>
              <a:t>标</a:t>
            </a:r>
            <a:r>
              <a:rPr lang="en-US" altLang="zh-CN" sz="2400" b="1" dirty="0" smtClean="0">
                <a:solidFill>
                  <a:srgbClr val="FF0000"/>
                </a:solidFill>
              </a:rPr>
              <a:t>1</a:t>
            </a:r>
            <a:r>
              <a:rPr lang="zh-CN" altLang="zh-CN" sz="2400" b="1" dirty="0" smtClean="0">
                <a:solidFill>
                  <a:srgbClr val="FF0000"/>
                </a:solidFill>
              </a:rPr>
              <a:t>卷·</a:t>
            </a:r>
            <a:r>
              <a:rPr lang="en-US" altLang="zh-CN" sz="2400" b="1" dirty="0">
                <a:solidFill>
                  <a:srgbClr val="FF0000"/>
                </a:solidFill>
              </a:rPr>
              <a:t>24</a:t>
            </a:r>
            <a:r>
              <a:rPr lang="zh-CN" altLang="zh-CN" sz="2400" b="1" dirty="0">
                <a:solidFill>
                  <a:srgbClr val="FF0000"/>
                </a:solidFill>
              </a:rPr>
              <a:t>）</a:t>
            </a:r>
            <a:r>
              <a:rPr lang="zh-CN" altLang="zh-CN" sz="2400" b="1" dirty="0"/>
              <a:t>孔子是儒家学派创始人，汉代崇尚儒学，尊《尚书》等五部书为经典，记录孔子言论的《论语》却不在“五经”之中。对此合理的解释</a:t>
            </a:r>
            <a:r>
              <a:rPr lang="zh-CN" altLang="zh-CN" sz="2400" b="1" dirty="0" smtClean="0"/>
              <a:t>是</a:t>
            </a:r>
            <a:endParaRPr lang="zh-CN" altLang="zh-CN" sz="2400" b="1" dirty="0"/>
          </a:p>
          <a:p>
            <a:r>
              <a:rPr lang="en-US" altLang="zh-CN" sz="2400" b="1" dirty="0"/>
              <a:t>A</a:t>
            </a:r>
            <a:r>
              <a:rPr lang="zh-CN" altLang="zh-CN" sz="2400" b="1" dirty="0"/>
              <a:t>．“五经”为阐发孔子儒学思想而作</a:t>
            </a:r>
            <a:r>
              <a:rPr lang="en-US" altLang="zh-CN" sz="2400" b="1" dirty="0"/>
              <a:t>	</a:t>
            </a:r>
            <a:r>
              <a:rPr lang="en-US" altLang="zh-CN" sz="2400" b="1" dirty="0" smtClean="0"/>
              <a:t/>
            </a:r>
            <a:br>
              <a:rPr lang="en-US" altLang="zh-CN" sz="2400" b="1" dirty="0" smtClean="0"/>
            </a:br>
            <a:r>
              <a:rPr lang="en-US" altLang="zh-CN" sz="2400" b="1" dirty="0" smtClean="0"/>
              <a:t>B</a:t>
            </a:r>
            <a:r>
              <a:rPr lang="zh-CN" altLang="zh-CN" sz="2400" b="1" dirty="0"/>
              <a:t>．汉代儒学背离了孔子的儒学思想</a:t>
            </a:r>
          </a:p>
          <a:p>
            <a:r>
              <a:rPr lang="en-US" altLang="zh-CN" sz="2400" b="1" dirty="0">
                <a:solidFill>
                  <a:srgbClr val="FF0000"/>
                </a:solidFill>
              </a:rPr>
              <a:t>C</a:t>
            </a:r>
            <a:r>
              <a:rPr lang="zh-CN" altLang="zh-CN" sz="2400" b="1" dirty="0">
                <a:solidFill>
                  <a:srgbClr val="FF0000"/>
                </a:solidFill>
              </a:rPr>
              <a:t>．儒学思想植根于久远的历史传统 </a:t>
            </a:r>
            <a:r>
              <a:rPr lang="en-US" altLang="zh-CN" sz="2400" b="1" dirty="0"/>
              <a:t>	</a:t>
            </a:r>
            <a:r>
              <a:rPr lang="en-US" altLang="zh-CN" sz="2400" b="1" dirty="0" smtClean="0"/>
              <a:t/>
            </a:r>
            <a:br>
              <a:rPr lang="en-US" altLang="zh-CN" sz="2400" b="1" dirty="0" smtClean="0"/>
            </a:br>
            <a:r>
              <a:rPr lang="en-US" altLang="zh-CN" sz="2400" b="1" dirty="0" smtClean="0"/>
              <a:t>D</a:t>
            </a:r>
            <a:r>
              <a:rPr lang="zh-CN" altLang="zh-CN" sz="2400" b="1" dirty="0"/>
              <a:t>．儒学传统由于秦始皇焚书而断绝</a:t>
            </a:r>
          </a:p>
        </p:txBody>
      </p:sp>
      <p:sp>
        <p:nvSpPr>
          <p:cNvPr id="5" name="TextBox 4"/>
          <p:cNvSpPr txBox="1"/>
          <p:nvPr/>
        </p:nvSpPr>
        <p:spPr>
          <a:xfrm>
            <a:off x="2123728" y="4293095"/>
            <a:ext cx="2232248" cy="646331"/>
          </a:xfrm>
          <a:prstGeom prst="rect">
            <a:avLst/>
          </a:prstGeom>
          <a:noFill/>
        </p:spPr>
        <p:txBody>
          <a:bodyPr wrap="square" rtlCol="0">
            <a:spAutoFit/>
          </a:bodyPr>
          <a:lstStyle/>
          <a:p>
            <a:r>
              <a:rPr lang="zh-CN" altLang="en-US" sz="3600" b="1" dirty="0" smtClean="0">
                <a:solidFill>
                  <a:srgbClr val="FF0000"/>
                </a:solidFill>
              </a:rPr>
              <a:t>传统文化</a:t>
            </a:r>
            <a:endParaRPr lang="zh-CN" altLang="en-US" sz="3600" b="1" dirty="0">
              <a:solidFill>
                <a:srgbClr val="FF0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5219729" y="3275021"/>
            <a:ext cx="769434" cy="769434"/>
            <a:chOff x="1695226" y="3321784"/>
            <a:chExt cx="1250759" cy="1250759"/>
          </a:xfrm>
        </p:grpSpPr>
        <p:sp>
          <p:nvSpPr>
            <p:cNvPr id="6" name="椭圆 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7" name="椭圆 6"/>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8" name="组合 7"/>
          <p:cNvGrpSpPr/>
          <p:nvPr/>
        </p:nvGrpSpPr>
        <p:grpSpPr>
          <a:xfrm>
            <a:off x="4861410" y="3880158"/>
            <a:ext cx="890470" cy="890470"/>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noProof="1">
                <a:solidFill>
                  <a:prstClr val="black"/>
                </a:solidFill>
                <a:latin typeface="+mj-ea"/>
                <a:ea typeface="+mj-ea"/>
              </a:endParaRPr>
            </a:p>
          </p:txBody>
        </p:sp>
        <p:sp>
          <p:nvSpPr>
            <p:cNvPr id="10" name="椭圆 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200" noProof="1">
                <a:solidFill>
                  <a:prstClr val="black"/>
                </a:solidFill>
                <a:latin typeface="+mj-ea"/>
                <a:ea typeface="+mj-ea"/>
              </a:endParaRPr>
            </a:p>
          </p:txBody>
        </p:sp>
      </p:grpSp>
      <p:cxnSp>
        <p:nvCxnSpPr>
          <p:cNvPr id="24" name="直接连接符 23"/>
          <p:cNvCxnSpPr/>
          <p:nvPr/>
        </p:nvCxnSpPr>
        <p:spPr>
          <a:xfrm flipH="1" flipV="1">
            <a:off x="5751513" y="4667250"/>
            <a:ext cx="3175" cy="620713"/>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flipV="1">
            <a:off x="6286500" y="3278188"/>
            <a:ext cx="3175" cy="6191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429125" y="5465763"/>
            <a:ext cx="7938" cy="6604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438275" y="4881563"/>
            <a:ext cx="4763" cy="733425"/>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950913" y="2998788"/>
            <a:ext cx="0" cy="78105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9" name="组合 28"/>
          <p:cNvGrpSpPr/>
          <p:nvPr/>
        </p:nvGrpSpPr>
        <p:grpSpPr>
          <a:xfrm>
            <a:off x="4162974" y="4318150"/>
            <a:ext cx="984340" cy="984340"/>
            <a:chOff x="1695226" y="3321784"/>
            <a:chExt cx="1250759" cy="1250759"/>
          </a:xfrm>
        </p:grpSpPr>
        <p:sp>
          <p:nvSpPr>
            <p:cNvPr id="30" name="椭圆 29"/>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31" name="椭圆 30"/>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32" name="组合 31"/>
          <p:cNvGrpSpPr/>
          <p:nvPr/>
        </p:nvGrpSpPr>
        <p:grpSpPr>
          <a:xfrm>
            <a:off x="3068967" y="3958130"/>
            <a:ext cx="1360418" cy="1360418"/>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black"/>
                </a:solidFill>
                <a:latin typeface="+mj-ea"/>
                <a:ea typeface="+mj-ea"/>
              </a:endParaRPr>
            </a:p>
          </p:txBody>
        </p:sp>
        <p:sp>
          <p:nvSpPr>
            <p:cNvPr id="34" name="椭圆 33"/>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grpSp>
        <p:nvGrpSpPr>
          <p:cNvPr id="35" name="组合 34"/>
          <p:cNvGrpSpPr/>
          <p:nvPr/>
        </p:nvGrpSpPr>
        <p:grpSpPr>
          <a:xfrm>
            <a:off x="2540602" y="2775927"/>
            <a:ext cx="1625029" cy="1625029"/>
            <a:chOff x="1695226" y="3321784"/>
            <a:chExt cx="1250759" cy="1250759"/>
          </a:xfrm>
        </p:grpSpPr>
        <p:sp>
          <p:nvSpPr>
            <p:cNvPr id="36" name="椭圆 35"/>
            <p:cNvSpPr/>
            <p:nvPr/>
          </p:nvSpPr>
          <p:spPr>
            <a:xfrm>
              <a:off x="1695226" y="3321784"/>
              <a:ext cx="1250759" cy="1250759"/>
            </a:xfrm>
            <a:prstGeom prst="ellipse">
              <a:avLst/>
            </a:prstGeom>
            <a:gradFill flip="none" rotWithShape="1">
              <a:gsLst>
                <a:gs pos="100000">
                  <a:srgbClr val="FCFCFC"/>
                </a:gs>
                <a:gs pos="0">
                  <a:schemeClr val="bg1">
                    <a:lumMod val="85000"/>
                  </a:schemeClr>
                </a:gs>
              </a:gsLst>
              <a:lin ang="7200000" scaled="0"/>
              <a:tileRect/>
            </a:gradFill>
            <a:ln w="12700">
              <a:gradFill>
                <a:gsLst>
                  <a:gs pos="89000">
                    <a:schemeClr val="bg1">
                      <a:lumMod val="85000"/>
                    </a:schemeClr>
                  </a:gs>
                  <a:gs pos="0">
                    <a:schemeClr val="bg1"/>
                  </a:gs>
                </a:gsLst>
                <a:lin ang="7200000" scaled="0"/>
              </a:gradFill>
            </a:ln>
            <a:effectLst>
              <a:outerShdw blurRad="127000" dist="381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srgbClr val="4BC1DC"/>
                </a:solidFill>
                <a:latin typeface="+mj-ea"/>
                <a:ea typeface="+mj-ea"/>
              </a:endParaRPr>
            </a:p>
          </p:txBody>
        </p:sp>
        <p:sp>
          <p:nvSpPr>
            <p:cNvPr id="37" name="椭圆 36"/>
            <p:cNvSpPr/>
            <p:nvPr/>
          </p:nvSpPr>
          <p:spPr>
            <a:xfrm>
              <a:off x="1826937" y="3453495"/>
              <a:ext cx="987336" cy="987336"/>
            </a:xfrm>
            <a:prstGeom prst="ellipse">
              <a:avLst/>
            </a:prstGeom>
            <a:solidFill>
              <a:srgbClr val="0070C0"/>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100" noProof="1">
                <a:solidFill>
                  <a:prstClr val="white"/>
                </a:solidFill>
                <a:latin typeface="+mj-ea"/>
                <a:ea typeface="+mj-ea"/>
              </a:endParaRPr>
            </a:p>
          </p:txBody>
        </p:sp>
      </p:grpSp>
      <p:sp>
        <p:nvSpPr>
          <p:cNvPr id="38" name="文本框 37"/>
          <p:cNvSpPr txBox="1"/>
          <p:nvPr/>
        </p:nvSpPr>
        <p:spPr>
          <a:xfrm>
            <a:off x="1117600" y="3127375"/>
            <a:ext cx="1255713" cy="522288"/>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审设问</a:t>
            </a:r>
          </a:p>
        </p:txBody>
      </p:sp>
      <p:sp>
        <p:nvSpPr>
          <p:cNvPr id="39" name="文本框 38"/>
          <p:cNvSpPr txBox="1"/>
          <p:nvPr/>
        </p:nvSpPr>
        <p:spPr>
          <a:xfrm>
            <a:off x="1577975" y="5092700"/>
            <a:ext cx="1255713" cy="522288"/>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析材料</a:t>
            </a:r>
          </a:p>
        </p:txBody>
      </p:sp>
      <p:sp>
        <p:nvSpPr>
          <p:cNvPr id="40" name="文本框 39"/>
          <p:cNvSpPr txBox="1"/>
          <p:nvPr/>
        </p:nvSpPr>
        <p:spPr>
          <a:xfrm>
            <a:off x="4498975" y="5614988"/>
            <a:ext cx="1255713" cy="522287"/>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调知识</a:t>
            </a:r>
          </a:p>
        </p:txBody>
      </p:sp>
      <p:sp>
        <p:nvSpPr>
          <p:cNvPr id="43" name="文本框 42"/>
          <p:cNvSpPr txBox="1"/>
          <p:nvPr/>
        </p:nvSpPr>
        <p:spPr>
          <a:xfrm>
            <a:off x="5989638" y="4751388"/>
            <a:ext cx="1255712" cy="522287"/>
          </a:xfrm>
          <a:prstGeom prst="rect">
            <a:avLst/>
          </a:prstGeom>
          <a:noFill/>
        </p:spPr>
        <p:txBody>
          <a:bodyPr wrap="none">
            <a:spAutoFit/>
          </a:bodyPr>
          <a:lstStyle/>
          <a:p>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定思路</a:t>
            </a:r>
          </a:p>
        </p:txBody>
      </p:sp>
      <p:sp>
        <p:nvSpPr>
          <p:cNvPr id="44" name="文本框 43"/>
          <p:cNvSpPr txBox="1"/>
          <p:nvPr/>
        </p:nvSpPr>
        <p:spPr>
          <a:xfrm>
            <a:off x="6456363" y="3302000"/>
            <a:ext cx="1255712" cy="477838"/>
          </a:xfrm>
          <a:prstGeom prst="rect">
            <a:avLst/>
          </a:prstGeom>
          <a:noFill/>
        </p:spPr>
        <p:txBody>
          <a:bodyPr wrap="none">
            <a:spAutoFit/>
          </a:bodyPr>
          <a:lstStyle/>
          <a:p>
            <a:pPr marL="342900" indent="-342900" defTabSz="914400">
              <a:lnSpc>
                <a:spcPct val="90000"/>
              </a:lnSpc>
              <a:spcBef>
                <a:spcPct val="20000"/>
              </a:spcBef>
              <a:defRPr/>
            </a:pPr>
            <a:r>
              <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sym typeface="+mn-ea"/>
              </a:rPr>
              <a:t>写答案</a:t>
            </a:r>
            <a:endParaRPr lang="zh-CN" altLang="en-US" sz="2800" b="1">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endParaRPr>
          </a:p>
        </p:txBody>
      </p:sp>
      <p:sp>
        <p:nvSpPr>
          <p:cNvPr id="207873" name="Text Box 4"/>
          <p:cNvSpPr txBox="1">
            <a:spLocks noChangeArrowheads="1"/>
          </p:cNvSpPr>
          <p:nvPr/>
        </p:nvSpPr>
        <p:spPr bwMode="auto">
          <a:xfrm>
            <a:off x="288925" y="1187244"/>
            <a:ext cx="8420100" cy="90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70000"/>
              </a:lnSpc>
              <a:spcBef>
                <a:spcPct val="50000"/>
              </a:spcBef>
            </a:pPr>
            <a:r>
              <a:rPr lang="en-US" sz="2800" b="1" dirty="0" smtClean="0">
                <a:solidFill>
                  <a:srgbClr val="FF0000"/>
                </a:solidFill>
                <a:latin typeface="黑体" panose="02010609060101010101" pitchFamily="49" charset="-122"/>
                <a:ea typeface="黑体" panose="02010609060101010101" pitchFamily="49" charset="-122"/>
              </a:rPr>
              <a:t>1.</a:t>
            </a:r>
            <a:r>
              <a:rPr lang="zh-CN" altLang="en-US" sz="2800" b="1" dirty="0" smtClean="0">
                <a:solidFill>
                  <a:srgbClr val="FF0000"/>
                </a:solidFill>
                <a:latin typeface="黑体" panose="02010609060101010101" pitchFamily="49" charset="-122"/>
                <a:ea typeface="黑体" panose="02010609060101010101" pitchFamily="49" charset="-122"/>
              </a:rPr>
              <a:t>学生</a:t>
            </a:r>
            <a:r>
              <a:rPr lang="zh-CN" altLang="en-US" sz="2800" b="1" dirty="0">
                <a:solidFill>
                  <a:srgbClr val="FF0000"/>
                </a:solidFill>
                <a:latin typeface="黑体" panose="02010609060101010101" pitchFamily="49" charset="-122"/>
                <a:ea typeface="黑体" panose="02010609060101010101" pitchFamily="49" charset="-122"/>
              </a:rPr>
              <a:t>再现思维过程：</a:t>
            </a:r>
          </a:p>
          <a:p>
            <a:pPr>
              <a:lnSpc>
                <a:spcPct val="70000"/>
              </a:lnSpc>
              <a:spcBef>
                <a:spcPct val="50000"/>
              </a:spcBef>
            </a:pPr>
            <a:r>
              <a:rPr lang="zh-CN" altLang="en-US"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0070C0"/>
                </a:solidFill>
                <a:latin typeface="黑体" panose="02010609060101010101" pitchFamily="49" charset="-122"/>
                <a:ea typeface="黑体" panose="02010609060101010101" pitchFamily="49" charset="-122"/>
              </a:rPr>
              <a:t> </a:t>
            </a:r>
            <a:r>
              <a:rPr lang="zh-CN" altLang="en-US" sz="2800" b="1" dirty="0" smtClean="0">
                <a:solidFill>
                  <a:srgbClr val="0070C0"/>
                </a:solidFill>
                <a:latin typeface="黑体" panose="02010609060101010101" pitchFamily="49" charset="-122"/>
                <a:ea typeface="黑体" panose="02010609060101010101" pitchFamily="49" charset="-122"/>
              </a:rPr>
              <a:t>     学生</a:t>
            </a:r>
            <a:r>
              <a:rPr lang="zh-CN" altLang="en-US" sz="2800" b="1" dirty="0">
                <a:solidFill>
                  <a:srgbClr val="0070C0"/>
                </a:solidFill>
                <a:latin typeface="黑体" panose="02010609060101010101" pitchFamily="49" charset="-122"/>
                <a:ea typeface="黑体" panose="02010609060101010101" pitchFamily="49" charset="-122"/>
              </a:rPr>
              <a:t>阐述思考过程</a:t>
            </a:r>
          </a:p>
        </p:txBody>
      </p:sp>
      <p:sp>
        <p:nvSpPr>
          <p:cNvPr id="207874" name="Text Box 5"/>
          <p:cNvSpPr txBox="1">
            <a:spLocks noChangeArrowheads="1"/>
          </p:cNvSpPr>
          <p:nvPr/>
        </p:nvSpPr>
        <p:spPr bwMode="auto">
          <a:xfrm>
            <a:off x="250825" y="2096882"/>
            <a:ext cx="8380413" cy="823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60000"/>
              </a:lnSpc>
              <a:spcBef>
                <a:spcPct val="50000"/>
              </a:spcBef>
            </a:pPr>
            <a:r>
              <a:rPr lang="en-US" sz="2800" b="1" dirty="0" smtClean="0">
                <a:solidFill>
                  <a:srgbClr val="FF0000"/>
                </a:solidFill>
                <a:latin typeface="黑体" panose="02010609060101010101" pitchFamily="49" charset="-122"/>
                <a:ea typeface="黑体" panose="02010609060101010101" pitchFamily="49" charset="-122"/>
              </a:rPr>
              <a:t>2.</a:t>
            </a:r>
            <a:r>
              <a:rPr lang="zh-CN" altLang="en-US" sz="2800" b="1" dirty="0" smtClean="0">
                <a:solidFill>
                  <a:srgbClr val="FF0000"/>
                </a:solidFill>
                <a:latin typeface="黑体" panose="02010609060101010101" pitchFamily="49" charset="-122"/>
                <a:ea typeface="黑体" panose="02010609060101010101" pitchFamily="49" charset="-122"/>
              </a:rPr>
              <a:t>教师</a:t>
            </a:r>
            <a:r>
              <a:rPr lang="zh-CN" altLang="en-US" sz="2800" b="1" dirty="0">
                <a:solidFill>
                  <a:srgbClr val="FF0000"/>
                </a:solidFill>
                <a:latin typeface="黑体" panose="02010609060101010101" pitchFamily="49" charset="-122"/>
                <a:ea typeface="黑体" panose="02010609060101010101" pitchFamily="49" charset="-122"/>
              </a:rPr>
              <a:t>矫正思维误区：</a:t>
            </a:r>
          </a:p>
          <a:p>
            <a:pPr>
              <a:lnSpc>
                <a:spcPct val="60000"/>
              </a:lnSpc>
              <a:spcBef>
                <a:spcPct val="50000"/>
              </a:spcBef>
            </a:pPr>
            <a:r>
              <a:rPr lang="zh-CN" altLang="en-US" sz="2800" b="1" dirty="0">
                <a:solidFill>
                  <a:srgbClr val="FF0000"/>
                </a:solidFill>
                <a:latin typeface="黑体" panose="02010609060101010101" pitchFamily="49" charset="-122"/>
                <a:ea typeface="黑体" panose="02010609060101010101" pitchFamily="49" charset="-122"/>
              </a:rPr>
              <a:t>                     </a:t>
            </a:r>
            <a:r>
              <a:rPr lang="zh-CN" altLang="en-US" sz="2800" b="1" dirty="0">
                <a:solidFill>
                  <a:srgbClr val="0070C0"/>
                </a:solidFill>
                <a:latin typeface="黑体" panose="02010609060101010101" pitchFamily="49" charset="-122"/>
                <a:ea typeface="黑体" panose="02010609060101010101" pitchFamily="49" charset="-122"/>
              </a:rPr>
              <a:t> 找到症结，药到病除</a:t>
            </a:r>
          </a:p>
        </p:txBody>
      </p:sp>
      <p:sp>
        <p:nvSpPr>
          <p:cNvPr id="41"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
        <p:nvSpPr>
          <p:cNvPr id="2" name="TextBox 1"/>
          <p:cNvSpPr txBox="1"/>
          <p:nvPr/>
        </p:nvSpPr>
        <p:spPr>
          <a:xfrm>
            <a:off x="530776" y="620688"/>
            <a:ext cx="2304256" cy="523220"/>
          </a:xfrm>
          <a:prstGeom prst="rect">
            <a:avLst/>
          </a:prstGeom>
          <a:noFill/>
        </p:spPr>
        <p:txBody>
          <a:bodyPr wrap="square" rtlCol="0">
            <a:spAutoFit/>
          </a:bodyPr>
          <a:lstStyle/>
          <a:p>
            <a:r>
              <a:rPr lang="zh-CN" altLang="en-US" sz="2800" b="1" dirty="0" smtClean="0">
                <a:solidFill>
                  <a:srgbClr val="FF0000"/>
                </a:solidFill>
              </a:rPr>
              <a:t>讲题过程：</a:t>
            </a:r>
            <a:endParaRPr lang="zh-CN" altLang="en-US" sz="2800" b="1" dirty="0">
              <a:solidFill>
                <a:srgbClr val="FF0000"/>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7873"/>
                                        </p:tgtEl>
                                        <p:attrNameLst>
                                          <p:attrName>style.visibility</p:attrName>
                                        </p:attrNameLst>
                                      </p:cBhvr>
                                      <p:to>
                                        <p:strVal val="visible"/>
                                      </p:to>
                                    </p:set>
                                    <p:anim calcmode="lin" valueType="num">
                                      <p:cBhvr>
                                        <p:cTn id="7" dur="500" fill="hold"/>
                                        <p:tgtEl>
                                          <p:spTgt spid="207873"/>
                                        </p:tgtEl>
                                        <p:attrNameLst>
                                          <p:attrName>ppt_x</p:attrName>
                                        </p:attrNameLst>
                                      </p:cBhvr>
                                      <p:tavLst>
                                        <p:tav tm="0">
                                          <p:val>
                                            <p:strVal val="#ppt_x"/>
                                          </p:val>
                                        </p:tav>
                                        <p:tav tm="100000">
                                          <p:val>
                                            <p:strVal val="#ppt_x"/>
                                          </p:val>
                                        </p:tav>
                                      </p:tavLst>
                                    </p:anim>
                                    <p:anim calcmode="lin" valueType="num">
                                      <p:cBhvr>
                                        <p:cTn id="8" dur="500" fill="hold"/>
                                        <p:tgtEl>
                                          <p:spTgt spid="2078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7874"/>
                                        </p:tgtEl>
                                        <p:attrNameLst>
                                          <p:attrName>style.visibility</p:attrName>
                                        </p:attrNameLst>
                                      </p:cBhvr>
                                      <p:to>
                                        <p:strVal val="visible"/>
                                      </p:to>
                                    </p:set>
                                    <p:anim calcmode="lin" valueType="num">
                                      <p:cBhvr>
                                        <p:cTn id="13" dur="500" fill="hold"/>
                                        <p:tgtEl>
                                          <p:spTgt spid="207874"/>
                                        </p:tgtEl>
                                        <p:attrNameLst>
                                          <p:attrName>ppt_x</p:attrName>
                                        </p:attrNameLst>
                                      </p:cBhvr>
                                      <p:tavLst>
                                        <p:tav tm="0">
                                          <p:val>
                                            <p:strVal val="#ppt_x"/>
                                          </p:val>
                                        </p:tav>
                                        <p:tav tm="100000">
                                          <p:val>
                                            <p:strVal val="#ppt_x"/>
                                          </p:val>
                                        </p:tav>
                                      </p:tavLst>
                                    </p:anim>
                                    <p:anim calcmode="lin" valueType="num">
                                      <p:cBhvr>
                                        <p:cTn id="14" dur="500" fill="hold"/>
                                        <p:tgtEl>
                                          <p:spTgt spid="2078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ppt_x</p:attrName>
                                        </p:attrNameLst>
                                      </p:cBhvr>
                                      <p:tavLst>
                                        <p:tav tm="0">
                                          <p:val>
                                            <p:strVal val="#ppt_x"/>
                                          </p:val>
                                        </p:tav>
                                        <p:tav tm="100000">
                                          <p:val>
                                            <p:strVal val="#ppt_x"/>
                                          </p:val>
                                        </p:tav>
                                      </p:tavLst>
                                    </p:anim>
                                    <p:anim calcmode="lin" valueType="num">
                                      <p:cBhvr>
                                        <p:cTn id="20" dur="500" fill="hold"/>
                                        <p:tgtEl>
                                          <p:spTgt spid="5"/>
                                        </p:tgtEl>
                                        <p:attrNameLst>
                                          <p:attrName>ppt_y</p:attrName>
                                        </p:attrNameLst>
                                      </p:cBhvr>
                                      <p:tavLst>
                                        <p:tav tm="0">
                                          <p:val>
                                            <p:strVal val="1+#ppt_h/2"/>
                                          </p:val>
                                        </p:tav>
                                        <p:tav tm="100000">
                                          <p:val>
                                            <p:strVal val="#ppt_y"/>
                                          </p:val>
                                        </p:tav>
                                      </p:tavLst>
                                    </p:anim>
                                  </p:childTnLst>
                                </p:cTn>
                              </p:par>
                              <p:par>
                                <p:cTn id="21" presetID="12" presetClass="entr" presetSubtype="8"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p:tgtEl>
                                          <p:spTgt spid="25"/>
                                        </p:tgtEl>
                                        <p:attrNameLst>
                                          <p:attrName>ppt_x</p:attrName>
                                        </p:attrNameLst>
                                      </p:cBhvr>
                                      <p:tavLst>
                                        <p:tav tm="0">
                                          <p:val>
                                            <p:strVal val="#ppt_x-#ppt_w*1.125000"/>
                                          </p:val>
                                        </p:tav>
                                        <p:tav tm="100000">
                                          <p:val>
                                            <p:strVal val="#ppt_x"/>
                                          </p:val>
                                        </p:tav>
                                      </p:tavLst>
                                    </p:anim>
                                    <p:animEffect transition="in" filter="wipe(right)">
                                      <p:cBhvr>
                                        <p:cTn id="24" dur="500"/>
                                        <p:tgtEl>
                                          <p:spTgt spid="25"/>
                                        </p:tgtEl>
                                      </p:cBhvr>
                                    </p:animEffect>
                                  </p:childTnLst>
                                </p:cTn>
                              </p:par>
                            </p:childTnLst>
                          </p:cTn>
                        </p:par>
                        <p:par>
                          <p:cTn id="25" fill="hold">
                            <p:stCondLst>
                              <p:cond delay="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1+#ppt_h/2"/>
                                          </p:val>
                                        </p:tav>
                                        <p:tav tm="100000">
                                          <p:val>
                                            <p:strVal val="#ppt_y"/>
                                          </p:val>
                                        </p:tav>
                                      </p:tavLst>
                                    </p:anim>
                                  </p:childTnLst>
                                </p:cTn>
                              </p:par>
                              <p:par>
                                <p:cTn id="30" presetID="12" presetClass="entr" presetSubtype="8" fill="hold"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p:tgtEl>
                                          <p:spTgt spid="24"/>
                                        </p:tgtEl>
                                        <p:attrNameLst>
                                          <p:attrName>ppt_x</p:attrName>
                                        </p:attrNameLst>
                                      </p:cBhvr>
                                      <p:tavLst>
                                        <p:tav tm="0">
                                          <p:val>
                                            <p:strVal val="#ppt_x-#ppt_w*1.125000"/>
                                          </p:val>
                                        </p:tav>
                                        <p:tav tm="100000">
                                          <p:val>
                                            <p:strVal val="#ppt_x"/>
                                          </p:val>
                                        </p:tav>
                                      </p:tavLst>
                                    </p:anim>
                                    <p:animEffect transition="in" filter="wipe(right)">
                                      <p:cBhvr>
                                        <p:cTn id="33" dur="500"/>
                                        <p:tgtEl>
                                          <p:spTgt spid="24"/>
                                        </p:tgtEl>
                                      </p:cBhvr>
                                    </p:animEffect>
                                  </p:childTnLst>
                                </p:cTn>
                              </p:par>
                            </p:childTnLst>
                          </p:cTn>
                        </p:par>
                        <p:par>
                          <p:cTn id="34" fill="hold">
                            <p:stCondLst>
                              <p:cond delay="1000"/>
                            </p:stCondLst>
                            <p:childTnLst>
                              <p:par>
                                <p:cTn id="35" presetID="2" presetClass="entr" presetSubtype="4"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ppt_x</p:attrName>
                                        </p:attrNameLst>
                                      </p:cBhvr>
                                      <p:tavLst>
                                        <p:tav tm="0">
                                          <p:val>
                                            <p:strVal val="#ppt_x"/>
                                          </p:val>
                                        </p:tav>
                                        <p:tav tm="100000">
                                          <p:val>
                                            <p:strVal val="#ppt_x"/>
                                          </p:val>
                                        </p:tav>
                                      </p:tavLst>
                                    </p:anim>
                                    <p:anim calcmode="lin" valueType="num">
                                      <p:cBhvr>
                                        <p:cTn id="38" dur="500" fill="hold"/>
                                        <p:tgtEl>
                                          <p:spTgt spid="29"/>
                                        </p:tgtEl>
                                        <p:attrNameLst>
                                          <p:attrName>ppt_y</p:attrName>
                                        </p:attrNameLst>
                                      </p:cBhvr>
                                      <p:tavLst>
                                        <p:tav tm="0">
                                          <p:val>
                                            <p:strVal val="1+#ppt_h/2"/>
                                          </p:val>
                                        </p:tav>
                                        <p:tav tm="100000">
                                          <p:val>
                                            <p:strVal val="#ppt_y"/>
                                          </p:val>
                                        </p:tav>
                                      </p:tavLst>
                                    </p:anim>
                                  </p:childTnLst>
                                </p:cTn>
                              </p:par>
                              <p:par>
                                <p:cTn id="39" presetID="1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p:tgtEl>
                                          <p:spTgt spid="26"/>
                                        </p:tgtEl>
                                        <p:attrNameLst>
                                          <p:attrName>ppt_x</p:attrName>
                                        </p:attrNameLst>
                                      </p:cBhvr>
                                      <p:tavLst>
                                        <p:tav tm="0">
                                          <p:val>
                                            <p:strVal val="#ppt_x-#ppt_w*1.125000"/>
                                          </p:val>
                                        </p:tav>
                                        <p:tav tm="100000">
                                          <p:val>
                                            <p:strVal val="#ppt_x"/>
                                          </p:val>
                                        </p:tav>
                                      </p:tavLst>
                                    </p:anim>
                                    <p:animEffect transition="in" filter="wipe(right)">
                                      <p:cBhvr>
                                        <p:cTn id="42" dur="500"/>
                                        <p:tgtEl>
                                          <p:spTgt spid="26"/>
                                        </p:tgtEl>
                                      </p:cBhvr>
                                    </p:animEffect>
                                  </p:childTnLst>
                                </p:cTn>
                              </p:par>
                            </p:childTnLst>
                          </p:cTn>
                        </p:par>
                        <p:par>
                          <p:cTn id="43" fill="hold">
                            <p:stCondLst>
                              <p:cond delay="1500"/>
                            </p:stCondLst>
                            <p:childTnLst>
                              <p:par>
                                <p:cTn id="44" presetID="2" presetClass="entr" presetSubtype="4" fill="hold" nodeType="afterEffect">
                                  <p:stCondLst>
                                    <p:cond delay="0"/>
                                  </p:stCondLst>
                                  <p:childTnLst>
                                    <p:set>
                                      <p:cBhvr>
                                        <p:cTn id="45" dur="1" fill="hold">
                                          <p:stCondLst>
                                            <p:cond delay="0"/>
                                          </p:stCondLst>
                                        </p:cTn>
                                        <p:tgtEl>
                                          <p:spTgt spid="32"/>
                                        </p:tgtEl>
                                        <p:attrNameLst>
                                          <p:attrName>style.visibility</p:attrName>
                                        </p:attrNameLst>
                                      </p:cBhvr>
                                      <p:to>
                                        <p:strVal val="visible"/>
                                      </p:to>
                                    </p:set>
                                    <p:anim calcmode="lin" valueType="num">
                                      <p:cBhvr>
                                        <p:cTn id="46" dur="500" fill="hold"/>
                                        <p:tgtEl>
                                          <p:spTgt spid="32"/>
                                        </p:tgtEl>
                                        <p:attrNameLst>
                                          <p:attrName>ppt_x</p:attrName>
                                        </p:attrNameLst>
                                      </p:cBhvr>
                                      <p:tavLst>
                                        <p:tav tm="0">
                                          <p:val>
                                            <p:strVal val="#ppt_x"/>
                                          </p:val>
                                        </p:tav>
                                        <p:tav tm="100000">
                                          <p:val>
                                            <p:strVal val="#ppt_x"/>
                                          </p:val>
                                        </p:tav>
                                      </p:tavLst>
                                    </p:anim>
                                    <p:anim calcmode="lin" valueType="num">
                                      <p:cBhvr>
                                        <p:cTn id="47" dur="500" fill="hold"/>
                                        <p:tgtEl>
                                          <p:spTgt spid="32"/>
                                        </p:tgtEl>
                                        <p:attrNameLst>
                                          <p:attrName>ppt_y</p:attrName>
                                        </p:attrNameLst>
                                      </p:cBhvr>
                                      <p:tavLst>
                                        <p:tav tm="0">
                                          <p:val>
                                            <p:strVal val="1+#ppt_h/2"/>
                                          </p:val>
                                        </p:tav>
                                        <p:tav tm="100000">
                                          <p:val>
                                            <p:strVal val="#ppt_y"/>
                                          </p:val>
                                        </p:tav>
                                      </p:tavLst>
                                    </p:anim>
                                  </p:childTnLst>
                                </p:cTn>
                              </p:par>
                              <p:par>
                                <p:cTn id="48" presetID="12" presetClass="entr" presetSubtype="2" fill="hold" nodeType="with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p:tgtEl>
                                          <p:spTgt spid="27"/>
                                        </p:tgtEl>
                                        <p:attrNameLst>
                                          <p:attrName>ppt_x</p:attrName>
                                        </p:attrNameLst>
                                      </p:cBhvr>
                                      <p:tavLst>
                                        <p:tav tm="0">
                                          <p:val>
                                            <p:strVal val="#ppt_x+#ppt_w*1.125000"/>
                                          </p:val>
                                        </p:tav>
                                        <p:tav tm="100000">
                                          <p:val>
                                            <p:strVal val="#ppt_x"/>
                                          </p:val>
                                        </p:tav>
                                      </p:tavLst>
                                    </p:anim>
                                    <p:animEffect transition="in" filter="wipe(left)">
                                      <p:cBhvr>
                                        <p:cTn id="51" dur="500"/>
                                        <p:tgtEl>
                                          <p:spTgt spid="27"/>
                                        </p:tgtEl>
                                      </p:cBhvr>
                                    </p:animEffect>
                                  </p:childTnLst>
                                </p:cTn>
                              </p:par>
                            </p:childTnLst>
                          </p:cTn>
                        </p:par>
                        <p:par>
                          <p:cTn id="52" fill="hold">
                            <p:stCondLst>
                              <p:cond delay="2000"/>
                            </p:stCondLst>
                            <p:childTnLst>
                              <p:par>
                                <p:cTn id="53" presetID="2" presetClass="entr" presetSubtype="4" fill="hold" nodeType="after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p:cTn id="55" dur="500" fill="hold"/>
                                        <p:tgtEl>
                                          <p:spTgt spid="35"/>
                                        </p:tgtEl>
                                        <p:attrNameLst>
                                          <p:attrName>ppt_x</p:attrName>
                                        </p:attrNameLst>
                                      </p:cBhvr>
                                      <p:tavLst>
                                        <p:tav tm="0">
                                          <p:val>
                                            <p:strVal val="#ppt_x"/>
                                          </p:val>
                                        </p:tav>
                                        <p:tav tm="100000">
                                          <p:val>
                                            <p:strVal val="#ppt_x"/>
                                          </p:val>
                                        </p:tav>
                                      </p:tavLst>
                                    </p:anim>
                                    <p:anim calcmode="lin" valueType="num">
                                      <p:cBhvr>
                                        <p:cTn id="56" dur="500" fill="hold"/>
                                        <p:tgtEl>
                                          <p:spTgt spid="35"/>
                                        </p:tgtEl>
                                        <p:attrNameLst>
                                          <p:attrName>ppt_y</p:attrName>
                                        </p:attrNameLst>
                                      </p:cBhvr>
                                      <p:tavLst>
                                        <p:tav tm="0">
                                          <p:val>
                                            <p:strVal val="1+#ppt_h/2"/>
                                          </p:val>
                                        </p:tav>
                                        <p:tav tm="100000">
                                          <p:val>
                                            <p:strVal val="#ppt_y"/>
                                          </p:val>
                                        </p:tav>
                                      </p:tavLst>
                                    </p:anim>
                                  </p:childTnLst>
                                </p:cTn>
                              </p:par>
                              <p:par>
                                <p:cTn id="57" presetID="12" presetClass="entr" presetSubtype="2"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p:tgtEl>
                                          <p:spTgt spid="28"/>
                                        </p:tgtEl>
                                        <p:attrNameLst>
                                          <p:attrName>ppt_x</p:attrName>
                                        </p:attrNameLst>
                                      </p:cBhvr>
                                      <p:tavLst>
                                        <p:tav tm="0">
                                          <p:val>
                                            <p:strVal val="#ppt_x+#ppt_w*1.125000"/>
                                          </p:val>
                                        </p:tav>
                                        <p:tav tm="100000">
                                          <p:val>
                                            <p:strVal val="#ppt_x"/>
                                          </p:val>
                                        </p:tav>
                                      </p:tavLst>
                                    </p:anim>
                                    <p:animEffect transition="in" filter="wipe(left)">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500" fill="hold"/>
                                        <p:tgtEl>
                                          <p:spTgt spid="38"/>
                                        </p:tgtEl>
                                        <p:attrNameLst>
                                          <p:attrName>ppt_x</p:attrName>
                                        </p:attrNameLst>
                                      </p:cBhvr>
                                      <p:tavLst>
                                        <p:tav tm="0">
                                          <p:val>
                                            <p:strVal val="#ppt_x"/>
                                          </p:val>
                                        </p:tav>
                                        <p:tav tm="100000">
                                          <p:val>
                                            <p:strVal val="#ppt_x"/>
                                          </p:val>
                                        </p:tav>
                                      </p:tavLst>
                                    </p:anim>
                                    <p:anim calcmode="lin" valueType="num">
                                      <p:cBhvr additive="base">
                                        <p:cTn id="66"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additive="base">
                                        <p:cTn id="71" dur="500" fill="hold"/>
                                        <p:tgtEl>
                                          <p:spTgt spid="39"/>
                                        </p:tgtEl>
                                        <p:attrNameLst>
                                          <p:attrName>ppt_x</p:attrName>
                                        </p:attrNameLst>
                                      </p:cBhvr>
                                      <p:tavLst>
                                        <p:tav tm="0">
                                          <p:val>
                                            <p:strVal val="#ppt_x"/>
                                          </p:val>
                                        </p:tav>
                                        <p:tav tm="100000">
                                          <p:val>
                                            <p:strVal val="#ppt_x"/>
                                          </p:val>
                                        </p:tav>
                                      </p:tavLst>
                                    </p:anim>
                                    <p:anim calcmode="lin" valueType="num">
                                      <p:cBhvr additive="base">
                                        <p:cTn id="72"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additive="base">
                                        <p:cTn id="77" dur="500" fill="hold"/>
                                        <p:tgtEl>
                                          <p:spTgt spid="40"/>
                                        </p:tgtEl>
                                        <p:attrNameLst>
                                          <p:attrName>ppt_x</p:attrName>
                                        </p:attrNameLst>
                                      </p:cBhvr>
                                      <p:tavLst>
                                        <p:tav tm="0">
                                          <p:val>
                                            <p:strVal val="#ppt_x"/>
                                          </p:val>
                                        </p:tav>
                                        <p:tav tm="100000">
                                          <p:val>
                                            <p:strVal val="#ppt_x"/>
                                          </p:val>
                                        </p:tav>
                                      </p:tavLst>
                                    </p:anim>
                                    <p:anim calcmode="lin" valueType="num">
                                      <p:cBhvr additive="base">
                                        <p:cTn id="7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fill="hold"/>
                                        <p:tgtEl>
                                          <p:spTgt spid="43"/>
                                        </p:tgtEl>
                                        <p:attrNameLst>
                                          <p:attrName>ppt_x</p:attrName>
                                        </p:attrNameLst>
                                      </p:cBhvr>
                                      <p:tavLst>
                                        <p:tav tm="0">
                                          <p:val>
                                            <p:strVal val="#ppt_x"/>
                                          </p:val>
                                        </p:tav>
                                        <p:tav tm="100000">
                                          <p:val>
                                            <p:strVal val="#ppt_x"/>
                                          </p:val>
                                        </p:tav>
                                      </p:tavLst>
                                    </p:anim>
                                    <p:anim calcmode="lin" valueType="num">
                                      <p:cBhvr additive="base">
                                        <p:cTn id="8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ppt_x"/>
                                          </p:val>
                                        </p:tav>
                                        <p:tav tm="100000">
                                          <p:val>
                                            <p:strVal val="#ppt_x"/>
                                          </p:val>
                                        </p:tav>
                                      </p:tavLst>
                                    </p:anim>
                                    <p:anim calcmode="lin" valueType="num">
                                      <p:cBhvr additive="base">
                                        <p:cTn id="9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43" grpId="0"/>
      <p:bldP spid="44" grpId="0"/>
      <p:bldP spid="207873" grpId="0"/>
      <p:bldP spid="207874" grpId="0"/>
    </p:bldLst>
  </p:timing>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7" name="_x0000fa0a09ab-864b-42cf-99b1-d318fabb8424_t202" hidden="1"/>
          <p:cNvSpPr txBox="1">
            <a:spLocks noChangeArrowheads="1"/>
          </p:cNvSpPr>
          <p:nvPr/>
        </p:nvSpPr>
        <p:spPr bwMode="auto">
          <a:xfrm>
            <a:off x="-4489450" y="3524250"/>
            <a:ext cx="635000" cy="635000"/>
          </a:xfrm>
          <a:prstGeom prst="rect">
            <a:avLst/>
          </a:prstGeom>
          <a:solidFill>
            <a:srgbClr val="FFFFFF"/>
          </a:solidFill>
          <a:ln w="9525">
            <a:solidFill>
              <a:srgbClr val="000000"/>
            </a:solidFill>
            <a:miter lim="800000"/>
          </a:ln>
        </p:spPr>
        <p:txBody>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endParaRPr lang="zh-CN" altLang="en-US" sz="1600">
              <a:latin typeface="Arial" panose="020B0604020202020204" pitchFamily="34" charset="0"/>
            </a:endParaRPr>
          </a:p>
        </p:txBody>
      </p:sp>
      <p:sp>
        <p:nvSpPr>
          <p:cNvPr id="208898" name="Rectangle 10"/>
          <p:cNvSpPr>
            <a:spLocks noChangeArrowheads="1"/>
          </p:cNvSpPr>
          <p:nvPr/>
        </p:nvSpPr>
        <p:spPr bwMode="auto">
          <a:xfrm>
            <a:off x="762000" y="5008563"/>
            <a:ext cx="31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zh-CN" altLang="en-US" sz="1000" b="1">
                <a:latin typeface="宋体" panose="02010600030101010101" pitchFamily="2" charset="-122"/>
              </a:rPr>
              <a:t>  </a:t>
            </a:r>
            <a:endParaRPr lang="zh-CN" altLang="en-US">
              <a:latin typeface="Arial" panose="020B0604020202020204" pitchFamily="34" charset="0"/>
            </a:endParaRPr>
          </a:p>
        </p:txBody>
      </p:sp>
      <p:sp>
        <p:nvSpPr>
          <p:cNvPr id="729099" name="AutoShape 11"/>
          <p:cNvSpPr>
            <a:spLocks noChangeArrowheads="1"/>
          </p:cNvSpPr>
          <p:nvPr/>
        </p:nvSpPr>
        <p:spPr bwMode="auto">
          <a:xfrm>
            <a:off x="5652120" y="4527778"/>
            <a:ext cx="1524000" cy="685800"/>
          </a:xfrm>
          <a:prstGeom prst="wedgeRoundRectCallout">
            <a:avLst>
              <a:gd name="adj1" fmla="val -10167"/>
              <a:gd name="adj2" fmla="val -103704"/>
              <a:gd name="adj3" fmla="val 16667"/>
            </a:avLst>
          </a:prstGeom>
          <a:solidFill>
            <a:srgbClr val="0000FF"/>
          </a:solidFill>
          <a:ln w="9525">
            <a:solidFill>
              <a:schemeClr val="tx1"/>
            </a:solidFill>
            <a:miter lim="800000"/>
          </a:ln>
        </p:spPr>
        <p:txBody>
          <a:bodyPr/>
          <a:lstStyle/>
          <a:p>
            <a:pPr algn="ctr"/>
            <a:r>
              <a:rPr lang="zh-CN" altLang="en-US" sz="2400" b="1">
                <a:solidFill>
                  <a:srgbClr val="FFFF00"/>
                </a:solidFill>
                <a:latin typeface="Arial" panose="020B0604020202020204" pitchFamily="34" charset="0"/>
                <a:ea typeface="黑体" panose="02010609060101010101" pitchFamily="49" charset="-122"/>
              </a:rPr>
              <a:t>知识范围</a:t>
            </a:r>
          </a:p>
        </p:txBody>
      </p:sp>
      <p:sp>
        <p:nvSpPr>
          <p:cNvPr id="729100" name="AutoShape 12"/>
          <p:cNvSpPr>
            <a:spLocks noChangeArrowheads="1"/>
          </p:cNvSpPr>
          <p:nvPr/>
        </p:nvSpPr>
        <p:spPr bwMode="auto">
          <a:xfrm>
            <a:off x="3831492" y="4527778"/>
            <a:ext cx="1524000" cy="685800"/>
          </a:xfrm>
          <a:prstGeom prst="wedgeRoundRectCallout">
            <a:avLst>
              <a:gd name="adj1" fmla="val -13083"/>
              <a:gd name="adj2" fmla="val -103704"/>
              <a:gd name="adj3" fmla="val 16667"/>
            </a:avLst>
          </a:prstGeom>
          <a:solidFill>
            <a:srgbClr val="0000FF"/>
          </a:solidFill>
          <a:ln w="9525">
            <a:solidFill>
              <a:schemeClr val="tx1"/>
            </a:solidFill>
            <a:miter lim="800000"/>
          </a:ln>
        </p:spPr>
        <p:txBody>
          <a:bodyPr/>
          <a:lstStyle/>
          <a:p>
            <a:pPr algn="ctr"/>
            <a:r>
              <a:rPr lang="zh-CN" altLang="en-US" sz="2400" b="1" dirty="0">
                <a:solidFill>
                  <a:srgbClr val="FFFF00"/>
                </a:solidFill>
                <a:latin typeface="Arial" panose="020B0604020202020204" pitchFamily="34" charset="0"/>
                <a:ea typeface="黑体" panose="02010609060101010101" pitchFamily="49" charset="-122"/>
              </a:rPr>
              <a:t>设问角度</a:t>
            </a:r>
          </a:p>
        </p:txBody>
      </p:sp>
      <p:sp>
        <p:nvSpPr>
          <p:cNvPr id="729101" name="AutoShape 13"/>
          <p:cNvSpPr>
            <a:spLocks noChangeArrowheads="1"/>
          </p:cNvSpPr>
          <p:nvPr/>
        </p:nvSpPr>
        <p:spPr bwMode="auto">
          <a:xfrm>
            <a:off x="7452320" y="4535349"/>
            <a:ext cx="1524000" cy="685800"/>
          </a:xfrm>
          <a:prstGeom prst="wedgeRoundRectCallout">
            <a:avLst>
              <a:gd name="adj1" fmla="val -9375"/>
              <a:gd name="adj2" fmla="val -111852"/>
              <a:gd name="adj3" fmla="val 16667"/>
            </a:avLst>
          </a:prstGeom>
          <a:solidFill>
            <a:srgbClr val="0000FF"/>
          </a:solidFill>
          <a:ln w="9525">
            <a:solidFill>
              <a:schemeClr val="tx1"/>
            </a:solidFill>
            <a:miter lim="800000"/>
          </a:ln>
        </p:spPr>
        <p:txBody>
          <a:bodyPr/>
          <a:lstStyle/>
          <a:p>
            <a:pPr algn="ctr"/>
            <a:r>
              <a:rPr lang="zh-CN" altLang="en-US" sz="2400" b="1">
                <a:solidFill>
                  <a:srgbClr val="FFFF00"/>
                </a:solidFill>
                <a:latin typeface="Arial" panose="020B0604020202020204" pitchFamily="34" charset="0"/>
                <a:ea typeface="黑体" panose="02010609060101010101" pitchFamily="49" charset="-122"/>
              </a:rPr>
              <a:t>问题指向</a:t>
            </a:r>
          </a:p>
        </p:txBody>
      </p:sp>
      <p:sp>
        <p:nvSpPr>
          <p:cNvPr id="208902" name="文本框 99"/>
          <p:cNvSpPr txBox="1">
            <a:spLocks noChangeArrowheads="1"/>
          </p:cNvSpPr>
          <p:nvPr/>
        </p:nvSpPr>
        <p:spPr bwMode="auto">
          <a:xfrm>
            <a:off x="241300" y="1365250"/>
            <a:ext cx="8596313" cy="3170099"/>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000" b="1" dirty="0"/>
              <a:t>材料一</a:t>
            </a:r>
            <a:r>
              <a:rPr lang="en-US" altLang="zh-CN" sz="2000" b="1" dirty="0"/>
              <a:t>  </a:t>
            </a:r>
            <a:r>
              <a:rPr lang="zh-CN" altLang="zh-CN" sz="2000" b="1" dirty="0"/>
              <a:t>西方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社会契约论来阐释自己的国家观念。霍布斯认为人生是自私自利且充满恶意的，理性为人们提出一些简单可行的和平契约，每个人都同意把权力和力量转让给主权者，从而形成国家。洛克强调人的自然权利不可让渡、不可剥夺，否则人民将有权革命，强调政府必须实行法治和分权。</a:t>
            </a:r>
          </a:p>
          <a:p>
            <a:r>
              <a:rPr lang="en-US" altLang="zh-CN" sz="2000" b="1" dirty="0"/>
              <a:t>                                                                                 ——</a:t>
            </a:r>
            <a:r>
              <a:rPr lang="zh-CN" altLang="zh-CN" sz="2000" b="1" dirty="0"/>
              <a:t>摘编自《西方文明史》</a:t>
            </a:r>
          </a:p>
          <a:p>
            <a:r>
              <a:rPr lang="zh-CN" altLang="zh-CN" sz="2000" b="1" dirty="0"/>
              <a:t>（</a:t>
            </a:r>
            <a:r>
              <a:rPr lang="en-US" altLang="zh-CN" sz="2000" b="1" dirty="0"/>
              <a:t>1</a:t>
            </a:r>
            <a:r>
              <a:rPr lang="zh-CN" altLang="zh-CN" sz="2000" b="1" dirty="0"/>
              <a:t>）根据</a:t>
            </a:r>
            <a:r>
              <a:rPr lang="zh-CN" altLang="zh-CN" sz="2000" b="1" dirty="0">
                <a:solidFill>
                  <a:srgbClr val="2F2BEF"/>
                </a:solidFill>
              </a:rPr>
              <a:t>材料一</a:t>
            </a:r>
            <a:r>
              <a:rPr lang="zh-CN" altLang="zh-CN" sz="2000" b="1" dirty="0"/>
              <a:t>并</a:t>
            </a:r>
            <a:r>
              <a:rPr lang="zh-CN" altLang="zh-CN" sz="2000" b="1" dirty="0">
                <a:solidFill>
                  <a:srgbClr val="2F2BEF"/>
                </a:solidFill>
              </a:rPr>
              <a:t>结合所学知识</a:t>
            </a:r>
            <a:r>
              <a:rPr lang="zh-CN" altLang="zh-CN" sz="2000" b="1" dirty="0"/>
              <a:t>，说明</a:t>
            </a:r>
            <a:r>
              <a:rPr lang="zh-CN" altLang="zh-CN" sz="2000" b="1" dirty="0">
                <a:solidFill>
                  <a:srgbClr val="FF0000"/>
                </a:solidFill>
              </a:rPr>
              <a:t>欧洲启蒙思想家</a:t>
            </a:r>
            <a:r>
              <a:rPr lang="zh-CN" altLang="zh-CN" sz="2000" b="1" dirty="0"/>
              <a:t>对</a:t>
            </a:r>
            <a:r>
              <a:rPr lang="zh-CN" altLang="zh-CN" sz="2000" b="1" dirty="0">
                <a:solidFill>
                  <a:srgbClr val="FF0000"/>
                </a:solidFill>
              </a:rPr>
              <a:t>近代国家观念</a:t>
            </a:r>
            <a:r>
              <a:rPr lang="zh-CN" altLang="zh-CN" sz="2000" b="1" dirty="0"/>
              <a:t>形成的</a:t>
            </a:r>
            <a:r>
              <a:rPr lang="zh-CN" altLang="zh-CN" sz="2000" b="1" dirty="0">
                <a:solidFill>
                  <a:srgbClr val="FF0000"/>
                </a:solidFill>
              </a:rPr>
              <a:t>促进</a:t>
            </a:r>
            <a:r>
              <a:rPr lang="zh-CN" altLang="zh-CN" sz="2000" b="1" dirty="0"/>
              <a:t>作用。（</a:t>
            </a:r>
            <a:r>
              <a:rPr lang="en-US" altLang="zh-CN" sz="2000" b="1" dirty="0"/>
              <a:t>10</a:t>
            </a:r>
            <a:r>
              <a:rPr lang="zh-CN" altLang="zh-CN" sz="2000" b="1" dirty="0"/>
              <a:t>分</a:t>
            </a:r>
            <a:r>
              <a:rPr lang="zh-CN" altLang="zh-CN" sz="2000" b="1" dirty="0" smtClean="0"/>
              <a:t>）</a:t>
            </a:r>
            <a:endParaRPr lang="zh-CN" altLang="zh-CN" sz="2000" b="1" dirty="0"/>
          </a:p>
        </p:txBody>
      </p:sp>
      <p:sp>
        <p:nvSpPr>
          <p:cNvPr id="2" name="Rectangle 7"/>
          <p:cNvSpPr>
            <a:spLocks noChangeArrowheads="1"/>
          </p:cNvSpPr>
          <p:nvPr/>
        </p:nvSpPr>
        <p:spPr bwMode="auto">
          <a:xfrm>
            <a:off x="180975" y="697706"/>
            <a:ext cx="8382000"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buFontTx/>
              <a:buNone/>
              <a:defRPr/>
            </a:pPr>
            <a:r>
              <a:rPr lang="zh-CN" altLang="en-US" sz="28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第一步：审设问</a:t>
            </a:r>
            <a:r>
              <a:rPr lang="en-US" altLang="zh-CN" sz="2800" b="1" dirty="0">
                <a:solidFill>
                  <a:srgbClr val="0000FF"/>
                </a:solidFill>
                <a:effectLst>
                  <a:outerShdw blurRad="38100" dist="38100" dir="2700000" algn="tl">
                    <a:srgbClr val="C0C0C0"/>
                  </a:outerShdw>
                </a:effectLst>
                <a:latin typeface="黑体" panose="02010609060101010101" pitchFamily="49" charset="-122"/>
                <a:ea typeface="黑体" panose="02010609060101010101" pitchFamily="49" charset="-122"/>
              </a:rPr>
              <a:t>——</a:t>
            </a:r>
          </a:p>
        </p:txBody>
      </p:sp>
      <p:sp>
        <p:nvSpPr>
          <p:cNvPr id="9" name="AutoShape 13"/>
          <p:cNvSpPr>
            <a:spLocks noChangeArrowheads="1"/>
          </p:cNvSpPr>
          <p:nvPr/>
        </p:nvSpPr>
        <p:spPr bwMode="auto">
          <a:xfrm>
            <a:off x="1259632" y="4527778"/>
            <a:ext cx="1524000" cy="685800"/>
          </a:xfrm>
          <a:prstGeom prst="wedgeRoundRectCallout">
            <a:avLst>
              <a:gd name="adj1" fmla="val -9375"/>
              <a:gd name="adj2" fmla="val -111852"/>
              <a:gd name="adj3" fmla="val 16667"/>
            </a:avLst>
          </a:prstGeom>
          <a:solidFill>
            <a:srgbClr val="0000FF"/>
          </a:solidFill>
          <a:ln w="9525">
            <a:solidFill>
              <a:schemeClr val="tx1"/>
            </a:solidFill>
            <a:miter lim="800000"/>
          </a:ln>
        </p:spPr>
        <p:txBody>
          <a:bodyPr/>
          <a:lstStyle/>
          <a:p>
            <a:pPr algn="ctr"/>
            <a:r>
              <a:rPr lang="zh-CN" altLang="en-US" sz="2400" b="1" dirty="0" smtClean="0">
                <a:solidFill>
                  <a:srgbClr val="FFFF00"/>
                </a:solidFill>
                <a:latin typeface="Arial" panose="020B0604020202020204" pitchFamily="34" charset="0"/>
                <a:ea typeface="黑体" panose="02010609060101010101" pitchFamily="49" charset="-122"/>
              </a:rPr>
              <a:t>答案来源</a:t>
            </a:r>
            <a:endParaRPr lang="zh-CN" altLang="en-US" sz="2400" b="1" dirty="0">
              <a:solidFill>
                <a:srgbClr val="FFFF00"/>
              </a:solidFill>
              <a:latin typeface="Arial" panose="020B0604020202020204" pitchFamily="34" charset="0"/>
              <a:ea typeface="黑体" panose="02010609060101010101" pitchFamily="49" charset="-122"/>
            </a:endParaRPr>
          </a:p>
        </p:txBody>
      </p:sp>
      <p:sp>
        <p:nvSpPr>
          <p:cNvPr id="10"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29100"/>
                                        </p:tgtEl>
                                        <p:attrNameLst>
                                          <p:attrName>style.visibility</p:attrName>
                                        </p:attrNameLst>
                                      </p:cBhvr>
                                      <p:to>
                                        <p:strVal val="visible"/>
                                      </p:to>
                                    </p:set>
                                    <p:animEffect transition="in" filter="blinds(horizontal)">
                                      <p:cBhvr>
                                        <p:cTn id="12" dur="500"/>
                                        <p:tgtEl>
                                          <p:spTgt spid="72910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29099"/>
                                        </p:tgtEl>
                                        <p:attrNameLst>
                                          <p:attrName>style.visibility</p:attrName>
                                        </p:attrNameLst>
                                      </p:cBhvr>
                                      <p:to>
                                        <p:strVal val="visible"/>
                                      </p:to>
                                    </p:set>
                                    <p:animEffect transition="in" filter="blinds(horizontal)">
                                      <p:cBhvr>
                                        <p:cTn id="17" dur="500"/>
                                        <p:tgtEl>
                                          <p:spTgt spid="72909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729101"/>
                                        </p:tgtEl>
                                        <p:attrNameLst>
                                          <p:attrName>style.visibility</p:attrName>
                                        </p:attrNameLst>
                                      </p:cBhvr>
                                      <p:to>
                                        <p:strVal val="visible"/>
                                      </p:to>
                                    </p:set>
                                    <p:animEffect transition="in" filter="blinds(horizontal)">
                                      <p:cBhvr>
                                        <p:cTn id="22" dur="500"/>
                                        <p:tgtEl>
                                          <p:spTgt spid="729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099" grpId="0" bldLvl="0" animBg="1"/>
      <p:bldP spid="729100" grpId="0" bldLvl="0" animBg="1"/>
      <p:bldP spid="729101" grpId="0" bldLvl="0" animBg="1"/>
      <p:bldP spid="9"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230188" y="620688"/>
            <a:ext cx="83058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zh-CN" altLang="en-US" sz="2800" b="1" noProof="1">
                <a:solidFill>
                  <a:srgbClr val="0000FF"/>
                </a:solidFill>
                <a:latin typeface="Arial" panose="020B0604020202020204" pitchFamily="34" charset="0"/>
                <a:ea typeface="黑体" panose="02010609060101010101" pitchFamily="49" charset="-122"/>
              </a:rPr>
              <a:t>第二步：析材料</a:t>
            </a:r>
            <a:r>
              <a:rPr lang="en-US" altLang="zh-CN" sz="2800" b="1" noProof="1">
                <a:solidFill>
                  <a:srgbClr val="0000FF"/>
                </a:solidFill>
                <a:latin typeface="Arial" panose="020B0604020202020204" pitchFamily="34" charset="0"/>
                <a:ea typeface="黑体" panose="02010609060101010101" pitchFamily="49" charset="-122"/>
              </a:rPr>
              <a:t>——</a:t>
            </a:r>
          </a:p>
        </p:txBody>
      </p:sp>
      <p:sp>
        <p:nvSpPr>
          <p:cNvPr id="209922" name="文本框 1"/>
          <p:cNvSpPr txBox="1">
            <a:spLocks noChangeArrowheads="1"/>
          </p:cNvSpPr>
          <p:nvPr/>
        </p:nvSpPr>
        <p:spPr bwMode="auto">
          <a:xfrm>
            <a:off x="241300" y="1327150"/>
            <a:ext cx="8597900" cy="4124206"/>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400" b="1" dirty="0"/>
              <a:t>材料一</a:t>
            </a:r>
            <a:r>
              <a:rPr lang="en-US" altLang="zh-CN" sz="2400" b="1" dirty="0"/>
              <a:t>  </a:t>
            </a:r>
            <a:r>
              <a:rPr lang="zh-CN" altLang="zh-CN" sz="2400" b="1" dirty="0"/>
              <a:t>西方最早的国家形式是古希腊各城邦，国家观念也随之出现。随着基督教的出现，神学国家观逐渐形成，教会提出国家存在是因为人有原罪，国家是减轻原罪所必须的安排，国家是上帝的产物。启蒙运动时期的霍布斯、洛克、卢梭等人都用</a:t>
            </a:r>
            <a:r>
              <a:rPr lang="zh-CN" altLang="zh-CN" sz="2400" b="1" dirty="0">
                <a:solidFill>
                  <a:srgbClr val="FF0000"/>
                </a:solidFill>
              </a:rPr>
              <a:t>社会契约论</a:t>
            </a:r>
            <a:r>
              <a:rPr lang="zh-CN" altLang="zh-CN" sz="2400" b="1" dirty="0"/>
              <a:t>来阐释自己的国家观念。霍布斯认为</a:t>
            </a:r>
            <a:r>
              <a:rPr lang="zh-CN" altLang="zh-CN" sz="2400" b="1" dirty="0">
                <a:solidFill>
                  <a:srgbClr val="FF0000"/>
                </a:solidFill>
              </a:rPr>
              <a:t>人生是自私自利</a:t>
            </a:r>
            <a:r>
              <a:rPr lang="zh-CN" altLang="zh-CN" sz="2400" b="1" dirty="0"/>
              <a:t>且充满恶意的，</a:t>
            </a:r>
            <a:r>
              <a:rPr lang="zh-CN" altLang="zh-CN" sz="2400" b="1" dirty="0">
                <a:solidFill>
                  <a:srgbClr val="FF0000"/>
                </a:solidFill>
              </a:rPr>
              <a:t>理性</a:t>
            </a:r>
            <a:r>
              <a:rPr lang="zh-CN" altLang="zh-CN" sz="2400" b="1" dirty="0"/>
              <a:t>为人们提出一些简单可行的和平契约，每个人都同意把权力和力量转让给主权者，从而形成国家。洛克强调</a:t>
            </a:r>
            <a:r>
              <a:rPr lang="zh-CN" altLang="zh-CN" sz="2400" b="1" dirty="0">
                <a:solidFill>
                  <a:srgbClr val="FF0000"/>
                </a:solidFill>
              </a:rPr>
              <a:t>人的自然权利不可让渡、不可剥夺</a:t>
            </a:r>
            <a:r>
              <a:rPr lang="zh-CN" altLang="zh-CN" sz="2400" b="1" dirty="0"/>
              <a:t>，否则</a:t>
            </a:r>
            <a:r>
              <a:rPr lang="zh-CN" altLang="zh-CN" sz="2400" b="1" dirty="0">
                <a:solidFill>
                  <a:srgbClr val="FF0000"/>
                </a:solidFill>
              </a:rPr>
              <a:t>人民将有权革命</a:t>
            </a:r>
            <a:r>
              <a:rPr lang="zh-CN" altLang="zh-CN" sz="2400" b="1" dirty="0"/>
              <a:t>，强调政府必须实行</a:t>
            </a:r>
            <a:r>
              <a:rPr lang="zh-CN" altLang="zh-CN" sz="2400" b="1" dirty="0">
                <a:solidFill>
                  <a:srgbClr val="FF0000"/>
                </a:solidFill>
              </a:rPr>
              <a:t>法治和分权</a:t>
            </a:r>
            <a:r>
              <a:rPr lang="zh-CN" altLang="zh-CN" sz="2400" b="1" dirty="0"/>
              <a:t>。</a:t>
            </a:r>
          </a:p>
          <a:p>
            <a:r>
              <a:rPr lang="en-US" altLang="zh-CN" sz="2400" b="1" dirty="0"/>
              <a:t>                                                                   </a:t>
            </a:r>
            <a:r>
              <a:rPr lang="en-US" altLang="zh-CN" sz="2400" b="1" dirty="0" smtClean="0"/>
              <a:t>      </a:t>
            </a:r>
            <a:r>
              <a:rPr lang="en-US" altLang="zh-CN" sz="2400" b="1" dirty="0"/>
              <a:t>——</a:t>
            </a:r>
            <a:r>
              <a:rPr lang="zh-CN" altLang="zh-CN" sz="2400" b="1" dirty="0"/>
              <a:t>摘编自《西方文明史》</a:t>
            </a:r>
          </a:p>
          <a:p>
            <a:endParaRPr lang="zh-CN" altLang="en-US" sz="2200" b="1" dirty="0">
              <a:latin typeface="楷体" panose="02010609060101010101" pitchFamily="49" charset="-122"/>
              <a:ea typeface="楷体" panose="02010609060101010101" pitchFamily="49" charset="-122"/>
            </a:endParaRPr>
          </a:p>
        </p:txBody>
      </p:sp>
      <p:sp>
        <p:nvSpPr>
          <p:cNvPr id="4"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9" name="Rectangle 5"/>
          <p:cNvSpPr>
            <a:spLocks noChangeArrowheads="1"/>
          </p:cNvSpPr>
          <p:nvPr/>
        </p:nvSpPr>
        <p:spPr bwMode="auto">
          <a:xfrm>
            <a:off x="0" y="68580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en-US" altLang="zh-CN" sz="2000">
                <a:solidFill>
                  <a:srgbClr val="000000"/>
                </a:solidFill>
                <a:latin typeface="黑体" panose="02010609060101010101" pitchFamily="49" charset="-122"/>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典例</a:t>
            </a:r>
            <a:r>
              <a:rPr lang="en-US" altLang="zh-CN" sz="2000">
                <a:solidFill>
                  <a:srgbClr val="000000"/>
                </a:solidFill>
                <a:latin typeface="黑体" panose="02010609060101010101" pitchFamily="49" charset="-122"/>
                <a:ea typeface="黑体" panose="02010609060101010101" pitchFamily="49" charset="-122"/>
              </a:rPr>
              <a:t>2】</a:t>
            </a:r>
            <a:r>
              <a:rPr lang="zh-CN" altLang="en-US" sz="2000">
                <a:solidFill>
                  <a:srgbClr val="000000"/>
                </a:solidFill>
                <a:latin typeface="黑体" panose="02010609060101010101" pitchFamily="49" charset="-122"/>
                <a:ea typeface="黑体" panose="02010609060101010101" pitchFamily="49" charset="-122"/>
              </a:rPr>
              <a:t>（</a:t>
            </a:r>
            <a:r>
              <a:rPr lang="en-US" altLang="zh-CN" sz="2000">
                <a:solidFill>
                  <a:srgbClr val="000000"/>
                </a:solidFill>
                <a:latin typeface="黑体" panose="02010609060101010101" pitchFamily="49" charset="-122"/>
                <a:ea typeface="黑体" panose="02010609060101010101" pitchFamily="49" charset="-122"/>
              </a:rPr>
              <a:t>2017</a:t>
            </a:r>
            <a:r>
              <a:rPr lang="en-US" altLang="zh-CN" sz="2000">
                <a:solidFill>
                  <a:srgbClr val="000000"/>
                </a:solidFill>
                <a:ea typeface="黑体" panose="02010609060101010101" pitchFamily="49" charset="-122"/>
              </a:rPr>
              <a:t>·</a:t>
            </a:r>
            <a:r>
              <a:rPr lang="zh-CN" altLang="en-US" sz="2000">
                <a:solidFill>
                  <a:srgbClr val="000000"/>
                </a:solidFill>
                <a:latin typeface="黑体" panose="02010609060101010101" pitchFamily="49" charset="-122"/>
                <a:ea typeface="黑体" panose="02010609060101010101" pitchFamily="49" charset="-122"/>
              </a:rPr>
              <a:t>新课标全国全国</a:t>
            </a:r>
            <a:r>
              <a:rPr lang="en-US" altLang="zh-CN" sz="2000">
                <a:solidFill>
                  <a:srgbClr val="000000"/>
                </a:solidFill>
                <a:latin typeface="黑体" panose="02010609060101010101" pitchFamily="49" charset="-122"/>
                <a:ea typeface="黑体" panose="02010609060101010101" pitchFamily="49" charset="-122"/>
              </a:rPr>
              <a:t>Ⅰ</a:t>
            </a:r>
            <a:r>
              <a:rPr lang="zh-CN" altLang="en-US" sz="2000">
                <a:solidFill>
                  <a:srgbClr val="000000"/>
                </a:solidFill>
                <a:latin typeface="黑体" panose="02010609060101010101" pitchFamily="49" charset="-122"/>
                <a:ea typeface="黑体" panose="02010609060101010101" pitchFamily="49" charset="-122"/>
              </a:rPr>
              <a:t>卷</a:t>
            </a:r>
            <a:r>
              <a:rPr lang="en-US" altLang="zh-CN" sz="2000">
                <a:solidFill>
                  <a:srgbClr val="000000"/>
                </a:solidFill>
                <a:ea typeface="黑体" panose="02010609060101010101" pitchFamily="49" charset="-122"/>
              </a:rPr>
              <a:t>·</a:t>
            </a:r>
            <a:r>
              <a:rPr lang="en-US" altLang="zh-CN" sz="2000">
                <a:solidFill>
                  <a:srgbClr val="000000"/>
                </a:solidFill>
                <a:latin typeface="黑体" panose="02010609060101010101" pitchFamily="49" charset="-122"/>
                <a:ea typeface="黑体" panose="02010609060101010101" pitchFamily="49" charset="-122"/>
              </a:rPr>
              <a:t>42</a:t>
            </a:r>
            <a:r>
              <a:rPr lang="zh-CN" altLang="en-US" sz="2000">
                <a:solidFill>
                  <a:srgbClr val="000000"/>
                </a:solidFill>
                <a:latin typeface="黑体" panose="02010609060101010101" pitchFamily="49" charset="-122"/>
                <a:ea typeface="黑体" panose="02010609060101010101" pitchFamily="49" charset="-122"/>
              </a:rPr>
              <a:t>）阅读材料，完成下列要求。（</a:t>
            </a:r>
            <a:r>
              <a:rPr lang="en-US" altLang="zh-CN" sz="2000">
                <a:solidFill>
                  <a:srgbClr val="000000"/>
                </a:solidFill>
                <a:latin typeface="黑体" panose="02010609060101010101" pitchFamily="49" charset="-122"/>
                <a:ea typeface="黑体" panose="02010609060101010101" pitchFamily="49" charset="-122"/>
              </a:rPr>
              <a:t>12 </a:t>
            </a:r>
            <a:r>
              <a:rPr lang="zh-CN" altLang="en-US" sz="2000">
                <a:solidFill>
                  <a:srgbClr val="000000"/>
                </a:solidFill>
                <a:latin typeface="黑体" panose="02010609060101010101" pitchFamily="49" charset="-122"/>
                <a:ea typeface="黑体" panose="02010609060101010101" pitchFamily="49" charset="-122"/>
              </a:rPr>
              <a:t>分）材料 </a:t>
            </a:r>
          </a:p>
        </p:txBody>
      </p:sp>
      <p:graphicFrame>
        <p:nvGraphicFramePr>
          <p:cNvPr id="224338" name="Group 82"/>
          <p:cNvGraphicFramePr>
            <a:graphicFrameLocks noGrp="1"/>
          </p:cNvGraphicFramePr>
          <p:nvPr/>
        </p:nvGraphicFramePr>
        <p:xfrm>
          <a:off x="304800" y="1371600"/>
          <a:ext cx="8610600" cy="4754776"/>
        </p:xfrm>
        <a:graphic>
          <a:graphicData uri="http://schemas.openxmlformats.org/drawingml/2006/table">
            <a:tbl>
              <a:tblPr/>
              <a:tblGrid>
                <a:gridCol w="957263"/>
                <a:gridCol w="3924300"/>
                <a:gridCol w="3729037"/>
              </a:tblGrid>
              <a:tr h="335242">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时间</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中国</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外国</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cs typeface="Times New Roman" panose="02020603050405020304" pitchFamily="18" charset="0"/>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555">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14</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15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朱元璋在位期间，与占城、爪哇、暹罗等</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30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余国进行官方贸易。</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废除丞相制度。</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郑和七下西洋，是世界航海史和中国古代对外交往史上的壮举</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德国人古登堡发明了最早的印刷机。</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哥伦布到达美洲大陆。</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佛罗伦萨 </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200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余家纺织工场雇佣 </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3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万余名工人。</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798211">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16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张居正进行赋役合一、统一征银的“一条鞭法”改革。</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李时珍</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本草纲目</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刊刻。</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玉米、番薯、马铃薯等高产作物传入中国。</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汤显祖出生，代表作</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牡丹亭</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表现男女主人公冲破礼教束缚，追求爱情自由。</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哥白尼提出“太阳中心说”。</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意大利传教士利玛窦到中国，传播了西方自然科学知识。</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莎士比亚出生，代表作</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哈姆雷特</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0555">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17 </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世纪</a:t>
                      </a: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朱子学在日本为官方推崇，成为显学。</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茶叶大量输往欧洲。</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宋应星</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天工开物</a:t>
                      </a:r>
                      <a:r>
                        <a:rPr kumimoji="0" lang="en-US" altLang="zh-CN"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a:t>
                      </a: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刊刻。</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美洲白银大量流入中国。</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郑成功收复台湾。</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5000"/>
                        <a:buFont typeface="Wingdings" panose="05000000000000000000" pitchFamily="2" charset="2"/>
                        <a:defRPr sz="2800">
                          <a:solidFill>
                            <a:schemeClr val="tx1"/>
                          </a:solidFill>
                          <a:latin typeface="Arial" panose="020B0604020202020204" pitchFamily="34" charset="0"/>
                          <a:ea typeface="宋体" panose="02010600030101010101" pitchFamily="2" charset="-122"/>
                        </a:defRPr>
                      </a:lvl1pPr>
                      <a:lvl2pPr>
                        <a:spcBef>
                          <a:spcPct val="20000"/>
                        </a:spcBef>
                        <a:buClr>
                          <a:schemeClr val="accent2"/>
                        </a:buClr>
                        <a:buSzPct val="85000"/>
                        <a:buFont typeface="Wingdings" panose="05000000000000000000" pitchFamily="2" charset="2"/>
                        <a:defRPr sz="2400">
                          <a:solidFill>
                            <a:schemeClr val="tx1"/>
                          </a:solidFill>
                          <a:latin typeface="Arial" panose="020B0604020202020204" pitchFamily="34" charset="0"/>
                          <a:ea typeface="宋体" panose="02010600030101010101" pitchFamily="2" charset="-122"/>
                        </a:defRPr>
                      </a:lvl2pPr>
                      <a:lvl3pPr>
                        <a:spcBef>
                          <a:spcPct val="20000"/>
                        </a:spcBef>
                        <a:buClr>
                          <a:schemeClr val="hlink"/>
                        </a:buClr>
                        <a:buSzPct val="85000"/>
                        <a:buFont typeface="Wingdings" panose="05000000000000000000" pitchFamily="2" charset="2"/>
                        <a:defRPr sz="2000">
                          <a:solidFill>
                            <a:schemeClr val="tx1"/>
                          </a:solidFill>
                          <a:latin typeface="Arial" panose="020B0604020202020204" pitchFamily="34" charset="0"/>
                          <a:ea typeface="宋体" panose="02010600030101010101" pitchFamily="2" charset="-122"/>
                        </a:defRPr>
                      </a:lvl3pPr>
                      <a:lvl4pPr>
                        <a:spcBef>
                          <a:spcPct val="20000"/>
                        </a:spcBef>
                        <a:buClr>
                          <a:schemeClr val="accent2"/>
                        </a:buClr>
                        <a:buSzPct val="90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4pPr>
                      <a:lvl5pPr>
                        <a:spcBef>
                          <a:spcPct val="20000"/>
                        </a:spcBef>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5pPr>
                      <a:lvl6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6pPr>
                      <a:lvl7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7pPr>
                      <a:lvl8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8pPr>
                      <a:lvl9pPr eaLnBrk="0" fontAlgn="base" hangingPunct="0">
                        <a:spcBef>
                          <a:spcPct val="20000"/>
                        </a:spcBef>
                        <a:spcAft>
                          <a:spcPct val="0"/>
                        </a:spcAft>
                        <a:buClr>
                          <a:schemeClr val="hlink"/>
                        </a:buClr>
                        <a:buSzPct val="85000"/>
                        <a:buFont typeface="Wingdings" panose="05000000000000000000" pitchFamily="2" charset="2"/>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英国入侵印度，英属东印度公</a:t>
                      </a: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cs typeface="Times New Roman" panose="02020603050405020304" pitchFamily="18" charset="0"/>
                        </a:rPr>
                        <a:t>司在印度开展殖民活动。</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英国早期移民乘“五月花号”</a:t>
                      </a:r>
                      <a:endParaRPr kumimoji="0" lang="zh-CN" altLang="en-US" sz="1600" b="1" i="0" u="none" strike="noStrike" cap="none" normalizeH="0" baseline="0" smtClean="0">
                        <a:ln>
                          <a:noFill/>
                        </a:ln>
                        <a:solidFill>
                          <a:srgbClr val="000000"/>
                        </a:solidFill>
                        <a:effectLst/>
                        <a:latin typeface="Times New Roman" panose="02020603050405020304" pitchFamily="18" charset="0"/>
                        <a:ea typeface="黑体" panose="02010609060101010101" pitchFamily="49"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rgbClr val="000000"/>
                          </a:solidFill>
                          <a:effectLst/>
                          <a:latin typeface="Times New Roman" panose="02020603050405020304" pitchFamily="18" charset="0"/>
                          <a:ea typeface="宋体" panose="02010600030101010101" pitchFamily="2" charset="-122"/>
                        </a:rPr>
                        <a:t>到达北美。</a:t>
                      </a:r>
                      <a:endParaRPr kumimoji="0" lang="zh-CN" altLang="en-US" sz="1600" b="1"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T="45707" marB="45707"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24339" name="AutoShape 83"/>
          <p:cNvSpPr>
            <a:spLocks noChangeArrowheads="1"/>
          </p:cNvSpPr>
          <p:nvPr/>
        </p:nvSpPr>
        <p:spPr bwMode="auto">
          <a:xfrm>
            <a:off x="1219200" y="701675"/>
            <a:ext cx="7467600" cy="822325"/>
          </a:xfrm>
          <a:prstGeom prst="wedgeRoundRectCallout">
            <a:avLst>
              <a:gd name="adj1" fmla="val -43046"/>
              <a:gd name="adj2" fmla="val 74218"/>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确定选题角度，如经济科技、思想文化、中外交往等 </a:t>
            </a:r>
          </a:p>
        </p:txBody>
      </p:sp>
      <p:sp>
        <p:nvSpPr>
          <p:cNvPr id="224340" name="AutoShape 84"/>
          <p:cNvSpPr>
            <a:spLocks noChangeArrowheads="1"/>
          </p:cNvSpPr>
          <p:nvPr/>
        </p:nvSpPr>
        <p:spPr bwMode="auto">
          <a:xfrm>
            <a:off x="1905000" y="1828800"/>
            <a:ext cx="7010400" cy="1768475"/>
          </a:xfrm>
          <a:prstGeom prst="wedgeRoundRectCallout">
            <a:avLst>
              <a:gd name="adj1" fmla="val -49051"/>
              <a:gd name="adj2" fmla="val 64583"/>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提取相互关联的中外历史信息，如从中国与西方对外关系中可提取郑和下西洋和新航路开辟，从中外思想文化发展中可提取汤显祖和莎士比亚等 </a:t>
            </a:r>
          </a:p>
        </p:txBody>
      </p:sp>
      <p:sp>
        <p:nvSpPr>
          <p:cNvPr id="224341" name="AutoShape 85"/>
          <p:cNvSpPr>
            <a:spLocks noChangeArrowheads="1"/>
          </p:cNvSpPr>
          <p:nvPr/>
        </p:nvSpPr>
        <p:spPr bwMode="auto">
          <a:xfrm>
            <a:off x="990600" y="4419600"/>
            <a:ext cx="5562600" cy="838200"/>
          </a:xfrm>
          <a:prstGeom prst="wedgeRoundRectCallout">
            <a:avLst>
              <a:gd name="adj1" fmla="val -52514"/>
              <a:gd name="adj2" fmla="val 78907"/>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en-US" altLang="zh-CN">
                <a:solidFill>
                  <a:srgbClr val="FF3300"/>
                </a:solidFill>
                <a:latin typeface="黑体" panose="02010609060101010101" pitchFamily="49" charset="-122"/>
                <a:ea typeface="黑体" panose="02010609060101010101" pitchFamily="49" charset="-122"/>
              </a:rPr>
              <a:t>14</a:t>
            </a:r>
            <a:r>
              <a:rPr lang="zh-CN" altLang="en-US">
                <a:solidFill>
                  <a:srgbClr val="FF3300"/>
                </a:solidFill>
                <a:latin typeface="黑体" panose="02010609060101010101" pitchFamily="49" charset="-122"/>
                <a:ea typeface="黑体" panose="02010609060101010101" pitchFamily="49" charset="-122"/>
              </a:rPr>
              <a:t>～</a:t>
            </a:r>
            <a:r>
              <a:rPr lang="en-US" altLang="zh-CN">
                <a:solidFill>
                  <a:srgbClr val="FF3300"/>
                </a:solidFill>
                <a:latin typeface="黑体" panose="02010609060101010101" pitchFamily="49" charset="-122"/>
                <a:ea typeface="黑体" panose="02010609060101010101" pitchFamily="49" charset="-122"/>
              </a:rPr>
              <a:t>17 </a:t>
            </a:r>
            <a:r>
              <a:rPr lang="zh-CN" altLang="en-US">
                <a:solidFill>
                  <a:srgbClr val="FF3300"/>
                </a:solidFill>
                <a:latin typeface="黑体" panose="02010609060101010101" pitchFamily="49" charset="-122"/>
                <a:ea typeface="黑体" panose="02010609060101010101" pitchFamily="49" charset="-122"/>
              </a:rPr>
              <a:t>世纪明代时期的史实</a:t>
            </a:r>
            <a:r>
              <a:rPr lang="en-US" altLang="zh-CN" sz="4000">
                <a:solidFill>
                  <a:srgbClr val="000000"/>
                </a:solidFill>
                <a:latin typeface="黑体" panose="02010609060101010101" pitchFamily="49" charset="-122"/>
                <a:ea typeface="黑体" panose="02010609060101010101" pitchFamily="49" charset="-122"/>
              </a:rPr>
              <a:t> </a:t>
            </a:r>
            <a:r>
              <a:rPr lang="en-US" altLang="zh-CN" sz="2400">
                <a:solidFill>
                  <a:srgbClr val="FF3300"/>
                </a:solidFill>
                <a:latin typeface="黑体" panose="02010609060101010101" pitchFamily="49" charset="-122"/>
                <a:ea typeface="黑体" panose="02010609060101010101" pitchFamily="49" charset="-122"/>
              </a:rPr>
              <a:t> </a:t>
            </a:r>
          </a:p>
        </p:txBody>
      </p:sp>
      <p:sp>
        <p:nvSpPr>
          <p:cNvPr id="8" name="矩形 7"/>
          <p:cNvSpPr/>
          <p:nvPr/>
        </p:nvSpPr>
        <p:spPr>
          <a:xfrm>
            <a:off x="179512" y="4410"/>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24035065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4259">
                                            <p:txEl>
                                              <p:pRg st="0" end="0"/>
                                            </p:txEl>
                                          </p:spTgt>
                                        </p:tgtEl>
                                        <p:attrNameLst>
                                          <p:attrName>style.visibility</p:attrName>
                                        </p:attrNameLst>
                                      </p:cBhvr>
                                      <p:to>
                                        <p:strVal val="visible"/>
                                      </p:to>
                                    </p:set>
                                    <p:animEffect transition="in" filter="blinds(horizontal)">
                                      <p:cBhvr>
                                        <p:cTn id="7" dur="500"/>
                                        <p:tgtEl>
                                          <p:spTgt spid="22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224338"/>
                                        </p:tgtEl>
                                        <p:attrNameLst>
                                          <p:attrName>style.visibility</p:attrName>
                                        </p:attrNameLst>
                                      </p:cBhvr>
                                      <p:to>
                                        <p:strVal val="visible"/>
                                      </p:to>
                                    </p:set>
                                    <p:anim calcmode="lin" valueType="num">
                                      <p:cBhvr additive="base">
                                        <p:cTn id="12" dur="500" fill="hold"/>
                                        <p:tgtEl>
                                          <p:spTgt spid="224338"/>
                                        </p:tgtEl>
                                        <p:attrNameLst>
                                          <p:attrName>ppt_x</p:attrName>
                                        </p:attrNameLst>
                                      </p:cBhvr>
                                      <p:tavLst>
                                        <p:tav tm="0">
                                          <p:val>
                                            <p:strVal val="#ppt_x"/>
                                          </p:val>
                                        </p:tav>
                                        <p:tav tm="100000">
                                          <p:val>
                                            <p:strVal val="#ppt_x"/>
                                          </p:val>
                                        </p:tav>
                                      </p:tavLst>
                                    </p:anim>
                                    <p:anim calcmode="lin" valueType="num">
                                      <p:cBhvr additive="base">
                                        <p:cTn id="13" dur="500" fill="hold"/>
                                        <p:tgtEl>
                                          <p:spTgt spid="22433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24339"/>
                                        </p:tgtEl>
                                        <p:attrNameLst>
                                          <p:attrName>style.visibility</p:attrName>
                                        </p:attrNameLst>
                                      </p:cBhvr>
                                      <p:to>
                                        <p:strVal val="visible"/>
                                      </p:to>
                                    </p:set>
                                    <p:anim calcmode="lin" valueType="num">
                                      <p:cBhvr additive="base">
                                        <p:cTn id="18" dur="500" fill="hold"/>
                                        <p:tgtEl>
                                          <p:spTgt spid="224339"/>
                                        </p:tgtEl>
                                        <p:attrNameLst>
                                          <p:attrName>ppt_x</p:attrName>
                                        </p:attrNameLst>
                                      </p:cBhvr>
                                      <p:tavLst>
                                        <p:tav tm="0">
                                          <p:val>
                                            <p:strVal val="#ppt_x"/>
                                          </p:val>
                                        </p:tav>
                                        <p:tav tm="100000">
                                          <p:val>
                                            <p:strVal val="#ppt_x"/>
                                          </p:val>
                                        </p:tav>
                                      </p:tavLst>
                                    </p:anim>
                                    <p:anim calcmode="lin" valueType="num">
                                      <p:cBhvr additive="base">
                                        <p:cTn id="19" dur="500" fill="hold"/>
                                        <p:tgtEl>
                                          <p:spTgt spid="224339"/>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24340"/>
                                        </p:tgtEl>
                                        <p:attrNameLst>
                                          <p:attrName>style.visibility</p:attrName>
                                        </p:attrNameLst>
                                      </p:cBhvr>
                                      <p:to>
                                        <p:strVal val="visible"/>
                                      </p:to>
                                    </p:set>
                                    <p:anim calcmode="lin" valueType="num">
                                      <p:cBhvr additive="base">
                                        <p:cTn id="24" dur="500" fill="hold"/>
                                        <p:tgtEl>
                                          <p:spTgt spid="224340"/>
                                        </p:tgtEl>
                                        <p:attrNameLst>
                                          <p:attrName>ppt_x</p:attrName>
                                        </p:attrNameLst>
                                      </p:cBhvr>
                                      <p:tavLst>
                                        <p:tav tm="0">
                                          <p:val>
                                            <p:strVal val="#ppt_x"/>
                                          </p:val>
                                        </p:tav>
                                        <p:tav tm="100000">
                                          <p:val>
                                            <p:strVal val="#ppt_x"/>
                                          </p:val>
                                        </p:tav>
                                      </p:tavLst>
                                    </p:anim>
                                    <p:anim calcmode="lin" valueType="num">
                                      <p:cBhvr additive="base">
                                        <p:cTn id="25" dur="500" fill="hold"/>
                                        <p:tgtEl>
                                          <p:spTgt spid="224340"/>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24341"/>
                                        </p:tgtEl>
                                        <p:attrNameLst>
                                          <p:attrName>style.visibility</p:attrName>
                                        </p:attrNameLst>
                                      </p:cBhvr>
                                      <p:to>
                                        <p:strVal val="visible"/>
                                      </p:to>
                                    </p:set>
                                    <p:anim calcmode="lin" valueType="num">
                                      <p:cBhvr additive="base">
                                        <p:cTn id="30" dur="500" fill="hold"/>
                                        <p:tgtEl>
                                          <p:spTgt spid="224341"/>
                                        </p:tgtEl>
                                        <p:attrNameLst>
                                          <p:attrName>ppt_x</p:attrName>
                                        </p:attrNameLst>
                                      </p:cBhvr>
                                      <p:tavLst>
                                        <p:tav tm="0">
                                          <p:val>
                                            <p:strVal val="#ppt_x"/>
                                          </p:val>
                                        </p:tav>
                                        <p:tav tm="100000">
                                          <p:val>
                                            <p:strVal val="#ppt_x"/>
                                          </p:val>
                                        </p:tav>
                                      </p:tavLst>
                                    </p:anim>
                                    <p:anim calcmode="lin" valueType="num">
                                      <p:cBhvr additive="base">
                                        <p:cTn id="31" dur="500" fill="hold"/>
                                        <p:tgtEl>
                                          <p:spTgt spid="2243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build="allAtOnce"/>
      <p:bldP spid="224339" grpId="0" animBg="1"/>
      <p:bldP spid="224340" grpId="0" animBg="1"/>
      <p:bldP spid="224341" grpId="0" animBg="1"/>
    </p:bld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0945" name="文本框 1"/>
          <p:cNvSpPr txBox="1">
            <a:spLocks noChangeArrowheads="1"/>
          </p:cNvSpPr>
          <p:nvPr/>
        </p:nvSpPr>
        <p:spPr bwMode="auto">
          <a:xfrm>
            <a:off x="241300" y="1317625"/>
            <a:ext cx="8597900" cy="4154984"/>
          </a:xfrm>
          <a:prstGeom prst="rect">
            <a:avLst/>
          </a:prstGeom>
          <a:noFill/>
          <a:ln w="28575">
            <a:solidFill>
              <a:srgbClr val="00B0F0"/>
            </a:solidFill>
            <a:prstDash val="sysDot"/>
            <a:rou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r>
              <a:rPr lang="zh-CN" altLang="zh-CN" sz="2400" b="1" dirty="0"/>
              <a:t>材料一</a:t>
            </a:r>
            <a:r>
              <a:rPr lang="en-US" altLang="zh-CN" sz="2400" b="1" dirty="0"/>
              <a:t>  </a:t>
            </a:r>
            <a:r>
              <a:rPr lang="zh-CN" altLang="zh-CN" sz="2400" b="1" dirty="0"/>
              <a:t>西方最早的国家形式是古希腊各城邦，国家观念也随之出现。随着基督教的出现，</a:t>
            </a:r>
            <a:r>
              <a:rPr lang="zh-CN" altLang="zh-CN" sz="2400" b="1" dirty="0">
                <a:solidFill>
                  <a:srgbClr val="2F2BEF"/>
                </a:solidFill>
              </a:rPr>
              <a:t>神学国家观逐渐形成</a:t>
            </a:r>
            <a:r>
              <a:rPr lang="zh-CN" altLang="zh-CN" sz="2400" b="1" dirty="0"/>
              <a:t>，教会提出国家存在是因为人有原罪，国家是减轻原罪所必须的安排，国家是上帝的产物</a:t>
            </a:r>
            <a:r>
              <a:rPr lang="zh-CN" altLang="zh-CN" sz="2400" b="1" dirty="0" smtClean="0"/>
              <a:t>。</a:t>
            </a:r>
            <a:r>
              <a:rPr lang="zh-CN" altLang="en-US" sz="2400" b="1" dirty="0" smtClean="0">
                <a:solidFill>
                  <a:srgbClr val="7030A0"/>
                </a:solidFill>
                <a:latin typeface="宋体" panose="02010600030101010101" pitchFamily="2" charset="-122"/>
                <a:ea typeface="宋体" panose="02010600030101010101" pitchFamily="2" charset="-122"/>
              </a:rPr>
              <a:t>／／</a:t>
            </a:r>
            <a:r>
              <a:rPr lang="zh-CN" altLang="zh-CN" sz="2400" b="1" dirty="0" smtClean="0"/>
              <a:t>启蒙运动</a:t>
            </a:r>
            <a:r>
              <a:rPr lang="zh-CN" altLang="zh-CN" sz="2400" b="1" dirty="0"/>
              <a:t>时期的霍布斯、洛克、卢梭等人都用</a:t>
            </a:r>
            <a:r>
              <a:rPr lang="zh-CN" altLang="zh-CN" sz="2400" b="1" dirty="0">
                <a:solidFill>
                  <a:srgbClr val="FF0000"/>
                </a:solidFill>
              </a:rPr>
              <a:t>社会契约论</a:t>
            </a:r>
            <a:r>
              <a:rPr lang="zh-CN" altLang="zh-CN" sz="2400" b="1" dirty="0"/>
              <a:t>来阐释自己的国家观念。霍布斯认为</a:t>
            </a:r>
            <a:r>
              <a:rPr lang="zh-CN" altLang="zh-CN" sz="2400" b="1" dirty="0">
                <a:solidFill>
                  <a:srgbClr val="FF0000"/>
                </a:solidFill>
              </a:rPr>
              <a:t>人生是自私自利</a:t>
            </a:r>
            <a:r>
              <a:rPr lang="zh-CN" altLang="zh-CN" sz="2400" b="1" dirty="0"/>
              <a:t>且充满恶意的，</a:t>
            </a:r>
            <a:r>
              <a:rPr lang="zh-CN" altLang="zh-CN" sz="2400" b="1" dirty="0">
                <a:solidFill>
                  <a:srgbClr val="FF0000"/>
                </a:solidFill>
              </a:rPr>
              <a:t>理性</a:t>
            </a:r>
            <a:r>
              <a:rPr lang="zh-CN" altLang="zh-CN" sz="2400" b="1" dirty="0"/>
              <a:t>为人们提出一些简单可行的和平契约，每个人都同意把权力和力量转让给主权者，从而形成国家。洛克强调</a:t>
            </a:r>
            <a:r>
              <a:rPr lang="zh-CN" altLang="zh-CN" sz="2400" b="1" dirty="0">
                <a:solidFill>
                  <a:srgbClr val="FF0000"/>
                </a:solidFill>
              </a:rPr>
              <a:t>人的自然权利不可让渡、不可剥夺</a:t>
            </a:r>
            <a:r>
              <a:rPr lang="zh-CN" altLang="zh-CN" sz="2400" b="1" dirty="0"/>
              <a:t>，否则</a:t>
            </a:r>
            <a:r>
              <a:rPr lang="zh-CN" altLang="zh-CN" sz="2400" b="1" dirty="0">
                <a:solidFill>
                  <a:srgbClr val="FF0000"/>
                </a:solidFill>
              </a:rPr>
              <a:t>人民将有权革命</a:t>
            </a:r>
            <a:r>
              <a:rPr lang="zh-CN" altLang="zh-CN" sz="2400" b="1" dirty="0"/>
              <a:t>，强调政府必须实行</a:t>
            </a:r>
            <a:r>
              <a:rPr lang="zh-CN" altLang="zh-CN" sz="2400" b="1" dirty="0">
                <a:solidFill>
                  <a:srgbClr val="FF0000"/>
                </a:solidFill>
              </a:rPr>
              <a:t>法治和分权</a:t>
            </a:r>
            <a:r>
              <a:rPr lang="zh-CN" altLang="zh-CN" sz="2400" b="1" dirty="0"/>
              <a:t>。</a:t>
            </a:r>
          </a:p>
          <a:p>
            <a:r>
              <a:rPr lang="en-US" altLang="zh-CN" sz="2400" b="1" dirty="0"/>
              <a:t>                                                                         ——</a:t>
            </a:r>
            <a:r>
              <a:rPr lang="zh-CN" altLang="zh-CN" sz="2400" b="1" dirty="0"/>
              <a:t>摘编自《西方文明史》</a:t>
            </a:r>
          </a:p>
          <a:p>
            <a:endParaRPr lang="zh-CN" altLang="en-US" sz="2400" b="1" dirty="0">
              <a:latin typeface="楷体" panose="02010609060101010101" pitchFamily="49" charset="-122"/>
              <a:ea typeface="楷体" panose="02010609060101010101" pitchFamily="49" charset="-122"/>
            </a:endParaRPr>
          </a:p>
        </p:txBody>
      </p:sp>
      <p:sp>
        <p:nvSpPr>
          <p:cNvPr id="210946" name="Rectangle 4"/>
          <p:cNvSpPr>
            <a:spLocks noChangeArrowheads="1"/>
          </p:cNvSpPr>
          <p:nvPr/>
        </p:nvSpPr>
        <p:spPr bwMode="auto">
          <a:xfrm>
            <a:off x="233363" y="301625"/>
            <a:ext cx="86772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756" tIns="29878" rIns="59756" bIns="29878"/>
          <a:lstStyle/>
          <a:p>
            <a:pPr>
              <a:lnSpc>
                <a:spcPct val="120000"/>
              </a:lnSpc>
              <a:spcBef>
                <a:spcPct val="20000"/>
              </a:spcBef>
              <a:buClr>
                <a:schemeClr val="tx2"/>
              </a:buClr>
              <a:buFont typeface="Wingdings" panose="05000000000000000000" pitchFamily="2" charset="2"/>
              <a:buNone/>
            </a:pPr>
            <a:endParaRPr lang="zh-CN" altLang="en-US" sz="2000" b="1">
              <a:latin typeface="Arial" panose="020B0604020202020204" pitchFamily="34" charset="0"/>
            </a:endParaRPr>
          </a:p>
        </p:txBody>
      </p:sp>
      <p:sp>
        <p:nvSpPr>
          <p:cNvPr id="4" name="Rectangle 5"/>
          <p:cNvSpPr>
            <a:spLocks noChangeArrowheads="1"/>
          </p:cNvSpPr>
          <p:nvPr/>
        </p:nvSpPr>
        <p:spPr bwMode="auto">
          <a:xfrm>
            <a:off x="226259" y="585482"/>
            <a:ext cx="43434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buFontTx/>
              <a:buNone/>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第三步：调知识</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5" name="AutoShape 8"/>
          <p:cNvSpPr>
            <a:spLocks noChangeArrowheads="1"/>
          </p:cNvSpPr>
          <p:nvPr/>
        </p:nvSpPr>
        <p:spPr bwMode="auto">
          <a:xfrm>
            <a:off x="6135176" y="4521375"/>
            <a:ext cx="2689225" cy="685800"/>
          </a:xfrm>
          <a:prstGeom prst="wedgeRoundRectCallout">
            <a:avLst>
              <a:gd name="adj1" fmla="val -10875"/>
              <a:gd name="adj2" fmla="val -90648"/>
              <a:gd name="adj3" fmla="val 16667"/>
            </a:avLst>
          </a:prstGeom>
          <a:solidFill>
            <a:srgbClr val="0000FF"/>
          </a:solidFill>
          <a:ln w="9525">
            <a:solidFill>
              <a:srgbClr val="000000"/>
            </a:solidFill>
            <a:miter lim="800000"/>
          </a:ln>
        </p:spPr>
        <p:txBody>
          <a:bodyPr/>
          <a:lstStyle/>
          <a:p>
            <a:pPr algn="ctr"/>
            <a:r>
              <a:rPr lang="zh-CN" altLang="en-US" sz="2400" b="1" dirty="0" smtClean="0">
                <a:solidFill>
                  <a:srgbClr val="FFFF00"/>
                </a:solidFill>
                <a:latin typeface="Arial" panose="020B0604020202020204" pitchFamily="34" charset="0"/>
                <a:ea typeface="黑体" panose="02010609060101010101" pitchFamily="49" charset="-122"/>
              </a:rPr>
              <a:t>人民主权</a:t>
            </a:r>
            <a:endParaRPr lang="zh-CN" altLang="en-US" sz="2400" b="1" dirty="0">
              <a:solidFill>
                <a:srgbClr val="FFFF00"/>
              </a:solidFill>
              <a:latin typeface="Arial" panose="020B0604020202020204" pitchFamily="34" charset="0"/>
              <a:ea typeface="黑体" panose="02010609060101010101" pitchFamily="49" charset="-122"/>
            </a:endParaRPr>
          </a:p>
        </p:txBody>
      </p:sp>
      <p:sp>
        <p:nvSpPr>
          <p:cNvPr id="6" name="AutoShape 9"/>
          <p:cNvSpPr>
            <a:spLocks noChangeArrowheads="1"/>
          </p:cNvSpPr>
          <p:nvPr/>
        </p:nvSpPr>
        <p:spPr bwMode="auto">
          <a:xfrm>
            <a:off x="236065" y="3573016"/>
            <a:ext cx="1959671" cy="533400"/>
          </a:xfrm>
          <a:prstGeom prst="wedgeRoundRectCallout">
            <a:avLst>
              <a:gd name="adj1" fmla="val -15274"/>
              <a:gd name="adj2" fmla="val -142404"/>
              <a:gd name="adj3" fmla="val 16667"/>
            </a:avLst>
          </a:prstGeom>
          <a:solidFill>
            <a:srgbClr val="0000FF"/>
          </a:solidFill>
          <a:ln w="9525">
            <a:solidFill>
              <a:srgbClr val="000000"/>
            </a:solidFill>
            <a:miter lim="800000"/>
          </a:ln>
        </p:spPr>
        <p:txBody>
          <a:bodyPr/>
          <a:lstStyle/>
          <a:p>
            <a:pPr algn="ctr"/>
            <a:r>
              <a:rPr lang="zh-CN" altLang="en-US" sz="2400" b="1" dirty="0" smtClean="0">
                <a:solidFill>
                  <a:srgbClr val="FFFF00"/>
                </a:solidFill>
                <a:latin typeface="Arial" panose="020B0604020202020204" pitchFamily="34" charset="0"/>
                <a:ea typeface="黑体" panose="02010609060101010101" pitchFamily="49" charset="-122"/>
              </a:rPr>
              <a:t>社会契约</a:t>
            </a:r>
            <a:endParaRPr lang="zh-CN" altLang="en-US" sz="2400" b="1" dirty="0">
              <a:solidFill>
                <a:srgbClr val="FFFF00"/>
              </a:solidFill>
              <a:latin typeface="Arial" panose="020B0604020202020204" pitchFamily="34" charset="0"/>
              <a:ea typeface="黑体" panose="02010609060101010101" pitchFamily="49" charset="-122"/>
            </a:endParaRPr>
          </a:p>
        </p:txBody>
      </p:sp>
      <p:sp>
        <p:nvSpPr>
          <p:cNvPr id="7" name="AutoShape 8"/>
          <p:cNvSpPr>
            <a:spLocks noChangeArrowheads="1"/>
          </p:cNvSpPr>
          <p:nvPr/>
        </p:nvSpPr>
        <p:spPr bwMode="auto">
          <a:xfrm>
            <a:off x="3135675" y="4869160"/>
            <a:ext cx="2444437" cy="685800"/>
          </a:xfrm>
          <a:prstGeom prst="wedgeRoundRectCallout">
            <a:avLst>
              <a:gd name="adj1" fmla="val -10875"/>
              <a:gd name="adj2" fmla="val -90648"/>
              <a:gd name="adj3" fmla="val 16667"/>
            </a:avLst>
          </a:prstGeom>
          <a:solidFill>
            <a:srgbClr val="0000FF"/>
          </a:solidFill>
          <a:ln w="9525">
            <a:solidFill>
              <a:srgbClr val="000000"/>
            </a:solidFill>
            <a:miter lim="800000"/>
          </a:ln>
        </p:spPr>
        <p:txBody>
          <a:bodyPr/>
          <a:lstStyle/>
          <a:p>
            <a:pPr algn="ctr"/>
            <a:r>
              <a:rPr lang="zh-CN" altLang="en-US" sz="2400" b="1" dirty="0" smtClean="0">
                <a:solidFill>
                  <a:srgbClr val="FFFF00"/>
                </a:solidFill>
                <a:latin typeface="Arial" panose="020B0604020202020204" pitchFamily="34" charset="0"/>
                <a:ea typeface="黑体" panose="02010609060101010101" pitchFamily="49" charset="-122"/>
              </a:rPr>
              <a:t>法治、三权分立</a:t>
            </a:r>
            <a:endParaRPr lang="zh-CN" altLang="en-US" sz="2400" b="1" dirty="0">
              <a:solidFill>
                <a:srgbClr val="FFFF00"/>
              </a:solidFill>
              <a:latin typeface="Arial" panose="020B0604020202020204" pitchFamily="34" charset="0"/>
              <a:ea typeface="黑体" panose="02010609060101010101" pitchFamily="49" charset="-122"/>
            </a:endParaRPr>
          </a:p>
        </p:txBody>
      </p:sp>
      <p:sp>
        <p:nvSpPr>
          <p:cNvPr id="8" name="AutoShape 8"/>
          <p:cNvSpPr>
            <a:spLocks noChangeArrowheads="1"/>
          </p:cNvSpPr>
          <p:nvPr/>
        </p:nvSpPr>
        <p:spPr bwMode="auto">
          <a:xfrm>
            <a:off x="265441" y="4896688"/>
            <a:ext cx="2444437" cy="836567"/>
          </a:xfrm>
          <a:prstGeom prst="wedgeRoundRectCallout">
            <a:avLst>
              <a:gd name="adj1" fmla="val 21497"/>
              <a:gd name="adj2" fmla="val -93212"/>
              <a:gd name="adj3" fmla="val 16667"/>
            </a:avLst>
          </a:prstGeom>
          <a:solidFill>
            <a:srgbClr val="0000FF"/>
          </a:solidFill>
          <a:ln w="9525">
            <a:solidFill>
              <a:srgbClr val="000000"/>
            </a:solidFill>
            <a:miter lim="800000"/>
          </a:ln>
        </p:spPr>
        <p:txBody>
          <a:bodyPr/>
          <a:lstStyle/>
          <a:p>
            <a:pPr algn="ctr"/>
            <a:r>
              <a:rPr lang="zh-CN" altLang="en-US" sz="2400" b="1" dirty="0" smtClean="0">
                <a:solidFill>
                  <a:srgbClr val="FFFF00"/>
                </a:solidFill>
                <a:latin typeface="Arial" panose="020B0604020202020204" pitchFamily="34" charset="0"/>
                <a:ea typeface="黑体" panose="02010609060101010101" pitchFamily="49" charset="-122"/>
              </a:rPr>
              <a:t>    君主立宪、</a:t>
            </a:r>
            <a:endParaRPr lang="en-US" altLang="zh-CN" sz="2400" b="1" dirty="0" smtClean="0">
              <a:solidFill>
                <a:srgbClr val="FFFF00"/>
              </a:solidFill>
              <a:latin typeface="Arial" panose="020B0604020202020204" pitchFamily="34" charset="0"/>
              <a:ea typeface="黑体" panose="02010609060101010101" pitchFamily="49" charset="-122"/>
            </a:endParaRPr>
          </a:p>
          <a:p>
            <a:pPr algn="ctr"/>
            <a:r>
              <a:rPr lang="zh-CN" altLang="en-US" sz="2400" b="1" dirty="0" smtClean="0">
                <a:solidFill>
                  <a:srgbClr val="FFFF00"/>
                </a:solidFill>
                <a:latin typeface="Arial" panose="020B0604020202020204" pitchFamily="34" charset="0"/>
                <a:ea typeface="黑体" panose="02010609060101010101" pitchFamily="49" charset="-122"/>
              </a:rPr>
              <a:t>民主共和</a:t>
            </a:r>
            <a:endParaRPr lang="zh-CN" altLang="en-US" sz="2400" b="1" dirty="0">
              <a:solidFill>
                <a:srgbClr val="FFFF00"/>
              </a:solidFill>
              <a:latin typeface="Arial" panose="020B0604020202020204" pitchFamily="34" charset="0"/>
              <a:ea typeface="黑体" panose="02010609060101010101" pitchFamily="49" charset="-122"/>
            </a:endParaRPr>
          </a:p>
        </p:txBody>
      </p:sp>
      <p:sp>
        <p:nvSpPr>
          <p:cNvPr id="9"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6" grpId="0" build="p"/>
      <p:bldP spid="5" grpId="0" bldLvl="0" animBg="1"/>
      <p:bldP spid="6" grpId="0" bldLvl="0" animBg="1"/>
      <p:bldP spid="7" grpId="0" bldLvl="0" animBg="1"/>
      <p:bldP spid="8" grpId="0" bldLvl="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427038" y="1436688"/>
            <a:ext cx="8249418" cy="353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756" tIns="29878" rIns="59756" bIns="29878"/>
          <a:lstStyle/>
          <a:p>
            <a:pPr>
              <a:lnSpc>
                <a:spcPct val="170000"/>
              </a:lnSpc>
            </a:pPr>
            <a:r>
              <a:rPr lang="zh-CN" altLang="en-US"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破旧：否定神学国家观</a:t>
            </a:r>
            <a:endPar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endParaRPr>
          </a:p>
          <a:p>
            <a:pPr>
              <a:lnSpc>
                <a:spcPct val="170000"/>
              </a:lnSpc>
            </a:pPr>
            <a:r>
              <a:rPr lang="zh-CN" altLang="en-US"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立新：（</a:t>
            </a:r>
            <a:r>
              <a:rPr lang="zh-CN" altLang="en-US" sz="2800" b="1" dirty="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国家权力来源、权利归属、职能、政体等</a:t>
            </a:r>
            <a:r>
              <a:rPr lang="zh-CN" altLang="en-US"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a:t>
            </a:r>
            <a:endPar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endParaRPr>
          </a:p>
          <a:p>
            <a:pPr>
              <a:lnSpc>
                <a:spcPct val="170000"/>
              </a:lnSpc>
            </a:pPr>
            <a:r>
              <a:rPr lang="en-US" altLang="zh-CN" sz="2800" b="1" dirty="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 </a:t>
            </a:r>
            <a:r>
              <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     </a:t>
            </a:r>
            <a:r>
              <a:rPr lang="zh-CN" altLang="en-US"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社会契约论、人民主权、三权分立、</a:t>
            </a:r>
            <a:r>
              <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
            </a:r>
            <a:br>
              <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br>
            <a:r>
              <a:rPr lang="en-US" altLang="zh-CN"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      </a:t>
            </a:r>
            <a:r>
              <a:rPr lang="zh-CN" altLang="en-US" sz="2800" b="1" dirty="0" smtClean="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民主法治、君主立宪、民主共和政体等</a:t>
            </a:r>
            <a:endParaRPr lang="zh-CN" altLang="en-US" sz="2800" b="1" dirty="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endParaRPr>
          </a:p>
          <a:p>
            <a:pPr>
              <a:lnSpc>
                <a:spcPct val="170000"/>
              </a:lnSpc>
            </a:pPr>
            <a:r>
              <a:rPr lang="en-US" altLang="zh-CN" sz="2800" b="1" dirty="0">
                <a:latin typeface="楷体_GB2312" panose="02010609030101010101" pitchFamily="49" charset="-122"/>
                <a:ea typeface="楷体_GB2312" panose="02010609030101010101" pitchFamily="49" charset="-122"/>
                <a:cs typeface="楷体_GB2312" panose="02010609030101010101" pitchFamily="49" charset="-122"/>
                <a:sym typeface="宋体" panose="02010600030101010101" pitchFamily="2" charset="-122"/>
              </a:rPr>
              <a:t>      </a:t>
            </a:r>
          </a:p>
        </p:txBody>
      </p:sp>
      <p:sp>
        <p:nvSpPr>
          <p:cNvPr id="3" name="Rectangle 5"/>
          <p:cNvSpPr>
            <a:spLocks noChangeArrowheads="1"/>
          </p:cNvSpPr>
          <p:nvPr/>
        </p:nvSpPr>
        <p:spPr bwMode="auto">
          <a:xfrm>
            <a:off x="428625" y="780871"/>
            <a:ext cx="4656138"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buFontTx/>
              <a:buNone/>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第四步：定思路</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4"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399592" y="908720"/>
            <a:ext cx="5189538" cy="52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a:buFontTx/>
              <a:buNone/>
              <a:defRPr/>
            </a:pPr>
            <a:r>
              <a:rPr lang="zh-CN" altLang="en-US"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第五步：写答案</a:t>
            </a:r>
            <a:r>
              <a:rPr lang="en-US" altLang="zh-CN" sz="2800" b="1" dirty="0">
                <a:solidFill>
                  <a:srgbClr val="0000FF"/>
                </a:solidFill>
                <a:effectLst>
                  <a:outerShdw blurRad="38100" dist="38100" dir="2700000" algn="tl">
                    <a:srgbClr val="C0C0C0"/>
                  </a:outerShdw>
                </a:effectLst>
                <a:latin typeface="Arial" panose="020B0604020202020204" pitchFamily="34" charset="0"/>
                <a:ea typeface="黑体" panose="02010609060101010101" pitchFamily="49" charset="-122"/>
              </a:rPr>
              <a:t>——</a:t>
            </a:r>
          </a:p>
        </p:txBody>
      </p:sp>
      <p:sp>
        <p:nvSpPr>
          <p:cNvPr id="3" name="Rectangle 6"/>
          <p:cNvSpPr>
            <a:spLocks noChangeArrowheads="1"/>
          </p:cNvSpPr>
          <p:nvPr/>
        </p:nvSpPr>
        <p:spPr bwMode="auto">
          <a:xfrm>
            <a:off x="399592" y="2060848"/>
            <a:ext cx="77768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fontAlgn="b" latinLnBrk="1"/>
            <a:r>
              <a:rPr lang="zh-CN" altLang="zh-CN" sz="2400" b="1" dirty="0"/>
              <a:t>（</a:t>
            </a:r>
            <a:r>
              <a:rPr lang="en-US" altLang="zh-CN" sz="2400" b="1" dirty="0"/>
              <a:t>1</a:t>
            </a:r>
            <a:r>
              <a:rPr lang="zh-CN" altLang="zh-CN" sz="2400" b="1" dirty="0"/>
              <a:t>）作用：</a:t>
            </a:r>
            <a:r>
              <a:rPr lang="zh-CN" altLang="zh-CN" sz="2400" b="1" dirty="0">
                <a:solidFill>
                  <a:srgbClr val="2F2BEF"/>
                </a:solidFill>
              </a:rPr>
              <a:t>否定神学国家</a:t>
            </a:r>
            <a:r>
              <a:rPr lang="zh-CN" altLang="zh-CN" sz="2400" b="1" dirty="0" smtClean="0"/>
              <a:t>观念；</a:t>
            </a:r>
            <a:r>
              <a:rPr lang="zh-CN" altLang="zh-CN" sz="2400" b="1" dirty="0"/>
              <a:t>阐释了新的国家观念，如国家来源：</a:t>
            </a:r>
            <a:r>
              <a:rPr lang="zh-CN" altLang="zh-CN" sz="2400" b="1" dirty="0">
                <a:solidFill>
                  <a:srgbClr val="FF0000"/>
                </a:solidFill>
              </a:rPr>
              <a:t>社会契约</a:t>
            </a:r>
            <a:r>
              <a:rPr lang="zh-CN" altLang="zh-CN" sz="2400" b="1" dirty="0"/>
              <a:t>；国家归属：</a:t>
            </a:r>
            <a:r>
              <a:rPr lang="zh-CN" altLang="zh-CN" sz="2400" b="1" dirty="0">
                <a:solidFill>
                  <a:srgbClr val="FF0000"/>
                </a:solidFill>
              </a:rPr>
              <a:t>人民</a:t>
            </a:r>
            <a:r>
              <a:rPr lang="zh-CN" altLang="zh-CN" sz="2400" b="1" dirty="0" smtClean="0">
                <a:solidFill>
                  <a:srgbClr val="FF0000"/>
                </a:solidFill>
              </a:rPr>
              <a:t>主权</a:t>
            </a:r>
            <a:r>
              <a:rPr lang="zh-CN" altLang="zh-CN" sz="2400" b="1" dirty="0" smtClean="0"/>
              <a:t>；</a:t>
            </a:r>
            <a:r>
              <a:rPr lang="zh-CN" altLang="zh-CN" sz="2400" b="1" dirty="0"/>
              <a:t>国家运行机制：</a:t>
            </a:r>
            <a:r>
              <a:rPr lang="zh-CN" altLang="zh-CN" sz="2400" b="1" dirty="0" smtClean="0">
                <a:solidFill>
                  <a:srgbClr val="FF0000"/>
                </a:solidFill>
              </a:rPr>
              <a:t>三权分立</a:t>
            </a:r>
            <a:r>
              <a:rPr lang="zh-CN" altLang="zh-CN" sz="2400" b="1" dirty="0" smtClean="0"/>
              <a:t>；</a:t>
            </a:r>
            <a:r>
              <a:rPr lang="zh-CN" altLang="zh-CN" sz="2400" b="1" dirty="0"/>
              <a:t>国家职能：</a:t>
            </a:r>
            <a:r>
              <a:rPr lang="zh-CN" altLang="zh-CN" sz="2400" b="1" dirty="0">
                <a:solidFill>
                  <a:srgbClr val="FF0000"/>
                </a:solidFill>
              </a:rPr>
              <a:t>保护人权</a:t>
            </a:r>
            <a:r>
              <a:rPr lang="zh-CN" altLang="zh-CN" sz="2400" b="1" dirty="0"/>
              <a:t>；构建了</a:t>
            </a:r>
            <a:r>
              <a:rPr lang="zh-CN" altLang="zh-CN" sz="2400" b="1" dirty="0">
                <a:solidFill>
                  <a:srgbClr val="FF0000"/>
                </a:solidFill>
              </a:rPr>
              <a:t>君主立宪和民主共和</a:t>
            </a:r>
            <a:r>
              <a:rPr lang="zh-CN" altLang="zh-CN" sz="2400" b="1" dirty="0"/>
              <a:t>的两类国家政体</a:t>
            </a:r>
            <a:r>
              <a:rPr lang="zh-CN" altLang="zh-CN" sz="2400" b="1" dirty="0" smtClean="0"/>
              <a:t>类型。</a:t>
            </a:r>
            <a:endParaRPr lang="zh-CN" altLang="zh-CN" sz="2400" dirty="0"/>
          </a:p>
        </p:txBody>
      </p:sp>
      <p:sp>
        <p:nvSpPr>
          <p:cNvPr id="4" name="文本框 3"/>
          <p:cNvSpPr txBox="1"/>
          <p:nvPr/>
        </p:nvSpPr>
        <p:spPr>
          <a:xfrm>
            <a:off x="117475" y="11430"/>
            <a:ext cx="7753350" cy="768350"/>
          </a:xfrm>
          <a:prstGeom prst="rect">
            <a:avLst/>
          </a:prstGeom>
          <a:noFill/>
        </p:spPr>
        <p:txBody>
          <a:bodyPr wrap="none" rtlCol="0" anchor="t">
            <a:spAutoFit/>
          </a:bodyPr>
          <a:lstStyle/>
          <a:p>
            <a:r>
              <a:rPr lang="zh-CN" altLang="en-US" sz="4400" b="1" u="sng" dirty="0">
                <a:solidFill>
                  <a:srgbClr val="FF0000"/>
                </a:solidFill>
                <a:latin typeface="华文行楷" panose="02010800040101010101" charset="-122"/>
                <a:ea typeface="华文行楷" panose="02010800040101010101" charset="-122"/>
                <a:sym typeface="+mn-ea"/>
              </a:rPr>
              <a:t>策略三</a:t>
            </a:r>
            <a:r>
              <a:rPr lang="zh-CN" altLang="en-US" sz="4400" b="1" dirty="0" smtClean="0">
                <a:latin typeface="华文行楷" panose="02010800040101010101" charset="-122"/>
                <a:ea typeface="华文行楷" panose="02010800040101010101" charset="-122"/>
                <a:sym typeface="+mn-ea"/>
              </a:rPr>
              <a:t>高效课堂</a:t>
            </a:r>
            <a:r>
              <a:rPr lang="en-US" altLang="zh-CN" sz="4400" b="1" dirty="0" smtClean="0">
                <a:latin typeface="华文行楷" panose="02010800040101010101" charset="-122"/>
                <a:ea typeface="华文行楷" panose="02010800040101010101" charset="-122"/>
                <a:sym typeface="+mn-ea"/>
              </a:rPr>
              <a:t>---</a:t>
            </a:r>
            <a:r>
              <a:rPr lang="zh-CN" altLang="en-US" sz="4400" b="1" dirty="0">
                <a:solidFill>
                  <a:srgbClr val="FF0000"/>
                </a:solidFill>
                <a:latin typeface="华文行楷" panose="02010800040101010101" charset="-122"/>
                <a:ea typeface="华文行楷" panose="02010800040101010101" charset="-122"/>
                <a:sym typeface="+mn-ea"/>
              </a:rPr>
              <a:t>习题讲评课</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p:bldLst>
  </p:timing>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r>
              <a:rPr lang="zh-CN" altLang="en-US" sz="4000" b="1" dirty="0" smtClean="0"/>
              <a:t>做一个快乐的老师，会生活；</a:t>
            </a:r>
            <a:endParaRPr lang="en-US" altLang="zh-CN" sz="4000" b="1" dirty="0" smtClean="0"/>
          </a:p>
          <a:p>
            <a:r>
              <a:rPr lang="zh-CN" altLang="en-US" sz="4000" b="1" dirty="0"/>
              <a:t>做一</a:t>
            </a:r>
            <a:r>
              <a:rPr lang="zh-CN" altLang="en-US" sz="4000" b="1" dirty="0" smtClean="0"/>
              <a:t>个聪明的老师，会教书；</a:t>
            </a:r>
            <a:endParaRPr lang="en-US" altLang="zh-CN" sz="4000" b="1" dirty="0" smtClean="0"/>
          </a:p>
          <a:p>
            <a:r>
              <a:rPr lang="zh-CN" altLang="en-US" sz="4000" b="1" dirty="0"/>
              <a:t>做一</a:t>
            </a:r>
            <a:r>
              <a:rPr lang="zh-CN" altLang="en-US" sz="4000" b="1" dirty="0" smtClean="0"/>
              <a:t>个有魅力的老师，令人难忘；</a:t>
            </a:r>
            <a:endParaRPr lang="en-US" altLang="zh-CN" sz="4000" b="1" dirty="0" smtClean="0"/>
          </a:p>
          <a:p>
            <a:r>
              <a:rPr lang="zh-CN" altLang="en-US" sz="4000" b="1" dirty="0" smtClean="0"/>
              <a:t>总之，要做一个智慧型的老师！</a:t>
            </a:r>
            <a:endParaRPr lang="zh-CN" altLang="en-US" sz="4000"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5"/>
          <p:cNvSpPr>
            <a:spLocks noChangeArrowheads="1"/>
          </p:cNvSpPr>
          <p:nvPr/>
        </p:nvSpPr>
        <p:spPr bwMode="auto">
          <a:xfrm>
            <a:off x="0" y="1371600"/>
            <a:ext cx="91440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a:t>
            </a:r>
            <a:r>
              <a:rPr lang="zh-CN" altLang="en-US" sz="4000">
                <a:solidFill>
                  <a:srgbClr val="000000"/>
                </a:solidFill>
                <a:latin typeface="黑体" panose="02010609060101010101" pitchFamily="49" charset="-122"/>
                <a:ea typeface="黑体" panose="02010609060101010101" pitchFamily="49" charset="-122"/>
              </a:rPr>
              <a:t>　表 </a:t>
            </a:r>
            <a:r>
              <a:rPr lang="en-US" altLang="zh-CN" sz="4000">
                <a:solidFill>
                  <a:srgbClr val="000000"/>
                </a:solidFill>
                <a:latin typeface="黑体" panose="02010609060101010101" pitchFamily="49" charset="-122"/>
                <a:ea typeface="黑体" panose="02010609060101010101" pitchFamily="49" charset="-122"/>
              </a:rPr>
              <a:t>4 </a:t>
            </a:r>
            <a:r>
              <a:rPr lang="zh-CN" altLang="en-US" sz="4000">
                <a:solidFill>
                  <a:srgbClr val="000000"/>
                </a:solidFill>
                <a:latin typeface="黑体" panose="02010609060101010101" pitchFamily="49" charset="-122"/>
                <a:ea typeface="黑体" panose="02010609060101010101" pitchFamily="49" charset="-122"/>
              </a:rPr>
              <a:t>为 </a:t>
            </a:r>
            <a:r>
              <a:rPr lang="en-US" altLang="zh-CN" sz="4000">
                <a:solidFill>
                  <a:srgbClr val="FF0000"/>
                </a:solidFill>
                <a:latin typeface="黑体" panose="02010609060101010101" pitchFamily="49" charset="-122"/>
                <a:ea typeface="黑体" panose="02010609060101010101" pitchFamily="49" charset="-122"/>
              </a:rPr>
              <a:t>14</a:t>
            </a:r>
            <a:r>
              <a:rPr lang="zh-CN" altLang="en-US" sz="4000">
                <a:solidFill>
                  <a:srgbClr val="FF0000"/>
                </a:solidFill>
                <a:latin typeface="黑体" panose="02010609060101010101" pitchFamily="49" charset="-122"/>
                <a:ea typeface="黑体" panose="02010609060101010101" pitchFamily="49" charset="-122"/>
              </a:rPr>
              <a:t>～</a:t>
            </a:r>
            <a:r>
              <a:rPr lang="en-US" altLang="zh-CN" sz="4000">
                <a:solidFill>
                  <a:srgbClr val="FF0000"/>
                </a:solidFill>
                <a:latin typeface="黑体" panose="02010609060101010101" pitchFamily="49" charset="-122"/>
                <a:ea typeface="黑体" panose="02010609060101010101" pitchFamily="49" charset="-122"/>
              </a:rPr>
              <a:t>17 </a:t>
            </a:r>
            <a:r>
              <a:rPr lang="zh-CN" altLang="en-US" sz="4000">
                <a:solidFill>
                  <a:srgbClr val="FF0000"/>
                </a:solidFill>
                <a:latin typeface="黑体" panose="02010609060101010101" pitchFamily="49" charset="-122"/>
                <a:ea typeface="黑体" panose="02010609060101010101" pitchFamily="49" charset="-122"/>
              </a:rPr>
              <a:t>世纪</a:t>
            </a:r>
            <a:r>
              <a:rPr lang="zh-CN" altLang="en-US" sz="4000">
                <a:solidFill>
                  <a:srgbClr val="000000"/>
                </a:solidFill>
                <a:latin typeface="黑体" panose="02010609060101010101" pitchFamily="49" charset="-122"/>
                <a:ea typeface="黑体" panose="02010609060101010101" pitchFamily="49" charset="-122"/>
              </a:rPr>
              <a:t>中外历史事件简表。从表中提取</a:t>
            </a:r>
            <a:r>
              <a:rPr lang="zh-CN" altLang="en-US" sz="4000">
                <a:solidFill>
                  <a:srgbClr val="FF0000"/>
                </a:solidFill>
                <a:latin typeface="黑体" panose="02010609060101010101" pitchFamily="49" charset="-122"/>
                <a:ea typeface="黑体" panose="02010609060101010101" pitchFamily="49" charset="-122"/>
              </a:rPr>
              <a:t>相互关联</a:t>
            </a:r>
            <a:r>
              <a:rPr lang="zh-CN" altLang="en-US" sz="4000">
                <a:solidFill>
                  <a:srgbClr val="000000"/>
                </a:solidFill>
                <a:latin typeface="黑体" panose="02010609060101010101" pitchFamily="49" charset="-122"/>
                <a:ea typeface="黑体" panose="02010609060101010101" pitchFamily="49" charset="-122"/>
              </a:rPr>
              <a:t>的中外历史信息，自拟论题，并结合所学知识予以阐述。（要求：写明论题，中外关联，史论结合。）</a:t>
            </a:r>
          </a:p>
        </p:txBody>
      </p:sp>
      <p:sp>
        <p:nvSpPr>
          <p:cNvPr id="3" name="矩形 2"/>
          <p:cNvSpPr/>
          <p:nvPr/>
        </p:nvSpPr>
        <p:spPr>
          <a:xfrm>
            <a:off x="164704" y="404664"/>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697302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6306">
                                            <p:txEl>
                                              <p:pRg st="0" end="0"/>
                                            </p:txEl>
                                          </p:spTgt>
                                        </p:tgtEl>
                                        <p:attrNameLst>
                                          <p:attrName>style.visibility</p:attrName>
                                        </p:attrNameLst>
                                      </p:cBhvr>
                                      <p:to>
                                        <p:strVal val="visible"/>
                                      </p:to>
                                    </p:set>
                                    <p:anim calcmode="lin" valueType="num">
                                      <p:cBhvr additive="base">
                                        <p:cTn id="7" dur="500" fill="hold"/>
                                        <p:tgtEl>
                                          <p:spTgt spid="2263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63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5" name="Rectangle 5"/>
          <p:cNvSpPr>
            <a:spLocks noChangeArrowheads="1"/>
          </p:cNvSpPr>
          <p:nvPr/>
        </p:nvSpPr>
        <p:spPr bwMode="auto">
          <a:xfrm>
            <a:off x="0" y="762000"/>
            <a:ext cx="91440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示例</a:t>
            </a:r>
            <a:r>
              <a:rPr lang="en-US" altLang="zh-CN" sz="2800">
                <a:solidFill>
                  <a:srgbClr val="000000"/>
                </a:solidFill>
                <a:latin typeface="黑体" panose="02010609060101010101" pitchFamily="49" charset="-122"/>
                <a:ea typeface="黑体" panose="02010609060101010101" pitchFamily="49" charset="-122"/>
              </a:rPr>
              <a:t>1. </a:t>
            </a:r>
            <a:r>
              <a:rPr lang="zh-CN" altLang="en-US" sz="2800">
                <a:solidFill>
                  <a:srgbClr val="000000"/>
                </a:solidFill>
                <a:latin typeface="黑体" panose="02010609060101010101" pitchFamily="49" charset="-122"/>
                <a:ea typeface="黑体" panose="02010609060101010101" pitchFamily="49" charset="-122"/>
              </a:rPr>
              <a:t>论题：</a:t>
            </a:r>
            <a:r>
              <a:rPr lang="en-US" altLang="zh-CN" sz="2800">
                <a:solidFill>
                  <a:srgbClr val="000000"/>
                </a:solidFill>
                <a:latin typeface="黑体" panose="02010609060101010101" pitchFamily="49" charset="-122"/>
                <a:ea typeface="黑体" panose="02010609060101010101" pitchFamily="49" charset="-122"/>
              </a:rPr>
              <a:t>14-17 </a:t>
            </a:r>
            <a:r>
              <a:rPr lang="zh-CN" altLang="en-US" sz="2800">
                <a:solidFill>
                  <a:srgbClr val="000000"/>
                </a:solidFill>
                <a:latin typeface="黑体" panose="02010609060101010101" pitchFamily="49" charset="-122"/>
                <a:ea typeface="黑体" panose="02010609060101010101" pitchFamily="49" charset="-122"/>
              </a:rPr>
              <a:t>世纪</a:t>
            </a:r>
            <a:r>
              <a:rPr lang="zh-CN" altLang="en-US" sz="2800">
                <a:solidFill>
                  <a:srgbClr val="FF3300"/>
                </a:solidFill>
                <a:latin typeface="黑体" panose="02010609060101010101" pitchFamily="49" charset="-122"/>
                <a:ea typeface="黑体" panose="02010609060101010101" pitchFamily="49" charset="-122"/>
              </a:rPr>
              <a:t>中外交流</a:t>
            </a:r>
            <a:r>
              <a:rPr lang="zh-CN" altLang="en-US" sz="2800">
                <a:solidFill>
                  <a:srgbClr val="000000"/>
                </a:solidFill>
                <a:latin typeface="黑体" panose="02010609060101010101" pitchFamily="49" charset="-122"/>
                <a:ea typeface="黑体" panose="02010609060101010101" pitchFamily="49" charset="-122"/>
              </a:rPr>
              <a:t>及影响</a:t>
            </a:r>
            <a:r>
              <a:rPr lang="en-US" altLang="zh-CN" sz="2800">
                <a:solidFill>
                  <a:srgbClr val="000000"/>
                </a:solidFill>
                <a:latin typeface="黑体" panose="02010609060101010101" pitchFamily="49" charset="-122"/>
                <a:ea typeface="黑体" panose="02010609060101010101" pitchFamily="49" charset="-122"/>
              </a:rPr>
              <a:t>(2 </a:t>
            </a:r>
            <a:r>
              <a:rPr lang="zh-CN" altLang="en-US" sz="2800">
                <a:solidFill>
                  <a:srgbClr val="000000"/>
                </a:solidFill>
                <a:latin typeface="黑体" panose="02010609060101010101" pitchFamily="49" charset="-122"/>
                <a:ea typeface="黑体" panose="02010609060101010101" pitchFamily="49" charset="-122"/>
              </a:rPr>
              <a:t>分</a:t>
            </a:r>
            <a:r>
              <a:rPr lang="en-US" altLang="zh-CN" sz="2800">
                <a:solidFill>
                  <a:srgbClr val="000000"/>
                </a:solidFill>
                <a:latin typeface="黑体" panose="02010609060101010101" pitchFamily="49" charset="-122"/>
                <a:ea typeface="黑体" panose="02010609060101010101" pitchFamily="49" charset="-122"/>
              </a:rPr>
              <a:t>)</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阐述：</a:t>
            </a:r>
            <a:r>
              <a:rPr lang="en-US" altLang="zh-CN" sz="2800">
                <a:solidFill>
                  <a:srgbClr val="000000"/>
                </a:solidFill>
                <a:latin typeface="黑体" panose="02010609060101010101" pitchFamily="49" charset="-122"/>
                <a:ea typeface="黑体" panose="02010609060101010101" pitchFamily="49" charset="-122"/>
              </a:rPr>
              <a:t>14-15 </a:t>
            </a:r>
            <a:r>
              <a:rPr lang="zh-CN" altLang="en-US" sz="2800">
                <a:solidFill>
                  <a:srgbClr val="000000"/>
                </a:solidFill>
                <a:latin typeface="黑体" panose="02010609060101010101" pitchFamily="49" charset="-122"/>
                <a:ea typeface="黑体" panose="02010609060101010101" pitchFamily="49" charset="-122"/>
              </a:rPr>
              <a:t>世纪，郑和下西洋促进了中国和亚非国家的友好往来。哥伦布到达美洲，促进了新航路的开辟，文明开始汇合交融。</a:t>
            </a:r>
            <a:r>
              <a:rPr lang="en-US" altLang="zh-CN" sz="2800">
                <a:solidFill>
                  <a:srgbClr val="000000"/>
                </a:solidFill>
                <a:latin typeface="黑体" panose="02010609060101010101" pitchFamily="49" charset="-122"/>
                <a:ea typeface="黑体" panose="02010609060101010101" pitchFamily="49" charset="-122"/>
              </a:rPr>
              <a:t>16 </a:t>
            </a:r>
            <a:r>
              <a:rPr lang="zh-CN" altLang="en-US" sz="2800">
                <a:solidFill>
                  <a:srgbClr val="000000"/>
                </a:solidFill>
                <a:latin typeface="黑体" panose="02010609060101010101" pitchFamily="49" charset="-122"/>
                <a:ea typeface="黑体" panose="02010609060101010101" pitchFamily="49" charset="-122"/>
              </a:rPr>
              <a:t>世纪，新航路开辟后，美洲农作物由此传入中国。利玛窦到达中国，传播了西方自然科学知识。</a:t>
            </a:r>
            <a:r>
              <a:rPr lang="en-US" altLang="zh-CN" sz="2800">
                <a:solidFill>
                  <a:srgbClr val="000000"/>
                </a:solidFill>
                <a:latin typeface="黑体" panose="02010609060101010101" pitchFamily="49" charset="-122"/>
                <a:ea typeface="黑体" panose="02010609060101010101" pitchFamily="49" charset="-122"/>
              </a:rPr>
              <a:t>17 </a:t>
            </a:r>
            <a:r>
              <a:rPr lang="zh-CN" altLang="en-US" sz="2800">
                <a:solidFill>
                  <a:srgbClr val="000000"/>
                </a:solidFill>
                <a:latin typeface="黑体" panose="02010609060101010101" pitchFamily="49" charset="-122"/>
                <a:ea typeface="黑体" panose="02010609060101010101" pitchFamily="49" charset="-122"/>
              </a:rPr>
              <a:t>世纪，由于对中国丝织品瓷器等需求，西方殖民者从美洲掠夺的白银流向中国。英国在印度和北美殖民扩张</a:t>
            </a:r>
            <a:r>
              <a:rPr lang="en-US" altLang="zh-CN" sz="2800">
                <a:solidFill>
                  <a:srgbClr val="000000"/>
                </a:solidFill>
                <a:latin typeface="黑体" panose="02010609060101010101" pitchFamily="49" charset="-122"/>
                <a:ea typeface="黑体" panose="02010609060101010101" pitchFamily="49" charset="-122"/>
              </a:rPr>
              <a:t>;</a:t>
            </a:r>
            <a:r>
              <a:rPr lang="zh-CN" altLang="en-US" sz="2800">
                <a:solidFill>
                  <a:srgbClr val="000000"/>
                </a:solidFill>
                <a:latin typeface="黑体" panose="02010609060101010101" pitchFamily="49" charset="-122"/>
                <a:ea typeface="黑体" panose="02010609060101010101" pitchFamily="49" charset="-122"/>
              </a:rPr>
              <a:t>荷兰侵占台湾，郑成功收复台湾。中国的朱子学说在日本成为显学，影响很大。</a:t>
            </a:r>
            <a:r>
              <a:rPr lang="en-US" altLang="zh-CN" sz="2800">
                <a:solidFill>
                  <a:srgbClr val="000000"/>
                </a:solidFill>
                <a:latin typeface="黑体" panose="02010609060101010101" pitchFamily="49" charset="-122"/>
                <a:ea typeface="黑体" panose="02010609060101010101" pitchFamily="49" charset="-122"/>
              </a:rPr>
              <a:t>(8 </a:t>
            </a:r>
            <a:r>
              <a:rPr lang="zh-CN" altLang="en-US" sz="2800">
                <a:solidFill>
                  <a:srgbClr val="000000"/>
                </a:solidFill>
                <a:latin typeface="黑体" panose="02010609060101010101" pitchFamily="49" charset="-122"/>
                <a:ea typeface="黑体" panose="02010609060101010101" pitchFamily="49" charset="-122"/>
              </a:rPr>
              <a:t>分</a:t>
            </a:r>
            <a:r>
              <a:rPr lang="en-US" altLang="zh-CN" sz="2800">
                <a:solidFill>
                  <a:srgbClr val="000000"/>
                </a:solidFill>
                <a:latin typeface="黑体" panose="02010609060101010101" pitchFamily="49" charset="-122"/>
                <a:ea typeface="黑体" panose="02010609060101010101" pitchFamily="49" charset="-122"/>
              </a:rPr>
              <a:t>)</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结论：综上所述，中外交流推动了世界经济和文化的交流发展，但西方新航路开辟后进行的早期殖民扩张也给亚非拉等地带来了灾难和破坏</a:t>
            </a:r>
            <a:r>
              <a:rPr lang="en-US" altLang="zh-CN" sz="2800">
                <a:solidFill>
                  <a:srgbClr val="000000"/>
                </a:solidFill>
                <a:latin typeface="黑体" panose="02010609060101010101" pitchFamily="49" charset="-122"/>
                <a:ea typeface="黑体" panose="02010609060101010101" pitchFamily="49" charset="-122"/>
              </a:rPr>
              <a:t>(2 </a:t>
            </a:r>
            <a:r>
              <a:rPr lang="zh-CN" altLang="en-US" sz="2800">
                <a:solidFill>
                  <a:srgbClr val="000000"/>
                </a:solidFill>
                <a:latin typeface="黑体" panose="02010609060101010101" pitchFamily="49" charset="-122"/>
                <a:ea typeface="黑体" panose="02010609060101010101" pitchFamily="49" charset="-122"/>
              </a:rPr>
              <a:t>分</a:t>
            </a:r>
            <a:r>
              <a:rPr lang="en-US" altLang="zh-CN" sz="2800">
                <a:solidFill>
                  <a:srgbClr val="000000"/>
                </a:solidFill>
                <a:latin typeface="黑体" panose="02010609060101010101" pitchFamily="49" charset="-122"/>
                <a:ea typeface="黑体" panose="02010609060101010101" pitchFamily="49" charset="-122"/>
              </a:rPr>
              <a:t>)</a:t>
            </a:r>
            <a:endParaRPr lang="zh-CN" altLang="en-US" sz="2800">
              <a:solidFill>
                <a:srgbClr val="000000"/>
              </a:solidFill>
              <a:latin typeface="黑体" panose="02010609060101010101" pitchFamily="49" charset="-122"/>
              <a:ea typeface="黑体" panose="02010609060101010101" pitchFamily="49" charset="-122"/>
            </a:endParaRPr>
          </a:p>
        </p:txBody>
      </p:sp>
      <p:sp>
        <p:nvSpPr>
          <p:cNvPr id="228356" name="AutoShape 4"/>
          <p:cNvSpPr>
            <a:spLocks noChangeArrowheads="1"/>
          </p:cNvSpPr>
          <p:nvPr/>
        </p:nvSpPr>
        <p:spPr bwMode="auto">
          <a:xfrm>
            <a:off x="2590800" y="1676400"/>
            <a:ext cx="2743200" cy="609600"/>
          </a:xfrm>
          <a:prstGeom prst="wedgeRoundRectCallout">
            <a:avLst>
              <a:gd name="adj1" fmla="val -51449"/>
              <a:gd name="adj2" fmla="val 68491"/>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友好交往</a:t>
            </a:r>
          </a:p>
        </p:txBody>
      </p:sp>
      <p:sp>
        <p:nvSpPr>
          <p:cNvPr id="228357" name="AutoShape 5"/>
          <p:cNvSpPr>
            <a:spLocks noChangeArrowheads="1"/>
          </p:cNvSpPr>
          <p:nvPr/>
        </p:nvSpPr>
        <p:spPr bwMode="auto">
          <a:xfrm>
            <a:off x="5410200" y="2438400"/>
            <a:ext cx="3124200" cy="609600"/>
          </a:xfrm>
          <a:prstGeom prst="wedgeRoundRectCallout">
            <a:avLst>
              <a:gd name="adj1" fmla="val -26218"/>
              <a:gd name="adj2" fmla="val 70051"/>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交往的具体表现</a:t>
            </a:r>
          </a:p>
        </p:txBody>
      </p:sp>
      <p:sp>
        <p:nvSpPr>
          <p:cNvPr id="6" name="矩形 5"/>
          <p:cNvSpPr/>
          <p:nvPr/>
        </p:nvSpPr>
        <p:spPr>
          <a:xfrm>
            <a:off x="252785" y="115669"/>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42594809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28355">
                                            <p:txEl>
                                              <p:pRg st="1" end="1"/>
                                            </p:txEl>
                                          </p:spTgt>
                                        </p:tgtEl>
                                        <p:attrNameLst>
                                          <p:attrName>style.visibility</p:attrName>
                                        </p:attrNameLst>
                                      </p:cBhvr>
                                      <p:to>
                                        <p:strVal val="visible"/>
                                      </p:to>
                                    </p:set>
                                    <p:anim calcmode="lin" valueType="num">
                                      <p:cBhvr additive="base">
                                        <p:cTn id="13" dur="500" fill="hold"/>
                                        <p:tgtEl>
                                          <p:spTgt spid="2283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8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28355">
                                            <p:txEl>
                                              <p:pRg st="2" end="2"/>
                                            </p:txEl>
                                          </p:spTgt>
                                        </p:tgtEl>
                                        <p:attrNameLst>
                                          <p:attrName>style.visibility</p:attrName>
                                        </p:attrNameLst>
                                      </p:cBhvr>
                                      <p:to>
                                        <p:strVal val="visible"/>
                                      </p:to>
                                    </p:set>
                                    <p:anim calcmode="lin" valueType="num">
                                      <p:cBhvr additive="base">
                                        <p:cTn id="19" dur="500" fill="hold"/>
                                        <p:tgtEl>
                                          <p:spTgt spid="22835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835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8356"/>
                                        </p:tgtEl>
                                        <p:attrNameLst>
                                          <p:attrName>style.visibility</p:attrName>
                                        </p:attrNameLst>
                                      </p:cBhvr>
                                      <p:to>
                                        <p:strVal val="visible"/>
                                      </p:to>
                                    </p:set>
                                    <p:anim calcmode="lin" valueType="num">
                                      <p:cBhvr additive="base">
                                        <p:cTn id="25" dur="500" fill="hold"/>
                                        <p:tgtEl>
                                          <p:spTgt spid="228356"/>
                                        </p:tgtEl>
                                        <p:attrNameLst>
                                          <p:attrName>ppt_x</p:attrName>
                                        </p:attrNameLst>
                                      </p:cBhvr>
                                      <p:tavLst>
                                        <p:tav tm="0">
                                          <p:val>
                                            <p:strVal val="#ppt_x"/>
                                          </p:val>
                                        </p:tav>
                                        <p:tav tm="100000">
                                          <p:val>
                                            <p:strVal val="#ppt_x"/>
                                          </p:val>
                                        </p:tav>
                                      </p:tavLst>
                                    </p:anim>
                                    <p:anim calcmode="lin" valueType="num">
                                      <p:cBhvr additive="base">
                                        <p:cTn id="26" dur="500" fill="hold"/>
                                        <p:tgtEl>
                                          <p:spTgt spid="22835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8357"/>
                                        </p:tgtEl>
                                        <p:attrNameLst>
                                          <p:attrName>style.visibility</p:attrName>
                                        </p:attrNameLst>
                                      </p:cBhvr>
                                      <p:to>
                                        <p:strVal val="visible"/>
                                      </p:to>
                                    </p:set>
                                    <p:anim calcmode="lin" valueType="num">
                                      <p:cBhvr additive="base">
                                        <p:cTn id="31" dur="500" fill="hold"/>
                                        <p:tgtEl>
                                          <p:spTgt spid="228357"/>
                                        </p:tgtEl>
                                        <p:attrNameLst>
                                          <p:attrName>ppt_x</p:attrName>
                                        </p:attrNameLst>
                                      </p:cBhvr>
                                      <p:tavLst>
                                        <p:tav tm="0">
                                          <p:val>
                                            <p:strVal val="#ppt_x"/>
                                          </p:val>
                                        </p:tav>
                                        <p:tav tm="100000">
                                          <p:val>
                                            <p:strVal val="#ppt_x"/>
                                          </p:val>
                                        </p:tav>
                                      </p:tavLst>
                                    </p:anim>
                                    <p:anim calcmode="lin" valueType="num">
                                      <p:cBhvr additive="base">
                                        <p:cTn id="32" dur="500" fill="hold"/>
                                        <p:tgtEl>
                                          <p:spTgt spid="2283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6" grpId="0" animBg="1"/>
      <p:bldP spid="2283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3" name="Rectangle 5"/>
          <p:cNvSpPr>
            <a:spLocks noChangeArrowheads="1"/>
          </p:cNvSpPr>
          <p:nvPr/>
        </p:nvSpPr>
        <p:spPr bwMode="auto">
          <a:xfrm>
            <a:off x="0" y="762000"/>
            <a:ext cx="9144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ClrTx/>
              <a:buSzTx/>
              <a:buFontTx/>
              <a:buNone/>
            </a:pPr>
            <a:r>
              <a:rPr lang="zh-CN" altLang="zh-CN" sz="2800">
                <a:solidFill>
                  <a:srgbClr val="000000"/>
                </a:solidFill>
                <a:latin typeface="黑体" panose="02010609060101010101" pitchFamily="49" charset="-122"/>
                <a:ea typeface="黑体" panose="02010609060101010101" pitchFamily="49" charset="-122"/>
              </a:rPr>
              <a:t>示例</a:t>
            </a:r>
            <a:r>
              <a:rPr lang="zh-CN" altLang="en-US" sz="2800">
                <a:solidFill>
                  <a:srgbClr val="000000"/>
                </a:solidFill>
                <a:latin typeface="黑体" panose="02010609060101010101" pitchFamily="49" charset="-122"/>
                <a:ea typeface="黑体" panose="02010609060101010101" pitchFamily="49" charset="-122"/>
              </a:rPr>
              <a:t> </a:t>
            </a:r>
            <a:r>
              <a:rPr lang="en-US" altLang="zh-CN" sz="2800">
                <a:solidFill>
                  <a:srgbClr val="000000"/>
                </a:solidFill>
                <a:latin typeface="黑体" panose="02010609060101010101" pitchFamily="49" charset="-122"/>
                <a:ea typeface="黑体" panose="02010609060101010101" pitchFamily="49" charset="-122"/>
              </a:rPr>
              <a:t>2  </a:t>
            </a:r>
            <a:r>
              <a:rPr lang="zh-CN" altLang="en-US" sz="2800">
                <a:solidFill>
                  <a:srgbClr val="000000"/>
                </a:solidFill>
                <a:latin typeface="黑体" panose="02010609060101010101" pitchFamily="49" charset="-122"/>
                <a:ea typeface="黑体" panose="02010609060101010101" pitchFamily="49" charset="-122"/>
              </a:rPr>
              <a:t>论题：新航路开辟给</a:t>
            </a:r>
            <a:r>
              <a:rPr lang="zh-CN" altLang="en-US" sz="2800">
                <a:solidFill>
                  <a:srgbClr val="FF3300"/>
                </a:solidFill>
                <a:latin typeface="黑体" panose="02010609060101010101" pitchFamily="49" charset="-122"/>
                <a:ea typeface="黑体" panose="02010609060101010101" pitchFamily="49" charset="-122"/>
              </a:rPr>
              <a:t>明代的影响</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阐述：新航路的开辟结束了世界各地相对孤立的状态，各地文明开始会合交融，日益连成一个整体，以西欧为中心的世界市场的雏形开始出现。新航路的开辟后，中国的</a:t>
            </a:r>
            <a:r>
              <a:rPr lang="zh-CN" altLang="en-US" sz="2800">
                <a:solidFill>
                  <a:srgbClr val="FF3300"/>
                </a:solidFill>
                <a:latin typeface="黑体" panose="02010609060101010101" pitchFamily="49" charset="-122"/>
                <a:ea typeface="黑体" panose="02010609060101010101" pitchFamily="49" charset="-122"/>
              </a:rPr>
              <a:t>茶叶、瓷器</a:t>
            </a:r>
            <a:r>
              <a:rPr lang="zh-CN" altLang="en-US" sz="2800">
                <a:solidFill>
                  <a:srgbClr val="000000"/>
                </a:solidFill>
                <a:latin typeface="黑体" panose="02010609060101010101" pitchFamily="49" charset="-122"/>
                <a:ea typeface="黑体" panose="02010609060101010101" pitchFamily="49" charset="-122"/>
              </a:rPr>
              <a:t>大量输往欧洲，美洲</a:t>
            </a:r>
            <a:r>
              <a:rPr lang="zh-CN" altLang="en-US" sz="2800">
                <a:solidFill>
                  <a:srgbClr val="FF3300"/>
                </a:solidFill>
                <a:latin typeface="黑体" panose="02010609060101010101" pitchFamily="49" charset="-122"/>
                <a:ea typeface="黑体" panose="02010609060101010101" pitchFamily="49" charset="-122"/>
              </a:rPr>
              <a:t>白银</a:t>
            </a:r>
            <a:r>
              <a:rPr lang="zh-CN" altLang="en-US" sz="2800">
                <a:solidFill>
                  <a:srgbClr val="000000"/>
                </a:solidFill>
                <a:latin typeface="黑体" panose="02010609060101010101" pitchFamily="49" charset="-122"/>
                <a:ea typeface="黑体" panose="02010609060101010101" pitchFamily="49" charset="-122"/>
              </a:rPr>
              <a:t>大量流入中国，明中后期白银成为普遍流通的货币；一条鞭法改革，推行货币地租，征收统一的银两；美洲的</a:t>
            </a:r>
            <a:r>
              <a:rPr lang="zh-CN" altLang="en-US" sz="2800">
                <a:solidFill>
                  <a:srgbClr val="FF3300"/>
                </a:solidFill>
                <a:latin typeface="黑体" panose="02010609060101010101" pitchFamily="49" charset="-122"/>
                <a:ea typeface="黑体" panose="02010609060101010101" pitchFamily="49" charset="-122"/>
              </a:rPr>
              <a:t>玉米、番薯、马铃薯</a:t>
            </a:r>
            <a:r>
              <a:rPr lang="zh-CN" altLang="en-US" sz="2800">
                <a:solidFill>
                  <a:srgbClr val="000000"/>
                </a:solidFill>
                <a:latin typeface="黑体" panose="02010609060101010101" pitchFamily="49" charset="-122"/>
                <a:ea typeface="黑体" panose="02010609060101010101" pitchFamily="49" charset="-122"/>
              </a:rPr>
              <a:t>等高产作物传入中国，有利于农产品商品化，有利于中国人口的增值；欧洲</a:t>
            </a:r>
            <a:r>
              <a:rPr lang="zh-CN" altLang="en-US" sz="2800">
                <a:solidFill>
                  <a:srgbClr val="FF3300"/>
                </a:solidFill>
                <a:latin typeface="黑体" panose="02010609060101010101" pitchFamily="49" charset="-122"/>
                <a:ea typeface="黑体" panose="02010609060101010101" pitchFamily="49" charset="-122"/>
              </a:rPr>
              <a:t>传教士东来</a:t>
            </a:r>
            <a:r>
              <a:rPr lang="zh-CN" altLang="en-US" sz="2800">
                <a:solidFill>
                  <a:srgbClr val="000000"/>
                </a:solidFill>
                <a:latin typeface="黑体" panose="02010609060101010101" pitchFamily="49" charset="-122"/>
                <a:ea typeface="黑体" panose="02010609060101010101" pitchFamily="49" charset="-122"/>
              </a:rPr>
              <a:t>，客观上传播了西方自然科学知识，同时也把中国文化带到欧洲，推动了欧洲的进步。欧洲</a:t>
            </a:r>
            <a:r>
              <a:rPr lang="zh-CN" altLang="en-US" sz="2800">
                <a:solidFill>
                  <a:srgbClr val="FF3300"/>
                </a:solidFill>
                <a:latin typeface="黑体" panose="02010609060101010101" pitchFamily="49" charset="-122"/>
                <a:ea typeface="黑体" panose="02010609060101010101" pitchFamily="49" charset="-122"/>
              </a:rPr>
              <a:t>殖民者</a:t>
            </a:r>
            <a:r>
              <a:rPr lang="zh-CN" altLang="en-US" sz="2800">
                <a:solidFill>
                  <a:srgbClr val="000000"/>
                </a:solidFill>
                <a:latin typeface="黑体" panose="02010609060101010101" pitchFamily="49" charset="-122"/>
                <a:ea typeface="黑体" panose="02010609060101010101" pitchFamily="49" charset="-122"/>
              </a:rPr>
              <a:t>的东来，占据澳门、台湾，威胁着封建统治，损害了国家主权。</a:t>
            </a:r>
          </a:p>
          <a:p>
            <a:pPr eaLnBrk="1" hangingPunct="1">
              <a:spcBef>
                <a:spcPct val="0"/>
              </a:spcBef>
              <a:buClrTx/>
              <a:buSzTx/>
              <a:buFontTx/>
              <a:buNone/>
            </a:pPr>
            <a:r>
              <a:rPr lang="zh-CN" altLang="en-US" sz="2800">
                <a:solidFill>
                  <a:srgbClr val="000000"/>
                </a:solidFill>
                <a:latin typeface="黑体" panose="02010609060101010101" pitchFamily="49" charset="-122"/>
                <a:ea typeface="黑体" panose="02010609060101010101" pitchFamily="49" charset="-122"/>
              </a:rPr>
              <a:t>  总之，新航路开辟既给中国带来了积极影响，又给中国带来殖民侵略的威胁。</a:t>
            </a:r>
          </a:p>
        </p:txBody>
      </p:sp>
      <p:sp>
        <p:nvSpPr>
          <p:cNvPr id="230404" name="AutoShape 4"/>
          <p:cNvSpPr>
            <a:spLocks noChangeArrowheads="1"/>
          </p:cNvSpPr>
          <p:nvPr/>
        </p:nvSpPr>
        <p:spPr bwMode="auto">
          <a:xfrm>
            <a:off x="3886200" y="1143000"/>
            <a:ext cx="3048000" cy="762000"/>
          </a:xfrm>
          <a:prstGeom prst="wedgeRoundRectCallout">
            <a:avLst>
              <a:gd name="adj1" fmla="val -33088"/>
              <a:gd name="adj2" fmla="val 145051"/>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新航路开辟的世界影响</a:t>
            </a:r>
          </a:p>
        </p:txBody>
      </p:sp>
      <p:sp>
        <p:nvSpPr>
          <p:cNvPr id="230405" name="AutoShape 5"/>
          <p:cNvSpPr>
            <a:spLocks noChangeArrowheads="1"/>
          </p:cNvSpPr>
          <p:nvPr/>
        </p:nvSpPr>
        <p:spPr bwMode="auto">
          <a:xfrm>
            <a:off x="3657600" y="3352800"/>
            <a:ext cx="3124200" cy="838200"/>
          </a:xfrm>
          <a:prstGeom prst="wedgeRoundRectCallout">
            <a:avLst>
              <a:gd name="adj1" fmla="val -48028"/>
              <a:gd name="adj2" fmla="val 67824"/>
              <a:gd name="adj3" fmla="val 16667"/>
            </a:avLst>
          </a:prstGeom>
          <a:solidFill>
            <a:srgbClr val="FFFFFF"/>
          </a:solidFill>
          <a:ln w="9525" algn="ctr">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SzPct val="75000"/>
              <a:buFont typeface="Wingdings" panose="05000000000000000000" pitchFamily="2" charset="2"/>
              <a:buChar char="v"/>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8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hlink"/>
              </a:buClr>
              <a:buSzPct val="85000"/>
              <a:buFont typeface="Wingdings" panose="05000000000000000000" pitchFamily="2" charset="2"/>
              <a:buChar char="v"/>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90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hlink"/>
              </a:buClr>
              <a:buSzPct val="85000"/>
              <a:buFont typeface="Wingdings" panose="05000000000000000000" pitchFamily="2" charset="2"/>
              <a:buChar char="v"/>
              <a:defRPr sz="2000">
                <a:solidFill>
                  <a:schemeClr val="tx1"/>
                </a:solidFill>
                <a:latin typeface="Arial" panose="020B0604020202020204" pitchFamily="34" charset="0"/>
                <a:ea typeface="宋体" panose="02010600030101010101" pitchFamily="2" charset="-122"/>
              </a:defRPr>
            </a:lvl9pPr>
          </a:lstStyle>
          <a:p>
            <a:pPr algn="ctr" eaLnBrk="1" hangingPunct="1">
              <a:spcBef>
                <a:spcPct val="0"/>
              </a:spcBef>
              <a:buClrTx/>
              <a:buSzTx/>
              <a:buFontTx/>
              <a:buNone/>
            </a:pPr>
            <a:r>
              <a:rPr lang="zh-CN" altLang="en-US">
                <a:solidFill>
                  <a:srgbClr val="FF3300"/>
                </a:solidFill>
                <a:latin typeface="黑体" panose="02010609060101010101" pitchFamily="49" charset="-122"/>
                <a:ea typeface="黑体" panose="02010609060101010101" pitchFamily="49" charset="-122"/>
              </a:rPr>
              <a:t>经济</a:t>
            </a:r>
            <a:r>
              <a:rPr lang="en-US" altLang="zh-CN">
                <a:solidFill>
                  <a:srgbClr val="FF3300"/>
                </a:solidFill>
                <a:latin typeface="黑体" panose="02010609060101010101" pitchFamily="49" charset="-122"/>
                <a:ea typeface="黑体" panose="02010609060101010101" pitchFamily="49" charset="-122"/>
              </a:rPr>
              <a:t>\</a:t>
            </a:r>
            <a:r>
              <a:rPr lang="zh-CN" altLang="en-US">
                <a:solidFill>
                  <a:srgbClr val="FF3300"/>
                </a:solidFill>
                <a:latin typeface="黑体" panose="02010609060101010101" pitchFamily="49" charset="-122"/>
                <a:ea typeface="黑体" panose="02010609060101010101" pitchFamily="49" charset="-122"/>
              </a:rPr>
              <a:t>政治</a:t>
            </a:r>
            <a:r>
              <a:rPr lang="en-US" altLang="zh-CN">
                <a:solidFill>
                  <a:srgbClr val="FF3300"/>
                </a:solidFill>
                <a:latin typeface="黑体" panose="02010609060101010101" pitchFamily="49" charset="-122"/>
                <a:ea typeface="黑体" panose="02010609060101010101" pitchFamily="49" charset="-122"/>
              </a:rPr>
              <a:t>\</a:t>
            </a:r>
            <a:r>
              <a:rPr lang="zh-CN" altLang="en-US">
                <a:solidFill>
                  <a:srgbClr val="FF3300"/>
                </a:solidFill>
                <a:latin typeface="黑体" panose="02010609060101010101" pitchFamily="49" charset="-122"/>
                <a:ea typeface="黑体" panose="02010609060101010101" pitchFamily="49" charset="-122"/>
              </a:rPr>
              <a:t>外交的具体表现</a:t>
            </a:r>
          </a:p>
        </p:txBody>
      </p:sp>
      <p:sp>
        <p:nvSpPr>
          <p:cNvPr id="6" name="矩形 5"/>
          <p:cNvSpPr/>
          <p:nvPr/>
        </p:nvSpPr>
        <p:spPr>
          <a:xfrm>
            <a:off x="179512" y="115669"/>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14198181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anim calcmode="lin" valueType="num">
                                      <p:cBhvr additive="base">
                                        <p:cTn id="7" dur="500" fill="hold"/>
                                        <p:tgtEl>
                                          <p:spTgt spid="2304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0403">
                                            <p:txEl>
                                              <p:pRg st="1" end="1"/>
                                            </p:txEl>
                                          </p:spTgt>
                                        </p:tgtEl>
                                        <p:attrNameLst>
                                          <p:attrName>style.visibility</p:attrName>
                                        </p:attrNameLst>
                                      </p:cBhvr>
                                      <p:to>
                                        <p:strVal val="visible"/>
                                      </p:to>
                                    </p:set>
                                    <p:anim calcmode="lin" valueType="num">
                                      <p:cBhvr additive="base">
                                        <p:cTn id="13" dur="500" fill="hold"/>
                                        <p:tgtEl>
                                          <p:spTgt spid="2304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0403">
                                            <p:txEl>
                                              <p:pRg st="2" end="2"/>
                                            </p:txEl>
                                          </p:spTgt>
                                        </p:tgtEl>
                                        <p:attrNameLst>
                                          <p:attrName>style.visibility</p:attrName>
                                        </p:attrNameLst>
                                      </p:cBhvr>
                                      <p:to>
                                        <p:strVal val="visible"/>
                                      </p:to>
                                    </p:set>
                                    <p:anim calcmode="lin" valueType="num">
                                      <p:cBhvr additive="base">
                                        <p:cTn id="19" dur="500" fill="hold"/>
                                        <p:tgtEl>
                                          <p:spTgt spid="2304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0404"/>
                                        </p:tgtEl>
                                        <p:attrNameLst>
                                          <p:attrName>style.visibility</p:attrName>
                                        </p:attrNameLst>
                                      </p:cBhvr>
                                      <p:to>
                                        <p:strVal val="visible"/>
                                      </p:to>
                                    </p:set>
                                    <p:anim calcmode="lin" valueType="num">
                                      <p:cBhvr additive="base">
                                        <p:cTn id="25" dur="500" fill="hold"/>
                                        <p:tgtEl>
                                          <p:spTgt spid="230404"/>
                                        </p:tgtEl>
                                        <p:attrNameLst>
                                          <p:attrName>ppt_x</p:attrName>
                                        </p:attrNameLst>
                                      </p:cBhvr>
                                      <p:tavLst>
                                        <p:tav tm="0">
                                          <p:val>
                                            <p:strVal val="#ppt_x"/>
                                          </p:val>
                                        </p:tav>
                                        <p:tav tm="100000">
                                          <p:val>
                                            <p:strVal val="#ppt_x"/>
                                          </p:val>
                                        </p:tav>
                                      </p:tavLst>
                                    </p:anim>
                                    <p:anim calcmode="lin" valueType="num">
                                      <p:cBhvr additive="base">
                                        <p:cTn id="26"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0405"/>
                                        </p:tgtEl>
                                        <p:attrNameLst>
                                          <p:attrName>style.visibility</p:attrName>
                                        </p:attrNameLst>
                                      </p:cBhvr>
                                      <p:to>
                                        <p:strVal val="visible"/>
                                      </p:to>
                                    </p:set>
                                    <p:anim calcmode="lin" valueType="num">
                                      <p:cBhvr additive="base">
                                        <p:cTn id="31" dur="500" fill="hold"/>
                                        <p:tgtEl>
                                          <p:spTgt spid="230405"/>
                                        </p:tgtEl>
                                        <p:attrNameLst>
                                          <p:attrName>ppt_x</p:attrName>
                                        </p:attrNameLst>
                                      </p:cBhvr>
                                      <p:tavLst>
                                        <p:tav tm="0">
                                          <p:val>
                                            <p:strVal val="#ppt_x"/>
                                          </p:val>
                                        </p:tav>
                                        <p:tav tm="100000">
                                          <p:val>
                                            <p:strVal val="#ppt_x"/>
                                          </p:val>
                                        </p:tav>
                                      </p:tavLst>
                                    </p:anim>
                                    <p:anim calcmode="lin" valueType="num">
                                      <p:cBhvr additive="base">
                                        <p:cTn id="32" dur="500" fill="hold"/>
                                        <p:tgtEl>
                                          <p:spTgt spid="2304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P spid="23040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7" name="内容占位符 2"/>
          <p:cNvSpPr>
            <a:spLocks noGrp="1"/>
          </p:cNvSpPr>
          <p:nvPr>
            <p:ph idx="1"/>
          </p:nvPr>
        </p:nvSpPr>
        <p:spPr>
          <a:xfrm>
            <a:off x="251520" y="913731"/>
            <a:ext cx="9141395" cy="5439444"/>
          </a:xfrm>
        </p:spPr>
        <p:txBody>
          <a:bodyPr wrap="square" lIns="91440" tIns="45720" rIns="91440" bIns="45720" anchor="t"/>
          <a:lstStyle/>
          <a:p>
            <a:r>
              <a:rPr lang="zh-CN" altLang="en-US" sz="32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2</a:t>
            </a:r>
            <a:r>
              <a:rPr lang="zh-CN" altLang="en-US"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01</a:t>
            </a:r>
            <a:r>
              <a:rPr lang="en-US" altLang="zh-CN"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8</a:t>
            </a:r>
            <a:r>
              <a:rPr lang="zh-CN" altLang="en-US"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年</a:t>
            </a:r>
            <a:r>
              <a:rPr lang="zh-CN" altLang="en-US" sz="2800" dirty="0">
                <a:solidFill>
                  <a:srgbClr val="0000FF"/>
                </a:solidFill>
                <a:latin typeface="黑体" panose="02010609060101010101" pitchFamily="49" charset="-122"/>
                <a:ea typeface="黑体" panose="02010609060101010101" pitchFamily="49" charset="-122"/>
                <a:sym typeface="华文细黑" panose="02010600040101010101" pitchFamily="2" charset="-122"/>
              </a:rPr>
              <a:t>Ⅰ卷</a:t>
            </a:r>
            <a:r>
              <a:rPr lang="en-US" altLang="zh-CN"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42</a:t>
            </a:r>
            <a:r>
              <a:rPr lang="zh-CN" altLang="en-US" sz="2800" b="1" dirty="0">
                <a:latin typeface="楷体" panose="02010609060101010101" charset="-122"/>
                <a:ea typeface="楷体" panose="02010609060101010101" charset="-122"/>
                <a:sym typeface="+mn-ea"/>
              </a:rPr>
              <a:t>结合世界近代史的所学知识，从上述梗概中</a:t>
            </a:r>
            <a:r>
              <a:rPr lang="zh-CN" altLang="en-US" sz="2800" b="1" dirty="0">
                <a:solidFill>
                  <a:srgbClr val="FF0000"/>
                </a:solidFill>
                <a:latin typeface="楷体" panose="02010609060101010101" charset="-122"/>
                <a:ea typeface="楷体" panose="02010609060101010101" charset="-122"/>
                <a:sym typeface="+mn-ea"/>
              </a:rPr>
              <a:t>提取一个情节</a:t>
            </a:r>
            <a:r>
              <a:rPr lang="zh-CN" altLang="en-US" sz="2800" b="1" dirty="0">
                <a:latin typeface="楷体" panose="02010609060101010101" charset="-122"/>
                <a:ea typeface="楷体" panose="02010609060101010101" charset="-122"/>
                <a:sym typeface="+mn-ea"/>
              </a:rPr>
              <a:t>，指出它所反映的</a:t>
            </a:r>
            <a:r>
              <a:rPr lang="zh-CN" altLang="en-US" sz="2800" b="1" dirty="0">
                <a:solidFill>
                  <a:srgbClr val="FF0000"/>
                </a:solidFill>
                <a:latin typeface="楷体" panose="02010609060101010101" charset="-122"/>
                <a:ea typeface="楷体" panose="02010609060101010101" charset="-122"/>
                <a:sym typeface="+mn-ea"/>
              </a:rPr>
              <a:t>近代早期重大历史现象</a:t>
            </a:r>
            <a:r>
              <a:rPr lang="zh-CN" altLang="en-US" sz="2800" b="1" dirty="0">
                <a:latin typeface="楷体" panose="02010609060101010101" charset="-122"/>
                <a:ea typeface="楷体" panose="02010609060101010101" charset="-122"/>
                <a:sym typeface="+mn-ea"/>
              </a:rPr>
              <a:t>，并</a:t>
            </a:r>
            <a:r>
              <a:rPr lang="zh-CN" altLang="en-US" sz="2800" b="1" dirty="0">
                <a:solidFill>
                  <a:srgbClr val="FF0000"/>
                </a:solidFill>
                <a:latin typeface="楷体" panose="02010609060101010101" charset="-122"/>
                <a:ea typeface="楷体" panose="02010609060101010101" charset="-122"/>
                <a:sym typeface="+mn-ea"/>
              </a:rPr>
              <a:t>概述和评价该历史现象</a:t>
            </a:r>
            <a:r>
              <a:rPr lang="zh-CN" altLang="en-US" sz="2800" b="1" dirty="0">
                <a:latin typeface="楷体" panose="02010609060101010101" charset="-122"/>
                <a:ea typeface="楷体" panose="02010609060101010101" charset="-122"/>
                <a:sym typeface="+mn-ea"/>
              </a:rPr>
              <a:t>。</a:t>
            </a:r>
            <a:endParaRPr lang="zh-CN" altLang="en-US" sz="2800" b="1" dirty="0">
              <a:latin typeface="楷体" panose="02010609060101010101" charset="-122"/>
              <a:ea typeface="楷体" panose="02010609060101010101" charset="-122"/>
            </a:endParaRPr>
          </a:p>
          <a:p>
            <a:r>
              <a:rPr lang="zh-CN" altLang="en-US" sz="2800" b="1" dirty="0">
                <a:latin typeface="+mn-ea"/>
                <a:sym typeface="+mn-ea"/>
              </a:rPr>
              <a:t>（要求：简要写出所提取的小说情节及历史现象，对历史现象的概述和评价准确全面。</a:t>
            </a:r>
            <a:r>
              <a:rPr lang="zh-CN" altLang="en-US" sz="2800" b="1" dirty="0" smtClean="0">
                <a:latin typeface="+mn-ea"/>
                <a:sym typeface="+mn-ea"/>
              </a:rPr>
              <a:t>）</a:t>
            </a:r>
            <a:endParaRPr lang="zh-CN" altLang="en-US" sz="2800" dirty="0">
              <a:latin typeface="+mn-ea"/>
            </a:endParaRPr>
          </a:p>
          <a:p>
            <a:r>
              <a:rPr lang="en-US" altLang="zh-CN"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2018</a:t>
            </a:r>
            <a:r>
              <a:rPr lang="zh-CN" altLang="en-US"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年</a:t>
            </a:r>
            <a:r>
              <a:rPr lang="zh-CN" altLang="en-US" sz="2800" dirty="0">
                <a:solidFill>
                  <a:srgbClr val="0000FF"/>
                </a:solidFill>
                <a:latin typeface="黑体" panose="02010609060101010101" pitchFamily="49" charset="-122"/>
                <a:ea typeface="黑体" panose="02010609060101010101" pitchFamily="49" charset="-122"/>
                <a:sym typeface="华文细黑" panose="02010600040101010101" pitchFamily="2" charset="-122"/>
              </a:rPr>
              <a:t>Ⅱ卷</a:t>
            </a:r>
            <a:r>
              <a:rPr lang="en-US" altLang="zh-CN" sz="2800" dirty="0" smtClean="0">
                <a:solidFill>
                  <a:srgbClr val="0000FF"/>
                </a:solidFill>
                <a:latin typeface="黑体" panose="02010609060101010101" pitchFamily="49" charset="-122"/>
                <a:ea typeface="黑体" panose="02010609060101010101" pitchFamily="49" charset="-122"/>
                <a:sym typeface="华文细黑" panose="02010600040101010101" pitchFamily="2" charset="-122"/>
              </a:rPr>
              <a:t>42</a:t>
            </a:r>
            <a:r>
              <a:rPr lang="zh-CN" altLang="en-US" sz="2800" b="1" dirty="0">
                <a:latin typeface="楷体" panose="02010609060101010101" charset="-122"/>
                <a:ea typeface="楷体" panose="02010609060101010101" charset="-122"/>
                <a:cs typeface="楷体" panose="02010609060101010101" charset="-122"/>
                <a:sym typeface="+mn-ea"/>
              </a:rPr>
              <a:t>材料提供了一个中国近代企业发展的案例，</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蕴含了现代化的诸多启示。</a:t>
            </a:r>
            <a:r>
              <a:rPr lang="zh-CN" altLang="en-US" sz="2800" b="1" dirty="0">
                <a:latin typeface="楷体" panose="02010609060101010101" charset="-122"/>
                <a:ea typeface="楷体" panose="02010609060101010101" charset="-122"/>
                <a:cs typeface="楷体" panose="02010609060101010101" charset="-122"/>
                <a:sym typeface="+mn-ea"/>
              </a:rPr>
              <a:t>从材料中</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提炼一个启示</a:t>
            </a:r>
            <a:r>
              <a:rPr lang="zh-CN" altLang="en-US" sz="2800" b="1" dirty="0">
                <a:latin typeface="楷体" panose="02010609060101010101" charset="-122"/>
                <a:ea typeface="楷体" panose="02010609060101010101" charset="-122"/>
                <a:cs typeface="楷体" panose="02010609060101010101" charset="-122"/>
                <a:sym typeface="+mn-ea"/>
              </a:rPr>
              <a:t>，并结合所学的</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中国近现代史</a:t>
            </a:r>
            <a:r>
              <a:rPr lang="zh-CN" altLang="en-US" sz="2800" b="1" dirty="0">
                <a:latin typeface="楷体" panose="02010609060101010101" charset="-122"/>
                <a:ea typeface="楷体" panose="02010609060101010101" charset="-122"/>
                <a:cs typeface="楷体" panose="02010609060101010101" charset="-122"/>
                <a:sym typeface="+mn-ea"/>
              </a:rPr>
              <a:t>知识予以说明。（要求：观点明确，史论结合，言之成理。</a:t>
            </a:r>
            <a:r>
              <a:rPr lang="zh-CN" altLang="en-US" sz="2800" b="1" dirty="0" smtClean="0">
                <a:latin typeface="楷体" panose="02010609060101010101" charset="-122"/>
                <a:ea typeface="楷体" panose="02010609060101010101" charset="-122"/>
                <a:cs typeface="楷体" panose="02010609060101010101" charset="-122"/>
                <a:sym typeface="+mn-ea"/>
              </a:rPr>
              <a:t>）</a:t>
            </a:r>
            <a:endParaRPr lang="en-US" altLang="zh-CN" sz="2800" b="1" dirty="0" smtClean="0">
              <a:latin typeface="楷体" panose="02010609060101010101" charset="-122"/>
              <a:ea typeface="楷体" panose="02010609060101010101" charset="-122"/>
              <a:cs typeface="楷体" panose="02010609060101010101" charset="-122"/>
              <a:sym typeface="+mn-ea"/>
            </a:endParaRPr>
          </a:p>
          <a:p>
            <a:r>
              <a:rPr lang="en-US" altLang="zh-CN" sz="2800" dirty="0" smtClean="0">
                <a:solidFill>
                  <a:srgbClr val="0000FF"/>
                </a:solidFill>
                <a:latin typeface="华文细黑" panose="02010600040101010101" pitchFamily="2" charset="-122"/>
                <a:ea typeface="黑体" panose="02010609060101010101" pitchFamily="49" charset="-122"/>
              </a:rPr>
              <a:t>2018</a:t>
            </a:r>
            <a:r>
              <a:rPr lang="zh-CN" altLang="en-US" sz="2800" dirty="0" smtClean="0">
                <a:solidFill>
                  <a:srgbClr val="0000FF"/>
                </a:solidFill>
                <a:latin typeface="华文细黑" panose="02010600040101010101" pitchFamily="2" charset="-122"/>
                <a:ea typeface="黑体" panose="02010609060101010101" pitchFamily="49" charset="-122"/>
              </a:rPr>
              <a:t>Ⅲ</a:t>
            </a:r>
            <a:r>
              <a:rPr lang="zh-CN" altLang="en-US" sz="2800" dirty="0">
                <a:solidFill>
                  <a:srgbClr val="0000FF"/>
                </a:solidFill>
                <a:latin typeface="华文细黑" panose="02010600040101010101" pitchFamily="2" charset="-122"/>
                <a:ea typeface="黑体" panose="02010609060101010101" pitchFamily="49" charset="-122"/>
              </a:rPr>
              <a:t>卷</a:t>
            </a:r>
            <a:r>
              <a:rPr lang="en-US" altLang="zh-CN" sz="2800" dirty="0" smtClean="0">
                <a:solidFill>
                  <a:srgbClr val="0000FF"/>
                </a:solidFill>
                <a:latin typeface="华文细黑" panose="02010600040101010101" pitchFamily="2" charset="-122"/>
                <a:ea typeface="黑体" panose="02010609060101010101" pitchFamily="49" charset="-122"/>
              </a:rPr>
              <a:t>42</a:t>
            </a:r>
            <a:r>
              <a:rPr lang="zh-CN" altLang="zh-CN" sz="2800" dirty="0" smtClean="0">
                <a:latin typeface="楷体" panose="02010609060101010101" charset="-122"/>
                <a:ea typeface="楷体" panose="02010609060101010101" charset="-122"/>
                <a:cs typeface="楷体" panose="02010609060101010101" charset="-122"/>
              </a:rPr>
              <a:t>根据</a:t>
            </a:r>
            <a:r>
              <a:rPr lang="zh-CN" altLang="zh-CN" sz="2800" dirty="0">
                <a:latin typeface="楷体" panose="02010609060101010101" charset="-122"/>
                <a:ea typeface="楷体" panose="02010609060101010101" charset="-122"/>
                <a:cs typeface="楷体" panose="02010609060101010101" charset="-122"/>
              </a:rPr>
              <a:t>材料并结合所学中国古代史知识，对表</a:t>
            </a:r>
            <a:r>
              <a:rPr lang="zh-CN" altLang="zh-CN" sz="2800" dirty="0" smtClean="0">
                <a:latin typeface="楷体" panose="02010609060101010101" charset="-122"/>
                <a:ea typeface="楷体" panose="02010609060101010101" charset="-122"/>
                <a:cs typeface="楷体" panose="02010609060101010101" charset="-122"/>
              </a:rPr>
              <a:t>4</a:t>
            </a:r>
            <a:r>
              <a:rPr lang="zh-CN" altLang="zh-CN" sz="2800" dirty="0"/>
              <a:t>东汉史学家班固所撰《汉书·古今人表》中的部分人物及相应等级</a:t>
            </a:r>
            <a:r>
              <a:rPr lang="zh-CN" altLang="zh-CN" sz="2800" dirty="0" smtClean="0">
                <a:latin typeface="楷体" panose="02010609060101010101" charset="-122"/>
                <a:ea typeface="楷体" panose="02010609060101010101" charset="-122"/>
                <a:cs typeface="楷体" panose="02010609060101010101" charset="-122"/>
              </a:rPr>
              <a:t>的</a:t>
            </a:r>
            <a:r>
              <a:rPr lang="zh-CN" altLang="zh-CN" sz="2800" dirty="0">
                <a:latin typeface="楷体" panose="02010609060101010101" charset="-122"/>
                <a:ea typeface="楷体" panose="02010609060101010101" charset="-122"/>
                <a:cs typeface="楷体" panose="02010609060101010101" charset="-122"/>
              </a:rPr>
              <a:t>内容提出自己的</a:t>
            </a:r>
            <a:r>
              <a:rPr lang="zh-CN" altLang="zh-CN" sz="2800" dirty="0">
                <a:solidFill>
                  <a:srgbClr val="FF0000"/>
                </a:solidFill>
                <a:latin typeface="楷体" panose="02010609060101010101" charset="-122"/>
                <a:ea typeface="楷体" panose="02010609060101010101" charset="-122"/>
                <a:cs typeface="楷体" panose="02010609060101010101" charset="-122"/>
              </a:rPr>
              <a:t>看法</a:t>
            </a:r>
            <a:r>
              <a:rPr lang="zh-CN" altLang="zh-CN" sz="2800" dirty="0">
                <a:latin typeface="楷体" panose="02010609060101010101" charset="-122"/>
                <a:ea typeface="楷体" panose="02010609060101010101" charset="-122"/>
                <a:cs typeface="楷体" panose="02010609060101010101" charset="-122"/>
              </a:rPr>
              <a:t>，并予以说明。（要求：看法具体明确，说明须史论结合。）</a:t>
            </a:r>
            <a:endParaRPr lang="en-US" altLang="zh-CN" sz="2800"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323528" y="5999956"/>
            <a:ext cx="8312150" cy="706437"/>
          </a:xfrm>
          <a:prstGeom prst="rect">
            <a:avLst/>
          </a:prstGeom>
          <a:solidFill>
            <a:srgbClr val="FFF5CC"/>
          </a:solidFill>
          <a:ln w="50800" cap="flat" cmpd="sng">
            <a:solidFill>
              <a:srgbClr val="FF0000"/>
            </a:solidFill>
            <a:prstDash val="solid"/>
            <a:round/>
            <a:headEnd type="none" w="med" len="med"/>
            <a:tailEnd type="none" w="med" len="med"/>
          </a:ln>
        </p:spPr>
        <p:txBody>
          <a:bodyPr wrap="none" anchor="t">
            <a:spAutoFit/>
          </a:bodyPr>
          <a:lstStyle/>
          <a:p>
            <a:r>
              <a:rPr lang="zh-CN" altLang="en-US" sz="4000" dirty="0">
                <a:latin typeface="黑体" panose="02010609060101010101" pitchFamily="49" charset="-122"/>
                <a:ea typeface="黑体" panose="02010609060101010101" pitchFamily="49" charset="-122"/>
              </a:rPr>
              <a:t>提取信息━━自拟论题</a:t>
            </a:r>
            <a:r>
              <a:rPr lang="zh-CN" altLang="en-US" sz="4000" dirty="0">
                <a:latin typeface="黑体" panose="02010609060101010101" pitchFamily="49" charset="-122"/>
                <a:ea typeface="黑体" panose="02010609060101010101" pitchFamily="49" charset="-122"/>
                <a:sym typeface="华文细黑" panose="02010600040101010101" pitchFamily="2" charset="-122"/>
              </a:rPr>
              <a:t>━━简要阐述</a:t>
            </a:r>
            <a:endParaRPr lang="en-US" altLang="zh-CN" sz="4000" dirty="0">
              <a:latin typeface="黑体" panose="02010609060101010101" pitchFamily="49" charset="-122"/>
              <a:ea typeface="黑体" panose="02010609060101010101" pitchFamily="49" charset="-122"/>
              <a:sym typeface="华文细黑" panose="02010600040101010101" pitchFamily="2" charset="-122"/>
            </a:endParaRPr>
          </a:p>
        </p:txBody>
      </p:sp>
      <p:sp>
        <p:nvSpPr>
          <p:cNvPr id="4" name="矩形 3"/>
          <p:cNvSpPr/>
          <p:nvPr/>
        </p:nvSpPr>
        <p:spPr>
          <a:xfrm>
            <a:off x="318810" y="237347"/>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(1)</a:t>
            </a:r>
            <a:r>
              <a:rPr lang="zh-CN" altLang="en-US" sz="40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发现问题题型的探索趋向成熟</a:t>
            </a:r>
          </a:p>
        </p:txBody>
      </p:sp>
    </p:spTree>
    <p:extLst>
      <p:ext uri="{BB962C8B-B14F-4D97-AF65-F5344CB8AC3E}">
        <p14:creationId xmlns:p14="http://schemas.microsoft.com/office/powerpoint/2010/main" val="13193376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7">
                                            <p:txEl>
                                              <p:pRg st="0" end="0"/>
                                            </p:txEl>
                                          </p:spTgt>
                                        </p:tgtEl>
                                        <p:attrNameLst>
                                          <p:attrName>style.visibility</p:attrName>
                                        </p:attrNameLst>
                                      </p:cBhvr>
                                      <p:to>
                                        <p:strVal val="visible"/>
                                      </p:to>
                                    </p:set>
                                    <p:anim calcmode="lin" valueType="num">
                                      <p:cBhvr additive="base">
                                        <p:cTn id="7" dur="500" fill="hold"/>
                                        <p:tgtEl>
                                          <p:spTgt spid="552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5297">
                                            <p:txEl>
                                              <p:pRg st="1" end="1"/>
                                            </p:txEl>
                                          </p:spTgt>
                                        </p:tgtEl>
                                        <p:attrNameLst>
                                          <p:attrName>style.visibility</p:attrName>
                                        </p:attrNameLst>
                                      </p:cBhvr>
                                      <p:to>
                                        <p:strVal val="visible"/>
                                      </p:to>
                                    </p:set>
                                    <p:anim calcmode="lin" valueType="num">
                                      <p:cBhvr additive="base">
                                        <p:cTn id="11" dur="500" fill="hold"/>
                                        <p:tgtEl>
                                          <p:spTgt spid="5529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297">
                                            <p:txEl>
                                              <p:pRg st="2" end="2"/>
                                            </p:txEl>
                                          </p:spTgt>
                                        </p:tgtEl>
                                        <p:attrNameLst>
                                          <p:attrName>style.visibility</p:attrName>
                                        </p:attrNameLst>
                                      </p:cBhvr>
                                      <p:to>
                                        <p:strVal val="visible"/>
                                      </p:to>
                                    </p:set>
                                    <p:anim calcmode="lin" valueType="num">
                                      <p:cBhvr additive="base">
                                        <p:cTn id="17" dur="500" fill="hold"/>
                                        <p:tgtEl>
                                          <p:spTgt spid="5529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52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5297">
                                            <p:txEl>
                                              <p:pRg st="3" end="3"/>
                                            </p:txEl>
                                          </p:spTgt>
                                        </p:tgtEl>
                                        <p:attrNameLst>
                                          <p:attrName>style.visibility</p:attrName>
                                        </p:attrNameLst>
                                      </p:cBhvr>
                                      <p:to>
                                        <p:strVal val="visible"/>
                                      </p:to>
                                    </p:set>
                                    <p:anim calcmode="lin" valueType="num">
                                      <p:cBhvr additive="base">
                                        <p:cTn id="23" dur="500" fill="hold"/>
                                        <p:tgtEl>
                                          <p:spTgt spid="5529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52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ox(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67544" y="188640"/>
            <a:ext cx="8280920" cy="6678751"/>
          </a:xfrm>
          <a:prstGeom prst="rect">
            <a:avLst/>
          </a:prstGeom>
          <a:noFill/>
        </p:spPr>
        <p:txBody>
          <a:bodyPr wrap="square" rtlCol="0" anchor="t">
            <a:spAutoFit/>
          </a:bodyPr>
          <a:lstStyle/>
          <a:p>
            <a:r>
              <a:rPr lang="en-US"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42</a:t>
            </a:r>
            <a:r>
              <a:rPr lang="zh-CN" altLang="en-US" sz="2400" b="1" dirty="0" smtClean="0">
                <a:solidFill>
                  <a:srgbClr val="0070C0"/>
                </a:solidFill>
                <a:sym typeface="+mn-ea"/>
              </a:rPr>
              <a:t>（</a:t>
            </a:r>
            <a:r>
              <a:rPr lang="en-US" altLang="zh-CN" sz="2400" b="1" dirty="0">
                <a:solidFill>
                  <a:srgbClr val="0070C0"/>
                </a:solidFill>
                <a:sym typeface="+mn-ea"/>
              </a:rPr>
              <a:t>2018</a:t>
            </a:r>
            <a:r>
              <a:rPr lang="zh-CN" altLang="en-US" sz="2400" b="1" dirty="0" smtClean="0">
                <a:solidFill>
                  <a:srgbClr val="0070C0"/>
                </a:solidFill>
                <a:sym typeface="+mn-ea"/>
              </a:rPr>
              <a:t>年全国卷</a:t>
            </a:r>
            <a:r>
              <a:rPr lang="zh-CN" altLang="zh-CN" sz="2400" b="1" dirty="0"/>
              <a:t>Ⅱ </a:t>
            </a:r>
            <a:r>
              <a:rPr lang="zh-CN" altLang="en-US" sz="2400" b="1" dirty="0" smtClean="0">
                <a:solidFill>
                  <a:srgbClr val="0070C0"/>
                </a:solidFill>
                <a:sym typeface="+mn-ea"/>
              </a:rPr>
              <a:t>）</a:t>
            </a:r>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阅读材料，完成下列要求。（</a:t>
            </a:r>
            <a:r>
              <a:rPr lang="en-US" altLang="zh-CN" sz="2400" b="1" dirty="0">
                <a:solidFill>
                  <a:srgbClr val="0070C0"/>
                </a:solidFill>
                <a:latin typeface="楷体" panose="02010609060101010101" charset="-122"/>
                <a:ea typeface="楷体" panose="02010609060101010101" charset="-122"/>
                <a:cs typeface="楷体" panose="02010609060101010101" charset="-122"/>
                <a:sym typeface="+mn-ea"/>
              </a:rPr>
              <a:t>12</a:t>
            </a:r>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分）</a:t>
            </a:r>
            <a:endParaRPr lang="zh-CN" altLang="en-US" sz="2400" b="1" dirty="0">
              <a:latin typeface="楷体" panose="02010609060101010101" charset="-122"/>
              <a:ea typeface="楷体" panose="02010609060101010101" charset="-122"/>
              <a:cs typeface="楷体" panose="02010609060101010101" charset="-122"/>
              <a:sym typeface="+mn-ea"/>
            </a:endParaRPr>
          </a:p>
          <a:p>
            <a:r>
              <a:rPr lang="zh-CN" altLang="en-US" sz="2400" b="1" dirty="0">
                <a:latin typeface="楷体" panose="02010609060101010101" charset="-122"/>
                <a:ea typeface="楷体" panose="02010609060101010101" charset="-122"/>
                <a:cs typeface="楷体" panose="02010609060101010101" charset="-122"/>
                <a:sym typeface="+mn-ea"/>
              </a:rPr>
              <a:t>    </a:t>
            </a:r>
            <a:r>
              <a:rPr lang="zh-CN" altLang="en-US" sz="2800" b="1" dirty="0">
                <a:latin typeface="楷体" panose="02010609060101010101" charset="-122"/>
                <a:ea typeface="楷体" panose="02010609060101010101" charset="-122"/>
                <a:cs typeface="楷体" panose="02010609060101010101" charset="-122"/>
                <a:sym typeface="+mn-ea"/>
              </a:rPr>
              <a:t>材料  1889年，两广总督张之洞从英国预购炼铁机炉，有人提醒</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先要确定煤、铁</a:t>
            </a:r>
            <a:r>
              <a:rPr lang="zh-CN" altLang="en-US" sz="2800" b="1" dirty="0">
                <a:latin typeface="楷体" panose="02010609060101010101" charset="-122"/>
                <a:ea typeface="楷体" panose="02010609060101010101" charset="-122"/>
                <a:cs typeface="楷体" panose="02010609060101010101" charset="-122"/>
                <a:sym typeface="+mn-ea"/>
              </a:rPr>
              <a:t>质地才能配置合适的机炉，张之洞认为不必“先觅煤、铁</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而后购机炉”</a:t>
            </a:r>
            <a:r>
              <a:rPr lang="zh-CN" altLang="en-US" sz="2800" b="1" dirty="0">
                <a:latin typeface="楷体" panose="02010609060101010101" charset="-122"/>
                <a:ea typeface="楷体" panose="02010609060101010101" charset="-122"/>
                <a:cs typeface="楷体" panose="02010609060101010101" charset="-122"/>
                <a:sym typeface="+mn-ea"/>
              </a:rPr>
              <a:t>。张之洞调任湖广总督，购得大冶铁矿，开始筹建汉阳铁厂，由于</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找不到合适的煤，耗费六年时间和巨资，仍未能炼出合格的钢铁</a:t>
            </a:r>
            <a:r>
              <a:rPr lang="zh-CN" altLang="en-US" sz="2800" b="1" dirty="0">
                <a:latin typeface="楷体" panose="02010609060101010101" charset="-122"/>
                <a:ea typeface="楷体" panose="02010609060101010101" charset="-122"/>
                <a:cs typeface="楷体" panose="02010609060101010101" charset="-122"/>
                <a:sym typeface="+mn-ea"/>
              </a:rPr>
              <a:t>。盛宣怀接手后，招商股银200万两，并开办萍乡煤矿，但由于原来定购的</a:t>
            </a:r>
            <a:r>
              <a:rPr lang="zh-CN" altLang="en-US" sz="2800" b="1" dirty="0">
                <a:solidFill>
                  <a:srgbClr val="FF0000"/>
                </a:solidFill>
                <a:latin typeface="楷体" panose="02010609060101010101" charset="-122"/>
                <a:ea typeface="楷体" panose="02010609060101010101" charset="-122"/>
                <a:cs typeface="楷体" panose="02010609060101010101" charset="-122"/>
                <a:sym typeface="+mn-ea"/>
              </a:rPr>
              <a:t>机炉不适用，依然未能炼出好钢</a:t>
            </a:r>
            <a:r>
              <a:rPr lang="zh-CN" altLang="en-US" sz="2800" b="1" dirty="0">
                <a:latin typeface="楷体" panose="02010609060101010101" charset="-122"/>
                <a:ea typeface="楷体" panose="02010609060101010101" charset="-122"/>
                <a:cs typeface="楷体" panose="02010609060101010101" charset="-122"/>
                <a:sym typeface="+mn-ea"/>
              </a:rPr>
              <a:t>，只得贷款改装设备，才获得成功。通过克服种种困难，汉阳铁厂成为中国第一家大型的近代化钢铁企业。1949年后收归国有</a:t>
            </a:r>
            <a:r>
              <a:rPr lang="zh-CN" altLang="en-US" sz="2800" b="1" dirty="0" smtClean="0">
                <a:latin typeface="楷体" panose="02010609060101010101" charset="-122"/>
                <a:ea typeface="楷体" panose="02010609060101010101" charset="-122"/>
                <a:cs typeface="楷体" panose="02010609060101010101" charset="-122"/>
                <a:sym typeface="+mn-ea"/>
              </a:rPr>
              <a:t>。      </a:t>
            </a:r>
            <a:r>
              <a:rPr lang="zh-CN" altLang="en-US" sz="1400" b="1" dirty="0" smtClean="0">
                <a:latin typeface="楷体" panose="02010609060101010101" charset="-122"/>
                <a:ea typeface="楷体" panose="02010609060101010101" charset="-122"/>
                <a:cs typeface="楷体" panose="02010609060101010101" charset="-122"/>
                <a:sym typeface="+mn-ea"/>
              </a:rPr>
              <a:t>——</a:t>
            </a:r>
            <a:r>
              <a:rPr lang="zh-CN" altLang="en-US" sz="1400" b="1" dirty="0">
                <a:latin typeface="楷体" panose="02010609060101010101" charset="-122"/>
                <a:ea typeface="楷体" panose="02010609060101010101" charset="-122"/>
                <a:cs typeface="楷体" panose="02010609060101010101" charset="-122"/>
                <a:sym typeface="+mn-ea"/>
              </a:rPr>
              <a:t>据编自陈真等编《中国近代工业史资料》等</a:t>
            </a:r>
          </a:p>
          <a:p>
            <a:r>
              <a:rPr lang="zh-CN" altLang="en-US" sz="2400" b="1" dirty="0">
                <a:latin typeface="楷体" panose="02010609060101010101" charset="-122"/>
                <a:ea typeface="楷体" panose="02010609060101010101" charset="-122"/>
                <a:cs typeface="楷体" panose="02010609060101010101" charset="-122"/>
                <a:sym typeface="+mn-ea"/>
              </a:rPr>
              <a:t>   材料提供了一个中国近代企业发展的案例，</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蕴含了现代化的诸多启示。</a:t>
            </a:r>
            <a:r>
              <a:rPr lang="zh-CN" altLang="en-US" sz="2400" b="1" dirty="0">
                <a:latin typeface="楷体" panose="02010609060101010101" charset="-122"/>
                <a:ea typeface="楷体" panose="02010609060101010101" charset="-122"/>
                <a:cs typeface="楷体" panose="02010609060101010101" charset="-122"/>
                <a:sym typeface="+mn-ea"/>
              </a:rPr>
              <a:t>从材料中</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提炼一个启示</a:t>
            </a:r>
            <a:r>
              <a:rPr lang="zh-CN" altLang="en-US" sz="2400" b="1" dirty="0">
                <a:latin typeface="楷体" panose="02010609060101010101" charset="-122"/>
                <a:ea typeface="楷体" panose="02010609060101010101" charset="-122"/>
                <a:cs typeface="楷体" panose="02010609060101010101" charset="-122"/>
                <a:sym typeface="+mn-ea"/>
              </a:rPr>
              <a:t>，并结合所学的</a:t>
            </a:r>
            <a:r>
              <a:rPr lang="zh-CN" altLang="en-US" sz="2400" b="1" dirty="0">
                <a:solidFill>
                  <a:srgbClr val="FF0000"/>
                </a:solidFill>
                <a:latin typeface="楷体" panose="02010609060101010101" charset="-122"/>
                <a:ea typeface="楷体" panose="02010609060101010101" charset="-122"/>
                <a:cs typeface="楷体" panose="02010609060101010101" charset="-122"/>
                <a:sym typeface="+mn-ea"/>
              </a:rPr>
              <a:t>中国近现代史</a:t>
            </a:r>
            <a:r>
              <a:rPr lang="zh-CN" altLang="en-US" sz="2400" b="1" dirty="0">
                <a:latin typeface="楷体" panose="02010609060101010101" charset="-122"/>
                <a:ea typeface="楷体" panose="02010609060101010101" charset="-122"/>
                <a:cs typeface="楷体" panose="02010609060101010101" charset="-122"/>
                <a:sym typeface="+mn-ea"/>
              </a:rPr>
              <a:t>知识予以说明。（要求：观点明确，史论结合，言之成理。）</a:t>
            </a:r>
          </a:p>
        </p:txBody>
      </p:sp>
    </p:spTree>
    <p:extLst>
      <p:ext uri="{BB962C8B-B14F-4D97-AF65-F5344CB8AC3E}">
        <p14:creationId xmlns:p14="http://schemas.microsoft.com/office/powerpoint/2010/main" val="42014451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9" name="Rectangle 3"/>
          <p:cNvSpPr>
            <a:spLocks noGrp="1" noChangeArrowheads="1"/>
          </p:cNvSpPr>
          <p:nvPr>
            <p:ph type="body" idx="4294967295"/>
          </p:nvPr>
        </p:nvSpPr>
        <p:spPr>
          <a:xfrm>
            <a:off x="107504" y="476250"/>
            <a:ext cx="8784976" cy="5761062"/>
          </a:xfrm>
        </p:spPr>
        <p:txBody>
          <a:bodyPr/>
          <a:lstStyle/>
          <a:p>
            <a:pPr algn="ctr"/>
            <a:r>
              <a:rPr lang="zh-CN" altLang="en-US" sz="3600" b="1" dirty="0" smtClean="0"/>
              <a:t>一套较为令人满意的试卷</a:t>
            </a:r>
            <a:endParaRPr lang="en-US" altLang="zh-CN" sz="3600" dirty="0" smtClean="0"/>
          </a:p>
          <a:p>
            <a:r>
              <a:rPr lang="en-US" altLang="zh-CN" sz="3600" dirty="0" smtClean="0"/>
              <a:t> 2018</a:t>
            </a:r>
            <a:r>
              <a:rPr lang="zh-CN" altLang="en-US" sz="3600" dirty="0" smtClean="0"/>
              <a:t>年历史高考注定是被充满期待的：  </a:t>
            </a:r>
          </a:p>
          <a:p>
            <a:pPr>
              <a:buFontTx/>
              <a:buNone/>
            </a:pPr>
            <a:r>
              <a:rPr lang="en-US" altLang="zh-CN" sz="3600" dirty="0" smtClean="0"/>
              <a:t>     2018</a:t>
            </a:r>
            <a:r>
              <a:rPr lang="zh-CN" altLang="en-US" sz="3600" dirty="0" smtClean="0"/>
              <a:t>年新修订的大纲</a:t>
            </a:r>
            <a:r>
              <a:rPr lang="zh-CN" altLang="en-US" sz="3600" dirty="0" smtClean="0">
                <a:solidFill>
                  <a:srgbClr val="CC0000"/>
                </a:solidFill>
              </a:rPr>
              <a:t>如何落实？</a:t>
            </a:r>
            <a:endParaRPr lang="zh-CN" altLang="en-US" sz="3600" dirty="0" smtClean="0"/>
          </a:p>
          <a:p>
            <a:pPr>
              <a:buFontTx/>
              <a:buNone/>
            </a:pPr>
            <a:r>
              <a:rPr lang="zh-CN" altLang="en-US" sz="3600" dirty="0" smtClean="0"/>
              <a:t>     新课标修订精神</a:t>
            </a:r>
            <a:r>
              <a:rPr lang="zh-CN" altLang="en-US" sz="3600" dirty="0" smtClean="0">
                <a:solidFill>
                  <a:srgbClr val="CC0000"/>
                </a:solidFill>
              </a:rPr>
              <a:t>如何体现</a:t>
            </a:r>
            <a:r>
              <a:rPr lang="zh-CN" altLang="en-US" sz="3600" dirty="0" smtClean="0"/>
              <a:t>？</a:t>
            </a:r>
          </a:p>
          <a:p>
            <a:pPr>
              <a:buFontTx/>
              <a:buNone/>
            </a:pPr>
            <a:r>
              <a:rPr lang="zh-CN" altLang="en-US" sz="3600" dirty="0" smtClean="0"/>
              <a:t>     保持能力考查与降低难度</a:t>
            </a:r>
            <a:r>
              <a:rPr lang="zh-CN" altLang="en-US" sz="3600" dirty="0" smtClean="0">
                <a:solidFill>
                  <a:srgbClr val="CC0000"/>
                </a:solidFill>
              </a:rPr>
              <a:t>如何兼顾？</a:t>
            </a:r>
          </a:p>
          <a:p>
            <a:pPr>
              <a:buFontTx/>
              <a:buNone/>
            </a:pPr>
            <a:r>
              <a:rPr lang="en-US" altLang="zh-CN" sz="3600" dirty="0" smtClean="0">
                <a:solidFill>
                  <a:srgbClr val="CC0000"/>
                </a:solidFill>
              </a:rPr>
              <a:t>       </a:t>
            </a:r>
            <a:r>
              <a:rPr lang="en-US" altLang="zh-CN" sz="3600" dirty="0" smtClean="0"/>
              <a:t>……</a:t>
            </a:r>
            <a:r>
              <a:rPr lang="zh-CN" altLang="en-US" sz="3600" dirty="0" smtClean="0"/>
              <a:t>面对种种期望，可以说今年的高考文综历史基本是一份较为</a:t>
            </a:r>
            <a:r>
              <a:rPr lang="zh-CN" altLang="en-US" sz="3600" b="1" dirty="0" smtClean="0">
                <a:solidFill>
                  <a:srgbClr val="CC0000"/>
                </a:solidFill>
              </a:rPr>
              <a:t>令人满意的</a:t>
            </a:r>
            <a:r>
              <a:rPr lang="zh-CN" altLang="en-US" sz="3600" dirty="0" smtClean="0"/>
              <a:t>的试卷</a:t>
            </a:r>
            <a:r>
              <a:rPr lang="zh-CN" altLang="en-US" dirty="0" smtClean="0"/>
              <a:t>。</a:t>
            </a:r>
          </a:p>
          <a:p>
            <a:endParaRPr lang="zh-CN" altLang="en-US" dirty="0" smtClean="0"/>
          </a:p>
        </p:txBody>
      </p:sp>
    </p:spTree>
    <p:extLst>
      <p:ext uri="{BB962C8B-B14F-4D97-AF65-F5344CB8AC3E}">
        <p14:creationId xmlns:p14="http://schemas.microsoft.com/office/powerpoint/2010/main" val="1738041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31779">
                                            <p:txEl>
                                              <p:pRg st="0" end="0"/>
                                            </p:txEl>
                                          </p:spTgt>
                                        </p:tgtEl>
                                        <p:attrNameLst>
                                          <p:attrName>style.visibility</p:attrName>
                                        </p:attrNameLst>
                                      </p:cBhvr>
                                      <p:to>
                                        <p:strVal val="visible"/>
                                      </p:to>
                                    </p:set>
                                    <p:anim calcmode="lin" valueType="num">
                                      <p:cBhvr additive="base">
                                        <p:cTn id="7" dur="500" fill="hold"/>
                                        <p:tgtEl>
                                          <p:spTgt spid="331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17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31779">
                                            <p:txEl>
                                              <p:pRg st="1" end="1"/>
                                            </p:txEl>
                                          </p:spTgt>
                                        </p:tgtEl>
                                        <p:attrNameLst>
                                          <p:attrName>style.visibility</p:attrName>
                                        </p:attrNameLst>
                                      </p:cBhvr>
                                      <p:to>
                                        <p:strVal val="visible"/>
                                      </p:to>
                                    </p:set>
                                    <p:anim calcmode="lin" valueType="num">
                                      <p:cBhvr additive="base">
                                        <p:cTn id="13" dur="500" fill="hold"/>
                                        <p:tgtEl>
                                          <p:spTgt spid="33177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17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31779">
                                            <p:txEl>
                                              <p:pRg st="2" end="2"/>
                                            </p:txEl>
                                          </p:spTgt>
                                        </p:tgtEl>
                                        <p:attrNameLst>
                                          <p:attrName>style.visibility</p:attrName>
                                        </p:attrNameLst>
                                      </p:cBhvr>
                                      <p:to>
                                        <p:strVal val="visible"/>
                                      </p:to>
                                    </p:set>
                                    <p:anim calcmode="lin" valueType="num">
                                      <p:cBhvr additive="base">
                                        <p:cTn id="19" dur="500" fill="hold"/>
                                        <p:tgtEl>
                                          <p:spTgt spid="33177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17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31779">
                                            <p:txEl>
                                              <p:pRg st="3" end="3"/>
                                            </p:txEl>
                                          </p:spTgt>
                                        </p:tgtEl>
                                        <p:attrNameLst>
                                          <p:attrName>style.visibility</p:attrName>
                                        </p:attrNameLst>
                                      </p:cBhvr>
                                      <p:to>
                                        <p:strVal val="visible"/>
                                      </p:to>
                                    </p:set>
                                    <p:anim calcmode="lin" valueType="num">
                                      <p:cBhvr additive="base">
                                        <p:cTn id="25" dur="500" fill="hold"/>
                                        <p:tgtEl>
                                          <p:spTgt spid="3317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1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31779">
                                            <p:txEl>
                                              <p:pRg st="4" end="4"/>
                                            </p:txEl>
                                          </p:spTgt>
                                        </p:tgtEl>
                                        <p:attrNameLst>
                                          <p:attrName>style.visibility</p:attrName>
                                        </p:attrNameLst>
                                      </p:cBhvr>
                                      <p:to>
                                        <p:strVal val="visible"/>
                                      </p:to>
                                    </p:set>
                                    <p:anim calcmode="lin" valueType="num">
                                      <p:cBhvr additive="base">
                                        <p:cTn id="31" dur="500" fill="hold"/>
                                        <p:tgtEl>
                                          <p:spTgt spid="3317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17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31779">
                                            <p:txEl>
                                              <p:pRg st="5" end="5"/>
                                            </p:txEl>
                                          </p:spTgt>
                                        </p:tgtEl>
                                        <p:attrNameLst>
                                          <p:attrName>style.visibility</p:attrName>
                                        </p:attrNameLst>
                                      </p:cBhvr>
                                      <p:to>
                                        <p:strVal val="visible"/>
                                      </p:to>
                                    </p:set>
                                    <p:anim calcmode="lin" valueType="num">
                                      <p:cBhvr additive="base">
                                        <p:cTn id="37" dur="500" fill="hold"/>
                                        <p:tgtEl>
                                          <p:spTgt spid="33177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177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51520" y="620688"/>
            <a:ext cx="8229600" cy="4163854"/>
          </a:xfrm>
        </p:spPr>
        <p:txBody>
          <a:bodyPr>
            <a:normAutofit/>
          </a:bodyPr>
          <a:lstStyle/>
          <a:p>
            <a:pPr marL="0" indent="0" fontAlgn="auto">
              <a:spcBef>
                <a:spcPts val="300"/>
              </a:spcBef>
              <a:buNone/>
            </a:pPr>
            <a:r>
              <a:rPr lang="zh-CN" altLang="en-US" sz="36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启示： </a:t>
            </a:r>
          </a:p>
          <a:p>
            <a:pPr marL="0" indent="0" fontAlgn="auto">
              <a:spcBef>
                <a:spcPts val="300"/>
              </a:spcBef>
              <a:buNone/>
            </a:pPr>
            <a:r>
              <a:rPr lang="en-US" altLang="zh-CN" sz="3600" b="1" dirty="0">
                <a:solidFill>
                  <a:srgbClr val="0070C0"/>
                </a:solidFill>
                <a:latin typeface="楷体" panose="02010609060101010101" charset="-122"/>
                <a:ea typeface="楷体" panose="02010609060101010101" charset="-122"/>
                <a:cs typeface="楷体" panose="02010609060101010101" charset="-122"/>
                <a:sym typeface="+mn-ea"/>
              </a:rPr>
              <a:t>1</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a:t>
            </a:r>
            <a:r>
              <a:rPr lang="zh-CN" altLang="en-US" sz="3600" dirty="0">
                <a:solidFill>
                  <a:srgbClr val="FF0000"/>
                </a:solidFill>
                <a:latin typeface="楷体" panose="02010609060101010101" charset="-122"/>
                <a:ea typeface="楷体" panose="02010609060101010101" charset="-122"/>
                <a:cs typeface="楷体" panose="02010609060101010101" charset="-122"/>
                <a:sym typeface="+mn-ea"/>
              </a:rPr>
              <a:t>核心科技是工业现代化的关键</a:t>
            </a: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dirty="0">
                <a:latin typeface="楷体" panose="02010609060101010101" charset="-122"/>
                <a:ea typeface="楷体" panose="02010609060101010101" charset="-122"/>
                <a:cs typeface="楷体" panose="02010609060101010101" charset="-122"/>
                <a:sym typeface="+mn-ea"/>
              </a:rPr>
              <a:t>资金、技术是工业现代化的重要前提</a:t>
            </a:r>
            <a:endPar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dirty="0">
                <a:latin typeface="楷体" panose="02010609060101010101" charset="-122"/>
                <a:ea typeface="楷体" panose="02010609060101010101" charset="-122"/>
                <a:cs typeface="楷体" panose="02010609060101010101" charset="-122"/>
                <a:sym typeface="+mn-ea"/>
              </a:rPr>
              <a:t>科学化的管理是工业现代化的关键</a:t>
            </a:r>
            <a:endPar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4</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dirty="0">
                <a:latin typeface="楷体" panose="02010609060101010101" charset="-122"/>
                <a:ea typeface="楷体" panose="02010609060101010101" charset="-122"/>
                <a:cs typeface="楷体" panose="02010609060101010101" charset="-122"/>
                <a:sym typeface="+mn-ea"/>
              </a:rPr>
              <a:t>体制创新是工业现代化的关键</a:t>
            </a:r>
            <a:r>
              <a:rPr lang="en-US" altLang="zh-CN" sz="36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3600" b="1" dirty="0" smtClean="0">
                <a:solidFill>
                  <a:srgbClr val="0000CC"/>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dirty="0">
                <a:solidFill>
                  <a:srgbClr val="0000CC"/>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p>
          <a:p>
            <a:pPr marL="0" indent="0">
              <a:buNone/>
            </a:pPr>
            <a:endParaRPr lang="zh-CN" altLang="en-US" sz="2400" b="1" dirty="0">
              <a:solidFill>
                <a:srgbClr val="0000CC"/>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extLst>
      <p:ext uri="{BB962C8B-B14F-4D97-AF65-F5344CB8AC3E}">
        <p14:creationId xmlns:p14="http://schemas.microsoft.com/office/powerpoint/2010/main" val="32159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16632"/>
            <a:ext cx="8784976" cy="6336704"/>
          </a:xfrm>
        </p:spPr>
        <p:txBody>
          <a:bodyPr/>
          <a:lstStyle/>
          <a:p>
            <a:r>
              <a:rPr lang="zh-CN" altLang="en-US" sz="2800" dirty="0">
                <a:latin typeface="楷体" panose="02010609060101010101" charset="-122"/>
                <a:ea typeface="楷体" panose="02010609060101010101" charset="-122"/>
                <a:cs typeface="楷体" panose="02010609060101010101" charset="-122"/>
              </a:rPr>
              <a:t>启示</a:t>
            </a:r>
            <a:r>
              <a:rPr lang="en-US" altLang="zh-CN" sz="2800" dirty="0">
                <a:latin typeface="楷体" panose="02010609060101010101" charset="-122"/>
                <a:ea typeface="楷体" panose="02010609060101010101" charset="-122"/>
                <a:cs typeface="楷体" panose="02010609060101010101" charset="-122"/>
              </a:rPr>
              <a:t>1</a:t>
            </a:r>
            <a:r>
              <a:rPr lang="zh-CN" altLang="en-US" sz="2800" dirty="0">
                <a:latin typeface="楷体" panose="02010609060101010101" charset="-122"/>
                <a:ea typeface="楷体" panose="02010609060101010101" charset="-122"/>
                <a:cs typeface="楷体" panose="02010609060101010101" charset="-122"/>
              </a:rPr>
              <a:t>、</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核心</a:t>
            </a:r>
            <a:r>
              <a:rPr lang="zh-CN" altLang="en-US" sz="2800" dirty="0">
                <a:solidFill>
                  <a:srgbClr val="FF0000"/>
                </a:solidFill>
                <a:latin typeface="楷体" panose="02010609060101010101" charset="-122"/>
                <a:ea typeface="楷体" panose="02010609060101010101" charset="-122"/>
                <a:cs typeface="楷体" panose="02010609060101010101" charset="-122"/>
              </a:rPr>
              <a:t>科技是工业现代化的</a:t>
            </a:r>
            <a:r>
              <a:rPr lang="zh-CN" altLang="en-US" sz="2800" dirty="0" smtClean="0">
                <a:solidFill>
                  <a:srgbClr val="FF0000"/>
                </a:solidFill>
                <a:latin typeface="楷体" panose="02010609060101010101" charset="-122"/>
                <a:ea typeface="楷体" panose="02010609060101010101" charset="-122"/>
                <a:cs typeface="楷体" panose="02010609060101010101" charset="-122"/>
              </a:rPr>
              <a:t>关键。</a:t>
            </a:r>
            <a:endParaRPr lang="zh-CN" altLang="en-US" sz="2800" dirty="0">
              <a:latin typeface="楷体" panose="02010609060101010101" charset="-122"/>
              <a:ea typeface="楷体" panose="02010609060101010101" charset="-122"/>
              <a:cs typeface="楷体" panose="02010609060101010101" charset="-122"/>
            </a:endParaRPr>
          </a:p>
          <a:p>
            <a:r>
              <a:rPr lang="zh-CN" altLang="en-US" sz="2800" dirty="0">
                <a:latin typeface="楷体" panose="02010609060101010101" charset="-122"/>
                <a:ea typeface="楷体" panose="02010609060101010101" charset="-122"/>
                <a:cs typeface="楷体" panose="02010609060101010101" charset="-122"/>
              </a:rPr>
              <a:t>说明：</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洋务运动</a:t>
            </a:r>
            <a:r>
              <a:rPr lang="zh-CN" altLang="en-US" sz="2800" dirty="0">
                <a:latin typeface="楷体" panose="02010609060101010101" charset="-122"/>
                <a:ea typeface="楷体" panose="02010609060101010101" charset="-122"/>
                <a:cs typeface="楷体" panose="02010609060101010101" charset="-122"/>
                <a:sym typeface="+mn-ea"/>
              </a:rPr>
              <a:t>是中国工业现代化开始，</a:t>
            </a:r>
            <a:r>
              <a:rPr lang="zh-CN" altLang="en-US" sz="2800" dirty="0">
                <a:latin typeface="楷体" panose="02010609060101010101" charset="-122"/>
                <a:ea typeface="楷体" panose="02010609060101010101" charset="-122"/>
                <a:cs typeface="楷体" panose="02010609060101010101" charset="-122"/>
              </a:rPr>
              <a:t>提出</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师夷长技以自强</a:t>
            </a:r>
            <a:r>
              <a:rPr lang="en-US" altLang="zh-CN" sz="2800" dirty="0">
                <a:latin typeface="楷体" panose="02010609060101010101" charset="-122"/>
                <a:ea typeface="楷体" panose="02010609060101010101" charset="-122"/>
                <a:cs typeface="楷体" panose="02010609060101010101" charset="-122"/>
              </a:rPr>
              <a:t>”</a:t>
            </a:r>
            <a:r>
              <a:rPr lang="zh-CN" altLang="en-US" sz="2800" dirty="0">
                <a:latin typeface="楷体" panose="02010609060101010101" charset="-122"/>
                <a:ea typeface="楷体" panose="02010609060101010101" charset="-122"/>
                <a:cs typeface="楷体" panose="02010609060101010101" charset="-122"/>
              </a:rPr>
              <a:t>口号，创办近代企业和近代学堂，并派留学生引进科技，但核心科技受制于洋人，不利于工业化的发展。</a:t>
            </a:r>
          </a:p>
          <a:p>
            <a:pPr marL="0" indent="0">
              <a:buNone/>
            </a:pPr>
            <a:r>
              <a:rPr lang="zh-CN" altLang="en-US" sz="2800" dirty="0">
                <a:latin typeface="楷体" panose="02010609060101010101" charset="-122"/>
                <a:ea typeface="楷体" panose="02010609060101010101" charset="-122"/>
                <a:cs typeface="楷体" panose="02010609060101010101" charset="-122"/>
              </a:rPr>
              <a:t>    </a:t>
            </a:r>
            <a:r>
              <a:rPr lang="zh-CN" altLang="en-US" sz="2800" dirty="0">
                <a:solidFill>
                  <a:srgbClr val="FF0000"/>
                </a:solidFill>
                <a:latin typeface="楷体" panose="02010609060101010101" charset="-122"/>
                <a:ea typeface="楷体" panose="02010609060101010101" charset="-122"/>
                <a:cs typeface="楷体" panose="02010609060101010101" charset="-122"/>
              </a:rPr>
              <a:t>中国近代民族资本主义工业</a:t>
            </a:r>
            <a:r>
              <a:rPr lang="zh-CN" altLang="en-US" sz="2800" dirty="0">
                <a:latin typeface="楷体" panose="02010609060101010101" charset="-122"/>
                <a:ea typeface="楷体" panose="02010609060101010101" charset="-122"/>
                <a:cs typeface="楷体" panose="02010609060101010101" charset="-122"/>
              </a:rPr>
              <a:t>产生后，核心科技受制于洋人，主要以轻工业为主，重工业难以发展，导致中国工业畸形发展。</a:t>
            </a:r>
          </a:p>
          <a:p>
            <a:pPr marL="0" indent="0">
              <a:buNone/>
            </a:pPr>
            <a:r>
              <a:rPr lang="zh-CN" altLang="en-US" sz="2800" dirty="0">
                <a:latin typeface="楷体" panose="02010609060101010101" charset="-122"/>
                <a:ea typeface="楷体" panose="02010609060101010101" charset="-122"/>
                <a:cs typeface="楷体" panose="02010609060101010101" charset="-122"/>
              </a:rPr>
              <a:t>    新中国建立后，党和政府对</a:t>
            </a:r>
            <a:r>
              <a:rPr lang="zh-CN" altLang="en-US" sz="2800" dirty="0">
                <a:solidFill>
                  <a:srgbClr val="FF0000"/>
                </a:solidFill>
                <a:latin typeface="楷体" panose="02010609060101010101" charset="-122"/>
                <a:ea typeface="楷体" panose="02010609060101010101" charset="-122"/>
                <a:cs typeface="楷体" panose="02010609060101010101" charset="-122"/>
              </a:rPr>
              <a:t>科技</a:t>
            </a:r>
            <a:r>
              <a:rPr lang="zh-CN" altLang="en-US" sz="2800" dirty="0">
                <a:latin typeface="楷体" panose="02010609060101010101" charset="-122"/>
                <a:ea typeface="楷体" panose="02010609060101010101" charset="-122"/>
                <a:cs typeface="楷体" panose="02010609060101010101" charset="-122"/>
              </a:rPr>
              <a:t>的重视，一五计划优先发展重工业，为中国工业化奠定了初步的基础。改革开放后，实施</a:t>
            </a:r>
            <a:r>
              <a:rPr lang="zh-CN" altLang="en-US" sz="2800" dirty="0">
                <a:solidFill>
                  <a:srgbClr val="FF0000"/>
                </a:solidFill>
                <a:latin typeface="楷体" panose="02010609060101010101" charset="-122"/>
                <a:ea typeface="楷体" panose="02010609060101010101" charset="-122"/>
                <a:cs typeface="楷体" panose="02010609060101010101" charset="-122"/>
              </a:rPr>
              <a:t>科教兴国</a:t>
            </a:r>
            <a:r>
              <a:rPr lang="zh-CN" altLang="en-US" sz="2800" dirty="0">
                <a:latin typeface="楷体" panose="02010609060101010101" charset="-122"/>
                <a:ea typeface="楷体" panose="02010609060101010101" charset="-122"/>
                <a:cs typeface="楷体" panose="02010609060101010101" charset="-122"/>
              </a:rPr>
              <a:t>战略，建立起完整独立的工业体系。</a:t>
            </a:r>
          </a:p>
          <a:p>
            <a:pPr marL="0" indent="0">
              <a:buNone/>
            </a:pPr>
            <a:r>
              <a:rPr lang="zh-CN" altLang="en-US" sz="2800" dirty="0">
                <a:latin typeface="楷体" panose="02010609060101010101" charset="-122"/>
                <a:ea typeface="楷体" panose="02010609060101010101" charset="-122"/>
                <a:cs typeface="楷体" panose="02010609060101010101" charset="-122"/>
              </a:rPr>
              <a:t>   由此可知：科技第一生产力，核心科技是工业现代化腾飞的关键。</a:t>
            </a:r>
          </a:p>
        </p:txBody>
      </p:sp>
    </p:spTree>
    <p:extLst>
      <p:ext uri="{BB962C8B-B14F-4D97-AF65-F5344CB8AC3E}">
        <p14:creationId xmlns:p14="http://schemas.microsoft.com/office/powerpoint/2010/main" val="202106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260648"/>
            <a:ext cx="8712968" cy="6408712"/>
          </a:xfrm>
        </p:spPr>
        <p:txBody>
          <a:bodyPr/>
          <a:lstStyle/>
          <a:p>
            <a:r>
              <a:rPr lang="zh-CN" altLang="en-US" sz="2800" dirty="0">
                <a:solidFill>
                  <a:schemeClr val="tx1"/>
                </a:solidFill>
                <a:latin typeface="楷体" panose="02010609060101010101" charset="-122"/>
                <a:ea typeface="楷体" panose="02010609060101010101" charset="-122"/>
                <a:cs typeface="楷体" panose="02010609060101010101" charset="-122"/>
              </a:rPr>
              <a:t>启示</a:t>
            </a:r>
            <a:r>
              <a:rPr lang="en-US" altLang="zh-CN" sz="2800" dirty="0">
                <a:solidFill>
                  <a:schemeClr val="tx1"/>
                </a:solidFill>
                <a:latin typeface="楷体" panose="02010609060101010101" charset="-122"/>
                <a:ea typeface="楷体" panose="02010609060101010101" charset="-122"/>
                <a:cs typeface="楷体" panose="02010609060101010101" charset="-122"/>
              </a:rPr>
              <a:t>2</a:t>
            </a:r>
            <a:r>
              <a:rPr lang="zh-CN" altLang="en-US" sz="2800" dirty="0">
                <a:solidFill>
                  <a:schemeClr val="tx1"/>
                </a:solidFill>
                <a:latin typeface="楷体" panose="02010609060101010101" charset="-122"/>
                <a:ea typeface="楷体" panose="02010609060101010101" charset="-122"/>
                <a:cs typeface="楷体" panose="02010609060101010101" charset="-122"/>
              </a:rPr>
              <a:t>、资金、技术是工业现代化的重要前提</a:t>
            </a:r>
          </a:p>
          <a:p>
            <a:r>
              <a:rPr lang="zh-CN" altLang="en-US" sz="2800" dirty="0">
                <a:solidFill>
                  <a:schemeClr val="tx1"/>
                </a:solidFill>
                <a:latin typeface="楷体" panose="02010609060101010101" charset="-122"/>
                <a:ea typeface="楷体" panose="02010609060101010101" charset="-122"/>
                <a:cs typeface="楷体" panose="02010609060101010101" charset="-122"/>
              </a:rPr>
              <a:t>说明：</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洋务运动是中国工业现代化开始，洋务派创办近代企业，并派留学生引进科技，但</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资金不足，核心科技</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受制于洋人，不利于工业化的发展。</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800" dirty="0" smtClean="0">
                <a:solidFill>
                  <a:schemeClr val="tx1"/>
                </a:solidFill>
                <a:latin typeface="楷体" panose="02010609060101010101" charset="-122"/>
                <a:ea typeface="楷体" panose="02010609060101010101" charset="-122"/>
                <a:cs typeface="楷体" panose="02010609060101010101" charset="-122"/>
                <a:sym typeface="+mn-ea"/>
              </a:rPr>
              <a:t>民族资本</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主义工业产生后，其</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资金不足、技术</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依赖洋人，形成先天不足、后天畸形的特点，即轻工业为主，重工业难以发展。</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    新中国建立后，党和政府对</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科技</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的重视，农业、轻工业为重工业</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提供资金</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，一五计划优先发展重工业，为中国工业化奠定了初步的基础。改革开放后，</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引进外资、实施科教兴国</a:t>
            </a: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战略，建立起完整独立的工业体系。</a:t>
            </a:r>
            <a:endParaRPr lang="zh-CN" altLang="en-US" sz="2800" dirty="0">
              <a:solidFill>
                <a:schemeClr val="tx1"/>
              </a:solidFill>
              <a:latin typeface="楷体" panose="02010609060101010101" charset="-122"/>
              <a:ea typeface="楷体" panose="02010609060101010101" charset="-122"/>
              <a:cs typeface="楷体" panose="02010609060101010101" charset="-122"/>
            </a:endParaRPr>
          </a:p>
          <a:p>
            <a:pPr marL="0" indent="0">
              <a:buNone/>
            </a:pPr>
            <a:r>
              <a:rPr lang="zh-CN" altLang="en-US" sz="2800" dirty="0">
                <a:solidFill>
                  <a:schemeClr val="tx1"/>
                </a:solidFill>
                <a:latin typeface="楷体" panose="02010609060101010101" charset="-122"/>
                <a:ea typeface="楷体" panose="02010609060101010101" charset="-122"/>
                <a:cs typeface="楷体" panose="02010609060101010101" charset="-122"/>
                <a:sym typeface="+mn-ea"/>
              </a:rPr>
              <a:t>   由此可知：只有解决了资金、技术问题，工业现代化才能腾飞。</a:t>
            </a:r>
          </a:p>
        </p:txBody>
      </p:sp>
    </p:spTree>
    <p:extLst>
      <p:ext uri="{BB962C8B-B14F-4D97-AF65-F5344CB8AC3E}">
        <p14:creationId xmlns:p14="http://schemas.microsoft.com/office/powerpoint/2010/main" val="223193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6632"/>
            <a:ext cx="8928992" cy="7128792"/>
          </a:xfrm>
        </p:spPr>
        <p:txBody>
          <a:bodyPr/>
          <a:lstStyle/>
          <a:p>
            <a:r>
              <a:rPr lang="zh-CN" altLang="en-US" dirty="0">
                <a:latin typeface="楷体" panose="02010609060101010101" charset="-122"/>
                <a:ea typeface="楷体" panose="02010609060101010101" charset="-122"/>
                <a:cs typeface="楷体" panose="02010609060101010101" charset="-122"/>
              </a:rPr>
              <a:t>启示</a:t>
            </a:r>
            <a:r>
              <a:rPr lang="en-US" altLang="zh-CN" dirty="0">
                <a:latin typeface="楷体" panose="02010609060101010101" charset="-122"/>
                <a:ea typeface="楷体" panose="02010609060101010101" charset="-122"/>
                <a:cs typeface="楷体" panose="02010609060101010101" charset="-122"/>
              </a:rPr>
              <a:t>3</a:t>
            </a:r>
            <a:r>
              <a:rPr lang="zh-CN" altLang="en-US" dirty="0">
                <a:latin typeface="楷体" panose="02010609060101010101" charset="-122"/>
                <a:ea typeface="楷体" panose="02010609060101010101" charset="-122"/>
                <a:cs typeface="楷体" panose="02010609060101010101" charset="-122"/>
              </a:rPr>
              <a:t>、科学化的管理是工业现代化的关键</a:t>
            </a:r>
          </a:p>
          <a:p>
            <a:r>
              <a:rPr lang="zh-CN" altLang="en-US" dirty="0">
                <a:latin typeface="楷体" panose="02010609060101010101" charset="-122"/>
                <a:ea typeface="楷体" panose="02010609060101010101" charset="-122"/>
                <a:cs typeface="楷体" panose="02010609060101010101" charset="-122"/>
              </a:rPr>
              <a:t>说明：洋务运动坚持</a:t>
            </a:r>
            <a:r>
              <a:rPr lang="zh-CN" altLang="en-US" dirty="0">
                <a:solidFill>
                  <a:srgbClr val="FF0000"/>
                </a:solidFill>
                <a:latin typeface="楷体" panose="02010609060101010101" charset="-122"/>
                <a:ea typeface="楷体" panose="02010609060101010101" charset="-122"/>
                <a:cs typeface="楷体" panose="02010609060101010101" charset="-122"/>
              </a:rPr>
              <a:t>中体西用</a:t>
            </a:r>
            <a:r>
              <a:rPr lang="zh-CN" altLang="en-US" dirty="0">
                <a:latin typeface="楷体" panose="02010609060101010101" charset="-122"/>
                <a:ea typeface="楷体" panose="02010609060101010101" charset="-122"/>
                <a:cs typeface="楷体" panose="02010609060101010101" charset="-122"/>
              </a:rPr>
              <a:t>，洋务企业受封建政府的控制，</a:t>
            </a:r>
            <a:r>
              <a:rPr lang="zh-CN" altLang="en-US" dirty="0">
                <a:solidFill>
                  <a:srgbClr val="FF0000"/>
                </a:solidFill>
                <a:latin typeface="楷体" panose="02010609060101010101" charset="-122"/>
                <a:ea typeface="楷体" panose="02010609060101010101" charset="-122"/>
                <a:cs typeface="楷体" panose="02010609060101010101" charset="-122"/>
              </a:rPr>
              <a:t>缺乏科学管理</a:t>
            </a:r>
            <a:r>
              <a:rPr lang="zh-CN" altLang="en-US" dirty="0">
                <a:latin typeface="楷体" panose="02010609060101010101" charset="-122"/>
                <a:ea typeface="楷体" panose="02010609060101010101" charset="-122"/>
                <a:cs typeface="楷体" panose="02010609060101010101" charset="-122"/>
              </a:rPr>
              <a:t>，如湖北</a:t>
            </a:r>
            <a:r>
              <a:rPr lang="zh-CN" altLang="en-US" dirty="0">
                <a:latin typeface="楷体" panose="02010609060101010101" charset="-122"/>
                <a:ea typeface="楷体" panose="02010609060101010101" charset="-122"/>
                <a:cs typeface="楷体" panose="02010609060101010101" charset="-122"/>
                <a:sym typeface="+mn-ea"/>
              </a:rPr>
              <a:t>汉阳铁厂，在资金、</a:t>
            </a:r>
            <a:r>
              <a:rPr lang="zh-CN" altLang="en-US" dirty="0">
                <a:latin typeface="楷体" panose="02010609060101010101" charset="-122"/>
                <a:ea typeface="楷体" panose="02010609060101010101" charset="-122"/>
                <a:cs typeface="楷体" panose="02010609060101010101" charset="-122"/>
              </a:rPr>
              <a:t>技术、原料、能源、人才等方面不配套，不</a:t>
            </a:r>
            <a:r>
              <a:rPr lang="zh-CN" altLang="en-US" dirty="0">
                <a:latin typeface="楷体" panose="02010609060101010101" charset="-122"/>
                <a:ea typeface="楷体" panose="02010609060101010101" charset="-122"/>
                <a:cs typeface="楷体" panose="02010609060101010101" charset="-122"/>
                <a:sym typeface="+mn-ea"/>
              </a:rPr>
              <a:t>能炼出合格的钢铁。</a:t>
            </a:r>
          </a:p>
          <a:p>
            <a:pPr marL="0" indent="0">
              <a:buNone/>
            </a:pPr>
            <a:r>
              <a:rPr lang="zh-CN" altLang="en-US" dirty="0">
                <a:latin typeface="楷体" panose="02010609060101010101" charset="-122"/>
                <a:ea typeface="楷体" panose="02010609060101010101" charset="-122"/>
                <a:cs typeface="楷体" panose="02010609060101010101" charset="-122"/>
              </a:rPr>
              <a:t>   </a:t>
            </a:r>
            <a:r>
              <a:rPr lang="zh-CN" altLang="en-US" dirty="0" smtClean="0">
                <a:latin typeface="楷体" panose="02010609060101010101" charset="-122"/>
                <a:ea typeface="楷体" panose="02010609060101010101" charset="-122"/>
                <a:cs typeface="楷体" panose="02010609060101010101" charset="-122"/>
              </a:rPr>
              <a:t>建国</a:t>
            </a:r>
            <a:r>
              <a:rPr lang="zh-CN" altLang="en-US" dirty="0">
                <a:latin typeface="楷体" panose="02010609060101010101" charset="-122"/>
                <a:ea typeface="楷体" panose="02010609060101010101" charset="-122"/>
                <a:cs typeface="楷体" panose="02010609060101010101" charset="-122"/>
              </a:rPr>
              <a:t>后</a:t>
            </a:r>
            <a:r>
              <a:rPr lang="zh-CN" altLang="en-US" dirty="0">
                <a:solidFill>
                  <a:srgbClr val="FF0000"/>
                </a:solidFill>
                <a:latin typeface="楷体" panose="02010609060101010101" charset="-122"/>
                <a:ea typeface="楷体" panose="02010609060101010101" charset="-122"/>
                <a:cs typeface="楷体" panose="02010609060101010101" charset="-122"/>
              </a:rPr>
              <a:t>高度集中的经济体制</a:t>
            </a:r>
            <a:r>
              <a:rPr lang="zh-CN" altLang="en-US" dirty="0">
                <a:latin typeface="楷体" panose="02010609060101010101" charset="-122"/>
                <a:ea typeface="楷体" panose="02010609060101010101" charset="-122"/>
                <a:cs typeface="楷体" panose="02010609060101010101" charset="-122"/>
              </a:rPr>
              <a:t>，虽然在当时发挥了积极作用，但后来逐步僵化，束缚了企业的活力。</a:t>
            </a:r>
            <a:r>
              <a:rPr lang="en-US" altLang="zh-CN" dirty="0">
                <a:latin typeface="楷体" panose="02010609060101010101" charset="-122"/>
                <a:ea typeface="楷体" panose="02010609060101010101" charset="-122"/>
                <a:cs typeface="楷体" panose="02010609060101010101" charset="-122"/>
              </a:rPr>
              <a:t>1984</a:t>
            </a:r>
            <a:r>
              <a:rPr lang="zh-CN" altLang="en-US" dirty="0">
                <a:latin typeface="楷体" panose="02010609060101010101" charset="-122"/>
                <a:ea typeface="楷体" panose="02010609060101010101" charset="-122"/>
                <a:cs typeface="楷体" panose="02010609060101010101" charset="-122"/>
              </a:rPr>
              <a:t>年后</a:t>
            </a:r>
            <a:r>
              <a:rPr lang="zh-CN" altLang="en-US" dirty="0">
                <a:solidFill>
                  <a:srgbClr val="FF0000"/>
                </a:solidFill>
                <a:latin typeface="楷体" panose="02010609060101010101" charset="-122"/>
                <a:ea typeface="楷体" panose="02010609060101010101" charset="-122"/>
                <a:cs typeface="楷体" panose="02010609060101010101" charset="-122"/>
              </a:rPr>
              <a:t>政企分开</a:t>
            </a:r>
            <a:r>
              <a:rPr lang="zh-CN" altLang="en-US" dirty="0">
                <a:latin typeface="楷体" panose="02010609060101010101" charset="-122"/>
                <a:ea typeface="楷体" panose="02010609060101010101" charset="-122"/>
                <a:cs typeface="楷体" panose="02010609060101010101" charset="-122"/>
              </a:rPr>
              <a:t>，简政放权，增强了企业活力；</a:t>
            </a:r>
            <a:r>
              <a:rPr lang="en-US" altLang="zh-CN" dirty="0">
                <a:latin typeface="楷体" panose="02010609060101010101" charset="-122"/>
                <a:ea typeface="楷体" panose="02010609060101010101" charset="-122"/>
                <a:cs typeface="楷体" panose="02010609060101010101" charset="-122"/>
              </a:rPr>
              <a:t>1992</a:t>
            </a:r>
            <a:r>
              <a:rPr lang="zh-CN" altLang="en-US" dirty="0">
                <a:latin typeface="楷体" panose="02010609060101010101" charset="-122"/>
                <a:ea typeface="楷体" panose="02010609060101010101" charset="-122"/>
                <a:cs typeface="楷体" panose="02010609060101010101" charset="-122"/>
              </a:rPr>
              <a:t>年后逐步确立社会主义市场经济体制，推行</a:t>
            </a:r>
            <a:r>
              <a:rPr lang="zh-CN" altLang="en-US" dirty="0">
                <a:solidFill>
                  <a:srgbClr val="FF0000"/>
                </a:solidFill>
                <a:latin typeface="楷体" panose="02010609060101010101" charset="-122"/>
                <a:ea typeface="楷体" panose="02010609060101010101" charset="-122"/>
                <a:cs typeface="楷体" panose="02010609060101010101" charset="-122"/>
              </a:rPr>
              <a:t>现代企业</a:t>
            </a:r>
            <a:r>
              <a:rPr lang="zh-CN" altLang="en-US" dirty="0">
                <a:latin typeface="楷体" panose="02010609060101010101" charset="-122"/>
                <a:ea typeface="楷体" panose="02010609060101010101" charset="-122"/>
                <a:cs typeface="楷体" panose="02010609060101010101" charset="-122"/>
              </a:rPr>
              <a:t>制度，中国社会主义工业现代化讯速发展。</a:t>
            </a:r>
          </a:p>
          <a:p>
            <a:pPr marL="0" indent="0">
              <a:buNone/>
            </a:pPr>
            <a:r>
              <a:rPr lang="zh-CN" altLang="en-US" dirty="0">
                <a:latin typeface="楷体" panose="02010609060101010101" charset="-122"/>
                <a:ea typeface="楷体" panose="02010609060101010101" charset="-122"/>
                <a:cs typeface="楷体" panose="02010609060101010101" charset="-122"/>
              </a:rPr>
              <a:t>   </a:t>
            </a:r>
            <a:r>
              <a:rPr lang="zh-CN" altLang="en-US" dirty="0" smtClean="0">
                <a:latin typeface="楷体" panose="02010609060101010101" charset="-122"/>
                <a:ea typeface="楷体" panose="02010609060101010101" charset="-122"/>
                <a:cs typeface="楷体" panose="02010609060101010101" charset="-122"/>
              </a:rPr>
              <a:t>由此可知</a:t>
            </a:r>
            <a:r>
              <a:rPr lang="zh-CN" altLang="en-US" dirty="0">
                <a:latin typeface="楷体" panose="02010609060101010101" charset="-122"/>
                <a:ea typeface="楷体" panose="02010609060101010101" charset="-122"/>
                <a:cs typeface="楷体" panose="02010609060101010101" charset="-122"/>
              </a:rPr>
              <a:t>：</a:t>
            </a:r>
            <a:r>
              <a:rPr lang="zh-CN" altLang="en-US" dirty="0">
                <a:solidFill>
                  <a:srgbClr val="FF0000"/>
                </a:solidFill>
                <a:latin typeface="楷体" panose="02010609060101010101" charset="-122"/>
                <a:ea typeface="楷体" panose="02010609060101010101" charset="-122"/>
                <a:cs typeface="楷体" panose="02010609060101010101" charset="-122"/>
              </a:rPr>
              <a:t>科学化的管理</a:t>
            </a:r>
            <a:r>
              <a:rPr lang="zh-CN" altLang="en-US" dirty="0">
                <a:latin typeface="楷体" panose="02010609060101010101" charset="-122"/>
                <a:ea typeface="楷体" panose="02010609060101010101" charset="-122"/>
                <a:cs typeface="楷体" panose="02010609060101010101" charset="-122"/>
              </a:rPr>
              <a:t>就是生产关系的局部调整，才能适应生产力的发展，是工业现代化的关键。</a:t>
            </a:r>
          </a:p>
          <a:p>
            <a:pPr marL="0" indent="0">
              <a:buNone/>
            </a:pPr>
            <a:endParaRPr lang="zh-CN" altLang="en-US" dirty="0">
              <a:latin typeface="楷体" panose="02010609060101010101" charset="-122"/>
              <a:ea typeface="楷体" panose="02010609060101010101" charset="-122"/>
              <a:cs typeface="楷体" panose="02010609060101010101" charset="-122"/>
            </a:endParaRPr>
          </a:p>
        </p:txBody>
      </p:sp>
    </p:spTree>
    <p:extLst>
      <p:ext uri="{BB962C8B-B14F-4D97-AF65-F5344CB8AC3E}">
        <p14:creationId xmlns:p14="http://schemas.microsoft.com/office/powerpoint/2010/main" val="111910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23528" y="332656"/>
            <a:ext cx="8640960" cy="1569660"/>
          </a:xfrm>
          <a:prstGeom prst="rect">
            <a:avLst/>
          </a:prstGeom>
          <a:noFill/>
          <a:ln w="9525">
            <a:noFill/>
          </a:ln>
        </p:spPr>
        <p:txBody>
          <a:bodyPr wrap="square">
            <a:spAutoFit/>
          </a:bodyPr>
          <a:lstStyle/>
          <a:p>
            <a:r>
              <a:rPr lang="en-US" altLang="zh-CN" sz="2400" b="1" dirty="0">
                <a:ea typeface="宋体" panose="02010600030101010101" pitchFamily="2" charset="-122"/>
              </a:rPr>
              <a:t>42</a:t>
            </a:r>
            <a:r>
              <a:rPr lang="zh-CN" altLang="en-US" sz="2400" b="1" dirty="0">
                <a:ea typeface="宋体" panose="02010600030101010101" pitchFamily="2" charset="-122"/>
              </a:rPr>
              <a:t>．（</a:t>
            </a:r>
            <a:r>
              <a:rPr lang="en-US" altLang="zh-CN" sz="2400" b="1" dirty="0">
                <a:ea typeface="宋体" panose="02010600030101010101" pitchFamily="2" charset="-122"/>
              </a:rPr>
              <a:t>2018</a:t>
            </a:r>
            <a:r>
              <a:rPr lang="zh-CN" altLang="en-US" sz="2400" b="1" dirty="0" smtClean="0">
                <a:ea typeface="宋体" panose="02010600030101010101" pitchFamily="2" charset="-122"/>
              </a:rPr>
              <a:t>年</a:t>
            </a:r>
            <a:r>
              <a:rPr lang="zh-CN" altLang="zh-CN" sz="2400" b="1" dirty="0"/>
              <a:t>Ⅲ </a:t>
            </a:r>
            <a:r>
              <a:rPr lang="zh-CN" altLang="en-US" sz="2400" b="1" dirty="0" smtClean="0">
                <a:ea typeface="宋体" panose="02010600030101010101" pitchFamily="2" charset="-122"/>
              </a:rPr>
              <a:t>）</a:t>
            </a:r>
            <a:r>
              <a:rPr lang="zh-CN" altLang="en-US" sz="2400" b="1" dirty="0">
                <a:ea typeface="宋体" panose="02010600030101010101" pitchFamily="2" charset="-122"/>
              </a:rPr>
              <a:t>阅读材料，完成下列要求。（</a:t>
            </a:r>
            <a:r>
              <a:rPr lang="en-US" altLang="zh-CN" sz="2400" b="1" dirty="0">
                <a:ea typeface="宋体" panose="02010600030101010101" pitchFamily="2" charset="-122"/>
              </a:rPr>
              <a:t>12</a:t>
            </a:r>
            <a:r>
              <a:rPr lang="zh-CN" altLang="en-US" sz="2400" b="1" dirty="0">
                <a:ea typeface="宋体" panose="02010600030101010101" pitchFamily="2" charset="-122"/>
              </a:rPr>
              <a:t>分）</a:t>
            </a:r>
          </a:p>
          <a:p>
            <a:r>
              <a:rPr lang="zh-CN" altLang="en-US" sz="2400" b="1" dirty="0">
                <a:ea typeface="宋体" panose="02010600030101010101" pitchFamily="2" charset="-122"/>
              </a:rPr>
              <a:t>材料</a:t>
            </a:r>
          </a:p>
          <a:p>
            <a:r>
              <a:rPr lang="zh-CN" altLang="en-US" sz="2400" b="1" dirty="0">
                <a:ea typeface="宋体" panose="02010600030101010101" pitchFamily="2" charset="-122"/>
              </a:rPr>
              <a:t>表</a:t>
            </a:r>
            <a:r>
              <a:rPr lang="en-US" altLang="zh-CN" sz="2400" b="1" dirty="0">
                <a:ea typeface="宋体" panose="02010600030101010101" pitchFamily="2" charset="-122"/>
              </a:rPr>
              <a:t>4  </a:t>
            </a:r>
            <a:r>
              <a:rPr lang="zh-CN" altLang="en-US" sz="2400" b="1" dirty="0">
                <a:solidFill>
                  <a:srgbClr val="FF0000"/>
                </a:solidFill>
                <a:ea typeface="宋体" panose="02010600030101010101" pitchFamily="2" charset="-122"/>
              </a:rPr>
              <a:t>东汉</a:t>
            </a:r>
            <a:r>
              <a:rPr lang="zh-CN" altLang="en-US" sz="2400" b="1" dirty="0">
                <a:ea typeface="宋体" panose="02010600030101010101" pitchFamily="2" charset="-122"/>
              </a:rPr>
              <a:t>史学家班固所撰</a:t>
            </a:r>
            <a:r>
              <a:rPr lang="en-US" altLang="zh-CN" sz="2400" b="1" dirty="0">
                <a:ea typeface="宋体" panose="02010600030101010101" pitchFamily="2" charset="-122"/>
              </a:rPr>
              <a:t>《</a:t>
            </a:r>
            <a:r>
              <a:rPr lang="zh-CN" altLang="en-US" sz="2400" b="1" dirty="0">
                <a:ea typeface="宋体" panose="02010600030101010101" pitchFamily="2" charset="-122"/>
              </a:rPr>
              <a:t>汉书</a:t>
            </a:r>
            <a:r>
              <a:rPr lang="en-US" altLang="zh-CN" sz="2400" b="1" dirty="0">
                <a:ea typeface="宋体" panose="02010600030101010101" pitchFamily="2" charset="-122"/>
              </a:rPr>
              <a:t>·</a:t>
            </a:r>
            <a:r>
              <a:rPr lang="zh-CN" altLang="en-US" sz="2400" b="1" dirty="0">
                <a:ea typeface="宋体" panose="02010600030101010101" pitchFamily="2" charset="-122"/>
              </a:rPr>
              <a:t>古今人表</a:t>
            </a:r>
            <a:r>
              <a:rPr lang="en-US" altLang="zh-CN" sz="2400" b="1" dirty="0">
                <a:ea typeface="宋体" panose="02010600030101010101" pitchFamily="2" charset="-122"/>
              </a:rPr>
              <a:t>》</a:t>
            </a:r>
            <a:r>
              <a:rPr lang="zh-CN" altLang="en-US" sz="2400" b="1" dirty="0">
                <a:ea typeface="宋体" panose="02010600030101010101" pitchFamily="2" charset="-122"/>
              </a:rPr>
              <a:t>中的部分人物及相应等级</a:t>
            </a:r>
          </a:p>
        </p:txBody>
      </p:sp>
      <p:graphicFrame>
        <p:nvGraphicFramePr>
          <p:cNvPr id="4" name="表格 3"/>
          <p:cNvGraphicFramePr/>
          <p:nvPr>
            <p:extLst>
              <p:ext uri="{D42A27DB-BD31-4B8C-83A1-F6EECF244321}">
                <p14:modId xmlns:p14="http://schemas.microsoft.com/office/powerpoint/2010/main" val="3995315220"/>
              </p:ext>
            </p:extLst>
          </p:nvPr>
        </p:nvGraphicFramePr>
        <p:xfrm>
          <a:off x="395535" y="1988840"/>
          <a:ext cx="7992889" cy="2592288"/>
        </p:xfrm>
        <a:graphic>
          <a:graphicData uri="http://schemas.openxmlformats.org/drawingml/2006/table">
            <a:tbl>
              <a:tblPr firstRow="1" bandRow="1">
                <a:tableStyleId>{5940675A-B579-460E-94D1-54222C63F5DA}</a:tableStyleId>
              </a:tblPr>
              <a:tblGrid>
                <a:gridCol w="886642"/>
                <a:gridCol w="886097"/>
                <a:gridCol w="889373"/>
                <a:gridCol w="886097"/>
                <a:gridCol w="888827"/>
                <a:gridCol w="889919"/>
                <a:gridCol w="887736"/>
                <a:gridCol w="887188"/>
                <a:gridCol w="891010"/>
              </a:tblGrid>
              <a:tr h="1110125">
                <a:tc>
                  <a:txBody>
                    <a:bodyPr/>
                    <a:lstStyle/>
                    <a:p>
                      <a:pPr indent="0" algn="ctr">
                        <a:buNone/>
                      </a:pPr>
                      <a:r>
                        <a:rPr lang="en-US" sz="1400" b="1" dirty="0" err="1">
                          <a:latin typeface="楷体" panose="02010609060101010101" charset="-122"/>
                          <a:ea typeface="楷体" panose="02010609060101010101" charset="-122"/>
                          <a:cs typeface="楷体" panose="02010609060101010101" charset="-122"/>
                        </a:rPr>
                        <a:t>上上（圣人</a:t>
                      </a:r>
                      <a:r>
                        <a:rPr lang="en-US" sz="1400" b="1" dirty="0">
                          <a:latin typeface="楷体" panose="02010609060101010101" charset="-122"/>
                          <a:ea typeface="楷体" panose="02010609060101010101" charset="-122"/>
                          <a:cs typeface="楷体" panose="02010609060101010101" charset="-122"/>
                        </a:rPr>
                        <a:t>）</a:t>
                      </a:r>
                      <a:endParaRPr lang="en-US" altLang="en-US" sz="1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smtClean="0">
                          <a:latin typeface="楷体" panose="02010609060101010101" charset="-122"/>
                          <a:ea typeface="楷体" panose="02010609060101010101" charset="-122"/>
                          <a:cs typeface="楷体" panose="02010609060101010101" charset="-122"/>
                        </a:rPr>
                        <a:t>上</a:t>
                      </a:r>
                      <a:r>
                        <a:rPr lang="en-US" sz="1400" b="1" dirty="0" smtClean="0">
                          <a:latin typeface="楷体" panose="02010609060101010101" charset="-122"/>
                          <a:ea typeface="楷体" panose="02010609060101010101" charset="-122"/>
                          <a:cs typeface="楷体" panose="02010609060101010101" charset="-122"/>
                        </a:rPr>
                        <a:t> </a:t>
                      </a:r>
                      <a:r>
                        <a:rPr lang="en-US" sz="1400" b="1" dirty="0" err="1" smtClean="0">
                          <a:latin typeface="楷体" panose="02010609060101010101" charset="-122"/>
                          <a:ea typeface="楷体" panose="02010609060101010101" charset="-122"/>
                          <a:cs typeface="楷体" panose="02010609060101010101" charset="-122"/>
                        </a:rPr>
                        <a:t>中</a:t>
                      </a:r>
                      <a:r>
                        <a:rPr lang="en-US" sz="1400" b="1" dirty="0" err="1">
                          <a:latin typeface="楷体" panose="02010609060101010101" charset="-122"/>
                          <a:ea typeface="楷体" panose="02010609060101010101" charset="-122"/>
                          <a:cs typeface="楷体" panose="02010609060101010101" charset="-122"/>
                        </a:rPr>
                        <a:t>（仁人</a:t>
                      </a:r>
                      <a:r>
                        <a:rPr lang="en-US" sz="1400" b="1" dirty="0">
                          <a:latin typeface="楷体" panose="02010609060101010101" charset="-122"/>
                          <a:ea typeface="楷体" panose="02010609060101010101" charset="-122"/>
                          <a:cs typeface="楷体" panose="02010609060101010101" charset="-122"/>
                        </a:rPr>
                        <a:t>）</a:t>
                      </a:r>
                      <a:endParaRPr lang="en-US" altLang="en-US" sz="1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1400" b="1" dirty="0" smtClean="0">
                          <a:latin typeface="楷体" panose="02010609060101010101" charset="-122"/>
                          <a:ea typeface="楷体" panose="02010609060101010101" charset="-122"/>
                          <a:cs typeface="楷体" panose="02010609060101010101" charset="-122"/>
                        </a:rPr>
                        <a:t>上</a:t>
                      </a:r>
                      <a:r>
                        <a:rPr lang="en-US" sz="1400" b="1" dirty="0" err="1" smtClean="0">
                          <a:latin typeface="楷体" panose="02010609060101010101" charset="-122"/>
                          <a:ea typeface="楷体" panose="02010609060101010101" charset="-122"/>
                          <a:cs typeface="楷体" panose="02010609060101010101" charset="-122"/>
                        </a:rPr>
                        <a:t>下</a:t>
                      </a:r>
                      <a:r>
                        <a:rPr lang="en-US" sz="1400" b="1" dirty="0" err="1">
                          <a:latin typeface="楷体" panose="02010609060101010101" charset="-122"/>
                          <a:ea typeface="楷体" panose="02010609060101010101" charset="-122"/>
                          <a:cs typeface="楷体" panose="02010609060101010101" charset="-122"/>
                        </a:rPr>
                        <a:t>（智人</a:t>
                      </a:r>
                      <a:r>
                        <a:rPr lang="en-US" sz="1400" b="1" dirty="0">
                          <a:latin typeface="楷体" panose="02010609060101010101" charset="-122"/>
                          <a:ea typeface="楷体" panose="02010609060101010101" charset="-122"/>
                          <a:cs typeface="楷体" panose="02010609060101010101" charset="-122"/>
                        </a:rPr>
                        <a:t>）</a:t>
                      </a:r>
                      <a:endParaRPr lang="en-US" altLang="en-US" sz="1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中上</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中中</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中下</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下上</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下中</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400" b="1">
                          <a:latin typeface="楷体" panose="02010609060101010101" charset="-122"/>
                          <a:ea typeface="楷体" panose="02010609060101010101" charset="-122"/>
                          <a:cs typeface="楷体" panose="02010609060101010101" charset="-122"/>
                        </a:rPr>
                        <a:t>下下（愚人）</a:t>
                      </a:r>
                      <a:endParaRPr lang="en-US" altLang="en-US" sz="14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82163">
                <a:tc>
                  <a:txBody>
                    <a:bodyPr/>
                    <a:lstStyle/>
                    <a:p>
                      <a:pPr indent="0" algn="ctr">
                        <a:buNone/>
                      </a:pPr>
                      <a:r>
                        <a:rPr lang="en-US" sz="2000" b="1" dirty="0" err="1">
                          <a:solidFill>
                            <a:srgbClr val="FF0000"/>
                          </a:solidFill>
                          <a:latin typeface="楷体" panose="02010609060101010101" charset="-122"/>
                          <a:ea typeface="楷体" panose="02010609060101010101" charset="-122"/>
                          <a:cs typeface="楷体" panose="02010609060101010101" charset="-122"/>
                        </a:rPr>
                        <a:t>尧、</a:t>
                      </a:r>
                      <a:r>
                        <a:rPr lang="en-US" sz="2000" b="1" dirty="0" err="1" smtClean="0">
                          <a:solidFill>
                            <a:srgbClr val="FF0000"/>
                          </a:solidFill>
                          <a:latin typeface="楷体" panose="02010609060101010101" charset="-122"/>
                          <a:ea typeface="楷体" panose="02010609060101010101" charset="-122"/>
                          <a:cs typeface="楷体" panose="02010609060101010101" charset="-122"/>
                        </a:rPr>
                        <a:t>舜</a:t>
                      </a:r>
                      <a:endParaRPr lang="en-US" sz="2000" b="1" dirty="0" smtClean="0">
                        <a:solidFill>
                          <a:srgbClr val="FF0000"/>
                        </a:solidFill>
                        <a:latin typeface="楷体" panose="02010609060101010101" charset="-122"/>
                        <a:ea typeface="楷体" panose="02010609060101010101" charset="-122"/>
                        <a:cs typeface="楷体" panose="02010609060101010101" charset="-122"/>
                      </a:endParaRPr>
                    </a:p>
                    <a:p>
                      <a:pPr indent="0" algn="ctr">
                        <a:buNone/>
                      </a:pPr>
                      <a:r>
                        <a:rPr lang="en-US" sz="2000" b="1" dirty="0" err="1" smtClean="0">
                          <a:solidFill>
                            <a:srgbClr val="FF0000"/>
                          </a:solidFill>
                          <a:latin typeface="楷体" panose="02010609060101010101" charset="-122"/>
                          <a:ea typeface="楷体" panose="02010609060101010101" charset="-122"/>
                          <a:cs typeface="楷体" panose="02010609060101010101" charset="-122"/>
                        </a:rPr>
                        <a:t>周文王</a:t>
                      </a:r>
                      <a:endParaRPr lang="en-US" sz="2000" b="1" dirty="0" smtClean="0">
                        <a:solidFill>
                          <a:srgbClr val="FF0000"/>
                        </a:solidFill>
                        <a:latin typeface="楷体" panose="02010609060101010101" charset="-122"/>
                        <a:ea typeface="楷体" panose="02010609060101010101" charset="-122"/>
                        <a:cs typeface="楷体" panose="02010609060101010101" charset="-122"/>
                      </a:endParaRPr>
                    </a:p>
                    <a:p>
                      <a:pPr indent="0" algn="ctr">
                        <a:buNone/>
                      </a:pPr>
                      <a:r>
                        <a:rPr lang="en-US" sz="2000" b="1" dirty="0" err="1" smtClean="0">
                          <a:solidFill>
                            <a:srgbClr val="FF0000"/>
                          </a:solidFill>
                          <a:latin typeface="楷体" panose="02010609060101010101" charset="-122"/>
                          <a:ea typeface="楷体" panose="02010609060101010101" charset="-122"/>
                          <a:cs typeface="楷体" panose="02010609060101010101" charset="-122"/>
                        </a:rPr>
                        <a:t>孔子</a:t>
                      </a:r>
                      <a:endParaRPr lang="en-US" altLang="en-US" sz="20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dirty="0" err="1">
                          <a:solidFill>
                            <a:srgbClr val="FF0000"/>
                          </a:solidFill>
                          <a:latin typeface="楷体" panose="02010609060101010101" charset="-122"/>
                          <a:ea typeface="楷体" panose="02010609060101010101" charset="-122"/>
                          <a:cs typeface="楷体" panose="02010609060101010101" charset="-122"/>
                        </a:rPr>
                        <a:t>孟子</a:t>
                      </a:r>
                      <a:endParaRPr lang="en-US" sz="2400" b="1" dirty="0">
                        <a:solidFill>
                          <a:srgbClr val="FF0000"/>
                        </a:solidFill>
                        <a:latin typeface="楷体" panose="02010609060101010101" charset="-122"/>
                        <a:ea typeface="楷体" panose="02010609060101010101" charset="-122"/>
                        <a:cs typeface="楷体" panose="02010609060101010101" charset="-122"/>
                      </a:endParaRPr>
                    </a:p>
                    <a:p>
                      <a:pPr indent="0" algn="ctr">
                        <a:buNone/>
                      </a:pPr>
                      <a:r>
                        <a:rPr lang="en-US" sz="2400" b="1" dirty="0" err="1">
                          <a:solidFill>
                            <a:srgbClr val="FF0000"/>
                          </a:solidFill>
                          <a:latin typeface="楷体" panose="02010609060101010101" charset="-122"/>
                          <a:ea typeface="楷体" panose="02010609060101010101" charset="-122"/>
                          <a:cs typeface="楷体" panose="02010609060101010101" charset="-122"/>
                        </a:rPr>
                        <a:t>屈原</a:t>
                      </a:r>
                      <a:endParaRPr lang="en-US" sz="2400" b="1" dirty="0">
                        <a:solidFill>
                          <a:srgbClr val="FF0000"/>
                        </a:solidFill>
                        <a:latin typeface="楷体" panose="02010609060101010101" charset="-122"/>
                        <a:ea typeface="楷体" panose="02010609060101010101" charset="-122"/>
                        <a:cs typeface="楷体" panose="02010609060101010101" charset="-122"/>
                      </a:endParaRPr>
                    </a:p>
                    <a:p>
                      <a:pPr indent="0" algn="ctr">
                        <a:buNone/>
                      </a:pPr>
                      <a:r>
                        <a:rPr lang="en-US" sz="2400" b="1" dirty="0" err="1">
                          <a:solidFill>
                            <a:srgbClr val="FF0000"/>
                          </a:solidFill>
                          <a:latin typeface="楷体" panose="02010609060101010101" charset="-122"/>
                          <a:ea typeface="楷体" panose="02010609060101010101" charset="-122"/>
                          <a:cs typeface="楷体" panose="02010609060101010101" charset="-122"/>
                        </a:rPr>
                        <a:t>荀子</a:t>
                      </a:r>
                      <a:endParaRPr lang="en-US" altLang="en-US" sz="24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子贡</a:t>
                      </a:r>
                      <a:endParaRPr lang="en-US" sz="2400" b="1" dirty="0">
                        <a:latin typeface="楷体" panose="02010609060101010101" charset="-122"/>
                        <a:ea typeface="楷体" panose="02010609060101010101" charset="-122"/>
                        <a:cs typeface="楷体" panose="02010609060101010101" charset="-122"/>
                      </a:endParaRPr>
                    </a:p>
                    <a:p>
                      <a:pPr indent="0" algn="ctr">
                        <a:buNone/>
                      </a:pPr>
                      <a:r>
                        <a:rPr lang="en-US" sz="2400" b="1" dirty="0" err="1">
                          <a:latin typeface="楷体" panose="02010609060101010101" charset="-122"/>
                          <a:ea typeface="楷体" panose="02010609060101010101" charset="-122"/>
                          <a:cs typeface="楷体" panose="02010609060101010101" charset="-122"/>
                        </a:rPr>
                        <a:t>范蠡</a:t>
                      </a:r>
                      <a:endParaRPr lang="en-US" sz="2400" b="1" dirty="0">
                        <a:latin typeface="楷体" panose="02010609060101010101" charset="-122"/>
                        <a:ea typeface="楷体" panose="02010609060101010101" charset="-122"/>
                        <a:cs typeface="楷体" panose="02010609060101010101" charset="-122"/>
                      </a:endParaRPr>
                    </a:p>
                    <a:p>
                      <a:pPr indent="0" algn="ctr">
                        <a:buNone/>
                      </a:pPr>
                      <a:r>
                        <a:rPr lang="en-US" sz="2400" b="1" dirty="0" err="1">
                          <a:latin typeface="楷体" panose="02010609060101010101" charset="-122"/>
                          <a:ea typeface="楷体" panose="02010609060101010101" charset="-122"/>
                          <a:cs typeface="楷体" panose="02010609060101010101" charset="-122"/>
                        </a:rPr>
                        <a:t>廉颇</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1" dirty="0" err="1">
                          <a:latin typeface="楷体" panose="02010609060101010101" charset="-122"/>
                          <a:ea typeface="楷体" panose="02010609060101010101" charset="-122"/>
                          <a:cs typeface="楷体" panose="02010609060101010101" charset="-122"/>
                        </a:rPr>
                        <a:t>老子</a:t>
                      </a:r>
                      <a:endParaRPr lang="en-US" sz="2400" b="1" dirty="0">
                        <a:latin typeface="楷体" panose="02010609060101010101" charset="-122"/>
                        <a:ea typeface="楷体" panose="02010609060101010101" charset="-122"/>
                        <a:cs typeface="楷体" panose="02010609060101010101" charset="-122"/>
                      </a:endParaRPr>
                    </a:p>
                    <a:p>
                      <a:pPr indent="0" algn="ctr">
                        <a:buNone/>
                      </a:pPr>
                      <a:r>
                        <a:rPr lang="en-US" sz="2400" b="1" dirty="0" err="1">
                          <a:latin typeface="楷体" panose="02010609060101010101" charset="-122"/>
                          <a:ea typeface="楷体" panose="02010609060101010101" charset="-122"/>
                          <a:cs typeface="楷体" panose="02010609060101010101" charset="-122"/>
                        </a:rPr>
                        <a:t>商鞅</a:t>
                      </a:r>
                      <a:endParaRPr lang="en-US" sz="2400" b="1" dirty="0">
                        <a:latin typeface="楷体" panose="02010609060101010101" charset="-122"/>
                        <a:ea typeface="楷体" panose="02010609060101010101" charset="-122"/>
                        <a:cs typeface="楷体" panose="02010609060101010101" charset="-122"/>
                      </a:endParaRPr>
                    </a:p>
                    <a:p>
                      <a:pPr indent="0" algn="ctr">
                        <a:buNone/>
                      </a:pPr>
                      <a:r>
                        <a:rPr lang="en-US" sz="2400" b="1" dirty="0" err="1">
                          <a:latin typeface="楷体" panose="02010609060101010101" charset="-122"/>
                          <a:ea typeface="楷体" panose="02010609060101010101" charset="-122"/>
                          <a:cs typeface="楷体" panose="02010609060101010101" charset="-122"/>
                        </a:rPr>
                        <a:t>韩非</a:t>
                      </a:r>
                      <a:endParaRPr lang="en-US" altLang="en-US" sz="24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smtClean="0">
                          <a:latin typeface="楷体" panose="02010609060101010101" charset="-122"/>
                          <a:ea typeface="楷体" panose="02010609060101010101" charset="-122"/>
                          <a:cs typeface="楷体" panose="02010609060101010101" charset="-122"/>
                        </a:rPr>
                        <a:t>齐恒公</a:t>
                      </a:r>
                      <a:endParaRPr lang="en-US" sz="2000" b="1" dirty="0" smtClean="0">
                        <a:latin typeface="楷体" panose="02010609060101010101" charset="-122"/>
                        <a:ea typeface="楷体" panose="02010609060101010101" charset="-122"/>
                        <a:cs typeface="楷体" panose="02010609060101010101" charset="-122"/>
                      </a:endParaRPr>
                    </a:p>
                    <a:p>
                      <a:pPr indent="0" algn="ctr">
                        <a:buNone/>
                      </a:pPr>
                      <a:r>
                        <a:rPr lang="en-US" sz="2000" b="1" dirty="0" err="1" smtClean="0">
                          <a:latin typeface="楷体" panose="02010609060101010101" charset="-122"/>
                          <a:ea typeface="楷体" panose="02010609060101010101" charset="-122"/>
                          <a:cs typeface="楷体" panose="02010609060101010101" charset="-122"/>
                        </a:rPr>
                        <a:t>吕不韦</a:t>
                      </a:r>
                      <a:endParaRPr lang="en-US" sz="2000" b="1" dirty="0" smtClean="0">
                        <a:latin typeface="楷体" panose="02010609060101010101" charset="-122"/>
                        <a:ea typeface="楷体" panose="02010609060101010101" charset="-122"/>
                        <a:cs typeface="楷体" panose="02010609060101010101" charset="-122"/>
                      </a:endParaRPr>
                    </a:p>
                    <a:p>
                      <a:pPr indent="0" algn="ctr">
                        <a:buNone/>
                      </a:pPr>
                      <a:r>
                        <a:rPr lang="en-US" sz="2000" b="1" dirty="0" err="1" smtClean="0">
                          <a:latin typeface="楷体" panose="02010609060101010101" charset="-122"/>
                          <a:ea typeface="楷体" panose="02010609060101010101" charset="-122"/>
                          <a:cs typeface="楷体" panose="02010609060101010101" charset="-122"/>
                        </a:rPr>
                        <a:t>荆轲</a:t>
                      </a:r>
                      <a:endParaRPr lang="en-US" altLang="en-US" sz="20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smtClean="0">
                          <a:latin typeface="楷体" panose="02010609060101010101" charset="-122"/>
                          <a:ea typeface="楷体" panose="02010609060101010101" charset="-122"/>
                          <a:cs typeface="楷体" panose="02010609060101010101" charset="-122"/>
                        </a:rPr>
                        <a:t>秦始皇</a:t>
                      </a:r>
                      <a:endParaRPr lang="en-US" sz="2000" b="1" dirty="0" smtClean="0">
                        <a:latin typeface="楷体" panose="02010609060101010101" charset="-122"/>
                        <a:ea typeface="楷体" panose="02010609060101010101" charset="-122"/>
                        <a:cs typeface="楷体" panose="02010609060101010101" charset="-122"/>
                      </a:endParaRPr>
                    </a:p>
                    <a:p>
                      <a:pPr indent="0" algn="ctr">
                        <a:buNone/>
                      </a:pPr>
                      <a:r>
                        <a:rPr lang="en-US" sz="2000" b="1" dirty="0" err="1" smtClean="0">
                          <a:latin typeface="楷体" panose="02010609060101010101" charset="-122"/>
                          <a:ea typeface="楷体" panose="02010609060101010101" charset="-122"/>
                          <a:cs typeface="楷体" panose="02010609060101010101" charset="-122"/>
                        </a:rPr>
                        <a:t>李斯</a:t>
                      </a:r>
                      <a:endParaRPr lang="en-US" sz="2000" b="1" dirty="0">
                        <a:latin typeface="楷体" panose="02010609060101010101" charset="-122"/>
                        <a:ea typeface="楷体" panose="02010609060101010101" charset="-122"/>
                        <a:cs typeface="楷体" panose="02010609060101010101" charset="-122"/>
                      </a:endParaRPr>
                    </a:p>
                    <a:p>
                      <a:pPr indent="0" algn="ctr">
                        <a:buNone/>
                      </a:pPr>
                      <a:r>
                        <a:rPr lang="en-US" sz="2000" b="1" dirty="0" err="1">
                          <a:latin typeface="楷体" panose="02010609060101010101" charset="-122"/>
                          <a:ea typeface="楷体" panose="02010609060101010101" charset="-122"/>
                          <a:cs typeface="楷体" panose="02010609060101010101" charset="-122"/>
                        </a:rPr>
                        <a:t>陈胜</a:t>
                      </a:r>
                      <a:endParaRPr lang="en-US" altLang="en-US" sz="20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a:solidFill>
                            <a:srgbClr val="FF0000"/>
                          </a:solidFill>
                          <a:latin typeface="楷体" panose="02010609060101010101" charset="-122"/>
                          <a:ea typeface="楷体" panose="02010609060101010101" charset="-122"/>
                          <a:cs typeface="楷体" panose="02010609060101010101" charset="-122"/>
                        </a:rPr>
                        <a:t>宋襄公</a:t>
                      </a:r>
                      <a:endParaRPr lang="en-US" altLang="en-US" sz="20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a:solidFill>
                            <a:srgbClr val="FF0000"/>
                          </a:solidFill>
                          <a:latin typeface="楷体" panose="02010609060101010101" charset="-122"/>
                          <a:ea typeface="楷体" panose="02010609060101010101" charset="-122"/>
                          <a:cs typeface="楷体" panose="02010609060101010101" charset="-122"/>
                        </a:rPr>
                        <a:t>夏桀</a:t>
                      </a:r>
                      <a:endParaRPr lang="en-US" altLang="en-US" sz="20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a:solidFill>
                            <a:srgbClr val="FF0000"/>
                          </a:solidFill>
                          <a:latin typeface="楷体" panose="02010609060101010101" charset="-122"/>
                          <a:ea typeface="楷体" panose="02010609060101010101" charset="-122"/>
                          <a:cs typeface="楷体" panose="02010609060101010101" charset="-122"/>
                        </a:rPr>
                        <a:t>商纣</a:t>
                      </a:r>
                      <a:endParaRPr lang="en-US" altLang="en-US" sz="2000" b="1" dirty="0">
                        <a:solidFill>
                          <a:srgbClr val="FF0000"/>
                        </a:solidFill>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395536" y="4797152"/>
            <a:ext cx="8280920" cy="1812163"/>
          </a:xfrm>
          <a:prstGeom prst="rect">
            <a:avLst/>
          </a:prstGeom>
          <a:noFill/>
          <a:ln w="9525">
            <a:noFill/>
          </a:ln>
        </p:spPr>
        <p:txBody>
          <a:bodyPr wrap="square">
            <a:spAutoFit/>
          </a:bodyPr>
          <a:lstStyle/>
          <a:p>
            <a:endParaRPr lang="zh-CN" altLang="en-US" sz="788" dirty="0">
              <a:ea typeface="宋体" panose="02010600030101010101" pitchFamily="2" charset="-122"/>
            </a:endParaRPr>
          </a:p>
          <a:p>
            <a:r>
              <a:rPr lang="zh-CN" altLang="en-US" sz="2800" dirty="0">
                <a:latin typeface="楷体" panose="02010609060101010101" charset="-122"/>
                <a:ea typeface="楷体" panose="02010609060101010101" charset="-122"/>
                <a:cs typeface="楷体" panose="02010609060101010101" charset="-122"/>
              </a:rPr>
              <a:t> </a:t>
            </a:r>
            <a:r>
              <a:rPr lang="zh-CN" altLang="en-US" sz="3200" dirty="0" smtClean="0">
                <a:latin typeface="楷体" panose="02010609060101010101" charset="-122"/>
                <a:ea typeface="楷体" panose="02010609060101010101" charset="-122"/>
                <a:cs typeface="楷体" panose="02010609060101010101" charset="-122"/>
              </a:rPr>
              <a:t>根据</a:t>
            </a:r>
            <a:r>
              <a:rPr lang="zh-CN" altLang="en-US" sz="3200" dirty="0">
                <a:latin typeface="楷体" panose="02010609060101010101" charset="-122"/>
                <a:ea typeface="楷体" panose="02010609060101010101" charset="-122"/>
                <a:cs typeface="楷体" panose="02010609060101010101" charset="-122"/>
              </a:rPr>
              <a:t>材料并</a:t>
            </a:r>
            <a:r>
              <a:rPr lang="zh-CN" altLang="en-US" sz="3200" dirty="0" smtClean="0">
                <a:latin typeface="楷体" panose="02010609060101010101" charset="-122"/>
                <a:ea typeface="楷体" panose="02010609060101010101" charset="-122"/>
                <a:cs typeface="楷体" panose="02010609060101010101" charset="-122"/>
              </a:rPr>
              <a:t>结合所</a:t>
            </a:r>
            <a:r>
              <a:rPr lang="zh-CN" altLang="en-US" sz="3200" dirty="0">
                <a:latin typeface="楷体" panose="02010609060101010101" charset="-122"/>
                <a:ea typeface="楷体" panose="02010609060101010101" charset="-122"/>
                <a:cs typeface="楷体" panose="02010609060101010101" charset="-122"/>
              </a:rPr>
              <a:t>学中国古代史知识，对表</a:t>
            </a:r>
            <a:r>
              <a:rPr lang="en-US" altLang="zh-CN" sz="3200" dirty="0">
                <a:latin typeface="楷体" panose="02010609060101010101" charset="-122"/>
                <a:ea typeface="楷体" panose="02010609060101010101" charset="-122"/>
                <a:cs typeface="楷体" panose="02010609060101010101" charset="-122"/>
              </a:rPr>
              <a:t>4</a:t>
            </a:r>
            <a:r>
              <a:rPr lang="zh-CN" altLang="en-US" sz="3200" dirty="0">
                <a:latin typeface="楷体" panose="02010609060101010101" charset="-122"/>
                <a:ea typeface="楷体" panose="02010609060101010101" charset="-122"/>
                <a:cs typeface="楷体" panose="02010609060101010101" charset="-122"/>
              </a:rPr>
              <a:t>的内容提出自己的</a:t>
            </a:r>
            <a:r>
              <a:rPr lang="zh-CN" altLang="en-US" sz="3200" b="1" dirty="0">
                <a:solidFill>
                  <a:srgbClr val="FF0000"/>
                </a:solidFill>
                <a:latin typeface="楷体" panose="02010609060101010101" charset="-122"/>
                <a:ea typeface="楷体" panose="02010609060101010101" charset="-122"/>
                <a:cs typeface="楷体" panose="02010609060101010101" charset="-122"/>
              </a:rPr>
              <a:t>看法</a:t>
            </a:r>
            <a:r>
              <a:rPr lang="zh-CN" altLang="en-US" sz="3200" dirty="0">
                <a:latin typeface="楷体" panose="02010609060101010101" charset="-122"/>
                <a:ea typeface="楷体" panose="02010609060101010101" charset="-122"/>
                <a:cs typeface="楷体" panose="02010609060101010101" charset="-122"/>
              </a:rPr>
              <a:t>，并予以</a:t>
            </a:r>
            <a:r>
              <a:rPr lang="zh-CN" altLang="en-US" sz="3200" b="1" dirty="0">
                <a:solidFill>
                  <a:srgbClr val="FF0000"/>
                </a:solidFill>
                <a:latin typeface="楷体" panose="02010609060101010101" charset="-122"/>
                <a:ea typeface="楷体" panose="02010609060101010101" charset="-122"/>
                <a:cs typeface="楷体" panose="02010609060101010101" charset="-122"/>
              </a:rPr>
              <a:t>说明</a:t>
            </a:r>
            <a:r>
              <a:rPr lang="zh-CN" altLang="en-US" sz="3200" dirty="0">
                <a:latin typeface="楷体" panose="02010609060101010101" charset="-122"/>
                <a:ea typeface="楷体" panose="02010609060101010101" charset="-122"/>
                <a:cs typeface="楷体" panose="02010609060101010101" charset="-122"/>
              </a:rPr>
              <a:t>。（要求：看法具体明确，说明须史论结合。）</a:t>
            </a:r>
            <a:endParaRPr lang="en-US" sz="3200" dirty="0">
              <a:latin typeface="楷体" panose="02010609060101010101" charset="-122"/>
              <a:ea typeface="楷体" panose="02010609060101010101" charset="-122"/>
              <a:cs typeface="楷体" panose="02010609060101010101" charset="-122"/>
            </a:endParaRPr>
          </a:p>
          <a:p>
            <a:r>
              <a:rPr lang="en-US" sz="788" dirty="0">
                <a:latin typeface="楷体" panose="02010609060101010101" charset="-122"/>
                <a:ea typeface="宋体" panose="02010600030101010101" pitchFamily="2" charset="-122"/>
              </a:rPr>
              <a:t> </a:t>
            </a:r>
            <a:endParaRPr lang="zh-CN" altLang="en-US" dirty="0"/>
          </a:p>
        </p:txBody>
      </p:sp>
    </p:spTree>
    <p:custDataLst>
      <p:tags r:id="rId1"/>
    </p:custDataLst>
    <p:extLst>
      <p:ext uri="{BB962C8B-B14F-4D97-AF65-F5344CB8AC3E}">
        <p14:creationId xmlns:p14="http://schemas.microsoft.com/office/powerpoint/2010/main" val="14449396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102724" cy="5184576"/>
          </a:xfrm>
        </p:spPr>
        <p:txBody>
          <a:bodyPr/>
          <a:lstStyle/>
          <a:p>
            <a:pPr marL="0" indent="0">
              <a:buNone/>
            </a:pP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看法</a:t>
            </a:r>
          </a:p>
          <a:p>
            <a:r>
              <a:rPr lang="en-US" altLang="zh-CN" b="1" dirty="0">
                <a:latin typeface="楷体" panose="02010609060101010101" charset="-122"/>
                <a:ea typeface="楷体" panose="02010609060101010101" charset="-122"/>
                <a:cs typeface="楷体" panose="02010609060101010101" charset="-122"/>
              </a:rPr>
              <a:t>1</a:t>
            </a:r>
            <a:r>
              <a:rPr lang="zh-CN" altLang="en-US" b="1" dirty="0">
                <a:latin typeface="楷体" panose="02010609060101010101" charset="-122"/>
                <a:ea typeface="楷体" panose="02010609060101010101" charset="-122"/>
                <a:cs typeface="楷体" panose="02010609060101010101" charset="-122"/>
              </a:rPr>
              <a:t>、人物按</a:t>
            </a:r>
            <a:r>
              <a:rPr lang="en-US" b="1" dirty="0" err="1">
                <a:solidFill>
                  <a:srgbClr val="FF0000"/>
                </a:solidFill>
                <a:latin typeface="楷体" panose="02010609060101010101" charset="-122"/>
                <a:ea typeface="楷体" panose="02010609060101010101" charset="-122"/>
                <a:cs typeface="楷体" panose="02010609060101010101" charset="-122"/>
                <a:sym typeface="+mn-ea"/>
              </a:rPr>
              <a:t>圣人愚人</a:t>
            </a:r>
            <a:r>
              <a:rPr lang="zh-CN" altLang="en-US" b="1" dirty="0">
                <a:latin typeface="楷体" panose="02010609060101010101" charset="-122"/>
                <a:ea typeface="楷体" panose="02010609060101010101" charset="-122"/>
                <a:cs typeface="楷体" panose="02010609060101010101" charset="-122"/>
                <a:sym typeface="+mn-ea"/>
              </a:rPr>
              <a:t>标准</a:t>
            </a:r>
            <a:r>
              <a:rPr lang="zh-CN" altLang="en-US" b="1" dirty="0">
                <a:latin typeface="楷体" panose="02010609060101010101" charset="-122"/>
                <a:ea typeface="楷体" panose="02010609060101010101" charset="-122"/>
                <a:cs typeface="楷体" panose="02010609060101010101" charset="-122"/>
              </a:rPr>
              <a:t>划分，折射出</a:t>
            </a:r>
            <a:r>
              <a:rPr lang="zh-CN" altLang="en-US" b="1" dirty="0">
                <a:solidFill>
                  <a:srgbClr val="FF0000"/>
                </a:solidFill>
                <a:latin typeface="楷体" panose="02010609060101010101" charset="-122"/>
                <a:ea typeface="楷体" panose="02010609060101010101" charset="-122"/>
                <a:cs typeface="楷体" panose="02010609060101010101" charset="-122"/>
              </a:rPr>
              <a:t>儒家占主流</a:t>
            </a:r>
            <a:r>
              <a:rPr lang="zh-CN" altLang="en-US" b="1" dirty="0">
                <a:latin typeface="楷体" panose="02010609060101010101" charset="-122"/>
                <a:ea typeface="楷体" panose="02010609060101010101" charset="-122"/>
                <a:cs typeface="楷体" panose="02010609060101010101" charset="-122"/>
              </a:rPr>
              <a:t>地位的特点。</a:t>
            </a:r>
          </a:p>
          <a:p>
            <a:r>
              <a:rPr lang="en-US" altLang="zh-CN" b="1" dirty="0">
                <a:latin typeface="楷体" panose="02010609060101010101" charset="-122"/>
                <a:ea typeface="楷体" panose="02010609060101010101" charset="-122"/>
                <a:cs typeface="楷体" panose="02010609060101010101" charset="-122"/>
              </a:rPr>
              <a:t>2</a:t>
            </a:r>
            <a:r>
              <a:rPr lang="zh-CN" altLang="en-US" b="1" dirty="0">
                <a:latin typeface="楷体" panose="02010609060101010101" charset="-122"/>
                <a:ea typeface="楷体" panose="02010609060101010101" charset="-122"/>
                <a:cs typeface="楷体" panose="02010609060101010101" charset="-122"/>
              </a:rPr>
              <a:t>、</a:t>
            </a:r>
            <a:r>
              <a:rPr lang="zh-CN" altLang="en-US" b="1" dirty="0">
                <a:latin typeface="楷体" panose="02010609060101010101" charset="-122"/>
                <a:ea typeface="楷体" panose="02010609060101010101" charset="-122"/>
                <a:cs typeface="楷体" panose="02010609060101010101" charset="-122"/>
                <a:sym typeface="+mn-ea"/>
              </a:rPr>
              <a:t>道家和</a:t>
            </a:r>
            <a:r>
              <a:rPr lang="zh-CN" altLang="en-US" b="1" dirty="0">
                <a:latin typeface="楷体" panose="02010609060101010101" charset="-122"/>
                <a:ea typeface="楷体" panose="02010609060101010101" charset="-122"/>
                <a:cs typeface="楷体" panose="02010609060101010101" charset="-122"/>
              </a:rPr>
              <a:t>法家人物排名前列，</a:t>
            </a:r>
            <a:r>
              <a:rPr lang="zh-CN" altLang="en-US" b="1" dirty="0">
                <a:latin typeface="楷体" panose="02010609060101010101" charset="-122"/>
                <a:ea typeface="楷体" panose="02010609060101010101" charset="-122"/>
                <a:cs typeface="楷体" panose="02010609060101010101" charset="-122"/>
                <a:sym typeface="+mn-ea"/>
              </a:rPr>
              <a:t>折射出</a:t>
            </a:r>
            <a:r>
              <a:rPr lang="zh-CN" altLang="en-US" b="1" dirty="0">
                <a:solidFill>
                  <a:srgbClr val="FF0000"/>
                </a:solidFill>
                <a:latin typeface="楷体" panose="02010609060101010101" charset="-122"/>
                <a:ea typeface="楷体" panose="02010609060101010101" charset="-122"/>
                <a:cs typeface="楷体" panose="02010609060101010101" charset="-122"/>
              </a:rPr>
              <a:t>汉代新儒学</a:t>
            </a:r>
            <a:r>
              <a:rPr lang="zh-CN" altLang="en-US" b="1" dirty="0">
                <a:latin typeface="楷体" panose="02010609060101010101" charset="-122"/>
                <a:ea typeface="楷体" panose="02010609060101010101" charset="-122"/>
                <a:cs typeface="楷体" panose="02010609060101010101" charset="-122"/>
              </a:rPr>
              <a:t>体系的特点。</a:t>
            </a:r>
          </a:p>
          <a:p>
            <a:r>
              <a:rPr lang="en-US" altLang="zh-CN" b="1" dirty="0">
                <a:latin typeface="楷体" panose="02010609060101010101" charset="-122"/>
                <a:ea typeface="楷体" panose="02010609060101010101" charset="-122"/>
                <a:cs typeface="楷体" panose="02010609060101010101" charset="-122"/>
              </a:rPr>
              <a:t>3</a:t>
            </a:r>
            <a:r>
              <a:rPr lang="zh-CN" altLang="en-US" b="1" dirty="0">
                <a:latin typeface="楷体" panose="02010609060101010101" charset="-122"/>
                <a:ea typeface="楷体" panose="02010609060101010101" charset="-122"/>
                <a:cs typeface="楷体" panose="02010609060101010101" charset="-122"/>
              </a:rPr>
              <a:t>、民间的商人、侠客和农民，</a:t>
            </a:r>
            <a:r>
              <a:rPr lang="zh-CN" altLang="en-US" b="1" dirty="0">
                <a:latin typeface="楷体" panose="02010609060101010101" charset="-122"/>
                <a:ea typeface="楷体" panose="02010609060101010101" charset="-122"/>
                <a:cs typeface="楷体" panose="02010609060101010101" charset="-122"/>
                <a:sym typeface="+mn-ea"/>
              </a:rPr>
              <a:t>折射出</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王侯将相宁有种乎</a:t>
            </a:r>
            <a:r>
              <a:rPr lang="zh-CN" altLang="en-US" b="1" dirty="0">
                <a:latin typeface="楷体" panose="02010609060101010101" charset="-122"/>
                <a:ea typeface="楷体" panose="02010609060101010101" charset="-122"/>
                <a:cs typeface="楷体" panose="02010609060101010101" charset="-122"/>
              </a:rPr>
              <a:t>特点。</a:t>
            </a:r>
          </a:p>
          <a:p>
            <a:r>
              <a:rPr lang="en-US" altLang="zh-CN" b="1" dirty="0">
                <a:latin typeface="楷体" panose="02010609060101010101" charset="-122"/>
                <a:ea typeface="楷体" panose="02010609060101010101" charset="-122"/>
                <a:cs typeface="楷体" panose="02010609060101010101" charset="-122"/>
              </a:rPr>
              <a:t>4</a:t>
            </a:r>
            <a:r>
              <a:rPr lang="zh-CN" altLang="en-US" b="1" dirty="0">
                <a:latin typeface="楷体" panose="02010609060101010101" charset="-122"/>
                <a:ea typeface="楷体" panose="02010609060101010101" charset="-122"/>
                <a:cs typeface="楷体" panose="02010609060101010101" charset="-122"/>
              </a:rPr>
              <a:t>、表中</a:t>
            </a:r>
            <a:r>
              <a:rPr lang="zh-CN" altLang="en-US" b="1" dirty="0">
                <a:solidFill>
                  <a:srgbClr val="FF0000"/>
                </a:solidFill>
                <a:latin typeface="楷体" panose="02010609060101010101" charset="-122"/>
                <a:ea typeface="楷体" panose="02010609060101010101" charset="-122"/>
                <a:cs typeface="楷体" panose="02010609060101010101" charset="-122"/>
              </a:rPr>
              <a:t>未展列评判汉代人物</a:t>
            </a:r>
            <a:r>
              <a:rPr lang="zh-CN" altLang="en-US" b="1" dirty="0">
                <a:latin typeface="楷体" panose="02010609060101010101" charset="-122"/>
                <a:ea typeface="楷体" panose="02010609060101010101" charset="-122"/>
                <a:cs typeface="楷体" panose="02010609060101010101" charset="-122"/>
              </a:rPr>
              <a:t>，</a:t>
            </a:r>
            <a:r>
              <a:rPr lang="zh-CN" altLang="en-US" b="1" dirty="0">
                <a:latin typeface="楷体" panose="02010609060101010101" charset="-122"/>
                <a:ea typeface="楷体" panose="02010609060101010101" charset="-122"/>
                <a:cs typeface="楷体" panose="02010609060101010101" charset="-122"/>
                <a:sym typeface="+mn-ea"/>
              </a:rPr>
              <a:t>折射出</a:t>
            </a:r>
            <a:r>
              <a:rPr lang="zh-CN" altLang="en-US" b="1" dirty="0">
                <a:latin typeface="楷体" panose="02010609060101010101" charset="-122"/>
                <a:ea typeface="楷体" panose="02010609060101010101" charset="-122"/>
                <a:cs typeface="楷体" panose="02010609060101010101" charset="-122"/>
              </a:rPr>
              <a:t>史家受制于时代的特点。</a:t>
            </a:r>
          </a:p>
          <a:p>
            <a:endParaRPr lang="zh-CN" dirty="0">
              <a:latin typeface="楷体" panose="02010609060101010101" charset="-122"/>
              <a:ea typeface="楷体" panose="02010609060101010101" charset="-122"/>
              <a:cs typeface="楷体" panose="02010609060101010101" charset="-122"/>
              <a:sym typeface="+mn-ea"/>
            </a:endParaRPr>
          </a:p>
        </p:txBody>
      </p:sp>
    </p:spTree>
    <p:custDataLst>
      <p:tags r:id="rId1"/>
    </p:custDataLst>
    <p:extLst>
      <p:ext uri="{BB962C8B-B14F-4D97-AF65-F5344CB8AC3E}">
        <p14:creationId xmlns:p14="http://schemas.microsoft.com/office/powerpoint/2010/main" val="187321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additive="base">
                                        <p:cTn id="1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 calcmode="lin" valueType="num">
                                      <p:cBhvr additive="base">
                                        <p:cTn id="2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60548" y="116632"/>
            <a:ext cx="8748464" cy="6309319"/>
          </a:xfrm>
        </p:spPr>
        <p:txBody>
          <a:bodyPr/>
          <a:lstStyle/>
          <a:p>
            <a:r>
              <a:rPr lang="zh-CN" sz="2800" dirty="0">
                <a:latin typeface="楷体" panose="02010609060101010101" charset="-122"/>
                <a:ea typeface="楷体" panose="02010609060101010101" charset="-122"/>
                <a:cs typeface="楷体" panose="02010609060101010101" charset="-122"/>
                <a:sym typeface="+mn-ea"/>
              </a:rPr>
              <a:t>看法</a:t>
            </a:r>
            <a:r>
              <a:rPr lang="en-US" altLang="zh-CN" sz="2800" dirty="0">
                <a:latin typeface="楷体" panose="02010609060101010101" charset="-122"/>
                <a:ea typeface="楷体" panose="02010609060101010101" charset="-122"/>
                <a:cs typeface="楷体" panose="02010609060101010101" charset="-122"/>
                <a:sym typeface="+mn-ea"/>
              </a:rPr>
              <a:t>1</a:t>
            </a:r>
            <a:r>
              <a:rPr lang="zh-CN" altLang="zh-CN" sz="2800" dirty="0">
                <a:latin typeface="楷体" panose="02010609060101010101" charset="-122"/>
                <a:ea typeface="楷体" panose="02010609060101010101" charset="-122"/>
                <a:cs typeface="楷体" panose="02010609060101010101" charset="-122"/>
                <a:sym typeface="+mn-ea"/>
              </a:rPr>
              <a:t>、</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汉代</a:t>
            </a:r>
            <a:r>
              <a:rPr lang="zh-CN" sz="2800" dirty="0">
                <a:solidFill>
                  <a:srgbClr val="FF0000"/>
                </a:solidFill>
                <a:latin typeface="楷体" panose="02010609060101010101" charset="-122"/>
                <a:ea typeface="楷体" panose="02010609060101010101" charset="-122"/>
                <a:cs typeface="楷体" panose="02010609060101010101" charset="-122"/>
                <a:sym typeface="+mn-ea"/>
              </a:rPr>
              <a:t>班固评价人物等级的标准是</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儒家思想</a:t>
            </a:r>
            <a:endParaRPr lang="zh-CN" altLang="zh-CN" sz="2800" dirty="0">
              <a:latin typeface="楷体" panose="02010609060101010101" charset="-122"/>
              <a:ea typeface="楷体" panose="02010609060101010101" charset="-122"/>
              <a:cs typeface="楷体" panose="02010609060101010101" charset="-122"/>
              <a:sym typeface="+mn-ea"/>
            </a:endParaRPr>
          </a:p>
          <a:p>
            <a:r>
              <a:rPr lang="zh-CN" altLang="zh-CN" sz="2800" dirty="0">
                <a:latin typeface="楷体" panose="02010609060101010101" charset="-122"/>
                <a:ea typeface="楷体" panose="02010609060101010101" charset="-122"/>
                <a:cs typeface="楷体" panose="02010609060101010101" charset="-122"/>
                <a:sym typeface="+mn-ea"/>
              </a:rPr>
              <a:t>说明：西汉时，</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董仲舒</a:t>
            </a:r>
            <a:r>
              <a:rPr lang="zh-CN" altLang="zh-CN" sz="2800" dirty="0">
                <a:latin typeface="楷体" panose="02010609060101010101" charset="-122"/>
                <a:ea typeface="楷体" panose="02010609060101010101" charset="-122"/>
                <a:cs typeface="楷体" panose="02010609060101010101" charset="-122"/>
                <a:sym typeface="+mn-ea"/>
              </a:rPr>
              <a:t>提出了天人合一、天人感应以及三纲五常的道德标准，形成了新的儒学体系，有利于巩固君权，维护统治秩序。汉武帝接受了罢黜百家，独尊儒术的建议，儒家思想成为正统思想。</a:t>
            </a:r>
          </a:p>
          <a:p>
            <a:pPr marL="0" indent="0">
              <a:buNone/>
            </a:pPr>
            <a:r>
              <a:rPr lang="zh-CN" altLang="zh-CN" sz="2800" dirty="0">
                <a:latin typeface="楷体" panose="02010609060101010101" charset="-122"/>
                <a:ea typeface="楷体" panose="02010609060101010101" charset="-122"/>
                <a:cs typeface="楷体" panose="02010609060101010101" charset="-122"/>
                <a:sym typeface="+mn-ea"/>
              </a:rPr>
              <a:t>    东汉史学家班固受到</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儒家道德标准</a:t>
            </a:r>
            <a:r>
              <a:rPr lang="zh-CN" altLang="zh-CN" sz="2800" dirty="0">
                <a:latin typeface="楷体" panose="02010609060101010101" charset="-122"/>
                <a:ea typeface="楷体" panose="02010609060101010101" charset="-122"/>
                <a:cs typeface="楷体" panose="02010609060101010101" charset="-122"/>
                <a:sym typeface="+mn-ea"/>
              </a:rPr>
              <a:t>的影响，因此把</a:t>
            </a:r>
            <a:r>
              <a:rPr lang="en-US" sz="2800" dirty="0" err="1">
                <a:latin typeface="楷体" panose="02010609060101010101" charset="-122"/>
                <a:ea typeface="楷体" panose="02010609060101010101" charset="-122"/>
                <a:cs typeface="楷体" panose="02010609060101010101" charset="-122"/>
                <a:sym typeface="+mn-ea"/>
              </a:rPr>
              <a:t>尧、舜</a:t>
            </a:r>
            <a:r>
              <a:rPr lang="zh-CN" altLang="en-US" sz="2800" dirty="0">
                <a:latin typeface="楷体" panose="02010609060101010101" charset="-122"/>
                <a:ea typeface="楷体" panose="02010609060101010101" charset="-122"/>
                <a:cs typeface="楷体" panose="02010609060101010101" charset="-122"/>
                <a:sym typeface="+mn-ea"/>
              </a:rPr>
              <a:t>、</a:t>
            </a:r>
            <a:r>
              <a:rPr lang="en-US" sz="2800" dirty="0" err="1">
                <a:latin typeface="楷体" panose="02010609060101010101" charset="-122"/>
                <a:ea typeface="楷体" panose="02010609060101010101" charset="-122"/>
                <a:cs typeface="楷体" panose="02010609060101010101" charset="-122"/>
                <a:sym typeface="+mn-ea"/>
              </a:rPr>
              <a:t>周文王</a:t>
            </a:r>
            <a:r>
              <a:rPr lang="zh-CN" altLang="en-US" sz="2800" dirty="0">
                <a:latin typeface="楷体" panose="02010609060101010101" charset="-122"/>
                <a:ea typeface="楷体" panose="02010609060101010101" charset="-122"/>
                <a:cs typeface="楷体" panose="02010609060101010101" charset="-122"/>
                <a:sym typeface="+mn-ea"/>
              </a:rPr>
              <a:t>、</a:t>
            </a:r>
            <a:r>
              <a:rPr lang="en-US" sz="2800" dirty="0" err="1">
                <a:latin typeface="楷体" panose="02010609060101010101" charset="-122"/>
                <a:ea typeface="楷体" panose="02010609060101010101" charset="-122"/>
                <a:cs typeface="楷体" panose="02010609060101010101" charset="-122"/>
                <a:sym typeface="+mn-ea"/>
              </a:rPr>
              <a:t>孔子</a:t>
            </a:r>
            <a:r>
              <a:rPr lang="zh-CN" altLang="en-US" sz="2800" dirty="0">
                <a:latin typeface="楷体" panose="02010609060101010101" charset="-122"/>
                <a:ea typeface="楷体" panose="02010609060101010101" charset="-122"/>
                <a:cs typeface="楷体" panose="02010609060101010101" charset="-122"/>
                <a:sym typeface="+mn-ea"/>
              </a:rPr>
              <a:t>看作圣人、把</a:t>
            </a:r>
            <a:r>
              <a:rPr lang="en-US" sz="2800" dirty="0" err="1">
                <a:latin typeface="楷体" panose="02010609060101010101" charset="-122"/>
                <a:ea typeface="楷体" panose="02010609060101010101" charset="-122"/>
                <a:cs typeface="楷体" panose="02010609060101010101" charset="-122"/>
                <a:sym typeface="+mn-ea"/>
              </a:rPr>
              <a:t>孟子屈原荀子</a:t>
            </a:r>
            <a:r>
              <a:rPr lang="zh-CN" altLang="en-US" sz="2800" dirty="0">
                <a:latin typeface="楷体" panose="02010609060101010101" charset="-122"/>
                <a:ea typeface="楷体" panose="02010609060101010101" charset="-122"/>
                <a:cs typeface="楷体" panose="02010609060101010101" charset="-122"/>
                <a:sym typeface="+mn-ea"/>
              </a:rPr>
              <a:t>看作仁人。汉代儒学是道家、法家、阴阳五行学说糅合到儒家，汉武帝的治国理念是</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外儒内法</a:t>
            </a:r>
            <a:r>
              <a:rPr lang="zh-CN" altLang="en-US" sz="2800" dirty="0">
                <a:latin typeface="楷体" panose="02010609060101010101" charset="-122"/>
                <a:ea typeface="楷体" panose="02010609060101010101" charset="-122"/>
                <a:cs typeface="楷体" panose="02010609060101010101" charset="-122"/>
                <a:sym typeface="+mn-ea"/>
              </a:rPr>
              <a:t>，因此</a:t>
            </a:r>
            <a:r>
              <a:rPr lang="zh-CN" altLang="zh-CN" sz="2800" dirty="0">
                <a:latin typeface="楷体" panose="02010609060101010101" charset="-122"/>
                <a:ea typeface="楷体" panose="02010609060101010101" charset="-122"/>
                <a:cs typeface="楷体" panose="02010609060101010101" charset="-122"/>
                <a:sym typeface="+mn-ea"/>
              </a:rPr>
              <a:t>班固把老子、商鞅、</a:t>
            </a:r>
            <a:r>
              <a:rPr lang="en-US" sz="2800" dirty="0" err="1">
                <a:latin typeface="楷体" panose="02010609060101010101" charset="-122"/>
                <a:ea typeface="楷体" panose="02010609060101010101" charset="-122"/>
                <a:cs typeface="楷体" panose="02010609060101010101" charset="-122"/>
                <a:sym typeface="+mn-ea"/>
              </a:rPr>
              <a:t>韩非</a:t>
            </a:r>
            <a:r>
              <a:rPr lang="zh-CN" altLang="en-US" sz="2800" dirty="0">
                <a:latin typeface="楷体" panose="02010609060101010101" charset="-122"/>
                <a:ea typeface="楷体" panose="02010609060101010101" charset="-122"/>
                <a:cs typeface="楷体" panose="02010609060101010101" charset="-122"/>
                <a:sym typeface="+mn-ea"/>
              </a:rPr>
              <a:t>等人看作中等人。而</a:t>
            </a:r>
            <a:r>
              <a:rPr lang="en-US" sz="2800" dirty="0" err="1">
                <a:latin typeface="楷体" panose="02010609060101010101" charset="-122"/>
                <a:ea typeface="楷体" panose="02010609060101010101" charset="-122"/>
                <a:cs typeface="楷体" panose="02010609060101010101" charset="-122"/>
                <a:sym typeface="+mn-ea"/>
              </a:rPr>
              <a:t>宋襄公</a:t>
            </a:r>
            <a:r>
              <a:rPr lang="zh-CN" altLang="en-US" sz="2800" dirty="0">
                <a:latin typeface="楷体" panose="02010609060101010101" charset="-122"/>
                <a:ea typeface="楷体" panose="02010609060101010101" charset="-122"/>
                <a:cs typeface="楷体" panose="02010609060101010101" charset="-122"/>
                <a:sym typeface="+mn-ea"/>
              </a:rPr>
              <a:t>在春秋争霸战争中</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破坏礼乐制度，</a:t>
            </a:r>
            <a:r>
              <a:rPr lang="en-US" sz="2800" dirty="0" err="1">
                <a:solidFill>
                  <a:srgbClr val="FF0000"/>
                </a:solidFill>
                <a:latin typeface="楷体" panose="02010609060101010101" charset="-122"/>
                <a:ea typeface="楷体" panose="02010609060101010101" charset="-122"/>
                <a:cs typeface="楷体" panose="02010609060101010101" charset="-122"/>
                <a:sym typeface="+mn-ea"/>
              </a:rPr>
              <a:t>夏桀</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a:t>
            </a:r>
            <a:r>
              <a:rPr lang="en-US" sz="2800" dirty="0" err="1">
                <a:solidFill>
                  <a:srgbClr val="FF0000"/>
                </a:solidFill>
                <a:latin typeface="楷体" panose="02010609060101010101" charset="-122"/>
                <a:ea typeface="楷体" panose="02010609060101010101" charset="-122"/>
                <a:cs typeface="楷体" panose="02010609060101010101" charset="-122"/>
                <a:sym typeface="+mn-ea"/>
              </a:rPr>
              <a:t>商纣</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实行暴政</a:t>
            </a:r>
            <a:r>
              <a:rPr lang="zh-CN" altLang="en-US" sz="2800" dirty="0">
                <a:latin typeface="楷体" panose="02010609060101010101" charset="-122"/>
                <a:ea typeface="楷体" panose="02010609060101010101" charset="-122"/>
                <a:cs typeface="楷体" panose="02010609060101010101" charset="-122"/>
                <a:sym typeface="+mn-ea"/>
              </a:rPr>
              <a:t>，他们不符合儒家的仁、德、礼的道德标准，因此把他们看作下等人。</a:t>
            </a:r>
          </a:p>
          <a:p>
            <a:pPr marL="0" indent="0">
              <a:buNone/>
            </a:pPr>
            <a:r>
              <a:rPr lang="zh-CN" altLang="en-US" sz="2800" dirty="0">
                <a:latin typeface="楷体" panose="02010609060101010101" charset="-122"/>
                <a:ea typeface="楷体" panose="02010609060101010101" charset="-122"/>
                <a:cs typeface="楷体" panose="02010609060101010101" charset="-122"/>
                <a:sym typeface="+mn-ea"/>
              </a:rPr>
              <a:t>  由此可知：</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不同时代评价人物的标准反映了不同时代的主流思想价值取向</a:t>
            </a:r>
            <a:r>
              <a:rPr lang="zh-CN" altLang="en-US" sz="2800" dirty="0">
                <a:latin typeface="楷体" panose="02010609060101010101" charset="-122"/>
                <a:ea typeface="楷体" panose="02010609060101010101" charset="-122"/>
                <a:cs typeface="楷体" panose="02010609060101010101" charset="-122"/>
                <a:sym typeface="+mn-ea"/>
              </a:rPr>
              <a:t>。</a:t>
            </a:r>
            <a:endParaRPr lang="zh-CN" altLang="zh-CN" sz="2800" dirty="0">
              <a:latin typeface="楷体" panose="02010609060101010101" charset="-122"/>
              <a:ea typeface="楷体" panose="02010609060101010101" charset="-122"/>
              <a:cs typeface="楷体" panose="02010609060101010101" charset="-122"/>
              <a:sym typeface="+mn-ea"/>
            </a:endParaRPr>
          </a:p>
          <a:p>
            <a:endParaRPr lang="zh-CN" altLang="zh-CN" sz="2800" dirty="0">
              <a:latin typeface="楷体" panose="02010609060101010101" charset="-122"/>
              <a:ea typeface="楷体" panose="02010609060101010101" charset="-122"/>
              <a:cs typeface="楷体" panose="02010609060101010101" charset="-122"/>
              <a:sym typeface="+mn-ea"/>
            </a:endParaRPr>
          </a:p>
        </p:txBody>
      </p:sp>
    </p:spTree>
    <p:custDataLst>
      <p:tags r:id="rId1"/>
    </p:custDataLst>
    <p:extLst>
      <p:ext uri="{BB962C8B-B14F-4D97-AF65-F5344CB8AC3E}">
        <p14:creationId xmlns:p14="http://schemas.microsoft.com/office/powerpoint/2010/main" val="219773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260648"/>
            <a:ext cx="8568952" cy="6264696"/>
          </a:xfrm>
        </p:spPr>
        <p:txBody>
          <a:bodyPr/>
          <a:lstStyle/>
          <a:p>
            <a:r>
              <a:rPr lang="zh-CN" sz="2800" dirty="0">
                <a:latin typeface="楷体" panose="02010609060101010101" charset="-122"/>
                <a:ea typeface="楷体" panose="02010609060101010101" charset="-122"/>
                <a:cs typeface="楷体" panose="02010609060101010101" charset="-122"/>
                <a:sym typeface="+mn-ea"/>
              </a:rPr>
              <a:t>看法</a:t>
            </a:r>
            <a:r>
              <a:rPr lang="en-US" altLang="zh-CN" sz="2800" dirty="0">
                <a:latin typeface="楷体" panose="02010609060101010101" charset="-122"/>
                <a:ea typeface="楷体" panose="02010609060101010101" charset="-122"/>
                <a:cs typeface="楷体" panose="02010609060101010101" charset="-122"/>
                <a:sym typeface="+mn-ea"/>
              </a:rPr>
              <a:t>2</a:t>
            </a:r>
            <a:r>
              <a:rPr lang="zh-CN" altLang="en-US" sz="2800" dirty="0">
                <a:latin typeface="楷体" panose="02010609060101010101" charset="-122"/>
                <a:ea typeface="楷体" panose="02010609060101010101" charset="-122"/>
                <a:cs typeface="楷体" panose="02010609060101010101" charset="-122"/>
                <a:sym typeface="+mn-ea"/>
              </a:rPr>
              <a:t>：</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儒家思想影响了</a:t>
            </a:r>
            <a:r>
              <a:rPr lang="zh-CN" sz="2800" dirty="0">
                <a:solidFill>
                  <a:srgbClr val="FF0000"/>
                </a:solidFill>
                <a:latin typeface="楷体" panose="02010609060101010101" charset="-122"/>
                <a:ea typeface="楷体" panose="02010609060101010101" charset="-122"/>
                <a:cs typeface="楷体" panose="02010609060101010101" charset="-122"/>
                <a:sym typeface="+mn-ea"/>
              </a:rPr>
              <a:t>班固评价人物等级的标准</a:t>
            </a:r>
            <a:endParaRPr lang="zh-CN" sz="2800" dirty="0">
              <a:latin typeface="楷体" panose="02010609060101010101" charset="-122"/>
              <a:ea typeface="楷体" panose="02010609060101010101" charset="-122"/>
              <a:cs typeface="楷体" panose="02010609060101010101" charset="-122"/>
              <a:sym typeface="+mn-ea"/>
            </a:endParaRPr>
          </a:p>
          <a:p>
            <a:r>
              <a:rPr lang="zh-CN" altLang="zh-CN" sz="2800" dirty="0">
                <a:latin typeface="楷体" panose="02010609060101010101" charset="-122"/>
                <a:ea typeface="楷体" panose="02010609060101010101" charset="-122"/>
                <a:cs typeface="楷体" panose="02010609060101010101" charset="-122"/>
                <a:sym typeface="+mn-ea"/>
              </a:rPr>
              <a:t>说明：西汉时，董仲舒提出了天人合一、天人感应以及三纲五常的道德标准，汉武帝接受了罢黜百家，独尊儒术的建议，儒家思想成为正统思想。</a:t>
            </a:r>
          </a:p>
          <a:p>
            <a:pPr marL="0" indent="0">
              <a:buNone/>
            </a:pPr>
            <a:r>
              <a:rPr lang="zh-CN" altLang="zh-CN" sz="2800" dirty="0">
                <a:latin typeface="楷体" panose="02010609060101010101" charset="-122"/>
                <a:ea typeface="楷体" panose="02010609060101010101" charset="-122"/>
                <a:cs typeface="楷体" panose="02010609060101010101" charset="-122"/>
                <a:sym typeface="+mn-ea"/>
              </a:rPr>
              <a:t>    东汉史学家班固受到</a:t>
            </a:r>
            <a:r>
              <a:rPr lang="zh-CN" altLang="zh-CN" sz="2800" dirty="0">
                <a:solidFill>
                  <a:srgbClr val="FF0000"/>
                </a:solidFill>
                <a:latin typeface="楷体" panose="02010609060101010101" charset="-122"/>
                <a:ea typeface="楷体" panose="02010609060101010101" charset="-122"/>
                <a:cs typeface="楷体" panose="02010609060101010101" charset="-122"/>
                <a:sym typeface="+mn-ea"/>
              </a:rPr>
              <a:t>儒家道德标准</a:t>
            </a:r>
            <a:r>
              <a:rPr lang="zh-CN" altLang="zh-CN" sz="2800" dirty="0">
                <a:latin typeface="楷体" panose="02010609060101010101" charset="-122"/>
                <a:ea typeface="楷体" panose="02010609060101010101" charset="-122"/>
                <a:cs typeface="楷体" panose="02010609060101010101" charset="-122"/>
                <a:sym typeface="+mn-ea"/>
              </a:rPr>
              <a:t>的影响，因此把</a:t>
            </a:r>
            <a:r>
              <a:rPr lang="en-US" sz="2800" dirty="0" err="1">
                <a:latin typeface="楷体" panose="02010609060101010101" charset="-122"/>
                <a:ea typeface="楷体" panose="02010609060101010101" charset="-122"/>
                <a:cs typeface="楷体" panose="02010609060101010101" charset="-122"/>
                <a:sym typeface="+mn-ea"/>
              </a:rPr>
              <a:t>尧、舜</a:t>
            </a:r>
            <a:r>
              <a:rPr lang="zh-CN" altLang="en-US" sz="2800" dirty="0">
                <a:latin typeface="楷体" panose="02010609060101010101" charset="-122"/>
                <a:ea typeface="楷体" panose="02010609060101010101" charset="-122"/>
                <a:cs typeface="楷体" panose="02010609060101010101" charset="-122"/>
                <a:sym typeface="+mn-ea"/>
              </a:rPr>
              <a:t>、</a:t>
            </a:r>
            <a:r>
              <a:rPr lang="en-US" sz="2800" dirty="0" err="1">
                <a:latin typeface="楷体" panose="02010609060101010101" charset="-122"/>
                <a:ea typeface="楷体" panose="02010609060101010101" charset="-122"/>
                <a:cs typeface="楷体" panose="02010609060101010101" charset="-122"/>
                <a:sym typeface="+mn-ea"/>
              </a:rPr>
              <a:t>周文王</a:t>
            </a:r>
            <a:r>
              <a:rPr lang="zh-CN" altLang="en-US" sz="2800" dirty="0">
                <a:latin typeface="楷体" panose="02010609060101010101" charset="-122"/>
                <a:ea typeface="楷体" panose="02010609060101010101" charset="-122"/>
                <a:cs typeface="楷体" panose="02010609060101010101" charset="-122"/>
                <a:sym typeface="+mn-ea"/>
              </a:rPr>
              <a:t>、</a:t>
            </a:r>
            <a:r>
              <a:rPr lang="en-US" sz="2800" dirty="0" err="1">
                <a:latin typeface="楷体" panose="02010609060101010101" charset="-122"/>
                <a:ea typeface="楷体" panose="02010609060101010101" charset="-122"/>
                <a:cs typeface="楷体" panose="02010609060101010101" charset="-122"/>
                <a:sym typeface="+mn-ea"/>
              </a:rPr>
              <a:t>孔子</a:t>
            </a:r>
            <a:r>
              <a:rPr lang="zh-CN" altLang="en-US" sz="2800" dirty="0">
                <a:latin typeface="楷体" panose="02010609060101010101" charset="-122"/>
                <a:ea typeface="楷体" panose="02010609060101010101" charset="-122"/>
                <a:cs typeface="楷体" panose="02010609060101010101" charset="-122"/>
                <a:sym typeface="+mn-ea"/>
              </a:rPr>
              <a:t>看作圣人、把</a:t>
            </a:r>
            <a:r>
              <a:rPr lang="en-US" sz="2800" dirty="0" err="1">
                <a:latin typeface="楷体" panose="02010609060101010101" charset="-122"/>
                <a:ea typeface="楷体" panose="02010609060101010101" charset="-122"/>
                <a:cs typeface="楷体" panose="02010609060101010101" charset="-122"/>
                <a:sym typeface="+mn-ea"/>
              </a:rPr>
              <a:t>孟子屈原荀子</a:t>
            </a:r>
            <a:r>
              <a:rPr lang="zh-CN" altLang="en-US" sz="2800" dirty="0">
                <a:latin typeface="楷体" panose="02010609060101010101" charset="-122"/>
                <a:ea typeface="楷体" panose="02010609060101010101" charset="-122"/>
                <a:cs typeface="楷体" panose="02010609060101010101" charset="-122"/>
                <a:sym typeface="+mn-ea"/>
              </a:rPr>
              <a:t>看作仁人。汉代儒学是道家、法家、阴阳五行学说糅合到儒家，汉武帝的治国理念是</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外儒内法</a:t>
            </a:r>
            <a:r>
              <a:rPr lang="zh-CN" altLang="en-US" sz="2800" dirty="0">
                <a:latin typeface="楷体" panose="02010609060101010101" charset="-122"/>
                <a:ea typeface="楷体" panose="02010609060101010101" charset="-122"/>
                <a:cs typeface="楷体" panose="02010609060101010101" charset="-122"/>
                <a:sym typeface="+mn-ea"/>
              </a:rPr>
              <a:t>，因此</a:t>
            </a:r>
            <a:r>
              <a:rPr lang="zh-CN" altLang="zh-CN" sz="2800" dirty="0">
                <a:latin typeface="楷体" panose="02010609060101010101" charset="-122"/>
                <a:ea typeface="楷体" panose="02010609060101010101" charset="-122"/>
                <a:cs typeface="楷体" panose="02010609060101010101" charset="-122"/>
                <a:sym typeface="+mn-ea"/>
              </a:rPr>
              <a:t>班固把老子、商鞅、</a:t>
            </a:r>
            <a:r>
              <a:rPr lang="en-US" sz="2800" dirty="0" err="1">
                <a:latin typeface="楷体" panose="02010609060101010101" charset="-122"/>
                <a:ea typeface="楷体" panose="02010609060101010101" charset="-122"/>
                <a:cs typeface="楷体" panose="02010609060101010101" charset="-122"/>
                <a:sym typeface="+mn-ea"/>
              </a:rPr>
              <a:t>韩非</a:t>
            </a:r>
            <a:r>
              <a:rPr lang="zh-CN" altLang="en-US" sz="2800" dirty="0">
                <a:latin typeface="楷体" panose="02010609060101010101" charset="-122"/>
                <a:ea typeface="楷体" panose="02010609060101010101" charset="-122"/>
                <a:cs typeface="楷体" panose="02010609060101010101" charset="-122"/>
                <a:sym typeface="+mn-ea"/>
              </a:rPr>
              <a:t>等人看作中等人。而</a:t>
            </a:r>
            <a:r>
              <a:rPr lang="en-US" sz="2800" dirty="0" err="1">
                <a:latin typeface="楷体" panose="02010609060101010101" charset="-122"/>
                <a:ea typeface="楷体" panose="02010609060101010101" charset="-122"/>
                <a:cs typeface="楷体" panose="02010609060101010101" charset="-122"/>
                <a:sym typeface="+mn-ea"/>
              </a:rPr>
              <a:t>宋襄公</a:t>
            </a:r>
            <a:r>
              <a:rPr lang="zh-CN" altLang="en-US" sz="2800" dirty="0">
                <a:latin typeface="楷体" panose="02010609060101010101" charset="-122"/>
                <a:ea typeface="楷体" panose="02010609060101010101" charset="-122"/>
                <a:cs typeface="楷体" panose="02010609060101010101" charset="-122"/>
                <a:sym typeface="+mn-ea"/>
              </a:rPr>
              <a:t>在春秋争霸战争中破坏礼乐制度，</a:t>
            </a:r>
            <a:r>
              <a:rPr lang="en-US" sz="2800" dirty="0" err="1">
                <a:latin typeface="楷体" panose="02010609060101010101" charset="-122"/>
                <a:ea typeface="楷体" panose="02010609060101010101" charset="-122"/>
                <a:cs typeface="楷体" panose="02010609060101010101" charset="-122"/>
                <a:sym typeface="+mn-ea"/>
              </a:rPr>
              <a:t>夏桀</a:t>
            </a:r>
            <a:r>
              <a:rPr lang="zh-CN" altLang="en-US" sz="2800" dirty="0">
                <a:latin typeface="楷体" panose="02010609060101010101" charset="-122"/>
                <a:ea typeface="楷体" panose="02010609060101010101" charset="-122"/>
                <a:cs typeface="楷体" panose="02010609060101010101" charset="-122"/>
                <a:sym typeface="+mn-ea"/>
              </a:rPr>
              <a:t>、</a:t>
            </a:r>
            <a:r>
              <a:rPr lang="en-US" sz="2800" dirty="0" err="1">
                <a:latin typeface="楷体" panose="02010609060101010101" charset="-122"/>
                <a:ea typeface="楷体" panose="02010609060101010101" charset="-122"/>
                <a:cs typeface="楷体" panose="02010609060101010101" charset="-122"/>
                <a:sym typeface="+mn-ea"/>
              </a:rPr>
              <a:t>商纣</a:t>
            </a:r>
            <a:r>
              <a:rPr lang="zh-CN" altLang="en-US" sz="2800" dirty="0">
                <a:latin typeface="楷体" panose="02010609060101010101" charset="-122"/>
                <a:ea typeface="楷体" panose="02010609060101010101" charset="-122"/>
                <a:cs typeface="楷体" panose="02010609060101010101" charset="-122"/>
                <a:sym typeface="+mn-ea"/>
              </a:rPr>
              <a:t>实行暴政，他们</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不符合儒家的仁、德、礼的道德标准</a:t>
            </a:r>
            <a:r>
              <a:rPr lang="zh-CN" altLang="en-US" sz="2800" dirty="0">
                <a:latin typeface="楷体" panose="02010609060101010101" charset="-122"/>
                <a:ea typeface="楷体" panose="02010609060101010101" charset="-122"/>
                <a:cs typeface="楷体" panose="02010609060101010101" charset="-122"/>
                <a:sym typeface="+mn-ea"/>
              </a:rPr>
              <a:t>，因此把他们看作下等人。</a:t>
            </a:r>
          </a:p>
          <a:p>
            <a:pPr marL="0" indent="0">
              <a:buNone/>
            </a:pPr>
            <a:r>
              <a:rPr lang="zh-CN" altLang="en-US" sz="2800" dirty="0">
                <a:latin typeface="楷体" panose="02010609060101010101" charset="-122"/>
                <a:ea typeface="楷体" panose="02010609060101010101" charset="-122"/>
                <a:cs typeface="楷体" panose="02010609060101010101" charset="-122"/>
                <a:sym typeface="+mn-ea"/>
              </a:rPr>
              <a:t>由此可知：</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不同时代的主流思想价值取向影响了不同时代评价人物的标准</a:t>
            </a:r>
            <a:r>
              <a:rPr lang="zh-CN" altLang="en-US" sz="2800" dirty="0">
                <a:latin typeface="楷体" panose="02010609060101010101" charset="-122"/>
                <a:ea typeface="楷体" panose="02010609060101010101" charset="-122"/>
                <a:cs typeface="楷体" panose="02010609060101010101" charset="-122"/>
                <a:sym typeface="+mn-ea"/>
              </a:rPr>
              <a:t>。</a:t>
            </a:r>
            <a:endParaRPr lang="zh-CN" altLang="zh-CN" sz="2800" dirty="0">
              <a:latin typeface="楷体" panose="02010609060101010101" charset="-122"/>
              <a:ea typeface="楷体" panose="02010609060101010101" charset="-122"/>
              <a:cs typeface="楷体" panose="02010609060101010101" charset="-122"/>
              <a:sym typeface="+mn-ea"/>
            </a:endParaRPr>
          </a:p>
          <a:p>
            <a:endParaRPr lang="zh-CN" altLang="zh-CN" dirty="0">
              <a:latin typeface="楷体" panose="02010609060101010101" charset="-122"/>
              <a:ea typeface="楷体" panose="02010609060101010101" charset="-122"/>
              <a:cs typeface="楷体" panose="02010609060101010101" charset="-122"/>
              <a:sym typeface="+mn-ea"/>
            </a:endParaRPr>
          </a:p>
          <a:p>
            <a:endParaRPr lang="zh-CN" altLang="zh-CN" dirty="0">
              <a:latin typeface="楷体" panose="02010609060101010101" charset="-122"/>
              <a:ea typeface="楷体" panose="02010609060101010101" charset="-122"/>
              <a:cs typeface="楷体" panose="02010609060101010101" charset="-122"/>
              <a:sym typeface="+mn-ea"/>
            </a:endParaRPr>
          </a:p>
          <a:p>
            <a:endParaRPr lang="zh-CN" altLang="en-US" dirty="0"/>
          </a:p>
        </p:txBody>
      </p:sp>
    </p:spTree>
    <p:custDataLst>
      <p:tags r:id="rId1"/>
    </p:custDataLst>
    <p:extLst>
      <p:ext uri="{BB962C8B-B14F-4D97-AF65-F5344CB8AC3E}">
        <p14:creationId xmlns:p14="http://schemas.microsoft.com/office/powerpoint/2010/main" val="3799217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内容占位符 74754"/>
          <p:cNvSpPr>
            <a:spLocks noGrp="1"/>
          </p:cNvSpPr>
          <p:nvPr>
            <p:ph idx="1"/>
          </p:nvPr>
        </p:nvSpPr>
        <p:spPr>
          <a:xfrm>
            <a:off x="107504" y="0"/>
            <a:ext cx="8928992" cy="6741368"/>
          </a:xfrm>
        </p:spPr>
        <p:txBody>
          <a:bodyPr vert="horz" wrap="square" lIns="91440" tIns="45720" rIns="91440" bIns="45720" numCol="1" anchor="t" anchorCtr="0" compatLnSpc="1"/>
          <a:lstStyle/>
          <a:p>
            <a:pPr marL="0" lvl="1" indent="0" eaLnBrk="1" hangingPunct="1">
              <a:lnSpc>
                <a:spcPct val="90000"/>
              </a:lnSpc>
              <a:buClr>
                <a:schemeClr val="accent1"/>
              </a:buClr>
              <a:buSzTx/>
              <a:buNone/>
              <a:defRPr/>
            </a:pPr>
            <a:r>
              <a:rPr kumimoji="0" lang="en-US" altLang="zh-CN" sz="3600" b="1" i="0" u="none"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●(2)</a:t>
            </a:r>
            <a:r>
              <a:rPr lang="zh-CN" altLang="zh-CN" sz="3600" b="1" dirty="0">
                <a:solidFill>
                  <a:srgbClr val="FF0000"/>
                </a:solidFill>
              </a:rPr>
              <a:t>聚焦立德树人，体现历史学科积极育人</a:t>
            </a:r>
            <a:r>
              <a:rPr lang="zh-CN" altLang="zh-CN" sz="3600" b="1" dirty="0" smtClean="0">
                <a:solidFill>
                  <a:srgbClr val="FF0000"/>
                </a:solidFill>
              </a:rPr>
              <a:t>导向</a:t>
            </a:r>
            <a:endParaRPr kumimoji="0" lang="zh-CN" altLang="en-US" sz="3600" b="1" i="0" u="none" strike="noStrike" kern="1200" cap="none" spc="0" normalizeH="0" baseline="0" noProof="1">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endParaRPr>
          </a:p>
          <a:p>
            <a:r>
              <a:rPr lang="zh-CN" altLang="en-US" b="1" dirty="0" smtClean="0">
                <a:solidFill>
                  <a:srgbClr val="2F2BEF"/>
                </a:solidFill>
              </a:rPr>
              <a:t>一是</a:t>
            </a:r>
            <a:r>
              <a:rPr lang="zh-CN" altLang="zh-CN" b="1" dirty="0" smtClean="0"/>
              <a:t>引导</a:t>
            </a:r>
            <a:r>
              <a:rPr lang="zh-CN" altLang="zh-CN" b="1" dirty="0"/>
              <a:t>考生树立正确的国家观、文化观、</a:t>
            </a:r>
            <a:r>
              <a:rPr lang="zh-CN" altLang="zh-CN" b="1" dirty="0" smtClean="0"/>
              <a:t>历史观</a:t>
            </a:r>
            <a:r>
              <a:rPr lang="en-US" altLang="zh-CN" b="1" dirty="0" smtClean="0"/>
              <a:t>.</a:t>
            </a:r>
            <a:endParaRPr lang="zh-CN" altLang="zh-CN" dirty="0"/>
          </a:p>
          <a:p>
            <a:r>
              <a:rPr lang="en-US" altLang="zh-CN" sz="2800" dirty="0"/>
              <a:t>2018</a:t>
            </a:r>
            <a:r>
              <a:rPr lang="zh-CN" altLang="zh-CN" sz="2800" dirty="0"/>
              <a:t>年高考历史试题通过精心选取素材，构建试题情境，引导考生增强</a:t>
            </a:r>
            <a:r>
              <a:rPr lang="zh-CN" altLang="zh-CN" sz="2800" dirty="0">
                <a:solidFill>
                  <a:srgbClr val="FF0000"/>
                </a:solidFill>
              </a:rPr>
              <a:t>国家认同和民族自信心、自豪感，坚持唯物史观</a:t>
            </a:r>
            <a:r>
              <a:rPr lang="zh-CN" altLang="zh-CN" sz="2800" dirty="0" smtClean="0"/>
              <a:t>。</a:t>
            </a:r>
            <a:endParaRPr lang="en-US" altLang="zh-CN" sz="2800" dirty="0" smtClean="0"/>
          </a:p>
          <a:p>
            <a:r>
              <a:rPr lang="zh-CN" altLang="zh-CN" sz="2800" dirty="0" smtClean="0"/>
              <a:t>如</a:t>
            </a:r>
            <a:r>
              <a:rPr lang="zh-CN" altLang="zh-CN" sz="2800" dirty="0"/>
              <a:t>文科综合全国</a:t>
            </a:r>
            <a:r>
              <a:rPr lang="en-US" altLang="zh-CN" sz="2800" dirty="0"/>
              <a:t>II</a:t>
            </a:r>
            <a:r>
              <a:rPr lang="zh-CN" altLang="zh-CN" sz="2800" dirty="0"/>
              <a:t>卷第</a:t>
            </a:r>
            <a:r>
              <a:rPr lang="en-US" altLang="zh-CN" sz="2800" dirty="0"/>
              <a:t>42</a:t>
            </a:r>
            <a:r>
              <a:rPr lang="zh-CN" altLang="zh-CN" sz="2800" dirty="0"/>
              <a:t>题讲述了近代著名洋务企业汉阳铁厂的建立、投产过程，反映出近代中华民族所遭遇的艰难曲折和中国人民的伟大奋斗精神，激励考生为</a:t>
            </a:r>
            <a:r>
              <a:rPr lang="zh-CN" altLang="zh-CN" sz="2800" dirty="0">
                <a:solidFill>
                  <a:srgbClr val="FF0000"/>
                </a:solidFill>
              </a:rPr>
              <a:t>实现民族复兴不断开拓进取</a:t>
            </a:r>
            <a:r>
              <a:rPr lang="zh-CN" altLang="zh-CN" sz="2800" dirty="0" smtClean="0"/>
              <a:t>。</a:t>
            </a:r>
            <a:endParaRPr lang="en-US" altLang="zh-CN" sz="2800" dirty="0" smtClean="0"/>
          </a:p>
          <a:p>
            <a:r>
              <a:rPr lang="zh-CN" altLang="zh-CN" sz="2800" dirty="0" smtClean="0"/>
              <a:t>文科</a:t>
            </a:r>
            <a:r>
              <a:rPr lang="zh-CN" altLang="zh-CN" sz="2800" dirty="0"/>
              <a:t>综合全国</a:t>
            </a:r>
            <a:r>
              <a:rPr lang="en-US" altLang="zh-CN" sz="2800" dirty="0"/>
              <a:t>II</a:t>
            </a:r>
            <a:r>
              <a:rPr lang="zh-CN" altLang="zh-CN" sz="2800" dirty="0"/>
              <a:t>卷第</a:t>
            </a:r>
            <a:r>
              <a:rPr lang="en-US" altLang="zh-CN" sz="2800" dirty="0"/>
              <a:t>27</a:t>
            </a:r>
            <a:r>
              <a:rPr lang="zh-CN" altLang="zh-CN" sz="2800" dirty="0"/>
              <a:t>题呈现了传统戏曲昆曲的精美与雅致，文科综合全国</a:t>
            </a:r>
            <a:r>
              <a:rPr lang="en-US" altLang="zh-CN" sz="2800" dirty="0"/>
              <a:t>III</a:t>
            </a:r>
            <a:r>
              <a:rPr lang="zh-CN" altLang="zh-CN" sz="2800" dirty="0"/>
              <a:t>卷第</a:t>
            </a:r>
            <a:r>
              <a:rPr lang="en-US" altLang="zh-CN" sz="2800" dirty="0"/>
              <a:t>26</a:t>
            </a:r>
            <a:r>
              <a:rPr lang="zh-CN" altLang="zh-CN" sz="2800" dirty="0"/>
              <a:t>题叙述了我国古代药学的发展脉络，考查了考生对</a:t>
            </a:r>
            <a:r>
              <a:rPr lang="zh-CN" altLang="zh-CN" sz="2800" dirty="0">
                <a:solidFill>
                  <a:srgbClr val="FF0000"/>
                </a:solidFill>
              </a:rPr>
              <a:t>传统文化的认识能力</a:t>
            </a:r>
            <a:r>
              <a:rPr lang="zh-CN" altLang="zh-CN" sz="2800" dirty="0"/>
              <a:t>。</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n"/>
              <a:defRPr/>
            </a:pPr>
            <a:endParaRPr kumimoji="0" lang="zh-CN" altLang="en-US" sz="2800" b="1" i="0" u="none" strike="noStrike" kern="1200" cap="none" spc="0" normalizeH="0" baseline="0" noProof="1">
              <a:ln>
                <a:noFill/>
              </a:ln>
              <a:solidFill>
                <a:srgbClr val="000099"/>
              </a:solidFill>
              <a:effectLst/>
              <a:uLnTx/>
              <a:uFillTx/>
              <a:cs typeface="+mn-cs"/>
            </a:endParaRPr>
          </a:p>
        </p:txBody>
      </p:sp>
    </p:spTree>
    <p:extLst>
      <p:ext uri="{BB962C8B-B14F-4D97-AF65-F5344CB8AC3E}">
        <p14:creationId xmlns:p14="http://schemas.microsoft.com/office/powerpoint/2010/main" val="6851742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 calcmode="lin" valueType="num">
                                      <p:cBhvr additive="base">
                                        <p:cTn id="7" dur="500" fill="hold"/>
                                        <p:tgtEl>
                                          <p:spTgt spid="368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5">
                                            <p:txEl>
                                              <p:pRg st="1" end="1"/>
                                            </p:txEl>
                                          </p:spTgt>
                                        </p:tgtEl>
                                        <p:attrNameLst>
                                          <p:attrName>style.visibility</p:attrName>
                                        </p:attrNameLst>
                                      </p:cBhvr>
                                      <p:to>
                                        <p:strVal val="visible"/>
                                      </p:to>
                                    </p:set>
                                    <p:anim calcmode="lin" valueType="num">
                                      <p:cBhvr additive="base">
                                        <p:cTn id="13" dur="500" fill="hold"/>
                                        <p:tgtEl>
                                          <p:spTgt spid="368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5">
                                            <p:txEl>
                                              <p:pRg st="2" end="2"/>
                                            </p:txEl>
                                          </p:spTgt>
                                        </p:tgtEl>
                                        <p:attrNameLst>
                                          <p:attrName>style.visibility</p:attrName>
                                        </p:attrNameLst>
                                      </p:cBhvr>
                                      <p:to>
                                        <p:strVal val="visible"/>
                                      </p:to>
                                    </p:set>
                                    <p:anim calcmode="lin" valueType="num">
                                      <p:cBhvr additive="base">
                                        <p:cTn id="19" dur="500" fill="hold"/>
                                        <p:tgtEl>
                                          <p:spTgt spid="368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5">
                                            <p:txEl>
                                              <p:pRg st="3" end="3"/>
                                            </p:txEl>
                                          </p:spTgt>
                                        </p:tgtEl>
                                        <p:attrNameLst>
                                          <p:attrName>style.visibility</p:attrName>
                                        </p:attrNameLst>
                                      </p:cBhvr>
                                      <p:to>
                                        <p:strVal val="visible"/>
                                      </p:to>
                                    </p:set>
                                    <p:anim calcmode="lin" valueType="num">
                                      <p:cBhvr additive="base">
                                        <p:cTn id="25" dur="500" fill="hold"/>
                                        <p:tgtEl>
                                          <p:spTgt spid="368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5">
                                            <p:txEl>
                                              <p:pRg st="4" end="4"/>
                                            </p:txEl>
                                          </p:spTgt>
                                        </p:tgtEl>
                                        <p:attrNameLst>
                                          <p:attrName>style.visibility</p:attrName>
                                        </p:attrNameLst>
                                      </p:cBhvr>
                                      <p:to>
                                        <p:strVal val="visible"/>
                                      </p:to>
                                    </p:set>
                                    <p:anim calcmode="lin" valueType="num">
                                      <p:cBhvr additive="base">
                                        <p:cTn id="31" dur="500" fill="hold"/>
                                        <p:tgtEl>
                                          <p:spTgt spid="368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51519" y="38490"/>
            <a:ext cx="8229600" cy="1143000"/>
          </a:xfrm>
        </p:spPr>
        <p:txBody>
          <a:bodyPr/>
          <a:lstStyle/>
          <a:p>
            <a:r>
              <a:rPr lang="zh-CN" altLang="en-US" sz="2800" b="1" dirty="0" smtClean="0">
                <a:solidFill>
                  <a:srgbClr val="2F2BEF"/>
                </a:solidFill>
              </a:rPr>
              <a:t>二是</a:t>
            </a:r>
            <a:r>
              <a:rPr lang="zh-CN" altLang="zh-CN" sz="2800" b="1" dirty="0" smtClean="0"/>
              <a:t>激励</a:t>
            </a:r>
            <a:r>
              <a:rPr lang="zh-CN" altLang="zh-CN" sz="2800" b="1" dirty="0"/>
              <a:t>考生形成正确的世界观、人生观、</a:t>
            </a:r>
            <a:r>
              <a:rPr lang="zh-CN" altLang="zh-CN" sz="2800" b="1" dirty="0" smtClean="0"/>
              <a:t>价值观</a:t>
            </a:r>
            <a:endParaRPr lang="zh-CN" altLang="en-US" sz="2800" dirty="0"/>
          </a:p>
        </p:txBody>
      </p:sp>
      <p:sp>
        <p:nvSpPr>
          <p:cNvPr id="3" name="内容占位符 2"/>
          <p:cNvSpPr>
            <a:spLocks noGrp="1"/>
          </p:cNvSpPr>
          <p:nvPr>
            <p:ph idx="1"/>
          </p:nvPr>
        </p:nvSpPr>
        <p:spPr>
          <a:xfrm>
            <a:off x="44294" y="1163688"/>
            <a:ext cx="8644051" cy="5688632"/>
          </a:xfrm>
        </p:spPr>
        <p:txBody>
          <a:bodyPr/>
          <a:lstStyle/>
          <a:p>
            <a:r>
              <a:rPr lang="en-US" altLang="zh-CN" dirty="0"/>
              <a:t>2018</a:t>
            </a:r>
            <a:r>
              <a:rPr lang="zh-CN" altLang="zh-CN" dirty="0"/>
              <a:t>年高考历史试题通过融入正确的世界观、人生观、价值观理念，启迪学生成为中国的世界人和走向世界的中国人</a:t>
            </a:r>
            <a:r>
              <a:rPr lang="zh-CN" altLang="zh-CN" dirty="0" smtClean="0"/>
              <a:t>。</a:t>
            </a:r>
            <a:endParaRPr lang="en-US" altLang="zh-CN" dirty="0" smtClean="0"/>
          </a:p>
          <a:p>
            <a:r>
              <a:rPr lang="zh-CN" altLang="zh-CN" dirty="0" smtClean="0"/>
              <a:t>如</a:t>
            </a:r>
            <a:r>
              <a:rPr lang="zh-CN" altLang="zh-CN" dirty="0"/>
              <a:t>文科综合全国</a:t>
            </a:r>
            <a:r>
              <a:rPr lang="en-US" altLang="zh-CN" dirty="0"/>
              <a:t>II</a:t>
            </a:r>
            <a:r>
              <a:rPr lang="zh-CN" altLang="zh-CN" dirty="0"/>
              <a:t>卷第</a:t>
            </a:r>
            <a:r>
              <a:rPr lang="en-US" altLang="zh-CN" dirty="0"/>
              <a:t>41</a:t>
            </a:r>
            <a:r>
              <a:rPr lang="zh-CN" altLang="zh-CN" dirty="0"/>
              <a:t>题以大豆在世界范围内的种植利用设计试题情境，考查我国古代农业科技成就、人类文明交流等内容，凸显了</a:t>
            </a:r>
            <a:r>
              <a:rPr lang="zh-CN" altLang="zh-CN" dirty="0">
                <a:solidFill>
                  <a:srgbClr val="FF0000"/>
                </a:solidFill>
              </a:rPr>
              <a:t>构建人类命运共同体</a:t>
            </a:r>
            <a:r>
              <a:rPr lang="zh-CN" altLang="zh-CN" dirty="0"/>
              <a:t>的历史意义</a:t>
            </a:r>
            <a:r>
              <a:rPr lang="zh-CN" altLang="zh-CN" dirty="0" smtClean="0"/>
              <a:t>。</a:t>
            </a:r>
            <a:endParaRPr lang="en-US" altLang="zh-CN" dirty="0" smtClean="0"/>
          </a:p>
          <a:p>
            <a:r>
              <a:rPr lang="zh-CN" altLang="zh-CN" dirty="0" smtClean="0"/>
              <a:t>文科</a:t>
            </a:r>
            <a:r>
              <a:rPr lang="zh-CN" altLang="zh-CN" dirty="0"/>
              <a:t>综合全国</a:t>
            </a:r>
            <a:r>
              <a:rPr lang="en-US" altLang="zh-CN" dirty="0"/>
              <a:t>II</a:t>
            </a:r>
            <a:r>
              <a:rPr lang="zh-CN" altLang="zh-CN" dirty="0"/>
              <a:t>卷第</a:t>
            </a:r>
            <a:r>
              <a:rPr lang="en-US" altLang="zh-CN" dirty="0"/>
              <a:t>45</a:t>
            </a:r>
            <a:r>
              <a:rPr lang="zh-CN" altLang="zh-CN" dirty="0"/>
              <a:t>题考查</a:t>
            </a:r>
            <a:r>
              <a:rPr lang="en-US" altLang="zh-CN" dirty="0"/>
              <a:t>1977—1981</a:t>
            </a:r>
            <a:r>
              <a:rPr lang="zh-CN" altLang="zh-CN" dirty="0"/>
              <a:t>年我国科技体制改革的背景、意义等，使考生进一步加深对</a:t>
            </a:r>
            <a:r>
              <a:rPr lang="zh-CN" altLang="zh-CN" dirty="0">
                <a:solidFill>
                  <a:srgbClr val="FF0000"/>
                </a:solidFill>
              </a:rPr>
              <a:t>改革开放和科学技术</a:t>
            </a:r>
            <a:r>
              <a:rPr lang="zh-CN" altLang="zh-CN" dirty="0"/>
              <a:t>在现代化建设中作用的认识。</a:t>
            </a:r>
          </a:p>
          <a:p>
            <a:endParaRPr lang="zh-CN" altLang="en-US" dirty="0"/>
          </a:p>
        </p:txBody>
      </p:sp>
    </p:spTree>
    <p:extLst>
      <p:ext uri="{BB962C8B-B14F-4D97-AF65-F5344CB8AC3E}">
        <p14:creationId xmlns:p14="http://schemas.microsoft.com/office/powerpoint/2010/main" val="228896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27088" y="1412875"/>
            <a:ext cx="7489825" cy="3724096"/>
          </a:xfrm>
          <a:prstGeom prst="rect">
            <a:avLst/>
          </a:prstGeom>
          <a:noFill/>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4000" dirty="0" smtClean="0">
                <a:latin typeface="+mj-ea"/>
                <a:ea typeface="+mj-ea"/>
              </a:rPr>
              <a:t>一</a:t>
            </a:r>
            <a:r>
              <a:rPr lang="zh-CN" altLang="en-US" sz="4000" dirty="0">
                <a:latin typeface="+mj-ea"/>
                <a:ea typeface="+mj-ea"/>
              </a:rPr>
              <a:t>、精研细磨 精确方向</a:t>
            </a:r>
            <a:endParaRPr lang="en-US" altLang="zh-CN" sz="4000" b="1" dirty="0">
              <a:latin typeface="+mj-ea"/>
              <a:ea typeface="+mj-ea"/>
            </a:endParaRPr>
          </a:p>
          <a:p>
            <a:pPr eaLnBrk="1" hangingPunct="1"/>
            <a:endParaRPr lang="zh-CN" altLang="en-US" sz="4000" dirty="0">
              <a:latin typeface="+mj-ea"/>
              <a:ea typeface="+mj-ea"/>
            </a:endParaRPr>
          </a:p>
          <a:p>
            <a:pPr eaLnBrk="1" hangingPunct="1"/>
            <a:r>
              <a:rPr lang="zh-CN" altLang="en-US" sz="4000" dirty="0" smtClean="0">
                <a:latin typeface="+mj-ea"/>
                <a:ea typeface="+mj-ea"/>
              </a:rPr>
              <a:t>二、</a:t>
            </a:r>
            <a:r>
              <a:rPr lang="zh-CN" altLang="en-US" sz="4000" dirty="0">
                <a:latin typeface="+mj-ea"/>
                <a:ea typeface="+mj-ea"/>
              </a:rPr>
              <a:t>精准出击  精致</a:t>
            </a:r>
            <a:r>
              <a:rPr lang="zh-CN" altLang="en-US" sz="4000" dirty="0" smtClean="0">
                <a:latin typeface="+mj-ea"/>
                <a:ea typeface="+mj-ea"/>
              </a:rPr>
              <a:t>突破</a:t>
            </a:r>
            <a:endParaRPr lang="en-US" altLang="zh-CN" sz="4000" dirty="0" smtClean="0">
              <a:latin typeface="+mj-ea"/>
              <a:ea typeface="+mj-ea"/>
            </a:endParaRPr>
          </a:p>
          <a:p>
            <a:pPr eaLnBrk="1" hangingPunct="1"/>
            <a:endParaRPr lang="zh-CN" altLang="en-US" sz="4000" dirty="0">
              <a:latin typeface="+mj-ea"/>
              <a:ea typeface="+mj-ea"/>
            </a:endParaRPr>
          </a:p>
          <a:p>
            <a:pPr eaLnBrk="1" hangingPunct="1"/>
            <a:r>
              <a:rPr lang="zh-CN" altLang="en-US" sz="4000" dirty="0">
                <a:latin typeface="+mj-ea"/>
                <a:ea typeface="+mj-ea"/>
              </a:rPr>
              <a:t>三</a:t>
            </a:r>
            <a:r>
              <a:rPr lang="zh-CN" altLang="en-US" sz="4000" dirty="0" smtClean="0">
                <a:latin typeface="+mj-ea"/>
                <a:ea typeface="+mj-ea"/>
              </a:rPr>
              <a:t>、</a:t>
            </a:r>
            <a:r>
              <a:rPr lang="zh-CN" altLang="en-US" sz="4000" b="1" dirty="0">
                <a:latin typeface="+mj-ea"/>
                <a:ea typeface="+mj-ea"/>
              </a:rPr>
              <a:t>高效</a:t>
            </a:r>
            <a:r>
              <a:rPr lang="zh-CN" altLang="en-US" sz="4000" b="1" dirty="0" smtClean="0">
                <a:latin typeface="+mj-ea"/>
                <a:ea typeface="+mj-ea"/>
              </a:rPr>
              <a:t>课堂</a:t>
            </a:r>
            <a:r>
              <a:rPr lang="en-US" altLang="zh-CN" sz="4000" b="1" dirty="0" smtClean="0">
                <a:solidFill>
                  <a:srgbClr val="CC0000"/>
                </a:solidFill>
                <a:latin typeface="+mj-ea"/>
                <a:ea typeface="+mj-ea"/>
              </a:rPr>
              <a:t>  </a:t>
            </a:r>
            <a:r>
              <a:rPr lang="zh-CN" altLang="en-US" sz="4000" b="1" dirty="0" smtClean="0">
                <a:latin typeface="+mj-ea"/>
                <a:ea typeface="+mj-ea"/>
              </a:rPr>
              <a:t>复习</a:t>
            </a:r>
            <a:r>
              <a:rPr lang="zh-CN" altLang="en-US" sz="4000" b="1" dirty="0">
                <a:latin typeface="+mj-ea"/>
                <a:ea typeface="+mj-ea"/>
              </a:rPr>
              <a:t>课例</a:t>
            </a:r>
          </a:p>
          <a:p>
            <a:pPr eaLnBrk="1" hangingPunct="1"/>
            <a:endParaRPr lang="zh-CN" altLang="en-US" sz="3600" b="1" dirty="0">
              <a:latin typeface="黑体" panose="02010609060101010101" pitchFamily="49" charset="-122"/>
              <a:ea typeface="黑体" panose="02010609060101010101" pitchFamily="49" charset="-122"/>
            </a:endParaRPr>
          </a:p>
        </p:txBody>
      </p:sp>
    </p:spTree>
    <p:extLst>
      <p:ext uri="{BB962C8B-B14F-4D97-AF65-F5344CB8AC3E}">
        <p14:creationId xmlns:p14="http://schemas.microsoft.com/office/powerpoint/2010/main" val="1741325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22031" y="980728"/>
            <a:ext cx="8229600" cy="1143000"/>
          </a:xfrm>
        </p:spPr>
        <p:txBody>
          <a:bodyPr/>
          <a:lstStyle/>
          <a:p>
            <a:r>
              <a:rPr lang="zh-CN" altLang="en-US" sz="2800" b="1" dirty="0" smtClean="0">
                <a:solidFill>
                  <a:srgbClr val="2F2BEF"/>
                </a:solidFill>
              </a:rPr>
              <a:t>三是</a:t>
            </a:r>
            <a:r>
              <a:rPr lang="zh-CN" altLang="zh-CN" sz="2800" b="1" dirty="0" smtClean="0"/>
              <a:t>为</a:t>
            </a:r>
            <a:r>
              <a:rPr lang="zh-CN" altLang="zh-CN" sz="2800" b="1" dirty="0"/>
              <a:t>高校选拔具有家国情怀的学生</a:t>
            </a:r>
            <a:endParaRPr lang="zh-CN" altLang="zh-CN" sz="2800" dirty="0"/>
          </a:p>
        </p:txBody>
      </p:sp>
      <p:sp>
        <p:nvSpPr>
          <p:cNvPr id="3" name="内容占位符 2"/>
          <p:cNvSpPr>
            <a:spLocks noGrp="1"/>
          </p:cNvSpPr>
          <p:nvPr>
            <p:ph idx="1"/>
          </p:nvPr>
        </p:nvSpPr>
        <p:spPr>
          <a:xfrm>
            <a:off x="226822" y="2348880"/>
            <a:ext cx="8407470" cy="4176464"/>
          </a:xfrm>
        </p:spPr>
        <p:txBody>
          <a:bodyPr/>
          <a:lstStyle/>
          <a:p>
            <a:r>
              <a:rPr lang="en-US" altLang="zh-CN" dirty="0"/>
              <a:t>2018</a:t>
            </a:r>
            <a:r>
              <a:rPr lang="zh-CN" altLang="zh-CN" dirty="0"/>
              <a:t>年高考历史试题在考试内容选取上注重与党和国家的人才选拔要求相契合，考查适应社会发展需要人才的必备品格</a:t>
            </a:r>
            <a:r>
              <a:rPr lang="zh-CN" altLang="zh-CN" dirty="0" smtClean="0"/>
              <a:t>。</a:t>
            </a:r>
            <a:endParaRPr lang="en-US" altLang="zh-CN" dirty="0" smtClean="0"/>
          </a:p>
          <a:p>
            <a:r>
              <a:rPr lang="zh-CN" altLang="zh-CN" dirty="0" smtClean="0"/>
              <a:t>如</a:t>
            </a:r>
            <a:r>
              <a:rPr lang="zh-CN" altLang="zh-CN" dirty="0"/>
              <a:t>文科综合全国</a:t>
            </a:r>
            <a:r>
              <a:rPr lang="en-US" altLang="zh-CN" dirty="0"/>
              <a:t>II</a:t>
            </a:r>
            <a:r>
              <a:rPr lang="zh-CN" altLang="zh-CN" dirty="0"/>
              <a:t>卷第</a:t>
            </a:r>
            <a:r>
              <a:rPr lang="en-US" altLang="zh-CN" dirty="0"/>
              <a:t>47</a:t>
            </a:r>
            <a:r>
              <a:rPr lang="zh-CN" altLang="zh-CN" dirty="0"/>
              <a:t>题描述了明代蒙古土默特部首领俺答汗之妻三娘子，以杰出的个人能力与威望，维护明、蒙之间长期和平的事迹，考查考生对</a:t>
            </a:r>
            <a:r>
              <a:rPr lang="zh-CN" altLang="zh-CN" dirty="0">
                <a:solidFill>
                  <a:srgbClr val="FF0000"/>
                </a:solidFill>
              </a:rPr>
              <a:t>历史人物的认识水平和家国同构观念</a:t>
            </a:r>
            <a:r>
              <a:rPr lang="zh-CN" altLang="zh-CN" dirty="0"/>
              <a:t>。</a:t>
            </a:r>
            <a:endParaRPr lang="zh-CN" altLang="en-US" dirty="0"/>
          </a:p>
        </p:txBody>
      </p:sp>
      <p:sp>
        <p:nvSpPr>
          <p:cNvPr id="4" name="矩形 3"/>
          <p:cNvSpPr/>
          <p:nvPr/>
        </p:nvSpPr>
        <p:spPr>
          <a:xfrm>
            <a:off x="467544" y="210811"/>
            <a:ext cx="8424936" cy="1089529"/>
          </a:xfrm>
          <a:prstGeom prst="rect">
            <a:avLst/>
          </a:prstGeom>
        </p:spPr>
        <p:txBody>
          <a:bodyPr wrap="square">
            <a:spAutoFit/>
          </a:bodyPr>
          <a:lstStyle/>
          <a:p>
            <a:pPr marL="0" lvl="1" indent="0" eaLnBrk="1" hangingPunct="1">
              <a:lnSpc>
                <a:spcPct val="90000"/>
              </a:lnSpc>
              <a:buClr>
                <a:schemeClr val="accent1"/>
              </a:buClr>
              <a:buSzTx/>
              <a:buNone/>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●(2)</a:t>
            </a:r>
            <a:r>
              <a:rPr lang="zh-CN" altLang="zh-CN" sz="3600" b="1" dirty="0">
                <a:solidFill>
                  <a:srgbClr val="FF0000"/>
                </a:solidFill>
              </a:rPr>
              <a:t>聚焦立德树人，体现历史学科积极育人导向</a:t>
            </a:r>
            <a:endParaRPr lang="zh-CN" altLang="en-US"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643008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45314" y="908720"/>
            <a:ext cx="8229600" cy="1143000"/>
          </a:xfrm>
        </p:spPr>
        <p:txBody>
          <a:bodyPr/>
          <a:lstStyle/>
          <a:p>
            <a:r>
              <a:rPr lang="zh-CN" altLang="en-US" sz="2800" b="1" dirty="0" smtClean="0">
                <a:solidFill>
                  <a:srgbClr val="2F2BEF"/>
                </a:solidFill>
              </a:rPr>
              <a:t>四是</a:t>
            </a:r>
            <a:r>
              <a:rPr lang="zh-CN" altLang="zh-CN" sz="2800" b="1" dirty="0" smtClean="0"/>
              <a:t>引导</a:t>
            </a:r>
            <a:r>
              <a:rPr lang="zh-CN" altLang="zh-CN" sz="2800" b="1" dirty="0"/>
              <a:t>中学落实党和国家对历史教育的要求</a:t>
            </a:r>
            <a:endParaRPr lang="zh-CN" altLang="zh-CN" sz="2800" dirty="0"/>
          </a:p>
        </p:txBody>
      </p:sp>
      <p:sp>
        <p:nvSpPr>
          <p:cNvPr id="3" name="内容占位符 2"/>
          <p:cNvSpPr>
            <a:spLocks noGrp="1"/>
          </p:cNvSpPr>
          <p:nvPr>
            <p:ph idx="1"/>
          </p:nvPr>
        </p:nvSpPr>
        <p:spPr>
          <a:xfrm>
            <a:off x="216605" y="2204864"/>
            <a:ext cx="8640960" cy="4531642"/>
          </a:xfrm>
        </p:spPr>
        <p:txBody>
          <a:bodyPr/>
          <a:lstStyle/>
          <a:p>
            <a:r>
              <a:rPr lang="en-US" altLang="zh-CN" dirty="0"/>
              <a:t>2018</a:t>
            </a:r>
            <a:r>
              <a:rPr lang="zh-CN" altLang="zh-CN" dirty="0"/>
              <a:t>年高考历史试题把马克思主义作为试卷的</a:t>
            </a:r>
            <a:r>
              <a:rPr lang="en-US" altLang="zh-CN" dirty="0"/>
              <a:t>“</a:t>
            </a:r>
            <a:r>
              <a:rPr lang="zh-CN" altLang="zh-CN" dirty="0"/>
              <a:t>鲜亮底色</a:t>
            </a:r>
            <a:r>
              <a:rPr lang="en-US" altLang="zh-CN" dirty="0"/>
              <a:t>”</a:t>
            </a:r>
            <a:r>
              <a:rPr lang="zh-CN" altLang="zh-CN" dirty="0"/>
              <a:t>，让马克思主义成为师生理解历史与现实的强大思维工具，并成为他们信仰的指引</a:t>
            </a:r>
            <a:r>
              <a:rPr lang="zh-CN" altLang="zh-CN" dirty="0" smtClean="0"/>
              <a:t>。</a:t>
            </a:r>
            <a:endParaRPr lang="en-US" altLang="zh-CN" dirty="0" smtClean="0"/>
          </a:p>
          <a:p>
            <a:r>
              <a:rPr lang="zh-CN" altLang="zh-CN" dirty="0" smtClean="0"/>
              <a:t>如</a:t>
            </a:r>
            <a:r>
              <a:rPr lang="zh-CN" altLang="zh-CN" dirty="0"/>
              <a:t>文科综合全国</a:t>
            </a:r>
            <a:r>
              <a:rPr lang="en-US" altLang="zh-CN" dirty="0"/>
              <a:t>I</a:t>
            </a:r>
            <a:r>
              <a:rPr lang="zh-CN" altLang="zh-CN" dirty="0"/>
              <a:t>卷第</a:t>
            </a:r>
            <a:r>
              <a:rPr lang="en-US" altLang="zh-CN" dirty="0"/>
              <a:t>29</a:t>
            </a:r>
            <a:r>
              <a:rPr lang="zh-CN" altLang="zh-CN" dirty="0"/>
              <a:t>题以五四运动后关于社会主义的论争为背景，得出</a:t>
            </a:r>
            <a:r>
              <a:rPr lang="zh-CN" altLang="zh-CN" dirty="0">
                <a:solidFill>
                  <a:srgbClr val="FF0000"/>
                </a:solidFill>
              </a:rPr>
              <a:t>只有社会主义才能救中国的历史结论</a:t>
            </a:r>
            <a:r>
              <a:rPr lang="zh-CN" altLang="zh-CN" dirty="0"/>
              <a:t>，引导考生认清科学社会主义和资产阶级改良主义的本质区别。</a:t>
            </a:r>
          </a:p>
        </p:txBody>
      </p:sp>
      <p:sp>
        <p:nvSpPr>
          <p:cNvPr id="4" name="矩形 3"/>
          <p:cNvSpPr/>
          <p:nvPr/>
        </p:nvSpPr>
        <p:spPr>
          <a:xfrm>
            <a:off x="265675" y="210811"/>
            <a:ext cx="8424936" cy="1089529"/>
          </a:xfrm>
          <a:prstGeom prst="rect">
            <a:avLst/>
          </a:prstGeom>
        </p:spPr>
        <p:txBody>
          <a:bodyPr wrap="square">
            <a:spAutoFit/>
          </a:bodyPr>
          <a:lstStyle/>
          <a:p>
            <a:pPr marL="0" lvl="1" indent="0" eaLnBrk="1" hangingPunct="1">
              <a:lnSpc>
                <a:spcPct val="90000"/>
              </a:lnSpc>
              <a:buClr>
                <a:schemeClr val="accent1"/>
              </a:buClr>
              <a:buSzTx/>
              <a:buNone/>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●(2)</a:t>
            </a:r>
            <a:r>
              <a:rPr lang="zh-CN" altLang="zh-CN" sz="3600" b="1" dirty="0">
                <a:solidFill>
                  <a:srgbClr val="FF0000"/>
                </a:solidFill>
              </a:rPr>
              <a:t>聚焦立德树人，体现历史学科积极育人导向</a:t>
            </a:r>
            <a:endParaRPr lang="zh-CN" altLang="en-US"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endParaRPr>
          </a:p>
        </p:txBody>
      </p:sp>
    </p:spTree>
    <p:extLst>
      <p:ext uri="{BB962C8B-B14F-4D97-AF65-F5344CB8AC3E}">
        <p14:creationId xmlns:p14="http://schemas.microsoft.com/office/powerpoint/2010/main" val="169977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内容占位符 74754"/>
          <p:cNvSpPr>
            <a:spLocks noGrp="1"/>
          </p:cNvSpPr>
          <p:nvPr>
            <p:ph idx="1"/>
          </p:nvPr>
        </p:nvSpPr>
        <p:spPr>
          <a:xfrm>
            <a:off x="107504" y="116632"/>
            <a:ext cx="8928992" cy="6264696"/>
          </a:xfrm>
        </p:spPr>
        <p:txBody>
          <a:bodyPr vert="horz" wrap="square" lIns="91440" tIns="45720" rIns="91440" bIns="45720" numCol="1" anchor="t" anchorCtr="0" compatLnSpc="1"/>
          <a:lstStyle/>
          <a:p>
            <a:r>
              <a:rPr kumimoji="0" lang="en-US" altLang="zh-CN" sz="3600" b="1" i="0" u="none"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●(3)</a:t>
            </a:r>
            <a:r>
              <a:rPr lang="zh-CN" altLang="zh-CN" b="1" dirty="0">
                <a:solidFill>
                  <a:srgbClr val="FF0000"/>
                </a:solidFill>
              </a:rPr>
              <a:t>落实依纲考试，凸显考试与素质教育要求的内在联系</a:t>
            </a:r>
            <a:endParaRPr lang="zh-CN" altLang="zh-CN" sz="2400" dirty="0">
              <a:solidFill>
                <a:srgbClr val="FF0000"/>
              </a:solidFill>
            </a:endParaRPr>
          </a:p>
          <a:p>
            <a:r>
              <a:rPr lang="zh-CN" altLang="en-US" b="1" dirty="0" smtClean="0">
                <a:solidFill>
                  <a:srgbClr val="2F2BEF"/>
                </a:solidFill>
              </a:rPr>
              <a:t>一是</a:t>
            </a:r>
            <a:r>
              <a:rPr lang="zh-CN" altLang="zh-CN" b="1" dirty="0" smtClean="0"/>
              <a:t>强调</a:t>
            </a:r>
            <a:r>
              <a:rPr lang="zh-CN" altLang="zh-CN" b="1" dirty="0"/>
              <a:t>必备知识，避免</a:t>
            </a:r>
            <a:r>
              <a:rPr lang="en-US" altLang="zh-CN" b="1" dirty="0"/>
              <a:t>“</a:t>
            </a:r>
            <a:r>
              <a:rPr lang="zh-CN" altLang="zh-CN" b="1" dirty="0"/>
              <a:t>偏、难、怪、深</a:t>
            </a:r>
            <a:r>
              <a:rPr lang="en-US" altLang="zh-CN" b="1" dirty="0"/>
              <a:t>”</a:t>
            </a:r>
            <a:endParaRPr lang="zh-CN" altLang="zh-CN" dirty="0"/>
          </a:p>
          <a:p>
            <a:r>
              <a:rPr lang="en-US" altLang="zh-CN" dirty="0"/>
              <a:t> </a:t>
            </a:r>
            <a:r>
              <a:rPr lang="en-US" altLang="zh-CN" dirty="0" smtClean="0"/>
              <a:t> 2018</a:t>
            </a:r>
            <a:r>
              <a:rPr lang="zh-CN" altLang="zh-CN" dirty="0"/>
              <a:t>年高考历史试题无论是主观题的问题设计还是选择题选项的设置均以考试大纲为基本依据，对考试内容和要求进行了优化与整合，避免</a:t>
            </a:r>
            <a:r>
              <a:rPr lang="en-US" altLang="zh-CN" dirty="0"/>
              <a:t>“</a:t>
            </a:r>
            <a:r>
              <a:rPr lang="zh-CN" altLang="zh-CN" dirty="0"/>
              <a:t>偏、难、怪、深</a:t>
            </a:r>
            <a:r>
              <a:rPr lang="en-US" altLang="zh-CN" dirty="0"/>
              <a:t>”</a:t>
            </a:r>
            <a:r>
              <a:rPr lang="zh-CN" altLang="zh-CN" dirty="0"/>
              <a:t>，强调考查主干知识</a:t>
            </a:r>
            <a:r>
              <a:rPr lang="zh-CN" altLang="zh-CN" dirty="0" smtClean="0"/>
              <a:t>。</a:t>
            </a:r>
            <a:endParaRPr lang="en-US" altLang="zh-CN" dirty="0" smtClean="0"/>
          </a:p>
          <a:p>
            <a:r>
              <a:rPr lang="zh-CN" altLang="zh-CN" dirty="0" smtClean="0"/>
              <a:t>如</a:t>
            </a:r>
            <a:r>
              <a:rPr lang="zh-CN" altLang="zh-CN" dirty="0"/>
              <a:t>文科综合全国</a:t>
            </a:r>
            <a:r>
              <a:rPr lang="en-US" altLang="zh-CN" dirty="0"/>
              <a:t>I</a:t>
            </a:r>
            <a:r>
              <a:rPr lang="zh-CN" altLang="zh-CN" dirty="0"/>
              <a:t>卷第</a:t>
            </a:r>
            <a:r>
              <a:rPr lang="en-US" altLang="zh-CN" dirty="0"/>
              <a:t>26</a:t>
            </a:r>
            <a:r>
              <a:rPr lang="zh-CN" altLang="zh-CN" dirty="0"/>
              <a:t>题和第</a:t>
            </a:r>
            <a:r>
              <a:rPr lang="en-US" altLang="zh-CN" dirty="0"/>
              <a:t>27</a:t>
            </a:r>
            <a:r>
              <a:rPr lang="zh-CN" altLang="zh-CN" dirty="0"/>
              <a:t>题分别考查宋代手工业发展和明代的中外贸易，全国</a:t>
            </a:r>
            <a:r>
              <a:rPr lang="en-US" altLang="zh-CN" dirty="0"/>
              <a:t>II</a:t>
            </a:r>
            <a:r>
              <a:rPr lang="zh-CN" altLang="zh-CN" dirty="0"/>
              <a:t>卷第</a:t>
            </a:r>
            <a:r>
              <a:rPr lang="en-US" altLang="zh-CN" dirty="0"/>
              <a:t>32</a:t>
            </a:r>
            <a:r>
              <a:rPr lang="zh-CN" altLang="zh-CN" dirty="0"/>
              <a:t>题、第</a:t>
            </a:r>
            <a:r>
              <a:rPr lang="en-US" altLang="zh-CN" dirty="0"/>
              <a:t>33</a:t>
            </a:r>
            <a:r>
              <a:rPr lang="zh-CN" altLang="zh-CN" dirty="0"/>
              <a:t>题和第</a:t>
            </a:r>
            <a:r>
              <a:rPr lang="en-US" altLang="zh-CN" dirty="0"/>
              <a:t>34</a:t>
            </a:r>
            <a:r>
              <a:rPr lang="zh-CN" altLang="zh-CN" dirty="0"/>
              <a:t>题分别考查古代罗马法发展、早期资本主义殖民扩张和二战后欧洲经济一体化等。</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n"/>
              <a:defRPr/>
            </a:pPr>
            <a:endParaRPr kumimoji="0" lang="zh-CN" altLang="en-US" sz="2800" b="1" i="0" u="none" strike="noStrike" kern="1200" cap="none" spc="0" normalizeH="0" baseline="0" noProof="1">
              <a:ln>
                <a:noFill/>
              </a:ln>
              <a:solidFill>
                <a:srgbClr val="000099"/>
              </a:solidFill>
              <a:effectLst/>
              <a:uLnTx/>
              <a:uFillTx/>
              <a:cs typeface="+mn-cs"/>
            </a:endParaRPr>
          </a:p>
        </p:txBody>
      </p:sp>
    </p:spTree>
    <p:extLst>
      <p:ext uri="{BB962C8B-B14F-4D97-AF65-F5344CB8AC3E}">
        <p14:creationId xmlns:p14="http://schemas.microsoft.com/office/powerpoint/2010/main" val="306644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 calcmode="lin" valueType="num">
                                      <p:cBhvr additive="base">
                                        <p:cTn id="7" dur="500" fill="hold"/>
                                        <p:tgtEl>
                                          <p:spTgt spid="368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6865">
                                            <p:txEl>
                                              <p:pRg st="1" end="1"/>
                                            </p:txEl>
                                          </p:spTgt>
                                        </p:tgtEl>
                                        <p:attrNameLst>
                                          <p:attrName>style.visibility</p:attrName>
                                        </p:attrNameLst>
                                      </p:cBhvr>
                                      <p:to>
                                        <p:strVal val="visible"/>
                                      </p:to>
                                    </p:set>
                                    <p:anim calcmode="lin" valueType="num">
                                      <p:cBhvr additive="base">
                                        <p:cTn id="13" dur="500" fill="hold"/>
                                        <p:tgtEl>
                                          <p:spTgt spid="368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5">
                                            <p:txEl>
                                              <p:pRg st="2" end="2"/>
                                            </p:txEl>
                                          </p:spTgt>
                                        </p:tgtEl>
                                        <p:attrNameLst>
                                          <p:attrName>style.visibility</p:attrName>
                                        </p:attrNameLst>
                                      </p:cBhvr>
                                      <p:to>
                                        <p:strVal val="visible"/>
                                      </p:to>
                                    </p:set>
                                    <p:anim calcmode="lin" valueType="num">
                                      <p:cBhvr additive="base">
                                        <p:cTn id="19" dur="500" fill="hold"/>
                                        <p:tgtEl>
                                          <p:spTgt spid="368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5">
                                            <p:txEl>
                                              <p:pRg st="3" end="3"/>
                                            </p:txEl>
                                          </p:spTgt>
                                        </p:tgtEl>
                                        <p:attrNameLst>
                                          <p:attrName>style.visibility</p:attrName>
                                        </p:attrNameLst>
                                      </p:cBhvr>
                                      <p:to>
                                        <p:strVal val="visible"/>
                                      </p:to>
                                    </p:set>
                                    <p:anim calcmode="lin" valueType="num">
                                      <p:cBhvr additive="base">
                                        <p:cTn id="25" dur="500" fill="hold"/>
                                        <p:tgtEl>
                                          <p:spTgt spid="368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25442" y="989856"/>
            <a:ext cx="8229600" cy="1143000"/>
          </a:xfrm>
        </p:spPr>
        <p:txBody>
          <a:bodyPr/>
          <a:lstStyle/>
          <a:p>
            <a:r>
              <a:rPr lang="zh-CN" altLang="en-US" sz="2800" b="1" dirty="0" smtClean="0">
                <a:solidFill>
                  <a:srgbClr val="2F2BEF"/>
                </a:solidFill>
              </a:rPr>
              <a:t>二是</a:t>
            </a:r>
            <a:r>
              <a:rPr lang="zh-CN" altLang="zh-CN" sz="2800" b="1" dirty="0" smtClean="0"/>
              <a:t>找</a:t>
            </a:r>
            <a:r>
              <a:rPr lang="zh-CN" altLang="zh-CN" sz="2800" b="1" dirty="0"/>
              <a:t>准关键能力，支撑学生终身发展</a:t>
            </a:r>
            <a:endParaRPr lang="zh-CN" altLang="zh-CN" sz="2800" dirty="0"/>
          </a:p>
        </p:txBody>
      </p:sp>
      <p:sp>
        <p:nvSpPr>
          <p:cNvPr id="3" name="内容占位符 2"/>
          <p:cNvSpPr>
            <a:spLocks noGrp="1"/>
          </p:cNvSpPr>
          <p:nvPr>
            <p:ph idx="1"/>
          </p:nvPr>
        </p:nvSpPr>
        <p:spPr>
          <a:xfrm>
            <a:off x="228600" y="2132856"/>
            <a:ext cx="8807896" cy="4608442"/>
          </a:xfrm>
        </p:spPr>
        <p:txBody>
          <a:bodyPr/>
          <a:lstStyle/>
          <a:p>
            <a:r>
              <a:rPr lang="en-US" altLang="zh-CN" dirty="0" smtClean="0"/>
              <a:t>2018</a:t>
            </a:r>
            <a:r>
              <a:rPr lang="zh-CN" altLang="zh-CN" dirty="0"/>
              <a:t>年高考历史试题考查信息加工、逻辑推理、独立思考等学习生活中必须具备的关键</a:t>
            </a:r>
            <a:r>
              <a:rPr lang="zh-CN" altLang="zh-CN" dirty="0" smtClean="0"/>
              <a:t>能力</a:t>
            </a:r>
            <a:endParaRPr lang="en-US" altLang="zh-CN" dirty="0" smtClean="0"/>
          </a:p>
          <a:p>
            <a:r>
              <a:rPr lang="zh-CN" altLang="zh-CN" dirty="0" smtClean="0"/>
              <a:t>多数</a:t>
            </a:r>
            <a:r>
              <a:rPr lang="zh-CN" altLang="zh-CN" dirty="0"/>
              <a:t>题目都不局限于考查某一种能力，如文科综合全国</a:t>
            </a:r>
            <a:r>
              <a:rPr lang="en-US" altLang="zh-CN" dirty="0"/>
              <a:t>I</a:t>
            </a:r>
            <a:r>
              <a:rPr lang="zh-CN" altLang="zh-CN" dirty="0"/>
              <a:t>卷第</a:t>
            </a:r>
            <a:r>
              <a:rPr lang="en-US" altLang="zh-CN" dirty="0"/>
              <a:t>46</a:t>
            </a:r>
            <a:r>
              <a:rPr lang="zh-CN" altLang="zh-CN" dirty="0"/>
              <a:t>题以中国共产党对</a:t>
            </a:r>
            <a:r>
              <a:rPr lang="zh-CN" altLang="zh-CN" dirty="0">
                <a:solidFill>
                  <a:srgbClr val="FF0000"/>
                </a:solidFill>
              </a:rPr>
              <a:t>第二次世界大战性质的认识</a:t>
            </a:r>
            <a:r>
              <a:rPr lang="zh-CN" altLang="zh-CN" dirty="0"/>
              <a:t>为素材，要求考生说明中国共产党认识的变化及其国际背景，考生必须进行综合运用准确掌握历史时序、客观叙述历史事实、正确解释历史事物等能力。</a:t>
            </a:r>
          </a:p>
        </p:txBody>
      </p:sp>
      <p:sp>
        <p:nvSpPr>
          <p:cNvPr id="4" name="矩形 3"/>
          <p:cNvSpPr/>
          <p:nvPr/>
        </p:nvSpPr>
        <p:spPr>
          <a:xfrm>
            <a:off x="467544" y="210811"/>
            <a:ext cx="8424936" cy="1077218"/>
          </a:xfrm>
          <a:prstGeom prst="rect">
            <a:avLst/>
          </a:prstGeom>
        </p:spPr>
        <p:txBody>
          <a:bodyPr wrap="square">
            <a:spAutoFit/>
          </a:bodyPr>
          <a:lstStyle/>
          <a:p>
            <a:r>
              <a:rPr lang="en-US" altLang="zh-CN" sz="3200" b="1" noProof="1"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3)</a:t>
            </a:r>
            <a:r>
              <a:rPr lang="zh-CN" altLang="zh-CN" sz="3200" b="1" dirty="0">
                <a:solidFill>
                  <a:srgbClr val="FF0000"/>
                </a:solidFill>
              </a:rPr>
              <a:t>落实依纲考试，凸显考试与素质教育要求的内在联系</a:t>
            </a:r>
            <a:endParaRPr lang="zh-CN" altLang="zh-CN" sz="3200" dirty="0">
              <a:solidFill>
                <a:srgbClr val="FF0000"/>
              </a:solidFill>
            </a:endParaRPr>
          </a:p>
        </p:txBody>
      </p:sp>
    </p:spTree>
    <p:extLst>
      <p:ext uri="{BB962C8B-B14F-4D97-AF65-F5344CB8AC3E}">
        <p14:creationId xmlns:p14="http://schemas.microsoft.com/office/powerpoint/2010/main" val="10590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148644" y="920588"/>
            <a:ext cx="8435280" cy="1143000"/>
          </a:xfrm>
        </p:spPr>
        <p:txBody>
          <a:bodyPr/>
          <a:lstStyle/>
          <a:p>
            <a:r>
              <a:rPr lang="zh-CN" altLang="en-US" sz="2800" b="1" dirty="0" smtClean="0">
                <a:solidFill>
                  <a:srgbClr val="2F2BEF"/>
                </a:solidFill>
              </a:rPr>
              <a:t>三是</a:t>
            </a:r>
            <a:r>
              <a:rPr lang="zh-CN" altLang="zh-CN" sz="2800" b="1" dirty="0"/>
              <a:t>注重学科素养培养，引导学生适应时代发展要求</a:t>
            </a:r>
            <a:endParaRPr lang="zh-CN" altLang="zh-CN" sz="2800" dirty="0"/>
          </a:p>
        </p:txBody>
      </p:sp>
      <p:sp>
        <p:nvSpPr>
          <p:cNvPr id="3" name="内容占位符 2"/>
          <p:cNvSpPr>
            <a:spLocks noGrp="1"/>
          </p:cNvSpPr>
          <p:nvPr>
            <p:ph idx="1"/>
          </p:nvPr>
        </p:nvSpPr>
        <p:spPr>
          <a:xfrm>
            <a:off x="364704" y="2060848"/>
            <a:ext cx="8208912" cy="4536504"/>
          </a:xfrm>
        </p:spPr>
        <p:txBody>
          <a:bodyPr/>
          <a:lstStyle/>
          <a:p>
            <a:r>
              <a:rPr lang="zh-CN" altLang="zh-CN" dirty="0"/>
              <a:t>　</a:t>
            </a:r>
            <a:r>
              <a:rPr lang="en-US" altLang="zh-CN" dirty="0"/>
              <a:t>2018</a:t>
            </a:r>
            <a:r>
              <a:rPr lang="zh-CN" altLang="zh-CN" dirty="0"/>
              <a:t>年高考历史试题从多角度、多层次考查考生的学科素养，引导考生适应时代发展要求</a:t>
            </a:r>
            <a:r>
              <a:rPr lang="zh-CN" altLang="zh-CN" dirty="0" smtClean="0"/>
              <a:t>。</a:t>
            </a:r>
            <a:endParaRPr lang="en-US" altLang="zh-CN" dirty="0" smtClean="0"/>
          </a:p>
          <a:p>
            <a:r>
              <a:rPr lang="zh-CN" altLang="zh-CN" dirty="0" smtClean="0"/>
              <a:t>如</a:t>
            </a:r>
            <a:r>
              <a:rPr lang="zh-CN" altLang="zh-CN" dirty="0"/>
              <a:t>文科综合全国</a:t>
            </a:r>
            <a:r>
              <a:rPr lang="en-US" altLang="zh-CN" dirty="0"/>
              <a:t>III</a:t>
            </a:r>
            <a:r>
              <a:rPr lang="zh-CN" altLang="zh-CN" dirty="0"/>
              <a:t>卷第</a:t>
            </a:r>
            <a:r>
              <a:rPr lang="en-US" altLang="zh-CN" dirty="0"/>
              <a:t>41</a:t>
            </a:r>
            <a:r>
              <a:rPr lang="zh-CN" altLang="zh-CN" dirty="0"/>
              <a:t>题以上海和曼彻斯特两个城市的发展为例，对现代化进程中的</a:t>
            </a:r>
            <a:r>
              <a:rPr lang="zh-CN" altLang="zh-CN" dirty="0">
                <a:solidFill>
                  <a:srgbClr val="FF0000"/>
                </a:solidFill>
              </a:rPr>
              <a:t>城市发展问题</a:t>
            </a:r>
            <a:r>
              <a:rPr lang="zh-CN" altLang="zh-CN" dirty="0"/>
              <a:t>进行比较视域下的考查，涵盖了</a:t>
            </a:r>
            <a:r>
              <a:rPr lang="zh-CN" altLang="zh-CN" dirty="0">
                <a:solidFill>
                  <a:srgbClr val="FF0000"/>
                </a:solidFill>
              </a:rPr>
              <a:t>时空观念、历史解释、史料实证</a:t>
            </a:r>
            <a:r>
              <a:rPr lang="zh-CN" altLang="zh-CN" dirty="0"/>
              <a:t>等学科素养，考生必须运用历史唯物主义的基本观点进行说明。</a:t>
            </a:r>
          </a:p>
        </p:txBody>
      </p:sp>
      <p:sp>
        <p:nvSpPr>
          <p:cNvPr id="5" name="矩形 4"/>
          <p:cNvSpPr/>
          <p:nvPr/>
        </p:nvSpPr>
        <p:spPr>
          <a:xfrm>
            <a:off x="467544" y="210811"/>
            <a:ext cx="8424936" cy="1077218"/>
          </a:xfrm>
          <a:prstGeom prst="rect">
            <a:avLst/>
          </a:prstGeom>
        </p:spPr>
        <p:txBody>
          <a:bodyPr wrap="square">
            <a:spAutoFit/>
          </a:bodyPr>
          <a:lstStyle/>
          <a:p>
            <a:r>
              <a:rPr lang="en-US" altLang="zh-CN" sz="3200" b="1" noProof="1"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3)</a:t>
            </a:r>
            <a:r>
              <a:rPr lang="zh-CN" altLang="zh-CN" sz="3200" b="1" dirty="0">
                <a:solidFill>
                  <a:srgbClr val="FF0000"/>
                </a:solidFill>
              </a:rPr>
              <a:t>落实依纲考试，凸显考试与素质教育要求的内在联系</a:t>
            </a:r>
            <a:endParaRPr lang="zh-CN" altLang="zh-CN" sz="3200" dirty="0">
              <a:solidFill>
                <a:srgbClr val="FF0000"/>
              </a:solidFill>
            </a:endParaRPr>
          </a:p>
        </p:txBody>
      </p:sp>
    </p:spTree>
    <p:extLst>
      <p:ext uri="{BB962C8B-B14F-4D97-AF65-F5344CB8AC3E}">
        <p14:creationId xmlns:p14="http://schemas.microsoft.com/office/powerpoint/2010/main" val="300782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内容占位符 74754"/>
          <p:cNvSpPr>
            <a:spLocks noGrp="1"/>
          </p:cNvSpPr>
          <p:nvPr>
            <p:ph idx="1"/>
          </p:nvPr>
        </p:nvSpPr>
        <p:spPr>
          <a:xfrm>
            <a:off x="179512" y="593304"/>
            <a:ext cx="8712968" cy="6264696"/>
          </a:xfrm>
        </p:spPr>
        <p:txBody>
          <a:bodyPr vert="horz" wrap="square" lIns="91440" tIns="45720" rIns="91440" bIns="45720" numCol="1" anchor="t" anchorCtr="0" compatLnSpc="1"/>
          <a:lstStyle/>
          <a:p>
            <a:r>
              <a:rPr kumimoji="0" lang="en-US" altLang="zh-CN" b="1" i="0" u="none"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●(4)</a:t>
            </a:r>
            <a:r>
              <a:rPr lang="zh-CN" altLang="zh-CN" b="1" dirty="0">
                <a:solidFill>
                  <a:srgbClr val="FF0000"/>
                </a:solidFill>
              </a:rPr>
              <a:t>优化考试理念，体现素质教育基本</a:t>
            </a:r>
            <a:r>
              <a:rPr lang="zh-CN" altLang="zh-CN" b="1" dirty="0" smtClean="0">
                <a:solidFill>
                  <a:srgbClr val="FF0000"/>
                </a:solidFill>
              </a:rPr>
              <a:t>要求</a:t>
            </a:r>
            <a:endParaRPr lang="en-US" altLang="zh-CN" dirty="0" smtClean="0">
              <a:solidFill>
                <a:srgbClr val="FF0000"/>
              </a:solidFill>
            </a:endParaRPr>
          </a:p>
          <a:p>
            <a:pPr marL="0" indent="0">
              <a:buNone/>
            </a:pPr>
            <a:r>
              <a:rPr lang="en-US" altLang="zh-CN" b="1" dirty="0" smtClean="0">
                <a:solidFill>
                  <a:srgbClr val="FF0000"/>
                </a:solidFill>
              </a:rPr>
              <a:t>  </a:t>
            </a:r>
            <a:r>
              <a:rPr lang="zh-CN" altLang="en-US" b="1" dirty="0" smtClean="0">
                <a:solidFill>
                  <a:srgbClr val="2F2BEF"/>
                </a:solidFill>
              </a:rPr>
              <a:t>一是</a:t>
            </a:r>
            <a:r>
              <a:rPr lang="zh-CN" altLang="zh-CN" b="1" dirty="0" smtClean="0"/>
              <a:t>夯实</a:t>
            </a:r>
            <a:r>
              <a:rPr lang="zh-CN" altLang="zh-CN" b="1" dirty="0"/>
              <a:t>学习基础，考查学科主干内容</a:t>
            </a:r>
            <a:endParaRPr lang="zh-CN" altLang="zh-CN" dirty="0"/>
          </a:p>
          <a:p>
            <a:r>
              <a:rPr lang="en-US" altLang="zh-CN" dirty="0"/>
              <a:t> </a:t>
            </a:r>
            <a:r>
              <a:rPr lang="en-US" altLang="zh-CN" dirty="0" smtClean="0"/>
              <a:t>    2018</a:t>
            </a:r>
            <a:r>
              <a:rPr lang="zh-CN" altLang="zh-CN" dirty="0"/>
              <a:t>年高考历史试题依据考试大纲，以学科主干内容为主，考查基础知识和基本能力，以此保障基础教育人才培养质量</a:t>
            </a:r>
            <a:r>
              <a:rPr lang="zh-CN" altLang="zh-CN" dirty="0" smtClean="0"/>
              <a:t>。</a:t>
            </a:r>
            <a:endParaRPr lang="en-US" altLang="zh-CN" dirty="0" smtClean="0"/>
          </a:p>
          <a:p>
            <a:r>
              <a:rPr lang="en-US" altLang="zh-CN" dirty="0"/>
              <a:t> </a:t>
            </a:r>
            <a:r>
              <a:rPr lang="en-US" altLang="zh-CN" dirty="0" smtClean="0"/>
              <a:t>   </a:t>
            </a:r>
            <a:r>
              <a:rPr lang="zh-CN" altLang="zh-CN" dirty="0" smtClean="0"/>
              <a:t>如</a:t>
            </a:r>
            <a:r>
              <a:rPr lang="zh-CN" altLang="zh-CN" dirty="0"/>
              <a:t>文科综合全国</a:t>
            </a:r>
            <a:r>
              <a:rPr lang="en-US" altLang="zh-CN" dirty="0"/>
              <a:t>I</a:t>
            </a:r>
            <a:r>
              <a:rPr lang="zh-CN" altLang="zh-CN" dirty="0"/>
              <a:t>卷第</a:t>
            </a:r>
            <a:r>
              <a:rPr lang="en-US" altLang="zh-CN" dirty="0"/>
              <a:t>26</a:t>
            </a:r>
            <a:r>
              <a:rPr lang="zh-CN" altLang="zh-CN" dirty="0"/>
              <a:t>题以考试大纲中的</a:t>
            </a:r>
            <a:r>
              <a:rPr lang="en-US" altLang="zh-CN" dirty="0"/>
              <a:t>“</a:t>
            </a:r>
            <a:r>
              <a:rPr lang="zh-CN" altLang="zh-CN" dirty="0"/>
              <a:t>古代中国手工业的发展</a:t>
            </a:r>
            <a:r>
              <a:rPr lang="en-US" altLang="zh-CN" dirty="0"/>
              <a:t>”</a:t>
            </a:r>
            <a:r>
              <a:rPr lang="zh-CN" altLang="zh-CN" dirty="0"/>
              <a:t>为考点，考查</a:t>
            </a:r>
            <a:r>
              <a:rPr lang="zh-CN" altLang="zh-CN" dirty="0">
                <a:solidFill>
                  <a:srgbClr val="FF0000"/>
                </a:solidFill>
              </a:rPr>
              <a:t>宋代民营手工业</a:t>
            </a:r>
            <a:r>
              <a:rPr lang="zh-CN" altLang="zh-CN" dirty="0"/>
              <a:t>的发展</a:t>
            </a:r>
            <a:r>
              <a:rPr lang="zh-CN" altLang="zh-CN" dirty="0" smtClean="0"/>
              <a:t>；</a:t>
            </a:r>
            <a:endParaRPr lang="en-US" altLang="zh-CN" dirty="0" smtClean="0"/>
          </a:p>
          <a:p>
            <a:r>
              <a:rPr lang="en-US" altLang="zh-CN" dirty="0" smtClean="0"/>
              <a:t>  </a:t>
            </a:r>
            <a:r>
              <a:rPr lang="zh-CN" altLang="zh-CN" dirty="0" smtClean="0"/>
              <a:t>全国</a:t>
            </a:r>
            <a:r>
              <a:rPr lang="en-US" altLang="zh-CN" dirty="0"/>
              <a:t>II</a:t>
            </a:r>
            <a:r>
              <a:rPr lang="zh-CN" altLang="zh-CN" dirty="0"/>
              <a:t>卷第</a:t>
            </a:r>
            <a:r>
              <a:rPr lang="en-US" altLang="zh-CN" dirty="0"/>
              <a:t>26</a:t>
            </a:r>
            <a:r>
              <a:rPr lang="zh-CN" altLang="zh-CN" dirty="0"/>
              <a:t>题以</a:t>
            </a:r>
            <a:r>
              <a:rPr lang="en-US" altLang="zh-CN" dirty="0"/>
              <a:t>“</a:t>
            </a:r>
            <a:r>
              <a:rPr lang="zh-CN" altLang="zh-CN" dirty="0"/>
              <a:t>汉到元政治制度的演变</a:t>
            </a:r>
            <a:r>
              <a:rPr lang="en-US" altLang="zh-CN" dirty="0"/>
              <a:t>”</a:t>
            </a:r>
            <a:r>
              <a:rPr lang="zh-CN" altLang="zh-CN" dirty="0"/>
              <a:t>为考点，考查考生对</a:t>
            </a:r>
            <a:r>
              <a:rPr lang="zh-CN" altLang="zh-CN" dirty="0">
                <a:solidFill>
                  <a:srgbClr val="FF0000"/>
                </a:solidFill>
              </a:rPr>
              <a:t>三省六部制度</a:t>
            </a:r>
            <a:r>
              <a:rPr lang="zh-CN" altLang="zh-CN" dirty="0"/>
              <a:t>演变的认识等。</a:t>
            </a:r>
          </a:p>
          <a:p>
            <a:pPr marL="0" marR="0" lvl="0" indent="0" algn="l" defTabSz="914400" rtl="0" eaLnBrk="1" fontAlgn="base" latinLnBrk="0" hangingPunct="1">
              <a:lnSpc>
                <a:spcPct val="90000"/>
              </a:lnSpc>
              <a:spcBef>
                <a:spcPct val="20000"/>
              </a:spcBef>
              <a:spcAft>
                <a:spcPct val="0"/>
              </a:spcAft>
              <a:buClr>
                <a:schemeClr val="accent1"/>
              </a:buClr>
              <a:buSzTx/>
              <a:buNone/>
              <a:defRPr/>
            </a:pPr>
            <a:endParaRPr kumimoji="0" lang="zh-CN" altLang="en-US" sz="2800" b="1" i="0" u="none" strike="noStrike" kern="1200" cap="none" spc="0" normalizeH="0" baseline="0" noProof="1">
              <a:ln>
                <a:noFill/>
              </a:ln>
              <a:solidFill>
                <a:srgbClr val="000099"/>
              </a:solidFill>
              <a:effectLst/>
              <a:uLnTx/>
              <a:uFillTx/>
              <a:cs typeface="+mn-cs"/>
            </a:endParaRPr>
          </a:p>
        </p:txBody>
      </p:sp>
    </p:spTree>
    <p:extLst>
      <p:ext uri="{BB962C8B-B14F-4D97-AF65-F5344CB8AC3E}">
        <p14:creationId xmlns:p14="http://schemas.microsoft.com/office/powerpoint/2010/main" val="19101806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 calcmode="lin" valueType="num">
                                      <p:cBhvr additive="base">
                                        <p:cTn id="7" dur="500" fill="hold"/>
                                        <p:tgtEl>
                                          <p:spTgt spid="3686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686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865">
                                            <p:txEl>
                                              <p:pRg st="1" end="1"/>
                                            </p:txEl>
                                          </p:spTgt>
                                        </p:tgtEl>
                                        <p:attrNameLst>
                                          <p:attrName>style.visibility</p:attrName>
                                        </p:attrNameLst>
                                      </p:cBhvr>
                                      <p:to>
                                        <p:strVal val="visible"/>
                                      </p:to>
                                    </p:set>
                                    <p:anim calcmode="lin" valueType="num">
                                      <p:cBhvr additive="base">
                                        <p:cTn id="13" dur="500" fill="hold"/>
                                        <p:tgtEl>
                                          <p:spTgt spid="3686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686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6865">
                                            <p:txEl>
                                              <p:pRg st="2" end="2"/>
                                            </p:txEl>
                                          </p:spTgt>
                                        </p:tgtEl>
                                        <p:attrNameLst>
                                          <p:attrName>style.visibility</p:attrName>
                                        </p:attrNameLst>
                                      </p:cBhvr>
                                      <p:to>
                                        <p:strVal val="visible"/>
                                      </p:to>
                                    </p:set>
                                    <p:anim calcmode="lin" valueType="num">
                                      <p:cBhvr additive="base">
                                        <p:cTn id="19" dur="500" fill="hold"/>
                                        <p:tgtEl>
                                          <p:spTgt spid="3686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686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6865">
                                            <p:txEl>
                                              <p:pRg st="3" end="3"/>
                                            </p:txEl>
                                          </p:spTgt>
                                        </p:tgtEl>
                                        <p:attrNameLst>
                                          <p:attrName>style.visibility</p:attrName>
                                        </p:attrNameLst>
                                      </p:cBhvr>
                                      <p:to>
                                        <p:strVal val="visible"/>
                                      </p:to>
                                    </p:set>
                                    <p:anim calcmode="lin" valueType="num">
                                      <p:cBhvr additive="base">
                                        <p:cTn id="25" dur="500" fill="hold"/>
                                        <p:tgtEl>
                                          <p:spTgt spid="3686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68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6865">
                                            <p:txEl>
                                              <p:pRg st="4" end="4"/>
                                            </p:txEl>
                                          </p:spTgt>
                                        </p:tgtEl>
                                        <p:attrNameLst>
                                          <p:attrName>style.visibility</p:attrName>
                                        </p:attrNameLst>
                                      </p:cBhvr>
                                      <p:to>
                                        <p:strVal val="visible"/>
                                      </p:to>
                                    </p:set>
                                    <p:anim calcmode="lin" valueType="num">
                                      <p:cBhvr additive="base">
                                        <p:cTn id="31" dur="500" fill="hold"/>
                                        <p:tgtEl>
                                          <p:spTgt spid="3686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686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51520" y="917848"/>
            <a:ext cx="8435280" cy="1143000"/>
          </a:xfrm>
        </p:spPr>
        <p:txBody>
          <a:bodyPr/>
          <a:lstStyle/>
          <a:p>
            <a:r>
              <a:rPr lang="zh-CN" altLang="en-US" sz="2800" b="1" dirty="0" smtClean="0">
                <a:solidFill>
                  <a:srgbClr val="2F2BEF"/>
                </a:solidFill>
              </a:rPr>
              <a:t>二是</a:t>
            </a:r>
            <a:r>
              <a:rPr lang="zh-CN" altLang="zh-CN" sz="2800" b="1" dirty="0"/>
              <a:t>古今贯通，中外结合，考查知识整合、迁移</a:t>
            </a:r>
            <a:r>
              <a:rPr lang="zh-CN" altLang="zh-CN" sz="2800" b="1" dirty="0" smtClean="0"/>
              <a:t>能力</a:t>
            </a:r>
            <a:endParaRPr lang="zh-CN" altLang="zh-CN" sz="2800" dirty="0"/>
          </a:p>
        </p:txBody>
      </p:sp>
      <p:sp>
        <p:nvSpPr>
          <p:cNvPr id="3" name="内容占位符 2"/>
          <p:cNvSpPr>
            <a:spLocks noGrp="1"/>
          </p:cNvSpPr>
          <p:nvPr>
            <p:ph idx="1"/>
          </p:nvPr>
        </p:nvSpPr>
        <p:spPr>
          <a:xfrm>
            <a:off x="323528" y="2060848"/>
            <a:ext cx="8363272" cy="4599440"/>
          </a:xfrm>
        </p:spPr>
        <p:txBody>
          <a:bodyPr/>
          <a:lstStyle/>
          <a:p>
            <a:r>
              <a:rPr lang="en-US" altLang="zh-CN" dirty="0" smtClean="0"/>
              <a:t>2018</a:t>
            </a:r>
            <a:r>
              <a:rPr lang="zh-CN" altLang="zh-CN" dirty="0"/>
              <a:t>年高考历史试题注重考查学生对知识的整合和迁移能力，在题目设计中做到</a:t>
            </a:r>
            <a:r>
              <a:rPr lang="zh-CN" altLang="zh-CN" dirty="0">
                <a:solidFill>
                  <a:srgbClr val="FF0000"/>
                </a:solidFill>
              </a:rPr>
              <a:t>古今贯通、中外结合</a:t>
            </a:r>
            <a:r>
              <a:rPr lang="zh-CN" altLang="zh-CN" dirty="0"/>
              <a:t>，并以问题为导向，对知识与技能、过程与方法、情感态度价值观进行分层、综合、有效的考查</a:t>
            </a:r>
            <a:r>
              <a:rPr lang="zh-CN" altLang="zh-CN" dirty="0" smtClean="0"/>
              <a:t>。</a:t>
            </a:r>
            <a:endParaRPr lang="en-US" altLang="zh-CN" dirty="0" smtClean="0"/>
          </a:p>
          <a:p>
            <a:r>
              <a:rPr lang="zh-CN" altLang="zh-CN" dirty="0" smtClean="0"/>
              <a:t>如</a:t>
            </a:r>
            <a:r>
              <a:rPr lang="zh-CN" altLang="zh-CN" dirty="0"/>
              <a:t>文科综合全国</a:t>
            </a:r>
            <a:r>
              <a:rPr lang="en-US" altLang="zh-CN" dirty="0"/>
              <a:t>II</a:t>
            </a:r>
            <a:r>
              <a:rPr lang="zh-CN" altLang="zh-CN" dirty="0"/>
              <a:t>卷第</a:t>
            </a:r>
            <a:r>
              <a:rPr lang="en-US" altLang="zh-CN" dirty="0"/>
              <a:t>29</a:t>
            </a:r>
            <a:r>
              <a:rPr lang="zh-CN" altLang="zh-CN" dirty="0"/>
              <a:t>题涉及俄国、法国、美国革命成功的历史经验，需要考生综合中外历史知识全面考量，才能深刻理解孙中山讲话的内在含义。</a:t>
            </a:r>
          </a:p>
        </p:txBody>
      </p:sp>
      <p:sp>
        <p:nvSpPr>
          <p:cNvPr id="4" name="矩形 3"/>
          <p:cNvSpPr/>
          <p:nvPr/>
        </p:nvSpPr>
        <p:spPr>
          <a:xfrm>
            <a:off x="364704" y="347536"/>
            <a:ext cx="8208912" cy="584775"/>
          </a:xfrm>
          <a:prstGeom prst="rect">
            <a:avLst/>
          </a:prstGeom>
        </p:spPr>
        <p:txBody>
          <a:bodyPr wrap="square">
            <a:spAutoFit/>
          </a:bodyPr>
          <a:lstStyle/>
          <a:p>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●(4)</a:t>
            </a:r>
            <a:r>
              <a:rPr lang="zh-CN" altLang="zh-CN" sz="3200" b="1" dirty="0">
                <a:solidFill>
                  <a:srgbClr val="FF0000"/>
                </a:solidFill>
              </a:rPr>
              <a:t>优化考试理念，体现素质教育基本要求</a:t>
            </a:r>
            <a:endParaRPr lang="zh-CN" altLang="zh-CN" sz="3200" dirty="0">
              <a:solidFill>
                <a:srgbClr val="FF0000"/>
              </a:solidFill>
            </a:endParaRPr>
          </a:p>
        </p:txBody>
      </p:sp>
    </p:spTree>
    <p:extLst>
      <p:ext uri="{BB962C8B-B14F-4D97-AF65-F5344CB8AC3E}">
        <p14:creationId xmlns:p14="http://schemas.microsoft.com/office/powerpoint/2010/main" val="2870777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1268760"/>
            <a:ext cx="6984776" cy="576064"/>
          </a:xfrm>
        </p:spPr>
        <p:txBody>
          <a:bodyPr/>
          <a:lstStyle/>
          <a:p>
            <a:r>
              <a:rPr lang="zh-CN" altLang="en-US" sz="2800" b="1" dirty="0" smtClean="0">
                <a:solidFill>
                  <a:srgbClr val="2F2BEF"/>
                </a:solidFill>
              </a:rPr>
              <a:t>三是</a:t>
            </a:r>
            <a:r>
              <a:rPr lang="zh-CN" altLang="zh-CN" sz="2800" b="1" dirty="0"/>
              <a:t>注重历史对现实的关照，以史为鉴</a:t>
            </a:r>
            <a:r>
              <a:rPr lang="zh-CN" altLang="zh-CN" sz="2800" dirty="0"/>
              <a:t/>
            </a:r>
            <a:br>
              <a:rPr lang="zh-CN" altLang="zh-CN" sz="2800" dirty="0"/>
            </a:br>
            <a:endParaRPr lang="zh-CN" altLang="zh-CN" sz="2800" dirty="0"/>
          </a:p>
        </p:txBody>
      </p:sp>
      <p:sp>
        <p:nvSpPr>
          <p:cNvPr id="3" name="内容占位符 2"/>
          <p:cNvSpPr>
            <a:spLocks noGrp="1"/>
          </p:cNvSpPr>
          <p:nvPr>
            <p:ph idx="1"/>
          </p:nvPr>
        </p:nvSpPr>
        <p:spPr>
          <a:xfrm>
            <a:off x="364704" y="1862480"/>
            <a:ext cx="8383760" cy="4518847"/>
          </a:xfrm>
        </p:spPr>
        <p:txBody>
          <a:bodyPr/>
          <a:lstStyle/>
          <a:p>
            <a:r>
              <a:rPr lang="en-US" altLang="zh-CN" dirty="0" smtClean="0"/>
              <a:t>2018</a:t>
            </a:r>
            <a:r>
              <a:rPr lang="zh-CN" altLang="zh-CN" dirty="0"/>
              <a:t>年高考历史试题强调历史的实际应用功能</a:t>
            </a:r>
            <a:r>
              <a:rPr lang="zh-CN" altLang="zh-CN" dirty="0" smtClean="0"/>
              <a:t>。</a:t>
            </a:r>
            <a:endParaRPr lang="en-US" altLang="zh-CN" dirty="0" smtClean="0"/>
          </a:p>
          <a:p>
            <a:r>
              <a:rPr lang="en-US" altLang="zh-CN" dirty="0"/>
              <a:t> </a:t>
            </a:r>
            <a:r>
              <a:rPr lang="en-US" altLang="zh-CN" dirty="0" smtClean="0"/>
              <a:t> </a:t>
            </a:r>
            <a:r>
              <a:rPr lang="zh-CN" altLang="zh-CN" dirty="0" smtClean="0"/>
              <a:t>如</a:t>
            </a:r>
            <a:r>
              <a:rPr lang="zh-CN" altLang="zh-CN" dirty="0"/>
              <a:t>文科综合全国</a:t>
            </a:r>
            <a:r>
              <a:rPr lang="en-US" altLang="zh-CN" dirty="0"/>
              <a:t>I</a:t>
            </a:r>
            <a:r>
              <a:rPr lang="zh-CN" altLang="zh-CN" dirty="0"/>
              <a:t>卷第</a:t>
            </a:r>
            <a:r>
              <a:rPr lang="en-US" altLang="zh-CN" dirty="0"/>
              <a:t>28</a:t>
            </a:r>
            <a:r>
              <a:rPr lang="zh-CN" altLang="zh-CN" dirty="0"/>
              <a:t>题以甲午战争期间清政府与日本在</a:t>
            </a:r>
            <a:r>
              <a:rPr lang="zh-CN" altLang="zh-CN" b="1" dirty="0">
                <a:solidFill>
                  <a:srgbClr val="FF0000"/>
                </a:solidFill>
              </a:rPr>
              <a:t>舆论宣传策略</a:t>
            </a:r>
            <a:r>
              <a:rPr lang="zh-CN" altLang="zh-CN" dirty="0"/>
              <a:t>方面态度差异的对比，引导考生认识外交宣传在引导国际舆论方面的重要性，认识到在国际环境局势复杂多变的今天，只有首先</a:t>
            </a:r>
            <a:r>
              <a:rPr lang="zh-CN" altLang="zh-CN" dirty="0">
                <a:solidFill>
                  <a:srgbClr val="FF0000"/>
                </a:solidFill>
              </a:rPr>
              <a:t>抢占舆论制高点，才能快速反应，掌握主动权</a:t>
            </a:r>
            <a:r>
              <a:rPr lang="zh-CN" altLang="zh-CN" dirty="0"/>
              <a:t>，沉着应对。</a:t>
            </a:r>
          </a:p>
        </p:txBody>
      </p:sp>
      <p:sp>
        <p:nvSpPr>
          <p:cNvPr id="4" name="矩形 3"/>
          <p:cNvSpPr/>
          <p:nvPr/>
        </p:nvSpPr>
        <p:spPr>
          <a:xfrm>
            <a:off x="364704" y="347536"/>
            <a:ext cx="8208912" cy="584775"/>
          </a:xfrm>
          <a:prstGeom prst="rect">
            <a:avLst/>
          </a:prstGeom>
        </p:spPr>
        <p:txBody>
          <a:bodyPr wrap="square">
            <a:spAutoFit/>
          </a:bodyPr>
          <a:lstStyle/>
          <a:p>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●(4)</a:t>
            </a:r>
            <a:r>
              <a:rPr lang="zh-CN" altLang="zh-CN" sz="3200" b="1" dirty="0">
                <a:solidFill>
                  <a:srgbClr val="FF0000"/>
                </a:solidFill>
              </a:rPr>
              <a:t>优化考试理念，体现素质教育基本要求</a:t>
            </a:r>
            <a:endParaRPr lang="zh-CN" altLang="zh-CN" sz="3200" dirty="0">
              <a:solidFill>
                <a:srgbClr val="FF0000"/>
              </a:solidFill>
            </a:endParaRPr>
          </a:p>
        </p:txBody>
      </p:sp>
    </p:spTree>
    <p:extLst>
      <p:ext uri="{BB962C8B-B14F-4D97-AF65-F5344CB8AC3E}">
        <p14:creationId xmlns:p14="http://schemas.microsoft.com/office/powerpoint/2010/main" val="151124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a:xfrm>
            <a:off x="215516" y="836712"/>
            <a:ext cx="8435280" cy="1143000"/>
          </a:xfrm>
        </p:spPr>
        <p:txBody>
          <a:bodyPr/>
          <a:lstStyle/>
          <a:p>
            <a:r>
              <a:rPr lang="zh-CN" altLang="en-US" sz="2800" b="1" dirty="0" smtClean="0">
                <a:solidFill>
                  <a:srgbClr val="2F2BEF"/>
                </a:solidFill>
              </a:rPr>
              <a:t>四是</a:t>
            </a:r>
            <a:r>
              <a:rPr lang="zh-CN" altLang="zh-CN" sz="2800" b="1" dirty="0"/>
              <a:t>创设新情境，提高学生对历史与现实的认识水平</a:t>
            </a:r>
            <a:r>
              <a:rPr lang="zh-CN" altLang="zh-CN" sz="2800" dirty="0"/>
              <a:t/>
            </a:r>
            <a:br>
              <a:rPr lang="zh-CN" altLang="zh-CN" sz="2800" dirty="0"/>
            </a:br>
            <a:endParaRPr lang="zh-CN" altLang="zh-CN" sz="2800" dirty="0"/>
          </a:p>
        </p:txBody>
      </p:sp>
      <p:sp>
        <p:nvSpPr>
          <p:cNvPr id="3" name="内容占位符 2"/>
          <p:cNvSpPr>
            <a:spLocks noGrp="1"/>
          </p:cNvSpPr>
          <p:nvPr>
            <p:ph idx="1"/>
          </p:nvPr>
        </p:nvSpPr>
        <p:spPr>
          <a:xfrm>
            <a:off x="251520" y="1588839"/>
            <a:ext cx="8363272" cy="5251722"/>
          </a:xfrm>
        </p:spPr>
        <p:txBody>
          <a:bodyPr/>
          <a:lstStyle/>
          <a:p>
            <a:r>
              <a:rPr lang="en-US" altLang="zh-CN" dirty="0" smtClean="0"/>
              <a:t>2018</a:t>
            </a:r>
            <a:r>
              <a:rPr lang="zh-CN" altLang="zh-CN" dirty="0"/>
              <a:t>年高考历史试题在考查基本思维能力和基本方法的基础上，通过增强情境的</a:t>
            </a:r>
            <a:r>
              <a:rPr lang="zh-CN" altLang="zh-CN" dirty="0">
                <a:solidFill>
                  <a:srgbClr val="FF0000"/>
                </a:solidFill>
              </a:rPr>
              <a:t>探究性</a:t>
            </a:r>
            <a:r>
              <a:rPr lang="zh-CN" altLang="zh-CN" dirty="0"/>
              <a:t>和设问的</a:t>
            </a:r>
            <a:r>
              <a:rPr lang="zh-CN" altLang="zh-CN" dirty="0">
                <a:solidFill>
                  <a:srgbClr val="FF0000"/>
                </a:solidFill>
              </a:rPr>
              <a:t>启示性、开放性</a:t>
            </a:r>
            <a:r>
              <a:rPr lang="zh-CN" altLang="zh-CN" dirty="0"/>
              <a:t>，考查考生独立思考和分析、解决问题的能力</a:t>
            </a:r>
            <a:r>
              <a:rPr lang="zh-CN" altLang="zh-CN" dirty="0" smtClean="0"/>
              <a:t>。</a:t>
            </a:r>
            <a:endParaRPr lang="en-US" altLang="zh-CN" dirty="0" smtClean="0"/>
          </a:p>
          <a:p>
            <a:r>
              <a:rPr lang="zh-CN" altLang="zh-CN" dirty="0" smtClean="0"/>
              <a:t>如</a:t>
            </a:r>
            <a:r>
              <a:rPr lang="zh-CN" altLang="zh-CN" dirty="0"/>
              <a:t>文科综合全国</a:t>
            </a:r>
            <a:r>
              <a:rPr lang="en-US" altLang="zh-CN" dirty="0"/>
              <a:t>I</a:t>
            </a:r>
            <a:r>
              <a:rPr lang="zh-CN" altLang="zh-CN" dirty="0"/>
              <a:t>卷第</a:t>
            </a:r>
            <a:r>
              <a:rPr lang="en-US" altLang="zh-CN" dirty="0"/>
              <a:t>42</a:t>
            </a:r>
            <a:r>
              <a:rPr lang="zh-CN" altLang="zh-CN" dirty="0"/>
              <a:t>题以小说《鲁宾逊漂流记》的相关情节为素材，通过开放式设问，引导考生发现问题，运用已有知识分析小说中蕴含的历史现象，为考生最大限度地发挥自身优势创造空间，贯彻了</a:t>
            </a:r>
            <a:r>
              <a:rPr lang="zh-CN" altLang="zh-CN" dirty="0">
                <a:solidFill>
                  <a:srgbClr val="FF0000"/>
                </a:solidFill>
              </a:rPr>
              <a:t>素质教育</a:t>
            </a:r>
            <a:r>
              <a:rPr lang="zh-CN" altLang="zh-CN" dirty="0"/>
              <a:t>的要求。</a:t>
            </a:r>
          </a:p>
        </p:txBody>
      </p:sp>
      <p:sp>
        <p:nvSpPr>
          <p:cNvPr id="4" name="矩形 3"/>
          <p:cNvSpPr/>
          <p:nvPr/>
        </p:nvSpPr>
        <p:spPr>
          <a:xfrm>
            <a:off x="364704" y="347536"/>
            <a:ext cx="8208912" cy="584775"/>
          </a:xfrm>
          <a:prstGeom prst="rect">
            <a:avLst/>
          </a:prstGeom>
        </p:spPr>
        <p:txBody>
          <a:bodyPr wrap="square">
            <a:spAutoFit/>
          </a:bodyPr>
          <a:lstStyle/>
          <a:p>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●(4)</a:t>
            </a:r>
            <a:r>
              <a:rPr lang="zh-CN" altLang="zh-CN" sz="3200" b="1" dirty="0">
                <a:solidFill>
                  <a:srgbClr val="FF0000"/>
                </a:solidFill>
              </a:rPr>
              <a:t>优化考试理念，体现素质教育基本要求</a:t>
            </a:r>
            <a:endParaRPr lang="zh-CN" altLang="zh-CN" sz="3200" dirty="0">
              <a:solidFill>
                <a:srgbClr val="FF0000"/>
              </a:solidFill>
            </a:endParaRPr>
          </a:p>
        </p:txBody>
      </p:sp>
    </p:spTree>
    <p:extLst>
      <p:ext uri="{BB962C8B-B14F-4D97-AF65-F5344CB8AC3E}">
        <p14:creationId xmlns:p14="http://schemas.microsoft.com/office/powerpoint/2010/main" val="65402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95188" y="5118767"/>
            <a:ext cx="8208912" cy="584775"/>
          </a:xfrm>
          <a:prstGeom prst="rect">
            <a:avLst/>
          </a:prstGeom>
        </p:spPr>
        <p:txBody>
          <a:bodyPr wrap="square">
            <a:spAutoFit/>
          </a:bodyPr>
          <a:lstStyle/>
          <a:p>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●(4)</a:t>
            </a:r>
            <a:r>
              <a:rPr lang="zh-CN" altLang="zh-CN" sz="3200" b="1" dirty="0"/>
              <a:t>优化</a:t>
            </a:r>
            <a:r>
              <a:rPr lang="zh-CN" altLang="zh-CN" sz="3200" b="1" dirty="0">
                <a:solidFill>
                  <a:srgbClr val="FF0000"/>
                </a:solidFill>
              </a:rPr>
              <a:t>考试理念</a:t>
            </a:r>
            <a:r>
              <a:rPr lang="zh-CN" altLang="zh-CN" sz="3200" b="1" dirty="0"/>
              <a:t>，体现素质教育基本要求</a:t>
            </a:r>
            <a:endParaRPr lang="zh-CN" altLang="zh-CN" sz="3200" dirty="0"/>
          </a:p>
        </p:txBody>
      </p:sp>
      <p:sp>
        <p:nvSpPr>
          <p:cNvPr id="5" name="矩形 4"/>
          <p:cNvSpPr/>
          <p:nvPr/>
        </p:nvSpPr>
        <p:spPr>
          <a:xfrm>
            <a:off x="467544" y="3717032"/>
            <a:ext cx="8424936" cy="1077218"/>
          </a:xfrm>
          <a:prstGeom prst="rect">
            <a:avLst/>
          </a:prstGeom>
        </p:spPr>
        <p:txBody>
          <a:bodyPr wrap="square">
            <a:spAutoFit/>
          </a:bodyPr>
          <a:lstStyle/>
          <a:p>
            <a:r>
              <a:rPr lang="en-US" altLang="zh-CN" sz="3200" b="1" noProof="1" smtClean="0">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32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3)</a:t>
            </a:r>
            <a:r>
              <a:rPr lang="zh-CN" altLang="zh-CN" sz="3200" b="1" dirty="0"/>
              <a:t>落实</a:t>
            </a:r>
            <a:r>
              <a:rPr lang="zh-CN" altLang="zh-CN" sz="3200" b="1" dirty="0">
                <a:solidFill>
                  <a:srgbClr val="FF0000"/>
                </a:solidFill>
              </a:rPr>
              <a:t>依纲考试</a:t>
            </a:r>
            <a:r>
              <a:rPr lang="zh-CN" altLang="zh-CN" sz="3200" b="1" dirty="0"/>
              <a:t>，凸显考试与素质教育要求的内在联系</a:t>
            </a:r>
            <a:endParaRPr lang="zh-CN" altLang="zh-CN" sz="3200" dirty="0"/>
          </a:p>
        </p:txBody>
      </p:sp>
      <p:sp>
        <p:nvSpPr>
          <p:cNvPr id="6" name="矩形 5"/>
          <p:cNvSpPr/>
          <p:nvPr/>
        </p:nvSpPr>
        <p:spPr>
          <a:xfrm>
            <a:off x="358837" y="2322131"/>
            <a:ext cx="8424936" cy="1089529"/>
          </a:xfrm>
          <a:prstGeom prst="rect">
            <a:avLst/>
          </a:prstGeom>
        </p:spPr>
        <p:txBody>
          <a:bodyPr wrap="square">
            <a:spAutoFit/>
          </a:bodyPr>
          <a:lstStyle/>
          <a:p>
            <a:pPr marL="0" lvl="1" indent="0" eaLnBrk="1" hangingPunct="1">
              <a:lnSpc>
                <a:spcPct val="90000"/>
              </a:lnSpc>
              <a:buClr>
                <a:schemeClr val="accent1"/>
              </a:buClr>
              <a:buSzTx/>
              <a:buNone/>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3600" b="1" noProof="1">
                <a:solidFill>
                  <a:srgbClr val="FF0000"/>
                </a:solidFill>
                <a:effectLst>
                  <a:outerShdw blurRad="38100" dist="19050" dir="2700000" algn="tl" rotWithShape="0">
                    <a:schemeClr val="dk1">
                      <a:alpha val="40000"/>
                    </a:schemeClr>
                  </a:outerShdw>
                </a:effectLst>
                <a:latin typeface="+mn-ea"/>
                <a:ea typeface="+mn-ea"/>
                <a:sym typeface="+mn-ea"/>
              </a:rPr>
              <a:t>(2)</a:t>
            </a:r>
            <a:r>
              <a:rPr lang="zh-CN" altLang="zh-CN" sz="3600" b="1" dirty="0">
                <a:latin typeface="+mn-ea"/>
                <a:ea typeface="+mn-ea"/>
              </a:rPr>
              <a:t>聚焦</a:t>
            </a:r>
            <a:r>
              <a:rPr lang="zh-CN" altLang="zh-CN" sz="3600" b="1" dirty="0">
                <a:solidFill>
                  <a:srgbClr val="FF0000"/>
                </a:solidFill>
                <a:latin typeface="+mn-ea"/>
                <a:ea typeface="+mn-ea"/>
              </a:rPr>
              <a:t>立德树人</a:t>
            </a:r>
            <a:r>
              <a:rPr lang="zh-CN" altLang="zh-CN" sz="3600" b="1" dirty="0">
                <a:latin typeface="+mn-ea"/>
                <a:ea typeface="+mn-ea"/>
              </a:rPr>
              <a:t>，体现历史学科积极育人导向</a:t>
            </a:r>
            <a:endParaRPr lang="zh-CN" altLang="en-US" sz="3600" b="1" noProof="1">
              <a:effectLst>
                <a:outerShdw blurRad="38100" dist="19050" dir="2700000" algn="tl" rotWithShape="0">
                  <a:schemeClr val="dk1">
                    <a:alpha val="40000"/>
                  </a:schemeClr>
                </a:outerShdw>
              </a:effectLst>
              <a:latin typeface="+mn-ea"/>
              <a:ea typeface="+mn-ea"/>
              <a:sym typeface="+mn-ea"/>
            </a:endParaRPr>
          </a:p>
        </p:txBody>
      </p:sp>
      <p:sp>
        <p:nvSpPr>
          <p:cNvPr id="7" name="矩形 6"/>
          <p:cNvSpPr/>
          <p:nvPr/>
        </p:nvSpPr>
        <p:spPr>
          <a:xfrm>
            <a:off x="358837" y="1163815"/>
            <a:ext cx="8281615" cy="646331"/>
          </a:xfrm>
          <a:prstGeom prst="rect">
            <a:avLst/>
          </a:prstGeom>
        </p:spPr>
        <p:txBody>
          <a:bodyPr wrap="square">
            <a:spAutoFit/>
          </a:bodyPr>
          <a:lstStyle/>
          <a:p>
            <a:pPr marL="0" lvl="1">
              <a:lnSpc>
                <a:spcPct val="90000"/>
              </a:lnSpc>
              <a:spcBef>
                <a:spcPct val="20000"/>
              </a:spcBef>
              <a:buClr>
                <a:schemeClr val="accent1"/>
              </a:buClr>
              <a:defRPr/>
            </a:pPr>
            <a:r>
              <a:rPr lang="en-US" altLang="zh-CN"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sym typeface="+mn-ea"/>
              </a:rPr>
              <a:t>●</a:t>
            </a:r>
            <a:r>
              <a:rPr lang="en-US" altLang="zh-CN" sz="4000" noProof="1">
                <a:solidFill>
                  <a:srgbClr val="FF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(1)</a:t>
            </a:r>
            <a:r>
              <a:rPr lang="zh-CN" altLang="en-US" sz="4000" noProof="1">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发现</a:t>
            </a:r>
            <a:r>
              <a:rPr lang="zh-CN" altLang="en-US" sz="4000" noProof="1">
                <a:solidFill>
                  <a:srgbClr val="FF0000"/>
                </a:solidFill>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问题题型</a:t>
            </a:r>
            <a:r>
              <a:rPr lang="zh-CN" altLang="en-US" sz="4000" noProof="1">
                <a:effectLst>
                  <a:outerShdw blurRad="38100" dist="19050" dir="2700000" algn="tl" rotWithShape="0">
                    <a:schemeClr val="dk1">
                      <a:alpha val="40000"/>
                    </a:schemeClr>
                  </a:outerShdw>
                </a:effectLst>
                <a:latin typeface="华文楷体" panose="02010600040101010101" pitchFamily="2" charset="-122"/>
                <a:ea typeface="华文楷体" panose="02010600040101010101" pitchFamily="2" charset="-122"/>
                <a:sym typeface="+mn-ea"/>
              </a:rPr>
              <a:t>的探索趋向成熟</a:t>
            </a:r>
          </a:p>
        </p:txBody>
      </p:sp>
      <p:sp>
        <p:nvSpPr>
          <p:cNvPr id="8" name="Rectangle 33"/>
          <p:cNvSpPr>
            <a:spLocks noGrp="1"/>
          </p:cNvSpPr>
          <p:nvPr/>
        </p:nvSpPr>
        <p:spPr>
          <a:xfrm>
            <a:off x="467544" y="338072"/>
            <a:ext cx="7807325" cy="716280"/>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（三）命题评价</a:t>
            </a:r>
            <a:endParaRPr lang="zh-CN" altLang="en-US" sz="4400" b="1" dirty="0">
              <a:latin typeface="华文行楷" panose="02010800040101010101" charset="-122"/>
              <a:ea typeface="华文行楷" panose="02010800040101010101" charset="-122"/>
            </a:endParaRPr>
          </a:p>
        </p:txBody>
      </p:sp>
    </p:spTree>
    <p:extLst>
      <p:ext uri="{BB962C8B-B14F-4D97-AF65-F5344CB8AC3E}">
        <p14:creationId xmlns:p14="http://schemas.microsoft.com/office/powerpoint/2010/main" val="41779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500" fill="hold"/>
                                        <p:tgtEl>
                                          <p:spTgt spid="4"/>
                                        </p:tgtEl>
                                        <p:attrNameLst>
                                          <p:attrName>ppt_x</p:attrName>
                                        </p:attrNameLst>
                                      </p:cBhvr>
                                      <p:tavLst>
                                        <p:tav tm="0">
                                          <p:val>
                                            <p:strVal val="#ppt_x"/>
                                          </p:val>
                                        </p:tav>
                                        <p:tav tm="100000">
                                          <p:val>
                                            <p:strVal val="#ppt_x"/>
                                          </p:val>
                                        </p:tav>
                                      </p:tavLst>
                                    </p:anim>
                                    <p:anim calcmode="lin" valueType="num">
                                      <p:cBhvr additive="base">
                                        <p:cTn id="3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8520" y="274638"/>
            <a:ext cx="9361040" cy="1143000"/>
          </a:xfrm>
        </p:spPr>
        <p:txBody>
          <a:bodyPr/>
          <a:lstStyle/>
          <a:p>
            <a:r>
              <a:rPr lang="zh-CN" altLang="en-US" sz="6600" dirty="0">
                <a:ea typeface="隶书" panose="02010509060101010101" charset="-122"/>
              </a:rPr>
              <a:t>一、精研</a:t>
            </a:r>
            <a:r>
              <a:rPr lang="zh-CN" altLang="en-US" sz="6600" dirty="0" smtClean="0">
                <a:ea typeface="隶书" panose="02010509060101010101" charset="-122"/>
              </a:rPr>
              <a:t>细磨 </a:t>
            </a:r>
            <a:r>
              <a:rPr lang="zh-CN" altLang="en-US" sz="6600" dirty="0">
                <a:ea typeface="隶书" panose="02010509060101010101" charset="-122"/>
              </a:rPr>
              <a:t>精</a:t>
            </a:r>
            <a:r>
              <a:rPr lang="zh-CN" altLang="en-US" sz="6600" dirty="0" smtClean="0">
                <a:ea typeface="隶书" panose="02010509060101010101" charset="-122"/>
              </a:rPr>
              <a:t>确方向</a:t>
            </a:r>
            <a:endParaRPr lang="zh-CN" altLang="en-US" sz="6600" dirty="0">
              <a:ea typeface="隶书" panose="02010509060101010101" charset="-122"/>
            </a:endParaRPr>
          </a:p>
        </p:txBody>
      </p:sp>
      <p:grpSp>
        <p:nvGrpSpPr>
          <p:cNvPr id="4" name="组合 53"/>
          <p:cNvGrpSpPr/>
          <p:nvPr/>
        </p:nvGrpSpPr>
        <p:grpSpPr bwMode="auto">
          <a:xfrm>
            <a:off x="2332243" y="1962124"/>
            <a:ext cx="4905426" cy="3422315"/>
            <a:chOff x="1283570" y="1439299"/>
            <a:chExt cx="7711674" cy="5362478"/>
          </a:xfrm>
        </p:grpSpPr>
        <p:grpSp>
          <p:nvGrpSpPr>
            <p:cNvPr id="5" name="组合 42"/>
            <p:cNvGrpSpPr/>
            <p:nvPr/>
          </p:nvGrpSpPr>
          <p:grpSpPr bwMode="auto">
            <a:xfrm>
              <a:off x="1408576" y="1439299"/>
              <a:ext cx="6436779" cy="5362478"/>
              <a:chOff x="3970585" y="1743854"/>
              <a:chExt cx="5870340" cy="4890578"/>
            </a:xfrm>
          </p:grpSpPr>
          <p:sp>
            <p:nvSpPr>
              <p:cNvPr id="12" name="对角圆角矩形 11"/>
              <p:cNvSpPr/>
              <p:nvPr/>
            </p:nvSpPr>
            <p:spPr bwMode="auto">
              <a:xfrm flipH="1" flipV="1">
                <a:off x="7067924" y="1743854"/>
                <a:ext cx="2773001" cy="2244052"/>
              </a:xfrm>
              <a:prstGeom prst="round2DiagRect">
                <a:avLst>
                  <a:gd name="adj1" fmla="val 39825"/>
                  <a:gd name="adj2" fmla="val 0"/>
                </a:avLst>
              </a:prstGeom>
              <a:solidFill>
                <a:srgbClr val="F11728"/>
              </a:solidFill>
              <a:ln w="9525" cap="flat" cmpd="sng" algn="ctr">
                <a:noFill/>
                <a:prstDash val="solid"/>
                <a:round/>
                <a:headEnd type="none" w="med" len="med"/>
                <a:tailEnd type="none" w="med" len="med"/>
              </a:ln>
              <a:effectLst/>
            </p:spPr>
            <p:txBody>
              <a:bodyPr/>
              <a:lstStyle/>
              <a:p>
                <a:pPr defTabSz="914400">
                  <a:defRPr/>
                </a:pPr>
                <a:endParaRPr lang="zh-CN" altLang="en-US">
                  <a:latin typeface="Arial" panose="020B0604020202020204" pitchFamily="34" charset="0"/>
                </a:endParaRPr>
              </a:p>
            </p:txBody>
          </p:sp>
          <p:sp>
            <p:nvSpPr>
              <p:cNvPr id="13" name="对角圆角矩形 12"/>
              <p:cNvSpPr/>
              <p:nvPr/>
            </p:nvSpPr>
            <p:spPr bwMode="auto">
              <a:xfrm flipH="1" flipV="1">
                <a:off x="3970585" y="1782030"/>
                <a:ext cx="2878696" cy="2244049"/>
              </a:xfrm>
              <a:prstGeom prst="round2DiagRect">
                <a:avLst>
                  <a:gd name="adj1" fmla="val 39825"/>
                  <a:gd name="adj2" fmla="val 0"/>
                </a:avLst>
              </a:prstGeom>
              <a:solidFill>
                <a:srgbClr val="FFC000"/>
              </a:solidFill>
              <a:ln w="9525" cap="flat" cmpd="sng" algn="ctr">
                <a:noFill/>
                <a:prstDash val="solid"/>
                <a:round/>
                <a:headEnd type="none" w="med" len="med"/>
                <a:tailEnd type="none" w="med" len="med"/>
              </a:ln>
              <a:effectLst/>
            </p:spPr>
            <p:txBody>
              <a:bodyPr/>
              <a:lstStyle/>
              <a:p>
                <a:pPr defTabSz="914400">
                  <a:defRPr/>
                </a:pPr>
                <a:endParaRPr lang="zh-CN" altLang="en-US">
                  <a:latin typeface="Arial" panose="020B0604020202020204" pitchFamily="34" charset="0"/>
                </a:endParaRPr>
              </a:p>
            </p:txBody>
          </p:sp>
          <p:sp>
            <p:nvSpPr>
              <p:cNvPr id="14" name="对角圆角矩形 13"/>
              <p:cNvSpPr/>
              <p:nvPr/>
            </p:nvSpPr>
            <p:spPr bwMode="auto">
              <a:xfrm flipH="1" flipV="1">
                <a:off x="3970585" y="4251663"/>
                <a:ext cx="2878695" cy="2382769"/>
              </a:xfrm>
              <a:prstGeom prst="round2DiagRect">
                <a:avLst>
                  <a:gd name="adj1" fmla="val 39825"/>
                  <a:gd name="adj2" fmla="val 0"/>
                </a:avLst>
              </a:prstGeom>
              <a:solidFill>
                <a:srgbClr val="01A14B"/>
              </a:solidFill>
              <a:ln w="9525" cap="flat" cmpd="sng" algn="ctr">
                <a:noFill/>
                <a:prstDash val="solid"/>
                <a:round/>
                <a:headEnd type="none" w="med" len="med"/>
                <a:tailEnd type="none" w="med" len="med"/>
              </a:ln>
              <a:effectLst/>
            </p:spPr>
            <p:txBody>
              <a:bodyPr/>
              <a:lstStyle/>
              <a:p>
                <a:pPr defTabSz="914400">
                  <a:defRPr/>
                </a:pPr>
                <a:endParaRPr lang="zh-CN" altLang="en-US" dirty="0">
                  <a:latin typeface="Arial" panose="020B0604020202020204" pitchFamily="34" charset="0"/>
                </a:endParaRPr>
              </a:p>
            </p:txBody>
          </p:sp>
          <p:sp>
            <p:nvSpPr>
              <p:cNvPr id="15" name="对角圆角矩形 14"/>
              <p:cNvSpPr/>
              <p:nvPr/>
            </p:nvSpPr>
            <p:spPr bwMode="auto">
              <a:xfrm flipH="1" flipV="1">
                <a:off x="6979015" y="4155388"/>
                <a:ext cx="2773001" cy="2463002"/>
              </a:xfrm>
              <a:prstGeom prst="round2DiagRect">
                <a:avLst>
                  <a:gd name="adj1" fmla="val 39825"/>
                  <a:gd name="adj2" fmla="val 0"/>
                </a:avLst>
              </a:prstGeom>
              <a:solidFill>
                <a:srgbClr val="2341A3"/>
              </a:solidFill>
              <a:ln w="9525" cap="flat" cmpd="sng" algn="ctr">
                <a:noFill/>
                <a:prstDash val="solid"/>
                <a:round/>
                <a:headEnd type="none" w="med" len="med"/>
                <a:tailEnd type="none" w="med" len="med"/>
              </a:ln>
              <a:effectLst/>
            </p:spPr>
            <p:txBody>
              <a:bodyPr/>
              <a:lstStyle/>
              <a:p>
                <a:pPr defTabSz="914400">
                  <a:defRPr/>
                </a:pPr>
                <a:endParaRPr lang="zh-CN" altLang="en-US">
                  <a:latin typeface="Arial" panose="020B0604020202020204" pitchFamily="34" charset="0"/>
                </a:endParaRPr>
              </a:p>
            </p:txBody>
          </p:sp>
        </p:grpSp>
        <p:sp>
          <p:nvSpPr>
            <p:cNvPr id="6" name="椭圆 41"/>
            <p:cNvSpPr>
              <a:spLocks noChangeArrowheads="1"/>
            </p:cNvSpPr>
            <p:nvPr/>
          </p:nvSpPr>
          <p:spPr bwMode="auto">
            <a:xfrm>
              <a:off x="3942450" y="3318638"/>
              <a:ext cx="1363811" cy="1363809"/>
            </a:xfrm>
            <a:prstGeom prst="ellipse">
              <a:avLst/>
            </a:prstGeom>
            <a:solidFill>
              <a:srgbClr val="FFFFFF">
                <a:alpha val="89803"/>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zh-CN">
                <a:latin typeface="Arial" panose="020B0604020202020204" pitchFamily="34" charset="0"/>
              </a:endParaRPr>
            </a:p>
          </p:txBody>
        </p:sp>
        <p:sp>
          <p:nvSpPr>
            <p:cNvPr id="7" name="TextBox 44"/>
            <p:cNvSpPr txBox="1">
              <a:spLocks noChangeArrowheads="1"/>
            </p:cNvSpPr>
            <p:nvPr/>
          </p:nvSpPr>
          <p:spPr bwMode="auto">
            <a:xfrm>
              <a:off x="4053432" y="3484047"/>
              <a:ext cx="1150499" cy="1099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defRPr>
              </a:lvl1pPr>
              <a:lvl2pPr>
                <a:defRPr>
                  <a:solidFill>
                    <a:schemeClr val="tx1"/>
                  </a:solidFill>
                  <a:latin typeface="Calibri" panose="020F0502020204030204" charset="0"/>
                </a:defRPr>
              </a:lvl2pPr>
              <a:lvl3pPr>
                <a:defRPr>
                  <a:solidFill>
                    <a:schemeClr val="tx1"/>
                  </a:solidFill>
                  <a:latin typeface="Calibri" panose="020F0502020204030204" charset="0"/>
                </a:defRPr>
              </a:lvl3pPr>
              <a:lvl4pPr>
                <a:defRPr>
                  <a:solidFill>
                    <a:schemeClr val="tx1"/>
                  </a:solidFill>
                  <a:latin typeface="Calibri" panose="020F0502020204030204" charset="0"/>
                </a:defRPr>
              </a:lvl4pPr>
              <a:lvl5pPr>
                <a:defRPr>
                  <a:solidFill>
                    <a:schemeClr val="tx1"/>
                  </a:solidFill>
                  <a:latin typeface="Calibri" panose="020F0502020204030204" charset="0"/>
                </a:defRPr>
              </a:lvl5pPr>
              <a:lvl6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4572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gn="dist"/>
              <a:r>
                <a:rPr lang="zh-CN" altLang="zh-CN" sz="2000">
                  <a:latin typeface="微软雅黑" panose="020B0503020204020204" charset="-122"/>
                  <a:ea typeface="微软雅黑" panose="020B0503020204020204" charset="-122"/>
                </a:rPr>
                <a:t>立德树人</a:t>
              </a:r>
              <a:endParaRPr lang="zh-CN" altLang="en-US" sz="2000">
                <a:latin typeface="微软雅黑" panose="020B0503020204020204" charset="-122"/>
                <a:ea typeface="微软雅黑" panose="020B0503020204020204" charset="-122"/>
              </a:endParaRPr>
            </a:p>
          </p:txBody>
        </p:sp>
        <p:sp>
          <p:nvSpPr>
            <p:cNvPr id="8" name="矩形 49"/>
            <p:cNvSpPr>
              <a:spLocks noChangeArrowheads="1"/>
            </p:cNvSpPr>
            <p:nvPr/>
          </p:nvSpPr>
          <p:spPr bwMode="auto">
            <a:xfrm>
              <a:off x="1283570" y="4927483"/>
              <a:ext cx="3281471" cy="101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a:r>
                <a:rPr lang="zh-CN" altLang="en-US" sz="3600" b="1" dirty="0" smtClean="0">
                  <a:solidFill>
                    <a:schemeClr val="bg1"/>
                  </a:solidFill>
                  <a:latin typeface="华文行楷" panose="02010800040101010101" charset="-122"/>
                  <a:ea typeface="华文行楷" panose="02010800040101010101" charset="-122"/>
                </a:rPr>
                <a:t>命题评</a:t>
              </a:r>
              <a:r>
                <a:rPr lang="zh-CN" altLang="en-US" sz="3600" b="1" dirty="0">
                  <a:solidFill>
                    <a:schemeClr val="bg1"/>
                  </a:solidFill>
                  <a:latin typeface="华文行楷" panose="02010800040101010101" charset="-122"/>
                  <a:ea typeface="华文行楷" panose="02010800040101010101" charset="-122"/>
                </a:rPr>
                <a:t>价</a:t>
              </a:r>
            </a:p>
          </p:txBody>
        </p:sp>
        <p:sp>
          <p:nvSpPr>
            <p:cNvPr id="9" name="矩形 50"/>
            <p:cNvSpPr>
              <a:spLocks noChangeArrowheads="1"/>
            </p:cNvSpPr>
            <p:nvPr/>
          </p:nvSpPr>
          <p:spPr bwMode="auto">
            <a:xfrm>
              <a:off x="4789392" y="2161056"/>
              <a:ext cx="4205852" cy="101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dirty="0" smtClean="0">
                  <a:latin typeface="华文行楷" panose="02010800040101010101" charset="-122"/>
                  <a:ea typeface="华文行楷" panose="02010800040101010101" charset="-122"/>
                </a:rPr>
                <a:t>考</a:t>
              </a:r>
              <a:r>
                <a:rPr lang="zh-CN" altLang="en-US" sz="3600" b="1" dirty="0">
                  <a:latin typeface="华文行楷" panose="02010800040101010101" charset="-122"/>
                  <a:ea typeface="华文行楷" panose="02010800040101010101" charset="-122"/>
                </a:rPr>
                <a:t>纲分析</a:t>
              </a:r>
              <a:endParaRPr lang="en-US" altLang="zh-CN" sz="3600" b="1" dirty="0">
                <a:latin typeface="华文行楷" panose="02010800040101010101" charset="-122"/>
                <a:ea typeface="华文行楷" panose="02010800040101010101" charset="-122"/>
              </a:endParaRPr>
            </a:p>
          </p:txBody>
        </p:sp>
        <p:sp>
          <p:nvSpPr>
            <p:cNvPr id="10" name="矩形 51"/>
            <p:cNvSpPr>
              <a:spLocks noChangeArrowheads="1"/>
            </p:cNvSpPr>
            <p:nvPr/>
          </p:nvSpPr>
          <p:spPr bwMode="auto">
            <a:xfrm>
              <a:off x="1408576" y="2161056"/>
              <a:ext cx="3371287" cy="1010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dirty="0" smtClean="0">
                  <a:latin typeface="华文行楷" panose="02010800040101010101" charset="-122"/>
                  <a:ea typeface="华文行楷" panose="02010800040101010101" charset="-122"/>
                </a:rPr>
                <a:t>课</a:t>
              </a:r>
              <a:r>
                <a:rPr lang="zh-CN" altLang="en-US" sz="3600" b="1" dirty="0">
                  <a:latin typeface="华文行楷" panose="02010800040101010101" charset="-122"/>
                  <a:ea typeface="华文行楷" panose="02010800040101010101" charset="-122"/>
                </a:rPr>
                <a:t>标分析</a:t>
              </a:r>
            </a:p>
          </p:txBody>
        </p:sp>
        <p:sp>
          <p:nvSpPr>
            <p:cNvPr id="11" name="矩形 52"/>
            <p:cNvSpPr>
              <a:spLocks noChangeArrowheads="1"/>
            </p:cNvSpPr>
            <p:nvPr/>
          </p:nvSpPr>
          <p:spPr bwMode="auto">
            <a:xfrm>
              <a:off x="4787883" y="4888155"/>
              <a:ext cx="3298403" cy="10127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3600" b="1" dirty="0" smtClean="0">
                  <a:solidFill>
                    <a:schemeClr val="bg1"/>
                  </a:solidFill>
                  <a:latin typeface="华文行楷" panose="02010800040101010101" charset="-122"/>
                  <a:ea typeface="华文行楷" panose="02010800040101010101" charset="-122"/>
                </a:rPr>
                <a:t>考题分析</a:t>
              </a:r>
              <a:endParaRPr lang="zh-CN" altLang="en-US" sz="3600" b="1" dirty="0">
                <a:solidFill>
                  <a:schemeClr val="bg1"/>
                </a:solidFill>
                <a:latin typeface="华文行楷" panose="02010800040101010101" charset="-122"/>
                <a:ea typeface="华文行楷" panose="02010800040101010101"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82" name="Text Box 6"/>
          <p:cNvSpPr txBox="1"/>
          <p:nvPr/>
        </p:nvSpPr>
        <p:spPr>
          <a:xfrm>
            <a:off x="609600" y="1771650"/>
            <a:ext cx="8305800" cy="3414713"/>
          </a:xfrm>
          <a:prstGeom prst="rect">
            <a:avLst/>
          </a:prstGeom>
          <a:noFill/>
          <a:ln w="9525">
            <a:noFill/>
          </a:ln>
        </p:spPr>
        <p:txBody>
          <a:bodyPr anchor="t">
            <a:spAutoFit/>
          </a:bodyPr>
          <a:lstStyle/>
          <a:p>
            <a:pPr>
              <a:buFont typeface="Arial" panose="020B0604020202020204" pitchFamily="34" charset="0"/>
              <a:buNone/>
            </a:pPr>
            <a:r>
              <a:rPr lang="zh-CN" altLang="en-US" sz="3600" b="1" dirty="0">
                <a:solidFill>
                  <a:srgbClr val="FFFF00"/>
                </a:solidFill>
                <a:latin typeface="楷体" panose="02010609060101010101" pitchFamily="49" charset="-122"/>
                <a:ea typeface="楷体" panose="02010609060101010101" pitchFamily="49" charset="-122"/>
              </a:rPr>
              <a:t>  </a:t>
            </a:r>
            <a:r>
              <a:rPr lang="zh-CN" altLang="en-US" sz="3600" b="1" dirty="0" smtClean="0">
                <a:latin typeface="楷体" panose="02010609060101010101" pitchFamily="49" charset="-122"/>
                <a:ea typeface="楷体" panose="02010609060101010101" pitchFamily="49" charset="-122"/>
              </a:rPr>
              <a:t>往年</a:t>
            </a:r>
            <a:r>
              <a:rPr lang="zh-CN" altLang="en-US" sz="3600" b="1" dirty="0">
                <a:latin typeface="楷体" panose="02010609060101010101" pitchFamily="49" charset="-122"/>
                <a:ea typeface="楷体" panose="02010609060101010101" pitchFamily="49" charset="-122"/>
              </a:rPr>
              <a:t>的试题是精雕细磨的产物，它反映了对考试内容的深思熟虑、对设问和答案的准确拿捏、对学生水平的客观判断。研究这些试题，就如同和试题的制作者对话。</a:t>
            </a:r>
            <a:r>
              <a:rPr lang="zh-CN" altLang="en-US" sz="3600" b="1" dirty="0">
                <a:latin typeface="Arial" panose="020B0604020202020204" pitchFamily="34" charset="0"/>
                <a:ea typeface="宋体" panose="02010600030101010101" pitchFamily="2" charset="-122"/>
              </a:rPr>
              <a:t/>
            </a:r>
            <a:br>
              <a:rPr lang="zh-CN" altLang="en-US" sz="3600" b="1" dirty="0">
                <a:latin typeface="Arial" panose="020B0604020202020204" pitchFamily="34" charset="0"/>
                <a:ea typeface="宋体" panose="02010600030101010101" pitchFamily="2" charset="-122"/>
              </a:rPr>
            </a:br>
            <a:r>
              <a:rPr lang="zh-CN" altLang="en-US" sz="3600" b="1" dirty="0">
                <a:latin typeface="Arial" panose="020B0604020202020204" pitchFamily="34" charset="0"/>
                <a:ea typeface="宋体" panose="02010600030101010101" pitchFamily="2" charset="-122"/>
              </a:rPr>
              <a:t>                      </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刘芃</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考试文集</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第</a:t>
            </a:r>
            <a:r>
              <a:rPr lang="en-US" altLang="zh-CN" sz="2800" b="1" dirty="0">
                <a:latin typeface="楷体" panose="02010609060101010101" pitchFamily="49" charset="-122"/>
                <a:ea typeface="楷体" panose="02010609060101010101" pitchFamily="49" charset="-122"/>
              </a:rPr>
              <a:t>477</a:t>
            </a:r>
            <a:r>
              <a:rPr lang="zh-CN" altLang="en-US" sz="2800" b="1" dirty="0">
                <a:latin typeface="楷体" panose="02010609060101010101" pitchFamily="49" charset="-122"/>
                <a:ea typeface="楷体" panose="02010609060101010101" pitchFamily="49" charset="-122"/>
              </a:rPr>
              <a:t>页 </a:t>
            </a:r>
          </a:p>
        </p:txBody>
      </p:sp>
      <p:sp>
        <p:nvSpPr>
          <p:cNvPr id="2"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grpSp>
        <p:nvGrpSpPr>
          <p:cNvPr id="4" name="组合 3"/>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82"/>
                                        </p:tgtEl>
                                        <p:attrNameLst>
                                          <p:attrName>style.visibility</p:attrName>
                                        </p:attrNameLst>
                                      </p:cBhvr>
                                      <p:to>
                                        <p:strVal val="visible"/>
                                      </p:to>
                                    </p:set>
                                    <p:animEffect transition="in" filter="fade">
                                      <p:cBhvr>
                                        <p:cTn id="7" dur="2000"/>
                                        <p:tgtEl>
                                          <p:spTgt spid="50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2" grpId="0"/>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5169" name="组合 223233"/>
          <p:cNvGrpSpPr/>
          <p:nvPr/>
        </p:nvGrpSpPr>
        <p:grpSpPr bwMode="auto">
          <a:xfrm>
            <a:off x="2162416" y="1861185"/>
            <a:ext cx="3745022" cy="950913"/>
            <a:chOff x="-149" y="0"/>
            <a:chExt cx="4133" cy="912"/>
          </a:xfrm>
        </p:grpSpPr>
        <p:sp>
          <p:nvSpPr>
            <p:cNvPr id="135170" name="圆角矩形 223234"/>
            <p:cNvSpPr>
              <a:spLocks noChangeArrowheads="1"/>
            </p:cNvSpPr>
            <p:nvPr/>
          </p:nvSpPr>
          <p:spPr bwMode="auto">
            <a:xfrm>
              <a:off x="0" y="0"/>
              <a:ext cx="3984" cy="912"/>
            </a:xfrm>
            <a:prstGeom prst="roundRect">
              <a:avLst>
                <a:gd name="adj" fmla="val 10889"/>
              </a:avLst>
            </a:prstGeom>
            <a:solidFill>
              <a:srgbClr val="FFCCFF"/>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171" name="组合 223235"/>
            <p:cNvGrpSpPr/>
            <p:nvPr/>
          </p:nvGrpSpPr>
          <p:grpSpPr bwMode="auto">
            <a:xfrm>
              <a:off x="-149" y="84"/>
              <a:ext cx="1224" cy="746"/>
              <a:chOff x="-187" y="0"/>
              <a:chExt cx="1224" cy="746"/>
            </a:xfrm>
          </p:grpSpPr>
          <p:sp>
            <p:nvSpPr>
              <p:cNvPr id="135172" name="圆角矩形 223236"/>
              <p:cNvSpPr>
                <a:spLocks noChangeArrowheads="1"/>
              </p:cNvSpPr>
              <p:nvPr/>
            </p:nvSpPr>
            <p:spPr bwMode="auto">
              <a:xfrm>
                <a:off x="49" y="0"/>
                <a:ext cx="768" cy="746"/>
              </a:xfrm>
              <a:prstGeom prst="roundRect">
                <a:avLst>
                  <a:gd name="adj" fmla="val 11921"/>
                </a:avLst>
              </a:prstGeom>
              <a:gradFill rotWithShape="1">
                <a:gsLst>
                  <a:gs pos="0">
                    <a:schemeClr val="accent1"/>
                  </a:gs>
                  <a:gs pos="100000">
                    <a:srgbClr val="839C9E"/>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29030" name="任意多边形 223237"/>
              <p:cNvSpPr>
                <a:spLocks noChangeArrowheads="1"/>
              </p:cNvSpPr>
              <p:nvPr/>
            </p:nvSpPr>
            <p:spPr bwMode="auto">
              <a:xfrm>
                <a:off x="97" y="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77221" tIns="38611" rIns="77221" bIns="38611"/>
              <a:lstStyle/>
              <a:p>
                <a:pPr defTabSz="771525">
                  <a:defRPr/>
                </a:pPr>
                <a:endParaRPr lang="zh-CN" altLang="zh-CN" sz="1600">
                  <a:latin typeface="Arial" panose="020B0604020202020204" pitchFamily="34" charset="0"/>
                </a:endParaRPr>
              </a:p>
            </p:txBody>
          </p:sp>
          <p:sp>
            <p:nvSpPr>
              <p:cNvPr id="223239" name="文本框 223238"/>
              <p:cNvSpPr txBox="1">
                <a:spLocks noChangeArrowheads="1"/>
              </p:cNvSpPr>
              <p:nvPr/>
            </p:nvSpPr>
            <p:spPr bwMode="auto">
              <a:xfrm>
                <a:off x="-187" y="100"/>
                <a:ext cx="1224" cy="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dirty="0">
                    <a:solidFill>
                      <a:schemeClr val="bg1"/>
                    </a:solidFill>
                    <a:effectLst>
                      <a:outerShdw blurRad="38100" dist="38100" dir="2700000" algn="tl">
                        <a:srgbClr val="C0C0C0"/>
                      </a:outerShdw>
                    </a:effectLst>
                  </a:rPr>
                  <a:t>（</a:t>
                </a:r>
                <a:r>
                  <a:rPr lang="en-US" altLang="zh-CN" sz="3000" dirty="0">
                    <a:solidFill>
                      <a:schemeClr val="bg1"/>
                    </a:solidFill>
                    <a:effectLst>
                      <a:outerShdw blurRad="38100" dist="38100" dir="2700000" algn="tl">
                        <a:srgbClr val="C0C0C0"/>
                      </a:outerShdw>
                    </a:effectLst>
                  </a:rPr>
                  <a:t>1</a:t>
                </a:r>
                <a:r>
                  <a:rPr lang="zh-CN" altLang="en-US" sz="3000" dirty="0">
                    <a:solidFill>
                      <a:schemeClr val="bg1"/>
                    </a:solidFill>
                    <a:effectLst>
                      <a:outerShdw blurRad="38100" dist="38100" dir="2700000" algn="tl">
                        <a:srgbClr val="C0C0C0"/>
                      </a:outerShdw>
                    </a:effectLst>
                  </a:rPr>
                  <a:t>）</a:t>
                </a:r>
              </a:p>
            </p:txBody>
          </p:sp>
        </p:grpSp>
        <p:sp>
          <p:nvSpPr>
            <p:cNvPr id="135175" name="文本框 223239"/>
            <p:cNvSpPr txBox="1">
              <a:spLocks noChangeArrowheads="1"/>
            </p:cNvSpPr>
            <p:nvPr/>
          </p:nvSpPr>
          <p:spPr bwMode="auto">
            <a:xfrm>
              <a:off x="961" y="143"/>
              <a:ext cx="2930" cy="606"/>
            </a:xfrm>
            <a:prstGeom prst="rect">
              <a:avLst/>
            </a:prstGeom>
            <a:solidFill>
              <a:srgbClr val="FFCC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3700">
                <a:solidFill>
                  <a:srgbClr val="000000"/>
                </a:solidFill>
                <a:latin typeface="Arial" panose="020B0604020202020204" pitchFamily="34" charset="0"/>
              </a:endParaRPr>
            </a:p>
          </p:txBody>
        </p:sp>
      </p:grpSp>
      <p:grpSp>
        <p:nvGrpSpPr>
          <p:cNvPr id="135176" name="组合 223240"/>
          <p:cNvGrpSpPr/>
          <p:nvPr/>
        </p:nvGrpSpPr>
        <p:grpSpPr bwMode="auto">
          <a:xfrm>
            <a:off x="2161594" y="3052128"/>
            <a:ext cx="3766534" cy="981075"/>
            <a:chOff x="-144" y="0"/>
            <a:chExt cx="4128" cy="912"/>
          </a:xfrm>
        </p:grpSpPr>
        <p:sp>
          <p:nvSpPr>
            <p:cNvPr id="135177" name="圆角矩形 223241"/>
            <p:cNvSpPr>
              <a:spLocks noChangeArrowheads="1"/>
            </p:cNvSpPr>
            <p:nvPr/>
          </p:nvSpPr>
          <p:spPr bwMode="auto">
            <a:xfrm>
              <a:off x="0" y="0"/>
              <a:ext cx="3984" cy="912"/>
            </a:xfrm>
            <a:prstGeom prst="roundRect">
              <a:avLst>
                <a:gd name="adj" fmla="val 10889"/>
              </a:avLst>
            </a:prstGeom>
            <a:solidFill>
              <a:srgbClr val="CCFFCC"/>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178" name="组合 223242"/>
            <p:cNvGrpSpPr/>
            <p:nvPr/>
          </p:nvGrpSpPr>
          <p:grpSpPr bwMode="auto">
            <a:xfrm>
              <a:off x="-144" y="84"/>
              <a:ext cx="1216" cy="746"/>
              <a:chOff x="-165" y="0"/>
              <a:chExt cx="1216" cy="746"/>
            </a:xfrm>
          </p:grpSpPr>
          <p:sp>
            <p:nvSpPr>
              <p:cNvPr id="135179" name="圆角矩形 223243"/>
              <p:cNvSpPr>
                <a:spLocks noChangeArrowheads="1"/>
              </p:cNvSpPr>
              <p:nvPr/>
            </p:nvSpPr>
            <p:spPr bwMode="auto">
              <a:xfrm>
                <a:off x="66" y="0"/>
                <a:ext cx="768" cy="746"/>
              </a:xfrm>
              <a:prstGeom prst="roundRect">
                <a:avLst>
                  <a:gd name="adj" fmla="val 11921"/>
                </a:avLst>
              </a:prstGeom>
              <a:gradFill rotWithShape="1">
                <a:gsLst>
                  <a:gs pos="0">
                    <a:schemeClr val="hlink"/>
                  </a:gs>
                  <a:gs pos="100000">
                    <a:srgbClr val="006161"/>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35180" name="任意多边形 223244"/>
              <p:cNvSpPr>
                <a:spLocks noChangeArrowheads="1"/>
              </p:cNvSpPr>
              <p:nvPr/>
            </p:nvSpPr>
            <p:spPr bwMode="auto">
              <a:xfrm>
                <a:off x="114" y="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93D4D4"/>
                  </a:gs>
                  <a:gs pos="100000">
                    <a:schemeClr val="hlink">
                      <a:alpha val="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3246" name="文本框 223245"/>
              <p:cNvSpPr txBox="1">
                <a:spLocks noChangeArrowheads="1"/>
              </p:cNvSpPr>
              <p:nvPr/>
            </p:nvSpPr>
            <p:spPr bwMode="auto">
              <a:xfrm>
                <a:off x="-165" y="100"/>
                <a:ext cx="1216" cy="4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chemeClr val="bg1"/>
                    </a:solidFill>
                    <a:effectLst>
                      <a:outerShdw blurRad="38100" dist="38100" dir="2700000" algn="tl">
                        <a:srgbClr val="C0C0C0"/>
                      </a:outerShdw>
                    </a:effectLst>
                  </a:rPr>
                  <a:t>（</a:t>
                </a:r>
                <a:r>
                  <a:rPr lang="en-US" altLang="zh-CN" sz="3000">
                    <a:solidFill>
                      <a:schemeClr val="bg1"/>
                    </a:solidFill>
                    <a:effectLst>
                      <a:outerShdw blurRad="38100" dist="38100" dir="2700000" algn="tl">
                        <a:srgbClr val="C0C0C0"/>
                      </a:outerShdw>
                    </a:effectLst>
                  </a:rPr>
                  <a:t>2</a:t>
                </a:r>
                <a:r>
                  <a:rPr lang="zh-CN" altLang="en-US" sz="3000">
                    <a:solidFill>
                      <a:schemeClr val="bg1"/>
                    </a:solidFill>
                    <a:effectLst>
                      <a:outerShdw blurRad="38100" dist="38100" dir="2700000" algn="tl">
                        <a:srgbClr val="C0C0C0"/>
                      </a:outerShdw>
                    </a:effectLst>
                  </a:rPr>
                  <a:t>）</a:t>
                </a:r>
              </a:p>
            </p:txBody>
          </p:sp>
        </p:grpSp>
        <p:sp>
          <p:nvSpPr>
            <p:cNvPr id="135182" name="文本框 223246"/>
            <p:cNvSpPr txBox="1">
              <a:spLocks noChangeArrowheads="1"/>
            </p:cNvSpPr>
            <p:nvPr/>
          </p:nvSpPr>
          <p:spPr bwMode="auto">
            <a:xfrm>
              <a:off x="959" y="128"/>
              <a:ext cx="2928" cy="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2700">
                <a:solidFill>
                  <a:srgbClr val="000000"/>
                </a:solidFill>
                <a:latin typeface="Arial" panose="020B0604020202020204" pitchFamily="34" charset="0"/>
              </a:endParaRPr>
            </a:p>
          </p:txBody>
        </p:sp>
      </p:grpSp>
      <p:grpSp>
        <p:nvGrpSpPr>
          <p:cNvPr id="135183" name="组合 223247"/>
          <p:cNvGrpSpPr/>
          <p:nvPr/>
        </p:nvGrpSpPr>
        <p:grpSpPr bwMode="auto">
          <a:xfrm>
            <a:off x="2162276" y="4340543"/>
            <a:ext cx="3742357" cy="901700"/>
            <a:chOff x="-150" y="0"/>
            <a:chExt cx="4134" cy="912"/>
          </a:xfrm>
        </p:grpSpPr>
        <p:sp>
          <p:nvSpPr>
            <p:cNvPr id="135184" name="圆角矩形 223248"/>
            <p:cNvSpPr>
              <a:spLocks noChangeArrowheads="1"/>
            </p:cNvSpPr>
            <p:nvPr/>
          </p:nvSpPr>
          <p:spPr bwMode="auto">
            <a:xfrm>
              <a:off x="0" y="0"/>
              <a:ext cx="3984" cy="912"/>
            </a:xfrm>
            <a:prstGeom prst="roundRect">
              <a:avLst>
                <a:gd name="adj" fmla="val 10889"/>
              </a:avLst>
            </a:prstGeom>
            <a:solidFill>
              <a:srgbClr val="00CC99"/>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185" name="组合 223249"/>
            <p:cNvGrpSpPr/>
            <p:nvPr/>
          </p:nvGrpSpPr>
          <p:grpSpPr bwMode="auto">
            <a:xfrm>
              <a:off x="-150" y="84"/>
              <a:ext cx="1225" cy="746"/>
              <a:chOff x="-189" y="0"/>
              <a:chExt cx="1225" cy="746"/>
            </a:xfrm>
          </p:grpSpPr>
          <p:sp>
            <p:nvSpPr>
              <p:cNvPr id="135186" name="圆角矩形 223250"/>
              <p:cNvSpPr>
                <a:spLocks noChangeArrowheads="1"/>
              </p:cNvSpPr>
              <p:nvPr/>
            </p:nvSpPr>
            <p:spPr bwMode="auto">
              <a:xfrm>
                <a:off x="48" y="0"/>
                <a:ext cx="768" cy="746"/>
              </a:xfrm>
              <a:prstGeom prst="roundRect">
                <a:avLst>
                  <a:gd name="adj" fmla="val 11921"/>
                </a:avLst>
              </a:prstGeom>
              <a:gradFill rotWithShape="1">
                <a:gsLst>
                  <a:gs pos="0">
                    <a:schemeClr val="folHlink"/>
                  </a:gs>
                  <a:gs pos="100000">
                    <a:srgbClr val="567300"/>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35187" name="任意多边形 223251"/>
              <p:cNvSpPr>
                <a:spLocks noChangeArrowheads="1"/>
              </p:cNvSpPr>
              <p:nvPr/>
            </p:nvSpPr>
            <p:spPr bwMode="auto">
              <a:xfrm>
                <a:off x="96" y="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E683"/>
                  </a:gs>
                  <a:gs pos="100000">
                    <a:schemeClr val="folHlink">
                      <a:alpha val="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3253" name="文本框 223252"/>
              <p:cNvSpPr txBox="1">
                <a:spLocks noChangeArrowheads="1"/>
              </p:cNvSpPr>
              <p:nvPr/>
            </p:nvSpPr>
            <p:spPr bwMode="auto">
              <a:xfrm>
                <a:off x="-189" y="102"/>
                <a:ext cx="1225"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3</a:t>
                </a:r>
                <a:r>
                  <a:rPr lang="zh-CN" altLang="en-US" sz="3000">
                    <a:solidFill>
                      <a:srgbClr val="FFFFFF"/>
                    </a:solidFill>
                    <a:effectLst>
                      <a:outerShdw blurRad="38100" dist="38100" dir="2700000" algn="tl">
                        <a:srgbClr val="C0C0C0"/>
                      </a:outerShdw>
                    </a:effectLst>
                  </a:rPr>
                  <a:t>）</a:t>
                </a:r>
              </a:p>
            </p:txBody>
          </p:sp>
        </p:grpSp>
        <p:sp>
          <p:nvSpPr>
            <p:cNvPr id="135189" name="文本框 223253"/>
            <p:cNvSpPr txBox="1">
              <a:spLocks noChangeArrowheads="1"/>
            </p:cNvSpPr>
            <p:nvPr/>
          </p:nvSpPr>
          <p:spPr bwMode="auto">
            <a:xfrm>
              <a:off x="961" y="127"/>
              <a:ext cx="292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2700">
                <a:solidFill>
                  <a:srgbClr val="000000"/>
                </a:solidFill>
                <a:latin typeface="Arial" panose="020B0604020202020204" pitchFamily="34" charset="0"/>
              </a:endParaRPr>
            </a:p>
          </p:txBody>
        </p:sp>
      </p:grpSp>
      <p:sp>
        <p:nvSpPr>
          <p:cNvPr id="135225" name="文本框 223290"/>
          <p:cNvSpPr txBox="1">
            <a:spLocks noChangeArrowheads="1"/>
          </p:cNvSpPr>
          <p:nvPr/>
        </p:nvSpPr>
        <p:spPr bwMode="auto">
          <a:xfrm>
            <a:off x="3168015" y="2084070"/>
            <a:ext cx="2337142" cy="5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solidFill>
                  <a:srgbClr val="000000"/>
                </a:solidFill>
                <a:latin typeface="黑体" panose="02010609060101010101" pitchFamily="49" charset="-122"/>
                <a:ea typeface="黑体" panose="02010609060101010101" pitchFamily="49" charset="-122"/>
                <a:sym typeface="幼圆" panose="02010509060101010101" charset="-122"/>
              </a:rPr>
              <a:t>试题难度调整</a:t>
            </a:r>
            <a:endParaRPr lang="zh-CN" altLang="en-US" sz="2700" b="1" dirty="0">
              <a:solidFill>
                <a:srgbClr val="000000"/>
              </a:solidFill>
              <a:latin typeface="黑体" panose="02010609060101010101" pitchFamily="49" charset="-122"/>
              <a:ea typeface="黑体" panose="02010609060101010101" pitchFamily="49" charset="-122"/>
              <a:sym typeface="幼圆" panose="02010509060101010101" charset="-122"/>
            </a:endParaRPr>
          </a:p>
        </p:txBody>
      </p:sp>
      <p:sp>
        <p:nvSpPr>
          <p:cNvPr id="135226" name="文本框 223291"/>
          <p:cNvSpPr txBox="1">
            <a:spLocks noChangeArrowheads="1"/>
          </p:cNvSpPr>
          <p:nvPr/>
        </p:nvSpPr>
        <p:spPr bwMode="auto">
          <a:xfrm>
            <a:off x="3168015" y="3288348"/>
            <a:ext cx="2408312" cy="507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latin typeface="黑体" panose="02010609060101010101" pitchFamily="49" charset="-122"/>
                <a:ea typeface="黑体" panose="02010609060101010101" pitchFamily="49" charset="-122"/>
              </a:rPr>
              <a:t>各版块不平衡</a:t>
            </a:r>
            <a:endParaRPr lang="zh-CN" altLang="en-US" sz="2700" b="1" dirty="0">
              <a:latin typeface="黑体" panose="02010609060101010101" pitchFamily="49" charset="-122"/>
              <a:ea typeface="黑体" panose="02010609060101010101" pitchFamily="49" charset="-122"/>
            </a:endParaRPr>
          </a:p>
        </p:txBody>
      </p:sp>
      <p:sp>
        <p:nvSpPr>
          <p:cNvPr id="135227" name="文本框 223292"/>
          <p:cNvSpPr txBox="1">
            <a:spLocks noChangeArrowheads="1"/>
          </p:cNvSpPr>
          <p:nvPr/>
        </p:nvSpPr>
        <p:spPr bwMode="auto">
          <a:xfrm>
            <a:off x="3043631" y="4540297"/>
            <a:ext cx="3056384"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a:latin typeface="黑体" panose="02010609060101010101" pitchFamily="49" charset="-122"/>
                <a:ea typeface="黑体" panose="02010609060101010101" pitchFamily="49" charset="-122"/>
              </a:rPr>
              <a:t>大量利用图表材料</a:t>
            </a:r>
          </a:p>
        </p:txBody>
      </p:sp>
      <p:sp>
        <p:nvSpPr>
          <p:cNvPr id="72"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grpSp>
        <p:nvGrpSpPr>
          <p:cNvPr id="73" name="组合 72"/>
          <p:cNvGrpSpPr/>
          <p:nvPr/>
        </p:nvGrpSpPr>
        <p:grpSpPr>
          <a:xfrm>
            <a:off x="159788" y="361156"/>
            <a:ext cx="8112125" cy="381000"/>
            <a:chOff x="813" y="1733"/>
            <a:chExt cx="12774" cy="600"/>
          </a:xfrm>
        </p:grpSpPr>
        <p:cxnSp>
          <p:nvCxnSpPr>
            <p:cNvPr id="74" name="直接连接符 7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76" name="Rectangle 3"/>
          <p:cNvSpPr/>
          <p:nvPr/>
        </p:nvSpPr>
        <p:spPr>
          <a:xfrm>
            <a:off x="660407" y="980728"/>
            <a:ext cx="4248150" cy="707886"/>
          </a:xfrm>
          <a:prstGeom prst="rect">
            <a:avLst/>
          </a:prstGeom>
          <a:noFill/>
          <a:ln w="9525">
            <a:noFill/>
          </a:ln>
        </p:spPr>
        <p:txBody>
          <a:bodyPr anchor="t">
            <a:spAutoFit/>
          </a:bodyPr>
          <a:lstStyle/>
          <a:p>
            <a:r>
              <a:rPr lang="en-US" altLang="zh-CN" sz="4000" b="1" dirty="0">
                <a:solidFill>
                  <a:srgbClr val="2F2BEF"/>
                </a:solidFill>
                <a:latin typeface="楷体" panose="02010609060101010101" pitchFamily="49" charset="-122"/>
                <a:ea typeface="楷体" panose="02010609060101010101" pitchFamily="49" charset="-122"/>
              </a:rPr>
              <a:t>1.</a:t>
            </a:r>
            <a:r>
              <a:rPr lang="zh-CN" altLang="en-US" sz="4000" b="1" dirty="0" smtClean="0">
                <a:solidFill>
                  <a:srgbClr val="2F2BEF"/>
                </a:solidFill>
                <a:latin typeface="楷体" panose="02010609060101010101" pitchFamily="49" charset="-122"/>
                <a:ea typeface="楷体" panose="02010609060101010101" pitchFamily="49" charset="-122"/>
              </a:rPr>
              <a:t>试题</a:t>
            </a:r>
            <a:r>
              <a:rPr lang="zh-CN" altLang="en-US" sz="4000" b="1" dirty="0" smtClean="0">
                <a:solidFill>
                  <a:srgbClr val="FF0000"/>
                </a:solidFill>
                <a:latin typeface="楷体" panose="02010609060101010101" pitchFamily="49" charset="-122"/>
                <a:ea typeface="楷体" panose="02010609060101010101" pitchFamily="49" charset="-122"/>
              </a:rPr>
              <a:t>整体</a:t>
            </a:r>
            <a:r>
              <a:rPr lang="zh-CN" altLang="en-US" sz="4000" b="1" dirty="0" smtClean="0">
                <a:solidFill>
                  <a:srgbClr val="2F2BEF"/>
                </a:solidFill>
                <a:latin typeface="楷体" panose="02010609060101010101" pitchFamily="49" charset="-122"/>
                <a:ea typeface="楷体" panose="02010609060101010101" pitchFamily="49" charset="-122"/>
              </a:rPr>
              <a:t>特点</a:t>
            </a:r>
            <a:endParaRPr lang="zh-CN" altLang="en-US" sz="4000" b="1" dirty="0">
              <a:solidFill>
                <a:srgbClr val="2F2BEF"/>
              </a:solidFill>
              <a:latin typeface="楷体" panose="02010609060101010101" pitchFamily="49" charset="-122"/>
              <a:ea typeface="楷体" panose="02010609060101010101" pitchFamily="49" charset="-122"/>
            </a:endParaRPr>
          </a:p>
        </p:txBody>
      </p:sp>
      <p:grpSp>
        <p:nvGrpSpPr>
          <p:cNvPr id="2" name="组合 223268"/>
          <p:cNvGrpSpPr/>
          <p:nvPr/>
        </p:nvGrpSpPr>
        <p:grpSpPr bwMode="auto">
          <a:xfrm>
            <a:off x="2071056" y="4933950"/>
            <a:ext cx="3856669" cy="1727293"/>
            <a:chOff x="-231" y="132"/>
            <a:chExt cx="4313" cy="1654"/>
          </a:xfrm>
        </p:grpSpPr>
        <p:sp>
          <p:nvSpPr>
            <p:cNvPr id="3" name="圆角矩形 223269"/>
            <p:cNvSpPr>
              <a:spLocks noChangeArrowheads="1"/>
            </p:cNvSpPr>
            <p:nvPr/>
          </p:nvSpPr>
          <p:spPr bwMode="auto">
            <a:xfrm>
              <a:off x="25" y="624"/>
              <a:ext cx="4057" cy="912"/>
            </a:xfrm>
            <a:prstGeom prst="roundRect">
              <a:avLst>
                <a:gd name="adj" fmla="val 10889"/>
              </a:avLst>
            </a:prstGeom>
            <a:solidFill>
              <a:srgbClr val="FFCCCC"/>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4" name="组合 223270"/>
            <p:cNvGrpSpPr/>
            <p:nvPr/>
          </p:nvGrpSpPr>
          <p:grpSpPr bwMode="auto">
            <a:xfrm>
              <a:off x="-231" y="132"/>
              <a:ext cx="1442" cy="1654"/>
              <a:chOff x="-318" y="48"/>
              <a:chExt cx="1442" cy="1654"/>
            </a:xfrm>
          </p:grpSpPr>
          <p:sp>
            <p:nvSpPr>
              <p:cNvPr id="5" name="圆角矩形 223271"/>
              <p:cNvSpPr>
                <a:spLocks noChangeArrowheads="1"/>
              </p:cNvSpPr>
              <p:nvPr/>
            </p:nvSpPr>
            <p:spPr bwMode="auto">
              <a:xfrm>
                <a:off x="3" y="609"/>
                <a:ext cx="768" cy="746"/>
              </a:xfrm>
              <a:prstGeom prst="roundRect">
                <a:avLst>
                  <a:gd name="adj" fmla="val 11921"/>
                </a:avLst>
              </a:prstGeom>
              <a:gradFill rotWithShape="1">
                <a:gsLst>
                  <a:gs pos="0">
                    <a:schemeClr val="accent1"/>
                  </a:gs>
                  <a:gs pos="100000">
                    <a:srgbClr val="839C9E"/>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6" name="任意多边形 223272"/>
              <p:cNvSpPr>
                <a:spLocks noChangeArrowheads="1"/>
              </p:cNvSpPr>
              <p:nvPr/>
            </p:nvSpPr>
            <p:spPr bwMode="auto">
              <a:xfrm>
                <a:off x="48" y="48"/>
                <a:ext cx="384" cy="37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77221" tIns="38611" rIns="77221" bIns="38611"/>
              <a:lstStyle/>
              <a:p>
                <a:pPr defTabSz="771525">
                  <a:defRPr/>
                </a:pPr>
                <a:endParaRPr lang="zh-CN" altLang="zh-CN" sz="1600">
                  <a:latin typeface="Arial" panose="020B0604020202020204" pitchFamily="34" charset="0"/>
                </a:endParaRPr>
              </a:p>
            </p:txBody>
          </p:sp>
          <p:sp>
            <p:nvSpPr>
              <p:cNvPr id="7" name="文本框 6"/>
              <p:cNvSpPr txBox="1">
                <a:spLocks noChangeArrowheads="1"/>
              </p:cNvSpPr>
              <p:nvPr/>
            </p:nvSpPr>
            <p:spPr bwMode="auto">
              <a:xfrm>
                <a:off x="-318" y="753"/>
                <a:ext cx="1442" cy="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4</a:t>
                </a:r>
                <a:r>
                  <a:rPr lang="zh-CN" altLang="en-US" sz="3000">
                    <a:solidFill>
                      <a:srgbClr val="FFFFFF"/>
                    </a:solidFill>
                    <a:effectLst>
                      <a:outerShdw blurRad="38100" dist="38100" dir="2700000" algn="tl">
                        <a:srgbClr val="C0C0C0"/>
                      </a:outerShdw>
                    </a:effectLst>
                  </a:rPr>
                  <a:t>）</a:t>
                </a:r>
              </a:p>
            </p:txBody>
          </p:sp>
        </p:grpSp>
        <p:sp>
          <p:nvSpPr>
            <p:cNvPr id="8" name="文本框 223274"/>
            <p:cNvSpPr txBox="1">
              <a:spLocks noChangeArrowheads="1"/>
            </p:cNvSpPr>
            <p:nvPr/>
          </p:nvSpPr>
          <p:spPr bwMode="auto">
            <a:xfrm>
              <a:off x="961" y="141"/>
              <a:ext cx="293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700" b="1">
                  <a:solidFill>
                    <a:srgbClr val="000000"/>
                  </a:solidFill>
                  <a:latin typeface="Arial" panose="020B0604020202020204" pitchFamily="34" charset="0"/>
                </a:rPr>
                <a:t> </a:t>
              </a:r>
            </a:p>
          </p:txBody>
        </p:sp>
      </p:grpSp>
      <p:sp>
        <p:nvSpPr>
          <p:cNvPr id="9" name="文本框 223292"/>
          <p:cNvSpPr txBox="1">
            <a:spLocks noChangeArrowheads="1"/>
          </p:cNvSpPr>
          <p:nvPr/>
        </p:nvSpPr>
        <p:spPr bwMode="auto">
          <a:xfrm>
            <a:off x="3073476" y="5669962"/>
            <a:ext cx="3056384"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latin typeface="黑体" panose="02010609060101010101" pitchFamily="49" charset="-122"/>
                <a:ea typeface="黑体" panose="02010609060101010101" pitchFamily="49" charset="-122"/>
              </a:rPr>
              <a:t>试题边界意识不清</a:t>
            </a:r>
            <a:endParaRPr lang="zh-CN" altLang="en-US" sz="2700" b="1"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5" name="内容占位符 2"/>
          <p:cNvSpPr>
            <a:spLocks noGrp="1"/>
          </p:cNvSpPr>
          <p:nvPr>
            <p:ph idx="1"/>
          </p:nvPr>
        </p:nvSpPr>
        <p:spPr>
          <a:xfrm>
            <a:off x="95250" y="206375"/>
            <a:ext cx="8580438" cy="4525963"/>
          </a:xfrm>
        </p:spPr>
        <p:txBody>
          <a:bodyPr anchor="t"/>
          <a:lstStyle/>
          <a:p>
            <a:pPr marL="0" indent="0">
              <a:buNone/>
            </a:pPr>
            <a:endParaRPr lang="en-US" altLang="zh-CN" b="1" dirty="0"/>
          </a:p>
          <a:p>
            <a:pPr marL="0" indent="0">
              <a:buNone/>
            </a:pPr>
            <a:r>
              <a:rPr lang="zh-CN" altLang="en-US" b="1" dirty="0" smtClean="0">
                <a:solidFill>
                  <a:srgbClr val="2F2BEF"/>
                </a:solidFill>
              </a:rPr>
              <a:t>（</a:t>
            </a:r>
            <a:r>
              <a:rPr lang="en-US" altLang="zh-CN" b="1" dirty="0" smtClean="0">
                <a:solidFill>
                  <a:srgbClr val="2F2BEF"/>
                </a:solidFill>
              </a:rPr>
              <a:t>1</a:t>
            </a:r>
            <a:r>
              <a:rPr lang="zh-CN" altLang="en-US" b="1" dirty="0" smtClean="0">
                <a:solidFill>
                  <a:srgbClr val="2F2BEF"/>
                </a:solidFill>
              </a:rPr>
              <a:t>）试题的难度调整</a:t>
            </a:r>
            <a:endParaRPr lang="en-US" altLang="zh-CN" b="1" dirty="0" smtClean="0">
              <a:solidFill>
                <a:srgbClr val="2F2BEF"/>
              </a:solidFill>
            </a:endParaRPr>
          </a:p>
          <a:p>
            <a:pPr marL="0" indent="0">
              <a:buNone/>
            </a:pPr>
            <a:r>
              <a:rPr lang="en-US" altLang="zh-CN" b="1" dirty="0">
                <a:solidFill>
                  <a:srgbClr val="2F2BEF"/>
                </a:solidFill>
              </a:rPr>
              <a:t> </a:t>
            </a:r>
            <a:r>
              <a:rPr lang="en-US" altLang="zh-CN" b="1" dirty="0" smtClean="0">
                <a:solidFill>
                  <a:srgbClr val="2F2BEF"/>
                </a:solidFill>
              </a:rPr>
              <a:t>   2013</a:t>
            </a:r>
            <a:r>
              <a:rPr lang="zh-CN" altLang="en-US" b="1" dirty="0" smtClean="0">
                <a:solidFill>
                  <a:srgbClr val="2F2BEF"/>
                </a:solidFill>
              </a:rPr>
              <a:t>年</a:t>
            </a:r>
            <a:r>
              <a:rPr lang="en-US" altLang="zh-CN" b="1" dirty="0" smtClean="0">
                <a:solidFill>
                  <a:srgbClr val="2F2BEF"/>
                </a:solidFill>
              </a:rPr>
              <a:t>:40.7</a:t>
            </a:r>
            <a:r>
              <a:rPr lang="zh-CN" altLang="en-US" b="1" dirty="0" smtClean="0">
                <a:solidFill>
                  <a:srgbClr val="2F2BEF"/>
                </a:solidFill>
              </a:rPr>
              <a:t>分</a:t>
            </a:r>
            <a:endParaRPr lang="en-US" altLang="zh-CN" b="1" dirty="0" smtClean="0">
              <a:solidFill>
                <a:srgbClr val="2F2BEF"/>
              </a:solidFill>
            </a:endParaRPr>
          </a:p>
          <a:p>
            <a:pPr marL="0" indent="0">
              <a:buNone/>
            </a:pPr>
            <a:r>
              <a:rPr lang="zh-CN" altLang="en-US" b="1" dirty="0" smtClean="0">
                <a:solidFill>
                  <a:srgbClr val="2F2BEF"/>
                </a:solidFill>
              </a:rPr>
              <a:t>    </a:t>
            </a:r>
            <a:r>
              <a:rPr lang="en-US" altLang="zh-CN" b="1" dirty="0" smtClean="0">
                <a:solidFill>
                  <a:srgbClr val="2F2BEF"/>
                </a:solidFill>
              </a:rPr>
              <a:t>2014</a:t>
            </a:r>
            <a:r>
              <a:rPr lang="zh-CN" altLang="en-US" b="1" dirty="0" smtClean="0">
                <a:solidFill>
                  <a:srgbClr val="2F2BEF"/>
                </a:solidFill>
              </a:rPr>
              <a:t>年</a:t>
            </a:r>
            <a:r>
              <a:rPr lang="en-US" altLang="zh-CN" b="1" dirty="0" smtClean="0">
                <a:solidFill>
                  <a:srgbClr val="2F2BEF"/>
                </a:solidFill>
              </a:rPr>
              <a:t>:39.96</a:t>
            </a:r>
            <a:r>
              <a:rPr lang="zh-CN" altLang="en-US" b="1" dirty="0" smtClean="0">
                <a:solidFill>
                  <a:srgbClr val="2F2BEF"/>
                </a:solidFill>
              </a:rPr>
              <a:t>分</a:t>
            </a:r>
            <a:endParaRPr lang="en-US" altLang="zh-CN" b="1" dirty="0" smtClean="0">
              <a:solidFill>
                <a:srgbClr val="2F2BEF"/>
              </a:solidFill>
            </a:endParaRPr>
          </a:p>
          <a:p>
            <a:pPr marL="0" indent="0">
              <a:buNone/>
            </a:pPr>
            <a:r>
              <a:rPr lang="en-US" altLang="zh-CN" b="1" dirty="0">
                <a:solidFill>
                  <a:srgbClr val="2F2BEF"/>
                </a:solidFill>
              </a:rPr>
              <a:t> </a:t>
            </a:r>
            <a:r>
              <a:rPr lang="en-US" altLang="zh-CN" b="1" dirty="0" smtClean="0">
                <a:solidFill>
                  <a:srgbClr val="2F2BEF"/>
                </a:solidFill>
              </a:rPr>
              <a:t>  2015</a:t>
            </a:r>
            <a:r>
              <a:rPr lang="zh-CN" altLang="en-US" b="1" dirty="0" smtClean="0">
                <a:solidFill>
                  <a:srgbClr val="2F2BEF"/>
                </a:solidFill>
              </a:rPr>
              <a:t>年</a:t>
            </a:r>
            <a:r>
              <a:rPr lang="en-US" altLang="zh-CN" b="1" dirty="0" smtClean="0">
                <a:solidFill>
                  <a:srgbClr val="2F2BEF"/>
                </a:solidFill>
              </a:rPr>
              <a:t>:50.06</a:t>
            </a:r>
            <a:r>
              <a:rPr lang="zh-CN" altLang="en-US" b="1" dirty="0" smtClean="0">
                <a:solidFill>
                  <a:srgbClr val="2F2BEF"/>
                </a:solidFill>
              </a:rPr>
              <a:t>分</a:t>
            </a:r>
            <a:endParaRPr lang="en-US" altLang="zh-CN" b="1" dirty="0" smtClean="0">
              <a:solidFill>
                <a:srgbClr val="2F2BEF"/>
              </a:solidFill>
            </a:endParaRPr>
          </a:p>
          <a:p>
            <a:pPr marL="0" indent="0">
              <a:buNone/>
            </a:pPr>
            <a:r>
              <a:rPr lang="en-US" altLang="zh-CN" b="1" dirty="0">
                <a:solidFill>
                  <a:srgbClr val="2F2BEF"/>
                </a:solidFill>
              </a:rPr>
              <a:t> </a:t>
            </a:r>
            <a:r>
              <a:rPr lang="en-US" altLang="zh-CN" b="1" dirty="0" smtClean="0">
                <a:solidFill>
                  <a:srgbClr val="2F2BEF"/>
                </a:solidFill>
              </a:rPr>
              <a:t>  2016</a:t>
            </a:r>
            <a:r>
              <a:rPr lang="zh-CN" altLang="en-US" b="1" dirty="0" smtClean="0">
                <a:solidFill>
                  <a:srgbClr val="2F2BEF"/>
                </a:solidFill>
              </a:rPr>
              <a:t>年</a:t>
            </a:r>
            <a:r>
              <a:rPr lang="en-US" altLang="zh-CN" b="1" dirty="0" smtClean="0">
                <a:solidFill>
                  <a:srgbClr val="2F2BEF"/>
                </a:solidFill>
              </a:rPr>
              <a:t>:53.63</a:t>
            </a:r>
            <a:r>
              <a:rPr lang="zh-CN" altLang="en-US" b="1" dirty="0" smtClean="0">
                <a:solidFill>
                  <a:srgbClr val="2F2BEF"/>
                </a:solidFill>
              </a:rPr>
              <a:t>分</a:t>
            </a:r>
            <a:endParaRPr lang="en-US" altLang="zh-CN" b="1" dirty="0" smtClean="0">
              <a:solidFill>
                <a:srgbClr val="2F2BEF"/>
              </a:solidFill>
            </a:endParaRPr>
          </a:p>
          <a:p>
            <a:pPr marL="0" indent="0">
              <a:buNone/>
            </a:pPr>
            <a:r>
              <a:rPr lang="en-US" altLang="zh-CN" b="1" dirty="0">
                <a:solidFill>
                  <a:srgbClr val="2F2BEF"/>
                </a:solidFill>
              </a:rPr>
              <a:t> </a:t>
            </a:r>
            <a:r>
              <a:rPr lang="en-US" altLang="zh-CN" b="1" dirty="0" smtClean="0">
                <a:solidFill>
                  <a:srgbClr val="2F2BEF"/>
                </a:solidFill>
              </a:rPr>
              <a:t>  2017</a:t>
            </a:r>
            <a:r>
              <a:rPr lang="zh-CN" altLang="en-US" b="1" dirty="0" smtClean="0">
                <a:solidFill>
                  <a:srgbClr val="2F2BEF"/>
                </a:solidFill>
              </a:rPr>
              <a:t>年</a:t>
            </a:r>
            <a:r>
              <a:rPr lang="en-US" altLang="zh-CN" b="1" dirty="0" smtClean="0">
                <a:solidFill>
                  <a:srgbClr val="2F2BEF"/>
                </a:solidFill>
              </a:rPr>
              <a:t>:56.37</a:t>
            </a:r>
            <a:r>
              <a:rPr lang="zh-CN" altLang="en-US" b="1" dirty="0" smtClean="0">
                <a:solidFill>
                  <a:srgbClr val="2F2BEF"/>
                </a:solidFill>
              </a:rPr>
              <a:t>分</a:t>
            </a:r>
            <a:endParaRPr lang="en-US" altLang="zh-CN" b="1" dirty="0" smtClean="0">
              <a:solidFill>
                <a:srgbClr val="2F2BEF"/>
              </a:solidFill>
            </a:endParaRPr>
          </a:p>
          <a:p>
            <a:pPr marL="0" indent="0">
              <a:buNone/>
            </a:pPr>
            <a:r>
              <a:rPr lang="en-US" altLang="zh-CN" b="1" dirty="0">
                <a:solidFill>
                  <a:srgbClr val="2F2BEF"/>
                </a:solidFill>
              </a:rPr>
              <a:t> </a:t>
            </a:r>
            <a:r>
              <a:rPr lang="en-US" altLang="zh-CN" b="1" dirty="0" smtClean="0">
                <a:solidFill>
                  <a:srgbClr val="2F2BEF"/>
                </a:solidFill>
              </a:rPr>
              <a:t>  2018</a:t>
            </a:r>
            <a:r>
              <a:rPr lang="zh-CN" altLang="en-US" b="1" dirty="0" smtClean="0">
                <a:solidFill>
                  <a:srgbClr val="2F2BEF"/>
                </a:solidFill>
              </a:rPr>
              <a:t>年</a:t>
            </a:r>
            <a:r>
              <a:rPr lang="en-US" altLang="zh-CN" b="1" dirty="0" smtClean="0">
                <a:solidFill>
                  <a:srgbClr val="2F2BEF"/>
                </a:solidFill>
              </a:rPr>
              <a:t>:</a:t>
            </a:r>
            <a:r>
              <a:rPr lang="en-US" altLang="zh-CN" b="1" dirty="0" smtClean="0">
                <a:solidFill>
                  <a:srgbClr val="FF0000"/>
                </a:solidFill>
              </a:rPr>
              <a:t>66.03</a:t>
            </a:r>
            <a:r>
              <a:rPr lang="zh-CN" altLang="en-US" b="1" dirty="0" smtClean="0">
                <a:solidFill>
                  <a:srgbClr val="FF0000"/>
                </a:solidFill>
              </a:rPr>
              <a:t>分</a:t>
            </a:r>
            <a:endParaRPr lang="zh-CN" altLang="en-US" b="1" dirty="0">
              <a:solidFill>
                <a:srgbClr val="FF0000"/>
              </a:solidFill>
            </a:endParaRPr>
          </a:p>
        </p:txBody>
      </p:sp>
      <p:sp>
        <p:nvSpPr>
          <p:cNvPr id="77827" name="TextBox 3"/>
          <p:cNvSpPr txBox="1"/>
          <p:nvPr/>
        </p:nvSpPr>
        <p:spPr>
          <a:xfrm>
            <a:off x="159788" y="4936480"/>
            <a:ext cx="8732692" cy="1198880"/>
          </a:xfrm>
          <a:prstGeom prst="rect">
            <a:avLst/>
          </a:prstGeom>
          <a:solidFill>
            <a:schemeClr val="bg1"/>
          </a:solidFill>
          <a:ln w="9525">
            <a:noFill/>
          </a:ln>
        </p:spPr>
        <p:txBody>
          <a:bodyPr wrap="square" anchor="t">
            <a:spAutoFit/>
          </a:bodyPr>
          <a:lstStyle/>
          <a:p>
            <a:r>
              <a:rPr lang="en-US" altLang="zh-CN" sz="2400" b="1" dirty="0">
                <a:latin typeface="楷体" panose="02010609060101010101" pitchFamily="49" charset="-122"/>
                <a:ea typeface="楷体" panose="02010609060101010101" pitchFamily="49" charset="-122"/>
              </a:rPr>
              <a:t>2017</a:t>
            </a:r>
            <a:r>
              <a:rPr lang="zh-CN" altLang="en-US" sz="2400" b="1" dirty="0">
                <a:latin typeface="楷体" panose="02010609060101010101" pitchFamily="49" charset="-122"/>
                <a:ea typeface="楷体" panose="02010609060101010101" pitchFamily="49" charset="-122"/>
              </a:rPr>
              <a:t>年课标</a:t>
            </a:r>
            <a:r>
              <a:rPr lang="en-US" altLang="zh-CN" sz="2400" b="1" dirty="0">
                <a:latin typeface="楷体" panose="02010609060101010101" pitchFamily="49" charset="-122"/>
                <a:ea typeface="楷体" panose="02010609060101010101" pitchFamily="49" charset="-122"/>
              </a:rPr>
              <a:t>1</a:t>
            </a:r>
            <a:r>
              <a:rPr lang="zh-CN" altLang="en-US" sz="2400" b="1" dirty="0">
                <a:latin typeface="楷体" panose="02010609060101010101" pitchFamily="49" charset="-122"/>
                <a:ea typeface="楷体" panose="02010609060101010101" pitchFamily="49" charset="-122"/>
              </a:rPr>
              <a:t>卷难度</a:t>
            </a:r>
            <a:r>
              <a:rPr lang="zh-CN" altLang="en-US" sz="2400" b="1" dirty="0" smtClean="0">
                <a:latin typeface="楷体" panose="02010609060101010101" pitchFamily="49" charset="-122"/>
                <a:ea typeface="楷体" panose="02010609060101010101" pitchFamily="49" charset="-122"/>
              </a:rPr>
              <a:t>与</a:t>
            </a:r>
            <a:r>
              <a:rPr lang="en-US" altLang="zh-CN" sz="2400" b="1" dirty="0" smtClean="0">
                <a:latin typeface="楷体" panose="02010609060101010101" pitchFamily="49" charset="-122"/>
                <a:ea typeface="楷体" panose="02010609060101010101" pitchFamily="49" charset="-122"/>
              </a:rPr>
              <a:t>2015</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2016</a:t>
            </a:r>
            <a:r>
              <a:rPr lang="zh-CN" altLang="en-US" sz="2400" b="1" dirty="0">
                <a:latin typeface="楷体" panose="02010609060101010101" pitchFamily="49" charset="-122"/>
                <a:ea typeface="楷体" panose="02010609060101010101" pitchFamily="49" charset="-122"/>
              </a:rPr>
              <a:t>年基本相当，但与</a:t>
            </a:r>
            <a:r>
              <a:rPr lang="en-US" altLang="zh-CN" sz="2400" b="1" dirty="0" smtClean="0">
                <a:latin typeface="楷体" panose="02010609060101010101" pitchFamily="49" charset="-122"/>
                <a:ea typeface="楷体" panose="02010609060101010101" pitchFamily="49" charset="-122"/>
              </a:rPr>
              <a:t>2013</a:t>
            </a:r>
            <a:r>
              <a:rPr lang="zh-CN" altLang="en-US" sz="2400" b="1" dirty="0" smtClean="0">
                <a:latin typeface="楷体" panose="02010609060101010101" pitchFamily="49" charset="-122"/>
                <a:ea typeface="楷体" panose="02010609060101010101" pitchFamily="49" charset="-122"/>
              </a:rPr>
              <a:t>、</a:t>
            </a:r>
            <a:r>
              <a:rPr lang="en-US" altLang="zh-CN" sz="2400" b="1" dirty="0" smtClean="0">
                <a:latin typeface="楷体" panose="02010609060101010101" pitchFamily="49" charset="-122"/>
                <a:ea typeface="楷体" panose="02010609060101010101" pitchFamily="49" charset="-122"/>
              </a:rPr>
              <a:t>2014</a:t>
            </a:r>
            <a:r>
              <a:rPr lang="zh-CN" altLang="en-US" sz="2400" b="1" dirty="0" smtClean="0">
                <a:latin typeface="楷体" panose="02010609060101010101" pitchFamily="49" charset="-122"/>
                <a:ea typeface="楷体" panose="02010609060101010101" pitchFamily="49" charset="-122"/>
              </a:rPr>
              <a:t>年</a:t>
            </a:r>
            <a:r>
              <a:rPr lang="zh-CN" altLang="en-US" sz="2400" b="1" dirty="0">
                <a:latin typeface="楷体" panose="02010609060101010101" pitchFamily="49" charset="-122"/>
                <a:ea typeface="楷体" panose="02010609060101010101" pitchFamily="49" charset="-122"/>
              </a:rPr>
              <a:t>相比</a:t>
            </a:r>
            <a:r>
              <a:rPr lang="zh-CN" altLang="en-US" sz="2400" b="1" dirty="0">
                <a:solidFill>
                  <a:srgbClr val="FF0000"/>
                </a:solidFill>
                <a:latin typeface="楷体" panose="02010609060101010101" pitchFamily="49" charset="-122"/>
                <a:ea typeface="楷体" panose="02010609060101010101" pitchFamily="49" charset="-122"/>
              </a:rPr>
              <a:t>有所</a:t>
            </a:r>
            <a:r>
              <a:rPr lang="zh-CN" altLang="en-US" sz="2400" b="1" dirty="0" smtClean="0">
                <a:solidFill>
                  <a:srgbClr val="FF0000"/>
                </a:solidFill>
                <a:latin typeface="楷体" panose="02010609060101010101" pitchFamily="49" charset="-122"/>
                <a:ea typeface="楷体" panose="02010609060101010101" pitchFamily="49" charset="-122"/>
              </a:rPr>
              <a:t>下降</a:t>
            </a:r>
            <a:r>
              <a:rPr lang="en-US" altLang="zh-CN" sz="2400" b="1" dirty="0" smtClean="0">
                <a:solidFill>
                  <a:srgbClr val="FF0000"/>
                </a:solidFill>
                <a:latin typeface="楷体" panose="02010609060101010101" pitchFamily="49" charset="-122"/>
                <a:ea typeface="楷体" panose="02010609060101010101" pitchFamily="49" charset="-122"/>
              </a:rPr>
              <a:t>;2018</a:t>
            </a:r>
            <a:r>
              <a:rPr lang="zh-CN" altLang="en-US" sz="2400" b="1" dirty="0" smtClean="0">
                <a:solidFill>
                  <a:srgbClr val="FF0000"/>
                </a:solidFill>
                <a:latin typeface="楷体" panose="02010609060101010101" pitchFamily="49" charset="-122"/>
                <a:ea typeface="楷体" panose="02010609060101010101" pitchFamily="49" charset="-122"/>
              </a:rPr>
              <a:t>年难度有很大的下降</a:t>
            </a:r>
            <a:r>
              <a:rPr lang="zh-CN" altLang="en-US" sz="2400" b="1" dirty="0" smtClean="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a:p>
            <a:r>
              <a:rPr lang="zh-CN" altLang="en-US" sz="2400" b="1" dirty="0">
                <a:latin typeface="楷体" panose="02010609060101010101" pitchFamily="49" charset="-122"/>
                <a:ea typeface="楷体" panose="02010609060101010101" pitchFamily="49" charset="-122"/>
              </a:rPr>
              <a:t>特别是</a:t>
            </a:r>
            <a:r>
              <a:rPr lang="zh-CN" altLang="en-US" sz="2400" b="1" dirty="0">
                <a:solidFill>
                  <a:srgbClr val="FF0000"/>
                </a:solidFill>
                <a:latin typeface="楷体" panose="02010609060101010101" pitchFamily="49" charset="-122"/>
                <a:ea typeface="楷体" panose="02010609060101010101" pitchFamily="49" charset="-122"/>
              </a:rPr>
              <a:t>选择题</a:t>
            </a:r>
            <a:r>
              <a:rPr lang="zh-CN" altLang="en-US" sz="2400" b="1" dirty="0">
                <a:latin typeface="楷体" panose="02010609060101010101" pitchFamily="49" charset="-122"/>
                <a:ea typeface="楷体" panose="02010609060101010101" pitchFamily="49" charset="-122"/>
              </a:rPr>
              <a:t>的难度在降低。</a:t>
            </a:r>
            <a:endParaRPr lang="zh-CN" altLang="en-US" sz="2800" b="1" dirty="0">
              <a:latin typeface="楷体" panose="02010609060101010101" pitchFamily="49" charset="-122"/>
              <a:ea typeface="楷体" panose="02010609060101010101" pitchFamily="49" charset="-122"/>
            </a:endParaRPr>
          </a:p>
        </p:txBody>
      </p:sp>
      <p:grpSp>
        <p:nvGrpSpPr>
          <p:cNvPr id="4" name="组合 3"/>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611560" y="1268760"/>
            <a:ext cx="80010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80000"/>
              </a:lnSpc>
              <a:spcBef>
                <a:spcPct val="20000"/>
              </a:spcBef>
              <a:buFont typeface="Arial" panose="020B0604020202020204" pitchFamily="34" charset="0"/>
              <a:buNone/>
            </a:pPr>
            <a:r>
              <a:rPr lang="zh-CN" altLang="en-US" sz="3200" b="1" dirty="0" smtClean="0">
                <a:latin typeface="黑体" panose="02010609060101010101" pitchFamily="49" charset="-122"/>
                <a:ea typeface="黑体" panose="02010609060101010101" pitchFamily="49" charset="-122"/>
              </a:rPr>
              <a:t>        </a:t>
            </a:r>
            <a:endParaRPr lang="zh-CN" altLang="en-US" sz="2800" b="1" dirty="0" smtClean="0">
              <a:latin typeface="宋体" panose="02010600030101010101" pitchFamily="2" charset="-122"/>
              <a:ea typeface="宋体" panose="02010600030101010101" pitchFamily="2" charset="-122"/>
            </a:endParaRPr>
          </a:p>
        </p:txBody>
      </p:sp>
      <p:sp>
        <p:nvSpPr>
          <p:cNvPr id="2" name="TextBox 1"/>
          <p:cNvSpPr txBox="1"/>
          <p:nvPr/>
        </p:nvSpPr>
        <p:spPr>
          <a:xfrm>
            <a:off x="363587" y="4797152"/>
            <a:ext cx="8496945" cy="1231106"/>
          </a:xfrm>
          <a:prstGeom prst="rect">
            <a:avLst/>
          </a:prstGeom>
          <a:noFill/>
        </p:spPr>
        <p:txBody>
          <a:bodyPr wrap="square" rtlCol="0">
            <a:spAutoFit/>
          </a:bodyPr>
          <a:lstStyle/>
          <a:p>
            <a:r>
              <a:rPr lang="zh-CN" altLang="en-US" sz="2800" b="1" dirty="0">
                <a:latin typeface="楷体" panose="02010609060101010101" pitchFamily="49" charset="-122"/>
                <a:ea typeface="楷体" panose="02010609060101010101" pitchFamily="49" charset="-122"/>
              </a:rPr>
              <a:t>每年各部分的比例出现波动，甚至有很大的随意性。试题</a:t>
            </a:r>
            <a:r>
              <a:rPr lang="zh-CN" altLang="en-US" sz="2800" b="1" dirty="0" smtClean="0">
                <a:solidFill>
                  <a:schemeClr val="tx1"/>
                </a:solidFill>
                <a:latin typeface="楷体" panose="02010609060101010101" pitchFamily="49" charset="-122"/>
                <a:ea typeface="楷体" panose="02010609060101010101" pitchFamily="49" charset="-122"/>
              </a:rPr>
              <a:t>的考查服从于能力和素养，不讲究覆盖率。</a:t>
            </a:r>
            <a:endParaRPr lang="zh-CN" altLang="en-US" sz="2800" b="1" dirty="0">
              <a:solidFill>
                <a:schemeClr val="tx1"/>
              </a:solidFill>
              <a:latin typeface="楷体" panose="02010609060101010101" pitchFamily="49" charset="-122"/>
              <a:ea typeface="楷体" panose="02010609060101010101" pitchFamily="49" charset="-122"/>
            </a:endParaRPr>
          </a:p>
          <a:p>
            <a:endParaRPr lang="zh-CN" altLang="en-US" dirty="0">
              <a:latin typeface="楷体" panose="02010609060101010101" pitchFamily="49" charset="-122"/>
              <a:ea typeface="楷体" panose="02010609060101010101" pitchFamily="49" charset="-122"/>
            </a:endParaRPr>
          </a:p>
        </p:txBody>
      </p:sp>
      <p:sp>
        <p:nvSpPr>
          <p:cNvPr id="16"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grpSp>
        <p:nvGrpSpPr>
          <p:cNvPr id="3" name="组合 2"/>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5" name="矩形 4"/>
          <p:cNvSpPr/>
          <p:nvPr/>
        </p:nvSpPr>
        <p:spPr>
          <a:xfrm>
            <a:off x="289973" y="753533"/>
            <a:ext cx="3665220" cy="583565"/>
          </a:xfrm>
          <a:prstGeom prst="rect">
            <a:avLst/>
          </a:prstGeom>
        </p:spPr>
        <p:txBody>
          <a:bodyPr wrap="none">
            <a:spAutoFit/>
          </a:bodyPr>
          <a:lstStyle/>
          <a:p>
            <a:pPr marL="0" indent="0">
              <a:buNone/>
            </a:pPr>
            <a:r>
              <a:rPr lang="zh-CN" altLang="en-US" sz="3200" b="1" dirty="0" smtClean="0">
                <a:solidFill>
                  <a:srgbClr val="2F2BEF"/>
                </a:solidFill>
              </a:rPr>
              <a:t>（</a:t>
            </a:r>
            <a:r>
              <a:rPr lang="en-US" altLang="zh-CN" sz="3200" b="1" dirty="0" smtClean="0">
                <a:solidFill>
                  <a:srgbClr val="2F2BEF"/>
                </a:solidFill>
              </a:rPr>
              <a:t>2</a:t>
            </a:r>
            <a:r>
              <a:rPr lang="zh-CN" altLang="en-US" sz="3200" b="1" dirty="0" smtClean="0">
                <a:solidFill>
                  <a:srgbClr val="2F2BEF"/>
                </a:solidFill>
              </a:rPr>
              <a:t>）各版块不平衡</a:t>
            </a:r>
            <a:endParaRPr lang="zh-CN" altLang="en-US" sz="3200" b="1" dirty="0">
              <a:solidFill>
                <a:srgbClr val="2F2BEF"/>
              </a:solidFill>
            </a:endParaRPr>
          </a:p>
        </p:txBody>
      </p:sp>
      <p:sp>
        <p:nvSpPr>
          <p:cNvPr id="15" name="Text Box 4"/>
          <p:cNvSpPr txBox="1">
            <a:spLocks noChangeArrowheads="1"/>
          </p:cNvSpPr>
          <p:nvPr/>
        </p:nvSpPr>
        <p:spPr bwMode="auto">
          <a:xfrm>
            <a:off x="515222" y="1367003"/>
            <a:ext cx="7777162" cy="310854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dirty="0"/>
              <a:t>1</a:t>
            </a:r>
            <a:r>
              <a:rPr lang="zh-CN" altLang="en-US" sz="2800" dirty="0"/>
              <a:t>、从专题史角度看：</a:t>
            </a:r>
          </a:p>
          <a:p>
            <a:pPr eaLnBrk="1" hangingPunct="1"/>
            <a:r>
              <a:rPr lang="zh-CN" altLang="en-US" sz="2800" dirty="0"/>
              <a:t>              政治史     经济史   文化史   合计分值</a:t>
            </a:r>
          </a:p>
          <a:p>
            <a:pPr eaLnBrk="1" hangingPunct="1">
              <a:buFontTx/>
              <a:buAutoNum type="arabicPlain" startAt="2014"/>
            </a:pPr>
            <a:r>
              <a:rPr lang="zh-CN" altLang="en-US" sz="2800" dirty="0"/>
              <a:t>年      </a:t>
            </a:r>
            <a:r>
              <a:rPr lang="en-US" altLang="zh-CN" sz="2800" dirty="0"/>
              <a:t>28</a:t>
            </a:r>
            <a:r>
              <a:rPr lang="zh-CN" altLang="en-US" sz="2800" dirty="0"/>
              <a:t>分        </a:t>
            </a:r>
            <a:r>
              <a:rPr lang="en-US" altLang="zh-CN" sz="2800" dirty="0"/>
              <a:t>20</a:t>
            </a:r>
            <a:r>
              <a:rPr lang="zh-CN" altLang="en-US" sz="2800" dirty="0"/>
              <a:t>分         </a:t>
            </a:r>
            <a:r>
              <a:rPr lang="en-US" altLang="zh-CN" sz="2800" dirty="0"/>
              <a:t>37</a:t>
            </a:r>
            <a:r>
              <a:rPr lang="zh-CN" altLang="en-US" sz="2800" dirty="0"/>
              <a:t>分         </a:t>
            </a:r>
            <a:r>
              <a:rPr lang="en-US" altLang="zh-CN" sz="2800" dirty="0"/>
              <a:t>85</a:t>
            </a:r>
            <a:r>
              <a:rPr lang="zh-CN" altLang="en-US" sz="2800" dirty="0"/>
              <a:t>分</a:t>
            </a:r>
          </a:p>
          <a:p>
            <a:pPr eaLnBrk="1" hangingPunct="1"/>
            <a:r>
              <a:rPr lang="en-US" altLang="zh-CN" sz="2800" dirty="0"/>
              <a:t>2015</a:t>
            </a:r>
            <a:r>
              <a:rPr lang="zh-CN" altLang="en-US" sz="2800" dirty="0"/>
              <a:t>年      </a:t>
            </a:r>
            <a:r>
              <a:rPr lang="en-US" altLang="zh-CN" sz="2800" dirty="0"/>
              <a:t>20</a:t>
            </a:r>
            <a:r>
              <a:rPr lang="zh-CN" altLang="en-US" sz="2800" dirty="0"/>
              <a:t>分        </a:t>
            </a:r>
            <a:r>
              <a:rPr lang="en-US" altLang="zh-CN" sz="2800" dirty="0"/>
              <a:t>36</a:t>
            </a:r>
            <a:r>
              <a:rPr lang="zh-CN" altLang="en-US" sz="2800" dirty="0"/>
              <a:t>分         </a:t>
            </a:r>
            <a:r>
              <a:rPr lang="en-US" altLang="zh-CN" sz="2800" dirty="0"/>
              <a:t>29</a:t>
            </a:r>
            <a:r>
              <a:rPr lang="zh-CN" altLang="en-US" sz="2800" dirty="0"/>
              <a:t>分         </a:t>
            </a:r>
            <a:r>
              <a:rPr lang="en-US" altLang="zh-CN" sz="2800" dirty="0"/>
              <a:t>85</a:t>
            </a:r>
            <a:r>
              <a:rPr lang="zh-CN" altLang="en-US" sz="2800" dirty="0"/>
              <a:t>分</a:t>
            </a:r>
          </a:p>
          <a:p>
            <a:pPr eaLnBrk="1" hangingPunct="1"/>
            <a:r>
              <a:rPr lang="en-US" altLang="zh-CN" sz="2800" dirty="0"/>
              <a:t>2016</a:t>
            </a:r>
            <a:r>
              <a:rPr lang="zh-CN" altLang="en-US" sz="2800" dirty="0"/>
              <a:t>分      </a:t>
            </a:r>
            <a:r>
              <a:rPr lang="en-US" altLang="zh-CN" sz="2800" dirty="0"/>
              <a:t>24</a:t>
            </a:r>
            <a:r>
              <a:rPr lang="zh-CN" altLang="en-US" sz="2800" dirty="0"/>
              <a:t>分        </a:t>
            </a:r>
            <a:r>
              <a:rPr lang="en-US" altLang="zh-CN" sz="2800" dirty="0"/>
              <a:t>45</a:t>
            </a:r>
            <a:r>
              <a:rPr lang="zh-CN" altLang="en-US" sz="2800" dirty="0"/>
              <a:t>分        </a:t>
            </a:r>
            <a:r>
              <a:rPr lang="en-US" altLang="zh-CN" sz="2800" dirty="0"/>
              <a:t>16</a:t>
            </a:r>
            <a:r>
              <a:rPr lang="zh-CN" altLang="en-US" sz="2800" dirty="0"/>
              <a:t>分          </a:t>
            </a:r>
            <a:r>
              <a:rPr lang="en-US" altLang="zh-CN" sz="2800" dirty="0"/>
              <a:t>85</a:t>
            </a:r>
            <a:r>
              <a:rPr lang="zh-CN" altLang="en-US" sz="2800" dirty="0"/>
              <a:t>分</a:t>
            </a:r>
          </a:p>
          <a:p>
            <a:pPr eaLnBrk="1" hangingPunct="1"/>
            <a:r>
              <a:rPr lang="en-US" altLang="zh-CN" sz="2800" dirty="0"/>
              <a:t>2017</a:t>
            </a:r>
            <a:r>
              <a:rPr lang="zh-CN" altLang="en-US" sz="2800" dirty="0"/>
              <a:t>年       </a:t>
            </a:r>
            <a:r>
              <a:rPr lang="en-US" altLang="zh-CN" sz="2800" dirty="0"/>
              <a:t>32</a:t>
            </a:r>
            <a:r>
              <a:rPr lang="zh-CN" altLang="en-US" sz="2800" dirty="0"/>
              <a:t>分       </a:t>
            </a:r>
            <a:r>
              <a:rPr lang="en-US" altLang="zh-CN" sz="2800" dirty="0"/>
              <a:t>28</a:t>
            </a:r>
            <a:r>
              <a:rPr lang="zh-CN" altLang="en-US" sz="2800" dirty="0"/>
              <a:t>分        </a:t>
            </a:r>
            <a:r>
              <a:rPr lang="en-US" altLang="zh-CN" sz="2800" dirty="0"/>
              <a:t>25</a:t>
            </a:r>
            <a:r>
              <a:rPr lang="zh-CN" altLang="en-US" sz="2800" dirty="0"/>
              <a:t>分          </a:t>
            </a:r>
            <a:r>
              <a:rPr lang="en-US" altLang="zh-CN" sz="2800" dirty="0"/>
              <a:t>85</a:t>
            </a:r>
            <a:r>
              <a:rPr lang="zh-CN" altLang="en-US" sz="2800" dirty="0" smtClean="0"/>
              <a:t>分</a:t>
            </a:r>
            <a:endParaRPr lang="en-US" altLang="zh-CN" sz="2800" dirty="0" smtClean="0"/>
          </a:p>
          <a:p>
            <a:pPr eaLnBrk="1" hangingPunct="1"/>
            <a:r>
              <a:rPr lang="en-US" altLang="zh-CN" sz="2800" dirty="0" smtClean="0"/>
              <a:t>2018</a:t>
            </a:r>
            <a:r>
              <a:rPr lang="zh-CN" altLang="en-US" sz="2800" dirty="0" smtClean="0"/>
              <a:t>年      </a:t>
            </a:r>
            <a:r>
              <a:rPr lang="en-US" altLang="zh-CN" sz="2800" dirty="0" smtClean="0"/>
              <a:t>45</a:t>
            </a:r>
            <a:r>
              <a:rPr lang="zh-CN" altLang="en-US" sz="2800" dirty="0" smtClean="0"/>
              <a:t>分        </a:t>
            </a:r>
            <a:r>
              <a:rPr lang="en-US" altLang="zh-CN" sz="2800" dirty="0" smtClean="0"/>
              <a:t>28</a:t>
            </a:r>
            <a:r>
              <a:rPr lang="zh-CN" altLang="en-US" sz="2800" dirty="0" smtClean="0"/>
              <a:t>分        </a:t>
            </a:r>
            <a:r>
              <a:rPr lang="en-US" altLang="zh-CN" sz="2800" dirty="0" smtClean="0"/>
              <a:t>12</a:t>
            </a:r>
            <a:r>
              <a:rPr lang="zh-CN" altLang="en-US" sz="2800" dirty="0" smtClean="0"/>
              <a:t>分          </a:t>
            </a:r>
            <a:r>
              <a:rPr lang="en-US" altLang="zh-CN" sz="2800" dirty="0" smtClean="0"/>
              <a:t>85</a:t>
            </a:r>
            <a:r>
              <a:rPr lang="zh-CN" altLang="en-US" sz="2800" dirty="0" smtClean="0"/>
              <a:t>分     </a:t>
            </a:r>
            <a:endParaRPr lang="zh-CN" alt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5" name="矩形 1"/>
          <p:cNvSpPr/>
          <p:nvPr/>
        </p:nvSpPr>
        <p:spPr>
          <a:xfrm>
            <a:off x="318453" y="782638"/>
            <a:ext cx="4968875" cy="521970"/>
          </a:xfrm>
          <a:prstGeom prst="rect">
            <a:avLst/>
          </a:prstGeom>
          <a:noFill/>
          <a:ln w="9525">
            <a:noFill/>
          </a:ln>
        </p:spPr>
        <p:txBody>
          <a:bodyPr wrap="square" anchor="t">
            <a:spAutoFit/>
          </a:bodyPr>
          <a:lstStyle/>
          <a:p>
            <a:r>
              <a:rPr lang="zh-CN" altLang="en-US" sz="2800" b="1" dirty="0">
                <a:solidFill>
                  <a:srgbClr val="2F2BEF"/>
                </a:solidFill>
                <a:latin typeface="楷体" panose="02010609060101010101" pitchFamily="49" charset="-122"/>
                <a:ea typeface="楷体" panose="02010609060101010101" pitchFamily="49" charset="-122"/>
              </a:rPr>
              <a:t>（</a:t>
            </a:r>
            <a:r>
              <a:rPr lang="en-US" altLang="zh-CN" sz="2800" b="1" dirty="0">
                <a:solidFill>
                  <a:srgbClr val="2F2BEF"/>
                </a:solidFill>
                <a:latin typeface="楷体" panose="02010609060101010101" pitchFamily="49" charset="-122"/>
                <a:ea typeface="楷体" panose="02010609060101010101" pitchFamily="49" charset="-122"/>
              </a:rPr>
              <a:t>3</a:t>
            </a:r>
            <a:r>
              <a:rPr lang="zh-CN" altLang="en-US" sz="2800" b="1" dirty="0">
                <a:solidFill>
                  <a:srgbClr val="2F2BEF"/>
                </a:solidFill>
                <a:latin typeface="楷体" panose="02010609060101010101" pitchFamily="49" charset="-122"/>
                <a:ea typeface="楷体" panose="02010609060101010101" pitchFamily="49" charset="-122"/>
              </a:rPr>
              <a:t>）大量</a:t>
            </a:r>
            <a:r>
              <a:rPr lang="zh-CN" altLang="en-US" sz="2800" b="1" dirty="0" smtClean="0">
                <a:solidFill>
                  <a:srgbClr val="2F2BEF"/>
                </a:solidFill>
                <a:latin typeface="楷体" panose="02010609060101010101" pitchFamily="49" charset="-122"/>
                <a:ea typeface="楷体" panose="02010609060101010101" pitchFamily="49" charset="-122"/>
              </a:rPr>
              <a:t>使用图表材料</a:t>
            </a:r>
            <a:endParaRPr lang="zh-CN" altLang="en-US" sz="2800" b="1" dirty="0">
              <a:solidFill>
                <a:srgbClr val="2F2BEF"/>
              </a:solidFill>
              <a:latin typeface="楷体" panose="02010609060101010101" pitchFamily="49" charset="-122"/>
              <a:ea typeface="楷体" panose="02010609060101010101" pitchFamily="49" charset="-122"/>
            </a:endParaRPr>
          </a:p>
        </p:txBody>
      </p:sp>
      <p:grpSp>
        <p:nvGrpSpPr>
          <p:cNvPr id="4" name="组合 3"/>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13139" y="6649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graphicFrame>
        <p:nvGraphicFramePr>
          <p:cNvPr id="9" name="表格 8"/>
          <p:cNvGraphicFramePr>
            <a:graphicFrameLocks noGrp="1"/>
          </p:cNvGraphicFramePr>
          <p:nvPr>
            <p:extLst>
              <p:ext uri="{D42A27DB-BD31-4B8C-83A1-F6EECF244321}">
                <p14:modId xmlns:p14="http://schemas.microsoft.com/office/powerpoint/2010/main" val="2791554790"/>
              </p:ext>
            </p:extLst>
          </p:nvPr>
        </p:nvGraphicFramePr>
        <p:xfrm>
          <a:off x="994298" y="2478687"/>
          <a:ext cx="4324350" cy="1200150"/>
        </p:xfrm>
        <a:graphic>
          <a:graphicData uri="http://schemas.openxmlformats.org/drawingml/2006/table">
            <a:tbl>
              <a:tblPr>
                <a:tableStyleId>{5C22544A-7EE6-4342-B048-85BDC9FD1C3A}</a:tableStyleId>
              </a:tblPr>
              <a:tblGrid>
                <a:gridCol w="784860"/>
                <a:gridCol w="918210"/>
                <a:gridCol w="784860"/>
                <a:gridCol w="784860"/>
                <a:gridCol w="1051560"/>
              </a:tblGrid>
              <a:tr h="0">
                <a:tc>
                  <a:txBody>
                    <a:bodyPr/>
                    <a:lstStyle/>
                    <a:p>
                      <a:pPr algn="ctr">
                        <a:lnSpc>
                          <a:spcPct val="150000"/>
                        </a:lnSpc>
                        <a:spcAft>
                          <a:spcPts val="0"/>
                        </a:spcAft>
                      </a:pPr>
                      <a:r>
                        <a:rPr lang="zh-CN" sz="1050" kern="100" dirty="0">
                          <a:effectLst/>
                        </a:rPr>
                        <a:t>藩镇类型</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effectLst/>
                        </a:rPr>
                        <a:t>数量（个）</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solidFill>
                            <a:srgbClr val="FF0000"/>
                          </a:solidFill>
                          <a:effectLst/>
                        </a:rPr>
                        <a:t>官员任免</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赋税供纳</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兵额与功能</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lnSpc>
                          <a:spcPct val="150000"/>
                        </a:lnSpc>
                        <a:spcAft>
                          <a:spcPts val="0"/>
                        </a:spcAft>
                      </a:pPr>
                      <a:r>
                        <a:rPr lang="zh-CN" sz="1050" kern="100">
                          <a:effectLst/>
                        </a:rPr>
                        <a:t>河朔型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solidFill>
                            <a:srgbClr val="FF0000"/>
                          </a:solidFill>
                          <a:effectLst/>
                        </a:rPr>
                        <a:t>藩镇自擅</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不上供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拥重兵以自立</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lnSpc>
                          <a:spcPct val="150000"/>
                        </a:lnSpc>
                        <a:spcAft>
                          <a:spcPts val="0"/>
                        </a:spcAft>
                      </a:pPr>
                      <a:r>
                        <a:rPr lang="zh-CN" sz="1050" kern="100">
                          <a:effectLst/>
                        </a:rPr>
                        <a:t>中原型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8</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solidFill>
                            <a:srgbClr val="FF0000"/>
                          </a:solidFill>
                          <a:effectLst/>
                        </a:rPr>
                        <a:t>朝廷任命</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少上供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驻重兵防骄藩</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lnSpc>
                          <a:spcPct val="150000"/>
                        </a:lnSpc>
                        <a:spcAft>
                          <a:spcPts val="0"/>
                        </a:spcAft>
                      </a:pPr>
                      <a:r>
                        <a:rPr lang="zh-CN" sz="1050" kern="100">
                          <a:effectLst/>
                        </a:rPr>
                        <a:t>边疆型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17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solidFill>
                            <a:srgbClr val="FF0000"/>
                          </a:solidFill>
                          <a:effectLst/>
                        </a:rPr>
                        <a:t>朝廷任命</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少上供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驻重兵守边疆</a:t>
                      </a:r>
                      <a:endParaRPr lang="zh-CN" sz="1050" kern="100">
                        <a:effectLst/>
                        <a:latin typeface="Times New Roman" panose="02020603050405020304" pitchFamily="18" charset="0"/>
                        <a:ea typeface="宋体" panose="02010600030101010101" pitchFamily="2" charset="-122"/>
                      </a:endParaRPr>
                    </a:p>
                  </a:txBody>
                  <a:tcPr marL="68580" marR="68580" marT="0" marB="0"/>
                </a:tc>
              </a:tr>
              <a:tr h="0">
                <a:tc>
                  <a:txBody>
                    <a:bodyPr/>
                    <a:lstStyle/>
                    <a:p>
                      <a:pPr algn="ctr">
                        <a:lnSpc>
                          <a:spcPct val="150000"/>
                        </a:lnSpc>
                        <a:spcAft>
                          <a:spcPts val="0"/>
                        </a:spcAft>
                      </a:pPr>
                      <a:r>
                        <a:rPr lang="zh-CN" sz="1050" kern="100">
                          <a:effectLst/>
                        </a:rPr>
                        <a:t>东南型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dirty="0">
                          <a:effectLst/>
                        </a:rPr>
                        <a:t>9</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solidFill>
                            <a:srgbClr val="FF0000"/>
                          </a:solidFill>
                          <a:effectLst/>
                        </a:rPr>
                        <a:t>朝廷任命</a:t>
                      </a:r>
                      <a:endParaRPr lang="zh-CN" sz="1050" kern="100" dirty="0">
                        <a:solidFill>
                          <a:srgbClr val="FF0000"/>
                        </a:solidFill>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effectLst/>
                        </a:rPr>
                        <a:t>驻兵少防盗贼</a:t>
                      </a:r>
                      <a:endParaRPr lang="zh-CN" sz="105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10" name="文本框 9"/>
          <p:cNvSpPr txBox="1"/>
          <p:nvPr/>
        </p:nvSpPr>
        <p:spPr>
          <a:xfrm>
            <a:off x="428096" y="1438702"/>
            <a:ext cx="7960328" cy="923330"/>
          </a:xfrm>
          <a:prstGeom prst="rect">
            <a:avLst/>
          </a:prstGeom>
          <a:noFill/>
        </p:spPr>
        <p:txBody>
          <a:bodyPr wrap="square" rtlCol="0">
            <a:spAutoFit/>
          </a:bodyPr>
          <a:lstStyle/>
          <a:p>
            <a:r>
              <a:rPr lang="en-US" altLang="zh-CN" dirty="0"/>
              <a:t>25</a:t>
            </a:r>
            <a:r>
              <a:rPr lang="zh-CN" altLang="zh-CN" dirty="0"/>
              <a:t>．</a:t>
            </a:r>
            <a:r>
              <a:rPr lang="en-US" altLang="zh-CN" dirty="0"/>
              <a:t>(2018</a:t>
            </a:r>
            <a:r>
              <a:rPr lang="zh-CN" altLang="zh-CN" dirty="0"/>
              <a:t>年全国卷</a:t>
            </a:r>
            <a:r>
              <a:rPr lang="en-US" altLang="zh-CN" dirty="0"/>
              <a:t>I)</a:t>
            </a:r>
            <a:r>
              <a:rPr lang="zh-CN" altLang="zh-CN" dirty="0"/>
              <a:t>据学者研究，唐朝“安史之乱”后百余年间的藩镇基本情况如表</a:t>
            </a:r>
            <a:r>
              <a:rPr lang="en-US" altLang="zh-CN" dirty="0"/>
              <a:t>2</a:t>
            </a:r>
            <a:r>
              <a:rPr lang="zh-CN" altLang="zh-CN" dirty="0"/>
              <a:t>所示。</a:t>
            </a:r>
          </a:p>
          <a:p>
            <a:r>
              <a:rPr lang="zh-CN" altLang="en-US" dirty="0" smtClean="0"/>
              <a:t>       </a:t>
            </a:r>
            <a:r>
              <a:rPr lang="zh-CN" altLang="zh-CN" dirty="0" smtClean="0"/>
              <a:t>表</a:t>
            </a:r>
            <a:r>
              <a:rPr lang="en-US" altLang="zh-CN" dirty="0"/>
              <a:t>2  </a:t>
            </a:r>
            <a:r>
              <a:rPr lang="zh-CN" altLang="zh-CN" dirty="0"/>
              <a:t>“安史之乱”后百余年间唐朝藩镇基本情况表</a:t>
            </a:r>
          </a:p>
        </p:txBody>
      </p:sp>
      <p:sp>
        <p:nvSpPr>
          <p:cNvPr id="11" name="文本框 10"/>
          <p:cNvSpPr txBox="1"/>
          <p:nvPr/>
        </p:nvSpPr>
        <p:spPr>
          <a:xfrm>
            <a:off x="428096" y="3789040"/>
            <a:ext cx="8248360" cy="923330"/>
          </a:xfrm>
          <a:prstGeom prst="rect">
            <a:avLst/>
          </a:prstGeom>
          <a:noFill/>
        </p:spPr>
        <p:txBody>
          <a:bodyPr wrap="square" rtlCol="0">
            <a:spAutoFit/>
          </a:bodyPr>
          <a:lstStyle/>
          <a:p>
            <a:r>
              <a:rPr lang="zh-CN" altLang="zh-CN" dirty="0"/>
              <a:t>由此可知，这一时期的藩镇</a:t>
            </a:r>
            <a:r>
              <a:rPr lang="en-US" altLang="zh-CN" dirty="0"/>
              <a:t>(</a:t>
            </a:r>
            <a:r>
              <a:rPr lang="zh-CN" altLang="zh-CN" dirty="0"/>
              <a:t>　　</a:t>
            </a:r>
            <a:r>
              <a:rPr lang="en-US" altLang="zh-CN" dirty="0"/>
              <a:t>)</a:t>
            </a:r>
            <a:endParaRPr lang="zh-CN" altLang="zh-CN" dirty="0"/>
          </a:p>
          <a:p>
            <a:r>
              <a:rPr lang="en-US" altLang="zh-CN" dirty="0"/>
              <a:t>A</a:t>
            </a:r>
            <a:r>
              <a:rPr lang="zh-CN" altLang="zh-CN" dirty="0"/>
              <a:t>．控制了朝廷财政收入</a:t>
            </a:r>
            <a:r>
              <a:rPr lang="en-US" altLang="zh-CN" dirty="0"/>
              <a:t>               B</a:t>
            </a:r>
            <a:r>
              <a:rPr lang="zh-CN" altLang="zh-CN" dirty="0"/>
              <a:t>．彼此之间攻伐不已</a:t>
            </a:r>
          </a:p>
          <a:p>
            <a:r>
              <a:rPr lang="en-US" altLang="zh-CN" dirty="0"/>
              <a:t>C</a:t>
            </a:r>
            <a:r>
              <a:rPr lang="zh-CN" altLang="zh-CN" dirty="0"/>
              <a:t>．注重维护中央的权威</a:t>
            </a:r>
            <a:r>
              <a:rPr lang="en-US" altLang="zh-CN" dirty="0"/>
              <a:t>               D</a:t>
            </a:r>
            <a:r>
              <a:rPr lang="zh-CN" altLang="zh-CN" dirty="0"/>
              <a:t>．延续了唐朝的统治</a:t>
            </a:r>
          </a:p>
        </p:txBody>
      </p:sp>
      <p:sp>
        <p:nvSpPr>
          <p:cNvPr id="12" name="文本框 11"/>
          <p:cNvSpPr txBox="1"/>
          <p:nvPr/>
        </p:nvSpPr>
        <p:spPr>
          <a:xfrm>
            <a:off x="159788" y="4712075"/>
            <a:ext cx="8804699" cy="2308324"/>
          </a:xfrm>
          <a:prstGeom prst="rect">
            <a:avLst/>
          </a:prstGeom>
          <a:noFill/>
        </p:spPr>
        <p:txBody>
          <a:bodyPr wrap="square" rtlCol="0">
            <a:spAutoFit/>
          </a:bodyPr>
          <a:lstStyle/>
          <a:p>
            <a:r>
              <a:rPr lang="zh-CN" altLang="zh-CN" smtClean="0"/>
              <a:t>【解析】不向朝廷上贡或少上供的藩镇数量虽多，但朝廷的财政收入并不依赖藩镇，并且东南型的藩镇仍向朝廷上贡，藩镇无法控制朝廷财政收入，故</a:t>
            </a:r>
            <a:r>
              <a:rPr lang="en-US" altLang="zh-CN" smtClean="0"/>
              <a:t>A</a:t>
            </a:r>
            <a:r>
              <a:rPr lang="zh-CN" altLang="zh-CN" smtClean="0"/>
              <a:t>项错误；材料主要讲述各藩镇与中央之间的关系，无法反映藩镇攻伐不已，故</a:t>
            </a:r>
            <a:r>
              <a:rPr lang="en-US" altLang="zh-CN" smtClean="0"/>
              <a:t>B</a:t>
            </a:r>
            <a:r>
              <a:rPr lang="zh-CN" altLang="zh-CN" smtClean="0"/>
              <a:t>项错误；根据表格可知河塑型藩镇掌握了官吏任免权、财政权、军权，拥有自立，不利于中央集权，故</a:t>
            </a:r>
            <a:r>
              <a:rPr lang="en-US" altLang="zh-CN" smtClean="0"/>
              <a:t>C</a:t>
            </a:r>
            <a:r>
              <a:rPr lang="zh-CN" altLang="zh-CN" smtClean="0"/>
              <a:t>项错误；</a:t>
            </a:r>
            <a:r>
              <a:rPr lang="zh-CN" altLang="zh-CN" smtClean="0">
                <a:solidFill>
                  <a:srgbClr val="FF0000"/>
                </a:solidFill>
              </a:rPr>
              <a:t>根据表格可知“安史之乱”后百余年间，大部分藩镇的官员任免权在朝廷手中，除河朔型藩镇外，其他几种藩镇在防御地方割据势力、守卫边疆、维护社会治安等方面都了挥了积极作用，有利于延续唐朝的统治</a:t>
            </a:r>
            <a:r>
              <a:rPr lang="zh-CN" altLang="zh-CN" smtClean="0"/>
              <a:t>，故</a:t>
            </a:r>
            <a:r>
              <a:rPr lang="en-US" altLang="zh-CN" smtClean="0"/>
              <a:t>D</a:t>
            </a:r>
            <a:r>
              <a:rPr lang="zh-CN" altLang="zh-CN" smtClean="0"/>
              <a:t>项正确。</a:t>
            </a:r>
            <a:endParaRPr lang="en-US" altLang="zh-CN" smtClean="0"/>
          </a:p>
          <a:p>
            <a:r>
              <a:rPr lang="en-US" altLang="zh-CN" smtClean="0"/>
              <a:t> </a:t>
            </a:r>
            <a:r>
              <a:rPr lang="zh-CN" altLang="zh-CN" smtClean="0"/>
              <a:t>【答案】</a:t>
            </a:r>
            <a:r>
              <a:rPr lang="en-US" altLang="zh-CN" smtClean="0"/>
              <a:t>D</a:t>
            </a:r>
            <a:endParaRPr lang="zh-CN"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5"/>
                                        </p:tgtEl>
                                        <p:attrNameLst>
                                          <p:attrName>style.visibility</p:attrName>
                                        </p:attrNameLst>
                                      </p:cBhvr>
                                      <p:to>
                                        <p:strVal val="visible"/>
                                      </p:to>
                                    </p:set>
                                    <p:anim calcmode="lin" valueType="num">
                                      <p:cBhvr additive="base">
                                        <p:cTn id="7" dur="500" fill="hold"/>
                                        <p:tgtEl>
                                          <p:spTgt spid="84995"/>
                                        </p:tgtEl>
                                        <p:attrNameLst>
                                          <p:attrName>ppt_x</p:attrName>
                                        </p:attrNameLst>
                                      </p:cBhvr>
                                      <p:tavLst>
                                        <p:tav tm="0">
                                          <p:val>
                                            <p:strVal val="#ppt_x"/>
                                          </p:val>
                                        </p:tav>
                                        <p:tav tm="100000">
                                          <p:val>
                                            <p:strVal val="#ppt_x"/>
                                          </p:val>
                                        </p:tav>
                                      </p:tavLst>
                                    </p:anim>
                                    <p:anim calcmode="lin" valueType="num">
                                      <p:cBhvr additive="base">
                                        <p:cTn id="8" dur="500" fill="hold"/>
                                        <p:tgtEl>
                                          <p:spTgt spid="8499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p:bldP spid="10" grpId="0"/>
      <p:bldP spid="11"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395536" y="113700"/>
            <a:ext cx="8352928" cy="1200329"/>
          </a:xfrm>
          <a:prstGeom prst="rect">
            <a:avLst/>
          </a:prstGeom>
          <a:noFill/>
        </p:spPr>
        <p:txBody>
          <a:bodyPr wrap="square" rtlCol="0">
            <a:spAutoFit/>
          </a:bodyPr>
          <a:lstStyle/>
          <a:p>
            <a:r>
              <a:rPr lang="en-US" altLang="zh-CN" sz="2400" dirty="0"/>
              <a:t>31</a:t>
            </a:r>
            <a:r>
              <a:rPr lang="zh-CN" altLang="zh-CN" sz="2400" dirty="0"/>
              <a:t>．</a:t>
            </a:r>
            <a:r>
              <a:rPr lang="en-US" altLang="zh-CN" sz="2400" dirty="0"/>
              <a:t>(2018</a:t>
            </a:r>
            <a:r>
              <a:rPr lang="zh-CN" altLang="zh-CN" sz="2400" dirty="0"/>
              <a:t>年全国卷</a:t>
            </a:r>
            <a:r>
              <a:rPr lang="en-US" altLang="zh-CN" sz="2400" dirty="0"/>
              <a:t>I)</a:t>
            </a:r>
            <a:r>
              <a:rPr lang="zh-CN" altLang="zh-CN" sz="2400" dirty="0"/>
              <a:t>图</a:t>
            </a:r>
            <a:r>
              <a:rPr lang="en-US" altLang="zh-CN" sz="2400" dirty="0"/>
              <a:t>7</a:t>
            </a:r>
            <a:r>
              <a:rPr lang="zh-CN" altLang="zh-CN" sz="2400" dirty="0"/>
              <a:t>是</a:t>
            </a:r>
            <a:r>
              <a:rPr lang="en-US" altLang="zh-CN" sz="2400" dirty="0"/>
              <a:t>1953</a:t>
            </a:r>
            <a:r>
              <a:rPr lang="zh-CN" altLang="zh-CN" sz="2400" dirty="0"/>
              <a:t>年的一幅漫画，描绘了资源勘探队员来到深山，手持“邀请函”叩响山洞大门的情景。这反映了当时我国</a:t>
            </a:r>
            <a:r>
              <a:rPr lang="en-US" altLang="zh-CN" sz="2400" dirty="0"/>
              <a:t>(</a:t>
            </a:r>
            <a:r>
              <a:rPr lang="zh-CN" altLang="zh-CN" sz="2400" dirty="0"/>
              <a:t>　　</a:t>
            </a:r>
            <a:r>
              <a:rPr lang="en-US" altLang="zh-CN" sz="2400" dirty="0"/>
              <a:t>)</a:t>
            </a:r>
            <a:endParaRPr lang="zh-CN" altLang="zh-CN" sz="2400" dirty="0"/>
          </a:p>
        </p:txBody>
      </p:sp>
      <p:pic>
        <p:nvPicPr>
          <p:cNvPr id="7170" name="图片 14" descr="W7O2Q@L)DPD3DK[S%A%ML9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253965"/>
            <a:ext cx="2809875"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p:nvPr/>
        </p:nvSpPr>
        <p:spPr>
          <a:xfrm>
            <a:off x="261163" y="3263740"/>
            <a:ext cx="8775333" cy="830997"/>
          </a:xfrm>
          <a:prstGeom prst="rect">
            <a:avLst/>
          </a:prstGeom>
          <a:noFill/>
        </p:spPr>
        <p:txBody>
          <a:bodyPr wrap="square" rtlCol="0">
            <a:spAutoFit/>
          </a:bodyPr>
          <a:lstStyle/>
          <a:p>
            <a:r>
              <a:rPr lang="en-US" altLang="zh-CN" sz="2400" dirty="0"/>
              <a:t>A</a:t>
            </a:r>
            <a:r>
              <a:rPr lang="zh-CN" altLang="zh-CN" sz="2400" dirty="0"/>
              <a:t>．已经初步改变工业落后局面</a:t>
            </a:r>
            <a:r>
              <a:rPr lang="en-US" altLang="zh-CN" sz="2400" dirty="0"/>
              <a:t>  </a:t>
            </a:r>
            <a:r>
              <a:rPr lang="en-US" altLang="zh-CN" sz="2400" dirty="0" smtClean="0"/>
              <a:t>B</a:t>
            </a:r>
            <a:r>
              <a:rPr lang="zh-CN" altLang="zh-CN" sz="2400" dirty="0"/>
              <a:t>．开始进行对矿产资源的开采</a:t>
            </a:r>
          </a:p>
          <a:p>
            <a:r>
              <a:rPr lang="en-US" altLang="zh-CN" sz="2400" dirty="0"/>
              <a:t>C</a:t>
            </a:r>
            <a:r>
              <a:rPr lang="zh-CN" altLang="zh-CN" sz="2400" dirty="0"/>
              <a:t>．国民经济调整任务基本完成</a:t>
            </a:r>
            <a:r>
              <a:rPr lang="en-US" altLang="zh-CN" sz="2400" dirty="0"/>
              <a:t>  </a:t>
            </a:r>
            <a:r>
              <a:rPr lang="en-US" altLang="zh-CN" sz="2400" dirty="0" smtClean="0"/>
              <a:t>D</a:t>
            </a:r>
            <a:r>
              <a:rPr lang="zh-CN" altLang="zh-CN" sz="2400" dirty="0"/>
              <a:t>．大规模的经济建设正在展开</a:t>
            </a:r>
          </a:p>
        </p:txBody>
      </p:sp>
      <p:sp>
        <p:nvSpPr>
          <p:cNvPr id="6" name="文本框 5"/>
          <p:cNvSpPr txBox="1"/>
          <p:nvPr/>
        </p:nvSpPr>
        <p:spPr>
          <a:xfrm>
            <a:off x="261162" y="4136062"/>
            <a:ext cx="8882837" cy="2677656"/>
          </a:xfrm>
          <a:prstGeom prst="rect">
            <a:avLst/>
          </a:prstGeom>
          <a:noFill/>
        </p:spPr>
        <p:txBody>
          <a:bodyPr wrap="square" rtlCol="0">
            <a:spAutoFit/>
          </a:bodyPr>
          <a:lstStyle/>
          <a:p>
            <a:r>
              <a:rPr lang="zh-CN" altLang="zh-CN" sz="2400" dirty="0"/>
              <a:t>【解析】</a:t>
            </a:r>
            <a:r>
              <a:rPr lang="en-US" altLang="zh-CN" sz="2400" dirty="0"/>
              <a:t>1957</a:t>
            </a:r>
            <a:r>
              <a:rPr lang="zh-CN" altLang="zh-CN" sz="2400" dirty="0"/>
              <a:t>年一五计划的完成初步改变了我国工业落后的面貌，与材料时间“</a:t>
            </a:r>
            <a:r>
              <a:rPr lang="en-US" altLang="zh-CN" sz="2400" dirty="0"/>
              <a:t>1953</a:t>
            </a:r>
            <a:r>
              <a:rPr lang="zh-CN" altLang="zh-CN" sz="2400" dirty="0"/>
              <a:t>年”不符，故</a:t>
            </a:r>
            <a:r>
              <a:rPr lang="en-US" altLang="zh-CN" sz="2400" dirty="0"/>
              <a:t>A</a:t>
            </a:r>
            <a:r>
              <a:rPr lang="zh-CN" altLang="zh-CN" sz="2400" dirty="0"/>
              <a:t>项错误；中国古代就已经开始开采矿产，“开始”说法有误，故</a:t>
            </a:r>
            <a:r>
              <a:rPr lang="en-US" altLang="zh-CN" sz="2400" dirty="0"/>
              <a:t>B</a:t>
            </a:r>
            <a:r>
              <a:rPr lang="zh-CN" altLang="zh-CN" sz="2400" dirty="0"/>
              <a:t>项错误；</a:t>
            </a:r>
            <a:r>
              <a:rPr lang="en-US" altLang="zh-CN" sz="2400" dirty="0"/>
              <a:t>1965</a:t>
            </a:r>
            <a:r>
              <a:rPr lang="zh-CN" altLang="zh-CN" sz="2400" dirty="0"/>
              <a:t>年国民经济调整任务基本完成，与材料时间不符，故</a:t>
            </a:r>
            <a:r>
              <a:rPr lang="en-US" altLang="zh-CN" sz="2400" dirty="0"/>
              <a:t>C</a:t>
            </a:r>
            <a:r>
              <a:rPr lang="zh-CN" altLang="zh-CN" sz="2400" dirty="0"/>
              <a:t>项错误；</a:t>
            </a:r>
            <a:r>
              <a:rPr lang="en-US" altLang="zh-CN" sz="2400" dirty="0">
                <a:solidFill>
                  <a:srgbClr val="FF0000"/>
                </a:solidFill>
              </a:rPr>
              <a:t>1953</a:t>
            </a:r>
            <a:r>
              <a:rPr lang="zh-CN" altLang="zh-CN" sz="2400" dirty="0">
                <a:solidFill>
                  <a:srgbClr val="FF0000"/>
                </a:solidFill>
              </a:rPr>
              <a:t>年我国开始实行第一个五年计划，优先发展重工业，对矿产资源需求极大，漫画反映了大规模经济建设对矿产资源的需求，</a:t>
            </a:r>
            <a:r>
              <a:rPr lang="zh-CN" altLang="zh-CN" sz="2400" dirty="0"/>
              <a:t>故</a:t>
            </a:r>
            <a:r>
              <a:rPr lang="en-US" altLang="zh-CN" sz="2400" dirty="0"/>
              <a:t>D</a:t>
            </a:r>
            <a:r>
              <a:rPr lang="zh-CN" altLang="zh-CN" sz="2400" dirty="0"/>
              <a:t>项正确</a:t>
            </a:r>
            <a:r>
              <a:rPr lang="zh-CN" altLang="zh-CN" sz="2400" dirty="0" smtClean="0"/>
              <a:t>。</a:t>
            </a:r>
            <a:endParaRPr lang="en-US" altLang="zh-CN" sz="2400" dirty="0" smtClean="0"/>
          </a:p>
          <a:p>
            <a:r>
              <a:rPr lang="zh-CN" altLang="zh-CN" sz="2400" dirty="0"/>
              <a:t>【答案】</a:t>
            </a:r>
            <a:r>
              <a:rPr lang="en-US" altLang="zh-CN" sz="2400" dirty="0" smtClean="0"/>
              <a:t>D</a:t>
            </a:r>
            <a:endParaRPr lang="zh-CN" altLang="zh-CN" sz="2400" dirty="0"/>
          </a:p>
        </p:txBody>
      </p:sp>
    </p:spTree>
    <p:extLst>
      <p:ext uri="{BB962C8B-B14F-4D97-AF65-F5344CB8AC3E}">
        <p14:creationId xmlns:p14="http://schemas.microsoft.com/office/powerpoint/2010/main" val="4193569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0"/>
                                        </p:tgtEl>
                                        <p:attrNameLst>
                                          <p:attrName>style.visibility</p:attrName>
                                        </p:attrNameLst>
                                      </p:cBhvr>
                                      <p:to>
                                        <p:strVal val="visible"/>
                                      </p:to>
                                    </p:set>
                                    <p:anim calcmode="lin" valueType="num">
                                      <p:cBhvr additive="base">
                                        <p:cTn id="13" dur="500" fill="hold"/>
                                        <p:tgtEl>
                                          <p:spTgt spid="7170"/>
                                        </p:tgtEl>
                                        <p:attrNameLst>
                                          <p:attrName>ppt_x</p:attrName>
                                        </p:attrNameLst>
                                      </p:cBhvr>
                                      <p:tavLst>
                                        <p:tav tm="0">
                                          <p:val>
                                            <p:strVal val="#ppt_x"/>
                                          </p:val>
                                        </p:tav>
                                        <p:tav tm="100000">
                                          <p:val>
                                            <p:strVal val="#ppt_x"/>
                                          </p:val>
                                        </p:tav>
                                      </p:tavLst>
                                    </p:anim>
                                    <p:anim calcmode="lin" valueType="num">
                                      <p:cBhvr additive="base">
                                        <p:cTn id="14"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文本框 3"/>
          <p:cNvSpPr txBox="1"/>
          <p:nvPr/>
        </p:nvSpPr>
        <p:spPr>
          <a:xfrm>
            <a:off x="323528" y="259777"/>
            <a:ext cx="8568952" cy="707886"/>
          </a:xfrm>
          <a:prstGeom prst="rect">
            <a:avLst/>
          </a:prstGeom>
          <a:noFill/>
        </p:spPr>
        <p:txBody>
          <a:bodyPr wrap="square" rtlCol="0">
            <a:spAutoFit/>
          </a:bodyPr>
          <a:lstStyle/>
          <a:p>
            <a:r>
              <a:rPr lang="en-US" altLang="zh-CN" sz="2000" dirty="0"/>
              <a:t>35</a:t>
            </a:r>
            <a:r>
              <a:rPr lang="zh-CN" altLang="zh-CN" sz="2000" dirty="0"/>
              <a:t>．</a:t>
            </a:r>
            <a:r>
              <a:rPr lang="en-US" altLang="zh-CN" sz="2000" dirty="0"/>
              <a:t>(2018</a:t>
            </a:r>
            <a:r>
              <a:rPr lang="zh-CN" altLang="zh-CN" sz="2000" dirty="0"/>
              <a:t>年全国卷</a:t>
            </a:r>
            <a:r>
              <a:rPr lang="en-US" altLang="zh-CN" sz="2000" dirty="0"/>
              <a:t>I)</a:t>
            </a:r>
            <a:r>
              <a:rPr lang="zh-CN" altLang="zh-CN" sz="2000" dirty="0"/>
              <a:t>图</a:t>
            </a:r>
            <a:r>
              <a:rPr lang="en-US" altLang="zh-CN" sz="2000" dirty="0"/>
              <a:t>8</a:t>
            </a:r>
            <a:r>
              <a:rPr lang="zh-CN" altLang="zh-CN" sz="2000" dirty="0"/>
              <a:t>反映了</a:t>
            </a:r>
            <a:r>
              <a:rPr lang="en-US" altLang="zh-CN" sz="2000" dirty="0"/>
              <a:t>1945</a:t>
            </a:r>
            <a:r>
              <a:rPr lang="zh-CN" altLang="zh-CN" sz="2000" dirty="0"/>
              <a:t>～</a:t>
            </a:r>
            <a:r>
              <a:rPr lang="en-US" altLang="zh-CN" sz="2000" dirty="0"/>
              <a:t>1975</a:t>
            </a:r>
            <a:r>
              <a:rPr lang="zh-CN" altLang="zh-CN" sz="2000" dirty="0"/>
              <a:t>年间联合国成员国的变化情况，这表明</a:t>
            </a:r>
            <a:r>
              <a:rPr lang="en-US" altLang="zh-CN" sz="2000" dirty="0"/>
              <a:t>(</a:t>
            </a:r>
            <a:r>
              <a:rPr lang="zh-CN" altLang="zh-CN" sz="2000" dirty="0"/>
              <a:t>　　</a:t>
            </a:r>
            <a:r>
              <a:rPr lang="en-US" altLang="zh-CN" sz="2000" dirty="0"/>
              <a:t>)</a:t>
            </a:r>
            <a:endParaRPr lang="zh-CN" altLang="zh-CN" sz="2000" dirty="0"/>
          </a:p>
        </p:txBody>
      </p:sp>
      <p:pic>
        <p:nvPicPr>
          <p:cNvPr id="8194" name="图片 15" descr="CKXF63F{}4AZ$@963`%P5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050995"/>
            <a:ext cx="37909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467544" y="3140968"/>
            <a:ext cx="8208912" cy="830997"/>
          </a:xfrm>
          <a:prstGeom prst="rect">
            <a:avLst/>
          </a:prstGeom>
          <a:noFill/>
        </p:spPr>
        <p:txBody>
          <a:bodyPr wrap="square" rtlCol="0">
            <a:spAutoFit/>
          </a:bodyPr>
          <a:lstStyle/>
          <a:p>
            <a:r>
              <a:rPr lang="en-US" altLang="zh-CN" sz="2400" dirty="0"/>
              <a:t>A</a:t>
            </a:r>
            <a:r>
              <a:rPr lang="zh-CN" altLang="zh-CN" sz="2400" dirty="0"/>
              <a:t>．第三世界发展壮大</a:t>
            </a:r>
            <a:r>
              <a:rPr lang="en-US" altLang="zh-CN" sz="2400" dirty="0"/>
              <a:t>            </a:t>
            </a:r>
            <a:r>
              <a:rPr lang="en-US" altLang="zh-CN" sz="2400" dirty="0" smtClean="0"/>
              <a:t>B</a:t>
            </a:r>
            <a:r>
              <a:rPr lang="zh-CN" altLang="zh-CN" sz="2400" dirty="0"/>
              <a:t>．欧共体的成员增加</a:t>
            </a:r>
          </a:p>
          <a:p>
            <a:r>
              <a:rPr lang="en-US" altLang="zh-CN" sz="2400" dirty="0"/>
              <a:t>C</a:t>
            </a:r>
            <a:r>
              <a:rPr lang="zh-CN" altLang="zh-CN" sz="2400" dirty="0"/>
              <a:t>．世界贸易范围明显扩大</a:t>
            </a:r>
            <a:r>
              <a:rPr lang="en-US" altLang="zh-CN" sz="2400" dirty="0"/>
              <a:t>    </a:t>
            </a:r>
            <a:r>
              <a:rPr lang="en-US" altLang="zh-CN" sz="2400" dirty="0" smtClean="0"/>
              <a:t>D</a:t>
            </a:r>
            <a:r>
              <a:rPr lang="zh-CN" altLang="zh-CN" sz="2400" dirty="0"/>
              <a:t>．经济区域化的趋势加强</a:t>
            </a:r>
          </a:p>
        </p:txBody>
      </p:sp>
      <p:sp>
        <p:nvSpPr>
          <p:cNvPr id="7" name="文本框 6"/>
          <p:cNvSpPr txBox="1"/>
          <p:nvPr/>
        </p:nvSpPr>
        <p:spPr>
          <a:xfrm>
            <a:off x="126419" y="3971965"/>
            <a:ext cx="8891161" cy="3046988"/>
          </a:xfrm>
          <a:prstGeom prst="rect">
            <a:avLst/>
          </a:prstGeom>
          <a:noFill/>
        </p:spPr>
        <p:txBody>
          <a:bodyPr wrap="square" rtlCol="0">
            <a:spAutoFit/>
          </a:bodyPr>
          <a:lstStyle/>
          <a:p>
            <a:r>
              <a:rPr lang="zh-CN" altLang="zh-CN" sz="2400" dirty="0"/>
              <a:t>【解析】根据图中联合国成员数量的洲际分布变化可知从</a:t>
            </a:r>
            <a:r>
              <a:rPr lang="en-US" altLang="zh-CN" sz="2400" dirty="0"/>
              <a:t>1945</a:t>
            </a:r>
            <a:r>
              <a:rPr lang="zh-CN" altLang="zh-CN" sz="2400" dirty="0"/>
              <a:t>到</a:t>
            </a:r>
            <a:r>
              <a:rPr lang="en-US" altLang="zh-CN" sz="2400" dirty="0"/>
              <a:t>1975</a:t>
            </a:r>
            <a:r>
              <a:rPr lang="zh-CN" altLang="zh-CN" sz="2400" dirty="0"/>
              <a:t>年，亚洲和非洲成员国明显增多，而亚非国家多为第三世界国家，说明第三世界发展壮大，故</a:t>
            </a:r>
            <a:r>
              <a:rPr lang="en-US" altLang="zh-CN" sz="2400" dirty="0"/>
              <a:t>A</a:t>
            </a:r>
            <a:r>
              <a:rPr lang="zh-CN" altLang="zh-CN" sz="2400" dirty="0"/>
              <a:t>项正确；从图中可以看出</a:t>
            </a:r>
            <a:r>
              <a:rPr lang="en-US" altLang="zh-CN" sz="2400" dirty="0"/>
              <a:t>1945</a:t>
            </a:r>
            <a:r>
              <a:rPr lang="zh-CN" altLang="zh-CN" sz="2400" dirty="0"/>
              <a:t>到</a:t>
            </a:r>
            <a:r>
              <a:rPr lang="en-US" altLang="zh-CN" sz="2400" dirty="0"/>
              <a:t>1975</a:t>
            </a:r>
            <a:r>
              <a:rPr lang="zh-CN" altLang="zh-CN" sz="2400" dirty="0"/>
              <a:t>年欧洲成员国增加，但不能反映欧共体成员增加，并且这也不材料反映的主旨，故</a:t>
            </a:r>
            <a:r>
              <a:rPr lang="en-US" altLang="zh-CN" sz="2400" dirty="0"/>
              <a:t>B</a:t>
            </a:r>
            <a:r>
              <a:rPr lang="zh-CN" altLang="zh-CN" sz="2400" dirty="0"/>
              <a:t>项错误；材料反映的是联合国成员变化情况，与世界贸易无关，故</a:t>
            </a:r>
            <a:r>
              <a:rPr lang="en-US" altLang="zh-CN" sz="2400" dirty="0"/>
              <a:t>C</a:t>
            </a:r>
            <a:r>
              <a:rPr lang="zh-CN" altLang="zh-CN" sz="2400" dirty="0"/>
              <a:t>项错误；材料反映的是联合国成员变化情况，并未体现经济区域化，故</a:t>
            </a:r>
            <a:r>
              <a:rPr lang="en-US" altLang="zh-CN" sz="2400" dirty="0"/>
              <a:t>D</a:t>
            </a:r>
            <a:r>
              <a:rPr lang="zh-CN" altLang="zh-CN" sz="2400" dirty="0"/>
              <a:t>项错误。</a:t>
            </a:r>
          </a:p>
          <a:p>
            <a:r>
              <a:rPr lang="zh-CN" altLang="zh-CN" sz="2400" dirty="0"/>
              <a:t>【答案】</a:t>
            </a:r>
            <a:r>
              <a:rPr lang="en-US" altLang="zh-CN" sz="2400" dirty="0"/>
              <a:t>A</a:t>
            </a:r>
            <a:endParaRPr lang="zh-CN" altLang="zh-CN" sz="2400" dirty="0"/>
          </a:p>
        </p:txBody>
      </p:sp>
    </p:spTree>
    <p:extLst>
      <p:ext uri="{BB962C8B-B14F-4D97-AF65-F5344CB8AC3E}">
        <p14:creationId xmlns:p14="http://schemas.microsoft.com/office/powerpoint/2010/main" val="160780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additive="base">
                                        <p:cTn id="13" dur="500" fill="hold"/>
                                        <p:tgtEl>
                                          <p:spTgt spid="8194"/>
                                        </p:tgtEl>
                                        <p:attrNameLst>
                                          <p:attrName>ppt_x</p:attrName>
                                        </p:attrNameLst>
                                      </p:cBhvr>
                                      <p:tavLst>
                                        <p:tav tm="0">
                                          <p:val>
                                            <p:strVal val="#ppt_x"/>
                                          </p:val>
                                        </p:tav>
                                        <p:tav tm="100000">
                                          <p:val>
                                            <p:strVal val="#ppt_x"/>
                                          </p:val>
                                        </p:tav>
                                      </p:tavLst>
                                    </p:anim>
                                    <p:anim calcmode="lin" valueType="num">
                                      <p:cBhvr additive="base">
                                        <p:cTn id="14"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（四）考题分析</a:t>
            </a:r>
            <a:endParaRPr lang="zh-CN" altLang="en-US" sz="4400" b="1" dirty="0">
              <a:latin typeface="华文行楷" panose="02010800040101010101" charset="-122"/>
              <a:ea typeface="华文行楷" panose="02010800040101010101" charset="-122"/>
            </a:endParaRPr>
          </a:p>
        </p:txBody>
      </p:sp>
      <p:grpSp>
        <p:nvGrpSpPr>
          <p:cNvPr id="3" name="组合 2"/>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5" name="矩形 4"/>
          <p:cNvSpPr/>
          <p:nvPr/>
        </p:nvSpPr>
        <p:spPr>
          <a:xfrm>
            <a:off x="289973" y="753533"/>
            <a:ext cx="8322586" cy="584775"/>
          </a:xfrm>
          <a:prstGeom prst="rect">
            <a:avLst/>
          </a:prstGeom>
        </p:spPr>
        <p:txBody>
          <a:bodyPr wrap="square">
            <a:spAutoFit/>
          </a:bodyPr>
          <a:lstStyle/>
          <a:p>
            <a:r>
              <a:rPr lang="zh-CN" altLang="en-US" sz="3200" b="1" dirty="0" smtClean="0">
                <a:solidFill>
                  <a:srgbClr val="2F2BEF"/>
                </a:solidFill>
              </a:rPr>
              <a:t>（</a:t>
            </a:r>
            <a:r>
              <a:rPr lang="en-US" altLang="zh-CN" sz="3200" b="1" dirty="0" smtClean="0">
                <a:solidFill>
                  <a:srgbClr val="2F2BEF"/>
                </a:solidFill>
              </a:rPr>
              <a:t>4</a:t>
            </a:r>
            <a:r>
              <a:rPr lang="zh-CN" altLang="en-US" sz="3200" b="1" dirty="0" smtClean="0">
                <a:solidFill>
                  <a:srgbClr val="2F2BEF"/>
                </a:solidFill>
              </a:rPr>
              <a:t>）</a:t>
            </a:r>
            <a:r>
              <a:rPr lang="zh-CN" altLang="en-US" sz="3200" b="1" dirty="0">
                <a:latin typeface="黑体" panose="02010609060101010101" pitchFamily="49" charset="-122"/>
                <a:ea typeface="黑体" panose="02010609060101010101" pitchFamily="49" charset="-122"/>
              </a:rPr>
              <a:t>试题边界意识不</a:t>
            </a:r>
            <a:r>
              <a:rPr lang="zh-CN" altLang="en-US" sz="3200" b="1" dirty="0" smtClean="0">
                <a:latin typeface="黑体" panose="02010609060101010101" pitchFamily="49" charset="-122"/>
                <a:ea typeface="黑体" panose="02010609060101010101" pitchFamily="49" charset="-122"/>
              </a:rPr>
              <a:t>清</a:t>
            </a:r>
            <a:r>
              <a:rPr lang="zh-CN" altLang="zh-CN" sz="2000" b="1" dirty="0" smtClean="0">
                <a:solidFill>
                  <a:srgbClr val="2F2BEF"/>
                </a:solidFill>
              </a:rPr>
              <a:t>有效</a:t>
            </a:r>
            <a:r>
              <a:rPr lang="zh-CN" altLang="zh-CN" sz="2000" b="1" dirty="0">
                <a:solidFill>
                  <a:srgbClr val="2F2BEF"/>
                </a:solidFill>
              </a:rPr>
              <a:t>处理选修教材的知识</a:t>
            </a:r>
            <a:endParaRPr lang="zh-CN" altLang="zh-CN" sz="2000" dirty="0">
              <a:solidFill>
                <a:srgbClr val="2F2BEF"/>
              </a:solidFill>
            </a:endParaRPr>
          </a:p>
        </p:txBody>
      </p:sp>
      <p:sp>
        <p:nvSpPr>
          <p:cNvPr id="15" name="Text Box 4"/>
          <p:cNvSpPr txBox="1">
            <a:spLocks noChangeArrowheads="1"/>
          </p:cNvSpPr>
          <p:nvPr/>
        </p:nvSpPr>
        <p:spPr bwMode="auto">
          <a:xfrm>
            <a:off x="84920" y="1458119"/>
            <a:ext cx="8732692" cy="50783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800100" indent="-342900" eaLnBrk="0" hangingPunct="0">
              <a:defRPr>
                <a:solidFill>
                  <a:schemeClr val="tx1"/>
                </a:solidFill>
                <a:latin typeface="Arial" panose="020B0604020202020204" pitchFamily="34" charset="0"/>
                <a:ea typeface="宋体" panose="02010600030101010101" pitchFamily="2" charset="-122"/>
              </a:defRPr>
            </a:lvl2pPr>
            <a:lvl3pPr marL="1257300" indent="-342900" eaLnBrk="0" hangingPunct="0">
              <a:defRPr>
                <a:solidFill>
                  <a:schemeClr val="tx1"/>
                </a:solidFill>
                <a:latin typeface="Arial" panose="020B0604020202020204" pitchFamily="34" charset="0"/>
                <a:ea typeface="宋体" panose="02010600030101010101" pitchFamily="2" charset="-122"/>
              </a:defRPr>
            </a:lvl3pPr>
            <a:lvl4pPr marL="1714500" indent="-342900" eaLnBrk="0" hangingPunct="0">
              <a:defRPr>
                <a:solidFill>
                  <a:schemeClr val="tx1"/>
                </a:solidFill>
                <a:latin typeface="Arial" panose="020B0604020202020204" pitchFamily="34" charset="0"/>
                <a:ea typeface="宋体" panose="02010600030101010101" pitchFamily="2" charset="-122"/>
              </a:defRPr>
            </a:lvl4pPr>
            <a:lvl5pPr marL="2171700" indent="-342900" eaLnBrk="0" hangingPunct="0">
              <a:defRPr>
                <a:solidFill>
                  <a:schemeClr val="tx1"/>
                </a:solidFill>
                <a:latin typeface="Arial" panose="020B0604020202020204" pitchFamily="34" charset="0"/>
                <a:ea typeface="宋体" panose="02010600030101010101" pitchFamily="2" charset="-122"/>
              </a:defRPr>
            </a:lvl5pPr>
            <a:lvl6pPr marL="26289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smtClean="0"/>
              <a:t>          </a:t>
            </a:r>
            <a:r>
              <a:rPr lang="zh-CN" altLang="zh-CN" sz="2000" dirty="0" smtClean="0"/>
              <a:t>据</a:t>
            </a:r>
            <a:r>
              <a:rPr lang="zh-CN" altLang="zh-CN" sz="2000" dirty="0"/>
              <a:t>笔者所知，一些老师在处理选修教材时，往往是从每本选修教材中抽出一两个主题较典型、较重要的单元进行讲述，重在教授学生如何解答选修试题的技巧及相关答题要点。当然，这种处理方式很为实用。毕竟，三道选修试题所选材料及问题答案绝大多数并非来自于教材</a:t>
            </a:r>
            <a:r>
              <a:rPr lang="zh-CN" altLang="zh-CN" sz="2000" dirty="0" smtClean="0"/>
              <a:t>。</a:t>
            </a:r>
            <a:endParaRPr lang="en-US" altLang="zh-CN" sz="2000" dirty="0" smtClean="0"/>
          </a:p>
          <a:p>
            <a:r>
              <a:rPr lang="en-US" altLang="zh-CN" sz="2400" dirty="0"/>
              <a:t> </a:t>
            </a:r>
            <a:r>
              <a:rPr lang="en-US" altLang="zh-CN" sz="2400" dirty="0" smtClean="0"/>
              <a:t>        </a:t>
            </a:r>
            <a:r>
              <a:rPr lang="zh-CN" altLang="zh-CN" sz="2400" dirty="0" smtClean="0"/>
              <a:t>然而</a:t>
            </a:r>
            <a:r>
              <a:rPr lang="zh-CN" altLang="zh-CN" sz="2400" dirty="0"/>
              <a:t>，在今年的高考中，全国Ⅰ卷的</a:t>
            </a:r>
            <a:r>
              <a:rPr lang="en-US" altLang="zh-CN" sz="2400" dirty="0"/>
              <a:t>41</a:t>
            </a:r>
            <a:r>
              <a:rPr lang="zh-CN" altLang="zh-CN" sz="2400" dirty="0"/>
              <a:t>题涉及到了清末新政，</a:t>
            </a:r>
            <a:r>
              <a:rPr lang="en-US" altLang="zh-CN" sz="2400" dirty="0"/>
              <a:t>46</a:t>
            </a:r>
            <a:r>
              <a:rPr lang="zh-CN" altLang="zh-CN" sz="2400" dirty="0"/>
              <a:t>题涉及到了英法的绥靖政策、苏德战争、太平洋战争、世界反法西斯同盟的形成、全国Ⅲ卷的</a:t>
            </a:r>
            <a:r>
              <a:rPr lang="en-US" altLang="zh-CN" sz="2400" dirty="0"/>
              <a:t>47</a:t>
            </a:r>
            <a:r>
              <a:rPr lang="zh-CN" altLang="zh-CN" sz="2400" dirty="0"/>
              <a:t>题涉及到了唐太宗的历史功绩。而上述内容在</a:t>
            </a:r>
            <a:r>
              <a:rPr lang="zh-CN" altLang="zh-CN" sz="2400" dirty="0">
                <a:solidFill>
                  <a:srgbClr val="FF0000"/>
                </a:solidFill>
              </a:rPr>
              <a:t>选修教材里都能一一找到</a:t>
            </a:r>
            <a:r>
              <a:rPr lang="zh-CN" altLang="zh-CN" sz="2400" dirty="0"/>
              <a:t>。考生若对此掌握不牢，欲得高分颇有难度</a:t>
            </a:r>
            <a:r>
              <a:rPr lang="zh-CN" altLang="zh-CN" sz="2400" dirty="0" smtClean="0"/>
              <a:t>。</a:t>
            </a:r>
            <a:endParaRPr lang="en-US" altLang="zh-CN" sz="2400" dirty="0" smtClean="0"/>
          </a:p>
          <a:p>
            <a:r>
              <a:rPr lang="en-US" altLang="zh-CN" sz="2400" dirty="0"/>
              <a:t> </a:t>
            </a:r>
            <a:r>
              <a:rPr lang="en-US" altLang="zh-CN" sz="2400" dirty="0" smtClean="0"/>
              <a:t>       </a:t>
            </a:r>
            <a:r>
              <a:rPr lang="zh-CN" altLang="zh-CN" sz="2400" dirty="0" smtClean="0"/>
              <a:t>因此</a:t>
            </a:r>
            <a:r>
              <a:rPr lang="zh-CN" altLang="zh-CN" sz="2400" dirty="0"/>
              <a:t>，笔者认为，在高三复习后期，我们还是需要根据每一年的考试大纲将所涉及到的单元进行重新整理，</a:t>
            </a:r>
            <a:r>
              <a:rPr lang="zh-CN" altLang="zh-CN" sz="2400" dirty="0">
                <a:solidFill>
                  <a:srgbClr val="FF0000"/>
                </a:solidFill>
              </a:rPr>
              <a:t>最好能将其与必修内容重新整合</a:t>
            </a:r>
            <a:r>
              <a:rPr lang="zh-CN" altLang="zh-CN" sz="2400" dirty="0"/>
              <a:t>，构建知识体系，树立起学生的时空观念。例如，但凡谈到</a:t>
            </a:r>
            <a:r>
              <a:rPr lang="en-US" altLang="zh-CN" sz="2400" dirty="0"/>
              <a:t>20</a:t>
            </a:r>
            <a:r>
              <a:rPr lang="zh-CN" altLang="zh-CN" sz="2400" dirty="0"/>
              <a:t>世纪初期晚清的相关改革，就能想到清末新政、预备立宪。</a:t>
            </a:r>
          </a:p>
        </p:txBody>
      </p:sp>
    </p:spTree>
    <p:extLst>
      <p:ext uri="{BB962C8B-B14F-4D97-AF65-F5344CB8AC3E}">
        <p14:creationId xmlns:p14="http://schemas.microsoft.com/office/powerpoint/2010/main" val="216936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 calcmode="lin" valueType="num">
                                      <p:cBhvr additive="base">
                                        <p:cTn id="13"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2" end="2"/>
                                            </p:txEl>
                                          </p:spTgt>
                                        </p:tgtEl>
                                        <p:attrNameLst>
                                          <p:attrName>style.visibility</p:attrName>
                                        </p:attrNameLst>
                                      </p:cBhvr>
                                      <p:to>
                                        <p:strVal val="visible"/>
                                      </p:to>
                                    </p:set>
                                    <p:anim calcmode="lin" valueType="num">
                                      <p:cBhvr additive="base">
                                        <p:cTn id="1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5191" name="圆角矩形 223255"/>
          <p:cNvSpPr>
            <a:spLocks noChangeArrowheads="1"/>
          </p:cNvSpPr>
          <p:nvPr/>
        </p:nvSpPr>
        <p:spPr bwMode="auto">
          <a:xfrm>
            <a:off x="2534920" y="2715260"/>
            <a:ext cx="4040505" cy="952500"/>
          </a:xfrm>
          <a:prstGeom prst="roundRect">
            <a:avLst>
              <a:gd name="adj" fmla="val 10889"/>
            </a:avLst>
          </a:prstGeom>
          <a:solidFill>
            <a:srgbClr val="FFFFCC"/>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192" name="组合 223256"/>
          <p:cNvGrpSpPr/>
          <p:nvPr/>
        </p:nvGrpSpPr>
        <p:grpSpPr bwMode="auto">
          <a:xfrm>
            <a:off x="2379052" y="2821940"/>
            <a:ext cx="1108407" cy="779145"/>
            <a:chOff x="-174" y="0"/>
            <a:chExt cx="1198" cy="746"/>
          </a:xfrm>
        </p:grpSpPr>
        <p:sp>
          <p:nvSpPr>
            <p:cNvPr id="135193" name="圆角矩形 223257"/>
            <p:cNvSpPr>
              <a:spLocks noChangeArrowheads="1"/>
            </p:cNvSpPr>
            <p:nvPr/>
          </p:nvSpPr>
          <p:spPr bwMode="auto">
            <a:xfrm>
              <a:off x="48" y="0"/>
              <a:ext cx="768" cy="746"/>
            </a:xfrm>
            <a:prstGeom prst="roundRect">
              <a:avLst>
                <a:gd name="adj" fmla="val 11921"/>
              </a:avLst>
            </a:prstGeom>
            <a:gradFill rotWithShape="1">
              <a:gsLst>
                <a:gs pos="0">
                  <a:schemeClr val="folHlink"/>
                </a:gs>
                <a:gs pos="100000">
                  <a:srgbClr val="567300"/>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35194" name="任意多边形 223258"/>
            <p:cNvSpPr>
              <a:spLocks noChangeArrowheads="1"/>
            </p:cNvSpPr>
            <p:nvPr/>
          </p:nvSpPr>
          <p:spPr bwMode="auto">
            <a:xfrm>
              <a:off x="96" y="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E683"/>
                </a:gs>
                <a:gs pos="100000">
                  <a:schemeClr val="folHlink">
                    <a:alpha val="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3260" name="文本框 223259"/>
            <p:cNvSpPr txBox="1">
              <a:spLocks noChangeArrowheads="1"/>
            </p:cNvSpPr>
            <p:nvPr/>
          </p:nvSpPr>
          <p:spPr bwMode="auto">
            <a:xfrm>
              <a:off x="-174" y="103"/>
              <a:ext cx="1198"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2</a:t>
              </a:r>
              <a:r>
                <a:rPr lang="zh-CN" altLang="en-US" sz="3000">
                  <a:solidFill>
                    <a:srgbClr val="FFFFFF"/>
                  </a:solidFill>
                  <a:effectLst>
                    <a:outerShdw blurRad="38100" dist="38100" dir="2700000" algn="tl">
                      <a:srgbClr val="C0C0C0"/>
                    </a:outerShdw>
                  </a:effectLst>
                </a:rPr>
                <a:t>）</a:t>
              </a:r>
            </a:p>
          </p:txBody>
        </p:sp>
      </p:grpSp>
      <p:sp>
        <p:nvSpPr>
          <p:cNvPr id="135196" name="文本框 223260"/>
          <p:cNvSpPr txBox="1">
            <a:spLocks noChangeArrowheads="1"/>
          </p:cNvSpPr>
          <p:nvPr/>
        </p:nvSpPr>
        <p:spPr bwMode="auto">
          <a:xfrm>
            <a:off x="3264535" y="1972310"/>
            <a:ext cx="2706370" cy="47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2700" b="1">
              <a:solidFill>
                <a:srgbClr val="000000"/>
              </a:solidFill>
              <a:latin typeface="Arial" panose="020B0604020202020204" pitchFamily="34" charset="0"/>
            </a:endParaRPr>
          </a:p>
        </p:txBody>
      </p:sp>
      <p:grpSp>
        <p:nvGrpSpPr>
          <p:cNvPr id="135197" name="组合 223261"/>
          <p:cNvGrpSpPr/>
          <p:nvPr/>
        </p:nvGrpSpPr>
        <p:grpSpPr bwMode="auto">
          <a:xfrm>
            <a:off x="2379225" y="3859530"/>
            <a:ext cx="4206995" cy="938530"/>
            <a:chOff x="-172" y="0"/>
            <a:chExt cx="4156" cy="912"/>
          </a:xfrm>
        </p:grpSpPr>
        <p:sp>
          <p:nvSpPr>
            <p:cNvPr id="135198" name="圆角矩形 223262"/>
            <p:cNvSpPr>
              <a:spLocks noChangeArrowheads="1"/>
            </p:cNvSpPr>
            <p:nvPr/>
          </p:nvSpPr>
          <p:spPr bwMode="auto">
            <a:xfrm>
              <a:off x="0" y="0"/>
              <a:ext cx="3984" cy="912"/>
            </a:xfrm>
            <a:prstGeom prst="roundRect">
              <a:avLst>
                <a:gd name="adj" fmla="val 10889"/>
              </a:avLst>
            </a:prstGeom>
            <a:solidFill>
              <a:srgbClr val="FFCC99"/>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199" name="组合 223263"/>
            <p:cNvGrpSpPr/>
            <p:nvPr/>
          </p:nvGrpSpPr>
          <p:grpSpPr bwMode="auto">
            <a:xfrm>
              <a:off x="-172" y="84"/>
              <a:ext cx="1232" cy="746"/>
              <a:chOff x="-210" y="0"/>
              <a:chExt cx="1232" cy="746"/>
            </a:xfrm>
          </p:grpSpPr>
          <p:sp>
            <p:nvSpPr>
              <p:cNvPr id="135200" name="圆角矩形 223264"/>
              <p:cNvSpPr>
                <a:spLocks noChangeArrowheads="1"/>
              </p:cNvSpPr>
              <p:nvPr/>
            </p:nvSpPr>
            <p:spPr bwMode="auto">
              <a:xfrm>
                <a:off x="49" y="0"/>
                <a:ext cx="768" cy="746"/>
              </a:xfrm>
              <a:prstGeom prst="roundRect">
                <a:avLst>
                  <a:gd name="adj" fmla="val 11921"/>
                </a:avLst>
              </a:prstGeom>
              <a:gradFill rotWithShape="1">
                <a:gsLst>
                  <a:gs pos="0">
                    <a:schemeClr val="accent1"/>
                  </a:gs>
                  <a:gs pos="100000">
                    <a:srgbClr val="839C9E"/>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29058" name="任意多边形 223265"/>
              <p:cNvSpPr>
                <a:spLocks noChangeArrowheads="1"/>
              </p:cNvSpPr>
              <p:nvPr/>
            </p:nvSpPr>
            <p:spPr bwMode="auto">
              <a:xfrm>
                <a:off x="97" y="46"/>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77221" tIns="38611" rIns="77221" bIns="38611"/>
              <a:lstStyle/>
              <a:p>
                <a:pPr defTabSz="771525">
                  <a:defRPr/>
                </a:pPr>
                <a:endParaRPr lang="zh-CN" altLang="zh-CN" sz="1600">
                  <a:latin typeface="Arial" panose="020B0604020202020204" pitchFamily="34" charset="0"/>
                </a:endParaRPr>
              </a:p>
            </p:txBody>
          </p:sp>
          <p:sp>
            <p:nvSpPr>
              <p:cNvPr id="223267" name="文本框 223266"/>
              <p:cNvSpPr txBox="1">
                <a:spLocks noChangeArrowheads="1"/>
              </p:cNvSpPr>
              <p:nvPr/>
            </p:nvSpPr>
            <p:spPr bwMode="auto">
              <a:xfrm>
                <a:off x="-210" y="101"/>
                <a:ext cx="1232" cy="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3</a:t>
                </a:r>
                <a:r>
                  <a:rPr lang="zh-CN" altLang="en-US" sz="3000">
                    <a:solidFill>
                      <a:srgbClr val="FFFFFF"/>
                    </a:solidFill>
                    <a:effectLst>
                      <a:outerShdw blurRad="38100" dist="38100" dir="2700000" algn="tl">
                        <a:srgbClr val="C0C0C0"/>
                      </a:outerShdw>
                    </a:effectLst>
                  </a:rPr>
                  <a:t>）</a:t>
                </a:r>
              </a:p>
            </p:txBody>
          </p:sp>
        </p:grpSp>
        <p:sp>
          <p:nvSpPr>
            <p:cNvPr id="135203" name="文本框 223267"/>
            <p:cNvSpPr txBox="1">
              <a:spLocks noChangeArrowheads="1"/>
            </p:cNvSpPr>
            <p:nvPr/>
          </p:nvSpPr>
          <p:spPr bwMode="auto">
            <a:xfrm>
              <a:off x="960" y="144"/>
              <a:ext cx="2929" cy="4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2700">
                <a:solidFill>
                  <a:srgbClr val="000000"/>
                </a:solidFill>
                <a:latin typeface="Arial" panose="020B0604020202020204" pitchFamily="34" charset="0"/>
              </a:endParaRPr>
            </a:p>
          </p:txBody>
        </p:sp>
      </p:grpSp>
      <p:grpSp>
        <p:nvGrpSpPr>
          <p:cNvPr id="135204" name="组合 223268"/>
          <p:cNvGrpSpPr/>
          <p:nvPr/>
        </p:nvGrpSpPr>
        <p:grpSpPr bwMode="auto">
          <a:xfrm>
            <a:off x="2235550" y="4457132"/>
            <a:ext cx="4350739" cy="1466349"/>
            <a:chOff x="-275" y="132"/>
            <a:chExt cx="4357" cy="1404"/>
          </a:xfrm>
        </p:grpSpPr>
        <p:sp>
          <p:nvSpPr>
            <p:cNvPr id="135205" name="圆角矩形 223269"/>
            <p:cNvSpPr>
              <a:spLocks noChangeArrowheads="1"/>
            </p:cNvSpPr>
            <p:nvPr/>
          </p:nvSpPr>
          <p:spPr bwMode="auto">
            <a:xfrm>
              <a:off x="25" y="624"/>
              <a:ext cx="4057" cy="912"/>
            </a:xfrm>
            <a:prstGeom prst="roundRect">
              <a:avLst>
                <a:gd name="adj" fmla="val 10889"/>
              </a:avLst>
            </a:prstGeom>
            <a:solidFill>
              <a:srgbClr val="FFCCCC"/>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135206" name="组合 223270"/>
            <p:cNvGrpSpPr/>
            <p:nvPr/>
          </p:nvGrpSpPr>
          <p:grpSpPr bwMode="auto">
            <a:xfrm>
              <a:off x="-275" y="132"/>
              <a:ext cx="1536" cy="1307"/>
              <a:chOff x="-362" y="48"/>
              <a:chExt cx="1536" cy="1307"/>
            </a:xfrm>
          </p:grpSpPr>
          <p:sp>
            <p:nvSpPr>
              <p:cNvPr id="135207" name="圆角矩形 223271"/>
              <p:cNvSpPr>
                <a:spLocks noChangeArrowheads="1"/>
              </p:cNvSpPr>
              <p:nvPr/>
            </p:nvSpPr>
            <p:spPr bwMode="auto">
              <a:xfrm>
                <a:off x="3" y="609"/>
                <a:ext cx="768" cy="746"/>
              </a:xfrm>
              <a:prstGeom prst="roundRect">
                <a:avLst>
                  <a:gd name="adj" fmla="val 11921"/>
                </a:avLst>
              </a:prstGeom>
              <a:gradFill rotWithShape="1">
                <a:gsLst>
                  <a:gs pos="0">
                    <a:schemeClr val="accent1"/>
                  </a:gs>
                  <a:gs pos="100000">
                    <a:srgbClr val="839C9E"/>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129065" name="任意多边形 223272"/>
              <p:cNvSpPr>
                <a:spLocks noChangeArrowheads="1"/>
              </p:cNvSpPr>
              <p:nvPr/>
            </p:nvSpPr>
            <p:spPr bwMode="auto">
              <a:xfrm>
                <a:off x="48" y="48"/>
                <a:ext cx="384" cy="371"/>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DAEEF0"/>
                  </a:gs>
                  <a:gs pos="50000">
                    <a:schemeClr val="accent1">
                      <a:alpha val="0"/>
                    </a:schemeClr>
                  </a:gs>
                  <a:gs pos="100000">
                    <a:srgbClr val="DAEEF0"/>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lIns="77221" tIns="38611" rIns="77221" bIns="38611"/>
              <a:lstStyle/>
              <a:p>
                <a:pPr defTabSz="771525">
                  <a:defRPr/>
                </a:pPr>
                <a:endParaRPr lang="zh-CN" altLang="zh-CN" sz="1600">
                  <a:latin typeface="Arial" panose="020B0604020202020204" pitchFamily="34" charset="0"/>
                </a:endParaRPr>
              </a:p>
            </p:txBody>
          </p:sp>
          <p:sp>
            <p:nvSpPr>
              <p:cNvPr id="223274" name="文本框 223273"/>
              <p:cNvSpPr txBox="1">
                <a:spLocks noChangeArrowheads="1"/>
              </p:cNvSpPr>
              <p:nvPr/>
            </p:nvSpPr>
            <p:spPr bwMode="auto">
              <a:xfrm>
                <a:off x="-362" y="743"/>
                <a:ext cx="1536" cy="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4</a:t>
                </a:r>
                <a:r>
                  <a:rPr lang="zh-CN" altLang="en-US" sz="3000">
                    <a:solidFill>
                      <a:srgbClr val="FFFFFF"/>
                    </a:solidFill>
                    <a:effectLst>
                      <a:outerShdw blurRad="38100" dist="38100" dir="2700000" algn="tl">
                        <a:srgbClr val="C0C0C0"/>
                      </a:outerShdw>
                    </a:effectLst>
                  </a:rPr>
                  <a:t>）</a:t>
                </a:r>
              </a:p>
            </p:txBody>
          </p:sp>
        </p:grpSp>
        <p:sp>
          <p:nvSpPr>
            <p:cNvPr id="135210" name="文本框 223274"/>
            <p:cNvSpPr txBox="1">
              <a:spLocks noChangeArrowheads="1"/>
            </p:cNvSpPr>
            <p:nvPr/>
          </p:nvSpPr>
          <p:spPr bwMode="auto">
            <a:xfrm>
              <a:off x="961" y="141"/>
              <a:ext cx="2932" cy="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en-US" altLang="zh-CN" sz="3700" b="1">
                  <a:solidFill>
                    <a:srgbClr val="000000"/>
                  </a:solidFill>
                  <a:latin typeface="Arial" panose="020B0604020202020204" pitchFamily="34" charset="0"/>
                </a:rPr>
                <a:t> </a:t>
              </a:r>
            </a:p>
          </p:txBody>
        </p:sp>
      </p:grpSp>
      <p:sp>
        <p:nvSpPr>
          <p:cNvPr id="135228" name="文本框 223293"/>
          <p:cNvSpPr txBox="1">
            <a:spLocks noChangeArrowheads="1"/>
          </p:cNvSpPr>
          <p:nvPr/>
        </p:nvSpPr>
        <p:spPr bwMode="auto">
          <a:xfrm>
            <a:off x="3337560" y="2938780"/>
            <a:ext cx="3432175"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a:latin typeface="黑体" panose="02010609060101010101" pitchFamily="49" charset="-122"/>
                <a:ea typeface="黑体" panose="02010609060101010101" pitchFamily="49" charset="-122"/>
              </a:rPr>
              <a:t>重视</a:t>
            </a:r>
            <a:r>
              <a:rPr lang="zh-CN" altLang="en-US" sz="2700" b="1" dirty="0" smtClean="0">
                <a:latin typeface="黑体" panose="02010609060101010101" pitchFamily="49" charset="-122"/>
                <a:ea typeface="黑体" panose="02010609060101010101" pitchFamily="49" charset="-122"/>
              </a:rPr>
              <a:t>知识</a:t>
            </a:r>
            <a:r>
              <a:rPr lang="zh-CN" altLang="en-US" sz="2700" b="1" dirty="0" smtClean="0">
                <a:solidFill>
                  <a:srgbClr val="FF0000"/>
                </a:solidFill>
                <a:latin typeface="黑体" panose="02010609060101010101" pitchFamily="49" charset="-122"/>
                <a:ea typeface="黑体" panose="02010609060101010101" pitchFamily="49" charset="-122"/>
              </a:rPr>
              <a:t>新角度</a:t>
            </a:r>
            <a:r>
              <a:rPr lang="zh-CN" altLang="en-US" sz="2700" b="1" dirty="0" smtClean="0">
                <a:latin typeface="黑体" panose="02010609060101010101" pitchFamily="49" charset="-122"/>
                <a:ea typeface="黑体" panose="02010609060101010101" pitchFamily="49" charset="-122"/>
              </a:rPr>
              <a:t>考查</a:t>
            </a:r>
            <a:endParaRPr lang="zh-CN" altLang="en-US" sz="2700" b="1" dirty="0">
              <a:latin typeface="黑体" panose="02010609060101010101" pitchFamily="49" charset="-122"/>
              <a:ea typeface="黑体" panose="02010609060101010101" pitchFamily="49" charset="-122"/>
            </a:endParaRPr>
          </a:p>
        </p:txBody>
      </p:sp>
      <p:sp>
        <p:nvSpPr>
          <p:cNvPr id="135229" name="文本框 223294"/>
          <p:cNvSpPr txBox="1">
            <a:spLocks noChangeArrowheads="1"/>
          </p:cNvSpPr>
          <p:nvPr/>
        </p:nvSpPr>
        <p:spPr bwMode="auto">
          <a:xfrm>
            <a:off x="3459480" y="4073525"/>
            <a:ext cx="3423285"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latin typeface="黑体" panose="02010609060101010101" pitchFamily="49" charset="-122"/>
                <a:ea typeface="黑体" panose="02010609060101010101" pitchFamily="49" charset="-122"/>
              </a:rPr>
              <a:t>注重</a:t>
            </a:r>
            <a:r>
              <a:rPr lang="zh-CN" altLang="en-US" sz="2700" b="1" dirty="0" smtClean="0">
                <a:solidFill>
                  <a:srgbClr val="FF0000"/>
                </a:solidFill>
                <a:latin typeface="黑体" panose="02010609060101010101" pitchFamily="49" charset="-122"/>
                <a:ea typeface="黑体" panose="02010609060101010101" pitchFamily="49" charset="-122"/>
              </a:rPr>
              <a:t>对比</a:t>
            </a:r>
            <a:r>
              <a:rPr lang="zh-CN" altLang="en-US" sz="2700" b="1" dirty="0" smtClean="0">
                <a:latin typeface="黑体" panose="02010609060101010101" pitchFamily="49" charset="-122"/>
                <a:ea typeface="黑体" panose="02010609060101010101" pitchFamily="49" charset="-122"/>
              </a:rPr>
              <a:t>变化</a:t>
            </a:r>
            <a:endParaRPr lang="en-US" altLang="zh-CN" sz="2700" b="1" dirty="0">
              <a:latin typeface="黑体" panose="02010609060101010101" pitchFamily="49" charset="-122"/>
              <a:ea typeface="黑体" panose="02010609060101010101" pitchFamily="49" charset="-122"/>
            </a:endParaRPr>
          </a:p>
        </p:txBody>
      </p:sp>
      <p:sp>
        <p:nvSpPr>
          <p:cNvPr id="135230" name="文本框 223295"/>
          <p:cNvSpPr txBox="1">
            <a:spLocks noChangeArrowheads="1"/>
          </p:cNvSpPr>
          <p:nvPr/>
        </p:nvSpPr>
        <p:spPr bwMode="auto">
          <a:xfrm>
            <a:off x="3411855" y="5168265"/>
            <a:ext cx="3284220"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latin typeface="黑体" panose="02010609060101010101" pitchFamily="49" charset="-122"/>
                <a:ea typeface="黑体" panose="02010609060101010101" pitchFamily="49" charset="-122"/>
              </a:rPr>
              <a:t>主观更重</a:t>
            </a:r>
            <a:r>
              <a:rPr lang="zh-CN" altLang="en-US" sz="2700" b="1" dirty="0" smtClean="0">
                <a:solidFill>
                  <a:srgbClr val="FF0000"/>
                </a:solidFill>
                <a:latin typeface="黑体" panose="02010609060101010101" pitchFamily="49" charset="-122"/>
                <a:ea typeface="黑体" panose="02010609060101010101" pitchFamily="49" charset="-122"/>
              </a:rPr>
              <a:t>辩证逻辑</a:t>
            </a:r>
            <a:endParaRPr lang="zh-CN" altLang="en-US" sz="2700" b="1" dirty="0">
              <a:solidFill>
                <a:srgbClr val="FF0000"/>
              </a:solidFill>
              <a:latin typeface="黑体" panose="02010609060101010101" pitchFamily="49" charset="-122"/>
              <a:ea typeface="黑体" panose="02010609060101010101" pitchFamily="49" charset="-122"/>
            </a:endParaRPr>
          </a:p>
        </p:txBody>
      </p:sp>
      <p:sp>
        <p:nvSpPr>
          <p:cNvPr id="72" name="Rectangle 33"/>
          <p:cNvSpPr>
            <a:spLocks noGrp="1"/>
          </p:cNvSpPr>
          <p:nvPr/>
        </p:nvSpPr>
        <p:spPr>
          <a:xfrm>
            <a:off x="866809" y="14015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73" name="组合 72"/>
          <p:cNvGrpSpPr/>
          <p:nvPr/>
        </p:nvGrpSpPr>
        <p:grpSpPr>
          <a:xfrm>
            <a:off x="159788" y="361156"/>
            <a:ext cx="8112125" cy="381000"/>
            <a:chOff x="813" y="1733"/>
            <a:chExt cx="12774" cy="600"/>
          </a:xfrm>
        </p:grpSpPr>
        <p:cxnSp>
          <p:nvCxnSpPr>
            <p:cNvPr id="74" name="直接连接符 73"/>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5" name="椭圆 74"/>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76" name="Rectangle 3"/>
          <p:cNvSpPr/>
          <p:nvPr/>
        </p:nvSpPr>
        <p:spPr>
          <a:xfrm>
            <a:off x="566220" y="856114"/>
            <a:ext cx="4248150" cy="707886"/>
          </a:xfrm>
          <a:prstGeom prst="rect">
            <a:avLst/>
          </a:prstGeom>
          <a:noFill/>
          <a:ln w="9525">
            <a:noFill/>
          </a:ln>
        </p:spPr>
        <p:txBody>
          <a:bodyPr anchor="t">
            <a:spAutoFit/>
          </a:bodyPr>
          <a:lstStyle/>
          <a:p>
            <a:r>
              <a:rPr lang="en-US" altLang="zh-CN" sz="4000" b="1" dirty="0">
                <a:solidFill>
                  <a:srgbClr val="2F2BEF"/>
                </a:solidFill>
                <a:latin typeface="楷体" panose="02010609060101010101" pitchFamily="49" charset="-122"/>
                <a:ea typeface="楷体" panose="02010609060101010101" pitchFamily="49" charset="-122"/>
              </a:rPr>
              <a:t>2.</a:t>
            </a:r>
            <a:r>
              <a:rPr lang="zh-CN" altLang="en-US" sz="4000" b="1" dirty="0">
                <a:solidFill>
                  <a:srgbClr val="2F2BEF"/>
                </a:solidFill>
                <a:latin typeface="楷体" panose="02010609060101010101" pitchFamily="49" charset="-122"/>
                <a:ea typeface="楷体" panose="02010609060101010101" pitchFamily="49" charset="-122"/>
              </a:rPr>
              <a:t>试题</a:t>
            </a:r>
            <a:r>
              <a:rPr lang="zh-CN" altLang="en-US" sz="4000" b="1" dirty="0">
                <a:solidFill>
                  <a:srgbClr val="FF0000"/>
                </a:solidFill>
                <a:latin typeface="楷体" panose="02010609060101010101" pitchFamily="49" charset="-122"/>
                <a:ea typeface="楷体" panose="02010609060101010101" pitchFamily="49" charset="-122"/>
              </a:rPr>
              <a:t>内容</a:t>
            </a:r>
            <a:r>
              <a:rPr lang="zh-CN" altLang="en-US" sz="4000" b="1" dirty="0">
                <a:solidFill>
                  <a:srgbClr val="2F2BEF"/>
                </a:solidFill>
                <a:latin typeface="楷体" panose="02010609060101010101" pitchFamily="49" charset="-122"/>
                <a:ea typeface="楷体" panose="02010609060101010101" pitchFamily="49" charset="-122"/>
              </a:rPr>
              <a:t>特点</a:t>
            </a:r>
          </a:p>
        </p:txBody>
      </p:sp>
      <p:grpSp>
        <p:nvGrpSpPr>
          <p:cNvPr id="2" name="组合 223247"/>
          <p:cNvGrpSpPr/>
          <p:nvPr/>
        </p:nvGrpSpPr>
        <p:grpSpPr bwMode="auto">
          <a:xfrm>
            <a:off x="2144797" y="1667510"/>
            <a:ext cx="4441423" cy="901700"/>
            <a:chOff x="-347" y="-302"/>
            <a:chExt cx="4380" cy="912"/>
          </a:xfrm>
        </p:grpSpPr>
        <p:sp>
          <p:nvSpPr>
            <p:cNvPr id="3" name="圆角矩形 223248"/>
            <p:cNvSpPr>
              <a:spLocks noChangeArrowheads="1"/>
            </p:cNvSpPr>
            <p:nvPr/>
          </p:nvSpPr>
          <p:spPr bwMode="auto">
            <a:xfrm>
              <a:off x="49" y="-302"/>
              <a:ext cx="3984" cy="912"/>
            </a:xfrm>
            <a:prstGeom prst="roundRect">
              <a:avLst>
                <a:gd name="adj" fmla="val 10889"/>
              </a:avLst>
            </a:prstGeom>
            <a:solidFill>
              <a:srgbClr val="00CC99"/>
            </a:solidFill>
            <a:ln w="38100">
              <a:solidFill>
                <a:srgbClr val="FFFFFF"/>
              </a:solidFill>
              <a:round/>
            </a:ln>
            <a:effectLst>
              <a:outerShdw dist="135001" dir="2928847" algn="ctr" rotWithShape="0">
                <a:srgbClr val="000000">
                  <a:alpha val="50000"/>
                </a:srgbClr>
              </a:outerShdw>
            </a:effectLst>
          </p:spPr>
          <p:txBody>
            <a:bodyPr lIns="77221" tIns="38611" rIns="77221" bIns="38611"/>
            <a:lstStyle/>
            <a:p>
              <a:pPr defTabSz="771525"/>
              <a:endParaRPr lang="zh-CN" altLang="zh-CN" sz="1600">
                <a:latin typeface="Arial" panose="020B0604020202020204" pitchFamily="34" charset="0"/>
              </a:endParaRPr>
            </a:p>
          </p:txBody>
        </p:sp>
        <p:grpSp>
          <p:nvGrpSpPr>
            <p:cNvPr id="4" name="组合 223249"/>
            <p:cNvGrpSpPr/>
            <p:nvPr/>
          </p:nvGrpSpPr>
          <p:grpSpPr bwMode="auto">
            <a:xfrm>
              <a:off x="-347" y="-241"/>
              <a:ext cx="1671" cy="746"/>
              <a:chOff x="-386" y="-325"/>
              <a:chExt cx="1671" cy="746"/>
            </a:xfrm>
          </p:grpSpPr>
          <p:sp>
            <p:nvSpPr>
              <p:cNvPr id="5" name="圆角矩形 223250"/>
              <p:cNvSpPr>
                <a:spLocks noChangeArrowheads="1"/>
              </p:cNvSpPr>
              <p:nvPr/>
            </p:nvSpPr>
            <p:spPr bwMode="auto">
              <a:xfrm>
                <a:off x="96" y="-325"/>
                <a:ext cx="768" cy="746"/>
              </a:xfrm>
              <a:prstGeom prst="roundRect">
                <a:avLst>
                  <a:gd name="adj" fmla="val 11921"/>
                </a:avLst>
              </a:prstGeom>
              <a:gradFill rotWithShape="1">
                <a:gsLst>
                  <a:gs pos="0">
                    <a:schemeClr val="folHlink"/>
                  </a:gs>
                  <a:gs pos="100000">
                    <a:srgbClr val="567300"/>
                  </a:gs>
                </a:gsLst>
                <a:lin ang="5400000" scaled="1"/>
              </a:gradFill>
              <a:ln w="38100">
                <a:solidFill>
                  <a:schemeClr val="tx1"/>
                </a:solidFill>
                <a:round/>
              </a:ln>
            </p:spPr>
            <p:txBody>
              <a:bodyPr lIns="77221" tIns="38611" rIns="77221" bIns="38611"/>
              <a:lstStyle/>
              <a:p>
                <a:pPr defTabSz="771525"/>
                <a:endParaRPr lang="zh-CN" altLang="zh-CN" sz="1600">
                  <a:latin typeface="Arial" panose="020B0604020202020204" pitchFamily="34" charset="0"/>
                </a:endParaRPr>
              </a:p>
            </p:txBody>
          </p:sp>
          <p:sp>
            <p:nvSpPr>
              <p:cNvPr id="6" name="任意多边形 223251"/>
              <p:cNvSpPr>
                <a:spLocks noChangeArrowheads="1"/>
              </p:cNvSpPr>
              <p:nvPr/>
            </p:nvSpPr>
            <p:spPr bwMode="auto">
              <a:xfrm>
                <a:off x="96" y="48"/>
                <a:ext cx="383" cy="373"/>
              </a:xfrm>
              <a:custGeom>
                <a:avLst/>
                <a:gdLst>
                  <a:gd name="T0" fmla="*/ 118 w 596"/>
                  <a:gd name="T1" fmla="*/ 0 h 598"/>
                  <a:gd name="T2" fmla="*/ 0 w 596"/>
                  <a:gd name="T3" fmla="*/ 118 h 598"/>
                  <a:gd name="T4" fmla="*/ 0 w 596"/>
                  <a:gd name="T5" fmla="*/ 589 h 598"/>
                  <a:gd name="T6" fmla="*/ 161 w 596"/>
                  <a:gd name="T7" fmla="*/ 174 h 598"/>
                  <a:gd name="T8" fmla="*/ 589 w 596"/>
                  <a:gd name="T9" fmla="*/ 0 h 598"/>
                  <a:gd name="T10" fmla="*/ 118 w 596"/>
                  <a:gd name="T11" fmla="*/ 0 h 598"/>
                </a:gdLst>
                <a:ahLst/>
                <a:cxnLst>
                  <a:cxn ang="0">
                    <a:pos x="T0" y="T1"/>
                  </a:cxn>
                  <a:cxn ang="0">
                    <a:pos x="T2" y="T3"/>
                  </a:cxn>
                  <a:cxn ang="0">
                    <a:pos x="T4" y="T5"/>
                  </a:cxn>
                  <a:cxn ang="0">
                    <a:pos x="T6" y="T7"/>
                  </a:cxn>
                  <a:cxn ang="0">
                    <a:pos x="T8" y="T9"/>
                  </a:cxn>
                  <a:cxn ang="0">
                    <a:pos x="T10" y="T11"/>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rgbClr val="CDE683"/>
                  </a:gs>
                  <a:gs pos="100000">
                    <a:schemeClr val="folHlink">
                      <a:alpha val="0"/>
                    </a:schemeClr>
                  </a:gs>
                </a:gsLst>
                <a:lin ang="2700000" scaled="1"/>
              </a:gra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文本框 6"/>
              <p:cNvSpPr txBox="1">
                <a:spLocks noChangeArrowheads="1"/>
              </p:cNvSpPr>
              <p:nvPr/>
            </p:nvSpPr>
            <p:spPr bwMode="auto">
              <a:xfrm>
                <a:off x="-386" y="-197"/>
                <a:ext cx="1671" cy="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7391" tIns="33694" rIns="67391" bIns="33694">
                <a:spAutoFit/>
              </a:bodyPr>
              <a:lstStyle>
                <a:lvl1pPr defTabSz="673100">
                  <a:defRPr>
                    <a:solidFill>
                      <a:schemeClr val="tx1"/>
                    </a:solidFill>
                    <a:latin typeface="Arial" panose="020B0604020202020204" pitchFamily="34" charset="0"/>
                    <a:ea typeface="宋体" panose="02010600030101010101" pitchFamily="2" charset="-122"/>
                  </a:defRPr>
                </a:lvl1pPr>
                <a:lvl2pPr marL="386080" defTabSz="673100">
                  <a:defRPr>
                    <a:solidFill>
                      <a:schemeClr val="tx1"/>
                    </a:solidFill>
                    <a:latin typeface="Arial" panose="020B0604020202020204" pitchFamily="34" charset="0"/>
                    <a:ea typeface="宋体" panose="02010600030101010101" pitchFamily="2" charset="-122"/>
                  </a:defRPr>
                </a:lvl2pPr>
                <a:lvl3pPr marL="771525" defTabSz="673100">
                  <a:defRPr>
                    <a:solidFill>
                      <a:schemeClr val="tx1"/>
                    </a:solidFill>
                    <a:latin typeface="Arial" panose="020B0604020202020204" pitchFamily="34" charset="0"/>
                    <a:ea typeface="宋体" panose="02010600030101010101" pitchFamily="2" charset="-122"/>
                  </a:defRPr>
                </a:lvl3pPr>
                <a:lvl4pPr marL="1158875" defTabSz="673100">
                  <a:defRPr>
                    <a:solidFill>
                      <a:schemeClr val="tx1"/>
                    </a:solidFill>
                    <a:latin typeface="Arial" panose="020B0604020202020204" pitchFamily="34" charset="0"/>
                    <a:ea typeface="宋体" panose="02010600030101010101" pitchFamily="2" charset="-122"/>
                  </a:defRPr>
                </a:lvl4pPr>
                <a:lvl5pPr marL="1544955" defTabSz="673100">
                  <a:defRPr>
                    <a:solidFill>
                      <a:schemeClr val="tx1"/>
                    </a:solidFill>
                    <a:latin typeface="Arial" panose="020B0604020202020204" pitchFamily="34" charset="0"/>
                    <a:ea typeface="宋体" panose="02010600030101010101" pitchFamily="2" charset="-122"/>
                  </a:defRPr>
                </a:lvl5pPr>
                <a:lvl6pPr marL="20021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593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165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73755" defTabSz="6731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hangingPunct="0">
                  <a:defRPr/>
                </a:pPr>
                <a:r>
                  <a:rPr lang="zh-CN" altLang="en-US" sz="3000">
                    <a:solidFill>
                      <a:srgbClr val="FFFFFF"/>
                    </a:solidFill>
                    <a:effectLst>
                      <a:outerShdw blurRad="38100" dist="38100" dir="2700000" algn="tl">
                        <a:srgbClr val="C0C0C0"/>
                      </a:outerShdw>
                    </a:effectLst>
                  </a:rPr>
                  <a:t>（</a:t>
                </a:r>
                <a:r>
                  <a:rPr lang="en-US" altLang="zh-CN" sz="3000">
                    <a:solidFill>
                      <a:srgbClr val="FFFFFF"/>
                    </a:solidFill>
                    <a:effectLst>
                      <a:outerShdw blurRad="38100" dist="38100" dir="2700000" algn="tl">
                        <a:srgbClr val="C0C0C0"/>
                      </a:outerShdw>
                    </a:effectLst>
                  </a:rPr>
                  <a:t>1</a:t>
                </a:r>
                <a:r>
                  <a:rPr lang="zh-CN" altLang="en-US" sz="3000">
                    <a:solidFill>
                      <a:srgbClr val="FFFFFF"/>
                    </a:solidFill>
                    <a:effectLst>
                      <a:outerShdw blurRad="38100" dist="38100" dir="2700000" algn="tl">
                        <a:srgbClr val="C0C0C0"/>
                      </a:outerShdw>
                    </a:effectLst>
                  </a:rPr>
                  <a:t>）</a:t>
                </a:r>
              </a:p>
            </p:txBody>
          </p:sp>
        </p:grpSp>
        <p:sp>
          <p:nvSpPr>
            <p:cNvPr id="8" name="文本框 223253"/>
            <p:cNvSpPr txBox="1">
              <a:spLocks noChangeArrowheads="1"/>
            </p:cNvSpPr>
            <p:nvPr/>
          </p:nvSpPr>
          <p:spPr bwMode="auto">
            <a:xfrm>
              <a:off x="961" y="127"/>
              <a:ext cx="2924" cy="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7391" tIns="33694" rIns="67391" bIns="33694">
              <a:spAutoFit/>
            </a:bodyPr>
            <a:lstStyle>
              <a:lvl1pPr defTabSz="673100">
                <a:defRPr>
                  <a:solidFill>
                    <a:schemeClr val="tx1"/>
                  </a:solidFill>
                  <a:latin typeface="Calibri" panose="020F0502020204030204" charset="0"/>
                </a:defRPr>
              </a:lvl1pPr>
              <a:lvl2pPr defTabSz="673100">
                <a:defRPr>
                  <a:solidFill>
                    <a:schemeClr val="tx1"/>
                  </a:solidFill>
                  <a:latin typeface="Calibri" panose="020F0502020204030204" charset="0"/>
                </a:defRPr>
              </a:lvl2pPr>
              <a:lvl3pPr defTabSz="673100">
                <a:defRPr>
                  <a:solidFill>
                    <a:schemeClr val="tx1"/>
                  </a:solidFill>
                  <a:latin typeface="Calibri" panose="020F0502020204030204" charset="0"/>
                </a:defRPr>
              </a:lvl3pPr>
              <a:lvl4pPr defTabSz="673100">
                <a:defRPr>
                  <a:solidFill>
                    <a:schemeClr val="tx1"/>
                  </a:solidFill>
                  <a:latin typeface="Calibri" panose="020F0502020204030204" charset="0"/>
                </a:defRPr>
              </a:lvl4pPr>
              <a:lvl5pPr defTabSz="673100">
                <a:defRPr>
                  <a:solidFill>
                    <a:schemeClr val="tx1"/>
                  </a:solidFill>
                  <a:latin typeface="Calibri" panose="020F0502020204030204" charset="0"/>
                </a:defRPr>
              </a:lvl5pPr>
              <a:lvl6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673100"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endParaRPr lang="zh-CN" altLang="zh-CN" sz="2700">
                <a:solidFill>
                  <a:srgbClr val="000000"/>
                </a:solidFill>
                <a:latin typeface="Arial" panose="020B0604020202020204" pitchFamily="34" charset="0"/>
              </a:endParaRPr>
            </a:p>
          </p:txBody>
        </p:sp>
      </p:grpSp>
      <p:sp>
        <p:nvSpPr>
          <p:cNvPr id="9" name="文本框 223293"/>
          <p:cNvSpPr txBox="1">
            <a:spLocks noChangeArrowheads="1"/>
          </p:cNvSpPr>
          <p:nvPr/>
        </p:nvSpPr>
        <p:spPr bwMode="auto">
          <a:xfrm>
            <a:off x="3469425" y="1877785"/>
            <a:ext cx="3064412" cy="505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68" tIns="45685" rIns="91368" bIns="45685">
            <a:spAutoFit/>
          </a:bodyPr>
          <a:lstStyle>
            <a:lvl1pPr defTabSz="911225">
              <a:defRPr>
                <a:solidFill>
                  <a:schemeClr val="tx1"/>
                </a:solidFill>
                <a:latin typeface="Calibri" panose="020F0502020204030204" charset="0"/>
              </a:defRPr>
            </a:lvl1pPr>
            <a:lvl2pPr defTabSz="911225">
              <a:defRPr>
                <a:solidFill>
                  <a:schemeClr val="tx1"/>
                </a:solidFill>
                <a:latin typeface="Calibri" panose="020F0502020204030204" charset="0"/>
              </a:defRPr>
            </a:lvl2pPr>
            <a:lvl3pPr defTabSz="911225">
              <a:defRPr>
                <a:solidFill>
                  <a:schemeClr val="tx1"/>
                </a:solidFill>
                <a:latin typeface="Calibri" panose="020F0502020204030204" charset="0"/>
              </a:defRPr>
            </a:lvl3pPr>
            <a:lvl4pPr defTabSz="911225">
              <a:defRPr>
                <a:solidFill>
                  <a:schemeClr val="tx1"/>
                </a:solidFill>
                <a:latin typeface="Calibri" panose="020F0502020204030204" charset="0"/>
              </a:defRPr>
            </a:lvl4pPr>
            <a:lvl5pPr defTabSz="911225">
              <a:defRPr>
                <a:solidFill>
                  <a:schemeClr val="tx1"/>
                </a:solidFill>
                <a:latin typeface="Calibri" panose="020F0502020204030204" charset="0"/>
              </a:defRPr>
            </a:lvl5pPr>
            <a:lvl6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9112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eaLnBrk="0" hangingPunct="0"/>
            <a:r>
              <a:rPr lang="zh-CN" altLang="en-US" sz="2700" b="1" dirty="0" smtClean="0">
                <a:latin typeface="黑体" panose="02010609060101010101" pitchFamily="49" charset="-122"/>
                <a:ea typeface="黑体" panose="02010609060101010101" pitchFamily="49" charset="-122"/>
              </a:rPr>
              <a:t>凸显</a:t>
            </a:r>
            <a:r>
              <a:rPr lang="zh-CN" altLang="en-US" sz="2700" b="1" dirty="0" smtClean="0">
                <a:solidFill>
                  <a:srgbClr val="FF0000"/>
                </a:solidFill>
                <a:latin typeface="黑体" panose="02010609060101010101" pitchFamily="49" charset="-122"/>
                <a:ea typeface="黑体" panose="02010609060101010101" pitchFamily="49" charset="-122"/>
              </a:rPr>
              <a:t>核心素养</a:t>
            </a:r>
            <a:r>
              <a:rPr lang="zh-CN" altLang="en-US" sz="2700" b="1" dirty="0" smtClean="0">
                <a:latin typeface="黑体" panose="02010609060101010101" pitchFamily="49" charset="-122"/>
                <a:ea typeface="黑体" panose="02010609060101010101" pitchFamily="49" charset="-122"/>
              </a:rPr>
              <a:t>考查</a:t>
            </a:r>
            <a:endParaRPr lang="zh-CN" altLang="en-US" sz="2700" b="1" dirty="0">
              <a:latin typeface="黑体" panose="02010609060101010101" pitchFamily="49" charset="-122"/>
              <a:ea typeface="黑体" panose="02010609060101010101" pitchFamily="49" charset="-122"/>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7" name="标题 1"/>
          <p:cNvSpPr>
            <a:spLocks noGrp="1"/>
          </p:cNvSpPr>
          <p:nvPr/>
        </p:nvSpPr>
        <p:spPr>
          <a:xfrm>
            <a:off x="289973" y="739140"/>
            <a:ext cx="4139709"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核心素养考查</a:t>
            </a:r>
          </a:p>
        </p:txBody>
      </p:sp>
      <p:sp>
        <p:nvSpPr>
          <p:cNvPr id="2" name="文本框 1"/>
          <p:cNvSpPr txBox="1"/>
          <p:nvPr/>
        </p:nvSpPr>
        <p:spPr>
          <a:xfrm>
            <a:off x="335280" y="3415665"/>
            <a:ext cx="8608695" cy="461665"/>
          </a:xfrm>
          <a:prstGeom prst="rect">
            <a:avLst/>
          </a:prstGeom>
          <a:noFill/>
        </p:spPr>
        <p:txBody>
          <a:bodyPr wrap="square" rtlCol="0" anchor="t">
            <a:spAutoFit/>
          </a:bodyPr>
          <a:lstStyle/>
          <a:p>
            <a:r>
              <a:rPr lang="zh-CN" altLang="zh-CN" sz="2400" b="1" dirty="0" smtClean="0">
                <a:solidFill>
                  <a:srgbClr val="C00000"/>
                </a:solidFill>
                <a:latin typeface="楷体" panose="02010609060101010101" pitchFamily="49" charset="-122"/>
                <a:ea typeface="楷体" panose="02010609060101010101" pitchFamily="49" charset="-122"/>
                <a:sym typeface="+mn-ea"/>
              </a:rPr>
              <a:t>历史学科核心素养</a:t>
            </a:r>
            <a:r>
              <a:rPr lang="zh-CN" altLang="zh-CN" sz="2400" b="1" dirty="0" smtClean="0">
                <a:latin typeface="楷体" panose="02010609060101010101" pitchFamily="49" charset="-122"/>
                <a:ea typeface="楷体" panose="02010609060101010101" pitchFamily="49" charset="-122"/>
                <a:sym typeface="+mn-ea"/>
              </a:rPr>
              <a:t>主要包括</a:t>
            </a:r>
            <a:r>
              <a:rPr lang="zh-CN" altLang="en-US" sz="2400" b="1" dirty="0" smtClean="0">
                <a:latin typeface="隶书" panose="02010509060101010101" charset="-122"/>
                <a:ea typeface="隶书" panose="02010509060101010101" charset="-122"/>
                <a:sym typeface="+mn-ea"/>
              </a:rPr>
              <a:t>：</a:t>
            </a:r>
            <a:endParaRPr lang="zh-CN" altLang="en-US" sz="2400" dirty="0"/>
          </a:p>
        </p:txBody>
      </p:sp>
      <p:sp>
        <p:nvSpPr>
          <p:cNvPr id="16" name="Rectangle 33"/>
          <p:cNvSpPr>
            <a:spLocks noGrp="1"/>
          </p:cNvSpPr>
          <p:nvPr/>
        </p:nvSpPr>
        <p:spPr>
          <a:xfrm>
            <a:off x="866809" y="116705"/>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3" name="组合 2"/>
          <p:cNvGrpSpPr/>
          <p:nvPr/>
        </p:nvGrpSpPr>
        <p:grpSpPr>
          <a:xfrm>
            <a:off x="159788" y="361156"/>
            <a:ext cx="8112125" cy="381000"/>
            <a:chOff x="813" y="1733"/>
            <a:chExt cx="12774" cy="600"/>
          </a:xfrm>
        </p:grpSpPr>
        <p:cxnSp>
          <p:nvCxnSpPr>
            <p:cNvPr id="10" name="直接连接符 9"/>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grpSp>
        <p:nvGrpSpPr>
          <p:cNvPr id="63" name="组合 62"/>
          <p:cNvGrpSpPr/>
          <p:nvPr/>
        </p:nvGrpSpPr>
        <p:grpSpPr>
          <a:xfrm>
            <a:off x="203427" y="4241393"/>
            <a:ext cx="1730751" cy="942975"/>
            <a:chOff x="-1106238" y="2825659"/>
            <a:chExt cx="4278756" cy="942975"/>
          </a:xfrm>
        </p:grpSpPr>
        <p:sp>
          <p:nvSpPr>
            <p:cNvPr id="64" name="圆角矩形 63"/>
            <p:cNvSpPr/>
            <p:nvPr/>
          </p:nvSpPr>
          <p:spPr>
            <a:xfrm>
              <a:off x="-1106238" y="2825659"/>
              <a:ext cx="4190956" cy="942975"/>
            </a:xfrm>
            <a:prstGeom prst="roundRect">
              <a:avLst/>
            </a:prstGeom>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文本框 8"/>
            <p:cNvSpPr txBox="1"/>
            <p:nvPr/>
          </p:nvSpPr>
          <p:spPr>
            <a:xfrm>
              <a:off x="-834808" y="3045659"/>
              <a:ext cx="4007326"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charset="-122"/>
                  <a:ea typeface="微软雅黑" panose="020B0503020204020204" charset="-122"/>
                </a:rPr>
                <a:t>唯物史观</a:t>
              </a:r>
            </a:p>
          </p:txBody>
        </p:sp>
      </p:grpSp>
      <p:grpSp>
        <p:nvGrpSpPr>
          <p:cNvPr id="66" name="组合 65"/>
          <p:cNvGrpSpPr/>
          <p:nvPr/>
        </p:nvGrpSpPr>
        <p:grpSpPr>
          <a:xfrm>
            <a:off x="2080214" y="4234899"/>
            <a:ext cx="1651204" cy="942975"/>
            <a:chOff x="1646804" y="3030447"/>
            <a:chExt cx="4082100" cy="942975"/>
          </a:xfrm>
        </p:grpSpPr>
        <p:sp>
          <p:nvSpPr>
            <p:cNvPr id="67" name="圆角矩形 66"/>
            <p:cNvSpPr/>
            <p:nvPr/>
          </p:nvSpPr>
          <p:spPr>
            <a:xfrm>
              <a:off x="1646804" y="3030447"/>
              <a:ext cx="4082100" cy="942975"/>
            </a:xfrm>
            <a:prstGeom prst="roundRect">
              <a:avLst/>
            </a:prstGeom>
            <a:solidFill>
              <a:schemeClr val="accent2"/>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文本框 11"/>
            <p:cNvSpPr txBox="1"/>
            <p:nvPr/>
          </p:nvSpPr>
          <p:spPr>
            <a:xfrm>
              <a:off x="1684191" y="3240324"/>
              <a:ext cx="4007326"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charset="-122"/>
                  <a:ea typeface="微软雅黑" panose="020B0503020204020204" charset="-122"/>
                </a:rPr>
                <a:t>历史解释</a:t>
              </a:r>
              <a:endParaRPr lang="zh-CN" altLang="en-US" sz="2800" b="1" dirty="0">
                <a:solidFill>
                  <a:schemeClr val="bg1"/>
                </a:solidFill>
                <a:latin typeface="微软雅黑" panose="020B0503020204020204" charset="-122"/>
                <a:ea typeface="微软雅黑" panose="020B0503020204020204" charset="-122"/>
              </a:endParaRPr>
            </a:p>
          </p:txBody>
        </p:sp>
      </p:grpSp>
      <p:grpSp>
        <p:nvGrpSpPr>
          <p:cNvPr id="69" name="组合 68"/>
          <p:cNvGrpSpPr/>
          <p:nvPr/>
        </p:nvGrpSpPr>
        <p:grpSpPr>
          <a:xfrm>
            <a:off x="3950917" y="4214354"/>
            <a:ext cx="1620958" cy="942975"/>
            <a:chOff x="4139795" y="4396100"/>
            <a:chExt cx="4007326" cy="942975"/>
          </a:xfrm>
        </p:grpSpPr>
        <p:sp>
          <p:nvSpPr>
            <p:cNvPr id="70" name="圆角矩形 69"/>
            <p:cNvSpPr/>
            <p:nvPr/>
          </p:nvSpPr>
          <p:spPr>
            <a:xfrm>
              <a:off x="4219585" y="4396100"/>
              <a:ext cx="3746564" cy="942975"/>
            </a:xfrm>
            <a:prstGeom prst="roundRect">
              <a:avLst/>
            </a:prstGeom>
            <a:solidFill>
              <a:schemeClr val="accent3"/>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14"/>
            <p:cNvSpPr txBox="1"/>
            <p:nvPr/>
          </p:nvSpPr>
          <p:spPr>
            <a:xfrm>
              <a:off x="4139795" y="4626523"/>
              <a:ext cx="4007326"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charset="-122"/>
                  <a:ea typeface="微软雅黑" panose="020B0503020204020204" charset="-122"/>
                </a:rPr>
                <a:t>时空观念</a:t>
              </a:r>
            </a:p>
          </p:txBody>
        </p:sp>
      </p:grpSp>
      <p:grpSp>
        <p:nvGrpSpPr>
          <p:cNvPr id="72" name="组合 71"/>
          <p:cNvGrpSpPr/>
          <p:nvPr/>
        </p:nvGrpSpPr>
        <p:grpSpPr>
          <a:xfrm>
            <a:off x="5603152" y="4234899"/>
            <a:ext cx="1620958" cy="942975"/>
            <a:chOff x="2336793" y="3039308"/>
            <a:chExt cx="4007326" cy="942975"/>
          </a:xfrm>
        </p:grpSpPr>
        <p:sp>
          <p:nvSpPr>
            <p:cNvPr id="73" name="圆角矩形 72"/>
            <p:cNvSpPr/>
            <p:nvPr/>
          </p:nvSpPr>
          <p:spPr>
            <a:xfrm>
              <a:off x="2453339" y="3039308"/>
              <a:ext cx="3774233" cy="942975"/>
            </a:xfrm>
            <a:prstGeom prst="roundRect">
              <a:avLst/>
            </a:prstGeom>
            <a:solidFill>
              <a:schemeClr val="accent4"/>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文本框 17"/>
            <p:cNvSpPr txBox="1"/>
            <p:nvPr/>
          </p:nvSpPr>
          <p:spPr>
            <a:xfrm>
              <a:off x="2336793" y="3255489"/>
              <a:ext cx="4007326" cy="523220"/>
            </a:xfrm>
            <a:prstGeom prst="rect">
              <a:avLst/>
            </a:prstGeom>
            <a:noFill/>
          </p:spPr>
          <p:txBody>
            <a:bodyPr wrap="none" rtlCol="0">
              <a:spAutoFit/>
            </a:bodyPr>
            <a:lstStyle/>
            <a:p>
              <a:pPr algn="ctr"/>
              <a:r>
                <a:rPr lang="zh-CN" altLang="en-US" sz="2800" b="1" dirty="0">
                  <a:solidFill>
                    <a:schemeClr val="bg1"/>
                  </a:solidFill>
                  <a:latin typeface="微软雅黑" panose="020B0503020204020204" charset="-122"/>
                  <a:ea typeface="微软雅黑" panose="020B0503020204020204" charset="-122"/>
                </a:rPr>
                <a:t>史料实证</a:t>
              </a:r>
            </a:p>
          </p:txBody>
        </p:sp>
      </p:grpSp>
      <p:grpSp>
        <p:nvGrpSpPr>
          <p:cNvPr id="75" name="组合 74"/>
          <p:cNvGrpSpPr/>
          <p:nvPr/>
        </p:nvGrpSpPr>
        <p:grpSpPr>
          <a:xfrm>
            <a:off x="7369705" y="4234898"/>
            <a:ext cx="1620958" cy="942975"/>
            <a:chOff x="8937019" y="3030447"/>
            <a:chExt cx="4007326" cy="942975"/>
          </a:xfrm>
        </p:grpSpPr>
        <p:sp>
          <p:nvSpPr>
            <p:cNvPr id="76" name="圆角矩形 75"/>
            <p:cNvSpPr/>
            <p:nvPr/>
          </p:nvSpPr>
          <p:spPr>
            <a:xfrm>
              <a:off x="8937019" y="3030447"/>
              <a:ext cx="3814762" cy="942975"/>
            </a:xfrm>
            <a:prstGeom prst="roundRect">
              <a:avLst/>
            </a:prstGeom>
            <a:solidFill>
              <a:schemeClr val="accent5"/>
            </a:solidFill>
            <a:ln>
              <a:noFill/>
            </a:ln>
            <a:effectLst>
              <a:outerShdw dist="635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7" name="文本框 20"/>
            <p:cNvSpPr txBox="1"/>
            <p:nvPr/>
          </p:nvSpPr>
          <p:spPr>
            <a:xfrm>
              <a:off x="8937019" y="3246628"/>
              <a:ext cx="4007326" cy="523220"/>
            </a:xfrm>
            <a:prstGeom prst="rect">
              <a:avLst/>
            </a:prstGeom>
            <a:noFill/>
          </p:spPr>
          <p:txBody>
            <a:bodyPr wrap="none" rtlCol="0">
              <a:spAutoFit/>
            </a:bodyPr>
            <a:lstStyle/>
            <a:p>
              <a:pPr algn="ctr"/>
              <a:r>
                <a:rPr lang="zh-CN" altLang="en-US" sz="2800" b="1" dirty="0" smtClean="0">
                  <a:solidFill>
                    <a:schemeClr val="bg1"/>
                  </a:solidFill>
                  <a:latin typeface="微软雅黑" panose="020B0503020204020204" charset="-122"/>
                  <a:ea typeface="微软雅黑" panose="020B0503020204020204" charset="-122"/>
                </a:rPr>
                <a:t>家国情怀</a:t>
              </a:r>
              <a:endParaRPr lang="zh-CN" altLang="en-US" sz="2800" b="1" dirty="0">
                <a:solidFill>
                  <a:schemeClr val="bg1"/>
                </a:solidFill>
                <a:latin typeface="微软雅黑" panose="020B0503020204020204" charset="-122"/>
                <a:ea typeface="微软雅黑" panose="020B0503020204020204" charset="-122"/>
              </a:endParaRPr>
            </a:p>
          </p:txBody>
        </p:sp>
      </p:grpSp>
      <p:sp>
        <p:nvSpPr>
          <p:cNvPr id="78" name="矩形 77"/>
          <p:cNvSpPr/>
          <p:nvPr/>
        </p:nvSpPr>
        <p:spPr>
          <a:xfrm>
            <a:off x="302129" y="1336040"/>
            <a:ext cx="8674515" cy="1877437"/>
          </a:xfrm>
          <a:prstGeom prst="rect">
            <a:avLst/>
          </a:prstGeom>
          <a:solidFill>
            <a:schemeClr val="bg1"/>
          </a:solidFill>
          <a:ln>
            <a:solidFill>
              <a:schemeClr val="tx1"/>
            </a:solidFill>
          </a:ln>
        </p:spPr>
        <p:txBody>
          <a:bodyPr wrap="square">
            <a:spAutoFit/>
          </a:bodyPr>
          <a:lstStyle/>
          <a:p>
            <a:pPr algn="just">
              <a:spcAft>
                <a:spcPts val="0"/>
              </a:spcAft>
              <a:defRPr/>
            </a:pPr>
            <a:r>
              <a:rPr lang="en-US" altLang="zh-CN" sz="2000" b="1" kern="100" dirty="0">
                <a:latin typeface="+mn-ea"/>
                <a:ea typeface="+mn-ea"/>
                <a:cs typeface="Times New Roman" panose="02020603050405020304" pitchFamily="18" charset="0"/>
              </a:rPr>
              <a:t>    </a:t>
            </a:r>
            <a:r>
              <a:rPr lang="zh-CN" altLang="zh-CN" sz="2400" b="1" kern="100" dirty="0">
                <a:latin typeface="+mn-ea"/>
                <a:ea typeface="+mn-ea"/>
                <a:cs typeface="Times New Roman" panose="02020603050405020304" pitchFamily="18" charset="0"/>
              </a:rPr>
              <a:t>所谓学科核心素养，是以</a:t>
            </a:r>
            <a:r>
              <a:rPr lang="zh-CN" altLang="zh-CN" sz="2400" b="1" kern="100" dirty="0">
                <a:solidFill>
                  <a:srgbClr val="FF0000"/>
                </a:solidFill>
                <a:latin typeface="+mn-ea"/>
                <a:ea typeface="+mn-ea"/>
                <a:cs typeface="Times New Roman" panose="02020603050405020304" pitchFamily="18" charset="0"/>
              </a:rPr>
              <a:t>学科知识技能</a:t>
            </a:r>
            <a:r>
              <a:rPr lang="zh-CN" altLang="zh-CN" sz="2400" b="1" kern="100" dirty="0">
                <a:latin typeface="+mn-ea"/>
                <a:ea typeface="+mn-ea"/>
                <a:cs typeface="Times New Roman" panose="02020603050405020304" pitchFamily="18" charset="0"/>
              </a:rPr>
              <a:t>为基础，整合了</a:t>
            </a:r>
            <a:r>
              <a:rPr lang="zh-CN" altLang="zh-CN" sz="2400" b="1" kern="100" dirty="0">
                <a:solidFill>
                  <a:srgbClr val="FF0000"/>
                </a:solidFill>
                <a:latin typeface="+mn-ea"/>
                <a:ea typeface="+mn-ea"/>
                <a:cs typeface="Times New Roman" panose="02020603050405020304" pitchFamily="18" charset="0"/>
              </a:rPr>
              <a:t>情感、态度和价值观</a:t>
            </a:r>
            <a:r>
              <a:rPr lang="zh-CN" altLang="zh-CN" sz="2400" b="1" kern="100" dirty="0">
                <a:latin typeface="+mn-ea"/>
                <a:ea typeface="+mn-ea"/>
                <a:cs typeface="Times New Roman" panose="02020603050405020304" pitchFamily="18" charset="0"/>
              </a:rPr>
              <a:t>在内的，能够满足特定现实需求的综合性品质和相关能力。是学生学习该学科之后形成的、</a:t>
            </a:r>
            <a:r>
              <a:rPr lang="zh-CN" altLang="zh-CN" sz="2400" b="1" kern="100" dirty="0">
                <a:solidFill>
                  <a:srgbClr val="FF0000"/>
                </a:solidFill>
                <a:latin typeface="+mn-ea"/>
                <a:ea typeface="+mn-ea"/>
                <a:cs typeface="Times New Roman" panose="02020603050405020304" pitchFamily="18" charset="0"/>
              </a:rPr>
              <a:t>具有学科特点</a:t>
            </a:r>
            <a:r>
              <a:rPr lang="zh-CN" altLang="zh-CN" sz="2400" b="1" kern="100" dirty="0">
                <a:latin typeface="+mn-ea"/>
                <a:ea typeface="+mn-ea"/>
                <a:cs typeface="Times New Roman" panose="02020603050405020304" pitchFamily="18" charset="0"/>
              </a:rPr>
              <a:t>的关键成就。</a:t>
            </a:r>
            <a:endParaRPr lang="en-US" altLang="zh-CN" sz="2400" b="1" kern="100" dirty="0">
              <a:latin typeface="+mn-ea"/>
              <a:ea typeface="+mn-ea"/>
              <a:cs typeface="Times New Roman" panose="02020603050405020304" pitchFamily="18" charset="0"/>
            </a:endParaRPr>
          </a:p>
          <a:p>
            <a:pPr algn="just">
              <a:spcAft>
                <a:spcPts val="0"/>
              </a:spcAft>
              <a:defRPr/>
            </a:pPr>
            <a:r>
              <a:rPr lang="en-US" altLang="zh-CN" sz="2000" b="1" kern="100" dirty="0" smtClean="0">
                <a:latin typeface="+mn-ea"/>
                <a:ea typeface="+mn-ea"/>
                <a:cs typeface="Times New Roman" panose="02020603050405020304" pitchFamily="18" charset="0"/>
              </a:rPr>
              <a:t>                     ——</a:t>
            </a:r>
            <a:r>
              <a:rPr lang="zh-CN" altLang="zh-CN" sz="2000" b="1" kern="100" dirty="0">
                <a:latin typeface="+mn-ea"/>
                <a:ea typeface="+mn-ea"/>
                <a:cs typeface="Times New Roman" panose="02020603050405020304" pitchFamily="18" charset="0"/>
              </a:rPr>
              <a:t>朱汉国《浅议</a:t>
            </a:r>
            <a:r>
              <a:rPr lang="en-US" altLang="zh-CN" sz="2000" b="1" kern="100" dirty="0">
                <a:latin typeface="+mn-ea"/>
                <a:ea typeface="+mn-ea"/>
                <a:cs typeface="Times New Roman" panose="02020603050405020304" pitchFamily="18" charset="0"/>
              </a:rPr>
              <a:t>21</a:t>
            </a:r>
            <a:r>
              <a:rPr lang="zh-CN" altLang="zh-CN" sz="2000" b="1" kern="100" dirty="0">
                <a:latin typeface="+mn-ea"/>
                <a:ea typeface="+mn-ea"/>
                <a:cs typeface="Times New Roman" panose="02020603050405020304" pitchFamily="18" charset="0"/>
              </a:rPr>
              <a:t>世纪以来历史课程目标的变化》</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500"/>
                                        <p:tgtEl>
                                          <p:spTgt spid="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fade">
                                      <p:cBhvr>
                                        <p:cTn id="11" dur="500"/>
                                        <p:tgtEl>
                                          <p:spTgt spid="6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fade">
                                      <p:cBhvr>
                                        <p:cTn id="15" dur="500"/>
                                        <p:tgtEl>
                                          <p:spTgt spid="6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ppt_x"/>
                                          </p:val>
                                        </p:tav>
                                        <p:tav tm="100000">
                                          <p:val>
                                            <p:strVal val="#ppt_x"/>
                                          </p:val>
                                        </p:tav>
                                      </p:tavLst>
                                    </p:anim>
                                    <p:anim calcmode="lin" valueType="num">
                                      <p:cBhvr additive="base">
                                        <p:cTn id="29"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217"/>
                                        </p:tgtEl>
                                        <p:attrNameLst>
                                          <p:attrName>style.visibility</p:attrName>
                                        </p:attrNameLst>
                                      </p:cBhvr>
                                      <p:to>
                                        <p:strVal val="visible"/>
                                      </p:to>
                                    </p:set>
                                    <p:anim calcmode="lin" valueType="num">
                                      <p:cBhvr additive="base">
                                        <p:cTn id="34" dur="500" fill="hold"/>
                                        <p:tgtEl>
                                          <p:spTgt spid="9217"/>
                                        </p:tgtEl>
                                        <p:attrNameLst>
                                          <p:attrName>ppt_x</p:attrName>
                                        </p:attrNameLst>
                                      </p:cBhvr>
                                      <p:tavLst>
                                        <p:tav tm="0">
                                          <p:val>
                                            <p:strVal val="#ppt_x"/>
                                          </p:val>
                                        </p:tav>
                                        <p:tav tm="100000">
                                          <p:val>
                                            <p:strVal val="#ppt_x"/>
                                          </p:val>
                                        </p:tav>
                                      </p:tavLst>
                                    </p:anim>
                                    <p:anim calcmode="lin" valueType="num">
                                      <p:cBhvr additive="base">
                                        <p:cTn id="35"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additive="base">
                                        <p:cTn id="40" dur="500" fill="hold"/>
                                        <p:tgtEl>
                                          <p:spTgt spid="78"/>
                                        </p:tgtEl>
                                        <p:attrNameLst>
                                          <p:attrName>ppt_x</p:attrName>
                                        </p:attrNameLst>
                                      </p:cBhvr>
                                      <p:tavLst>
                                        <p:tav tm="0">
                                          <p:val>
                                            <p:strVal val="#ppt_x"/>
                                          </p:val>
                                        </p:tav>
                                        <p:tav tm="100000">
                                          <p:val>
                                            <p:strVal val="#ppt_x"/>
                                          </p:val>
                                        </p:tav>
                                      </p:tavLst>
                                    </p:anim>
                                    <p:anim calcmode="lin" valueType="num">
                                      <p:cBhvr additive="base">
                                        <p:cTn id="4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2" grpId="0"/>
      <p:bldP spid="16" grpId="0"/>
      <p:bldP spid="78"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80" name="Rectangle 33"/>
          <p:cNvSpPr>
            <a:spLocks noGrp="1"/>
          </p:cNvSpPr>
          <p:nvPr/>
        </p:nvSpPr>
        <p:spPr>
          <a:xfrm>
            <a:off x="1074454" y="23159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（一）课标分析</a:t>
            </a:r>
            <a:endParaRPr lang="zh-CN" altLang="en-US" sz="4400" b="1" dirty="0">
              <a:latin typeface="华文行楷" panose="02010800040101010101" charset="-122"/>
              <a:ea typeface="华文行楷" panose="02010800040101010101" charset="-122"/>
            </a:endParaRPr>
          </a:p>
        </p:txBody>
      </p:sp>
      <p:grpSp>
        <p:nvGrpSpPr>
          <p:cNvPr id="83982" name="组合 3"/>
          <p:cNvGrpSpPr/>
          <p:nvPr/>
        </p:nvGrpSpPr>
        <p:grpSpPr>
          <a:xfrm>
            <a:off x="516573" y="551656"/>
            <a:ext cx="8112125" cy="381000"/>
            <a:chOff x="813" y="1733"/>
            <a:chExt cx="12774" cy="600"/>
          </a:xfrm>
        </p:grpSpPr>
        <p:cxnSp>
          <p:nvCxnSpPr>
            <p:cNvPr id="7" name="直接连接符 6"/>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6147" name="文本占位符 6146"/>
          <p:cNvSpPr>
            <a:spLocks noGrp="1"/>
          </p:cNvSpPr>
          <p:nvPr>
            <p:ph type="body" idx="4294967295"/>
          </p:nvPr>
        </p:nvSpPr>
        <p:spPr>
          <a:xfrm>
            <a:off x="501883" y="1129399"/>
            <a:ext cx="8499466" cy="4968875"/>
          </a:xfrm>
        </p:spPr>
        <p:txBody>
          <a:bodyPr/>
          <a:lstStyle/>
          <a:p>
            <a:pPr marL="0" indent="0">
              <a:buNone/>
            </a:pPr>
            <a:r>
              <a:rPr lang="zh-CN" altLang="en-US" sz="2400" b="1" dirty="0" smtClean="0">
                <a:latin typeface="楷体_GB2312" panose="02010609030101010101" pitchFamily="49" charset="-122"/>
                <a:ea typeface="楷体_GB2312" panose="02010609030101010101" pitchFamily="49" charset="-122"/>
              </a:rPr>
              <a:t>            高考命题研究与备考的抓手</a:t>
            </a:r>
          </a:p>
        </p:txBody>
      </p:sp>
      <p:sp>
        <p:nvSpPr>
          <p:cNvPr id="8" name="Oval 2"/>
          <p:cNvSpPr>
            <a:spLocks noChangeArrowheads="1"/>
          </p:cNvSpPr>
          <p:nvPr/>
        </p:nvSpPr>
        <p:spPr bwMode="auto">
          <a:xfrm>
            <a:off x="1408758" y="2135874"/>
            <a:ext cx="7162800" cy="3962400"/>
          </a:xfrm>
          <a:prstGeom prst="ellipse">
            <a:avLst/>
          </a:prstGeom>
          <a:noFill/>
          <a:ln w="57150">
            <a:solidFill>
              <a:schemeClr val="tx1"/>
            </a:solidFill>
            <a:round/>
          </a:ln>
          <a:extLst>
            <a:ext uri="{909E8E84-426E-40DD-AFC4-6F175D3DCCD1}">
              <a14:hiddenFill xmlns:a14="http://schemas.microsoft.com/office/drawing/2010/main">
                <a:solidFill>
                  <a:srgbClr val="FFFFFF"/>
                </a:solidFill>
              </a14:hiddenFill>
            </a:ext>
          </a:extLst>
        </p:spPr>
        <p:txBody>
          <a:bodyPr wrap="none" lIns="59714" tIns="29856" rIns="59714" bIns="29856" anchor="ctr"/>
          <a:lstStyle/>
          <a:p>
            <a:endParaRPr lang="zh-CN" altLang="en-US"/>
          </a:p>
        </p:txBody>
      </p:sp>
      <p:sp>
        <p:nvSpPr>
          <p:cNvPr id="9" name="Oval 3"/>
          <p:cNvSpPr>
            <a:spLocks noChangeArrowheads="1"/>
          </p:cNvSpPr>
          <p:nvPr/>
        </p:nvSpPr>
        <p:spPr bwMode="auto">
          <a:xfrm>
            <a:off x="2475558" y="2779341"/>
            <a:ext cx="6019800" cy="2480733"/>
          </a:xfrm>
          <a:prstGeom prst="ellipse">
            <a:avLst/>
          </a:prstGeom>
          <a:solidFill>
            <a:srgbClr val="FF0000"/>
          </a:solidFill>
          <a:ln w="9525">
            <a:solidFill>
              <a:schemeClr val="tx1"/>
            </a:solidFill>
            <a:round/>
          </a:ln>
        </p:spPr>
        <p:txBody>
          <a:bodyPr wrap="none" lIns="59714" tIns="29856" rIns="59714" bIns="29856" anchor="ctr"/>
          <a:lstStyle/>
          <a:p>
            <a:endParaRPr lang="zh-CN" altLang="en-US"/>
          </a:p>
        </p:txBody>
      </p:sp>
      <p:sp>
        <p:nvSpPr>
          <p:cNvPr id="10" name="Oval 4"/>
          <p:cNvSpPr>
            <a:spLocks noChangeArrowheads="1"/>
          </p:cNvSpPr>
          <p:nvPr/>
        </p:nvSpPr>
        <p:spPr bwMode="auto">
          <a:xfrm>
            <a:off x="3739208" y="3114831"/>
            <a:ext cx="4756150" cy="1752600"/>
          </a:xfrm>
          <a:prstGeom prst="ellipse">
            <a:avLst/>
          </a:prstGeom>
          <a:solidFill>
            <a:srgbClr val="0000FF"/>
          </a:solidFill>
          <a:ln w="9525">
            <a:solidFill>
              <a:schemeClr val="tx1"/>
            </a:solidFill>
            <a:round/>
          </a:ln>
        </p:spPr>
        <p:txBody>
          <a:bodyPr wrap="none" lIns="91229" tIns="45618" rIns="91229" bIns="45618" anchor="ctr"/>
          <a:lstStyle/>
          <a:p>
            <a:pPr algn="ctr" defTabSz="912495">
              <a:spcBef>
                <a:spcPct val="50000"/>
              </a:spcBef>
            </a:pPr>
            <a:endParaRPr lang="zh-CN" altLang="en-US" sz="4800" b="1">
              <a:solidFill>
                <a:srgbClr val="FFFF00"/>
              </a:solidFill>
              <a:latin typeface="Verdana" panose="020B0604030504040204" pitchFamily="34" charset="0"/>
            </a:endParaRPr>
          </a:p>
        </p:txBody>
      </p:sp>
      <p:sp>
        <p:nvSpPr>
          <p:cNvPr id="11" name="Text Box 5"/>
          <p:cNvSpPr txBox="1">
            <a:spLocks noChangeArrowheads="1"/>
          </p:cNvSpPr>
          <p:nvPr/>
        </p:nvSpPr>
        <p:spPr bwMode="auto">
          <a:xfrm>
            <a:off x="769628" y="3187365"/>
            <a:ext cx="76835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latin typeface="+mn-ea"/>
              </a:rPr>
              <a:t>课标</a:t>
            </a:r>
          </a:p>
        </p:txBody>
      </p:sp>
      <p:sp>
        <p:nvSpPr>
          <p:cNvPr id="12" name="Text Box 6"/>
          <p:cNvSpPr txBox="1">
            <a:spLocks noChangeArrowheads="1"/>
          </p:cNvSpPr>
          <p:nvPr/>
        </p:nvSpPr>
        <p:spPr bwMode="auto">
          <a:xfrm>
            <a:off x="2860006" y="3187265"/>
            <a:ext cx="119380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latin typeface="+mn-ea"/>
                <a:ea typeface="+mn-ea"/>
              </a:rPr>
              <a:t>考纲</a:t>
            </a:r>
          </a:p>
        </p:txBody>
      </p:sp>
      <p:sp>
        <p:nvSpPr>
          <p:cNvPr id="13" name="Oval 4"/>
          <p:cNvSpPr>
            <a:spLocks noChangeArrowheads="1"/>
          </p:cNvSpPr>
          <p:nvPr/>
        </p:nvSpPr>
        <p:spPr bwMode="auto">
          <a:xfrm>
            <a:off x="5503714" y="3461399"/>
            <a:ext cx="2819400" cy="1143000"/>
          </a:xfrm>
          <a:prstGeom prst="ellipse">
            <a:avLst/>
          </a:prstGeom>
          <a:solidFill>
            <a:srgbClr val="FFFF00"/>
          </a:solidFill>
          <a:ln w="9525">
            <a:solidFill>
              <a:schemeClr val="tx1"/>
            </a:solidFill>
            <a:round/>
          </a:ln>
        </p:spPr>
        <p:txBody>
          <a:bodyPr wrap="none" lIns="91229" tIns="45618" rIns="91229" bIns="45618" anchor="ctr"/>
          <a:lstStyle/>
          <a:p>
            <a:pPr algn="ctr" defTabSz="912495">
              <a:spcBef>
                <a:spcPct val="50000"/>
              </a:spcBef>
              <a:defRPr/>
            </a:pPr>
            <a:r>
              <a:rPr lang="zh-CN" altLang="en-US" sz="4400" b="1" dirty="0" smtClean="0">
                <a:latin typeface="+mn-ea"/>
                <a:ea typeface="+mn-ea"/>
              </a:rPr>
              <a:t>高考试题</a:t>
            </a:r>
            <a:endParaRPr lang="zh-CN" altLang="en-US" sz="4400" b="1" dirty="0">
              <a:latin typeface="+mn-ea"/>
              <a:ea typeface="+mn-ea"/>
            </a:endParaRPr>
          </a:p>
        </p:txBody>
      </p:sp>
      <p:sp>
        <p:nvSpPr>
          <p:cNvPr id="14" name="Text Box 6"/>
          <p:cNvSpPr txBox="1">
            <a:spLocks noChangeArrowheads="1"/>
          </p:cNvSpPr>
          <p:nvPr/>
        </p:nvSpPr>
        <p:spPr bwMode="auto">
          <a:xfrm>
            <a:off x="4558358" y="3114832"/>
            <a:ext cx="1193800" cy="1323233"/>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000" b="1" dirty="0">
                <a:solidFill>
                  <a:srgbClr val="FFFF00"/>
                </a:solidFill>
                <a:latin typeface="+mn-ea"/>
                <a:ea typeface="+mn-ea"/>
              </a:rPr>
              <a:t>说明</a:t>
            </a:r>
          </a:p>
        </p:txBody>
      </p:sp>
      <p:sp>
        <p:nvSpPr>
          <p:cNvPr id="15" name="椭圆 14"/>
          <p:cNvSpPr/>
          <p:nvPr/>
        </p:nvSpPr>
        <p:spPr>
          <a:xfrm>
            <a:off x="646758" y="1907274"/>
            <a:ext cx="7924800" cy="4343400"/>
          </a:xfrm>
          <a:prstGeom prst="ellipse">
            <a:avLst/>
          </a:prstGeom>
          <a:noFill/>
          <a:ln w="57150">
            <a:solidFill>
              <a:srgbClr val="66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Text Box 5"/>
          <p:cNvSpPr txBox="1">
            <a:spLocks noChangeArrowheads="1"/>
          </p:cNvSpPr>
          <p:nvPr/>
        </p:nvSpPr>
        <p:spPr bwMode="auto">
          <a:xfrm>
            <a:off x="1707208" y="3186937"/>
            <a:ext cx="768350" cy="1446344"/>
          </a:xfrm>
          <a:prstGeom prst="rect">
            <a:avLst/>
          </a:prstGeom>
          <a:noFill/>
          <a:ln w="9525">
            <a:noFill/>
            <a:miter lim="800000"/>
          </a:ln>
        </p:spPr>
        <p:txBody>
          <a:bodyPr lIns="91229" tIns="45618" rIns="91229" bIns="45618">
            <a:spAutoFit/>
          </a:bodyPr>
          <a:lstStyle/>
          <a:p>
            <a:pPr defTabSz="912495">
              <a:spcBef>
                <a:spcPct val="50000"/>
              </a:spcBef>
              <a:defRPr/>
            </a:pPr>
            <a:r>
              <a:rPr lang="zh-CN" altLang="en-US" sz="4400" b="1" dirty="0">
                <a:latin typeface="+mn-ea"/>
              </a:rPr>
              <a:t>教材</a:t>
            </a:r>
          </a:p>
        </p:txBody>
      </p:sp>
    </p:spTree>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1652" name="Group 148"/>
          <p:cNvGraphicFramePr>
            <a:graphicFrameLocks noGrp="1"/>
          </p:cNvGraphicFramePr>
          <p:nvPr>
            <p:extLst>
              <p:ext uri="{D42A27DB-BD31-4B8C-83A1-F6EECF244321}">
                <p14:modId xmlns:p14="http://schemas.microsoft.com/office/powerpoint/2010/main" val="3842353521"/>
              </p:ext>
            </p:extLst>
          </p:nvPr>
        </p:nvGraphicFramePr>
        <p:xfrm>
          <a:off x="256953" y="394176"/>
          <a:ext cx="8610600" cy="6473549"/>
        </p:xfrm>
        <a:graphic>
          <a:graphicData uri="http://schemas.openxmlformats.org/drawingml/2006/table">
            <a:tbl>
              <a:tblPr/>
              <a:tblGrid>
                <a:gridCol w="508000"/>
                <a:gridCol w="1718815"/>
                <a:gridCol w="752923"/>
                <a:gridCol w="1239837"/>
                <a:gridCol w="1751656"/>
                <a:gridCol w="2639369"/>
              </a:tblGrid>
              <a:tr h="428579">
                <a:tc gridSpan="6">
                  <a:txBody>
                    <a:bodyPr/>
                    <a:lstStyle/>
                    <a:p>
                      <a:pPr marL="0" marR="0" lvl="0" indent="0" algn="ct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2017</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年课标全国卷（</a:t>
                      </a:r>
                      <a:r>
                        <a:rPr kumimoji="0" lang="en-US" altLang="zh-CN"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1</a:t>
                      </a:r>
                      <a:r>
                        <a:rPr kumimoji="0" lang="zh-CN" altLang="en-US" sz="20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）历史学科核心素养考查情况</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296830">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题号</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考点</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专题</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通史分期</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设问关键词</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0000FF"/>
                          </a:solidFill>
                          <a:effectLst/>
                          <a:latin typeface="楷体" panose="02010609060101010101" pitchFamily="49" charset="-122"/>
                          <a:ea typeface="楷体" panose="02010609060101010101" pitchFamily="49" charset="-122"/>
                        </a:rPr>
                        <a:t>核心素养</a:t>
                      </a:r>
                      <a:endParaRPr kumimoji="0" lang="zh-CN" altLang="en-US" sz="1800" b="0" i="0" u="none" strike="noStrike" cap="none" normalizeH="0" baseline="0" smtClean="0">
                        <a:ln>
                          <a:noFill/>
                        </a:ln>
                        <a:solidFill>
                          <a:srgbClr val="0000FF"/>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墨子</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2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唐代藩镇</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2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据此可知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 </a:t>
                      </a:r>
                      <a:endParaRPr kumimoji="0" lang="zh-CN" altLang="en-US" sz="12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北宋民营手工业者</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历史解释、史料实证</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明代朝贡贸易</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表明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28</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甲午战争</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tabLst/>
                        <a:defRPr/>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lang="zh-CN" altLang="en-US" sz="1200" b="1"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5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29</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马克思主义在中国的传播</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争论（</a:t>
                      </a:r>
                      <a:r>
                        <a:rPr kumimoji="0" lang="en-US" altLang="zh-CN"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30</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1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解放战争时期中共奉行独立自主外交</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lang="zh-CN" altLang="en-US" sz="1200" b="1"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7030A0"/>
                          </a:solidFill>
                          <a:effectLst/>
                          <a:latin typeface="楷体" panose="02010609060101010101" pitchFamily="49" charset="-122"/>
                          <a:ea typeface="楷体" panose="02010609060101010101" pitchFamily="49" charset="-122"/>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一五计划</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中国现代史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反映</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lang="zh-CN" altLang="en-US" sz="1200" b="1" dirty="0"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32</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梭伦的人文精神</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必修三</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世界古代史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可知</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33</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共产主义者同盟</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smtClean="0">
                          <a:ln>
                            <a:noFill/>
                          </a:ln>
                          <a:solidFill>
                            <a:srgbClr val="2F2BEF"/>
                          </a:solidFill>
                          <a:effectLst/>
                          <a:latin typeface="楷体" panose="02010609060101010101" pitchFamily="49" charset="-122"/>
                          <a:ea typeface="楷体" panose="02010609060101010101" pitchFamily="49" charset="-122"/>
                          <a:sym typeface="+mn-ea"/>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683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34</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第一次工业革命</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必修二</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世界近代史</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认识</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35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algn="l" defTabSz="914400" rtl="0" eaLnBrk="1" fontAlgn="b" latinLnBrk="0" hangingPunct="1">
                        <a:lnSpc>
                          <a:spcPct val="100000"/>
                        </a:lnSpc>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第三世界的发展壮大</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表明</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365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41</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古代乡约制度、清末新政、改革后基层选举</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必修一</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中古、近、现</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概括变化、说明作用、简述背景、说明意义</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FFC000"/>
                          </a:solidFill>
                          <a:effectLst/>
                          <a:latin typeface="楷体" panose="02010609060101010101" pitchFamily="49" charset="-122"/>
                          <a:ea typeface="楷体" panose="02010609060101010101" pitchFamily="49" charset="-122"/>
                        </a:rPr>
                        <a:t>唯物史观</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FF0000"/>
                          </a:solidFill>
                          <a:effectLst/>
                          <a:latin typeface="楷体" panose="02010609060101010101" pitchFamily="49" charset="-122"/>
                          <a:ea typeface="楷体" panose="02010609060101010101" pitchFamily="49" charset="-122"/>
                        </a:rPr>
                        <a:t>时空观念</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p>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57190">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42</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新航路开辟、早期殖民扩张、宗教改革</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必修二、三</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lang="zh-CN" altLang="en-US" sz="1200" b="1" dirty="0" smtClean="0">
                          <a:ln>
                            <a:noFill/>
                          </a:ln>
                          <a:effectLst/>
                          <a:latin typeface="楷体" panose="02010609060101010101" pitchFamily="49" charset="-122"/>
                          <a:ea typeface="楷体" panose="02010609060101010101" pitchFamily="49" charset="-122"/>
                          <a:sym typeface="+mn-ea"/>
                        </a:rPr>
                        <a:t>世近</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1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提取情节、指出现象、概述评价历史现象 </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rPr>
                        <a:t>家国情怀</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714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45</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汉武帝年号改革</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选修一</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中国古代史</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说明区别、简述意义</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lang="zh-CN" altLang="en-US" sz="1200" b="1" smtClean="0">
                          <a:ln>
                            <a:noFill/>
                          </a:ln>
                          <a:solidFill>
                            <a:srgbClr val="7030A0"/>
                          </a:solidFill>
                          <a:effectLst/>
                          <a:latin typeface="楷体" panose="02010609060101010101" pitchFamily="49" charset="-122"/>
                          <a:ea typeface="楷体" panose="02010609060101010101" pitchFamily="49" charset="-122"/>
                          <a:sym typeface="+mn-ea"/>
                        </a:rPr>
                        <a:t>家国情怀</a:t>
                      </a:r>
                      <a:endParaRPr kumimoji="0" lang="zh-CN" altLang="en-US" sz="1200" b="1" i="0" u="none" strike="noStrike" cap="none" normalizeH="0" baseline="0" smtClean="0">
                        <a:ln>
                          <a:noFill/>
                        </a:ln>
                        <a:solidFill>
                          <a:srgbClr val="7030A0"/>
                        </a:solidFill>
                        <a:effectLst/>
                        <a:latin typeface="楷体" panose="02010609060101010101" pitchFamily="49" charset="-122"/>
                        <a:ea typeface="楷体" panose="02010609060101010101" pitchFamily="49" charset="-122"/>
                        <a:sym typeface="+mn-ea"/>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714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46</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中共对二战的不同认识</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选修三</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世界现代史</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不同认识、说明背景</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298417">
                <a:tc>
                  <a:txBody>
                    <a:bodyPr/>
                    <a:lstStyle/>
                    <a:p>
                      <a:pPr marL="0" marR="0" lvl="0" indent="0" algn="r"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en-US" altLang="zh-CN"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47</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华盛顿、罗斯福</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smtClean="0">
                          <a:ln>
                            <a:noFill/>
                          </a:ln>
                          <a:solidFill>
                            <a:schemeClr val="tx1"/>
                          </a:solidFill>
                          <a:effectLst/>
                          <a:latin typeface="楷体" panose="02010609060101010101" pitchFamily="49" charset="-122"/>
                          <a:ea typeface="楷体" panose="02010609060101010101" pitchFamily="49" charset="-122"/>
                        </a:rPr>
                        <a:t>选修四</a:t>
                      </a:r>
                      <a:endParaRPr kumimoji="0" lang="zh-CN" altLang="en-US" sz="1800" b="0" i="0" u="none" strike="noStrike" cap="none" normalizeH="0" baseline="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世界近现代史</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说明特征、作用、实质</a:t>
                      </a:r>
                      <a:endParaRPr kumimoji="0" lang="zh-CN" altLang="en-US" sz="1800" b="0"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endParaRP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hlink"/>
                        </a:buClr>
                        <a:buSzPct val="70000"/>
                        <a:buFont typeface="Wingdings" panose="05000000000000000000" pitchFamily="2" charset="2"/>
                        <a:buNone/>
                      </a:pPr>
                      <a:r>
                        <a:rPr kumimoji="0" lang="zh-CN" altLang="en-US" sz="1200" b="1" i="0" u="none" strike="noStrike" cap="none" normalizeH="0" baseline="0" dirty="0" smtClean="0">
                          <a:ln>
                            <a:noFill/>
                          </a:ln>
                          <a:solidFill>
                            <a:srgbClr val="2F2BEF"/>
                          </a:solidFill>
                          <a:effectLst/>
                          <a:latin typeface="楷体" panose="02010609060101010101" pitchFamily="49" charset="-122"/>
                          <a:ea typeface="楷体" panose="02010609060101010101" pitchFamily="49" charset="-122"/>
                        </a:rPr>
                        <a:t>史料实证</a:t>
                      </a:r>
                      <a:r>
                        <a:rPr kumimoji="0" lang="zh-CN" altLang="en-US" sz="1200" b="1" i="0" u="none" strike="noStrike" cap="none" normalizeH="0" baseline="0" dirty="0" smtClean="0">
                          <a:ln>
                            <a:noFill/>
                          </a:ln>
                          <a:solidFill>
                            <a:schemeClr val="tx1"/>
                          </a:solidFill>
                          <a:effectLst/>
                          <a:latin typeface="楷体" panose="02010609060101010101" pitchFamily="49" charset="-122"/>
                          <a:ea typeface="楷体" panose="02010609060101010101" pitchFamily="49" charset="-122"/>
                        </a:rPr>
                        <a:t>、</a:t>
                      </a:r>
                      <a:r>
                        <a:rPr kumimoji="0" lang="zh-CN" altLang="en-US" sz="1200" b="1" i="0" u="none" strike="noStrike" cap="none" normalizeH="0" baseline="0" dirty="0" smtClean="0">
                          <a:ln>
                            <a:noFill/>
                          </a:ln>
                          <a:solidFill>
                            <a:srgbClr val="00B050"/>
                          </a:solidFill>
                          <a:effectLst/>
                          <a:latin typeface="楷体" panose="02010609060101010101" pitchFamily="49" charset="-122"/>
                          <a:ea typeface="楷体" panose="02010609060101010101" pitchFamily="49" charset="-122"/>
                        </a:rPr>
                        <a:t>历史解释</a:t>
                      </a:r>
                    </a:p>
                  </a:txBody>
                  <a:tcPr marT="45715" marB="45715"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 name="Rectangle 33"/>
          <p:cNvSpPr>
            <a:spLocks noGrp="1"/>
          </p:cNvSpPr>
          <p:nvPr/>
        </p:nvSpPr>
        <p:spPr>
          <a:xfrm>
            <a:off x="702979" y="-101149"/>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5" name="组合 4"/>
          <p:cNvGrpSpPr/>
          <p:nvPr/>
        </p:nvGrpSpPr>
        <p:grpSpPr>
          <a:xfrm>
            <a:off x="8916" y="66332"/>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文本框 4"/>
          <p:cNvSpPr txBox="1"/>
          <p:nvPr/>
        </p:nvSpPr>
        <p:spPr>
          <a:xfrm>
            <a:off x="148951" y="2060848"/>
            <a:ext cx="8355327" cy="4339650"/>
          </a:xfrm>
          <a:prstGeom prst="rect">
            <a:avLst/>
          </a:prstGeom>
          <a:noFill/>
        </p:spPr>
        <p:txBody>
          <a:bodyPr wrap="square" rtlCol="0">
            <a:spAutoFit/>
          </a:bodyPr>
          <a:lstStyle/>
          <a:p>
            <a:r>
              <a:rPr lang="en-US" altLang="zh-CN" sz="2400" b="1" dirty="0"/>
              <a:t>      </a:t>
            </a:r>
            <a:r>
              <a:rPr lang="zh-CN" altLang="en-US" sz="3600" b="1" dirty="0"/>
              <a:t>高考试题从关注</a:t>
            </a:r>
            <a:r>
              <a:rPr lang="zh-CN" altLang="en-US" sz="3600" b="1" dirty="0">
                <a:solidFill>
                  <a:srgbClr val="FF0000"/>
                </a:solidFill>
              </a:rPr>
              <a:t>时间点</a:t>
            </a:r>
            <a:r>
              <a:rPr lang="zh-CN" altLang="en-US" sz="3600" b="1" dirty="0"/>
              <a:t>走向关注</a:t>
            </a:r>
            <a:r>
              <a:rPr lang="zh-CN" altLang="en-US" sz="3600" b="1" dirty="0">
                <a:solidFill>
                  <a:srgbClr val="FF0000"/>
                </a:solidFill>
              </a:rPr>
              <a:t>长时段与大时代</a:t>
            </a:r>
            <a:r>
              <a:rPr lang="zh-CN" altLang="en-US" sz="3600" b="1" dirty="0"/>
              <a:t>，主要是利用历史现象之间的关联性，将历史现象置于某一</a:t>
            </a:r>
            <a:r>
              <a:rPr lang="zh-CN" altLang="en-US" sz="3600" b="1" dirty="0">
                <a:solidFill>
                  <a:srgbClr val="FF0000"/>
                </a:solidFill>
              </a:rPr>
              <a:t>知识系统</a:t>
            </a:r>
            <a:r>
              <a:rPr lang="zh-CN" altLang="en-US" sz="3600" b="1" dirty="0"/>
              <a:t>中，并对其进行</a:t>
            </a:r>
            <a:r>
              <a:rPr lang="zh-CN" altLang="en-US" sz="3600" b="1" dirty="0">
                <a:solidFill>
                  <a:srgbClr val="FF0000"/>
                </a:solidFill>
              </a:rPr>
              <a:t>综合性的、多层次和多视角</a:t>
            </a:r>
            <a:r>
              <a:rPr lang="zh-CN" altLang="en-US" sz="3600" b="1" dirty="0"/>
              <a:t>的考察，是区分考生思维的深刻性、灵活性和创新性等思维品质的主要手段之一。</a:t>
            </a:r>
          </a:p>
          <a:p>
            <a:endParaRPr lang="zh-CN" altLang="en-US" sz="2400" b="1" dirty="0"/>
          </a:p>
        </p:txBody>
      </p:sp>
      <p:grpSp>
        <p:nvGrpSpPr>
          <p:cNvPr id="2" name="组合 1"/>
          <p:cNvGrpSpPr/>
          <p:nvPr/>
        </p:nvGrpSpPr>
        <p:grpSpPr>
          <a:xfrm>
            <a:off x="18766" y="353133"/>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170" y="102235"/>
            <a:ext cx="6699250" cy="656590"/>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217" name="标题 1"/>
          <p:cNvSpPr>
            <a:spLocks noGrp="1"/>
          </p:cNvSpPr>
          <p:nvPr/>
        </p:nvSpPr>
        <p:spPr>
          <a:xfrm>
            <a:off x="216513" y="1006475"/>
            <a:ext cx="7379823"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3600" b="1" dirty="0">
                <a:solidFill>
                  <a:srgbClr val="2F2BEF"/>
                </a:solidFill>
                <a:latin typeface="楷体" panose="02010609060101010101" pitchFamily="49" charset="-122"/>
                <a:ea typeface="楷体" panose="02010609060101010101" pitchFamily="49" charset="-122"/>
                <a:sym typeface="+mn-ea"/>
              </a:rPr>
              <a:t>（</a:t>
            </a:r>
            <a:r>
              <a:rPr lang="en-US" altLang="zh-CN" sz="3600" b="1" dirty="0">
                <a:solidFill>
                  <a:srgbClr val="2F2BEF"/>
                </a:solidFill>
                <a:latin typeface="楷体" panose="02010609060101010101" pitchFamily="49" charset="-122"/>
                <a:ea typeface="楷体" panose="02010609060101010101" pitchFamily="49" charset="-122"/>
                <a:sym typeface="+mn-ea"/>
              </a:rPr>
              <a:t>1</a:t>
            </a:r>
            <a:r>
              <a:rPr lang="zh-CN" altLang="en-US" sz="3600" b="1" dirty="0" smtClean="0">
                <a:solidFill>
                  <a:srgbClr val="2F2BEF"/>
                </a:solidFill>
                <a:latin typeface="楷体" panose="02010609060101010101" pitchFamily="49" charset="-122"/>
                <a:ea typeface="楷体" panose="02010609060101010101" pitchFamily="49" charset="-122"/>
                <a:sym typeface="+mn-ea"/>
              </a:rPr>
              <a:t>）学科</a:t>
            </a:r>
            <a:r>
              <a:rPr lang="zh-CN" altLang="en-US" sz="3600" b="1" dirty="0">
                <a:solidFill>
                  <a:srgbClr val="2F2BEF"/>
                </a:solidFill>
                <a:latin typeface="楷体" panose="02010609060101010101" pitchFamily="49" charset="-122"/>
                <a:ea typeface="楷体" panose="02010609060101010101" pitchFamily="49" charset="-122"/>
                <a:sym typeface="+mn-ea"/>
              </a:rPr>
              <a:t>核心素养</a:t>
            </a:r>
            <a:r>
              <a:rPr lang="zh-CN" altLang="en-US" sz="3600" b="1" dirty="0" smtClean="0">
                <a:solidFill>
                  <a:srgbClr val="2F2BEF"/>
                </a:solidFill>
                <a:latin typeface="楷体" panose="02010609060101010101" pitchFamily="49" charset="-122"/>
                <a:ea typeface="楷体" panose="02010609060101010101" pitchFamily="49" charset="-122"/>
                <a:sym typeface="+mn-ea"/>
              </a:rPr>
              <a:t>考查</a:t>
            </a:r>
            <a:r>
              <a:rPr lang="en-US" altLang="zh-CN" sz="3600" b="1" dirty="0" smtClean="0">
                <a:solidFill>
                  <a:srgbClr val="2F2BEF"/>
                </a:solidFill>
                <a:latin typeface="楷体" panose="02010609060101010101" pitchFamily="49" charset="-122"/>
                <a:ea typeface="楷体" panose="02010609060101010101" pitchFamily="49" charset="-122"/>
                <a:sym typeface="+mn-ea"/>
              </a:rPr>
              <a:t>--</a:t>
            </a:r>
            <a:r>
              <a:rPr lang="zh-CN" altLang="en-US" sz="3600" b="1" dirty="0">
                <a:solidFill>
                  <a:srgbClr val="FF0000"/>
                </a:solidFill>
                <a:latin typeface="楷体" panose="02010609060101010101" pitchFamily="49" charset="-122"/>
                <a:ea typeface="楷体" panose="02010609060101010101" pitchFamily="49" charset="-122"/>
                <a:sym typeface="+mn-ea"/>
              </a:rPr>
              <a:t>时空观念</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7"/>
                                        </p:tgtEl>
                                        <p:attrNameLst>
                                          <p:attrName>style.visibility</p:attrName>
                                        </p:attrNameLst>
                                      </p:cBhvr>
                                      <p:to>
                                        <p:strVal val="visible"/>
                                      </p:to>
                                    </p:set>
                                    <p:anim calcmode="lin" valueType="num">
                                      <p:cBhvr additive="base">
                                        <p:cTn id="13" dur="500" fill="hold"/>
                                        <p:tgtEl>
                                          <p:spTgt spid="9217"/>
                                        </p:tgtEl>
                                        <p:attrNameLst>
                                          <p:attrName>ppt_x</p:attrName>
                                        </p:attrNameLst>
                                      </p:cBhvr>
                                      <p:tavLst>
                                        <p:tav tm="0">
                                          <p:val>
                                            <p:strVal val="#ppt_x"/>
                                          </p:val>
                                        </p:tav>
                                        <p:tav tm="100000">
                                          <p:val>
                                            <p:strVal val="#ppt_x"/>
                                          </p:val>
                                        </p:tav>
                                      </p:tavLst>
                                    </p:anim>
                                    <p:anim calcmode="lin" valueType="num">
                                      <p:cBhvr additive="base">
                                        <p:cTn id="14"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9217"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8766" y="353133"/>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217" name="标题 1"/>
          <p:cNvSpPr>
            <a:spLocks noGrp="1"/>
          </p:cNvSpPr>
          <p:nvPr/>
        </p:nvSpPr>
        <p:spPr>
          <a:xfrm>
            <a:off x="183651" y="733826"/>
            <a:ext cx="604453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时空观念</a:t>
            </a:r>
          </a:p>
        </p:txBody>
      </p:sp>
      <p:sp>
        <p:nvSpPr>
          <p:cNvPr id="3" name="矩形 2"/>
          <p:cNvSpPr/>
          <p:nvPr/>
        </p:nvSpPr>
        <p:spPr>
          <a:xfrm>
            <a:off x="368204" y="1306227"/>
            <a:ext cx="8323266" cy="1061829"/>
          </a:xfrm>
          <a:prstGeom prst="rect">
            <a:avLst/>
          </a:prstGeom>
        </p:spPr>
        <p:txBody>
          <a:bodyPr wrap="square">
            <a:spAutoFit/>
          </a:bodyPr>
          <a:lstStyle/>
          <a:p>
            <a:pPr algn="just">
              <a:lnSpc>
                <a:spcPct val="150000"/>
              </a:lnSpc>
              <a:spcAft>
                <a:spcPts val="0"/>
              </a:spcAft>
            </a:pPr>
            <a:r>
              <a:rPr lang="en-US" altLang="zh-CN" kern="100" dirty="0">
                <a:solidFill>
                  <a:srgbClr val="000000"/>
                </a:solidFill>
                <a:latin typeface="Times New Roman" panose="02020603050405020304" pitchFamily="18" charset="0"/>
                <a:ea typeface="宋体" panose="02010600030101010101" pitchFamily="2" charset="-122"/>
              </a:rPr>
              <a:t>35</a:t>
            </a:r>
            <a:r>
              <a:rPr lang="zh-CN" altLang="zh-CN" kern="100" dirty="0">
                <a:solidFill>
                  <a:srgbClr val="000000"/>
                </a:solidFill>
                <a:latin typeface="Times New Roman" panose="02020603050405020304" pitchFamily="18" charset="0"/>
                <a:ea typeface="宋体" panose="02010600030101010101" pitchFamily="2" charset="-122"/>
              </a:rPr>
              <a:t>．</a:t>
            </a:r>
            <a:r>
              <a:rPr lang="en-US" altLang="zh-CN" kern="100" dirty="0">
                <a:solidFill>
                  <a:srgbClr val="000000"/>
                </a:solidFill>
                <a:latin typeface="Times New Roman" panose="02020603050405020304" pitchFamily="18" charset="0"/>
                <a:ea typeface="宋体" panose="02010600030101010101" pitchFamily="2" charset="-122"/>
              </a:rPr>
              <a:t>(2018</a:t>
            </a:r>
            <a:r>
              <a:rPr lang="zh-CN" altLang="zh-CN" kern="100" dirty="0">
                <a:solidFill>
                  <a:srgbClr val="000000"/>
                </a:solidFill>
                <a:latin typeface="Times New Roman" panose="02020603050405020304" pitchFamily="18" charset="0"/>
                <a:ea typeface="宋体" panose="02010600030101010101" pitchFamily="2" charset="-122"/>
              </a:rPr>
              <a:t>年全国卷</a:t>
            </a:r>
            <a:r>
              <a:rPr lang="en-US" altLang="zh-CN" kern="100" dirty="0">
                <a:solidFill>
                  <a:srgbClr val="000000"/>
                </a:solidFill>
                <a:latin typeface="Times New Roman" panose="02020603050405020304" pitchFamily="18" charset="0"/>
                <a:ea typeface="宋体" panose="02010600030101010101" pitchFamily="2" charset="-122"/>
              </a:rPr>
              <a:t>I)</a:t>
            </a:r>
            <a:r>
              <a:rPr lang="zh-CN" altLang="zh-CN" kern="100" dirty="0">
                <a:solidFill>
                  <a:srgbClr val="000000"/>
                </a:solidFill>
                <a:latin typeface="Times New Roman" panose="02020603050405020304" pitchFamily="18" charset="0"/>
                <a:ea typeface="宋体" panose="02010600030101010101" pitchFamily="2" charset="-122"/>
              </a:rPr>
              <a:t>图</a:t>
            </a:r>
            <a:r>
              <a:rPr lang="en-US" altLang="zh-CN" kern="100" dirty="0">
                <a:solidFill>
                  <a:srgbClr val="000000"/>
                </a:solidFill>
                <a:latin typeface="Times New Roman" panose="02020603050405020304" pitchFamily="18" charset="0"/>
                <a:ea typeface="宋体" panose="02010600030101010101" pitchFamily="2" charset="-122"/>
              </a:rPr>
              <a:t>8</a:t>
            </a:r>
            <a:r>
              <a:rPr lang="zh-CN" altLang="zh-CN" kern="100" dirty="0">
                <a:solidFill>
                  <a:srgbClr val="000000"/>
                </a:solidFill>
                <a:latin typeface="Times New Roman" panose="02020603050405020304" pitchFamily="18" charset="0"/>
                <a:ea typeface="宋体" panose="02010600030101010101" pitchFamily="2" charset="-122"/>
              </a:rPr>
              <a:t>反映了</a:t>
            </a:r>
            <a:r>
              <a:rPr lang="en-US" altLang="zh-CN" kern="100" dirty="0">
                <a:solidFill>
                  <a:srgbClr val="FF0000"/>
                </a:solidFill>
                <a:latin typeface="Times New Roman" panose="02020603050405020304" pitchFamily="18" charset="0"/>
                <a:ea typeface="宋体" panose="02010600030101010101" pitchFamily="2" charset="-122"/>
              </a:rPr>
              <a:t>1945</a:t>
            </a:r>
            <a:r>
              <a:rPr lang="zh-CN" altLang="zh-CN" kern="100" dirty="0">
                <a:solidFill>
                  <a:srgbClr val="FF0000"/>
                </a:solidFill>
                <a:latin typeface="Times New Roman" panose="02020603050405020304" pitchFamily="18" charset="0"/>
                <a:ea typeface="宋体" panose="02010600030101010101" pitchFamily="2" charset="-122"/>
              </a:rPr>
              <a:t>～</a:t>
            </a:r>
            <a:r>
              <a:rPr lang="en-US" altLang="zh-CN" kern="100" dirty="0">
                <a:solidFill>
                  <a:srgbClr val="FF0000"/>
                </a:solidFill>
                <a:latin typeface="Times New Roman" panose="02020603050405020304" pitchFamily="18" charset="0"/>
                <a:ea typeface="宋体" panose="02010600030101010101" pitchFamily="2" charset="-122"/>
              </a:rPr>
              <a:t>1975</a:t>
            </a:r>
            <a:r>
              <a:rPr lang="zh-CN" altLang="zh-CN" kern="100" dirty="0">
                <a:solidFill>
                  <a:srgbClr val="FF0000"/>
                </a:solidFill>
                <a:latin typeface="Times New Roman" panose="02020603050405020304" pitchFamily="18" charset="0"/>
                <a:ea typeface="宋体" panose="02010600030101010101" pitchFamily="2" charset="-122"/>
              </a:rPr>
              <a:t>年间联合国成员国</a:t>
            </a:r>
            <a:r>
              <a:rPr lang="zh-CN" altLang="zh-CN" kern="100" dirty="0">
                <a:solidFill>
                  <a:srgbClr val="000000"/>
                </a:solidFill>
                <a:latin typeface="Times New Roman" panose="02020603050405020304" pitchFamily="18" charset="0"/>
                <a:ea typeface="宋体" panose="02010600030101010101" pitchFamily="2" charset="-122"/>
              </a:rPr>
              <a:t>的变化情况，这表明</a:t>
            </a:r>
            <a:r>
              <a:rPr lang="en-US" altLang="zh-CN" sz="2400" kern="100" dirty="0">
                <a:solidFill>
                  <a:srgbClr val="000000"/>
                </a:solidFill>
                <a:latin typeface="Times New Roman" panose="02020603050405020304" pitchFamily="18" charset="0"/>
                <a:ea typeface="楷体" panose="02010609060101010101" pitchFamily="49" charset="-122"/>
              </a:rPr>
              <a:t>(</a:t>
            </a:r>
            <a:r>
              <a:rPr lang="zh-CN" altLang="zh-CN" sz="2400" kern="100" dirty="0">
                <a:solidFill>
                  <a:srgbClr val="000000"/>
                </a:solidFill>
                <a:latin typeface="Times New Roman" panose="02020603050405020304" pitchFamily="18" charset="0"/>
                <a:ea typeface="楷体" panose="02010609060101010101" pitchFamily="49" charset="-122"/>
              </a:rPr>
              <a:t>　　</a:t>
            </a:r>
            <a:r>
              <a:rPr lang="en-US" altLang="zh-CN" sz="2400" kern="100" dirty="0">
                <a:solidFill>
                  <a:srgbClr val="000000"/>
                </a:solidFill>
                <a:latin typeface="Times New Roman" panose="02020603050405020304" pitchFamily="18" charset="0"/>
                <a:ea typeface="楷体" panose="02010609060101010101" pitchFamily="49" charset="-122"/>
              </a:rPr>
              <a:t>)</a:t>
            </a:r>
            <a:endParaRPr lang="zh-CN" altLang="zh-CN" kern="100" dirty="0">
              <a:effectLst/>
              <a:latin typeface="Times New Roman" panose="02020603050405020304" pitchFamily="18" charset="0"/>
              <a:ea typeface="宋体" panose="02010600030101010101" pitchFamily="2" charset="-122"/>
            </a:endParaRPr>
          </a:p>
        </p:txBody>
      </p:sp>
      <p:pic>
        <p:nvPicPr>
          <p:cNvPr id="4098" name="图片 15" descr="CKXF63F{}4AZ$@963`%P5Q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022659"/>
            <a:ext cx="3790950" cy="202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文本框 3"/>
          <p:cNvSpPr txBox="1"/>
          <p:nvPr/>
        </p:nvSpPr>
        <p:spPr>
          <a:xfrm>
            <a:off x="627082" y="4087065"/>
            <a:ext cx="7833349" cy="707886"/>
          </a:xfrm>
          <a:prstGeom prst="rect">
            <a:avLst/>
          </a:prstGeom>
          <a:noFill/>
        </p:spPr>
        <p:txBody>
          <a:bodyPr wrap="square" rtlCol="0">
            <a:spAutoFit/>
          </a:bodyPr>
          <a:lstStyle/>
          <a:p>
            <a:r>
              <a:rPr lang="en-US" altLang="zh-CN" sz="2000" dirty="0"/>
              <a:t>A</a:t>
            </a:r>
            <a:r>
              <a:rPr lang="zh-CN" altLang="zh-CN" sz="2000" dirty="0"/>
              <a:t>．第三世界发展壮大</a:t>
            </a:r>
            <a:r>
              <a:rPr lang="en-US" altLang="zh-CN" sz="2000" dirty="0"/>
              <a:t>                 B</a:t>
            </a:r>
            <a:r>
              <a:rPr lang="zh-CN" altLang="zh-CN" sz="2000" dirty="0"/>
              <a:t>．欧共体的成员增加</a:t>
            </a:r>
          </a:p>
          <a:p>
            <a:r>
              <a:rPr lang="en-US" altLang="zh-CN" sz="2000" dirty="0"/>
              <a:t>C</a:t>
            </a:r>
            <a:r>
              <a:rPr lang="zh-CN" altLang="zh-CN" sz="2000" dirty="0"/>
              <a:t>．世界贸易范围明显扩大</a:t>
            </a:r>
            <a:r>
              <a:rPr lang="en-US" altLang="zh-CN" sz="2000" dirty="0"/>
              <a:t>             D</a:t>
            </a:r>
            <a:r>
              <a:rPr lang="zh-CN" altLang="zh-CN" sz="2000" dirty="0"/>
              <a:t>．经济区域化的趋势加强</a:t>
            </a:r>
          </a:p>
        </p:txBody>
      </p:sp>
      <p:sp>
        <p:nvSpPr>
          <p:cNvPr id="5" name="文本框 4"/>
          <p:cNvSpPr txBox="1"/>
          <p:nvPr/>
        </p:nvSpPr>
        <p:spPr>
          <a:xfrm>
            <a:off x="148951" y="4743417"/>
            <a:ext cx="8763695" cy="2272329"/>
          </a:xfrm>
          <a:prstGeom prst="rect">
            <a:avLst/>
          </a:prstGeom>
          <a:noFill/>
        </p:spPr>
        <p:txBody>
          <a:bodyPr wrap="square" rtlCol="0">
            <a:spAutoFit/>
          </a:bodyPr>
          <a:lstStyle/>
          <a:p>
            <a:r>
              <a:rPr lang="zh-CN" altLang="zh-CN" sz="2000" dirty="0"/>
              <a:t>【解析】根据图中联合国成员数量的洲际分布变化可知从</a:t>
            </a:r>
            <a:r>
              <a:rPr lang="en-US" altLang="zh-CN" sz="2000" dirty="0"/>
              <a:t>1945</a:t>
            </a:r>
            <a:r>
              <a:rPr lang="zh-CN" altLang="zh-CN" sz="2000" dirty="0"/>
              <a:t>到</a:t>
            </a:r>
            <a:r>
              <a:rPr lang="en-US" altLang="zh-CN" sz="2000" dirty="0"/>
              <a:t>1975</a:t>
            </a:r>
            <a:r>
              <a:rPr lang="zh-CN" altLang="zh-CN" sz="2000" dirty="0"/>
              <a:t>年，亚洲和非洲成员国明显增多，而亚非国家多为第三世界国家，说明第三世界发展壮大，故</a:t>
            </a:r>
            <a:r>
              <a:rPr lang="en-US" altLang="zh-CN" sz="2000" dirty="0"/>
              <a:t>A</a:t>
            </a:r>
            <a:r>
              <a:rPr lang="zh-CN" altLang="zh-CN" sz="2000" dirty="0"/>
              <a:t>项正确；从图中可以看出</a:t>
            </a:r>
            <a:r>
              <a:rPr lang="en-US" altLang="zh-CN" sz="2000" dirty="0"/>
              <a:t>1945</a:t>
            </a:r>
            <a:r>
              <a:rPr lang="zh-CN" altLang="zh-CN" sz="2000" dirty="0"/>
              <a:t>到</a:t>
            </a:r>
            <a:r>
              <a:rPr lang="en-US" altLang="zh-CN" sz="2000" dirty="0"/>
              <a:t>1975</a:t>
            </a:r>
            <a:r>
              <a:rPr lang="zh-CN" altLang="zh-CN" sz="2000" dirty="0"/>
              <a:t>年欧洲成员国增加，但不能反映欧共体成员增加，并且这也不材料反映的主旨，故</a:t>
            </a:r>
            <a:r>
              <a:rPr lang="en-US" altLang="zh-CN" sz="2000" dirty="0"/>
              <a:t>B</a:t>
            </a:r>
            <a:r>
              <a:rPr lang="zh-CN" altLang="zh-CN" sz="2000" dirty="0"/>
              <a:t>项错误；材料反映的是联合国成员变化情况，与世界贸易无关，故</a:t>
            </a:r>
            <a:r>
              <a:rPr lang="en-US" altLang="zh-CN" sz="2000" dirty="0"/>
              <a:t>C</a:t>
            </a:r>
            <a:r>
              <a:rPr lang="zh-CN" altLang="zh-CN" sz="2000" dirty="0"/>
              <a:t>项错误；材料反映的是联合国成员变化情况，并未体现经济区域化，故</a:t>
            </a:r>
            <a:r>
              <a:rPr lang="en-US" altLang="zh-CN" sz="2000" dirty="0"/>
              <a:t>D</a:t>
            </a:r>
            <a:r>
              <a:rPr lang="zh-CN" altLang="zh-CN" sz="2000" dirty="0"/>
              <a:t>项错误。</a:t>
            </a:r>
          </a:p>
          <a:p>
            <a:r>
              <a:rPr lang="zh-CN" altLang="zh-CN" sz="2000" dirty="0"/>
              <a:t>【答案】</a:t>
            </a:r>
            <a:r>
              <a:rPr lang="en-US" altLang="zh-CN" sz="2000" dirty="0"/>
              <a:t>A</a:t>
            </a:r>
            <a:endParaRPr lang="zh-CN" altLang="zh-CN"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4" grpId="0"/>
      <p:bldP spid="5"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p:cNvGrpSpPr/>
          <p:nvPr/>
        </p:nvGrpSpPr>
        <p:grpSpPr>
          <a:xfrm>
            <a:off x="18766" y="329103"/>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217" name="标题 1"/>
          <p:cNvSpPr>
            <a:spLocks noGrp="1"/>
          </p:cNvSpPr>
          <p:nvPr/>
        </p:nvSpPr>
        <p:spPr>
          <a:xfrm>
            <a:off x="287075" y="743019"/>
            <a:ext cx="579709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时空观念</a:t>
            </a:r>
          </a:p>
        </p:txBody>
      </p:sp>
      <p:sp>
        <p:nvSpPr>
          <p:cNvPr id="100" name="文本框 99"/>
          <p:cNvSpPr txBox="1"/>
          <p:nvPr/>
        </p:nvSpPr>
        <p:spPr>
          <a:xfrm>
            <a:off x="287074" y="1291699"/>
            <a:ext cx="8784975" cy="2862322"/>
          </a:xfrm>
          <a:prstGeom prst="rect">
            <a:avLst/>
          </a:prstGeom>
          <a:noFill/>
          <a:ln w="9525">
            <a:noFill/>
          </a:ln>
        </p:spPr>
        <p:txBody>
          <a:bodyPr wrap="square">
            <a:spAutoFit/>
          </a:bodyPr>
          <a:lstStyle/>
          <a:p>
            <a:r>
              <a:rPr lang="en-US" altLang="zh-CN" sz="2400" dirty="0"/>
              <a:t>30</a:t>
            </a:r>
            <a:r>
              <a:rPr lang="zh-CN" altLang="zh-CN" sz="2400" dirty="0"/>
              <a:t>．</a:t>
            </a:r>
            <a:r>
              <a:rPr lang="en-US" altLang="zh-CN" sz="2000" dirty="0"/>
              <a:t>(2018</a:t>
            </a:r>
            <a:r>
              <a:rPr lang="zh-CN" altLang="zh-CN" sz="2000" dirty="0"/>
              <a:t>年全国卷</a:t>
            </a:r>
            <a:r>
              <a:rPr lang="en-US" altLang="zh-CN" sz="2000" dirty="0">
                <a:solidFill>
                  <a:srgbClr val="FF0000"/>
                </a:solidFill>
              </a:rPr>
              <a:t>I)1948</a:t>
            </a:r>
            <a:r>
              <a:rPr lang="zh-CN" altLang="zh-CN" sz="2000" dirty="0">
                <a:solidFill>
                  <a:srgbClr val="FF0000"/>
                </a:solidFill>
              </a:rPr>
              <a:t>～</a:t>
            </a:r>
            <a:r>
              <a:rPr lang="en-US" altLang="zh-CN" sz="2000" dirty="0">
                <a:solidFill>
                  <a:srgbClr val="FF0000"/>
                </a:solidFill>
              </a:rPr>
              <a:t>1949</a:t>
            </a:r>
            <a:r>
              <a:rPr lang="zh-CN" altLang="zh-CN" sz="2000" dirty="0">
                <a:solidFill>
                  <a:srgbClr val="FF0000"/>
                </a:solidFill>
              </a:rPr>
              <a:t>年夏，英、法、美等国</a:t>
            </a:r>
            <a:r>
              <a:rPr lang="zh-CN" altLang="zh-CN" sz="2000" dirty="0"/>
              <a:t>通过各自渠道同中国共产党接触，试探与将要成立的新政府建立某种形式的外交关系的可能性。中共中央考虑：不接受足以束缚手脚的条件；</a:t>
            </a:r>
            <a:r>
              <a:rPr lang="zh-CN" altLang="zh-CN" sz="2000" dirty="0">
                <a:solidFill>
                  <a:srgbClr val="FF0000"/>
                </a:solidFill>
              </a:rPr>
              <a:t>可以采取积极办法</a:t>
            </a:r>
            <a:r>
              <a:rPr lang="zh-CN" altLang="zh-CN" sz="2000" dirty="0"/>
              <a:t>争取这些国家承认；也可以等一等，不急于争取这些国家的承认。这反映出</a:t>
            </a:r>
            <a:r>
              <a:rPr lang="en-US" altLang="zh-CN" sz="2000" dirty="0"/>
              <a:t>(</a:t>
            </a:r>
            <a:r>
              <a:rPr lang="zh-CN" altLang="zh-CN" sz="2000" dirty="0"/>
              <a:t>　　</a:t>
            </a:r>
            <a:r>
              <a:rPr lang="en-US" altLang="zh-CN" sz="2000" dirty="0"/>
              <a:t>)</a:t>
            </a:r>
            <a:endParaRPr lang="zh-CN" altLang="zh-CN" sz="2000" dirty="0"/>
          </a:p>
          <a:p>
            <a:r>
              <a:rPr lang="en-US" altLang="zh-CN" sz="2400" dirty="0"/>
              <a:t>A</a:t>
            </a:r>
            <a:r>
              <a:rPr lang="zh-CN" altLang="zh-CN" sz="2400" dirty="0"/>
              <a:t>．中国共产党奉行独立自主的外交政策</a:t>
            </a:r>
            <a:r>
              <a:rPr lang="en-US" altLang="zh-CN" sz="2400" dirty="0"/>
              <a:t> </a:t>
            </a:r>
            <a:endParaRPr lang="en-US" altLang="zh-CN" sz="2400" dirty="0" smtClean="0"/>
          </a:p>
          <a:p>
            <a:r>
              <a:rPr lang="en-US" altLang="zh-CN" sz="2400" dirty="0" smtClean="0"/>
              <a:t>B</a:t>
            </a:r>
            <a:r>
              <a:rPr lang="zh-CN" altLang="zh-CN" sz="2400" dirty="0"/>
              <a:t>．西方国家放弃了对国民党政权的支持</a:t>
            </a:r>
          </a:p>
          <a:p>
            <a:r>
              <a:rPr lang="en-US" altLang="zh-CN" sz="2400" dirty="0"/>
              <a:t>C</a:t>
            </a:r>
            <a:r>
              <a:rPr lang="zh-CN" altLang="zh-CN" sz="2400" dirty="0"/>
              <a:t>．中国冲破了美国的外交孤立</a:t>
            </a:r>
            <a:r>
              <a:rPr lang="en-US" altLang="zh-CN" sz="2400" dirty="0"/>
              <a:t>         </a:t>
            </a:r>
            <a:endParaRPr lang="en-US" altLang="zh-CN" sz="2400" dirty="0" smtClean="0"/>
          </a:p>
          <a:p>
            <a:r>
              <a:rPr lang="en-US" altLang="zh-CN" sz="2400" dirty="0" smtClean="0"/>
              <a:t>D</a:t>
            </a:r>
            <a:r>
              <a:rPr lang="zh-CN" altLang="zh-CN" sz="2400" dirty="0"/>
              <a:t>．新政府不急于获取国际支持</a:t>
            </a:r>
          </a:p>
        </p:txBody>
      </p:sp>
      <p:sp>
        <p:nvSpPr>
          <p:cNvPr id="3" name="文本框 2"/>
          <p:cNvSpPr txBox="1"/>
          <p:nvPr/>
        </p:nvSpPr>
        <p:spPr>
          <a:xfrm>
            <a:off x="181727" y="4185979"/>
            <a:ext cx="9084220" cy="2585323"/>
          </a:xfrm>
          <a:prstGeom prst="rect">
            <a:avLst/>
          </a:prstGeom>
          <a:noFill/>
        </p:spPr>
        <p:txBody>
          <a:bodyPr wrap="square" rtlCol="0">
            <a:spAutoFit/>
          </a:bodyPr>
          <a:lstStyle/>
          <a:p>
            <a:r>
              <a:rPr lang="zh-CN" altLang="zh-CN" dirty="0"/>
              <a:t>【解析】根据“不接受足以束缚手脚的条件；可以采取积极办法争取这些国家承认；也可以等一等，不急于争取这些国家的承认”可知中共不以束缚手脚的条件来换取西方国家的承认，体现了独立自主的外交政策，故</a:t>
            </a:r>
            <a:r>
              <a:rPr lang="en-US" altLang="zh-CN" dirty="0"/>
              <a:t>A</a:t>
            </a:r>
            <a:r>
              <a:rPr lang="zh-CN" altLang="zh-CN" dirty="0"/>
              <a:t>项正确；材料只是提及西方国家与中共接触，并没有提及国民党，且此时解放战争尚未结束，以美国为首的西方国家从“冷战”角度考虑并未放弃对国民党政权的支持，故</a:t>
            </a:r>
            <a:r>
              <a:rPr lang="en-US" altLang="zh-CN" dirty="0"/>
              <a:t>B</a:t>
            </a:r>
            <a:r>
              <a:rPr lang="zh-CN" altLang="zh-CN" dirty="0"/>
              <a:t>项错误；美国对中国进行外交孤立是在新中国成立后，新中国在建国后的一年里就同苏联等</a:t>
            </a:r>
            <a:r>
              <a:rPr lang="en-US" altLang="zh-CN" dirty="0"/>
              <a:t>17</a:t>
            </a:r>
            <a:r>
              <a:rPr lang="zh-CN" altLang="zh-CN" dirty="0"/>
              <a:t>个国家建交，冲破了美国的外交孤立，与材料时间不符，故</a:t>
            </a:r>
            <a:r>
              <a:rPr lang="en-US" altLang="zh-CN" dirty="0"/>
              <a:t>C</a:t>
            </a:r>
            <a:r>
              <a:rPr lang="zh-CN" altLang="zh-CN" dirty="0"/>
              <a:t>项错误；是积极争取还是不急于获取国际支持，主动权都在中共中央手中，新政府不急于获取国际支持正是中共奉行独立自主外交政策的体现，故</a:t>
            </a:r>
            <a:r>
              <a:rPr lang="en-US" altLang="zh-CN" dirty="0"/>
              <a:t>D</a:t>
            </a:r>
            <a:r>
              <a:rPr lang="zh-CN" altLang="zh-CN" dirty="0"/>
              <a:t>项错误。</a:t>
            </a:r>
          </a:p>
          <a:p>
            <a:r>
              <a:rPr lang="zh-CN" altLang="zh-CN" dirty="0"/>
              <a:t>【答案】</a:t>
            </a:r>
            <a:r>
              <a:rPr lang="en-US" altLang="zh-CN" dirty="0"/>
              <a:t>A</a:t>
            </a:r>
            <a:endParaRPr lang="zh-CN"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additive="base">
                                        <p:cTn id="7" dur="500" fill="hold"/>
                                        <p:tgtEl>
                                          <p:spTgt spid="9217"/>
                                        </p:tgtEl>
                                        <p:attrNameLst>
                                          <p:attrName>ppt_x</p:attrName>
                                        </p:attrNameLst>
                                      </p:cBhvr>
                                      <p:tavLst>
                                        <p:tav tm="0">
                                          <p:val>
                                            <p:strVal val="#ppt_x"/>
                                          </p:val>
                                        </p:tav>
                                        <p:tav tm="100000">
                                          <p:val>
                                            <p:strVal val="#ppt_x"/>
                                          </p:val>
                                        </p:tav>
                                      </p:tavLst>
                                    </p:anim>
                                    <p:anim calcmode="lin" valueType="num">
                                      <p:cBhvr additive="base">
                                        <p:cTn id="8" dur="500" fill="hold"/>
                                        <p:tgtEl>
                                          <p:spTgt spid="92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
                                            <p:txEl>
                                              <p:pRg st="0" end="0"/>
                                            </p:txEl>
                                          </p:spTgt>
                                        </p:tgtEl>
                                        <p:attrNameLst>
                                          <p:attrName>style.visibility</p:attrName>
                                        </p:attrNameLst>
                                      </p:cBhvr>
                                      <p:to>
                                        <p:strVal val="visible"/>
                                      </p:to>
                                    </p:set>
                                    <p:anim calcmode="lin" valueType="num">
                                      <p:cBhvr additive="base">
                                        <p:cTn id="13" dur="500" fill="hold"/>
                                        <p:tgtEl>
                                          <p:spTgt spid="10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0">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00">
                                            <p:txEl>
                                              <p:pRg st="1" end="1"/>
                                            </p:txEl>
                                          </p:spTgt>
                                        </p:tgtEl>
                                        <p:attrNameLst>
                                          <p:attrName>style.visibility</p:attrName>
                                        </p:attrNameLst>
                                      </p:cBhvr>
                                      <p:to>
                                        <p:strVal val="visible"/>
                                      </p:to>
                                    </p:set>
                                    <p:anim calcmode="lin" valueType="num">
                                      <p:cBhvr additive="base">
                                        <p:cTn id="17" dur="500" fill="hold"/>
                                        <p:tgtEl>
                                          <p:spTgt spid="100">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00">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00">
                                            <p:txEl>
                                              <p:pRg st="2" end="2"/>
                                            </p:txEl>
                                          </p:spTgt>
                                        </p:tgtEl>
                                        <p:attrNameLst>
                                          <p:attrName>style.visibility</p:attrName>
                                        </p:attrNameLst>
                                      </p:cBhvr>
                                      <p:to>
                                        <p:strVal val="visible"/>
                                      </p:to>
                                    </p:set>
                                    <p:anim calcmode="lin" valueType="num">
                                      <p:cBhvr additive="base">
                                        <p:cTn id="21" dur="500" fill="hold"/>
                                        <p:tgtEl>
                                          <p:spTgt spid="100">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0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0">
                                            <p:txEl>
                                              <p:pRg st="3" end="3"/>
                                            </p:txEl>
                                          </p:spTgt>
                                        </p:tgtEl>
                                        <p:attrNameLst>
                                          <p:attrName>style.visibility</p:attrName>
                                        </p:attrNameLst>
                                      </p:cBhvr>
                                      <p:to>
                                        <p:strVal val="visible"/>
                                      </p:to>
                                    </p:set>
                                    <p:anim calcmode="lin" valueType="num">
                                      <p:cBhvr additive="base">
                                        <p:cTn id="25" dur="500" fill="hold"/>
                                        <p:tgtEl>
                                          <p:spTgt spid="10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0">
                                            <p:txEl>
                                              <p:pRg st="4" end="4"/>
                                            </p:txEl>
                                          </p:spTgt>
                                        </p:tgtEl>
                                        <p:attrNameLst>
                                          <p:attrName>style.visibility</p:attrName>
                                        </p:attrNameLst>
                                      </p:cBhvr>
                                      <p:to>
                                        <p:strVal val="visible"/>
                                      </p:to>
                                    </p:set>
                                    <p:anim calcmode="lin" valueType="num">
                                      <p:cBhvr additive="base">
                                        <p:cTn id="29" dur="500" fill="hold"/>
                                        <p:tgtEl>
                                          <p:spTgt spid="100">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0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7" grpId="0"/>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文本框 217089"/>
          <p:cNvSpPr txBox="1"/>
          <p:nvPr/>
        </p:nvSpPr>
        <p:spPr>
          <a:xfrm>
            <a:off x="258416" y="710927"/>
            <a:ext cx="8607425" cy="3970318"/>
          </a:xfrm>
          <a:prstGeom prst="rect">
            <a:avLst/>
          </a:prstGeom>
          <a:noFill/>
          <a:ln w="19050" cap="flat" cmpd="sng">
            <a:solidFill>
              <a:srgbClr val="FF0000"/>
            </a:solidFill>
            <a:prstDash val="solid"/>
            <a:miter/>
            <a:headEnd type="none" w="med" len="med"/>
            <a:tailEnd type="none" w="med" len="med"/>
          </a:ln>
        </p:spPr>
        <p:txBody>
          <a:bodyPr>
            <a:spAutoFit/>
          </a:bodyPr>
          <a:lstStyle/>
          <a:p>
            <a:r>
              <a:rPr lang="en-US" altLang="zh-CN" sz="2800" dirty="0"/>
              <a:t>29</a:t>
            </a:r>
            <a:r>
              <a:rPr lang="zh-CN" altLang="zh-CN" sz="2800" dirty="0"/>
              <a:t>．</a:t>
            </a:r>
            <a:r>
              <a:rPr lang="en-US" altLang="zh-CN" sz="2800" dirty="0"/>
              <a:t>(2018</a:t>
            </a:r>
            <a:r>
              <a:rPr lang="zh-CN" altLang="zh-CN" sz="2800" dirty="0"/>
              <a:t>年全国卷</a:t>
            </a:r>
            <a:r>
              <a:rPr lang="en-US" altLang="zh-CN" sz="2800" dirty="0"/>
              <a:t>I)</a:t>
            </a:r>
            <a:r>
              <a:rPr lang="zh-CN" altLang="zh-CN" sz="2800" dirty="0">
                <a:solidFill>
                  <a:srgbClr val="FF0000"/>
                </a:solidFill>
              </a:rPr>
              <a:t>五四运动后</a:t>
            </a:r>
            <a:r>
              <a:rPr lang="zh-CN" altLang="zh-CN" sz="2800" dirty="0"/>
              <a:t>，出现了社会主义是否合适中国国情的争论，有人反对走俄国式的道路，认为救中国只有一条路，就是“增加富力”，发展实业；还有人主张“采用劳农主义的直接行动，达到社会革命的目的”。这场争论</a:t>
            </a:r>
            <a:r>
              <a:rPr lang="en-US" altLang="zh-CN" sz="2800" dirty="0"/>
              <a:t>(</a:t>
            </a:r>
            <a:r>
              <a:rPr lang="zh-CN" altLang="zh-CN" sz="2800" dirty="0"/>
              <a:t>　　</a:t>
            </a:r>
            <a:r>
              <a:rPr lang="en-US" altLang="zh-CN" sz="2800" dirty="0"/>
              <a:t>)</a:t>
            </a:r>
            <a:endParaRPr lang="zh-CN" altLang="zh-CN" sz="2800" dirty="0"/>
          </a:p>
          <a:p>
            <a:r>
              <a:rPr lang="en-US" altLang="zh-CN" sz="2800" dirty="0"/>
              <a:t>A</a:t>
            </a:r>
            <a:r>
              <a:rPr lang="zh-CN" altLang="zh-CN" sz="2800" dirty="0"/>
              <a:t>．确定了新民主主义革命的道路 </a:t>
            </a:r>
            <a:r>
              <a:rPr lang="en-US" altLang="zh-CN" sz="2800" dirty="0"/>
              <a:t>             </a:t>
            </a:r>
            <a:endParaRPr lang="en-US" altLang="zh-CN" sz="2800" dirty="0" smtClean="0"/>
          </a:p>
          <a:p>
            <a:r>
              <a:rPr lang="en-US" altLang="zh-CN" sz="2800" dirty="0" smtClean="0"/>
              <a:t>B</a:t>
            </a:r>
            <a:r>
              <a:rPr lang="zh-CN" altLang="zh-CN" sz="2800" dirty="0"/>
              <a:t>．使思想界认清了欧美的社会制度</a:t>
            </a:r>
          </a:p>
          <a:p>
            <a:r>
              <a:rPr lang="en-US" altLang="zh-CN" sz="2800" dirty="0"/>
              <a:t>C</a:t>
            </a:r>
            <a:r>
              <a:rPr lang="zh-CN" altLang="zh-CN" sz="2800" dirty="0"/>
              <a:t>．在思想上为中国共产党的成立准备了条件</a:t>
            </a:r>
            <a:r>
              <a:rPr lang="en-US" altLang="zh-CN" sz="2800" dirty="0"/>
              <a:t>   </a:t>
            </a:r>
            <a:endParaRPr lang="en-US" altLang="zh-CN" sz="2800" dirty="0" smtClean="0"/>
          </a:p>
          <a:p>
            <a:r>
              <a:rPr lang="en-US" altLang="zh-CN" sz="2800" dirty="0" smtClean="0"/>
              <a:t>D</a:t>
            </a:r>
            <a:r>
              <a:rPr lang="zh-CN" altLang="zh-CN" sz="2800" dirty="0"/>
              <a:t>．消除了知识分子在救亡图存方式上的分歧</a:t>
            </a:r>
          </a:p>
        </p:txBody>
      </p:sp>
      <p:sp>
        <p:nvSpPr>
          <p:cNvPr id="54275" name="文本框 217092"/>
          <p:cNvSpPr txBox="1"/>
          <p:nvPr/>
        </p:nvSpPr>
        <p:spPr>
          <a:xfrm>
            <a:off x="2267744" y="188640"/>
            <a:ext cx="4295775"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时空观念</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2" name="文本框 1"/>
          <p:cNvSpPr txBox="1"/>
          <p:nvPr/>
        </p:nvSpPr>
        <p:spPr>
          <a:xfrm>
            <a:off x="113641" y="4691966"/>
            <a:ext cx="8784976" cy="2308324"/>
          </a:xfrm>
          <a:prstGeom prst="rect">
            <a:avLst/>
          </a:prstGeom>
          <a:noFill/>
        </p:spPr>
        <p:txBody>
          <a:bodyPr wrap="square" rtlCol="0">
            <a:spAutoFit/>
          </a:bodyPr>
          <a:lstStyle/>
          <a:p>
            <a:r>
              <a:rPr lang="zh-CN" altLang="zh-CN" dirty="0"/>
              <a:t>【解析】新民主主义革命的道路是中共在十年对峙中探索出来的农村包围城市、武装夺取政权的道路，与材料时间不符，故</a:t>
            </a:r>
            <a:r>
              <a:rPr lang="en-US" altLang="zh-CN" dirty="0"/>
              <a:t>A</a:t>
            </a:r>
            <a:r>
              <a:rPr lang="zh-CN" altLang="zh-CN" dirty="0"/>
              <a:t>项错误；这场争论围绕社会主义是否合适中国国情展开，欧美社会制度不是讨论的中心问题，并不是使思想界认清了欧美的社会制度，故</a:t>
            </a:r>
            <a:r>
              <a:rPr lang="en-US" altLang="zh-CN" dirty="0"/>
              <a:t>B</a:t>
            </a:r>
            <a:r>
              <a:rPr lang="zh-CN" altLang="zh-CN" dirty="0"/>
              <a:t>项错误，这场争论有利于人们认清社会主义思想是适合中国，促进马克思主义思想的传播，进而为中国共产党的成立准备了思想条件，故</a:t>
            </a:r>
            <a:r>
              <a:rPr lang="en-US" altLang="zh-CN" dirty="0"/>
              <a:t>C</a:t>
            </a:r>
            <a:r>
              <a:rPr lang="zh-CN" altLang="zh-CN" dirty="0"/>
              <a:t>项正确；材料并未体现通过这场争论知识分子达成了共识，而且材料中知识分子在救亡图存方式上至少存在社会主义和资本主义两种方式，故</a:t>
            </a:r>
            <a:r>
              <a:rPr lang="en-US" altLang="zh-CN" dirty="0"/>
              <a:t>D</a:t>
            </a:r>
            <a:r>
              <a:rPr lang="zh-CN" altLang="zh-CN" dirty="0"/>
              <a:t>项错误。</a:t>
            </a:r>
          </a:p>
          <a:p>
            <a:r>
              <a:rPr lang="zh-CN" altLang="zh-CN" dirty="0"/>
              <a:t>【答案】</a:t>
            </a:r>
            <a:r>
              <a:rPr lang="en-US" altLang="zh-CN" dirty="0"/>
              <a:t>C</a:t>
            </a:r>
            <a:endParaRPr lang="zh-CN"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 fill="hold"/>
                                        <p:tgtEl>
                                          <p:spTgt spid="54274"/>
                                        </p:tgtEl>
                                        <p:attrNameLst>
                                          <p:attrName>ppt_x</p:attrName>
                                        </p:attrNameLst>
                                      </p:cBhvr>
                                      <p:tavLst>
                                        <p:tav tm="0">
                                          <p:val>
                                            <p:strVal val="#ppt_x"/>
                                          </p:val>
                                        </p:tav>
                                        <p:tav tm="100000">
                                          <p:val>
                                            <p:strVal val="#ppt_x"/>
                                          </p:val>
                                        </p:tav>
                                      </p:tavLst>
                                    </p:anim>
                                    <p:anim calcmode="lin" valueType="num">
                                      <p:cBhvr additive="base">
                                        <p:cTn id="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nimBg="1"/>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1" name="标题 420865"/>
          <p:cNvSpPr>
            <a:spLocks noGrp="1" noRot="1" noChangeArrowheads="1"/>
          </p:cNvSpPr>
          <p:nvPr>
            <p:ph type="title"/>
          </p:nvPr>
        </p:nvSpPr>
        <p:spPr>
          <a:xfrm>
            <a:off x="914400" y="152400"/>
            <a:ext cx="7010400" cy="838200"/>
          </a:xfrm>
        </p:spPr>
        <p:txBody>
          <a:bodyPr vert="horz" lIns="91440" tIns="45720" rIns="91440" bIns="45720" rtlCol="0" anchor="b">
            <a:noAutofit/>
          </a:bodyPr>
          <a:lstStyle/>
          <a:p>
            <a:pPr marL="0" marR="0" lvl="0" indent="0" algn="ctr" defTabSz="914400" rtl="0" eaLnBrk="1" fontAlgn="auto" latinLnBrk="0" hangingPunct="1">
              <a:lnSpc>
                <a:spcPts val="5800"/>
              </a:lnSpc>
              <a:spcBef>
                <a:spcPct val="0"/>
              </a:spcBef>
              <a:spcAft>
                <a:spcPts val="0"/>
              </a:spcAft>
              <a:buClrTx/>
              <a:buSzTx/>
              <a:buFontTx/>
              <a:buNone/>
              <a:defRPr/>
            </a:pPr>
            <a:r>
              <a:rPr kumimoji="0" lang="zh-CN" altLang="en-US" sz="4000" b="1" i="0" u="none" strike="noStrike" kern="1200" cap="none" spc="0" normalizeH="0" baseline="0" noProof="0" dirty="0" smtClean="0">
                <a:ln>
                  <a:noFill/>
                </a:ln>
                <a:solidFill>
                  <a:schemeClr val="tx1"/>
                </a:solidFill>
                <a:effectLst>
                  <a:outerShdw blurRad="63500" dist="38100" dir="5400000" algn="t" rotWithShape="0">
                    <a:prstClr val="black">
                      <a:alpha val="25000"/>
                    </a:prstClr>
                  </a:outerShdw>
                </a:effectLst>
                <a:uLnTx/>
                <a:uFillTx/>
                <a:latin typeface="楷体" panose="02010609060101010101" pitchFamily="49" charset="-122"/>
                <a:ea typeface="楷体" panose="02010609060101010101" pitchFamily="49" charset="-122"/>
                <a:cs typeface="+mj-cs"/>
              </a:rPr>
              <a:t>时空观念</a:t>
            </a:r>
          </a:p>
        </p:txBody>
      </p:sp>
      <p:sp>
        <p:nvSpPr>
          <p:cNvPr id="57347" name="文本占位符 420866"/>
          <p:cNvSpPr>
            <a:spLocks noGrp="1" noRot="1"/>
          </p:cNvSpPr>
          <p:nvPr>
            <p:ph idx="1"/>
          </p:nvPr>
        </p:nvSpPr>
        <p:spPr>
          <a:xfrm>
            <a:off x="533400" y="4114800"/>
            <a:ext cx="8077200" cy="2133600"/>
          </a:xfrm>
          <a:ln w="19050">
            <a:solidFill>
              <a:srgbClr val="FF0000">
                <a:alpha val="100000"/>
              </a:srgbClr>
            </a:solidFill>
            <a:miter lim="800000"/>
          </a:ln>
        </p:spPr>
        <p:txBody>
          <a:bodyPr vert="horz" wrap="square" lIns="91440" tIns="45720" rIns="91440" bIns="45720" anchor="t"/>
          <a:lstStyle/>
          <a:p>
            <a:pPr eaLnBrk="1" hangingPunct="1">
              <a:lnSpc>
                <a:spcPct val="150000"/>
              </a:lnSpc>
              <a:spcBef>
                <a:spcPct val="0"/>
              </a:spcBef>
            </a:pPr>
            <a:r>
              <a:rPr lang="en-US" altLang="zh-CN" sz="2800" b="1" dirty="0">
                <a:solidFill>
                  <a:srgbClr val="000000"/>
                </a:solidFill>
                <a:latin typeface="楷体" panose="02010609060101010101" pitchFamily="49" charset="-122"/>
                <a:ea typeface="楷体" panose="02010609060101010101" pitchFamily="49" charset="-122"/>
              </a:rPr>
              <a:t>1</a:t>
            </a:r>
            <a:r>
              <a:rPr lang="zh-CN" altLang="en-US" sz="2800" b="1" dirty="0">
                <a:solidFill>
                  <a:srgbClr val="000000"/>
                </a:solidFill>
                <a:latin typeface="楷体" panose="02010609060101010101" pitchFamily="49" charset="-122"/>
                <a:ea typeface="楷体" panose="02010609060101010101" pitchFamily="49" charset="-122"/>
              </a:rPr>
              <a:t>、凸显阶段特征</a:t>
            </a:r>
            <a:endParaRPr lang="zh-CN" altLang="en-US" sz="2800" b="1" dirty="0">
              <a:latin typeface="楷体" panose="02010609060101010101" pitchFamily="49" charset="-122"/>
              <a:ea typeface="楷体" panose="02010609060101010101" pitchFamily="49" charset="-122"/>
            </a:endParaRPr>
          </a:p>
          <a:p>
            <a:pPr eaLnBrk="1" hangingPunct="1">
              <a:lnSpc>
                <a:spcPct val="150000"/>
              </a:lnSpc>
              <a:spcBef>
                <a:spcPct val="0"/>
              </a:spcBef>
            </a:pPr>
            <a:r>
              <a:rPr lang="en-US" altLang="zh-CN" sz="2800" b="1" dirty="0">
                <a:solidFill>
                  <a:srgbClr val="000000"/>
                </a:solidFill>
                <a:latin typeface="楷体" panose="02010609060101010101" pitchFamily="49" charset="-122"/>
                <a:ea typeface="楷体" panose="02010609060101010101" pitchFamily="49" charset="-122"/>
              </a:rPr>
              <a:t>2</a:t>
            </a:r>
            <a:r>
              <a:rPr lang="zh-CN" altLang="en-US" sz="2800" b="1" dirty="0">
                <a:solidFill>
                  <a:srgbClr val="000000"/>
                </a:solidFill>
                <a:latin typeface="楷体" panose="02010609060101010101" pitchFamily="49" charset="-122"/>
                <a:ea typeface="楷体" panose="02010609060101010101" pitchFamily="49" charset="-122"/>
              </a:rPr>
              <a:t>、对历史事件、历史人物的评价放在特定的历史背景下</a:t>
            </a:r>
            <a:r>
              <a:rPr lang="zh-CN" altLang="en-US" sz="2800" b="1" dirty="0">
                <a:latin typeface="楷体" panose="02010609060101010101" pitchFamily="49" charset="-122"/>
                <a:ea typeface="楷体" panose="02010609060101010101" pitchFamily="49" charset="-122"/>
              </a:rPr>
              <a:t>                  </a:t>
            </a:r>
          </a:p>
        </p:txBody>
      </p:sp>
      <p:sp>
        <p:nvSpPr>
          <p:cNvPr id="56324" name="文本占位符 419842"/>
          <p:cNvSpPr>
            <a:spLocks noGrp="1" noRot="1"/>
          </p:cNvSpPr>
          <p:nvPr/>
        </p:nvSpPr>
        <p:spPr>
          <a:xfrm>
            <a:off x="609600" y="1143000"/>
            <a:ext cx="8001000" cy="2573338"/>
          </a:xfrm>
          <a:prstGeom prst="rect">
            <a:avLst/>
          </a:prstGeom>
          <a:noFill/>
          <a:ln w="19050" cap="flat" cmpd="sng">
            <a:solidFill>
              <a:srgbClr val="FF0000"/>
            </a:solidFill>
            <a:prstDash val="solid"/>
            <a:miter/>
            <a:headEnd type="none" w="med" len="med"/>
            <a:tailEnd type="none" w="med" len="med"/>
          </a:ln>
        </p:spPr>
        <p:txBody>
          <a:bodyPr/>
          <a:lstStyle/>
          <a:p>
            <a:pPr marL="342900" indent="-342900">
              <a:lnSpc>
                <a:spcPct val="80000"/>
              </a:lnSpc>
              <a:spcBef>
                <a:spcPct val="20000"/>
              </a:spcBef>
              <a:buClr>
                <a:schemeClr val="hlink"/>
              </a:buClr>
              <a:buSzPct val="70000"/>
              <a:buFont typeface="Wingdings" panose="05000000000000000000" pitchFamily="2" charset="2"/>
              <a:buChar char="v"/>
            </a:pPr>
            <a:r>
              <a:rPr lang="zh-CN" altLang="en-US" sz="3200" b="1" dirty="0">
                <a:latin typeface="Palatino Linotype" panose="02040502050505030304" pitchFamily="18" charset="0"/>
                <a:ea typeface="楷体" panose="02010609060101010101" pitchFamily="49" charset="-122"/>
              </a:rPr>
              <a:t>普遍性</a:t>
            </a:r>
          </a:p>
          <a:p>
            <a:pPr marL="342900" indent="-342900">
              <a:lnSpc>
                <a:spcPct val="80000"/>
              </a:lnSpc>
              <a:spcBef>
                <a:spcPct val="20000"/>
              </a:spcBef>
              <a:buClr>
                <a:schemeClr val="hlink"/>
              </a:buClr>
              <a:buSzPct val="70000"/>
              <a:buFont typeface="Wingdings" panose="05000000000000000000" pitchFamily="2" charset="2"/>
              <a:buChar char="v"/>
            </a:pPr>
            <a:r>
              <a:rPr lang="zh-CN" altLang="en-US" sz="2800" b="1" dirty="0">
                <a:solidFill>
                  <a:srgbClr val="FF0000"/>
                </a:solidFill>
                <a:latin typeface="Palatino Linotype" panose="02040502050505030304" pitchFamily="18" charset="0"/>
                <a:ea typeface="楷体" panose="02010609060101010101" pitchFamily="49" charset="-122"/>
              </a:rPr>
              <a:t>无处不在、无题不有</a:t>
            </a:r>
          </a:p>
          <a:p>
            <a:pPr marL="342900" indent="-342900">
              <a:lnSpc>
                <a:spcPct val="80000"/>
              </a:lnSpc>
              <a:spcBef>
                <a:spcPct val="20000"/>
              </a:spcBef>
              <a:buClr>
                <a:schemeClr val="hlink"/>
              </a:buClr>
              <a:buSzPct val="70000"/>
              <a:buFont typeface="Wingdings" panose="05000000000000000000" pitchFamily="2" charset="2"/>
              <a:buChar char="v"/>
            </a:pPr>
            <a:r>
              <a:rPr lang="zh-CN" altLang="en-US" sz="3200" b="1" dirty="0">
                <a:latin typeface="Palatino Linotype" panose="02040502050505030304" pitchFamily="18" charset="0"/>
                <a:ea typeface="楷体" panose="02010609060101010101" pitchFamily="49" charset="-122"/>
              </a:rPr>
              <a:t>多样性</a:t>
            </a:r>
          </a:p>
          <a:p>
            <a:pPr marL="342900" indent="-342900">
              <a:lnSpc>
                <a:spcPct val="80000"/>
              </a:lnSpc>
              <a:spcBef>
                <a:spcPct val="20000"/>
              </a:spcBef>
              <a:buClr>
                <a:schemeClr val="hlink"/>
              </a:buClr>
              <a:buSzPct val="70000"/>
              <a:buFont typeface="Wingdings" panose="05000000000000000000" pitchFamily="2" charset="2"/>
              <a:buChar char="v"/>
            </a:pPr>
            <a:r>
              <a:rPr lang="zh-CN" altLang="en-US" sz="2800" b="1" dirty="0">
                <a:solidFill>
                  <a:srgbClr val="FF0000"/>
                </a:solidFill>
                <a:latin typeface="Palatino Linotype" panose="02040502050505030304" pitchFamily="18" charset="0"/>
                <a:ea typeface="楷体" panose="02010609060101010101" pitchFamily="49" charset="-122"/>
              </a:rPr>
              <a:t>方式呈现的多样性</a:t>
            </a:r>
          </a:p>
          <a:p>
            <a:pPr marL="342900" indent="-342900">
              <a:lnSpc>
                <a:spcPct val="80000"/>
              </a:lnSpc>
              <a:spcBef>
                <a:spcPct val="20000"/>
              </a:spcBef>
              <a:buClr>
                <a:schemeClr val="hlink"/>
              </a:buClr>
              <a:buSzPct val="70000"/>
              <a:buFont typeface="Wingdings" panose="05000000000000000000" pitchFamily="2" charset="2"/>
              <a:buChar char="v"/>
            </a:pPr>
            <a:r>
              <a:rPr lang="zh-CN" altLang="en-US" sz="3200" b="1" dirty="0">
                <a:latin typeface="Palatino Linotype" panose="02040502050505030304" pitchFamily="18" charset="0"/>
                <a:ea typeface="楷体" panose="02010609060101010101" pitchFamily="49" charset="-122"/>
              </a:rPr>
              <a:t>综合性</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8" name="文本框 1"/>
          <p:cNvSpPr txBox="1"/>
          <p:nvPr/>
        </p:nvSpPr>
        <p:spPr>
          <a:xfrm>
            <a:off x="289972" y="1721485"/>
            <a:ext cx="8530499" cy="5262979"/>
          </a:xfrm>
          <a:prstGeom prst="rect">
            <a:avLst/>
          </a:prstGeom>
          <a:noFill/>
          <a:ln w="9525">
            <a:noFill/>
          </a:ln>
        </p:spPr>
        <p:txBody>
          <a:bodyPr wrap="square" anchor="t">
            <a:spAutoFit/>
          </a:bodyPr>
          <a:lstStyle/>
          <a:p>
            <a:pPr>
              <a:lnSpc>
                <a:spcPct val="150000"/>
              </a:lnSpc>
            </a:pPr>
            <a:r>
              <a:rPr lang="zh-CN" altLang="en-US" sz="2400" b="1" dirty="0" smtClean="0">
                <a:latin typeface="楷体" panose="02010609060101010101" pitchFamily="49" charset="-122"/>
                <a:ea typeface="楷体" panose="02010609060101010101" pitchFamily="49" charset="-122"/>
              </a:rPr>
              <a:t>    </a:t>
            </a:r>
            <a:r>
              <a:rPr lang="zh-CN" altLang="en-US" sz="3200" b="1" dirty="0" smtClean="0">
                <a:latin typeface="楷体" panose="02010609060101010101" pitchFamily="49" charset="-122"/>
                <a:ea typeface="楷体" panose="02010609060101010101" pitchFamily="49" charset="-122"/>
              </a:rPr>
              <a:t>由于</a:t>
            </a:r>
            <a:r>
              <a:rPr lang="zh-CN" altLang="en-US" sz="3200" b="1" dirty="0">
                <a:latin typeface="楷体" panose="02010609060101010101" pitchFamily="49" charset="-122"/>
                <a:ea typeface="楷体" panose="02010609060101010101" pitchFamily="49" charset="-122"/>
              </a:rPr>
              <a:t>历史具有一度性即一去不复返的特点，因此，它不可以重演和再现，</a:t>
            </a:r>
            <a:r>
              <a:rPr lang="zh-CN" altLang="en-US" sz="3200" b="1" dirty="0">
                <a:solidFill>
                  <a:srgbClr val="FF0000"/>
                </a:solidFill>
                <a:latin typeface="楷体" panose="02010609060101010101" pitchFamily="49" charset="-122"/>
                <a:ea typeface="楷体" panose="02010609060101010101" pitchFamily="49" charset="-122"/>
              </a:rPr>
              <a:t>人们对于历史的认识不能依靠实验和观察等手段，而只能够依赖于史料</a:t>
            </a:r>
            <a:r>
              <a:rPr lang="zh-CN" altLang="en-US" sz="3200" b="1" dirty="0">
                <a:latin typeface="楷体" panose="02010609060101010101" pitchFamily="49" charset="-122"/>
                <a:ea typeface="楷体" panose="02010609060101010101" pitchFamily="49" charset="-122"/>
              </a:rPr>
              <a:t>。史料是历史到史学，即由客观的历史到人对历史的主观认识之间的媒介。</a:t>
            </a:r>
          </a:p>
          <a:p>
            <a:pPr algn="r">
              <a:lnSpc>
                <a:spcPct val="150000"/>
              </a:lnSpc>
            </a:pP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《中国小学教学百科全书 历史卷》，沈阳出版社</a:t>
            </a:r>
          </a:p>
        </p:txBody>
      </p:sp>
      <p:sp>
        <p:nvSpPr>
          <p:cNvPr id="7" name="Rectangle 33"/>
          <p:cNvSpPr>
            <a:spLocks noGrp="1"/>
          </p:cNvSpPr>
          <p:nvPr/>
        </p:nvSpPr>
        <p:spPr>
          <a:xfrm>
            <a:off x="632494" y="103956"/>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8" name="组合 7"/>
          <p:cNvGrpSpPr/>
          <p:nvPr/>
        </p:nvGrpSpPr>
        <p:grpSpPr>
          <a:xfrm>
            <a:off x="159788" y="361156"/>
            <a:ext cx="8112125" cy="381000"/>
            <a:chOff x="813" y="1733"/>
            <a:chExt cx="12774" cy="600"/>
          </a:xfrm>
        </p:grpSpPr>
        <p:cxnSp>
          <p:nvCxnSpPr>
            <p:cNvPr id="9" name="直接连接符 8"/>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2" name="标题 1"/>
          <p:cNvSpPr>
            <a:spLocks noGrp="1"/>
          </p:cNvSpPr>
          <p:nvPr/>
        </p:nvSpPr>
        <p:spPr>
          <a:xfrm>
            <a:off x="755577" y="972252"/>
            <a:ext cx="5832648"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史料实证</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54628"/>
                                        </p:tgtEl>
                                        <p:attrNameLst>
                                          <p:attrName>style.visibility</p:attrName>
                                        </p:attrNameLst>
                                      </p:cBhvr>
                                      <p:to>
                                        <p:strVal val="visible"/>
                                      </p:to>
                                    </p:set>
                                    <p:anim calcmode="lin" valueType="num">
                                      <p:cBhvr additive="base">
                                        <p:cTn id="24" dur="500" fill="hold"/>
                                        <p:tgtEl>
                                          <p:spTgt spid="154628"/>
                                        </p:tgtEl>
                                        <p:attrNameLst>
                                          <p:attrName>ppt_x</p:attrName>
                                        </p:attrNameLst>
                                      </p:cBhvr>
                                      <p:tavLst>
                                        <p:tav tm="0">
                                          <p:val>
                                            <p:strVal val="#ppt_x"/>
                                          </p:val>
                                        </p:tav>
                                        <p:tav tm="100000">
                                          <p:val>
                                            <p:strVal val="#ppt_x"/>
                                          </p:val>
                                        </p:tav>
                                      </p:tavLst>
                                    </p:anim>
                                    <p:anim calcmode="lin" valueType="num">
                                      <p:cBhvr additive="base">
                                        <p:cTn id="25" dur="500" fill="hold"/>
                                        <p:tgtEl>
                                          <p:spTgt spid="1546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p:bldP spid="7" grpId="0"/>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标题 25601"/>
          <p:cNvSpPr>
            <a:spLocks noGrp="1" noRot="1"/>
          </p:cNvSpPr>
          <p:nvPr>
            <p:ph type="title"/>
          </p:nvPr>
        </p:nvSpPr>
        <p:spPr>
          <a:xfrm>
            <a:off x="533400" y="533400"/>
            <a:ext cx="8001000" cy="1143000"/>
          </a:xfrm>
        </p:spPr>
        <p:txBody>
          <a:bodyPr vert="horz" lIns="91440" tIns="45720" rIns="91440" bIns="45720" rtlCol="0" anchor="ctr">
            <a:noAutofit/>
          </a:bodyPr>
          <a:lstStyle/>
          <a:p>
            <a:pPr marL="0" marR="0" lvl="0" indent="0" algn="ctr" defTabSz="914400" rtl="0" eaLnBrk="0" fontAlgn="base" latinLnBrk="0" hangingPunct="0">
              <a:lnSpc>
                <a:spcPts val="5800"/>
              </a:lnSpc>
              <a:spcBef>
                <a:spcPct val="0"/>
              </a:spcBef>
              <a:spcAft>
                <a:spcPct val="0"/>
              </a:spcAft>
              <a:buClrTx/>
              <a:buSzTx/>
              <a:buFontTx/>
              <a:buNone/>
              <a:defRPr/>
            </a:pPr>
            <a:r>
              <a:rPr kumimoji="0" lang="zh-CN" altLang="en-US" sz="4000" b="1" i="0" u="none" strike="noStrike" kern="1200" cap="none" spc="0" normalizeH="0" baseline="0" noProof="0" dirty="0" smtClean="0">
                <a:ln>
                  <a:noFill/>
                </a:ln>
                <a:solidFill>
                  <a:schemeClr val="tx1"/>
                </a:solidFill>
                <a:effectLst>
                  <a:outerShdw blurRad="63500" dist="38100" dir="5400000" algn="t" rotWithShape="0">
                    <a:prstClr val="black">
                      <a:alpha val="25000"/>
                    </a:prstClr>
                  </a:outerShdw>
                </a:effectLst>
                <a:uLnTx/>
                <a:uFillTx/>
                <a:latin typeface="楷体" panose="02010609060101010101" pitchFamily="49" charset="-122"/>
                <a:ea typeface="楷体" panose="02010609060101010101" pitchFamily="49" charset="-122"/>
                <a:cs typeface="+mj-cs"/>
              </a:rPr>
              <a:t>史料</a:t>
            </a:r>
            <a:r>
              <a:rPr kumimoji="0" lang="zh-CN" altLang="en-US" sz="4000" b="1" i="0" u="none" strike="noStrike" kern="1200" cap="none" spc="0" normalizeH="0" baseline="0" noProof="0" dirty="0">
                <a:ln>
                  <a:noFill/>
                </a:ln>
                <a:solidFill>
                  <a:schemeClr val="tx1"/>
                </a:solidFill>
                <a:effectLst>
                  <a:outerShdw blurRad="63500" dist="38100" dir="5400000" algn="t" rotWithShape="0">
                    <a:prstClr val="black">
                      <a:alpha val="25000"/>
                    </a:prstClr>
                  </a:outerShdw>
                </a:effectLst>
                <a:uLnTx/>
                <a:uFillTx/>
                <a:latin typeface="楷体" panose="02010609060101010101" pitchFamily="49" charset="-122"/>
                <a:ea typeface="楷体" panose="02010609060101010101" pitchFamily="49" charset="-122"/>
                <a:cs typeface="+mj-cs"/>
              </a:rPr>
              <a:t>实证</a:t>
            </a:r>
          </a:p>
        </p:txBody>
      </p:sp>
      <p:sp>
        <p:nvSpPr>
          <p:cNvPr id="60419" name="文本占位符 25602"/>
          <p:cNvSpPr>
            <a:spLocks noGrp="1" noRot="1"/>
          </p:cNvSpPr>
          <p:nvPr>
            <p:ph idx="1"/>
          </p:nvPr>
        </p:nvSpPr>
        <p:spPr>
          <a:xfrm>
            <a:off x="323850" y="1676400"/>
            <a:ext cx="8496935" cy="4255135"/>
          </a:xfrm>
          <a:ln w="19050">
            <a:solidFill>
              <a:srgbClr val="FF0000">
                <a:alpha val="100000"/>
              </a:srgbClr>
            </a:solidFill>
            <a:miter lim="800000"/>
          </a:ln>
        </p:spPr>
        <p:txBody>
          <a:bodyPr vert="horz" wrap="square" lIns="91440" tIns="45720" rIns="91440" bIns="45720" anchor="t"/>
          <a:lstStyle/>
          <a:p>
            <a:r>
              <a:rPr lang="zh-CN" altLang="en-US" sz="2800" dirty="0">
                <a:solidFill>
                  <a:schemeClr val="tx1"/>
                </a:solidFill>
                <a:latin typeface="楷体" panose="02010609060101010101" pitchFamily="49" charset="-122"/>
                <a:ea typeface="楷体" panose="02010609060101010101" pitchFamily="49" charset="-122"/>
              </a:rPr>
              <a:t>含义：</a:t>
            </a:r>
            <a:r>
              <a:rPr lang="zh-CN" altLang="en-US" sz="2800" b="1" dirty="0">
                <a:solidFill>
                  <a:schemeClr val="tx1"/>
                </a:solidFill>
                <a:latin typeface="楷体" panose="02010609060101010101" pitchFamily="49" charset="-122"/>
                <a:ea typeface="楷体" panose="02010609060101010101" pitchFamily="49" charset="-122"/>
              </a:rPr>
              <a:t>史料实证是指通过严格的检验获取可信史料，并据此努力重现历史真实的态度与方法。</a:t>
            </a:r>
          </a:p>
          <a:p>
            <a:endParaRPr lang="zh-CN" altLang="en-US" sz="2800" b="1" dirty="0">
              <a:solidFill>
                <a:schemeClr val="tx1"/>
              </a:solidFill>
              <a:latin typeface="楷体" panose="02010609060101010101" pitchFamily="49" charset="-122"/>
              <a:ea typeface="楷体" panose="02010609060101010101" pitchFamily="49" charset="-122"/>
            </a:endParaRPr>
          </a:p>
          <a:p>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en-US" altLang="zh-CN" b="1" dirty="0">
                <a:solidFill>
                  <a:schemeClr val="tx1"/>
                </a:solidFill>
                <a:latin typeface="楷体" panose="02010609060101010101" pitchFamily="49" charset="-122"/>
                <a:ea typeface="楷体" panose="02010609060101010101" pitchFamily="49" charset="-122"/>
                <a:sym typeface="Wingdings" panose="05000000000000000000" pitchFamily="2" charset="2"/>
              </a:rPr>
              <a:t>1</a:t>
            </a:r>
            <a:r>
              <a:rPr lang="zh-CN" altLang="en-US" b="1" dirty="0">
                <a:solidFill>
                  <a:schemeClr val="tx1"/>
                </a:solidFill>
                <a:latin typeface="楷体" panose="02010609060101010101" pitchFamily="49" charset="-122"/>
                <a:ea typeface="楷体" panose="02010609060101010101" pitchFamily="49" charset="-122"/>
                <a:sym typeface="Wingdings" panose="05000000000000000000" pitchFamily="2" charset="2"/>
              </a:rPr>
              <a:t>）</a:t>
            </a:r>
            <a:r>
              <a:rPr lang="zh-CN" altLang="en-US" b="1" dirty="0">
                <a:solidFill>
                  <a:schemeClr val="tx1"/>
                </a:solidFill>
                <a:latin typeface="楷体" panose="02010609060101010101" pitchFamily="49" charset="-122"/>
                <a:ea typeface="楷体" panose="02010609060101010101" pitchFamily="49" charset="-122"/>
              </a:rPr>
              <a:t>史料指人类在自己社会实践活动中有意无意残留或保存下来的各种痕迹、实物或文字资料。</a:t>
            </a:r>
          </a:p>
          <a:p>
            <a:r>
              <a:rPr lang="zh-CN" altLang="en-US" b="1" dirty="0">
                <a:solidFill>
                  <a:schemeClr val="tx1"/>
                </a:solidFill>
                <a:latin typeface="楷体" panose="02010609060101010101" pitchFamily="49" charset="-122"/>
                <a:ea typeface="楷体" panose="02010609060101010101" pitchFamily="49" charset="-122"/>
              </a:rPr>
              <a:t>材料</a:t>
            </a:r>
            <a:r>
              <a:rPr lang="en-US" altLang="zh-CN" b="1" dirty="0">
                <a:solidFill>
                  <a:schemeClr val="tx1"/>
                </a:solidFill>
                <a:latin typeface="楷体" panose="02010609060101010101" pitchFamily="49" charset="-122"/>
                <a:ea typeface="楷体" panose="02010609060101010101" pitchFamily="49" charset="-122"/>
              </a:rPr>
              <a:t>≈</a:t>
            </a:r>
            <a:r>
              <a:rPr lang="zh-CN" altLang="en-US" b="1" dirty="0">
                <a:solidFill>
                  <a:schemeClr val="tx1"/>
                </a:solidFill>
                <a:latin typeface="楷体" panose="02010609060101010101" pitchFamily="49" charset="-122"/>
                <a:ea typeface="楷体" panose="02010609060101010101" pitchFamily="49" charset="-122"/>
              </a:rPr>
              <a:t>史料</a:t>
            </a:r>
          </a:p>
          <a:p>
            <a:r>
              <a:rPr lang="zh-CN" altLang="en-US" b="1" dirty="0">
                <a:solidFill>
                  <a:schemeClr val="tx1"/>
                </a:solidFill>
                <a:latin typeface="楷体" panose="02010609060101010101" pitchFamily="49" charset="-122"/>
                <a:ea typeface="楷体" panose="02010609060101010101" pitchFamily="49" charset="-122"/>
              </a:rPr>
              <a:t>（</a:t>
            </a:r>
            <a:r>
              <a:rPr lang="en-US" altLang="zh-CN" b="1" dirty="0">
                <a:solidFill>
                  <a:schemeClr val="tx1"/>
                </a:solidFill>
                <a:latin typeface="楷体" panose="02010609060101010101" pitchFamily="49" charset="-122"/>
                <a:ea typeface="楷体" panose="02010609060101010101" pitchFamily="49" charset="-122"/>
              </a:rPr>
              <a:t>2</a:t>
            </a:r>
            <a:r>
              <a:rPr lang="zh-CN" altLang="en-US" b="1" dirty="0">
                <a:solidFill>
                  <a:schemeClr val="tx1"/>
                </a:solidFill>
                <a:latin typeface="楷体" panose="02010609060101010101" pitchFamily="49" charset="-122"/>
                <a:ea typeface="楷体" panose="02010609060101010101" pitchFamily="49" charset="-122"/>
              </a:rPr>
              <a:t>）实证是史料、史实和历史理论的统一</a:t>
            </a:r>
          </a:p>
          <a:p>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additive="base">
                                        <p:cTn id="13"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9">
                                            <p:txEl>
                                              <p:pRg st="2" end="2"/>
                                            </p:txEl>
                                          </p:spTgt>
                                        </p:tgtEl>
                                        <p:attrNameLst>
                                          <p:attrName>style.visibility</p:attrName>
                                        </p:attrNameLst>
                                      </p:cBhvr>
                                      <p:to>
                                        <p:strVal val="visible"/>
                                      </p:to>
                                    </p:set>
                                    <p:anim calcmode="lin" valueType="num">
                                      <p:cBhvr additive="base">
                                        <p:cTn id="19" dur="500" fill="hold"/>
                                        <p:tgtEl>
                                          <p:spTgt spid="604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041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0419">
                                            <p:txEl>
                                              <p:pRg st="3" end="3"/>
                                            </p:txEl>
                                          </p:spTgt>
                                        </p:tgtEl>
                                        <p:attrNameLst>
                                          <p:attrName>style.visibility</p:attrName>
                                        </p:attrNameLst>
                                      </p:cBhvr>
                                      <p:to>
                                        <p:strVal val="visible"/>
                                      </p:to>
                                    </p:set>
                                    <p:anim calcmode="lin" valueType="num">
                                      <p:cBhvr additive="base">
                                        <p:cTn id="23" dur="500" fill="hold"/>
                                        <p:tgtEl>
                                          <p:spTgt spid="6041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04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60419">
                                            <p:txEl>
                                              <p:pRg st="4" end="4"/>
                                            </p:txEl>
                                          </p:spTgt>
                                        </p:tgtEl>
                                        <p:attrNameLst>
                                          <p:attrName>style.visibility</p:attrName>
                                        </p:attrNameLst>
                                      </p:cBhvr>
                                      <p:to>
                                        <p:strVal val="visible"/>
                                      </p:to>
                                    </p:set>
                                    <p:anim calcmode="lin" valueType="num">
                                      <p:cBhvr additive="base">
                                        <p:cTn id="29" dur="500" fill="hold"/>
                                        <p:tgtEl>
                                          <p:spTgt spid="6041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04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椭圆 2"/>
          <p:cNvSpPr/>
          <p:nvPr/>
        </p:nvSpPr>
        <p:spPr>
          <a:xfrm>
            <a:off x="3240088" y="3508375"/>
            <a:ext cx="2016125" cy="914400"/>
          </a:xfrm>
          <a:prstGeom prst="ellipse">
            <a:avLst/>
          </a:prstGeom>
          <a:solidFill>
            <a:schemeClr val="bg1"/>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600" strike="noStrike" noProof="1" smtClean="0">
                <a:solidFill>
                  <a:srgbClr val="0070C0"/>
                </a:solidFill>
              </a:rPr>
              <a:t>史料</a:t>
            </a:r>
            <a:endParaRPr lang="zh-CN" altLang="en-US" sz="3600" strike="noStrike" noProof="1">
              <a:solidFill>
                <a:srgbClr val="0070C0"/>
              </a:solidFill>
            </a:endParaRPr>
          </a:p>
        </p:txBody>
      </p:sp>
      <p:cxnSp>
        <p:nvCxnSpPr>
          <p:cNvPr id="7" name="直接箭头连接符 6"/>
          <p:cNvCxnSpPr/>
          <p:nvPr/>
        </p:nvCxnSpPr>
        <p:spPr>
          <a:xfrm>
            <a:off x="5249863" y="4084638"/>
            <a:ext cx="792163" cy="358775"/>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5768975" y="2803525"/>
            <a:ext cx="1060450" cy="58102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smtClean="0">
                <a:solidFill>
                  <a:srgbClr val="7030A0"/>
                </a:solidFill>
              </a:rPr>
              <a:t>人物</a:t>
            </a:r>
            <a:endParaRPr lang="zh-CN" altLang="en-US" sz="2800" b="1" strike="noStrike" noProof="1">
              <a:solidFill>
                <a:srgbClr val="7030A0"/>
              </a:solidFill>
            </a:endParaRPr>
          </a:p>
        </p:txBody>
      </p:sp>
      <p:cxnSp>
        <p:nvCxnSpPr>
          <p:cNvPr id="11" name="直接箭头连接符 10"/>
          <p:cNvCxnSpPr/>
          <p:nvPr/>
        </p:nvCxnSpPr>
        <p:spPr>
          <a:xfrm>
            <a:off x="4198938" y="4481513"/>
            <a:ext cx="0" cy="57785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4914900" y="3167063"/>
            <a:ext cx="669925" cy="4206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2355850" y="3306763"/>
            <a:ext cx="914400" cy="40163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V="1">
            <a:off x="4240213" y="2886075"/>
            <a:ext cx="0" cy="560388"/>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371725" y="4214813"/>
            <a:ext cx="898525" cy="457200"/>
          </a:xfrm>
          <a:prstGeom prst="straightConnector1">
            <a:avLst/>
          </a:prstGeom>
          <a:ln w="317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8" name="矩形 17"/>
          <p:cNvSpPr/>
          <p:nvPr/>
        </p:nvSpPr>
        <p:spPr>
          <a:xfrm>
            <a:off x="3581400" y="2274888"/>
            <a:ext cx="1368425" cy="5715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7030A0"/>
                </a:solidFill>
              </a:rPr>
              <a:t>地点</a:t>
            </a:r>
          </a:p>
        </p:txBody>
      </p:sp>
      <p:sp>
        <p:nvSpPr>
          <p:cNvPr id="25" name="矩形 24"/>
          <p:cNvSpPr/>
          <p:nvPr/>
        </p:nvSpPr>
        <p:spPr>
          <a:xfrm>
            <a:off x="6159500" y="4084638"/>
            <a:ext cx="992188" cy="45720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7030A0"/>
                </a:solidFill>
              </a:rPr>
              <a:t>事件</a:t>
            </a:r>
          </a:p>
        </p:txBody>
      </p:sp>
      <p:sp>
        <p:nvSpPr>
          <p:cNvPr id="26" name="矩形 25"/>
          <p:cNvSpPr/>
          <p:nvPr/>
        </p:nvSpPr>
        <p:spPr>
          <a:xfrm>
            <a:off x="3467100" y="5157788"/>
            <a:ext cx="1465263" cy="574675"/>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7030A0"/>
                </a:solidFill>
              </a:rPr>
              <a:t>结果</a:t>
            </a:r>
          </a:p>
        </p:txBody>
      </p:sp>
      <p:sp>
        <p:nvSpPr>
          <p:cNvPr id="27" name="矩形 26"/>
          <p:cNvSpPr/>
          <p:nvPr/>
        </p:nvSpPr>
        <p:spPr>
          <a:xfrm>
            <a:off x="1331913" y="2944813"/>
            <a:ext cx="914400" cy="501650"/>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7030A0"/>
                </a:solidFill>
              </a:rPr>
              <a:t>时间</a:t>
            </a:r>
          </a:p>
        </p:txBody>
      </p:sp>
      <p:sp>
        <p:nvSpPr>
          <p:cNvPr id="28" name="矩形 27"/>
          <p:cNvSpPr/>
          <p:nvPr/>
        </p:nvSpPr>
        <p:spPr>
          <a:xfrm>
            <a:off x="1422400" y="4521200"/>
            <a:ext cx="914400" cy="636588"/>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2800" b="1" strike="noStrike" noProof="1">
                <a:solidFill>
                  <a:srgbClr val="7030A0"/>
                </a:solidFill>
              </a:rPr>
              <a:t>原因</a:t>
            </a:r>
          </a:p>
        </p:txBody>
      </p:sp>
      <p:sp>
        <p:nvSpPr>
          <p:cNvPr id="32" name="圆角矩形 31"/>
          <p:cNvSpPr/>
          <p:nvPr/>
        </p:nvSpPr>
        <p:spPr>
          <a:xfrm>
            <a:off x="179388" y="1646238"/>
            <a:ext cx="1871663" cy="914400"/>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短时段、中时段与长时段</a:t>
            </a:r>
          </a:p>
        </p:txBody>
      </p:sp>
      <p:sp>
        <p:nvSpPr>
          <p:cNvPr id="37" name="圆角矩形 36"/>
          <p:cNvSpPr/>
          <p:nvPr/>
        </p:nvSpPr>
        <p:spPr>
          <a:xfrm>
            <a:off x="2800350" y="1608138"/>
            <a:ext cx="2879725" cy="577850"/>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地域的区位优劣</a:t>
            </a:r>
            <a:r>
              <a:rPr lang="zh-CN" altLang="en-US" b="1" strike="noStrike" noProof="1" smtClean="0"/>
              <a:t>势及政治、经济、文化</a:t>
            </a:r>
            <a:r>
              <a:rPr lang="zh-CN" altLang="en-US" b="1" strike="noStrike" noProof="1"/>
              <a:t>特点</a:t>
            </a:r>
          </a:p>
        </p:txBody>
      </p:sp>
      <p:sp>
        <p:nvSpPr>
          <p:cNvPr id="43" name="圆角矩形 42"/>
          <p:cNvSpPr/>
          <p:nvPr/>
        </p:nvSpPr>
        <p:spPr>
          <a:xfrm>
            <a:off x="6656388" y="1670050"/>
            <a:ext cx="2195513" cy="1103313"/>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社会地位、阶级属性、个人经历、思想主张、主要 作为</a:t>
            </a:r>
            <a:r>
              <a:rPr lang="zh-CN" altLang="en-US" b="1" strike="noStrike" noProof="1" smtClean="0"/>
              <a:t>、</a:t>
            </a:r>
            <a:r>
              <a:rPr lang="zh-CN" altLang="en-US" b="1" strike="noStrike" noProof="1"/>
              <a:t>前后变化</a:t>
            </a:r>
          </a:p>
        </p:txBody>
      </p:sp>
      <p:sp>
        <p:nvSpPr>
          <p:cNvPr id="44" name="圆角矩形 43"/>
          <p:cNvSpPr/>
          <p:nvPr/>
        </p:nvSpPr>
        <p:spPr>
          <a:xfrm>
            <a:off x="7308850" y="3581400"/>
            <a:ext cx="1614488" cy="914400"/>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表象、本质属性和特征</a:t>
            </a:r>
          </a:p>
        </p:txBody>
      </p:sp>
      <p:sp>
        <p:nvSpPr>
          <p:cNvPr id="45" name="圆角矩形 44"/>
          <p:cNvSpPr/>
          <p:nvPr/>
        </p:nvSpPr>
        <p:spPr>
          <a:xfrm>
            <a:off x="65088" y="4700588"/>
            <a:ext cx="1130300" cy="914400"/>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smtClean="0"/>
              <a:t>多角度多层次</a:t>
            </a:r>
            <a:endParaRPr lang="zh-CN" altLang="en-US" b="1" strike="noStrike" noProof="1"/>
          </a:p>
        </p:txBody>
      </p:sp>
      <p:sp>
        <p:nvSpPr>
          <p:cNvPr id="46" name="圆角矩形 45"/>
          <p:cNvSpPr/>
          <p:nvPr/>
        </p:nvSpPr>
        <p:spPr>
          <a:xfrm>
            <a:off x="4914900" y="5157788"/>
            <a:ext cx="1966913" cy="914400"/>
          </a:xfrm>
          <a:prstGeom prst="round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b="1" strike="noStrike" noProof="1"/>
              <a:t>具体成果、辩证评判及与其他历史事件 的联系</a:t>
            </a:r>
          </a:p>
        </p:txBody>
      </p:sp>
      <p:sp>
        <p:nvSpPr>
          <p:cNvPr id="47" name="椭圆 46"/>
          <p:cNvSpPr/>
          <p:nvPr/>
        </p:nvSpPr>
        <p:spPr>
          <a:xfrm>
            <a:off x="1547813" y="857250"/>
            <a:ext cx="5545138" cy="673100"/>
          </a:xfrm>
          <a:prstGeom prst="ellipse">
            <a:avLst/>
          </a:prstGeom>
          <a:solidFill>
            <a:srgbClr val="7030A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r>
              <a:rPr lang="zh-CN" altLang="en-US" sz="3200" b="1" strike="noStrike" noProof="1" smtClean="0"/>
              <a:t>史料结构及解读方法</a:t>
            </a:r>
            <a:endParaRPr lang="zh-CN" altLang="en-US" sz="3200" b="1" strike="noStrike" noProof="1"/>
          </a:p>
        </p:txBody>
      </p:sp>
      <p:sp>
        <p:nvSpPr>
          <p:cNvPr id="24" name="标题 1"/>
          <p:cNvSpPr>
            <a:spLocks noGrp="1"/>
          </p:cNvSpPr>
          <p:nvPr/>
        </p:nvSpPr>
        <p:spPr>
          <a:xfrm>
            <a:off x="-837315" y="332656"/>
            <a:ext cx="7940501"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smtClean="0">
                <a:solidFill>
                  <a:srgbClr val="2F2BEF"/>
                </a:solidFill>
                <a:latin typeface="楷体" panose="02010609060101010101" pitchFamily="49" charset="-122"/>
                <a:ea typeface="楷体" panose="02010609060101010101" pitchFamily="49" charset="-122"/>
                <a:sym typeface="+mn-ea"/>
              </a:rPr>
              <a:t>（</a:t>
            </a:r>
            <a:r>
              <a:rPr lang="en-US" altLang="zh-CN" sz="2800" b="1" dirty="0" smtClean="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smtClean="0">
                <a:solidFill>
                  <a:srgbClr val="FF0000"/>
                </a:solidFill>
                <a:latin typeface="楷体" panose="02010609060101010101" pitchFamily="49" charset="-122"/>
                <a:ea typeface="楷体" panose="02010609060101010101" pitchFamily="49" charset="-122"/>
                <a:sym typeface="+mn-ea"/>
              </a:rPr>
              <a:t>史料实证</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29" name="Rectangle 33"/>
          <p:cNvSpPr>
            <a:spLocks noGrp="1"/>
          </p:cNvSpPr>
          <p:nvPr/>
        </p:nvSpPr>
        <p:spPr>
          <a:xfrm>
            <a:off x="632494" y="-84857"/>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30" name="组合 29"/>
          <p:cNvGrpSpPr/>
          <p:nvPr/>
        </p:nvGrpSpPr>
        <p:grpSpPr>
          <a:xfrm>
            <a:off x="65088" y="82624"/>
            <a:ext cx="8112125" cy="381000"/>
            <a:chOff x="813" y="1733"/>
            <a:chExt cx="12774" cy="600"/>
          </a:xfrm>
        </p:grpSpPr>
        <p:cxnSp>
          <p:nvCxnSpPr>
            <p:cNvPr id="31" name="直接连接符 30"/>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bldLvl="0" animBg="1"/>
      <p:bldP spid="18" grpId="0" bldLvl="0" animBg="1"/>
      <p:bldP spid="25" grpId="0" bldLvl="0" animBg="1"/>
      <p:bldP spid="26" grpId="0" bldLvl="0" animBg="1"/>
      <p:bldP spid="27" grpId="0" bldLvl="0" animBg="1"/>
      <p:bldP spid="28" grpId="0" bldLvl="0" animBg="1"/>
      <p:bldP spid="32" grpId="0" bldLvl="0" animBg="1"/>
      <p:bldP spid="37" grpId="0" bldLvl="0" animBg="1"/>
      <p:bldP spid="43" grpId="0" bldLvl="0" animBg="1"/>
      <p:bldP spid="44" grpId="0" bldLvl="0" animBg="1"/>
      <p:bldP spid="45" grpId="0" bldLvl="0" animBg="1"/>
      <p:bldP spid="46" grpId="0" bldLvl="0" animBg="1"/>
      <p:bldP spid="47" grpId="0" bldLvl="0" animBg="1"/>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3"/>
          <p:cNvSpPr>
            <a:spLocks noGrp="1"/>
          </p:cNvSpPr>
          <p:nvPr/>
        </p:nvSpPr>
        <p:spPr>
          <a:xfrm>
            <a:off x="632494" y="103956"/>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8" name="组合 7"/>
          <p:cNvGrpSpPr/>
          <p:nvPr/>
        </p:nvGrpSpPr>
        <p:grpSpPr>
          <a:xfrm>
            <a:off x="159788" y="361156"/>
            <a:ext cx="8112125" cy="381000"/>
            <a:chOff x="813" y="1733"/>
            <a:chExt cx="12774" cy="600"/>
          </a:xfrm>
        </p:grpSpPr>
        <p:cxnSp>
          <p:nvCxnSpPr>
            <p:cNvPr id="9" name="直接连接符 8"/>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1" name="标题 1"/>
          <p:cNvSpPr>
            <a:spLocks noGrp="1"/>
          </p:cNvSpPr>
          <p:nvPr/>
        </p:nvSpPr>
        <p:spPr>
          <a:xfrm>
            <a:off x="289973" y="636062"/>
            <a:ext cx="6760715"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smtClean="0">
                <a:solidFill>
                  <a:srgbClr val="2F2BEF"/>
                </a:solidFill>
                <a:latin typeface="楷体" panose="02010609060101010101" pitchFamily="49" charset="-122"/>
                <a:ea typeface="楷体" panose="02010609060101010101" pitchFamily="49" charset="-122"/>
                <a:sym typeface="+mn-ea"/>
              </a:rPr>
              <a:t>（</a:t>
            </a:r>
            <a:r>
              <a:rPr lang="en-US" altLang="zh-CN" sz="2800" b="1" dirty="0" smtClean="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smtClean="0">
                <a:solidFill>
                  <a:srgbClr val="FF0000"/>
                </a:solidFill>
                <a:latin typeface="楷体" panose="02010609060101010101" pitchFamily="49" charset="-122"/>
                <a:ea typeface="楷体" panose="02010609060101010101" pitchFamily="49" charset="-122"/>
                <a:sym typeface="+mn-ea"/>
              </a:rPr>
              <a:t>史料实证</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graphicFrame>
        <p:nvGraphicFramePr>
          <p:cNvPr id="12" name="表格 11"/>
          <p:cNvGraphicFramePr/>
          <p:nvPr>
            <p:extLst>
              <p:ext uri="{D42A27DB-BD31-4B8C-83A1-F6EECF244321}">
                <p14:modId xmlns:p14="http://schemas.microsoft.com/office/powerpoint/2010/main" val="270329023"/>
              </p:ext>
            </p:extLst>
          </p:nvPr>
        </p:nvGraphicFramePr>
        <p:xfrm>
          <a:off x="428096" y="1254507"/>
          <a:ext cx="7972425" cy="2874014"/>
        </p:xfrm>
        <a:graphic>
          <a:graphicData uri="http://schemas.openxmlformats.org/drawingml/2006/table">
            <a:tbl>
              <a:tblPr firstRow="1" bandRow="1">
                <a:tableStyleId>{5940675A-B579-460E-94D1-54222C63F5DA}</a:tableStyleId>
              </a:tblPr>
              <a:tblGrid>
                <a:gridCol w="5752465"/>
                <a:gridCol w="2219960"/>
              </a:tblGrid>
              <a:tr h="435610">
                <a:tc>
                  <a:txBody>
                    <a:bodyPr/>
                    <a:lstStyle/>
                    <a:p>
                      <a:pPr indent="0" algn="ctr">
                        <a:buNone/>
                      </a:pPr>
                      <a:r>
                        <a:rPr lang="zh-CN" altLang="en-US" sz="2000" b="1" dirty="0">
                          <a:latin typeface="楷体" panose="02010609060101010101" pitchFamily="49" charset="-122"/>
                          <a:ea typeface="楷体" panose="02010609060101010101" pitchFamily="49" charset="-122"/>
                          <a:cs typeface="宋体" panose="02010600030101010101" pitchFamily="2" charset="-122"/>
                        </a:rPr>
                        <a:t>记述</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zh-CN" altLang="en-US" sz="2000" b="1" dirty="0">
                          <a:latin typeface="楷体" panose="02010609060101010101" pitchFamily="49" charset="-122"/>
                          <a:ea typeface="楷体" panose="02010609060101010101" pitchFamily="49" charset="-122"/>
                          <a:cs typeface="宋体" panose="02010600030101010101" pitchFamily="2" charset="-122"/>
                        </a:rPr>
                        <a:t>出处</a:t>
                      </a: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4635">
                <a:tc>
                  <a:txBody>
                    <a:bodyPr/>
                    <a:lstStyle/>
                    <a:p>
                      <a:pPr indent="0" algn="ctr">
                        <a:buNone/>
                      </a:pP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秦王（李世民）</a:t>
                      </a:r>
                      <a:r>
                        <a:rPr lang="zh-CN" altLang="en-US" sz="2000" b="1" dirty="0">
                          <a:latin typeface="楷体" panose="02010609060101010101" pitchFamily="49" charset="-122"/>
                          <a:ea typeface="楷体" panose="02010609060101010101" pitchFamily="49" charset="-122"/>
                          <a:cs typeface="宋体" panose="02010600030101010101" pitchFamily="2" charset="-122"/>
                        </a:rPr>
                        <a:t>与薛举大战于泾州，我师</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败</a:t>
                      </a:r>
                      <a:r>
                        <a:rPr lang="zh-CN" altLang="en-US" sz="2000" b="1" dirty="0">
                          <a:latin typeface="楷体" panose="02010609060101010101" pitchFamily="49" charset="-122"/>
                          <a:ea typeface="楷体" panose="02010609060101010101" pitchFamily="49" charset="-122"/>
                          <a:cs typeface="宋体" panose="02010600030101010101" pitchFamily="2" charset="-122"/>
                        </a:rPr>
                        <a:t>绩。”</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旧唐书</a:t>
                      </a: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高祖本纪</a:t>
                      </a:r>
                      <a:r>
                        <a:rPr lang="en-US" altLang="zh-CN" sz="2000" b="1">
                          <a:latin typeface="楷体" panose="02010609060101010101" pitchFamily="49" charset="-122"/>
                          <a:ea typeface="楷体" panose="02010609060101010101" pitchFamily="49" charset="-122"/>
                          <a:cs typeface="宋体" panose="02010600030101010101" pitchFamily="2" charset="-122"/>
                        </a:rPr>
                        <a:t>》</a:t>
                      </a:r>
                      <a:endParaRPr lang="zh-CN" altLang="en-US" sz="2000" b="1">
                        <a:latin typeface="楷体" panose="02010609060101010101" pitchFamily="49" charset="-122"/>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4635">
                <a:tc>
                  <a:txBody>
                    <a:bodyPr/>
                    <a:lstStyle/>
                    <a:p>
                      <a:pPr indent="0" algn="ctr">
                        <a:buNone/>
                      </a:pP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latin typeface="楷体" panose="02010609060101010101" pitchFamily="49" charset="-122"/>
                          <a:ea typeface="楷体" panose="02010609060101010101" pitchFamily="49" charset="-122"/>
                          <a:cs typeface="宋体" panose="02010600030101010101" pitchFamily="2" charset="-122"/>
                        </a:rPr>
                        <a:t>薛举寇泾州，</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太宗（李世民）</a:t>
                      </a:r>
                      <a:r>
                        <a:rPr lang="zh-CN" altLang="en-US" sz="2000" b="1" dirty="0">
                          <a:latin typeface="楷体" panose="02010609060101010101" pitchFamily="49" charset="-122"/>
                          <a:ea typeface="楷体" panose="02010609060101010101" pitchFamily="49" charset="-122"/>
                          <a:cs typeface="宋体" panose="02010600030101010101" pitchFamily="2" charset="-122"/>
                        </a:rPr>
                        <a:t>率众讨之，</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不利</a:t>
                      </a:r>
                      <a:r>
                        <a:rPr lang="zh-CN" altLang="en-US" sz="2000" b="1" dirty="0">
                          <a:latin typeface="楷体" panose="02010609060101010101" pitchFamily="49" charset="-122"/>
                          <a:ea typeface="楷体" panose="02010609060101010101" pitchFamily="49" charset="-122"/>
                          <a:cs typeface="宋体" panose="02010600030101010101" pitchFamily="2" charset="-122"/>
                        </a:rPr>
                        <a:t>而旋。”</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旧唐书</a:t>
                      </a: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太宗本纪</a:t>
                      </a:r>
                      <a:r>
                        <a:rPr lang="en-US" altLang="zh-CN" sz="2000" b="1">
                          <a:latin typeface="楷体" panose="02010609060101010101" pitchFamily="49" charset="-122"/>
                          <a:ea typeface="楷体" panose="02010609060101010101" pitchFamily="49" charset="-122"/>
                          <a:cs typeface="宋体" panose="02010600030101010101" pitchFamily="2" charset="-122"/>
                        </a:rPr>
                        <a:t>》</a:t>
                      </a:r>
                      <a:endParaRPr lang="zh-CN" altLang="en-US" sz="2000" b="1">
                        <a:latin typeface="楷体" panose="02010609060101010101" pitchFamily="49" charset="-122"/>
                        <a:ea typeface="楷体" panose="02010609060101010101" pitchFamily="49" charset="-122"/>
                        <a:cs typeface="宋体" panose="02010600030101010101" pitchFamily="2" charset="-122"/>
                      </a:endParaRPr>
                    </a:p>
                  </a:txBody>
                  <a:tcPr marL="0" marR="0" marT="0" marB="1">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lstStyle/>
                    <a:p>
                      <a:pPr indent="0">
                        <a:buNone/>
                      </a:pP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秦王世民</a:t>
                      </a:r>
                      <a:r>
                        <a:rPr lang="zh-CN" altLang="en-US" sz="2000" b="1" dirty="0">
                          <a:latin typeface="楷体" panose="02010609060101010101" pitchFamily="49" charset="-122"/>
                          <a:ea typeface="楷体" panose="02010609060101010101" pitchFamily="49" charset="-122"/>
                          <a:cs typeface="宋体" panose="02010600030101010101" pitchFamily="2" charset="-122"/>
                        </a:rPr>
                        <a:t>为西讨元帅</a:t>
                      </a: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latin typeface="楷体" panose="02010609060101010101" pitchFamily="49" charset="-122"/>
                          <a:ea typeface="楷体" panose="02010609060101010101" pitchFamily="49" charset="-122"/>
                          <a:cs typeface="宋体" panose="02010600030101010101" pitchFamily="2" charset="-122"/>
                        </a:rPr>
                        <a:t>刘文静（唐朝将领）及薛举战于泾州，</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败</a:t>
                      </a:r>
                      <a:r>
                        <a:rPr lang="zh-CN" altLang="en-US" sz="2000" b="1" dirty="0">
                          <a:latin typeface="楷体" panose="02010609060101010101" pitchFamily="49" charset="-122"/>
                          <a:ea typeface="楷体" panose="02010609060101010101" pitchFamily="49" charset="-122"/>
                          <a:cs typeface="宋体" panose="02010600030101010101" pitchFamily="2" charset="-122"/>
                        </a:rPr>
                        <a:t>绩。”</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新唐书</a:t>
                      </a:r>
                      <a:r>
                        <a:rPr lang="en-US" altLang="zh-CN" sz="2000" b="1">
                          <a:latin typeface="楷体" panose="02010609060101010101" pitchFamily="49" charset="-122"/>
                          <a:ea typeface="楷体" panose="02010609060101010101" pitchFamily="49" charset="-122"/>
                          <a:cs typeface="宋体" panose="02010600030101010101" pitchFamily="2" charset="-122"/>
                        </a:rPr>
                        <a:t>·</a:t>
                      </a:r>
                      <a:r>
                        <a:rPr lang="zh-CN" altLang="en-US" sz="2000" b="1">
                          <a:latin typeface="楷体" panose="02010609060101010101" pitchFamily="49" charset="-122"/>
                          <a:ea typeface="楷体" panose="02010609060101010101" pitchFamily="49" charset="-122"/>
                          <a:cs typeface="宋体" panose="02010600030101010101" pitchFamily="2" charset="-122"/>
                        </a:rPr>
                        <a:t>高祖本纪</a:t>
                      </a:r>
                      <a:r>
                        <a:rPr lang="en-US" altLang="zh-CN" sz="2000" b="1">
                          <a:latin typeface="楷体" panose="02010609060101010101" pitchFamily="49" charset="-122"/>
                          <a:ea typeface="楷体" panose="02010609060101010101" pitchFamily="49" charset="-122"/>
                          <a:cs typeface="宋体" panose="02010600030101010101" pitchFamily="2" charset="-122"/>
                        </a:rPr>
                        <a:t>》</a:t>
                      </a:r>
                      <a:endParaRPr lang="zh-CN" altLang="en-US" sz="2000" b="1">
                        <a:latin typeface="楷体" panose="02010609060101010101" pitchFamily="49" charset="-122"/>
                        <a:ea typeface="楷体" panose="02010609060101010101" pitchFamily="49"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lstStyle/>
                    <a:p>
                      <a:pPr indent="0">
                        <a:buNone/>
                      </a:pP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latin typeface="楷体" panose="02010609060101010101" pitchFamily="49" charset="-122"/>
                          <a:ea typeface="楷体" panose="02010609060101010101" pitchFamily="49" charset="-122"/>
                          <a:cs typeface="宋体" panose="02010600030101010101" pitchFamily="2" charset="-122"/>
                        </a:rPr>
                        <a:t>薛举寇泾州，</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太宗为西讨元帅</a:t>
                      </a:r>
                      <a:r>
                        <a:rPr lang="zh-CN" altLang="en-US" sz="2000" b="1" dirty="0">
                          <a:latin typeface="楷体" panose="02010609060101010101" pitchFamily="49" charset="-122"/>
                          <a:ea typeface="楷体" panose="02010609060101010101" pitchFamily="49" charset="-122"/>
                          <a:cs typeface="宋体" panose="02010600030101010101" pitchFamily="2" charset="-122"/>
                        </a:rPr>
                        <a:t>，进位雍州牧。七月，太宗有疾，诸将为举所</a:t>
                      </a:r>
                      <a:r>
                        <a:rPr lang="zh-CN" altLang="en-US" sz="2000" b="1" dirty="0">
                          <a:solidFill>
                            <a:srgbClr val="FF0000"/>
                          </a:solidFill>
                          <a:latin typeface="楷体" panose="02010609060101010101" pitchFamily="49" charset="-122"/>
                          <a:ea typeface="楷体" panose="02010609060101010101" pitchFamily="49" charset="-122"/>
                          <a:cs typeface="宋体" panose="02010600030101010101" pitchFamily="2" charset="-122"/>
                        </a:rPr>
                        <a:t>败</a:t>
                      </a:r>
                      <a:r>
                        <a:rPr lang="zh-CN" altLang="en-US" sz="2000" b="1" dirty="0">
                          <a:latin typeface="楷体" panose="02010609060101010101" pitchFamily="49" charset="-122"/>
                          <a:ea typeface="楷体" panose="02010609060101010101" pitchFamily="49" charset="-122"/>
                          <a:cs typeface="宋体" panose="02010600030101010101" pitchFamily="2" charset="-122"/>
                        </a:rPr>
                        <a:t>。”</a:t>
                      </a:r>
                    </a:p>
                  </a:txBody>
                  <a:tcPr marL="0" marR="0" marT="0" marB="1">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latin typeface="楷体" panose="02010609060101010101" pitchFamily="49" charset="-122"/>
                          <a:ea typeface="楷体" panose="02010609060101010101" pitchFamily="49" charset="-122"/>
                          <a:cs typeface="宋体" panose="02010600030101010101" pitchFamily="2" charset="-122"/>
                        </a:rPr>
                        <a:t>新唐书</a:t>
                      </a:r>
                      <a:r>
                        <a:rPr lang="en-US" altLang="zh-CN" sz="2000" b="1" dirty="0">
                          <a:latin typeface="楷体" panose="02010609060101010101" pitchFamily="49" charset="-122"/>
                          <a:ea typeface="楷体" panose="02010609060101010101" pitchFamily="49" charset="-122"/>
                          <a:cs typeface="宋体" panose="02010600030101010101" pitchFamily="2" charset="-122"/>
                        </a:rPr>
                        <a:t>·</a:t>
                      </a:r>
                      <a:r>
                        <a:rPr lang="zh-CN" altLang="en-US" sz="2000" b="1" dirty="0">
                          <a:latin typeface="楷体" panose="02010609060101010101" pitchFamily="49" charset="-122"/>
                          <a:ea typeface="楷体" panose="02010609060101010101" pitchFamily="49" charset="-122"/>
                          <a:cs typeface="宋体" panose="02010600030101010101" pitchFamily="2" charset="-122"/>
                        </a:rPr>
                        <a:t>太宗本纪</a:t>
                      </a:r>
                      <a:r>
                        <a:rPr lang="en-US" altLang="zh-CN" sz="2000" b="1" dirty="0">
                          <a:latin typeface="楷体" panose="02010609060101010101" pitchFamily="49" charset="-122"/>
                          <a:ea typeface="楷体" panose="02010609060101010101" pitchFamily="49" charset="-122"/>
                          <a:cs typeface="宋体" panose="02010600030101010101" pitchFamily="2" charset="-122"/>
                        </a:rPr>
                        <a:t>》</a:t>
                      </a:r>
                      <a:endParaRPr lang="zh-CN" altLang="en-US" sz="2000" b="1" dirty="0">
                        <a:latin typeface="楷体" panose="02010609060101010101" pitchFamily="49" charset="-122"/>
                        <a:ea typeface="楷体" panose="02010609060101010101" pitchFamily="49" charset="-122"/>
                        <a:cs typeface="宋体" panose="02010600030101010101" pitchFamily="2" charset="-122"/>
                      </a:endParaRPr>
                    </a:p>
                  </a:txBody>
                  <a:tcPr marL="0" marR="0" marT="0" marB="1" anchor="ctr">
                    <a:lnL w="12700" cap="flat" cmpd="sng">
                      <a:solidFill>
                        <a:srgbClr val="08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13" name="文本框 4"/>
          <p:cNvSpPr txBox="1"/>
          <p:nvPr/>
        </p:nvSpPr>
        <p:spPr>
          <a:xfrm>
            <a:off x="159788" y="4203808"/>
            <a:ext cx="8824989" cy="2099310"/>
          </a:xfrm>
          <a:prstGeom prst="rect">
            <a:avLst/>
          </a:prstGeom>
          <a:noFill/>
          <a:ln w="9525">
            <a:noFill/>
          </a:ln>
        </p:spPr>
        <p:txBody>
          <a:bodyPr wrap="square">
            <a:spAutoFit/>
          </a:bodyPr>
          <a:lstStyle/>
          <a:p>
            <a:pPr marL="0" indent="0"/>
            <a:endParaRPr lang="en-US" altLang="zh-CN" sz="1050" b="0" dirty="0">
              <a:latin typeface="宋体" panose="02010600030101010101" pitchFamily="2" charset="-122"/>
              <a:ea typeface="宋体" panose="02010600030101010101" pitchFamily="2" charset="-122"/>
              <a:cs typeface="宋体" panose="02010600030101010101" pitchFamily="2" charset="-122"/>
            </a:endParaRPr>
          </a:p>
          <a:p>
            <a:pPr marL="0" indent="0"/>
            <a:r>
              <a:rPr lang="zh-CN" altLang="en-US" sz="24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en-US" altLang="zh-CN" sz="24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2017</a:t>
            </a:r>
            <a:r>
              <a:rPr lang="zh-CN" altLang="en-US" sz="24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新课标</a:t>
            </a:r>
            <a:r>
              <a:rPr lang="en-US" altLang="zh-CN" sz="2400" b="1" dirty="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1</a:t>
            </a:r>
            <a:r>
              <a:rPr lang="zh-CN" altLang="en-US" sz="24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卷</a:t>
            </a:r>
            <a:r>
              <a:rPr lang="en-US" altLang="zh-CN" sz="2400" b="1" dirty="0">
                <a:solidFill>
                  <a:srgbClr val="FF0000"/>
                </a:solidFill>
              </a:rPr>
              <a:t>· </a:t>
            </a:r>
            <a:r>
              <a:rPr lang="en-US" altLang="zh-CN" sz="24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26</a:t>
            </a:r>
            <a:r>
              <a:rPr lang="zh-CN" altLang="en-US" sz="2400" b="1" dirty="0" smtClean="0">
                <a:solidFill>
                  <a:srgbClr val="FF0000"/>
                </a:solidFill>
                <a:latin typeface="楷体" panose="02010609060101010101" pitchFamily="49" charset="-122"/>
                <a:ea typeface="楷体" panose="02010609060101010101" pitchFamily="49" charset="-122"/>
                <a:cs typeface="宋体" panose="02010600030101010101" pitchFamily="2" charset="-122"/>
                <a:sym typeface="+mn-ea"/>
              </a:rPr>
              <a:t>）</a:t>
            </a:r>
            <a:r>
              <a:rPr lang="zh-CN" altLang="en-US" sz="2400" b="1" dirty="0">
                <a:latin typeface="楷体" panose="02010609060101010101" pitchFamily="49" charset="-122"/>
                <a:ea typeface="楷体" panose="02010609060101010101" pitchFamily="49" charset="-122"/>
                <a:cs typeface="宋体" panose="02010600030101010101" pitchFamily="2" charset="-122"/>
              </a:rPr>
              <a:t>表</a:t>
            </a:r>
            <a:r>
              <a:rPr lang="en-US" altLang="zh-CN" sz="2400" b="1" dirty="0">
                <a:latin typeface="楷体" panose="02010609060101010101" pitchFamily="49" charset="-122"/>
                <a:ea typeface="楷体" panose="02010609060101010101" pitchFamily="49" charset="-122"/>
                <a:cs typeface="宋体" panose="02010600030101010101" pitchFamily="2" charset="-122"/>
              </a:rPr>
              <a:t>2</a:t>
            </a:r>
            <a:r>
              <a:rPr lang="zh-CN" altLang="en-US" sz="2400" b="1" dirty="0">
                <a:latin typeface="楷体" panose="02010609060101010101" pitchFamily="49" charset="-122"/>
                <a:ea typeface="楷体" panose="02010609060101010101" pitchFamily="49" charset="-122"/>
                <a:cs typeface="宋体" panose="02010600030101010101" pitchFamily="2" charset="-122"/>
              </a:rPr>
              <a:t>为不同史籍关于唐武德元年同一事件的历史叙述。据此能够被认定的历史事实</a:t>
            </a:r>
            <a:r>
              <a:rPr lang="zh-CN" altLang="en-US" sz="2400" b="1" dirty="0" smtClean="0">
                <a:latin typeface="楷体" panose="02010609060101010101" pitchFamily="49" charset="-122"/>
                <a:ea typeface="楷体" panose="02010609060101010101" pitchFamily="49" charset="-122"/>
                <a:cs typeface="宋体" panose="02010600030101010101" pitchFamily="2" charset="-122"/>
              </a:rPr>
              <a:t>是</a:t>
            </a:r>
            <a:endParaRPr lang="en-US" altLang="zh-CN" sz="2400" b="1" dirty="0">
              <a:latin typeface="楷体" panose="02010609060101010101" pitchFamily="49" charset="-122"/>
              <a:ea typeface="楷体" panose="02010609060101010101" pitchFamily="49" charset="-122"/>
              <a:cs typeface="Times New Roman" panose="02020603050405020304" pitchFamily="18" charset="0"/>
            </a:endParaRPr>
          </a:p>
          <a:p>
            <a:pPr marL="0" indent="0"/>
            <a:r>
              <a:rPr lang="en-US" altLang="zh-CN" sz="2400" b="1" dirty="0">
                <a:latin typeface="楷体" panose="02010609060101010101" pitchFamily="49" charset="-122"/>
                <a:ea typeface="楷体" panose="02010609060101010101" pitchFamily="49" charset="-122"/>
                <a:cs typeface="Times New Roman" panose="02020603050405020304" pitchFamily="18" charset="0"/>
              </a:rPr>
              <a:t>A</a:t>
            </a:r>
            <a:r>
              <a:rPr lang="zh-CN" altLang="en-US" sz="2400" b="1" dirty="0">
                <a:latin typeface="楷体" panose="02010609060101010101" pitchFamily="49" charset="-122"/>
                <a:ea typeface="楷体" panose="02010609060101010101" pitchFamily="49" charset="-122"/>
                <a:cs typeface="宋体" panose="02010600030101010101" pitchFamily="2" charset="-122"/>
              </a:rPr>
              <a:t>．皇帝李世民与薛举战于泾州 </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B</a:t>
            </a:r>
            <a:r>
              <a:rPr lang="zh-CN" altLang="en-US" sz="2400" b="1" dirty="0">
                <a:latin typeface="楷体" panose="02010609060101010101" pitchFamily="49" charset="-122"/>
                <a:ea typeface="楷体" panose="02010609060101010101" pitchFamily="49" charset="-122"/>
                <a:cs typeface="宋体" panose="02010600030101010101" pitchFamily="2" charset="-122"/>
              </a:rPr>
              <a:t>．刘文静是战役中唐军的主帅</a:t>
            </a:r>
            <a:endParaRPr lang="zh-CN" altLang="en-US" sz="2400" b="1" dirty="0">
              <a:latin typeface="楷体" panose="02010609060101010101" pitchFamily="49" charset="-122"/>
              <a:ea typeface="楷体" panose="02010609060101010101" pitchFamily="49" charset="-122"/>
              <a:cs typeface="Times New Roman" panose="02020603050405020304" pitchFamily="18" charset="0"/>
            </a:endParaRPr>
          </a:p>
          <a:p>
            <a:pPr marL="0" indent="0"/>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C</a:t>
            </a:r>
            <a:r>
              <a:rPr lang="zh-CN" altLang="en-US" sz="2400" b="1" dirty="0">
                <a:solidFill>
                  <a:srgbClr val="FF0000"/>
                </a:solidFill>
                <a:latin typeface="楷体" panose="02010609060101010101" pitchFamily="49" charset="-122"/>
                <a:ea typeface="楷体" panose="02010609060101010101" pitchFamily="49" charset="-122"/>
                <a:cs typeface="宋体" panose="02010600030101010101" pitchFamily="2" charset="-122"/>
              </a:rPr>
              <a:t>．唐军与薛举在泾州作战失败</a:t>
            </a:r>
            <a:r>
              <a:rPr lang="zh-CN" altLang="en-US"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a:t>
            </a:r>
            <a:r>
              <a:rPr lang="en-US" altLang="zh-CN" sz="2400" b="1" dirty="0" smtClean="0">
                <a:latin typeface="楷体" panose="02010609060101010101" pitchFamily="49" charset="-122"/>
                <a:ea typeface="楷体" panose="02010609060101010101" pitchFamily="49" charset="-122"/>
                <a:cs typeface="Times New Roman" panose="02020603050405020304" pitchFamily="18" charset="0"/>
              </a:rPr>
              <a:t>D</a:t>
            </a:r>
            <a:r>
              <a:rPr lang="zh-CN" altLang="en-US" sz="2400" b="1" dirty="0">
                <a:latin typeface="楷体" panose="02010609060101010101" pitchFamily="49" charset="-122"/>
                <a:ea typeface="楷体" panose="02010609060101010101" pitchFamily="49" charset="-122"/>
                <a:cs typeface="宋体" panose="02010600030101010101" pitchFamily="2" charset="-122"/>
              </a:rPr>
              <a:t>．李世民患病导致了战役失败</a:t>
            </a:r>
            <a:endPar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endParaRPr>
          </a:p>
          <a:p>
            <a:pPr marL="0" indent="0"/>
            <a:r>
              <a:rPr lang="zh-CN" altLang="en-US" sz="2400" b="1" dirty="0">
                <a:solidFill>
                  <a:srgbClr val="FF0000"/>
                </a:solidFill>
                <a:latin typeface="楷体" panose="02010609060101010101" pitchFamily="49" charset="-122"/>
                <a:ea typeface="楷体" panose="02010609060101010101" pitchFamily="49" charset="-122"/>
                <a:cs typeface="黑体" panose="02010609060101010101" pitchFamily="49" charset="-122"/>
              </a:rPr>
              <a:t>【考点】</a:t>
            </a:r>
            <a:r>
              <a:rPr lang="zh-CN" altLang="en-US" sz="2400" b="1" dirty="0">
                <a:latin typeface="楷体" panose="02010609060101010101" pitchFamily="49" charset="-122"/>
                <a:ea typeface="楷体" panose="02010609060101010101" pitchFamily="49" charset="-122"/>
                <a:cs typeface="楷体_GB2312" panose="02010609030101010101" pitchFamily="49" charset="-122"/>
              </a:rPr>
              <a:t>史学理论</a:t>
            </a:r>
            <a:r>
              <a:rPr lang="en-US" altLang="zh-CN" sz="2400" b="1" dirty="0">
                <a:latin typeface="楷体" panose="02010609060101010101" pitchFamily="49" charset="-122"/>
                <a:ea typeface="楷体" panose="02010609060101010101" pitchFamily="49" charset="-122"/>
                <a:cs typeface="Times New Roman" panose="02020603050405020304" pitchFamily="18" charset="0"/>
              </a:rPr>
              <a:t>——</a:t>
            </a:r>
            <a:r>
              <a:rPr lang="zh-CN" altLang="en-US" sz="2400" b="1" dirty="0">
                <a:latin typeface="楷体" panose="02010609060101010101" pitchFamily="49" charset="-122"/>
                <a:ea typeface="楷体" panose="02010609060101010101" pitchFamily="49" charset="-122"/>
                <a:cs typeface="楷体_GB2312" panose="02010609030101010101" pitchFamily="49" charset="-122"/>
              </a:rPr>
              <a:t>历史叙述与历史事实</a:t>
            </a:r>
            <a:endParaRPr lang="zh-CN" altLang="en-US" sz="24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595214" y="1630422"/>
            <a:ext cx="7756266" cy="4524315"/>
          </a:xfrm>
          <a:prstGeom prst="rect">
            <a:avLst/>
          </a:prstGeom>
        </p:spPr>
        <p:txBody>
          <a:bodyPr wrap="square">
            <a:spAutoFit/>
          </a:bodyPr>
          <a:lstStyle/>
          <a:p>
            <a:r>
              <a:rPr lang="zh-CN" altLang="en-US" sz="3200" b="1" dirty="0" smtClean="0">
                <a:sym typeface="Wingdings" panose="05000000000000000000" charset="0"/>
              </a:rPr>
              <a:t>（</a:t>
            </a:r>
            <a:r>
              <a:rPr lang="en-US" altLang="zh-CN" sz="3200" b="1" dirty="0" smtClean="0">
                <a:sym typeface="Wingdings" panose="05000000000000000000" charset="0"/>
              </a:rPr>
              <a:t>1</a:t>
            </a:r>
            <a:r>
              <a:rPr lang="zh-CN" altLang="en-US" sz="3200" b="1" dirty="0" smtClean="0">
                <a:sym typeface="Wingdings" panose="05000000000000000000" charset="0"/>
              </a:rPr>
              <a:t>）</a:t>
            </a:r>
            <a:r>
              <a:rPr sz="3200" b="1" dirty="0" err="1" smtClean="0">
                <a:solidFill>
                  <a:srgbClr val="2F2BEF"/>
                </a:solidFill>
              </a:rPr>
              <a:t>文本结构变化</a:t>
            </a:r>
            <a:r>
              <a:rPr sz="3200" b="1" dirty="0" err="1">
                <a:solidFill>
                  <a:srgbClr val="2F2BEF"/>
                </a:solidFill>
              </a:rPr>
              <a:t>：</a:t>
            </a:r>
            <a:r>
              <a:rPr sz="3200" b="1" dirty="0" err="1"/>
              <a:t>新增</a:t>
            </a:r>
            <a:r>
              <a:rPr sz="3200" b="1" dirty="0" err="1">
                <a:solidFill>
                  <a:srgbClr val="FF0000"/>
                </a:solidFill>
              </a:rPr>
              <a:t>历史学科核心素养</a:t>
            </a:r>
            <a:r>
              <a:rPr sz="3200" b="1" dirty="0" err="1"/>
              <a:t>和学业质量要求</a:t>
            </a:r>
            <a:endParaRPr sz="3200" b="1" dirty="0"/>
          </a:p>
          <a:p>
            <a:r>
              <a:rPr lang="zh-CN" altLang="en-US" sz="3200" b="1" dirty="0" smtClean="0">
                <a:solidFill>
                  <a:schemeClr val="tx1"/>
                </a:solidFill>
              </a:rPr>
              <a:t>（</a:t>
            </a:r>
            <a:r>
              <a:rPr lang="en-US" altLang="zh-CN" sz="3200" b="1" dirty="0" smtClean="0">
                <a:solidFill>
                  <a:schemeClr val="tx1"/>
                </a:solidFill>
              </a:rPr>
              <a:t>2</a:t>
            </a:r>
            <a:r>
              <a:rPr lang="zh-CN" altLang="en-US" sz="3200" b="1" dirty="0" smtClean="0">
                <a:solidFill>
                  <a:schemeClr val="tx1"/>
                </a:solidFill>
              </a:rPr>
              <a:t>）</a:t>
            </a:r>
            <a:r>
              <a:rPr sz="3200" b="1" dirty="0" smtClean="0">
                <a:solidFill>
                  <a:srgbClr val="2F2BEF"/>
                </a:solidFill>
              </a:rPr>
              <a:t>课程结构</a:t>
            </a:r>
            <a:r>
              <a:rPr sz="3200" b="1" dirty="0">
                <a:solidFill>
                  <a:srgbClr val="2F2BEF"/>
                </a:solidFill>
              </a:rPr>
              <a:t>：</a:t>
            </a:r>
            <a:r>
              <a:rPr sz="3200" b="1" dirty="0"/>
              <a:t>必修、选择性必修、选修课程</a:t>
            </a:r>
          </a:p>
          <a:p>
            <a:r>
              <a:rPr lang="zh-CN" altLang="en-US" sz="3200" b="1" dirty="0" smtClean="0">
                <a:solidFill>
                  <a:schemeClr val="tx1"/>
                </a:solidFill>
              </a:rPr>
              <a:t>（</a:t>
            </a:r>
            <a:r>
              <a:rPr lang="en-US" altLang="zh-CN" sz="3200" b="1" dirty="0" smtClean="0">
                <a:solidFill>
                  <a:schemeClr val="tx1"/>
                </a:solidFill>
              </a:rPr>
              <a:t>3</a:t>
            </a:r>
            <a:r>
              <a:rPr lang="zh-CN" altLang="en-US" sz="3200" b="1" dirty="0" smtClean="0">
                <a:solidFill>
                  <a:schemeClr val="tx1"/>
                </a:solidFill>
              </a:rPr>
              <a:t>）</a:t>
            </a:r>
            <a:r>
              <a:rPr sz="3200" b="1" dirty="0" smtClean="0">
                <a:solidFill>
                  <a:srgbClr val="2F2BEF"/>
                </a:solidFill>
              </a:rPr>
              <a:t>课程内容和呈现方式</a:t>
            </a:r>
            <a:r>
              <a:rPr sz="3200" b="1" dirty="0">
                <a:solidFill>
                  <a:srgbClr val="2F2BEF"/>
                </a:solidFill>
              </a:rPr>
              <a:t>：</a:t>
            </a:r>
            <a:r>
              <a:rPr sz="3200" b="1" dirty="0"/>
              <a:t>通史+专题、专题</a:t>
            </a:r>
          </a:p>
          <a:p>
            <a:r>
              <a:rPr lang="zh-CN" altLang="en-US" sz="3200" b="1" dirty="0" smtClean="0">
                <a:solidFill>
                  <a:schemeClr val="tx1"/>
                </a:solidFill>
              </a:rPr>
              <a:t>（</a:t>
            </a:r>
            <a:r>
              <a:rPr lang="en-US" altLang="zh-CN" sz="3200" b="1" dirty="0" smtClean="0">
                <a:solidFill>
                  <a:schemeClr val="tx1"/>
                </a:solidFill>
              </a:rPr>
              <a:t>4</a:t>
            </a:r>
            <a:r>
              <a:rPr lang="zh-CN" altLang="en-US" sz="3200" b="1" dirty="0" smtClean="0">
                <a:solidFill>
                  <a:schemeClr val="tx1"/>
                </a:solidFill>
              </a:rPr>
              <a:t>）</a:t>
            </a:r>
            <a:r>
              <a:rPr sz="3200" b="1" dirty="0" smtClean="0">
                <a:solidFill>
                  <a:srgbClr val="2F2BEF"/>
                </a:solidFill>
              </a:rPr>
              <a:t>增加教学示例</a:t>
            </a:r>
            <a:r>
              <a:rPr sz="3200" b="1" dirty="0">
                <a:solidFill>
                  <a:srgbClr val="2F2BEF"/>
                </a:solidFill>
              </a:rPr>
              <a:t>、</a:t>
            </a:r>
            <a:r>
              <a:rPr sz="3200" b="1" dirty="0" smtClean="0">
                <a:solidFill>
                  <a:srgbClr val="2F2BEF"/>
                </a:solidFill>
              </a:rPr>
              <a:t>评价案例和命题建议</a:t>
            </a:r>
            <a:endParaRPr lang="en-US" sz="3200" b="1" dirty="0" smtClean="0">
              <a:solidFill>
                <a:srgbClr val="2F2BEF"/>
              </a:solidFill>
            </a:endParaRPr>
          </a:p>
          <a:p>
            <a:r>
              <a:rPr lang="zh-CN" altLang="en-US" sz="3200" b="1" dirty="0" smtClean="0">
                <a:sym typeface="Wingdings" panose="05000000000000000000" charset="0"/>
              </a:rPr>
              <a:t>（</a:t>
            </a:r>
            <a:r>
              <a:rPr lang="en-US" altLang="zh-CN" sz="3200" b="1" dirty="0" smtClean="0">
                <a:sym typeface="Wingdings" panose="05000000000000000000" charset="0"/>
              </a:rPr>
              <a:t>5</a:t>
            </a:r>
            <a:r>
              <a:rPr lang="zh-CN" altLang="en-US" sz="3200" b="1" dirty="0" smtClean="0">
                <a:sym typeface="Wingdings" panose="05000000000000000000" charset="0"/>
              </a:rPr>
              <a:t>）</a:t>
            </a:r>
            <a:r>
              <a:rPr lang="zh-CN" altLang="en-US" sz="3200" b="1" dirty="0" smtClean="0">
                <a:solidFill>
                  <a:srgbClr val="FF0000"/>
                </a:solidFill>
              </a:rPr>
              <a:t>加强</a:t>
            </a:r>
            <a:r>
              <a:rPr lang="zh-CN" altLang="en-US" sz="3200" b="1" dirty="0">
                <a:solidFill>
                  <a:srgbClr val="FF0000"/>
                </a:solidFill>
              </a:rPr>
              <a:t>革命传统教育。</a:t>
            </a:r>
            <a:r>
              <a:rPr lang="zh-CN" altLang="en-US" sz="3200" b="1" dirty="0"/>
              <a:t> </a:t>
            </a:r>
            <a:r>
              <a:rPr lang="zh-CN" altLang="en-US" sz="3200" dirty="0">
                <a:sym typeface="+mn-ea"/>
              </a:rPr>
              <a:t> </a:t>
            </a:r>
            <a:endParaRPr lang="en-US" altLang="zh-CN" sz="3200" dirty="0" smtClean="0">
              <a:sym typeface="+mn-ea"/>
            </a:endParaRPr>
          </a:p>
          <a:p>
            <a:r>
              <a:rPr lang="zh-CN" altLang="en-US" sz="3200" b="1" dirty="0" smtClean="0">
                <a:sym typeface="Wingdings" panose="05000000000000000000" charset="0"/>
              </a:rPr>
              <a:t>（</a:t>
            </a:r>
            <a:r>
              <a:rPr lang="en-US" altLang="zh-CN" sz="3200" b="1" dirty="0">
                <a:sym typeface="Wingdings" panose="05000000000000000000" charset="0"/>
              </a:rPr>
              <a:t>6</a:t>
            </a:r>
            <a:r>
              <a:rPr lang="zh-CN" altLang="en-US" sz="3200" b="1" dirty="0">
                <a:sym typeface="Wingdings" panose="05000000000000000000" charset="0"/>
              </a:rPr>
              <a:t>）</a:t>
            </a:r>
            <a:r>
              <a:rPr lang="zh-CN" altLang="en-US" sz="3200" b="1" dirty="0">
                <a:solidFill>
                  <a:srgbClr val="FF0000"/>
                </a:solidFill>
                <a:sym typeface="+mn-ea"/>
              </a:rPr>
              <a:t>重视史学理论的考察</a:t>
            </a:r>
            <a:r>
              <a:rPr lang="zh-CN" altLang="en-US" sz="3200" b="1" dirty="0" smtClean="0">
                <a:sym typeface="+mn-ea"/>
              </a:rPr>
              <a:t>。</a:t>
            </a:r>
            <a:endParaRPr sz="3200" b="1" dirty="0">
              <a:solidFill>
                <a:srgbClr val="2F2BEF"/>
              </a:solidFill>
            </a:endParaRPr>
          </a:p>
        </p:txBody>
      </p:sp>
      <p:sp>
        <p:nvSpPr>
          <p:cNvPr id="3" name="Rectangle 33"/>
          <p:cNvSpPr>
            <a:spLocks noGrp="1"/>
          </p:cNvSpPr>
          <p:nvPr/>
        </p:nvSpPr>
        <p:spPr>
          <a:xfrm>
            <a:off x="737235" y="60960"/>
            <a:ext cx="7807325" cy="716280"/>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（一）</a:t>
            </a:r>
            <a:r>
              <a:rPr lang="zh-CN" altLang="en-US" sz="4400" b="1" dirty="0">
                <a:latin typeface="华文行楷" panose="02010800040101010101" charset="-122"/>
                <a:ea typeface="华文行楷" panose="02010800040101010101" charset="-122"/>
              </a:rPr>
              <a:t>课标分析</a:t>
            </a:r>
          </a:p>
        </p:txBody>
      </p:sp>
      <p:grpSp>
        <p:nvGrpSpPr>
          <p:cNvPr id="4" name="组合 3"/>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6379" y="3432437"/>
            <a:ext cx="7785100" cy="369332"/>
          </a:xfrm>
          <a:prstGeom prst="rect">
            <a:avLst/>
          </a:prstGeom>
        </p:spPr>
        <p:txBody>
          <a:bodyPr wrap="square">
            <a:spAutoFit/>
          </a:bodyPr>
          <a:lstStyle/>
          <a:p>
            <a:r>
              <a:rPr lang="zh-CN" altLang="en-US" dirty="0"/>
              <a:t>  </a:t>
            </a:r>
          </a:p>
        </p:txBody>
      </p:sp>
      <p:sp>
        <p:nvSpPr>
          <p:cNvPr id="5" name="文本框 4"/>
          <p:cNvSpPr txBox="1"/>
          <p:nvPr/>
        </p:nvSpPr>
        <p:spPr>
          <a:xfrm>
            <a:off x="629285" y="1018540"/>
            <a:ext cx="3170555" cy="646331"/>
          </a:xfrm>
          <a:prstGeom prst="rect">
            <a:avLst/>
          </a:prstGeom>
          <a:noFill/>
        </p:spPr>
        <p:txBody>
          <a:bodyPr wrap="square" rtlCol="0">
            <a:spAutoFit/>
          </a:bodyPr>
          <a:lstStyle/>
          <a:p>
            <a:r>
              <a:rPr lang="zh-CN" altLang="en-US" sz="3600" b="1" dirty="0">
                <a:solidFill>
                  <a:srgbClr val="FF0000"/>
                </a:solidFill>
              </a:rPr>
              <a:t>课标变化</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33"/>
          <p:cNvSpPr>
            <a:spLocks noGrp="1"/>
          </p:cNvSpPr>
          <p:nvPr/>
        </p:nvSpPr>
        <p:spPr>
          <a:xfrm>
            <a:off x="632494" y="103956"/>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8" name="组合 7"/>
          <p:cNvGrpSpPr/>
          <p:nvPr/>
        </p:nvGrpSpPr>
        <p:grpSpPr>
          <a:xfrm>
            <a:off x="159788" y="361156"/>
            <a:ext cx="8112125" cy="381000"/>
            <a:chOff x="813" y="1733"/>
            <a:chExt cx="12774" cy="600"/>
          </a:xfrm>
        </p:grpSpPr>
        <p:cxnSp>
          <p:nvCxnSpPr>
            <p:cNvPr id="9" name="直接连接符 8"/>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1" name="标题 1"/>
          <p:cNvSpPr>
            <a:spLocks noGrp="1"/>
          </p:cNvSpPr>
          <p:nvPr/>
        </p:nvSpPr>
        <p:spPr>
          <a:xfrm>
            <a:off x="395536" y="636062"/>
            <a:ext cx="6655152"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smtClean="0">
                <a:solidFill>
                  <a:srgbClr val="2F2BEF"/>
                </a:solidFill>
                <a:latin typeface="楷体" panose="02010609060101010101" pitchFamily="49" charset="-122"/>
                <a:ea typeface="楷体" panose="02010609060101010101" pitchFamily="49" charset="-122"/>
                <a:sym typeface="+mn-ea"/>
              </a:rPr>
              <a:t>（</a:t>
            </a:r>
            <a:r>
              <a:rPr lang="en-US" altLang="zh-CN" sz="2800" b="1" dirty="0" smtClean="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smtClean="0">
                <a:solidFill>
                  <a:srgbClr val="FF0000"/>
                </a:solidFill>
                <a:latin typeface="楷体" panose="02010609060101010101" pitchFamily="49" charset="-122"/>
                <a:ea typeface="楷体" panose="02010609060101010101" pitchFamily="49" charset="-122"/>
                <a:sym typeface="+mn-ea"/>
              </a:rPr>
              <a:t>史料实证</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2" name="文本框 6"/>
          <p:cNvSpPr txBox="1"/>
          <p:nvPr/>
        </p:nvSpPr>
        <p:spPr>
          <a:xfrm>
            <a:off x="300758" y="1238767"/>
            <a:ext cx="8735738" cy="1200329"/>
          </a:xfrm>
          <a:prstGeom prst="rect">
            <a:avLst/>
          </a:prstGeom>
          <a:noFill/>
          <a:ln w="9525">
            <a:noFill/>
          </a:ln>
        </p:spPr>
        <p:txBody>
          <a:bodyPr wrap="square">
            <a:spAutoFit/>
          </a:bodyPr>
          <a:lstStyle/>
          <a:p>
            <a:r>
              <a:rPr lang="en-US" altLang="zh-CN" sz="2400" dirty="0"/>
              <a:t>(2018</a:t>
            </a:r>
            <a:r>
              <a:rPr lang="zh-CN" altLang="zh-CN" sz="2400" dirty="0"/>
              <a:t>年全国卷</a:t>
            </a:r>
            <a:r>
              <a:rPr lang="en-US" altLang="zh-CN" sz="2400" dirty="0"/>
              <a:t>I)</a:t>
            </a:r>
            <a:r>
              <a:rPr lang="zh-CN" altLang="zh-CN" sz="2400" dirty="0"/>
              <a:t>据学者研究，唐朝“安史之乱”后百余年间的藩镇基本情况如表</a:t>
            </a:r>
            <a:r>
              <a:rPr lang="en-US" altLang="zh-CN" sz="2400" dirty="0"/>
              <a:t>2</a:t>
            </a:r>
            <a:r>
              <a:rPr lang="zh-CN" altLang="zh-CN" sz="2400" dirty="0"/>
              <a:t>所示。</a:t>
            </a:r>
          </a:p>
          <a:p>
            <a:r>
              <a:rPr lang="zh-CN" altLang="zh-CN" sz="2400" dirty="0"/>
              <a:t>表</a:t>
            </a:r>
            <a:r>
              <a:rPr lang="en-US" altLang="zh-CN" sz="2400" dirty="0"/>
              <a:t>2  </a:t>
            </a:r>
            <a:r>
              <a:rPr lang="zh-CN" altLang="zh-CN" sz="2400" dirty="0"/>
              <a:t>“安史之乱”后百余年间唐朝藩镇基本情况表</a:t>
            </a:r>
          </a:p>
        </p:txBody>
      </p:sp>
      <p:graphicFrame>
        <p:nvGraphicFramePr>
          <p:cNvPr id="2" name="表格 1"/>
          <p:cNvGraphicFramePr>
            <a:graphicFrameLocks noGrp="1"/>
          </p:cNvGraphicFramePr>
          <p:nvPr>
            <p:extLst>
              <p:ext uri="{D42A27DB-BD31-4B8C-83A1-F6EECF244321}">
                <p14:modId xmlns:p14="http://schemas.microsoft.com/office/powerpoint/2010/main" val="2203776043"/>
              </p:ext>
            </p:extLst>
          </p:nvPr>
        </p:nvGraphicFramePr>
        <p:xfrm>
          <a:off x="1691680" y="2439096"/>
          <a:ext cx="5359008" cy="1584350"/>
        </p:xfrm>
        <a:graphic>
          <a:graphicData uri="http://schemas.openxmlformats.org/drawingml/2006/table">
            <a:tbl>
              <a:tblPr>
                <a:tableStyleId>{5C22544A-7EE6-4342-B048-85BDC9FD1C3A}</a:tableStyleId>
              </a:tblPr>
              <a:tblGrid>
                <a:gridCol w="972648"/>
                <a:gridCol w="1137904"/>
                <a:gridCol w="972648"/>
                <a:gridCol w="972648"/>
                <a:gridCol w="1303160"/>
              </a:tblGrid>
              <a:tr h="316870">
                <a:tc>
                  <a:txBody>
                    <a:bodyPr/>
                    <a:lstStyle/>
                    <a:p>
                      <a:pPr algn="ctr">
                        <a:lnSpc>
                          <a:spcPct val="150000"/>
                        </a:lnSpc>
                        <a:spcAft>
                          <a:spcPts val="0"/>
                        </a:spcAft>
                      </a:pPr>
                      <a:r>
                        <a:rPr lang="zh-CN" sz="1050" kern="100" dirty="0">
                          <a:effectLst/>
                        </a:rPr>
                        <a:t>藩镇类型</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数量（个）</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官员任免</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赋税供纳</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兵额与功能</a:t>
                      </a:r>
                      <a:endParaRPr lang="zh-CN" sz="1050" kern="100">
                        <a:effectLst/>
                        <a:latin typeface="Times New Roman" panose="02020603050405020304" pitchFamily="18" charset="0"/>
                        <a:ea typeface="宋体" panose="02010600030101010101" pitchFamily="2" charset="-122"/>
                      </a:endParaRPr>
                    </a:p>
                  </a:txBody>
                  <a:tcPr marL="68580" marR="68580" marT="0" marB="0"/>
                </a:tc>
              </a:tr>
              <a:tr h="316870">
                <a:tc>
                  <a:txBody>
                    <a:bodyPr/>
                    <a:lstStyle/>
                    <a:p>
                      <a:pPr algn="ctr">
                        <a:lnSpc>
                          <a:spcPct val="150000"/>
                        </a:lnSpc>
                        <a:spcAft>
                          <a:spcPts val="0"/>
                        </a:spcAft>
                      </a:pPr>
                      <a:r>
                        <a:rPr lang="zh-CN" sz="1050" kern="100" dirty="0">
                          <a:effectLst/>
                        </a:rPr>
                        <a:t>河朔型</a:t>
                      </a:r>
                      <a:endParaRPr lang="zh-CN" sz="1050" kern="100" dirty="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藩镇自擅</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不上供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拥重兵以自立</a:t>
                      </a:r>
                      <a:endParaRPr lang="zh-CN" sz="1050" kern="100">
                        <a:effectLst/>
                        <a:latin typeface="Times New Roman" panose="02020603050405020304" pitchFamily="18" charset="0"/>
                        <a:ea typeface="宋体" panose="02010600030101010101" pitchFamily="2" charset="-122"/>
                      </a:endParaRPr>
                    </a:p>
                  </a:txBody>
                  <a:tcPr marL="68580" marR="68580" marT="0" marB="0"/>
                </a:tc>
              </a:tr>
              <a:tr h="316870">
                <a:tc>
                  <a:txBody>
                    <a:bodyPr/>
                    <a:lstStyle/>
                    <a:p>
                      <a:pPr algn="ctr">
                        <a:lnSpc>
                          <a:spcPct val="150000"/>
                        </a:lnSpc>
                        <a:spcAft>
                          <a:spcPts val="0"/>
                        </a:spcAft>
                      </a:pPr>
                      <a:r>
                        <a:rPr lang="zh-CN" sz="1050" kern="100">
                          <a:effectLst/>
                        </a:rPr>
                        <a:t>中原型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8</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朝廷任命</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少上供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驻重兵防骄藩</a:t>
                      </a:r>
                      <a:endParaRPr lang="zh-CN" sz="1050" kern="100">
                        <a:effectLst/>
                        <a:latin typeface="Times New Roman" panose="02020603050405020304" pitchFamily="18" charset="0"/>
                        <a:ea typeface="宋体" panose="02010600030101010101" pitchFamily="2" charset="-122"/>
                      </a:endParaRPr>
                    </a:p>
                  </a:txBody>
                  <a:tcPr marL="68580" marR="68580" marT="0" marB="0"/>
                </a:tc>
              </a:tr>
              <a:tr h="316870">
                <a:tc>
                  <a:txBody>
                    <a:bodyPr/>
                    <a:lstStyle/>
                    <a:p>
                      <a:pPr algn="ctr">
                        <a:lnSpc>
                          <a:spcPct val="150000"/>
                        </a:lnSpc>
                        <a:spcAft>
                          <a:spcPts val="0"/>
                        </a:spcAft>
                      </a:pPr>
                      <a:r>
                        <a:rPr lang="zh-CN" sz="1050" kern="100">
                          <a:effectLst/>
                        </a:rPr>
                        <a:t>边疆型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17</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朝廷任命</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少上供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驻重兵守边疆</a:t>
                      </a:r>
                      <a:endParaRPr lang="zh-CN" sz="1050" kern="100">
                        <a:effectLst/>
                        <a:latin typeface="Times New Roman" panose="02020603050405020304" pitchFamily="18" charset="0"/>
                        <a:ea typeface="宋体" panose="02010600030101010101" pitchFamily="2" charset="-122"/>
                      </a:endParaRPr>
                    </a:p>
                  </a:txBody>
                  <a:tcPr marL="68580" marR="68580" marT="0" marB="0"/>
                </a:tc>
              </a:tr>
              <a:tr h="316870">
                <a:tc>
                  <a:txBody>
                    <a:bodyPr/>
                    <a:lstStyle/>
                    <a:p>
                      <a:pPr algn="ctr">
                        <a:lnSpc>
                          <a:spcPct val="150000"/>
                        </a:lnSpc>
                        <a:spcAft>
                          <a:spcPts val="0"/>
                        </a:spcAft>
                      </a:pPr>
                      <a:r>
                        <a:rPr lang="zh-CN" sz="1050" kern="100">
                          <a:effectLst/>
                        </a:rPr>
                        <a:t>东南型</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en-US" sz="1050" kern="100">
                          <a:effectLst/>
                        </a:rPr>
                        <a:t>9</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朝廷任命</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a:effectLst/>
                        </a:rPr>
                        <a:t>上供</a:t>
                      </a:r>
                      <a:endParaRPr lang="zh-CN" sz="1050" kern="100">
                        <a:effectLst/>
                        <a:latin typeface="Times New Roman" panose="02020603050405020304" pitchFamily="18" charset="0"/>
                        <a:ea typeface="宋体" panose="02010600030101010101" pitchFamily="2" charset="-122"/>
                      </a:endParaRPr>
                    </a:p>
                  </a:txBody>
                  <a:tcPr marL="68580" marR="68580" marT="0" marB="0"/>
                </a:tc>
                <a:tc>
                  <a:txBody>
                    <a:bodyPr/>
                    <a:lstStyle/>
                    <a:p>
                      <a:pPr algn="ctr">
                        <a:lnSpc>
                          <a:spcPct val="150000"/>
                        </a:lnSpc>
                        <a:spcAft>
                          <a:spcPts val="0"/>
                        </a:spcAft>
                      </a:pPr>
                      <a:r>
                        <a:rPr lang="zh-CN" sz="1050" kern="100" dirty="0">
                          <a:effectLst/>
                        </a:rPr>
                        <a:t>驻兵少防盗贼</a:t>
                      </a:r>
                      <a:endParaRPr lang="zh-CN" sz="1050" kern="100" dirty="0">
                        <a:effectLst/>
                        <a:latin typeface="Times New Roman" panose="02020603050405020304" pitchFamily="18" charset="0"/>
                        <a:ea typeface="宋体" panose="02010600030101010101" pitchFamily="2" charset="-122"/>
                      </a:endParaRPr>
                    </a:p>
                  </a:txBody>
                  <a:tcPr marL="68580" marR="68580" marT="0" marB="0"/>
                </a:tc>
              </a:tr>
            </a:tbl>
          </a:graphicData>
        </a:graphic>
      </p:graphicFrame>
      <p:sp>
        <p:nvSpPr>
          <p:cNvPr id="3" name="文本框 2"/>
          <p:cNvSpPr txBox="1"/>
          <p:nvPr/>
        </p:nvSpPr>
        <p:spPr>
          <a:xfrm>
            <a:off x="632494" y="4023446"/>
            <a:ext cx="8115970" cy="923330"/>
          </a:xfrm>
          <a:prstGeom prst="rect">
            <a:avLst/>
          </a:prstGeom>
          <a:noFill/>
        </p:spPr>
        <p:txBody>
          <a:bodyPr wrap="square" rtlCol="0">
            <a:spAutoFit/>
          </a:bodyPr>
          <a:lstStyle/>
          <a:p>
            <a:r>
              <a:rPr lang="zh-CN" altLang="zh-CN" dirty="0"/>
              <a:t>由此可知，这一时期的藩镇</a:t>
            </a:r>
            <a:r>
              <a:rPr lang="en-US" altLang="zh-CN" dirty="0"/>
              <a:t>(</a:t>
            </a:r>
            <a:r>
              <a:rPr lang="zh-CN" altLang="zh-CN" dirty="0"/>
              <a:t>　　</a:t>
            </a:r>
            <a:r>
              <a:rPr lang="en-US" altLang="zh-CN" dirty="0"/>
              <a:t>)</a:t>
            </a:r>
            <a:endParaRPr lang="zh-CN" altLang="zh-CN" dirty="0"/>
          </a:p>
          <a:p>
            <a:r>
              <a:rPr lang="en-US" altLang="zh-CN" dirty="0"/>
              <a:t>A</a:t>
            </a:r>
            <a:r>
              <a:rPr lang="zh-CN" altLang="zh-CN" dirty="0"/>
              <a:t>．控制了朝廷财政收入</a:t>
            </a:r>
            <a:r>
              <a:rPr lang="en-US" altLang="zh-CN" dirty="0"/>
              <a:t>               B</a:t>
            </a:r>
            <a:r>
              <a:rPr lang="zh-CN" altLang="zh-CN" dirty="0"/>
              <a:t>．彼此之间攻伐不已</a:t>
            </a:r>
          </a:p>
          <a:p>
            <a:r>
              <a:rPr lang="en-US" altLang="zh-CN" dirty="0"/>
              <a:t>C</a:t>
            </a:r>
            <a:r>
              <a:rPr lang="zh-CN" altLang="zh-CN" dirty="0"/>
              <a:t>．注重维护中央的权威</a:t>
            </a:r>
            <a:r>
              <a:rPr lang="en-US" altLang="zh-CN" dirty="0"/>
              <a:t>               D</a:t>
            </a:r>
            <a:r>
              <a:rPr lang="zh-CN" altLang="zh-CN" dirty="0"/>
              <a:t>．延续了唐朝的统治</a:t>
            </a:r>
          </a:p>
        </p:txBody>
      </p:sp>
      <p:sp>
        <p:nvSpPr>
          <p:cNvPr id="4" name="文本框 3"/>
          <p:cNvSpPr txBox="1"/>
          <p:nvPr/>
        </p:nvSpPr>
        <p:spPr>
          <a:xfrm>
            <a:off x="283084" y="4869160"/>
            <a:ext cx="9066273" cy="2308324"/>
          </a:xfrm>
          <a:prstGeom prst="rect">
            <a:avLst/>
          </a:prstGeom>
          <a:noFill/>
        </p:spPr>
        <p:txBody>
          <a:bodyPr wrap="square" rtlCol="0">
            <a:spAutoFit/>
          </a:bodyPr>
          <a:lstStyle/>
          <a:p>
            <a:r>
              <a:rPr lang="zh-CN" altLang="zh-CN" dirty="0"/>
              <a:t>【解析】不向朝廷上贡或少上供的藩镇数量虽多，但朝廷的财政收入并不依赖藩镇，并且东南型的藩镇仍向朝廷上贡，藩镇无法控制朝廷财政收入，故</a:t>
            </a:r>
            <a:r>
              <a:rPr lang="en-US" altLang="zh-CN" dirty="0"/>
              <a:t>A</a:t>
            </a:r>
            <a:r>
              <a:rPr lang="zh-CN" altLang="zh-CN" dirty="0"/>
              <a:t>项错误；材料主要讲述各藩镇与中央之间的关系，无法反映藩镇攻伐不已，故</a:t>
            </a:r>
            <a:r>
              <a:rPr lang="en-US" altLang="zh-CN" dirty="0"/>
              <a:t>B</a:t>
            </a:r>
            <a:r>
              <a:rPr lang="zh-CN" altLang="zh-CN" dirty="0"/>
              <a:t>项错误；根据表格可知河塑型藩镇掌握了官吏任免权、财政权、军权，拥有自立，不利于中央集权，故</a:t>
            </a:r>
            <a:r>
              <a:rPr lang="en-US" altLang="zh-CN" dirty="0"/>
              <a:t>C</a:t>
            </a:r>
            <a:r>
              <a:rPr lang="zh-CN" altLang="zh-CN" dirty="0"/>
              <a:t>项错误；根据表格可知“安史之乱”后百余年间，大部分藩镇的官员任免权在朝廷手中，除河朔型藩镇外，其他几种藩镇在防御地方割据势力、守卫边疆、维护社会治安等方面都了挥了积极作用，有利于延续唐朝的统治，故</a:t>
            </a:r>
            <a:r>
              <a:rPr lang="en-US" altLang="zh-CN" dirty="0"/>
              <a:t>D</a:t>
            </a:r>
            <a:r>
              <a:rPr lang="zh-CN" altLang="zh-CN" dirty="0"/>
              <a:t>项正确。</a:t>
            </a:r>
          </a:p>
          <a:p>
            <a:r>
              <a:rPr lang="zh-CN" altLang="zh-CN" dirty="0"/>
              <a:t>【答案】</a:t>
            </a:r>
            <a:r>
              <a:rPr lang="en-US" altLang="zh-CN" dirty="0"/>
              <a:t>D</a:t>
            </a:r>
            <a:endParaRPr lang="zh-CN" altLang="zh-CN"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3" grpId="0"/>
      <p:bldP spid="4" grpId="0"/>
    </p:bld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文本框 217089"/>
          <p:cNvSpPr txBox="1"/>
          <p:nvPr/>
        </p:nvSpPr>
        <p:spPr>
          <a:xfrm>
            <a:off x="457200" y="1062038"/>
            <a:ext cx="8102600" cy="5262562"/>
          </a:xfrm>
          <a:prstGeom prst="rect">
            <a:avLst/>
          </a:prstGeom>
          <a:noFill/>
          <a:ln w="19050" cap="flat" cmpd="sng">
            <a:solidFill>
              <a:srgbClr val="FF0000"/>
            </a:solidFill>
            <a:prstDash val="solid"/>
            <a:miter/>
            <a:headEnd type="none" w="med" len="med"/>
            <a:tailEnd type="none" w="med" len="med"/>
          </a:ln>
        </p:spPr>
        <p:txBody>
          <a:bodyPr>
            <a:spAutoFit/>
          </a:bodyPr>
          <a:lstStyle/>
          <a:p>
            <a:pPr eaLnBrk="0" hangingPunct="0"/>
            <a:r>
              <a:rPr lang="zh-CN" altLang="en-US" sz="2800" b="1" dirty="0">
                <a:latin typeface="楷体" panose="02010609060101010101" pitchFamily="49" charset="-122"/>
                <a:ea typeface="楷体" panose="02010609060101010101" pitchFamily="49" charset="-122"/>
              </a:rPr>
              <a:t>（</a:t>
            </a:r>
            <a:r>
              <a:rPr lang="zh-CN" altLang="zh-CN" sz="2800" b="1" dirty="0">
                <a:latin typeface="楷体" panose="02010609060101010101" pitchFamily="49" charset="-122"/>
                <a:ea typeface="楷体" panose="02010609060101010101" pitchFamily="49" charset="-122"/>
              </a:rPr>
              <a:t>201</a:t>
            </a:r>
            <a:r>
              <a:rPr lang="en-US" altLang="zh-CN" sz="2800" b="1" dirty="0">
                <a:latin typeface="楷体" panose="02010609060101010101" pitchFamily="49" charset="-122"/>
                <a:ea typeface="楷体" panose="02010609060101010101" pitchFamily="49" charset="-122"/>
              </a:rPr>
              <a:t>6</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zh-CN"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25</a:t>
            </a:r>
            <a:r>
              <a:rPr lang="zh-CN" altLang="en-US" sz="2800" b="1" dirty="0">
                <a:latin typeface="楷体" panose="02010609060101010101" pitchFamily="49" charset="-122"/>
                <a:ea typeface="楷体" panose="02010609060101010101" pitchFamily="49" charset="-122"/>
              </a:rPr>
              <a:t>）</a:t>
            </a:r>
            <a:r>
              <a:rPr lang="zh-CN" altLang="en-US" sz="2800" b="1" dirty="0">
                <a:latin typeface="Arial" panose="020B0604020202020204" pitchFamily="34" charset="0"/>
              </a:rPr>
              <a:t>图</a:t>
            </a:r>
            <a:r>
              <a:rPr lang="en-US" altLang="zh-CN" sz="2800" b="1" dirty="0">
                <a:latin typeface="Arial" panose="020B0604020202020204" pitchFamily="34" charset="0"/>
              </a:rPr>
              <a:t>4</a:t>
            </a:r>
            <a:r>
              <a:rPr lang="zh-CN" altLang="en-US" sz="2800" b="1" dirty="0">
                <a:latin typeface="Arial" panose="020B0604020202020204" pitchFamily="34" charset="0"/>
              </a:rPr>
              <a:t>为</a:t>
            </a:r>
            <a:r>
              <a:rPr lang="zh-CN" altLang="en-US" sz="2800" b="1" dirty="0">
                <a:solidFill>
                  <a:srgbClr val="0000FF"/>
                </a:solidFill>
                <a:latin typeface="Arial" panose="020B0604020202020204" pitchFamily="34" charset="0"/>
              </a:rPr>
              <a:t>汉代画像砖</a:t>
            </a:r>
            <a:r>
              <a:rPr lang="zh-CN" altLang="en-US" sz="2800" b="1" dirty="0">
                <a:latin typeface="Arial" panose="020B0604020202020204" pitchFamily="34" charset="0"/>
              </a:rPr>
              <a:t>中的农事图。此图可以用来说明当时</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
            </a:r>
            <a:br>
              <a:rPr lang="en-US" altLang="zh-CN" sz="2800" b="1" dirty="0">
                <a:latin typeface="Arial" panose="020B0604020202020204" pitchFamily="34" charset="0"/>
              </a:rPr>
            </a:br>
            <a:endParaRPr lang="zh-CN" altLang="en-US" sz="2800" b="1" dirty="0">
              <a:latin typeface="Arial" panose="020B0604020202020204" pitchFamily="34" charset="0"/>
            </a:endParaRPr>
          </a:p>
          <a:p>
            <a:pPr eaLnBrk="0" hangingPunct="0"/>
            <a:r>
              <a:rPr lang="en-US" altLang="zh-CN" sz="2800" b="1" dirty="0">
                <a:latin typeface="Arial" panose="020B0604020202020204" pitchFamily="34" charset="0"/>
              </a:rPr>
              <a:t>A</a:t>
            </a:r>
            <a:r>
              <a:rPr lang="zh-CN" altLang="en-US" sz="2800" b="1" dirty="0">
                <a:latin typeface="Arial" panose="020B0604020202020204" pitchFamily="34" charset="0"/>
              </a:rPr>
              <a:t>．个体农户的生产劳作状态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latin typeface="Arial" panose="020B0604020202020204" pitchFamily="34" charset="0"/>
              </a:rPr>
              <a:t>B</a:t>
            </a:r>
            <a:r>
              <a:rPr lang="zh-CN" altLang="en-US" sz="2800" b="1" dirty="0">
                <a:latin typeface="Arial" panose="020B0604020202020204" pitchFamily="34" charset="0"/>
              </a:rPr>
              <a:t>．精耕细作农业的不断发展</a:t>
            </a:r>
          </a:p>
          <a:p>
            <a:pPr eaLnBrk="0" hangingPunct="0"/>
            <a:r>
              <a:rPr lang="en-US" altLang="zh-CN" sz="2800" b="1" dirty="0">
                <a:latin typeface="Arial" panose="020B0604020202020204" pitchFamily="34" charset="0"/>
              </a:rPr>
              <a:t>C</a:t>
            </a:r>
            <a:r>
              <a:rPr lang="zh-CN" altLang="en-US" sz="2800" b="1" dirty="0">
                <a:latin typeface="Arial" panose="020B0604020202020204" pitchFamily="34" charset="0"/>
              </a:rPr>
              <a:t>．土地公有制下的集体劳作       	</a:t>
            </a:r>
            <a:r>
              <a:rPr lang="en-US" altLang="zh-CN" sz="2800" b="1" dirty="0">
                <a:latin typeface="Arial" panose="020B0604020202020204" pitchFamily="34" charset="0"/>
              </a:rPr>
              <a:t/>
            </a:r>
            <a:br>
              <a:rPr lang="en-US" altLang="zh-CN" sz="2800" b="1" dirty="0">
                <a:latin typeface="Arial" panose="020B0604020202020204" pitchFamily="34" charset="0"/>
              </a:rPr>
            </a:br>
            <a:r>
              <a:rPr lang="en-US" altLang="zh-CN" sz="2800" b="1" dirty="0">
                <a:solidFill>
                  <a:srgbClr val="FF0000"/>
                </a:solidFill>
                <a:latin typeface="Arial" panose="020B0604020202020204" pitchFamily="34" charset="0"/>
              </a:rPr>
              <a:t>D</a:t>
            </a:r>
            <a:r>
              <a:rPr lang="zh-CN" altLang="en-US" sz="2800" b="1" dirty="0">
                <a:solidFill>
                  <a:srgbClr val="FF0000"/>
                </a:solidFill>
                <a:latin typeface="Arial" panose="020B0604020202020204" pitchFamily="34" charset="0"/>
              </a:rPr>
              <a:t>．大地主田庄上的生产情形</a:t>
            </a:r>
          </a:p>
        </p:txBody>
      </p:sp>
      <p:sp>
        <p:nvSpPr>
          <p:cNvPr id="63491" name="文本框 217092"/>
          <p:cNvSpPr txBox="1"/>
          <p:nvPr/>
        </p:nvSpPr>
        <p:spPr>
          <a:xfrm>
            <a:off x="2349500" y="30956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pic>
        <p:nvPicPr>
          <p:cNvPr id="63492" name="Picture 2"/>
          <p:cNvPicPr>
            <a:picLocks noChangeAspect="1"/>
          </p:cNvPicPr>
          <p:nvPr/>
        </p:nvPicPr>
        <p:blipFill>
          <a:blip r:embed="rId2"/>
          <a:stretch>
            <a:fillRect/>
          </a:stretch>
        </p:blipFill>
        <p:spPr>
          <a:xfrm>
            <a:off x="1828800" y="2173288"/>
            <a:ext cx="2819400" cy="2322512"/>
          </a:xfrm>
          <a:prstGeom prst="rect">
            <a:avLst/>
          </a:prstGeom>
          <a:noFill/>
          <a:ln w="9525">
            <a:noFill/>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文本框 217092"/>
          <p:cNvSpPr txBox="1"/>
          <p:nvPr/>
        </p:nvSpPr>
        <p:spPr>
          <a:xfrm>
            <a:off x="2286000" y="8731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5" name="文本占位符 421890"/>
          <p:cNvSpPr>
            <a:spLocks noGrp="1" noRot="1"/>
          </p:cNvSpPr>
          <p:nvPr/>
        </p:nvSpPr>
        <p:spPr>
          <a:xfrm>
            <a:off x="457200" y="762000"/>
            <a:ext cx="8001000" cy="2209800"/>
          </a:xfrm>
          <a:prstGeom prst="rect">
            <a:avLst/>
          </a:prstGeom>
          <a:noFill/>
          <a:ln w="19050">
            <a:solidFill>
              <a:srgbClr val="FF0000"/>
            </a:solidFill>
            <a:miter/>
          </a:ln>
        </p:spPr>
        <p:txBody>
          <a:bodyPr/>
          <a:lstStyle>
            <a:lvl1pPr marL="342900" lvl="0" indent="-342900" algn="l" defTabSz="914400" rtl="0" eaLnBrk="1" fontAlgn="base" latinLnBrk="0" hangingPunct="1">
              <a:lnSpc>
                <a:spcPct val="100000"/>
              </a:lnSpc>
              <a:spcBef>
                <a:spcPct val="20000"/>
              </a:spcBef>
              <a:spcAft>
                <a:spcPct val="0"/>
              </a:spcAft>
              <a:buClr>
                <a:schemeClr val="hlink"/>
              </a:buClr>
              <a:buSzPct val="7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5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hlink"/>
              </a:buClr>
              <a:buSzPct val="80000"/>
              <a:buFont typeface="Wingdings" panose="05000000000000000000" pitchFamily="2" charset="2"/>
              <a:buChar char="v"/>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9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hlink"/>
              </a:buClr>
              <a:buSzPct val="85000"/>
              <a:buFont typeface="Wingdings" panose="05000000000000000000" pitchFamily="2" charset="2"/>
              <a:buChar char="v"/>
              <a:defRPr sz="2000" b="0" i="0" u="none" kern="1200" baseline="0">
                <a:solidFill>
                  <a:schemeClr val="tx1"/>
                </a:solidFill>
                <a:latin typeface="+mn-lt"/>
                <a:ea typeface="+mn-ea"/>
                <a:cs typeface="+mn-cs"/>
              </a:defRPr>
            </a:lvl9pPr>
          </a:lstStyle>
          <a:p>
            <a:pPr marL="0" marR="0" lvl="0" indent="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None/>
              <a:defRPr/>
            </a:pP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2017-1-41</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）根据材料一并结合所学知识，说明法国大革命对近代</a:t>
            </a:r>
            <a:r>
              <a:rPr kumimoji="0" lang="zh-CN" altLang="en-US" sz="2800" b="1" i="0" u="none" strike="noStrike" kern="1200" cap="none" spc="0" normalizeH="0" baseline="0" noProof="0" dirty="0">
                <a:ln>
                  <a:noFill/>
                </a:ln>
                <a:solidFill>
                  <a:srgbClr val="0000FF"/>
                </a:solidFill>
                <a:effectLst/>
                <a:uLnTx/>
                <a:uFillTx/>
                <a:latin typeface="楷体" panose="02010609060101010101" pitchFamily="49" charset="-122"/>
                <a:ea typeface="楷体" panose="02010609060101010101" pitchFamily="49" charset="-122"/>
                <a:cs typeface="+mn-cs"/>
              </a:rPr>
              <a:t>民族主义形成</a:t>
            </a: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的促进</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作用。（</a:t>
            </a:r>
            <a:r>
              <a:rPr kumimoji="0" lang="en-US" altLang="zh-CN"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8</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分）</a:t>
            </a: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v"/>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结论：近代民族主义形成</a:t>
            </a:r>
          </a:p>
          <a:p>
            <a:pPr marL="342900" marR="0" lvl="0" indent="-342900" algn="l" defTabSz="914400" rtl="0" eaLnBrk="1" fontAlgn="base" latinLnBrk="0" hangingPunct="1">
              <a:lnSpc>
                <a:spcPct val="90000"/>
              </a:lnSpc>
              <a:spcBef>
                <a:spcPct val="20000"/>
              </a:spcBef>
              <a:spcAft>
                <a:spcPct val="0"/>
              </a:spcAft>
              <a:buClr>
                <a:schemeClr val="hlink"/>
              </a:buClr>
              <a:buSzPct val="70000"/>
              <a:buFont typeface="Wingdings" panose="05000000000000000000" pitchFamily="2" charset="2"/>
              <a:buChar char="v"/>
              <a:defRPr/>
            </a:pPr>
            <a:r>
              <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rPr>
              <a:t>史料：法国</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大革命的相关史实（</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材料和所学</a:t>
            </a:r>
            <a:r>
              <a:rPr kumimoji="0" lang="zh-CN" altLang="en-US" sz="2800" b="1" i="0" u="none" strike="noStrike" kern="1200" cap="none" spc="0" normalizeH="0" baseline="0" noProof="0" dirty="0" smtClean="0">
                <a:ln>
                  <a:noFill/>
                </a:ln>
                <a:solidFill>
                  <a:schemeClr val="tx1"/>
                </a:solidFill>
                <a:effectLst/>
                <a:uLnTx/>
                <a:uFillTx/>
                <a:latin typeface="楷体" panose="02010609060101010101" pitchFamily="49" charset="-122"/>
                <a:ea typeface="楷体" panose="02010609060101010101" pitchFamily="49" charset="-122"/>
                <a:cs typeface="+mn-cs"/>
              </a:rPr>
              <a:t>）</a:t>
            </a:r>
            <a:endParaRPr kumimoji="0" lang="zh-CN" altLang="en-US" sz="2800" b="1" i="0" u="none" strike="noStrike" kern="1200" cap="none" spc="0" normalizeH="0" baseline="0" noProof="0" dirty="0">
              <a:ln>
                <a:noFill/>
              </a:ln>
              <a:solidFill>
                <a:schemeClr val="tx1"/>
              </a:solidFill>
              <a:effectLst/>
              <a:uLnTx/>
              <a:uFillTx/>
              <a:latin typeface="楷体" panose="02010609060101010101" pitchFamily="49" charset="-122"/>
              <a:ea typeface="楷体" panose="02010609060101010101" pitchFamily="49" charset="-122"/>
              <a:cs typeface="+mn-cs"/>
            </a:endParaRPr>
          </a:p>
        </p:txBody>
      </p:sp>
      <p:sp>
        <p:nvSpPr>
          <p:cNvPr id="61444" name="文本占位符 421890"/>
          <p:cNvSpPr>
            <a:spLocks noGrp="1" noRot="1"/>
          </p:cNvSpPr>
          <p:nvPr/>
        </p:nvSpPr>
        <p:spPr>
          <a:xfrm>
            <a:off x="447675" y="3886200"/>
            <a:ext cx="8001000" cy="2311400"/>
          </a:xfrm>
          <a:prstGeom prst="rect">
            <a:avLst/>
          </a:prstGeom>
          <a:noFill/>
          <a:ln w="19050" cap="flat" cmpd="sng">
            <a:solidFill>
              <a:srgbClr val="FF0000"/>
            </a:solidFill>
            <a:prstDash val="solid"/>
            <a:miter/>
            <a:headEnd type="none" w="med" len="med"/>
            <a:tailEnd type="none" w="med" len="med"/>
          </a:ln>
        </p:spPr>
        <p:txBody>
          <a:bodyPr/>
          <a:lstStyle/>
          <a:p>
            <a:pPr>
              <a:lnSpc>
                <a:spcPct val="90000"/>
              </a:lnSpc>
              <a:spcBef>
                <a:spcPct val="20000"/>
              </a:spcBef>
              <a:buClr>
                <a:schemeClr val="hlink"/>
              </a:buClr>
              <a:buSzPct val="70000"/>
              <a:buFont typeface="Wingdings" panose="05000000000000000000" pitchFamily="2" charset="2"/>
            </a:pPr>
            <a:endParaRPr lang="zh-CN" altLang="en-US" sz="2400" b="1" dirty="0">
              <a:latin typeface="楷体" panose="02010609060101010101" pitchFamily="49" charset="-122"/>
              <a:ea typeface="楷体" panose="02010609060101010101" pitchFamily="49" charset="-122"/>
            </a:endParaRPr>
          </a:p>
        </p:txBody>
      </p:sp>
      <p:sp>
        <p:nvSpPr>
          <p:cNvPr id="61445" name="矩形 7"/>
          <p:cNvSpPr/>
          <p:nvPr/>
        </p:nvSpPr>
        <p:spPr>
          <a:xfrm>
            <a:off x="533400" y="4127500"/>
            <a:ext cx="7924800" cy="1816100"/>
          </a:xfrm>
          <a:prstGeom prst="rect">
            <a:avLst/>
          </a:prstGeom>
          <a:noFill/>
          <a:ln w="9525">
            <a:noFill/>
          </a:ln>
        </p:spPr>
        <p:txBody>
          <a:bodyPr>
            <a:spAutoFit/>
          </a:bodyPr>
          <a:lstStyle/>
          <a:p>
            <a:r>
              <a:rPr lang="zh-CN" altLang="en-US" sz="2800" b="1" dirty="0">
                <a:latin typeface="楷体" panose="02010609060101010101" pitchFamily="49" charset="-122"/>
                <a:ea typeface="楷体" panose="02010609060101010101" pitchFamily="49" charset="-122"/>
              </a:rPr>
              <a:t>答案：启蒙思想的广泛传播；（材料）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en-US" sz="2800" b="1" dirty="0">
                <a:latin typeface="楷体" panose="02010609060101010101" pitchFamily="49" charset="-122"/>
                <a:ea typeface="楷体" panose="02010609060101010101" pitchFamily="49" charset="-122"/>
              </a:rPr>
              <a:t>君主专制被推翻；（材料）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zh-CN" altLang="en-US" sz="2800" b="1" dirty="0">
                <a:latin typeface="楷体" panose="02010609060101010101" pitchFamily="49" charset="-122"/>
                <a:ea typeface="楷体" panose="02010609060101010101" pitchFamily="49" charset="-122"/>
              </a:rPr>
              <a:t>等级制度被废除；（材料）</a:t>
            </a:r>
            <a:r>
              <a:rPr lang="en-US" altLang="zh-CN" sz="2800" b="1" dirty="0">
                <a:latin typeface="楷体" panose="02010609060101010101" pitchFamily="49" charset="-122"/>
                <a:ea typeface="楷体" panose="02010609060101010101" pitchFamily="49" charset="-122"/>
              </a:rPr>
              <a:t/>
            </a:r>
            <a:br>
              <a:rPr lang="en-US" altLang="zh-CN" sz="2800" b="1" dirty="0">
                <a:latin typeface="楷体" panose="02010609060101010101" pitchFamily="49" charset="-122"/>
                <a:ea typeface="楷体" panose="02010609060101010101" pitchFamily="49" charset="-122"/>
              </a:rPr>
            </a:b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人权宣言</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宣布了天赋人权和公民平等</a:t>
            </a:r>
            <a:r>
              <a:rPr lang="zh-CN" altLang="en-US" sz="2400" b="1" dirty="0">
                <a:latin typeface="楷体" panose="02010609060101010101" pitchFamily="49" charset="-122"/>
                <a:ea typeface="楷体" panose="02010609060101010101" pitchFamily="49" charset="-122"/>
              </a:rPr>
              <a:t>。（所学）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1444"/>
                                        </p:tgtEl>
                                        <p:attrNameLst>
                                          <p:attrName>style.visibility</p:attrName>
                                        </p:attrNameLst>
                                      </p:cBhvr>
                                      <p:to>
                                        <p:strVal val="visible"/>
                                      </p:to>
                                    </p:set>
                                    <p:anim calcmode="lin" valueType="num">
                                      <p:cBhvr additive="base">
                                        <p:cTn id="13" dur="500" fill="hold"/>
                                        <p:tgtEl>
                                          <p:spTgt spid="61444"/>
                                        </p:tgtEl>
                                        <p:attrNameLst>
                                          <p:attrName>ppt_x</p:attrName>
                                        </p:attrNameLst>
                                      </p:cBhvr>
                                      <p:tavLst>
                                        <p:tav tm="0">
                                          <p:val>
                                            <p:strVal val="#ppt_x"/>
                                          </p:val>
                                        </p:tav>
                                        <p:tav tm="100000">
                                          <p:val>
                                            <p:strVal val="#ppt_x"/>
                                          </p:val>
                                        </p:tav>
                                      </p:tavLst>
                                    </p:anim>
                                    <p:anim calcmode="lin" valueType="num">
                                      <p:cBhvr additive="base">
                                        <p:cTn id="14" dur="500" fill="hold"/>
                                        <p:tgtEl>
                                          <p:spTgt spid="614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1444" grpId="0" animBg="1"/>
    </p:bld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文本框 217092"/>
          <p:cNvSpPr txBox="1"/>
          <p:nvPr/>
        </p:nvSpPr>
        <p:spPr>
          <a:xfrm>
            <a:off x="2286000" y="87313"/>
            <a:ext cx="4322763" cy="522287"/>
          </a:xfrm>
          <a:prstGeom prst="rect">
            <a:avLst/>
          </a:prstGeom>
          <a:noFill/>
          <a:ln w="9525">
            <a:noFill/>
          </a:ln>
        </p:spPr>
        <p:txBody>
          <a:bodyPr>
            <a:spAutoFit/>
          </a:bodyPr>
          <a:lstStyle/>
          <a:p>
            <a:pPr>
              <a:spcBef>
                <a:spcPct val="50000"/>
              </a:spcBef>
            </a:pPr>
            <a:r>
              <a:rPr lang="zh-CN" altLang="en-US" sz="2800" b="1" dirty="0">
                <a:latin typeface="黑体" panose="02010609060101010101" pitchFamily="49" charset="-122"/>
                <a:ea typeface="黑体" panose="02010609060101010101" pitchFamily="49" charset="-122"/>
              </a:rPr>
              <a:t>高考真题</a:t>
            </a:r>
            <a:r>
              <a:rPr lang="en-US" altLang="zh-CN" sz="2800" b="1" dirty="0">
                <a:latin typeface="黑体" panose="02010609060101010101" pitchFamily="49" charset="-122"/>
                <a:ea typeface="黑体" panose="02010609060101010101" pitchFamily="49" charset="-122"/>
              </a:rPr>
              <a:t>----</a:t>
            </a:r>
            <a:r>
              <a:rPr lang="zh-CN" altLang="en-US" sz="2800" b="1" dirty="0">
                <a:latin typeface="黑体" panose="02010609060101010101" pitchFamily="49" charset="-122"/>
                <a:ea typeface="黑体" panose="02010609060101010101" pitchFamily="49" charset="-122"/>
              </a:rPr>
              <a:t>史料实证</a:t>
            </a:r>
            <a:endParaRPr lang="zh-CN" altLang="en-US" sz="2800" b="1" dirty="0">
              <a:solidFill>
                <a:srgbClr val="FF0000"/>
              </a:solidFill>
              <a:latin typeface="黑体" panose="02010609060101010101" pitchFamily="49" charset="-122"/>
              <a:ea typeface="黑体" panose="02010609060101010101" pitchFamily="49" charset="-122"/>
            </a:endParaRPr>
          </a:p>
        </p:txBody>
      </p:sp>
      <p:sp>
        <p:nvSpPr>
          <p:cNvPr id="62467" name="矩形 6"/>
          <p:cNvSpPr/>
          <p:nvPr/>
        </p:nvSpPr>
        <p:spPr>
          <a:xfrm>
            <a:off x="381000" y="1090613"/>
            <a:ext cx="8458200" cy="3786187"/>
          </a:xfrm>
          <a:prstGeom prst="rect">
            <a:avLst/>
          </a:prstGeom>
          <a:noFill/>
          <a:ln w="19050" cap="flat" cmpd="sng">
            <a:solidFill>
              <a:srgbClr val="FF0000"/>
            </a:solidFill>
            <a:prstDash val="solid"/>
            <a:miter/>
            <a:headEnd type="none" w="med" len="med"/>
            <a:tailEnd type="none" w="med" len="med"/>
          </a:ln>
        </p:spPr>
        <p:txBody>
          <a:bodyPr>
            <a:spAutoFit/>
          </a:bodyPr>
          <a:lstStyle/>
          <a:p>
            <a:r>
              <a:rPr lang="zh-CN" altLang="en-US" sz="2400" b="1" dirty="0">
                <a:latin typeface="楷体" panose="02010609060101010101" pitchFamily="49" charset="-122"/>
                <a:ea typeface="楷体" panose="02010609060101010101" pitchFamily="49" charset="-122"/>
              </a:rPr>
              <a:t>在专制王权下的法国，国王曾自视为民族的代表，路易十四声称“朕即国家”“朕即民族”，启蒙思想家主张人民主权，抨击君主专制，阐述了与之相适应的民族思想：一个民族可以没有国王而将国家治理得井井有条，相反，一个国王若无国民则不存在，更不必说治理国家了，甚至表示“专制之下无祖国”，在法国大革命中，人们认为法兰西民族的成员不仅居住在同一地域、使用相同的语言，而且相互之间是平等的，全体法国人组成法兰西民族，一般认为，法国大革命是法兰西民族诞生和民族主义形成的标志。</a:t>
            </a:r>
          </a:p>
          <a:p>
            <a:r>
              <a:rPr lang="zh-CN" altLang="en-US" sz="2400" b="1" dirty="0">
                <a:latin typeface="楷体" panose="02010609060101010101" pitchFamily="49" charset="-122"/>
                <a:ea typeface="楷体" panose="02010609060101010101" pitchFamily="49" charset="-122"/>
              </a:rPr>
              <a:t>           </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摘编自李宏图</a:t>
            </a:r>
            <a:r>
              <a:rPr lang="en-US" altLang="zh-CN" sz="2400" b="1" dirty="0">
                <a:latin typeface="楷体" panose="02010609060101010101" pitchFamily="49" charset="-122"/>
                <a:ea typeface="楷体" panose="02010609060101010101" pitchFamily="49" charset="-122"/>
              </a:rPr>
              <a:t>《</a:t>
            </a:r>
            <a:r>
              <a:rPr lang="zh-CN" altLang="en-US" sz="2400" b="1" dirty="0">
                <a:latin typeface="楷体" panose="02010609060101010101" pitchFamily="49" charset="-122"/>
                <a:ea typeface="楷体" panose="02010609060101010101" pitchFamily="49" charset="-122"/>
              </a:rPr>
              <a:t>西欧近代民族主义思潮研究</a:t>
            </a:r>
            <a:r>
              <a:rPr lang="en-US" altLang="zh-CN" sz="2400" b="1" dirty="0">
                <a:latin typeface="楷体" panose="02010609060101010101" pitchFamily="49" charset="-122"/>
                <a:ea typeface="楷体" panose="02010609060101010101" pitchFamily="49" charset="-122"/>
              </a:rPr>
              <a:t>》</a:t>
            </a:r>
            <a:endParaRPr lang="zh-CN" altLang="en-US" sz="2400" b="1" dirty="0">
              <a:latin typeface="楷体" panose="02010609060101010101" pitchFamily="49" charset="-122"/>
              <a:ea typeface="楷体" panose="02010609060101010101" pitchFamily="49" charset="-122"/>
            </a:endParaRPr>
          </a:p>
        </p:txBody>
      </p:sp>
      <p:sp>
        <p:nvSpPr>
          <p:cNvPr id="8" name="椭圆 7"/>
          <p:cNvSpPr/>
          <p:nvPr/>
        </p:nvSpPr>
        <p:spPr>
          <a:xfrm>
            <a:off x="4800600" y="144780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9" name="椭圆 8"/>
          <p:cNvSpPr/>
          <p:nvPr/>
        </p:nvSpPr>
        <p:spPr>
          <a:xfrm>
            <a:off x="5105400" y="327660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10" name="椭圆 9"/>
          <p:cNvSpPr/>
          <p:nvPr/>
        </p:nvSpPr>
        <p:spPr>
          <a:xfrm>
            <a:off x="6172200" y="2559050"/>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
        <p:nvSpPr>
          <p:cNvPr id="11" name="椭圆 10"/>
          <p:cNvSpPr/>
          <p:nvPr/>
        </p:nvSpPr>
        <p:spPr>
          <a:xfrm>
            <a:off x="4835525" y="1862138"/>
            <a:ext cx="1870075" cy="425450"/>
          </a:xfrm>
          <a:prstGeom prst="ellipse">
            <a:avLst/>
          </a:pr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00206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1" grpId="0" bldLvl="0" animBg="1"/>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0866" name="标题 420865"/>
          <p:cNvSpPr>
            <a:spLocks noGrp="1" noRot="1"/>
          </p:cNvSpPr>
          <p:nvPr>
            <p:ph type="title"/>
          </p:nvPr>
        </p:nvSpPr>
        <p:spPr>
          <a:xfrm>
            <a:off x="762000" y="228600"/>
            <a:ext cx="7010400" cy="1143000"/>
          </a:xfrm>
        </p:spPr>
        <p:txBody>
          <a:bodyPr vert="horz" lIns="91440" tIns="45720" rIns="91440" bIns="45720" rtlCol="0" anchor="ctr">
            <a:noAutofit/>
          </a:bodyPr>
          <a:lstStyle/>
          <a:p>
            <a:pPr marL="0" marR="0" lvl="0" indent="0" algn="ctr" defTabSz="914400" rtl="0" eaLnBrk="0" fontAlgn="base" latinLnBrk="0" hangingPunct="0">
              <a:lnSpc>
                <a:spcPts val="5800"/>
              </a:lnSpc>
              <a:spcBef>
                <a:spcPct val="0"/>
              </a:spcBef>
              <a:spcAft>
                <a:spcPct val="0"/>
              </a:spcAft>
              <a:buClrTx/>
              <a:buSzTx/>
              <a:buFontTx/>
              <a:buNone/>
              <a:defRPr/>
            </a:pPr>
            <a:r>
              <a:rPr kumimoji="0" lang="zh-CN" altLang="en-US" sz="3200" b="1" i="0" u="none" strike="noStrike" kern="1200" cap="none" spc="0" normalizeH="0" baseline="0" noProof="0" dirty="0">
                <a:ln>
                  <a:noFill/>
                </a:ln>
                <a:solidFill>
                  <a:schemeClr val="tx1"/>
                </a:solidFill>
                <a:effectLst>
                  <a:outerShdw blurRad="63500" dist="38100" dir="5400000" algn="t" rotWithShape="0">
                    <a:prstClr val="black">
                      <a:alpha val="25000"/>
                    </a:prstClr>
                  </a:outerShdw>
                </a:effectLst>
                <a:uLnTx/>
                <a:uFillTx/>
                <a:latin typeface="+mn-lt"/>
                <a:ea typeface="楷体" panose="02010609060101010101" pitchFamily="49" charset="-122"/>
                <a:cs typeface="+mj-cs"/>
              </a:rPr>
              <a:t>高考试题中史料实证的呈现</a:t>
            </a:r>
          </a:p>
        </p:txBody>
      </p:sp>
      <p:sp>
        <p:nvSpPr>
          <p:cNvPr id="64515" name="文本占位符 420866"/>
          <p:cNvSpPr>
            <a:spLocks noGrp="1" noRot="1"/>
          </p:cNvSpPr>
          <p:nvPr>
            <p:ph idx="1"/>
          </p:nvPr>
        </p:nvSpPr>
        <p:spPr>
          <a:xfrm>
            <a:off x="457200" y="1600200"/>
            <a:ext cx="8458200" cy="2057400"/>
          </a:xfrm>
          <a:ln w="19050">
            <a:solidFill>
              <a:srgbClr val="FF0000">
                <a:alpha val="100000"/>
              </a:srgbClr>
            </a:solidFill>
            <a:miter lim="800000"/>
          </a:ln>
        </p:spPr>
        <p:txBody>
          <a:bodyPr vert="horz" wrap="square" lIns="91440" tIns="45720" rIns="91440" bIns="45720" anchor="t"/>
          <a:lstStyle/>
          <a:p>
            <a:r>
              <a:rPr lang="en-US" altLang="zh-CN" sz="2800" b="1" dirty="0">
                <a:solidFill>
                  <a:schemeClr val="tx1"/>
                </a:solidFill>
                <a:latin typeface="楷体" panose="02010609060101010101" pitchFamily="49" charset="-122"/>
                <a:ea typeface="楷体" panose="02010609060101010101" pitchFamily="49" charset="-122"/>
              </a:rPr>
              <a:t>1</a:t>
            </a:r>
            <a:r>
              <a:rPr lang="zh-CN" altLang="en-US" sz="2800" b="1" dirty="0">
                <a:solidFill>
                  <a:schemeClr val="tx1"/>
                </a:solidFill>
                <a:latin typeface="楷体" panose="02010609060101010101" pitchFamily="49" charset="-122"/>
                <a:ea typeface="楷体" panose="02010609060101010101" pitchFamily="49" charset="-122"/>
              </a:rPr>
              <a:t>、从史料引出结论</a:t>
            </a:r>
            <a:r>
              <a:rPr lang="zh-CN" altLang="en-US" b="1" dirty="0">
                <a:solidFill>
                  <a:schemeClr val="tx1"/>
                </a:solidFill>
                <a:latin typeface="华文行楷" panose="02010800040101010101" charset="-122"/>
                <a:ea typeface="华文行楷" panose="02010800040101010101" charset="-122"/>
              </a:rPr>
              <a:t>（选择题为主）</a:t>
            </a:r>
            <a:endParaRPr lang="zh-CN" altLang="en-US" sz="2800" b="1" dirty="0">
              <a:solidFill>
                <a:schemeClr val="tx1"/>
              </a:solidFill>
              <a:latin typeface="楷体" panose="02010609060101010101" pitchFamily="49" charset="-122"/>
              <a:ea typeface="楷体" panose="02010609060101010101" pitchFamily="49" charset="-122"/>
            </a:endParaRPr>
          </a:p>
          <a:p>
            <a:r>
              <a:rPr lang="en-US" altLang="zh-CN" sz="2800" b="1" dirty="0">
                <a:solidFill>
                  <a:schemeClr val="tx1"/>
                </a:solidFill>
                <a:latin typeface="楷体" panose="02010609060101010101" pitchFamily="49" charset="-122"/>
                <a:ea typeface="楷体" panose="02010609060101010101" pitchFamily="49" charset="-122"/>
              </a:rPr>
              <a:t>2</a:t>
            </a:r>
            <a:r>
              <a:rPr lang="zh-CN" altLang="en-US" sz="2800" b="1" dirty="0">
                <a:solidFill>
                  <a:schemeClr val="tx1"/>
                </a:solidFill>
                <a:latin typeface="楷体" panose="02010609060101010101" pitchFamily="49" charset="-122"/>
                <a:ea typeface="楷体" panose="02010609060101010101" pitchFamily="49" charset="-122"/>
              </a:rPr>
              <a:t>、用史料说明结论</a:t>
            </a:r>
            <a:r>
              <a:rPr lang="zh-CN" altLang="en-US" b="1" dirty="0">
                <a:solidFill>
                  <a:schemeClr val="tx1"/>
                </a:solidFill>
                <a:latin typeface="华文行楷" panose="02010800040101010101" charset="-122"/>
                <a:ea typeface="华文行楷" panose="02010800040101010101" charset="-122"/>
              </a:rPr>
              <a:t>（非选择为主）</a:t>
            </a:r>
            <a:endParaRPr lang="zh-CN" altLang="en-US" sz="2800" b="1" dirty="0">
              <a:solidFill>
                <a:schemeClr val="tx1"/>
              </a:solidFill>
              <a:latin typeface="楷体" panose="02010609060101010101" pitchFamily="49" charset="-122"/>
              <a:ea typeface="楷体" panose="02010609060101010101" pitchFamily="49" charset="-122"/>
            </a:endParaRPr>
          </a:p>
          <a:p>
            <a:r>
              <a:rPr lang="en-US" altLang="zh-CN" sz="2800" b="1" dirty="0">
                <a:solidFill>
                  <a:schemeClr val="tx1"/>
                </a:solidFill>
                <a:latin typeface="楷体" panose="02010609060101010101" pitchFamily="49" charset="-122"/>
                <a:ea typeface="楷体" panose="02010609060101010101" pitchFamily="49" charset="-122"/>
              </a:rPr>
              <a:t>3</a:t>
            </a:r>
            <a:r>
              <a:rPr lang="zh-CN" altLang="en-US" sz="2800" b="1" dirty="0">
                <a:solidFill>
                  <a:schemeClr val="tx1"/>
                </a:solidFill>
                <a:latin typeface="楷体" panose="02010609060101010101" pitchFamily="49" charset="-122"/>
                <a:ea typeface="楷体" panose="02010609060101010101" pitchFamily="49" charset="-122"/>
              </a:rPr>
              <a:t>、用史观对历史现象、观点等进行分析论证</a:t>
            </a:r>
            <a:r>
              <a:rPr lang="en-US" altLang="zh-CN" sz="2800" b="1" dirty="0">
                <a:solidFill>
                  <a:schemeClr val="tx1"/>
                </a:solidFill>
                <a:latin typeface="楷体" panose="02010609060101010101" pitchFamily="49" charset="-122"/>
                <a:ea typeface="楷体" panose="02010609060101010101" pitchFamily="49" charset="-122"/>
              </a:rPr>
              <a:t/>
            </a:r>
            <a:br>
              <a:rPr lang="en-US" altLang="zh-CN" sz="2800" b="1" dirty="0">
                <a:solidFill>
                  <a:schemeClr val="tx1"/>
                </a:solidFill>
                <a:latin typeface="楷体" panose="02010609060101010101" pitchFamily="49" charset="-122"/>
                <a:ea typeface="楷体" panose="02010609060101010101" pitchFamily="49" charset="-122"/>
              </a:rPr>
            </a:br>
            <a:r>
              <a:rPr lang="zh-CN" altLang="en-US" b="1" dirty="0">
                <a:solidFill>
                  <a:schemeClr val="tx1"/>
                </a:solidFill>
                <a:latin typeface="华文行楷" panose="02010800040101010101" charset="-122"/>
                <a:ea typeface="华文行楷" panose="02010800040101010101" charset="-122"/>
              </a:rPr>
              <a:t>（</a:t>
            </a:r>
            <a:r>
              <a:rPr lang="zh-CN" altLang="en-US" b="1" dirty="0">
                <a:solidFill>
                  <a:schemeClr val="tx1"/>
                </a:solidFill>
                <a:latin typeface="楷体" panose="02010609060101010101" pitchFamily="49" charset="-122"/>
                <a:ea typeface="楷体" panose="02010609060101010101" pitchFamily="49" charset="-122"/>
              </a:rPr>
              <a:t>非选择为主，</a:t>
            </a:r>
            <a:r>
              <a:rPr lang="en-US" altLang="zh-CN" b="1" dirty="0">
                <a:solidFill>
                  <a:schemeClr val="tx1"/>
                </a:solidFill>
                <a:latin typeface="楷体" panose="02010609060101010101" pitchFamily="49" charset="-122"/>
                <a:ea typeface="楷体" panose="02010609060101010101" pitchFamily="49" charset="-122"/>
              </a:rPr>
              <a:t>41</a:t>
            </a:r>
            <a:r>
              <a:rPr lang="zh-CN" altLang="en-US" b="1" dirty="0">
                <a:solidFill>
                  <a:schemeClr val="tx1"/>
                </a:solidFill>
                <a:latin typeface="楷体" panose="02010609060101010101" pitchFamily="49" charset="-122"/>
                <a:ea typeface="楷体" panose="02010609060101010101" pitchFamily="49" charset="-122"/>
              </a:rPr>
              <a:t>题最典型</a:t>
            </a:r>
            <a:r>
              <a:rPr lang="zh-CN" altLang="en-US" b="1" dirty="0">
                <a:solidFill>
                  <a:schemeClr val="tx1"/>
                </a:solidFill>
                <a:latin typeface="华文行楷" panose="02010800040101010101" charset="-122"/>
                <a:ea typeface="华文行楷" panose="02010800040101010101" charset="-122"/>
              </a:rPr>
              <a:t>）</a:t>
            </a:r>
          </a:p>
        </p:txBody>
      </p:sp>
      <p:sp>
        <p:nvSpPr>
          <p:cNvPr id="4" name="文本占位符 420866"/>
          <p:cNvSpPr txBox="1">
            <a:spLocks noRot="1" noChangeArrowheads="1"/>
          </p:cNvSpPr>
          <p:nvPr/>
        </p:nvSpPr>
        <p:spPr bwMode="auto">
          <a:xfrm>
            <a:off x="457200" y="4114800"/>
            <a:ext cx="8534400" cy="2308225"/>
          </a:xfrm>
          <a:prstGeom prst="rect">
            <a:avLst/>
          </a:prstGeom>
          <a:noFill/>
          <a:ln w="19050">
            <a:solidFill>
              <a:srgbClr val="FF0000"/>
            </a:solidFill>
            <a:miter lim="800000"/>
          </a:ln>
          <a:extLst>
            <a:ext uri="{909E8E84-426E-40DD-AFC4-6F175D3DCCD1}">
              <a14:hiddenFill xmlns:a14="http://schemas.microsoft.com/office/drawing/2010/main">
                <a:solidFill>
                  <a:srgbClr val="FFFFFF"/>
                </a:solidFill>
              </a14:hiddenFill>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7F7F7F"/>
                </a:solidFill>
                <a:latin typeface="+mj-lt"/>
                <a:ea typeface="+mn-ea"/>
                <a:cs typeface="+mn-cs"/>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7F7F7F"/>
                </a:solidFill>
                <a:latin typeface="+mj-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7F7F7F"/>
                </a:solidFill>
                <a:latin typeface="+mj-lt"/>
                <a:ea typeface="+mn-ea"/>
                <a:cs typeface="+mn-cs"/>
              </a:defRPr>
            </a:lvl5pPr>
            <a:lvl6pPr marL="25146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anose="02070309020205020404"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anose="020B0604020202020204" pitchFamily="34" charset="0"/>
              <a:buChar char="•"/>
              <a:defRPr sz="1600" kern="1200">
                <a:solidFill>
                  <a:schemeClr val="tx1">
                    <a:lumMod val="50000"/>
                    <a:lumOff val="50000"/>
                  </a:schemeClr>
                </a:solidFill>
                <a:latin typeface="+mj-lt"/>
                <a:ea typeface="+mn-ea"/>
                <a:cs typeface="+mn-cs"/>
              </a:defRPr>
            </a:lvl9pPr>
          </a:lstStyle>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1</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、能够从史料中体会作者</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意图</a:t>
            </a: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2</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、能够从史料中提取</a:t>
            </a:r>
            <a:r>
              <a:rPr kumimoji="0" lang="zh-CN" altLang="en-US" sz="2800" b="1" i="0" u="none" strike="noStrike" kern="1200" cap="none" spc="0" normalizeH="0" baseline="0" noProof="0" dirty="0" smtClean="0">
                <a:ln>
                  <a:noFill/>
                </a:ln>
                <a:solidFill>
                  <a:srgbClr val="0000FF"/>
                </a:solidFill>
                <a:effectLst/>
                <a:uLnTx/>
                <a:uFillTx/>
                <a:latin typeface="楷体" panose="02010609060101010101" pitchFamily="49" charset="-122"/>
                <a:ea typeface="楷体" panose="02010609060101010101" pitchFamily="49" charset="-122"/>
                <a:cs typeface="+mn-cs"/>
              </a:rPr>
              <a:t>有效</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信息</a:t>
            </a:r>
            <a:endParaRPr kumimoji="0" lang="zh-CN" altLang="en-US" sz="2800" b="1" i="0" u="none" strike="noStrike" kern="1200" cap="none" spc="0" normalizeH="0" baseline="0" noProof="0" dirty="0" smtClean="0">
              <a:ln>
                <a:noFill/>
              </a:ln>
              <a:solidFill>
                <a:schemeClr val="tx1">
                  <a:lumMod val="50000"/>
                  <a:lumOff val="50000"/>
                </a:schemeClr>
              </a:solidFill>
              <a:effectLst/>
              <a:uLnTx/>
              <a:uFillTx/>
              <a:latin typeface="楷体" panose="02010609060101010101" pitchFamily="49" charset="-122"/>
              <a:ea typeface="楷体" panose="02010609060101010101" pitchFamily="49" charset="-122"/>
              <a:cs typeface="+mn-cs"/>
            </a:endParaRPr>
          </a:p>
          <a:p>
            <a:pPr marL="342900" marR="0" lvl="0" indent="-342900" algn="l" defTabSz="914400" rtl="0" eaLnBrk="1" fontAlgn="auto" latinLnBrk="0" hangingPunct="1">
              <a:lnSpc>
                <a:spcPct val="150000"/>
              </a:lnSpc>
              <a:spcBef>
                <a:spcPct val="0"/>
              </a:spcBef>
              <a:spcAft>
                <a:spcPts val="0"/>
              </a:spcAft>
              <a:buClrTx/>
              <a:buSzTx/>
              <a:buFont typeface="Arial" panose="020B0604020202020204" pitchFamily="34" charset="0"/>
              <a:buChar char="•"/>
              <a:defRPr/>
            </a:pPr>
            <a:r>
              <a:rPr kumimoji="0" lang="en-US" altLang="zh-CN"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3</a:t>
            </a:r>
            <a:r>
              <a:rPr kumimoji="0" lang="zh-CN" altLang="en-US" sz="2800" b="1" i="0" u="none" strike="noStrike" kern="1200" cap="none" spc="0" normalizeH="0" baseline="0" noProof="0" dirty="0" smtClean="0">
                <a:ln>
                  <a:noFill/>
                </a:ln>
                <a:solidFill>
                  <a:srgbClr val="000000"/>
                </a:solidFill>
                <a:effectLst/>
                <a:uLnTx/>
                <a:uFillTx/>
                <a:latin typeface="楷体" panose="02010609060101010101" pitchFamily="49" charset="-122"/>
                <a:ea typeface="楷体" panose="02010609060101010101" pitchFamily="49" charset="-122"/>
                <a:cs typeface="+mn-cs"/>
              </a:rPr>
              <a:t>、重视史料的搜集，史料教学</a:t>
            </a:r>
          </a:p>
          <a:p>
            <a:pPr marL="342900" marR="0" lvl="0" indent="-342900" algn="l" defTabSz="914400" rtl="0" eaLnBrk="1" fontAlgn="auto" latinLnBrk="0" hangingPunct="1">
              <a:lnSpc>
                <a:spcPct val="150000"/>
              </a:lnSpc>
              <a:spcBef>
                <a:spcPct val="0"/>
              </a:spcBef>
              <a:spcAft>
                <a:spcPts val="0"/>
              </a:spcAft>
              <a:buClrTx/>
              <a:buSzTx/>
              <a:buFont typeface="Wingdings" panose="05000000000000000000" pitchFamily="2" charset="2"/>
              <a:buNone/>
              <a:defRPr/>
            </a:pPr>
            <a:r>
              <a:rPr kumimoji="0" lang="zh-CN" altLang="en-US" sz="2800" b="1" i="0" u="none" strike="noStrike" kern="1200" cap="none" spc="0" normalizeH="0" baseline="0" noProof="0" dirty="0" smtClean="0">
                <a:ln>
                  <a:noFill/>
                </a:ln>
                <a:solidFill>
                  <a:schemeClr val="tx1">
                    <a:lumMod val="50000"/>
                    <a:lumOff val="50000"/>
                  </a:schemeClr>
                </a:solidFill>
                <a:effectLst/>
                <a:uLnTx/>
                <a:uFillTx/>
                <a:latin typeface="楷体" panose="02010609060101010101" pitchFamily="49" charset="-122"/>
                <a:ea typeface="楷体" panose="02010609060101010101" pitchFamily="49" charset="-122"/>
                <a:cs typeface="+mn-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2" descr="D:\Users\lsjx\Desktop\timg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 y="3066467"/>
            <a:ext cx="2278673" cy="3757180"/>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C:\Users\lscx\AppData\Local\Tongda\ispiritPro\users\772\images\201800202871921625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054161"/>
            <a:ext cx="2304255" cy="3769486"/>
          </a:xfrm>
          <a:prstGeom prst="rect">
            <a:avLst/>
          </a:prstGeom>
          <a:noFill/>
          <a:extLst>
            <a:ext uri="{909E8E84-426E-40DD-AFC4-6F175D3DCCD1}">
              <a14:hiddenFill xmlns:a14="http://schemas.microsoft.com/office/drawing/2010/main">
                <a:solidFill>
                  <a:srgbClr val="FFFFFF"/>
                </a:solidFill>
              </a14:hiddenFill>
            </a:ext>
          </a:extLst>
        </p:spPr>
      </p:pic>
      <p:pic>
        <p:nvPicPr>
          <p:cNvPr id="26625" name="Picture 1" descr="C:\Users\lscx\AppData\Local\Tongda\ispiritPro\users\772\images\201800202871921424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919" y="3066467"/>
            <a:ext cx="2496151" cy="3760117"/>
          </a:xfrm>
          <a:prstGeom prst="rect">
            <a:avLst/>
          </a:prstGeom>
          <a:noFill/>
          <a:extLst>
            <a:ext uri="{909E8E84-426E-40DD-AFC4-6F175D3DCCD1}">
              <a14:hiddenFill xmlns:a14="http://schemas.microsoft.com/office/drawing/2010/main">
                <a:solidFill>
                  <a:srgbClr val="FFFFFF"/>
                </a:solidFill>
              </a14:hiddenFill>
            </a:ext>
          </a:extLst>
        </p:spPr>
      </p:pic>
      <p:pic>
        <p:nvPicPr>
          <p:cNvPr id="26627" name="Picture 3" descr="C:\Users\lscx\AppData\Local\Tongda\ispiritPro\users\772\images\201800202871921920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8071" y="2999329"/>
            <a:ext cx="2651784" cy="382431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grpSp>
        <p:nvGrpSpPr>
          <p:cNvPr id="12" name="组合 11"/>
          <p:cNvGrpSpPr/>
          <p:nvPr/>
        </p:nvGrpSpPr>
        <p:grpSpPr>
          <a:xfrm>
            <a:off x="159788" y="361156"/>
            <a:ext cx="8112125" cy="381000"/>
            <a:chOff x="813" y="1733"/>
            <a:chExt cx="12774" cy="600"/>
          </a:xfrm>
        </p:grpSpPr>
        <p:cxnSp>
          <p:nvCxnSpPr>
            <p:cNvPr id="13" name="直接连接符 12"/>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椭圆 13"/>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4" name="TextBox 3"/>
          <p:cNvSpPr txBox="1"/>
          <p:nvPr/>
        </p:nvSpPr>
        <p:spPr>
          <a:xfrm>
            <a:off x="718318" y="779497"/>
            <a:ext cx="6699250" cy="2308324"/>
          </a:xfrm>
          <a:prstGeom prst="rect">
            <a:avLst/>
          </a:prstGeom>
          <a:noFill/>
        </p:spPr>
        <p:txBody>
          <a:bodyPr wrap="square" rtlCol="0">
            <a:spAutoFit/>
          </a:bodyPr>
          <a:lstStyle/>
          <a:p>
            <a:r>
              <a:rPr lang="zh-CN" altLang="en-US" sz="3600" b="1" dirty="0" smtClean="0">
                <a:solidFill>
                  <a:srgbClr val="FF0000"/>
                </a:solidFill>
              </a:rPr>
              <a:t>备考启示：</a:t>
            </a:r>
          </a:p>
          <a:p>
            <a:r>
              <a:rPr lang="en-US" altLang="zh-CN" sz="3600" b="1" dirty="0" smtClean="0"/>
              <a:t>1.</a:t>
            </a:r>
            <a:r>
              <a:rPr lang="zh-CN" altLang="en-US" sz="3600" b="1" dirty="0" smtClean="0"/>
              <a:t>切实落实史料教学；</a:t>
            </a:r>
            <a:endParaRPr lang="en-US" altLang="zh-CN" sz="3600" b="1" dirty="0" smtClean="0"/>
          </a:p>
          <a:p>
            <a:r>
              <a:rPr lang="en-US" altLang="zh-CN" sz="3600" b="1" dirty="0" smtClean="0"/>
              <a:t>2.</a:t>
            </a:r>
            <a:r>
              <a:rPr lang="zh-CN" altLang="en-US" sz="3600" b="1" dirty="0"/>
              <a:t>注重相关史学理论的</a:t>
            </a:r>
            <a:r>
              <a:rPr lang="zh-CN" altLang="en-US" sz="3600" b="1" dirty="0" smtClean="0"/>
              <a:t>补充；</a:t>
            </a:r>
            <a:endParaRPr lang="en-US" altLang="zh-CN" sz="3600" b="1" dirty="0" smtClean="0"/>
          </a:p>
          <a:p>
            <a:r>
              <a:rPr lang="en-US" altLang="zh-CN" sz="3600" b="1" dirty="0" smtClean="0"/>
              <a:t>3.</a:t>
            </a:r>
            <a:r>
              <a:rPr lang="zh-CN" altLang="en-US" sz="3600" b="1" dirty="0"/>
              <a:t>扩宽备考资源，提升教师视野。</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5"/>
                                        </p:tgtEl>
                                        <p:attrNameLst>
                                          <p:attrName>style.visibility</p:attrName>
                                        </p:attrNameLst>
                                      </p:cBhvr>
                                      <p:to>
                                        <p:strVal val="visible"/>
                                      </p:to>
                                    </p:set>
                                    <p:anim calcmode="lin" valueType="num">
                                      <p:cBhvr additive="base">
                                        <p:cTn id="19" dur="500" fill="hold"/>
                                        <p:tgtEl>
                                          <p:spTgt spid="26625"/>
                                        </p:tgtEl>
                                        <p:attrNameLst>
                                          <p:attrName>ppt_x</p:attrName>
                                        </p:attrNameLst>
                                      </p:cBhvr>
                                      <p:tavLst>
                                        <p:tav tm="0">
                                          <p:val>
                                            <p:strVal val="#ppt_x"/>
                                          </p:val>
                                        </p:tav>
                                        <p:tav tm="100000">
                                          <p:val>
                                            <p:strVal val="#ppt_x"/>
                                          </p:val>
                                        </p:tav>
                                      </p:tavLst>
                                    </p:anim>
                                    <p:anim calcmode="lin" valueType="num">
                                      <p:cBhvr additive="base">
                                        <p:cTn id="20" dur="500" fill="hold"/>
                                        <p:tgtEl>
                                          <p:spTgt spid="266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7"/>
                                        </p:tgtEl>
                                        <p:attrNameLst>
                                          <p:attrName>style.visibility</p:attrName>
                                        </p:attrNameLst>
                                      </p:cBhvr>
                                      <p:to>
                                        <p:strVal val="visible"/>
                                      </p:to>
                                    </p:set>
                                    <p:anim calcmode="lin" valueType="num">
                                      <p:cBhvr additive="base">
                                        <p:cTn id="25" dur="500" fill="hold"/>
                                        <p:tgtEl>
                                          <p:spTgt spid="26627"/>
                                        </p:tgtEl>
                                        <p:attrNameLst>
                                          <p:attrName>ppt_x</p:attrName>
                                        </p:attrNameLst>
                                      </p:cBhvr>
                                      <p:tavLst>
                                        <p:tav tm="0">
                                          <p:val>
                                            <p:strVal val="#ppt_x"/>
                                          </p:val>
                                        </p:tav>
                                        <p:tav tm="100000">
                                          <p:val>
                                            <p:strVal val="#ppt_x"/>
                                          </p:val>
                                        </p:tav>
                                      </p:tavLst>
                                    </p:anim>
                                    <p:anim calcmode="lin" valueType="num">
                                      <p:cBhvr additive="base">
                                        <p:cTn id="26"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52425" y="1327150"/>
            <a:ext cx="8229600" cy="4525963"/>
          </a:xfrm>
        </p:spPr>
        <p:txBody>
          <a:bodyPr/>
          <a:lstStyle/>
          <a:p>
            <a:r>
              <a:rPr lang="zh-CN" altLang="en-US" sz="2800" b="1">
                <a:solidFill>
                  <a:srgbClr val="FF0000"/>
                </a:solidFill>
                <a:sym typeface="+mn-ea"/>
              </a:rPr>
              <a:t>家国情怀</a:t>
            </a:r>
            <a:r>
              <a:rPr lang="zh-CN" altLang="en-US" sz="2800" b="1">
                <a:sym typeface="+mn-ea"/>
              </a:rPr>
              <a:t>实际上是立德树人的重要组成部分。也是</a:t>
            </a:r>
            <a:r>
              <a:rPr lang="zh-CN" altLang="en-US" sz="2800" b="1">
                <a:solidFill>
                  <a:srgbClr val="FF0000"/>
                </a:solidFill>
                <a:sym typeface="+mn-ea"/>
              </a:rPr>
              <a:t>社会主义核心价值观</a:t>
            </a:r>
            <a:r>
              <a:rPr lang="zh-CN" altLang="en-US" sz="2800" b="1">
                <a:sym typeface="+mn-ea"/>
              </a:rPr>
              <a:t>的重要体现。</a:t>
            </a:r>
            <a:endParaRPr lang="zh-CN" altLang="en-US" sz="2800" b="1"/>
          </a:p>
          <a:p>
            <a:endParaRPr lang="zh-CN" altLang="en-US" sz="2800"/>
          </a:p>
        </p:txBody>
      </p:sp>
      <p:sp>
        <p:nvSpPr>
          <p:cNvPr id="9217" name="标题 1"/>
          <p:cNvSpPr>
            <a:spLocks noGrp="1"/>
          </p:cNvSpPr>
          <p:nvPr/>
        </p:nvSpPr>
        <p:spPr>
          <a:xfrm>
            <a:off x="-716200" y="819785"/>
            <a:ext cx="6920865"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1</a:t>
            </a:r>
            <a:r>
              <a:rPr lang="zh-CN" altLang="en-US" sz="2800" b="1" dirty="0" smtClean="0">
                <a:solidFill>
                  <a:srgbClr val="2F2BEF"/>
                </a:solidFill>
                <a:latin typeface="楷体" panose="02010609060101010101" pitchFamily="49" charset="-122"/>
                <a:ea typeface="楷体" panose="02010609060101010101" pitchFamily="49" charset="-122"/>
                <a:sym typeface="+mn-ea"/>
              </a:rPr>
              <a:t>）学科</a:t>
            </a:r>
            <a:r>
              <a:rPr lang="zh-CN" altLang="en-US" sz="2800" b="1" dirty="0">
                <a:solidFill>
                  <a:srgbClr val="2F2BEF"/>
                </a:solidFill>
                <a:latin typeface="楷体" panose="02010609060101010101" pitchFamily="49" charset="-122"/>
                <a:ea typeface="楷体" panose="02010609060101010101" pitchFamily="49" charset="-122"/>
                <a:sym typeface="+mn-ea"/>
              </a:rPr>
              <a:t>核心素养</a:t>
            </a:r>
            <a:r>
              <a:rPr lang="zh-CN" altLang="en-US" sz="2800" b="1" dirty="0" smtClean="0">
                <a:solidFill>
                  <a:srgbClr val="2F2BEF"/>
                </a:solidFill>
                <a:latin typeface="楷体" panose="02010609060101010101" pitchFamily="49" charset="-122"/>
                <a:ea typeface="楷体" panose="02010609060101010101" pitchFamily="49" charset="-122"/>
                <a:sym typeface="+mn-ea"/>
              </a:rPr>
              <a:t>考查</a:t>
            </a:r>
            <a:r>
              <a:rPr lang="en-US" altLang="zh-CN" sz="2800" b="1" dirty="0" smtClean="0">
                <a:solidFill>
                  <a:srgbClr val="2F2BEF"/>
                </a:solidFill>
                <a:latin typeface="楷体" panose="02010609060101010101" pitchFamily="49" charset="-122"/>
                <a:ea typeface="楷体" panose="02010609060101010101" pitchFamily="49" charset="-122"/>
                <a:sym typeface="+mn-ea"/>
              </a:rPr>
              <a:t>--</a:t>
            </a:r>
            <a:r>
              <a:rPr lang="zh-CN" altLang="en-US" sz="2800" b="1" dirty="0">
                <a:solidFill>
                  <a:srgbClr val="FF0000"/>
                </a:solidFill>
                <a:latin typeface="楷体" panose="02010609060101010101" pitchFamily="49" charset="-122"/>
                <a:ea typeface="楷体" panose="02010609060101010101" pitchFamily="49" charset="-122"/>
                <a:sym typeface="+mn-ea"/>
              </a:rPr>
              <a:t>家国情怀</a:t>
            </a:r>
          </a:p>
        </p:txBody>
      </p:sp>
      <p:grpSp>
        <p:nvGrpSpPr>
          <p:cNvPr id="3" name="组合 2"/>
          <p:cNvGrpSpPr/>
          <p:nvPr/>
        </p:nvGrpSpPr>
        <p:grpSpPr>
          <a:xfrm>
            <a:off x="159788" y="361156"/>
            <a:ext cx="8112125" cy="381000"/>
            <a:chOff x="813" y="1733"/>
            <a:chExt cx="12774" cy="600"/>
          </a:xfrm>
        </p:grpSpPr>
        <p:cxnSp>
          <p:nvCxnSpPr>
            <p:cNvPr id="8" name="直接连接符 7"/>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pic>
        <p:nvPicPr>
          <p:cNvPr id="5" name="图片 4"/>
          <p:cNvPicPr>
            <a:picLocks noChangeAspect="1"/>
          </p:cNvPicPr>
          <p:nvPr/>
        </p:nvPicPr>
        <p:blipFill>
          <a:blip r:embed="rId2"/>
          <a:stretch>
            <a:fillRect/>
          </a:stretch>
        </p:blipFill>
        <p:spPr>
          <a:xfrm>
            <a:off x="1027430" y="2216785"/>
            <a:ext cx="6878955" cy="4308475"/>
          </a:xfrm>
          <a:prstGeom prst="rect">
            <a:avLst/>
          </a:prstGeom>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0"/>
            <a:ext cx="8784976" cy="6669360"/>
          </a:xfrm>
        </p:spPr>
        <p:txBody>
          <a:bodyPr wrap="square" lIns="91440" tIns="45720" rIns="91440" bIns="45720" anchor="t"/>
          <a:lstStyle/>
          <a:p>
            <a:r>
              <a:rPr lang="en-US" altLang="zh-CN" dirty="0"/>
              <a:t>2018</a:t>
            </a:r>
            <a:r>
              <a:rPr lang="zh-CN" altLang="zh-CN" dirty="0"/>
              <a:t>年高考历史试题通过精心选取素材，构建试题情境，引导考生增强国家认同和民族自信心、自豪感，坚持唯物史观</a:t>
            </a:r>
            <a:r>
              <a:rPr lang="zh-CN" altLang="zh-CN" dirty="0" smtClean="0"/>
              <a:t>。</a:t>
            </a:r>
            <a:endParaRPr lang="en-US" altLang="zh-CN" dirty="0" smtClean="0"/>
          </a:p>
          <a:p>
            <a:r>
              <a:rPr lang="zh-CN" altLang="zh-CN" dirty="0" smtClean="0"/>
              <a:t>如</a:t>
            </a:r>
            <a:r>
              <a:rPr lang="zh-CN" altLang="zh-CN" dirty="0"/>
              <a:t>文科综合全国</a:t>
            </a:r>
            <a:r>
              <a:rPr lang="en-US" altLang="zh-CN" dirty="0"/>
              <a:t>II</a:t>
            </a:r>
            <a:r>
              <a:rPr lang="zh-CN" altLang="zh-CN" dirty="0"/>
              <a:t>卷第</a:t>
            </a:r>
            <a:r>
              <a:rPr lang="en-US" altLang="zh-CN" dirty="0"/>
              <a:t>42</a:t>
            </a:r>
            <a:r>
              <a:rPr lang="zh-CN" altLang="zh-CN" dirty="0"/>
              <a:t>题讲述了近代著名洋务企业汉阳铁厂的建立、投产过程，反映出近代中华民族所遭遇的艰难曲折和中国人民的伟大奋斗精神，激励考生为实现</a:t>
            </a:r>
            <a:r>
              <a:rPr lang="zh-CN" altLang="zh-CN" dirty="0">
                <a:solidFill>
                  <a:srgbClr val="FF0000"/>
                </a:solidFill>
              </a:rPr>
              <a:t>民族复兴不断开拓进取</a:t>
            </a:r>
            <a:r>
              <a:rPr lang="zh-CN" altLang="zh-CN" dirty="0" smtClean="0"/>
              <a:t>。</a:t>
            </a:r>
            <a:endParaRPr lang="en-US" altLang="zh-CN" dirty="0" smtClean="0"/>
          </a:p>
          <a:p>
            <a:r>
              <a:rPr lang="zh-CN" altLang="zh-CN" dirty="0" smtClean="0"/>
              <a:t>文科</a:t>
            </a:r>
            <a:r>
              <a:rPr lang="zh-CN" altLang="zh-CN" dirty="0"/>
              <a:t>综合全国</a:t>
            </a:r>
            <a:r>
              <a:rPr lang="en-US" altLang="zh-CN" dirty="0"/>
              <a:t>II</a:t>
            </a:r>
            <a:r>
              <a:rPr lang="zh-CN" altLang="zh-CN" dirty="0"/>
              <a:t>卷第</a:t>
            </a:r>
            <a:r>
              <a:rPr lang="en-US" altLang="zh-CN" dirty="0"/>
              <a:t>27</a:t>
            </a:r>
            <a:r>
              <a:rPr lang="zh-CN" altLang="zh-CN" dirty="0"/>
              <a:t>题呈现了传统戏曲昆曲的</a:t>
            </a:r>
            <a:r>
              <a:rPr lang="zh-CN" altLang="zh-CN" dirty="0">
                <a:solidFill>
                  <a:srgbClr val="FF0000"/>
                </a:solidFill>
              </a:rPr>
              <a:t>精美与</a:t>
            </a:r>
            <a:r>
              <a:rPr lang="zh-CN" altLang="zh-CN" dirty="0" smtClean="0">
                <a:solidFill>
                  <a:srgbClr val="FF0000"/>
                </a:solidFill>
              </a:rPr>
              <a:t>雅致</a:t>
            </a:r>
            <a:r>
              <a:rPr lang="zh-CN" altLang="en-US" dirty="0" smtClean="0"/>
              <a:t>。</a:t>
            </a:r>
            <a:endParaRPr lang="en-US" altLang="zh-CN" dirty="0" smtClean="0"/>
          </a:p>
          <a:p>
            <a:r>
              <a:rPr lang="zh-CN" altLang="zh-CN" dirty="0" smtClean="0"/>
              <a:t>文科</a:t>
            </a:r>
            <a:r>
              <a:rPr lang="zh-CN" altLang="zh-CN" dirty="0"/>
              <a:t>综合全国</a:t>
            </a:r>
            <a:r>
              <a:rPr lang="en-US" altLang="zh-CN" dirty="0"/>
              <a:t>III</a:t>
            </a:r>
            <a:r>
              <a:rPr lang="zh-CN" altLang="zh-CN" dirty="0"/>
              <a:t>卷第</a:t>
            </a:r>
            <a:r>
              <a:rPr lang="en-US" altLang="zh-CN" dirty="0"/>
              <a:t>26</a:t>
            </a:r>
            <a:r>
              <a:rPr lang="zh-CN" altLang="zh-CN" dirty="0"/>
              <a:t>题叙述了我国古代药学的发展脉络，考查了考生对</a:t>
            </a:r>
            <a:r>
              <a:rPr lang="zh-CN" altLang="zh-CN" dirty="0">
                <a:solidFill>
                  <a:srgbClr val="FF0000"/>
                </a:solidFill>
              </a:rPr>
              <a:t>传统文化</a:t>
            </a:r>
            <a:r>
              <a:rPr lang="zh-CN" altLang="zh-CN" dirty="0"/>
              <a:t>的认识能力。</a:t>
            </a:r>
          </a:p>
          <a:p>
            <a:pPr eaLnBrk="1" hangingPunct="1"/>
            <a:endParaRPr lang="zh-CN" altLang="en-US" sz="2800" dirty="0">
              <a:solidFill>
                <a:srgbClr val="0000CC"/>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amond(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amond(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566221" y="730250"/>
            <a:ext cx="494188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2</a:t>
            </a:r>
            <a:r>
              <a:rPr lang="zh-CN" altLang="en-US" sz="2800" b="1" dirty="0" smtClean="0">
                <a:solidFill>
                  <a:srgbClr val="2F2BEF"/>
                </a:solidFill>
                <a:latin typeface="楷体" panose="02010609060101010101" pitchFamily="49" charset="-122"/>
                <a:ea typeface="楷体" panose="02010609060101010101" pitchFamily="49" charset="-122"/>
                <a:sym typeface="+mn-ea"/>
              </a:rPr>
              <a:t>）重视知识新角度考查</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4" name="内容占位符 3"/>
          <p:cNvSpPr>
            <a:spLocks noGrp="1"/>
          </p:cNvSpPr>
          <p:nvPr>
            <p:ph idx="1"/>
          </p:nvPr>
        </p:nvSpPr>
        <p:spPr>
          <a:xfrm>
            <a:off x="289973" y="1600200"/>
            <a:ext cx="8396827" cy="4997152"/>
          </a:xfrm>
        </p:spPr>
        <p:txBody>
          <a:bodyPr/>
          <a:lstStyle/>
          <a:p>
            <a:r>
              <a:rPr lang="zh-CN" altLang="en-US" sz="2800" b="1" dirty="0"/>
              <a:t>教育部考试中心主任姜钢曾撰文指出，</a:t>
            </a:r>
            <a:r>
              <a:rPr lang="zh-CN" altLang="en-US" sz="2800" b="1" dirty="0">
                <a:solidFill>
                  <a:srgbClr val="FF0000"/>
                </a:solidFill>
              </a:rPr>
              <a:t>多角度</a:t>
            </a:r>
            <a:r>
              <a:rPr lang="zh-CN" altLang="en-US" sz="2800" b="1" dirty="0"/>
              <a:t>综合运用相关学科原理和方法探究问题，</a:t>
            </a:r>
            <a:r>
              <a:rPr lang="zh-CN" altLang="en-US" sz="2800" b="1" dirty="0">
                <a:solidFill>
                  <a:srgbClr val="FF0000"/>
                </a:solidFill>
              </a:rPr>
              <a:t>辨析不同观点</a:t>
            </a:r>
            <a:r>
              <a:rPr lang="zh-CN" altLang="en-US" sz="2800" b="1" dirty="0"/>
              <a:t>，符合逻辑、规范地进行表达和阐释，或者能够找到新发现、</a:t>
            </a:r>
            <a:r>
              <a:rPr lang="zh-CN" altLang="en-US" sz="2800" b="1" dirty="0" smtClean="0"/>
              <a:t>得出新规律、</a:t>
            </a:r>
            <a:r>
              <a:rPr lang="zh-CN" altLang="en-US" sz="2800" b="1" dirty="0"/>
              <a:t>提出新结论。</a:t>
            </a:r>
          </a:p>
          <a:p>
            <a:r>
              <a:rPr lang="zh-CN" altLang="en-US" sz="2800" b="1" dirty="0"/>
              <a:t>《普通高中历史课程标准（征求意见稿）》指出，普通高中历史课程是在义务教育历史课程的基础上，进一步用历史唯物主义观点，</a:t>
            </a:r>
            <a:r>
              <a:rPr lang="zh-CN" altLang="en-US" sz="2800" b="1" dirty="0">
                <a:solidFill>
                  <a:srgbClr val="FF0000"/>
                </a:solidFill>
              </a:rPr>
              <a:t>多角度</a:t>
            </a:r>
            <a:r>
              <a:rPr lang="zh-CN" altLang="en-US" sz="2800" b="1" dirty="0"/>
              <a:t>地反映历史演进的基本过程，展现人类在历史上创造的文明成果，揭示人类历史发展的基本规律和大趋势。</a:t>
            </a:r>
          </a:p>
          <a:p>
            <a:r>
              <a:rPr lang="zh-CN" altLang="en-US" sz="2800" b="1" dirty="0"/>
              <a:t>这两者都强调</a:t>
            </a:r>
            <a:r>
              <a:rPr lang="zh-CN" altLang="en-US" sz="2800" b="1" dirty="0">
                <a:solidFill>
                  <a:srgbClr val="FF0000"/>
                </a:solidFill>
              </a:rPr>
              <a:t>多角度理解历史</a:t>
            </a:r>
            <a:r>
              <a:rPr lang="zh-CN" altLang="en-US" sz="2800" b="1"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395536" y="256912"/>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725205" y="593419"/>
            <a:ext cx="4422860"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2</a:t>
            </a:r>
            <a:r>
              <a:rPr lang="zh-CN" altLang="en-US" sz="2800" b="1" dirty="0" smtClean="0">
                <a:solidFill>
                  <a:srgbClr val="2F2BEF"/>
                </a:solidFill>
                <a:latin typeface="楷体" panose="02010609060101010101" pitchFamily="49" charset="-122"/>
                <a:ea typeface="楷体" panose="02010609060101010101" pitchFamily="49" charset="-122"/>
                <a:sym typeface="+mn-ea"/>
              </a:rPr>
              <a:t>）重视知识新角度考查</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4" name="内容占位符 3"/>
          <p:cNvSpPr>
            <a:spLocks noGrp="1"/>
          </p:cNvSpPr>
          <p:nvPr>
            <p:ph idx="1"/>
          </p:nvPr>
        </p:nvSpPr>
        <p:spPr>
          <a:xfrm>
            <a:off x="107504" y="1556792"/>
            <a:ext cx="8892480" cy="4896544"/>
          </a:xfrm>
        </p:spPr>
        <p:txBody>
          <a:bodyPr/>
          <a:lstStyle/>
          <a:p>
            <a:r>
              <a:rPr lang="en-US" altLang="zh-CN" sz="2400" b="1" dirty="0"/>
              <a:t>24</a:t>
            </a:r>
            <a:r>
              <a:rPr lang="zh-CN" altLang="en-US" sz="2400" b="1" dirty="0"/>
              <a:t>题</a:t>
            </a:r>
            <a:r>
              <a:rPr lang="zh-CN" altLang="en-US" sz="2400" b="1" dirty="0" smtClean="0"/>
              <a:t>从</a:t>
            </a:r>
            <a:r>
              <a:rPr lang="zh-CN" altLang="zh-CN" sz="2400" dirty="0"/>
              <a:t>《墨子》中关于一些数学和物理知识的记载</a:t>
            </a:r>
            <a:r>
              <a:rPr lang="zh-CN" altLang="en-US" sz="2400" b="1" dirty="0" smtClean="0"/>
              <a:t>的</a:t>
            </a:r>
            <a:r>
              <a:rPr lang="zh-CN" altLang="en-US" sz="2400" b="1" dirty="0"/>
              <a:t>角度</a:t>
            </a:r>
            <a:r>
              <a:rPr lang="zh-CN" altLang="en-US" sz="2400" b="1" dirty="0" smtClean="0"/>
              <a:t>看</a:t>
            </a:r>
            <a:r>
              <a:rPr lang="zh-CN" altLang="en-US" sz="2400" b="1" dirty="0" smtClean="0">
                <a:solidFill>
                  <a:srgbClr val="FF0000"/>
                </a:solidFill>
              </a:rPr>
              <a:t>墨子的思想</a:t>
            </a:r>
            <a:r>
              <a:rPr lang="zh-CN" altLang="en-US" sz="2400" b="1" dirty="0" smtClean="0"/>
              <a:t>；</a:t>
            </a:r>
            <a:endParaRPr lang="zh-CN" altLang="en-US" sz="2400" b="1" dirty="0"/>
          </a:p>
          <a:p>
            <a:r>
              <a:rPr lang="en-US" altLang="zh-CN" sz="2400" b="1" dirty="0"/>
              <a:t>25</a:t>
            </a:r>
            <a:r>
              <a:rPr lang="zh-CN" altLang="en-US" sz="2400" b="1" dirty="0"/>
              <a:t>题</a:t>
            </a:r>
            <a:r>
              <a:rPr lang="zh-CN" altLang="en-US" sz="2400" b="1" dirty="0" smtClean="0"/>
              <a:t>从</a:t>
            </a:r>
            <a:r>
              <a:rPr lang="zh-CN" altLang="zh-CN" sz="2400" dirty="0"/>
              <a:t>唐朝“安史之乱”后百余年间的藩镇基本情况</a:t>
            </a:r>
            <a:r>
              <a:rPr lang="zh-CN" altLang="en-US" sz="2400" b="1" dirty="0" smtClean="0"/>
              <a:t>看</a:t>
            </a:r>
            <a:r>
              <a:rPr lang="zh-CN" altLang="zh-CN" sz="2400" b="1" dirty="0">
                <a:solidFill>
                  <a:srgbClr val="FF0000"/>
                </a:solidFill>
              </a:rPr>
              <a:t>藩镇</a:t>
            </a:r>
            <a:r>
              <a:rPr lang="zh-CN" altLang="en-US" sz="2400" b="1" dirty="0" smtClean="0">
                <a:solidFill>
                  <a:srgbClr val="FF0000"/>
                </a:solidFill>
              </a:rPr>
              <a:t>的历史作用</a:t>
            </a:r>
            <a:r>
              <a:rPr lang="zh-CN" altLang="en-US" sz="2400" b="1" dirty="0" smtClean="0"/>
              <a:t>；</a:t>
            </a:r>
            <a:endParaRPr lang="zh-CN" altLang="en-US" sz="2400" b="1" dirty="0"/>
          </a:p>
          <a:p>
            <a:r>
              <a:rPr lang="en-US" altLang="zh-CN" sz="2400" b="1" dirty="0"/>
              <a:t>26</a:t>
            </a:r>
            <a:r>
              <a:rPr lang="zh-CN" altLang="en-US" sz="2400" b="1" dirty="0"/>
              <a:t>题</a:t>
            </a:r>
            <a:r>
              <a:rPr lang="zh-CN" altLang="en-US" sz="2400" b="1" dirty="0" smtClean="0"/>
              <a:t>从</a:t>
            </a:r>
            <a:r>
              <a:rPr lang="zh-CN" altLang="zh-CN" sz="2400" dirty="0"/>
              <a:t>在今四川井研县一带山谷中，密布着成百上千个采用新制盐技术的竹筒井</a:t>
            </a:r>
            <a:r>
              <a:rPr lang="zh-CN" altLang="en-US" sz="2400" b="1" dirty="0" smtClean="0"/>
              <a:t>的</a:t>
            </a:r>
            <a:r>
              <a:rPr lang="zh-CN" altLang="en-US" sz="2400" b="1" dirty="0"/>
              <a:t>历史叙述</a:t>
            </a:r>
            <a:r>
              <a:rPr lang="zh-CN" altLang="en-US" sz="2400" b="1" dirty="0" smtClean="0"/>
              <a:t>看</a:t>
            </a:r>
            <a:r>
              <a:rPr lang="zh-CN" altLang="zh-CN" sz="2400" b="1" dirty="0">
                <a:solidFill>
                  <a:srgbClr val="FF0000"/>
                </a:solidFill>
              </a:rPr>
              <a:t>北宋民营手工业发展</a:t>
            </a:r>
            <a:r>
              <a:rPr lang="zh-CN" altLang="en-US" sz="2400" b="1" dirty="0" smtClean="0"/>
              <a:t>；</a:t>
            </a:r>
            <a:endParaRPr lang="zh-CN" altLang="en-US" sz="2400" b="1" dirty="0"/>
          </a:p>
          <a:p>
            <a:r>
              <a:rPr lang="en-US" altLang="zh-CN" sz="2400" b="1" dirty="0"/>
              <a:t>27</a:t>
            </a:r>
            <a:r>
              <a:rPr lang="zh-CN" altLang="en-US" sz="2400" b="1" dirty="0"/>
              <a:t>题</a:t>
            </a:r>
            <a:r>
              <a:rPr lang="zh-CN" altLang="en-US" sz="2400" b="1" dirty="0" smtClean="0"/>
              <a:t>从</a:t>
            </a:r>
            <a:r>
              <a:rPr lang="zh-CN" altLang="zh-CN" sz="2400" dirty="0"/>
              <a:t>郑和下西洋时外国使臣随船向明政府贡献的奇珍异兽</a:t>
            </a:r>
            <a:r>
              <a:rPr lang="zh-CN" altLang="en-US" sz="2400" b="1" dirty="0" smtClean="0"/>
              <a:t>看</a:t>
            </a:r>
            <a:r>
              <a:rPr lang="zh-CN" altLang="zh-CN" sz="2400" b="1" dirty="0">
                <a:solidFill>
                  <a:srgbClr val="FF0000"/>
                </a:solidFill>
              </a:rPr>
              <a:t>明代朝贡贸易</a:t>
            </a:r>
            <a:r>
              <a:rPr lang="zh-CN" altLang="en-US" sz="2400" b="1" dirty="0" smtClean="0"/>
              <a:t>；</a:t>
            </a:r>
            <a:endParaRPr lang="zh-CN" altLang="en-US" sz="2400" b="1" dirty="0"/>
          </a:p>
          <a:p>
            <a:r>
              <a:rPr lang="en-US" altLang="zh-CN" sz="2400" b="1" dirty="0" smtClean="0"/>
              <a:t>28</a:t>
            </a:r>
            <a:r>
              <a:rPr lang="zh-CN" altLang="en-US" sz="2400" b="1" dirty="0" smtClean="0"/>
              <a:t>题从</a:t>
            </a:r>
            <a:r>
              <a:rPr lang="zh-CN" altLang="zh-CN" sz="2400" dirty="0"/>
              <a:t>甲午战争期间清政府与日本在舆论宣传策略方面态度差异的对比，引导考生认识外交宣传在引导</a:t>
            </a:r>
            <a:r>
              <a:rPr lang="zh-CN" altLang="zh-CN" sz="2400" b="1" dirty="0">
                <a:solidFill>
                  <a:srgbClr val="FF0000"/>
                </a:solidFill>
              </a:rPr>
              <a:t>国际舆论方面</a:t>
            </a:r>
            <a:r>
              <a:rPr lang="zh-CN" altLang="zh-CN" sz="2400" dirty="0"/>
              <a:t>的</a:t>
            </a:r>
            <a:r>
              <a:rPr lang="zh-CN" altLang="zh-CN" sz="2400" dirty="0" smtClean="0"/>
              <a:t>重要性</a:t>
            </a:r>
            <a:r>
              <a:rPr lang="zh-CN" altLang="en-US" sz="2400" b="1" dirty="0" smtClean="0"/>
              <a:t>。</a:t>
            </a:r>
            <a:endParaRPr lang="zh-CN" altLang="en-US" sz="2400" b="1" dirty="0"/>
          </a:p>
          <a:p>
            <a:r>
              <a:rPr lang="en-US" altLang="zh-CN" sz="2400" b="1" dirty="0" smtClean="0"/>
              <a:t>29</a:t>
            </a:r>
            <a:r>
              <a:rPr lang="zh-CN" altLang="en-US" sz="2400" b="1" dirty="0" smtClean="0"/>
              <a:t>题从</a:t>
            </a:r>
            <a:r>
              <a:rPr lang="zh-CN" altLang="zh-CN" sz="2400" dirty="0"/>
              <a:t>社会主义是否合适中国国情的争论</a:t>
            </a:r>
            <a:r>
              <a:rPr lang="zh-CN" altLang="en-US" sz="2400" b="1" dirty="0" smtClean="0"/>
              <a:t>看</a:t>
            </a:r>
            <a:r>
              <a:rPr lang="zh-CN" altLang="zh-CN" sz="2400" b="1" dirty="0">
                <a:solidFill>
                  <a:srgbClr val="FF0000"/>
                </a:solidFill>
              </a:rPr>
              <a:t>中国共产党的成立</a:t>
            </a:r>
            <a:r>
              <a:rPr lang="zh-CN" altLang="en-US" sz="2400" b="1" dirty="0" smtClean="0"/>
              <a:t>；</a:t>
            </a:r>
            <a:endParaRPr lang="zh-CN" altLang="en-US" sz="24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80" name="Rectangle 33"/>
          <p:cNvSpPr>
            <a:spLocks noGrp="1"/>
          </p:cNvSpPr>
          <p:nvPr/>
        </p:nvSpPr>
        <p:spPr>
          <a:xfrm>
            <a:off x="1074454" y="23159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（二）</a:t>
            </a:r>
            <a:r>
              <a:rPr lang="zh-CN" altLang="en-US" sz="4400" b="1" dirty="0">
                <a:latin typeface="华文行楷" panose="02010800040101010101" charset="-122"/>
                <a:ea typeface="华文行楷" panose="02010800040101010101" charset="-122"/>
              </a:rPr>
              <a:t>考纲分析</a:t>
            </a:r>
          </a:p>
        </p:txBody>
      </p:sp>
      <p:grpSp>
        <p:nvGrpSpPr>
          <p:cNvPr id="83982" name="组合 3"/>
          <p:cNvGrpSpPr/>
          <p:nvPr/>
        </p:nvGrpSpPr>
        <p:grpSpPr>
          <a:xfrm>
            <a:off x="516573" y="551656"/>
            <a:ext cx="8112125" cy="381000"/>
            <a:chOff x="813" y="1733"/>
            <a:chExt cx="12774" cy="600"/>
          </a:xfrm>
        </p:grpSpPr>
        <p:cxnSp>
          <p:nvCxnSpPr>
            <p:cNvPr id="7" name="直接连接符 6"/>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3" name="椭圆 102"/>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6147" name="文本占位符 6146"/>
          <p:cNvSpPr>
            <a:spLocks noGrp="1"/>
          </p:cNvSpPr>
          <p:nvPr>
            <p:ph type="body" idx="4294967295"/>
          </p:nvPr>
        </p:nvSpPr>
        <p:spPr>
          <a:xfrm>
            <a:off x="4074437" y="551656"/>
            <a:ext cx="4824536" cy="4968875"/>
          </a:xfrm>
        </p:spPr>
        <p:txBody>
          <a:bodyPr/>
          <a:lstStyle/>
          <a:p>
            <a:pPr marL="0" indent="0">
              <a:buNone/>
            </a:pPr>
            <a:endParaRPr lang="en-US" altLang="zh-CN" sz="2400" b="1" dirty="0" smtClean="0">
              <a:latin typeface="楷体_GB2312" panose="02010609030101010101" pitchFamily="49" charset="-122"/>
              <a:ea typeface="楷体_GB2312" panose="02010609030101010101" pitchFamily="49" charset="-122"/>
            </a:endParaRPr>
          </a:p>
          <a:p>
            <a:pPr marL="0" indent="0">
              <a:buNone/>
            </a:pPr>
            <a:r>
              <a:rPr lang="zh-CN" altLang="en-US" b="1" dirty="0" smtClean="0">
                <a:latin typeface="楷体" panose="02010609060101010101" pitchFamily="49" charset="-122"/>
                <a:ea typeface="楷体" panose="02010609060101010101" pitchFamily="49" charset="-122"/>
              </a:rPr>
              <a:t>普通</a:t>
            </a:r>
            <a:r>
              <a:rPr lang="zh-CN" altLang="en-US" b="1" dirty="0">
                <a:latin typeface="楷体" panose="02010609060101010101" pitchFamily="49" charset="-122"/>
                <a:ea typeface="楷体" panose="02010609060101010101" pitchFamily="49" charset="-122"/>
              </a:rPr>
              <a:t>高等学校招生全国统一考试大纲（以下简称</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考试大纲</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）是高考命题的</a:t>
            </a:r>
            <a:r>
              <a:rPr lang="zh-CN" altLang="en-US" b="1" dirty="0">
                <a:solidFill>
                  <a:srgbClr val="FF0000"/>
                </a:solidFill>
                <a:latin typeface="楷体" panose="02010609060101010101" pitchFamily="49" charset="-122"/>
                <a:ea typeface="楷体" panose="02010609060101010101" pitchFamily="49" charset="-122"/>
              </a:rPr>
              <a:t>规范性文件和标准</a:t>
            </a:r>
            <a:r>
              <a:rPr lang="zh-CN" altLang="en-US" b="1" dirty="0">
                <a:latin typeface="楷体" panose="02010609060101010101" pitchFamily="49" charset="-122"/>
                <a:ea typeface="楷体" panose="02010609060101010101" pitchFamily="49" charset="-122"/>
              </a:rPr>
              <a:t>，是</a:t>
            </a:r>
            <a:r>
              <a:rPr lang="zh-CN" altLang="en-US" b="1" dirty="0">
                <a:solidFill>
                  <a:srgbClr val="FF0000"/>
                </a:solidFill>
                <a:latin typeface="楷体" panose="02010609060101010101" pitchFamily="49" charset="-122"/>
                <a:ea typeface="楷体" panose="02010609060101010101" pitchFamily="49" charset="-122"/>
              </a:rPr>
              <a:t>考试评价、复习备考</a:t>
            </a:r>
            <a:r>
              <a:rPr lang="zh-CN" altLang="en-US" b="1" dirty="0">
                <a:latin typeface="楷体" panose="02010609060101010101" pitchFamily="49" charset="-122"/>
                <a:ea typeface="楷体" panose="02010609060101010101" pitchFamily="49" charset="-122"/>
              </a:rPr>
              <a:t>的依据</a:t>
            </a:r>
            <a:r>
              <a:rPr lang="zh-CN" altLang="en-US" b="1" dirty="0" smtClean="0">
                <a:latin typeface="楷体" panose="02010609060101010101" pitchFamily="49" charset="-122"/>
                <a:ea typeface="楷体" panose="02010609060101010101" pitchFamily="49" charset="-122"/>
              </a:rPr>
              <a:t>。</a:t>
            </a:r>
            <a:endParaRPr lang="en-US" altLang="zh-CN" b="1" dirty="0" smtClean="0">
              <a:latin typeface="楷体_GB2312" panose="02010609030101010101" pitchFamily="49" charset="-122"/>
              <a:ea typeface="楷体_GB2312" panose="02010609030101010101" pitchFamily="49" charset="-122"/>
            </a:endParaRPr>
          </a:p>
          <a:p>
            <a:pPr marL="0" indent="0">
              <a:buNone/>
            </a:pPr>
            <a:r>
              <a:rPr lang="zh-CN" altLang="en-US" b="1" dirty="0" smtClean="0">
                <a:latin typeface="楷体" panose="02010609060101010101" pitchFamily="49" charset="-122"/>
                <a:ea typeface="楷体" panose="02010609060101010101" pitchFamily="49" charset="-122"/>
              </a:rPr>
              <a:t>历史</a:t>
            </a:r>
            <a:r>
              <a:rPr lang="zh-CN" altLang="en-US" b="1" dirty="0">
                <a:latin typeface="楷体" panose="02010609060101010101" pitchFamily="49" charset="-122"/>
                <a:ea typeface="楷体" panose="02010609060101010101" pitchFamily="49" charset="-122"/>
              </a:rPr>
              <a:t>学科考查对基本历史知识的掌握程度</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考查</a:t>
            </a:r>
            <a:r>
              <a:rPr lang="zh-CN" altLang="en-US" b="1" dirty="0">
                <a:solidFill>
                  <a:srgbClr val="2F2BEF"/>
                </a:solidFill>
                <a:latin typeface="楷体" panose="02010609060101010101" pitchFamily="49" charset="-122"/>
                <a:ea typeface="楷体" panose="02010609060101010101" pitchFamily="49" charset="-122"/>
              </a:rPr>
              <a:t>学科素养</a:t>
            </a:r>
            <a:r>
              <a:rPr lang="zh-CN" altLang="en-US" b="1" dirty="0">
                <a:latin typeface="楷体" panose="02010609060101010101" pitchFamily="49" charset="-122"/>
                <a:ea typeface="楷体" panose="02010609060101010101" pitchFamily="49" charset="-122"/>
              </a:rPr>
              <a:t>和学习潜力</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注重考查在唯物史观指导下运用</a:t>
            </a:r>
            <a:r>
              <a:rPr lang="zh-CN" altLang="en-US" b="1" dirty="0">
                <a:solidFill>
                  <a:srgbClr val="2F2BEF"/>
                </a:solidFill>
                <a:latin typeface="楷体" panose="02010609060101010101" pitchFamily="49" charset="-122"/>
                <a:ea typeface="楷体" panose="02010609060101010101" pitchFamily="49" charset="-122"/>
              </a:rPr>
              <a:t>学科思维</a:t>
            </a:r>
            <a:r>
              <a:rPr lang="zh-CN" altLang="en-US" b="1" dirty="0">
                <a:latin typeface="楷体" panose="02010609060101010101" pitchFamily="49" charset="-122"/>
                <a:ea typeface="楷体" panose="02010609060101010101" pitchFamily="49" charset="-122"/>
              </a:rPr>
              <a:t>和学科方法</a:t>
            </a:r>
            <a:r>
              <a:rPr lang="zh-CN" altLang="en-US" b="1" dirty="0">
                <a:solidFill>
                  <a:srgbClr val="2F2BEF"/>
                </a:solidFill>
                <a:latin typeface="楷体" panose="02010609060101010101" pitchFamily="49" charset="-122"/>
                <a:ea typeface="楷体" panose="02010609060101010101" pitchFamily="49" charset="-122"/>
              </a:rPr>
              <a:t>发现问题、分析问题、解决问题</a:t>
            </a:r>
            <a:r>
              <a:rPr lang="zh-CN" altLang="en-US" b="1" dirty="0">
                <a:latin typeface="楷体" panose="02010609060101010101" pitchFamily="49" charset="-122"/>
                <a:ea typeface="楷体" panose="02010609060101010101" pitchFamily="49" charset="-122"/>
              </a:rPr>
              <a:t>的能力。</a:t>
            </a:r>
            <a:endParaRPr lang="en-US" altLang="zh-CN" b="1" dirty="0">
              <a:latin typeface="楷体" panose="02010609060101010101" pitchFamily="49" charset="-122"/>
              <a:ea typeface="楷体" panose="02010609060101010101" pitchFamily="49" charset="-122"/>
            </a:endParaRPr>
          </a:p>
        </p:txBody>
      </p:sp>
      <p:pic>
        <p:nvPicPr>
          <p:cNvPr id="276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28716"/>
            <a:ext cx="3881258" cy="5528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ip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95536" y="256912"/>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725205" y="593419"/>
            <a:ext cx="463888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2</a:t>
            </a:r>
            <a:r>
              <a:rPr lang="zh-CN" altLang="en-US" sz="2800" b="1" dirty="0" smtClean="0">
                <a:solidFill>
                  <a:srgbClr val="2F2BEF"/>
                </a:solidFill>
                <a:latin typeface="楷体" panose="02010609060101010101" pitchFamily="49" charset="-122"/>
                <a:ea typeface="楷体" panose="02010609060101010101" pitchFamily="49" charset="-122"/>
                <a:sym typeface="+mn-ea"/>
              </a:rPr>
              <a:t>）重视知识新角度考查</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4" name="内容占位符 3"/>
          <p:cNvSpPr>
            <a:spLocks noGrp="1"/>
          </p:cNvSpPr>
          <p:nvPr>
            <p:ph idx="1"/>
          </p:nvPr>
        </p:nvSpPr>
        <p:spPr>
          <a:xfrm>
            <a:off x="0" y="1309382"/>
            <a:ext cx="9144000" cy="5287970"/>
          </a:xfrm>
        </p:spPr>
        <p:txBody>
          <a:bodyPr/>
          <a:lstStyle/>
          <a:p>
            <a:r>
              <a:rPr lang="en-US" altLang="zh-CN" sz="2800" b="1" dirty="0" smtClean="0"/>
              <a:t>30</a:t>
            </a:r>
            <a:r>
              <a:rPr lang="zh-CN" altLang="en-US" sz="2800" b="1" dirty="0" smtClean="0"/>
              <a:t>题从</a:t>
            </a:r>
            <a:r>
              <a:rPr lang="zh-CN" altLang="zh-CN" sz="2800" dirty="0"/>
              <a:t>中共不以束缚手脚的条件来换取西方国家的承认</a:t>
            </a:r>
            <a:r>
              <a:rPr lang="zh-CN" altLang="en-US" sz="2800" b="1" dirty="0" smtClean="0"/>
              <a:t>看</a:t>
            </a:r>
            <a:r>
              <a:rPr lang="zh-CN" altLang="zh-CN" sz="2800" b="1" dirty="0">
                <a:solidFill>
                  <a:srgbClr val="FF0000"/>
                </a:solidFill>
              </a:rPr>
              <a:t>独立自主的外交政策</a:t>
            </a:r>
            <a:r>
              <a:rPr lang="zh-CN" altLang="en-US" sz="2800" b="1" dirty="0" smtClean="0"/>
              <a:t>；</a:t>
            </a:r>
            <a:endParaRPr lang="en-US" altLang="zh-CN" sz="2800" b="1" dirty="0" smtClean="0"/>
          </a:p>
          <a:p>
            <a:r>
              <a:rPr lang="en-US" altLang="zh-CN" sz="2800" b="1" dirty="0" smtClean="0"/>
              <a:t>31</a:t>
            </a:r>
            <a:r>
              <a:rPr lang="zh-CN" altLang="en-US" sz="2800" b="1" dirty="0" smtClean="0"/>
              <a:t>题</a:t>
            </a:r>
            <a:r>
              <a:rPr lang="zh-CN" altLang="en-US" sz="2800" b="1" dirty="0"/>
              <a:t>从</a:t>
            </a:r>
            <a:r>
              <a:rPr lang="en-US" altLang="zh-CN" sz="2800" dirty="0" smtClean="0"/>
              <a:t>1953</a:t>
            </a:r>
            <a:r>
              <a:rPr lang="zh-CN" altLang="zh-CN" sz="2800" dirty="0"/>
              <a:t>年的一幅漫画，描绘了资源勘探队员来到</a:t>
            </a:r>
            <a:r>
              <a:rPr lang="zh-CN" altLang="zh-CN" sz="2800" dirty="0" smtClean="0"/>
              <a:t>深山</a:t>
            </a:r>
            <a:r>
              <a:rPr lang="zh-CN" altLang="en-US" sz="2800" b="1" dirty="0" smtClean="0"/>
              <a:t>看</a:t>
            </a:r>
            <a:r>
              <a:rPr lang="zh-CN" altLang="zh-CN" sz="2800" dirty="0">
                <a:solidFill>
                  <a:srgbClr val="FF0000"/>
                </a:solidFill>
              </a:rPr>
              <a:t>一五</a:t>
            </a:r>
            <a:r>
              <a:rPr lang="zh-CN" altLang="zh-CN" sz="2800" dirty="0" smtClean="0">
                <a:solidFill>
                  <a:srgbClr val="FF0000"/>
                </a:solidFill>
              </a:rPr>
              <a:t>计划</a:t>
            </a:r>
            <a:r>
              <a:rPr lang="en-US" altLang="zh-CN" sz="2800" b="1" dirty="0" smtClean="0">
                <a:solidFill>
                  <a:srgbClr val="FF0000"/>
                </a:solidFill>
              </a:rPr>
              <a:t>.</a:t>
            </a:r>
            <a:endParaRPr lang="zh-CN" altLang="en-US" sz="2800" b="1" dirty="0">
              <a:solidFill>
                <a:srgbClr val="FF0000"/>
              </a:solidFill>
            </a:endParaRPr>
          </a:p>
          <a:p>
            <a:r>
              <a:rPr lang="en-US" altLang="zh-CN" sz="2800" b="1" dirty="0"/>
              <a:t>32</a:t>
            </a:r>
            <a:r>
              <a:rPr lang="zh-CN" altLang="en-US" sz="2800" b="1" dirty="0"/>
              <a:t>题</a:t>
            </a:r>
            <a:r>
              <a:rPr lang="zh-CN" altLang="en-US" sz="2800" b="1" dirty="0" smtClean="0"/>
              <a:t>从</a:t>
            </a:r>
            <a:r>
              <a:rPr lang="zh-CN" altLang="zh-CN" sz="2800" dirty="0"/>
              <a:t>梭伦更注重人的道德而非外在的财富</a:t>
            </a:r>
            <a:r>
              <a:rPr lang="zh-CN" altLang="en-US" sz="2800" b="1" dirty="0" smtClean="0"/>
              <a:t>看</a:t>
            </a:r>
            <a:r>
              <a:rPr lang="zh-CN" altLang="en-US" sz="2800" dirty="0">
                <a:solidFill>
                  <a:srgbClr val="FF0000"/>
                </a:solidFill>
              </a:rPr>
              <a:t>人文主义思想</a:t>
            </a:r>
            <a:r>
              <a:rPr lang="zh-CN" altLang="en-US" sz="2800" b="1" dirty="0"/>
              <a:t>起源；</a:t>
            </a:r>
          </a:p>
          <a:p>
            <a:r>
              <a:rPr lang="en-US" altLang="zh-CN" sz="2800" b="1" dirty="0"/>
              <a:t>33</a:t>
            </a:r>
            <a:r>
              <a:rPr lang="zh-CN" altLang="en-US" sz="2800" b="1" dirty="0"/>
              <a:t>题</a:t>
            </a:r>
            <a:r>
              <a:rPr lang="zh-CN" altLang="en-US" sz="2800" b="1" dirty="0" smtClean="0"/>
              <a:t>从</a:t>
            </a:r>
            <a:r>
              <a:rPr lang="zh-CN" altLang="zh-CN" sz="2800" dirty="0"/>
              <a:t>正义者同盟改名为共产主义者同盟</a:t>
            </a:r>
            <a:r>
              <a:rPr lang="zh-CN" altLang="en-US" sz="2800" b="1" dirty="0" smtClean="0"/>
              <a:t>变化</a:t>
            </a:r>
            <a:r>
              <a:rPr lang="zh-CN" altLang="en-US" sz="2800" b="1" dirty="0"/>
              <a:t>表对比</a:t>
            </a:r>
            <a:r>
              <a:rPr lang="zh-CN" altLang="en-US" sz="2800" b="1" dirty="0" smtClean="0"/>
              <a:t>中看</a:t>
            </a:r>
            <a:r>
              <a:rPr lang="zh-CN" altLang="zh-CN" sz="2800" b="1" dirty="0">
                <a:solidFill>
                  <a:srgbClr val="FF0000"/>
                </a:solidFill>
              </a:rPr>
              <a:t>马克思的革命</a:t>
            </a:r>
            <a:r>
              <a:rPr lang="zh-CN" altLang="zh-CN" sz="2800" b="1" dirty="0" smtClean="0">
                <a:solidFill>
                  <a:srgbClr val="FF0000"/>
                </a:solidFill>
              </a:rPr>
              <a:t>理论</a:t>
            </a:r>
            <a:endParaRPr lang="zh-CN" altLang="en-US" sz="2800" b="1" dirty="0"/>
          </a:p>
          <a:p>
            <a:r>
              <a:rPr lang="en-US" altLang="zh-CN" sz="2800" b="1" dirty="0"/>
              <a:t>34</a:t>
            </a:r>
            <a:r>
              <a:rPr lang="zh-CN" altLang="en-US" sz="2800" b="1" dirty="0"/>
              <a:t>题</a:t>
            </a:r>
            <a:r>
              <a:rPr lang="zh-CN" altLang="en-US" sz="2800" b="1" dirty="0" smtClean="0"/>
              <a:t>从</a:t>
            </a:r>
            <a:r>
              <a:rPr lang="zh-CN" altLang="zh-CN" sz="2800" dirty="0" smtClean="0"/>
              <a:t>经济</a:t>
            </a:r>
            <a:r>
              <a:rPr lang="zh-CN" altLang="zh-CN" sz="2800" dirty="0"/>
              <a:t>、政治、自然条件方面</a:t>
            </a:r>
            <a:r>
              <a:rPr lang="zh-CN" altLang="zh-CN" sz="2800" dirty="0" smtClean="0"/>
              <a:t>说明</a:t>
            </a:r>
            <a:r>
              <a:rPr lang="zh-CN" altLang="en-US" sz="2800" b="1" dirty="0"/>
              <a:t>看</a:t>
            </a:r>
            <a:r>
              <a:rPr lang="zh-CN" altLang="zh-CN" sz="2800" b="1" dirty="0" smtClean="0">
                <a:solidFill>
                  <a:srgbClr val="FF0000"/>
                </a:solidFill>
              </a:rPr>
              <a:t>工业革命</a:t>
            </a:r>
            <a:r>
              <a:rPr lang="zh-CN" altLang="en-US" sz="2800" b="1" dirty="0" smtClean="0"/>
              <a:t>；</a:t>
            </a:r>
            <a:endParaRPr lang="zh-CN" altLang="en-US" sz="2800" b="1" dirty="0"/>
          </a:p>
          <a:p>
            <a:r>
              <a:rPr lang="en-US" altLang="zh-CN" sz="2800" b="1" dirty="0"/>
              <a:t>35</a:t>
            </a:r>
            <a:r>
              <a:rPr lang="zh-CN" altLang="en-US" sz="2800" b="1" dirty="0"/>
              <a:t>题</a:t>
            </a:r>
            <a:r>
              <a:rPr lang="zh-CN" altLang="en-US" sz="2800" b="1" dirty="0" smtClean="0"/>
              <a:t>从</a:t>
            </a:r>
            <a:r>
              <a:rPr lang="en-US" altLang="zh-CN" sz="2800" dirty="0"/>
              <a:t>1945</a:t>
            </a:r>
            <a:r>
              <a:rPr lang="zh-CN" altLang="zh-CN" sz="2800" dirty="0"/>
              <a:t>～</a:t>
            </a:r>
            <a:r>
              <a:rPr lang="en-US" altLang="zh-CN" sz="2800" dirty="0"/>
              <a:t>1975</a:t>
            </a:r>
            <a:r>
              <a:rPr lang="zh-CN" altLang="zh-CN" sz="2800" dirty="0"/>
              <a:t>年间联合国成员国的变化情况</a:t>
            </a:r>
            <a:r>
              <a:rPr lang="zh-CN" altLang="en-US" sz="2800" b="1" dirty="0" smtClean="0"/>
              <a:t>看</a:t>
            </a:r>
            <a:r>
              <a:rPr lang="zh-CN" altLang="zh-CN" sz="2800" b="1" dirty="0">
                <a:solidFill>
                  <a:srgbClr val="FF0000"/>
                </a:solidFill>
              </a:rPr>
              <a:t>第三世界的发展壮大</a:t>
            </a:r>
          </a:p>
          <a:p>
            <a:r>
              <a:rPr lang="zh-CN" altLang="en-US" sz="2800" b="1" dirty="0" smtClean="0"/>
              <a:t>。</a:t>
            </a:r>
            <a:endParaRPr lang="zh-CN" altLang="en-US" sz="2800" b="1" dirty="0"/>
          </a:p>
        </p:txBody>
      </p:sp>
    </p:spTree>
    <p:extLst>
      <p:ext uri="{BB962C8B-B14F-4D97-AF65-F5344CB8AC3E}">
        <p14:creationId xmlns:p14="http://schemas.microsoft.com/office/powerpoint/2010/main" val="7873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 calcmode="lin" valueType="num">
                                      <p:cBhvr additive="base">
                                        <p:cTn id="20"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
                                            <p:txEl>
                                              <p:pRg st="1" end="1"/>
                                            </p:txEl>
                                          </p:spTgt>
                                        </p:tgtEl>
                                        <p:attrNameLst>
                                          <p:attrName>style.visibility</p:attrName>
                                        </p:attrNameLst>
                                      </p:cBhvr>
                                      <p:to>
                                        <p:strVal val="visible"/>
                                      </p:to>
                                    </p:set>
                                    <p:anim calcmode="lin" valueType="num">
                                      <p:cBhvr additive="base">
                                        <p:cTn id="2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 calcmode="lin" valueType="num">
                                      <p:cBhvr additive="base">
                                        <p:cTn id="32"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
                                            <p:txEl>
                                              <p:pRg st="4" end="4"/>
                                            </p:txEl>
                                          </p:spTgt>
                                        </p:tgtEl>
                                        <p:attrNameLst>
                                          <p:attrName>style.visibility</p:attrName>
                                        </p:attrNameLst>
                                      </p:cBhvr>
                                      <p:to>
                                        <p:strVal val="visible"/>
                                      </p:to>
                                    </p:set>
                                    <p:anim calcmode="lin" valueType="num">
                                      <p:cBhvr additive="base">
                                        <p:cTn id="4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4">
                                            <p:txEl>
                                              <p:pRg st="5" end="5"/>
                                            </p:txEl>
                                          </p:spTgt>
                                        </p:tgtEl>
                                        <p:attrNameLst>
                                          <p:attrName>style.visibility</p:attrName>
                                        </p:attrNameLst>
                                      </p:cBhvr>
                                      <p:to>
                                        <p:strVal val="visible"/>
                                      </p:to>
                                    </p:set>
                                    <p:anim calcmode="lin" valueType="num">
                                      <p:cBhvr additive="base">
                                        <p:cTn id="5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4" name="内容占位符 3"/>
          <p:cNvSpPr>
            <a:spLocks noGrp="1"/>
          </p:cNvSpPr>
          <p:nvPr>
            <p:ph idx="1"/>
          </p:nvPr>
        </p:nvSpPr>
        <p:spPr/>
        <p:txBody>
          <a:bodyPr/>
          <a:lstStyle/>
          <a:p>
            <a:r>
              <a:rPr lang="zh-CN" altLang="en-US" b="1" dirty="0">
                <a:solidFill>
                  <a:srgbClr val="FF0000"/>
                </a:solidFill>
              </a:rPr>
              <a:t>备考感悟</a:t>
            </a:r>
            <a:r>
              <a:rPr lang="zh-CN" altLang="en-US" b="1" dirty="0" smtClean="0">
                <a:solidFill>
                  <a:srgbClr val="FF0000"/>
                </a:solidFill>
              </a:rPr>
              <a:t>：</a:t>
            </a:r>
            <a:endParaRPr lang="en-US" altLang="zh-CN" b="1" dirty="0" smtClean="0">
              <a:solidFill>
                <a:srgbClr val="FF0000"/>
              </a:solidFill>
            </a:endParaRPr>
          </a:p>
          <a:p>
            <a:r>
              <a:rPr lang="en-US" altLang="zh-CN" sz="2800" b="1" dirty="0" smtClean="0"/>
              <a:t>1.</a:t>
            </a:r>
            <a:r>
              <a:rPr lang="zh-CN" altLang="en-US" sz="2800" b="1" dirty="0" smtClean="0"/>
              <a:t>备考过程中应重视</a:t>
            </a:r>
            <a:r>
              <a:rPr lang="zh-CN" altLang="en-US" sz="2800" b="1" dirty="0" smtClean="0">
                <a:solidFill>
                  <a:srgbClr val="FF0000"/>
                </a:solidFill>
              </a:rPr>
              <a:t>学生“角度”意识</a:t>
            </a:r>
            <a:r>
              <a:rPr lang="zh-CN" altLang="en-US" sz="2800" b="1" dirty="0" smtClean="0"/>
              <a:t>的培养。</a:t>
            </a:r>
            <a:endParaRPr lang="en-US" altLang="zh-CN" sz="2800" b="1" dirty="0" smtClean="0"/>
          </a:p>
          <a:p>
            <a:r>
              <a:rPr lang="en-US" altLang="zh-CN" sz="2800" b="1" dirty="0" smtClean="0"/>
              <a:t>2.</a:t>
            </a:r>
            <a:r>
              <a:rPr lang="zh-CN" altLang="en-US" sz="2800" b="1" dirty="0" smtClean="0"/>
              <a:t>授课过程中应增强</a:t>
            </a:r>
            <a:r>
              <a:rPr lang="zh-CN" altLang="en-US" sz="2800" b="1" dirty="0" smtClean="0">
                <a:solidFill>
                  <a:srgbClr val="FF0000"/>
                </a:solidFill>
              </a:rPr>
              <a:t>对知识的多角度分析</a:t>
            </a:r>
            <a:r>
              <a:rPr lang="zh-CN" altLang="en-US" sz="2800" b="1" dirty="0" smtClean="0"/>
              <a:t>。</a:t>
            </a:r>
            <a:endParaRPr lang="en-US" altLang="zh-CN" sz="2800" b="1" dirty="0" smtClean="0"/>
          </a:p>
          <a:p>
            <a:r>
              <a:rPr lang="en-US" altLang="zh-CN" sz="2800" b="1" dirty="0" smtClean="0"/>
              <a:t>3.</a:t>
            </a:r>
            <a:r>
              <a:rPr lang="zh-CN" altLang="en-US" sz="2800" b="1" dirty="0" smtClean="0"/>
              <a:t>教学设计中</a:t>
            </a:r>
            <a:r>
              <a:rPr lang="zh-CN" altLang="en-US" sz="2800" b="1" dirty="0" smtClean="0">
                <a:solidFill>
                  <a:srgbClr val="FF0000"/>
                </a:solidFill>
              </a:rPr>
              <a:t>创设新情境</a:t>
            </a:r>
            <a:r>
              <a:rPr lang="zh-CN" altLang="en-US" sz="2800" b="1" dirty="0" smtClean="0"/>
              <a:t>很重要。</a:t>
            </a:r>
            <a:endParaRPr lang="en-US" altLang="zh-CN" sz="2800" b="1" dirty="0" smtClean="0"/>
          </a:p>
          <a:p>
            <a:r>
              <a:rPr lang="en-US" altLang="zh-CN" sz="2800" b="1" dirty="0" smtClean="0"/>
              <a:t>4.</a:t>
            </a:r>
            <a:r>
              <a:rPr lang="zh-CN" altLang="en-US" sz="2800" b="1" dirty="0"/>
              <a:t>更多通过</a:t>
            </a:r>
            <a:r>
              <a:rPr lang="zh-CN" altLang="en-US" sz="2800" b="1" dirty="0">
                <a:solidFill>
                  <a:srgbClr val="FF0000"/>
                </a:solidFill>
              </a:rPr>
              <a:t>史料教学</a:t>
            </a:r>
            <a:r>
              <a:rPr lang="zh-CN" altLang="en-US" sz="2800" b="1" dirty="0"/>
              <a:t>拓宽学生视野</a:t>
            </a:r>
            <a:r>
              <a:rPr lang="zh-CN" altLang="en-US" sz="2800" b="1" dirty="0" smtClean="0"/>
              <a:t>。</a:t>
            </a:r>
            <a:endParaRPr lang="en-US" altLang="zh-CN" sz="2800" b="1" dirty="0" smtClean="0"/>
          </a:p>
          <a:p>
            <a:endParaRPr lang="zh-CN" altLang="en-US" sz="2800" b="1" dirty="0"/>
          </a:p>
          <a:p>
            <a:r>
              <a:rPr lang="zh-CN" altLang="en-US" sz="2800" b="1" dirty="0" smtClean="0"/>
              <a:t>如</a:t>
            </a:r>
            <a:r>
              <a:rPr lang="zh-CN" altLang="en-US" sz="2800" b="1" dirty="0"/>
              <a:t>：对于罗斯福新政的不同认识：</a:t>
            </a:r>
          </a:p>
        </p:txBody>
      </p:sp>
      <p:sp>
        <p:nvSpPr>
          <p:cNvPr id="2" name="标题 1"/>
          <p:cNvSpPr>
            <a:spLocks noGrp="1"/>
          </p:cNvSpPr>
          <p:nvPr/>
        </p:nvSpPr>
        <p:spPr>
          <a:xfrm>
            <a:off x="725205" y="725989"/>
            <a:ext cx="4422860"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2</a:t>
            </a:r>
            <a:r>
              <a:rPr lang="zh-CN" altLang="en-US" sz="2800" b="1" dirty="0" smtClean="0">
                <a:solidFill>
                  <a:srgbClr val="2F2BEF"/>
                </a:solidFill>
                <a:latin typeface="楷体" panose="02010609060101010101" pitchFamily="49" charset="-122"/>
                <a:ea typeface="楷体" panose="02010609060101010101" pitchFamily="49" charset="-122"/>
                <a:sym typeface="+mn-ea"/>
              </a:rPr>
              <a:t>）重视知识新角度考查</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401941" y="1143502"/>
            <a:ext cx="393208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3200" b="1" dirty="0">
                <a:solidFill>
                  <a:srgbClr val="2F2BEF"/>
                </a:solidFill>
                <a:latin typeface="楷体" panose="02010609060101010101" pitchFamily="49" charset="-122"/>
                <a:ea typeface="楷体" panose="02010609060101010101" pitchFamily="49" charset="-122"/>
                <a:sym typeface="+mn-ea"/>
              </a:rPr>
              <a:t>（</a:t>
            </a:r>
            <a:r>
              <a:rPr lang="en-US" altLang="zh-CN" sz="3200" b="1" dirty="0">
                <a:solidFill>
                  <a:srgbClr val="2F2BEF"/>
                </a:solidFill>
                <a:latin typeface="楷体" panose="02010609060101010101" pitchFamily="49" charset="-122"/>
                <a:ea typeface="楷体" panose="02010609060101010101" pitchFamily="49" charset="-122"/>
                <a:sym typeface="+mn-ea"/>
              </a:rPr>
              <a:t>3</a:t>
            </a:r>
            <a:r>
              <a:rPr lang="zh-CN" altLang="en-US" sz="32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3200" b="1" dirty="0">
              <a:solidFill>
                <a:srgbClr val="FF0000"/>
              </a:solidFill>
              <a:latin typeface="楷体" panose="02010609060101010101" pitchFamily="49" charset="-122"/>
              <a:ea typeface="楷体" panose="02010609060101010101" pitchFamily="49" charset="-122"/>
              <a:sym typeface="+mn-ea"/>
            </a:endParaRPr>
          </a:p>
        </p:txBody>
      </p:sp>
      <p:sp>
        <p:nvSpPr>
          <p:cNvPr id="8" name="矩形 7"/>
          <p:cNvSpPr/>
          <p:nvPr/>
        </p:nvSpPr>
        <p:spPr>
          <a:xfrm>
            <a:off x="616584" y="2256473"/>
            <a:ext cx="7911157" cy="2923877"/>
          </a:xfrm>
          <a:prstGeom prst="rect">
            <a:avLst/>
          </a:prstGeom>
          <a:ln>
            <a:solidFill>
              <a:schemeClr val="tx1"/>
            </a:solidFill>
          </a:ln>
        </p:spPr>
        <p:txBody>
          <a:bodyPr wrap="square">
            <a:spAutoFit/>
          </a:bodyPr>
          <a:lstStyle/>
          <a:p>
            <a:pPr>
              <a:defRPr/>
            </a:pPr>
            <a:r>
              <a:rPr lang="en-US" altLang="zh-CN" sz="2400" b="1" kern="100" dirty="0">
                <a:latin typeface="+mn-ea"/>
                <a:ea typeface="+mn-ea"/>
                <a:cs typeface="Times New Roman" panose="02020603050405020304" pitchFamily="18" charset="0"/>
              </a:rPr>
              <a:t>     </a:t>
            </a:r>
            <a:r>
              <a:rPr lang="zh-CN" altLang="zh-CN" sz="3200" b="1" kern="100" dirty="0">
                <a:latin typeface="+mn-ea"/>
                <a:ea typeface="+mn-ea"/>
                <a:cs typeface="Times New Roman" panose="02020603050405020304" pitchFamily="18" charset="0"/>
              </a:rPr>
              <a:t>历史学科是很强的理性思维学科……历史思维的工作具有概括的方法、</a:t>
            </a:r>
            <a:r>
              <a:rPr lang="zh-CN" altLang="zh-CN" sz="3200" b="1" kern="100" dirty="0">
                <a:solidFill>
                  <a:srgbClr val="FF0000"/>
                </a:solidFill>
                <a:latin typeface="+mn-ea"/>
                <a:ea typeface="+mn-ea"/>
                <a:cs typeface="Times New Roman" panose="02020603050405020304" pitchFamily="18" charset="0"/>
              </a:rPr>
              <a:t>比较的方法</a:t>
            </a:r>
            <a:r>
              <a:rPr lang="zh-CN" altLang="zh-CN" sz="3200" b="1" kern="100" dirty="0">
                <a:latin typeface="+mn-ea"/>
                <a:ea typeface="+mn-ea"/>
                <a:cs typeface="Times New Roman" panose="02020603050405020304" pitchFamily="18" charset="0"/>
              </a:rPr>
              <a:t>、考证的方法……如果没有这些思维工具，教材内容是死的，不会活。这种方法贯穿在整个试卷中</a:t>
            </a:r>
            <a:r>
              <a:rPr lang="zh-CN" altLang="en-US" sz="3200" b="1" kern="100" dirty="0">
                <a:latin typeface="+mn-ea"/>
                <a:ea typeface="+mn-ea"/>
                <a:cs typeface="Times New Roman" panose="02020603050405020304" pitchFamily="18" charset="0"/>
              </a:rPr>
              <a:t>。</a:t>
            </a:r>
            <a:endParaRPr lang="en-US" altLang="zh-CN" sz="3200" b="1" kern="100" dirty="0">
              <a:latin typeface="+mn-ea"/>
              <a:ea typeface="+mn-ea"/>
              <a:cs typeface="Times New Roman" panose="02020603050405020304" pitchFamily="18" charset="0"/>
            </a:endParaRPr>
          </a:p>
          <a:p>
            <a:pPr algn="r">
              <a:defRPr/>
            </a:pPr>
            <a:r>
              <a:rPr lang="en-US" altLang="zh-CN" sz="2400" b="1" kern="100" dirty="0">
                <a:latin typeface="+mn-ea"/>
                <a:ea typeface="+mn-ea"/>
                <a:cs typeface="Times New Roman" panose="02020603050405020304" pitchFamily="18" charset="0"/>
              </a:rPr>
              <a:t>——</a:t>
            </a:r>
            <a:r>
              <a:rPr lang="zh-CN" altLang="zh-CN" sz="2400" b="1" dirty="0">
                <a:latin typeface="+mn-ea"/>
                <a:ea typeface="+mn-ea"/>
              </a:rPr>
              <a:t>刘芃</a:t>
            </a:r>
            <a:endParaRPr lang="zh-CN" altLang="en-US" sz="2400" dirty="0">
              <a:latin typeface="+mn-ea"/>
              <a:ea typeface="+mn-ea"/>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251520" y="349250"/>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381705" y="715194"/>
            <a:ext cx="3447822"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3</a:t>
            </a:r>
            <a:r>
              <a:rPr lang="zh-CN" altLang="en-US" sz="28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2" name="矩形 1"/>
          <p:cNvSpPr/>
          <p:nvPr/>
        </p:nvSpPr>
        <p:spPr>
          <a:xfrm>
            <a:off x="133578" y="1009164"/>
            <a:ext cx="8854027" cy="2677656"/>
          </a:xfrm>
          <a:prstGeom prst="rect">
            <a:avLst/>
          </a:prstGeom>
        </p:spPr>
        <p:txBody>
          <a:bodyPr wrap="square">
            <a:spAutoFit/>
          </a:bodyPr>
          <a:lstStyle/>
          <a:p>
            <a:pPr marL="266700" indent="-266700" algn="just">
              <a:lnSpc>
                <a:spcPct val="150000"/>
              </a:lnSpc>
              <a:spcAft>
                <a:spcPts val="0"/>
              </a:spcAft>
            </a:pPr>
            <a:r>
              <a:rPr lang="en-US" altLang="zh-CN" sz="1600" kern="100" dirty="0">
                <a:solidFill>
                  <a:srgbClr val="000000"/>
                </a:solidFill>
                <a:latin typeface="Times New Roman" panose="02020603050405020304" pitchFamily="18" charset="0"/>
                <a:ea typeface="宋体" panose="02010600030101010101" pitchFamily="2" charset="-122"/>
              </a:rPr>
              <a:t>33</a:t>
            </a:r>
            <a:r>
              <a:rPr lang="zh-CN" altLang="zh-CN" sz="1600" kern="100" dirty="0">
                <a:solidFill>
                  <a:srgbClr val="000000"/>
                </a:solidFill>
                <a:latin typeface="Times New Roman" panose="02020603050405020304" pitchFamily="18" charset="0"/>
                <a:ea typeface="宋体" panose="02010600030101010101" pitchFamily="2" charset="-122"/>
              </a:rPr>
              <a:t>．</a:t>
            </a:r>
            <a:r>
              <a:rPr lang="en-US" altLang="zh-CN" sz="1600" kern="100" dirty="0">
                <a:solidFill>
                  <a:srgbClr val="000000"/>
                </a:solidFill>
                <a:latin typeface="Times New Roman" panose="02020603050405020304" pitchFamily="18" charset="0"/>
                <a:ea typeface="宋体" panose="02010600030101010101" pitchFamily="2" charset="-122"/>
              </a:rPr>
              <a:t>(2018</a:t>
            </a:r>
            <a:r>
              <a:rPr lang="zh-CN" altLang="zh-CN" sz="1600" kern="100" dirty="0">
                <a:solidFill>
                  <a:srgbClr val="000000"/>
                </a:solidFill>
                <a:latin typeface="Times New Roman" panose="02020603050405020304" pitchFamily="18" charset="0"/>
                <a:ea typeface="宋体" panose="02010600030101010101" pitchFamily="2" charset="-122"/>
              </a:rPr>
              <a:t>年全国卷</a:t>
            </a:r>
            <a:r>
              <a:rPr lang="en-US" altLang="zh-CN" sz="1600" kern="100" dirty="0">
                <a:solidFill>
                  <a:srgbClr val="000000"/>
                </a:solidFill>
                <a:latin typeface="Times New Roman" panose="02020603050405020304" pitchFamily="18" charset="0"/>
                <a:ea typeface="宋体" panose="02010600030101010101" pitchFamily="2" charset="-122"/>
              </a:rPr>
              <a:t>I)1847</a:t>
            </a:r>
            <a:r>
              <a:rPr lang="zh-CN" altLang="zh-CN" sz="1600" kern="100" dirty="0">
                <a:solidFill>
                  <a:srgbClr val="000000"/>
                </a:solidFill>
                <a:latin typeface="Times New Roman" panose="02020603050405020304" pitchFamily="18" charset="0"/>
                <a:ea typeface="宋体" panose="02010600030101010101" pitchFamily="2" charset="-122"/>
              </a:rPr>
              <a:t>年</a:t>
            </a:r>
            <a:r>
              <a:rPr lang="en-US" altLang="zh-CN" sz="1600" kern="100" dirty="0">
                <a:solidFill>
                  <a:srgbClr val="000000"/>
                </a:solidFill>
                <a:latin typeface="Times New Roman" panose="02020603050405020304" pitchFamily="18" charset="0"/>
                <a:ea typeface="宋体" panose="02010600030101010101" pitchFamily="2" charset="-122"/>
              </a:rPr>
              <a:t>6</a:t>
            </a:r>
            <a:r>
              <a:rPr lang="zh-CN" altLang="zh-CN" sz="1600" kern="100" dirty="0">
                <a:solidFill>
                  <a:srgbClr val="000000"/>
                </a:solidFill>
                <a:latin typeface="Times New Roman" panose="02020603050405020304" pitchFamily="18" charset="0"/>
                <a:ea typeface="宋体" panose="02010600030101010101" pitchFamily="2" charset="-122"/>
              </a:rPr>
              <a:t>月，正义者同盟改名为共产主义者同盟，以“全世界无产者，联合起来”的</a:t>
            </a:r>
            <a:r>
              <a:rPr lang="zh-CN" altLang="zh-CN" sz="1600" b="1" kern="100" dirty="0">
                <a:solidFill>
                  <a:srgbClr val="FF0000"/>
                </a:solidFill>
                <a:latin typeface="Times New Roman" panose="02020603050405020304" pitchFamily="18" charset="0"/>
                <a:ea typeface="宋体" panose="02010600030101010101" pitchFamily="2" charset="-122"/>
              </a:rPr>
              <a:t>新口号</a:t>
            </a:r>
            <a:r>
              <a:rPr lang="zh-CN" altLang="zh-CN" sz="1600" kern="100" dirty="0">
                <a:solidFill>
                  <a:srgbClr val="000000"/>
                </a:solidFill>
                <a:latin typeface="Times New Roman" panose="02020603050405020304" pitchFamily="18" charset="0"/>
                <a:ea typeface="宋体" panose="02010600030101010101" pitchFamily="2" charset="-122"/>
              </a:rPr>
              <a:t>代替“人人皆兄弟”的</a:t>
            </a:r>
            <a:r>
              <a:rPr lang="zh-CN" altLang="zh-CN" sz="1600" b="1" kern="100" dirty="0">
                <a:solidFill>
                  <a:srgbClr val="FF0000"/>
                </a:solidFill>
                <a:latin typeface="Times New Roman" panose="02020603050405020304" pitchFamily="18" charset="0"/>
                <a:ea typeface="宋体" panose="02010600030101010101" pitchFamily="2" charset="-122"/>
              </a:rPr>
              <a:t>旧口号</a:t>
            </a:r>
            <a:r>
              <a:rPr lang="zh-CN" altLang="zh-CN" sz="1600" kern="100" dirty="0">
                <a:solidFill>
                  <a:srgbClr val="000000"/>
                </a:solidFill>
                <a:latin typeface="Times New Roman" panose="02020603050405020304" pitchFamily="18" charset="0"/>
                <a:ea typeface="宋体" panose="02010600030101010101" pitchFamily="2" charset="-122"/>
              </a:rPr>
              <a:t>，并规定同盟的目的是：“通过传播财产公有的理论并尽快地求其实现，使人类得到解放。”这一变化</a:t>
            </a:r>
            <a:r>
              <a:rPr lang="zh-CN" altLang="zh-CN" sz="1600" kern="100" dirty="0" smtClean="0">
                <a:solidFill>
                  <a:srgbClr val="000000"/>
                </a:solidFill>
                <a:latin typeface="Times New Roman" panose="02020603050405020304" pitchFamily="18" charset="0"/>
                <a:ea typeface="宋体" panose="02010600030101010101" pitchFamily="2" charset="-122"/>
              </a:rPr>
              <a:t>说明</a:t>
            </a:r>
            <a:endParaRPr lang="zh-CN" altLang="zh-CN" sz="1600" kern="100" dirty="0">
              <a:latin typeface="Times New Roman" panose="02020603050405020304" pitchFamily="18" charset="0"/>
              <a:ea typeface="宋体" panose="02010600030101010101" pitchFamily="2" charset="-122"/>
            </a:endParaRPr>
          </a:p>
          <a:p>
            <a:pPr marL="266700" algn="just">
              <a:lnSpc>
                <a:spcPct val="150000"/>
              </a:lnSpc>
              <a:spcAft>
                <a:spcPts val="0"/>
              </a:spcAft>
            </a:pPr>
            <a:r>
              <a:rPr lang="en-US" altLang="zh-CN" sz="1600" kern="100" dirty="0">
                <a:solidFill>
                  <a:srgbClr val="000000"/>
                </a:solidFill>
                <a:latin typeface="Times New Roman" panose="02020603050405020304" pitchFamily="18" charset="0"/>
                <a:ea typeface="宋体" panose="02010600030101010101" pitchFamily="2" charset="-122"/>
              </a:rPr>
              <a:t>A</a:t>
            </a:r>
            <a:r>
              <a:rPr lang="zh-CN" altLang="zh-CN" sz="1600" kern="100" dirty="0">
                <a:solidFill>
                  <a:srgbClr val="000000"/>
                </a:solidFill>
                <a:latin typeface="Times New Roman" panose="02020603050405020304" pitchFamily="18" charset="0"/>
                <a:ea typeface="宋体" panose="02010600030101010101" pitchFamily="2" charset="-122"/>
              </a:rPr>
              <a:t>．共产主义者同盟接受了马克思的革命理论</a:t>
            </a:r>
            <a:r>
              <a:rPr lang="en-US" altLang="zh-CN" sz="1600" kern="100" dirty="0">
                <a:solidFill>
                  <a:srgbClr val="000000"/>
                </a:solidFill>
                <a:latin typeface="Times New Roman" panose="02020603050405020304" pitchFamily="18" charset="0"/>
                <a:ea typeface="宋体" panose="02010600030101010101" pitchFamily="2" charset="-122"/>
              </a:rPr>
              <a:t>       </a:t>
            </a:r>
            <a:endParaRPr lang="en-US" altLang="zh-CN" sz="1600" kern="100" dirty="0" smtClean="0">
              <a:solidFill>
                <a:srgbClr val="000000"/>
              </a:solidFill>
              <a:latin typeface="Times New Roman" panose="02020603050405020304" pitchFamily="18" charset="0"/>
              <a:ea typeface="宋体" panose="02010600030101010101" pitchFamily="2" charset="-122"/>
            </a:endParaRPr>
          </a:p>
          <a:p>
            <a:pPr marL="266700" algn="just">
              <a:lnSpc>
                <a:spcPct val="150000"/>
              </a:lnSpc>
              <a:spcAft>
                <a:spcPts val="0"/>
              </a:spcAft>
            </a:pPr>
            <a:r>
              <a:rPr lang="en-US" altLang="zh-CN" sz="1600" kern="100" dirty="0" smtClean="0">
                <a:solidFill>
                  <a:srgbClr val="000000"/>
                </a:solidFill>
                <a:latin typeface="Times New Roman" panose="02020603050405020304" pitchFamily="18" charset="0"/>
                <a:ea typeface="宋体" panose="02010600030101010101" pitchFamily="2" charset="-122"/>
              </a:rPr>
              <a:t>B</a:t>
            </a:r>
            <a:r>
              <a:rPr lang="zh-CN" altLang="zh-CN" sz="1600" kern="100" dirty="0">
                <a:solidFill>
                  <a:srgbClr val="000000"/>
                </a:solidFill>
                <a:latin typeface="Times New Roman" panose="02020603050405020304" pitchFamily="18" charset="0"/>
                <a:ea typeface="宋体" panose="02010600030101010101" pitchFamily="2" charset="-122"/>
              </a:rPr>
              <a:t>．马克思主义的诞生推动了无产阶级的斗争</a:t>
            </a:r>
            <a:endParaRPr lang="zh-CN" altLang="zh-CN" sz="1600" kern="100" dirty="0">
              <a:latin typeface="Times New Roman" panose="02020603050405020304" pitchFamily="18" charset="0"/>
              <a:ea typeface="宋体" panose="02010600030101010101" pitchFamily="2" charset="-122"/>
            </a:endParaRPr>
          </a:p>
          <a:p>
            <a:pPr marL="266700" algn="just">
              <a:lnSpc>
                <a:spcPct val="150000"/>
              </a:lnSpc>
              <a:spcAft>
                <a:spcPts val="0"/>
              </a:spcAft>
            </a:pPr>
            <a:r>
              <a:rPr lang="en-US" altLang="zh-CN" sz="1600" kern="100" dirty="0">
                <a:solidFill>
                  <a:srgbClr val="000000"/>
                </a:solidFill>
                <a:latin typeface="Times New Roman" panose="02020603050405020304" pitchFamily="18" charset="0"/>
                <a:ea typeface="宋体" panose="02010600030101010101" pitchFamily="2" charset="-122"/>
              </a:rPr>
              <a:t>C</a:t>
            </a:r>
            <a:r>
              <a:rPr lang="zh-CN" altLang="zh-CN" sz="1600" kern="100" dirty="0">
                <a:solidFill>
                  <a:srgbClr val="000000"/>
                </a:solidFill>
                <a:latin typeface="Times New Roman" panose="02020603050405020304" pitchFamily="18" charset="0"/>
                <a:ea typeface="宋体" panose="02010600030101010101" pitchFamily="2" charset="-122"/>
              </a:rPr>
              <a:t>．工人运动在欧洲的主要资本主义国家开始兴起</a:t>
            </a:r>
            <a:r>
              <a:rPr lang="en-US" altLang="zh-CN" sz="1600" kern="100" dirty="0">
                <a:solidFill>
                  <a:srgbClr val="000000"/>
                </a:solidFill>
                <a:latin typeface="Times New Roman" panose="02020603050405020304" pitchFamily="18" charset="0"/>
                <a:ea typeface="宋体" panose="02010600030101010101" pitchFamily="2" charset="-122"/>
              </a:rPr>
              <a:t>  </a:t>
            </a:r>
            <a:endParaRPr lang="en-US" altLang="zh-CN" sz="1600" kern="100" dirty="0" smtClean="0">
              <a:solidFill>
                <a:srgbClr val="000000"/>
              </a:solidFill>
              <a:latin typeface="Times New Roman" panose="02020603050405020304" pitchFamily="18" charset="0"/>
              <a:ea typeface="宋体" panose="02010600030101010101" pitchFamily="2" charset="-122"/>
            </a:endParaRPr>
          </a:p>
          <a:p>
            <a:pPr marL="266700" algn="just">
              <a:lnSpc>
                <a:spcPct val="150000"/>
              </a:lnSpc>
              <a:spcAft>
                <a:spcPts val="0"/>
              </a:spcAft>
            </a:pPr>
            <a:r>
              <a:rPr lang="en-US" altLang="zh-CN" sz="1600" kern="100" dirty="0" smtClean="0">
                <a:solidFill>
                  <a:srgbClr val="000000"/>
                </a:solidFill>
                <a:latin typeface="Times New Roman" panose="02020603050405020304" pitchFamily="18" charset="0"/>
                <a:ea typeface="宋体" panose="02010600030101010101" pitchFamily="2" charset="-122"/>
              </a:rPr>
              <a:t>D</a:t>
            </a:r>
            <a:r>
              <a:rPr lang="zh-CN" altLang="zh-CN" sz="1600" kern="100" dirty="0">
                <a:solidFill>
                  <a:srgbClr val="000000"/>
                </a:solidFill>
                <a:latin typeface="Times New Roman" panose="02020603050405020304" pitchFamily="18" charset="0"/>
                <a:ea typeface="宋体" panose="02010600030101010101" pitchFamily="2" charset="-122"/>
              </a:rPr>
              <a:t>．无产阶级与资产阶级的矛盾成为社会主要矛盾</a:t>
            </a:r>
            <a:endParaRPr lang="zh-CN" altLang="zh-CN" sz="1600" kern="100" dirty="0">
              <a:effectLst/>
              <a:latin typeface="Times New Roman" panose="02020603050405020304" pitchFamily="18" charset="0"/>
              <a:ea typeface="宋体" panose="02010600030101010101" pitchFamily="2" charset="-122"/>
            </a:endParaRPr>
          </a:p>
        </p:txBody>
      </p:sp>
      <p:sp>
        <p:nvSpPr>
          <p:cNvPr id="3" name="矩形 2"/>
          <p:cNvSpPr/>
          <p:nvPr/>
        </p:nvSpPr>
        <p:spPr>
          <a:xfrm>
            <a:off x="109063" y="3673959"/>
            <a:ext cx="9164740" cy="3046988"/>
          </a:xfrm>
          <a:prstGeom prst="rect">
            <a:avLst/>
          </a:prstGeom>
        </p:spPr>
        <p:txBody>
          <a:bodyPr wrap="square">
            <a:spAutoFit/>
          </a:bodyPr>
          <a:lstStyle/>
          <a:p>
            <a:pPr marL="266700" indent="-66675" algn="just">
              <a:lnSpc>
                <a:spcPct val="150000"/>
              </a:lnSpc>
              <a:spcAft>
                <a:spcPts val="0"/>
              </a:spcAft>
              <a:tabLst>
                <a:tab pos="2628900" algn="l"/>
              </a:tabLst>
            </a:pPr>
            <a:r>
              <a:rPr lang="zh-CN" altLang="zh-CN" sz="1600" kern="100" dirty="0">
                <a:solidFill>
                  <a:srgbClr val="000000"/>
                </a:solidFill>
                <a:latin typeface="Times New Roman" panose="02020603050405020304" pitchFamily="18" charset="0"/>
                <a:ea typeface="黑体" panose="02010609060101010101" pitchFamily="49" charset="-122"/>
              </a:rPr>
              <a:t>【解析】</a:t>
            </a:r>
            <a:r>
              <a:rPr lang="zh-CN" altLang="zh-CN" sz="1600" kern="100" dirty="0">
                <a:solidFill>
                  <a:srgbClr val="000000"/>
                </a:solidFill>
                <a:latin typeface="Times New Roman" panose="02020603050405020304" pitchFamily="18" charset="0"/>
                <a:ea typeface="楷体_GB2312"/>
              </a:rPr>
              <a:t>“全世界无产者，联合起来”“通过传播财产公有的理论并尽快地求其实现，使人类得到解放”体现了马克思的革命理论，而正义者同盟接受了这些，说明共产主义者同盟接受了马克思的革命理论，故</a:t>
            </a:r>
            <a:r>
              <a:rPr lang="en-US" altLang="zh-CN" sz="1600" kern="100" dirty="0">
                <a:solidFill>
                  <a:srgbClr val="000000"/>
                </a:solidFill>
                <a:latin typeface="Times New Roman" panose="02020603050405020304" pitchFamily="18" charset="0"/>
                <a:ea typeface="楷体_GB2312"/>
              </a:rPr>
              <a:t>A</a:t>
            </a:r>
            <a:r>
              <a:rPr lang="zh-CN" altLang="zh-CN" sz="1600" kern="100" dirty="0">
                <a:solidFill>
                  <a:srgbClr val="000000"/>
                </a:solidFill>
                <a:latin typeface="Times New Roman" panose="02020603050405020304" pitchFamily="18" charset="0"/>
                <a:ea typeface="楷体_GB2312"/>
              </a:rPr>
              <a:t>项正确；</a:t>
            </a:r>
            <a:r>
              <a:rPr lang="en-US" altLang="zh-CN" sz="1600" kern="100" dirty="0">
                <a:solidFill>
                  <a:srgbClr val="000000"/>
                </a:solidFill>
                <a:latin typeface="Times New Roman" panose="02020603050405020304" pitchFamily="18" charset="0"/>
                <a:ea typeface="楷体_GB2312"/>
              </a:rPr>
              <a:t>1848</a:t>
            </a:r>
            <a:r>
              <a:rPr lang="zh-CN" altLang="zh-CN" sz="1600" kern="100" dirty="0">
                <a:solidFill>
                  <a:srgbClr val="000000"/>
                </a:solidFill>
                <a:latin typeface="Times New Roman" panose="02020603050405020304" pitchFamily="18" charset="0"/>
                <a:ea typeface="楷体_GB2312"/>
              </a:rPr>
              <a:t>年《共产党宣言》的问世标志着马克思主义的诞生，而此时马克思主义尚未诞生，故</a:t>
            </a:r>
            <a:r>
              <a:rPr lang="en-US" altLang="zh-CN" sz="1600" kern="100" dirty="0">
                <a:solidFill>
                  <a:srgbClr val="000000"/>
                </a:solidFill>
                <a:latin typeface="Times New Roman" panose="02020603050405020304" pitchFamily="18" charset="0"/>
                <a:ea typeface="楷体_GB2312"/>
              </a:rPr>
              <a:t>B</a:t>
            </a:r>
            <a:r>
              <a:rPr lang="zh-CN" altLang="zh-CN" sz="1600" kern="100" dirty="0">
                <a:solidFill>
                  <a:srgbClr val="000000"/>
                </a:solidFill>
                <a:latin typeface="Times New Roman" panose="02020603050405020304" pitchFamily="18" charset="0"/>
                <a:ea typeface="楷体_GB2312"/>
              </a:rPr>
              <a:t>项错误；工人运动随着工业革命的开展而兴起，</a:t>
            </a:r>
            <a:r>
              <a:rPr lang="en-US" altLang="zh-CN" sz="1600" kern="100" dirty="0">
                <a:solidFill>
                  <a:srgbClr val="000000"/>
                </a:solidFill>
                <a:latin typeface="Times New Roman" panose="02020603050405020304" pitchFamily="18" charset="0"/>
                <a:ea typeface="楷体_GB2312"/>
              </a:rPr>
              <a:t>19</a:t>
            </a:r>
            <a:r>
              <a:rPr lang="zh-CN" altLang="zh-CN" sz="1600" kern="100" dirty="0">
                <a:solidFill>
                  <a:srgbClr val="000000"/>
                </a:solidFill>
                <a:latin typeface="Times New Roman" panose="02020603050405020304" pitchFamily="18" charset="0"/>
                <a:ea typeface="楷体_GB2312"/>
              </a:rPr>
              <a:t>世纪三四十年代英法德等主要资本主义国家就爆发了大规模工人运动，与材料时间不符，故</a:t>
            </a:r>
            <a:r>
              <a:rPr lang="en-US" altLang="zh-CN" sz="1600" kern="100" dirty="0">
                <a:solidFill>
                  <a:srgbClr val="000000"/>
                </a:solidFill>
                <a:latin typeface="Times New Roman" panose="02020603050405020304" pitchFamily="18" charset="0"/>
                <a:ea typeface="楷体_GB2312"/>
              </a:rPr>
              <a:t>C</a:t>
            </a:r>
            <a:r>
              <a:rPr lang="zh-CN" altLang="zh-CN" sz="1600" kern="100" dirty="0">
                <a:solidFill>
                  <a:srgbClr val="000000"/>
                </a:solidFill>
                <a:latin typeface="Times New Roman" panose="02020603050405020304" pitchFamily="18" charset="0"/>
                <a:ea typeface="楷体_GB2312"/>
              </a:rPr>
              <a:t>项错误；工业革命使资产阶级和无产阶级的矛盾日益成为社会的主要矛盾，这种矛盾在这一变化前后并未发生改变，与材料主旨不符，故</a:t>
            </a:r>
            <a:r>
              <a:rPr lang="en-US" altLang="zh-CN" sz="1600" kern="100" dirty="0">
                <a:solidFill>
                  <a:srgbClr val="000000"/>
                </a:solidFill>
                <a:latin typeface="Times New Roman" panose="02020603050405020304" pitchFamily="18" charset="0"/>
                <a:ea typeface="楷体_GB2312"/>
              </a:rPr>
              <a:t>D</a:t>
            </a:r>
            <a:r>
              <a:rPr lang="zh-CN" altLang="zh-CN" sz="1600" kern="100" dirty="0">
                <a:solidFill>
                  <a:srgbClr val="000000"/>
                </a:solidFill>
                <a:latin typeface="Times New Roman" panose="02020603050405020304" pitchFamily="18" charset="0"/>
                <a:ea typeface="楷体_GB2312"/>
              </a:rPr>
              <a:t>项错误。</a:t>
            </a:r>
            <a:endParaRPr lang="zh-CN" altLang="zh-CN" sz="1600" kern="100" dirty="0">
              <a:latin typeface="Times New Roman" panose="02020603050405020304" pitchFamily="18" charset="0"/>
              <a:ea typeface="宋体" panose="02010600030101010101" pitchFamily="2" charset="-122"/>
            </a:endParaRPr>
          </a:p>
          <a:p>
            <a:pPr indent="200025" algn="just">
              <a:lnSpc>
                <a:spcPct val="150000"/>
              </a:lnSpc>
              <a:spcAft>
                <a:spcPts val="0"/>
              </a:spcAft>
              <a:tabLst>
                <a:tab pos="2628900" algn="l"/>
              </a:tabLst>
            </a:pPr>
            <a:r>
              <a:rPr lang="zh-CN" altLang="zh-CN" sz="1600" kern="100" dirty="0">
                <a:solidFill>
                  <a:srgbClr val="000000"/>
                </a:solidFill>
                <a:latin typeface="Times New Roman" panose="02020603050405020304" pitchFamily="18" charset="0"/>
                <a:ea typeface="黑体" panose="02010609060101010101" pitchFamily="49" charset="-122"/>
              </a:rPr>
              <a:t>【答案】</a:t>
            </a:r>
            <a:r>
              <a:rPr lang="en-US" altLang="zh-CN" sz="1600" kern="100" dirty="0">
                <a:solidFill>
                  <a:srgbClr val="000000"/>
                </a:solidFill>
                <a:latin typeface="Times New Roman" panose="02020603050405020304" pitchFamily="18" charset="0"/>
                <a:ea typeface="宋体" panose="02010600030101010101" pitchFamily="2" charset="-122"/>
              </a:rPr>
              <a:t>A</a:t>
            </a:r>
            <a:endParaRPr lang="zh-CN" altLang="zh-CN" sz="1600" kern="100" dirty="0">
              <a:effectLst/>
              <a:latin typeface="Times New Roman" panose="02020603050405020304" pitchFamily="18"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566220" y="824614"/>
            <a:ext cx="3447822"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3</a:t>
            </a:r>
            <a:r>
              <a:rPr lang="zh-CN" altLang="en-US" sz="28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566420" y="1487805"/>
            <a:ext cx="8241665" cy="3969385"/>
          </a:xfrm>
          <a:prstGeom prst="rect">
            <a:avLst/>
          </a:prstGeom>
          <a:noFill/>
          <a:ln w="9525">
            <a:noFill/>
          </a:ln>
        </p:spPr>
        <p:txBody>
          <a:bodyPr wrap="square">
            <a:spAutoFit/>
          </a:bodyPr>
          <a:lstStyle/>
          <a:p>
            <a:pPr marL="266700" indent="-266700"/>
            <a:r>
              <a:rPr lang="en-US" altLang="zh-CN" sz="2800" b="1"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(2017</a:t>
            </a:r>
            <a:r>
              <a:rPr lang="zh-CN" altLang="zh-CN" sz="2800" b="1"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新课</a:t>
            </a:r>
            <a:r>
              <a:rPr lang="zh-CN" altLang="zh-CN" sz="2800" b="1" dirty="0" smtClean="0">
                <a:solidFill>
                  <a:srgbClr val="FF0000"/>
                </a:solidFill>
                <a:effectLst/>
                <a:latin typeface="楷体" panose="02010609060101010101" pitchFamily="49" charset="-122"/>
                <a:ea typeface="楷体" panose="02010609060101010101" pitchFamily="49" charset="-122"/>
                <a:cs typeface="宋体" panose="02010600030101010101" pitchFamily="2" charset="-122"/>
              </a:rPr>
              <a:t>标</a:t>
            </a:r>
            <a:r>
              <a:rPr lang="en-US" altLang="zh-CN" sz="2800" b="1" dirty="0" smtClean="0">
                <a:solidFill>
                  <a:srgbClr val="FF0000"/>
                </a:solidFill>
                <a:effectLst/>
                <a:latin typeface="楷体" panose="02010609060101010101" pitchFamily="49" charset="-122"/>
                <a:ea typeface="楷体" panose="02010609060101010101" pitchFamily="49" charset="-122"/>
                <a:cs typeface="宋体" panose="02010600030101010101" pitchFamily="2" charset="-122"/>
              </a:rPr>
              <a:t>2</a:t>
            </a:r>
            <a:r>
              <a:rPr lang="zh-CN" altLang="en-US" sz="2800" b="1" dirty="0" smtClean="0">
                <a:solidFill>
                  <a:srgbClr val="FF0000"/>
                </a:solidFill>
                <a:effectLst/>
                <a:latin typeface="楷体" panose="02010609060101010101" pitchFamily="49" charset="-122"/>
                <a:ea typeface="楷体" panose="02010609060101010101" pitchFamily="49" charset="-122"/>
                <a:cs typeface="宋体" panose="02010600030101010101" pitchFamily="2" charset="-122"/>
              </a:rPr>
              <a:t>卷</a:t>
            </a:r>
            <a:r>
              <a:rPr lang="en-US" altLang="zh-CN" sz="2800" b="1" dirty="0">
                <a:solidFill>
                  <a:srgbClr val="FF0000"/>
                </a:solidFill>
              </a:rPr>
              <a:t>· </a:t>
            </a:r>
            <a:r>
              <a:rPr lang="en-US" altLang="zh-CN" sz="2800" b="1" dirty="0" smtClean="0">
                <a:solidFill>
                  <a:srgbClr val="FF0000"/>
                </a:solidFill>
                <a:effectLst/>
                <a:latin typeface="楷体" panose="02010609060101010101" pitchFamily="49" charset="-122"/>
                <a:ea typeface="楷体" panose="02010609060101010101" pitchFamily="49" charset="-122"/>
                <a:cs typeface="宋体" panose="02010600030101010101" pitchFamily="2" charset="-122"/>
              </a:rPr>
              <a:t>26</a:t>
            </a:r>
            <a:r>
              <a:rPr lang="en-US" altLang="zh-CN" sz="2800" b="1" dirty="0">
                <a:solidFill>
                  <a:srgbClr val="FF0000"/>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2800" b="1" dirty="0">
                <a:latin typeface="楷体" panose="02010609060101010101" pitchFamily="49" charset="-122"/>
                <a:ea typeface="楷体" panose="02010609060101010101" pitchFamily="49" charset="-122"/>
                <a:cs typeface="宋体" panose="02010600030101010101" pitchFamily="2" charset="-122"/>
              </a:rPr>
              <a:t>北朝时，嗜好奶类制品的</a:t>
            </a:r>
            <a:r>
              <a:rPr lang="zh-CN" altLang="en-US" sz="2800" dirty="0">
                <a:solidFill>
                  <a:srgbClr val="FF0000"/>
                </a:solidFill>
                <a:latin typeface="楷体" panose="02010609060101010101" pitchFamily="49" charset="-122"/>
                <a:ea typeface="楷体" panose="02010609060101010101" pitchFamily="49" charset="-122"/>
                <a:cs typeface="宋体" panose="02010600030101010101" pitchFamily="2" charset="-122"/>
              </a:rPr>
              <a:t>北方</a:t>
            </a:r>
            <a:r>
              <a:rPr lang="zh-CN" altLang="en-US" sz="2800" b="1" dirty="0">
                <a:latin typeface="楷体" panose="02010609060101010101" pitchFamily="49" charset="-122"/>
                <a:ea typeface="楷体" panose="02010609060101010101" pitchFamily="49" charset="-122"/>
                <a:cs typeface="宋体" panose="02010600030101010101" pitchFamily="2" charset="-122"/>
              </a:rPr>
              <a:t>人常常嘲笑</a:t>
            </a:r>
            <a:r>
              <a:rPr lang="zh-CN" altLang="en-US" sz="2800" dirty="0">
                <a:solidFill>
                  <a:srgbClr val="FF0000"/>
                </a:solidFill>
                <a:latin typeface="楷体" panose="02010609060101010101" pitchFamily="49" charset="-122"/>
                <a:ea typeface="楷体" panose="02010609060101010101" pitchFamily="49" charset="-122"/>
                <a:cs typeface="宋体" panose="02010600030101010101" pitchFamily="2" charset="-122"/>
              </a:rPr>
              <a:t>南方</a:t>
            </a:r>
            <a:r>
              <a:rPr lang="zh-CN" altLang="en-US" sz="2800" b="1" dirty="0">
                <a:latin typeface="楷体" panose="02010609060101010101" pitchFamily="49" charset="-122"/>
                <a:ea typeface="楷体" panose="02010609060101010101" pitchFamily="49" charset="-122"/>
                <a:cs typeface="宋体" panose="02010600030101010101" pitchFamily="2" charset="-122"/>
              </a:rPr>
              <a:t>人的喝茶习俗。唐中期，北方城市中，“多开店铺，煎茶卖之，不问道俗，投钱取饮。其茶自江、淮而来，舟车相继，所在山积”。据此可知，唐</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中期</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
            </a:r>
            <a:br>
              <a:rPr lang="en-US" altLang="zh-CN" sz="2800" b="1" dirty="0">
                <a:latin typeface="楷体" panose="02010609060101010101" pitchFamily="49" charset="-122"/>
                <a:ea typeface="楷体" panose="02010609060101010101" pitchFamily="49" charset="-122"/>
                <a:cs typeface="Times New Roman" panose="02020603050405020304" pitchFamily="18" charset="0"/>
              </a:rPr>
            </a:br>
            <a:r>
              <a:rPr lang="en-US" altLang="zh-CN" sz="2800" b="1" dirty="0" smtClean="0">
                <a:latin typeface="楷体" panose="02010609060101010101" pitchFamily="49" charset="-122"/>
                <a:ea typeface="楷体" panose="02010609060101010101" pitchFamily="49" charset="-122"/>
                <a:cs typeface="Times New Roman" panose="02020603050405020304" pitchFamily="18" charset="0"/>
              </a:rPr>
              <a:t>A</a:t>
            </a:r>
            <a:r>
              <a:rPr lang="zh-CN" altLang="en-US" sz="2800" b="1" dirty="0">
                <a:latin typeface="楷体" panose="02010609060101010101" pitchFamily="49" charset="-122"/>
                <a:ea typeface="楷体" panose="02010609060101010101" pitchFamily="49" charset="-122"/>
                <a:cs typeface="宋体" panose="02010600030101010101" pitchFamily="2" charset="-122"/>
              </a:rPr>
              <a:t>．国家统一使南茶开始北运 </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      </a:t>
            </a:r>
            <a:r>
              <a:rPr lang="zh-CN" altLang="en-US" sz="2800" b="1" dirty="0">
                <a:latin typeface="楷体" panose="02010609060101010101" pitchFamily="49" charset="-122"/>
                <a:ea typeface="楷体" panose="02010609060101010101" pitchFamily="49" charset="-122"/>
                <a:cs typeface="宋体" panose="02010600030101010101" pitchFamily="2" charset="-122"/>
              </a:rPr>
              <a:t>       </a:t>
            </a:r>
            <a:r>
              <a:rPr lang="en-US" altLang="zh-CN" sz="2800" b="1" dirty="0" smtClean="0">
                <a:latin typeface="楷体" panose="02010609060101010101" pitchFamily="49" charset="-122"/>
                <a:ea typeface="楷体" panose="02010609060101010101" pitchFamily="49" charset="-122"/>
                <a:cs typeface="宋体" panose="02010600030101010101" pitchFamily="2" charset="-122"/>
              </a:rPr>
              <a:t/>
            </a:r>
            <a:br>
              <a:rPr lang="en-US" altLang="zh-CN" sz="2800" b="1" dirty="0" smtClean="0">
                <a:latin typeface="楷体" panose="02010609060101010101" pitchFamily="49" charset="-122"/>
                <a:ea typeface="楷体" panose="02010609060101010101" pitchFamily="49" charset="-122"/>
                <a:cs typeface="宋体" panose="02010600030101010101" pitchFamily="2" charset="-122"/>
              </a:rPr>
            </a:br>
            <a:r>
              <a:rPr lang="en-US" altLang="zh-CN" sz="2800" b="1" dirty="0" smtClean="0">
                <a:latin typeface="楷体" panose="02010609060101010101" pitchFamily="49" charset="-122"/>
                <a:ea typeface="楷体" panose="02010609060101010101" pitchFamily="49" charset="-122"/>
                <a:cs typeface="Times New Roman" panose="02020603050405020304" pitchFamily="18" charset="0"/>
              </a:rPr>
              <a:t>B</a:t>
            </a:r>
            <a:r>
              <a:rPr lang="zh-CN" altLang="en-US" sz="2800" b="1" dirty="0">
                <a:latin typeface="楷体" panose="02010609060101010101" pitchFamily="49" charset="-122"/>
                <a:ea typeface="楷体" panose="02010609060101010101" pitchFamily="49" charset="-122"/>
                <a:cs typeface="宋体" panose="02010600030101010101" pitchFamily="2" charset="-122"/>
              </a:rPr>
              <a:t>．南北方饮食习惯</a:t>
            </a:r>
            <a:r>
              <a:rPr lang="zh-CN" altLang="en-US" sz="2800" b="1" dirty="0" smtClean="0">
                <a:latin typeface="楷体" panose="02010609060101010101" pitchFamily="49" charset="-122"/>
                <a:ea typeface="楷体" panose="02010609060101010101" pitchFamily="49" charset="-122"/>
                <a:cs typeface="宋体" panose="02010600030101010101" pitchFamily="2" charset="-122"/>
              </a:rPr>
              <a:t>趋于一致</a:t>
            </a:r>
            <a:r>
              <a:rPr lang="en-US" altLang="zh-CN" sz="2800" b="1" dirty="0">
                <a:latin typeface="楷体" panose="02010609060101010101" pitchFamily="49" charset="-122"/>
                <a:ea typeface="楷体" panose="02010609060101010101" pitchFamily="49" charset="-122"/>
                <a:cs typeface="Times New Roman" panose="02020603050405020304" pitchFamily="18" charset="0"/>
              </a:rPr>
              <a:t/>
            </a:r>
            <a:br>
              <a:rPr lang="en-US" altLang="zh-CN" sz="2800" b="1" dirty="0">
                <a:latin typeface="楷体" panose="02010609060101010101" pitchFamily="49" charset="-122"/>
                <a:ea typeface="楷体" panose="02010609060101010101" pitchFamily="49" charset="-122"/>
                <a:cs typeface="Times New Roman" panose="02020603050405020304" pitchFamily="18" charset="0"/>
              </a:rPr>
            </a:br>
            <a:r>
              <a:rPr lang="en-US" altLang="zh-CN" sz="2800" b="1" dirty="0" smtClean="0">
                <a:solidFill>
                  <a:srgbClr val="FF0000"/>
                </a:solidFill>
                <a:latin typeface="楷体" panose="02010609060101010101" pitchFamily="49" charset="-122"/>
                <a:ea typeface="楷体" panose="02010609060101010101" pitchFamily="49" charset="-122"/>
                <a:cs typeface="Times New Roman" panose="02020603050405020304" pitchFamily="18" charset="0"/>
              </a:rPr>
              <a:t>C</a:t>
            </a:r>
            <a:r>
              <a:rPr lang="zh-CN" altLang="en-US" sz="2800" b="1" dirty="0">
                <a:solidFill>
                  <a:srgbClr val="FF0000"/>
                </a:solidFill>
                <a:latin typeface="楷体" panose="02010609060101010101" pitchFamily="49" charset="-122"/>
                <a:ea typeface="楷体" panose="02010609060101010101" pitchFamily="49" charset="-122"/>
                <a:cs typeface="宋体" panose="02010600030101010101" pitchFamily="2" charset="-122"/>
              </a:rPr>
              <a:t>．南方经济文化影响力上升</a:t>
            </a:r>
            <a:r>
              <a:rPr lang="zh-CN" altLang="en-US" sz="2800" b="1" dirty="0">
                <a:latin typeface="楷体" panose="02010609060101010101" pitchFamily="49" charset="-122"/>
                <a:ea typeface="楷体" panose="02010609060101010101" pitchFamily="49" charset="-122"/>
                <a:cs typeface="Times New Roman" panose="02020603050405020304" pitchFamily="18" charset="0"/>
              </a:rPr>
              <a:t>    </a:t>
            </a:r>
            <a:r>
              <a:rPr lang="zh-CN" altLang="en-US" sz="2800" b="1" dirty="0">
                <a:latin typeface="楷体" panose="02010609060101010101" pitchFamily="49" charset="-122"/>
                <a:ea typeface="楷体" panose="02010609060101010101" pitchFamily="49" charset="-122"/>
                <a:cs typeface="宋体" panose="02010600030101010101" pitchFamily="2" charset="-122"/>
              </a:rPr>
              <a:t>	</a:t>
            </a:r>
            <a:br>
              <a:rPr lang="zh-CN" altLang="en-US" sz="2800" b="1" dirty="0">
                <a:latin typeface="楷体" panose="02010609060101010101" pitchFamily="49" charset="-122"/>
                <a:ea typeface="楷体" panose="02010609060101010101" pitchFamily="49" charset="-122"/>
                <a:cs typeface="宋体" panose="02010600030101010101" pitchFamily="2" charset="-122"/>
              </a:rPr>
            </a:br>
            <a:r>
              <a:rPr lang="en-US" altLang="zh-CN" sz="2800" b="1" dirty="0">
                <a:latin typeface="楷体" panose="02010609060101010101" pitchFamily="49" charset="-122"/>
                <a:ea typeface="楷体" panose="02010609060101010101" pitchFamily="49" charset="-122"/>
                <a:cs typeface="Times New Roman" panose="02020603050405020304" pitchFamily="18" charset="0"/>
              </a:rPr>
              <a:t>D</a:t>
            </a:r>
            <a:r>
              <a:rPr lang="zh-CN" altLang="en-US" sz="2800" b="1" dirty="0">
                <a:latin typeface="楷体" panose="02010609060101010101" pitchFamily="49" charset="-122"/>
                <a:ea typeface="楷体" panose="02010609060101010101" pitchFamily="49" charset="-122"/>
                <a:cs typeface="宋体" panose="02010600030101010101" pitchFamily="2" charset="-122"/>
              </a:rPr>
              <a:t>．南方经济水平已超越北方</a:t>
            </a:r>
            <a:endParaRPr lang="zh-CN" altLang="en-US" sz="2800" b="1" dirty="0">
              <a:latin typeface="楷体" panose="02010609060101010101" pitchFamily="49" charset="-122"/>
              <a:ea typeface="楷体" panose="02010609060101010101" pitchFamily="49" charset="-122"/>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07504" y="225059"/>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377627" y="737431"/>
            <a:ext cx="3447822"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3</a:t>
            </a:r>
            <a:r>
              <a:rPr lang="zh-CN" altLang="en-US" sz="28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pic>
        <p:nvPicPr>
          <p:cNvPr id="10" name="图片 9"/>
          <p:cNvPicPr>
            <a:picLocks noChangeAspect="1"/>
          </p:cNvPicPr>
          <p:nvPr/>
        </p:nvPicPr>
        <p:blipFill>
          <a:blip r:embed="rId2"/>
          <a:stretch>
            <a:fillRect/>
          </a:stretch>
        </p:blipFill>
        <p:spPr>
          <a:xfrm>
            <a:off x="319936" y="1575533"/>
            <a:ext cx="8541160" cy="2693753"/>
          </a:xfrm>
          <a:prstGeom prst="rect">
            <a:avLst/>
          </a:prstGeom>
        </p:spPr>
      </p:pic>
      <p:sp>
        <p:nvSpPr>
          <p:cNvPr id="3" name="文本框 2"/>
          <p:cNvSpPr txBox="1"/>
          <p:nvPr/>
        </p:nvSpPr>
        <p:spPr>
          <a:xfrm>
            <a:off x="427386" y="4509120"/>
            <a:ext cx="8326260" cy="2062103"/>
          </a:xfrm>
          <a:prstGeom prst="rect">
            <a:avLst/>
          </a:prstGeom>
          <a:noFill/>
        </p:spPr>
        <p:txBody>
          <a:bodyPr wrap="square" rtlCol="0">
            <a:spAutoFit/>
          </a:bodyPr>
          <a:lstStyle/>
          <a:p>
            <a:r>
              <a:rPr lang="zh-CN" altLang="en-US" sz="3200" dirty="0" smtClean="0"/>
              <a:t>西周时期，形成了了天下共主的局面，文字是统一的，但是在春秋战国暑期，各国对文字因为广泛的使用被简化，提高书写效率，故选</a:t>
            </a:r>
            <a:r>
              <a:rPr lang="en-US" altLang="zh-CN" sz="3200" dirty="0" smtClean="0"/>
              <a:t>A</a:t>
            </a:r>
            <a:r>
              <a:rPr lang="zh-CN" altLang="en-US" sz="3200" dirty="0" smtClean="0"/>
              <a:t>项。</a:t>
            </a:r>
            <a:r>
              <a:rPr lang="en-US" altLang="zh-CN" sz="3200" dirty="0" smtClean="0"/>
              <a:t>D</a:t>
            </a:r>
            <a:r>
              <a:rPr lang="zh-CN" altLang="en-US" sz="3200" dirty="0" smtClean="0"/>
              <a:t>是秦朝以后。</a:t>
            </a:r>
            <a:endParaRPr lang="zh-CN" altLang="en-US" sz="3200"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331483" y="691154"/>
            <a:ext cx="4129294"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3</a:t>
            </a:r>
            <a:r>
              <a:rPr lang="zh-CN" altLang="en-US" sz="28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pic>
        <p:nvPicPr>
          <p:cNvPr id="10" name="图片 9"/>
          <p:cNvPicPr>
            <a:picLocks noChangeAspect="1"/>
          </p:cNvPicPr>
          <p:nvPr/>
        </p:nvPicPr>
        <p:blipFill>
          <a:blip r:embed="rId2"/>
          <a:stretch>
            <a:fillRect/>
          </a:stretch>
        </p:blipFill>
        <p:spPr>
          <a:xfrm>
            <a:off x="289972" y="1196753"/>
            <a:ext cx="8602507" cy="3945183"/>
          </a:xfrm>
          <a:prstGeom prst="rect">
            <a:avLst/>
          </a:prstGeom>
        </p:spPr>
      </p:pic>
      <p:sp>
        <p:nvSpPr>
          <p:cNvPr id="2" name="文本框 1"/>
          <p:cNvSpPr txBox="1"/>
          <p:nvPr/>
        </p:nvSpPr>
        <p:spPr>
          <a:xfrm>
            <a:off x="289972" y="5373216"/>
            <a:ext cx="8352928" cy="1200329"/>
          </a:xfrm>
          <a:prstGeom prst="rect">
            <a:avLst/>
          </a:prstGeom>
          <a:noFill/>
        </p:spPr>
        <p:txBody>
          <a:bodyPr wrap="square" rtlCol="0">
            <a:spAutoFit/>
          </a:bodyPr>
          <a:lstStyle/>
          <a:p>
            <a:pPr marL="342900" indent="-342900">
              <a:buAutoNum type="arabicPlain" startAt="181"/>
            </a:pPr>
            <a:r>
              <a:rPr lang="zh-CN" altLang="en-US" dirty="0" smtClean="0"/>
              <a:t>     地方自治    古今对比   三则材料</a:t>
            </a:r>
            <a:r>
              <a:rPr lang="en-US" altLang="zh-CN" dirty="0" smtClean="0"/>
              <a:t>,  </a:t>
            </a:r>
            <a:r>
              <a:rPr lang="zh-CN" altLang="en-US" dirty="0" smtClean="0"/>
              <a:t>宋明清</a:t>
            </a:r>
            <a:r>
              <a:rPr lang="en-US" altLang="zh-CN" dirty="0" smtClean="0"/>
              <a:t>,</a:t>
            </a:r>
            <a:r>
              <a:rPr lang="zh-CN" altLang="en-US" dirty="0" smtClean="0"/>
              <a:t>开放后</a:t>
            </a:r>
            <a:r>
              <a:rPr lang="en-US" altLang="zh-CN" dirty="0" smtClean="0"/>
              <a:t>;  </a:t>
            </a:r>
            <a:r>
              <a:rPr lang="zh-CN" altLang="en-US" dirty="0" smtClean="0"/>
              <a:t>变化作用、背景、意义。</a:t>
            </a:r>
            <a:endParaRPr lang="en-US" altLang="zh-CN" dirty="0" smtClean="0"/>
          </a:p>
          <a:p>
            <a:pPr marL="342900" indent="-342900">
              <a:buAutoNum type="arabicPlain" startAt="181"/>
            </a:pPr>
            <a:r>
              <a:rPr lang="en-US" altLang="zh-CN" dirty="0" smtClean="0"/>
              <a:t>    </a:t>
            </a:r>
            <a:r>
              <a:rPr lang="zh-CN" altLang="zh-CN" dirty="0" smtClean="0"/>
              <a:t>大豆种植</a:t>
            </a:r>
            <a:r>
              <a:rPr lang="en-US" altLang="zh-CN" dirty="0" smtClean="0"/>
              <a:t>     </a:t>
            </a:r>
            <a:r>
              <a:rPr lang="zh-CN" altLang="en-US" dirty="0" smtClean="0"/>
              <a:t>中外对比   一则材料；中古和世近；   特点、作用、意义。</a:t>
            </a:r>
            <a:endParaRPr lang="en-US" altLang="zh-CN" dirty="0" smtClean="0"/>
          </a:p>
          <a:p>
            <a:pPr marL="342900" indent="-342900">
              <a:buAutoNum type="arabicPlain" startAt="181"/>
            </a:pPr>
            <a:r>
              <a:rPr lang="zh-CN" altLang="en-US" dirty="0" smtClean="0"/>
              <a:t>  </a:t>
            </a:r>
            <a:r>
              <a:rPr lang="zh-CN" altLang="zh-CN" dirty="0" smtClean="0"/>
              <a:t>上海</a:t>
            </a:r>
            <a:r>
              <a:rPr lang="zh-CN" altLang="zh-CN" dirty="0"/>
              <a:t>和曼彻斯特</a:t>
            </a:r>
            <a:r>
              <a:rPr lang="zh-CN" altLang="en-US" dirty="0" smtClean="0"/>
              <a:t>中外对比    二则材料  ； 中现和世近 ；     相同、条件、问题</a:t>
            </a:r>
            <a:endParaRPr lang="en-US" altLang="zh-CN" dirty="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725205" y="730250"/>
            <a:ext cx="3630772"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3</a:t>
            </a:r>
            <a:r>
              <a:rPr lang="zh-CN" altLang="en-US" sz="2800" b="1" dirty="0" smtClean="0">
                <a:solidFill>
                  <a:srgbClr val="2F2BEF"/>
                </a:solidFill>
                <a:latin typeface="楷体" panose="02010609060101010101" pitchFamily="49" charset="-122"/>
                <a:ea typeface="楷体" panose="02010609060101010101" pitchFamily="49" charset="-122"/>
                <a:sym typeface="+mn-ea"/>
              </a:rPr>
              <a:t>）注重对比变化</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2" name="文本框 1"/>
          <p:cNvSpPr txBox="1"/>
          <p:nvPr/>
        </p:nvSpPr>
        <p:spPr>
          <a:xfrm>
            <a:off x="566220" y="1757045"/>
            <a:ext cx="7706560" cy="2739211"/>
          </a:xfrm>
          <a:prstGeom prst="rect">
            <a:avLst/>
          </a:prstGeom>
          <a:noFill/>
        </p:spPr>
        <p:txBody>
          <a:bodyPr wrap="square" rtlCol="0">
            <a:spAutoFit/>
          </a:bodyPr>
          <a:lstStyle/>
          <a:p>
            <a:r>
              <a:rPr lang="zh-CN" altLang="en-US" sz="3600" b="1" dirty="0">
                <a:solidFill>
                  <a:srgbClr val="FF0000"/>
                </a:solidFill>
              </a:rPr>
              <a:t>备考启示：</a:t>
            </a:r>
          </a:p>
          <a:p>
            <a:r>
              <a:rPr lang="en-US" altLang="zh-CN" sz="3600" b="1" dirty="0"/>
              <a:t>1</a:t>
            </a:r>
            <a:r>
              <a:rPr lang="en-US" altLang="zh-CN" sz="3600" b="1" dirty="0" smtClean="0"/>
              <a:t>.</a:t>
            </a:r>
            <a:r>
              <a:rPr lang="zh-CN" altLang="en-US" sz="3600" b="1" dirty="0" smtClean="0"/>
              <a:t>注重训练学生的</a:t>
            </a:r>
            <a:r>
              <a:rPr lang="zh-CN" altLang="en-US" sz="3600" b="1" dirty="0" smtClean="0">
                <a:solidFill>
                  <a:srgbClr val="2F2BEF"/>
                </a:solidFill>
              </a:rPr>
              <a:t>历史求异思维</a:t>
            </a:r>
            <a:r>
              <a:rPr lang="zh-CN" altLang="en-US" sz="3600" b="1" dirty="0" smtClean="0"/>
              <a:t>。</a:t>
            </a:r>
            <a:endParaRPr lang="en-US" altLang="zh-CN" sz="3600" b="1" dirty="0" smtClean="0"/>
          </a:p>
          <a:p>
            <a:r>
              <a:rPr lang="en-US" altLang="zh-CN" sz="3600" b="1" dirty="0" smtClean="0"/>
              <a:t>2.</a:t>
            </a:r>
            <a:r>
              <a:rPr lang="zh-CN" altLang="en-US" sz="3600" b="1" dirty="0" smtClean="0"/>
              <a:t>应该</a:t>
            </a:r>
            <a:r>
              <a:rPr lang="zh-CN" altLang="en-US" sz="3600" b="1" dirty="0"/>
              <a:t>更多突出</a:t>
            </a:r>
            <a:r>
              <a:rPr lang="zh-CN" altLang="en-US" sz="3600" b="1" dirty="0">
                <a:solidFill>
                  <a:srgbClr val="2F2BEF"/>
                </a:solidFill>
              </a:rPr>
              <a:t>比较教学</a:t>
            </a:r>
            <a:r>
              <a:rPr lang="zh-CN" altLang="en-US" sz="3600" b="1" dirty="0" smtClean="0"/>
              <a:t>。</a:t>
            </a:r>
            <a:endParaRPr lang="en-US" altLang="zh-CN" sz="3600" b="1" dirty="0" smtClean="0"/>
          </a:p>
          <a:p>
            <a:r>
              <a:rPr lang="en-US" altLang="zh-CN" sz="3600" b="1" dirty="0" smtClean="0"/>
              <a:t>3.</a:t>
            </a:r>
            <a:r>
              <a:rPr lang="zh-CN" altLang="en-US" sz="3600" b="1" dirty="0" smtClean="0"/>
              <a:t>应充分落实</a:t>
            </a:r>
            <a:r>
              <a:rPr lang="zh-CN" altLang="en-US" sz="3600" b="1" dirty="0" smtClean="0">
                <a:solidFill>
                  <a:srgbClr val="2F2BEF"/>
                </a:solidFill>
              </a:rPr>
              <a:t>历史时序核心素养</a:t>
            </a:r>
            <a:r>
              <a:rPr lang="zh-CN" altLang="en-US" sz="3600" b="1" dirty="0" smtClean="0"/>
              <a:t>。</a:t>
            </a:r>
            <a:endParaRPr lang="en-US" altLang="zh-CN" sz="3600" b="1" dirty="0" smtClean="0"/>
          </a:p>
          <a:p>
            <a:endParaRPr lang="zh-CN" altLang="en-US" sz="2800"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725205" y="730250"/>
            <a:ext cx="4494868"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4</a:t>
            </a:r>
            <a:r>
              <a:rPr lang="zh-CN" altLang="en-US" sz="2800" b="1" dirty="0" smtClean="0">
                <a:solidFill>
                  <a:srgbClr val="2F2BEF"/>
                </a:solidFill>
                <a:latin typeface="楷体" panose="02010609060101010101" pitchFamily="49" charset="-122"/>
                <a:ea typeface="楷体" panose="02010609060101010101" pitchFamily="49" charset="-122"/>
                <a:sym typeface="+mn-ea"/>
              </a:rPr>
              <a:t>）主观更重辩证逻辑</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307340" y="1393825"/>
            <a:ext cx="8529320" cy="5601533"/>
          </a:xfrm>
          <a:prstGeom prst="rect">
            <a:avLst/>
          </a:prstGeom>
          <a:noFill/>
          <a:ln w="9525">
            <a:noFill/>
          </a:ln>
        </p:spPr>
        <p:txBody>
          <a:bodyPr wrap="square">
            <a:spAutoFit/>
          </a:bodyPr>
          <a:lstStyle/>
          <a:p>
            <a:r>
              <a:rPr lang="zh-CN" altLang="en-US" b="1" dirty="0" smtClean="0">
                <a:solidFill>
                  <a:srgbClr val="FF0000"/>
                </a:solidFill>
              </a:rPr>
              <a:t>（</a:t>
            </a:r>
            <a:r>
              <a:rPr lang="en-US" altLang="zh-CN" b="1" dirty="0" smtClean="0">
                <a:solidFill>
                  <a:srgbClr val="FF0000"/>
                </a:solidFill>
              </a:rPr>
              <a:t>2016</a:t>
            </a:r>
            <a:r>
              <a:rPr lang="zh-CN" altLang="en-US" b="1" dirty="0" smtClean="0">
                <a:solidFill>
                  <a:srgbClr val="FF0000"/>
                </a:solidFill>
              </a:rPr>
              <a:t>新课标</a:t>
            </a:r>
            <a:r>
              <a:rPr lang="en-US" altLang="zh-CN" b="1" dirty="0" smtClean="0">
                <a:solidFill>
                  <a:srgbClr val="FF0000"/>
                </a:solidFill>
              </a:rPr>
              <a:t>1</a:t>
            </a:r>
            <a:r>
              <a:rPr lang="zh-CN" altLang="en-US" b="1" dirty="0" smtClean="0">
                <a:solidFill>
                  <a:srgbClr val="FF0000"/>
                </a:solidFill>
              </a:rPr>
              <a:t>卷</a:t>
            </a:r>
            <a:r>
              <a:rPr lang="en-US" altLang="zh-CN" b="1" dirty="0">
                <a:solidFill>
                  <a:srgbClr val="FF0000"/>
                </a:solidFill>
              </a:rPr>
              <a:t>· 40</a:t>
            </a:r>
            <a:r>
              <a:rPr lang="zh-CN" altLang="en-US" b="1" dirty="0" smtClean="0">
                <a:solidFill>
                  <a:srgbClr val="FF0000"/>
                </a:solidFill>
              </a:rPr>
              <a:t>）</a:t>
            </a:r>
            <a:r>
              <a:rPr lang="zh-CN" altLang="zh-CN" b="1" dirty="0" smtClean="0"/>
              <a:t>阅读</a:t>
            </a:r>
            <a:r>
              <a:rPr lang="zh-CN" altLang="zh-CN" b="1" dirty="0"/>
              <a:t>材料，完成下列要求。（</a:t>
            </a:r>
            <a:r>
              <a:rPr lang="en-US" altLang="zh-CN" b="1" dirty="0"/>
              <a:t>25</a:t>
            </a:r>
            <a:r>
              <a:rPr lang="zh-CN" altLang="zh-CN" b="1" dirty="0"/>
              <a:t>分）</a:t>
            </a:r>
            <a:endParaRPr lang="zh-CN" altLang="zh-CN" dirty="0"/>
          </a:p>
          <a:p>
            <a:r>
              <a:rPr lang="zh-CN" altLang="zh-CN" b="1" dirty="0"/>
              <a:t>材料一</a:t>
            </a:r>
            <a:r>
              <a:rPr lang="en-US" altLang="zh-CN" b="1" dirty="0"/>
              <a:t>  </a:t>
            </a:r>
            <a:r>
              <a:rPr lang="zh-CN" altLang="zh-CN" b="1" dirty="0"/>
              <a:t>清朝康、雍、乾长达一个多世纪中，</a:t>
            </a:r>
            <a:r>
              <a:rPr lang="zh-CN" altLang="zh-CN" b="1" dirty="0">
                <a:solidFill>
                  <a:srgbClr val="FF0000"/>
                </a:solidFill>
              </a:rPr>
              <a:t>社会总体稳定</a:t>
            </a:r>
            <a:r>
              <a:rPr lang="zh-CN" altLang="zh-CN" b="1" dirty="0"/>
              <a:t>，清政府</a:t>
            </a:r>
            <a:r>
              <a:rPr lang="zh-CN" altLang="zh-CN" b="1" dirty="0">
                <a:solidFill>
                  <a:srgbClr val="FF0000"/>
                </a:solidFill>
              </a:rPr>
              <a:t>取消了人头税</a:t>
            </a:r>
            <a:r>
              <a:rPr lang="zh-CN" altLang="zh-CN" b="1" dirty="0"/>
              <a:t>，根据</a:t>
            </a:r>
            <a:r>
              <a:rPr lang="zh-CN" altLang="zh-CN" b="1" dirty="0">
                <a:solidFill>
                  <a:srgbClr val="FF0000"/>
                </a:solidFill>
              </a:rPr>
              <a:t>耕地面积</a:t>
            </a:r>
            <a:r>
              <a:rPr lang="zh-CN" altLang="zh-CN" b="1" dirty="0"/>
              <a:t>确定税额，减轻了下层百姓负担。农业上普遍采用了轮作、复种、多熟等</a:t>
            </a:r>
            <a:r>
              <a:rPr lang="zh-CN" altLang="zh-CN" b="1" dirty="0">
                <a:solidFill>
                  <a:srgbClr val="FF0000"/>
                </a:solidFill>
              </a:rPr>
              <a:t>农作制</a:t>
            </a:r>
            <a:r>
              <a:rPr lang="zh-CN" altLang="zh-CN" b="1" dirty="0"/>
              <a:t>。玉米、甘薯等耐寒、耐旱、</a:t>
            </a:r>
            <a:r>
              <a:rPr lang="zh-CN" altLang="zh-CN" b="1" dirty="0">
                <a:solidFill>
                  <a:srgbClr val="FF0000"/>
                </a:solidFill>
              </a:rPr>
              <a:t>高产作物</a:t>
            </a:r>
            <a:r>
              <a:rPr lang="zh-CN" altLang="zh-CN" b="1" dirty="0"/>
              <a:t>不断推广，人们将林木覆盖的山地和草原广为开垦。人口从清初的</a:t>
            </a:r>
            <a:r>
              <a:rPr lang="en-US" altLang="zh-CN" b="1" dirty="0"/>
              <a:t>1</a:t>
            </a:r>
            <a:r>
              <a:rPr lang="zh-CN" altLang="zh-CN" b="1" dirty="0"/>
              <a:t>．</a:t>
            </a:r>
            <a:r>
              <a:rPr lang="en-US" altLang="zh-CN" b="1" dirty="0"/>
              <a:t>8</a:t>
            </a:r>
            <a:r>
              <a:rPr lang="zh-CN" altLang="zh-CN" b="1" dirty="0"/>
              <a:t>亿增加到鸦片战争前夕的</a:t>
            </a:r>
            <a:r>
              <a:rPr lang="en-US" altLang="zh-CN" b="1" dirty="0"/>
              <a:t>4</a:t>
            </a:r>
            <a:r>
              <a:rPr lang="zh-CN" altLang="zh-CN" b="1" dirty="0"/>
              <a:t>亿之众，引起了一系列变化：一些地区“游手好闲者更数十倍于前”“</a:t>
            </a:r>
            <a:r>
              <a:rPr lang="zh-CN" altLang="zh-CN" b="1" dirty="0">
                <a:solidFill>
                  <a:srgbClr val="FF0000"/>
                </a:solidFill>
              </a:rPr>
              <a:t>田地贵少，寸土为金</a:t>
            </a:r>
            <a:r>
              <a:rPr lang="zh-CN" altLang="zh-CN" b="1" dirty="0"/>
              <a:t>”；</a:t>
            </a:r>
            <a:r>
              <a:rPr lang="zh-CN" altLang="zh-CN" b="1" dirty="0">
                <a:solidFill>
                  <a:srgbClr val="FF0000"/>
                </a:solidFill>
              </a:rPr>
              <a:t>水土流失和草原沙化</a:t>
            </a:r>
            <a:r>
              <a:rPr lang="zh-CN" altLang="zh-CN" b="1" dirty="0"/>
              <a:t>现象凸显；农业人均收益递减，</a:t>
            </a:r>
            <a:r>
              <a:rPr lang="zh-CN" altLang="zh-CN" b="1" dirty="0">
                <a:solidFill>
                  <a:srgbClr val="FF0000"/>
                </a:solidFill>
              </a:rPr>
              <a:t>各地民变此起彼伏</a:t>
            </a:r>
            <a:r>
              <a:rPr lang="zh-CN" altLang="zh-CN" b="1" dirty="0"/>
              <a:t>。</a:t>
            </a:r>
            <a:endParaRPr lang="zh-CN" altLang="zh-CN" dirty="0"/>
          </a:p>
          <a:p>
            <a:r>
              <a:rPr lang="en-US" altLang="zh-CN" b="1" dirty="0" smtClean="0"/>
              <a:t>                                                                            ——</a:t>
            </a:r>
            <a:r>
              <a:rPr lang="zh-CN" altLang="zh-CN" b="1" dirty="0"/>
              <a:t>摘编自李龙潜《明清经济史》</a:t>
            </a:r>
            <a:endParaRPr lang="zh-CN" altLang="zh-CN" dirty="0"/>
          </a:p>
          <a:p>
            <a:r>
              <a:rPr lang="zh-CN" altLang="zh-CN" b="1" dirty="0"/>
              <a:t>材料二  为解决人口压力，康有为认为，“西北诸省土旷人稀，东三省、蒙古、新疆</a:t>
            </a:r>
            <a:r>
              <a:rPr lang="zh-CN" altLang="zh-CN" b="1" dirty="0">
                <a:solidFill>
                  <a:srgbClr val="FF0000"/>
                </a:solidFill>
              </a:rPr>
              <a:t>疏旷益甚</a:t>
            </a:r>
            <a:r>
              <a:rPr lang="zh-CN" altLang="zh-CN" b="1" dirty="0"/>
              <a:t>，人迹既少……</a:t>
            </a:r>
            <a:r>
              <a:rPr lang="zh-CN" altLang="zh-CN" b="1" dirty="0">
                <a:solidFill>
                  <a:srgbClr val="FF0000"/>
                </a:solidFill>
              </a:rPr>
              <a:t>早谋移徙</a:t>
            </a:r>
            <a:r>
              <a:rPr lang="zh-CN" altLang="zh-CN" b="1" dirty="0"/>
              <a:t>”。严复则认为</a:t>
            </a:r>
            <a:r>
              <a:rPr lang="zh-CN" altLang="zh-CN" b="1" dirty="0">
                <a:solidFill>
                  <a:srgbClr val="FF0000"/>
                </a:solidFill>
              </a:rPr>
              <a:t>兴办现代实业</a:t>
            </a:r>
            <a:r>
              <a:rPr lang="zh-CN" altLang="zh-CN" b="1" dirty="0"/>
              <a:t>较垦荒辟田有效得多。到民国时期，有人认为，“人口增加是无止息的，食料的增加是越来越困难的，即使我们能</a:t>
            </a:r>
            <a:r>
              <a:rPr lang="zh-CN" altLang="zh-CN" b="1" dirty="0">
                <a:solidFill>
                  <a:srgbClr val="FF0000"/>
                </a:solidFill>
              </a:rPr>
              <a:t>开垦荒地、改良农业、增加生长</a:t>
            </a:r>
            <a:r>
              <a:rPr lang="zh-CN" altLang="zh-CN" b="1" dirty="0"/>
              <a:t>，总是赶不上人口增加的快”；至于工业化一途，因需要大量投资，短期内难以搞成。因此很多人认为，解决人口问题的“治本方法”是“</a:t>
            </a:r>
            <a:r>
              <a:rPr lang="zh-CN" altLang="zh-CN" b="1" dirty="0">
                <a:solidFill>
                  <a:srgbClr val="FF0000"/>
                </a:solidFill>
              </a:rPr>
              <a:t>迟婚与节育</a:t>
            </a:r>
            <a:r>
              <a:rPr lang="zh-CN" altLang="zh-CN" b="1" dirty="0"/>
              <a:t>”。</a:t>
            </a:r>
            <a:endParaRPr lang="zh-CN" altLang="zh-CN" dirty="0"/>
          </a:p>
          <a:p>
            <a:r>
              <a:rPr lang="en-US" altLang="zh-CN" b="1" dirty="0" smtClean="0"/>
              <a:t>                                                                                           ——</a:t>
            </a:r>
            <a:r>
              <a:rPr lang="zh-CN" altLang="zh-CN" b="1" dirty="0"/>
              <a:t>据《康有为全集》等</a:t>
            </a:r>
            <a:endParaRPr lang="zh-CN" altLang="zh-CN" dirty="0"/>
          </a:p>
          <a:p>
            <a:r>
              <a:rPr lang="zh-CN" altLang="zh-CN" b="1" dirty="0"/>
              <a:t>（</a:t>
            </a:r>
            <a:r>
              <a:rPr lang="en-US" altLang="zh-CN" b="1" dirty="0"/>
              <a:t>1</a:t>
            </a:r>
            <a:r>
              <a:rPr lang="zh-CN" altLang="zh-CN" b="1" dirty="0"/>
              <a:t>）根据材料一并结合所学知识，说明清中期人口膨胀的原因及其影响。（</a:t>
            </a:r>
            <a:r>
              <a:rPr lang="en-US" altLang="zh-CN" b="1" dirty="0"/>
              <a:t>12</a:t>
            </a:r>
            <a:r>
              <a:rPr lang="zh-CN" altLang="zh-CN" b="1" dirty="0"/>
              <a:t>分</a:t>
            </a:r>
            <a:r>
              <a:rPr lang="zh-CN" altLang="zh-CN" b="1" dirty="0" smtClean="0"/>
              <a:t>）</a:t>
            </a:r>
            <a:endParaRPr lang="zh-CN" altLang="zh-CN" dirty="0"/>
          </a:p>
          <a:p>
            <a:r>
              <a:rPr lang="zh-CN" altLang="zh-CN" b="1" dirty="0"/>
              <a:t>（</a:t>
            </a:r>
            <a:r>
              <a:rPr lang="en-US" altLang="zh-CN" b="1" dirty="0"/>
              <a:t>2</a:t>
            </a:r>
            <a:r>
              <a:rPr lang="zh-CN" altLang="zh-CN" b="1" dirty="0"/>
              <a:t>）根据材料二并结合所学知识，概括近代学者缓解人口压力的主张，并加以简要评价。（</a:t>
            </a:r>
            <a:r>
              <a:rPr lang="en-US" altLang="zh-CN" b="1" dirty="0"/>
              <a:t>13</a:t>
            </a:r>
            <a:r>
              <a:rPr lang="zh-CN" altLang="zh-CN" b="1" dirty="0"/>
              <a:t>分）</a:t>
            </a:r>
            <a:endParaRPr lang="zh-CN" altLang="zh-CN" dirty="0"/>
          </a:p>
          <a:p>
            <a:r>
              <a:rPr lang="en-US" altLang="zh-CN" sz="2400" b="1" dirty="0"/>
              <a:t> </a:t>
            </a:r>
            <a:endParaRPr lang="zh-CN" altLang="zh-CN" sz="2400"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1279952" y="636111"/>
            <a:ext cx="8704405"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4</a:t>
            </a:r>
            <a:r>
              <a:rPr lang="zh-CN" altLang="en-US" sz="2800" b="1" dirty="0" smtClean="0">
                <a:solidFill>
                  <a:srgbClr val="2F2BEF"/>
                </a:solidFill>
                <a:latin typeface="楷体" panose="02010609060101010101" pitchFamily="49" charset="-122"/>
                <a:ea typeface="楷体" panose="02010609060101010101" pitchFamily="49" charset="-122"/>
                <a:sym typeface="+mn-ea"/>
              </a:rPr>
              <a:t>）主观更重辩证逻辑</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372745" y="1172845"/>
            <a:ext cx="8529320" cy="5509200"/>
          </a:xfrm>
          <a:prstGeom prst="rect">
            <a:avLst/>
          </a:prstGeom>
          <a:noFill/>
          <a:ln w="9525">
            <a:noFill/>
          </a:ln>
        </p:spPr>
        <p:txBody>
          <a:bodyPr wrap="square">
            <a:spAutoFit/>
          </a:bodyPr>
          <a:lstStyle/>
          <a:p>
            <a:pPr marL="0" indent="0"/>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en-US" altLang="zh-CN"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2017</a:t>
            </a:r>
            <a:r>
              <a:rPr lang="zh-CN" altLang="en-US"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年新</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课</a:t>
            </a:r>
            <a:r>
              <a:rPr lang="zh-CN" altLang="en-US"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标</a:t>
            </a:r>
            <a:r>
              <a:rPr lang="en-US" altLang="zh-CN"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1</a:t>
            </a:r>
            <a:r>
              <a:rPr lang="zh-CN" altLang="en-US"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卷</a:t>
            </a:r>
            <a:r>
              <a:rPr lang="en-US" altLang="zh-CN" b="1" dirty="0">
                <a:solidFill>
                  <a:srgbClr val="FF0000"/>
                </a:solidFill>
              </a:rPr>
              <a:t>· </a:t>
            </a:r>
            <a:r>
              <a:rPr lang="en-US" altLang="zh-CN" b="1" dirty="0" smtClean="0">
                <a:solidFill>
                  <a:srgbClr val="FF0000"/>
                </a:solidFill>
              </a:rPr>
              <a:t>41</a:t>
            </a:r>
            <a:r>
              <a:rPr lang="zh-CN" altLang="en-US" b="1" dirty="0" smtClean="0">
                <a:solidFill>
                  <a:srgbClr val="FF0000"/>
                </a:solidFill>
                <a:latin typeface="宋体" panose="02010600030101010101" pitchFamily="2" charset="-122"/>
                <a:ea typeface="宋体" panose="02010600030101010101" pitchFamily="2" charset="-122"/>
                <a:cs typeface="宋体" panose="02010600030101010101" pitchFamily="2" charset="-122"/>
              </a:rPr>
              <a:t>）</a:t>
            </a:r>
            <a:r>
              <a:rPr lang="zh-CN" altLang="en-US" b="1" dirty="0" smtClean="0">
                <a:latin typeface="宋体" panose="02010600030101010101" pitchFamily="2" charset="-122"/>
                <a:ea typeface="宋体" panose="02010600030101010101" pitchFamily="2" charset="-122"/>
                <a:cs typeface="宋体" panose="02010600030101010101" pitchFamily="2" charset="-122"/>
              </a:rPr>
              <a:t>阅读</a:t>
            </a:r>
            <a:r>
              <a:rPr lang="zh-CN" altLang="en-US" b="1" dirty="0">
                <a:latin typeface="宋体" panose="02010600030101010101" pitchFamily="2" charset="-122"/>
                <a:ea typeface="宋体" panose="02010600030101010101" pitchFamily="2" charset="-122"/>
                <a:cs typeface="宋体" panose="02010600030101010101" pitchFamily="2" charset="-122"/>
              </a:rPr>
              <a:t>材料，完成下列要求。（</a:t>
            </a:r>
            <a:r>
              <a:rPr lang="en-US" altLang="zh-CN" b="1" dirty="0">
                <a:latin typeface="Times New Roman" panose="02020603050405020304" pitchFamily="18" charset="0"/>
                <a:cs typeface="Times New Roman" panose="02020603050405020304" pitchFamily="18" charset="0"/>
              </a:rPr>
              <a:t>25</a:t>
            </a:r>
            <a:r>
              <a:rPr lang="zh-CN" altLang="en-US" b="1" dirty="0">
                <a:latin typeface="宋体" panose="02010600030101010101" pitchFamily="2" charset="-122"/>
                <a:ea typeface="宋体" panose="02010600030101010101" pitchFamily="2" charset="-122"/>
                <a:cs typeface="宋体" panose="02010600030101010101" pitchFamily="2" charset="-122"/>
              </a:rPr>
              <a:t>分）</a:t>
            </a:r>
            <a:endParaRPr lang="zh-CN" altLang="en-US" b="1" dirty="0">
              <a:latin typeface="黑体" panose="02010609060101010101" pitchFamily="49" charset="-122"/>
              <a:ea typeface="黑体" panose="02010609060101010101" pitchFamily="49" charset="-122"/>
              <a:cs typeface="黑体" panose="02010609060101010101" pitchFamily="49" charset="-122"/>
            </a:endParaRPr>
          </a:p>
          <a:p>
            <a:pPr marL="0" indent="0"/>
            <a:r>
              <a:rPr lang="zh-CN" altLang="en-US" b="1" dirty="0">
                <a:latin typeface="黑体" panose="02010609060101010101" pitchFamily="49" charset="-122"/>
                <a:ea typeface="黑体" panose="02010609060101010101" pitchFamily="49" charset="-122"/>
                <a:cs typeface="黑体" panose="02010609060101010101" pitchFamily="49" charset="-122"/>
              </a:rPr>
              <a:t>   材料一</a:t>
            </a:r>
            <a:r>
              <a:rPr lang="zh-CN" altLang="en-US" b="1" dirty="0">
                <a:latin typeface="宋体" panose="02010600030101010101" pitchFamily="2" charset="-122"/>
                <a:ea typeface="宋体" panose="02010600030101010101" pitchFamily="2" charset="-122"/>
                <a:cs typeface="宋体" panose="02010600030101010101" pitchFamily="2" charset="-122"/>
              </a:rPr>
              <a:t>  </a:t>
            </a:r>
            <a:r>
              <a:rPr lang="zh-CN" altLang="en-US" b="1" dirty="0">
                <a:latin typeface="楷体_GB2312" panose="02010609030101010101" pitchFamily="49" charset="-122"/>
                <a:cs typeface="楷体_GB2312" panose="02010609030101010101" pitchFamily="49" charset="-122"/>
              </a:rPr>
              <a:t>在专制王权下的法国，国王曾自视为民族的代表，路易十四声称“朕即国家”“朕即民族”。启蒙思想家主张人民主权，抨击君主专制，阐述了与之相适应的民族思想：一个民族可以没有国王而将国家治理得井井有条，相反，一个国王若无国民则不存在，更不必说治理国家了，甚至表示“专制之下无祖国”。在法国大革命中，人们认为法兰西民族的成员不仅居住在同一地域、使用相同的语言，而且相互之间是平等的，全体法国人组成的法兰西民族。一般认为，法国大革命是法兰西民族诞生和民族主义形成的标志。</a:t>
            </a:r>
            <a:endParaRPr lang="zh-CN" altLang="en-US" b="1" dirty="0">
              <a:latin typeface="Times New Roman" panose="02020603050405020304" pitchFamily="18" charset="0"/>
              <a:cs typeface="Times New Roman" panose="02020603050405020304" pitchFamily="18" charset="0"/>
            </a:endParaRPr>
          </a:p>
          <a:p>
            <a:pPr marL="0" indent="0"/>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zh-CN" altLang="en-US" b="1" dirty="0">
                <a:latin typeface="宋体" panose="02010600030101010101" pitchFamily="2" charset="-122"/>
                <a:ea typeface="宋体" panose="02010600030101010101" pitchFamily="2" charset="-122"/>
                <a:cs typeface="宋体" panose="02010600030101010101" pitchFamily="2" charset="-122"/>
              </a:rPr>
              <a:t>摘编自李宏图</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西欧近代民族主义思潮研究</a:t>
            </a:r>
            <a:r>
              <a:rPr lang="en-US" altLang="zh-CN" b="1" dirty="0">
                <a:latin typeface="宋体" panose="02010600030101010101" pitchFamily="2" charset="-122"/>
                <a:ea typeface="宋体" panose="02010600030101010101" pitchFamily="2" charset="-122"/>
                <a:cs typeface="宋体" panose="02010600030101010101" pitchFamily="2" charset="-122"/>
              </a:rPr>
              <a:t>》</a:t>
            </a:r>
            <a:endParaRPr lang="en-US" altLang="zh-CN" b="1" dirty="0">
              <a:latin typeface="黑体" panose="02010609060101010101" pitchFamily="49" charset="-122"/>
              <a:ea typeface="黑体" panose="02010609060101010101" pitchFamily="49" charset="-122"/>
              <a:cs typeface="黑体" panose="02010609060101010101" pitchFamily="49" charset="-122"/>
            </a:endParaRPr>
          </a:p>
          <a:p>
            <a:pPr marL="0" indent="0"/>
            <a:r>
              <a:rPr lang="zh-CN" altLang="en-US" b="1" dirty="0">
                <a:latin typeface="黑体" panose="02010609060101010101" pitchFamily="49" charset="-122"/>
                <a:ea typeface="黑体" panose="02010609060101010101" pitchFamily="49" charset="-122"/>
                <a:cs typeface="黑体" panose="02010609060101010101" pitchFamily="49" charset="-122"/>
              </a:rPr>
              <a:t>   材料二</a:t>
            </a:r>
            <a:r>
              <a:rPr lang="zh-CN" altLang="en-US" b="1" dirty="0">
                <a:latin typeface="宋体" panose="02010600030101010101" pitchFamily="2" charset="-122"/>
                <a:ea typeface="宋体" panose="02010600030101010101" pitchFamily="2" charset="-122"/>
                <a:cs typeface="宋体" panose="02010600030101010101" pitchFamily="2" charset="-122"/>
              </a:rPr>
              <a:t>  </a:t>
            </a:r>
            <a:r>
              <a:rPr lang="zh-CN" altLang="en-US" b="1" dirty="0">
                <a:latin typeface="楷体_GB2312" panose="02010609030101010101" pitchFamily="49" charset="-122"/>
                <a:cs typeface="楷体_GB2312" panose="02010609030101010101" pitchFamily="49" charset="-122"/>
              </a:rPr>
              <a:t>盖民族主义，对于任何阶级，其意义皆不外免除帝国主义之侵略。其在实业界，苟无民族主义，则列强之经济的压迫，致自国生产永无发展之可能。其在劳动界，苟无民族主义，则依附帝国主义而生存之军阀及国内外之资本家，足以蚀其生命而有余。故民族解放之斗争，对于多数之民众，其目标皆不外反帝国主义而已。</a:t>
            </a:r>
            <a:endParaRPr lang="zh-CN" altLang="en-US" b="1" dirty="0">
              <a:latin typeface="Times New Roman" panose="02020603050405020304" pitchFamily="18" charset="0"/>
              <a:cs typeface="Times New Roman" panose="02020603050405020304" pitchFamily="18" charset="0"/>
            </a:endParaRPr>
          </a:p>
          <a:p>
            <a:pPr marL="0" indent="0"/>
            <a:r>
              <a:rPr lang="en-US" altLang="zh-CN" b="1" dirty="0">
                <a:latin typeface="Times New Roman" panose="02020603050405020304" pitchFamily="18" charset="0"/>
                <a:cs typeface="Times New Roman" panose="02020603050405020304" pitchFamily="18" charset="0"/>
              </a:rPr>
              <a:t>                                              </a:t>
            </a:r>
            <a:r>
              <a:rPr lang="en-US" altLang="zh-CN" b="1" dirty="0" smtClean="0">
                <a:latin typeface="Times New Roman" panose="02020603050405020304" pitchFamily="18" charset="0"/>
                <a:cs typeface="Times New Roman" panose="02020603050405020304" pitchFamily="18" charset="0"/>
              </a:rPr>
              <a:t>   </a:t>
            </a:r>
            <a:r>
              <a:rPr lang="en-US" altLang="zh-CN" b="1" dirty="0">
                <a:latin typeface="Times New Roman" panose="02020603050405020304" pitchFamily="18" charset="0"/>
                <a:cs typeface="Times New Roman" panose="02020603050405020304" pitchFamily="18" charset="0"/>
              </a:rPr>
              <a:t>——</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中国国民党第一次全国代表大会宣言</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1924</a:t>
            </a:r>
            <a:r>
              <a:rPr lang="zh-CN" altLang="en-US" b="1" dirty="0">
                <a:latin typeface="宋体" panose="02010600030101010101" pitchFamily="2" charset="-122"/>
                <a:ea typeface="宋体" panose="02010600030101010101" pitchFamily="2" charset="-122"/>
                <a:cs typeface="宋体" panose="02010600030101010101" pitchFamily="2" charset="-122"/>
              </a:rPr>
              <a:t>年）</a:t>
            </a:r>
          </a:p>
          <a:p>
            <a:pPr marL="0" indent="0"/>
            <a:r>
              <a:rPr lang="zh-CN" altLang="en-US" b="1" dirty="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1</a:t>
            </a:r>
            <a:r>
              <a:rPr lang="zh-CN" altLang="en-US" b="1" dirty="0">
                <a:latin typeface="宋体" panose="02010600030101010101" pitchFamily="2" charset="-122"/>
                <a:ea typeface="宋体" panose="02010600030101010101" pitchFamily="2" charset="-122"/>
                <a:cs typeface="宋体" panose="02010600030101010101" pitchFamily="2" charset="-122"/>
              </a:rPr>
              <a:t>）</a:t>
            </a:r>
            <a:r>
              <a:rPr lang="zh-CN" altLang="en-US" b="1" dirty="0">
                <a:solidFill>
                  <a:srgbClr val="2F2BEF"/>
                </a:solidFill>
                <a:latin typeface="宋体" panose="02010600030101010101" pitchFamily="2" charset="-122"/>
                <a:ea typeface="宋体" panose="02010600030101010101" pitchFamily="2" charset="-122"/>
                <a:cs typeface="宋体" panose="02010600030101010101" pitchFamily="2" charset="-122"/>
              </a:rPr>
              <a:t>根据材料一并结合所学知识</a:t>
            </a:r>
            <a:r>
              <a:rPr lang="zh-CN" altLang="en-US" b="1" dirty="0">
                <a:latin typeface="宋体" panose="02010600030101010101" pitchFamily="2" charset="-122"/>
                <a:ea typeface="宋体" panose="02010600030101010101" pitchFamily="2" charset="-122"/>
                <a:cs typeface="宋体" panose="02010600030101010101" pitchFamily="2" charset="-122"/>
              </a:rPr>
              <a:t>，说明</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法国大革命</a:t>
            </a:r>
            <a:r>
              <a:rPr lang="zh-CN" altLang="en-US" b="1" dirty="0">
                <a:latin typeface="宋体" panose="02010600030101010101" pitchFamily="2" charset="-122"/>
                <a:ea typeface="宋体" panose="02010600030101010101" pitchFamily="2" charset="-122"/>
                <a:cs typeface="宋体" panose="02010600030101010101" pitchFamily="2" charset="-122"/>
              </a:rPr>
              <a:t>对</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近代民族主义</a:t>
            </a:r>
            <a:r>
              <a:rPr lang="zh-CN" altLang="en-US" b="1" dirty="0">
                <a:latin typeface="宋体" panose="02010600030101010101" pitchFamily="2" charset="-122"/>
                <a:ea typeface="宋体" panose="02010600030101010101" pitchFamily="2" charset="-122"/>
                <a:cs typeface="宋体" panose="02010600030101010101" pitchFamily="2" charset="-122"/>
              </a:rPr>
              <a:t>形成的促进作用。（</a:t>
            </a:r>
            <a:r>
              <a:rPr lang="en-US" altLang="zh-CN" b="1" dirty="0">
                <a:latin typeface="Times New Roman" panose="02020603050405020304" pitchFamily="18" charset="0"/>
                <a:cs typeface="Times New Roman" panose="02020603050405020304" pitchFamily="18" charset="0"/>
              </a:rPr>
              <a:t>8</a:t>
            </a:r>
            <a:r>
              <a:rPr lang="zh-CN" altLang="en-US" b="1" dirty="0">
                <a:latin typeface="宋体" panose="02010600030101010101" pitchFamily="2" charset="-122"/>
                <a:ea typeface="宋体" panose="02010600030101010101" pitchFamily="2" charset="-122"/>
                <a:cs typeface="宋体" panose="02010600030101010101" pitchFamily="2" charset="-122"/>
              </a:rPr>
              <a:t>分）</a:t>
            </a:r>
          </a:p>
          <a:p>
            <a:pPr marL="0" indent="0"/>
            <a:r>
              <a:rPr lang="zh-CN" altLang="en-US" b="1" dirty="0">
                <a:latin typeface="宋体" panose="02010600030101010101" pitchFamily="2" charset="-122"/>
                <a:ea typeface="宋体" panose="02010600030101010101" pitchFamily="2" charset="-122"/>
                <a:cs typeface="宋体" panose="02010600030101010101" pitchFamily="2" charset="-122"/>
              </a:rPr>
              <a:t>（</a:t>
            </a:r>
            <a:r>
              <a:rPr lang="en-US" altLang="zh-CN" b="1" dirty="0">
                <a:latin typeface="宋体" panose="02010600030101010101" pitchFamily="2" charset="-122"/>
                <a:ea typeface="宋体" panose="02010600030101010101" pitchFamily="2" charset="-122"/>
                <a:cs typeface="宋体" panose="02010600030101010101" pitchFamily="2" charset="-122"/>
              </a:rPr>
              <a:t>2</a:t>
            </a:r>
            <a:r>
              <a:rPr lang="zh-CN" altLang="en-US" b="1" dirty="0">
                <a:latin typeface="宋体" panose="02010600030101010101" pitchFamily="2" charset="-122"/>
                <a:ea typeface="宋体" panose="02010600030101010101" pitchFamily="2" charset="-122"/>
                <a:cs typeface="宋体" panose="02010600030101010101" pitchFamily="2" charset="-122"/>
              </a:rPr>
              <a:t>）根据材料一、二并结合所学知识，概括国民党“一大”</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宣言</a:t>
            </a:r>
            <a:r>
              <a:rPr lang="en-US" altLang="zh-CN" b="1" dirty="0">
                <a:latin typeface="宋体" panose="02010600030101010101" pitchFamily="2" charset="-122"/>
                <a:ea typeface="宋体" panose="02010600030101010101" pitchFamily="2" charset="-122"/>
                <a:cs typeface="宋体" panose="02010600030101010101" pitchFamily="2" charset="-122"/>
              </a:rPr>
              <a:t>》</a:t>
            </a:r>
            <a:r>
              <a:rPr lang="zh-CN" altLang="en-US" b="1" dirty="0">
                <a:latin typeface="宋体" panose="02010600030101010101" pitchFamily="2" charset="-122"/>
                <a:ea typeface="宋体" panose="02010600030101010101" pitchFamily="2" charset="-122"/>
                <a:cs typeface="宋体" panose="02010600030101010101" pitchFamily="2" charset="-122"/>
              </a:rPr>
              <a:t>中的</a:t>
            </a:r>
            <a:r>
              <a:rPr lang="zh-CN" altLang="en-US" b="1" dirty="0">
                <a:solidFill>
                  <a:srgbClr val="FF0000"/>
                </a:solidFill>
                <a:latin typeface="宋体" panose="02010600030101010101" pitchFamily="2" charset="-122"/>
                <a:ea typeface="宋体" panose="02010600030101010101" pitchFamily="2" charset="-122"/>
                <a:cs typeface="宋体" panose="02010600030101010101" pitchFamily="2" charset="-122"/>
              </a:rPr>
              <a:t>民族主义与近代法国民族主义内涵的相同之处</a:t>
            </a:r>
            <a:r>
              <a:rPr lang="zh-CN" altLang="en-US" b="1" dirty="0">
                <a:latin typeface="宋体" panose="02010600030101010101" pitchFamily="2" charset="-122"/>
                <a:ea typeface="宋体" panose="02010600030101010101" pitchFamily="2" charset="-122"/>
                <a:cs typeface="宋体" panose="02010600030101010101" pitchFamily="2" charset="-122"/>
              </a:rPr>
              <a:t>，并说明不同之处及其产生的原因。（</a:t>
            </a:r>
            <a:r>
              <a:rPr lang="en-US" altLang="zh-CN" b="1" dirty="0">
                <a:latin typeface="Times New Roman" panose="02020603050405020304" pitchFamily="18" charset="0"/>
                <a:cs typeface="Times New Roman" panose="02020603050405020304" pitchFamily="18" charset="0"/>
              </a:rPr>
              <a:t>17</a:t>
            </a:r>
            <a:r>
              <a:rPr lang="zh-CN" altLang="en-US" b="1" dirty="0">
                <a:latin typeface="宋体" panose="02010600030101010101" pitchFamily="2" charset="-122"/>
                <a:ea typeface="宋体" panose="02010600030101010101" pitchFamily="2" charset="-122"/>
                <a:cs typeface="宋体" panose="02010600030101010101" pitchFamily="2" charset="-122"/>
              </a:rPr>
              <a:t>分）</a:t>
            </a:r>
            <a:endParaRPr lang="zh-CN" alt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矩形 1"/>
          <p:cNvSpPr/>
          <p:nvPr/>
        </p:nvSpPr>
        <p:spPr>
          <a:xfrm>
            <a:off x="400712" y="1307807"/>
            <a:ext cx="8491768" cy="3785652"/>
          </a:xfrm>
          <a:prstGeom prst="rect">
            <a:avLst/>
          </a:prstGeom>
        </p:spPr>
        <p:txBody>
          <a:bodyPr wrap="square">
            <a:spAutoFit/>
          </a:bodyPr>
          <a:lstStyle/>
          <a:p>
            <a:r>
              <a:rPr lang="en-US" altLang="zh-CN" sz="4000" dirty="0"/>
              <a:t>2018</a:t>
            </a:r>
            <a:r>
              <a:rPr lang="zh-CN" altLang="zh-CN" sz="4000" dirty="0"/>
              <a:t>年高考历史试题重点考查</a:t>
            </a:r>
            <a:r>
              <a:rPr lang="zh-CN" altLang="zh-CN" sz="4000" b="1" dirty="0">
                <a:solidFill>
                  <a:srgbClr val="FF0000"/>
                </a:solidFill>
              </a:rPr>
              <a:t>核心价值、必备知识、关键能力</a:t>
            </a:r>
            <a:r>
              <a:rPr lang="zh-CN" altLang="zh-CN" sz="4000" dirty="0"/>
              <a:t>和</a:t>
            </a:r>
            <a:r>
              <a:rPr lang="zh-CN" altLang="zh-CN" sz="4000" b="1" dirty="0">
                <a:solidFill>
                  <a:srgbClr val="FF0000"/>
                </a:solidFill>
              </a:rPr>
              <a:t>学科素养</a:t>
            </a:r>
            <a:r>
              <a:rPr lang="zh-CN" altLang="zh-CN" sz="4000" dirty="0"/>
              <a:t>，体现高考内容改革对</a:t>
            </a:r>
            <a:r>
              <a:rPr lang="en-US" altLang="zh-CN" sz="4000" dirty="0"/>
              <a:t>“</a:t>
            </a:r>
            <a:r>
              <a:rPr lang="zh-CN" altLang="zh-CN" sz="4000" dirty="0"/>
              <a:t>助推改变应试教育，提升学生综合素质</a:t>
            </a:r>
            <a:r>
              <a:rPr lang="en-US" altLang="zh-CN" sz="4000" dirty="0"/>
              <a:t>”</a:t>
            </a:r>
            <a:r>
              <a:rPr lang="zh-CN" altLang="zh-CN" sz="4000" dirty="0"/>
              <a:t>的积极作用，实现高考选拔德才兼备人才、促进学生全面发展的素质教育要求。</a:t>
            </a:r>
          </a:p>
        </p:txBody>
      </p:sp>
      <p:sp>
        <p:nvSpPr>
          <p:cNvPr id="3" name="Rectangle 33"/>
          <p:cNvSpPr>
            <a:spLocks noGrp="1"/>
          </p:cNvSpPr>
          <p:nvPr/>
        </p:nvSpPr>
        <p:spPr>
          <a:xfrm>
            <a:off x="737235" y="60960"/>
            <a:ext cx="7807325" cy="716280"/>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rPr>
              <a:t>（三）命题评价</a:t>
            </a:r>
            <a:endParaRPr lang="zh-CN" altLang="en-US" sz="4400" b="1" dirty="0">
              <a:latin typeface="华文行楷" panose="02010800040101010101" charset="-122"/>
              <a:ea typeface="华文行楷" panose="02010800040101010101" charset="-122"/>
            </a:endParaRPr>
          </a:p>
        </p:txBody>
      </p:sp>
      <p:grpSp>
        <p:nvGrpSpPr>
          <p:cNvPr id="4" name="组合 3"/>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8" name="矩形 7"/>
          <p:cNvSpPr/>
          <p:nvPr/>
        </p:nvSpPr>
        <p:spPr>
          <a:xfrm>
            <a:off x="566379" y="3432437"/>
            <a:ext cx="7785100" cy="369332"/>
          </a:xfrm>
          <a:prstGeom prst="rect">
            <a:avLst/>
          </a:prstGeom>
        </p:spPr>
        <p:txBody>
          <a:bodyPr wrap="square">
            <a:spAutoFit/>
          </a:bodyPr>
          <a:lstStyle/>
          <a:p>
            <a:r>
              <a:rPr lang="zh-CN" altLang="en-US" dirty="0"/>
              <a:t>  </a:t>
            </a:r>
          </a:p>
        </p:txBody>
      </p:sp>
    </p:spTree>
    <p:extLst>
      <p:ext uri="{BB962C8B-B14F-4D97-AF65-F5344CB8AC3E}">
        <p14:creationId xmlns:p14="http://schemas.microsoft.com/office/powerpoint/2010/main" val="292848964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504" y="0"/>
            <a:ext cx="8856984" cy="6278642"/>
          </a:xfrm>
          <a:prstGeom prst="rect">
            <a:avLst/>
          </a:prstGeom>
          <a:noFill/>
        </p:spPr>
        <p:txBody>
          <a:bodyPr wrap="square" rtlCol="0" anchor="t">
            <a:spAutoFit/>
          </a:bodyPr>
          <a:lstStyle/>
          <a:p>
            <a:r>
              <a:rPr lang="en-US"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a:t>
            </a:r>
            <a:r>
              <a:rPr lang="zh-CN" altLang="en-US" sz="2400" b="1" dirty="0" smtClean="0">
                <a:solidFill>
                  <a:srgbClr val="0070C0"/>
                </a:solidFill>
                <a:latin typeface="楷体" panose="02010609060101010101" charset="-122"/>
                <a:ea typeface="楷体" panose="02010609060101010101" charset="-122"/>
                <a:cs typeface="楷体" panose="02010609060101010101" charset="-122"/>
                <a:sym typeface="+mn-ea"/>
              </a:rPr>
              <a:t>例</a:t>
            </a:r>
            <a:r>
              <a:rPr lang="en-US" altLang="zh-CN" sz="2400" b="1" dirty="0" smtClean="0">
                <a:solidFill>
                  <a:srgbClr val="0070C0"/>
                </a:solidFill>
                <a:latin typeface="楷体" panose="02010609060101010101" charset="-122"/>
                <a:ea typeface="楷体" panose="02010609060101010101" charset="-122"/>
                <a:cs typeface="楷体" panose="02010609060101010101" charset="-122"/>
                <a:sym typeface="+mn-ea"/>
              </a:rPr>
              <a:t>3]42</a:t>
            </a:r>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a:t>
            </a:r>
            <a:r>
              <a:rPr lang="zh-CN" altLang="en-US" sz="2400" b="1" dirty="0">
                <a:solidFill>
                  <a:srgbClr val="0070C0"/>
                </a:solidFill>
                <a:sym typeface="+mn-ea"/>
              </a:rPr>
              <a:t>（</a:t>
            </a:r>
            <a:r>
              <a:rPr lang="en-US" altLang="zh-CN" sz="2400" b="1" dirty="0">
                <a:solidFill>
                  <a:srgbClr val="0070C0"/>
                </a:solidFill>
                <a:sym typeface="+mn-ea"/>
              </a:rPr>
              <a:t>2018</a:t>
            </a:r>
            <a:r>
              <a:rPr lang="zh-CN" altLang="en-US" sz="2400" b="1" dirty="0" smtClean="0">
                <a:solidFill>
                  <a:srgbClr val="0070C0"/>
                </a:solidFill>
                <a:sym typeface="+mn-ea"/>
              </a:rPr>
              <a:t>年</a:t>
            </a:r>
            <a:r>
              <a:rPr lang="en-US" altLang="zh-CN" sz="2400" b="1" dirty="0" smtClean="0">
                <a:solidFill>
                  <a:srgbClr val="0070C0"/>
                </a:solidFill>
                <a:sym typeface="+mn-ea"/>
              </a:rPr>
              <a:t>1</a:t>
            </a:r>
            <a:r>
              <a:rPr lang="zh-CN" altLang="en-US" sz="2400" b="1" dirty="0" smtClean="0">
                <a:solidFill>
                  <a:srgbClr val="0070C0"/>
                </a:solidFill>
                <a:sym typeface="+mn-ea"/>
              </a:rPr>
              <a:t>卷）</a:t>
            </a:r>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阅读材料，完成下列要求。（</a:t>
            </a:r>
            <a:r>
              <a:rPr lang="en-US" altLang="zh-CN" sz="2400" b="1" dirty="0">
                <a:solidFill>
                  <a:srgbClr val="0070C0"/>
                </a:solidFill>
                <a:latin typeface="楷体" panose="02010609060101010101" charset="-122"/>
                <a:ea typeface="楷体" panose="02010609060101010101" charset="-122"/>
                <a:cs typeface="楷体" panose="02010609060101010101" charset="-122"/>
                <a:sym typeface="+mn-ea"/>
              </a:rPr>
              <a:t>12</a:t>
            </a:r>
            <a:r>
              <a:rPr lang="zh-CN" altLang="en-US" sz="2400" b="1" dirty="0">
                <a:solidFill>
                  <a:srgbClr val="0070C0"/>
                </a:solidFill>
                <a:latin typeface="楷体" panose="02010609060101010101" charset="-122"/>
                <a:ea typeface="楷体" panose="02010609060101010101" charset="-122"/>
                <a:cs typeface="楷体" panose="02010609060101010101" charset="-122"/>
                <a:sym typeface="+mn-ea"/>
              </a:rPr>
              <a:t>分）</a:t>
            </a:r>
            <a:endParaRPr lang="zh-CN" altLang="en-US" sz="2400" b="1" dirty="0">
              <a:solidFill>
                <a:srgbClr val="0E0E0E"/>
              </a:solidFill>
              <a:latin typeface="楷体" panose="02010609060101010101" charset="-122"/>
              <a:ea typeface="楷体" panose="02010609060101010101" charset="-122"/>
              <a:cs typeface="楷体" panose="02010609060101010101" charset="-122"/>
              <a:sym typeface="+mn-ea"/>
            </a:endParaRPr>
          </a:p>
          <a:p>
            <a:r>
              <a:rPr lang="zh-CN" altLang="en-US" sz="2400" dirty="0">
                <a:latin typeface="楷体" panose="02010609060101010101" charset="-122"/>
                <a:ea typeface="楷体" panose="02010609060101010101" charset="-122"/>
                <a:cs typeface="楷体" panose="02010609060101010101" charset="-122"/>
                <a:sym typeface="+mn-ea"/>
              </a:rPr>
              <a:t>材料  </a:t>
            </a:r>
            <a:r>
              <a:rPr lang="zh-CN" altLang="en-US" dirty="0">
                <a:latin typeface="楷体" panose="02010609060101010101" charset="-122"/>
                <a:ea typeface="楷体" panose="02010609060101010101" charset="-122"/>
                <a:cs typeface="楷体" panose="02010609060101010101" charset="-122"/>
                <a:sym typeface="+mn-ea"/>
              </a:rPr>
              <a:t>英国作家笛福创作的小说《鲁宾逊漂流记》出版于1719年，其中许多情节反映了世界近代早期的重大历史现象，小说梗概如下：</a:t>
            </a:r>
            <a:endParaRPr lang="zh-CN" altLang="en-US" dirty="0">
              <a:latin typeface="楷体" panose="02010609060101010101" charset="-122"/>
              <a:ea typeface="楷体" panose="02010609060101010101" charset="-122"/>
              <a:cs typeface="楷体" panose="02010609060101010101" charset="-122"/>
            </a:endParaRPr>
          </a:p>
          <a:p>
            <a:r>
              <a:rPr lang="zh-CN" altLang="en-US" sz="2400" dirty="0">
                <a:latin typeface="楷体" panose="02010609060101010101" charset="-122"/>
                <a:ea typeface="楷体" panose="02010609060101010101" charset="-122"/>
                <a:cs typeface="楷体" panose="02010609060101010101" charset="-122"/>
                <a:sym typeface="+mn-ea"/>
              </a:rPr>
              <a:t>    鲁滨逊出生于英国一个生活优裕的商人家庭，渴望航海冒险。他在巴西开办了种植园，看到当地缺少劳动力，转而去非洲贩卖黑奴。在一次航海途中，鲁滨逊遇险漂流到一座荒岛上。他凭借自己的智慧和力量，制造工具，种植谷物，驯养动物，经过十多年，生活居然“过得很很富裕”。宗教信仰是支撑鲁滨逊的重要力量，且是“在没有别人的帮助和教导下，通过自己阅读《圣经》无师自通的”。后来，鲁滨逊救出一个濒临被杀的“野人”，岛上居民也有所增加，整个小岛是他的个人财产，鲁滨逊获救回国后，还去“视察”过他的领地</a:t>
            </a:r>
            <a:r>
              <a:rPr lang="zh-CN" altLang="en-US" sz="2400" dirty="0" smtClean="0">
                <a:latin typeface="楷体" panose="02010609060101010101" charset="-122"/>
                <a:ea typeface="楷体" panose="02010609060101010101" charset="-122"/>
                <a:cs typeface="楷体" panose="02010609060101010101" charset="-122"/>
                <a:sym typeface="+mn-ea"/>
              </a:rPr>
              <a:t>。</a:t>
            </a:r>
            <a:endParaRPr lang="zh-CN" altLang="en-US" sz="2400" dirty="0">
              <a:sym typeface="+mn-ea"/>
            </a:endParaRPr>
          </a:p>
          <a:p>
            <a:r>
              <a:rPr lang="zh-CN" altLang="en-US" sz="2400" b="1" dirty="0">
                <a:latin typeface="楷体" panose="02010609060101010101" charset="-122"/>
                <a:ea typeface="楷体" panose="02010609060101010101" charset="-122"/>
                <a:sym typeface="+mn-ea"/>
              </a:rPr>
              <a:t>     结合世界近代史的所学知识，从上述梗概中</a:t>
            </a:r>
            <a:r>
              <a:rPr lang="zh-CN" altLang="en-US" sz="2400" b="1" dirty="0">
                <a:solidFill>
                  <a:srgbClr val="FF0000"/>
                </a:solidFill>
                <a:latin typeface="楷体" panose="02010609060101010101" charset="-122"/>
                <a:ea typeface="楷体" panose="02010609060101010101" charset="-122"/>
                <a:sym typeface="+mn-ea"/>
              </a:rPr>
              <a:t>提取一个情节</a:t>
            </a:r>
            <a:r>
              <a:rPr lang="zh-CN" altLang="en-US" sz="2400" b="1" dirty="0">
                <a:latin typeface="楷体" panose="02010609060101010101" charset="-122"/>
                <a:ea typeface="楷体" panose="02010609060101010101" charset="-122"/>
                <a:sym typeface="+mn-ea"/>
              </a:rPr>
              <a:t>，指出它所反映的</a:t>
            </a:r>
            <a:r>
              <a:rPr lang="zh-CN" altLang="en-US" sz="2400" b="1" dirty="0">
                <a:solidFill>
                  <a:srgbClr val="FF0000"/>
                </a:solidFill>
                <a:latin typeface="楷体" panose="02010609060101010101" charset="-122"/>
                <a:ea typeface="楷体" panose="02010609060101010101" charset="-122"/>
                <a:sym typeface="+mn-ea"/>
              </a:rPr>
              <a:t>近代早期重大历史现象</a:t>
            </a:r>
            <a:r>
              <a:rPr lang="zh-CN" altLang="en-US" sz="2400" b="1" dirty="0">
                <a:latin typeface="楷体" panose="02010609060101010101" charset="-122"/>
                <a:ea typeface="楷体" panose="02010609060101010101" charset="-122"/>
                <a:sym typeface="+mn-ea"/>
              </a:rPr>
              <a:t>，并</a:t>
            </a:r>
            <a:r>
              <a:rPr lang="zh-CN" altLang="en-US" sz="2400" b="1" dirty="0">
                <a:solidFill>
                  <a:srgbClr val="FF0000"/>
                </a:solidFill>
                <a:latin typeface="楷体" panose="02010609060101010101" charset="-122"/>
                <a:ea typeface="楷体" panose="02010609060101010101" charset="-122"/>
                <a:sym typeface="+mn-ea"/>
              </a:rPr>
              <a:t>概述和评价该历史现象</a:t>
            </a:r>
            <a:r>
              <a:rPr lang="zh-CN" altLang="en-US" sz="2400" b="1" dirty="0">
                <a:latin typeface="楷体" panose="02010609060101010101" charset="-122"/>
                <a:ea typeface="楷体" panose="02010609060101010101" charset="-122"/>
                <a:sym typeface="+mn-ea"/>
              </a:rPr>
              <a:t>。</a:t>
            </a:r>
            <a:endParaRPr lang="zh-CN" altLang="en-US" sz="2400" b="1" dirty="0">
              <a:latin typeface="楷体" panose="02010609060101010101" charset="-122"/>
              <a:ea typeface="楷体" panose="02010609060101010101" charset="-122"/>
            </a:endParaRPr>
          </a:p>
          <a:p>
            <a:r>
              <a:rPr lang="zh-CN" altLang="en-US" sz="2400" b="1" dirty="0">
                <a:solidFill>
                  <a:srgbClr val="FF0000"/>
                </a:solidFill>
                <a:latin typeface="楷体" panose="02010609060101010101" charset="-122"/>
                <a:ea typeface="楷体" panose="02010609060101010101" charset="-122"/>
                <a:sym typeface="+mn-ea"/>
              </a:rPr>
              <a:t>（要求：简要写出所提取的小说情节及历史现象，对历史现象的概述和评价准确全面。）</a:t>
            </a:r>
          </a:p>
        </p:txBody>
      </p:sp>
    </p:spTree>
    <p:extLst>
      <p:ext uri="{BB962C8B-B14F-4D97-AF65-F5344CB8AC3E}">
        <p14:creationId xmlns:p14="http://schemas.microsoft.com/office/powerpoint/2010/main" val="428554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660" y="7727"/>
            <a:ext cx="8876820" cy="6013561"/>
          </a:xfrm>
        </p:spPr>
        <p:txBody>
          <a:bodyPr>
            <a:noAutofit/>
          </a:bodyPr>
          <a:lstStyle/>
          <a:p>
            <a:pPr marL="0" indent="0" fontAlgn="auto">
              <a:buNone/>
            </a:pPr>
            <a:r>
              <a:rPr lang="zh-CN" altLang="en-US" sz="4000" b="1" dirty="0">
                <a:solidFill>
                  <a:srgbClr val="0070C0"/>
                </a:solidFill>
                <a:sym typeface="+mn-ea"/>
              </a:rPr>
              <a:t>（</a:t>
            </a:r>
            <a:r>
              <a:rPr lang="en-US" altLang="zh-CN" sz="4000" b="1" dirty="0">
                <a:solidFill>
                  <a:srgbClr val="0070C0"/>
                </a:solidFill>
                <a:sym typeface="+mn-ea"/>
              </a:rPr>
              <a:t>2018</a:t>
            </a:r>
            <a:r>
              <a:rPr lang="zh-CN" altLang="en-US" sz="4000" b="1" dirty="0">
                <a:solidFill>
                  <a:srgbClr val="0070C0"/>
                </a:solidFill>
                <a:sym typeface="+mn-ea"/>
              </a:rPr>
              <a:t>年</a:t>
            </a:r>
            <a:r>
              <a:rPr lang="en-US" altLang="zh-CN" sz="4000" b="1" dirty="0">
                <a:solidFill>
                  <a:srgbClr val="0070C0"/>
                </a:solidFill>
                <a:sym typeface="+mn-ea"/>
              </a:rPr>
              <a:t>1</a:t>
            </a:r>
            <a:r>
              <a:rPr lang="zh-CN" altLang="en-US" sz="4000" b="1" dirty="0">
                <a:solidFill>
                  <a:srgbClr val="0070C0"/>
                </a:solidFill>
                <a:sym typeface="+mn-ea"/>
              </a:rPr>
              <a:t>卷） </a:t>
            </a:r>
            <a:r>
              <a:rPr lang="en-US" altLang="zh-CN" sz="4000" b="1" dirty="0" smtClean="0">
                <a:solidFill>
                  <a:srgbClr val="0E0E0E"/>
                </a:solidFill>
                <a:latin typeface="楷体" panose="02010609060101010101" charset="-122"/>
                <a:ea typeface="楷体" panose="02010609060101010101" charset="-122"/>
                <a:sym typeface="+mn-ea"/>
              </a:rPr>
              <a:t>42</a:t>
            </a:r>
            <a:r>
              <a:rPr lang="zh-CN" altLang="zh-CN" sz="4000" b="1" dirty="0" smtClean="0">
                <a:solidFill>
                  <a:srgbClr val="0E0E0E"/>
                </a:solidFill>
                <a:latin typeface="楷体" panose="02010609060101010101" charset="-122"/>
                <a:ea typeface="楷体" panose="02010609060101010101" charset="-122"/>
                <a:sym typeface="+mn-ea"/>
              </a:rPr>
              <a:t>试题</a:t>
            </a:r>
            <a:r>
              <a:rPr lang="zh-CN" altLang="zh-CN" sz="4000" b="1" dirty="0">
                <a:solidFill>
                  <a:srgbClr val="FF0000"/>
                </a:solidFill>
                <a:latin typeface="楷体" panose="02010609060101010101" charset="-122"/>
                <a:ea typeface="楷体" panose="02010609060101010101" charset="-122"/>
                <a:sym typeface="+mn-ea"/>
              </a:rPr>
              <a:t>考点分析</a:t>
            </a:r>
          </a:p>
          <a:p>
            <a:pPr marL="0" indent="0" fontAlgn="auto">
              <a:buNone/>
            </a:pPr>
            <a:r>
              <a:rPr lang="zh-CN" altLang="en-US" sz="2800" b="1" dirty="0">
                <a:solidFill>
                  <a:srgbClr val="0E0E0E"/>
                </a:solidFill>
                <a:latin typeface="楷体" panose="02010609060101010101" charset="-122"/>
                <a:ea typeface="楷体" panose="02010609060101010101" charset="-122"/>
                <a:sym typeface="+mn-ea"/>
              </a:rPr>
              <a:t>  </a:t>
            </a:r>
            <a:r>
              <a:rPr lang="en-US" altLang="zh-CN" sz="2800" b="1" dirty="0" smtClean="0">
                <a:solidFill>
                  <a:srgbClr val="0E0E0E"/>
                </a:solidFill>
                <a:latin typeface="楷体" panose="02010609060101010101" charset="-122"/>
                <a:ea typeface="楷体" panose="02010609060101010101" charset="-122"/>
                <a:sym typeface="+mn-ea"/>
              </a:rPr>
              <a:t>1</a:t>
            </a:r>
            <a:r>
              <a:rPr lang="zh-CN" altLang="en-US" sz="2800" b="1" dirty="0">
                <a:solidFill>
                  <a:srgbClr val="0E0E0E"/>
                </a:solidFill>
                <a:latin typeface="楷体" panose="02010609060101010101" charset="-122"/>
                <a:ea typeface="楷体" panose="02010609060101010101" charset="-122"/>
                <a:sym typeface="+mn-ea"/>
              </a:rPr>
              <a:t>、考点体现： 此题以</a:t>
            </a:r>
            <a:r>
              <a:rPr lang="zh-CN" altLang="en-US" sz="2800" b="1" dirty="0">
                <a:latin typeface="楷体" panose="02010609060101010101" charset="-122"/>
                <a:ea typeface="楷体" panose="02010609060101010101" charset="-122"/>
                <a:cs typeface="楷体" panose="02010609060101010101" charset="-122"/>
                <a:sym typeface="+mn-ea"/>
              </a:rPr>
              <a:t>《鲁宾逊漂流记》的故事梗概为切入点，意在考查西欧早期资本主义发展时期的重大史实，如新航路开辟、资本原始积累、殖民扩张、三角贸易、人文主义、宗教改革等。</a:t>
            </a:r>
          </a:p>
          <a:p>
            <a:pPr marL="0" indent="0" fontAlgn="auto">
              <a:buNone/>
            </a:pPr>
            <a:r>
              <a:rPr lang="zh-CN" altLang="en-US" sz="2800" b="1" dirty="0">
                <a:solidFill>
                  <a:srgbClr val="0E0E0E"/>
                </a:solidFill>
                <a:latin typeface="楷体" panose="02010609060101010101" charset="-122"/>
                <a:ea typeface="楷体" panose="02010609060101010101" charset="-122"/>
                <a:sym typeface="+mn-ea"/>
              </a:rPr>
              <a:t>  </a:t>
            </a:r>
            <a:r>
              <a:rPr lang="en-US" altLang="zh-CN" sz="2800" b="1" dirty="0" smtClean="0">
                <a:solidFill>
                  <a:srgbClr val="0E0E0E"/>
                </a:solidFill>
                <a:latin typeface="楷体" panose="02010609060101010101" charset="-122"/>
                <a:ea typeface="楷体" panose="02010609060101010101" charset="-122"/>
                <a:sym typeface="+mn-ea"/>
              </a:rPr>
              <a:t>2</a:t>
            </a:r>
            <a:r>
              <a:rPr lang="zh-CN" altLang="en-US" sz="2800" b="1" dirty="0">
                <a:solidFill>
                  <a:srgbClr val="0E0E0E"/>
                </a:solidFill>
                <a:latin typeface="楷体" panose="02010609060101010101" charset="-122"/>
                <a:ea typeface="楷体" panose="02010609060101010101" charset="-122"/>
                <a:sym typeface="+mn-ea"/>
              </a:rPr>
              <a:t>、热点体现：</a:t>
            </a:r>
            <a:r>
              <a:rPr lang="zh-CN" altLang="en-US" sz="2800" b="1" dirty="0">
                <a:latin typeface="楷体" panose="02010609060101010101" charset="-122"/>
                <a:ea typeface="楷体" panose="02010609060101010101" charset="-122"/>
                <a:cs typeface="楷体" panose="02010609060101010101" charset="-122"/>
                <a:sym typeface="+mn-ea"/>
              </a:rPr>
              <a:t>此题意在考查西欧早期近代化问题；意在考查历史核心素养，设及到时空观念、唯物观念、史料实证、历史解释、家国情怀等</a:t>
            </a:r>
            <a:r>
              <a:rPr lang="zh-CN" altLang="en-US" sz="2800" b="1" dirty="0">
                <a:solidFill>
                  <a:srgbClr val="0E0E0E"/>
                </a:solidFill>
                <a:latin typeface="楷体" panose="02010609060101010101" charset="-122"/>
                <a:ea typeface="楷体" panose="02010609060101010101" charset="-122"/>
                <a:sym typeface="+mn-ea"/>
              </a:rPr>
              <a:t>。</a:t>
            </a:r>
          </a:p>
          <a:p>
            <a:pPr marL="0" indent="0" fontAlgn="auto">
              <a:buNone/>
            </a:pPr>
            <a:r>
              <a:rPr lang="zh-CN" altLang="en-US" sz="2800" b="1" dirty="0">
                <a:solidFill>
                  <a:srgbClr val="0E0E0E"/>
                </a:solidFill>
                <a:latin typeface="楷体" panose="02010609060101010101" charset="-122"/>
                <a:ea typeface="楷体" panose="02010609060101010101" charset="-122"/>
                <a:sym typeface="+mn-ea"/>
              </a:rPr>
              <a:t>  </a:t>
            </a:r>
            <a:r>
              <a:rPr lang="en-US" altLang="zh-CN" sz="2800" b="1" dirty="0" smtClean="0">
                <a:solidFill>
                  <a:srgbClr val="0E0E0E"/>
                </a:solidFill>
                <a:latin typeface="楷体" panose="02010609060101010101" charset="-122"/>
                <a:ea typeface="楷体" panose="02010609060101010101" charset="-122"/>
                <a:sym typeface="+mn-ea"/>
              </a:rPr>
              <a:t>3</a:t>
            </a:r>
            <a:r>
              <a:rPr lang="zh-CN" altLang="en-US" sz="2800" b="1" dirty="0">
                <a:solidFill>
                  <a:srgbClr val="0E0E0E"/>
                </a:solidFill>
                <a:latin typeface="楷体" panose="02010609060101010101" charset="-122"/>
                <a:ea typeface="楷体" panose="02010609060101010101" charset="-122"/>
                <a:sym typeface="+mn-ea"/>
              </a:rPr>
              <a:t>、能力体现：此题意在考查</a:t>
            </a:r>
            <a:r>
              <a:rPr lang="zh-CN" altLang="en-US" sz="2800" b="1" dirty="0">
                <a:latin typeface="楷体" panose="02010609060101010101" charset="-122"/>
                <a:ea typeface="楷体" panose="02010609060101010101" charset="-122"/>
                <a:cs typeface="楷体" panose="02010609060101010101" charset="-122"/>
                <a:sym typeface="+mn-ea"/>
              </a:rPr>
              <a:t>考生从</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文学作品中</a:t>
            </a:r>
            <a:r>
              <a:rPr lang="zh-CN" altLang="en-US" sz="2800" b="1" dirty="0">
                <a:latin typeface="楷体" panose="02010609060101010101" charset="-122"/>
                <a:ea typeface="楷体" panose="02010609060101010101" charset="-122"/>
                <a:cs typeface="楷体" panose="02010609060101010101" charset="-122"/>
                <a:sym typeface="+mn-ea"/>
              </a:rPr>
              <a:t>获取和解读信息、调动和运用知识、论证和探讨问题的能力。</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文学作品是一定时期社会经济、政治、文化的反映，</a:t>
            </a:r>
            <a:r>
              <a:rPr lang="en-US" altLang="zh-CN" sz="2800" b="1" dirty="0">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注重考查在</a:t>
            </a:r>
            <a:r>
              <a:rPr lang="zh-CN" altLang="en-US" sz="28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唯物史观</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指导下运用学科思维和学科方法</a:t>
            </a:r>
            <a:r>
              <a:rPr lang="zh-CN" altLang="en-US" sz="28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发现问题、分析问题、解决问题</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的能力</a:t>
            </a:r>
            <a:r>
              <a:rPr lang="en-US" altLang="zh-CN"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rPr>
              <a:t>。</a:t>
            </a:r>
            <a:endParaRPr lang="zh-CN" altLang="en-US" sz="28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sym typeface="+mn-ea"/>
            </a:endParaRPr>
          </a:p>
        </p:txBody>
      </p:sp>
    </p:spTree>
    <p:custDataLst>
      <p:tags r:id="rId1"/>
    </p:custDataLst>
    <p:extLst>
      <p:ext uri="{BB962C8B-B14F-4D97-AF65-F5344CB8AC3E}">
        <p14:creationId xmlns:p14="http://schemas.microsoft.com/office/powerpoint/2010/main" val="29212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xit" presetSubtype="21" fill="hold" nodeType="clickEffect">
                                  <p:stCondLst>
                                    <p:cond delay="0"/>
                                  </p:stCondLst>
                                  <p:childTnLst>
                                    <p:animEffect transition="out" filter="barn(inVertical)">
                                      <p:cBhvr>
                                        <p:cTn id="30" dur="500"/>
                                        <p:tgtEl>
                                          <p:spTgt spid="3">
                                            <p:txEl>
                                              <p:pRg st="1" end="1"/>
                                            </p:txEl>
                                          </p:spTgt>
                                        </p:tgtEl>
                                      </p:cBhvr>
                                    </p:animEffect>
                                    <p:set>
                                      <p:cBhvr>
                                        <p:cTn id="31"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2" presetClass="exit" presetSubtype="4" fill="hold" nodeType="clickEffect">
                                  <p:stCondLst>
                                    <p:cond delay="0"/>
                                  </p:stCondLst>
                                  <p:childTnLst>
                                    <p:animEffect transition="out" filter="wipe(down)">
                                      <p:cBhvr>
                                        <p:cTn id="35" dur="500"/>
                                        <p:tgtEl>
                                          <p:spTgt spid="3">
                                            <p:txEl>
                                              <p:pRg st="2" end="2"/>
                                            </p:txEl>
                                          </p:spTgt>
                                        </p:tgtEl>
                                      </p:cBhvr>
                                    </p:animEffect>
                                    <p:set>
                                      <p:cBhvr>
                                        <p:cTn id="36"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xit" presetSubtype="4" fill="hold" nodeType="clickEffect">
                                  <p:stCondLst>
                                    <p:cond delay="0"/>
                                  </p:stCondLst>
                                  <p:childTnLst>
                                    <p:animEffect transition="out" filter="wipe(down)">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9994"/>
            <a:ext cx="8964488" cy="6247305"/>
          </a:xfrm>
        </p:spPr>
        <p:txBody>
          <a:bodyPr>
            <a:noAutofit/>
          </a:bodyPr>
          <a:lstStyle/>
          <a:p>
            <a:pPr marL="0" indent="0" fontAlgn="auto">
              <a:buNone/>
            </a:pPr>
            <a:r>
              <a:rPr lang="zh-CN" altLang="en-US" b="1" dirty="0">
                <a:solidFill>
                  <a:srgbClr val="0070C0"/>
                </a:solidFill>
                <a:sym typeface="+mn-ea"/>
              </a:rPr>
              <a:t>（</a:t>
            </a:r>
            <a:r>
              <a:rPr lang="en-US" altLang="zh-CN" b="1" dirty="0">
                <a:solidFill>
                  <a:srgbClr val="0070C0"/>
                </a:solidFill>
                <a:sym typeface="+mn-ea"/>
              </a:rPr>
              <a:t>2018</a:t>
            </a:r>
            <a:r>
              <a:rPr lang="zh-CN" altLang="en-US" b="1" dirty="0">
                <a:solidFill>
                  <a:srgbClr val="0070C0"/>
                </a:solidFill>
                <a:sym typeface="+mn-ea"/>
              </a:rPr>
              <a:t>年</a:t>
            </a:r>
            <a:r>
              <a:rPr lang="en-US" altLang="zh-CN" b="1" dirty="0">
                <a:solidFill>
                  <a:srgbClr val="0070C0"/>
                </a:solidFill>
                <a:sym typeface="+mn-ea"/>
              </a:rPr>
              <a:t>1</a:t>
            </a:r>
            <a:r>
              <a:rPr lang="zh-CN" altLang="en-US" b="1" dirty="0" smtClean="0">
                <a:solidFill>
                  <a:srgbClr val="0070C0"/>
                </a:solidFill>
                <a:sym typeface="+mn-ea"/>
              </a:rPr>
              <a:t>卷</a:t>
            </a:r>
            <a:r>
              <a:rPr lang="en-US" altLang="zh-CN" b="1" dirty="0" smtClean="0">
                <a:solidFill>
                  <a:srgbClr val="0070C0"/>
                </a:solidFill>
                <a:sym typeface="+mn-ea"/>
              </a:rPr>
              <a:t>42</a:t>
            </a:r>
            <a:r>
              <a:rPr lang="zh-CN" altLang="en-US" b="1" dirty="0" smtClean="0">
                <a:solidFill>
                  <a:srgbClr val="0070C0"/>
                </a:solidFill>
                <a:sym typeface="+mn-ea"/>
              </a:rPr>
              <a:t>题）</a:t>
            </a:r>
            <a:r>
              <a:rPr lang="zh-CN" altLang="en-US" sz="2800" dirty="0" smtClean="0">
                <a:sym typeface="+mn-ea"/>
              </a:rPr>
              <a:t>试题</a:t>
            </a:r>
            <a:r>
              <a:rPr lang="zh-CN" altLang="en-US" sz="2800" dirty="0">
                <a:solidFill>
                  <a:srgbClr val="FF0000"/>
                </a:solidFill>
                <a:sym typeface="+mn-ea"/>
              </a:rPr>
              <a:t>答案拓展</a:t>
            </a:r>
            <a:endPar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方法与技巧</a:t>
            </a: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第一：审题。</a:t>
            </a: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dirty="0" smtClean="0">
                <a:latin typeface="楷体" panose="02010609060101010101" charset="-122"/>
                <a:ea typeface="楷体" panose="02010609060101010101" charset="-122"/>
                <a:sym typeface="+mn-ea"/>
              </a:rPr>
              <a:t>结合</a:t>
            </a:r>
            <a:r>
              <a:rPr lang="zh-CN" altLang="en-US" sz="2800" b="1" dirty="0">
                <a:latin typeface="楷体" panose="02010609060101010101" charset="-122"/>
                <a:ea typeface="楷体" panose="02010609060101010101" charset="-122"/>
                <a:sym typeface="+mn-ea"/>
              </a:rPr>
              <a:t>世界近代史的所学知识，从上述梗概中</a:t>
            </a:r>
            <a:r>
              <a:rPr lang="zh-CN" altLang="en-US" sz="2800" b="1" dirty="0">
                <a:solidFill>
                  <a:srgbClr val="FF0000"/>
                </a:solidFill>
                <a:latin typeface="楷体" panose="02010609060101010101" charset="-122"/>
                <a:ea typeface="楷体" panose="02010609060101010101" charset="-122"/>
                <a:sym typeface="+mn-ea"/>
              </a:rPr>
              <a:t>提取一个情节</a:t>
            </a:r>
            <a:r>
              <a:rPr lang="zh-CN" altLang="en-US" sz="2800" b="1" dirty="0">
                <a:latin typeface="楷体" panose="02010609060101010101" charset="-122"/>
                <a:ea typeface="楷体" panose="02010609060101010101" charset="-122"/>
                <a:sym typeface="+mn-ea"/>
              </a:rPr>
              <a:t>，指出它所反映的</a:t>
            </a:r>
            <a:r>
              <a:rPr lang="zh-CN" altLang="en-US" sz="2800" b="1" dirty="0">
                <a:solidFill>
                  <a:srgbClr val="FF0000"/>
                </a:solidFill>
                <a:latin typeface="楷体" panose="02010609060101010101" charset="-122"/>
                <a:ea typeface="楷体" panose="02010609060101010101" charset="-122"/>
                <a:sym typeface="+mn-ea"/>
              </a:rPr>
              <a:t>近代早期重大历史现象</a:t>
            </a:r>
            <a:r>
              <a:rPr lang="zh-CN" altLang="en-US" sz="2800" b="1" dirty="0">
                <a:latin typeface="楷体" panose="02010609060101010101" charset="-122"/>
                <a:ea typeface="楷体" panose="02010609060101010101" charset="-122"/>
                <a:sym typeface="+mn-ea"/>
              </a:rPr>
              <a:t>，并</a:t>
            </a:r>
            <a:r>
              <a:rPr lang="zh-CN" altLang="en-US" sz="2800" b="1" dirty="0">
                <a:solidFill>
                  <a:srgbClr val="FF0000"/>
                </a:solidFill>
                <a:latin typeface="楷体" panose="02010609060101010101" charset="-122"/>
                <a:ea typeface="楷体" panose="02010609060101010101" charset="-122"/>
                <a:sym typeface="+mn-ea"/>
              </a:rPr>
              <a:t>概述和评价该历史现象</a:t>
            </a:r>
            <a:r>
              <a:rPr lang="zh-CN" altLang="en-US" sz="2800" b="1" dirty="0">
                <a:latin typeface="楷体" panose="02010609060101010101" charset="-122"/>
                <a:ea typeface="楷体" panose="02010609060101010101" charset="-122"/>
                <a:sym typeface="+mn-ea"/>
              </a:rPr>
              <a:t>。</a:t>
            </a:r>
            <a:endParaRPr lang="zh-CN" altLang="en-US" sz="2800" b="1" dirty="0">
              <a:latin typeface="楷体" panose="02010609060101010101" charset="-122"/>
              <a:ea typeface="楷体" panose="02010609060101010101" charset="-122"/>
            </a:endParaRPr>
          </a:p>
          <a:p>
            <a:pPr marL="0" indent="0" fontAlgn="auto">
              <a:spcBef>
                <a:spcPts val="300"/>
              </a:spcBef>
              <a:buNone/>
            </a:pPr>
            <a:r>
              <a:rPr lang="zh-CN" altLang="en-US" sz="2800" b="1" dirty="0" smtClean="0">
                <a:solidFill>
                  <a:srgbClr val="FF0000"/>
                </a:solidFill>
                <a:latin typeface="楷体" panose="02010609060101010101" charset="-122"/>
                <a:ea typeface="楷体" panose="02010609060101010101" charset="-122"/>
                <a:sym typeface="+mn-ea"/>
              </a:rPr>
              <a:t>  </a:t>
            </a:r>
            <a:r>
              <a:rPr lang="zh-CN" altLang="en-US" sz="2800" b="1" dirty="0" smtClean="0">
                <a:latin typeface="楷体" panose="02010609060101010101" charset="-122"/>
                <a:ea typeface="楷体" panose="02010609060101010101" charset="-122"/>
                <a:sym typeface="+mn-ea"/>
              </a:rPr>
              <a:t>（</a:t>
            </a:r>
            <a:r>
              <a:rPr lang="zh-CN" altLang="en-US" sz="2800" b="1" dirty="0">
                <a:latin typeface="楷体" panose="02010609060101010101" charset="-122"/>
                <a:ea typeface="楷体" panose="02010609060101010101" charset="-122"/>
                <a:sym typeface="+mn-ea"/>
              </a:rPr>
              <a:t>要求：简要写出所提取的小说情节及历史现象，对历史现象的概述和评价准确全面。）</a:t>
            </a: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第二：论题。</a:t>
            </a: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dirty="0" smtClean="0">
                <a:solidFill>
                  <a:srgbClr val="FF0000"/>
                </a:solidFill>
                <a:latin typeface="楷体" panose="02010609060101010101" charset="-122"/>
                <a:ea typeface="楷体" panose="02010609060101010101" charset="-122"/>
                <a:sym typeface="+mn-ea"/>
              </a:rPr>
              <a:t>提取</a:t>
            </a:r>
            <a:r>
              <a:rPr lang="zh-CN" altLang="en-US" sz="2800" b="1" dirty="0">
                <a:solidFill>
                  <a:srgbClr val="FF0000"/>
                </a:solidFill>
                <a:latin typeface="楷体" panose="02010609060101010101" charset="-122"/>
                <a:ea typeface="楷体" panose="02010609060101010101" charset="-122"/>
                <a:sym typeface="+mn-ea"/>
              </a:rPr>
              <a:t>一个小说情节及所反映的重大历史现象。</a:t>
            </a:r>
            <a:endPar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第三：阐述。</a:t>
            </a:r>
          </a:p>
          <a:p>
            <a:pPr marL="0" indent="0" fontAlgn="auto">
              <a:spcBef>
                <a:spcPts val="300"/>
              </a:spcBef>
              <a:buNone/>
            </a:pP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2800" b="1" dirty="0" smtClean="0">
                <a:solidFill>
                  <a:srgbClr val="FF0000"/>
                </a:solidFill>
                <a:latin typeface="楷体" panose="02010609060101010101" charset="-122"/>
                <a:ea typeface="楷体" panose="02010609060101010101" charset="-122"/>
                <a:sym typeface="+mn-ea"/>
              </a:rPr>
              <a:t>概述</a:t>
            </a:r>
            <a:r>
              <a:rPr lang="zh-CN" altLang="en-US" sz="2800" b="1" dirty="0">
                <a:solidFill>
                  <a:srgbClr val="FF0000"/>
                </a:solidFill>
                <a:latin typeface="楷体" panose="02010609060101010101" charset="-122"/>
                <a:ea typeface="楷体" panose="02010609060101010101" charset="-122"/>
                <a:sym typeface="+mn-ea"/>
              </a:rPr>
              <a:t>历史现象之间的内在联系，评价历史现象准确全面，</a:t>
            </a:r>
            <a:r>
              <a:rPr lang="zh-CN" altLang="en-US" sz="28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阐述具有开放性、多样性。</a:t>
            </a:r>
          </a:p>
        </p:txBody>
      </p:sp>
    </p:spTree>
    <p:extLst>
      <p:ext uri="{BB962C8B-B14F-4D97-AF65-F5344CB8AC3E}">
        <p14:creationId xmlns:p14="http://schemas.microsoft.com/office/powerpoint/2010/main" val="25648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404664"/>
            <a:ext cx="8352928" cy="5832648"/>
          </a:xfrm>
        </p:spPr>
        <p:txBody>
          <a:bodyPr>
            <a:normAutofit fontScale="92500" lnSpcReduction="10000"/>
          </a:bodyPr>
          <a:lstStyle/>
          <a:p>
            <a:pPr marL="0" indent="0" fontAlgn="auto">
              <a:spcBef>
                <a:spcPts val="300"/>
              </a:spcBef>
              <a:buNone/>
            </a:pPr>
            <a:r>
              <a:rPr lang="zh-CN" altLang="en-US" sz="36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小说情节： </a:t>
            </a:r>
          </a:p>
          <a:p>
            <a:pPr marL="0" indent="0" fontAlgn="auto">
              <a:spcBef>
                <a:spcPts val="300"/>
              </a:spcBef>
              <a:buNone/>
            </a:pPr>
            <a:r>
              <a:rPr lang="en-US" altLang="zh-CN" sz="3600" b="1" dirty="0">
                <a:solidFill>
                  <a:srgbClr val="0070C0"/>
                </a:solidFill>
                <a:latin typeface="楷体" panose="02010609060101010101" charset="-122"/>
                <a:ea typeface="楷体" panose="02010609060101010101" charset="-122"/>
                <a:cs typeface="楷体" panose="02010609060101010101" charset="-122"/>
                <a:sym typeface="+mn-ea"/>
              </a:rPr>
              <a:t>1</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、鲁滨逊遇险漂流到海岛上，在那里建立了自己的</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领地</a:t>
            </a: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2</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鲁滨逊在巴西开办</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种植园</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a:t>
            </a:r>
            <a:endPar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3</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鲁滨逊去非洲</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贩卖黑奴</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a:t>
            </a:r>
            <a:endPar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4</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鲁滨逊凭借自己的</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智慧和力量</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“过得很很富裕”</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p>
          <a:p>
            <a:pPr marL="0" indent="0" fontAlgn="auto">
              <a:spcBef>
                <a:spcPts val="300"/>
              </a:spcBef>
              <a:buNone/>
            </a:pPr>
            <a:r>
              <a:rPr lang="en-US" altLang="zh-CN"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5</a:t>
            </a:r>
            <a:r>
              <a:rPr lang="zh-CN" altLang="en-US" sz="3600" b="1" dirty="0">
                <a:solidFill>
                  <a:srgbClr val="0070C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宗教信仰是支撑鲁滨逊的重要力量，通过自己阅读</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《圣经》</a:t>
            </a:r>
            <a:r>
              <a:rPr lang="zh-CN" altLang="en-US" sz="3600" b="1" dirty="0">
                <a:solidFill>
                  <a:srgbClr val="0070C0"/>
                </a:solidFill>
                <a:latin typeface="楷体" panose="02010609060101010101" charset="-122"/>
                <a:ea typeface="楷体" panose="02010609060101010101" charset="-122"/>
                <a:cs typeface="楷体" panose="02010609060101010101" charset="-122"/>
                <a:sym typeface="+mn-ea"/>
              </a:rPr>
              <a:t>无师自通的”。</a:t>
            </a:r>
            <a:r>
              <a:rPr lang="en-US" altLang="zh-CN" sz="3600" b="1" dirty="0">
                <a:solidFill>
                  <a:srgbClr val="0E0E0E"/>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endPar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a:p>
            <a:pPr marL="0" indent="0" fontAlgn="auto">
              <a:spcBef>
                <a:spcPts val="300"/>
              </a:spcBef>
              <a:buNone/>
            </a:pPr>
            <a:r>
              <a:rPr lang="zh-CN" altLang="en-US" sz="3600" b="1" dirty="0">
                <a:solidFill>
                  <a:srgbClr val="FF0000"/>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               </a:t>
            </a:r>
            <a:r>
              <a:rPr lang="zh-CN" altLang="en-US" sz="3600" b="1" dirty="0">
                <a:solidFill>
                  <a:srgbClr val="0000CC"/>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rPr>
              <a:t>。。。。。。。。。。。。。</a:t>
            </a:r>
          </a:p>
          <a:p>
            <a:endParaRPr lang="zh-CN" altLang="en-US" sz="2400" b="1" dirty="0">
              <a:solidFill>
                <a:srgbClr val="0000CC"/>
              </a:solidFill>
              <a:effectLst>
                <a:outerShdw blurRad="38100" dist="19050" dir="2700000" algn="tl" rotWithShape="0">
                  <a:schemeClr val="dk1">
                    <a:alpha val="40000"/>
                  </a:schemeClr>
                </a:outerShdw>
              </a:effectLst>
              <a:latin typeface="楷体" panose="02010609060101010101" charset="-122"/>
              <a:ea typeface="楷体" panose="02010609060101010101" charset="-122"/>
              <a:cs typeface="楷体" panose="02010609060101010101" charset="-122"/>
              <a:sym typeface="+mn-ea"/>
            </a:endParaRPr>
          </a:p>
        </p:txBody>
      </p:sp>
    </p:spTree>
    <p:extLst>
      <p:ext uri="{BB962C8B-B14F-4D97-AF65-F5344CB8AC3E}">
        <p14:creationId xmlns:p14="http://schemas.microsoft.com/office/powerpoint/2010/main" val="201098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2"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2"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11560" y="260648"/>
            <a:ext cx="5113020" cy="707886"/>
          </a:xfrm>
          <a:prstGeom prst="rect">
            <a:avLst/>
          </a:prstGeom>
          <a:noFill/>
          <a:ln w="9525">
            <a:noFill/>
          </a:ln>
        </p:spPr>
        <p:txBody>
          <a:bodyPr wrap="square">
            <a:spAutoFit/>
          </a:bodyPr>
          <a:lstStyle/>
          <a:p>
            <a:r>
              <a:rPr lang="en-US" sz="2000" b="1" dirty="0">
                <a:solidFill>
                  <a:srgbClr val="FF0000"/>
                </a:solidFill>
                <a:latin typeface="Calibri" panose="020F0502020204030204" pitchFamily="34" charset="0"/>
              </a:rPr>
              <a:t>42</a:t>
            </a:r>
            <a:r>
              <a:rPr lang="zh-CN" altLang="en-US" sz="2000" b="1" dirty="0">
                <a:solidFill>
                  <a:srgbClr val="FF0000"/>
                </a:solidFill>
                <a:ea typeface="宋体" panose="02010600030101010101" pitchFamily="2" charset="-122"/>
              </a:rPr>
              <a:t>．（</a:t>
            </a:r>
            <a:r>
              <a:rPr lang="en-US" sz="2000" b="1" dirty="0">
                <a:solidFill>
                  <a:srgbClr val="FF0000"/>
                </a:solidFill>
                <a:latin typeface="Calibri" panose="020F0502020204030204" pitchFamily="34" charset="0"/>
              </a:rPr>
              <a:t>12</a:t>
            </a:r>
            <a:r>
              <a:rPr lang="zh-CN" altLang="en-US" sz="2000" b="1" dirty="0">
                <a:solidFill>
                  <a:srgbClr val="FF0000"/>
                </a:solidFill>
                <a:ea typeface="宋体" panose="02010600030101010101" pitchFamily="2" charset="-122"/>
              </a:rPr>
              <a:t>分）</a:t>
            </a:r>
          </a:p>
          <a:p>
            <a:r>
              <a:rPr lang="zh-CN" altLang="en-US" sz="2000" b="1" dirty="0">
                <a:solidFill>
                  <a:srgbClr val="FF0000"/>
                </a:solidFill>
                <a:ea typeface="宋体" panose="02010600030101010101" pitchFamily="2" charset="-122"/>
              </a:rPr>
              <a:t>评分标准：</a:t>
            </a:r>
          </a:p>
        </p:txBody>
      </p:sp>
      <p:graphicFrame>
        <p:nvGraphicFramePr>
          <p:cNvPr id="4" name="表格 3"/>
          <p:cNvGraphicFramePr/>
          <p:nvPr>
            <p:extLst>
              <p:ext uri="{D42A27DB-BD31-4B8C-83A1-F6EECF244321}">
                <p14:modId xmlns:p14="http://schemas.microsoft.com/office/powerpoint/2010/main" val="3986190923"/>
              </p:ext>
            </p:extLst>
          </p:nvPr>
        </p:nvGraphicFramePr>
        <p:xfrm>
          <a:off x="611560" y="1124744"/>
          <a:ext cx="7848872" cy="5542320"/>
        </p:xfrm>
        <a:graphic>
          <a:graphicData uri="http://schemas.openxmlformats.org/drawingml/2006/table">
            <a:tbl>
              <a:tblPr firstRow="1" bandRow="1">
                <a:tableStyleId>{5940675A-B579-460E-94D1-54222C63F5DA}</a:tableStyleId>
              </a:tblPr>
              <a:tblGrid>
                <a:gridCol w="1756113"/>
                <a:gridCol w="1847771"/>
                <a:gridCol w="1416171"/>
                <a:gridCol w="1413653"/>
                <a:gridCol w="1415164"/>
              </a:tblGrid>
              <a:tr h="360720">
                <a:tc>
                  <a:txBody>
                    <a:bodyPr/>
                    <a:lstStyle/>
                    <a:p>
                      <a:pPr indent="0">
                        <a:buNone/>
                      </a:pPr>
                      <a:r>
                        <a:rPr lang="en-US" sz="2000" b="1" dirty="0" err="1">
                          <a:latin typeface="楷体" panose="02010609060101010101" charset="-122"/>
                          <a:ea typeface="楷体" panose="02010609060101010101" charset="-122"/>
                          <a:cs typeface="宋体" panose="02010600030101010101" pitchFamily="2" charset="-122"/>
                        </a:rPr>
                        <a:t>分值评分要素</a:t>
                      </a:r>
                      <a:endParaRPr lang="en-US" altLang="en-US" sz="2000" b="1" dirty="0">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楷体" panose="02010609060101010101" charset="-122"/>
                        </a:rPr>
                        <a:t>4分</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楷体" panose="02010609060101010101" charset="-122"/>
                        </a:rPr>
                        <a:t>3分</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楷体" panose="02010609060101010101" charset="-122"/>
                        </a:rPr>
                        <a:t>2分</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楷体" panose="02010609060101010101" charset="-122"/>
                        </a:rPr>
                        <a:t>1分</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84952">
                <a:tc>
                  <a:txBody>
                    <a:bodyPr/>
                    <a:lstStyle/>
                    <a:p>
                      <a:pPr indent="0">
                        <a:buNone/>
                      </a:pPr>
                      <a:r>
                        <a:rPr lang="en-US" sz="2000" b="1" dirty="0">
                          <a:latin typeface="楷体" panose="02010609060101010101" charset="-122"/>
                          <a:ea typeface="楷体" panose="02010609060101010101" charset="-122"/>
                          <a:cs typeface="楷体" panose="02010609060101010101" charset="-122"/>
                        </a:rPr>
                        <a:t>（1）提取的情节和反映的历史现象</a:t>
                      </a:r>
                      <a:endParaRPr lang="en-US" altLang="en-US" sz="2000" b="1" dirty="0">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dirty="0">
                          <a:latin typeface="楷体" panose="02010609060101010101" charset="-122"/>
                          <a:ea typeface="楷体" panose="02010609060101010101" charset="-122"/>
                          <a:cs typeface="Calibri" panose="020F0502020204030204" pitchFamily="34" charset="0"/>
                        </a:rPr>
                        <a:t>————</a:t>
                      </a:r>
                      <a:endParaRPr lang="en-US" altLang="en-US" sz="2000" b="1" dirty="0">
                        <a:latin typeface="楷体" panose="02010609060101010101" charset="-122"/>
                        <a:ea typeface="楷体" panose="02010609060101010101" charset="-122"/>
                        <a:cs typeface="Calibri" panose="020F0502020204030204" pitchFamily="34" charset="0"/>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FF0000"/>
                          </a:solidFill>
                          <a:latin typeface="楷体" panose="02010609060101010101" charset="-122"/>
                          <a:ea typeface="楷体" panose="02010609060101010101" charset="-122"/>
                          <a:cs typeface="宋体" panose="02010600030101010101" pitchFamily="2" charset="-122"/>
                        </a:rPr>
                        <a:t>情节提取于小说，与历史现象具有关联性，历史现象属于该时代。</a:t>
                      </a:r>
                      <a:endParaRPr lang="en-US" altLang="en-US" sz="2000" b="1">
                        <a:solidFill>
                          <a:srgbClr val="FF0000"/>
                        </a:solidFill>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latin typeface="楷体" panose="02010609060101010101" charset="-122"/>
                          <a:ea typeface="楷体" panose="02010609060101010101" charset="-122"/>
                          <a:cs typeface="宋体" panose="02010600030101010101" pitchFamily="2" charset="-122"/>
                        </a:rPr>
                        <a:t>只符合三项要求的二个。</a:t>
                      </a:r>
                      <a:endParaRPr lang="en-US" altLang="en-US" sz="2000" b="1">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latin typeface="楷体" panose="02010609060101010101" charset="-122"/>
                          <a:ea typeface="楷体" panose="02010609060101010101" charset="-122"/>
                          <a:cs typeface="宋体" panose="02010600030101010101" pitchFamily="2" charset="-122"/>
                        </a:rPr>
                        <a:t>只符合三项要求的一个。</a:t>
                      </a:r>
                      <a:endParaRPr lang="en-US" altLang="en-US" sz="2000" b="1">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484952">
                <a:tc>
                  <a:txBody>
                    <a:bodyPr/>
                    <a:lstStyle/>
                    <a:p>
                      <a:pPr indent="0">
                        <a:buNone/>
                      </a:pPr>
                      <a:r>
                        <a:rPr lang="en-US" sz="2000" b="1">
                          <a:latin typeface="楷体" panose="02010609060101010101" charset="-122"/>
                          <a:ea typeface="楷体" panose="02010609060101010101" charset="-122"/>
                          <a:cs typeface="楷体" panose="02010609060101010101" charset="-122"/>
                        </a:rPr>
                        <a:t>（2）对历史现象的概述</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dirty="0" err="1">
                          <a:solidFill>
                            <a:srgbClr val="FF0000"/>
                          </a:solidFill>
                          <a:latin typeface="楷体" panose="02010609060101010101" charset="-122"/>
                          <a:ea typeface="楷体" panose="02010609060101010101" charset="-122"/>
                          <a:cs typeface="宋体" panose="02010600030101010101" pitchFamily="2" charset="-122"/>
                        </a:rPr>
                        <a:t>时间、过程、代表性事件等基本要素完整准确</a:t>
                      </a:r>
                      <a:r>
                        <a:rPr lang="en-US" sz="2000" b="1" dirty="0">
                          <a:solidFill>
                            <a:srgbClr val="FF0000"/>
                          </a:solidFill>
                          <a:latin typeface="楷体" panose="02010609060101010101" charset="-122"/>
                          <a:ea typeface="楷体" panose="02010609060101010101" charset="-122"/>
                          <a:cs typeface="宋体" panose="02010600030101010101" pitchFamily="2" charset="-122"/>
                        </a:rPr>
                        <a:t>。</a:t>
                      </a:r>
                      <a:endParaRPr lang="en-US" altLang="en-US" sz="2000" b="1" dirty="0">
                        <a:solidFill>
                          <a:srgbClr val="FF0000"/>
                        </a:solidFill>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dirty="0" err="1">
                          <a:latin typeface="楷体" panose="02010609060101010101" charset="-122"/>
                          <a:ea typeface="楷体" panose="02010609060101010101" charset="-122"/>
                          <a:cs typeface="宋体" panose="02010600030101010101" pitchFamily="2" charset="-122"/>
                        </a:rPr>
                        <a:t>时间、过程、代表性事件等基本要素比较完整准确</a:t>
                      </a:r>
                      <a:r>
                        <a:rPr lang="en-US" sz="2000" b="1" dirty="0">
                          <a:latin typeface="楷体" panose="02010609060101010101" charset="-122"/>
                          <a:ea typeface="楷体" panose="02010609060101010101" charset="-122"/>
                          <a:cs typeface="宋体" panose="02010600030101010101" pitchFamily="2" charset="-122"/>
                        </a:rPr>
                        <a:t>。</a:t>
                      </a:r>
                      <a:endParaRPr lang="en-US" altLang="en-US" sz="2000" b="1" dirty="0">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dirty="0" err="1">
                          <a:latin typeface="楷体" panose="02010609060101010101" charset="-122"/>
                          <a:ea typeface="楷体" panose="02010609060101010101" charset="-122"/>
                          <a:cs typeface="宋体" panose="02010600030101010101" pitchFamily="2" charset="-122"/>
                        </a:rPr>
                        <a:t>时间、过程、代表性事件等基本要素不够准确</a:t>
                      </a:r>
                      <a:r>
                        <a:rPr lang="en-US" sz="2000" b="1" dirty="0">
                          <a:latin typeface="楷体" panose="02010609060101010101" charset="-122"/>
                          <a:ea typeface="楷体" panose="02010609060101010101" charset="-122"/>
                          <a:cs typeface="宋体" panose="02010600030101010101" pitchFamily="2" charset="-122"/>
                        </a:rPr>
                        <a:t>。</a:t>
                      </a:r>
                      <a:endParaRPr lang="en-US" altLang="en-US" sz="2000" b="1" dirty="0">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latin typeface="楷体" panose="02010609060101010101" charset="-122"/>
                          <a:ea typeface="楷体" panose="02010609060101010101" charset="-122"/>
                          <a:cs typeface="宋体" panose="02010600030101010101" pitchFamily="2" charset="-122"/>
                        </a:rPr>
                        <a:t>时间、过程、代表性事件等基本要素缺少，表述不准确。</a:t>
                      </a:r>
                      <a:endParaRPr lang="en-US" altLang="en-US" sz="2000" b="1">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3981">
                <a:tc>
                  <a:txBody>
                    <a:bodyPr/>
                    <a:lstStyle/>
                    <a:p>
                      <a:pPr indent="0">
                        <a:buNone/>
                      </a:pPr>
                      <a:r>
                        <a:rPr lang="en-US" sz="2000" b="1">
                          <a:latin typeface="楷体" panose="02010609060101010101" charset="-122"/>
                          <a:ea typeface="楷体" panose="02010609060101010101" charset="-122"/>
                          <a:cs typeface="楷体" panose="02010609060101010101" charset="-122"/>
                        </a:rPr>
                        <a:t>（3）对历史现象的评价</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Calibri" panose="020F0502020204030204" pitchFamily="34" charset="0"/>
                        </a:rPr>
                        <a:t>————</a:t>
                      </a:r>
                      <a:endParaRPr lang="en-US" altLang="en-US" sz="2000" b="1">
                        <a:latin typeface="楷体" panose="02010609060101010101" charset="-122"/>
                        <a:ea typeface="楷体" panose="02010609060101010101" charset="-122"/>
                        <a:cs typeface="Calibri" panose="020F0502020204030204" pitchFamily="34" charset="0"/>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70C0"/>
                          </a:solidFill>
                          <a:latin typeface="楷体" panose="02010609060101010101" charset="-122"/>
                          <a:ea typeface="楷体" panose="02010609060101010101" charset="-122"/>
                          <a:cs typeface="宋体" panose="02010600030101010101" pitchFamily="2" charset="-122"/>
                        </a:rPr>
                        <a:t>评价全面合理。</a:t>
                      </a:r>
                      <a:endParaRPr lang="en-US" altLang="en-US" sz="2000" b="1">
                        <a:solidFill>
                          <a:srgbClr val="0070C0"/>
                        </a:solidFill>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dirty="0" err="1">
                          <a:latin typeface="楷体" panose="02010609060101010101" charset="-122"/>
                          <a:ea typeface="楷体" panose="02010609060101010101" charset="-122"/>
                          <a:cs typeface="宋体" panose="02010600030101010101" pitchFamily="2" charset="-122"/>
                        </a:rPr>
                        <a:t>评价较全面合理</a:t>
                      </a:r>
                      <a:r>
                        <a:rPr lang="en-US" sz="2000" b="1" dirty="0">
                          <a:latin typeface="楷体" panose="02010609060101010101" charset="-122"/>
                          <a:ea typeface="楷体" panose="02010609060101010101" charset="-122"/>
                          <a:cs typeface="宋体" panose="02010600030101010101" pitchFamily="2" charset="-122"/>
                        </a:rPr>
                        <a:t>。</a:t>
                      </a:r>
                      <a:endParaRPr lang="en-US" altLang="en-US" sz="2000" b="1" dirty="0">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latin typeface="楷体" panose="02010609060101010101" charset="-122"/>
                          <a:ea typeface="楷体" panose="02010609060101010101" charset="-122"/>
                          <a:cs typeface="宋体" panose="02010600030101010101" pitchFamily="2" charset="-122"/>
                        </a:rPr>
                        <a:t>评价不够全面合理。</a:t>
                      </a:r>
                      <a:endParaRPr lang="en-US" altLang="en-US" sz="2000" b="1">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7962">
                <a:tc>
                  <a:txBody>
                    <a:bodyPr/>
                    <a:lstStyle/>
                    <a:p>
                      <a:pPr indent="0">
                        <a:buNone/>
                      </a:pPr>
                      <a:r>
                        <a:rPr lang="en-US" sz="2000" b="1">
                          <a:latin typeface="楷体" panose="02010609060101010101" charset="-122"/>
                          <a:ea typeface="楷体" panose="02010609060101010101" charset="-122"/>
                          <a:cs typeface="楷体" panose="02010609060101010101" charset="-122"/>
                        </a:rPr>
                        <a:t>（4）历史现象的概述与评价的逻辑关系</a:t>
                      </a:r>
                      <a:endParaRPr lang="en-US" altLang="en-US" sz="2000" b="1">
                        <a:latin typeface="楷体" panose="02010609060101010101" charset="-122"/>
                        <a:ea typeface="楷体" panose="02010609060101010101" charset="-122"/>
                        <a:cs typeface="楷体" panose="02010609060101010101"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Calibri" panose="020F0502020204030204" pitchFamily="34" charset="0"/>
                        </a:rPr>
                        <a:t>————</a:t>
                      </a:r>
                      <a:endParaRPr lang="en-US" altLang="en-US" sz="2000" b="1">
                        <a:latin typeface="楷体" panose="02010609060101010101" charset="-122"/>
                        <a:ea typeface="楷体" panose="02010609060101010101" charset="-122"/>
                        <a:cs typeface="Calibri" panose="020F0502020204030204" pitchFamily="34" charset="0"/>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2000" b="1">
                          <a:latin typeface="楷体" panose="02010609060101010101" charset="-122"/>
                          <a:ea typeface="楷体" panose="02010609060101010101" charset="-122"/>
                          <a:cs typeface="Calibri" panose="020F0502020204030204" pitchFamily="34" charset="0"/>
                        </a:rPr>
                        <a:t>————</a:t>
                      </a:r>
                      <a:endParaRPr lang="en-US" altLang="en-US" sz="2000" b="1">
                        <a:latin typeface="楷体" panose="02010609060101010101" charset="-122"/>
                        <a:ea typeface="楷体" panose="02010609060101010101" charset="-122"/>
                        <a:cs typeface="Calibri" panose="020F0502020204030204" pitchFamily="34" charset="0"/>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a:solidFill>
                            <a:srgbClr val="0070C0"/>
                          </a:solidFill>
                          <a:latin typeface="楷体" panose="02010609060101010101" charset="-122"/>
                          <a:ea typeface="楷体" panose="02010609060101010101" charset="-122"/>
                          <a:cs typeface="宋体" panose="02010600030101010101" pitchFamily="2" charset="-122"/>
                        </a:rPr>
                        <a:t>历史现象的概述与评价的逻辑关系一致。</a:t>
                      </a:r>
                      <a:endParaRPr lang="en-US" altLang="en-US" sz="2000" b="1">
                        <a:solidFill>
                          <a:srgbClr val="0070C0"/>
                        </a:solidFill>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2000" b="1" dirty="0" err="1">
                          <a:latin typeface="楷体" panose="02010609060101010101" charset="-122"/>
                          <a:ea typeface="楷体" panose="02010609060101010101" charset="-122"/>
                          <a:cs typeface="宋体" panose="02010600030101010101" pitchFamily="2" charset="-122"/>
                        </a:rPr>
                        <a:t>历史现象的概述与评价的逻辑关系部分一致</a:t>
                      </a:r>
                      <a:r>
                        <a:rPr lang="en-US" sz="2000" b="1" dirty="0">
                          <a:latin typeface="楷体" panose="02010609060101010101" charset="-122"/>
                          <a:ea typeface="楷体" panose="02010609060101010101" charset="-122"/>
                          <a:cs typeface="宋体" panose="02010600030101010101" pitchFamily="2" charset="-122"/>
                        </a:rPr>
                        <a:t>。</a:t>
                      </a:r>
                      <a:endParaRPr lang="en-US" altLang="en-US" sz="2000" b="1" dirty="0">
                        <a:latin typeface="楷体" panose="02010609060101010101" charset="-122"/>
                        <a:ea typeface="楷体" panose="02010609060101010101" charset="-122"/>
                        <a:cs typeface="宋体" panose="02010600030101010101" pitchFamily="2" charset="-122"/>
                      </a:endParaRPr>
                    </a:p>
                  </a:txBody>
                  <a:tcPr marL="51435" marR="51435" marT="0" marB="0"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21271958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7504" y="476672"/>
            <a:ext cx="8653363" cy="5904656"/>
          </a:xfrm>
        </p:spPr>
        <p:txBody>
          <a:bodyPr/>
          <a:lstStyle/>
          <a:p>
            <a:r>
              <a:rPr lang="zh-CN" altLang="en-US" sz="2800" b="1" dirty="0">
                <a:solidFill>
                  <a:srgbClr val="0070C0"/>
                </a:solidFill>
                <a:sym typeface="+mn-ea"/>
              </a:rPr>
              <a:t>（</a:t>
            </a:r>
            <a:r>
              <a:rPr lang="en-US" altLang="zh-CN" sz="2800" b="1" dirty="0">
                <a:solidFill>
                  <a:srgbClr val="0070C0"/>
                </a:solidFill>
                <a:sym typeface="+mn-ea"/>
              </a:rPr>
              <a:t>2018</a:t>
            </a:r>
            <a:r>
              <a:rPr lang="zh-CN" altLang="en-US" sz="2800" b="1" dirty="0">
                <a:solidFill>
                  <a:srgbClr val="0070C0"/>
                </a:solidFill>
                <a:sym typeface="+mn-ea"/>
              </a:rPr>
              <a:t>年</a:t>
            </a:r>
            <a:r>
              <a:rPr lang="en-US" altLang="zh-CN" sz="2800" b="1" dirty="0">
                <a:solidFill>
                  <a:srgbClr val="0070C0"/>
                </a:solidFill>
                <a:sym typeface="+mn-ea"/>
              </a:rPr>
              <a:t>1</a:t>
            </a:r>
            <a:r>
              <a:rPr lang="zh-CN" altLang="en-US" sz="2800" b="1" dirty="0">
                <a:solidFill>
                  <a:srgbClr val="0070C0"/>
                </a:solidFill>
                <a:sym typeface="+mn-ea"/>
              </a:rPr>
              <a:t>卷</a:t>
            </a:r>
            <a:r>
              <a:rPr lang="en-US" altLang="zh-CN" sz="2800" b="1" dirty="0">
                <a:solidFill>
                  <a:srgbClr val="0070C0"/>
                </a:solidFill>
                <a:sym typeface="+mn-ea"/>
              </a:rPr>
              <a:t>42</a:t>
            </a:r>
            <a:r>
              <a:rPr lang="zh-CN" altLang="en-US" sz="2800" b="1" dirty="0">
                <a:solidFill>
                  <a:srgbClr val="0070C0"/>
                </a:solidFill>
                <a:sym typeface="+mn-ea"/>
              </a:rPr>
              <a:t>题）</a:t>
            </a:r>
            <a:r>
              <a:rPr lang="zh-CN" altLang="en-US" sz="2800" dirty="0" smtClean="0"/>
              <a:t>示例</a:t>
            </a:r>
            <a:r>
              <a:rPr lang="zh-CN" altLang="en-US" sz="2800" dirty="0"/>
              <a:t>：</a:t>
            </a:r>
          </a:p>
          <a:p>
            <a:r>
              <a:rPr lang="zh-CN" altLang="en-US" sz="2800" b="1" dirty="0">
                <a:solidFill>
                  <a:srgbClr val="FF0000"/>
                </a:solidFill>
                <a:latin typeface="楷体" panose="02010609060101010101" charset="-122"/>
                <a:ea typeface="楷体" panose="02010609060101010101" charset="-122"/>
                <a:cs typeface="楷体" panose="02010609060101010101" charset="-122"/>
              </a:rPr>
              <a:t>情节</a:t>
            </a:r>
            <a:r>
              <a:rPr lang="en-US" altLang="zh-CN" sz="2800" b="1" dirty="0">
                <a:solidFill>
                  <a:srgbClr val="FF0000"/>
                </a:solidFill>
                <a:latin typeface="楷体" panose="02010609060101010101" charset="-122"/>
                <a:ea typeface="楷体" panose="02010609060101010101" charset="-122"/>
                <a:cs typeface="楷体" panose="02010609060101010101" charset="-122"/>
              </a:rPr>
              <a:t>1</a:t>
            </a:r>
            <a:r>
              <a:rPr lang="zh-CN" altLang="en-US" sz="2800" b="1" dirty="0">
                <a:solidFill>
                  <a:srgbClr val="FF0000"/>
                </a:solidFill>
                <a:latin typeface="楷体" panose="02010609060101010101" charset="-122"/>
                <a:ea typeface="楷体" panose="02010609060101010101" charset="-122"/>
                <a:cs typeface="楷体" panose="02010609060101010101" charset="-122"/>
              </a:rPr>
              <a:t>、</a:t>
            </a:r>
            <a:r>
              <a:rPr lang="zh-CN" altLang="en-US" sz="2800" b="1" dirty="0">
                <a:latin typeface="楷体" panose="02010609060101010101" charset="-122"/>
                <a:ea typeface="楷体" panose="02010609060101010101" charset="-122"/>
                <a:cs typeface="楷体" panose="02010609060101010101" charset="-122"/>
              </a:rPr>
              <a:t>鲁滨逊遇险漂流到海岛上，在那里建立了自己的</a:t>
            </a:r>
            <a:r>
              <a:rPr lang="zh-CN" altLang="en-US" sz="2800" b="1" dirty="0">
                <a:solidFill>
                  <a:srgbClr val="FF0000"/>
                </a:solidFill>
                <a:latin typeface="楷体" panose="02010609060101010101" charset="-122"/>
                <a:ea typeface="楷体" panose="02010609060101010101" charset="-122"/>
                <a:cs typeface="楷体" panose="02010609060101010101" charset="-122"/>
              </a:rPr>
              <a:t>领地</a:t>
            </a:r>
          </a:p>
          <a:p>
            <a:r>
              <a:rPr lang="zh-CN" altLang="en-US" sz="2800" b="1" dirty="0">
                <a:solidFill>
                  <a:srgbClr val="FF0000"/>
                </a:solidFill>
                <a:latin typeface="楷体" panose="02010609060101010101" charset="-122"/>
                <a:ea typeface="楷体" panose="02010609060101010101" charset="-122"/>
                <a:cs typeface="楷体" panose="02010609060101010101" charset="-122"/>
              </a:rPr>
              <a:t>历史现象</a:t>
            </a:r>
            <a:r>
              <a:rPr lang="zh-CN" altLang="en-US" sz="2800" b="1" dirty="0">
                <a:latin typeface="楷体" panose="02010609060101010101" charset="-122"/>
                <a:ea typeface="楷体" panose="02010609060101010101" charset="-122"/>
                <a:cs typeface="楷体" panose="02010609060101010101" charset="-122"/>
              </a:rPr>
              <a:t>：这一情节反映出近代早期的</a:t>
            </a:r>
            <a:r>
              <a:rPr lang="zh-CN" altLang="en-US" sz="2800" b="1" dirty="0">
                <a:solidFill>
                  <a:srgbClr val="FF0000"/>
                </a:solidFill>
                <a:latin typeface="楷体" panose="02010609060101010101" charset="-122"/>
                <a:ea typeface="楷体" panose="02010609060101010101" charset="-122"/>
                <a:cs typeface="楷体" panose="02010609060101010101" charset="-122"/>
              </a:rPr>
              <a:t>西欧殖民扩张</a:t>
            </a:r>
            <a:r>
              <a:rPr lang="zh-CN" altLang="en-US" sz="2800" b="1" dirty="0">
                <a:latin typeface="楷体" panose="02010609060101010101" charset="-122"/>
                <a:ea typeface="楷体" panose="02010609060101010101" charset="-122"/>
                <a:cs typeface="楷体" panose="02010609060101010101" charset="-122"/>
              </a:rPr>
              <a:t>。</a:t>
            </a:r>
          </a:p>
          <a:p>
            <a:r>
              <a:rPr lang="zh-CN" altLang="en-US" sz="2800" b="1" dirty="0">
                <a:solidFill>
                  <a:srgbClr val="FF0000"/>
                </a:solidFill>
                <a:latin typeface="楷体" panose="02010609060101010101" charset="-122"/>
                <a:ea typeface="楷体" panose="02010609060101010101" charset="-122"/>
                <a:cs typeface="楷体" panose="02010609060101010101" charset="-122"/>
              </a:rPr>
              <a:t>概述和评价</a:t>
            </a:r>
            <a:r>
              <a:rPr lang="zh-CN" altLang="en-US" sz="2800" b="1" dirty="0">
                <a:latin typeface="楷体" panose="02010609060101010101" charset="-122"/>
                <a:ea typeface="楷体" panose="02010609060101010101" charset="-122"/>
                <a:cs typeface="楷体" panose="02010609060101010101" charset="-122"/>
              </a:rPr>
              <a:t>：近代西方殖民扩张始于新航路开辟，在亚非拉地区依靠武力等方式强占殖民地，掠夺财富，进行移民，开展贸易。</a:t>
            </a:r>
          </a:p>
          <a:p>
            <a:r>
              <a:rPr lang="zh-CN" altLang="en-US" sz="2800" b="1" dirty="0">
                <a:latin typeface="楷体" panose="02010609060101010101" charset="-122"/>
                <a:ea typeface="楷体" panose="02010609060101010101" charset="-122"/>
                <a:cs typeface="楷体" panose="02010609060101010101" charset="-122"/>
              </a:rPr>
              <a:t>    殖民扩张掠夺的大量财富流入西欧，为资本主义提供了资本原始积累，给遭受侵略的地区和人民造成极大灾难，客观上带动了世界市场的发展。</a:t>
            </a:r>
          </a:p>
          <a:p>
            <a:r>
              <a:rPr lang="zh-CN" altLang="en-US" sz="2800" dirty="0"/>
              <a:t>（“示例”只作评卷参考，不作为唯一标准答案。）</a:t>
            </a:r>
          </a:p>
        </p:txBody>
      </p:sp>
    </p:spTree>
    <p:extLst>
      <p:ext uri="{BB962C8B-B14F-4D97-AF65-F5344CB8AC3E}">
        <p14:creationId xmlns:p14="http://schemas.microsoft.com/office/powerpoint/2010/main" val="242662432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188640"/>
            <a:ext cx="8352928" cy="6264696"/>
          </a:xfrm>
        </p:spPr>
        <p:txBody>
          <a:bodyPr/>
          <a:lstStyle/>
          <a:p>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情节</a:t>
            </a:r>
            <a:r>
              <a:rPr lang="en-US" altLang="zh-CN" b="1" dirty="0">
                <a:solidFill>
                  <a:srgbClr val="FF0000"/>
                </a:solidFill>
                <a:latin typeface="楷体" panose="02010609060101010101" charset="-122"/>
                <a:ea typeface="楷体" panose="02010609060101010101" charset="-122"/>
                <a:cs typeface="楷体" panose="02010609060101010101" charset="-122"/>
                <a:sym typeface="+mn-ea"/>
              </a:rPr>
              <a:t>2</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b="1" dirty="0">
                <a:latin typeface="楷体" panose="02010609060101010101" charset="-122"/>
                <a:ea typeface="楷体" panose="02010609060101010101" charset="-122"/>
                <a:cs typeface="楷体" panose="02010609060101010101" charset="-122"/>
                <a:sym typeface="+mn-ea"/>
              </a:rPr>
              <a:t>：鲁滨逊在巴西开办种植园。</a:t>
            </a:r>
            <a:endParaRPr lang="zh-CN" altLang="en-US" b="1" dirty="0">
              <a:latin typeface="楷体" panose="02010609060101010101" charset="-122"/>
              <a:ea typeface="楷体" panose="02010609060101010101" charset="-122"/>
              <a:cs typeface="楷体" panose="02010609060101010101" charset="-122"/>
            </a:endParaRPr>
          </a:p>
          <a:p>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历史现象</a:t>
            </a:r>
            <a:r>
              <a:rPr lang="zh-CN" altLang="en-US" b="1" dirty="0">
                <a:latin typeface="楷体" panose="02010609060101010101" charset="-122"/>
                <a:ea typeface="楷体" panose="02010609060101010101" charset="-122"/>
                <a:cs typeface="楷体" panose="02010609060101010101" charset="-122"/>
                <a:sym typeface="+mn-ea"/>
              </a:rPr>
              <a:t>：反映出近代早期的西欧</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殖民扩张、殖民掠夺</a:t>
            </a:r>
            <a:r>
              <a:rPr lang="zh-CN" altLang="en-US" b="1" dirty="0">
                <a:latin typeface="楷体" panose="02010609060101010101" charset="-122"/>
                <a:ea typeface="楷体" panose="02010609060101010101" charset="-122"/>
                <a:cs typeface="楷体" panose="02010609060101010101" charset="-122"/>
                <a:sym typeface="+mn-ea"/>
              </a:rPr>
              <a:t>。</a:t>
            </a:r>
            <a:endParaRPr lang="zh-CN" altLang="en-US" b="1" dirty="0">
              <a:latin typeface="楷体" panose="02010609060101010101" charset="-122"/>
              <a:ea typeface="楷体" panose="02010609060101010101" charset="-122"/>
              <a:cs typeface="楷体" panose="02010609060101010101" charset="-122"/>
            </a:endParaRPr>
          </a:p>
          <a:p>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概述和评价</a:t>
            </a:r>
            <a:r>
              <a:rPr lang="zh-CN" altLang="en-US" b="1" dirty="0">
                <a:latin typeface="楷体" panose="02010609060101010101" charset="-122"/>
                <a:ea typeface="楷体" panose="02010609060101010101" charset="-122"/>
                <a:cs typeface="楷体" panose="02010609060101010101" charset="-122"/>
                <a:sym typeface="+mn-ea"/>
              </a:rPr>
              <a:t>：新航路开辟后西欧殖民者展开了殖民扩张和殖民掠夺，在美洲依靠武力强占殖民地，屠杀印第安人，贩卖黑奴，开办种植园。</a:t>
            </a:r>
            <a:endParaRPr lang="zh-CN" altLang="en-US" b="1" dirty="0">
              <a:latin typeface="楷体" panose="02010609060101010101" charset="-122"/>
              <a:ea typeface="楷体" panose="02010609060101010101" charset="-122"/>
              <a:cs typeface="楷体" panose="02010609060101010101" charset="-122"/>
            </a:endParaRPr>
          </a:p>
          <a:p>
            <a:r>
              <a:rPr lang="zh-CN" altLang="en-US" b="1" dirty="0">
                <a:latin typeface="楷体" panose="02010609060101010101" charset="-122"/>
                <a:ea typeface="楷体" panose="02010609060101010101" charset="-122"/>
                <a:cs typeface="楷体" panose="02010609060101010101" charset="-122"/>
                <a:sym typeface="+mn-ea"/>
              </a:rPr>
              <a:t> </a:t>
            </a:r>
            <a:r>
              <a:rPr lang="zh-CN" altLang="en-US" b="1" dirty="0" smtClean="0">
                <a:latin typeface="楷体" panose="02010609060101010101" charset="-122"/>
                <a:ea typeface="楷体" panose="02010609060101010101" charset="-122"/>
                <a:cs typeface="楷体" panose="02010609060101010101" charset="-122"/>
                <a:sym typeface="+mn-ea"/>
              </a:rPr>
              <a:t>早期</a:t>
            </a:r>
            <a:r>
              <a:rPr lang="zh-CN" altLang="en-US" b="1" dirty="0">
                <a:latin typeface="楷体" panose="02010609060101010101" charset="-122"/>
                <a:ea typeface="楷体" panose="02010609060101010101" charset="-122"/>
                <a:cs typeface="楷体" panose="02010609060101010101" charset="-122"/>
                <a:sym typeface="+mn-ea"/>
              </a:rPr>
              <a:t>殖民扩张掠夺具有血腥性、掠夺性、野蛮性，大量财富流入西欧，为资本主义提供了</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资本原始积累</a:t>
            </a:r>
            <a:r>
              <a:rPr lang="zh-CN" altLang="en-US" b="1" dirty="0">
                <a:latin typeface="楷体" panose="02010609060101010101" charset="-122"/>
                <a:ea typeface="楷体" panose="02010609060101010101" charset="-122"/>
                <a:cs typeface="楷体" panose="02010609060101010101" charset="-122"/>
                <a:sym typeface="+mn-ea"/>
              </a:rPr>
              <a:t>。给遭受侵略的地区和人民造成极大</a:t>
            </a:r>
            <a:r>
              <a:rPr lang="zh-CN" altLang="en-US" b="1" dirty="0">
                <a:solidFill>
                  <a:srgbClr val="FF0000"/>
                </a:solidFill>
                <a:latin typeface="楷体" panose="02010609060101010101" charset="-122"/>
                <a:ea typeface="楷体" panose="02010609060101010101" charset="-122"/>
                <a:cs typeface="楷体" panose="02010609060101010101" charset="-122"/>
                <a:sym typeface="+mn-ea"/>
              </a:rPr>
              <a:t>灾难</a:t>
            </a:r>
            <a:r>
              <a:rPr lang="zh-CN" altLang="en-US" b="1" dirty="0">
                <a:latin typeface="楷体" panose="02010609060101010101" charset="-122"/>
                <a:ea typeface="楷体" panose="02010609060101010101" charset="-122"/>
                <a:cs typeface="楷体" panose="02010609060101010101" charset="-122"/>
                <a:sym typeface="+mn-ea"/>
              </a:rPr>
              <a:t>，客观上带动了世界市场的发展。</a:t>
            </a:r>
            <a:endParaRPr lang="zh-CN" altLang="en-US" b="1" dirty="0">
              <a:latin typeface="楷体" panose="02010609060101010101" charset="-122"/>
              <a:ea typeface="楷体" panose="02010609060101010101" charset="-122"/>
              <a:cs typeface="楷体" panose="02010609060101010101" charset="-122"/>
            </a:endParaRPr>
          </a:p>
          <a:p>
            <a:endParaRPr lang="zh-CN" altLang="en-US" sz="2100" b="1" dirty="0">
              <a:latin typeface="楷体" panose="02010609060101010101" charset="-122"/>
              <a:ea typeface="楷体" panose="02010609060101010101" charset="-122"/>
              <a:cs typeface="楷体" panose="02010609060101010101" charset="-122"/>
            </a:endParaRPr>
          </a:p>
        </p:txBody>
      </p:sp>
    </p:spTree>
    <p:extLst>
      <p:ext uri="{BB962C8B-B14F-4D97-AF65-F5344CB8AC3E}">
        <p14:creationId xmlns:p14="http://schemas.microsoft.com/office/powerpoint/2010/main" val="406510418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15570"/>
            <a:ext cx="8568952" cy="6840760"/>
          </a:xfrm>
        </p:spPr>
        <p:txBody>
          <a:bodyPr/>
          <a:lstStyle/>
          <a:p>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情节</a:t>
            </a:r>
            <a:r>
              <a:rPr lang="en-US" altLang="zh-CN" sz="3600" b="1" dirty="0">
                <a:solidFill>
                  <a:srgbClr val="FF0000"/>
                </a:solidFill>
                <a:latin typeface="楷体" panose="02010609060101010101" charset="-122"/>
                <a:ea typeface="楷体" panose="02010609060101010101" charset="-122"/>
                <a:cs typeface="楷体" panose="02010609060101010101" charset="-122"/>
                <a:sym typeface="+mn-ea"/>
              </a:rPr>
              <a:t>3</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3600" b="1" dirty="0">
                <a:latin typeface="楷体" panose="02010609060101010101" charset="-122"/>
                <a:ea typeface="楷体" panose="02010609060101010101" charset="-122"/>
                <a:cs typeface="楷体" panose="02010609060101010101" charset="-122"/>
                <a:sym typeface="+mn-ea"/>
              </a:rPr>
              <a:t>：鲁滨逊去非洲贩卖黑奴。</a:t>
            </a:r>
            <a:endParaRPr lang="zh-CN" altLang="en-US" sz="3600" b="1" dirty="0">
              <a:latin typeface="楷体" panose="02010609060101010101" charset="-122"/>
              <a:ea typeface="楷体" panose="02010609060101010101" charset="-122"/>
              <a:cs typeface="楷体" panose="02010609060101010101" charset="-122"/>
            </a:endParaRPr>
          </a:p>
          <a:p>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历史现象</a:t>
            </a:r>
            <a:r>
              <a:rPr lang="zh-CN" altLang="en-US" sz="3600" b="1" dirty="0">
                <a:latin typeface="楷体" panose="02010609060101010101" charset="-122"/>
                <a:ea typeface="楷体" panose="02010609060101010101" charset="-122"/>
                <a:cs typeface="楷体" panose="02010609060101010101" charset="-122"/>
                <a:sym typeface="+mn-ea"/>
              </a:rPr>
              <a:t>：反映出近代早期的西欧</a:t>
            </a:r>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殖民扩张（三角贸易）</a:t>
            </a:r>
            <a:r>
              <a:rPr lang="zh-CN" altLang="en-US" sz="3600" b="1" dirty="0">
                <a:latin typeface="楷体" panose="02010609060101010101" charset="-122"/>
                <a:ea typeface="楷体" panose="02010609060101010101" charset="-122"/>
                <a:cs typeface="楷体" panose="02010609060101010101" charset="-122"/>
                <a:sym typeface="+mn-ea"/>
              </a:rPr>
              <a:t>。</a:t>
            </a:r>
            <a:endParaRPr lang="zh-CN" altLang="en-US" sz="3600" b="1" dirty="0">
              <a:latin typeface="楷体" panose="02010609060101010101" charset="-122"/>
              <a:ea typeface="楷体" panose="02010609060101010101" charset="-122"/>
              <a:cs typeface="楷体" panose="02010609060101010101" charset="-122"/>
            </a:endParaRPr>
          </a:p>
          <a:p>
            <a:r>
              <a:rPr lang="zh-CN" altLang="en-US" sz="3600" b="1" dirty="0">
                <a:solidFill>
                  <a:srgbClr val="FF0000"/>
                </a:solidFill>
                <a:latin typeface="楷体" panose="02010609060101010101" charset="-122"/>
                <a:ea typeface="楷体" panose="02010609060101010101" charset="-122"/>
                <a:cs typeface="楷体" panose="02010609060101010101" charset="-122"/>
                <a:sym typeface="+mn-ea"/>
              </a:rPr>
              <a:t>概述和评价</a:t>
            </a:r>
            <a:r>
              <a:rPr lang="zh-CN" altLang="en-US" sz="3600" b="1" dirty="0">
                <a:latin typeface="楷体" panose="02010609060101010101" charset="-122"/>
                <a:ea typeface="楷体" panose="02010609060101010101" charset="-122"/>
                <a:cs typeface="楷体" panose="02010609060101010101" charset="-122"/>
                <a:sym typeface="+mn-ea"/>
              </a:rPr>
              <a:t>：</a:t>
            </a:r>
            <a:r>
              <a:rPr lang="zh-CN" altLang="en-US" b="1" dirty="0">
                <a:latin typeface="楷体" panose="02010609060101010101" charset="-122"/>
                <a:ea typeface="楷体" panose="02010609060101010101" charset="-122"/>
                <a:cs typeface="楷体" panose="02010609060101010101" charset="-122"/>
                <a:sym typeface="+mn-ea"/>
              </a:rPr>
              <a:t>新航路开辟后西欧殖民者展开了殖民扩张，在美洲依靠武力强占殖民地，屠杀印第安人，开办种植园，为弥补美洲劳动力的不足，进行贩卖黑奴。</a:t>
            </a:r>
            <a:endParaRPr lang="zh-CN" altLang="en-US" b="1" dirty="0">
              <a:latin typeface="楷体" panose="02010609060101010101" charset="-122"/>
              <a:ea typeface="楷体" panose="02010609060101010101" charset="-122"/>
              <a:cs typeface="楷体" panose="02010609060101010101" charset="-122"/>
            </a:endParaRPr>
          </a:p>
          <a:p>
            <a:r>
              <a:rPr lang="zh-CN" altLang="en-US" b="1" dirty="0">
                <a:latin typeface="楷体" panose="02010609060101010101" charset="-122"/>
                <a:ea typeface="楷体" panose="02010609060101010101" charset="-122"/>
                <a:cs typeface="楷体" panose="02010609060101010101" charset="-122"/>
                <a:sym typeface="+mn-ea"/>
              </a:rPr>
              <a:t> </a:t>
            </a:r>
            <a:r>
              <a:rPr lang="zh-CN" altLang="en-US" b="1" dirty="0" smtClean="0">
                <a:latin typeface="楷体" panose="02010609060101010101" charset="-122"/>
                <a:ea typeface="楷体" panose="02010609060101010101" charset="-122"/>
                <a:cs typeface="楷体" panose="02010609060101010101" charset="-122"/>
                <a:sym typeface="+mn-ea"/>
              </a:rPr>
              <a:t>贩卖</a:t>
            </a:r>
            <a:r>
              <a:rPr lang="zh-CN" altLang="en-US" b="1" dirty="0">
                <a:latin typeface="楷体" panose="02010609060101010101" charset="-122"/>
                <a:ea typeface="楷体" panose="02010609060101010101" charset="-122"/>
                <a:cs typeface="楷体" panose="02010609060101010101" charset="-122"/>
                <a:sym typeface="+mn-ea"/>
              </a:rPr>
              <a:t>黑奴具有血腥性、掠夺性、野蛮性，大量财富流入西欧，为资本主义提供了资本原始积累。给美洲带去了劳动力，促进了美洲地区经济的发展。给非洲地区和人民造成极大灾难，客观上带动了世界市场的发展。</a:t>
            </a:r>
            <a:endParaRPr lang="zh-CN" altLang="en-US" b="1" dirty="0">
              <a:latin typeface="楷体" panose="02010609060101010101" charset="-122"/>
              <a:ea typeface="楷体" panose="02010609060101010101" charset="-122"/>
              <a:cs typeface="楷体" panose="02010609060101010101" charset="-122"/>
            </a:endParaRPr>
          </a:p>
          <a:p>
            <a:endParaRPr lang="zh-CN" altLang="en-US" b="1" dirty="0">
              <a:latin typeface="楷体" panose="02010609060101010101" charset="-122"/>
              <a:ea typeface="楷体" panose="02010609060101010101" charset="-122"/>
              <a:cs typeface="楷体" panose="02010609060101010101" charset="-122"/>
            </a:endParaRPr>
          </a:p>
        </p:txBody>
      </p:sp>
    </p:spTree>
    <p:extLst>
      <p:ext uri="{BB962C8B-B14F-4D97-AF65-F5344CB8AC3E}">
        <p14:creationId xmlns:p14="http://schemas.microsoft.com/office/powerpoint/2010/main" val="337824198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23528" y="116632"/>
            <a:ext cx="8568952" cy="6552728"/>
          </a:xfrm>
        </p:spPr>
        <p:txBody>
          <a:bodyPr>
            <a:normAutofit fontScale="55000" lnSpcReduction="20000"/>
          </a:bodyPr>
          <a:lstStyle/>
          <a:p>
            <a:r>
              <a:rPr lang="zh-CN" altLang="en-US" sz="5700" b="1" dirty="0">
                <a:solidFill>
                  <a:srgbClr val="FF0000"/>
                </a:solidFill>
                <a:latin typeface="楷体" panose="02010609060101010101" charset="-122"/>
                <a:ea typeface="楷体" panose="02010609060101010101" charset="-122"/>
                <a:cs typeface="楷体" panose="02010609060101010101" charset="-122"/>
                <a:sym typeface="+mn-ea"/>
              </a:rPr>
              <a:t>情节</a:t>
            </a:r>
            <a:r>
              <a:rPr lang="en-US" altLang="zh-CN" sz="5700" b="1" dirty="0">
                <a:solidFill>
                  <a:srgbClr val="FF0000"/>
                </a:solidFill>
                <a:latin typeface="楷体" panose="02010609060101010101" charset="-122"/>
                <a:ea typeface="楷体" panose="02010609060101010101" charset="-122"/>
                <a:cs typeface="楷体" panose="02010609060101010101" charset="-122"/>
                <a:sym typeface="+mn-ea"/>
              </a:rPr>
              <a:t>4</a:t>
            </a:r>
            <a:r>
              <a:rPr lang="zh-CN" altLang="en-US" sz="57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5700" b="1" dirty="0">
                <a:latin typeface="楷体" panose="02010609060101010101" charset="-122"/>
                <a:ea typeface="楷体" panose="02010609060101010101" charset="-122"/>
                <a:cs typeface="楷体" panose="02010609060101010101" charset="-122"/>
                <a:sym typeface="+mn-ea"/>
              </a:rPr>
              <a:t>：鲁滨逊凭借自己的智慧和力量“过得很很富裕”</a:t>
            </a:r>
            <a:endParaRPr lang="zh-CN" altLang="en-US" sz="5700" b="1" dirty="0">
              <a:latin typeface="楷体" panose="02010609060101010101" charset="-122"/>
              <a:ea typeface="楷体" panose="02010609060101010101" charset="-122"/>
              <a:cs typeface="楷体" panose="02010609060101010101" charset="-122"/>
            </a:endParaRPr>
          </a:p>
          <a:p>
            <a:r>
              <a:rPr lang="zh-CN" altLang="en-US" sz="5700" b="1" dirty="0">
                <a:solidFill>
                  <a:srgbClr val="FF0000"/>
                </a:solidFill>
                <a:latin typeface="楷体" panose="02010609060101010101" charset="-122"/>
                <a:ea typeface="楷体" panose="02010609060101010101" charset="-122"/>
                <a:cs typeface="楷体" panose="02010609060101010101" charset="-122"/>
                <a:sym typeface="+mn-ea"/>
              </a:rPr>
              <a:t>历史现象</a:t>
            </a:r>
            <a:r>
              <a:rPr lang="zh-CN" altLang="en-US" sz="5700" b="1" dirty="0">
                <a:latin typeface="楷体" panose="02010609060101010101" charset="-122"/>
                <a:ea typeface="楷体" panose="02010609060101010101" charset="-122"/>
                <a:cs typeface="楷体" panose="02010609060101010101" charset="-122"/>
                <a:sym typeface="+mn-ea"/>
              </a:rPr>
              <a:t>：反映出近代早期的西欧人文主义思想。</a:t>
            </a:r>
            <a:endParaRPr lang="zh-CN" altLang="en-US" sz="5700" b="1" dirty="0">
              <a:latin typeface="楷体" panose="02010609060101010101" charset="-122"/>
              <a:ea typeface="楷体" panose="02010609060101010101" charset="-122"/>
              <a:cs typeface="楷体" panose="02010609060101010101" charset="-122"/>
            </a:endParaRPr>
          </a:p>
          <a:p>
            <a:r>
              <a:rPr lang="zh-CN" altLang="en-US" sz="5700" b="1" dirty="0">
                <a:solidFill>
                  <a:srgbClr val="FF0000"/>
                </a:solidFill>
                <a:latin typeface="楷体" panose="02010609060101010101" charset="-122"/>
                <a:ea typeface="楷体" panose="02010609060101010101" charset="-122"/>
                <a:cs typeface="楷体" panose="02010609060101010101" charset="-122"/>
                <a:sym typeface="+mn-ea"/>
              </a:rPr>
              <a:t>概述和评价</a:t>
            </a:r>
            <a:r>
              <a:rPr lang="zh-CN" altLang="en-US" sz="5700" b="1" dirty="0">
                <a:latin typeface="楷体" panose="02010609060101010101" charset="-122"/>
                <a:ea typeface="楷体" panose="02010609060101010101" charset="-122"/>
                <a:cs typeface="楷体" panose="02010609060101010101" charset="-122"/>
                <a:sym typeface="+mn-ea"/>
              </a:rPr>
              <a:t>：近代西欧资本主义萌芽，</a:t>
            </a:r>
            <a:r>
              <a:rPr lang="zh-CN" altLang="en-US" sz="5700" b="1" dirty="0">
                <a:solidFill>
                  <a:srgbClr val="FF0000"/>
                </a:solidFill>
                <a:latin typeface="楷体" panose="02010609060101010101" charset="-122"/>
                <a:ea typeface="楷体" panose="02010609060101010101" charset="-122"/>
                <a:cs typeface="楷体" panose="02010609060101010101" charset="-122"/>
                <a:sym typeface="+mn-ea"/>
              </a:rPr>
              <a:t>文艺复兴运动</a:t>
            </a:r>
            <a:r>
              <a:rPr lang="zh-CN" altLang="en-US" sz="5700" b="1" dirty="0">
                <a:latin typeface="楷体" panose="02010609060101010101" charset="-122"/>
                <a:ea typeface="楷体" panose="02010609060101010101" charset="-122"/>
                <a:cs typeface="楷体" panose="02010609060101010101" charset="-122"/>
                <a:sym typeface="+mn-ea"/>
              </a:rPr>
              <a:t>产生，其核心是人文主义，肯定人的作用和价值，树立人的尊严和权威，鼓励发财致富和冒险的精神，崇尚理性和科学。</a:t>
            </a:r>
          </a:p>
          <a:p>
            <a:r>
              <a:rPr lang="zh-CN" altLang="en-US" sz="5700" b="1" dirty="0">
                <a:latin typeface="楷体" panose="02010609060101010101" charset="-122"/>
                <a:ea typeface="楷体" panose="02010609060101010101" charset="-122"/>
                <a:cs typeface="楷体" panose="02010609060101010101" charset="-122"/>
                <a:sym typeface="+mn-ea"/>
              </a:rPr>
              <a:t>  </a:t>
            </a:r>
            <a:r>
              <a:rPr lang="zh-CN" altLang="en-US" sz="5700" b="1" dirty="0" smtClean="0">
                <a:latin typeface="楷体" panose="02010609060101010101" charset="-122"/>
                <a:ea typeface="楷体" panose="02010609060101010101" charset="-122"/>
                <a:cs typeface="楷体" panose="02010609060101010101" charset="-122"/>
                <a:sym typeface="+mn-ea"/>
              </a:rPr>
              <a:t>近代</a:t>
            </a:r>
            <a:r>
              <a:rPr lang="zh-CN" altLang="en-US" sz="5700" b="1" dirty="0">
                <a:latin typeface="楷体" panose="02010609060101010101" charset="-122"/>
                <a:ea typeface="楷体" panose="02010609060101010101" charset="-122"/>
                <a:cs typeface="楷体" panose="02010609060101010101" charset="-122"/>
                <a:sym typeface="+mn-ea"/>
              </a:rPr>
              <a:t>西欧人文主义思想抨击了教会的腐败，解放了思想，发现了人的力量；促进了文学、艺术、科技的发展；为新航路开辟和殖民探险奠定了条件；促进了西方的近代化；但过度的追求发财和物质享受，给社会带来不利的一面。</a:t>
            </a:r>
          </a:p>
          <a:p>
            <a:pPr marL="0" indent="0">
              <a:buNone/>
            </a:pPr>
            <a:endParaRPr lang="zh-CN" altLang="en-US" sz="2100" b="1" dirty="0">
              <a:latin typeface="楷体" panose="02010609060101010101" charset="-122"/>
              <a:ea typeface="楷体" panose="02010609060101010101" charset="-122"/>
              <a:cs typeface="楷体" panose="02010609060101010101" charset="-122"/>
              <a:sym typeface="+mn-ea"/>
            </a:endParaRPr>
          </a:p>
        </p:txBody>
      </p:sp>
    </p:spTree>
    <p:extLst>
      <p:ext uri="{BB962C8B-B14F-4D97-AF65-F5344CB8AC3E}">
        <p14:creationId xmlns:p14="http://schemas.microsoft.com/office/powerpoint/2010/main" val="373738400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79512" y="260648"/>
            <a:ext cx="8640960" cy="6336704"/>
          </a:xfrm>
        </p:spPr>
        <p:txBody>
          <a:bodyPr>
            <a:normAutofit fontScale="40000" lnSpcReduction="20000"/>
          </a:bodyPr>
          <a:lstStyle/>
          <a:p>
            <a:pPr fontAlgn="auto">
              <a:lnSpc>
                <a:spcPct val="120000"/>
              </a:lnSpc>
            </a:pPr>
            <a:r>
              <a:rPr lang="zh-CN" altLang="en-US" sz="7300" b="1" dirty="0">
                <a:solidFill>
                  <a:srgbClr val="FF0000"/>
                </a:solidFill>
                <a:latin typeface="楷体" panose="02010609060101010101" charset="-122"/>
                <a:ea typeface="楷体" panose="02010609060101010101" charset="-122"/>
                <a:cs typeface="楷体" panose="02010609060101010101" charset="-122"/>
                <a:sym typeface="+mn-ea"/>
              </a:rPr>
              <a:t>情节</a:t>
            </a:r>
            <a:r>
              <a:rPr lang="en-US" altLang="zh-CN" sz="7300" b="1" dirty="0">
                <a:solidFill>
                  <a:srgbClr val="FF0000"/>
                </a:solidFill>
                <a:latin typeface="楷体" panose="02010609060101010101" charset="-122"/>
                <a:ea typeface="楷体" panose="02010609060101010101" charset="-122"/>
                <a:cs typeface="楷体" panose="02010609060101010101" charset="-122"/>
                <a:sym typeface="+mn-ea"/>
              </a:rPr>
              <a:t>5</a:t>
            </a:r>
            <a:r>
              <a:rPr lang="zh-CN" altLang="en-US" sz="7300" b="1" dirty="0">
                <a:solidFill>
                  <a:srgbClr val="FF0000"/>
                </a:solidFill>
                <a:latin typeface="楷体" panose="02010609060101010101" charset="-122"/>
                <a:ea typeface="楷体" panose="02010609060101010101" charset="-122"/>
                <a:cs typeface="楷体" panose="02010609060101010101" charset="-122"/>
                <a:sym typeface="+mn-ea"/>
              </a:rPr>
              <a:t>、</a:t>
            </a:r>
            <a:r>
              <a:rPr lang="zh-CN" altLang="en-US" sz="7300" b="1" dirty="0">
                <a:latin typeface="楷体" panose="02010609060101010101" charset="-122"/>
                <a:ea typeface="楷体" panose="02010609060101010101" charset="-122"/>
                <a:cs typeface="楷体" panose="02010609060101010101" charset="-122"/>
                <a:sym typeface="+mn-ea"/>
              </a:rPr>
              <a:t>：宗教信仰是支撑鲁滨逊的重要力量，通过自己阅读《圣经》无师自通的”。</a:t>
            </a:r>
            <a:endParaRPr lang="zh-CN" altLang="en-US" sz="7300" b="1" dirty="0">
              <a:latin typeface="楷体" panose="02010609060101010101" charset="-122"/>
              <a:ea typeface="楷体" panose="02010609060101010101" charset="-122"/>
              <a:cs typeface="楷体" panose="02010609060101010101" charset="-122"/>
            </a:endParaRPr>
          </a:p>
          <a:p>
            <a:pPr fontAlgn="auto">
              <a:lnSpc>
                <a:spcPct val="120000"/>
              </a:lnSpc>
            </a:pPr>
            <a:r>
              <a:rPr lang="zh-CN" altLang="en-US" sz="7300" b="1" dirty="0">
                <a:solidFill>
                  <a:srgbClr val="FF0000"/>
                </a:solidFill>
                <a:latin typeface="楷体" panose="02010609060101010101" charset="-122"/>
                <a:ea typeface="楷体" panose="02010609060101010101" charset="-122"/>
                <a:cs typeface="楷体" panose="02010609060101010101" charset="-122"/>
                <a:sym typeface="+mn-ea"/>
              </a:rPr>
              <a:t>历史现象</a:t>
            </a:r>
            <a:r>
              <a:rPr lang="zh-CN" altLang="en-US" sz="7300" b="1" dirty="0">
                <a:latin typeface="楷体" panose="02010609060101010101" charset="-122"/>
                <a:ea typeface="楷体" panose="02010609060101010101" charset="-122"/>
                <a:cs typeface="楷体" panose="02010609060101010101" charset="-122"/>
                <a:sym typeface="+mn-ea"/>
              </a:rPr>
              <a:t>：反映出近代早期的</a:t>
            </a:r>
            <a:r>
              <a:rPr lang="zh-CN" altLang="en-US" sz="7300" b="1" dirty="0">
                <a:solidFill>
                  <a:srgbClr val="FF0000"/>
                </a:solidFill>
                <a:latin typeface="楷体" panose="02010609060101010101" charset="-122"/>
                <a:ea typeface="楷体" panose="02010609060101010101" charset="-122"/>
                <a:cs typeface="楷体" panose="02010609060101010101" charset="-122"/>
                <a:sym typeface="+mn-ea"/>
              </a:rPr>
              <a:t>宗教改革运动</a:t>
            </a:r>
            <a:r>
              <a:rPr lang="zh-CN" altLang="en-US" sz="7300" b="1" dirty="0">
                <a:latin typeface="楷体" panose="02010609060101010101" charset="-122"/>
                <a:ea typeface="楷体" panose="02010609060101010101" charset="-122"/>
                <a:cs typeface="楷体" panose="02010609060101010101" charset="-122"/>
                <a:sym typeface="+mn-ea"/>
              </a:rPr>
              <a:t>。</a:t>
            </a:r>
            <a:endParaRPr lang="zh-CN" altLang="en-US" sz="7300" b="1" dirty="0">
              <a:latin typeface="楷体" panose="02010609060101010101" charset="-122"/>
              <a:ea typeface="楷体" panose="02010609060101010101" charset="-122"/>
              <a:cs typeface="楷体" panose="02010609060101010101" charset="-122"/>
            </a:endParaRPr>
          </a:p>
          <a:p>
            <a:pPr fontAlgn="auto">
              <a:lnSpc>
                <a:spcPct val="120000"/>
              </a:lnSpc>
            </a:pPr>
            <a:r>
              <a:rPr lang="zh-CN" altLang="en-US" sz="7300" b="1" dirty="0">
                <a:solidFill>
                  <a:srgbClr val="FF0000"/>
                </a:solidFill>
                <a:latin typeface="楷体" panose="02010609060101010101" charset="-122"/>
                <a:ea typeface="楷体" panose="02010609060101010101" charset="-122"/>
                <a:cs typeface="楷体" panose="02010609060101010101" charset="-122"/>
                <a:sym typeface="+mn-ea"/>
              </a:rPr>
              <a:t>概述和评价</a:t>
            </a:r>
            <a:r>
              <a:rPr lang="zh-CN" altLang="en-US" sz="7300" b="1" dirty="0">
                <a:latin typeface="楷体" panose="02010609060101010101" charset="-122"/>
                <a:ea typeface="楷体" panose="02010609060101010101" charset="-122"/>
                <a:cs typeface="楷体" panose="02010609060101010101" charset="-122"/>
                <a:sym typeface="+mn-ea"/>
              </a:rPr>
              <a:t>：封建天主教阻碍了西欧资本主义发展，宗教改革运动产生，其核心是因信称义（信仰即可得救原则），每个基督徒都有直接阅读和解释《圣经》的权力，挑战罗马教皇的权威。</a:t>
            </a:r>
          </a:p>
          <a:p>
            <a:pPr fontAlgn="auto">
              <a:lnSpc>
                <a:spcPct val="120000"/>
              </a:lnSpc>
            </a:pPr>
            <a:r>
              <a:rPr lang="zh-CN" altLang="en-US" sz="7300" b="1" dirty="0">
                <a:latin typeface="楷体" panose="02010609060101010101" charset="-122"/>
                <a:ea typeface="楷体" panose="02010609060101010101" charset="-122"/>
                <a:cs typeface="楷体" panose="02010609060101010101" charset="-122"/>
                <a:sym typeface="+mn-ea"/>
              </a:rPr>
              <a:t>    宗教改革运动解放了思想，进一步传播了人文主义；促进了文化、教育的传播；为近代民族国家的产生和资产阶级革命奠定了条件；促进了西欧资本主义的发展；促进了西欧的社会近代化。</a:t>
            </a:r>
          </a:p>
          <a:p>
            <a:pPr fontAlgn="auto">
              <a:lnSpc>
                <a:spcPct val="120000"/>
              </a:lnSpc>
            </a:pPr>
            <a:endParaRPr lang="zh-CN" altLang="en-US" sz="2100" b="1" dirty="0">
              <a:latin typeface="楷体" panose="02010609060101010101" charset="-122"/>
              <a:ea typeface="楷体" panose="02010609060101010101" charset="-122"/>
              <a:cs typeface="楷体" panose="02010609060101010101" charset="-122"/>
              <a:sym typeface="+mn-ea"/>
            </a:endParaRPr>
          </a:p>
          <a:p>
            <a:endParaRPr lang="zh-CN" altLang="en-US" sz="2100" b="1" dirty="0">
              <a:latin typeface="楷体" panose="02010609060101010101" charset="-122"/>
              <a:ea typeface="楷体" panose="02010609060101010101" charset="-122"/>
              <a:cs typeface="楷体" panose="02010609060101010101" charset="-122"/>
              <a:sym typeface="+mn-ea"/>
            </a:endParaRPr>
          </a:p>
        </p:txBody>
      </p:sp>
    </p:spTree>
    <p:extLst>
      <p:ext uri="{BB962C8B-B14F-4D97-AF65-F5344CB8AC3E}">
        <p14:creationId xmlns:p14="http://schemas.microsoft.com/office/powerpoint/2010/main" val="35135479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5" name="内容占位符 74754"/>
          <p:cNvSpPr>
            <a:spLocks noGrp="1"/>
          </p:cNvSpPr>
          <p:nvPr>
            <p:ph idx="1"/>
          </p:nvPr>
        </p:nvSpPr>
        <p:spPr>
          <a:xfrm>
            <a:off x="323528" y="1340768"/>
            <a:ext cx="8137525" cy="3657600"/>
          </a:xfrm>
        </p:spPr>
        <p:txBody>
          <a:bodyPr vert="horz" wrap="square" lIns="91440" tIns="45720" rIns="91440" bIns="45720" numCol="1" anchor="t" anchorCtr="0" compatLnSpc="1"/>
          <a:lstStyle/>
          <a:p>
            <a:pPr marL="0" marR="0" lvl="1" indent="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None/>
              <a:defRPr/>
            </a:pPr>
            <a:r>
              <a:rPr kumimoji="0" lang="en-US" altLang="zh-CN" sz="3600" b="1" i="0" u="none"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a:t>
            </a:r>
            <a:r>
              <a:rPr kumimoji="0" lang="en-US" altLang="zh-CN" sz="4000" b="1" i="0" u="none"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(1)</a:t>
            </a:r>
            <a:r>
              <a:rPr kumimoji="0" lang="zh-CN" altLang="en-US" sz="4000" b="1" i="0" u="sng" strike="noStrike" kern="1200" cap="none" spc="0" normalizeH="0" baseline="0" noProof="1" smtClean="0">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发现</a:t>
            </a:r>
            <a:r>
              <a:rPr kumimoji="0" lang="zh-CN" altLang="en-US" sz="4000" b="1" i="0" u="sng" strike="noStrike" kern="1200" cap="none" spc="0" normalizeH="0" baseline="0" noProof="1">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问题题型</a:t>
            </a:r>
            <a:r>
              <a:rPr kumimoji="0" lang="zh-CN" altLang="en-US" sz="4000" b="1" i="0" u="none" strike="noStrike" kern="1200" cap="none" spc="0" normalizeH="0" baseline="0" noProof="1">
                <a:ln>
                  <a:noFill/>
                </a:ln>
                <a:solidFill>
                  <a:srgbClr val="FF0000"/>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的探索趋向成熟</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n"/>
              <a:defRPr/>
            </a:pPr>
            <a:r>
              <a:rPr kumimoji="0" lang="zh-CN" altLang="en-US" sz="4000" b="1" i="0" u="none" strike="noStrike" kern="1200" cap="none" spc="0" normalizeH="0" baseline="0" noProof="1">
                <a:ln>
                  <a:noFill/>
                </a:ln>
                <a:solidFill>
                  <a:schemeClr val="tx1"/>
                </a:solidFill>
                <a:effectLst/>
                <a:uLnTx/>
                <a:uFillTx/>
                <a:cs typeface="+mn-cs"/>
              </a:rPr>
              <a:t>历史高考题注重</a:t>
            </a:r>
            <a:r>
              <a:rPr kumimoji="0" lang="en-US" altLang="zh-CN" sz="4000" b="1" i="0" u="none" strike="noStrike" kern="1200" cap="none" spc="0" normalizeH="0" baseline="0" noProof="1">
                <a:ln>
                  <a:noFill/>
                </a:ln>
                <a:solidFill>
                  <a:schemeClr val="tx1"/>
                </a:solidFill>
                <a:effectLst/>
                <a:uLnTx/>
                <a:uFillTx/>
                <a:cs typeface="+mn-cs"/>
              </a:rPr>
              <a:t>“</a:t>
            </a:r>
            <a:r>
              <a:rPr kumimoji="0" lang="zh-CN" altLang="en-US" sz="4000" b="1" i="0" u="none" strike="noStrike" kern="1200" cap="none" spc="0" normalizeH="0" baseline="0" noProof="1">
                <a:ln>
                  <a:noFill/>
                </a:ln>
                <a:solidFill>
                  <a:schemeClr val="tx1"/>
                </a:solidFill>
                <a:effectLst/>
                <a:uLnTx/>
                <a:uFillTx/>
                <a:cs typeface="+mn-cs"/>
              </a:rPr>
              <a:t>基础性、综合性、应用性、创新性</a:t>
            </a:r>
            <a:r>
              <a:rPr kumimoji="0" lang="en-US" altLang="zh-CN" sz="4000" b="1" i="0" u="none" strike="noStrike" kern="1200" cap="none" spc="0" normalizeH="0" baseline="0" noProof="1">
                <a:ln>
                  <a:noFill/>
                </a:ln>
                <a:solidFill>
                  <a:schemeClr val="tx1"/>
                </a:solidFill>
                <a:effectLst/>
                <a:uLnTx/>
                <a:uFillTx/>
                <a:cs typeface="+mn-cs"/>
              </a:rPr>
              <a:t>”</a:t>
            </a:r>
            <a:r>
              <a:rPr kumimoji="0" lang="zh-CN" altLang="en-US" sz="4000" b="1" i="0" u="none" strike="noStrike" kern="1200" cap="none" spc="0" normalizeH="0" baseline="0" noProof="1">
                <a:ln>
                  <a:noFill/>
                </a:ln>
                <a:solidFill>
                  <a:schemeClr val="tx1"/>
                </a:solidFill>
                <a:effectLst/>
                <a:uLnTx/>
                <a:uFillTx/>
                <a:cs typeface="+mn-cs"/>
              </a:rPr>
              <a:t>，</a:t>
            </a:r>
            <a:r>
              <a:rPr kumimoji="0" lang="zh-CN" altLang="en-US" sz="4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发现问题题型是</a:t>
            </a:r>
            <a:r>
              <a:rPr kumimoji="0" lang="en-US" altLang="zh-CN" sz="4000" b="1" i="0" u="none" strike="noStrike" kern="1200" cap="none" spc="0" normalizeH="0" baseline="0" noProof="1">
                <a:ln>
                  <a:noFill/>
                </a:ln>
                <a:solidFill>
                  <a:schemeClr val="tx1"/>
                </a:solidFill>
                <a:effectLst/>
                <a:uLnTx/>
                <a:uFillTx/>
                <a:cs typeface="+mn-cs"/>
                <a:sym typeface="+mn-ea"/>
              </a:rPr>
              <a:t>“</a:t>
            </a:r>
            <a:r>
              <a:rPr kumimoji="0" lang="zh-CN" altLang="en-US" sz="4000" b="1" i="0" u="none" strike="noStrike" kern="1200" cap="none" spc="0" normalizeH="0" baseline="0" noProof="1">
                <a:ln>
                  <a:noFill/>
                </a:ln>
                <a:solidFill>
                  <a:schemeClr val="tx1"/>
                </a:solidFill>
                <a:effectLst/>
                <a:uLnTx/>
                <a:uFillTx/>
                <a:cs typeface="+mn-cs"/>
                <a:sym typeface="+mn-ea"/>
              </a:rPr>
              <a:t>基础性、综合性、应用性、创新性</a:t>
            </a:r>
            <a:r>
              <a:rPr kumimoji="0" lang="en-US" altLang="zh-CN" sz="4000" b="1" i="0" u="none" strike="noStrike" kern="1200" cap="none" spc="0" normalizeH="0" baseline="0" noProof="1">
                <a:ln>
                  <a:noFill/>
                </a:ln>
                <a:solidFill>
                  <a:schemeClr val="tx1"/>
                </a:solidFill>
                <a:effectLst/>
                <a:uLnTx/>
                <a:uFillTx/>
                <a:cs typeface="+mn-cs"/>
                <a:sym typeface="+mn-ea"/>
              </a:rPr>
              <a:t>”</a:t>
            </a:r>
            <a:r>
              <a:rPr kumimoji="0" lang="zh-CN" altLang="en-US" sz="4000" b="1" i="0" u="none" strike="noStrike" kern="1200" cap="none" spc="0" normalizeH="0" baseline="0" noProof="1">
                <a:ln>
                  <a:noFill/>
                </a:ln>
                <a:solidFill>
                  <a:schemeClr val="tx1"/>
                </a:solidFill>
                <a:effectLst>
                  <a:outerShdw blurRad="38100" dist="19050" dir="2700000" algn="tl" rotWithShape="0">
                    <a:schemeClr val="dk1">
                      <a:alpha val="40000"/>
                    </a:schemeClr>
                  </a:outerShdw>
                </a:effectLst>
                <a:uLnTx/>
                <a:uFillTx/>
                <a:latin typeface="黑体" panose="02010609060101010101" pitchFamily="49" charset="-122"/>
                <a:ea typeface="黑体" panose="02010609060101010101" pitchFamily="49" charset="-122"/>
                <a:cs typeface="+mn-cs"/>
                <a:sym typeface="+mn-ea"/>
              </a:rPr>
              <a:t>题目的典型代表。</a:t>
            </a:r>
          </a:p>
          <a:p>
            <a:pPr marL="342900" marR="0" lvl="0" indent="-342900" algn="l" defTabSz="914400" rtl="0" eaLnBrk="1" fontAlgn="base" latinLnBrk="0" hangingPunct="1">
              <a:lnSpc>
                <a:spcPct val="90000"/>
              </a:lnSpc>
              <a:spcBef>
                <a:spcPct val="20000"/>
              </a:spcBef>
              <a:spcAft>
                <a:spcPct val="0"/>
              </a:spcAft>
              <a:buClr>
                <a:schemeClr val="accent1"/>
              </a:buClr>
              <a:buSzTx/>
              <a:buFont typeface="Wingdings" panose="05000000000000000000" pitchFamily="2" charset="2"/>
              <a:buChar char="n"/>
              <a:defRPr/>
            </a:pPr>
            <a:endParaRPr kumimoji="0" lang="zh-CN" altLang="en-US" sz="3600" b="1" i="0" u="none" strike="noStrike" kern="1200" cap="none" spc="0" normalizeH="0" baseline="0" noProof="1">
              <a:ln>
                <a:noFill/>
              </a:ln>
              <a:solidFill>
                <a:srgbClr val="000099"/>
              </a:solidFill>
              <a:effectLst/>
              <a:uLnTx/>
              <a:uFillTx/>
              <a:latin typeface="+mn-lt"/>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6865">
                                            <p:txEl>
                                              <p:pRg st="0" end="0"/>
                                            </p:txEl>
                                          </p:spTgt>
                                        </p:tgtEl>
                                        <p:attrNameLst>
                                          <p:attrName>style.visibility</p:attrName>
                                        </p:attrNameLst>
                                      </p:cBhvr>
                                      <p:to>
                                        <p:strVal val="visible"/>
                                      </p:to>
                                    </p:set>
                                    <p:animEffect transition="in" filter="box(in)">
                                      <p:cBhvr>
                                        <p:cTn id="7" dur="2000"/>
                                        <p:tgtEl>
                                          <p:spTgt spid="3686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6865">
                                            <p:txEl>
                                              <p:pRg st="1" end="1"/>
                                            </p:txEl>
                                          </p:spTgt>
                                        </p:tgtEl>
                                        <p:attrNameLst>
                                          <p:attrName>style.visibility</p:attrName>
                                        </p:attrNameLst>
                                      </p:cBhvr>
                                      <p:to>
                                        <p:strVal val="visible"/>
                                      </p:to>
                                    </p:set>
                                    <p:animEffect transition="in" filter="box(in)">
                                      <p:cBhvr>
                                        <p:cTn id="12" dur="2000"/>
                                        <p:tgtEl>
                                          <p:spTgt spid="368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5" grpId="0" build="p"/>
    </p:bld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5" name="组合 4"/>
          <p:cNvGrpSpPr/>
          <p:nvPr/>
        </p:nvGrpSpPr>
        <p:grpSpPr>
          <a:xfrm>
            <a:off x="159788" y="361156"/>
            <a:ext cx="8112125" cy="381000"/>
            <a:chOff x="813" y="1733"/>
            <a:chExt cx="12774" cy="600"/>
          </a:xfrm>
        </p:grpSpPr>
        <p:cxnSp>
          <p:nvCxnSpPr>
            <p:cNvPr id="6" name="直接连接符 5"/>
            <p:cNvCxnSpPr/>
            <p:nvPr/>
          </p:nvCxnSpPr>
          <p:spPr>
            <a:xfrm>
              <a:off x="813" y="2333"/>
              <a:ext cx="1277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 y="1733"/>
              <a:ext cx="435" cy="433"/>
            </a:xfrm>
            <a:prstGeom prst="ellipse">
              <a:avLst/>
            </a:prstGeom>
            <a:solidFill>
              <a:schemeClr val="tx2">
                <a:lumMod val="50000"/>
              </a:schemeClr>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z="1800" strike="noStrike" noProof="1"/>
            </a:p>
          </p:txBody>
        </p:sp>
      </p:grpSp>
      <p:sp>
        <p:nvSpPr>
          <p:cNvPr id="16" name="Rectangle 33"/>
          <p:cNvSpPr>
            <a:spLocks noGrp="1"/>
          </p:cNvSpPr>
          <p:nvPr/>
        </p:nvSpPr>
        <p:spPr>
          <a:xfrm>
            <a:off x="725204" y="42361"/>
            <a:ext cx="6699250" cy="715963"/>
          </a:xfrm>
          <a:prstGeom prst="rect">
            <a:avLst/>
          </a:prstGeom>
          <a:noFill/>
          <a:ln w="9525">
            <a:noFill/>
          </a:ln>
        </p:spPr>
        <p:txBody>
          <a:bodyPr wrap="square" lIns="91430" tIns="45714" rIns="91430" bIns="45714" anchor="ctr"/>
          <a:lstStyle/>
          <a:p>
            <a:r>
              <a:rPr lang="zh-CN" altLang="en-US" sz="4400" b="1" dirty="0" smtClean="0">
                <a:latin typeface="华文行楷" panose="02010800040101010101" charset="-122"/>
                <a:ea typeface="华文行楷" panose="02010800040101010101" charset="-122"/>
                <a:sym typeface="+mn-ea"/>
              </a:rPr>
              <a:t>（四）</a:t>
            </a:r>
            <a:r>
              <a:rPr lang="zh-CN" altLang="en-US" sz="4400" b="1" dirty="0" smtClean="0">
                <a:latin typeface="华文行楷" panose="02010800040101010101" charset="-122"/>
                <a:ea typeface="华文行楷" panose="02010800040101010101" charset="-122"/>
              </a:rPr>
              <a:t>考题分析</a:t>
            </a:r>
            <a:endParaRPr lang="zh-CN" altLang="en-US" sz="4400" b="1" dirty="0">
              <a:latin typeface="华文行楷" panose="02010800040101010101" charset="-122"/>
              <a:ea typeface="华文行楷" panose="02010800040101010101" charset="-122"/>
            </a:endParaRPr>
          </a:p>
        </p:txBody>
      </p:sp>
      <p:sp>
        <p:nvSpPr>
          <p:cNvPr id="9" name="标题 1"/>
          <p:cNvSpPr>
            <a:spLocks noGrp="1"/>
          </p:cNvSpPr>
          <p:nvPr/>
        </p:nvSpPr>
        <p:spPr>
          <a:xfrm>
            <a:off x="-748030" y="730250"/>
            <a:ext cx="8704405" cy="596900"/>
          </a:xfrm>
          <a:prstGeom prst="rect">
            <a:avLst/>
          </a:prstGeom>
          <a:noFill/>
          <a:ln w="9525">
            <a:noFill/>
            <a:miter lim="800000"/>
          </a:ln>
        </p:spPr>
        <p:txBody>
          <a:bodyPr vert="horz" wrap="square" lIns="91440" tIns="45720" rIns="91440" bIns="45720" numCol="1" anchor="ctr" anchorCtr="0" compatLnSpc="1"/>
          <a:lstStyle>
            <a:lvl1pPr algn="ctr" rtl="0" eaLnBrk="0" fontAlgn="base" hangingPunct="0">
              <a:spcBef>
                <a:spcPct val="0"/>
              </a:spcBef>
              <a:spcAft>
                <a:spcPct val="0"/>
              </a:spcAft>
              <a:defRPr sz="4400" kern="1200">
                <a:solidFill>
                  <a:schemeClr val="tx2"/>
                </a:solidFill>
                <a:latin typeface="+mj-lt"/>
                <a:ea typeface="+mj-ea"/>
                <a:cs typeface="隶书" panose="02010509060101010101" charset="-122"/>
              </a:defRPr>
            </a:lvl1pPr>
            <a:lvl2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2pPr>
            <a:lvl3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3pPr>
            <a:lvl4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4pPr>
            <a:lvl5pPr algn="ctr" rtl="0" eaLnBrk="0" fontAlgn="base" hangingPunct="0">
              <a:spcBef>
                <a:spcPct val="0"/>
              </a:spcBef>
              <a:spcAft>
                <a:spcPct val="0"/>
              </a:spcAft>
              <a:defRPr sz="4400">
                <a:solidFill>
                  <a:schemeClr val="tx2"/>
                </a:solidFill>
                <a:latin typeface="Maiandra GD" panose="020E0502030308020204"/>
                <a:ea typeface="隶书" panose="02010509060101010101" charset="-122"/>
                <a:cs typeface="隶书" panose="02010509060101010101" charset="-122"/>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b="1" dirty="0">
                <a:solidFill>
                  <a:srgbClr val="2F2BEF"/>
                </a:solidFill>
                <a:latin typeface="楷体" panose="02010609060101010101" pitchFamily="49" charset="-122"/>
                <a:ea typeface="楷体" panose="02010609060101010101" pitchFamily="49" charset="-122"/>
                <a:sym typeface="+mn-ea"/>
              </a:rPr>
              <a:t>（</a:t>
            </a:r>
            <a:r>
              <a:rPr lang="en-US" altLang="zh-CN" sz="2800" b="1" dirty="0">
                <a:solidFill>
                  <a:srgbClr val="2F2BEF"/>
                </a:solidFill>
                <a:latin typeface="楷体" panose="02010609060101010101" pitchFamily="49" charset="-122"/>
                <a:ea typeface="楷体" panose="02010609060101010101" pitchFamily="49" charset="-122"/>
                <a:sym typeface="+mn-ea"/>
              </a:rPr>
              <a:t>4</a:t>
            </a:r>
            <a:r>
              <a:rPr lang="zh-CN" altLang="en-US" sz="2800" b="1" dirty="0" smtClean="0">
                <a:solidFill>
                  <a:srgbClr val="2F2BEF"/>
                </a:solidFill>
                <a:latin typeface="楷体" panose="02010609060101010101" pitchFamily="49" charset="-122"/>
                <a:ea typeface="楷体" panose="02010609060101010101" pitchFamily="49" charset="-122"/>
                <a:sym typeface="+mn-ea"/>
              </a:rPr>
              <a:t>）主观更重辩证逻辑</a:t>
            </a:r>
            <a:endParaRPr lang="zh-CN" altLang="en-US" sz="2800" b="1" dirty="0">
              <a:solidFill>
                <a:srgbClr val="FF0000"/>
              </a:solidFill>
              <a:latin typeface="楷体" panose="02010609060101010101" pitchFamily="49" charset="-122"/>
              <a:ea typeface="楷体" panose="02010609060101010101" pitchFamily="49" charset="-122"/>
              <a:sym typeface="+mn-ea"/>
            </a:endParaRPr>
          </a:p>
        </p:txBody>
      </p:sp>
      <p:sp>
        <p:nvSpPr>
          <p:cNvPr id="100" name="文本框 99"/>
          <p:cNvSpPr txBox="1"/>
          <p:nvPr/>
        </p:nvSpPr>
        <p:spPr>
          <a:xfrm>
            <a:off x="725204" y="1517063"/>
            <a:ext cx="8529320" cy="646331"/>
          </a:xfrm>
          <a:prstGeom prst="rect">
            <a:avLst/>
          </a:prstGeom>
          <a:noFill/>
          <a:ln w="9525">
            <a:noFill/>
          </a:ln>
        </p:spPr>
        <p:txBody>
          <a:bodyPr wrap="square">
            <a:spAutoFit/>
          </a:bodyPr>
          <a:lstStyle/>
          <a:p>
            <a:pPr marL="0" indent="0"/>
            <a:r>
              <a:rPr lang="zh-CN" altLang="en-US" sz="3600" b="1" dirty="0" smtClean="0">
                <a:solidFill>
                  <a:srgbClr val="FF0000"/>
                </a:solidFill>
              </a:rPr>
              <a:t>备考启示：</a:t>
            </a:r>
          </a:p>
        </p:txBody>
      </p:sp>
      <p:sp>
        <p:nvSpPr>
          <p:cNvPr id="2" name="文本框 1"/>
          <p:cNvSpPr txBox="1"/>
          <p:nvPr/>
        </p:nvSpPr>
        <p:spPr>
          <a:xfrm>
            <a:off x="459237" y="2368412"/>
            <a:ext cx="7725410" cy="2062103"/>
          </a:xfrm>
          <a:prstGeom prst="rect">
            <a:avLst/>
          </a:prstGeom>
          <a:noFill/>
        </p:spPr>
        <p:txBody>
          <a:bodyPr wrap="square" rtlCol="0">
            <a:spAutoFit/>
          </a:bodyPr>
          <a:lstStyle/>
          <a:p>
            <a:r>
              <a:rPr lang="en-US" altLang="zh-CN" sz="3200" b="1" dirty="0" smtClean="0"/>
              <a:t>1.</a:t>
            </a:r>
            <a:r>
              <a:rPr lang="zh-CN" altLang="en-US" sz="3200" b="1" dirty="0" smtClean="0"/>
              <a:t>关注</a:t>
            </a:r>
            <a:r>
              <a:rPr lang="zh-CN" altLang="en-US" sz="3200" b="1" dirty="0"/>
              <a:t>学生的思维过程；</a:t>
            </a:r>
          </a:p>
          <a:p>
            <a:r>
              <a:rPr lang="en-US" altLang="zh-CN" sz="3200" b="1" dirty="0" smtClean="0"/>
              <a:t>2.</a:t>
            </a:r>
            <a:r>
              <a:rPr lang="zh-CN" altLang="en-US" sz="3200" b="1" dirty="0" smtClean="0"/>
              <a:t>教学过程中重视知识的生成过程；</a:t>
            </a:r>
            <a:endParaRPr lang="en-US" altLang="zh-CN" sz="3200" b="1" dirty="0" smtClean="0"/>
          </a:p>
          <a:p>
            <a:r>
              <a:rPr lang="en-US" altLang="zh-CN" sz="3200" b="1" dirty="0" smtClean="0"/>
              <a:t>3.</a:t>
            </a:r>
            <a:r>
              <a:rPr lang="zh-CN" altLang="en-US" sz="3200" b="1" dirty="0" smtClean="0"/>
              <a:t>重视</a:t>
            </a:r>
            <a:r>
              <a:rPr lang="zh-CN" altLang="en-US" sz="3200" b="1" dirty="0"/>
              <a:t>史论结合的论证能力的培养；</a:t>
            </a:r>
          </a:p>
          <a:p>
            <a:r>
              <a:rPr lang="en-US" altLang="zh-CN" sz="3200" b="1" dirty="0" smtClean="0"/>
              <a:t>4.</a:t>
            </a:r>
            <a:r>
              <a:rPr lang="zh-CN" altLang="en-US" sz="3200" b="1" dirty="0" smtClean="0"/>
              <a:t>重视解题思路的训练 。</a:t>
            </a:r>
            <a:endParaRPr lang="zh-CN" altLang="en-US" sz="3200"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2"/>
          <p:cNvSpPr>
            <a:spLocks noGrp="1" noChangeArrowheads="1"/>
          </p:cNvSpPr>
          <p:nvPr>
            <p:ph type="title" idx="4294967295"/>
          </p:nvPr>
        </p:nvSpPr>
        <p:spPr>
          <a:xfrm>
            <a:off x="827088" y="1125538"/>
            <a:ext cx="7273925" cy="768350"/>
          </a:xfrm>
        </p:spPr>
        <p:txBody>
          <a:bodyPr/>
          <a:lstStyle/>
          <a:p>
            <a:pPr algn="l"/>
            <a:r>
              <a:rPr lang="en-US" altLang="en-US" smtClean="0">
                <a:solidFill>
                  <a:schemeClr val="tx1"/>
                </a:solidFill>
              </a:rPr>
              <a:t>■</a:t>
            </a:r>
            <a:r>
              <a:rPr lang="en-US" altLang="zh-CN" smtClean="0">
                <a:solidFill>
                  <a:schemeClr val="tx1"/>
                </a:solidFill>
              </a:rPr>
              <a:t>困惑</a:t>
            </a:r>
            <a:r>
              <a:rPr lang="zh-CN" altLang="en-US" smtClean="0">
                <a:solidFill>
                  <a:schemeClr val="tx1"/>
                </a:solidFill>
              </a:rPr>
              <a:t>之一：</a:t>
            </a:r>
            <a:r>
              <a:rPr lang="zh-CN" altLang="en-US" b="0" smtClean="0"/>
              <a:t>课程</a:t>
            </a:r>
          </a:p>
        </p:txBody>
      </p:sp>
      <p:sp>
        <p:nvSpPr>
          <p:cNvPr id="271363" name="Rectangle 3"/>
          <p:cNvSpPr>
            <a:spLocks noGrp="1" noChangeArrowheads="1"/>
          </p:cNvSpPr>
          <p:nvPr>
            <p:ph type="body" idx="4294967295"/>
          </p:nvPr>
        </p:nvSpPr>
        <p:spPr>
          <a:xfrm>
            <a:off x="0" y="1987550"/>
            <a:ext cx="9144000" cy="4870450"/>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zh-CN" altLang="en-US" sz="2800" b="1" smtClean="0"/>
              <a:t>历史知识的构成依然是</a:t>
            </a:r>
            <a:r>
              <a:rPr lang="zh-CN" altLang="en-US" sz="2800" b="1" smtClean="0">
                <a:solidFill>
                  <a:srgbClr val="FF3300"/>
                </a:solidFill>
              </a:rPr>
              <a:t>以政治史为中心的线性的通史结构</a:t>
            </a:r>
            <a:r>
              <a:rPr lang="zh-CN" altLang="en-US" sz="2800" b="1" smtClean="0">
                <a:solidFill>
                  <a:srgbClr val="5F12FA"/>
                </a:solidFill>
                <a:ea typeface="楷体" panose="02010609060101010101" pitchFamily="49" charset="-122"/>
              </a:rPr>
              <a:t>（经济史、文化史、社会史等皆不具备结构性</a:t>
            </a:r>
            <a:r>
              <a:rPr lang="en-US" altLang="zh-CN" sz="2800" b="1" smtClean="0">
                <a:solidFill>
                  <a:srgbClr val="5F12FA"/>
                </a:solidFill>
                <a:latin typeface="楷体" panose="02010609060101010101" pitchFamily="49" charset="-122"/>
                <a:ea typeface="楷体" panose="02010609060101010101" pitchFamily="49" charset="-122"/>
              </a:rPr>
              <a:t>——</a:t>
            </a:r>
            <a:r>
              <a:rPr lang="zh-CN" altLang="en-US" sz="2800" b="1" smtClean="0">
                <a:solidFill>
                  <a:srgbClr val="5F12FA"/>
                </a:solidFill>
                <a:ea typeface="楷体" panose="02010609060101010101" pitchFamily="49" charset="-122"/>
              </a:rPr>
              <a:t>仍是条块状的）</a:t>
            </a:r>
            <a:r>
              <a:rPr lang="zh-CN" altLang="en-US" sz="2800" b="1" smtClean="0"/>
              <a:t>；</a:t>
            </a:r>
          </a:p>
          <a:p>
            <a:r>
              <a:rPr lang="zh-CN" altLang="en-US" sz="2800" b="1" smtClean="0"/>
              <a:t>缺乏</a:t>
            </a:r>
            <a:r>
              <a:rPr lang="zh-CN" altLang="en-US" sz="2800" b="1" smtClean="0">
                <a:solidFill>
                  <a:srgbClr val="FF3300"/>
                </a:solidFill>
              </a:rPr>
              <a:t>整体史</a:t>
            </a:r>
            <a:r>
              <a:rPr lang="zh-CN" altLang="en-US" sz="2800" b="1" smtClean="0"/>
              <a:t>视野</a:t>
            </a:r>
            <a:r>
              <a:rPr lang="en-US" altLang="zh-CN" sz="2800" b="1" smtClean="0"/>
              <a:t>——</a:t>
            </a:r>
            <a:r>
              <a:rPr lang="zh-CN" altLang="en-US" sz="2800" b="1" smtClean="0"/>
              <a:t>多角度、多方面探究同一个历史主题</a:t>
            </a:r>
            <a:r>
              <a:rPr lang="en-US" altLang="zh-CN" sz="2800" b="1" smtClean="0"/>
              <a:t>——</a:t>
            </a:r>
            <a:r>
              <a:rPr lang="zh-CN" altLang="en-US" sz="2800" b="1" smtClean="0"/>
              <a:t>学生仍会</a:t>
            </a:r>
            <a:r>
              <a:rPr lang="zh-CN" altLang="en-US" sz="2800" b="1" smtClean="0">
                <a:solidFill>
                  <a:srgbClr val="FF3300"/>
                </a:solidFill>
              </a:rPr>
              <a:t>孤立地记忆、理解单个的历史事件</a:t>
            </a:r>
            <a:r>
              <a:rPr lang="zh-CN" altLang="en-US" sz="2800" b="1" smtClean="0"/>
              <a:t>；</a:t>
            </a:r>
          </a:p>
          <a:p>
            <a:r>
              <a:rPr lang="zh-CN" altLang="en-US" sz="2800" b="1" smtClean="0"/>
              <a:t>课程意识及编制课程的技术落后，必然会导致</a:t>
            </a:r>
            <a:r>
              <a:rPr lang="zh-CN" altLang="en-US" sz="2800" b="1" smtClean="0">
                <a:solidFill>
                  <a:srgbClr val="FF3300"/>
                </a:solidFill>
              </a:rPr>
              <a:t>历史学习视阈狭窄，历史认知、认识水平低下</a:t>
            </a:r>
            <a:r>
              <a:rPr lang="en-US" altLang="zh-CN" sz="2800" b="1" smtClean="0"/>
              <a:t>……</a:t>
            </a:r>
          </a:p>
        </p:txBody>
      </p:sp>
      <p:sp>
        <p:nvSpPr>
          <p:cNvPr id="271364" name="Rectangle 3"/>
          <p:cNvSpPr>
            <a:spLocks noChangeArrowheads="1"/>
          </p:cNvSpPr>
          <p:nvPr/>
        </p:nvSpPr>
        <p:spPr bwMode="auto">
          <a:xfrm>
            <a:off x="250825" y="0"/>
            <a:ext cx="47561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zh-CN" altLang="en-US" sz="3600" b="1" dirty="0">
                <a:solidFill>
                  <a:srgbClr val="C00000"/>
                </a:solidFill>
                <a:latin typeface="华文中宋" panose="02010600040101010101" pitchFamily="2" charset="-122"/>
                <a:ea typeface="华文中宋" panose="02010600040101010101" pitchFamily="2" charset="-122"/>
              </a:rPr>
              <a:t>二、高三复习教学困惑</a:t>
            </a:r>
            <a:endParaRPr lang="en-US" altLang="zh-CN" sz="3600" b="1" dirty="0">
              <a:solidFill>
                <a:srgbClr val="C00000"/>
              </a:solidFill>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12008932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4"/>
                                        </p:tgtEl>
                                        <p:attrNameLst>
                                          <p:attrName>style.visibility</p:attrName>
                                        </p:attrNameLst>
                                      </p:cBhvr>
                                      <p:to>
                                        <p:strVal val="visible"/>
                                      </p:to>
                                    </p:set>
                                    <p:anim calcmode="lin" valueType="num">
                                      <p:cBhvr additive="base">
                                        <p:cTn id="7" dur="500" fill="hold"/>
                                        <p:tgtEl>
                                          <p:spTgt spid="271364"/>
                                        </p:tgtEl>
                                        <p:attrNameLst>
                                          <p:attrName>ppt_x</p:attrName>
                                        </p:attrNameLst>
                                      </p:cBhvr>
                                      <p:tavLst>
                                        <p:tav tm="0">
                                          <p:val>
                                            <p:strVal val="#ppt_x"/>
                                          </p:val>
                                        </p:tav>
                                        <p:tav tm="100000">
                                          <p:val>
                                            <p:strVal val="#ppt_x"/>
                                          </p:val>
                                        </p:tav>
                                      </p:tavLst>
                                    </p:anim>
                                    <p:anim calcmode="lin" valueType="num">
                                      <p:cBhvr additive="base">
                                        <p:cTn id="8" dur="500" fill="hold"/>
                                        <p:tgtEl>
                                          <p:spTgt spid="27136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362"/>
                                        </p:tgtEl>
                                        <p:attrNameLst>
                                          <p:attrName>style.visibility</p:attrName>
                                        </p:attrNameLst>
                                      </p:cBhvr>
                                      <p:to>
                                        <p:strVal val="visible"/>
                                      </p:to>
                                    </p:set>
                                    <p:anim calcmode="lin" valueType="num">
                                      <p:cBhvr additive="base">
                                        <p:cTn id="13" dur="500" fill="hold"/>
                                        <p:tgtEl>
                                          <p:spTgt spid="271362"/>
                                        </p:tgtEl>
                                        <p:attrNameLst>
                                          <p:attrName>ppt_x</p:attrName>
                                        </p:attrNameLst>
                                      </p:cBhvr>
                                      <p:tavLst>
                                        <p:tav tm="0">
                                          <p:val>
                                            <p:strVal val="#ppt_x"/>
                                          </p:val>
                                        </p:tav>
                                        <p:tav tm="100000">
                                          <p:val>
                                            <p:strVal val="#ppt_x"/>
                                          </p:val>
                                        </p:tav>
                                      </p:tavLst>
                                    </p:anim>
                                    <p:anim calcmode="lin" valueType="num">
                                      <p:cBhvr additive="base">
                                        <p:cTn id="14" dur="500" fill="hold"/>
                                        <p:tgtEl>
                                          <p:spTgt spid="27136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1363">
                                            <p:txEl>
                                              <p:pRg st="0" end="0"/>
                                            </p:txEl>
                                          </p:spTgt>
                                        </p:tgtEl>
                                        <p:attrNameLst>
                                          <p:attrName>style.visibility</p:attrName>
                                        </p:attrNameLst>
                                      </p:cBhvr>
                                      <p:to>
                                        <p:strVal val="visible"/>
                                      </p:to>
                                    </p:set>
                                    <p:anim calcmode="lin" valueType="num">
                                      <p:cBhvr additive="base">
                                        <p:cTn id="19" dur="500" fill="hold"/>
                                        <p:tgtEl>
                                          <p:spTgt spid="27136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1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1363">
                                            <p:txEl>
                                              <p:pRg st="1" end="1"/>
                                            </p:txEl>
                                          </p:spTgt>
                                        </p:tgtEl>
                                        <p:attrNameLst>
                                          <p:attrName>style.visibility</p:attrName>
                                        </p:attrNameLst>
                                      </p:cBhvr>
                                      <p:to>
                                        <p:strVal val="visible"/>
                                      </p:to>
                                    </p:set>
                                    <p:anim calcmode="lin" valueType="num">
                                      <p:cBhvr additive="base">
                                        <p:cTn id="25" dur="500" fill="hold"/>
                                        <p:tgtEl>
                                          <p:spTgt spid="27136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1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1363">
                                            <p:txEl>
                                              <p:pRg st="2" end="2"/>
                                            </p:txEl>
                                          </p:spTgt>
                                        </p:tgtEl>
                                        <p:attrNameLst>
                                          <p:attrName>style.visibility</p:attrName>
                                        </p:attrNameLst>
                                      </p:cBhvr>
                                      <p:to>
                                        <p:strVal val="visible"/>
                                      </p:to>
                                    </p:set>
                                    <p:anim calcmode="lin" valueType="num">
                                      <p:cBhvr additive="base">
                                        <p:cTn id="31" dur="500" fill="hold"/>
                                        <p:tgtEl>
                                          <p:spTgt spid="27136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1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2" grpId="0"/>
      <p:bldP spid="271364"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idx="4294967295"/>
          </p:nvPr>
        </p:nvSpPr>
        <p:spPr>
          <a:xfrm>
            <a:off x="971550" y="188913"/>
            <a:ext cx="6769100" cy="828675"/>
          </a:xfrm>
        </p:spPr>
        <p:txBody>
          <a:bodyPr/>
          <a:lstStyle/>
          <a:p>
            <a:pPr algn="l"/>
            <a:r>
              <a:rPr lang="en-US" altLang="en-US" smtClean="0">
                <a:solidFill>
                  <a:schemeClr val="tx1"/>
                </a:solidFill>
              </a:rPr>
              <a:t>■ </a:t>
            </a:r>
            <a:r>
              <a:rPr lang="en-US" altLang="zh-CN" smtClean="0">
                <a:solidFill>
                  <a:schemeClr val="tx1"/>
                </a:solidFill>
              </a:rPr>
              <a:t>困惑</a:t>
            </a:r>
            <a:r>
              <a:rPr lang="zh-CN" altLang="en-US" smtClean="0">
                <a:solidFill>
                  <a:schemeClr val="tx1"/>
                </a:solidFill>
              </a:rPr>
              <a:t>之二：</a:t>
            </a:r>
            <a:r>
              <a:rPr lang="zh-CN" altLang="en-US" b="0" smtClean="0"/>
              <a:t>教学</a:t>
            </a:r>
          </a:p>
        </p:txBody>
      </p:sp>
      <p:sp>
        <p:nvSpPr>
          <p:cNvPr id="272387" name="Rectangle 3"/>
          <p:cNvSpPr>
            <a:spLocks noGrp="1" noChangeArrowheads="1"/>
          </p:cNvSpPr>
          <p:nvPr>
            <p:ph type="body" idx="4294967295"/>
          </p:nvPr>
        </p:nvSpPr>
        <p:spPr>
          <a:xfrm>
            <a:off x="0" y="1052513"/>
            <a:ext cx="9144000" cy="4965700"/>
          </a:xfrm>
          <a:solidFill>
            <a:schemeClr val="bg1"/>
          </a:solidFill>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90000"/>
              </a:lnSpc>
            </a:pPr>
            <a:r>
              <a:rPr lang="zh-CN" altLang="en-US" b="1" smtClean="0"/>
              <a:t>当我们的教师仍陶醉于讲述历史故事，并构建出宏大的历史（事件）叙事结构（设计）时，</a:t>
            </a:r>
            <a:r>
              <a:rPr lang="zh-CN" altLang="en-US" b="1" smtClean="0">
                <a:solidFill>
                  <a:srgbClr val="FF3300"/>
                </a:solidFill>
              </a:rPr>
              <a:t>历史阅读</a:t>
            </a:r>
            <a:r>
              <a:rPr lang="zh-CN" altLang="en-US" b="1" smtClean="0"/>
              <a:t>在哪里？</a:t>
            </a:r>
          </a:p>
          <a:p>
            <a:pPr>
              <a:lnSpc>
                <a:spcPct val="90000"/>
              </a:lnSpc>
            </a:pPr>
            <a:r>
              <a:rPr lang="zh-CN" altLang="en-US" b="1" smtClean="0"/>
              <a:t>当我们的课堂仍充溢着大量的历史材料，而且它们仅仅具有展示功能（“用史料了”）而没有教育价值时，</a:t>
            </a:r>
            <a:r>
              <a:rPr lang="zh-CN" altLang="en-US" b="1" smtClean="0">
                <a:solidFill>
                  <a:srgbClr val="FF3300"/>
                </a:solidFill>
              </a:rPr>
              <a:t>历史思考</a:t>
            </a:r>
            <a:r>
              <a:rPr lang="zh-CN" altLang="en-US" b="1" smtClean="0"/>
              <a:t>在哪里？</a:t>
            </a:r>
          </a:p>
          <a:p>
            <a:pPr>
              <a:lnSpc>
                <a:spcPct val="90000"/>
              </a:lnSpc>
            </a:pPr>
            <a:r>
              <a:rPr lang="zh-CN" altLang="en-US" b="1" smtClean="0"/>
              <a:t>当我们的学习活动被廉价的情感，幼稚的提问，以及受着浓重宣传意味的历史意识左右时，何谈</a:t>
            </a:r>
            <a:r>
              <a:rPr lang="zh-CN" altLang="en-US" b="1" smtClean="0">
                <a:solidFill>
                  <a:srgbClr val="FF3300"/>
                </a:solidFill>
              </a:rPr>
              <a:t>历史表现</a:t>
            </a:r>
            <a:r>
              <a:rPr lang="zh-CN" altLang="en-US" b="1" smtClean="0"/>
              <a:t>？</a:t>
            </a:r>
          </a:p>
          <a:p>
            <a:pPr>
              <a:lnSpc>
                <a:spcPct val="90000"/>
              </a:lnSpc>
            </a:pPr>
            <a:r>
              <a:rPr lang="zh-CN" altLang="en-US" b="1" smtClean="0"/>
              <a:t>历史阅读、思考、表现都有问题，“</a:t>
            </a:r>
            <a:r>
              <a:rPr lang="zh-CN" altLang="en-US" b="1" smtClean="0">
                <a:solidFill>
                  <a:srgbClr val="CC0000"/>
                </a:solidFill>
              </a:rPr>
              <a:t>学科品质</a:t>
            </a:r>
            <a:r>
              <a:rPr lang="zh-CN" altLang="en-US" b="1" smtClean="0"/>
              <a:t>”如何体现？</a:t>
            </a:r>
            <a:r>
              <a:rPr lang="en-US" altLang="zh-CN" b="1" smtClean="0"/>
              <a:t>——</a:t>
            </a:r>
            <a:r>
              <a:rPr lang="zh-CN" altLang="en-US" b="1" smtClean="0"/>
              <a:t>要知道历史学科是以“求真”为典型特征的“精神科学”“文化科学”！</a:t>
            </a:r>
          </a:p>
        </p:txBody>
      </p:sp>
    </p:spTree>
    <p:extLst>
      <p:ext uri="{BB962C8B-B14F-4D97-AF65-F5344CB8AC3E}">
        <p14:creationId xmlns:p14="http://schemas.microsoft.com/office/powerpoint/2010/main" val="22064782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2386"/>
                                        </p:tgtEl>
                                        <p:attrNameLst>
                                          <p:attrName>style.visibility</p:attrName>
                                        </p:attrNameLst>
                                      </p:cBhvr>
                                      <p:to>
                                        <p:strVal val="visible"/>
                                      </p:to>
                                    </p:set>
                                    <p:anim calcmode="lin" valueType="num">
                                      <p:cBhvr additive="base">
                                        <p:cTn id="7" dur="500" fill="hold"/>
                                        <p:tgtEl>
                                          <p:spTgt spid="272386"/>
                                        </p:tgtEl>
                                        <p:attrNameLst>
                                          <p:attrName>ppt_x</p:attrName>
                                        </p:attrNameLst>
                                      </p:cBhvr>
                                      <p:tavLst>
                                        <p:tav tm="0">
                                          <p:val>
                                            <p:strVal val="#ppt_x"/>
                                          </p:val>
                                        </p:tav>
                                        <p:tav tm="100000">
                                          <p:val>
                                            <p:strVal val="#ppt_x"/>
                                          </p:val>
                                        </p:tav>
                                      </p:tavLst>
                                    </p:anim>
                                    <p:anim calcmode="lin" valueType="num">
                                      <p:cBhvr additive="base">
                                        <p:cTn id="8" dur="500" fill="hold"/>
                                        <p:tgtEl>
                                          <p:spTgt spid="27238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0" end="0"/>
                                            </p:txEl>
                                          </p:spTgt>
                                        </p:tgtEl>
                                        <p:attrNameLst>
                                          <p:attrName>style.visibility</p:attrName>
                                        </p:attrNameLst>
                                      </p:cBhvr>
                                      <p:to>
                                        <p:strVal val="visible"/>
                                      </p:to>
                                    </p:set>
                                    <p:anim calcmode="lin" valueType="num">
                                      <p:cBhvr additive="base">
                                        <p:cTn id="13"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72387">
                                            <p:txEl>
                                              <p:pRg st="1" end="1"/>
                                            </p:txEl>
                                          </p:spTgt>
                                        </p:tgtEl>
                                        <p:attrNameLst>
                                          <p:attrName>style.visibility</p:attrName>
                                        </p:attrNameLst>
                                      </p:cBhvr>
                                      <p:to>
                                        <p:strVal val="visible"/>
                                      </p:to>
                                    </p:set>
                                    <p:anim calcmode="lin" valueType="num">
                                      <p:cBhvr additive="base">
                                        <p:cTn id="19"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72387">
                                            <p:txEl>
                                              <p:pRg st="2" end="2"/>
                                            </p:txEl>
                                          </p:spTgt>
                                        </p:tgtEl>
                                        <p:attrNameLst>
                                          <p:attrName>style.visibility</p:attrName>
                                        </p:attrNameLst>
                                      </p:cBhvr>
                                      <p:to>
                                        <p:strVal val="visible"/>
                                      </p:to>
                                    </p:set>
                                    <p:anim calcmode="lin" valueType="num">
                                      <p:cBhvr additive="base">
                                        <p:cTn id="25"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72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72387">
                                            <p:txEl>
                                              <p:pRg st="3" end="3"/>
                                            </p:txEl>
                                          </p:spTgt>
                                        </p:tgtEl>
                                        <p:attrNameLst>
                                          <p:attrName>style.visibility</p:attrName>
                                        </p:attrNameLst>
                                      </p:cBhvr>
                                      <p:to>
                                        <p:strVal val="visible"/>
                                      </p:to>
                                    </p:set>
                                    <p:anim calcmode="lin" valueType="num">
                                      <p:cBhvr additive="base">
                                        <p:cTn id="31" dur="500" fill="hold"/>
                                        <p:tgtEl>
                                          <p:spTgt spid="27238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23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6"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3" name="Rectangle 2"/>
          <p:cNvSpPr>
            <a:spLocks noChangeArrowheads="1"/>
          </p:cNvSpPr>
          <p:nvPr/>
        </p:nvSpPr>
        <p:spPr bwMode="auto">
          <a:xfrm>
            <a:off x="323850" y="333375"/>
            <a:ext cx="7704138" cy="408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50000"/>
              </a:lnSpc>
            </a:pPr>
            <a:r>
              <a:rPr lang="en-US" altLang="en-US" sz="3600" b="1">
                <a:latin typeface="黑体" panose="02010609060101010101" pitchFamily="49" charset="-122"/>
                <a:ea typeface="黑体" panose="02010609060101010101" pitchFamily="49" charset="-122"/>
              </a:rPr>
              <a:t>■ </a:t>
            </a:r>
            <a:r>
              <a:rPr lang="en-US" altLang="zh-CN" sz="3600" b="1">
                <a:latin typeface="黑体" panose="02010609060101010101" pitchFamily="49" charset="-122"/>
                <a:ea typeface="黑体" panose="02010609060101010101" pitchFamily="49" charset="-122"/>
              </a:rPr>
              <a:t>困惑</a:t>
            </a:r>
            <a:r>
              <a:rPr lang="zh-CN" altLang="en-US" sz="3600" b="1">
                <a:latin typeface="黑体" panose="02010609060101010101" pitchFamily="49" charset="-122"/>
                <a:ea typeface="黑体" panose="02010609060101010101" pitchFamily="49" charset="-122"/>
              </a:rPr>
              <a:t>之三：</a:t>
            </a:r>
            <a:r>
              <a:rPr lang="zh-CN" altLang="en-US" sz="3600" b="1">
                <a:solidFill>
                  <a:srgbClr val="CC0000"/>
                </a:solidFill>
                <a:latin typeface="黑体" panose="02010609060101010101" pitchFamily="49" charset="-122"/>
                <a:ea typeface="黑体" panose="02010609060101010101" pitchFamily="49" charset="-122"/>
              </a:rPr>
              <a:t>复习</a:t>
            </a:r>
          </a:p>
          <a:p>
            <a:pPr eaLnBrk="1" hangingPunct="1">
              <a:lnSpc>
                <a:spcPct val="150000"/>
              </a:lnSpc>
            </a:pPr>
            <a:r>
              <a:rPr lang="zh-CN" altLang="en-US" sz="20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时间冗长；考试频繁。</a:t>
            </a:r>
            <a:endParaRPr lang="en-US" altLang="zh-CN" sz="3200" b="1">
              <a:latin typeface="华文中宋" panose="02010600040101010101" pitchFamily="2" charset="-122"/>
              <a:ea typeface="华文中宋" panose="02010600040101010101" pitchFamily="2" charset="-122"/>
            </a:endParaRPr>
          </a:p>
          <a:p>
            <a:pPr eaLnBrk="1" hangingPunct="1">
              <a:lnSpc>
                <a:spcPct val="150000"/>
              </a:lnSpc>
            </a:pPr>
            <a:r>
              <a:rPr lang="en-US" altLang="zh-CN" sz="32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教师念经；学生麻木。</a:t>
            </a:r>
            <a:endParaRPr lang="en-US" altLang="zh-CN" sz="3200" b="1">
              <a:latin typeface="华文中宋" panose="02010600040101010101" pitchFamily="2" charset="-122"/>
              <a:ea typeface="华文中宋" panose="02010600040101010101" pitchFamily="2" charset="-122"/>
            </a:endParaRPr>
          </a:p>
          <a:p>
            <a:pPr eaLnBrk="1" hangingPunct="1">
              <a:lnSpc>
                <a:spcPct val="150000"/>
              </a:lnSpc>
            </a:pPr>
            <a:r>
              <a:rPr lang="en-US" altLang="zh-CN" sz="3200" b="1">
                <a:latin typeface="华文中宋" panose="02010600040101010101" pitchFamily="2" charset="-122"/>
                <a:ea typeface="华文中宋" panose="02010600040101010101" pitchFamily="2" charset="-122"/>
              </a:rPr>
              <a:t>     </a:t>
            </a:r>
            <a:r>
              <a:rPr lang="zh-CN" altLang="en-US" sz="3200" b="1">
                <a:latin typeface="华文中宋" panose="02010600040101010101" pitchFamily="2" charset="-122"/>
                <a:ea typeface="华文中宋" panose="02010600040101010101" pitchFamily="2" charset="-122"/>
              </a:rPr>
              <a:t>多轮复习</a:t>
            </a:r>
            <a:r>
              <a:rPr lang="zh-CN" altLang="en-US" sz="3200" b="1">
                <a:solidFill>
                  <a:srgbClr val="000000"/>
                </a:solidFill>
              </a:rPr>
              <a:t>；效率低下。</a:t>
            </a:r>
            <a:endParaRPr lang="en-US" altLang="zh-CN" sz="3200" b="1">
              <a:solidFill>
                <a:srgbClr val="000000"/>
              </a:solidFill>
            </a:endParaRPr>
          </a:p>
          <a:p>
            <a:pPr eaLnBrk="1" hangingPunct="1"/>
            <a:r>
              <a:rPr lang="en-US" altLang="zh-CN" sz="3200" b="1">
                <a:solidFill>
                  <a:srgbClr val="000000"/>
                </a:solidFill>
              </a:rPr>
              <a:t>         </a:t>
            </a:r>
            <a:r>
              <a:rPr lang="zh-CN" altLang="en-US" sz="3200" b="1">
                <a:solidFill>
                  <a:srgbClr val="000000"/>
                </a:solidFill>
              </a:rPr>
              <a:t>脱离教材；高考失望。</a:t>
            </a:r>
            <a:endParaRPr lang="en-US" altLang="zh-CN" sz="3200" b="1">
              <a:solidFill>
                <a:srgbClr val="000000"/>
              </a:solidFill>
            </a:endParaRPr>
          </a:p>
          <a:p>
            <a:pPr eaLnBrk="1" hangingPunct="1"/>
            <a:r>
              <a:rPr lang="en-US" altLang="zh-CN" sz="3200" b="1">
                <a:solidFill>
                  <a:srgbClr val="000000"/>
                </a:solidFill>
              </a:rPr>
              <a:t>               </a:t>
            </a:r>
            <a:r>
              <a:rPr lang="zh-CN" altLang="en-US" sz="3200" b="1">
                <a:solidFill>
                  <a:srgbClr val="000000"/>
                </a:solidFill>
              </a:rPr>
              <a:t> </a:t>
            </a:r>
            <a:r>
              <a:rPr lang="en-US" altLang="zh-CN" sz="3200" b="1">
                <a:solidFill>
                  <a:srgbClr val="000000"/>
                </a:solidFill>
              </a:rPr>
              <a:t>…… </a:t>
            </a:r>
            <a:r>
              <a:rPr lang="zh-CN" altLang="en-US" sz="3200" b="1">
                <a:solidFill>
                  <a:srgbClr val="000000"/>
                </a:solidFill>
              </a:rPr>
              <a:t>；路在何方。</a:t>
            </a:r>
            <a:endParaRPr lang="en-US" altLang="zh-CN" sz="3200" b="1">
              <a:solidFill>
                <a:srgbClr val="000000"/>
              </a:solidFill>
            </a:endParaRPr>
          </a:p>
        </p:txBody>
      </p:sp>
      <p:sp>
        <p:nvSpPr>
          <p:cNvPr id="204805" name="Text Box 5"/>
          <p:cNvSpPr txBox="1">
            <a:spLocks noChangeArrowheads="1"/>
          </p:cNvSpPr>
          <p:nvPr/>
        </p:nvSpPr>
        <p:spPr bwMode="auto">
          <a:xfrm>
            <a:off x="1042988" y="4724400"/>
            <a:ext cx="4032250" cy="1585913"/>
          </a:xfrm>
          <a:prstGeom prst="rect">
            <a:avLst/>
          </a:prstGeom>
          <a:noFill/>
          <a:ln>
            <a:noFill/>
          </a:ln>
          <a:effectLst>
            <a:prstShdw prst="shdw12">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zh-CN" altLang="en-US" b="1">
                <a:solidFill>
                  <a:srgbClr val="FF3300"/>
                </a:solidFill>
              </a:rPr>
              <a:t>理性分析教学不足</a:t>
            </a:r>
          </a:p>
          <a:p>
            <a:r>
              <a:rPr lang="zh-CN" altLang="en-US" sz="2000" b="1"/>
              <a:t>   教学内容缺乏必要的</a:t>
            </a:r>
            <a:r>
              <a:rPr lang="zh-CN" altLang="en-US" sz="2000" b="1">
                <a:solidFill>
                  <a:srgbClr val="CC0000"/>
                </a:solidFill>
              </a:rPr>
              <a:t>针对性</a:t>
            </a:r>
            <a:endParaRPr lang="en-US" altLang="zh-CN" sz="2000" b="1">
              <a:solidFill>
                <a:srgbClr val="CC0000"/>
              </a:solidFill>
            </a:endParaRPr>
          </a:p>
          <a:p>
            <a:r>
              <a:rPr lang="zh-CN" altLang="en-US" sz="2000" b="1"/>
              <a:t>   能力训练缺乏应有的</a:t>
            </a:r>
            <a:r>
              <a:rPr lang="zh-CN" altLang="en-US" sz="2000" b="1">
                <a:solidFill>
                  <a:srgbClr val="CC0000"/>
                </a:solidFill>
              </a:rPr>
              <a:t>有效性</a:t>
            </a:r>
            <a:endParaRPr lang="en-US" altLang="zh-CN" sz="2000" b="1">
              <a:solidFill>
                <a:srgbClr val="CC0000"/>
              </a:solidFill>
            </a:endParaRPr>
          </a:p>
          <a:p>
            <a:r>
              <a:rPr lang="zh-CN" altLang="en-US" sz="2000" b="1"/>
              <a:t>   学科视野缺乏自然的</a:t>
            </a:r>
            <a:r>
              <a:rPr lang="zh-CN" altLang="en-US" sz="2000" b="1">
                <a:solidFill>
                  <a:srgbClr val="CC0000"/>
                </a:solidFill>
              </a:rPr>
              <a:t>前瞻性</a:t>
            </a:r>
            <a:endParaRPr lang="en-US" altLang="zh-CN" sz="2000" b="1">
              <a:solidFill>
                <a:srgbClr val="CC0000"/>
              </a:solidFill>
            </a:endParaRPr>
          </a:p>
          <a:p>
            <a:r>
              <a:rPr lang="zh-CN" altLang="en-US" sz="2000" b="1"/>
              <a:t>   复习备考缺乏学生的</a:t>
            </a:r>
            <a:r>
              <a:rPr lang="zh-CN" altLang="en-US" sz="2000" b="1">
                <a:solidFill>
                  <a:srgbClr val="CC0000"/>
                </a:solidFill>
              </a:rPr>
              <a:t>主动性</a:t>
            </a:r>
          </a:p>
        </p:txBody>
      </p:sp>
    </p:spTree>
    <p:extLst>
      <p:ext uri="{BB962C8B-B14F-4D97-AF65-F5344CB8AC3E}">
        <p14:creationId xmlns:p14="http://schemas.microsoft.com/office/powerpoint/2010/main" val="15476753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03"/>
                                        </p:tgtEl>
                                        <p:attrNameLst>
                                          <p:attrName>style.visibility</p:attrName>
                                        </p:attrNameLst>
                                      </p:cBhvr>
                                      <p:to>
                                        <p:strVal val="visible"/>
                                      </p:to>
                                    </p:set>
                                    <p:anim calcmode="lin" valueType="num">
                                      <p:cBhvr additive="base">
                                        <p:cTn id="7" dur="500" fill="hold"/>
                                        <p:tgtEl>
                                          <p:spTgt spid="204803"/>
                                        </p:tgtEl>
                                        <p:attrNameLst>
                                          <p:attrName>ppt_x</p:attrName>
                                        </p:attrNameLst>
                                      </p:cBhvr>
                                      <p:tavLst>
                                        <p:tav tm="0">
                                          <p:val>
                                            <p:strVal val="#ppt_x"/>
                                          </p:val>
                                        </p:tav>
                                        <p:tav tm="100000">
                                          <p:val>
                                            <p:strVal val="#ppt_x"/>
                                          </p:val>
                                        </p:tav>
                                      </p:tavLst>
                                    </p:anim>
                                    <p:anim calcmode="lin" valueType="num">
                                      <p:cBhvr additive="base">
                                        <p:cTn id="8" dur="500" fill="hold"/>
                                        <p:tgtEl>
                                          <p:spTgt spid="204803"/>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05"/>
                                        </p:tgtEl>
                                        <p:attrNameLst>
                                          <p:attrName>style.visibility</p:attrName>
                                        </p:attrNameLst>
                                      </p:cBhvr>
                                      <p:to>
                                        <p:strVal val="visible"/>
                                      </p:to>
                                    </p:set>
                                    <p:anim calcmode="lin" valueType="num">
                                      <p:cBhvr additive="base">
                                        <p:cTn id="13" dur="500" fill="hold"/>
                                        <p:tgtEl>
                                          <p:spTgt spid="204805"/>
                                        </p:tgtEl>
                                        <p:attrNameLst>
                                          <p:attrName>ppt_x</p:attrName>
                                        </p:attrNameLst>
                                      </p:cBhvr>
                                      <p:tavLst>
                                        <p:tav tm="0">
                                          <p:val>
                                            <p:strVal val="#ppt_x"/>
                                          </p:val>
                                        </p:tav>
                                        <p:tav tm="100000">
                                          <p:val>
                                            <p:strVal val="#ppt_x"/>
                                          </p:val>
                                        </p:tav>
                                      </p:tavLst>
                                    </p:anim>
                                    <p:anim calcmode="lin" valueType="num">
                                      <p:cBhvr additive="base">
                                        <p:cTn id="14" dur="500" fill="hold"/>
                                        <p:tgtEl>
                                          <p:spTgt spid="2048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3" grpId="0"/>
      <p:bldP spid="204805"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685800" y="2209800"/>
            <a:ext cx="8077200" cy="2667000"/>
          </a:xfrm>
          <a:prstGeom prst="rect">
            <a:avLst/>
          </a:prstGeom>
          <a:noFill/>
          <a:ln w="9525">
            <a:noFill/>
            <a:miter lim="800000"/>
          </a:ln>
        </p:spPr>
        <p:txBody>
          <a:bodyPr/>
          <a:lstStyle/>
          <a:p>
            <a:pPr eaLnBrk="0" hangingPunct="0">
              <a:buFont typeface="Arial" panose="020B0604020202020204" pitchFamily="34" charset="0"/>
              <a:buNone/>
            </a:pPr>
            <a:r>
              <a:rPr lang="en-US" altLang="zh-CN" sz="3200" b="1">
                <a:solidFill>
                  <a:srgbClr val="000099"/>
                </a:solidFill>
                <a:latin typeface="黑体" panose="02010609060101010101" pitchFamily="49" charset="-122"/>
                <a:ea typeface="黑体" panose="02010609060101010101" pitchFamily="49" charset="-122"/>
              </a:rPr>
              <a:t>    </a:t>
            </a:r>
            <a:r>
              <a:rPr lang="zh-CN" altLang="en-US" sz="3200" b="1">
                <a:latin typeface="仿宋" panose="02010609060101010101" pitchFamily="49" charset="-122"/>
                <a:ea typeface="仿宋" panose="02010609060101010101" pitchFamily="49" charset="-122"/>
              </a:rPr>
              <a:t>高考</a:t>
            </a:r>
            <a:r>
              <a:rPr lang="zh-CN" altLang="zh-CN" sz="3200" b="1">
                <a:latin typeface="仿宋" panose="02010609060101010101" pitchFamily="49" charset="-122"/>
                <a:ea typeface="仿宋" panose="02010609060101010101" pitchFamily="49" charset="-122"/>
              </a:rPr>
              <a:t>“遵循教材”</a:t>
            </a:r>
            <a:r>
              <a:rPr lang="zh-CN" altLang="zh-CN" sz="3600" b="1"/>
              <a:t>→</a:t>
            </a:r>
            <a:r>
              <a:rPr lang="zh-CN" altLang="zh-CN" sz="3200" b="1">
                <a:latin typeface="仿宋" panose="02010609060101010101" pitchFamily="49" charset="-122"/>
                <a:ea typeface="仿宋" panose="02010609060101010101" pitchFamily="49" charset="-122"/>
              </a:rPr>
              <a:t>“依据教材但不拘泥于教材” </a:t>
            </a:r>
            <a:r>
              <a:rPr lang="zh-CN" altLang="zh-CN" sz="3200" b="1"/>
              <a:t>→</a:t>
            </a:r>
            <a:r>
              <a:rPr lang="zh-CN" altLang="zh-CN" sz="3200" b="1">
                <a:latin typeface="仿宋" panose="02010609060101010101" pitchFamily="49" charset="-122"/>
                <a:ea typeface="仿宋" panose="02010609060101010101" pitchFamily="49" charset="-122"/>
              </a:rPr>
              <a:t>“脱教材”</a:t>
            </a:r>
            <a:r>
              <a:rPr lang="zh-CN" altLang="en-US" sz="3200" b="1">
                <a:latin typeface="仿宋" panose="02010609060101010101" pitchFamily="49" charset="-122"/>
                <a:ea typeface="仿宋" panose="02010609060101010101" pitchFamily="49" charset="-122"/>
              </a:rPr>
              <a:t>，从这个角度来说，教师视野的高度、宽度在哪里，课堂教学的水平与边界就在哪里；备考复习的程度在哪里，高考的成绩就在哪里。</a:t>
            </a:r>
            <a:endParaRPr lang="en-US" altLang="zh-CN" sz="3200" b="1">
              <a:latin typeface="仿宋" panose="02010609060101010101" pitchFamily="49" charset="-122"/>
              <a:ea typeface="仿宋" panose="02010609060101010101" pitchFamily="49" charset="-122"/>
            </a:endParaRPr>
          </a:p>
        </p:txBody>
      </p:sp>
      <p:sp>
        <p:nvSpPr>
          <p:cNvPr id="205827" name="TextBox 7"/>
          <p:cNvSpPr txBox="1">
            <a:spLocks noChangeArrowheads="1"/>
          </p:cNvSpPr>
          <p:nvPr/>
        </p:nvSpPr>
        <p:spPr bwMode="auto">
          <a:xfrm>
            <a:off x="1447800" y="1219200"/>
            <a:ext cx="708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buFont typeface="Arial" panose="020B0604020202020204" pitchFamily="34" charset="0"/>
              <a:buNone/>
            </a:pPr>
            <a:r>
              <a:rPr lang="zh-CN" altLang="en-US" sz="3200" b="1">
                <a:solidFill>
                  <a:srgbClr val="7030A0"/>
                </a:solidFill>
                <a:latin typeface="黑体" panose="02010609060101010101" pitchFamily="49" charset="-122"/>
                <a:ea typeface="黑体" panose="02010609060101010101" pitchFamily="49" charset="-122"/>
              </a:rPr>
              <a:t>教师的能力水平决定学生的高考水平</a:t>
            </a:r>
          </a:p>
        </p:txBody>
      </p:sp>
    </p:spTree>
    <p:extLst>
      <p:ext uri="{BB962C8B-B14F-4D97-AF65-F5344CB8AC3E}">
        <p14:creationId xmlns:p14="http://schemas.microsoft.com/office/powerpoint/2010/main" val="282928109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标题 1"/>
          <p:cNvSpPr txBox="1">
            <a:spLocks noChangeArrowheads="1"/>
          </p:cNvSpPr>
          <p:nvPr/>
        </p:nvSpPr>
        <p:spPr bwMode="auto">
          <a:xfrm>
            <a:off x="0" y="1676400"/>
            <a:ext cx="8763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buFont typeface="Arial" panose="020B0604020202020204" pitchFamily="34" charset="0"/>
              <a:buNone/>
            </a:pPr>
            <a:r>
              <a:rPr lang="zh-CN" altLang="en-US" sz="4700" b="1">
                <a:solidFill>
                  <a:schemeClr val="tx2"/>
                </a:solidFill>
                <a:latin typeface="Franklin Gothic Medium" panose="020B0603020102020204" pitchFamily="34" charset="0"/>
                <a:ea typeface="微软雅黑" panose="020B0503020204020204" pitchFamily="34" charset="-122"/>
              </a:rPr>
              <a:t>      </a:t>
            </a:r>
            <a:r>
              <a:rPr lang="en-US" altLang="zh-CN" sz="4700" b="1">
                <a:solidFill>
                  <a:schemeClr val="tx2"/>
                </a:solidFill>
                <a:latin typeface="Franklin Gothic Medium" panose="020B0603020102020204" pitchFamily="34" charset="0"/>
                <a:ea typeface="微软雅黑" panose="020B0503020204020204" pitchFamily="34" charset="-122"/>
              </a:rPr>
              <a:t/>
            </a:r>
            <a:br>
              <a:rPr lang="en-US" altLang="zh-CN" sz="4700" b="1">
                <a:solidFill>
                  <a:schemeClr val="tx2"/>
                </a:solidFill>
                <a:latin typeface="Franklin Gothic Medium" panose="020B0603020102020204" pitchFamily="34" charset="0"/>
                <a:ea typeface="微软雅黑" panose="020B0503020204020204" pitchFamily="34" charset="-122"/>
              </a:rPr>
            </a:br>
            <a:endParaRPr lang="zh-CN" altLang="en-US" sz="3500" b="1">
              <a:solidFill>
                <a:schemeClr val="tx2"/>
              </a:solidFill>
              <a:latin typeface="Franklin Gothic Medium" panose="020B0603020102020204" pitchFamily="34" charset="0"/>
              <a:ea typeface="微软雅黑" panose="020B0503020204020204" pitchFamily="34" charset="-122"/>
            </a:endParaRPr>
          </a:p>
        </p:txBody>
      </p:sp>
      <p:sp>
        <p:nvSpPr>
          <p:cNvPr id="206851" name="标题 1"/>
          <p:cNvSpPr txBox="1">
            <a:spLocks noChangeArrowheads="1"/>
          </p:cNvSpPr>
          <p:nvPr/>
        </p:nvSpPr>
        <p:spPr bwMode="auto">
          <a:xfrm>
            <a:off x="179388" y="981075"/>
            <a:ext cx="8569325"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buFont typeface="Arial" panose="020B0604020202020204" pitchFamily="34" charset="0"/>
              <a:buNone/>
            </a:pPr>
            <a:r>
              <a:rPr lang="zh-CN" altLang="en-US" sz="3600" b="1">
                <a:solidFill>
                  <a:srgbClr val="0D0D0D"/>
                </a:solidFill>
                <a:latin typeface="黑体" panose="02010609060101010101" pitchFamily="49" charset="-122"/>
                <a:ea typeface="黑体" panose="02010609060101010101" pitchFamily="49" charset="-122"/>
              </a:rPr>
              <a:t>备考之“道”——</a:t>
            </a:r>
            <a:r>
              <a:rPr lang="zh-CN" altLang="en-US" sz="3600" b="1">
                <a:solidFill>
                  <a:srgbClr val="CC0000"/>
                </a:solidFill>
                <a:latin typeface="黑体" panose="02010609060101010101" pitchFamily="49" charset="-122"/>
                <a:ea typeface="黑体" panose="02010609060101010101" pitchFamily="49" charset="-122"/>
              </a:rPr>
              <a:t>教师素养，学生主体</a:t>
            </a:r>
          </a:p>
          <a:p>
            <a:pPr eaLnBrk="0" hangingPunct="0">
              <a:buFont typeface="Arial" panose="020B0604020202020204" pitchFamily="34" charset="0"/>
              <a:buNone/>
            </a:pPr>
            <a:endParaRPr lang="en-US" altLang="zh-CN" sz="3600" b="1">
              <a:latin typeface="黑体" panose="02010609060101010101" pitchFamily="49" charset="-122"/>
              <a:ea typeface="黑体" panose="02010609060101010101" pitchFamily="49" charset="-122"/>
              <a:sym typeface="宋体" panose="02010600030101010101" pitchFamily="2" charset="-122"/>
            </a:endParaRPr>
          </a:p>
          <a:p>
            <a:pPr eaLnBrk="0" hangingPunct="0">
              <a:buFont typeface="Arial" panose="020B0604020202020204" pitchFamily="34" charset="0"/>
              <a:buNone/>
            </a:pPr>
            <a:r>
              <a:rPr lang="zh-CN" altLang="en-US" sz="3600" b="1">
                <a:latin typeface="黑体" panose="02010609060101010101" pitchFamily="49" charset="-122"/>
                <a:ea typeface="黑体" panose="02010609060101010101" pitchFamily="49" charset="-122"/>
                <a:sym typeface="宋体" panose="02010600030101010101" pitchFamily="2" charset="-122"/>
              </a:rPr>
              <a:t> “打铁尚需自身硬！”</a:t>
            </a:r>
          </a:p>
          <a:p>
            <a:pPr eaLnBrk="0" hangingPunct="0">
              <a:buFont typeface="Arial" panose="020B0604020202020204" pitchFamily="34" charset="0"/>
              <a:buNone/>
            </a:pPr>
            <a:r>
              <a:rPr lang="zh-CN" altLang="en-US" sz="3600" b="1">
                <a:latin typeface="黑体" panose="02010609060101010101" pitchFamily="49" charset="-122"/>
                <a:ea typeface="黑体" panose="02010609060101010101" pitchFamily="49" charset="-122"/>
                <a:sym typeface="宋体" panose="02010600030101010101" pitchFamily="2" charset="-122"/>
              </a:rPr>
              <a:t>     </a:t>
            </a:r>
            <a:r>
              <a:rPr lang="zh-CN" altLang="en-US" sz="3600" b="1">
                <a:solidFill>
                  <a:srgbClr val="FF0000"/>
                </a:solidFill>
                <a:latin typeface="黑体" panose="02010609060101010101" pitchFamily="49" charset="-122"/>
                <a:ea typeface="黑体" panose="02010609060101010101" pitchFamily="49" charset="-122"/>
                <a:sym typeface="宋体" panose="02010600030101010101" pitchFamily="2" charset="-122"/>
              </a:rPr>
              <a:t>——专业素养是安身立命之本</a:t>
            </a:r>
          </a:p>
          <a:p>
            <a:pPr eaLnBrk="0" hangingPunct="0">
              <a:buFont typeface="Arial" panose="020B0604020202020204" pitchFamily="34" charset="0"/>
              <a:buNone/>
            </a:pPr>
            <a:r>
              <a:rPr lang="zh-CN" altLang="en-US" sz="3600" b="1">
                <a:latin typeface="黑体" panose="02010609060101010101" pitchFamily="49" charset="-122"/>
                <a:ea typeface="黑体" panose="02010609060101010101" pitchFamily="49" charset="-122"/>
                <a:sym typeface="宋体" panose="02010600030101010101" pitchFamily="2" charset="-122"/>
              </a:rPr>
              <a:t> “教师岂能不读书？”</a:t>
            </a:r>
          </a:p>
          <a:p>
            <a:pPr eaLnBrk="0" hangingPunct="0">
              <a:buFont typeface="Arial" panose="020B0604020202020204" pitchFamily="34" charset="0"/>
              <a:buNone/>
            </a:pPr>
            <a:r>
              <a:rPr lang="zh-CN" altLang="en-US" sz="3600" b="1">
                <a:latin typeface="黑体" panose="02010609060101010101" pitchFamily="49" charset="-122"/>
                <a:ea typeface="黑体" panose="02010609060101010101" pitchFamily="49" charset="-122"/>
                <a:sym typeface="宋体" panose="02010600030101010101" pitchFamily="2" charset="-122"/>
              </a:rPr>
              <a:t>     </a:t>
            </a:r>
            <a:r>
              <a:rPr lang="zh-CN" altLang="en-US" sz="3600" b="1">
                <a:solidFill>
                  <a:srgbClr val="FF0000"/>
                </a:solidFill>
                <a:latin typeface="黑体" panose="02010609060101010101" pitchFamily="49" charset="-122"/>
                <a:ea typeface="黑体" panose="02010609060101010101" pitchFamily="49" charset="-122"/>
                <a:sym typeface="宋体" panose="02010600030101010101" pitchFamily="2" charset="-122"/>
              </a:rPr>
              <a:t>——阅读与思考是提升专业素养的重要途径</a:t>
            </a:r>
          </a:p>
          <a:p>
            <a:pPr algn="ctr" eaLnBrk="0" hangingPunct="0">
              <a:buFont typeface="Arial" panose="020B0604020202020204" pitchFamily="34" charset="0"/>
              <a:buNone/>
            </a:pPr>
            <a:endParaRPr lang="zh-CN" altLang="en-US" sz="3600">
              <a:latin typeface="黑体" panose="02010609060101010101" pitchFamily="49" charset="-122"/>
              <a:ea typeface="黑体" panose="02010609060101010101" pitchFamily="49" charset="-122"/>
            </a:endParaRPr>
          </a:p>
          <a:p>
            <a:pPr algn="ctr" eaLnBrk="0" hangingPunct="0">
              <a:buFont typeface="Arial" panose="020B0604020202020204" pitchFamily="34" charset="0"/>
              <a:buNone/>
            </a:pPr>
            <a:endParaRPr lang="en-US" altLang="zh-CN" sz="3600">
              <a:solidFill>
                <a:srgbClr val="CC0000"/>
              </a:solidFill>
              <a:latin typeface="黑体" panose="02010609060101010101" pitchFamily="49" charset="-122"/>
              <a:ea typeface="黑体" panose="02010609060101010101" pitchFamily="49" charset="-122"/>
            </a:endParaRPr>
          </a:p>
        </p:txBody>
      </p:sp>
      <p:sp>
        <p:nvSpPr>
          <p:cNvPr id="4" name="直接连接符 467975"/>
          <p:cNvSpPr>
            <a:spLocks noChangeShapeType="1"/>
          </p:cNvSpPr>
          <p:nvPr/>
        </p:nvSpPr>
        <p:spPr bwMode="auto">
          <a:xfrm flipH="1">
            <a:off x="0" y="3751263"/>
            <a:ext cx="1665288" cy="2878137"/>
          </a:xfrm>
          <a:prstGeom prst="line">
            <a:avLst/>
          </a:prstGeom>
          <a:noFill/>
          <a:ln w="9525">
            <a:solidFill>
              <a:schemeClr val="accent1">
                <a:alpha val="39999"/>
              </a:schemeClr>
            </a:solidFill>
            <a:roun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3836855314"/>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Rot="1" noChangeArrowheads="1"/>
          </p:cNvSpPr>
          <p:nvPr>
            <p:ph type="title" idx="4294967295"/>
          </p:nvPr>
        </p:nvSpPr>
        <p:spPr>
          <a:xfrm>
            <a:off x="0" y="981075"/>
            <a:ext cx="8721725" cy="3240013"/>
          </a:xfrm>
          <a:noFill/>
        </p:spPr>
        <p:txBody>
          <a:bodyPr lIns="91374" tIns="45688" rIns="91374" bIns="45688" anchor="t"/>
          <a:lstStyle/>
          <a:p>
            <a:pPr marL="523875" indent="-523875" defTabSz="912813" eaLnBrk="1" hangingPunct="1">
              <a:spcBef>
                <a:spcPct val="20000"/>
              </a:spcBef>
              <a:buClr>
                <a:schemeClr val="hlink"/>
              </a:buClr>
              <a:buSzPct val="70000"/>
              <a:buFont typeface="Wingdings" panose="05000000000000000000" pitchFamily="2" charset="2"/>
              <a:buNone/>
            </a:pPr>
            <a:r>
              <a:rPr lang="zh-CN" altLang="en-US" u="sng" dirty="0" smtClean="0">
                <a:solidFill>
                  <a:srgbClr val="002060"/>
                </a:solidFill>
                <a:latin typeface="黑体" panose="02010609060101010101" pitchFamily="49" charset="-122"/>
              </a:rPr>
              <a:t>三、</a:t>
            </a:r>
            <a:r>
              <a:rPr lang="en-US" altLang="zh-CN" sz="4800" dirty="0" smtClean="0">
                <a:solidFill>
                  <a:srgbClr val="CC0000"/>
                </a:solidFill>
              </a:rPr>
              <a:t>2018</a:t>
            </a:r>
            <a:r>
              <a:rPr lang="zh-CN" altLang="en-US" sz="4800" dirty="0" smtClean="0">
                <a:solidFill>
                  <a:srgbClr val="CC0000"/>
                </a:solidFill>
              </a:rPr>
              <a:t>年高考一轮复习策略</a:t>
            </a:r>
            <a:r>
              <a:rPr lang="en-US" altLang="zh-CN" sz="4800" dirty="0" smtClean="0">
                <a:solidFill>
                  <a:srgbClr val="CC0000"/>
                </a:solidFill>
              </a:rPr>
              <a:t/>
            </a:r>
            <a:br>
              <a:rPr lang="en-US" altLang="zh-CN" sz="4800" dirty="0" smtClean="0">
                <a:solidFill>
                  <a:srgbClr val="CC0000"/>
                </a:solidFill>
              </a:rPr>
            </a:br>
            <a:r>
              <a:rPr lang="en-US" altLang="zh-CN" sz="4800" dirty="0" smtClean="0">
                <a:ea typeface="隶书" panose="02010509060101010101" charset="-122"/>
              </a:rPr>
              <a:t>——</a:t>
            </a:r>
            <a:r>
              <a:rPr lang="zh-CN" altLang="en-US" sz="4800" dirty="0" smtClean="0">
                <a:ea typeface="隶书" panose="02010509060101010101" charset="-122"/>
              </a:rPr>
              <a:t>精</a:t>
            </a:r>
            <a:r>
              <a:rPr lang="zh-CN" altLang="en-US" sz="4800" dirty="0">
                <a:ea typeface="隶书" panose="02010509060101010101" charset="-122"/>
              </a:rPr>
              <a:t>准出击  精致突破</a:t>
            </a:r>
            <a:endParaRPr lang="zh-CN" altLang="en-US" sz="4800" dirty="0" smtClean="0">
              <a:solidFill>
                <a:srgbClr val="CC0000"/>
              </a:solidFill>
            </a:endParaRPr>
          </a:p>
        </p:txBody>
      </p:sp>
    </p:spTree>
    <p:extLst>
      <p:ext uri="{BB962C8B-B14F-4D97-AF65-F5344CB8AC3E}">
        <p14:creationId xmlns:p14="http://schemas.microsoft.com/office/powerpoint/2010/main" val="1875842108"/>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ext Box 4"/>
          <p:cNvSpPr txBox="1">
            <a:spLocks noChangeArrowheads="1"/>
          </p:cNvSpPr>
          <p:nvPr/>
        </p:nvSpPr>
        <p:spPr bwMode="auto">
          <a:xfrm>
            <a:off x="0" y="0"/>
            <a:ext cx="8675688"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Font typeface="Arial" panose="020B0604020202020204" pitchFamily="34" charset="0"/>
              <a:buNone/>
            </a:pPr>
            <a:endParaRPr lang="zh-CN" altLang="en-US" sz="4000" b="1" dirty="0">
              <a:solidFill>
                <a:srgbClr val="0000FF"/>
              </a:solidFill>
              <a:ea typeface="黑体" panose="02010609060101010101" pitchFamily="49" charset="-122"/>
            </a:endParaRPr>
          </a:p>
          <a:p>
            <a:pPr eaLnBrk="1" hangingPunct="1">
              <a:buFont typeface="Arial" panose="020B0604020202020204" pitchFamily="34" charset="0"/>
              <a:buNone/>
            </a:pPr>
            <a:r>
              <a:rPr lang="en-US" altLang="zh-CN" sz="3600" b="1" dirty="0">
                <a:latin typeface="黑体" panose="02010609060101010101" pitchFamily="49" charset="-122"/>
                <a:ea typeface="黑体" panose="02010609060101010101" pitchFamily="49" charset="-122"/>
              </a:rPr>
              <a:t>1</a:t>
            </a:r>
            <a:r>
              <a:rPr lang="zh-CN" altLang="en-US" sz="3600" b="1" dirty="0">
                <a:latin typeface="黑体" panose="02010609060101010101" pitchFamily="49" charset="-122"/>
                <a:ea typeface="黑体" panose="02010609060101010101" pitchFamily="49" charset="-122"/>
              </a:rPr>
              <a:t>、高三整体计划</a:t>
            </a:r>
            <a:r>
              <a:rPr lang="zh-CN" altLang="en-US" sz="3600" b="1" dirty="0">
                <a:solidFill>
                  <a:srgbClr val="FF3300"/>
                </a:solidFill>
                <a:latin typeface="黑体" panose="02010609060101010101" pitchFamily="49" charset="-122"/>
                <a:ea typeface="黑体" panose="02010609060101010101" pitchFamily="49" charset="-122"/>
              </a:rPr>
              <a:t/>
            </a:r>
            <a:br>
              <a:rPr lang="zh-CN" altLang="en-US" sz="3600" b="1" dirty="0">
                <a:solidFill>
                  <a:srgbClr val="FF3300"/>
                </a:solidFill>
                <a:latin typeface="黑体" panose="02010609060101010101" pitchFamily="49" charset="-122"/>
                <a:ea typeface="黑体" panose="02010609060101010101" pitchFamily="49" charset="-122"/>
              </a:rPr>
            </a:br>
            <a:r>
              <a:rPr lang="zh-CN" altLang="en-US" sz="3600" b="1" u="sng" dirty="0">
                <a:latin typeface="黑体" panose="02010609060101010101" pitchFamily="49" charset="-122"/>
                <a:ea typeface="黑体" panose="02010609060101010101" pitchFamily="49" charset="-122"/>
                <a:hlinkClick r:id="rId2" action="ppaction://hlinkfile"/>
              </a:rPr>
              <a:t>一轮（</a:t>
            </a:r>
            <a:r>
              <a:rPr lang="en-US" altLang="zh-CN" sz="3600" b="1" u="sng" dirty="0">
                <a:latin typeface="黑体" panose="02010609060101010101" pitchFamily="49" charset="-122"/>
                <a:ea typeface="黑体" panose="02010609060101010101" pitchFamily="49" charset="-122"/>
                <a:hlinkClick r:id="rId2" action="ppaction://hlinkfile"/>
              </a:rPr>
              <a:t>2017</a:t>
            </a:r>
            <a:r>
              <a:rPr lang="zh-CN" altLang="en-US" sz="3600" b="1" u="sng" dirty="0">
                <a:latin typeface="黑体" panose="02010609060101010101" pitchFamily="49" charset="-122"/>
                <a:ea typeface="黑体" panose="02010609060101010101" pitchFamily="49" charset="-122"/>
                <a:hlinkClick r:id="rId2" action="ppaction://hlinkfile"/>
              </a:rPr>
              <a:t>年</a:t>
            </a:r>
            <a:r>
              <a:rPr lang="en-US" altLang="zh-CN" sz="3600" b="1" u="sng" dirty="0">
                <a:latin typeface="黑体" panose="02010609060101010101" pitchFamily="49" charset="-122"/>
                <a:ea typeface="黑体" panose="02010609060101010101" pitchFamily="49" charset="-122"/>
                <a:hlinkClick r:id="rId2" action="ppaction://hlinkfile"/>
              </a:rPr>
              <a:t>8</a:t>
            </a:r>
            <a:r>
              <a:rPr lang="zh-CN" altLang="en-US" sz="3600" b="1" u="sng" dirty="0">
                <a:latin typeface="黑体" panose="02010609060101010101" pitchFamily="49" charset="-122"/>
                <a:ea typeface="黑体" panose="02010609060101010101" pitchFamily="49" charset="-122"/>
                <a:hlinkClick r:id="rId2" action="ppaction://hlinkfile"/>
              </a:rPr>
              <a:t>月上旬</a:t>
            </a:r>
            <a:r>
              <a:rPr lang="en-US" altLang="zh-CN" sz="3600" b="1" u="sng" dirty="0">
                <a:latin typeface="黑体" panose="02010609060101010101" pitchFamily="49" charset="-122"/>
                <a:ea typeface="黑体" panose="02010609060101010101" pitchFamily="49" charset="-122"/>
                <a:hlinkClick r:id="rId2" action="ppaction://hlinkfile"/>
              </a:rPr>
              <a:t>-2018</a:t>
            </a:r>
            <a:r>
              <a:rPr lang="zh-CN" altLang="en-US" sz="3600" b="1" u="sng" dirty="0">
                <a:latin typeface="黑体" panose="02010609060101010101" pitchFamily="49" charset="-122"/>
                <a:ea typeface="黑体" panose="02010609060101010101" pitchFamily="49" charset="-122"/>
                <a:hlinkClick r:id="rId2" action="ppaction://hlinkfile"/>
              </a:rPr>
              <a:t>年</a:t>
            </a:r>
            <a:r>
              <a:rPr lang="en-US" altLang="zh-CN" sz="3600" b="1" u="sng" dirty="0">
                <a:latin typeface="黑体" panose="02010609060101010101" pitchFamily="49" charset="-122"/>
                <a:ea typeface="黑体" panose="02010609060101010101" pitchFamily="49" charset="-122"/>
                <a:hlinkClick r:id="rId2" action="ppaction://hlinkfile"/>
              </a:rPr>
              <a:t>2</a:t>
            </a:r>
            <a:r>
              <a:rPr lang="zh-CN" altLang="en-US" sz="3600" b="1" u="sng" dirty="0">
                <a:latin typeface="黑体" panose="02010609060101010101" pitchFamily="49" charset="-122"/>
                <a:ea typeface="黑体" panose="02010609060101010101" pitchFamily="49" charset="-122"/>
                <a:hlinkClick r:id="rId2" action="ppaction://hlinkfile"/>
              </a:rPr>
              <a:t>月中旬）</a:t>
            </a:r>
            <a:br>
              <a:rPr lang="zh-CN" altLang="en-US" sz="3600" b="1" u="sng" dirty="0">
                <a:latin typeface="黑体" panose="02010609060101010101" pitchFamily="49" charset="-122"/>
                <a:ea typeface="黑体" panose="02010609060101010101" pitchFamily="49" charset="-122"/>
                <a:hlinkClick r:id="rId2" action="ppaction://hlinkfile"/>
              </a:rPr>
            </a:br>
            <a:r>
              <a:rPr lang="zh-CN" altLang="en-US" sz="3600" b="1" dirty="0">
                <a:latin typeface="黑体" panose="02010609060101010101" pitchFamily="49" charset="-122"/>
                <a:ea typeface="黑体" panose="02010609060101010101" pitchFamily="49" charset="-122"/>
              </a:rPr>
              <a:t>通史复习，夯基提能。</a:t>
            </a:r>
          </a:p>
          <a:p>
            <a:pPr eaLnBrk="1" hangingPunct="1">
              <a:buFont typeface="Arial" panose="020B0604020202020204" pitchFamily="34" charset="0"/>
              <a:buNone/>
            </a:pPr>
            <a:r>
              <a:rPr lang="zh-CN" altLang="en-US" sz="3600" b="1" dirty="0">
                <a:latin typeface="黑体" panose="02010609060101010101" pitchFamily="49" charset="-122"/>
                <a:ea typeface="黑体" panose="02010609060101010101" pitchFamily="49" charset="-122"/>
              </a:rPr>
              <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二轮（</a:t>
            </a:r>
            <a:r>
              <a:rPr lang="en-US" altLang="zh-CN" sz="3600" b="1" dirty="0">
                <a:latin typeface="黑体" panose="02010609060101010101" pitchFamily="49" charset="-122"/>
                <a:ea typeface="黑体" panose="02010609060101010101" pitchFamily="49" charset="-122"/>
              </a:rPr>
              <a:t>2018</a:t>
            </a:r>
            <a:r>
              <a:rPr lang="zh-CN" altLang="en-US" sz="3600" b="1" dirty="0">
                <a:latin typeface="黑体" panose="02010609060101010101" pitchFamily="49" charset="-122"/>
                <a:ea typeface="黑体" panose="02010609060101010101" pitchFamily="49" charset="-122"/>
              </a:rPr>
              <a:t>年</a:t>
            </a:r>
            <a:r>
              <a:rPr lang="en-US" altLang="zh-CN" sz="3600" b="1" dirty="0">
                <a:latin typeface="黑体" panose="02010609060101010101" pitchFamily="49" charset="-122"/>
                <a:ea typeface="黑体" panose="02010609060101010101" pitchFamily="49" charset="-122"/>
              </a:rPr>
              <a:t>2</a:t>
            </a:r>
            <a:r>
              <a:rPr lang="zh-CN" altLang="en-US" sz="3600" b="1" dirty="0">
                <a:latin typeface="黑体" panose="02010609060101010101" pitchFamily="49" charset="-122"/>
                <a:ea typeface="黑体" panose="02010609060101010101" pitchFamily="49" charset="-122"/>
              </a:rPr>
              <a:t>月中旬</a:t>
            </a:r>
            <a:r>
              <a:rPr lang="en-US" altLang="zh-CN" sz="3600" b="1" dirty="0">
                <a:latin typeface="黑体" panose="02010609060101010101" pitchFamily="49" charset="-122"/>
                <a:ea typeface="黑体" panose="02010609060101010101" pitchFamily="49" charset="-122"/>
              </a:rPr>
              <a:t>-4</a:t>
            </a:r>
            <a:r>
              <a:rPr lang="zh-CN" altLang="en-US" sz="3600" b="1" dirty="0">
                <a:latin typeface="黑体" panose="02010609060101010101" pitchFamily="49" charset="-122"/>
                <a:ea typeface="黑体" panose="02010609060101010101" pitchFamily="49" charset="-122"/>
              </a:rPr>
              <a:t>月下旬）      </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小专题突破，融会贯通。</a:t>
            </a:r>
          </a:p>
          <a:p>
            <a:pPr eaLnBrk="1" hangingPunct="1">
              <a:buFont typeface="Arial" panose="020B0604020202020204" pitchFamily="34" charset="0"/>
              <a:buNone/>
            </a:pPr>
            <a:r>
              <a:rPr lang="zh-CN" altLang="en-US" sz="3600" b="1" dirty="0">
                <a:latin typeface="黑体" panose="02010609060101010101" pitchFamily="49" charset="-122"/>
                <a:ea typeface="黑体" panose="02010609060101010101" pitchFamily="49" charset="-122"/>
              </a:rPr>
              <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三轮（</a:t>
            </a:r>
            <a:r>
              <a:rPr lang="en-US" altLang="zh-CN" sz="3600" b="1" dirty="0">
                <a:latin typeface="黑体" panose="02010609060101010101" pitchFamily="49" charset="-122"/>
                <a:ea typeface="黑体" panose="02010609060101010101" pitchFamily="49" charset="-122"/>
              </a:rPr>
              <a:t>2018</a:t>
            </a:r>
            <a:r>
              <a:rPr lang="zh-CN" altLang="en-US" sz="3600" b="1" dirty="0">
                <a:latin typeface="黑体" panose="02010609060101010101" pitchFamily="49" charset="-122"/>
                <a:ea typeface="黑体" panose="02010609060101010101" pitchFamily="49" charset="-122"/>
              </a:rPr>
              <a:t>年</a:t>
            </a:r>
            <a:r>
              <a:rPr lang="en-US" altLang="zh-CN" sz="3600" b="1" dirty="0">
                <a:latin typeface="黑体" panose="02010609060101010101" pitchFamily="49" charset="-122"/>
                <a:ea typeface="黑体" panose="02010609060101010101" pitchFamily="49" charset="-122"/>
              </a:rPr>
              <a:t>4</a:t>
            </a:r>
            <a:r>
              <a:rPr lang="zh-CN" altLang="en-US" sz="3600" b="1" dirty="0">
                <a:latin typeface="黑体" panose="02010609060101010101" pitchFamily="49" charset="-122"/>
                <a:ea typeface="黑体" panose="02010609060101010101" pitchFamily="49" charset="-122"/>
              </a:rPr>
              <a:t>月下旬到</a:t>
            </a:r>
            <a:r>
              <a:rPr lang="en-US" altLang="zh-CN" sz="3600" b="1" dirty="0">
                <a:latin typeface="黑体" panose="02010609060101010101" pitchFamily="49" charset="-122"/>
                <a:ea typeface="黑体" panose="02010609060101010101" pitchFamily="49" charset="-122"/>
              </a:rPr>
              <a:t>5</a:t>
            </a:r>
            <a:r>
              <a:rPr lang="zh-CN" altLang="en-US" sz="3600" b="1" dirty="0">
                <a:latin typeface="黑体" panose="02010609060101010101" pitchFamily="49" charset="-122"/>
                <a:ea typeface="黑体" panose="02010609060101010101" pitchFamily="49" charset="-122"/>
              </a:rPr>
              <a:t>月下旬）     </a:t>
            </a:r>
            <a:br>
              <a:rPr lang="zh-CN" altLang="en-US" sz="3600" b="1" dirty="0">
                <a:latin typeface="黑体" panose="02010609060101010101" pitchFamily="49" charset="-122"/>
                <a:ea typeface="黑体" panose="02010609060101010101" pitchFamily="49" charset="-122"/>
              </a:rPr>
            </a:br>
            <a:r>
              <a:rPr lang="zh-CN" altLang="en-US" sz="3600" b="1" dirty="0">
                <a:latin typeface="黑体" panose="02010609060101010101" pitchFamily="49" charset="-122"/>
                <a:ea typeface="黑体" panose="02010609060101010101" pitchFamily="49" charset="-122"/>
              </a:rPr>
              <a:t>回归考点，由学变考。</a:t>
            </a:r>
            <a:r>
              <a:rPr lang="zh-CN" altLang="en-US" sz="3600" b="1" dirty="0"/>
              <a:t/>
            </a:r>
            <a:br>
              <a:rPr lang="zh-CN" altLang="en-US" sz="3600" b="1" dirty="0"/>
            </a:br>
            <a:r>
              <a:rPr lang="zh-CN" altLang="en-US" sz="3600" b="1" dirty="0"/>
              <a:t/>
            </a:r>
            <a:br>
              <a:rPr lang="zh-CN" altLang="en-US" sz="3600" b="1" dirty="0"/>
            </a:br>
            <a:endParaRPr lang="zh-CN" altLang="en-US" sz="3600" b="1" dirty="0"/>
          </a:p>
        </p:txBody>
      </p:sp>
      <p:sp>
        <p:nvSpPr>
          <p:cNvPr id="3" name="Rectangle 3"/>
          <p:cNvSpPr txBox="1">
            <a:spLocks noChangeArrowheads="1"/>
          </p:cNvSpPr>
          <p:nvPr/>
        </p:nvSpPr>
        <p:spPr bwMode="auto">
          <a:xfrm>
            <a:off x="107504" y="116632"/>
            <a:ext cx="6346127"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eaLnBrk="1" hangingPunct="1">
              <a:buFont typeface="Arial" panose="020B0604020202020204" pitchFamily="34" charset="0"/>
              <a:buNone/>
            </a:pPr>
            <a:r>
              <a:rPr lang="zh-CN" altLang="en-US" sz="3600" u="sng" dirty="0">
                <a:solidFill>
                  <a:srgbClr val="FF0000"/>
                </a:solidFill>
                <a:latin typeface="+mj-ea"/>
                <a:ea typeface="+mj-ea"/>
                <a:sym typeface="+mn-ea"/>
              </a:rPr>
              <a:t>策略</a:t>
            </a:r>
            <a:r>
              <a:rPr lang="zh-CN" altLang="en-US" sz="3600" u="sng" dirty="0" smtClean="0">
                <a:solidFill>
                  <a:srgbClr val="FF0000"/>
                </a:solidFill>
                <a:latin typeface="+mj-ea"/>
                <a:ea typeface="+mj-ea"/>
                <a:sym typeface="+mn-ea"/>
              </a:rPr>
              <a:t>一</a:t>
            </a:r>
            <a:r>
              <a:rPr lang="zh-CN" altLang="en-US" sz="3600" u="sng" dirty="0">
                <a:solidFill>
                  <a:srgbClr val="FF0000"/>
                </a:solidFill>
                <a:latin typeface="+mj-ea"/>
                <a:ea typeface="+mj-ea"/>
                <a:sym typeface="+mn-ea"/>
              </a:rPr>
              <a:t> </a:t>
            </a:r>
            <a:r>
              <a:rPr lang="zh-CN" altLang="en-US" sz="3600" u="sng" dirty="0" smtClean="0">
                <a:solidFill>
                  <a:srgbClr val="FF0000"/>
                </a:solidFill>
                <a:latin typeface="+mj-ea"/>
                <a:ea typeface="+mj-ea"/>
              </a:rPr>
              <a:t>计划</a:t>
            </a:r>
            <a:r>
              <a:rPr lang="zh-CN" altLang="en-US" sz="3600" u="sng" dirty="0">
                <a:solidFill>
                  <a:srgbClr val="FF0000"/>
                </a:solidFill>
                <a:latin typeface="+mj-ea"/>
                <a:ea typeface="+mj-ea"/>
              </a:rPr>
              <a:t>引领，方向清晰</a:t>
            </a:r>
          </a:p>
        </p:txBody>
      </p:sp>
    </p:spTree>
    <p:extLst>
      <p:ext uri="{BB962C8B-B14F-4D97-AF65-F5344CB8AC3E}">
        <p14:creationId xmlns:p14="http://schemas.microsoft.com/office/powerpoint/2010/main" val="18241515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02754">
                                            <p:txEl>
                                              <p:pRg st="1" end="1"/>
                                            </p:txEl>
                                          </p:spTgt>
                                        </p:tgtEl>
                                        <p:attrNameLst>
                                          <p:attrName>style.visibility</p:attrName>
                                        </p:attrNameLst>
                                      </p:cBhvr>
                                      <p:to>
                                        <p:strVal val="visible"/>
                                      </p:to>
                                    </p:set>
                                    <p:anim calcmode="lin" valueType="num">
                                      <p:cBhvr additive="base">
                                        <p:cTn id="7" dur="500" fill="hold"/>
                                        <p:tgtEl>
                                          <p:spTgt spid="20275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02754">
                                            <p:txEl>
                                              <p:pRg st="2" end="2"/>
                                            </p:txEl>
                                          </p:spTgt>
                                        </p:tgtEl>
                                        <p:attrNameLst>
                                          <p:attrName>style.visibility</p:attrName>
                                        </p:attrNameLst>
                                      </p:cBhvr>
                                      <p:to>
                                        <p:strVal val="visible"/>
                                      </p:to>
                                    </p:set>
                                    <p:anim calcmode="lin" valueType="num">
                                      <p:cBhvr additive="base">
                                        <p:cTn id="13" dur="500" fill="hold"/>
                                        <p:tgtEl>
                                          <p:spTgt spid="20275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02754">
                                            <p:txEl>
                                              <p:pRg st="3" end="3"/>
                                            </p:txEl>
                                          </p:spTgt>
                                        </p:tgtEl>
                                        <p:attrNameLst>
                                          <p:attrName>style.visibility</p:attrName>
                                        </p:attrNameLst>
                                      </p:cBhvr>
                                      <p:to>
                                        <p:strVal val="visible"/>
                                      </p:to>
                                    </p:set>
                                    <p:anim calcmode="lin" valueType="num">
                                      <p:cBhvr additive="base">
                                        <p:cTn id="19" dur="500" fill="hold"/>
                                        <p:tgtEl>
                                          <p:spTgt spid="2027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Text Box 6"/>
          <p:cNvSpPr txBox="1">
            <a:spLocks noChangeArrowheads="1"/>
          </p:cNvSpPr>
          <p:nvPr/>
        </p:nvSpPr>
        <p:spPr bwMode="auto">
          <a:xfrm>
            <a:off x="684213" y="1628775"/>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anose="020F0704030504030204" pitchFamily="34" charset="0"/>
                <a:ea typeface="黑体" panose="02010609060101010101" pitchFamily="49" charset="-122"/>
              </a:defRPr>
            </a:lvl1pPr>
            <a:lvl2pPr marL="742950" indent="-285750" eaLnBrk="0" hangingPunct="0">
              <a:spcBef>
                <a:spcPct val="20000"/>
              </a:spcBef>
              <a:buChar char="–"/>
              <a:defRPr sz="2800">
                <a:solidFill>
                  <a:schemeClr val="tx1"/>
                </a:solidFill>
                <a:latin typeface="Arial Rounded MT Bold" panose="020F0704030504030204" pitchFamily="34" charset="0"/>
                <a:ea typeface="黑体" panose="02010609060101010101" pitchFamily="49" charset="-122"/>
              </a:defRPr>
            </a:lvl2pPr>
            <a:lvl3pPr marL="1143000" indent="-228600" eaLnBrk="0" hangingPunct="0">
              <a:spcBef>
                <a:spcPct val="20000"/>
              </a:spcBef>
              <a:buChar char="•"/>
              <a:defRPr sz="2400">
                <a:solidFill>
                  <a:schemeClr val="tx1"/>
                </a:solidFill>
                <a:latin typeface="Arial Rounded MT Bold" panose="020F0704030504030204" pitchFamily="34" charset="0"/>
                <a:ea typeface="黑体" panose="02010609060101010101" pitchFamily="49" charset="-122"/>
              </a:defRPr>
            </a:lvl3pPr>
            <a:lvl4pPr marL="16002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4pPr>
            <a:lvl5pPr marL="20574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9pPr>
          </a:lstStyle>
          <a:p>
            <a:pPr>
              <a:spcBef>
                <a:spcPct val="0"/>
              </a:spcBef>
              <a:buFontTx/>
              <a:buNone/>
            </a:pPr>
            <a:r>
              <a:rPr lang="zh-CN" altLang="en-US" b="1"/>
              <a:t>（</a:t>
            </a:r>
            <a:r>
              <a:rPr lang="en-US" altLang="zh-CN" b="1"/>
              <a:t>1</a:t>
            </a:r>
            <a:r>
              <a:rPr lang="zh-CN" altLang="en-US" b="1"/>
              <a:t>）结构上，整个一轮复习按照大通史和小专题相结合的原则。</a:t>
            </a:r>
          </a:p>
        </p:txBody>
      </p:sp>
      <p:sp>
        <p:nvSpPr>
          <p:cNvPr id="140292" name="Text Box 5"/>
          <p:cNvSpPr txBox="1">
            <a:spLocks noChangeArrowheads="1"/>
          </p:cNvSpPr>
          <p:nvPr/>
        </p:nvSpPr>
        <p:spPr bwMode="auto">
          <a:xfrm>
            <a:off x="539750" y="3068638"/>
            <a:ext cx="80010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anose="020F0704030504030204" pitchFamily="34" charset="0"/>
                <a:ea typeface="黑体" panose="02010609060101010101" pitchFamily="49" charset="-122"/>
              </a:defRPr>
            </a:lvl1pPr>
            <a:lvl2pPr marL="742950" indent="-285750" eaLnBrk="0" hangingPunct="0">
              <a:spcBef>
                <a:spcPct val="20000"/>
              </a:spcBef>
              <a:buChar char="–"/>
              <a:defRPr sz="2800">
                <a:solidFill>
                  <a:schemeClr val="tx1"/>
                </a:solidFill>
                <a:latin typeface="Arial Rounded MT Bold" panose="020F0704030504030204" pitchFamily="34" charset="0"/>
                <a:ea typeface="黑体" panose="02010609060101010101" pitchFamily="49" charset="-122"/>
              </a:defRPr>
            </a:lvl2pPr>
            <a:lvl3pPr marL="1143000" indent="-228600" eaLnBrk="0" hangingPunct="0">
              <a:spcBef>
                <a:spcPct val="20000"/>
              </a:spcBef>
              <a:buChar char="•"/>
              <a:defRPr sz="2400">
                <a:solidFill>
                  <a:schemeClr val="tx1"/>
                </a:solidFill>
                <a:latin typeface="Arial Rounded MT Bold" panose="020F0704030504030204" pitchFamily="34" charset="0"/>
                <a:ea typeface="黑体" panose="02010609060101010101" pitchFamily="49" charset="-122"/>
              </a:defRPr>
            </a:lvl3pPr>
            <a:lvl4pPr marL="16002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4pPr>
            <a:lvl5pPr marL="20574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9pPr>
          </a:lstStyle>
          <a:p>
            <a:pPr>
              <a:spcBef>
                <a:spcPct val="0"/>
              </a:spcBef>
              <a:buFontTx/>
              <a:buNone/>
            </a:pPr>
            <a:r>
              <a:rPr lang="zh-CN" altLang="en-US" b="1" dirty="0">
                <a:ea typeface="宋体" panose="02010600030101010101" pitchFamily="2" charset="-122"/>
              </a:rPr>
              <a:t>   </a:t>
            </a:r>
            <a:r>
              <a:rPr lang="zh-CN" altLang="en-US" b="1" dirty="0">
                <a:latin typeface="黑体" panose="02010609060101010101" pitchFamily="49" charset="-122"/>
              </a:rPr>
              <a:t>（</a:t>
            </a:r>
            <a:r>
              <a:rPr lang="en-US" altLang="zh-CN" b="1" dirty="0">
                <a:latin typeface="黑体" panose="02010609060101010101" pitchFamily="49" charset="-122"/>
              </a:rPr>
              <a:t>2</a:t>
            </a:r>
            <a:r>
              <a:rPr lang="zh-CN" altLang="en-US" b="1" dirty="0">
                <a:latin typeface="黑体" panose="02010609060101010101" pitchFamily="49" charset="-122"/>
              </a:rPr>
              <a:t>）内容上</a:t>
            </a:r>
            <a:r>
              <a:rPr lang="zh-CN" altLang="en-US" b="1" dirty="0">
                <a:ea typeface="宋体" panose="02010600030101010101" pitchFamily="2" charset="-122"/>
              </a:rPr>
              <a:t>，</a:t>
            </a:r>
          </a:p>
          <a:p>
            <a:pPr>
              <a:spcBef>
                <a:spcPct val="0"/>
              </a:spcBef>
              <a:buFontTx/>
              <a:buNone/>
            </a:pPr>
            <a:r>
              <a:rPr lang="zh-CN" altLang="en-US" b="1" dirty="0">
                <a:ea typeface="宋体" panose="02010600030101010101" pitchFamily="2" charset="-122"/>
              </a:rPr>
              <a:t>   </a:t>
            </a:r>
            <a:r>
              <a:rPr lang="zh-CN" altLang="en-US" b="1" dirty="0">
                <a:latin typeface="黑体" panose="02010609060101010101" pitchFamily="49" charset="-122"/>
              </a:rPr>
              <a:t>每个单元分：</a:t>
            </a:r>
            <a:r>
              <a:rPr lang="zh-CN" altLang="en-US" b="1" dirty="0">
                <a:solidFill>
                  <a:srgbClr val="FF0000"/>
                </a:solidFill>
                <a:latin typeface="黑体" panose="02010609060101010101" pitchFamily="49" charset="-122"/>
              </a:rPr>
              <a:t>专题特征、知识结构、时空定位</a:t>
            </a:r>
            <a:r>
              <a:rPr lang="zh-CN" altLang="en-US" b="1" dirty="0" smtClean="0">
                <a:solidFill>
                  <a:srgbClr val="FF0000"/>
                </a:solidFill>
                <a:latin typeface="黑体" panose="02010609060101010101" pitchFamily="49" charset="-122"/>
              </a:rPr>
              <a:t>、</a:t>
            </a:r>
            <a:r>
              <a:rPr lang="zh-CN" altLang="en-US" b="1" dirty="0">
                <a:solidFill>
                  <a:srgbClr val="FF0000"/>
                </a:solidFill>
                <a:latin typeface="黑体" panose="02010609060101010101" pitchFamily="49" charset="-122"/>
              </a:rPr>
              <a:t>研究纲领、</a:t>
            </a:r>
            <a:r>
              <a:rPr lang="zh-CN" altLang="en-US" b="1" dirty="0" smtClean="0">
                <a:solidFill>
                  <a:srgbClr val="FF0000"/>
                </a:solidFill>
                <a:latin typeface="黑体" panose="02010609060101010101" pitchFamily="49" charset="-122"/>
              </a:rPr>
              <a:t>课</a:t>
            </a:r>
            <a:r>
              <a:rPr lang="zh-CN" altLang="en-US" b="1" dirty="0">
                <a:solidFill>
                  <a:srgbClr val="FF0000"/>
                </a:solidFill>
                <a:latin typeface="黑体" panose="02010609060101010101" pitchFamily="49" charset="-122"/>
              </a:rPr>
              <a:t>标解读</a:t>
            </a:r>
          </a:p>
          <a:p>
            <a:pPr>
              <a:spcBef>
                <a:spcPct val="0"/>
              </a:spcBef>
              <a:buFontTx/>
              <a:buNone/>
            </a:pPr>
            <a:r>
              <a:rPr lang="zh-CN" altLang="en-US" b="1" dirty="0">
                <a:latin typeface="黑体" panose="02010609060101010101" pitchFamily="49" charset="-122"/>
              </a:rPr>
              <a:t>  每个考点分</a:t>
            </a:r>
            <a:r>
              <a:rPr lang="zh-CN" altLang="en-US" b="1" dirty="0" smtClean="0">
                <a:solidFill>
                  <a:srgbClr val="FF0000"/>
                </a:solidFill>
                <a:latin typeface="黑体" panose="02010609060101010101" pitchFamily="49" charset="-122"/>
              </a:rPr>
              <a:t>：</a:t>
            </a:r>
            <a:r>
              <a:rPr lang="zh-CN" altLang="en-US" dirty="0" smtClean="0">
                <a:solidFill>
                  <a:srgbClr val="FF0000"/>
                </a:solidFill>
                <a:latin typeface="黑体" panose="02010609060101010101" pitchFamily="49" charset="-122"/>
              </a:rPr>
              <a:t>考</a:t>
            </a:r>
            <a:r>
              <a:rPr lang="zh-CN" altLang="en-US" dirty="0">
                <a:solidFill>
                  <a:srgbClr val="FF0000"/>
                </a:solidFill>
                <a:latin typeface="黑体" panose="02010609060101010101" pitchFamily="49" charset="-122"/>
              </a:rPr>
              <a:t>情解读</a:t>
            </a:r>
            <a:r>
              <a:rPr lang="zh-CN" altLang="en-US" dirty="0" smtClean="0">
                <a:solidFill>
                  <a:srgbClr val="FF0000"/>
                </a:solidFill>
                <a:latin typeface="黑体" panose="02010609060101010101" pitchFamily="49" charset="-122"/>
              </a:rPr>
              <a:t>、研读教材，核心突破、学术视野、</a:t>
            </a:r>
            <a:r>
              <a:rPr lang="zh-CN" altLang="en-US" dirty="0">
                <a:solidFill>
                  <a:srgbClr val="FF0000"/>
                </a:solidFill>
                <a:latin typeface="黑体" panose="02010609060101010101" pitchFamily="49" charset="-122"/>
              </a:rPr>
              <a:t>典题分析、习题演练</a:t>
            </a:r>
            <a:r>
              <a:rPr lang="zh-CN" altLang="en-US" b="1" dirty="0">
                <a:latin typeface="仿宋_GB2312" pitchFamily="49" charset="-122"/>
                <a:ea typeface="仿宋_GB2312" pitchFamily="49" charset="-122"/>
              </a:rPr>
              <a:t>几部分分别讲解</a:t>
            </a:r>
            <a:r>
              <a:rPr lang="en-US" altLang="zh-CN" b="1" dirty="0">
                <a:latin typeface="黑体" panose="02010609060101010101" pitchFamily="49" charset="-122"/>
              </a:rPr>
              <a:t>.</a:t>
            </a:r>
          </a:p>
          <a:p>
            <a:pPr>
              <a:spcBef>
                <a:spcPct val="0"/>
              </a:spcBef>
              <a:buFontTx/>
              <a:buNone/>
            </a:pPr>
            <a:r>
              <a:rPr lang="en-US" altLang="zh-CN" b="1" dirty="0">
                <a:ea typeface="宋体" panose="02010600030101010101" pitchFamily="2" charset="-122"/>
              </a:rPr>
              <a:t>   </a:t>
            </a:r>
            <a:endParaRPr lang="zh-CN" altLang="en-US" b="1" dirty="0">
              <a:ea typeface="宋体" panose="02010600030101010101" pitchFamily="2" charset="-122"/>
            </a:endParaRPr>
          </a:p>
        </p:txBody>
      </p:sp>
      <p:sp>
        <p:nvSpPr>
          <p:cNvPr id="140293" name="Text Box 4"/>
          <p:cNvSpPr txBox="1">
            <a:spLocks noChangeArrowheads="1"/>
          </p:cNvSpPr>
          <p:nvPr/>
        </p:nvSpPr>
        <p:spPr bwMode="auto">
          <a:xfrm>
            <a:off x="684213" y="404813"/>
            <a:ext cx="7848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Rounded MT Bold" panose="020F0704030504030204" pitchFamily="34" charset="0"/>
                <a:ea typeface="黑体" panose="02010609060101010101" pitchFamily="49" charset="-122"/>
              </a:defRPr>
            </a:lvl1pPr>
            <a:lvl2pPr marL="742950" indent="-285750" eaLnBrk="0" hangingPunct="0">
              <a:spcBef>
                <a:spcPct val="20000"/>
              </a:spcBef>
              <a:buChar char="–"/>
              <a:defRPr sz="2800">
                <a:solidFill>
                  <a:schemeClr val="tx1"/>
                </a:solidFill>
                <a:latin typeface="Arial Rounded MT Bold" panose="020F0704030504030204" pitchFamily="34" charset="0"/>
                <a:ea typeface="黑体" panose="02010609060101010101" pitchFamily="49" charset="-122"/>
              </a:defRPr>
            </a:lvl2pPr>
            <a:lvl3pPr marL="1143000" indent="-228600" eaLnBrk="0" hangingPunct="0">
              <a:spcBef>
                <a:spcPct val="20000"/>
              </a:spcBef>
              <a:buChar char="•"/>
              <a:defRPr sz="2400">
                <a:solidFill>
                  <a:schemeClr val="tx1"/>
                </a:solidFill>
                <a:latin typeface="Arial Rounded MT Bold" panose="020F0704030504030204" pitchFamily="34" charset="0"/>
                <a:ea typeface="黑体" panose="02010609060101010101" pitchFamily="49" charset="-122"/>
              </a:defRPr>
            </a:lvl3pPr>
            <a:lvl4pPr marL="16002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4pPr>
            <a:lvl5pPr marL="2057400" indent="-228600" eaLnBrk="0" hangingPunct="0">
              <a:spcBef>
                <a:spcPct val="20000"/>
              </a:spcBef>
              <a:buChar char="»"/>
              <a:defRPr sz="2000">
                <a:solidFill>
                  <a:schemeClr val="tx1"/>
                </a:solidFill>
                <a:latin typeface="Arial Rounded MT Bold" panose="020F0704030504030204" pitchFamily="34" charset="0"/>
                <a:ea typeface="黑体" panose="02010609060101010101" pitchFamily="49" charset="-122"/>
              </a:defRPr>
            </a:lvl5pPr>
            <a:lvl6pPr marL="25146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6pPr>
            <a:lvl7pPr marL="29718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7pPr>
            <a:lvl8pPr marL="34290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8pPr>
            <a:lvl9pPr marL="3886200" indent="-228600" eaLnBrk="0" fontAlgn="base" hangingPunct="0">
              <a:spcBef>
                <a:spcPct val="20000"/>
              </a:spcBef>
              <a:spcAft>
                <a:spcPct val="0"/>
              </a:spcAft>
              <a:buChar char="»"/>
              <a:defRPr sz="2000">
                <a:solidFill>
                  <a:schemeClr val="tx1"/>
                </a:solidFill>
                <a:latin typeface="Arial Rounded MT Bold" panose="020F0704030504030204" pitchFamily="34" charset="0"/>
                <a:ea typeface="黑体" panose="02010609060101010101" pitchFamily="49" charset="-122"/>
              </a:defRPr>
            </a:lvl9pPr>
          </a:lstStyle>
          <a:p>
            <a:pPr>
              <a:spcBef>
                <a:spcPct val="0"/>
              </a:spcBef>
              <a:buFontTx/>
              <a:buNone/>
            </a:pPr>
            <a:r>
              <a:rPr lang="en-US" altLang="zh-CN" sz="3600" b="1">
                <a:solidFill>
                  <a:srgbClr val="FF0000"/>
                </a:solidFill>
                <a:latin typeface="黑体" panose="02010609060101010101" pitchFamily="49" charset="-122"/>
              </a:rPr>
              <a:t>2</a:t>
            </a:r>
            <a:r>
              <a:rPr lang="zh-CN" altLang="en-US" sz="3600" b="1">
                <a:solidFill>
                  <a:srgbClr val="FF0000"/>
                </a:solidFill>
                <a:latin typeface="黑体" panose="02010609060101010101" pitchFamily="49" charset="-122"/>
              </a:rPr>
              <a:t>、一轮复习结构</a:t>
            </a:r>
          </a:p>
        </p:txBody>
      </p:sp>
    </p:spTree>
    <p:extLst>
      <p:ext uri="{BB962C8B-B14F-4D97-AF65-F5344CB8AC3E}">
        <p14:creationId xmlns:p14="http://schemas.microsoft.com/office/powerpoint/2010/main" val="73122213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 name="Freeform 1169"/>
          <p:cNvSpPr/>
          <p:nvPr/>
        </p:nvSpPr>
        <p:spPr bwMode="auto">
          <a:xfrm>
            <a:off x="4184650" y="2719388"/>
            <a:ext cx="812800" cy="993775"/>
          </a:xfrm>
          <a:custGeom>
            <a:avLst/>
            <a:gdLst>
              <a:gd name="T0" fmla="*/ 144 w 144"/>
              <a:gd name="T1" fmla="*/ 68 h 176"/>
              <a:gd name="T2" fmla="*/ 72 w 144"/>
              <a:gd name="T3" fmla="*/ 0 h 176"/>
              <a:gd name="T4" fmla="*/ 0 w 144"/>
              <a:gd name="T5" fmla="*/ 68 h 176"/>
              <a:gd name="T6" fmla="*/ 6 w 144"/>
              <a:gd name="T7" fmla="*/ 94 h 176"/>
              <a:gd name="T8" fmla="*/ 6 w 144"/>
              <a:gd name="T9" fmla="*/ 94 h 176"/>
              <a:gd name="T10" fmla="*/ 13 w 144"/>
              <a:gd name="T11" fmla="*/ 106 h 176"/>
              <a:gd name="T12" fmla="*/ 38 w 144"/>
              <a:gd name="T13" fmla="*/ 169 h 176"/>
              <a:gd name="T14" fmla="*/ 48 w 144"/>
              <a:gd name="T15" fmla="*/ 176 h 176"/>
              <a:gd name="T16" fmla="*/ 96 w 144"/>
              <a:gd name="T17" fmla="*/ 176 h 176"/>
              <a:gd name="T18" fmla="*/ 106 w 144"/>
              <a:gd name="T19" fmla="*/ 169 h 176"/>
              <a:gd name="T20" fmla="*/ 131 w 144"/>
              <a:gd name="T21" fmla="*/ 106 h 176"/>
              <a:gd name="T22" fmla="*/ 138 w 144"/>
              <a:gd name="T23" fmla="*/ 94 h 176"/>
              <a:gd name="T24" fmla="*/ 138 w 144"/>
              <a:gd name="T25" fmla="*/ 94 h 176"/>
              <a:gd name="T26" fmla="*/ 138 w 144"/>
              <a:gd name="T27" fmla="*/ 94 h 176"/>
              <a:gd name="T28" fmla="*/ 144 w 144"/>
              <a:gd name="T29" fmla="*/ 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4" h="176">
                <a:moveTo>
                  <a:pt x="144" y="68"/>
                </a:moveTo>
                <a:cubicBezTo>
                  <a:pt x="144" y="30"/>
                  <a:pt x="111" y="0"/>
                  <a:pt x="72" y="0"/>
                </a:cubicBezTo>
                <a:cubicBezTo>
                  <a:pt x="32" y="0"/>
                  <a:pt x="0" y="30"/>
                  <a:pt x="0" y="68"/>
                </a:cubicBezTo>
                <a:cubicBezTo>
                  <a:pt x="0" y="77"/>
                  <a:pt x="2" y="86"/>
                  <a:pt x="6" y="94"/>
                </a:cubicBezTo>
                <a:cubicBezTo>
                  <a:pt x="6" y="94"/>
                  <a:pt x="6" y="94"/>
                  <a:pt x="6" y="94"/>
                </a:cubicBezTo>
                <a:cubicBezTo>
                  <a:pt x="8" y="98"/>
                  <a:pt x="10" y="102"/>
                  <a:pt x="13" y="106"/>
                </a:cubicBezTo>
                <a:cubicBezTo>
                  <a:pt x="24" y="125"/>
                  <a:pt x="38" y="161"/>
                  <a:pt x="38" y="169"/>
                </a:cubicBezTo>
                <a:cubicBezTo>
                  <a:pt x="38" y="173"/>
                  <a:pt x="42" y="176"/>
                  <a:pt x="48" y="176"/>
                </a:cubicBezTo>
                <a:cubicBezTo>
                  <a:pt x="96" y="176"/>
                  <a:pt x="96" y="176"/>
                  <a:pt x="96" y="176"/>
                </a:cubicBezTo>
                <a:cubicBezTo>
                  <a:pt x="102" y="176"/>
                  <a:pt x="106" y="173"/>
                  <a:pt x="106" y="169"/>
                </a:cubicBezTo>
                <a:cubicBezTo>
                  <a:pt x="106" y="161"/>
                  <a:pt x="119" y="125"/>
                  <a:pt x="131" y="106"/>
                </a:cubicBezTo>
                <a:cubicBezTo>
                  <a:pt x="133" y="102"/>
                  <a:pt x="136" y="98"/>
                  <a:pt x="138" y="94"/>
                </a:cubicBezTo>
                <a:cubicBezTo>
                  <a:pt x="138" y="94"/>
                  <a:pt x="138" y="94"/>
                  <a:pt x="138" y="94"/>
                </a:cubicBezTo>
                <a:cubicBezTo>
                  <a:pt x="138" y="94"/>
                  <a:pt x="138" y="94"/>
                  <a:pt x="138" y="94"/>
                </a:cubicBezTo>
                <a:cubicBezTo>
                  <a:pt x="142" y="86"/>
                  <a:pt x="144" y="77"/>
                  <a:pt x="144" y="68"/>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00" noProof="1">
              <a:latin typeface="微软雅黑" panose="020B0503020204020204" charset="-122"/>
              <a:ea typeface="微软雅黑" panose="020B0503020204020204" charset="-122"/>
              <a:sym typeface="微软雅黑" panose="020B0503020204020204" charset="-122"/>
            </a:endParaRPr>
          </a:p>
        </p:txBody>
      </p:sp>
      <p:sp>
        <p:nvSpPr>
          <p:cNvPr id="39" name="Freeform 1170"/>
          <p:cNvSpPr/>
          <p:nvPr/>
        </p:nvSpPr>
        <p:spPr bwMode="auto">
          <a:xfrm>
            <a:off x="4398963" y="3763963"/>
            <a:ext cx="384175" cy="73025"/>
          </a:xfrm>
          <a:custGeom>
            <a:avLst/>
            <a:gdLst>
              <a:gd name="T0" fmla="*/ 68 w 68"/>
              <a:gd name="T1" fmla="*/ 7 h 13"/>
              <a:gd name="T2" fmla="*/ 60 w 68"/>
              <a:gd name="T3" fmla="*/ 0 h 13"/>
              <a:gd name="T4" fmla="*/ 8 w 68"/>
              <a:gd name="T5" fmla="*/ 0 h 13"/>
              <a:gd name="T6" fmla="*/ 0 w 68"/>
              <a:gd name="T7" fmla="*/ 7 h 13"/>
              <a:gd name="T8" fmla="*/ 0 w 68"/>
              <a:gd name="T9" fmla="*/ 7 h 13"/>
              <a:gd name="T10" fmla="*/ 8 w 68"/>
              <a:gd name="T11" fmla="*/ 13 h 13"/>
              <a:gd name="T12" fmla="*/ 60 w 68"/>
              <a:gd name="T13" fmla="*/ 13 h 13"/>
              <a:gd name="T14" fmla="*/ 68 w 68"/>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
                <a:moveTo>
                  <a:pt x="68" y="7"/>
                </a:moveTo>
                <a:cubicBezTo>
                  <a:pt x="68" y="3"/>
                  <a:pt x="64" y="0"/>
                  <a:pt x="60" y="0"/>
                </a:cubicBezTo>
                <a:cubicBezTo>
                  <a:pt x="8" y="0"/>
                  <a:pt x="8" y="0"/>
                  <a:pt x="8" y="0"/>
                </a:cubicBezTo>
                <a:cubicBezTo>
                  <a:pt x="4" y="0"/>
                  <a:pt x="0" y="3"/>
                  <a:pt x="0" y="7"/>
                </a:cubicBezTo>
                <a:cubicBezTo>
                  <a:pt x="0" y="7"/>
                  <a:pt x="0" y="7"/>
                  <a:pt x="0" y="7"/>
                </a:cubicBezTo>
                <a:cubicBezTo>
                  <a:pt x="0" y="11"/>
                  <a:pt x="4" y="13"/>
                  <a:pt x="8" y="13"/>
                </a:cubicBezTo>
                <a:cubicBezTo>
                  <a:pt x="60" y="13"/>
                  <a:pt x="60" y="13"/>
                  <a:pt x="60" y="13"/>
                </a:cubicBezTo>
                <a:cubicBezTo>
                  <a:pt x="64" y="13"/>
                  <a:pt x="68" y="11"/>
                  <a:pt x="68" y="7"/>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00" noProof="1">
              <a:latin typeface="微软雅黑" panose="020B0503020204020204" charset="-122"/>
              <a:ea typeface="微软雅黑" panose="020B0503020204020204" charset="-122"/>
              <a:sym typeface="微软雅黑" panose="020B0503020204020204" charset="-122"/>
            </a:endParaRPr>
          </a:p>
        </p:txBody>
      </p:sp>
      <p:sp>
        <p:nvSpPr>
          <p:cNvPr id="40" name="Freeform 1171"/>
          <p:cNvSpPr/>
          <p:nvPr/>
        </p:nvSpPr>
        <p:spPr bwMode="auto">
          <a:xfrm>
            <a:off x="4398963" y="3892550"/>
            <a:ext cx="384175" cy="74613"/>
          </a:xfrm>
          <a:custGeom>
            <a:avLst/>
            <a:gdLst>
              <a:gd name="T0" fmla="*/ 68 w 68"/>
              <a:gd name="T1" fmla="*/ 6 h 13"/>
              <a:gd name="T2" fmla="*/ 60 w 68"/>
              <a:gd name="T3" fmla="*/ 0 h 13"/>
              <a:gd name="T4" fmla="*/ 8 w 68"/>
              <a:gd name="T5" fmla="*/ 0 h 13"/>
              <a:gd name="T6" fmla="*/ 0 w 68"/>
              <a:gd name="T7" fmla="*/ 6 h 13"/>
              <a:gd name="T8" fmla="*/ 0 w 68"/>
              <a:gd name="T9" fmla="*/ 6 h 13"/>
              <a:gd name="T10" fmla="*/ 8 w 68"/>
              <a:gd name="T11" fmla="*/ 13 h 13"/>
              <a:gd name="T12" fmla="*/ 60 w 68"/>
              <a:gd name="T13" fmla="*/ 13 h 13"/>
              <a:gd name="T14" fmla="*/ 68 w 68"/>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3">
                <a:moveTo>
                  <a:pt x="68" y="6"/>
                </a:moveTo>
                <a:cubicBezTo>
                  <a:pt x="68" y="3"/>
                  <a:pt x="64" y="0"/>
                  <a:pt x="60" y="0"/>
                </a:cubicBezTo>
                <a:cubicBezTo>
                  <a:pt x="8" y="0"/>
                  <a:pt x="8" y="0"/>
                  <a:pt x="8" y="0"/>
                </a:cubicBezTo>
                <a:cubicBezTo>
                  <a:pt x="4" y="0"/>
                  <a:pt x="0" y="3"/>
                  <a:pt x="0" y="6"/>
                </a:cubicBezTo>
                <a:cubicBezTo>
                  <a:pt x="0" y="6"/>
                  <a:pt x="0" y="6"/>
                  <a:pt x="0" y="6"/>
                </a:cubicBezTo>
                <a:cubicBezTo>
                  <a:pt x="0" y="10"/>
                  <a:pt x="4" y="13"/>
                  <a:pt x="8" y="13"/>
                </a:cubicBezTo>
                <a:cubicBezTo>
                  <a:pt x="60" y="13"/>
                  <a:pt x="60" y="13"/>
                  <a:pt x="60" y="13"/>
                </a:cubicBezTo>
                <a:cubicBezTo>
                  <a:pt x="64" y="13"/>
                  <a:pt x="68" y="10"/>
                  <a:pt x="68" y="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00" noProof="1">
              <a:latin typeface="微软雅黑" panose="020B0503020204020204" charset="-122"/>
              <a:ea typeface="微软雅黑" panose="020B0503020204020204" charset="-122"/>
              <a:sym typeface="微软雅黑" panose="020B0503020204020204" charset="-122"/>
            </a:endParaRPr>
          </a:p>
        </p:txBody>
      </p:sp>
      <p:sp>
        <p:nvSpPr>
          <p:cNvPr id="41" name="Freeform 1172"/>
          <p:cNvSpPr/>
          <p:nvPr/>
        </p:nvSpPr>
        <p:spPr bwMode="auto">
          <a:xfrm>
            <a:off x="4483100" y="4017963"/>
            <a:ext cx="214313" cy="66675"/>
          </a:xfrm>
          <a:custGeom>
            <a:avLst/>
            <a:gdLst>
              <a:gd name="T0" fmla="*/ 38 w 38"/>
              <a:gd name="T1" fmla="*/ 6 h 12"/>
              <a:gd name="T2" fmla="*/ 31 w 38"/>
              <a:gd name="T3" fmla="*/ 12 h 12"/>
              <a:gd name="T4" fmla="*/ 6 w 38"/>
              <a:gd name="T5" fmla="*/ 12 h 12"/>
              <a:gd name="T6" fmla="*/ 0 w 38"/>
              <a:gd name="T7" fmla="*/ 6 h 12"/>
              <a:gd name="T8" fmla="*/ 0 w 38"/>
              <a:gd name="T9" fmla="*/ 6 h 12"/>
              <a:gd name="T10" fmla="*/ 6 w 38"/>
              <a:gd name="T11" fmla="*/ 0 h 12"/>
              <a:gd name="T12" fmla="*/ 31 w 38"/>
              <a:gd name="T13" fmla="*/ 0 h 12"/>
              <a:gd name="T14" fmla="*/ 38 w 38"/>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2">
                <a:moveTo>
                  <a:pt x="38" y="6"/>
                </a:moveTo>
                <a:cubicBezTo>
                  <a:pt x="38" y="9"/>
                  <a:pt x="35" y="12"/>
                  <a:pt x="31" y="12"/>
                </a:cubicBezTo>
                <a:cubicBezTo>
                  <a:pt x="6" y="12"/>
                  <a:pt x="6" y="12"/>
                  <a:pt x="6" y="12"/>
                </a:cubicBezTo>
                <a:cubicBezTo>
                  <a:pt x="3" y="12"/>
                  <a:pt x="0" y="9"/>
                  <a:pt x="0" y="6"/>
                </a:cubicBezTo>
                <a:cubicBezTo>
                  <a:pt x="0" y="6"/>
                  <a:pt x="0" y="6"/>
                  <a:pt x="0" y="6"/>
                </a:cubicBezTo>
                <a:cubicBezTo>
                  <a:pt x="0" y="2"/>
                  <a:pt x="3" y="0"/>
                  <a:pt x="6" y="0"/>
                </a:cubicBezTo>
                <a:cubicBezTo>
                  <a:pt x="31" y="0"/>
                  <a:pt x="31" y="0"/>
                  <a:pt x="31" y="0"/>
                </a:cubicBezTo>
                <a:cubicBezTo>
                  <a:pt x="35" y="0"/>
                  <a:pt x="38" y="2"/>
                  <a:pt x="38" y="6"/>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pPr>
            <a:endParaRPr lang="zh-CN" altLang="en-US" sz="100" noProof="1">
              <a:latin typeface="微软雅黑" panose="020B0503020204020204" charset="-122"/>
              <a:ea typeface="微软雅黑" panose="020B0503020204020204" charset="-122"/>
              <a:sym typeface="微软雅黑" panose="020B0503020204020204" charset="-122"/>
            </a:endParaRPr>
          </a:p>
        </p:txBody>
      </p:sp>
      <p:sp>
        <p:nvSpPr>
          <p:cNvPr id="145413" name="Freeform 1173"/>
          <p:cNvSpPr>
            <a:spLocks noChangeArrowheads="1"/>
          </p:cNvSpPr>
          <p:nvPr/>
        </p:nvSpPr>
        <p:spPr bwMode="auto">
          <a:xfrm>
            <a:off x="5024438" y="3735388"/>
            <a:ext cx="677862" cy="388937"/>
          </a:xfrm>
          <a:custGeom>
            <a:avLst/>
            <a:gdLst>
              <a:gd name="T0" fmla="*/ 0 w 427"/>
              <a:gd name="T1" fmla="*/ 0 h 245"/>
              <a:gd name="T2" fmla="*/ 427 w 427"/>
              <a:gd name="T3" fmla="*/ 245 h 245"/>
              <a:gd name="T4" fmla="*/ 0 w 427"/>
              <a:gd name="T5" fmla="*/ 0 h 245"/>
            </a:gdLst>
            <a:ahLst/>
            <a:cxnLst>
              <a:cxn ang="0">
                <a:pos x="T0" y="T1"/>
              </a:cxn>
              <a:cxn ang="0">
                <a:pos x="T2" y="T3"/>
              </a:cxn>
              <a:cxn ang="0">
                <a:pos x="T4" y="T5"/>
              </a:cxn>
            </a:cxnLst>
            <a:rect l="0" t="0" r="r" b="b"/>
            <a:pathLst>
              <a:path w="427" h="245">
                <a:moveTo>
                  <a:pt x="0" y="0"/>
                </a:moveTo>
                <a:lnTo>
                  <a:pt x="427" y="245"/>
                </a:lnTo>
                <a:lnTo>
                  <a:pt x="0"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4" name="Line 1174"/>
          <p:cNvSpPr>
            <a:spLocks noChangeShapeType="1"/>
          </p:cNvSpPr>
          <p:nvPr/>
        </p:nvSpPr>
        <p:spPr bwMode="auto">
          <a:xfrm>
            <a:off x="5024438" y="3735388"/>
            <a:ext cx="677862" cy="38893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5" name="Freeform 1175"/>
          <p:cNvSpPr>
            <a:spLocks noChangeArrowheads="1"/>
          </p:cNvSpPr>
          <p:nvPr/>
        </p:nvSpPr>
        <p:spPr bwMode="auto">
          <a:xfrm>
            <a:off x="5070475" y="2454275"/>
            <a:ext cx="674688" cy="395288"/>
          </a:xfrm>
          <a:custGeom>
            <a:avLst/>
            <a:gdLst>
              <a:gd name="T0" fmla="*/ 0 w 426"/>
              <a:gd name="T1" fmla="*/ 249 h 249"/>
              <a:gd name="T2" fmla="*/ 426 w 426"/>
              <a:gd name="T3" fmla="*/ 0 h 249"/>
              <a:gd name="T4" fmla="*/ 0 w 426"/>
              <a:gd name="T5" fmla="*/ 249 h 249"/>
            </a:gdLst>
            <a:ahLst/>
            <a:cxnLst>
              <a:cxn ang="0">
                <a:pos x="T0" y="T1"/>
              </a:cxn>
              <a:cxn ang="0">
                <a:pos x="T2" y="T3"/>
              </a:cxn>
              <a:cxn ang="0">
                <a:pos x="T4" y="T5"/>
              </a:cxn>
            </a:cxnLst>
            <a:rect l="0" t="0" r="r" b="b"/>
            <a:pathLst>
              <a:path w="426" h="249">
                <a:moveTo>
                  <a:pt x="0" y="249"/>
                </a:moveTo>
                <a:lnTo>
                  <a:pt x="426" y="0"/>
                </a:lnTo>
                <a:lnTo>
                  <a:pt x="0" y="249"/>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6" name="Line 1176"/>
          <p:cNvSpPr>
            <a:spLocks noChangeShapeType="1"/>
          </p:cNvSpPr>
          <p:nvPr/>
        </p:nvSpPr>
        <p:spPr bwMode="auto">
          <a:xfrm flipV="1">
            <a:off x="5070475" y="2454275"/>
            <a:ext cx="674688" cy="3952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7" name="Freeform 1177"/>
          <p:cNvSpPr>
            <a:spLocks noChangeArrowheads="1"/>
          </p:cNvSpPr>
          <p:nvPr/>
        </p:nvSpPr>
        <p:spPr bwMode="auto">
          <a:xfrm>
            <a:off x="3455988" y="2454275"/>
            <a:ext cx="677862" cy="388938"/>
          </a:xfrm>
          <a:custGeom>
            <a:avLst/>
            <a:gdLst>
              <a:gd name="T0" fmla="*/ 427 w 427"/>
              <a:gd name="T1" fmla="*/ 245 h 245"/>
              <a:gd name="T2" fmla="*/ 0 w 427"/>
              <a:gd name="T3" fmla="*/ 0 h 245"/>
              <a:gd name="T4" fmla="*/ 427 w 427"/>
              <a:gd name="T5" fmla="*/ 245 h 245"/>
            </a:gdLst>
            <a:ahLst/>
            <a:cxnLst>
              <a:cxn ang="0">
                <a:pos x="T0" y="T1"/>
              </a:cxn>
              <a:cxn ang="0">
                <a:pos x="T2" y="T3"/>
              </a:cxn>
              <a:cxn ang="0">
                <a:pos x="T4" y="T5"/>
              </a:cxn>
            </a:cxnLst>
            <a:rect l="0" t="0" r="r" b="b"/>
            <a:pathLst>
              <a:path w="427" h="245">
                <a:moveTo>
                  <a:pt x="427" y="245"/>
                </a:moveTo>
                <a:lnTo>
                  <a:pt x="0" y="0"/>
                </a:lnTo>
                <a:lnTo>
                  <a:pt x="427" y="245"/>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18" name="Line 1178"/>
          <p:cNvSpPr>
            <a:spLocks noChangeShapeType="1"/>
          </p:cNvSpPr>
          <p:nvPr/>
        </p:nvSpPr>
        <p:spPr bwMode="auto">
          <a:xfrm flipH="1" flipV="1">
            <a:off x="3455988" y="2454275"/>
            <a:ext cx="677862" cy="38893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19" name="Freeform 1179"/>
          <p:cNvSpPr>
            <a:spLocks noChangeArrowheads="1"/>
          </p:cNvSpPr>
          <p:nvPr/>
        </p:nvSpPr>
        <p:spPr bwMode="auto">
          <a:xfrm>
            <a:off x="3411538" y="3729038"/>
            <a:ext cx="677862" cy="395287"/>
          </a:xfrm>
          <a:custGeom>
            <a:avLst/>
            <a:gdLst>
              <a:gd name="T0" fmla="*/ 427 w 427"/>
              <a:gd name="T1" fmla="*/ 0 h 249"/>
              <a:gd name="T2" fmla="*/ 0 w 427"/>
              <a:gd name="T3" fmla="*/ 249 h 249"/>
              <a:gd name="T4" fmla="*/ 427 w 427"/>
              <a:gd name="T5" fmla="*/ 0 h 249"/>
            </a:gdLst>
            <a:ahLst/>
            <a:cxnLst>
              <a:cxn ang="0">
                <a:pos x="T0" y="T1"/>
              </a:cxn>
              <a:cxn ang="0">
                <a:pos x="T2" y="T3"/>
              </a:cxn>
              <a:cxn ang="0">
                <a:pos x="T4" y="T5"/>
              </a:cxn>
            </a:cxnLst>
            <a:rect l="0" t="0" r="r" b="b"/>
            <a:pathLst>
              <a:path w="427" h="249">
                <a:moveTo>
                  <a:pt x="427" y="0"/>
                </a:moveTo>
                <a:lnTo>
                  <a:pt x="0" y="249"/>
                </a:lnTo>
                <a:lnTo>
                  <a:pt x="427" y="0"/>
                </a:lnTo>
                <a:close/>
              </a:path>
            </a:pathLst>
          </a:custGeom>
          <a:solidFill>
            <a:srgbClr val="3C2C3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0" name="Line 1180"/>
          <p:cNvSpPr>
            <a:spLocks noChangeShapeType="1"/>
          </p:cNvSpPr>
          <p:nvPr/>
        </p:nvSpPr>
        <p:spPr bwMode="auto">
          <a:xfrm flipH="1">
            <a:off x="3411538" y="3729038"/>
            <a:ext cx="677862" cy="3952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lIns="91427" tIns="45713" rIns="91427" bIns="45713"/>
          <a:lstStyle/>
          <a:p>
            <a:pPr eaLnBrk="0" hangingPunct="0"/>
            <a:endParaRPr lang="zh-CN" altLang="en-US" sz="100">
              <a:latin typeface="微软雅黑" panose="020B0503020204020204" charset="-122"/>
              <a:ea typeface="微软雅黑" panose="020B0503020204020204" charset="-122"/>
              <a:sym typeface="微软雅黑" panose="020B0503020204020204" charset="-122"/>
            </a:endParaRPr>
          </a:p>
        </p:txBody>
      </p:sp>
      <p:sp>
        <p:nvSpPr>
          <p:cNvPr id="145421" name="Freeform 1181"/>
          <p:cNvSpPr>
            <a:spLocks noChangeArrowheads="1"/>
          </p:cNvSpPr>
          <p:nvPr/>
        </p:nvSpPr>
        <p:spPr bwMode="auto">
          <a:xfrm>
            <a:off x="5343525" y="2074863"/>
            <a:ext cx="504825" cy="387350"/>
          </a:xfrm>
          <a:custGeom>
            <a:avLst/>
            <a:gdLst>
              <a:gd name="T0" fmla="*/ 29 w 57"/>
              <a:gd name="T1" fmla="*/ 0 h 44"/>
              <a:gd name="T2" fmla="*/ 0 w 57"/>
              <a:gd name="T3" fmla="*/ 19 h 44"/>
              <a:gd name="T4" fmla="*/ 14 w 57"/>
              <a:gd name="T5" fmla="*/ 36 h 44"/>
              <a:gd name="T6" fmla="*/ 8 w 57"/>
              <a:gd name="T7" fmla="*/ 44 h 44"/>
              <a:gd name="T8" fmla="*/ 19 w 57"/>
              <a:gd name="T9" fmla="*/ 38 h 44"/>
              <a:gd name="T10" fmla="*/ 29 w 57"/>
              <a:gd name="T11" fmla="*/ 39 h 44"/>
              <a:gd name="T12" fmla="*/ 57 w 57"/>
              <a:gd name="T13" fmla="*/ 19 h 44"/>
              <a:gd name="T14" fmla="*/ 29 w 57"/>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4">
                <a:moveTo>
                  <a:pt x="29" y="0"/>
                </a:moveTo>
                <a:cubicBezTo>
                  <a:pt x="13" y="0"/>
                  <a:pt x="0" y="9"/>
                  <a:pt x="0" y="19"/>
                </a:cubicBezTo>
                <a:cubicBezTo>
                  <a:pt x="0" y="27"/>
                  <a:pt x="6" y="33"/>
                  <a:pt x="14" y="36"/>
                </a:cubicBezTo>
                <a:cubicBezTo>
                  <a:pt x="8" y="44"/>
                  <a:pt x="8" y="44"/>
                  <a:pt x="8" y="44"/>
                </a:cubicBezTo>
                <a:cubicBezTo>
                  <a:pt x="19" y="38"/>
                  <a:pt x="19" y="38"/>
                  <a:pt x="19" y="38"/>
                </a:cubicBezTo>
                <a:cubicBezTo>
                  <a:pt x="22" y="39"/>
                  <a:pt x="25" y="39"/>
                  <a:pt x="29" y="39"/>
                </a:cubicBezTo>
                <a:cubicBezTo>
                  <a:pt x="45" y="39"/>
                  <a:pt x="57" y="30"/>
                  <a:pt x="57" y="19"/>
                </a:cubicBezTo>
                <a:cubicBezTo>
                  <a:pt x="57" y="9"/>
                  <a:pt x="45" y="0"/>
                  <a:pt x="29" y="0"/>
                </a:cubicBezTo>
                <a:close/>
              </a:path>
            </a:pathLst>
          </a:custGeom>
          <a:solidFill>
            <a:srgbClr val="EBAC07"/>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2" name="Freeform 1182"/>
          <p:cNvSpPr>
            <a:spLocks noChangeArrowheads="1"/>
          </p:cNvSpPr>
          <p:nvPr/>
        </p:nvSpPr>
        <p:spPr bwMode="auto">
          <a:xfrm>
            <a:off x="3424238" y="3810000"/>
            <a:ext cx="469900" cy="454025"/>
          </a:xfrm>
          <a:custGeom>
            <a:avLst/>
            <a:gdLst>
              <a:gd name="T0" fmla="*/ 25 w 53"/>
              <a:gd name="T1" fmla="*/ 2 h 51"/>
              <a:gd name="T2" fmla="*/ 28 w 53"/>
              <a:gd name="T3" fmla="*/ 2 h 51"/>
              <a:gd name="T4" fmla="*/ 34 w 53"/>
              <a:gd name="T5" fmla="*/ 13 h 51"/>
              <a:gd name="T6" fmla="*/ 39 w 53"/>
              <a:gd name="T7" fmla="*/ 17 h 51"/>
              <a:gd name="T8" fmla="*/ 51 w 53"/>
              <a:gd name="T9" fmla="*/ 19 h 51"/>
              <a:gd name="T10" fmla="*/ 52 w 53"/>
              <a:gd name="T11" fmla="*/ 21 h 51"/>
              <a:gd name="T12" fmla="*/ 43 w 53"/>
              <a:gd name="T13" fmla="*/ 30 h 51"/>
              <a:gd name="T14" fmla="*/ 41 w 53"/>
              <a:gd name="T15" fmla="*/ 36 h 51"/>
              <a:gd name="T16" fmla="*/ 43 w 53"/>
              <a:gd name="T17" fmla="*/ 48 h 51"/>
              <a:gd name="T18" fmla="*/ 41 w 53"/>
              <a:gd name="T19" fmla="*/ 50 h 51"/>
              <a:gd name="T20" fmla="*/ 30 w 53"/>
              <a:gd name="T21" fmla="*/ 44 h 51"/>
              <a:gd name="T22" fmla="*/ 24 w 53"/>
              <a:gd name="T23" fmla="*/ 44 h 51"/>
              <a:gd name="T24" fmla="*/ 13 w 53"/>
              <a:gd name="T25" fmla="*/ 50 h 51"/>
              <a:gd name="T26" fmla="*/ 10 w 53"/>
              <a:gd name="T27" fmla="*/ 48 h 51"/>
              <a:gd name="T28" fmla="*/ 12 w 53"/>
              <a:gd name="T29" fmla="*/ 36 h 51"/>
              <a:gd name="T30" fmla="*/ 11 w 53"/>
              <a:gd name="T31" fmla="*/ 30 h 51"/>
              <a:gd name="T32" fmla="*/ 2 w 53"/>
              <a:gd name="T33" fmla="*/ 21 h 51"/>
              <a:gd name="T34" fmla="*/ 3 w 53"/>
              <a:gd name="T35" fmla="*/ 19 h 51"/>
              <a:gd name="T36" fmla="*/ 15 w 53"/>
              <a:gd name="T37" fmla="*/ 17 h 51"/>
              <a:gd name="T38" fmla="*/ 20 w 53"/>
              <a:gd name="T39" fmla="*/ 13 h 51"/>
              <a:gd name="T40" fmla="*/ 25 w 53"/>
              <a:gd name="T41" fmla="*/ 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 h="51">
                <a:moveTo>
                  <a:pt x="25" y="2"/>
                </a:moveTo>
                <a:cubicBezTo>
                  <a:pt x="26" y="0"/>
                  <a:pt x="27" y="0"/>
                  <a:pt x="28" y="2"/>
                </a:cubicBezTo>
                <a:cubicBezTo>
                  <a:pt x="34" y="13"/>
                  <a:pt x="34" y="13"/>
                  <a:pt x="34" y="13"/>
                </a:cubicBezTo>
                <a:cubicBezTo>
                  <a:pt x="35" y="15"/>
                  <a:pt x="37" y="17"/>
                  <a:pt x="39" y="17"/>
                </a:cubicBezTo>
                <a:cubicBezTo>
                  <a:pt x="51" y="19"/>
                  <a:pt x="51" y="19"/>
                  <a:pt x="51" y="19"/>
                </a:cubicBezTo>
                <a:cubicBezTo>
                  <a:pt x="53" y="19"/>
                  <a:pt x="53" y="20"/>
                  <a:pt x="52" y="21"/>
                </a:cubicBezTo>
                <a:cubicBezTo>
                  <a:pt x="43" y="30"/>
                  <a:pt x="43" y="30"/>
                  <a:pt x="43" y="30"/>
                </a:cubicBezTo>
                <a:cubicBezTo>
                  <a:pt x="42" y="31"/>
                  <a:pt x="41" y="34"/>
                  <a:pt x="41" y="36"/>
                </a:cubicBezTo>
                <a:cubicBezTo>
                  <a:pt x="43" y="48"/>
                  <a:pt x="43" y="48"/>
                  <a:pt x="43" y="48"/>
                </a:cubicBezTo>
                <a:cubicBezTo>
                  <a:pt x="44" y="50"/>
                  <a:pt x="42" y="51"/>
                  <a:pt x="41" y="50"/>
                </a:cubicBezTo>
                <a:cubicBezTo>
                  <a:pt x="30" y="44"/>
                  <a:pt x="30" y="44"/>
                  <a:pt x="30" y="44"/>
                </a:cubicBezTo>
                <a:cubicBezTo>
                  <a:pt x="28" y="43"/>
                  <a:pt x="25" y="43"/>
                  <a:pt x="24" y="44"/>
                </a:cubicBezTo>
                <a:cubicBezTo>
                  <a:pt x="13" y="50"/>
                  <a:pt x="13" y="50"/>
                  <a:pt x="13" y="50"/>
                </a:cubicBezTo>
                <a:cubicBezTo>
                  <a:pt x="11" y="51"/>
                  <a:pt x="10" y="50"/>
                  <a:pt x="10" y="48"/>
                </a:cubicBezTo>
                <a:cubicBezTo>
                  <a:pt x="12" y="36"/>
                  <a:pt x="12" y="36"/>
                  <a:pt x="12" y="36"/>
                </a:cubicBezTo>
                <a:cubicBezTo>
                  <a:pt x="13" y="34"/>
                  <a:pt x="12" y="31"/>
                  <a:pt x="11" y="30"/>
                </a:cubicBezTo>
                <a:cubicBezTo>
                  <a:pt x="2" y="21"/>
                  <a:pt x="2" y="21"/>
                  <a:pt x="2" y="21"/>
                </a:cubicBezTo>
                <a:cubicBezTo>
                  <a:pt x="0" y="20"/>
                  <a:pt x="1" y="19"/>
                  <a:pt x="3" y="19"/>
                </a:cubicBezTo>
                <a:cubicBezTo>
                  <a:pt x="15" y="17"/>
                  <a:pt x="15" y="17"/>
                  <a:pt x="15" y="17"/>
                </a:cubicBezTo>
                <a:cubicBezTo>
                  <a:pt x="17" y="17"/>
                  <a:pt x="19" y="15"/>
                  <a:pt x="20" y="13"/>
                </a:cubicBezTo>
                <a:lnTo>
                  <a:pt x="25" y="2"/>
                </a:lnTo>
                <a:close/>
              </a:path>
            </a:pathLst>
          </a:custGeom>
          <a:solidFill>
            <a:srgbClr val="A2B93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3" name="Freeform 1183"/>
          <p:cNvSpPr>
            <a:spLocks noChangeArrowheads="1"/>
          </p:cNvSpPr>
          <p:nvPr/>
        </p:nvSpPr>
        <p:spPr bwMode="auto">
          <a:xfrm>
            <a:off x="3484563" y="2060575"/>
            <a:ext cx="342900" cy="369888"/>
          </a:xfrm>
          <a:custGeom>
            <a:avLst/>
            <a:gdLst>
              <a:gd name="T0" fmla="*/ 25 w 39"/>
              <a:gd name="T1" fmla="*/ 18 h 42"/>
              <a:gd name="T2" fmla="*/ 29 w 39"/>
              <a:gd name="T3" fmla="*/ 10 h 42"/>
              <a:gd name="T4" fmla="*/ 19 w 39"/>
              <a:gd name="T5" fmla="*/ 0 h 42"/>
              <a:gd name="T6" fmla="*/ 9 w 39"/>
              <a:gd name="T7" fmla="*/ 10 h 42"/>
              <a:gd name="T8" fmla="*/ 14 w 39"/>
              <a:gd name="T9" fmla="*/ 18 h 42"/>
              <a:gd name="T10" fmla="*/ 0 w 39"/>
              <a:gd name="T11" fmla="*/ 42 h 42"/>
              <a:gd name="T12" fmla="*/ 39 w 39"/>
              <a:gd name="T13" fmla="*/ 42 h 42"/>
              <a:gd name="T14" fmla="*/ 25 w 39"/>
              <a:gd name="T15" fmla="*/ 1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2">
                <a:moveTo>
                  <a:pt x="25" y="18"/>
                </a:moveTo>
                <a:cubicBezTo>
                  <a:pt x="27" y="16"/>
                  <a:pt x="29" y="13"/>
                  <a:pt x="29" y="10"/>
                </a:cubicBezTo>
                <a:cubicBezTo>
                  <a:pt x="29" y="4"/>
                  <a:pt x="25" y="0"/>
                  <a:pt x="19" y="0"/>
                </a:cubicBezTo>
                <a:cubicBezTo>
                  <a:pt x="14" y="0"/>
                  <a:pt x="9" y="4"/>
                  <a:pt x="9" y="10"/>
                </a:cubicBezTo>
                <a:cubicBezTo>
                  <a:pt x="9" y="13"/>
                  <a:pt x="11" y="16"/>
                  <a:pt x="14" y="18"/>
                </a:cubicBezTo>
                <a:cubicBezTo>
                  <a:pt x="7" y="21"/>
                  <a:pt x="1" y="30"/>
                  <a:pt x="0" y="42"/>
                </a:cubicBezTo>
                <a:cubicBezTo>
                  <a:pt x="39" y="42"/>
                  <a:pt x="39" y="42"/>
                  <a:pt x="39" y="42"/>
                </a:cubicBezTo>
                <a:cubicBezTo>
                  <a:pt x="37" y="30"/>
                  <a:pt x="32" y="21"/>
                  <a:pt x="25" y="18"/>
                </a:cubicBezTo>
                <a:close/>
              </a:path>
            </a:pathLst>
          </a:custGeom>
          <a:solidFill>
            <a:srgbClr val="F83003"/>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4" name="Freeform 1184"/>
          <p:cNvSpPr>
            <a:spLocks noChangeArrowheads="1"/>
          </p:cNvSpPr>
          <p:nvPr/>
        </p:nvSpPr>
        <p:spPr bwMode="auto">
          <a:xfrm>
            <a:off x="5378450" y="3824288"/>
            <a:ext cx="469900" cy="414337"/>
          </a:xfrm>
          <a:custGeom>
            <a:avLst/>
            <a:gdLst>
              <a:gd name="T0" fmla="*/ 27 w 53"/>
              <a:gd name="T1" fmla="*/ 10 h 47"/>
              <a:gd name="T2" fmla="*/ 13 w 53"/>
              <a:gd name="T3" fmla="*/ 0 h 47"/>
              <a:gd name="T4" fmla="*/ 1 w 53"/>
              <a:gd name="T5" fmla="*/ 16 h 47"/>
              <a:gd name="T6" fmla="*/ 26 w 53"/>
              <a:gd name="T7" fmla="*/ 47 h 47"/>
              <a:gd name="T8" fmla="*/ 52 w 53"/>
              <a:gd name="T9" fmla="*/ 17 h 47"/>
              <a:gd name="T10" fmla="*/ 40 w 53"/>
              <a:gd name="T11" fmla="*/ 1 h 47"/>
              <a:gd name="T12" fmla="*/ 27 w 53"/>
              <a:gd name="T13" fmla="*/ 10 h 47"/>
            </a:gdLst>
            <a:ahLst/>
            <a:cxnLst>
              <a:cxn ang="0">
                <a:pos x="T0" y="T1"/>
              </a:cxn>
              <a:cxn ang="0">
                <a:pos x="T2" y="T3"/>
              </a:cxn>
              <a:cxn ang="0">
                <a:pos x="T4" y="T5"/>
              </a:cxn>
              <a:cxn ang="0">
                <a:pos x="T6" y="T7"/>
              </a:cxn>
              <a:cxn ang="0">
                <a:pos x="T8" y="T9"/>
              </a:cxn>
              <a:cxn ang="0">
                <a:pos x="T10" y="T11"/>
              </a:cxn>
              <a:cxn ang="0">
                <a:pos x="T12" y="T13"/>
              </a:cxn>
            </a:cxnLst>
            <a:rect l="0" t="0" r="r" b="b"/>
            <a:pathLst>
              <a:path w="53" h="47">
                <a:moveTo>
                  <a:pt x="27" y="10"/>
                </a:moveTo>
                <a:cubicBezTo>
                  <a:pt x="24" y="4"/>
                  <a:pt x="20" y="0"/>
                  <a:pt x="13" y="0"/>
                </a:cubicBezTo>
                <a:cubicBezTo>
                  <a:pt x="4" y="1"/>
                  <a:pt x="0" y="8"/>
                  <a:pt x="1" y="16"/>
                </a:cubicBezTo>
                <a:cubicBezTo>
                  <a:pt x="2" y="27"/>
                  <a:pt x="16" y="33"/>
                  <a:pt x="26" y="47"/>
                </a:cubicBezTo>
                <a:cubicBezTo>
                  <a:pt x="36" y="34"/>
                  <a:pt x="51" y="27"/>
                  <a:pt x="52" y="17"/>
                </a:cubicBezTo>
                <a:cubicBezTo>
                  <a:pt x="53" y="8"/>
                  <a:pt x="49" y="1"/>
                  <a:pt x="40" y="1"/>
                </a:cubicBezTo>
                <a:cubicBezTo>
                  <a:pt x="33" y="0"/>
                  <a:pt x="29" y="4"/>
                  <a:pt x="27" y="10"/>
                </a:cubicBezTo>
                <a:close/>
              </a:path>
            </a:pathLst>
          </a:custGeom>
          <a:solidFill>
            <a:srgbClr val="4C606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425" name="文本框 1"/>
          <p:cNvSpPr txBox="1">
            <a:spLocks noChangeArrowheads="1"/>
          </p:cNvSpPr>
          <p:nvPr/>
        </p:nvSpPr>
        <p:spPr bwMode="auto">
          <a:xfrm>
            <a:off x="179512" y="764704"/>
            <a:ext cx="203200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spcBef>
                <a:spcPct val="50000"/>
              </a:spcBef>
            </a:pPr>
            <a:r>
              <a:rPr lang="en-US" sz="2800" b="1" dirty="0" smtClean="0">
                <a:solidFill>
                  <a:srgbClr val="0D79CA"/>
                </a:solidFill>
                <a:latin typeface="微软雅黑" panose="020B0503020204020204" charset="-122"/>
                <a:ea typeface="微软雅黑" panose="020B0503020204020204" charset="-122"/>
              </a:rPr>
              <a:t>1.</a:t>
            </a:r>
            <a:r>
              <a:rPr lang="en-US" altLang="zh-CN" sz="2800" b="1" dirty="0" smtClean="0">
                <a:solidFill>
                  <a:srgbClr val="0D79CA"/>
                </a:solidFill>
                <a:latin typeface="微软雅黑" panose="020B0503020204020204" charset="-122"/>
                <a:ea typeface="微软雅黑" panose="020B0503020204020204" charset="-122"/>
              </a:rPr>
              <a:t> </a:t>
            </a:r>
            <a:r>
              <a:rPr lang="zh-CN" altLang="en-US" sz="2800" b="1" dirty="0">
                <a:solidFill>
                  <a:srgbClr val="0D79CA"/>
                </a:solidFill>
                <a:latin typeface="微软雅黑" panose="020B0503020204020204" charset="-122"/>
                <a:ea typeface="微软雅黑" panose="020B0503020204020204" charset="-122"/>
              </a:rPr>
              <a:t>自编优点</a:t>
            </a:r>
          </a:p>
        </p:txBody>
      </p:sp>
      <p:sp>
        <p:nvSpPr>
          <p:cNvPr id="145426" name="Text Box 7"/>
          <p:cNvSpPr txBox="1">
            <a:spLocks noChangeArrowheads="1"/>
          </p:cNvSpPr>
          <p:nvPr/>
        </p:nvSpPr>
        <p:spPr bwMode="auto">
          <a:xfrm>
            <a:off x="5775325" y="3290888"/>
            <a:ext cx="3946525"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8" tIns="45685" rIns="91368" bIns="45685">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有利于紧跟上时代步伐</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有利于提高命题的能力</a:t>
            </a:r>
            <a:endParaRPr lang="en-US" altLang="zh-CN" sz="3100" b="1">
              <a:latin typeface="黑体" panose="02010609060101010101" pitchFamily="49" charset="-122"/>
              <a:ea typeface="黑体" panose="02010609060101010101" pitchFamily="49" charset="-122"/>
            </a:endParaRPr>
          </a:p>
        </p:txBody>
      </p:sp>
      <p:sp>
        <p:nvSpPr>
          <p:cNvPr id="145427" name="文本框 2"/>
          <p:cNvSpPr txBox="1">
            <a:spLocks noChangeArrowheads="1"/>
          </p:cNvSpPr>
          <p:nvPr/>
        </p:nvSpPr>
        <p:spPr bwMode="auto">
          <a:xfrm>
            <a:off x="25400" y="1462088"/>
            <a:ext cx="3244850"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避免习题资料重复使用</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避免</a:t>
            </a:r>
            <a:r>
              <a:rPr lang="zh-CN" altLang="en-US" sz="2400" b="1">
                <a:latin typeface="黑体" panose="02010609060101010101" pitchFamily="49" charset="-122"/>
                <a:ea typeface="黑体" panose="02010609060101010101" pitchFamily="49" charset="-122"/>
                <a:sym typeface="宋体" panose="02010600030101010101" pitchFamily="2" charset="-122"/>
              </a:rPr>
              <a:t>正课被</a:t>
            </a:r>
            <a:r>
              <a:rPr lang="zh-CN" altLang="en-US" sz="2400" b="1">
                <a:latin typeface="黑体" panose="02010609060101010101" pitchFamily="49" charset="-122"/>
                <a:ea typeface="黑体" panose="02010609060101010101" pitchFamily="49" charset="-122"/>
              </a:rPr>
              <a:t>习题牵着跑</a:t>
            </a:r>
          </a:p>
        </p:txBody>
      </p:sp>
      <p:sp>
        <p:nvSpPr>
          <p:cNvPr id="145428" name="文本框 3"/>
          <p:cNvSpPr txBox="1">
            <a:spLocks noChangeArrowheads="1"/>
          </p:cNvSpPr>
          <p:nvPr/>
        </p:nvSpPr>
        <p:spPr bwMode="auto">
          <a:xfrm>
            <a:off x="25400" y="3409950"/>
            <a:ext cx="324485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有利于教学资源连续性</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有利于青年教师的成长</a:t>
            </a:r>
          </a:p>
        </p:txBody>
      </p:sp>
      <p:sp>
        <p:nvSpPr>
          <p:cNvPr id="145429" name="文本框 4"/>
          <p:cNvSpPr txBox="1">
            <a:spLocks noChangeArrowheads="1"/>
          </p:cNvSpPr>
          <p:nvPr/>
        </p:nvSpPr>
        <p:spPr bwMode="auto">
          <a:xfrm>
            <a:off x="5815013" y="1462088"/>
            <a:ext cx="3243262" cy="156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771525">
              <a:defRPr>
                <a:solidFill>
                  <a:schemeClr val="tx1"/>
                </a:solidFill>
                <a:latin typeface="Calibri" panose="020F0502020204030204" charset="0"/>
              </a:defRPr>
            </a:lvl1pPr>
            <a:lvl2pPr defTabSz="771525">
              <a:defRPr>
                <a:solidFill>
                  <a:schemeClr val="tx1"/>
                </a:solidFill>
                <a:latin typeface="Calibri" panose="020F0502020204030204" charset="0"/>
              </a:defRPr>
            </a:lvl2pPr>
            <a:lvl3pPr defTabSz="771525">
              <a:defRPr>
                <a:solidFill>
                  <a:schemeClr val="tx1"/>
                </a:solidFill>
                <a:latin typeface="Calibri" panose="020F0502020204030204" charset="0"/>
              </a:defRPr>
            </a:lvl3pPr>
            <a:lvl4pPr defTabSz="771525">
              <a:defRPr>
                <a:solidFill>
                  <a:schemeClr val="tx1"/>
                </a:solidFill>
                <a:latin typeface="Calibri" panose="020F0502020204030204" charset="0"/>
              </a:defRPr>
            </a:lvl4pPr>
            <a:lvl5pPr defTabSz="771525">
              <a:defRPr>
                <a:solidFill>
                  <a:schemeClr val="tx1"/>
                </a:solidFill>
                <a:latin typeface="Calibri" panose="020F0502020204030204" charset="0"/>
              </a:defRPr>
            </a:lvl5pPr>
            <a:lvl6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6pPr>
            <a:lvl7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7pPr>
            <a:lvl8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8pPr>
            <a:lvl9pPr defTabSz="771525" fontAlgn="base">
              <a:spcBef>
                <a:spcPct val="0"/>
              </a:spcBef>
              <a:spcAft>
                <a:spcPct val="0"/>
              </a:spcAft>
              <a:buFont typeface="Arial" panose="020B0604020202020204" pitchFamily="34" charset="0"/>
              <a:defRPr>
                <a:solidFill>
                  <a:schemeClr val="tx1"/>
                </a:solidFill>
                <a:latin typeface="Calibri" panose="020F0502020204030204" charset="0"/>
              </a:defRPr>
            </a:lvl9pPr>
          </a:lstStyle>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有利于提高训练针对性</a:t>
            </a:r>
          </a:p>
          <a:p>
            <a:pPr>
              <a:lnSpc>
                <a:spcPct val="120000"/>
              </a:lnSpc>
              <a:spcBef>
                <a:spcPct val="20000"/>
              </a:spcBef>
            </a:pPr>
            <a:endParaRPr lang="zh-CN" altLang="en-US" sz="2400" b="1">
              <a:latin typeface="黑体" panose="02010609060101010101" pitchFamily="49" charset="-122"/>
              <a:ea typeface="黑体" panose="02010609060101010101" pitchFamily="49" charset="-122"/>
            </a:endParaRPr>
          </a:p>
          <a:p>
            <a:pPr>
              <a:lnSpc>
                <a:spcPct val="120000"/>
              </a:lnSpc>
              <a:spcBef>
                <a:spcPct val="20000"/>
              </a:spcBef>
            </a:pPr>
            <a:r>
              <a:rPr lang="zh-CN" altLang="en-US" sz="2400" b="1">
                <a:latin typeface="黑体" panose="02010609060101010101" pitchFamily="49" charset="-122"/>
                <a:ea typeface="黑体" panose="02010609060101010101" pitchFamily="49" charset="-122"/>
              </a:rPr>
              <a:t>有利于教学资源的共享</a:t>
            </a:r>
          </a:p>
        </p:txBody>
      </p:sp>
      <p:sp>
        <p:nvSpPr>
          <p:cNvPr id="24" name="Rectangle 3"/>
          <p:cNvSpPr txBox="1">
            <a:spLocks noChangeArrowheads="1"/>
          </p:cNvSpPr>
          <p:nvPr/>
        </p:nvSpPr>
        <p:spPr bwMode="auto">
          <a:xfrm>
            <a:off x="0" y="112851"/>
            <a:ext cx="8820150" cy="72386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accent1"/>
              </a:buClr>
              <a:buSzPct val="50000"/>
              <a:buFont typeface="Wingdings 2" panose="05020102010507070707" pitchFamily="18" charset="2"/>
              <a:buChar char=""/>
              <a:defRPr sz="3200" kern="1200">
                <a:solidFill>
                  <a:schemeClr val="tx1"/>
                </a:solidFill>
                <a:latin typeface="+mn-lt"/>
                <a:ea typeface="+mn-ea"/>
                <a:cs typeface="华文楷体" panose="02010600040101010101" charset="-122"/>
              </a:defRPr>
            </a:lvl1pPr>
            <a:lvl2pPr marL="742950" indent="-285750" algn="l" rtl="0" eaLnBrk="0" fontAlgn="base" hangingPunct="0">
              <a:spcBef>
                <a:spcPct val="20000"/>
              </a:spcBef>
              <a:spcAft>
                <a:spcPct val="0"/>
              </a:spcAft>
              <a:buClr>
                <a:schemeClr val="accent2"/>
              </a:buClr>
              <a:buSzPct val="50000"/>
              <a:buFont typeface="Wingdings 2" panose="05020102010507070707" pitchFamily="18" charset="2"/>
              <a:buChar char="³"/>
              <a:defRPr sz="2800" kern="1200">
                <a:solidFill>
                  <a:schemeClr val="tx1"/>
                </a:solidFill>
                <a:latin typeface="+mn-lt"/>
                <a:ea typeface="+mn-ea"/>
                <a:cs typeface="华文楷体" panose="02010600040101010101" charset="-122"/>
              </a:defRPr>
            </a:lvl2pPr>
            <a:lvl3pPr marL="1143000" indent="-228600" algn="l" rtl="0" eaLnBrk="0" fontAlgn="base" hangingPunct="0">
              <a:spcBef>
                <a:spcPct val="20000"/>
              </a:spcBef>
              <a:spcAft>
                <a:spcPct val="0"/>
              </a:spcAft>
              <a:buClr>
                <a:srgbClr val="7B9B57"/>
              </a:buClr>
              <a:buSzPct val="60000"/>
              <a:buFont typeface="Wingdings 2" panose="05020102010507070707" pitchFamily="18" charset="2"/>
              <a:buChar char="®"/>
              <a:defRPr sz="2400" kern="1200">
                <a:solidFill>
                  <a:schemeClr val="tx1"/>
                </a:solidFill>
                <a:latin typeface="+mn-lt"/>
                <a:ea typeface="+mn-ea"/>
                <a:cs typeface="华文楷体" panose="02010600040101010101" charset="-122"/>
              </a:defRPr>
            </a:lvl3pPr>
            <a:lvl4pPr marL="1600200" indent="-228600" algn="l" rtl="0" eaLnBrk="0" fontAlgn="base" hangingPunct="0">
              <a:spcBef>
                <a:spcPct val="20000"/>
              </a:spcBef>
              <a:spcAft>
                <a:spcPct val="0"/>
              </a:spcAft>
              <a:buClr>
                <a:srgbClr val="8B7396"/>
              </a:buClr>
              <a:buSzPct val="45000"/>
              <a:buFont typeface="Wingdings 2" panose="05020102010507070707" pitchFamily="18" charset="2"/>
              <a:buChar char="¯"/>
              <a:defRPr sz="2000" kern="1200">
                <a:solidFill>
                  <a:schemeClr val="tx1"/>
                </a:solidFill>
                <a:latin typeface="+mn-lt"/>
                <a:ea typeface="+mn-ea"/>
                <a:cs typeface="华文楷体" panose="02010600040101010101" charset="-122"/>
              </a:defRPr>
            </a:lvl4pPr>
            <a:lvl5pPr marL="2057400" indent="-228600" algn="l" rtl="0" eaLnBrk="0" fontAlgn="base" hangingPunct="0">
              <a:spcBef>
                <a:spcPct val="20000"/>
              </a:spcBef>
              <a:spcAft>
                <a:spcPct val="0"/>
              </a:spcAft>
              <a:buClr>
                <a:srgbClr val="E89A53"/>
              </a:buClr>
              <a:buFont typeface="Wingdings 2" panose="05020102010507070707" pitchFamily="18" charset="2"/>
              <a:buChar char=""/>
              <a:defRPr sz="2000" kern="1200">
                <a:solidFill>
                  <a:schemeClr val="tx1"/>
                </a:solidFill>
                <a:latin typeface="+mn-lt"/>
                <a:ea typeface="+mn-ea"/>
                <a:cs typeface="华文楷体" panose="02010600040101010101" charset="-122"/>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a:lstStyle>
          <a:p>
            <a:pPr marL="0" indent="0">
              <a:lnSpc>
                <a:spcPct val="80000"/>
              </a:lnSpc>
              <a:buNone/>
            </a:pPr>
            <a:r>
              <a:rPr lang="zh-CN" altLang="en-US" sz="3600" b="1" u="sng" dirty="0">
                <a:solidFill>
                  <a:srgbClr val="FF0000"/>
                </a:solidFill>
                <a:latin typeface="华文行楷" panose="02010800040101010101" charset="-122"/>
                <a:ea typeface="华文行楷" panose="02010800040101010101" charset="-122"/>
                <a:sym typeface="+mn-ea"/>
              </a:rPr>
              <a:t>策略</a:t>
            </a:r>
            <a:r>
              <a:rPr lang="zh-CN" altLang="en-US" sz="3600" b="1" u="sng" dirty="0" smtClean="0">
                <a:solidFill>
                  <a:srgbClr val="FF0000"/>
                </a:solidFill>
                <a:latin typeface="华文行楷" panose="02010800040101010101" charset="-122"/>
                <a:ea typeface="华文行楷" panose="02010800040101010101" charset="-122"/>
                <a:sym typeface="+mn-ea"/>
              </a:rPr>
              <a:t>二</a:t>
            </a:r>
            <a:r>
              <a:rPr lang="zh-CN" altLang="en-US" sz="3600" b="1" u="sng" dirty="0">
                <a:solidFill>
                  <a:srgbClr val="FF0000"/>
                </a:solidFill>
                <a:latin typeface="华文行楷" panose="02010800040101010101" charset="-122"/>
                <a:ea typeface="华文行楷" panose="02010800040101010101" charset="-122"/>
                <a:sym typeface="+mn-ea"/>
              </a:rPr>
              <a:t> </a:t>
            </a:r>
            <a:r>
              <a:rPr lang="zh-CN" altLang="en-US" sz="3600" b="1" u="sng" dirty="0" smtClean="0">
                <a:solidFill>
                  <a:srgbClr val="FF0000"/>
                </a:solidFill>
                <a:latin typeface="华文行楷" panose="02010800040101010101" charset="-122"/>
                <a:ea typeface="华文行楷" panose="02010800040101010101" charset="-122"/>
                <a:sym typeface="+mn-ea"/>
              </a:rPr>
              <a:t> </a:t>
            </a:r>
            <a:r>
              <a:rPr lang="zh-CN" altLang="en-US" sz="3600" b="1" u="sng" dirty="0" smtClean="0">
                <a:solidFill>
                  <a:srgbClr val="FF0000"/>
                </a:solidFill>
                <a:latin typeface="华文行楷" panose="02010800040101010101" charset="-122"/>
                <a:ea typeface="华文行楷" panose="02010800040101010101" charset="-122"/>
              </a:rPr>
              <a:t>资料组编</a:t>
            </a:r>
            <a:r>
              <a:rPr lang="en-US" altLang="zh-CN" sz="3600" b="1" u="sng" dirty="0" smtClean="0">
                <a:solidFill>
                  <a:srgbClr val="FF0000"/>
                </a:solidFill>
                <a:latin typeface="华文行楷" panose="02010800040101010101" charset="-122"/>
                <a:ea typeface="华文行楷" panose="02010800040101010101" charset="-122"/>
              </a:rPr>
              <a:t>---</a:t>
            </a:r>
            <a:r>
              <a:rPr lang="zh-CN" altLang="en-US" sz="3600" b="1" u="sng" dirty="0" smtClean="0">
                <a:solidFill>
                  <a:srgbClr val="FF0000"/>
                </a:solidFill>
                <a:latin typeface="华文行楷" panose="02010800040101010101" charset="-122"/>
                <a:ea typeface="华文行楷" panose="02010800040101010101" charset="-122"/>
              </a:rPr>
              <a:t>习题组编</a:t>
            </a:r>
          </a:p>
        </p:txBody>
      </p:sp>
    </p:spTree>
  </p:cSld>
  <p:clrMapOvr>
    <a:masterClrMapping/>
  </p:clrMapOvr>
  <p:transition spd="slow">
    <p:rand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CREEN_THEME_FLAG" val="Dlrq25wU2PGuGg5bbmjbDD0SqtOzPWZLa8D+Tj1oX9ssqoXZfdOTwjSXjJqONGCoN0Q4cQZMINfLnorLgqlDLHrLg9J4uhtX37sEz4MOjDM="/>
</p:tagLst>
</file>

<file path=ppt/tags/tag10.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1.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2.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3.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4.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5.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6.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7.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8.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19.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CREEN_THEME_FLAG" val="Dlrq25wU2PGuGg5bbmjbDD0SqtOzPWZLa8D+Tj1oX9ssqoXZfdOTwjSXjJqONGCoN0Q4cQZMINfLnorLgqlDLHrLg9J4uhtX37sEz4MOjDM="/>
</p:tagLst>
</file>

<file path=ppt/tags/tag20.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1.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2.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3.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4.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5.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6.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7.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8.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29.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CREEN_THEME_FLAG" val="Dlrq25wU2PGuGg5bbmjbDD0SqtOzPWZLa8D+Tj1oX9ssqoXZfdOTwjSXjJqONGCoN0Q4cQZMINfLnorLgqlDLHrLg9J4uhtX37sEz4MOjDM="/>
</p:tagLst>
</file>

<file path=ppt/tags/tag30.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31.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32.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D0SqtOzPWZLa8D+Tj1oX9ssqoXZfdOTwjSXjJqONGCoN0Q4cQZMINfLnorLgqlDLHrLg9J4uhtX37sEz4MOjDM="/>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84553"/>
  <p:tag name="KSO_WM_SCREEN_THEME_FLAG" val="Dlrq25wU2PGuGg5bbmjbDD0SqtOzPWZLa8D+Tj1oX9ssqoXZfdOTwjSXjJqONGCoN0Q4cQZMINfLnorLgqlDLHrLg9J4uhtX37sEz4MOjDM="/>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160434"/>
  <p:tag name="KSO_WM_SCREEN_THEME_FLAG" val="Dlrq25wU2PGuGg5bbmjbDD0SqtOzPWZLa8D+Tj1oX9ssqoXZfdOTwjSXjJqONGCoN0Q4cQZMINfLnorLgqlDLHrLg9J4uhtX37sEz4MOjDM="/>
</p:tagLst>
</file>

<file path=ppt/tags/tag6.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7.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8.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ags/tag9.xml><?xml version="1.0" encoding="utf-8"?>
<p:tagLst xmlns:a="http://schemas.openxmlformats.org/drawingml/2006/main" xmlns:r="http://schemas.openxmlformats.org/officeDocument/2006/relationships" xmlns:p="http://schemas.openxmlformats.org/presentationml/2006/main">
  <p:tag name="PA" val="v3.1.0"/>
  <p:tag name="KSO_WM_SCREEN_THEME_FLAG" val="Dlrq25wU2PGuGg5bbmjbDD0SqtOzPWZLa8D+Tj1oX9ssqoXZfdOTwjSXjJqONGCoN0Q4cQZMINfLnorLgqlDLHrLg9J4uhtX37sEz4MOjDM="/>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龙腾四海">
  <a:themeElements>
    <a:clrScheme name="龙腾四海">
      <a:dk1>
        <a:sysClr val="windowText" lastClr="000000"/>
      </a:dk1>
      <a:lt1>
        <a:sysClr val="window" lastClr="FFFFFF"/>
      </a:lt1>
      <a:dk2>
        <a:srgbClr val="001B36"/>
      </a:dk2>
      <a:lt2>
        <a:srgbClr val="EDF8FE"/>
      </a:lt2>
      <a:accent1>
        <a:srgbClr val="477AB1"/>
      </a:accent1>
      <a:accent2>
        <a:srgbClr val="51848E"/>
      </a:accent2>
      <a:accent3>
        <a:srgbClr val="7B9B57"/>
      </a:accent3>
      <a:accent4>
        <a:srgbClr val="8B8D8C"/>
      </a:accent4>
      <a:accent5>
        <a:srgbClr val="8B7396"/>
      </a:accent5>
      <a:accent6>
        <a:srgbClr val="E89A53"/>
      </a:accent6>
      <a:hlink>
        <a:srgbClr val="0080FF"/>
      </a:hlink>
      <a:folHlink>
        <a:srgbClr val="FF00FF"/>
      </a:folHlink>
    </a:clrScheme>
    <a:fontScheme name="龙腾四海">
      <a:majorFont>
        <a:latin typeface="Maiandra GD"/>
        <a:ea typeface=""/>
        <a:cs typeface=""/>
        <a:font script="CYRL" typeface="Times New Roman"/>
        <a:font script="GREK" typeface="Times New Roman"/>
        <a:font script="Jpan" typeface="ＭＳ Ｐゴシック"/>
        <a:font script="Hang" typeface="HY중고딕"/>
        <a:font script="Hans" typeface="隶书"/>
        <a:font script="Hant" typeface="微軟正黑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ＭＳ Ｐ明朝"/>
        <a:font script="Hang" typeface="HY견명조"/>
        <a:font script="Hans" typeface="华文楷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龙腾四海">
      <a:fillStyleLst>
        <a:solidFill>
          <a:schemeClr val="phClr">
            <a:tint val="100000"/>
            <a:shade val="100000"/>
            <a:hueMod val="100000"/>
            <a:satMod val="100000"/>
          </a:schemeClr>
        </a:solidFill>
        <a:gradFill rotWithShape="1">
          <a:gsLst>
            <a:gs pos="0">
              <a:schemeClr val="phClr">
                <a:tint val="100000"/>
                <a:shade val="50000"/>
                <a:hueMod val="100000"/>
                <a:satMod val="250000"/>
              </a:schemeClr>
            </a:gs>
            <a:gs pos="75000">
              <a:schemeClr val="phClr">
                <a:tint val="80000"/>
                <a:shade val="100000"/>
                <a:hueMod val="100000"/>
                <a:satMod val="375000"/>
              </a:schemeClr>
            </a:gs>
            <a:gs pos="100000">
              <a:schemeClr val="phClr">
                <a:tint val="50000"/>
                <a:shade val="100000"/>
                <a:hueMod val="100000"/>
                <a:satMod val="500000"/>
              </a:schemeClr>
            </a:gs>
          </a:gsLst>
          <a:lin ang="16200000" scaled="1"/>
        </a:gradFill>
        <a:blipFill>
          <a:blip xmlns:r="http://schemas.openxmlformats.org/officeDocument/2006/relationships" r:embed="rId1">
            <a:duotone>
              <a:schemeClr val="phClr">
                <a:tint val="100000"/>
                <a:shade val="50000"/>
                <a:hueMod val="100000"/>
                <a:satMod val="100000"/>
              </a:schemeClr>
              <a:schemeClr val="phClr">
                <a:tint val="100000"/>
                <a:shade val="75000"/>
                <a:hueMod val="100000"/>
                <a:satMod val="100000"/>
              </a:schemeClr>
            </a:duotone>
          </a:blip>
          <a:tile tx="0" ty="0" sx="50000" sy="50000" flip="none" algn="ctr"/>
        </a:blipFill>
      </a:fillStyleLst>
      <a:lnStyleLst>
        <a:ln w="127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glow>
              <a:schemeClr val="phClr">
                <a:tint val="100000"/>
                <a:shade val="100000"/>
                <a:hueMod val="100000"/>
                <a:satMod val="100000"/>
              </a:schemeClr>
            </a:glow>
          </a:effectLst>
        </a:effectStyle>
        <a:effectStyle>
          <a:effectLst>
            <a:glow>
              <a:schemeClr val="phClr">
                <a:tint val="100000"/>
                <a:shade val="100000"/>
                <a:hueMod val="100000"/>
                <a:satMod val="100000"/>
              </a:schemeClr>
            </a:glow>
          </a:effectLst>
          <a:scene3d>
            <a:camera prst="orthographicFront" fov="0">
              <a:rot lat="0" lon="0" rev="0"/>
            </a:camera>
            <a:lightRig rig="threePt" dir="tl">
              <a:rot lat="0" lon="0" rev="0"/>
            </a:lightRig>
          </a:scene3d>
          <a:sp3d prstMaterial="metal">
            <a:bevelT w="12700" h="12700" prst="relaxedInset"/>
            <a:contourClr>
              <a:schemeClr val="phClr">
                <a:tint val="100000"/>
                <a:shade val="100000"/>
                <a:hueMod val="100000"/>
                <a:satMod val="100000"/>
              </a:schemeClr>
            </a:contourClr>
          </a:sp3d>
        </a:effectStyle>
        <a:effectStyle>
          <a:effectLst>
            <a:glow>
              <a:schemeClr val="phClr">
                <a:tint val="100000"/>
                <a:shade val="100000"/>
                <a:hueMod val="100000"/>
                <a:satMod val="100000"/>
              </a:schemeClr>
            </a:glow>
            <a:outerShdw blurRad="44450" dist="50800" dir="3300000" sx="99000" sy="99000" algn="tl" rotWithShape="0">
              <a:srgbClr val="000000">
                <a:alpha val="55000"/>
              </a:srgbClr>
            </a:outerShdw>
          </a:effectLst>
          <a:scene3d>
            <a:camera prst="orthographicFront">
              <a:rot lat="0" lon="0" rev="0"/>
            </a:camera>
            <a:lightRig rig="contrasting" dir="tl">
              <a:rot lat="0" lon="0" rev="14220000"/>
            </a:lightRig>
          </a:scene3d>
          <a:sp3d prstMaterial="dkEdge">
            <a:bevelT w="63500" h="63500"/>
            <a:bevelB w="0" h="0"/>
            <a:contourClr>
              <a:schemeClr val="phClr">
                <a:tint val="10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bg1">
                <a:tint val="100000"/>
                <a:shade val="100000"/>
                <a:hueMod val="100000"/>
                <a:satMod val="150000"/>
              </a:schemeClr>
            </a:gs>
            <a:gs pos="55000">
              <a:schemeClr val="bg1">
                <a:tint val="100000"/>
                <a:shade val="90000"/>
                <a:hueMod val="100000"/>
                <a:satMod val="375000"/>
              </a:schemeClr>
            </a:gs>
            <a:gs pos="100000">
              <a:schemeClr val="phClr">
                <a:tint val="88000"/>
                <a:shade val="100000"/>
                <a:hueMod val="100000"/>
                <a:satMod val="500000"/>
              </a:schemeClr>
            </a:gs>
          </a:gsLst>
          <a:lin ang="5400000" scaled="1"/>
        </a:gradFill>
        <a:blipFill>
          <a:blip xmlns:r="http://schemas.openxmlformats.org/officeDocument/2006/relationships" r:embed="rId2">
            <a:duotone>
              <a:schemeClr val="phClr">
                <a:shade val="30000"/>
                <a:satMod val="555000"/>
              </a:schemeClr>
              <a:schemeClr val="phClr">
                <a:tint val="96000"/>
                <a:satMod val="120000"/>
              </a:schemeClr>
            </a:duotone>
          </a:blip>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Dragon</Template>
  <TotalTime>825</TotalTime>
  <Words>15376</Words>
  <Application>Microsoft Office PowerPoint</Application>
  <PresentationFormat>全屏显示(4:3)</PresentationFormat>
  <Paragraphs>1317</Paragraphs>
  <Slides>143</Slides>
  <Notes>14</Notes>
  <HiddenSlides>0</HiddenSlides>
  <MMClips>0</MMClips>
  <ScaleCrop>false</ScaleCrop>
  <HeadingPairs>
    <vt:vector size="8" baseType="variant">
      <vt:variant>
        <vt:lpstr>已用的字体</vt:lpstr>
      </vt:variant>
      <vt:variant>
        <vt:i4>30</vt:i4>
      </vt:variant>
      <vt:variant>
        <vt:lpstr>主题</vt:lpstr>
      </vt:variant>
      <vt:variant>
        <vt:i4>1</vt:i4>
      </vt:variant>
      <vt:variant>
        <vt:lpstr>嵌入 OLE 服务器</vt:lpstr>
      </vt:variant>
      <vt:variant>
        <vt:i4>1</vt:i4>
      </vt:variant>
      <vt:variant>
        <vt:lpstr>幻灯片标题</vt:lpstr>
      </vt:variant>
      <vt:variant>
        <vt:i4>143</vt:i4>
      </vt:variant>
    </vt:vector>
  </HeadingPairs>
  <TitlesOfParts>
    <vt:vector size="175" baseType="lpstr">
      <vt:lpstr>Arial Rounded MT Bold</vt:lpstr>
      <vt:lpstr>Franklin Gothic Book</vt:lpstr>
      <vt:lpstr>Maiandra GD</vt:lpstr>
      <vt:lpstr>方正兰亭粗黑简体</vt:lpstr>
      <vt:lpstr>仿宋</vt:lpstr>
      <vt:lpstr>仿宋_GB2312</vt:lpstr>
      <vt:lpstr>黑体</vt:lpstr>
      <vt:lpstr>华文行楷</vt:lpstr>
      <vt:lpstr>华文琥珀</vt:lpstr>
      <vt:lpstr>华文楷体</vt:lpstr>
      <vt:lpstr>华文宋体</vt:lpstr>
      <vt:lpstr>华文细黑</vt:lpstr>
      <vt:lpstr>华文中宋</vt:lpstr>
      <vt:lpstr>楷体</vt:lpstr>
      <vt:lpstr>楷体_GB2312</vt:lpstr>
      <vt:lpstr>隶书</vt:lpstr>
      <vt:lpstr>宋体</vt:lpstr>
      <vt:lpstr>微软雅黑</vt:lpstr>
      <vt:lpstr>幼圆</vt:lpstr>
      <vt:lpstr>Arial</vt:lpstr>
      <vt:lpstr>Calibri</vt:lpstr>
      <vt:lpstr>Cambria</vt:lpstr>
      <vt:lpstr>Courier New</vt:lpstr>
      <vt:lpstr>Franklin Gothic Medium</vt:lpstr>
      <vt:lpstr>Palatino Linotype</vt:lpstr>
      <vt:lpstr>Tahoma</vt:lpstr>
      <vt:lpstr>Times New Roman</vt:lpstr>
      <vt:lpstr>Verdana</vt:lpstr>
      <vt:lpstr>Wingdings</vt:lpstr>
      <vt:lpstr>Wingdings 2</vt:lpstr>
      <vt:lpstr>龙腾四海</vt:lpstr>
      <vt:lpstr>Microsoft Word 97 - 2003 文档</vt:lpstr>
      <vt:lpstr>PowerPoint 演示文稿</vt:lpstr>
      <vt:lpstr>PowerPoint 演示文稿</vt:lpstr>
      <vt:lpstr>PowerPoint 演示文稿</vt:lpstr>
      <vt:lpstr>一、精研细磨 精确方向</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二是激励考生形成正确的世界观、人生观、价值观</vt:lpstr>
      <vt:lpstr>三是为高校选拔具有家国情怀的学生</vt:lpstr>
      <vt:lpstr>四是引导中学落实党和国家对历史教育的要求</vt:lpstr>
      <vt:lpstr>PowerPoint 演示文稿</vt:lpstr>
      <vt:lpstr>二是找准关键能力，支撑学生终身发展</vt:lpstr>
      <vt:lpstr>三是注重学科素养培养，引导学生适应时代发展要求</vt:lpstr>
      <vt:lpstr>PowerPoint 演示文稿</vt:lpstr>
      <vt:lpstr>二是古今贯通，中外结合，考查知识整合、迁移能力</vt:lpstr>
      <vt:lpstr>三是注重历史对现实的关照，以史为鉴 </vt:lpstr>
      <vt:lpstr>四是创设新情境，提高学生对历史与现实的认识水平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时空观念</vt:lpstr>
      <vt:lpstr>PowerPoint 演示文稿</vt:lpstr>
      <vt:lpstr>史料实证</vt:lpstr>
      <vt:lpstr>PowerPoint 演示文稿</vt:lpstr>
      <vt:lpstr>PowerPoint 演示文稿</vt:lpstr>
      <vt:lpstr>PowerPoint 演示文稿</vt:lpstr>
      <vt:lpstr>PowerPoint 演示文稿</vt:lpstr>
      <vt:lpstr>PowerPoint 演示文稿</vt:lpstr>
      <vt:lpstr>PowerPoint 演示文稿</vt:lpstr>
      <vt:lpstr>高考试题中史料实证的呈现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■困惑之一：课程</vt:lpstr>
      <vt:lpstr>■ 困惑之二：教学</vt:lpstr>
      <vt:lpstr>PowerPoint 演示文稿</vt:lpstr>
      <vt:lpstr>PowerPoint 演示文稿</vt:lpstr>
      <vt:lpstr>PowerPoint 演示文稿</vt:lpstr>
      <vt:lpstr>三、2018年高考一轮复习策略 ——精准出击  精致突破</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课例1：手工工场时期的西方世界 （15-18世纪中期）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兴亡年代:前1122年 至 前256年 始祖:周公 亡于:楚国 名人:孔子、孟子、曾子、鲁班、左丘明 称号:礼仪之邦 文化:华夏文化 势力范围:今山东鲁南、鲁中地区</dc:title>
  <dc:creator>Lenovo E42-001</dc:creator>
  <cp:lastModifiedBy>pc</cp:lastModifiedBy>
  <cp:revision>764</cp:revision>
  <dcterms:created xsi:type="dcterms:W3CDTF">2017-10-21T09:49:00Z</dcterms:created>
  <dcterms:modified xsi:type="dcterms:W3CDTF">2018-07-17T07:43:29Z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