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ng" ContentType="image/pn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5" r:id="rId17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notesMaster" Target="notesMasters/notesMaster1.xml" Id="rId18" /><Relationship Type="http://schemas.openxmlformats.org/officeDocument/2006/relationships/slide" Target="slides/slide2.xml" Id="rId3" /><Relationship Type="http://schemas.openxmlformats.org/officeDocument/2006/relationships/theme" Target="theme/theme1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viewProps" Target="view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presProps" Target="presProp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tableStyles" Target="tableStyles.xml" Id="rId22" /><Relationship Type="http://schemas.openxmlformats.org/officeDocument/2006/relationships/tags" Target="/ppt/tags/tag1.xml" Id="Rc461d103581247a8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7A3031-2904-49C6-BACE-EB94F8F6E3A9}" type="datetimeFigureOut">
              <a:rPr lang="zh-CN" altLang="en-US"/>
              <a:pPr>
                <a:defRPr/>
              </a:pPr>
              <a:t>2017-8-22</a:t>
            </a:fld>
            <a:endParaRPr lang="en-US" altLang="zh-CN"/>
          </a:p>
        </p:txBody>
      </p:sp>
      <p:sp>
        <p:nvSpPr>
          <p:cNvPr id="12292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234C59-75B1-481B-93B1-E4C90AA233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8B719-5DB9-401A-AACF-D018A4BB8575}" type="datetimeFigureOut">
              <a:rPr lang="zh-CN" altLang="en-US"/>
              <a:pPr>
                <a:defRPr/>
              </a:pPr>
              <a:t>2017-8-22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03D4-4967-490A-A91C-C9E0601876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5C2D-5DC1-4110-A1AA-F3D21A0B2953}" type="datetimeFigureOut">
              <a:rPr lang="zh-CN" altLang="en-US"/>
              <a:pPr>
                <a:defRPr/>
              </a:pPr>
              <a:t>2017-8-22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432B-DFB9-47AD-B163-06A0CF156B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B2DF-9B1E-4935-B7CA-5C5CEE8165B4}" type="datetimeFigureOut">
              <a:rPr lang="zh-CN" altLang="en-US"/>
              <a:pPr>
                <a:defRPr/>
              </a:pPr>
              <a:t>2017-8-22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CA036-23EF-4E2E-B6C1-E2DBF0ED0D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0067-B79B-4B25-92D2-4996A70750C0}" type="datetimeFigureOut">
              <a:rPr lang="zh-CN" altLang="en-US"/>
              <a:pPr>
                <a:defRPr/>
              </a:pPr>
              <a:t>2017-8-22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76F2-633C-4706-8D35-1BEE455BB1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3FA6F-EF38-4551-A442-EEA5F8AC8C44}" type="datetimeFigureOut">
              <a:rPr lang="zh-CN" altLang="en-US"/>
              <a:pPr>
                <a:defRPr/>
              </a:pPr>
              <a:t>2017-8-22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BD49-F23E-44AE-8788-94B4B8EE40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51BB1-48BA-42D1-B461-A83BD99102F1}" type="datetimeFigureOut">
              <a:rPr lang="zh-CN" altLang="en-US"/>
              <a:pPr>
                <a:defRPr/>
              </a:pPr>
              <a:t>2017-8-22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22386-9613-4EA1-8AF8-23A7547077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C1FE-49BD-43ED-AF41-F0FF567ECA71}" type="datetimeFigureOut">
              <a:rPr lang="zh-CN" altLang="en-US"/>
              <a:pPr>
                <a:defRPr/>
              </a:pPr>
              <a:t>2017-8-22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8F83-0DF6-484D-9F32-17C97BB7F8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76488-7B6F-4DF6-B44D-840BBC839050}" type="datetimeFigureOut">
              <a:rPr lang="zh-CN" altLang="en-US"/>
              <a:pPr>
                <a:defRPr/>
              </a:pPr>
              <a:t>2017-8-22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7B4E-3D6E-4EA9-90F0-993AB4FD5C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E052-CD0E-4F0F-A5E4-E0B4D6166337}" type="datetimeFigureOut">
              <a:rPr lang="zh-CN" altLang="en-US"/>
              <a:pPr>
                <a:defRPr/>
              </a:pPr>
              <a:t>2017-8-22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21C6-B0AF-4077-B075-FF87A7A3B2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7319-D133-492E-81CF-BF341859DAD9}" type="datetimeFigureOut">
              <a:rPr lang="zh-CN" altLang="en-US"/>
              <a:pPr>
                <a:defRPr/>
              </a:pPr>
              <a:t>2017-8-22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D6C4-0CFB-4B54-BC4B-378701544A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A4ED10-7AC5-4A7E-95F9-22B16907CF7E}" type="datetimeFigureOut">
              <a:rPr lang="zh-CN" altLang="en-US"/>
              <a:pPr>
                <a:defRPr/>
              </a:pPr>
              <a:t>2017-8-22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05C0E0-A8E0-4BF1-B652-FDAC2583E5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L:\&#35838;&#20214;\1.wmv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内容占位符 3" descr="背景_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212638" cy="6870700"/>
          </a:xfrm>
        </p:spPr>
      </p:pic>
      <p:sp>
        <p:nvSpPr>
          <p:cNvPr id="5" name="文本框 4"/>
          <p:cNvSpPr txBox="1"/>
          <p:nvPr/>
        </p:nvSpPr>
        <p:spPr>
          <a:xfrm>
            <a:off x="3990975" y="2270125"/>
            <a:ext cx="4106863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经典中宋简"/>
                <a:ea typeface="经典中宋简"/>
                <a:cs typeface="经典中宋简"/>
              </a:rPr>
              <a:t>三角贸易的过程</a:t>
            </a:r>
          </a:p>
        </p:txBody>
      </p:sp>
      <p:sp>
        <p:nvSpPr>
          <p:cNvPr id="13315" name="文本框 5"/>
          <p:cNvSpPr txBox="1">
            <a:spLocks noChangeArrowheads="1"/>
          </p:cNvSpPr>
          <p:nvPr/>
        </p:nvSpPr>
        <p:spPr bwMode="auto">
          <a:xfrm>
            <a:off x="4462463" y="3475038"/>
            <a:ext cx="3028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制作人：张文生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00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857250"/>
            <a:ext cx="4959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M_1~@3W(X~L9WLJTP[](YQ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9513" y="828675"/>
            <a:ext cx="501967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W0200809043891093750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927475"/>
            <a:ext cx="50292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reeform 122"/>
          <p:cNvSpPr>
            <a:spLocks/>
          </p:cNvSpPr>
          <p:nvPr/>
        </p:nvSpPr>
        <p:spPr bwMode="auto">
          <a:xfrm>
            <a:off x="5630863" y="3508375"/>
            <a:ext cx="569912" cy="569913"/>
          </a:xfrm>
          <a:custGeom>
            <a:avLst/>
            <a:gdLst>
              <a:gd name="T0" fmla="*/ 2147483647 w 290"/>
              <a:gd name="T1" fmla="*/ 2147483647 h 290"/>
              <a:gd name="T2" fmla="*/ 2147483647 w 290"/>
              <a:gd name="T3" fmla="*/ 2147483647 h 290"/>
              <a:gd name="T4" fmla="*/ 2147483647 w 290"/>
              <a:gd name="T5" fmla="*/ 2147483647 h 290"/>
              <a:gd name="T6" fmla="*/ 2147483647 w 290"/>
              <a:gd name="T7" fmla="*/ 2147483647 h 290"/>
              <a:gd name="T8" fmla="*/ 2147483647 w 290"/>
              <a:gd name="T9" fmla="*/ 2147483647 h 290"/>
              <a:gd name="T10" fmla="*/ 2147483647 w 290"/>
              <a:gd name="T11" fmla="*/ 2147483647 h 290"/>
              <a:gd name="T12" fmla="*/ 2147483647 w 290"/>
              <a:gd name="T13" fmla="*/ 2147483647 h 290"/>
              <a:gd name="T14" fmla="*/ 2147483647 w 290"/>
              <a:gd name="T15" fmla="*/ 2147483647 h 290"/>
              <a:gd name="T16" fmla="*/ 2147483647 w 290"/>
              <a:gd name="T17" fmla="*/ 2147483647 h 290"/>
              <a:gd name="T18" fmla="*/ 2147483647 w 290"/>
              <a:gd name="T19" fmla="*/ 2147483647 h 290"/>
              <a:gd name="T20" fmla="*/ 2147483647 w 290"/>
              <a:gd name="T21" fmla="*/ 2147483647 h 290"/>
              <a:gd name="T22" fmla="*/ 2147483647 w 290"/>
              <a:gd name="T23" fmla="*/ 2147483647 h 290"/>
              <a:gd name="T24" fmla="*/ 2147483647 w 290"/>
              <a:gd name="T25" fmla="*/ 2147483647 h 290"/>
              <a:gd name="T26" fmla="*/ 2147483647 w 290"/>
              <a:gd name="T27" fmla="*/ 2147483647 h 290"/>
              <a:gd name="T28" fmla="*/ 2147483647 w 290"/>
              <a:gd name="T29" fmla="*/ 2147483647 h 290"/>
              <a:gd name="T30" fmla="*/ 2147483647 w 290"/>
              <a:gd name="T31" fmla="*/ 2147483647 h 290"/>
              <a:gd name="T32" fmla="*/ 2147483647 w 290"/>
              <a:gd name="T33" fmla="*/ 2147483647 h 290"/>
              <a:gd name="T34" fmla="*/ 2147483647 w 290"/>
              <a:gd name="T35" fmla="*/ 2147483647 h 290"/>
              <a:gd name="T36" fmla="*/ 2147483647 w 290"/>
              <a:gd name="T37" fmla="*/ 2147483647 h 2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0"/>
              <a:gd name="T58" fmla="*/ 0 h 290"/>
              <a:gd name="T59" fmla="*/ 290 w 290"/>
              <a:gd name="T60" fmla="*/ 290 h 2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4" name="AutoShape 27"/>
          <p:cNvSpPr>
            <a:spLocks/>
          </p:cNvSpPr>
          <p:nvPr/>
        </p:nvSpPr>
        <p:spPr bwMode="auto">
          <a:xfrm>
            <a:off x="9612313" y="3686175"/>
            <a:ext cx="407987" cy="404813"/>
          </a:xfrm>
          <a:custGeom>
            <a:avLst/>
            <a:gdLst>
              <a:gd name="T0" fmla="*/ 2147483647 w 20931"/>
              <a:gd name="T1" fmla="*/ 2147483647 h 20973"/>
              <a:gd name="T2" fmla="*/ 2147483647 w 20931"/>
              <a:gd name="T3" fmla="*/ 2147483647 h 20973"/>
              <a:gd name="T4" fmla="*/ 2147483647 w 20931"/>
              <a:gd name="T5" fmla="*/ 2147483647 h 20973"/>
              <a:gd name="T6" fmla="*/ 2147483647 w 20931"/>
              <a:gd name="T7" fmla="*/ 2147483647 h 20973"/>
              <a:gd name="T8" fmla="*/ 2147483647 w 20931"/>
              <a:gd name="T9" fmla="*/ 2147483647 h 20973"/>
              <a:gd name="T10" fmla="*/ 2147483647 w 20931"/>
              <a:gd name="T11" fmla="*/ 2147483647 h 20973"/>
              <a:gd name="T12" fmla="*/ 2147483647 w 20931"/>
              <a:gd name="T13" fmla="*/ 2147483647 h 20973"/>
              <a:gd name="T14" fmla="*/ 2147483647 w 20931"/>
              <a:gd name="T15" fmla="*/ 2147483647 h 20973"/>
              <a:gd name="T16" fmla="*/ 2147483647 w 20931"/>
              <a:gd name="T17" fmla="*/ 2147483647 h 20973"/>
              <a:gd name="T18" fmla="*/ 2147483647 w 20931"/>
              <a:gd name="T19" fmla="*/ 2147483647 h 20973"/>
              <a:gd name="T20" fmla="*/ 2147483647 w 20931"/>
              <a:gd name="T21" fmla="*/ 2147483647 h 20973"/>
              <a:gd name="T22" fmla="*/ 2147483647 w 20931"/>
              <a:gd name="T23" fmla="*/ 2147483647 h 20973"/>
              <a:gd name="T24" fmla="*/ 2147483647 w 20931"/>
              <a:gd name="T25" fmla="*/ 2147483647 h 20973"/>
              <a:gd name="T26" fmla="*/ 2147483647 w 20931"/>
              <a:gd name="T27" fmla="*/ 2147483647 h 20973"/>
              <a:gd name="T28" fmla="*/ 2147483647 w 20931"/>
              <a:gd name="T29" fmla="*/ 2147483647 h 20973"/>
              <a:gd name="T30" fmla="*/ 2147483647 w 20931"/>
              <a:gd name="T31" fmla="*/ 2147483647 h 20973"/>
              <a:gd name="T32" fmla="*/ 2147483647 w 20931"/>
              <a:gd name="T33" fmla="*/ 2147483647 h 20973"/>
              <a:gd name="T34" fmla="*/ 2147483647 w 20931"/>
              <a:gd name="T35" fmla="*/ 2147483647 h 20973"/>
              <a:gd name="T36" fmla="*/ 2147483647 w 20931"/>
              <a:gd name="T37" fmla="*/ 2147483647 h 209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931"/>
              <a:gd name="T58" fmla="*/ 0 h 20973"/>
              <a:gd name="T59" fmla="*/ 20931 w 20931"/>
              <a:gd name="T60" fmla="*/ 20973 h 2097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931" h="20973">
                <a:moveTo>
                  <a:pt x="2007" y="1880"/>
                </a:moveTo>
                <a:cubicBezTo>
                  <a:pt x="-669" y="4580"/>
                  <a:pt x="-669" y="8823"/>
                  <a:pt x="2007" y="11330"/>
                </a:cubicBezTo>
                <a:cubicBezTo>
                  <a:pt x="3727" y="13259"/>
                  <a:pt x="6404" y="13837"/>
                  <a:pt x="8697" y="13066"/>
                </a:cubicBezTo>
                <a:cubicBezTo>
                  <a:pt x="10800" y="15187"/>
                  <a:pt x="10800" y="15187"/>
                  <a:pt x="10800" y="15187"/>
                </a:cubicBezTo>
                <a:cubicBezTo>
                  <a:pt x="10800" y="15187"/>
                  <a:pt x="12712" y="13644"/>
                  <a:pt x="13667" y="14609"/>
                </a:cubicBezTo>
                <a:cubicBezTo>
                  <a:pt x="14432" y="15380"/>
                  <a:pt x="13858" y="16537"/>
                  <a:pt x="13667" y="17309"/>
                </a:cubicBezTo>
                <a:cubicBezTo>
                  <a:pt x="13476" y="17694"/>
                  <a:pt x="13285" y="18466"/>
                  <a:pt x="14432" y="18080"/>
                </a:cubicBezTo>
                <a:cubicBezTo>
                  <a:pt x="14814" y="17887"/>
                  <a:pt x="16152" y="17116"/>
                  <a:pt x="16917" y="18080"/>
                </a:cubicBezTo>
                <a:cubicBezTo>
                  <a:pt x="17873" y="19044"/>
                  <a:pt x="16917" y="20973"/>
                  <a:pt x="16917" y="20973"/>
                </a:cubicBezTo>
                <a:cubicBezTo>
                  <a:pt x="20931" y="20973"/>
                  <a:pt x="20931" y="20973"/>
                  <a:pt x="20931" y="20973"/>
                </a:cubicBezTo>
                <a:cubicBezTo>
                  <a:pt x="20931" y="16923"/>
                  <a:pt x="20931" y="16923"/>
                  <a:pt x="20931" y="16923"/>
                </a:cubicBezTo>
                <a:cubicBezTo>
                  <a:pt x="12903" y="8823"/>
                  <a:pt x="12903" y="8823"/>
                  <a:pt x="12903" y="8823"/>
                </a:cubicBezTo>
                <a:cubicBezTo>
                  <a:pt x="13667" y="6509"/>
                  <a:pt x="13094" y="3809"/>
                  <a:pt x="11373" y="1880"/>
                </a:cubicBezTo>
                <a:cubicBezTo>
                  <a:pt x="8697" y="-627"/>
                  <a:pt x="4492" y="-627"/>
                  <a:pt x="2007" y="1880"/>
                </a:cubicBezTo>
                <a:close/>
                <a:moveTo>
                  <a:pt x="2581" y="9594"/>
                </a:moveTo>
                <a:cubicBezTo>
                  <a:pt x="1434" y="7666"/>
                  <a:pt x="1625" y="4966"/>
                  <a:pt x="3345" y="3230"/>
                </a:cubicBezTo>
                <a:cubicBezTo>
                  <a:pt x="4874" y="1494"/>
                  <a:pt x="7550" y="1302"/>
                  <a:pt x="9462" y="2652"/>
                </a:cubicBezTo>
                <a:lnTo>
                  <a:pt x="2581" y="9594"/>
                </a:lnTo>
                <a:close/>
                <a:moveTo>
                  <a:pt x="2581" y="9594"/>
                </a:moveTo>
              </a:path>
            </a:pathLst>
          </a:custGeom>
          <a:solidFill>
            <a:srgbClr val="FFFEF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33795" name="Picture 6" descr="200907010616243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675" y="890588"/>
            <a:ext cx="797401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4541838" y="5956300"/>
            <a:ext cx="3398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/>
                <a:ea typeface="黑体" pitchFamily="2" charset="-122"/>
              </a:rPr>
              <a:t>“</a:t>
            </a:r>
            <a:r>
              <a:rPr lang="zh-CN" alt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三角贸易</a:t>
            </a:r>
            <a:r>
              <a:rPr lang="zh-CN" alt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/>
                <a:ea typeface="黑体" pitchFamily="2" charset="-122"/>
              </a:rPr>
              <a:t>”</a:t>
            </a:r>
            <a:r>
              <a:rPr lang="zh-CN" alt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示意图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8332788" y="925513"/>
            <a:ext cx="949325" cy="7302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欧洲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9183688" y="4002088"/>
            <a:ext cx="941387" cy="78263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非洲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2928938" y="2432050"/>
            <a:ext cx="973137" cy="73342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美洲</a:t>
            </a:r>
          </a:p>
        </p:txBody>
      </p:sp>
      <p:sp>
        <p:nvSpPr>
          <p:cNvPr id="33800" name="未知"/>
          <p:cNvSpPr>
            <a:spLocks/>
          </p:cNvSpPr>
          <p:nvPr/>
        </p:nvSpPr>
        <p:spPr bwMode="auto">
          <a:xfrm>
            <a:off x="7250113" y="1209675"/>
            <a:ext cx="1830387" cy="3109913"/>
          </a:xfrm>
          <a:custGeom>
            <a:avLst/>
            <a:gdLst>
              <a:gd name="T0" fmla="*/ 2147483647 w 862"/>
              <a:gd name="T1" fmla="*/ 0 h 1842"/>
              <a:gd name="T2" fmla="*/ 2147483647 w 862"/>
              <a:gd name="T3" fmla="*/ 2147483647 h 1842"/>
              <a:gd name="T4" fmla="*/ 2147483647 w 862"/>
              <a:gd name="T5" fmla="*/ 2147483647 h 1842"/>
              <a:gd name="T6" fmla="*/ 2147483647 w 862"/>
              <a:gd name="T7" fmla="*/ 2147483647 h 1842"/>
              <a:gd name="T8" fmla="*/ 2147483647 w 862"/>
              <a:gd name="T9" fmla="*/ 2147483647 h 1842"/>
              <a:gd name="T10" fmla="*/ 2147483647 w 862"/>
              <a:gd name="T11" fmla="*/ 2147483647 h 1842"/>
              <a:gd name="T12" fmla="*/ 2147483647 w 862"/>
              <a:gd name="T13" fmla="*/ 2147483647 h 1842"/>
              <a:gd name="T14" fmla="*/ 2147483647 w 862"/>
              <a:gd name="T15" fmla="*/ 2147483647 h 1842"/>
              <a:gd name="T16" fmla="*/ 2147483647 w 862"/>
              <a:gd name="T17" fmla="*/ 2147483647 h 1842"/>
              <a:gd name="T18" fmla="*/ 2147483647 w 862"/>
              <a:gd name="T19" fmla="*/ 2147483647 h 1842"/>
              <a:gd name="T20" fmla="*/ 2147483647 w 862"/>
              <a:gd name="T21" fmla="*/ 2147483647 h 1842"/>
              <a:gd name="T22" fmla="*/ 2147483647 w 862"/>
              <a:gd name="T23" fmla="*/ 2147483647 h 1842"/>
              <a:gd name="T24" fmla="*/ 2147483647 w 862"/>
              <a:gd name="T25" fmla="*/ 2147483647 h 1842"/>
              <a:gd name="T26" fmla="*/ 2147483647 w 862"/>
              <a:gd name="T27" fmla="*/ 2147483647 h 1842"/>
              <a:gd name="T28" fmla="*/ 2147483647 w 862"/>
              <a:gd name="T29" fmla="*/ 2147483647 h 1842"/>
              <a:gd name="T30" fmla="*/ 2147483647 w 862"/>
              <a:gd name="T31" fmla="*/ 2147483647 h 18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2"/>
              <a:gd name="T49" fmla="*/ 0 h 1842"/>
              <a:gd name="T50" fmla="*/ 862 w 862"/>
              <a:gd name="T51" fmla="*/ 1842 h 18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2" h="1842">
                <a:moveTo>
                  <a:pt x="467" y="0"/>
                </a:moveTo>
                <a:cubicBezTo>
                  <a:pt x="452" y="11"/>
                  <a:pt x="421" y="35"/>
                  <a:pt x="388" y="74"/>
                </a:cubicBezTo>
                <a:cubicBezTo>
                  <a:pt x="355" y="113"/>
                  <a:pt x="298" y="185"/>
                  <a:pt x="266" y="237"/>
                </a:cubicBezTo>
                <a:cubicBezTo>
                  <a:pt x="234" y="289"/>
                  <a:pt x="214" y="327"/>
                  <a:pt x="193" y="384"/>
                </a:cubicBezTo>
                <a:cubicBezTo>
                  <a:pt x="172" y="441"/>
                  <a:pt x="155" y="516"/>
                  <a:pt x="138" y="577"/>
                </a:cubicBezTo>
                <a:cubicBezTo>
                  <a:pt x="121" y="638"/>
                  <a:pt x="107" y="684"/>
                  <a:pt x="89" y="753"/>
                </a:cubicBezTo>
                <a:cubicBezTo>
                  <a:pt x="72" y="822"/>
                  <a:pt x="46" y="924"/>
                  <a:pt x="32" y="995"/>
                </a:cubicBezTo>
                <a:cubicBezTo>
                  <a:pt x="17" y="1066"/>
                  <a:pt x="4" y="1114"/>
                  <a:pt x="2" y="1182"/>
                </a:cubicBezTo>
                <a:cubicBezTo>
                  <a:pt x="0" y="1251"/>
                  <a:pt x="11" y="1345"/>
                  <a:pt x="22" y="1404"/>
                </a:cubicBezTo>
                <a:cubicBezTo>
                  <a:pt x="34" y="1463"/>
                  <a:pt x="48" y="1491"/>
                  <a:pt x="71" y="1535"/>
                </a:cubicBezTo>
                <a:cubicBezTo>
                  <a:pt x="93" y="1578"/>
                  <a:pt x="112" y="1626"/>
                  <a:pt x="157" y="1665"/>
                </a:cubicBezTo>
                <a:cubicBezTo>
                  <a:pt x="202" y="1704"/>
                  <a:pt x="285" y="1746"/>
                  <a:pt x="340" y="1768"/>
                </a:cubicBezTo>
                <a:cubicBezTo>
                  <a:pt x="395" y="1789"/>
                  <a:pt x="414" y="1785"/>
                  <a:pt x="484" y="1795"/>
                </a:cubicBezTo>
                <a:cubicBezTo>
                  <a:pt x="555" y="1805"/>
                  <a:pt x="710" y="1821"/>
                  <a:pt x="766" y="1829"/>
                </a:cubicBezTo>
                <a:cubicBezTo>
                  <a:pt x="822" y="1837"/>
                  <a:pt x="805" y="1842"/>
                  <a:pt x="821" y="1842"/>
                </a:cubicBezTo>
                <a:cubicBezTo>
                  <a:pt x="837" y="1842"/>
                  <a:pt x="854" y="1832"/>
                  <a:pt x="862" y="1829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2" name="Rectangle 21"/>
          <p:cNvSpPr>
            <a:spLocks noChangeArrowheads="1"/>
          </p:cNvSpPr>
          <p:nvPr/>
        </p:nvSpPr>
        <p:spPr bwMode="auto">
          <a:xfrm rot="-1314022">
            <a:off x="6808788" y="3390900"/>
            <a:ext cx="455612" cy="787400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2" charset="-122"/>
              </a:rPr>
              <a:t>出程</a:t>
            </a:r>
          </a:p>
          <a:p>
            <a:pPr>
              <a:lnSpc>
                <a:spcPct val="20000"/>
              </a:lnSpc>
              <a:defRPr/>
            </a:pPr>
            <a:endParaRPr kumimoji="1" lang="en-US" altLang="zh-CN" sz="2000" b="1">
              <a:effectLst>
                <a:outerShdw blurRad="38100" dist="38100" dir="2700000" algn="tl">
                  <a:srgbClr val="FFFFFF"/>
                </a:outerShdw>
              </a:effectLst>
              <a:ea typeface="黑体" pitchFamily="2" charset="-122"/>
            </a:endParaRPr>
          </a:p>
        </p:txBody>
      </p:sp>
      <p:sp>
        <p:nvSpPr>
          <p:cNvPr id="30733" name="AutoShape 16"/>
          <p:cNvSpPr>
            <a:spLocks noChangeArrowheads="1"/>
          </p:cNvSpPr>
          <p:nvPr/>
        </p:nvSpPr>
        <p:spPr bwMode="auto">
          <a:xfrm>
            <a:off x="8154988" y="2597150"/>
            <a:ext cx="1398587" cy="973138"/>
          </a:xfrm>
          <a:prstGeom prst="wedgeEllipseCallout">
            <a:avLst>
              <a:gd name="adj1" fmla="val -102556"/>
              <a:gd name="adj2" fmla="val 42495"/>
            </a:avLst>
          </a:prstGeom>
          <a:solidFill>
            <a:srgbClr val="00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altLang="zh-CN" sz="2000" b="1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rPr>
              <a:t>   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枪支、杂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物</a:t>
            </a:r>
          </a:p>
        </p:txBody>
      </p:sp>
      <p:sp>
        <p:nvSpPr>
          <p:cNvPr id="33803" name="未知"/>
          <p:cNvSpPr>
            <a:spLocks/>
          </p:cNvSpPr>
          <p:nvPr/>
        </p:nvSpPr>
        <p:spPr bwMode="auto">
          <a:xfrm>
            <a:off x="3979863" y="3074988"/>
            <a:ext cx="5106987" cy="1427162"/>
          </a:xfrm>
          <a:custGeom>
            <a:avLst/>
            <a:gdLst>
              <a:gd name="T0" fmla="*/ 2147483647 w 2288"/>
              <a:gd name="T1" fmla="*/ 2147483647 h 827"/>
              <a:gd name="T2" fmla="*/ 2147483647 w 2288"/>
              <a:gd name="T3" fmla="*/ 2147483647 h 827"/>
              <a:gd name="T4" fmla="*/ 2147483647 w 2288"/>
              <a:gd name="T5" fmla="*/ 2147483647 h 827"/>
              <a:gd name="T6" fmla="*/ 2147483647 w 2288"/>
              <a:gd name="T7" fmla="*/ 2147483647 h 827"/>
              <a:gd name="T8" fmla="*/ 2147483647 w 2288"/>
              <a:gd name="T9" fmla="*/ 2147483647 h 827"/>
              <a:gd name="T10" fmla="*/ 2147483647 w 2288"/>
              <a:gd name="T11" fmla="*/ 2147483647 h 827"/>
              <a:gd name="T12" fmla="*/ 2147483647 w 2288"/>
              <a:gd name="T13" fmla="*/ 2147483647 h 827"/>
              <a:gd name="T14" fmla="*/ 2147483647 w 2288"/>
              <a:gd name="T15" fmla="*/ 2147483647 h 827"/>
              <a:gd name="T16" fmla="*/ 2147483647 w 2288"/>
              <a:gd name="T17" fmla="*/ 2147483647 h 827"/>
              <a:gd name="T18" fmla="*/ 2147483647 w 2288"/>
              <a:gd name="T19" fmla="*/ 2147483647 h 827"/>
              <a:gd name="T20" fmla="*/ 2147483647 w 2288"/>
              <a:gd name="T21" fmla="*/ 2147483647 h 827"/>
              <a:gd name="T22" fmla="*/ 2147483647 w 2288"/>
              <a:gd name="T23" fmla="*/ 2147483647 h 827"/>
              <a:gd name="T24" fmla="*/ 0 w 2288"/>
              <a:gd name="T25" fmla="*/ 0 h 8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88"/>
              <a:gd name="T40" fmla="*/ 0 h 827"/>
              <a:gd name="T41" fmla="*/ 2288 w 2288"/>
              <a:gd name="T42" fmla="*/ 827 h 82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88" h="827">
                <a:moveTo>
                  <a:pt x="2288" y="773"/>
                </a:moveTo>
                <a:cubicBezTo>
                  <a:pt x="2261" y="792"/>
                  <a:pt x="2235" y="811"/>
                  <a:pt x="2197" y="819"/>
                </a:cubicBezTo>
                <a:cubicBezTo>
                  <a:pt x="2159" y="827"/>
                  <a:pt x="2114" y="819"/>
                  <a:pt x="2061" y="819"/>
                </a:cubicBezTo>
                <a:cubicBezTo>
                  <a:pt x="2008" y="819"/>
                  <a:pt x="1941" y="821"/>
                  <a:pt x="1880" y="819"/>
                </a:cubicBezTo>
                <a:cubicBezTo>
                  <a:pt x="1819" y="817"/>
                  <a:pt x="1760" y="817"/>
                  <a:pt x="1692" y="805"/>
                </a:cubicBezTo>
                <a:cubicBezTo>
                  <a:pt x="1624" y="793"/>
                  <a:pt x="1556" y="780"/>
                  <a:pt x="1472" y="750"/>
                </a:cubicBezTo>
                <a:cubicBezTo>
                  <a:pt x="1388" y="720"/>
                  <a:pt x="1273" y="669"/>
                  <a:pt x="1189" y="622"/>
                </a:cubicBezTo>
                <a:cubicBezTo>
                  <a:pt x="1105" y="575"/>
                  <a:pt x="1036" y="511"/>
                  <a:pt x="969" y="467"/>
                </a:cubicBezTo>
                <a:cubicBezTo>
                  <a:pt x="902" y="423"/>
                  <a:pt x="838" y="392"/>
                  <a:pt x="786" y="357"/>
                </a:cubicBezTo>
                <a:cubicBezTo>
                  <a:pt x="734" y="322"/>
                  <a:pt x="718" y="292"/>
                  <a:pt x="658" y="256"/>
                </a:cubicBezTo>
                <a:cubicBezTo>
                  <a:pt x="598" y="220"/>
                  <a:pt x="495" y="170"/>
                  <a:pt x="428" y="138"/>
                </a:cubicBezTo>
                <a:cubicBezTo>
                  <a:pt x="361" y="106"/>
                  <a:pt x="327" y="87"/>
                  <a:pt x="256" y="64"/>
                </a:cubicBezTo>
                <a:cubicBezTo>
                  <a:pt x="185" y="41"/>
                  <a:pt x="53" y="13"/>
                  <a:pt x="0" y="0"/>
                </a:cubicBezTo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5" name="AutoShape 18"/>
          <p:cNvSpPr>
            <a:spLocks noChangeArrowheads="1"/>
          </p:cNvSpPr>
          <p:nvPr/>
        </p:nvSpPr>
        <p:spPr bwMode="auto">
          <a:xfrm>
            <a:off x="5708650" y="4637088"/>
            <a:ext cx="2049463" cy="682625"/>
          </a:xfrm>
          <a:prstGeom prst="wedgeEllipseCallout">
            <a:avLst>
              <a:gd name="adj1" fmla="val -34199"/>
              <a:gd name="adj2" fmla="val -158139"/>
            </a:avLst>
          </a:prstGeom>
          <a:solidFill>
            <a:srgbClr val="00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黑人奴隶</a:t>
            </a:r>
          </a:p>
        </p:txBody>
      </p:sp>
      <p:sp>
        <p:nvSpPr>
          <p:cNvPr id="30736" name="未知"/>
          <p:cNvSpPr>
            <a:spLocks/>
          </p:cNvSpPr>
          <p:nvPr/>
        </p:nvSpPr>
        <p:spPr bwMode="auto">
          <a:xfrm>
            <a:off x="3986213" y="1246188"/>
            <a:ext cx="3925887" cy="1627187"/>
          </a:xfrm>
          <a:custGeom>
            <a:avLst/>
            <a:gdLst>
              <a:gd name="T0" fmla="*/ 0 w 1815"/>
              <a:gd name="T1" fmla="*/ 2147483647 h 953"/>
              <a:gd name="T2" fmla="*/ 2147483647 w 1815"/>
              <a:gd name="T3" fmla="*/ 2147483647 h 953"/>
              <a:gd name="T4" fmla="*/ 2147483647 w 1815"/>
              <a:gd name="T5" fmla="*/ 2147483647 h 953"/>
              <a:gd name="T6" fmla="*/ 2147483647 w 1815"/>
              <a:gd name="T7" fmla="*/ 2147483647 h 953"/>
              <a:gd name="T8" fmla="*/ 2147483647 w 1815"/>
              <a:gd name="T9" fmla="*/ 2147483647 h 953"/>
              <a:gd name="T10" fmla="*/ 2147483647 w 1815"/>
              <a:gd name="T11" fmla="*/ 2147483647 h 953"/>
              <a:gd name="T12" fmla="*/ 2147483647 w 1815"/>
              <a:gd name="T13" fmla="*/ 2147483647 h 953"/>
              <a:gd name="T14" fmla="*/ 2147483647 w 1815"/>
              <a:gd name="T15" fmla="*/ 2147483647 h 953"/>
              <a:gd name="T16" fmla="*/ 2147483647 w 1815"/>
              <a:gd name="T17" fmla="*/ 2147483647 h 953"/>
              <a:gd name="T18" fmla="*/ 2147483647 w 1815"/>
              <a:gd name="T19" fmla="*/ 2147483647 h 953"/>
              <a:gd name="T20" fmla="*/ 2147483647 w 1815"/>
              <a:gd name="T21" fmla="*/ 0 h 9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15"/>
              <a:gd name="T34" fmla="*/ 0 h 953"/>
              <a:gd name="T35" fmla="*/ 1815 w 1815"/>
              <a:gd name="T36" fmla="*/ 953 h 9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15" h="953">
                <a:moveTo>
                  <a:pt x="0" y="953"/>
                </a:moveTo>
                <a:cubicBezTo>
                  <a:pt x="50" y="924"/>
                  <a:pt x="232" y="812"/>
                  <a:pt x="300" y="776"/>
                </a:cubicBezTo>
                <a:cubicBezTo>
                  <a:pt x="368" y="740"/>
                  <a:pt x="370" y="754"/>
                  <a:pt x="410" y="740"/>
                </a:cubicBezTo>
                <a:cubicBezTo>
                  <a:pt x="450" y="726"/>
                  <a:pt x="460" y="708"/>
                  <a:pt x="538" y="694"/>
                </a:cubicBezTo>
                <a:cubicBezTo>
                  <a:pt x="616" y="680"/>
                  <a:pt x="762" y="680"/>
                  <a:pt x="876" y="657"/>
                </a:cubicBezTo>
                <a:cubicBezTo>
                  <a:pt x="990" y="634"/>
                  <a:pt x="1136" y="589"/>
                  <a:pt x="1224" y="557"/>
                </a:cubicBezTo>
                <a:cubicBezTo>
                  <a:pt x="1312" y="525"/>
                  <a:pt x="1341" y="506"/>
                  <a:pt x="1406" y="465"/>
                </a:cubicBezTo>
                <a:cubicBezTo>
                  <a:pt x="1471" y="424"/>
                  <a:pt x="1559" y="357"/>
                  <a:pt x="1617" y="310"/>
                </a:cubicBezTo>
                <a:cubicBezTo>
                  <a:pt x="1675" y="263"/>
                  <a:pt x="1725" y="222"/>
                  <a:pt x="1754" y="182"/>
                </a:cubicBezTo>
                <a:cubicBezTo>
                  <a:pt x="1783" y="142"/>
                  <a:pt x="1780" y="102"/>
                  <a:pt x="1790" y="72"/>
                </a:cubicBezTo>
                <a:cubicBezTo>
                  <a:pt x="1800" y="42"/>
                  <a:pt x="1810" y="15"/>
                  <a:pt x="1815" y="0"/>
                </a:cubicBezTo>
              </a:path>
            </a:pathLst>
          </a:cu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7" name="Rectangle 23"/>
          <p:cNvSpPr>
            <a:spLocks noChangeArrowheads="1"/>
          </p:cNvSpPr>
          <p:nvPr/>
        </p:nvSpPr>
        <p:spPr bwMode="auto">
          <a:xfrm rot="-408669">
            <a:off x="5289550" y="1892300"/>
            <a:ext cx="795338" cy="422275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2" charset="-122"/>
              </a:rPr>
              <a:t>归程</a:t>
            </a:r>
          </a:p>
        </p:txBody>
      </p:sp>
      <p:sp>
        <p:nvSpPr>
          <p:cNvPr id="33807" name="Rectangle 23"/>
          <p:cNvSpPr>
            <a:spLocks noChangeArrowheads="1"/>
          </p:cNvSpPr>
          <p:nvPr/>
        </p:nvSpPr>
        <p:spPr bwMode="auto">
          <a:xfrm rot="1611900">
            <a:off x="5505450" y="3187700"/>
            <a:ext cx="795338" cy="422275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000" b="1">
                <a:ea typeface="黑体" pitchFamily="2" charset="-122"/>
              </a:rPr>
              <a:t>中程</a:t>
            </a:r>
          </a:p>
        </p:txBody>
      </p:sp>
      <p:sp>
        <p:nvSpPr>
          <p:cNvPr id="30739" name="AutoShape 20"/>
          <p:cNvSpPr>
            <a:spLocks noChangeArrowheads="1"/>
          </p:cNvSpPr>
          <p:nvPr/>
        </p:nvSpPr>
        <p:spPr bwMode="auto">
          <a:xfrm>
            <a:off x="6007100" y="625475"/>
            <a:ext cx="1797050" cy="941388"/>
          </a:xfrm>
          <a:prstGeom prst="wedgeEllipseCallout">
            <a:avLst>
              <a:gd name="adj1" fmla="val -30213"/>
              <a:gd name="adj2" fmla="val 109866"/>
            </a:avLst>
          </a:prstGeom>
          <a:solidFill>
            <a:srgbClr val="00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rPr>
              <a:t>   </a:t>
            </a:r>
            <a:r>
              <a:rPr lang="zh-CN" altLang="en-US" sz="2000" b="1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rPr>
              <a:t>金银、</a:t>
            </a:r>
          </a:p>
          <a:p>
            <a:pPr algn="ctr">
              <a:buFont typeface="Arial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rPr>
              <a:t>工业原料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6" grpId="0" animBg="1"/>
      <p:bldP spid="30737" grpId="0" animBg="1"/>
      <p:bldP spid="30739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81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ctr" rotWithShape="0">
              <a:srgbClr val="000000">
                <a:alpha val="39000"/>
              </a:srgbClr>
            </a:outerShdw>
          </a:effectLst>
        </p:spPr>
      </p:pic>
      <p:pic>
        <p:nvPicPr>
          <p:cNvPr id="35842" name="Group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99838" y="5334000"/>
            <a:ext cx="7921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98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4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reeform 122"/>
          <p:cNvSpPr>
            <a:spLocks/>
          </p:cNvSpPr>
          <p:nvPr/>
        </p:nvSpPr>
        <p:spPr bwMode="auto">
          <a:xfrm>
            <a:off x="5630863" y="3508375"/>
            <a:ext cx="569912" cy="569913"/>
          </a:xfrm>
          <a:custGeom>
            <a:avLst/>
            <a:gdLst>
              <a:gd name="T0" fmla="*/ 2147483647 w 290"/>
              <a:gd name="T1" fmla="*/ 2147483647 h 290"/>
              <a:gd name="T2" fmla="*/ 2147483647 w 290"/>
              <a:gd name="T3" fmla="*/ 2147483647 h 290"/>
              <a:gd name="T4" fmla="*/ 2147483647 w 290"/>
              <a:gd name="T5" fmla="*/ 2147483647 h 290"/>
              <a:gd name="T6" fmla="*/ 2147483647 w 290"/>
              <a:gd name="T7" fmla="*/ 2147483647 h 290"/>
              <a:gd name="T8" fmla="*/ 2147483647 w 290"/>
              <a:gd name="T9" fmla="*/ 2147483647 h 290"/>
              <a:gd name="T10" fmla="*/ 2147483647 w 290"/>
              <a:gd name="T11" fmla="*/ 2147483647 h 290"/>
              <a:gd name="T12" fmla="*/ 2147483647 w 290"/>
              <a:gd name="T13" fmla="*/ 2147483647 h 290"/>
              <a:gd name="T14" fmla="*/ 2147483647 w 290"/>
              <a:gd name="T15" fmla="*/ 2147483647 h 290"/>
              <a:gd name="T16" fmla="*/ 2147483647 w 290"/>
              <a:gd name="T17" fmla="*/ 2147483647 h 290"/>
              <a:gd name="T18" fmla="*/ 2147483647 w 290"/>
              <a:gd name="T19" fmla="*/ 2147483647 h 290"/>
              <a:gd name="T20" fmla="*/ 2147483647 w 290"/>
              <a:gd name="T21" fmla="*/ 2147483647 h 290"/>
              <a:gd name="T22" fmla="*/ 2147483647 w 290"/>
              <a:gd name="T23" fmla="*/ 2147483647 h 290"/>
              <a:gd name="T24" fmla="*/ 2147483647 w 290"/>
              <a:gd name="T25" fmla="*/ 2147483647 h 290"/>
              <a:gd name="T26" fmla="*/ 2147483647 w 290"/>
              <a:gd name="T27" fmla="*/ 2147483647 h 290"/>
              <a:gd name="T28" fmla="*/ 2147483647 w 290"/>
              <a:gd name="T29" fmla="*/ 2147483647 h 290"/>
              <a:gd name="T30" fmla="*/ 2147483647 w 290"/>
              <a:gd name="T31" fmla="*/ 2147483647 h 290"/>
              <a:gd name="T32" fmla="*/ 2147483647 w 290"/>
              <a:gd name="T33" fmla="*/ 2147483647 h 290"/>
              <a:gd name="T34" fmla="*/ 2147483647 w 290"/>
              <a:gd name="T35" fmla="*/ 2147483647 h 290"/>
              <a:gd name="T36" fmla="*/ 2147483647 w 290"/>
              <a:gd name="T37" fmla="*/ 2147483647 h 2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0"/>
              <a:gd name="T58" fmla="*/ 0 h 290"/>
              <a:gd name="T59" fmla="*/ 290 w 290"/>
              <a:gd name="T60" fmla="*/ 290 h 2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0" name="AutoShape 27"/>
          <p:cNvSpPr>
            <a:spLocks/>
          </p:cNvSpPr>
          <p:nvPr/>
        </p:nvSpPr>
        <p:spPr bwMode="auto">
          <a:xfrm>
            <a:off x="9612313" y="3686175"/>
            <a:ext cx="407987" cy="404813"/>
          </a:xfrm>
          <a:custGeom>
            <a:avLst/>
            <a:gdLst>
              <a:gd name="T0" fmla="*/ 2147483647 w 20931"/>
              <a:gd name="T1" fmla="*/ 2147483647 h 20973"/>
              <a:gd name="T2" fmla="*/ 2147483647 w 20931"/>
              <a:gd name="T3" fmla="*/ 2147483647 h 20973"/>
              <a:gd name="T4" fmla="*/ 2147483647 w 20931"/>
              <a:gd name="T5" fmla="*/ 2147483647 h 20973"/>
              <a:gd name="T6" fmla="*/ 2147483647 w 20931"/>
              <a:gd name="T7" fmla="*/ 2147483647 h 20973"/>
              <a:gd name="T8" fmla="*/ 2147483647 w 20931"/>
              <a:gd name="T9" fmla="*/ 2147483647 h 20973"/>
              <a:gd name="T10" fmla="*/ 2147483647 w 20931"/>
              <a:gd name="T11" fmla="*/ 2147483647 h 20973"/>
              <a:gd name="T12" fmla="*/ 2147483647 w 20931"/>
              <a:gd name="T13" fmla="*/ 2147483647 h 20973"/>
              <a:gd name="T14" fmla="*/ 2147483647 w 20931"/>
              <a:gd name="T15" fmla="*/ 2147483647 h 20973"/>
              <a:gd name="T16" fmla="*/ 2147483647 w 20931"/>
              <a:gd name="T17" fmla="*/ 2147483647 h 20973"/>
              <a:gd name="T18" fmla="*/ 2147483647 w 20931"/>
              <a:gd name="T19" fmla="*/ 2147483647 h 20973"/>
              <a:gd name="T20" fmla="*/ 2147483647 w 20931"/>
              <a:gd name="T21" fmla="*/ 2147483647 h 20973"/>
              <a:gd name="T22" fmla="*/ 2147483647 w 20931"/>
              <a:gd name="T23" fmla="*/ 2147483647 h 20973"/>
              <a:gd name="T24" fmla="*/ 2147483647 w 20931"/>
              <a:gd name="T25" fmla="*/ 2147483647 h 20973"/>
              <a:gd name="T26" fmla="*/ 2147483647 w 20931"/>
              <a:gd name="T27" fmla="*/ 2147483647 h 20973"/>
              <a:gd name="T28" fmla="*/ 2147483647 w 20931"/>
              <a:gd name="T29" fmla="*/ 2147483647 h 20973"/>
              <a:gd name="T30" fmla="*/ 2147483647 w 20931"/>
              <a:gd name="T31" fmla="*/ 2147483647 h 20973"/>
              <a:gd name="T32" fmla="*/ 2147483647 w 20931"/>
              <a:gd name="T33" fmla="*/ 2147483647 h 20973"/>
              <a:gd name="T34" fmla="*/ 2147483647 w 20931"/>
              <a:gd name="T35" fmla="*/ 2147483647 h 20973"/>
              <a:gd name="T36" fmla="*/ 2147483647 w 20931"/>
              <a:gd name="T37" fmla="*/ 2147483647 h 209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931"/>
              <a:gd name="T58" fmla="*/ 0 h 20973"/>
              <a:gd name="T59" fmla="*/ 20931 w 20931"/>
              <a:gd name="T60" fmla="*/ 20973 h 2097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931" h="20973">
                <a:moveTo>
                  <a:pt x="2007" y="1880"/>
                </a:moveTo>
                <a:cubicBezTo>
                  <a:pt x="-669" y="4580"/>
                  <a:pt x="-669" y="8823"/>
                  <a:pt x="2007" y="11330"/>
                </a:cubicBezTo>
                <a:cubicBezTo>
                  <a:pt x="3727" y="13259"/>
                  <a:pt x="6404" y="13837"/>
                  <a:pt x="8697" y="13066"/>
                </a:cubicBezTo>
                <a:cubicBezTo>
                  <a:pt x="10800" y="15187"/>
                  <a:pt x="10800" y="15187"/>
                  <a:pt x="10800" y="15187"/>
                </a:cubicBezTo>
                <a:cubicBezTo>
                  <a:pt x="10800" y="15187"/>
                  <a:pt x="12712" y="13644"/>
                  <a:pt x="13667" y="14609"/>
                </a:cubicBezTo>
                <a:cubicBezTo>
                  <a:pt x="14432" y="15380"/>
                  <a:pt x="13858" y="16537"/>
                  <a:pt x="13667" y="17309"/>
                </a:cubicBezTo>
                <a:cubicBezTo>
                  <a:pt x="13476" y="17694"/>
                  <a:pt x="13285" y="18466"/>
                  <a:pt x="14432" y="18080"/>
                </a:cubicBezTo>
                <a:cubicBezTo>
                  <a:pt x="14814" y="17887"/>
                  <a:pt x="16152" y="17116"/>
                  <a:pt x="16917" y="18080"/>
                </a:cubicBezTo>
                <a:cubicBezTo>
                  <a:pt x="17873" y="19044"/>
                  <a:pt x="16917" y="20973"/>
                  <a:pt x="16917" y="20973"/>
                </a:cubicBezTo>
                <a:cubicBezTo>
                  <a:pt x="20931" y="20973"/>
                  <a:pt x="20931" y="20973"/>
                  <a:pt x="20931" y="20973"/>
                </a:cubicBezTo>
                <a:cubicBezTo>
                  <a:pt x="20931" y="16923"/>
                  <a:pt x="20931" y="16923"/>
                  <a:pt x="20931" y="16923"/>
                </a:cubicBezTo>
                <a:cubicBezTo>
                  <a:pt x="12903" y="8823"/>
                  <a:pt x="12903" y="8823"/>
                  <a:pt x="12903" y="8823"/>
                </a:cubicBezTo>
                <a:cubicBezTo>
                  <a:pt x="13667" y="6509"/>
                  <a:pt x="13094" y="3809"/>
                  <a:pt x="11373" y="1880"/>
                </a:cubicBezTo>
                <a:cubicBezTo>
                  <a:pt x="8697" y="-627"/>
                  <a:pt x="4492" y="-627"/>
                  <a:pt x="2007" y="1880"/>
                </a:cubicBezTo>
                <a:close/>
                <a:moveTo>
                  <a:pt x="2581" y="9594"/>
                </a:moveTo>
                <a:cubicBezTo>
                  <a:pt x="1434" y="7666"/>
                  <a:pt x="1625" y="4966"/>
                  <a:pt x="3345" y="3230"/>
                </a:cubicBezTo>
                <a:cubicBezTo>
                  <a:pt x="4874" y="1494"/>
                  <a:pt x="7550" y="1302"/>
                  <a:pt x="9462" y="2652"/>
                </a:cubicBezTo>
                <a:lnTo>
                  <a:pt x="2581" y="9594"/>
                </a:lnTo>
                <a:close/>
                <a:moveTo>
                  <a:pt x="2581" y="9594"/>
                </a:moveTo>
              </a:path>
            </a:pathLst>
          </a:custGeom>
          <a:solidFill>
            <a:srgbClr val="FFFEF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37891" name="Picture 6" descr="200907010616243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1675" y="890588"/>
            <a:ext cx="797401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4541838" y="5956300"/>
            <a:ext cx="3398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/>
                <a:ea typeface="黑体" pitchFamily="2" charset="-122"/>
              </a:rPr>
              <a:t>“</a:t>
            </a:r>
            <a:r>
              <a:rPr lang="zh-CN" alt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三角贸易</a:t>
            </a:r>
            <a:r>
              <a:rPr lang="zh-CN" alt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/>
                <a:ea typeface="黑体" pitchFamily="2" charset="-122"/>
              </a:rPr>
              <a:t>”</a:t>
            </a:r>
            <a:r>
              <a:rPr lang="zh-CN" alt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示意图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8332788" y="925513"/>
            <a:ext cx="949325" cy="7302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欧洲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9183688" y="4002088"/>
            <a:ext cx="941387" cy="78263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非洲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2941638" y="2444750"/>
            <a:ext cx="973137" cy="73342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美洲</a:t>
            </a:r>
          </a:p>
        </p:txBody>
      </p:sp>
      <p:sp>
        <p:nvSpPr>
          <p:cNvPr id="37896" name="未知"/>
          <p:cNvSpPr>
            <a:spLocks/>
          </p:cNvSpPr>
          <p:nvPr/>
        </p:nvSpPr>
        <p:spPr bwMode="auto">
          <a:xfrm>
            <a:off x="7250113" y="1209675"/>
            <a:ext cx="1830387" cy="3109913"/>
          </a:xfrm>
          <a:custGeom>
            <a:avLst/>
            <a:gdLst>
              <a:gd name="T0" fmla="*/ 2147483647 w 862"/>
              <a:gd name="T1" fmla="*/ 0 h 1842"/>
              <a:gd name="T2" fmla="*/ 2147483647 w 862"/>
              <a:gd name="T3" fmla="*/ 2147483647 h 1842"/>
              <a:gd name="T4" fmla="*/ 2147483647 w 862"/>
              <a:gd name="T5" fmla="*/ 2147483647 h 1842"/>
              <a:gd name="T6" fmla="*/ 2147483647 w 862"/>
              <a:gd name="T7" fmla="*/ 2147483647 h 1842"/>
              <a:gd name="T8" fmla="*/ 2147483647 w 862"/>
              <a:gd name="T9" fmla="*/ 2147483647 h 1842"/>
              <a:gd name="T10" fmla="*/ 2147483647 w 862"/>
              <a:gd name="T11" fmla="*/ 2147483647 h 1842"/>
              <a:gd name="T12" fmla="*/ 2147483647 w 862"/>
              <a:gd name="T13" fmla="*/ 2147483647 h 1842"/>
              <a:gd name="T14" fmla="*/ 2147483647 w 862"/>
              <a:gd name="T15" fmla="*/ 2147483647 h 1842"/>
              <a:gd name="T16" fmla="*/ 2147483647 w 862"/>
              <a:gd name="T17" fmla="*/ 2147483647 h 1842"/>
              <a:gd name="T18" fmla="*/ 2147483647 w 862"/>
              <a:gd name="T19" fmla="*/ 2147483647 h 1842"/>
              <a:gd name="T20" fmla="*/ 2147483647 w 862"/>
              <a:gd name="T21" fmla="*/ 2147483647 h 1842"/>
              <a:gd name="T22" fmla="*/ 2147483647 w 862"/>
              <a:gd name="T23" fmla="*/ 2147483647 h 1842"/>
              <a:gd name="T24" fmla="*/ 2147483647 w 862"/>
              <a:gd name="T25" fmla="*/ 2147483647 h 1842"/>
              <a:gd name="T26" fmla="*/ 2147483647 w 862"/>
              <a:gd name="T27" fmla="*/ 2147483647 h 1842"/>
              <a:gd name="T28" fmla="*/ 2147483647 w 862"/>
              <a:gd name="T29" fmla="*/ 2147483647 h 1842"/>
              <a:gd name="T30" fmla="*/ 2147483647 w 862"/>
              <a:gd name="T31" fmla="*/ 2147483647 h 18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2"/>
              <a:gd name="T49" fmla="*/ 0 h 1842"/>
              <a:gd name="T50" fmla="*/ 862 w 862"/>
              <a:gd name="T51" fmla="*/ 1842 h 18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2" h="1842">
                <a:moveTo>
                  <a:pt x="467" y="0"/>
                </a:moveTo>
                <a:cubicBezTo>
                  <a:pt x="452" y="11"/>
                  <a:pt x="421" y="35"/>
                  <a:pt x="388" y="74"/>
                </a:cubicBezTo>
                <a:cubicBezTo>
                  <a:pt x="355" y="113"/>
                  <a:pt x="298" y="185"/>
                  <a:pt x="266" y="237"/>
                </a:cubicBezTo>
                <a:cubicBezTo>
                  <a:pt x="234" y="289"/>
                  <a:pt x="214" y="327"/>
                  <a:pt x="193" y="384"/>
                </a:cubicBezTo>
                <a:cubicBezTo>
                  <a:pt x="172" y="441"/>
                  <a:pt x="155" y="516"/>
                  <a:pt x="138" y="577"/>
                </a:cubicBezTo>
                <a:cubicBezTo>
                  <a:pt x="121" y="638"/>
                  <a:pt x="107" y="684"/>
                  <a:pt x="89" y="753"/>
                </a:cubicBezTo>
                <a:cubicBezTo>
                  <a:pt x="72" y="822"/>
                  <a:pt x="46" y="924"/>
                  <a:pt x="32" y="995"/>
                </a:cubicBezTo>
                <a:cubicBezTo>
                  <a:pt x="17" y="1066"/>
                  <a:pt x="4" y="1114"/>
                  <a:pt x="2" y="1182"/>
                </a:cubicBezTo>
                <a:cubicBezTo>
                  <a:pt x="0" y="1251"/>
                  <a:pt x="11" y="1345"/>
                  <a:pt x="22" y="1404"/>
                </a:cubicBezTo>
                <a:cubicBezTo>
                  <a:pt x="34" y="1463"/>
                  <a:pt x="48" y="1491"/>
                  <a:pt x="71" y="1535"/>
                </a:cubicBezTo>
                <a:cubicBezTo>
                  <a:pt x="93" y="1578"/>
                  <a:pt x="112" y="1626"/>
                  <a:pt x="157" y="1665"/>
                </a:cubicBezTo>
                <a:cubicBezTo>
                  <a:pt x="202" y="1704"/>
                  <a:pt x="285" y="1746"/>
                  <a:pt x="340" y="1768"/>
                </a:cubicBezTo>
                <a:cubicBezTo>
                  <a:pt x="395" y="1789"/>
                  <a:pt x="414" y="1785"/>
                  <a:pt x="484" y="1795"/>
                </a:cubicBezTo>
                <a:cubicBezTo>
                  <a:pt x="555" y="1805"/>
                  <a:pt x="710" y="1821"/>
                  <a:pt x="766" y="1829"/>
                </a:cubicBezTo>
                <a:cubicBezTo>
                  <a:pt x="822" y="1837"/>
                  <a:pt x="805" y="1842"/>
                  <a:pt x="821" y="1842"/>
                </a:cubicBezTo>
                <a:cubicBezTo>
                  <a:pt x="837" y="1842"/>
                  <a:pt x="854" y="1832"/>
                  <a:pt x="862" y="1829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0" name="Rectangle 21"/>
          <p:cNvSpPr>
            <a:spLocks noChangeArrowheads="1"/>
          </p:cNvSpPr>
          <p:nvPr/>
        </p:nvSpPr>
        <p:spPr bwMode="auto">
          <a:xfrm rot="-1314022">
            <a:off x="6808788" y="3390900"/>
            <a:ext cx="455612" cy="787400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2" charset="-122"/>
              </a:rPr>
              <a:t>出程</a:t>
            </a:r>
          </a:p>
          <a:p>
            <a:pPr>
              <a:lnSpc>
                <a:spcPct val="20000"/>
              </a:lnSpc>
              <a:defRPr/>
            </a:pPr>
            <a:endParaRPr kumimoji="1" lang="en-US" altLang="zh-CN" sz="2000" b="1">
              <a:effectLst>
                <a:outerShdw blurRad="38100" dist="38100" dir="2700000" algn="tl">
                  <a:srgbClr val="FFFFFF"/>
                </a:outerShdw>
              </a:effectLst>
              <a:ea typeface="黑体" pitchFamily="2" charset="-122"/>
            </a:endParaRPr>
          </a:p>
        </p:txBody>
      </p:sp>
      <p:sp>
        <p:nvSpPr>
          <p:cNvPr id="32781" name="AutoShape 16"/>
          <p:cNvSpPr>
            <a:spLocks noChangeArrowheads="1"/>
          </p:cNvSpPr>
          <p:nvPr/>
        </p:nvSpPr>
        <p:spPr bwMode="auto">
          <a:xfrm>
            <a:off x="8154988" y="2597150"/>
            <a:ext cx="1398587" cy="973138"/>
          </a:xfrm>
          <a:prstGeom prst="wedgeEllipseCallout">
            <a:avLst>
              <a:gd name="adj1" fmla="val -102556"/>
              <a:gd name="adj2" fmla="val 42495"/>
            </a:avLst>
          </a:prstGeom>
          <a:solidFill>
            <a:srgbClr val="00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altLang="zh-CN" sz="2000" b="1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rPr>
              <a:t>   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枪支、杂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物</a:t>
            </a:r>
          </a:p>
        </p:txBody>
      </p:sp>
      <p:sp>
        <p:nvSpPr>
          <p:cNvPr id="37899" name="未知"/>
          <p:cNvSpPr>
            <a:spLocks/>
          </p:cNvSpPr>
          <p:nvPr/>
        </p:nvSpPr>
        <p:spPr bwMode="auto">
          <a:xfrm>
            <a:off x="3979863" y="3074988"/>
            <a:ext cx="5106987" cy="1427162"/>
          </a:xfrm>
          <a:custGeom>
            <a:avLst/>
            <a:gdLst>
              <a:gd name="T0" fmla="*/ 2147483647 w 2288"/>
              <a:gd name="T1" fmla="*/ 2147483647 h 827"/>
              <a:gd name="T2" fmla="*/ 2147483647 w 2288"/>
              <a:gd name="T3" fmla="*/ 2147483647 h 827"/>
              <a:gd name="T4" fmla="*/ 2147483647 w 2288"/>
              <a:gd name="T5" fmla="*/ 2147483647 h 827"/>
              <a:gd name="T6" fmla="*/ 2147483647 w 2288"/>
              <a:gd name="T7" fmla="*/ 2147483647 h 827"/>
              <a:gd name="T8" fmla="*/ 2147483647 w 2288"/>
              <a:gd name="T9" fmla="*/ 2147483647 h 827"/>
              <a:gd name="T10" fmla="*/ 2147483647 w 2288"/>
              <a:gd name="T11" fmla="*/ 2147483647 h 827"/>
              <a:gd name="T12" fmla="*/ 2147483647 w 2288"/>
              <a:gd name="T13" fmla="*/ 2147483647 h 827"/>
              <a:gd name="T14" fmla="*/ 2147483647 w 2288"/>
              <a:gd name="T15" fmla="*/ 2147483647 h 827"/>
              <a:gd name="T16" fmla="*/ 2147483647 w 2288"/>
              <a:gd name="T17" fmla="*/ 2147483647 h 827"/>
              <a:gd name="T18" fmla="*/ 2147483647 w 2288"/>
              <a:gd name="T19" fmla="*/ 2147483647 h 827"/>
              <a:gd name="T20" fmla="*/ 2147483647 w 2288"/>
              <a:gd name="T21" fmla="*/ 2147483647 h 827"/>
              <a:gd name="T22" fmla="*/ 2147483647 w 2288"/>
              <a:gd name="T23" fmla="*/ 2147483647 h 827"/>
              <a:gd name="T24" fmla="*/ 0 w 2288"/>
              <a:gd name="T25" fmla="*/ 0 h 8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88"/>
              <a:gd name="T40" fmla="*/ 0 h 827"/>
              <a:gd name="T41" fmla="*/ 2288 w 2288"/>
              <a:gd name="T42" fmla="*/ 827 h 82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88" h="827">
                <a:moveTo>
                  <a:pt x="2288" y="773"/>
                </a:moveTo>
                <a:cubicBezTo>
                  <a:pt x="2261" y="792"/>
                  <a:pt x="2235" y="811"/>
                  <a:pt x="2197" y="819"/>
                </a:cubicBezTo>
                <a:cubicBezTo>
                  <a:pt x="2159" y="827"/>
                  <a:pt x="2114" y="819"/>
                  <a:pt x="2061" y="819"/>
                </a:cubicBezTo>
                <a:cubicBezTo>
                  <a:pt x="2008" y="819"/>
                  <a:pt x="1941" y="821"/>
                  <a:pt x="1880" y="819"/>
                </a:cubicBezTo>
                <a:cubicBezTo>
                  <a:pt x="1819" y="817"/>
                  <a:pt x="1760" y="817"/>
                  <a:pt x="1692" y="805"/>
                </a:cubicBezTo>
                <a:cubicBezTo>
                  <a:pt x="1624" y="793"/>
                  <a:pt x="1556" y="780"/>
                  <a:pt x="1472" y="750"/>
                </a:cubicBezTo>
                <a:cubicBezTo>
                  <a:pt x="1388" y="720"/>
                  <a:pt x="1273" y="669"/>
                  <a:pt x="1189" y="622"/>
                </a:cubicBezTo>
                <a:cubicBezTo>
                  <a:pt x="1105" y="575"/>
                  <a:pt x="1036" y="511"/>
                  <a:pt x="969" y="467"/>
                </a:cubicBezTo>
                <a:cubicBezTo>
                  <a:pt x="902" y="423"/>
                  <a:pt x="838" y="392"/>
                  <a:pt x="786" y="357"/>
                </a:cubicBezTo>
                <a:cubicBezTo>
                  <a:pt x="734" y="322"/>
                  <a:pt x="718" y="292"/>
                  <a:pt x="658" y="256"/>
                </a:cubicBezTo>
                <a:cubicBezTo>
                  <a:pt x="598" y="220"/>
                  <a:pt x="495" y="170"/>
                  <a:pt x="428" y="138"/>
                </a:cubicBezTo>
                <a:cubicBezTo>
                  <a:pt x="361" y="106"/>
                  <a:pt x="327" y="87"/>
                  <a:pt x="256" y="64"/>
                </a:cubicBezTo>
                <a:cubicBezTo>
                  <a:pt x="185" y="41"/>
                  <a:pt x="53" y="13"/>
                  <a:pt x="0" y="0"/>
                </a:cubicBezTo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3" name="AutoShape 18"/>
          <p:cNvSpPr>
            <a:spLocks noChangeArrowheads="1"/>
          </p:cNvSpPr>
          <p:nvPr/>
        </p:nvSpPr>
        <p:spPr bwMode="auto">
          <a:xfrm>
            <a:off x="5708650" y="4637088"/>
            <a:ext cx="2049463" cy="682625"/>
          </a:xfrm>
          <a:prstGeom prst="wedgeEllipseCallout">
            <a:avLst>
              <a:gd name="adj1" fmla="val -34199"/>
              <a:gd name="adj2" fmla="val -158139"/>
            </a:avLst>
          </a:prstGeom>
          <a:solidFill>
            <a:srgbClr val="00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黑人奴隶</a:t>
            </a:r>
          </a:p>
        </p:txBody>
      </p:sp>
      <p:sp>
        <p:nvSpPr>
          <p:cNvPr id="37901" name="未知"/>
          <p:cNvSpPr>
            <a:spLocks/>
          </p:cNvSpPr>
          <p:nvPr/>
        </p:nvSpPr>
        <p:spPr bwMode="auto">
          <a:xfrm>
            <a:off x="3986213" y="1246188"/>
            <a:ext cx="3925887" cy="1627187"/>
          </a:xfrm>
          <a:custGeom>
            <a:avLst/>
            <a:gdLst>
              <a:gd name="T0" fmla="*/ 0 w 1815"/>
              <a:gd name="T1" fmla="*/ 2147483647 h 953"/>
              <a:gd name="T2" fmla="*/ 2147483647 w 1815"/>
              <a:gd name="T3" fmla="*/ 2147483647 h 953"/>
              <a:gd name="T4" fmla="*/ 2147483647 w 1815"/>
              <a:gd name="T5" fmla="*/ 2147483647 h 953"/>
              <a:gd name="T6" fmla="*/ 2147483647 w 1815"/>
              <a:gd name="T7" fmla="*/ 2147483647 h 953"/>
              <a:gd name="T8" fmla="*/ 2147483647 w 1815"/>
              <a:gd name="T9" fmla="*/ 2147483647 h 953"/>
              <a:gd name="T10" fmla="*/ 2147483647 w 1815"/>
              <a:gd name="T11" fmla="*/ 2147483647 h 953"/>
              <a:gd name="T12" fmla="*/ 2147483647 w 1815"/>
              <a:gd name="T13" fmla="*/ 2147483647 h 953"/>
              <a:gd name="T14" fmla="*/ 2147483647 w 1815"/>
              <a:gd name="T15" fmla="*/ 2147483647 h 953"/>
              <a:gd name="T16" fmla="*/ 2147483647 w 1815"/>
              <a:gd name="T17" fmla="*/ 2147483647 h 953"/>
              <a:gd name="T18" fmla="*/ 2147483647 w 1815"/>
              <a:gd name="T19" fmla="*/ 2147483647 h 953"/>
              <a:gd name="T20" fmla="*/ 2147483647 w 1815"/>
              <a:gd name="T21" fmla="*/ 0 h 9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15"/>
              <a:gd name="T34" fmla="*/ 0 h 953"/>
              <a:gd name="T35" fmla="*/ 1815 w 1815"/>
              <a:gd name="T36" fmla="*/ 953 h 9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15" h="953">
                <a:moveTo>
                  <a:pt x="0" y="953"/>
                </a:moveTo>
                <a:cubicBezTo>
                  <a:pt x="50" y="924"/>
                  <a:pt x="232" y="812"/>
                  <a:pt x="300" y="776"/>
                </a:cubicBezTo>
                <a:cubicBezTo>
                  <a:pt x="368" y="740"/>
                  <a:pt x="370" y="754"/>
                  <a:pt x="410" y="740"/>
                </a:cubicBezTo>
                <a:cubicBezTo>
                  <a:pt x="450" y="726"/>
                  <a:pt x="460" y="708"/>
                  <a:pt x="538" y="694"/>
                </a:cubicBezTo>
                <a:cubicBezTo>
                  <a:pt x="616" y="680"/>
                  <a:pt x="762" y="680"/>
                  <a:pt x="876" y="657"/>
                </a:cubicBezTo>
                <a:cubicBezTo>
                  <a:pt x="990" y="634"/>
                  <a:pt x="1136" y="589"/>
                  <a:pt x="1224" y="557"/>
                </a:cubicBezTo>
                <a:cubicBezTo>
                  <a:pt x="1312" y="525"/>
                  <a:pt x="1341" y="506"/>
                  <a:pt x="1406" y="465"/>
                </a:cubicBezTo>
                <a:cubicBezTo>
                  <a:pt x="1471" y="424"/>
                  <a:pt x="1559" y="357"/>
                  <a:pt x="1617" y="310"/>
                </a:cubicBezTo>
                <a:cubicBezTo>
                  <a:pt x="1675" y="263"/>
                  <a:pt x="1725" y="222"/>
                  <a:pt x="1754" y="182"/>
                </a:cubicBezTo>
                <a:cubicBezTo>
                  <a:pt x="1783" y="142"/>
                  <a:pt x="1780" y="102"/>
                  <a:pt x="1790" y="72"/>
                </a:cubicBezTo>
                <a:cubicBezTo>
                  <a:pt x="1800" y="42"/>
                  <a:pt x="1810" y="15"/>
                  <a:pt x="1815" y="0"/>
                </a:cubicBezTo>
              </a:path>
            </a:pathLst>
          </a:cu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85" name="Rectangle 23"/>
          <p:cNvSpPr>
            <a:spLocks noChangeArrowheads="1"/>
          </p:cNvSpPr>
          <p:nvPr/>
        </p:nvSpPr>
        <p:spPr bwMode="auto">
          <a:xfrm rot="-408669">
            <a:off x="5289550" y="1892300"/>
            <a:ext cx="795338" cy="422275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2" charset="-122"/>
              </a:rPr>
              <a:t>归程</a:t>
            </a:r>
          </a:p>
        </p:txBody>
      </p:sp>
      <p:sp>
        <p:nvSpPr>
          <p:cNvPr id="37903" name="Rectangle 23"/>
          <p:cNvSpPr>
            <a:spLocks noChangeArrowheads="1"/>
          </p:cNvSpPr>
          <p:nvPr/>
        </p:nvSpPr>
        <p:spPr bwMode="auto">
          <a:xfrm rot="1611900">
            <a:off x="5505450" y="3187700"/>
            <a:ext cx="795338" cy="422275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000" b="1">
                <a:ea typeface="黑体" pitchFamily="2" charset="-122"/>
              </a:rPr>
              <a:t>中程</a:t>
            </a:r>
          </a:p>
        </p:txBody>
      </p:sp>
      <p:sp>
        <p:nvSpPr>
          <p:cNvPr id="37904" name="AutoShape 20"/>
          <p:cNvSpPr>
            <a:spLocks noChangeArrowheads="1"/>
          </p:cNvSpPr>
          <p:nvPr/>
        </p:nvSpPr>
        <p:spPr bwMode="auto">
          <a:xfrm>
            <a:off x="6007100" y="625475"/>
            <a:ext cx="1797050" cy="941388"/>
          </a:xfrm>
          <a:prstGeom prst="wedgeEllipseCallout">
            <a:avLst>
              <a:gd name="adj1" fmla="val -30213"/>
              <a:gd name="adj2" fmla="val 109866"/>
            </a:avLst>
          </a:prstGeom>
          <a:solidFill>
            <a:srgbClr val="00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zh-CN" sz="2000" b="1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rPr>
              <a:t>   </a:t>
            </a:r>
            <a:r>
              <a:rPr lang="zh-CN" altLang="en-US" sz="2000" b="1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rPr>
              <a:t>金银、</a:t>
            </a:r>
          </a:p>
          <a:p>
            <a:pPr algn="ctr">
              <a:buFont typeface="Arial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rPr>
              <a:t>工业原料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18" name="Picture 4" descr="At028酷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590951" flipH="1">
            <a:off x="5840413" y="1470025"/>
            <a:ext cx="10953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430338" y="839788"/>
            <a:ext cx="8966200" cy="4154487"/>
            <a:chOff x="529" y="1069"/>
            <a:chExt cx="4236" cy="2369"/>
          </a:xfrm>
        </p:grpSpPr>
        <p:sp>
          <p:nvSpPr>
            <p:cNvPr id="303110" name="Text Box 6"/>
            <p:cNvSpPr txBox="1">
              <a:spLocks noChangeArrowheads="1"/>
            </p:cNvSpPr>
            <p:nvPr/>
          </p:nvSpPr>
          <p:spPr bwMode="auto">
            <a:xfrm>
              <a:off x="2538" y="1069"/>
              <a:ext cx="543" cy="29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defRPr/>
              </a:pP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黑体" pitchFamily="2" charset="-122"/>
                </a:rPr>
                <a:t> 欧</a:t>
              </a: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charset="-122"/>
                  <a:ea typeface="黑体" pitchFamily="2" charset="-122"/>
                </a:rPr>
                <a:t>洲</a:t>
              </a:r>
              <a:endPara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38917" name="Line 7"/>
            <p:cNvSpPr>
              <a:spLocks noChangeShapeType="1"/>
            </p:cNvSpPr>
            <p:nvPr/>
          </p:nvSpPr>
          <p:spPr bwMode="auto">
            <a:xfrm>
              <a:off x="2963" y="1418"/>
              <a:ext cx="1314" cy="117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18" name="Line 8"/>
            <p:cNvSpPr>
              <a:spLocks noChangeShapeType="1"/>
            </p:cNvSpPr>
            <p:nvPr/>
          </p:nvSpPr>
          <p:spPr bwMode="auto">
            <a:xfrm flipH="1">
              <a:off x="1716" y="2760"/>
              <a:ext cx="2178" cy="1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19" name="Line 11"/>
            <p:cNvSpPr>
              <a:spLocks noChangeShapeType="1"/>
            </p:cNvSpPr>
            <p:nvPr/>
          </p:nvSpPr>
          <p:spPr bwMode="auto">
            <a:xfrm flipV="1">
              <a:off x="1448" y="1396"/>
              <a:ext cx="1130" cy="123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3116" name="Text Box 12"/>
            <p:cNvSpPr txBox="1">
              <a:spLocks noChangeArrowheads="1"/>
            </p:cNvSpPr>
            <p:nvPr/>
          </p:nvSpPr>
          <p:spPr bwMode="auto">
            <a:xfrm>
              <a:off x="4015" y="2644"/>
              <a:ext cx="543" cy="29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defRPr/>
              </a:pPr>
              <a:r>
                <a:rPr lang="zh-CN" alt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黑体" pitchFamily="2" charset="-122"/>
                </a:rPr>
                <a:t> </a:t>
              </a: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黑体" pitchFamily="2" charset="-122"/>
                </a:rPr>
                <a:t>非</a:t>
              </a: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charset="-122"/>
                  <a:ea typeface="黑体" pitchFamily="2" charset="-122"/>
                </a:rPr>
                <a:t>洲</a:t>
              </a:r>
              <a:endPara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303117" name="Text Box 13"/>
            <p:cNvSpPr txBox="1">
              <a:spLocks noChangeArrowheads="1"/>
            </p:cNvSpPr>
            <p:nvPr/>
          </p:nvSpPr>
          <p:spPr bwMode="auto">
            <a:xfrm>
              <a:off x="1068" y="2677"/>
              <a:ext cx="543" cy="29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defRPr/>
              </a:pP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黑体" pitchFamily="2" charset="-122"/>
                </a:rPr>
                <a:t> 美</a:t>
              </a:r>
              <a:r>
                <a:rPr lang="zh-CN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 charset="-122"/>
                  <a:ea typeface="黑体" pitchFamily="2" charset="-122"/>
                </a:rPr>
                <a:t>洲</a:t>
              </a:r>
              <a:endPara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endParaRPr>
            </a:p>
          </p:txBody>
        </p:sp>
        <p:sp>
          <p:nvSpPr>
            <p:cNvPr id="303119" name="Rectangle 15"/>
            <p:cNvSpPr>
              <a:spLocks noChangeArrowheads="1"/>
            </p:cNvSpPr>
            <p:nvPr/>
          </p:nvSpPr>
          <p:spPr bwMode="auto">
            <a:xfrm>
              <a:off x="3430" y="1532"/>
              <a:ext cx="75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zh-CN" altLang="en-US" sz="26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2" charset="-122"/>
                  <a:ea typeface="黑体" pitchFamily="2" charset="-122"/>
                </a:rPr>
                <a:t>（出程）</a:t>
              </a:r>
              <a:r>
                <a:rPr lang="zh-CN" altLang="en-US" sz="2400"/>
                <a:t> </a:t>
              </a:r>
            </a:p>
          </p:txBody>
        </p:sp>
        <p:sp>
          <p:nvSpPr>
            <p:cNvPr id="303120" name="Rectangle 16"/>
            <p:cNvSpPr>
              <a:spLocks noChangeArrowheads="1"/>
            </p:cNvSpPr>
            <p:nvPr/>
          </p:nvSpPr>
          <p:spPr bwMode="auto">
            <a:xfrm>
              <a:off x="2400" y="2840"/>
              <a:ext cx="75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zh-CN" altLang="en-US" sz="26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2" charset="-122"/>
                  <a:ea typeface="黑体" pitchFamily="2" charset="-122"/>
                </a:rPr>
                <a:t>（中程）</a:t>
              </a:r>
              <a:r>
                <a:rPr lang="zh-CN" altLang="en-US" sz="2400"/>
                <a:t> </a:t>
              </a:r>
            </a:p>
          </p:txBody>
        </p:sp>
        <p:sp>
          <p:nvSpPr>
            <p:cNvPr id="303121" name="Rectangle 17"/>
            <p:cNvSpPr>
              <a:spLocks noChangeArrowheads="1"/>
            </p:cNvSpPr>
            <p:nvPr/>
          </p:nvSpPr>
          <p:spPr bwMode="auto">
            <a:xfrm>
              <a:off x="1201" y="1547"/>
              <a:ext cx="75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zh-CN" altLang="en-US" sz="26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2" charset="-122"/>
                  <a:ea typeface="黑体" pitchFamily="2" charset="-122"/>
                </a:rPr>
                <a:t>（归程）</a:t>
              </a:r>
              <a:r>
                <a:rPr lang="zh-CN" altLang="en-US" sz="2400"/>
                <a:t> </a:t>
              </a:r>
            </a:p>
          </p:txBody>
        </p:sp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3805" y="1845"/>
              <a:ext cx="960" cy="27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-122"/>
                  <a:ea typeface="黑体" pitchFamily="2" charset="-122"/>
                </a:rPr>
                <a:t> 枪支、杂物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2342" y="3167"/>
              <a:ext cx="941" cy="271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  </a:t>
              </a:r>
              <a:r>
                <a:rPr lang="zh-CN" alt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黑体" pitchFamily="2" charset="-122"/>
                  <a:ea typeface="黑体" pitchFamily="2" charset="-122"/>
                </a:rPr>
                <a:t>黑人奴隶</a:t>
              </a:r>
            </a:p>
          </p:txBody>
        </p:sp>
        <p:sp>
          <p:nvSpPr>
            <p:cNvPr id="303124" name="Text Box 4"/>
            <p:cNvSpPr txBox="1">
              <a:spLocks noChangeArrowheads="1"/>
            </p:cNvSpPr>
            <p:nvPr/>
          </p:nvSpPr>
          <p:spPr bwMode="auto">
            <a:xfrm>
              <a:off x="529" y="1888"/>
              <a:ext cx="1286" cy="272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-122"/>
                  <a:ea typeface="黑体" pitchFamily="2" charset="-122"/>
                </a:rPr>
                <a:t> 金银、工业原料</a:t>
              </a:r>
              <a:endParaRPr lang="zh-CN" altLang="en-US" sz="24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303126" name="Rectangle 22"/>
          <p:cNvSpPr>
            <a:spLocks noChangeArrowheads="1"/>
          </p:cNvSpPr>
          <p:nvPr/>
        </p:nvSpPr>
        <p:spPr bwMode="auto">
          <a:xfrm>
            <a:off x="3370263" y="5397500"/>
            <a:ext cx="5983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【</a:t>
            </a:r>
            <a:r>
              <a:rPr lang="zh-CN" altLang="en-US" sz="2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路线：欧洲→非洲→美洲→欧洲</a:t>
            </a:r>
            <a:r>
              <a:rPr lang="en-US" altLang="zh-CN" sz="2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】</a:t>
            </a:r>
            <a:r>
              <a:rPr lang="en-US" altLang="zh-CN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-7.40741E-7 L 0.19297 0.20602 C 0.1586 0.22755 -0.1612 0.24815 -0.20469 0.22176 C -0.24271 0.1919 -0.06888 0.06597 -0.03542 0.02755 C -0.00182 -0.01065 -0.00338 -0.00208 -0.00364 -0.0081 " pathEditMode="relative" rAng="0" ptsTypes="FfaaF">
                                      <p:cBhvr>
                                        <p:cTn id="17" dur="5000" fill="hold"/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6"/>
          <p:cNvSpPr>
            <a:spLocks noChangeArrowheads="1" noChangeShapeType="1"/>
          </p:cNvSpPr>
          <p:nvPr/>
        </p:nvSpPr>
        <p:spPr bwMode="auto">
          <a:xfrm>
            <a:off x="1096963" y="2320925"/>
            <a:ext cx="10172700" cy="51387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94940"/>
              </a:avLst>
            </a:prstTxWarp>
          </a:bodyPr>
          <a:lstStyle/>
          <a:p>
            <a:pPr algn="ctr"/>
            <a:r>
              <a:rPr lang="zh-CN" altLang="en-US" sz="3600" kern="10">
                <a:ln w="349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黑体"/>
                <a:ea typeface="黑体"/>
              </a:rPr>
              <a:t>感谢收看，欢迎交流！</a:t>
            </a:r>
          </a:p>
        </p:txBody>
      </p:sp>
      <p:sp>
        <p:nvSpPr>
          <p:cNvPr id="39938" name="矩形 16"/>
          <p:cNvSpPr>
            <a:spLocks noChangeArrowheads="1"/>
          </p:cNvSpPr>
          <p:nvPr/>
        </p:nvSpPr>
        <p:spPr bwMode="auto">
          <a:xfrm>
            <a:off x="5283200" y="3917950"/>
            <a:ext cx="744538" cy="744538"/>
          </a:xfrm>
          <a:prstGeom prst="rect">
            <a:avLst/>
          </a:prstGeom>
          <a:solidFill>
            <a:srgbClr val="2BA85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939" name="矩形 17"/>
          <p:cNvSpPr>
            <a:spLocks noChangeArrowheads="1"/>
          </p:cNvSpPr>
          <p:nvPr/>
        </p:nvSpPr>
        <p:spPr bwMode="auto">
          <a:xfrm>
            <a:off x="6107113" y="3895725"/>
            <a:ext cx="744537" cy="744538"/>
          </a:xfrm>
          <a:prstGeom prst="rect">
            <a:avLst/>
          </a:prstGeom>
          <a:solidFill>
            <a:srgbClr val="51308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940" name="矩形 18"/>
          <p:cNvSpPr>
            <a:spLocks noChangeArrowheads="1"/>
          </p:cNvSpPr>
          <p:nvPr/>
        </p:nvSpPr>
        <p:spPr bwMode="auto">
          <a:xfrm>
            <a:off x="5273675" y="4722813"/>
            <a:ext cx="744538" cy="744537"/>
          </a:xfrm>
          <a:prstGeom prst="rect">
            <a:avLst/>
          </a:prstGeom>
          <a:solidFill>
            <a:srgbClr val="DE4477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941" name="矩形 19"/>
          <p:cNvSpPr>
            <a:spLocks noChangeArrowheads="1"/>
          </p:cNvSpPr>
          <p:nvPr/>
        </p:nvSpPr>
        <p:spPr bwMode="auto">
          <a:xfrm>
            <a:off x="6107113" y="4722813"/>
            <a:ext cx="744537" cy="744537"/>
          </a:xfrm>
          <a:prstGeom prst="rect">
            <a:avLst/>
          </a:prstGeom>
          <a:solidFill>
            <a:srgbClr val="F4BB4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40962" name="内容占位符 3" descr="03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-4763"/>
            <a:ext cx="12228513" cy="6838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6" descr="F8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7925" y="1695450"/>
            <a:ext cx="3038475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Line 12"/>
          <p:cNvSpPr>
            <a:spLocks noChangeShapeType="1"/>
          </p:cNvSpPr>
          <p:nvPr/>
        </p:nvSpPr>
        <p:spPr bwMode="auto">
          <a:xfrm flipV="1">
            <a:off x="2622550" y="3582988"/>
            <a:ext cx="5597525" cy="22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77875" y="1282700"/>
            <a:ext cx="7778750" cy="4581525"/>
          </a:xfrm>
          <a:prstGeom prst="rect">
            <a:avLst/>
          </a:prstGeom>
          <a:solidFill>
            <a:srgbClr val="CCFFFF">
              <a:alpha val="20000"/>
            </a:srgbClr>
          </a:solidFill>
          <a:ln w="50800">
            <a:solidFill>
              <a:srgbClr val="0066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70000"/>
              </a:lnSpc>
              <a:buFont typeface="Arial" charset="0"/>
              <a:buNone/>
              <a:defRPr/>
            </a:pPr>
            <a:r>
              <a:rPr lang="zh-CN" altLang="en-US" sz="2800" b="1">
                <a:solidFill>
                  <a:srgbClr val="9900FF"/>
                </a:solidFill>
                <a:latin typeface="宋体" charset="-122"/>
              </a:rPr>
              <a:t>   </a:t>
            </a:r>
            <a:r>
              <a:rPr lang="zh-CN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“美洲金银产地的发现，土著居民被消灭、被奴役和被埋葬于矿井，对东印度开始进行征</a:t>
            </a:r>
          </a:p>
          <a:p>
            <a:pPr eaLnBrk="0" hangingPunct="0">
              <a:lnSpc>
                <a:spcPct val="170000"/>
              </a:lnSpc>
              <a:buFont typeface="Arial" charset="0"/>
              <a:buNone/>
              <a:defRPr/>
            </a:pPr>
            <a:r>
              <a:rPr lang="zh-CN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服和掠夺，非洲变为商业性地猎获黑人的场所：这一切标志着资本主义生产时代的曙光，这些</a:t>
            </a:r>
          </a:p>
          <a:p>
            <a:pPr eaLnBrk="0" hangingPunct="0">
              <a:lnSpc>
                <a:spcPct val="170000"/>
              </a:lnSpc>
              <a:buFont typeface="Arial" charset="0"/>
              <a:buNone/>
              <a:defRPr/>
            </a:pPr>
            <a:r>
              <a:rPr lang="zh-CN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田园诗式的过程是原始积累的主要因素。</a:t>
            </a:r>
            <a:r>
              <a:rPr lang="en-US" altLang="zh-CN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”</a:t>
            </a:r>
          </a:p>
          <a:p>
            <a:pPr eaLnBrk="0" hangingPunct="0">
              <a:lnSpc>
                <a:spcPct val="170000"/>
              </a:lnSpc>
              <a:buFont typeface="Arial" charset="0"/>
              <a:buNone/>
              <a:defRPr/>
            </a:pPr>
            <a:r>
              <a:rPr lang="en-US" altLang="zh-CN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                    ——</a:t>
            </a:r>
            <a:r>
              <a:rPr lang="zh-CN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马克思</a:t>
            </a:r>
            <a:r>
              <a:rPr lang="en-US" altLang="zh-CN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·《</a:t>
            </a:r>
            <a:r>
              <a:rPr lang="zh-CN" altLang="en-US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资本论</a:t>
            </a:r>
            <a:r>
              <a:rPr lang="en-US" altLang="zh-CN" sz="2800" b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》</a:t>
            </a:r>
          </a:p>
          <a:p>
            <a:pPr eaLnBrk="0" hangingPunct="0">
              <a:lnSpc>
                <a:spcPct val="20000"/>
              </a:lnSpc>
              <a:buFont typeface="Arial" charset="0"/>
              <a:buNone/>
              <a:defRPr/>
            </a:pPr>
            <a:endParaRPr lang="en-US" altLang="zh-CN" sz="28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418013" y="1092200"/>
            <a:ext cx="3546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zh-CN" altLang="en-US" sz="4400" b="1">
                <a:latin typeface="宋体" charset="-122"/>
                <a:ea typeface="黑体" pitchFamily="2" charset="-122"/>
              </a:rPr>
              <a:t>“</a:t>
            </a:r>
            <a:r>
              <a:rPr lang="zh-CN" altLang="en-US" sz="4400" b="1">
                <a:latin typeface="Calibri" pitchFamily="34" charset="0"/>
                <a:ea typeface="黑体" pitchFamily="2" charset="-122"/>
              </a:rPr>
              <a:t>三角贸易</a:t>
            </a:r>
            <a:r>
              <a:rPr lang="zh-CN" altLang="en-US" sz="4400" b="1">
                <a:latin typeface="宋体" charset="-122"/>
                <a:ea typeface="黑体" pitchFamily="2" charset="-122"/>
              </a:rPr>
              <a:t>”</a:t>
            </a:r>
            <a:endParaRPr lang="zh-CN" altLang="en-US" sz="4400" b="1">
              <a:latin typeface="Calibri" pitchFamily="34" charset="0"/>
              <a:ea typeface="黑体" pitchFamily="2" charset="-122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898525" y="1901825"/>
            <a:ext cx="1038383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60000"/>
              </a:lnSpc>
              <a:buFont typeface="Arial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3200" b="1">
                <a:solidFill>
                  <a:srgbClr val="0000FF"/>
                </a:solidFill>
                <a:latin typeface="宋体" charset="-122"/>
                <a:ea typeface="黑体" pitchFamily="2" charset="-122"/>
              </a:rPr>
              <a:t>“</a:t>
            </a:r>
            <a:r>
              <a:rPr lang="zh-CN" altLang="en-US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三角贸易</a:t>
            </a:r>
            <a:r>
              <a:rPr lang="zh-CN" altLang="en-US" sz="3200" b="1">
                <a:solidFill>
                  <a:srgbClr val="0000FF"/>
                </a:solidFill>
                <a:latin typeface="宋体" charset="-122"/>
                <a:ea typeface="黑体" pitchFamily="2" charset="-122"/>
              </a:rPr>
              <a:t>”</a:t>
            </a:r>
            <a:r>
              <a:rPr lang="zh-CN" altLang="en-US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也称</a:t>
            </a:r>
            <a:r>
              <a:rPr lang="zh-CN" altLang="en-US" sz="3200" b="1">
                <a:solidFill>
                  <a:srgbClr val="0000FF"/>
                </a:solidFill>
                <a:latin typeface="宋体" charset="-122"/>
                <a:ea typeface="黑体" pitchFamily="2" charset="-122"/>
              </a:rPr>
              <a:t>“</a:t>
            </a:r>
            <a:r>
              <a:rPr lang="zh-CN" altLang="en-US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黑三角贸易</a:t>
            </a:r>
            <a:r>
              <a:rPr lang="zh-CN" altLang="en-US" sz="3200" b="1">
                <a:solidFill>
                  <a:srgbClr val="0000FF"/>
                </a:solidFill>
                <a:latin typeface="宋体" charset="-122"/>
                <a:ea typeface="黑体" pitchFamily="2" charset="-122"/>
              </a:rPr>
              <a:t>”</a:t>
            </a:r>
            <a:r>
              <a:rPr lang="zh-CN" altLang="en-US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或</a:t>
            </a:r>
            <a:r>
              <a:rPr lang="zh-CN" altLang="en-US" sz="3200" b="1">
                <a:solidFill>
                  <a:srgbClr val="0000FF"/>
                </a:solidFill>
                <a:latin typeface="宋体" charset="-122"/>
                <a:ea typeface="黑体" pitchFamily="2" charset="-122"/>
              </a:rPr>
              <a:t>“</a:t>
            </a:r>
            <a:r>
              <a:rPr lang="zh-CN" altLang="en-US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黑奴贸易</a:t>
            </a:r>
            <a:r>
              <a:rPr lang="zh-CN" altLang="en-US" sz="3200" b="1">
                <a:solidFill>
                  <a:srgbClr val="0000FF"/>
                </a:solidFill>
                <a:latin typeface="宋体" charset="-122"/>
                <a:ea typeface="黑体" pitchFamily="2" charset="-122"/>
              </a:rPr>
              <a:t>”</a:t>
            </a:r>
            <a:r>
              <a:rPr lang="zh-CN" altLang="en-US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，</a:t>
            </a:r>
          </a:p>
          <a:p>
            <a:pPr eaLnBrk="0" hangingPunct="0">
              <a:lnSpc>
                <a:spcPct val="160000"/>
              </a:lnSpc>
              <a:buFont typeface="Arial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即从</a:t>
            </a:r>
            <a:r>
              <a:rPr lang="en-US" altLang="zh-CN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16</a:t>
            </a:r>
            <a:r>
              <a:rPr lang="zh-CN" altLang="en-US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世纪开始，欧洲的奴隶贩子将非洲的黑人奴隶贩</a:t>
            </a:r>
          </a:p>
          <a:p>
            <a:pPr eaLnBrk="0" hangingPunct="0">
              <a:lnSpc>
                <a:spcPct val="160000"/>
              </a:lnSpc>
              <a:buFont typeface="Arial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卖至美洲的一种罪恶的行为。因为其贸易路线呈三角形，</a:t>
            </a:r>
          </a:p>
          <a:p>
            <a:pPr eaLnBrk="0" hangingPunct="0">
              <a:lnSpc>
                <a:spcPct val="160000"/>
              </a:lnSpc>
              <a:buFont typeface="Arial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因此称为</a:t>
            </a:r>
            <a:r>
              <a:rPr lang="zh-CN" altLang="en-US" sz="3200" b="1">
                <a:solidFill>
                  <a:srgbClr val="0000FF"/>
                </a:solidFill>
                <a:latin typeface="宋体" charset="-122"/>
                <a:ea typeface="黑体" pitchFamily="2" charset="-122"/>
              </a:rPr>
              <a:t>“</a:t>
            </a:r>
            <a:r>
              <a:rPr lang="zh-CN" altLang="en-US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三角贸易</a:t>
            </a:r>
            <a:r>
              <a:rPr lang="zh-CN" altLang="en-US" sz="3200" b="1">
                <a:solidFill>
                  <a:srgbClr val="0000FF"/>
                </a:solidFill>
                <a:latin typeface="宋体" charset="-122"/>
                <a:ea typeface="黑体" pitchFamily="2" charset="-122"/>
              </a:rPr>
              <a:t>”</a:t>
            </a:r>
            <a:r>
              <a:rPr lang="zh-CN" altLang="en-US" sz="32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2060575" y="850900"/>
            <a:ext cx="7974013" cy="5597525"/>
            <a:chOff x="1282" y="553"/>
            <a:chExt cx="5023" cy="3526"/>
          </a:xfrm>
        </p:grpSpPr>
        <p:pic>
          <p:nvPicPr>
            <p:cNvPr id="2" name="Picture 6" descr="2009070106162439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2" y="553"/>
              <a:ext cx="5023" cy="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2085" name="Rectangle 5"/>
            <p:cNvSpPr>
              <a:spLocks noChangeArrowheads="1"/>
            </p:cNvSpPr>
            <p:nvPr/>
          </p:nvSpPr>
          <p:spPr bwMode="auto">
            <a:xfrm>
              <a:off x="2861" y="3752"/>
              <a:ext cx="21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zh-CN" altLang="en-US" sz="2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/>
                  <a:ea typeface="黑体" pitchFamily="2" charset="-122"/>
                </a:rPr>
                <a:t>“</a:t>
              </a:r>
              <a:r>
                <a:rPr lang="zh-CN" altLang="en-US" sz="2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2" charset="-122"/>
                  <a:ea typeface="黑体" pitchFamily="2" charset="-122"/>
                </a:rPr>
                <a:t>三角贸易</a:t>
              </a:r>
              <a:r>
                <a:rPr lang="zh-CN" altLang="en-US" sz="2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宋体"/>
                  <a:ea typeface="黑体" pitchFamily="2" charset="-122"/>
                </a:rPr>
                <a:t>”</a:t>
              </a:r>
              <a:r>
                <a:rPr lang="zh-CN" altLang="en-US" sz="2800" b="1">
                  <a:solidFill>
                    <a:srgbClr val="CC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2" charset="-122"/>
                  <a:ea typeface="黑体" pitchFamily="2" charset="-122"/>
                </a:rPr>
                <a:t>示意图</a:t>
              </a:r>
            </a:p>
          </p:txBody>
        </p:sp>
      </p:grp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8332788" y="925513"/>
            <a:ext cx="949325" cy="7302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欧洲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9183688" y="4002088"/>
            <a:ext cx="941387" cy="78263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非洲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055938" y="2241550"/>
            <a:ext cx="973137" cy="73342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美洲</a:t>
            </a:r>
          </a:p>
        </p:txBody>
      </p:sp>
      <p:sp>
        <p:nvSpPr>
          <p:cNvPr id="23564" name="未知"/>
          <p:cNvSpPr>
            <a:spLocks/>
          </p:cNvSpPr>
          <p:nvPr/>
        </p:nvSpPr>
        <p:spPr bwMode="auto">
          <a:xfrm>
            <a:off x="7300913" y="1222375"/>
            <a:ext cx="1830387" cy="3109913"/>
          </a:xfrm>
          <a:custGeom>
            <a:avLst/>
            <a:gdLst>
              <a:gd name="T0" fmla="*/ 2147483647 w 862"/>
              <a:gd name="T1" fmla="*/ 0 h 1842"/>
              <a:gd name="T2" fmla="*/ 2147483647 w 862"/>
              <a:gd name="T3" fmla="*/ 2147483647 h 1842"/>
              <a:gd name="T4" fmla="*/ 2147483647 w 862"/>
              <a:gd name="T5" fmla="*/ 2147483647 h 1842"/>
              <a:gd name="T6" fmla="*/ 2147483647 w 862"/>
              <a:gd name="T7" fmla="*/ 2147483647 h 1842"/>
              <a:gd name="T8" fmla="*/ 2147483647 w 862"/>
              <a:gd name="T9" fmla="*/ 2147483647 h 1842"/>
              <a:gd name="T10" fmla="*/ 2147483647 w 862"/>
              <a:gd name="T11" fmla="*/ 2147483647 h 1842"/>
              <a:gd name="T12" fmla="*/ 2147483647 w 862"/>
              <a:gd name="T13" fmla="*/ 2147483647 h 1842"/>
              <a:gd name="T14" fmla="*/ 2147483647 w 862"/>
              <a:gd name="T15" fmla="*/ 2147483647 h 1842"/>
              <a:gd name="T16" fmla="*/ 2147483647 w 862"/>
              <a:gd name="T17" fmla="*/ 2147483647 h 1842"/>
              <a:gd name="T18" fmla="*/ 2147483647 w 862"/>
              <a:gd name="T19" fmla="*/ 2147483647 h 1842"/>
              <a:gd name="T20" fmla="*/ 2147483647 w 862"/>
              <a:gd name="T21" fmla="*/ 2147483647 h 1842"/>
              <a:gd name="T22" fmla="*/ 2147483647 w 862"/>
              <a:gd name="T23" fmla="*/ 2147483647 h 1842"/>
              <a:gd name="T24" fmla="*/ 2147483647 w 862"/>
              <a:gd name="T25" fmla="*/ 2147483647 h 1842"/>
              <a:gd name="T26" fmla="*/ 2147483647 w 862"/>
              <a:gd name="T27" fmla="*/ 2147483647 h 1842"/>
              <a:gd name="T28" fmla="*/ 2147483647 w 862"/>
              <a:gd name="T29" fmla="*/ 2147483647 h 1842"/>
              <a:gd name="T30" fmla="*/ 2147483647 w 862"/>
              <a:gd name="T31" fmla="*/ 2147483647 h 18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2"/>
              <a:gd name="T49" fmla="*/ 0 h 1842"/>
              <a:gd name="T50" fmla="*/ 862 w 862"/>
              <a:gd name="T51" fmla="*/ 1842 h 18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2" h="1842">
                <a:moveTo>
                  <a:pt x="467" y="0"/>
                </a:moveTo>
                <a:cubicBezTo>
                  <a:pt x="452" y="11"/>
                  <a:pt x="421" y="35"/>
                  <a:pt x="388" y="74"/>
                </a:cubicBezTo>
                <a:cubicBezTo>
                  <a:pt x="355" y="113"/>
                  <a:pt x="298" y="185"/>
                  <a:pt x="266" y="237"/>
                </a:cubicBezTo>
                <a:cubicBezTo>
                  <a:pt x="234" y="289"/>
                  <a:pt x="214" y="327"/>
                  <a:pt x="193" y="384"/>
                </a:cubicBezTo>
                <a:cubicBezTo>
                  <a:pt x="172" y="441"/>
                  <a:pt x="155" y="516"/>
                  <a:pt x="138" y="577"/>
                </a:cubicBezTo>
                <a:cubicBezTo>
                  <a:pt x="121" y="638"/>
                  <a:pt x="107" y="684"/>
                  <a:pt x="89" y="753"/>
                </a:cubicBezTo>
                <a:cubicBezTo>
                  <a:pt x="72" y="822"/>
                  <a:pt x="46" y="924"/>
                  <a:pt x="32" y="995"/>
                </a:cubicBezTo>
                <a:cubicBezTo>
                  <a:pt x="17" y="1066"/>
                  <a:pt x="4" y="1114"/>
                  <a:pt x="2" y="1182"/>
                </a:cubicBezTo>
                <a:cubicBezTo>
                  <a:pt x="0" y="1251"/>
                  <a:pt x="11" y="1345"/>
                  <a:pt x="22" y="1404"/>
                </a:cubicBezTo>
                <a:cubicBezTo>
                  <a:pt x="34" y="1463"/>
                  <a:pt x="48" y="1491"/>
                  <a:pt x="71" y="1535"/>
                </a:cubicBezTo>
                <a:cubicBezTo>
                  <a:pt x="93" y="1578"/>
                  <a:pt x="112" y="1626"/>
                  <a:pt x="157" y="1665"/>
                </a:cubicBezTo>
                <a:cubicBezTo>
                  <a:pt x="202" y="1704"/>
                  <a:pt x="285" y="1746"/>
                  <a:pt x="340" y="1768"/>
                </a:cubicBezTo>
                <a:cubicBezTo>
                  <a:pt x="395" y="1789"/>
                  <a:pt x="414" y="1785"/>
                  <a:pt x="484" y="1795"/>
                </a:cubicBezTo>
                <a:cubicBezTo>
                  <a:pt x="555" y="1805"/>
                  <a:pt x="710" y="1821"/>
                  <a:pt x="766" y="1829"/>
                </a:cubicBezTo>
                <a:cubicBezTo>
                  <a:pt x="822" y="1837"/>
                  <a:pt x="805" y="1842"/>
                  <a:pt x="821" y="1842"/>
                </a:cubicBezTo>
                <a:cubicBezTo>
                  <a:pt x="837" y="1842"/>
                  <a:pt x="854" y="1832"/>
                  <a:pt x="862" y="1829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5" name="Rectangle 21"/>
          <p:cNvSpPr>
            <a:spLocks noChangeArrowheads="1"/>
          </p:cNvSpPr>
          <p:nvPr/>
        </p:nvSpPr>
        <p:spPr bwMode="auto">
          <a:xfrm rot="-1314022">
            <a:off x="6834188" y="3365500"/>
            <a:ext cx="455612" cy="787400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2" charset="-122"/>
              </a:rPr>
              <a:t>出程</a:t>
            </a:r>
          </a:p>
          <a:p>
            <a:pPr>
              <a:lnSpc>
                <a:spcPct val="20000"/>
              </a:lnSpc>
              <a:defRPr/>
            </a:pPr>
            <a:endParaRPr kumimoji="1" lang="zh-CN" altLang="en-US" sz="2000" b="1">
              <a:effectLst>
                <a:outerShdw blurRad="38100" dist="38100" dir="2700000" algn="tl">
                  <a:srgbClr val="FFFFFF"/>
                </a:outerShdw>
              </a:effectLst>
              <a:ea typeface="黑体" pitchFamily="2" charset="-122"/>
            </a:endParaRPr>
          </a:p>
        </p:txBody>
      </p:sp>
      <p:sp>
        <p:nvSpPr>
          <p:cNvPr id="23566" name="AutoShape 16"/>
          <p:cNvSpPr>
            <a:spLocks noChangeArrowheads="1"/>
          </p:cNvSpPr>
          <p:nvPr/>
        </p:nvSpPr>
        <p:spPr bwMode="auto">
          <a:xfrm>
            <a:off x="8154988" y="2597150"/>
            <a:ext cx="1398587" cy="973138"/>
          </a:xfrm>
          <a:prstGeom prst="wedgeEllipseCallout">
            <a:avLst>
              <a:gd name="adj1" fmla="val -102556"/>
              <a:gd name="adj2" fmla="val 42495"/>
            </a:avLst>
          </a:prstGeom>
          <a:solidFill>
            <a:srgbClr val="00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altLang="zh-CN" sz="2000" b="1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rPr>
              <a:t>   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枪支、杂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 autoUpdateAnimBg="0"/>
      <p:bldP spid="19464" grpId="0" animBg="1" autoUpdateAnimBg="0"/>
      <p:bldP spid="19465" grpId="0" animBg="1"/>
      <p:bldP spid="23564" grpId="0" animBg="1"/>
      <p:bldP spid="23565" grpId="0" animBg="1"/>
      <p:bldP spid="235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061200" y="355600"/>
            <a:ext cx="4127500" cy="6118225"/>
          </a:xfrm>
          <a:prstGeom prst="rect">
            <a:avLst/>
          </a:prstGeom>
          <a:solidFill>
            <a:srgbClr val="FFFFCC">
              <a:alpha val="65097"/>
            </a:srgbClr>
          </a:solidFill>
          <a:ln w="38100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zh-CN" altLang="en-US" sz="3200" b="1">
                <a:latin typeface="黑体" pitchFamily="2" charset="-122"/>
                <a:ea typeface="黑体" pitchFamily="2" charset="-122"/>
              </a:rPr>
              <a:t>   最初，欧洲殖民者组织</a:t>
            </a:r>
            <a:r>
              <a:rPr lang="zh-CN" altLang="en-US" sz="3200" b="1">
                <a:ea typeface="黑体" pitchFamily="2" charset="-122"/>
              </a:rPr>
              <a:t>“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捕奴队</a:t>
            </a:r>
            <a:r>
              <a:rPr lang="zh-CN" altLang="en-US" sz="3200" b="1">
                <a:ea typeface="黑体" pitchFamily="2" charset="-122"/>
              </a:rPr>
              <a:t>”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，驾驶海盗船，偷袭非洲村庄，杀死老弱病残，将年轻力壮的黑人掳掠而去。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zh-CN" altLang="en-US" sz="3200" b="1">
                <a:latin typeface="黑体" pitchFamily="2" charset="-122"/>
                <a:ea typeface="黑体" pitchFamily="2" charset="-122"/>
              </a:rPr>
              <a:t>   后来，他们改变手法，挑动非洲部落之间发生战争，然后用自己带去的货物向胜利的一方换取黑奴。</a:t>
            </a:r>
          </a:p>
          <a:p>
            <a:pPr>
              <a:lnSpc>
                <a:spcPct val="20000"/>
              </a:lnSpc>
              <a:buFont typeface="Arial" charset="0"/>
              <a:buNone/>
            </a:pPr>
            <a:endParaRPr lang="zh-CN" altLang="en-US" sz="2800" b="1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4583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938" y="571500"/>
            <a:ext cx="3971925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171575"/>
            <a:ext cx="60071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QP1B]P7VYZ0Q@}0]{BWGP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400" y="1185863"/>
            <a:ext cx="602932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)(PZTGON[ZL8$RN1O8PNGX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125" y="1190625"/>
            <a:ext cx="60642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454900" y="622300"/>
            <a:ext cx="4038600" cy="5678488"/>
          </a:xfrm>
          <a:prstGeom prst="rect">
            <a:avLst/>
          </a:prstGeom>
          <a:solidFill>
            <a:srgbClr val="FFFFCC">
              <a:alpha val="65097"/>
            </a:srgbClr>
          </a:solidFill>
          <a:ln w="38100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zh-CN" altLang="en-US" sz="3200" b="1">
                <a:latin typeface="黑体" pitchFamily="2" charset="-122"/>
                <a:ea typeface="黑体" pitchFamily="2" charset="-122"/>
              </a:rPr>
              <a:t>    在非洲沿海各港口，黑奴被成串地牵往贩奴市场，让欧美奴隶贩子选购。买卖双方拍板成交之后，奴隶贩子就用烧红的烙铁，在黑奴的臂上和胸前打上带有公司纹章的烙印，关押起来，最后装上贩奴船。</a:t>
            </a:r>
          </a:p>
          <a:p>
            <a:pPr>
              <a:lnSpc>
                <a:spcPct val="20000"/>
              </a:lnSpc>
              <a:buFont typeface="Arial" charset="0"/>
              <a:buNone/>
            </a:pPr>
            <a:endParaRPr lang="zh-CN" altLang="en-US" sz="3200" b="1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"/>
              </a:lnSpc>
              <a:buFont typeface="Arial" charset="0"/>
              <a:buNone/>
            </a:pPr>
            <a:endParaRPr lang="zh-CN" altLang="en-US" sz="2800" b="1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5607" name="Picture 7" descr="Y@X87OZ6B~IZVWJCA(06T%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550" y="1041400"/>
            <a:ext cx="5930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W02010082547742272837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071563"/>
            <a:ext cx="5973763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2010_11_15_11912_95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" y="1063625"/>
            <a:ext cx="59563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reeform 122"/>
          <p:cNvSpPr>
            <a:spLocks/>
          </p:cNvSpPr>
          <p:nvPr/>
        </p:nvSpPr>
        <p:spPr bwMode="auto">
          <a:xfrm>
            <a:off x="5630863" y="3508375"/>
            <a:ext cx="569912" cy="569913"/>
          </a:xfrm>
          <a:custGeom>
            <a:avLst/>
            <a:gdLst>
              <a:gd name="T0" fmla="*/ 2147483647 w 290"/>
              <a:gd name="T1" fmla="*/ 2147483647 h 290"/>
              <a:gd name="T2" fmla="*/ 2147483647 w 290"/>
              <a:gd name="T3" fmla="*/ 2147483647 h 290"/>
              <a:gd name="T4" fmla="*/ 2147483647 w 290"/>
              <a:gd name="T5" fmla="*/ 2147483647 h 290"/>
              <a:gd name="T6" fmla="*/ 2147483647 w 290"/>
              <a:gd name="T7" fmla="*/ 2147483647 h 290"/>
              <a:gd name="T8" fmla="*/ 2147483647 w 290"/>
              <a:gd name="T9" fmla="*/ 2147483647 h 290"/>
              <a:gd name="T10" fmla="*/ 2147483647 w 290"/>
              <a:gd name="T11" fmla="*/ 2147483647 h 290"/>
              <a:gd name="T12" fmla="*/ 2147483647 w 290"/>
              <a:gd name="T13" fmla="*/ 2147483647 h 290"/>
              <a:gd name="T14" fmla="*/ 2147483647 w 290"/>
              <a:gd name="T15" fmla="*/ 2147483647 h 290"/>
              <a:gd name="T16" fmla="*/ 2147483647 w 290"/>
              <a:gd name="T17" fmla="*/ 2147483647 h 290"/>
              <a:gd name="T18" fmla="*/ 2147483647 w 290"/>
              <a:gd name="T19" fmla="*/ 2147483647 h 290"/>
              <a:gd name="T20" fmla="*/ 2147483647 w 290"/>
              <a:gd name="T21" fmla="*/ 2147483647 h 290"/>
              <a:gd name="T22" fmla="*/ 2147483647 w 290"/>
              <a:gd name="T23" fmla="*/ 2147483647 h 290"/>
              <a:gd name="T24" fmla="*/ 2147483647 w 290"/>
              <a:gd name="T25" fmla="*/ 2147483647 h 290"/>
              <a:gd name="T26" fmla="*/ 2147483647 w 290"/>
              <a:gd name="T27" fmla="*/ 2147483647 h 290"/>
              <a:gd name="T28" fmla="*/ 2147483647 w 290"/>
              <a:gd name="T29" fmla="*/ 2147483647 h 290"/>
              <a:gd name="T30" fmla="*/ 2147483647 w 290"/>
              <a:gd name="T31" fmla="*/ 2147483647 h 290"/>
              <a:gd name="T32" fmla="*/ 2147483647 w 290"/>
              <a:gd name="T33" fmla="*/ 2147483647 h 290"/>
              <a:gd name="T34" fmla="*/ 2147483647 w 290"/>
              <a:gd name="T35" fmla="*/ 2147483647 h 290"/>
              <a:gd name="T36" fmla="*/ 2147483647 w 290"/>
              <a:gd name="T37" fmla="*/ 2147483647 h 2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0"/>
              <a:gd name="T58" fmla="*/ 0 h 290"/>
              <a:gd name="T59" fmla="*/ 290 w 290"/>
              <a:gd name="T60" fmla="*/ 290 h 2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5602" name="Picture 6" descr="200907010616243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6275" y="890588"/>
            <a:ext cx="797401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4541838" y="5956300"/>
            <a:ext cx="3398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/>
                <a:ea typeface="黑体" pitchFamily="2" charset="-122"/>
              </a:rPr>
              <a:t>“</a:t>
            </a:r>
            <a:r>
              <a:rPr lang="zh-CN" alt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三角贸易</a:t>
            </a:r>
            <a:r>
              <a:rPr lang="zh-CN" alt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/>
                <a:ea typeface="黑体" pitchFamily="2" charset="-122"/>
              </a:rPr>
              <a:t>”</a:t>
            </a:r>
            <a:r>
              <a:rPr lang="zh-CN" altLang="en-US" sz="2800" b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示意图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8332788" y="925513"/>
            <a:ext cx="949325" cy="730250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欧洲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9183688" y="4002088"/>
            <a:ext cx="941387" cy="782637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非洲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2852738" y="2305050"/>
            <a:ext cx="973137" cy="73342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itchFamily="2" charset="-122"/>
              </a:rPr>
              <a:t>美洲</a:t>
            </a:r>
          </a:p>
        </p:txBody>
      </p:sp>
      <p:sp>
        <p:nvSpPr>
          <p:cNvPr id="25607" name="未知"/>
          <p:cNvSpPr>
            <a:spLocks/>
          </p:cNvSpPr>
          <p:nvPr/>
        </p:nvSpPr>
        <p:spPr bwMode="auto">
          <a:xfrm>
            <a:off x="7250113" y="1209675"/>
            <a:ext cx="1830387" cy="3109913"/>
          </a:xfrm>
          <a:custGeom>
            <a:avLst/>
            <a:gdLst>
              <a:gd name="T0" fmla="*/ 2147483647 w 862"/>
              <a:gd name="T1" fmla="*/ 0 h 1842"/>
              <a:gd name="T2" fmla="*/ 2147483647 w 862"/>
              <a:gd name="T3" fmla="*/ 2147483647 h 1842"/>
              <a:gd name="T4" fmla="*/ 2147483647 w 862"/>
              <a:gd name="T5" fmla="*/ 2147483647 h 1842"/>
              <a:gd name="T6" fmla="*/ 2147483647 w 862"/>
              <a:gd name="T7" fmla="*/ 2147483647 h 1842"/>
              <a:gd name="T8" fmla="*/ 2147483647 w 862"/>
              <a:gd name="T9" fmla="*/ 2147483647 h 1842"/>
              <a:gd name="T10" fmla="*/ 2147483647 w 862"/>
              <a:gd name="T11" fmla="*/ 2147483647 h 1842"/>
              <a:gd name="T12" fmla="*/ 2147483647 w 862"/>
              <a:gd name="T13" fmla="*/ 2147483647 h 1842"/>
              <a:gd name="T14" fmla="*/ 2147483647 w 862"/>
              <a:gd name="T15" fmla="*/ 2147483647 h 1842"/>
              <a:gd name="T16" fmla="*/ 2147483647 w 862"/>
              <a:gd name="T17" fmla="*/ 2147483647 h 1842"/>
              <a:gd name="T18" fmla="*/ 2147483647 w 862"/>
              <a:gd name="T19" fmla="*/ 2147483647 h 1842"/>
              <a:gd name="T20" fmla="*/ 2147483647 w 862"/>
              <a:gd name="T21" fmla="*/ 2147483647 h 1842"/>
              <a:gd name="T22" fmla="*/ 2147483647 w 862"/>
              <a:gd name="T23" fmla="*/ 2147483647 h 1842"/>
              <a:gd name="T24" fmla="*/ 2147483647 w 862"/>
              <a:gd name="T25" fmla="*/ 2147483647 h 1842"/>
              <a:gd name="T26" fmla="*/ 2147483647 w 862"/>
              <a:gd name="T27" fmla="*/ 2147483647 h 1842"/>
              <a:gd name="T28" fmla="*/ 2147483647 w 862"/>
              <a:gd name="T29" fmla="*/ 2147483647 h 1842"/>
              <a:gd name="T30" fmla="*/ 2147483647 w 862"/>
              <a:gd name="T31" fmla="*/ 2147483647 h 18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2"/>
              <a:gd name="T49" fmla="*/ 0 h 1842"/>
              <a:gd name="T50" fmla="*/ 862 w 862"/>
              <a:gd name="T51" fmla="*/ 1842 h 18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2" h="1842">
                <a:moveTo>
                  <a:pt x="467" y="0"/>
                </a:moveTo>
                <a:cubicBezTo>
                  <a:pt x="452" y="11"/>
                  <a:pt x="421" y="35"/>
                  <a:pt x="388" y="74"/>
                </a:cubicBezTo>
                <a:cubicBezTo>
                  <a:pt x="355" y="113"/>
                  <a:pt x="298" y="185"/>
                  <a:pt x="266" y="237"/>
                </a:cubicBezTo>
                <a:cubicBezTo>
                  <a:pt x="234" y="289"/>
                  <a:pt x="214" y="327"/>
                  <a:pt x="193" y="384"/>
                </a:cubicBezTo>
                <a:cubicBezTo>
                  <a:pt x="172" y="441"/>
                  <a:pt x="155" y="516"/>
                  <a:pt x="138" y="577"/>
                </a:cubicBezTo>
                <a:cubicBezTo>
                  <a:pt x="121" y="638"/>
                  <a:pt x="107" y="684"/>
                  <a:pt x="89" y="753"/>
                </a:cubicBezTo>
                <a:cubicBezTo>
                  <a:pt x="72" y="822"/>
                  <a:pt x="46" y="924"/>
                  <a:pt x="32" y="995"/>
                </a:cubicBezTo>
                <a:cubicBezTo>
                  <a:pt x="17" y="1066"/>
                  <a:pt x="4" y="1114"/>
                  <a:pt x="2" y="1182"/>
                </a:cubicBezTo>
                <a:cubicBezTo>
                  <a:pt x="0" y="1251"/>
                  <a:pt x="11" y="1345"/>
                  <a:pt x="22" y="1404"/>
                </a:cubicBezTo>
                <a:cubicBezTo>
                  <a:pt x="34" y="1463"/>
                  <a:pt x="48" y="1491"/>
                  <a:pt x="71" y="1535"/>
                </a:cubicBezTo>
                <a:cubicBezTo>
                  <a:pt x="93" y="1578"/>
                  <a:pt x="112" y="1626"/>
                  <a:pt x="157" y="1665"/>
                </a:cubicBezTo>
                <a:cubicBezTo>
                  <a:pt x="202" y="1704"/>
                  <a:pt x="285" y="1746"/>
                  <a:pt x="340" y="1768"/>
                </a:cubicBezTo>
                <a:cubicBezTo>
                  <a:pt x="395" y="1789"/>
                  <a:pt x="414" y="1785"/>
                  <a:pt x="484" y="1795"/>
                </a:cubicBezTo>
                <a:cubicBezTo>
                  <a:pt x="555" y="1805"/>
                  <a:pt x="710" y="1821"/>
                  <a:pt x="766" y="1829"/>
                </a:cubicBezTo>
                <a:cubicBezTo>
                  <a:pt x="822" y="1837"/>
                  <a:pt x="805" y="1842"/>
                  <a:pt x="821" y="1842"/>
                </a:cubicBezTo>
                <a:cubicBezTo>
                  <a:pt x="837" y="1842"/>
                  <a:pt x="854" y="1832"/>
                  <a:pt x="862" y="1829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6" name="Rectangle 21"/>
          <p:cNvSpPr>
            <a:spLocks noChangeArrowheads="1"/>
          </p:cNvSpPr>
          <p:nvPr/>
        </p:nvSpPr>
        <p:spPr bwMode="auto">
          <a:xfrm rot="-1314022">
            <a:off x="6808788" y="3390900"/>
            <a:ext cx="455612" cy="787400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ea typeface="黑体" pitchFamily="2" charset="-122"/>
              </a:rPr>
              <a:t>出程</a:t>
            </a:r>
          </a:p>
          <a:p>
            <a:pPr>
              <a:lnSpc>
                <a:spcPct val="20000"/>
              </a:lnSpc>
              <a:defRPr/>
            </a:pPr>
            <a:endParaRPr kumimoji="1" lang="en-US" altLang="zh-CN" sz="2000" b="1">
              <a:effectLst>
                <a:outerShdw blurRad="38100" dist="38100" dir="2700000" algn="tl">
                  <a:srgbClr val="FFFFFF"/>
                </a:outerShdw>
              </a:effectLst>
              <a:ea typeface="黑体" pitchFamily="2" charset="-122"/>
            </a:endParaRPr>
          </a:p>
        </p:txBody>
      </p:sp>
      <p:sp>
        <p:nvSpPr>
          <p:cNvPr id="26637" name="AutoShape 16"/>
          <p:cNvSpPr>
            <a:spLocks noChangeArrowheads="1"/>
          </p:cNvSpPr>
          <p:nvPr/>
        </p:nvSpPr>
        <p:spPr bwMode="auto">
          <a:xfrm>
            <a:off x="8154988" y="2597150"/>
            <a:ext cx="1398587" cy="973138"/>
          </a:xfrm>
          <a:prstGeom prst="wedgeEllipseCallout">
            <a:avLst>
              <a:gd name="adj1" fmla="val -102556"/>
              <a:gd name="adj2" fmla="val 42495"/>
            </a:avLst>
          </a:prstGeom>
          <a:solidFill>
            <a:srgbClr val="00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altLang="zh-CN" sz="2000" b="1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rPr>
              <a:t>   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枪支、杂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物</a:t>
            </a:r>
          </a:p>
        </p:txBody>
      </p:sp>
      <p:sp>
        <p:nvSpPr>
          <p:cNvPr id="26638" name="未知"/>
          <p:cNvSpPr>
            <a:spLocks/>
          </p:cNvSpPr>
          <p:nvPr/>
        </p:nvSpPr>
        <p:spPr bwMode="auto">
          <a:xfrm>
            <a:off x="3979863" y="3074988"/>
            <a:ext cx="5095875" cy="1390650"/>
          </a:xfrm>
          <a:custGeom>
            <a:avLst/>
            <a:gdLst>
              <a:gd name="T0" fmla="*/ 2147483647 w 2288"/>
              <a:gd name="T1" fmla="*/ 2147483647 h 827"/>
              <a:gd name="T2" fmla="*/ 2147483647 w 2288"/>
              <a:gd name="T3" fmla="*/ 2147483647 h 827"/>
              <a:gd name="T4" fmla="*/ 2147483647 w 2288"/>
              <a:gd name="T5" fmla="*/ 2147483647 h 827"/>
              <a:gd name="T6" fmla="*/ 2147483647 w 2288"/>
              <a:gd name="T7" fmla="*/ 2147483647 h 827"/>
              <a:gd name="T8" fmla="*/ 2147483647 w 2288"/>
              <a:gd name="T9" fmla="*/ 2147483647 h 827"/>
              <a:gd name="T10" fmla="*/ 2147483647 w 2288"/>
              <a:gd name="T11" fmla="*/ 2147483647 h 827"/>
              <a:gd name="T12" fmla="*/ 2147483647 w 2288"/>
              <a:gd name="T13" fmla="*/ 2147483647 h 827"/>
              <a:gd name="T14" fmla="*/ 2147483647 w 2288"/>
              <a:gd name="T15" fmla="*/ 2147483647 h 827"/>
              <a:gd name="T16" fmla="*/ 2147483647 w 2288"/>
              <a:gd name="T17" fmla="*/ 2147483647 h 827"/>
              <a:gd name="T18" fmla="*/ 2147483647 w 2288"/>
              <a:gd name="T19" fmla="*/ 2147483647 h 827"/>
              <a:gd name="T20" fmla="*/ 2147483647 w 2288"/>
              <a:gd name="T21" fmla="*/ 2147483647 h 827"/>
              <a:gd name="T22" fmla="*/ 2147483647 w 2288"/>
              <a:gd name="T23" fmla="*/ 2147483647 h 827"/>
              <a:gd name="T24" fmla="*/ 0 w 2288"/>
              <a:gd name="T25" fmla="*/ 0 h 8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88"/>
              <a:gd name="T40" fmla="*/ 0 h 827"/>
              <a:gd name="T41" fmla="*/ 2288 w 2288"/>
              <a:gd name="T42" fmla="*/ 827 h 82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88" h="827">
                <a:moveTo>
                  <a:pt x="2288" y="773"/>
                </a:moveTo>
                <a:cubicBezTo>
                  <a:pt x="2261" y="792"/>
                  <a:pt x="2235" y="811"/>
                  <a:pt x="2197" y="819"/>
                </a:cubicBezTo>
                <a:cubicBezTo>
                  <a:pt x="2159" y="827"/>
                  <a:pt x="2114" y="819"/>
                  <a:pt x="2061" y="819"/>
                </a:cubicBezTo>
                <a:cubicBezTo>
                  <a:pt x="2008" y="819"/>
                  <a:pt x="1941" y="821"/>
                  <a:pt x="1880" y="819"/>
                </a:cubicBezTo>
                <a:cubicBezTo>
                  <a:pt x="1819" y="817"/>
                  <a:pt x="1760" y="817"/>
                  <a:pt x="1692" y="805"/>
                </a:cubicBezTo>
                <a:cubicBezTo>
                  <a:pt x="1624" y="793"/>
                  <a:pt x="1556" y="780"/>
                  <a:pt x="1472" y="750"/>
                </a:cubicBezTo>
                <a:cubicBezTo>
                  <a:pt x="1388" y="720"/>
                  <a:pt x="1273" y="669"/>
                  <a:pt x="1189" y="622"/>
                </a:cubicBezTo>
                <a:cubicBezTo>
                  <a:pt x="1105" y="575"/>
                  <a:pt x="1036" y="511"/>
                  <a:pt x="969" y="467"/>
                </a:cubicBezTo>
                <a:cubicBezTo>
                  <a:pt x="902" y="423"/>
                  <a:pt x="838" y="392"/>
                  <a:pt x="786" y="357"/>
                </a:cubicBezTo>
                <a:cubicBezTo>
                  <a:pt x="734" y="322"/>
                  <a:pt x="718" y="292"/>
                  <a:pt x="658" y="256"/>
                </a:cubicBezTo>
                <a:cubicBezTo>
                  <a:pt x="598" y="220"/>
                  <a:pt x="495" y="170"/>
                  <a:pt x="428" y="138"/>
                </a:cubicBezTo>
                <a:cubicBezTo>
                  <a:pt x="361" y="106"/>
                  <a:pt x="327" y="87"/>
                  <a:pt x="256" y="64"/>
                </a:cubicBezTo>
                <a:cubicBezTo>
                  <a:pt x="185" y="41"/>
                  <a:pt x="53" y="13"/>
                  <a:pt x="0" y="0"/>
                </a:cubicBezTo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9" name="AutoShape 18"/>
          <p:cNvSpPr>
            <a:spLocks noChangeArrowheads="1"/>
          </p:cNvSpPr>
          <p:nvPr/>
        </p:nvSpPr>
        <p:spPr bwMode="auto">
          <a:xfrm>
            <a:off x="5708650" y="4637088"/>
            <a:ext cx="2049463" cy="682625"/>
          </a:xfrm>
          <a:prstGeom prst="wedgeEllipseCallout">
            <a:avLst>
              <a:gd name="adj1" fmla="val -34199"/>
              <a:gd name="adj2" fmla="val -158139"/>
            </a:avLst>
          </a:prstGeom>
          <a:solidFill>
            <a:srgbClr val="00CC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buFont typeface="Arial" charset="0"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黑人奴隶</a:t>
            </a:r>
          </a:p>
        </p:txBody>
      </p:sp>
      <p:sp>
        <p:nvSpPr>
          <p:cNvPr id="26640" name="Rectangle 23"/>
          <p:cNvSpPr>
            <a:spLocks noChangeArrowheads="1"/>
          </p:cNvSpPr>
          <p:nvPr/>
        </p:nvSpPr>
        <p:spPr bwMode="auto">
          <a:xfrm rot="1508524">
            <a:off x="5505450" y="3213100"/>
            <a:ext cx="795338" cy="422275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000" b="1">
                <a:ea typeface="黑体" pitchFamily="2" charset="-122"/>
              </a:rPr>
              <a:t>中程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26639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172200" y="385763"/>
            <a:ext cx="5270500" cy="6319837"/>
          </a:xfrm>
          <a:prstGeom prst="rect">
            <a:avLst/>
          </a:prstGeom>
          <a:solidFill>
            <a:srgbClr val="FFFFCC">
              <a:alpha val="64999"/>
            </a:srgbClr>
          </a:solidFill>
          <a:ln w="34925">
            <a:solidFill>
              <a:srgbClr val="FF00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"/>
              </a:lnSpc>
              <a:buFont typeface="Arial" charset="0"/>
              <a:buNone/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黑体" pitchFamily="2" charset="-122"/>
              </a:rPr>
              <a:t>      </a:t>
            </a:r>
          </a:p>
          <a:p>
            <a:pPr>
              <a:spcBef>
                <a:spcPct val="10000"/>
              </a:spcBef>
              <a:buFont typeface="Arial" charset="0"/>
              <a:buNone/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黑体" pitchFamily="2" charset="-122"/>
              </a:rPr>
              <a:t>       奴隶贩子为了获得尽可能多的利润，往往不顾核定的载重量，总是超额一倍，甚至更多倍载运奴隶，把奴隶塞进船舱。贩奴船的舱板之间的高度不到半米，奴隶们只能席“地”而坐，像“汤匙”一样卷曲着身体，人挨人地挤在一块。由于船舱拥挤、潮湿，空气污浊，加之饮食恶劣，经常出现传染病。患传染病的奴隶往往被投入海里，活活淹死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2" charset="-122"/>
                <a:ea typeface="黑体" pitchFamily="2" charset="-122"/>
              </a:rPr>
              <a:t>。据估计，从非洲到美洲，一般只有三分之二或二分之一的黑人能活着到达目的地。</a:t>
            </a:r>
          </a:p>
          <a:p>
            <a:pPr>
              <a:lnSpc>
                <a:spcPct val="20000"/>
              </a:lnSpc>
              <a:buFont typeface="Arial" charset="0"/>
              <a:buNone/>
              <a:defRPr/>
            </a:pPr>
            <a:endParaRPr lang="zh-CN" altLang="en-US" sz="2800" b="1">
              <a:effectLst>
                <a:outerShdw blurRad="38100" dist="38100" dir="2700000" algn="tl">
                  <a:srgbClr val="FFFFFF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7655" name="Picture 7" descr="运奴隶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976313"/>
            <a:ext cx="5491162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76250"/>
            <a:ext cx="43942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2117075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" y="1189038"/>
            <a:ext cx="54610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013000002445261222075855327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5200" y="511175"/>
            <a:ext cx="41275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444500"/>
            <a:ext cx="55499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7200" y="257175"/>
            <a:ext cx="4762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911801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6800" y="3217863"/>
            <a:ext cx="374650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K5Wir8Wi/DL+XflbncVP0wng40p58/BUhVZ7WqqwVRHsPCRkBHL34rjTUW/rYOHjlPoHkjWV6IFsoUcbfG8SdM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656</Words>
  <Application>WPS 演示</Application>
  <PresentationFormat>自定义</PresentationFormat>
  <Paragraphs>62</Paragraphs>
  <Slides>16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Calibri Light</vt:lpstr>
      <vt:lpstr>Calibri</vt:lpstr>
      <vt:lpstr>经典中宋简</vt:lpstr>
      <vt:lpstr>微软雅黑</vt:lpstr>
      <vt:lpstr>黑体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zhangxiaomin</dc:creator>
  <cp:lastModifiedBy>微软用户</cp:lastModifiedBy>
  <cp:revision>25</cp:revision>
  <dcterms:created xsi:type="dcterms:W3CDTF">2017-06-05T01:52:00Z</dcterms:created>
  <dcterms:modified xsi:type="dcterms:W3CDTF">2017-08-22T07:59:35Z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2052-10.1.0.6489</vt:lpwstr>
  </property>
</Properties>
</file>