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7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Relationship Type="http://schemas.openxmlformats.org/officeDocument/2006/relationships/tags" Target="/ppt/tags/tag1.xml" Id="Reff42b2f9dc3466c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97BD15-AAD3-4513-BF7D-532734ECC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E60187E-022D-4CBF-AF01-6561AB7F2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C4F7A8-E491-4850-84B3-32E59B5A5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074F7F-A732-4504-8B95-41CB68CE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94DF72-EB3C-4A47-8441-AED15C36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89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A7EDEF-AB27-4FB8-830E-7D37E207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AD00038-ED9F-4B0B-B900-CBD513316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F5C9A4-8AFE-476B-B6D2-0DFAC090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B0DDFC-48AB-45FB-84A3-F9153683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7A0910-6AB8-4FC1-A250-E3050493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5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FEB4669-92C6-44EB-94E7-E90D627C7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4BAB5D-815F-4EEB-A32A-70B2131E7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E9B880-DA4C-4254-8DEC-2D09A8FF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7C614A-3D15-4400-BB1F-8A73583B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18E3AF-A428-4368-B699-C6C7214A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889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638F06-ED0C-470A-B110-5D7E48696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92711F-A8CC-402A-9BCF-D33EAABC7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A1F9DD-DE72-4BC0-8114-A641F01C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46B4B8-5A9C-4971-AE9B-96F3DC0D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96CAAA-CF06-4D86-9F35-768E7724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0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CFBF82-652C-41D5-820E-088A7380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FD1A33-ED98-4EB8-BDE4-76EA8C4D1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66F659-A840-4203-9502-0FFB76DB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9A2A11-F563-4CB6-B0BC-3B19ACF3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124441-79DA-4B0D-9EFF-87E81EDD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55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9A3253-F2B5-4BCF-8CE7-45B78E8FE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E775EA-C8C2-46AA-831A-56EEE552A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CE793C1-A9C3-4D29-A255-01A9947F8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1D82A5-4F2B-4A64-A393-E16182D2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5B2210-20D7-4F3D-9621-7FE36128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7DC0B1-BC6C-480D-A35E-168159C3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05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1F3762-E340-4838-9C0F-EACD4124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EBF623-D092-4960-AFBC-346784CE6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BF506E-9EEF-4B3D-B55E-E3A17FC5B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2C1C203-DF07-4F6E-8CAA-C02C70747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A2C0991-A36A-4E69-B7C8-19CF514B4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885CCE4-262A-4804-A0B2-72A33C71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A9798D-25DC-48C7-8BD8-42F040C2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DB9742B-A644-43CB-B866-9C138676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48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B061F-878A-44B8-928B-19A725F1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9509B6F-0F55-4D43-AC47-984331820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FFF6C45-0552-45D2-89FB-A9B33915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22A832-CABC-4EC8-8D4C-8B15D01B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007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14E8101-9741-4829-98E5-03E36CC4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14199DA-2B94-447D-8B0B-7D4C7C97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975908E-5B70-4887-961E-671B9FC8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10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15DC65-C009-4CAE-B4D9-BC66AD88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9432B5-58D4-4AA1-9805-557F5CFF1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7B7D912-709F-4EFD-852D-CF84D90EA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902CCB7-1B5C-4795-829D-B283D60A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178FED-7C51-43EF-AAB9-40FA4494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FD7B82-5A53-465E-91AA-D1C46E7F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93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4AC490-CA5E-42F7-99AE-6307F37B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A54E862-AA62-4684-9BE1-061E16969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631764-DAE4-4BF7-ADC0-D50C32DC8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CF583E-69CF-468C-A0B1-143A46C6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D3160C-4C80-4BF6-B260-CDC7469E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EEC245-5411-4A47-9BDA-77AA9CD8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79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5D52A00-F4FA-4AA7-98F0-2EB119F0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706657-7CE1-4B02-BDAD-370F41A14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A7C19D-5D60-4A4A-BCA4-EAB67B8A2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B94A5C-A1E5-40B1-B61E-306E94F1A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43C493-61A8-4B8B-9AC0-EAC7D40D9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48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文本框 73">
            <a:extLst>
              <a:ext uri="{FF2B5EF4-FFF2-40B4-BE49-F238E27FC236}">
                <a16:creationId xmlns:a16="http://schemas.microsoft.com/office/drawing/2014/main" id="{CF39112F-7FC7-49EC-9FE5-DF87DF1F66AC}"/>
              </a:ext>
            </a:extLst>
          </p:cNvPr>
          <p:cNvSpPr txBox="1"/>
          <p:nvPr/>
        </p:nvSpPr>
        <p:spPr>
          <a:xfrm>
            <a:off x="9970234" y="3171825"/>
            <a:ext cx="173355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十九世纪</a:t>
            </a: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50088010-47C4-4ECE-B587-F10A504BB983}"/>
              </a:ext>
            </a:extLst>
          </p:cNvPr>
          <p:cNvSpPr/>
          <p:nvPr/>
        </p:nvSpPr>
        <p:spPr>
          <a:xfrm>
            <a:off x="0" y="2637498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AD597E3-F379-4F9F-91B5-9BA9C1AC9DEB}"/>
              </a:ext>
            </a:extLst>
          </p:cNvPr>
          <p:cNvSpPr/>
          <p:nvPr/>
        </p:nvSpPr>
        <p:spPr>
          <a:xfrm>
            <a:off x="140434" y="2760207"/>
            <a:ext cx="12030075" cy="1107558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69688921-6C5B-4A7D-8F8D-E3E123FE39E1}"/>
              </a:ext>
            </a:extLst>
          </p:cNvPr>
          <p:cNvCxnSpPr>
            <a:cxnSpLocks/>
          </p:cNvCxnSpPr>
          <p:nvPr/>
        </p:nvCxnSpPr>
        <p:spPr>
          <a:xfrm>
            <a:off x="588109" y="220027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978C9D5E-49BE-446E-A3E8-85B2B90885C0}"/>
              </a:ext>
            </a:extLst>
          </p:cNvPr>
          <p:cNvSpPr txBox="1"/>
          <p:nvPr/>
        </p:nvSpPr>
        <p:spPr>
          <a:xfrm>
            <a:off x="378559" y="542925"/>
            <a:ext cx="523875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1368</a:t>
            </a:r>
            <a:r>
              <a:rPr lang="zh-CN" altLang="en-US"/>
              <a:t>明朝建立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C64BF50-ADB2-4EB8-A49A-1FB1AE6FECB0}"/>
              </a:ext>
            </a:extLst>
          </p:cNvPr>
          <p:cNvSpPr txBox="1"/>
          <p:nvPr/>
        </p:nvSpPr>
        <p:spPr>
          <a:xfrm>
            <a:off x="1159610" y="371475"/>
            <a:ext cx="5334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1405</a:t>
            </a:r>
            <a:r>
              <a:rPr lang="zh-CN" altLang="en-US"/>
              <a:t>郑和下西洋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F7085B37-3D8E-4E99-8D29-DB4A0C8224FC}"/>
              </a:ext>
            </a:extLst>
          </p:cNvPr>
          <p:cNvCxnSpPr>
            <a:cxnSpLocks/>
          </p:cNvCxnSpPr>
          <p:nvPr/>
        </p:nvCxnSpPr>
        <p:spPr>
          <a:xfrm>
            <a:off x="1378684" y="2305050"/>
            <a:ext cx="0" cy="4381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19A04109-AB25-4043-BF45-F3FFEC805CDD}"/>
              </a:ext>
            </a:extLst>
          </p:cNvPr>
          <p:cNvCxnSpPr>
            <a:cxnSpLocks/>
          </p:cNvCxnSpPr>
          <p:nvPr/>
        </p:nvCxnSpPr>
        <p:spPr>
          <a:xfrm>
            <a:off x="11189434" y="2943225"/>
            <a:ext cx="0" cy="295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D8086B28-F587-4824-8C7F-65E6819E198A}"/>
              </a:ext>
            </a:extLst>
          </p:cNvPr>
          <p:cNvCxnSpPr>
            <a:cxnSpLocks/>
          </p:cNvCxnSpPr>
          <p:nvPr/>
        </p:nvCxnSpPr>
        <p:spPr>
          <a:xfrm>
            <a:off x="10208359" y="28194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40807D78-9ED8-46F6-9290-C49062FD896C}"/>
              </a:ext>
            </a:extLst>
          </p:cNvPr>
          <p:cNvCxnSpPr>
            <a:cxnSpLocks/>
          </p:cNvCxnSpPr>
          <p:nvPr/>
        </p:nvCxnSpPr>
        <p:spPr>
          <a:xfrm>
            <a:off x="80080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60FD96EE-C296-4DD0-8AC2-5B43063617E0}"/>
              </a:ext>
            </a:extLst>
          </p:cNvPr>
          <p:cNvCxnSpPr>
            <a:cxnSpLocks/>
          </p:cNvCxnSpPr>
          <p:nvPr/>
        </p:nvCxnSpPr>
        <p:spPr>
          <a:xfrm>
            <a:off x="9398734" y="27432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05FD7A2C-CAE0-4261-8B5E-0A717E164F6F}"/>
              </a:ext>
            </a:extLst>
          </p:cNvPr>
          <p:cNvCxnSpPr>
            <a:cxnSpLocks/>
          </p:cNvCxnSpPr>
          <p:nvPr/>
        </p:nvCxnSpPr>
        <p:spPr>
          <a:xfrm>
            <a:off x="8712934" y="26955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ACF949F0-BFC9-4EE8-B34C-ACE31A9DA0A9}"/>
              </a:ext>
            </a:extLst>
          </p:cNvPr>
          <p:cNvCxnSpPr>
            <a:cxnSpLocks/>
          </p:cNvCxnSpPr>
          <p:nvPr/>
        </p:nvCxnSpPr>
        <p:spPr>
          <a:xfrm>
            <a:off x="5874484" y="2571750"/>
            <a:ext cx="0" cy="371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1CA2DA96-12D2-49F4-BFF1-2705D9748CDC}"/>
              </a:ext>
            </a:extLst>
          </p:cNvPr>
          <p:cNvCxnSpPr>
            <a:cxnSpLocks/>
          </p:cNvCxnSpPr>
          <p:nvPr/>
        </p:nvCxnSpPr>
        <p:spPr>
          <a:xfrm>
            <a:off x="67126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E4C9295E-25F2-43C4-B49F-4A3805043BFC}"/>
              </a:ext>
            </a:extLst>
          </p:cNvPr>
          <p:cNvSpPr txBox="1"/>
          <p:nvPr/>
        </p:nvSpPr>
        <p:spPr>
          <a:xfrm>
            <a:off x="1788259" y="257175"/>
            <a:ext cx="35814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明朝</a:t>
            </a:r>
            <a:endParaRPr lang="en-US" altLang="zh-CN"/>
          </a:p>
          <a:p>
            <a:r>
              <a:rPr lang="zh-CN" altLang="en-US"/>
              <a:t>政治</a:t>
            </a:r>
            <a:r>
              <a:rPr lang="en-US" altLang="zh-CN"/>
              <a:t>:</a:t>
            </a:r>
            <a:r>
              <a:rPr lang="zh-CN" altLang="en-US"/>
              <a:t>强化封建皇权，社会黑暗</a:t>
            </a:r>
            <a:endParaRPr lang="en-US" altLang="zh-CN"/>
          </a:p>
          <a:p>
            <a:r>
              <a:rPr lang="zh-CN" altLang="en-US"/>
              <a:t>经济</a:t>
            </a:r>
            <a:r>
              <a:rPr lang="en-US" altLang="zh-CN"/>
              <a:t>:</a:t>
            </a:r>
            <a:r>
              <a:rPr lang="zh-CN" altLang="en-US"/>
              <a:t>引进美洲高产作物，封建经济有所发展</a:t>
            </a:r>
            <a:endParaRPr lang="en-US" altLang="zh-CN"/>
          </a:p>
          <a:p>
            <a:r>
              <a:rPr lang="zh-CN" altLang="en-US"/>
              <a:t>科技</a:t>
            </a:r>
            <a:r>
              <a:rPr lang="en-US" altLang="zh-CN"/>
              <a:t>:</a:t>
            </a:r>
            <a:r>
              <a:rPr lang="zh-CN" altLang="en-US"/>
              <a:t>出版了总结性著作</a:t>
            </a:r>
            <a:endParaRPr lang="en-US" altLang="zh-CN"/>
          </a:p>
          <a:p>
            <a:r>
              <a:rPr lang="zh-CN" altLang="en-US"/>
              <a:t>文化</a:t>
            </a:r>
            <a:r>
              <a:rPr lang="en-US" altLang="zh-CN"/>
              <a:t>:</a:t>
            </a:r>
            <a:r>
              <a:rPr lang="zh-CN" altLang="en-US"/>
              <a:t>四大名著</a:t>
            </a:r>
            <a:endParaRPr lang="en-US" altLang="zh-CN"/>
          </a:p>
          <a:p>
            <a:r>
              <a:rPr lang="zh-CN" altLang="en-US"/>
              <a:t>对外关系</a:t>
            </a:r>
            <a:r>
              <a:rPr lang="en-US" altLang="zh-CN"/>
              <a:t>:</a:t>
            </a:r>
            <a:r>
              <a:rPr lang="zh-CN" altLang="en-US"/>
              <a:t>郑和下西洋后逐渐闭关葡萄牙荷兰殖民者侵占我国领土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FEBA10F-EC42-4F43-9D64-03B3487EA6A0}"/>
              </a:ext>
            </a:extLst>
          </p:cNvPr>
          <p:cNvSpPr txBox="1"/>
          <p:nvPr/>
        </p:nvSpPr>
        <p:spPr>
          <a:xfrm>
            <a:off x="5560159" y="476250"/>
            <a:ext cx="6953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</a:t>
            </a:r>
            <a:r>
              <a:rPr lang="zh-CN" altLang="en-US"/>
              <a:t> </a:t>
            </a:r>
            <a:r>
              <a:rPr lang="en-US" altLang="zh-CN"/>
              <a:t>44</a:t>
            </a:r>
            <a:r>
              <a:rPr lang="zh-CN" altLang="en-US"/>
              <a:t>年明朝灭亡清朝统治全国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6B43CDB-D9CB-4D35-831A-558CE98FB49C}"/>
              </a:ext>
            </a:extLst>
          </p:cNvPr>
          <p:cNvSpPr txBox="1"/>
          <p:nvPr/>
        </p:nvSpPr>
        <p:spPr>
          <a:xfrm>
            <a:off x="6398359" y="466725"/>
            <a:ext cx="7334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1661</a:t>
            </a:r>
            <a:r>
              <a:rPr lang="zh-CN" altLang="en-US"/>
              <a:t>年郑成功收复台湾康熙登基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34291526-1874-491C-83AF-78B28E52BC0A}"/>
              </a:ext>
            </a:extLst>
          </p:cNvPr>
          <p:cNvSpPr txBox="1"/>
          <p:nvPr/>
        </p:nvSpPr>
        <p:spPr>
          <a:xfrm>
            <a:off x="7541360" y="1666875"/>
            <a:ext cx="6858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1722</a:t>
            </a:r>
            <a:r>
              <a:rPr lang="zh-CN" altLang="en-US"/>
              <a:t>雍正登基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1DD304B-C8CD-4240-80B5-FC90395F6B8F}"/>
              </a:ext>
            </a:extLst>
          </p:cNvPr>
          <p:cNvSpPr txBox="1"/>
          <p:nvPr/>
        </p:nvSpPr>
        <p:spPr>
          <a:xfrm>
            <a:off x="8293833" y="1676400"/>
            <a:ext cx="6858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1735</a:t>
            </a:r>
            <a:r>
              <a:rPr lang="zh-CN" altLang="en-US"/>
              <a:t>乾隆登基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6F654769-82C2-4741-9485-291CF9E5B97B}"/>
              </a:ext>
            </a:extLst>
          </p:cNvPr>
          <p:cNvSpPr txBox="1"/>
          <p:nvPr/>
        </p:nvSpPr>
        <p:spPr>
          <a:xfrm>
            <a:off x="9027258" y="1771650"/>
            <a:ext cx="71437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1796</a:t>
            </a:r>
            <a:r>
              <a:rPr lang="zh-CN" altLang="en-US"/>
              <a:t>嘉庆登基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70B12F7-C0CD-466F-9EBC-5E2721D789FD}"/>
              </a:ext>
            </a:extLst>
          </p:cNvPr>
          <p:cNvSpPr txBox="1"/>
          <p:nvPr/>
        </p:nvSpPr>
        <p:spPr>
          <a:xfrm>
            <a:off x="9846409" y="1876425"/>
            <a:ext cx="66675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1839</a:t>
            </a:r>
            <a:r>
              <a:rPr lang="zh-CN" altLang="en-US"/>
              <a:t>虎门销烟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CD421778-E6D1-4176-80BF-7AE9DE4C5E08}"/>
              </a:ext>
            </a:extLst>
          </p:cNvPr>
          <p:cNvSpPr txBox="1"/>
          <p:nvPr/>
        </p:nvSpPr>
        <p:spPr>
          <a:xfrm>
            <a:off x="10694134" y="1600200"/>
            <a:ext cx="971550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中国开始沦为半殖民地半封建社会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6C32289D-DBE0-4868-94F7-110877CBF6EF}"/>
              </a:ext>
            </a:extLst>
          </p:cNvPr>
          <p:cNvSpPr txBox="1"/>
          <p:nvPr/>
        </p:nvSpPr>
        <p:spPr>
          <a:xfrm>
            <a:off x="302360" y="2952750"/>
            <a:ext cx="73342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十四世纪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FE1FD6C7-7A38-40D1-ABE2-FB693D5AAD40}"/>
              </a:ext>
            </a:extLst>
          </p:cNvPr>
          <p:cNvSpPr txBox="1"/>
          <p:nvPr/>
        </p:nvSpPr>
        <p:spPr>
          <a:xfrm>
            <a:off x="1178659" y="3114673"/>
            <a:ext cx="11906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十五世纪</a:t>
            </a:r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4C6BE91-A8C7-4D8B-9DB9-F1FDF3A64DBE}"/>
              </a:ext>
            </a:extLst>
          </p:cNvPr>
          <p:cNvCxnSpPr>
            <a:cxnSpLocks/>
          </p:cNvCxnSpPr>
          <p:nvPr/>
        </p:nvCxnSpPr>
        <p:spPr>
          <a:xfrm flipV="1">
            <a:off x="654784" y="38481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ADAFC084-37D4-4202-ACC3-872343150D52}"/>
              </a:ext>
            </a:extLst>
          </p:cNvPr>
          <p:cNvSpPr txBox="1"/>
          <p:nvPr/>
        </p:nvSpPr>
        <p:spPr>
          <a:xfrm>
            <a:off x="454759" y="4343400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文艺复兴在意大利兴起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3F63C4E7-72E6-43BD-81C7-B1DDD682446F}"/>
              </a:ext>
            </a:extLst>
          </p:cNvPr>
          <p:cNvCxnSpPr>
            <a:cxnSpLocks/>
          </p:cNvCxnSpPr>
          <p:nvPr/>
        </p:nvCxnSpPr>
        <p:spPr>
          <a:xfrm flipV="1">
            <a:off x="2102584" y="38004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3B14B180-4493-4359-B2A0-E6EF9D85C463}"/>
              </a:ext>
            </a:extLst>
          </p:cNvPr>
          <p:cNvCxnSpPr>
            <a:cxnSpLocks/>
          </p:cNvCxnSpPr>
          <p:nvPr/>
        </p:nvCxnSpPr>
        <p:spPr>
          <a:xfrm flipV="1">
            <a:off x="3131284" y="37052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5DA50A94-EBFF-48D3-BD9C-65936EFFC627}"/>
              </a:ext>
            </a:extLst>
          </p:cNvPr>
          <p:cNvCxnSpPr>
            <a:cxnSpLocks/>
          </p:cNvCxnSpPr>
          <p:nvPr/>
        </p:nvCxnSpPr>
        <p:spPr>
          <a:xfrm flipV="1">
            <a:off x="9760684" y="359092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BA37CE94-720A-4931-83F1-867A790660E0}"/>
              </a:ext>
            </a:extLst>
          </p:cNvPr>
          <p:cNvCxnSpPr>
            <a:cxnSpLocks/>
          </p:cNvCxnSpPr>
          <p:nvPr/>
        </p:nvCxnSpPr>
        <p:spPr>
          <a:xfrm flipV="1">
            <a:off x="4464784" y="37433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>
            <a:extLst>
              <a:ext uri="{FF2B5EF4-FFF2-40B4-BE49-F238E27FC236}">
                <a16:creationId xmlns:a16="http://schemas.microsoft.com/office/drawing/2014/main" id="{BBAA905E-EE41-4E52-B8D1-D3481E034443}"/>
              </a:ext>
            </a:extLst>
          </p:cNvPr>
          <p:cNvCxnSpPr>
            <a:cxnSpLocks/>
          </p:cNvCxnSpPr>
          <p:nvPr/>
        </p:nvCxnSpPr>
        <p:spPr>
          <a:xfrm flipV="1">
            <a:off x="5122009" y="37338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49E6474C-DDC6-4B51-829E-4BF132DBFADA}"/>
              </a:ext>
            </a:extLst>
          </p:cNvPr>
          <p:cNvCxnSpPr>
            <a:cxnSpLocks/>
          </p:cNvCxnSpPr>
          <p:nvPr/>
        </p:nvCxnSpPr>
        <p:spPr>
          <a:xfrm flipV="1">
            <a:off x="5855434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>
            <a:extLst>
              <a:ext uri="{FF2B5EF4-FFF2-40B4-BE49-F238E27FC236}">
                <a16:creationId xmlns:a16="http://schemas.microsoft.com/office/drawing/2014/main" id="{3F296B3D-DC9D-4E5A-A4D1-91B7517E12C4}"/>
              </a:ext>
            </a:extLst>
          </p:cNvPr>
          <p:cNvCxnSpPr>
            <a:cxnSpLocks/>
          </p:cNvCxnSpPr>
          <p:nvPr/>
        </p:nvCxnSpPr>
        <p:spPr>
          <a:xfrm flipV="1">
            <a:off x="6588859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25FCCF3B-B1D4-48C6-82EF-DFD7843368FB}"/>
              </a:ext>
            </a:extLst>
          </p:cNvPr>
          <p:cNvCxnSpPr>
            <a:cxnSpLocks/>
          </p:cNvCxnSpPr>
          <p:nvPr/>
        </p:nvCxnSpPr>
        <p:spPr>
          <a:xfrm flipV="1">
            <a:off x="7303234" y="37528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73B5C960-2515-4309-8928-0C5606466555}"/>
              </a:ext>
            </a:extLst>
          </p:cNvPr>
          <p:cNvCxnSpPr>
            <a:cxnSpLocks/>
          </p:cNvCxnSpPr>
          <p:nvPr/>
        </p:nvCxnSpPr>
        <p:spPr>
          <a:xfrm flipV="1">
            <a:off x="235684" y="38385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499EF2B3-3A8C-4341-9249-76A088A67A6C}"/>
              </a:ext>
            </a:extLst>
          </p:cNvPr>
          <p:cNvCxnSpPr>
            <a:cxnSpLocks/>
          </p:cNvCxnSpPr>
          <p:nvPr/>
        </p:nvCxnSpPr>
        <p:spPr>
          <a:xfrm flipV="1">
            <a:off x="8408134" y="36766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>
            <a:extLst>
              <a:ext uri="{FF2B5EF4-FFF2-40B4-BE49-F238E27FC236}">
                <a16:creationId xmlns:a16="http://schemas.microsoft.com/office/drawing/2014/main" id="{A0ED2E2E-4B7D-4966-9330-D27AFF62B659}"/>
              </a:ext>
            </a:extLst>
          </p:cNvPr>
          <p:cNvCxnSpPr>
            <a:cxnSpLocks/>
          </p:cNvCxnSpPr>
          <p:nvPr/>
        </p:nvCxnSpPr>
        <p:spPr>
          <a:xfrm flipV="1">
            <a:off x="8922484" y="35814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DC8A16F5-0A77-4FBF-AA09-8E84607E8BC3}"/>
              </a:ext>
            </a:extLst>
          </p:cNvPr>
          <p:cNvSpPr txBox="1"/>
          <p:nvPr/>
        </p:nvSpPr>
        <p:spPr>
          <a:xfrm>
            <a:off x="1273910" y="4200525"/>
            <a:ext cx="143827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1488</a:t>
            </a:r>
            <a:r>
              <a:rPr lang="zh-CN" altLang="en-US"/>
              <a:t>迪亚士发现好望角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3E2FE68E-ABA5-4921-8268-DF6B80FFD880}"/>
              </a:ext>
            </a:extLst>
          </p:cNvPr>
          <p:cNvSpPr txBox="1"/>
          <p:nvPr/>
        </p:nvSpPr>
        <p:spPr>
          <a:xfrm>
            <a:off x="2559783" y="3133724"/>
            <a:ext cx="14954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十六世纪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103F1EC9-EA26-411A-BE39-19E961182A8C}"/>
              </a:ext>
            </a:extLst>
          </p:cNvPr>
          <p:cNvSpPr txBox="1"/>
          <p:nvPr/>
        </p:nvSpPr>
        <p:spPr>
          <a:xfrm>
            <a:off x="2816959" y="4133850"/>
            <a:ext cx="105727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1553</a:t>
            </a:r>
            <a:r>
              <a:rPr lang="zh-CN" altLang="en-US"/>
              <a:t>年葡萄牙占澳门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2495450A-7E14-458F-9367-CA50D04A058F}"/>
              </a:ext>
            </a:extLst>
          </p:cNvPr>
          <p:cNvSpPr txBox="1"/>
          <p:nvPr/>
        </p:nvSpPr>
        <p:spPr>
          <a:xfrm>
            <a:off x="4236184" y="3162300"/>
            <a:ext cx="33623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十七世纪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03D5A52-F5BA-4721-B609-87206F227210}"/>
              </a:ext>
            </a:extLst>
          </p:cNvPr>
          <p:cNvSpPr txBox="1"/>
          <p:nvPr/>
        </p:nvSpPr>
        <p:spPr>
          <a:xfrm>
            <a:off x="3931385" y="4162425"/>
            <a:ext cx="9144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荷兰侵占台湾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1BD07F98-4D7D-4646-89FE-16827F3CE0DD}"/>
              </a:ext>
            </a:extLst>
          </p:cNvPr>
          <p:cNvSpPr txBox="1"/>
          <p:nvPr/>
        </p:nvSpPr>
        <p:spPr>
          <a:xfrm>
            <a:off x="4893410" y="4152900"/>
            <a:ext cx="676274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1640</a:t>
            </a:r>
            <a:r>
              <a:rPr lang="zh-CN" altLang="en-US"/>
              <a:t>英国革命爆发，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1FAA8E7A-C28E-4C71-B268-342467514894}"/>
              </a:ext>
            </a:extLst>
          </p:cNvPr>
          <p:cNvSpPr txBox="1"/>
          <p:nvPr/>
        </p:nvSpPr>
        <p:spPr>
          <a:xfrm>
            <a:off x="5617309" y="4152900"/>
            <a:ext cx="6572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英国打败荷兰法国开始成为日不落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50592BE9-F6EE-42B2-B193-A6E0BBF59E34}"/>
              </a:ext>
            </a:extLst>
          </p:cNvPr>
          <p:cNvSpPr txBox="1"/>
          <p:nvPr/>
        </p:nvSpPr>
        <p:spPr>
          <a:xfrm>
            <a:off x="6303110" y="4133850"/>
            <a:ext cx="647700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牛顿出版自然哲学的数学原理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A8F15386-B240-467E-99F8-3FE666EE7110}"/>
              </a:ext>
            </a:extLst>
          </p:cNvPr>
          <p:cNvSpPr txBox="1"/>
          <p:nvPr/>
        </p:nvSpPr>
        <p:spPr>
          <a:xfrm>
            <a:off x="7046059" y="4086225"/>
            <a:ext cx="5429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1689</a:t>
            </a:r>
            <a:r>
              <a:rPr lang="zh-CN" altLang="en-US"/>
              <a:t>权利法案颁布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4E2BCCDA-F694-44DC-A321-20507FB7FBDB}"/>
              </a:ext>
            </a:extLst>
          </p:cNvPr>
          <p:cNvSpPr txBox="1"/>
          <p:nvPr/>
        </p:nvSpPr>
        <p:spPr>
          <a:xfrm>
            <a:off x="54709" y="4352925"/>
            <a:ext cx="34290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资本主义萌芽</a:t>
            </a: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8C0129BD-6465-42BF-A16C-B6239D0A87DA}"/>
              </a:ext>
            </a:extLst>
          </p:cNvPr>
          <p:cNvSpPr txBox="1"/>
          <p:nvPr/>
        </p:nvSpPr>
        <p:spPr>
          <a:xfrm>
            <a:off x="8160485" y="4048125"/>
            <a:ext cx="533399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1765</a:t>
            </a:r>
            <a:r>
              <a:rPr lang="zh-CN" altLang="en-US"/>
              <a:t>年工业革命开始</a:t>
            </a: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13F088BE-108E-4FCD-A2A4-9B8B561F8AD6}"/>
              </a:ext>
            </a:extLst>
          </p:cNvPr>
          <p:cNvSpPr txBox="1"/>
          <p:nvPr/>
        </p:nvSpPr>
        <p:spPr>
          <a:xfrm>
            <a:off x="7712809" y="3190874"/>
            <a:ext cx="2162176" cy="3714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十八世纪</a:t>
            </a:r>
          </a:p>
        </p:txBody>
      </p:sp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83EFC4FA-90F4-4EEB-9742-6D1F4D40A998}"/>
              </a:ext>
            </a:extLst>
          </p:cNvPr>
          <p:cNvCxnSpPr>
            <a:cxnSpLocks/>
          </p:cNvCxnSpPr>
          <p:nvPr/>
        </p:nvCxnSpPr>
        <p:spPr>
          <a:xfrm flipV="1">
            <a:off x="7903309" y="3695700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文本框 68">
            <a:extLst>
              <a:ext uri="{FF2B5EF4-FFF2-40B4-BE49-F238E27FC236}">
                <a16:creationId xmlns:a16="http://schemas.microsoft.com/office/drawing/2014/main" id="{6C4B9BEE-9D0B-4C78-A992-4605D86607DD}"/>
              </a:ext>
            </a:extLst>
          </p:cNvPr>
          <p:cNvSpPr txBox="1"/>
          <p:nvPr/>
        </p:nvSpPr>
        <p:spPr>
          <a:xfrm>
            <a:off x="7674709" y="4124325"/>
            <a:ext cx="428625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启蒙运动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87EBA760-17BE-441D-96A0-145073F76E43}"/>
              </a:ext>
            </a:extLst>
          </p:cNvPr>
          <p:cNvSpPr txBox="1"/>
          <p:nvPr/>
        </p:nvSpPr>
        <p:spPr>
          <a:xfrm>
            <a:off x="8722459" y="4086225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1776</a:t>
            </a:r>
            <a:r>
              <a:rPr lang="zh-CN" altLang="en-US"/>
              <a:t>美国独立</a:t>
            </a:r>
          </a:p>
        </p:txBody>
      </p: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A2D4A36D-4067-4902-B92F-C3BA0A8C2910}"/>
              </a:ext>
            </a:extLst>
          </p:cNvPr>
          <p:cNvCxnSpPr>
            <a:cxnSpLocks/>
          </p:cNvCxnSpPr>
          <p:nvPr/>
        </p:nvCxnSpPr>
        <p:spPr>
          <a:xfrm flipV="1">
            <a:off x="9408259" y="35052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56E3ACF0-524A-4E4B-8BAC-7EBB2ECC8B8C}"/>
              </a:ext>
            </a:extLst>
          </p:cNvPr>
          <p:cNvSpPr txBox="1"/>
          <p:nvPr/>
        </p:nvSpPr>
        <p:spPr>
          <a:xfrm>
            <a:off x="9189184" y="40005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1785</a:t>
            </a:r>
            <a:r>
              <a:rPr lang="zh-CN" altLang="en-US"/>
              <a:t>年蒸汽机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0B39D552-D58C-4075-8164-5D7D75CFA139}"/>
              </a:ext>
            </a:extLst>
          </p:cNvPr>
          <p:cNvSpPr txBox="1"/>
          <p:nvPr/>
        </p:nvSpPr>
        <p:spPr>
          <a:xfrm>
            <a:off x="9655908" y="39624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1789</a:t>
            </a:r>
            <a:r>
              <a:rPr lang="zh-CN" altLang="en-US"/>
              <a:t>法国革命</a:t>
            </a:r>
          </a:p>
        </p:txBody>
      </p:sp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272950B1-7193-49B9-B450-F120BC737A87}"/>
              </a:ext>
            </a:extLst>
          </p:cNvPr>
          <p:cNvCxnSpPr>
            <a:cxnSpLocks/>
          </p:cNvCxnSpPr>
          <p:nvPr/>
        </p:nvCxnSpPr>
        <p:spPr>
          <a:xfrm flipV="1">
            <a:off x="10379809" y="3571876"/>
            <a:ext cx="0" cy="3524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F1DA4A92-D6E3-47F5-90E1-2362D5710BC6}"/>
              </a:ext>
            </a:extLst>
          </p:cNvPr>
          <p:cNvCxnSpPr>
            <a:cxnSpLocks/>
          </p:cNvCxnSpPr>
          <p:nvPr/>
        </p:nvCxnSpPr>
        <p:spPr>
          <a:xfrm flipV="1">
            <a:off x="11179909" y="3581400"/>
            <a:ext cx="0" cy="32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A4A10212-40EF-414A-9919-12B3F3401C2E}"/>
              </a:ext>
            </a:extLst>
          </p:cNvPr>
          <p:cNvSpPr txBox="1"/>
          <p:nvPr/>
        </p:nvSpPr>
        <p:spPr>
          <a:xfrm>
            <a:off x="10198834" y="3914775"/>
            <a:ext cx="542926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1825</a:t>
            </a:r>
            <a:r>
              <a:rPr lang="zh-CN" altLang="en-US"/>
              <a:t>史蒂芬森火车</a:t>
            </a: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CB0FECB-6AC4-40FB-A1BA-78829FA02AA7}"/>
              </a:ext>
            </a:extLst>
          </p:cNvPr>
          <p:cNvSpPr txBox="1"/>
          <p:nvPr/>
        </p:nvSpPr>
        <p:spPr>
          <a:xfrm>
            <a:off x="10865584" y="3914775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1840</a:t>
            </a:r>
            <a:r>
              <a:rPr lang="zh-CN" altLang="en-US"/>
              <a:t>英国发动鸦片战争</a:t>
            </a:r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71058230-F837-4145-8AD7-746BE9CE0402}"/>
              </a:ext>
            </a:extLst>
          </p:cNvPr>
          <p:cNvSpPr txBox="1"/>
          <p:nvPr/>
        </p:nvSpPr>
        <p:spPr>
          <a:xfrm>
            <a:off x="7284185" y="76200"/>
            <a:ext cx="4629150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清朝：强化皇权，文化专制，闭关锁国，康乾盛世封建经济继续发展，人口增长。加强边疆管辖，奠定版图基础，多民族国家巩固发展，此后社会矛盾加剧，国力虚弱，危机重重。封建社会走向衰亡</a:t>
            </a: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9971E4E3-5D9C-40F9-BF37-3F117D20602F}"/>
              </a:ext>
            </a:extLst>
          </p:cNvPr>
          <p:cNvSpPr txBox="1"/>
          <p:nvPr/>
        </p:nvSpPr>
        <p:spPr>
          <a:xfrm>
            <a:off x="1264384" y="5286375"/>
            <a:ext cx="3438525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西方国家：解放思想，殖民扩张，资本主义发展迅速，工业科技革命日新月异，多个大国先后崛起，世界历史步入近代</a:t>
            </a:r>
          </a:p>
        </p:txBody>
      </p:sp>
      <p:sp>
        <p:nvSpPr>
          <p:cNvPr id="67" name="任意多边形: 形状 66">
            <a:extLst>
              <a:ext uri="{FF2B5EF4-FFF2-40B4-BE49-F238E27FC236}">
                <a16:creationId xmlns:a16="http://schemas.microsoft.com/office/drawing/2014/main" id="{8DFE8D65-0FAF-493F-B391-011815684903}"/>
              </a:ext>
            </a:extLst>
          </p:cNvPr>
          <p:cNvSpPr/>
          <p:nvPr/>
        </p:nvSpPr>
        <p:spPr>
          <a:xfrm>
            <a:off x="114302" y="2647330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任意多边形: 形状 76">
            <a:extLst>
              <a:ext uri="{FF2B5EF4-FFF2-40B4-BE49-F238E27FC236}">
                <a16:creationId xmlns:a16="http://schemas.microsoft.com/office/drawing/2014/main" id="{CCAF812B-EB9F-4F11-9A3E-D244B09F9D83}"/>
              </a:ext>
            </a:extLst>
          </p:cNvPr>
          <p:cNvSpPr/>
          <p:nvPr/>
        </p:nvSpPr>
        <p:spPr>
          <a:xfrm>
            <a:off x="47336" y="2750374"/>
            <a:ext cx="12123174" cy="1126915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ECC14EA-3DB5-4804-83ED-1909B0392884}"/>
              </a:ext>
            </a:extLst>
          </p:cNvPr>
          <p:cNvSpPr txBox="1"/>
          <p:nvPr/>
        </p:nvSpPr>
        <p:spPr>
          <a:xfrm rot="173513">
            <a:off x="1683162" y="2657667"/>
            <a:ext cx="33998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中国逐渐丧失优势地位落后挨打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46F0988E-745D-4B61-BE63-1C4A3D9602F5}"/>
              </a:ext>
            </a:extLst>
          </p:cNvPr>
          <p:cNvSpPr txBox="1"/>
          <p:nvPr/>
        </p:nvSpPr>
        <p:spPr>
          <a:xfrm rot="21429251">
            <a:off x="846582" y="3670512"/>
            <a:ext cx="491294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西方资本主义发展迅速国家强大占据优势地位</a:t>
            </a:r>
          </a:p>
        </p:txBody>
      </p:sp>
    </p:spTree>
    <p:extLst>
      <p:ext uri="{BB962C8B-B14F-4D97-AF65-F5344CB8AC3E}">
        <p14:creationId xmlns:p14="http://schemas.microsoft.com/office/powerpoint/2010/main" val="186802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6" grpId="0" animBg="1"/>
      <p:bldP spid="97" grpId="0" animBg="1"/>
      <p:bldP spid="67" grpId="0" animBg="1"/>
      <p:bldP spid="77" grpId="0" animBg="1"/>
      <p:bldP spid="4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/>
          <p:cNvSpPr txBox="1"/>
          <p:nvPr/>
        </p:nvSpPr>
        <p:spPr>
          <a:xfrm>
            <a:off x="1533784" y="490659"/>
            <a:ext cx="79418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1857-1859</a:t>
            </a:r>
            <a:r>
              <a:rPr lang="zh-CN" altLang="en-US" dirty="0"/>
              <a:t>印度民族大起义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4B2A331-CE94-4629-8E5F-E3FF5A24B95B}"/>
              </a:ext>
            </a:extLst>
          </p:cNvPr>
          <p:cNvSpPr txBox="1"/>
          <p:nvPr/>
        </p:nvSpPr>
        <p:spPr>
          <a:xfrm>
            <a:off x="6515100" y="2099506"/>
            <a:ext cx="55245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次工业革命后，资本主义国家跨越式发展成为工业化强国，逐步过渡到帝国主义阶段，疯狂对外扩张。对世界历史产生重大影响。   在此大背景下甲午战争，瓜分狂潮，八国侵华使得中华民族危机空前加剧，为摆脱民族危机救亡图存，戊戌变法义和团运动先后失败，中国完全沦为半殖民地半封建社会。为争取民族独立、人民解放中国人民进行了新的斗争探索，资产阶级民主革命，新民主主义革命先后兴起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F2EF613-CA9F-4796-BCB7-A97E5795CF1B}"/>
              </a:ext>
            </a:extLst>
          </p:cNvPr>
          <p:cNvSpPr txBox="1"/>
          <p:nvPr/>
        </p:nvSpPr>
        <p:spPr>
          <a:xfrm>
            <a:off x="2095500" y="2013781"/>
            <a:ext cx="436245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工业革命后资本主义力量大增，资本主义制度进一步扩展。工业化国家为开拓市场掠夺原料，积极对外扩张，英国发动鸦片战争，联合法国发动二次鸦片战争。中国抗争失败被迫屈服逐渐沦为半殖民地半封建社会，为摆脱困境被动开始近代化探索</a:t>
            </a:r>
          </a:p>
        </p:txBody>
      </p:sp>
      <p:sp>
        <p:nvSpPr>
          <p:cNvPr id="4" name="任意多边形 3"/>
          <p:cNvSpPr/>
          <p:nvPr/>
        </p:nvSpPr>
        <p:spPr>
          <a:xfrm>
            <a:off x="118630" y="1982750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118630" y="2635792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1079212" y="2588793"/>
            <a:ext cx="9236" cy="6530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94289" y="511849"/>
            <a:ext cx="729674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1840</a:t>
            </a:r>
            <a:r>
              <a:rPr lang="zh-CN" altLang="en-US" dirty="0"/>
              <a:t>英国完成工业革命对外扩张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8945" y="3375609"/>
            <a:ext cx="673842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/>
              <a:t>鸦片战争中国开始沦为半殖民地半封建社会</a:t>
            </a:r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1935885" y="2313278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cxnSpLocks/>
          </p:cNvCxnSpPr>
          <p:nvPr/>
        </p:nvCxnSpPr>
        <p:spPr>
          <a:xfrm flipV="1">
            <a:off x="2903960" y="1985206"/>
            <a:ext cx="0" cy="419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2" name="直接箭头连接符 21"/>
          <p:cNvCxnSpPr>
            <a:cxnSpLocks/>
          </p:cNvCxnSpPr>
          <p:nvPr/>
        </p:nvCxnSpPr>
        <p:spPr>
          <a:xfrm flipV="1">
            <a:off x="3787310" y="1870906"/>
            <a:ext cx="0" cy="304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5272135" y="1693422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5" name="直接箭头连接符 24"/>
          <p:cNvCxnSpPr/>
          <p:nvPr/>
        </p:nvCxnSpPr>
        <p:spPr>
          <a:xfrm flipV="1">
            <a:off x="11588583" y="167539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7" name="直接箭头连接符 26"/>
          <p:cNvCxnSpPr>
            <a:cxnSpLocks/>
          </p:cNvCxnSpPr>
          <p:nvPr/>
        </p:nvCxnSpPr>
        <p:spPr>
          <a:xfrm flipV="1">
            <a:off x="7228961" y="1651831"/>
            <a:ext cx="0" cy="366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10031243" y="164077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10805295" y="1695465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1820296" y="317076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H="1">
            <a:off x="2483709" y="3338408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3151385" y="347808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4196484" y="3536582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9725404" y="442895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4879708" y="373978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5809285" y="394928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8" name="直接箭头连接符 37"/>
          <p:cNvCxnSpPr/>
          <p:nvPr/>
        </p:nvCxnSpPr>
        <p:spPr>
          <a:xfrm flipH="1">
            <a:off x="8975062" y="4360786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9" name="直接箭头连接符 38"/>
          <p:cNvCxnSpPr/>
          <p:nvPr/>
        </p:nvCxnSpPr>
        <p:spPr>
          <a:xfrm flipH="1">
            <a:off x="6878681" y="4048934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7952979" y="426710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42" name="文本框 41"/>
          <p:cNvSpPr txBox="1"/>
          <p:nvPr/>
        </p:nvSpPr>
        <p:spPr>
          <a:xfrm>
            <a:off x="1423963" y="3705778"/>
            <a:ext cx="686267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1851</a:t>
            </a:r>
            <a:r>
              <a:rPr lang="zh-CN" altLang="en-US" dirty="0"/>
              <a:t>太平天国运动爆发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2546492" y="132635"/>
            <a:ext cx="79398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</a:t>
            </a:r>
            <a:r>
              <a:rPr lang="zh-CN" altLang="en-US" dirty="0"/>
              <a:t>美国内战爆发俄国改革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3585239" y="111625"/>
            <a:ext cx="53927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1868明治维新</a:t>
            </a:r>
            <a:endParaRPr lang="zh-CN" altLang="en-US" dirty="0"/>
          </a:p>
        </p:txBody>
      </p:sp>
      <p:sp>
        <p:nvSpPr>
          <p:cNvPr id="47" name="文本框 46"/>
          <p:cNvSpPr txBox="1"/>
          <p:nvPr/>
        </p:nvSpPr>
        <p:spPr>
          <a:xfrm>
            <a:off x="4336623" y="405587"/>
            <a:ext cx="221116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19世纪70年代</a:t>
            </a:r>
            <a:r>
              <a:rPr lang="zh-CN" altLang="en-US" dirty="0"/>
              <a:t>欧美开始第</a:t>
            </a:r>
            <a:r>
              <a:rPr lang="en-US" altLang="zh-CN" dirty="0"/>
              <a:t>2次工业革命资本主义向帝国主义过渡对外扩张</a:t>
            </a:r>
            <a:endParaRPr lang="zh-CN" altLang="en-US" dirty="0"/>
          </a:p>
        </p:txBody>
      </p:sp>
      <p:sp>
        <p:nvSpPr>
          <p:cNvPr id="48" name="文本框 47"/>
          <p:cNvSpPr txBox="1"/>
          <p:nvPr/>
        </p:nvSpPr>
        <p:spPr>
          <a:xfrm>
            <a:off x="6903201" y="364674"/>
            <a:ext cx="692597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1882</a:t>
            </a:r>
            <a:r>
              <a:rPr lang="zh-CN" altLang="en-US" dirty="0"/>
              <a:t>三国同盟建立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9643728" y="614307"/>
            <a:ext cx="71196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1914一</a:t>
            </a:r>
            <a:r>
              <a:rPr lang="zh-CN" altLang="en-US" dirty="0"/>
              <a:t>战</a:t>
            </a:r>
            <a:r>
              <a:rPr lang="en-US" altLang="zh-CN" dirty="0" err="1"/>
              <a:t>爆发</a:t>
            </a:r>
            <a:endParaRPr lang="zh-CN" altLang="en-US" dirty="0"/>
          </a:p>
        </p:txBody>
      </p:sp>
      <p:sp>
        <p:nvSpPr>
          <p:cNvPr id="50" name="文本框 49"/>
          <p:cNvSpPr txBox="1"/>
          <p:nvPr/>
        </p:nvSpPr>
        <p:spPr>
          <a:xfrm>
            <a:off x="10459232" y="603141"/>
            <a:ext cx="68289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1917 10月革命</a:t>
            </a:r>
            <a:endParaRPr lang="zh-CN" altLang="en-US" dirty="0"/>
          </a:p>
        </p:txBody>
      </p:sp>
      <p:sp>
        <p:nvSpPr>
          <p:cNvPr id="51" name="文本框 50"/>
          <p:cNvSpPr txBox="1"/>
          <p:nvPr/>
        </p:nvSpPr>
        <p:spPr>
          <a:xfrm>
            <a:off x="11206781" y="603141"/>
            <a:ext cx="702201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1919巴黎和会</a:t>
            </a:r>
            <a:endParaRPr lang="zh-CN" altLang="en-US" dirty="0"/>
          </a:p>
        </p:txBody>
      </p:sp>
      <p:sp>
        <p:nvSpPr>
          <p:cNvPr id="54" name="文本框 53"/>
          <p:cNvSpPr txBox="1"/>
          <p:nvPr/>
        </p:nvSpPr>
        <p:spPr>
          <a:xfrm>
            <a:off x="2197820" y="3844730"/>
            <a:ext cx="655782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1856年第2次鸦片战争</a:t>
            </a:r>
            <a:endParaRPr lang="zh-CN" altLang="en-US" dirty="0"/>
          </a:p>
        </p:txBody>
      </p:sp>
      <p:sp>
        <p:nvSpPr>
          <p:cNvPr id="55" name="文本框 54"/>
          <p:cNvSpPr txBox="1"/>
          <p:nvPr/>
        </p:nvSpPr>
        <p:spPr>
          <a:xfrm>
            <a:off x="2964161" y="3957355"/>
            <a:ext cx="69549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1861洋务运动开始</a:t>
            </a:r>
            <a:endParaRPr lang="zh-CN" altLang="en-US" dirty="0"/>
          </a:p>
        </p:txBody>
      </p:sp>
      <p:sp>
        <p:nvSpPr>
          <p:cNvPr id="57" name="文本框 56"/>
          <p:cNvSpPr txBox="1"/>
          <p:nvPr/>
        </p:nvSpPr>
        <p:spPr>
          <a:xfrm>
            <a:off x="3854877" y="4032605"/>
            <a:ext cx="660433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1876左宗棠收复新疆</a:t>
            </a:r>
            <a:endParaRPr lang="zh-CN" altLang="en-US" dirty="0"/>
          </a:p>
        </p:txBody>
      </p:sp>
      <p:sp>
        <p:nvSpPr>
          <p:cNvPr id="58" name="文本框 57"/>
          <p:cNvSpPr txBox="1"/>
          <p:nvPr/>
        </p:nvSpPr>
        <p:spPr>
          <a:xfrm>
            <a:off x="4617406" y="4253739"/>
            <a:ext cx="764901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1894甲午战争爆发</a:t>
            </a:r>
            <a:endParaRPr lang="zh-CN" altLang="en-US" dirty="0"/>
          </a:p>
        </p:txBody>
      </p:sp>
      <p:sp>
        <p:nvSpPr>
          <p:cNvPr id="59" name="文本框 58"/>
          <p:cNvSpPr txBox="1"/>
          <p:nvPr/>
        </p:nvSpPr>
        <p:spPr>
          <a:xfrm>
            <a:off x="5454432" y="4437630"/>
            <a:ext cx="67221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1895维新运动兴起</a:t>
            </a:r>
            <a:endParaRPr lang="zh-CN" altLang="en-US" dirty="0"/>
          </a:p>
        </p:txBody>
      </p:sp>
      <p:sp>
        <p:nvSpPr>
          <p:cNvPr id="60" name="文本框 59"/>
          <p:cNvSpPr txBox="1"/>
          <p:nvPr/>
        </p:nvSpPr>
        <p:spPr>
          <a:xfrm>
            <a:off x="6162675" y="4575280"/>
            <a:ext cx="13620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19世纪末帝国主义掀起瓜分中国狂潮</a:t>
            </a:r>
            <a:r>
              <a:rPr lang="zh-CN" altLang="en-US"/>
              <a:t>，</a:t>
            </a:r>
            <a:r>
              <a:rPr lang="en-US" altLang="zh-CN"/>
              <a:t>义和团兴起</a:t>
            </a:r>
            <a:r>
              <a:rPr lang="zh-CN" altLang="en-US"/>
              <a:t>，</a:t>
            </a:r>
            <a:r>
              <a:rPr lang="en-US" altLang="zh-CN"/>
              <a:t>民族资本主义发起实业救国</a:t>
            </a:r>
            <a:endParaRPr lang="zh-CN" altLang="en-US" dirty="0"/>
          </a:p>
        </p:txBody>
      </p:sp>
      <p:sp>
        <p:nvSpPr>
          <p:cNvPr id="62" name="文本框 61"/>
          <p:cNvSpPr txBox="1"/>
          <p:nvPr/>
        </p:nvSpPr>
        <p:spPr>
          <a:xfrm>
            <a:off x="7610475" y="4725906"/>
            <a:ext cx="990600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1900</a:t>
            </a:r>
            <a:r>
              <a:rPr lang="zh-CN" altLang="en-US"/>
              <a:t>八</a:t>
            </a:r>
            <a:r>
              <a:rPr lang="en-US" altLang="zh-CN"/>
              <a:t>国联军侵华完全沦为半殖民地半封建社会</a:t>
            </a:r>
            <a:endParaRPr lang="zh-CN" altLang="en-US" dirty="0"/>
          </a:p>
        </p:txBody>
      </p:sp>
      <p:sp>
        <p:nvSpPr>
          <p:cNvPr id="63" name="文本框 62"/>
          <p:cNvSpPr txBox="1"/>
          <p:nvPr/>
        </p:nvSpPr>
        <p:spPr>
          <a:xfrm>
            <a:off x="8774171" y="4853903"/>
            <a:ext cx="53374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1911</a:t>
            </a:r>
            <a:r>
              <a:rPr lang="zh-CN" altLang="en-US" dirty="0"/>
              <a:t>辛亥革命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9433601" y="4909768"/>
            <a:ext cx="72857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1912</a:t>
            </a:r>
            <a:r>
              <a:rPr lang="zh-CN" altLang="en-US" dirty="0"/>
              <a:t>中华民国建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10287864" y="4750475"/>
            <a:ext cx="729673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1915袁世凯复辟新文化运动</a:t>
            </a:r>
            <a:r>
              <a:rPr lang="zh-CN" altLang="en-US" dirty="0"/>
              <a:t>兴起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11142127" y="4929290"/>
            <a:ext cx="94198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</a:t>
            </a:r>
            <a:r>
              <a:rPr lang="zh-CN" altLang="en-US" dirty="0"/>
              <a:t>五四运动新民主主义革命兴起</a:t>
            </a:r>
          </a:p>
        </p:txBody>
      </p:sp>
      <p:cxnSp>
        <p:nvCxnSpPr>
          <p:cNvPr id="74" name="直接箭头连接符 73"/>
          <p:cNvCxnSpPr/>
          <p:nvPr/>
        </p:nvCxnSpPr>
        <p:spPr>
          <a:xfrm>
            <a:off x="10587129" y="4538482"/>
            <a:ext cx="0" cy="227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11525539" y="4454716"/>
            <a:ext cx="9456" cy="399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80" name="任意多边形 79"/>
          <p:cNvSpPr/>
          <p:nvPr/>
        </p:nvSpPr>
        <p:spPr>
          <a:xfrm>
            <a:off x="118630" y="1982795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120472" y="2635141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2242F71-41B6-468B-B934-83E7F3C7FD71}"/>
              </a:ext>
            </a:extLst>
          </p:cNvPr>
          <p:cNvSpPr txBox="1"/>
          <p:nvPr/>
        </p:nvSpPr>
        <p:spPr>
          <a:xfrm>
            <a:off x="8496300" y="375481"/>
            <a:ext cx="6858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1907</a:t>
            </a:r>
            <a:r>
              <a:rPr lang="zh-CN" altLang="en-US"/>
              <a:t>三国协约形成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B970793E-0D35-427A-8EDF-BF037BEFBFCB}"/>
              </a:ext>
            </a:extLst>
          </p:cNvPr>
          <p:cNvCxnSpPr>
            <a:cxnSpLocks/>
          </p:cNvCxnSpPr>
          <p:nvPr/>
        </p:nvCxnSpPr>
        <p:spPr>
          <a:xfrm flipV="1">
            <a:off x="8801100" y="1575631"/>
            <a:ext cx="0" cy="447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1436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8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>
            <a:extLst>
              <a:ext uri="{FF2B5EF4-FFF2-40B4-BE49-F238E27FC236}">
                <a16:creationId xmlns:a16="http://schemas.microsoft.com/office/drawing/2014/main" id="{9770B939-C8D8-4312-B159-DD94F21F5FC8}"/>
              </a:ext>
            </a:extLst>
          </p:cNvPr>
          <p:cNvSpPr txBox="1"/>
          <p:nvPr/>
        </p:nvSpPr>
        <p:spPr>
          <a:xfrm rot="19060104">
            <a:off x="1084937" y="2315608"/>
            <a:ext cx="653085" cy="369332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借口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BF083BC-5E60-4B4F-A646-148FD44E376B}"/>
              </a:ext>
            </a:extLst>
          </p:cNvPr>
          <p:cNvSpPr txBox="1"/>
          <p:nvPr/>
        </p:nvSpPr>
        <p:spPr>
          <a:xfrm>
            <a:off x="76201" y="180975"/>
            <a:ext cx="49149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主题一  中国开始沦为半殖民地半封建社会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5764D35-6E85-40C2-9546-F0F3A97F4692}"/>
              </a:ext>
            </a:extLst>
          </p:cNvPr>
          <p:cNvSpPr txBox="1"/>
          <p:nvPr/>
        </p:nvSpPr>
        <p:spPr>
          <a:xfrm>
            <a:off x="112053" y="877044"/>
            <a:ext cx="172627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西方的侵略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2E0DD60-FA25-42C0-877F-8CBF6E8E62C2}"/>
              </a:ext>
            </a:extLst>
          </p:cNvPr>
          <p:cNvSpPr txBox="1"/>
          <p:nvPr/>
        </p:nvSpPr>
        <p:spPr>
          <a:xfrm>
            <a:off x="2242635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中国的反抗与屈服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18FA28A-4275-4F22-9400-55C611854853}"/>
              </a:ext>
            </a:extLst>
          </p:cNvPr>
          <p:cNvSpPr txBox="1"/>
          <p:nvPr/>
        </p:nvSpPr>
        <p:spPr>
          <a:xfrm>
            <a:off x="326289" y="3100388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鸦片战争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25C122F-CBC2-4E1C-BE14-95B03FB4FE7F}"/>
              </a:ext>
            </a:extLst>
          </p:cNvPr>
          <p:cNvSpPr txBox="1"/>
          <p:nvPr/>
        </p:nvSpPr>
        <p:spPr>
          <a:xfrm>
            <a:off x="307239" y="1771650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鸦片走私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B02D2DC-CDC9-4ADE-9B20-F3115A298751}"/>
              </a:ext>
            </a:extLst>
          </p:cNvPr>
          <p:cNvSpPr txBox="1"/>
          <p:nvPr/>
        </p:nvSpPr>
        <p:spPr>
          <a:xfrm>
            <a:off x="307239" y="4867275"/>
            <a:ext cx="1321536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第二次鸦片战争（火烧圆明园）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7582EFB-30AE-4687-B04F-BDBEDC18B40B}"/>
              </a:ext>
            </a:extLst>
          </p:cNvPr>
          <p:cNvSpPr txBox="1"/>
          <p:nvPr/>
        </p:nvSpPr>
        <p:spPr>
          <a:xfrm>
            <a:off x="2168698" y="1743075"/>
            <a:ext cx="232547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虎门销烟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D0C6359-8DE6-4888-8403-71C23763ACA3}"/>
              </a:ext>
            </a:extLst>
          </p:cNvPr>
          <p:cNvSpPr txBox="1"/>
          <p:nvPr/>
        </p:nvSpPr>
        <p:spPr>
          <a:xfrm>
            <a:off x="2168698" y="2508647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关天培、陈化成、三元里抗英。签订</a:t>
            </a:r>
            <a:r>
              <a:rPr lang="en-US" altLang="zh-CN" sz="2000"/>
              <a:t>《</a:t>
            </a:r>
            <a:r>
              <a:rPr lang="zh-CN" altLang="en-US" sz="2000"/>
              <a:t>南京条约</a:t>
            </a:r>
            <a:r>
              <a:rPr lang="en-US" altLang="zh-CN" sz="2000"/>
              <a:t>》</a:t>
            </a:r>
            <a:r>
              <a:rPr lang="zh-CN" altLang="en-US" sz="2000"/>
              <a:t>中国开始沦为两半社会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86AFAEC-9F12-4941-A956-0252927A6D37}"/>
              </a:ext>
            </a:extLst>
          </p:cNvPr>
          <p:cNvSpPr txBox="1"/>
          <p:nvPr/>
        </p:nvSpPr>
        <p:spPr>
          <a:xfrm>
            <a:off x="2168698" y="4197548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天津条约</a:t>
            </a:r>
            <a:r>
              <a:rPr lang="en-US" altLang="zh-CN" sz="2000"/>
              <a:t>》《</a:t>
            </a:r>
            <a:r>
              <a:rPr lang="zh-CN" altLang="en-US" sz="2000"/>
              <a:t>北京条约</a:t>
            </a:r>
            <a:r>
              <a:rPr lang="en-US" altLang="zh-CN" sz="2000"/>
              <a:t>》</a:t>
            </a:r>
            <a:r>
              <a:rPr lang="zh-CN" altLang="en-US" sz="2000"/>
              <a:t>、俄国割占大片领土。半殖民地化程度加深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CA55D28-BAB9-4CD2-9782-02BF87DB56FD}"/>
              </a:ext>
            </a:extLst>
          </p:cNvPr>
          <p:cNvSpPr txBox="1"/>
          <p:nvPr/>
        </p:nvSpPr>
        <p:spPr>
          <a:xfrm>
            <a:off x="2206798" y="5886450"/>
            <a:ext cx="23254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太平天国运动痛击洋枪队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9F08AC0-ABD3-4049-8620-257E4DE0B4F8}"/>
              </a:ext>
            </a:extLst>
          </p:cNvPr>
          <p:cNvSpPr txBox="1"/>
          <p:nvPr/>
        </p:nvSpPr>
        <p:spPr>
          <a:xfrm>
            <a:off x="5233775" y="190500"/>
            <a:ext cx="5119899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主题二   近代化的早期探索与民族危机加剧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21E4E40-7FBD-4039-A453-5760CE61E41B}"/>
              </a:ext>
            </a:extLst>
          </p:cNvPr>
          <p:cNvSpPr txBox="1"/>
          <p:nvPr/>
        </p:nvSpPr>
        <p:spPr>
          <a:xfrm>
            <a:off x="5413511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近代化早期探索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77E6B70-BBF4-4094-A4EA-89B2C32D8300}"/>
              </a:ext>
            </a:extLst>
          </p:cNvPr>
          <p:cNvSpPr txBox="1"/>
          <p:nvPr/>
        </p:nvSpPr>
        <p:spPr>
          <a:xfrm>
            <a:off x="8503871" y="877044"/>
            <a:ext cx="1897429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民族危机加剧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2D74E21-0D00-41DC-AC6D-C3BCE0A3E727}"/>
              </a:ext>
            </a:extLst>
          </p:cNvPr>
          <p:cNvSpPr txBox="1"/>
          <p:nvPr/>
        </p:nvSpPr>
        <p:spPr>
          <a:xfrm>
            <a:off x="5172075" y="1495425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洋务运动（地主阶级统治者利用西方技术摆脱困境，维护清朝统治）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0B41940-B1F7-41D4-8524-D088473C62FC}"/>
              </a:ext>
            </a:extLst>
          </p:cNvPr>
          <p:cNvSpPr txBox="1"/>
          <p:nvPr/>
        </p:nvSpPr>
        <p:spPr>
          <a:xfrm>
            <a:off x="5172075" y="5524500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资政新篇</a:t>
            </a:r>
            <a:r>
              <a:rPr lang="en-US" altLang="zh-CN" sz="2000"/>
              <a:t>》</a:t>
            </a:r>
            <a:r>
              <a:rPr lang="zh-CN" altLang="en-US" sz="2000"/>
              <a:t>中国近代第</a:t>
            </a:r>
            <a:r>
              <a:rPr lang="en-US" altLang="zh-CN" sz="2000"/>
              <a:t>1</a:t>
            </a:r>
            <a:r>
              <a:rPr lang="zh-CN" altLang="en-US" sz="2000"/>
              <a:t>个比较完整的资本主义建设方案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EC16B3A-7CBC-454F-919B-34FADC221131}"/>
              </a:ext>
            </a:extLst>
          </p:cNvPr>
          <p:cNvSpPr txBox="1"/>
          <p:nvPr/>
        </p:nvSpPr>
        <p:spPr>
          <a:xfrm>
            <a:off x="5172075" y="2735858"/>
            <a:ext cx="280987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公车上书、维新变法（资产阶级维新派期望走资本主义改良道路实行西方政治制度，挽救民族危亡）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0595003-9F23-4CE8-A1A9-EE27FC51A7E2}"/>
              </a:ext>
            </a:extLst>
          </p:cNvPr>
          <p:cNvSpPr txBox="1"/>
          <p:nvPr/>
        </p:nvSpPr>
        <p:spPr>
          <a:xfrm>
            <a:off x="8524875" y="1447800"/>
            <a:ext cx="202882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日本“明治维新”后对外扩张，甲午战争</a:t>
            </a:r>
            <a:r>
              <a:rPr lang="en-US" altLang="zh-CN" sz="2000"/>
              <a:t>《</a:t>
            </a:r>
            <a:r>
              <a:rPr lang="zh-CN" altLang="en-US" sz="2000"/>
              <a:t>马关条约</a:t>
            </a:r>
            <a:r>
              <a:rPr lang="en-US" altLang="zh-CN" sz="2000"/>
              <a:t>》</a:t>
            </a:r>
            <a:r>
              <a:rPr lang="zh-CN" altLang="en-US" sz="2000"/>
              <a:t>大大加深两半程度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A234876-E513-4AA6-8C7C-7844B7B1B8E3}"/>
              </a:ext>
            </a:extLst>
          </p:cNvPr>
          <p:cNvSpPr txBox="1"/>
          <p:nvPr/>
        </p:nvSpPr>
        <p:spPr>
          <a:xfrm>
            <a:off x="8553450" y="3484562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瓜分中国狂潮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38A6D53-EE83-4475-BFFF-ACD1A245C185}"/>
              </a:ext>
            </a:extLst>
          </p:cNvPr>
          <p:cNvSpPr txBox="1"/>
          <p:nvPr/>
        </p:nvSpPr>
        <p:spPr>
          <a:xfrm>
            <a:off x="8553450" y="4290218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义和团反抗斗争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51CC05E-7F13-47BA-85EA-83EAA1C3B9A2}"/>
              </a:ext>
            </a:extLst>
          </p:cNvPr>
          <p:cNvSpPr txBox="1"/>
          <p:nvPr/>
        </p:nvSpPr>
        <p:spPr>
          <a:xfrm>
            <a:off x="8553450" y="5095875"/>
            <a:ext cx="202882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八国联军侵华</a:t>
            </a:r>
            <a:r>
              <a:rPr lang="en-US" altLang="zh-CN" sz="2000"/>
              <a:t>《</a:t>
            </a:r>
            <a:r>
              <a:rPr lang="zh-CN" altLang="en-US" sz="2000"/>
              <a:t>辛丑条约</a:t>
            </a:r>
            <a:r>
              <a:rPr lang="en-US" altLang="zh-CN" sz="2000"/>
              <a:t>》</a:t>
            </a:r>
            <a:r>
              <a:rPr lang="zh-CN" altLang="en-US" sz="2000"/>
              <a:t>中国完全沦为半殖民地半封建社会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0AFAE269-224F-4DD8-BB76-ED6532B72D6B}"/>
              </a:ext>
            </a:extLst>
          </p:cNvPr>
          <p:cNvSpPr/>
          <p:nvPr/>
        </p:nvSpPr>
        <p:spPr>
          <a:xfrm>
            <a:off x="10620375" y="1619250"/>
            <a:ext cx="228599" cy="4543426"/>
          </a:xfrm>
          <a:prstGeom prst="rightBrace">
            <a:avLst>
              <a:gd name="adj1" fmla="val 79762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E14F8B0-1B5F-44C4-9AD7-5B891C58F168}"/>
              </a:ext>
            </a:extLst>
          </p:cNvPr>
          <p:cNvSpPr txBox="1"/>
          <p:nvPr/>
        </p:nvSpPr>
        <p:spPr>
          <a:xfrm>
            <a:off x="10810991" y="1752600"/>
            <a:ext cx="1247659" cy="40934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抗争与探索失败清政府沦为帝国主义统治工具，民族危机空前加剧。资产阶级转而开始通过革命探索挽救民族危亡的道路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55003A6C-F1B5-4880-880B-373249D1B2EC}"/>
              </a:ext>
            </a:extLst>
          </p:cNvPr>
          <p:cNvSpPr txBox="1"/>
          <p:nvPr/>
        </p:nvSpPr>
        <p:spPr>
          <a:xfrm>
            <a:off x="5172075" y="4591844"/>
            <a:ext cx="28098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民族资产阶级发起“实业救国”浪潮</a:t>
            </a:r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833D5520-7CA8-4D5D-A6F8-B4D66CDCAE2C}"/>
              </a:ext>
            </a:extLst>
          </p:cNvPr>
          <p:cNvCxnSpPr>
            <a:cxnSpLocks/>
          </p:cNvCxnSpPr>
          <p:nvPr/>
        </p:nvCxnSpPr>
        <p:spPr>
          <a:xfrm>
            <a:off x="1657350" y="19240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C8661E1F-13E4-421F-BCE0-4EB000958173}"/>
              </a:ext>
            </a:extLst>
          </p:cNvPr>
          <p:cNvCxnSpPr>
            <a:cxnSpLocks/>
          </p:cNvCxnSpPr>
          <p:nvPr/>
        </p:nvCxnSpPr>
        <p:spPr>
          <a:xfrm>
            <a:off x="1695450" y="32861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B92E6403-B4DA-4712-B0E5-9A2502BF9DF8}"/>
              </a:ext>
            </a:extLst>
          </p:cNvPr>
          <p:cNvCxnSpPr>
            <a:cxnSpLocks/>
          </p:cNvCxnSpPr>
          <p:nvPr/>
        </p:nvCxnSpPr>
        <p:spPr>
          <a:xfrm>
            <a:off x="1676400" y="50482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5E43E9F2-11BE-4EAC-8EA2-8D5173EBFEBE}"/>
              </a:ext>
            </a:extLst>
          </p:cNvPr>
          <p:cNvCxnSpPr>
            <a:cxnSpLocks/>
          </p:cNvCxnSpPr>
          <p:nvPr/>
        </p:nvCxnSpPr>
        <p:spPr>
          <a:xfrm>
            <a:off x="1704975" y="60293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E27E4A3D-FC06-4528-8F88-2F066B4B2275}"/>
              </a:ext>
            </a:extLst>
          </p:cNvPr>
          <p:cNvCxnSpPr/>
          <p:nvPr/>
        </p:nvCxnSpPr>
        <p:spPr>
          <a:xfrm flipH="1">
            <a:off x="1123950" y="2105025"/>
            <a:ext cx="1000125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F3BD8A1A-EF55-43EC-8054-262C89FF083D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968007" y="3762375"/>
            <a:ext cx="1175120" cy="1104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C6500052-8C07-4FC5-9E2D-77048CF87182}"/>
              </a:ext>
            </a:extLst>
          </p:cNvPr>
          <p:cNvSpPr txBox="1"/>
          <p:nvPr/>
        </p:nvSpPr>
        <p:spPr>
          <a:xfrm rot="19056384">
            <a:off x="753561" y="3792263"/>
            <a:ext cx="977447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不满既得利益</a:t>
            </a: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ACF87308-6BF6-4E4E-BD88-D097764BFB2C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494173" y="2031833"/>
            <a:ext cx="687427" cy="11385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5BA35693-BEFB-43C4-A087-092D4A55BD72}"/>
              </a:ext>
            </a:extLst>
          </p:cNvPr>
          <p:cNvCxnSpPr>
            <a:cxnSpLocks/>
          </p:cNvCxnSpPr>
          <p:nvPr/>
        </p:nvCxnSpPr>
        <p:spPr>
          <a:xfrm>
            <a:off x="4610100" y="45196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2E9A8D49-A872-4886-A9B5-1EAF937B43A0}"/>
              </a:ext>
            </a:extLst>
          </p:cNvPr>
          <p:cNvCxnSpPr>
            <a:stCxn id="11" idx="3"/>
            <a:endCxn id="16" idx="1"/>
          </p:cNvCxnSpPr>
          <p:nvPr/>
        </p:nvCxnSpPr>
        <p:spPr>
          <a:xfrm flipV="1">
            <a:off x="4494173" y="2003257"/>
            <a:ext cx="677902" cy="28560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直接箭头连接符 57">
            <a:extLst>
              <a:ext uri="{FF2B5EF4-FFF2-40B4-BE49-F238E27FC236}">
                <a16:creationId xmlns:a16="http://schemas.microsoft.com/office/drawing/2014/main" id="{9E1CC752-4E5D-488E-AB22-EEA2C761F93E}"/>
              </a:ext>
            </a:extLst>
          </p:cNvPr>
          <p:cNvCxnSpPr>
            <a:cxnSpLocks/>
          </p:cNvCxnSpPr>
          <p:nvPr/>
        </p:nvCxnSpPr>
        <p:spPr>
          <a:xfrm flipV="1">
            <a:off x="4541798" y="2003257"/>
            <a:ext cx="639802" cy="427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DD0B15E6-DD67-4C2A-BCE7-799ED1F524B0}"/>
              </a:ext>
            </a:extLst>
          </p:cNvPr>
          <p:cNvCxnSpPr>
            <a:cxnSpLocks/>
          </p:cNvCxnSpPr>
          <p:nvPr/>
        </p:nvCxnSpPr>
        <p:spPr>
          <a:xfrm>
            <a:off x="4648200" y="620080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直接箭头连接符 63">
            <a:extLst>
              <a:ext uri="{FF2B5EF4-FFF2-40B4-BE49-F238E27FC236}">
                <a16:creationId xmlns:a16="http://schemas.microsoft.com/office/drawing/2014/main" id="{A3B75C15-9A50-4B2A-8487-A9EBD65C2A29}"/>
              </a:ext>
            </a:extLst>
          </p:cNvPr>
          <p:cNvCxnSpPr>
            <a:cxnSpLocks/>
          </p:cNvCxnSpPr>
          <p:nvPr/>
        </p:nvCxnSpPr>
        <p:spPr>
          <a:xfrm flipH="1">
            <a:off x="7953375" y="2034808"/>
            <a:ext cx="533400" cy="35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文本框 64">
            <a:extLst>
              <a:ext uri="{FF2B5EF4-FFF2-40B4-BE49-F238E27FC236}">
                <a16:creationId xmlns:a16="http://schemas.microsoft.com/office/drawing/2014/main" id="{77D4DE4D-57B1-488F-8290-5D73EA65917D}"/>
              </a:ext>
            </a:extLst>
          </p:cNvPr>
          <p:cNvSpPr txBox="1"/>
          <p:nvPr/>
        </p:nvSpPr>
        <p:spPr>
          <a:xfrm>
            <a:off x="8067675" y="1695450"/>
            <a:ext cx="32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失败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AE93CDF0-C5C5-4F8F-A4B4-EB90E5D575DB}"/>
              </a:ext>
            </a:extLst>
          </p:cNvPr>
          <p:cNvSpPr txBox="1"/>
          <p:nvPr/>
        </p:nvSpPr>
        <p:spPr>
          <a:xfrm>
            <a:off x="4619625" y="2895600"/>
            <a:ext cx="352425" cy="13234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统治危机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AFC1E167-D6F2-40DD-AE77-FFBBA4707C36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7981950" y="2752725"/>
            <a:ext cx="542928" cy="7987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文本框 69">
            <a:extLst>
              <a:ext uri="{FF2B5EF4-FFF2-40B4-BE49-F238E27FC236}">
                <a16:creationId xmlns:a16="http://schemas.microsoft.com/office/drawing/2014/main" id="{0874691C-62F9-4EF0-A0C0-D9B75DE193C6}"/>
              </a:ext>
            </a:extLst>
          </p:cNvPr>
          <p:cNvSpPr txBox="1"/>
          <p:nvPr/>
        </p:nvSpPr>
        <p:spPr>
          <a:xfrm rot="18199368">
            <a:off x="7877174" y="2647949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推动</a:t>
            </a:r>
          </a:p>
        </p:txBody>
      </p: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ED69324C-6D2C-49A0-BEB0-40E43ABBE1EF}"/>
              </a:ext>
            </a:extLst>
          </p:cNvPr>
          <p:cNvCxnSpPr>
            <a:cxnSpLocks/>
          </p:cNvCxnSpPr>
          <p:nvPr/>
        </p:nvCxnSpPr>
        <p:spPr>
          <a:xfrm>
            <a:off x="9253538" y="3136166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文本框 72">
            <a:extLst>
              <a:ext uri="{FF2B5EF4-FFF2-40B4-BE49-F238E27FC236}">
                <a16:creationId xmlns:a16="http://schemas.microsoft.com/office/drawing/2014/main" id="{47112E7E-D767-47E7-B769-60244D37DC34}"/>
              </a:ext>
            </a:extLst>
          </p:cNvPr>
          <p:cNvSpPr txBox="1"/>
          <p:nvPr/>
        </p:nvSpPr>
        <p:spPr>
          <a:xfrm>
            <a:off x="9315450" y="3086100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刺激了</a:t>
            </a:r>
          </a:p>
        </p:txBody>
      </p: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36D474FF-3111-49BE-9E88-1D3AA4D5316E}"/>
              </a:ext>
            </a:extLst>
          </p:cNvPr>
          <p:cNvCxnSpPr>
            <a:cxnSpLocks/>
          </p:cNvCxnSpPr>
          <p:nvPr/>
        </p:nvCxnSpPr>
        <p:spPr>
          <a:xfrm flipH="1">
            <a:off x="8020050" y="3076575"/>
            <a:ext cx="533400" cy="1657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id="{30353C92-DFEB-4CB7-A046-ADA70DE2B6AF}"/>
              </a:ext>
            </a:extLst>
          </p:cNvPr>
          <p:cNvSpPr txBox="1"/>
          <p:nvPr/>
        </p:nvSpPr>
        <p:spPr>
          <a:xfrm rot="17529436">
            <a:off x="7858125" y="3571874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触动</a:t>
            </a:r>
          </a:p>
        </p:txBody>
      </p:sp>
      <p:cxnSp>
        <p:nvCxnSpPr>
          <p:cNvPr id="81" name="直接箭头连接符 80">
            <a:extLst>
              <a:ext uri="{FF2B5EF4-FFF2-40B4-BE49-F238E27FC236}">
                <a16:creationId xmlns:a16="http://schemas.microsoft.com/office/drawing/2014/main" id="{723BFB20-0C9A-45C2-8FEE-DE60C5FE19B4}"/>
              </a:ext>
            </a:extLst>
          </p:cNvPr>
          <p:cNvCxnSpPr>
            <a:cxnSpLocks/>
          </p:cNvCxnSpPr>
          <p:nvPr/>
        </p:nvCxnSpPr>
        <p:spPr>
          <a:xfrm>
            <a:off x="9301163" y="39267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3BF82962-CCDF-43F4-9935-BD3C96548EC8}"/>
              </a:ext>
            </a:extLst>
          </p:cNvPr>
          <p:cNvCxnSpPr>
            <a:cxnSpLocks/>
          </p:cNvCxnSpPr>
          <p:nvPr/>
        </p:nvCxnSpPr>
        <p:spPr>
          <a:xfrm>
            <a:off x="9339263" y="47268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61E491C2-0820-4C1A-8476-12D779F4749E}"/>
              </a:ext>
            </a:extLst>
          </p:cNvPr>
          <p:cNvGrpSpPr/>
          <p:nvPr/>
        </p:nvGrpSpPr>
        <p:grpSpPr>
          <a:xfrm>
            <a:off x="7629526" y="3886200"/>
            <a:ext cx="1400174" cy="276225"/>
            <a:chOff x="7629526" y="3886200"/>
            <a:chExt cx="1400174" cy="276225"/>
          </a:xfrm>
        </p:grpSpPr>
        <p:cxnSp>
          <p:nvCxnSpPr>
            <p:cNvPr id="25" name="直接箭头连接符 24">
              <a:extLst>
                <a:ext uri="{FF2B5EF4-FFF2-40B4-BE49-F238E27FC236}">
                  <a16:creationId xmlns:a16="http://schemas.microsoft.com/office/drawing/2014/main" id="{8C32074B-64E4-4636-9EF9-830A6D2A14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29526" y="4152900"/>
              <a:ext cx="14001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7BE90D77-2090-4293-B672-14DA930BD761}"/>
                </a:ext>
              </a:extLst>
            </p:cNvPr>
            <p:cNvCxnSpPr/>
            <p:nvPr/>
          </p:nvCxnSpPr>
          <p:spPr>
            <a:xfrm flipV="1">
              <a:off x="9029700" y="3886200"/>
              <a:ext cx="0" cy="2762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46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65" grpId="0"/>
      <p:bldP spid="66" grpId="0"/>
      <p:bldP spid="70" grpId="0"/>
      <p:bldP spid="73" grpId="0"/>
      <p:bldP spid="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E3A70BD-2FD3-44B4-B8E0-14112B1DF055}"/>
              </a:ext>
            </a:extLst>
          </p:cNvPr>
          <p:cNvSpPr txBox="1"/>
          <p:nvPr/>
        </p:nvSpPr>
        <p:spPr>
          <a:xfrm>
            <a:off x="552450" y="1590675"/>
            <a:ext cx="495300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孙中山早期革命活动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AF33D86-5921-4985-9A4F-2425A9FAA324}"/>
              </a:ext>
            </a:extLst>
          </p:cNvPr>
          <p:cNvSpPr txBox="1"/>
          <p:nvPr/>
        </p:nvSpPr>
        <p:spPr>
          <a:xfrm>
            <a:off x="2191809" y="1590675"/>
            <a:ext cx="530225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辛亥革命</a:t>
            </a:r>
          </a:p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F7B511B-0D15-49A7-819D-3AA6FB7E0153}"/>
              </a:ext>
            </a:extLst>
          </p:cNvPr>
          <p:cNvSpPr txBox="1"/>
          <p:nvPr/>
        </p:nvSpPr>
        <p:spPr>
          <a:xfrm>
            <a:off x="2832101" y="1590675"/>
            <a:ext cx="6953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推翻清政府统治建立中华民国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A6C087C-C0B8-4C2B-BFE1-3C924907ED4C}"/>
              </a:ext>
            </a:extLst>
          </p:cNvPr>
          <p:cNvSpPr txBox="1"/>
          <p:nvPr/>
        </p:nvSpPr>
        <p:spPr>
          <a:xfrm>
            <a:off x="4861985" y="1590675"/>
            <a:ext cx="838201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袁世凯窃取革命果实独裁复辟帝制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7FA7453-135B-41D8-A1E6-3F412279AD47}"/>
              </a:ext>
            </a:extLst>
          </p:cNvPr>
          <p:cNvSpPr txBox="1"/>
          <p:nvPr/>
        </p:nvSpPr>
        <p:spPr>
          <a:xfrm>
            <a:off x="5810251" y="1590675"/>
            <a:ext cx="51435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北洋军阀混战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A3FB884-F483-4041-8E5B-20C392C0A52B}"/>
              </a:ext>
            </a:extLst>
          </p:cNvPr>
          <p:cNvSpPr txBox="1"/>
          <p:nvPr/>
        </p:nvSpPr>
        <p:spPr>
          <a:xfrm>
            <a:off x="8039101" y="171450"/>
            <a:ext cx="2266949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主题四   </a:t>
            </a:r>
            <a:endParaRPr lang="en-US" altLang="zh-CN"/>
          </a:p>
          <a:p>
            <a:r>
              <a:rPr lang="zh-CN" altLang="en-US"/>
              <a:t>新民主主义革命开始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BC5A273-9C91-4B35-8C5E-984CD2ADAC91}"/>
              </a:ext>
            </a:extLst>
          </p:cNvPr>
          <p:cNvSpPr txBox="1"/>
          <p:nvPr/>
        </p:nvSpPr>
        <p:spPr>
          <a:xfrm>
            <a:off x="8020050" y="1562100"/>
            <a:ext cx="40005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新文化运动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59318CD-24FF-492F-AE4E-93F51695F3FC}"/>
              </a:ext>
            </a:extLst>
          </p:cNvPr>
          <p:cNvSpPr txBox="1"/>
          <p:nvPr/>
        </p:nvSpPr>
        <p:spPr>
          <a:xfrm>
            <a:off x="9394825" y="1562100"/>
            <a:ext cx="40005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804B630-D1B3-4244-843C-F2C926660E6B}"/>
              </a:ext>
            </a:extLst>
          </p:cNvPr>
          <p:cNvSpPr txBox="1"/>
          <p:nvPr/>
        </p:nvSpPr>
        <p:spPr>
          <a:xfrm>
            <a:off x="8569325" y="1562100"/>
            <a:ext cx="6762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10</a:t>
            </a:r>
            <a:r>
              <a:rPr lang="zh-CN" altLang="en-US"/>
              <a:t>月革命影响马克思主义传播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91E6538-1E6D-4793-BC08-3B76978A7FF4}"/>
              </a:ext>
            </a:extLst>
          </p:cNvPr>
          <p:cNvSpPr txBox="1"/>
          <p:nvPr/>
        </p:nvSpPr>
        <p:spPr>
          <a:xfrm>
            <a:off x="9944100" y="1562100"/>
            <a:ext cx="4286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571F1F9-3D7A-4E37-895E-3D6F33B3E288}"/>
              </a:ext>
            </a:extLst>
          </p:cNvPr>
          <p:cNvSpPr txBox="1"/>
          <p:nvPr/>
        </p:nvSpPr>
        <p:spPr>
          <a:xfrm>
            <a:off x="1157817" y="1590675"/>
            <a:ext cx="923925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成立兴中会，</a:t>
            </a:r>
            <a:endParaRPr lang="en-US" altLang="zh-CN"/>
          </a:p>
          <a:p>
            <a:r>
              <a:rPr lang="zh-CN" altLang="en-US"/>
              <a:t>成立同盟会，</a:t>
            </a:r>
            <a:endParaRPr lang="en-US" altLang="zh-CN"/>
          </a:p>
          <a:p>
            <a:r>
              <a:rPr lang="zh-CN" altLang="en-US"/>
              <a:t>提出三民主义。</a:t>
            </a:r>
            <a:endParaRPr lang="en-US" altLang="zh-CN"/>
          </a:p>
          <a:p>
            <a:r>
              <a:rPr lang="zh-CN" altLang="en-US"/>
              <a:t>发动多次起义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4388171-953A-42A8-811A-E7553CE2C1AB}"/>
              </a:ext>
            </a:extLst>
          </p:cNvPr>
          <p:cNvSpPr txBox="1"/>
          <p:nvPr/>
        </p:nvSpPr>
        <p:spPr>
          <a:xfrm>
            <a:off x="3637493" y="1590675"/>
            <a:ext cx="11144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废除了实行两千多年的君主专制制度，颁布</a:t>
            </a:r>
            <a:r>
              <a:rPr lang="en-US" altLang="zh-CN"/>
              <a:t>《</a:t>
            </a:r>
            <a:r>
              <a:rPr lang="zh-CN" altLang="en-US"/>
              <a:t>中华民国临时约法</a:t>
            </a:r>
            <a:r>
              <a:rPr lang="en-US" altLang="zh-CN"/>
              <a:t>》</a:t>
            </a:r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F419C86-C14C-4ECB-9640-AA050ED286A6}"/>
              </a:ext>
            </a:extLst>
          </p:cNvPr>
          <p:cNvSpPr txBox="1"/>
          <p:nvPr/>
        </p:nvSpPr>
        <p:spPr>
          <a:xfrm>
            <a:off x="914401" y="4552950"/>
            <a:ext cx="17907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推动了中华民族的思想解放、打开了中国进步潮流的闸门、使民主共和观念深入人心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35505FF-E23C-42F1-9970-939931CB5587}"/>
              </a:ext>
            </a:extLst>
          </p:cNvPr>
          <p:cNvSpPr txBox="1"/>
          <p:nvPr/>
        </p:nvSpPr>
        <p:spPr>
          <a:xfrm>
            <a:off x="2809876" y="4572000"/>
            <a:ext cx="78105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推动了近代民族工业的发展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D5D2FD8-3598-46CE-8432-FEB412E4C9D3}"/>
              </a:ext>
            </a:extLst>
          </p:cNvPr>
          <p:cNvSpPr txBox="1"/>
          <p:nvPr/>
        </p:nvSpPr>
        <p:spPr>
          <a:xfrm>
            <a:off x="3714751" y="4628971"/>
            <a:ext cx="6858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引起社会生活变化</a:t>
            </a:r>
          </a:p>
        </p:txBody>
      </p:sp>
      <p:sp>
        <p:nvSpPr>
          <p:cNvPr id="22" name="右大括号 21">
            <a:extLst>
              <a:ext uri="{FF2B5EF4-FFF2-40B4-BE49-F238E27FC236}">
                <a16:creationId xmlns:a16="http://schemas.microsoft.com/office/drawing/2014/main" id="{AB16974E-9638-47C3-969B-2D23EDDB85AA}"/>
              </a:ext>
            </a:extLst>
          </p:cNvPr>
          <p:cNvSpPr/>
          <p:nvPr/>
        </p:nvSpPr>
        <p:spPr>
          <a:xfrm rot="16200000">
            <a:off x="3250407" y="-1226343"/>
            <a:ext cx="361950" cy="5253036"/>
          </a:xfrm>
          <a:prstGeom prst="rightBrace">
            <a:avLst>
              <a:gd name="adj1" fmla="val 215677"/>
              <a:gd name="adj2" fmla="val 51419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4B1D583-7662-4AF1-BFDE-6A5847C4474F}"/>
              </a:ext>
            </a:extLst>
          </p:cNvPr>
          <p:cNvSpPr txBox="1"/>
          <p:nvPr/>
        </p:nvSpPr>
        <p:spPr>
          <a:xfrm>
            <a:off x="2181225" y="209550"/>
            <a:ext cx="27813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主题三  </a:t>
            </a:r>
            <a:endParaRPr lang="en-US" altLang="zh-CN"/>
          </a:p>
          <a:p>
            <a:pPr algn="ctr"/>
            <a:r>
              <a:rPr lang="zh-CN" altLang="en-US"/>
              <a:t> 资产阶级民主革命与中华民国的建立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CE12113E-EA61-433C-BA1F-C6F4AAE19BF4}"/>
              </a:ext>
            </a:extLst>
          </p:cNvPr>
          <p:cNvSpPr/>
          <p:nvPr/>
        </p:nvSpPr>
        <p:spPr>
          <a:xfrm rot="16200000">
            <a:off x="9113047" y="302419"/>
            <a:ext cx="290512" cy="1981200"/>
          </a:xfrm>
          <a:prstGeom prst="rightBrace">
            <a:avLst>
              <a:gd name="adj1" fmla="val 130561"/>
              <a:gd name="adj2" fmla="val 50350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9043C3A-1CE7-4325-8BE4-C063C860CD92}"/>
              </a:ext>
            </a:extLst>
          </p:cNvPr>
          <p:cNvSpPr txBox="1"/>
          <p:nvPr/>
        </p:nvSpPr>
        <p:spPr>
          <a:xfrm>
            <a:off x="7077075" y="4206002"/>
            <a:ext cx="1362075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新文化动摇了封建道德礼教的统治地位，打开了遏制新思想的闸门，把马克思主义传入中国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0A894DA-3497-40E1-BAAC-480F47CDC49B}"/>
              </a:ext>
            </a:extLst>
          </p:cNvPr>
          <p:cNvSpPr txBox="1"/>
          <p:nvPr/>
        </p:nvSpPr>
        <p:spPr>
          <a:xfrm>
            <a:off x="8682037" y="4215527"/>
            <a:ext cx="1866901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五四运动促进了马克思主义同中国工人运动结合，成为新民主主义革命转折点，是近代中华民族追求民族独立和发展进步的里程碑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6E433B6-827C-4C0C-A722-C3528E4C1667}"/>
              </a:ext>
            </a:extLst>
          </p:cNvPr>
          <p:cNvSpPr txBox="1"/>
          <p:nvPr/>
        </p:nvSpPr>
        <p:spPr>
          <a:xfrm>
            <a:off x="10744200" y="4244102"/>
            <a:ext cx="9144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中国共产党成立，中国革命面貌焕然一新</a:t>
            </a:r>
          </a:p>
        </p:txBody>
      </p:sp>
      <p:sp>
        <p:nvSpPr>
          <p:cNvPr id="30" name="右大括号 29">
            <a:extLst>
              <a:ext uri="{FF2B5EF4-FFF2-40B4-BE49-F238E27FC236}">
                <a16:creationId xmlns:a16="http://schemas.microsoft.com/office/drawing/2014/main" id="{BF2DA4DE-0DD8-4A76-9178-025843C175A5}"/>
              </a:ext>
            </a:extLst>
          </p:cNvPr>
          <p:cNvSpPr/>
          <p:nvPr/>
        </p:nvSpPr>
        <p:spPr>
          <a:xfrm rot="5400000">
            <a:off x="3293268" y="1616868"/>
            <a:ext cx="228599" cy="5472113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右大括号 30">
            <a:extLst>
              <a:ext uri="{FF2B5EF4-FFF2-40B4-BE49-F238E27FC236}">
                <a16:creationId xmlns:a16="http://schemas.microsoft.com/office/drawing/2014/main" id="{A8072760-D8EE-43AC-8719-37FD65BC1D67}"/>
              </a:ext>
            </a:extLst>
          </p:cNvPr>
          <p:cNvSpPr/>
          <p:nvPr/>
        </p:nvSpPr>
        <p:spPr>
          <a:xfrm rot="5400000">
            <a:off x="9167814" y="2605089"/>
            <a:ext cx="180971" cy="2705100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5333997-CA03-49E6-BB7F-4E06E616A09C}"/>
              </a:ext>
            </a:extLst>
          </p:cNvPr>
          <p:cNvSpPr txBox="1"/>
          <p:nvPr/>
        </p:nvSpPr>
        <p:spPr>
          <a:xfrm>
            <a:off x="4571999" y="4600575"/>
            <a:ext cx="1447801" cy="2031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摆脱半殖民地半封建社会命运，实现民族独立和发展进步的愿望未能实现。</a:t>
            </a:r>
          </a:p>
        </p:txBody>
      </p:sp>
    </p:spTree>
    <p:extLst>
      <p:ext uri="{BB962C8B-B14F-4D97-AF65-F5344CB8AC3E}">
        <p14:creationId xmlns:p14="http://schemas.microsoft.com/office/powerpoint/2010/main" val="41669080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NBed/C1Peds7O8HdsmxV5dNWhP0hajkUUvJZfJq88if2cIBXyDyEceKrPybOE7mLoSwEd9ASoD+9wzXW4AEAd0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851</Words>
  <PresentationFormat>宽屏</PresentationFormat>
  <Paragraphs>120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2022-04-17T07:23:25Z</dcterms:created>
  <dcterms:modified xsi:type="dcterms:W3CDTF">2022-04-23T15:25:53Z</dcterms:modified>
</cp:coreProperties>
</file>