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ags/tag1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7" r:id="rId4"/>
    <p:sldId id="258" r:id="rId5"/>
    <p:sldId id="259" r:id="rId6"/>
    <p:sldId id="262" r:id="rId7"/>
    <p:sldId id="263" r:id="rId8"/>
    <p:sldId id="260" r:id="rId9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02" y="-29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slides/slide7.xml" Id="rId8" /><Relationship Type="http://schemas.openxmlformats.org/officeDocument/2006/relationships/tableStyles" Target="tableStyles.xml" Id="rId13" /><Relationship Type="http://schemas.openxmlformats.org/officeDocument/2006/relationships/slide" Target="slides/slide2.xml" Id="rId3" /><Relationship Type="http://schemas.openxmlformats.org/officeDocument/2006/relationships/slide" Target="slides/slide6.xml" Id="rId7" /><Relationship Type="http://schemas.openxmlformats.org/officeDocument/2006/relationships/theme" Target="theme/theme1.xml" Id="rId12" /><Relationship Type="http://schemas.openxmlformats.org/officeDocument/2006/relationships/slide" Target="slides/slide1.xml" Id="rId2" /><Relationship Type="http://schemas.openxmlformats.org/officeDocument/2006/relationships/slideMaster" Target="slideMasters/slideMaster1.xml" Id="rId1" /><Relationship Type="http://schemas.openxmlformats.org/officeDocument/2006/relationships/slide" Target="slides/slide5.xml" Id="rId6" /><Relationship Type="http://schemas.openxmlformats.org/officeDocument/2006/relationships/viewProps" Target="viewProps.xml" Id="rId11" /><Relationship Type="http://schemas.openxmlformats.org/officeDocument/2006/relationships/slide" Target="slides/slide4.xml" Id="rId5" /><Relationship Type="http://schemas.openxmlformats.org/officeDocument/2006/relationships/presProps" Target="presProps.xml" Id="rId10" /><Relationship Type="http://schemas.openxmlformats.org/officeDocument/2006/relationships/slide" Target="slides/slide3.xml" Id="rId4" /><Relationship Type="http://schemas.openxmlformats.org/officeDocument/2006/relationships/slide" Target="slides/slide8.xml" Id="rId9" /><Relationship Type="http://schemas.openxmlformats.org/officeDocument/2006/relationships/tags" Target="/ppt/tags/tag1.xml" Id="R6a4d526f85874a4a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6F24-28D0-4862-8754-C790EFD3C1E6}" type="datetimeFigureOut">
              <a:rPr lang="zh-CN" altLang="en-US" smtClean="0"/>
              <a:t>2020/6/28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F42FD-8306-4107-97B1-D68F680EC52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57666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6F24-28D0-4862-8754-C790EFD3C1E6}" type="datetimeFigureOut">
              <a:rPr lang="zh-CN" altLang="en-US" smtClean="0"/>
              <a:t>2020/6/28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F42FD-8306-4107-97B1-D68F680EC52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41518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6F24-28D0-4862-8754-C790EFD3C1E6}" type="datetimeFigureOut">
              <a:rPr lang="zh-CN" altLang="en-US" smtClean="0"/>
              <a:t>2020/6/28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F42FD-8306-4107-97B1-D68F680EC52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0371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6F24-28D0-4862-8754-C790EFD3C1E6}" type="datetimeFigureOut">
              <a:rPr lang="zh-CN" altLang="en-US" smtClean="0"/>
              <a:t>2020/6/28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F42FD-8306-4107-97B1-D68F680EC52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25619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6F24-28D0-4862-8754-C790EFD3C1E6}" type="datetimeFigureOut">
              <a:rPr lang="zh-CN" altLang="en-US" smtClean="0"/>
              <a:t>2020/6/28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F42FD-8306-4107-97B1-D68F680EC52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48010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6F24-28D0-4862-8754-C790EFD3C1E6}" type="datetimeFigureOut">
              <a:rPr lang="zh-CN" altLang="en-US" smtClean="0"/>
              <a:t>2020/6/28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F42FD-8306-4107-97B1-D68F680EC52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5905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6F24-28D0-4862-8754-C790EFD3C1E6}" type="datetimeFigureOut">
              <a:rPr lang="zh-CN" altLang="en-US" smtClean="0"/>
              <a:t>2020/6/28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F42FD-8306-4107-97B1-D68F680EC52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16234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6F24-28D0-4862-8754-C790EFD3C1E6}" type="datetimeFigureOut">
              <a:rPr lang="zh-CN" altLang="en-US" smtClean="0"/>
              <a:t>2020/6/28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F42FD-8306-4107-97B1-D68F680EC52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941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6F24-28D0-4862-8754-C790EFD3C1E6}" type="datetimeFigureOut">
              <a:rPr lang="zh-CN" altLang="en-US" smtClean="0"/>
              <a:t>2020/6/28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F42FD-8306-4107-97B1-D68F680EC52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22274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6F24-28D0-4862-8754-C790EFD3C1E6}" type="datetimeFigureOut">
              <a:rPr lang="zh-CN" altLang="en-US" smtClean="0"/>
              <a:t>2020/6/28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F42FD-8306-4107-97B1-D68F680EC52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87430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6F24-28D0-4862-8754-C790EFD3C1E6}" type="datetimeFigureOut">
              <a:rPr lang="zh-CN" altLang="en-US" smtClean="0"/>
              <a:t>2020/6/28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F42FD-8306-4107-97B1-D68F680EC52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5483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A26F24-28D0-4862-8754-C790EFD3C1E6}" type="datetimeFigureOut">
              <a:rPr lang="zh-CN" altLang="en-US" smtClean="0"/>
              <a:t>2020/6/28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0F42FD-8306-4107-97B1-D68F680EC52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38522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259632" y="1761660"/>
            <a:ext cx="574388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7200" b="1" dirty="0">
                <a:solidFill>
                  <a:srgbClr val="FF0000"/>
                </a:solidFill>
              </a:rPr>
              <a:t>历史答题技巧</a:t>
            </a:r>
            <a:endParaRPr lang="zh-CN" altLang="en-US" sz="7200" b="1" dirty="0">
              <a:solidFill>
                <a:srgbClr val="FF0000"/>
              </a:solidFill>
            </a:endParaRPr>
          </a:p>
        </p:txBody>
      </p:sp>
      <p:pic>
        <p:nvPicPr>
          <p:cNvPr id="5" name="图片 19" descr="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9812" y="4083918"/>
            <a:ext cx="1702156" cy="864096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" name="图片 21" descr="1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-155182" flipH="1">
            <a:off x="5219700" y="5392738"/>
            <a:ext cx="1800225" cy="784225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2066106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3273" y="802447"/>
            <a:ext cx="906072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latin typeface="+mj-ea"/>
                <a:ea typeface="+mj-ea"/>
              </a:rPr>
              <a:t>    </a:t>
            </a:r>
            <a:r>
              <a:rPr lang="zh-CN" altLang="zh-CN" sz="2400" dirty="0" smtClean="0">
                <a:latin typeface="+mj-ea"/>
                <a:ea typeface="+mj-ea"/>
              </a:rPr>
              <a:t>选择题</a:t>
            </a:r>
            <a:r>
              <a:rPr lang="zh-CN" altLang="zh-CN" sz="2400" dirty="0">
                <a:latin typeface="+mj-ea"/>
                <a:ea typeface="+mj-ea"/>
              </a:rPr>
              <a:t>审题要清楚，题目中出现</a:t>
            </a:r>
            <a:r>
              <a:rPr lang="zh-CN" altLang="zh-CN" sz="2400" b="1" dirty="0">
                <a:solidFill>
                  <a:srgbClr val="FF0000"/>
                </a:solidFill>
                <a:latin typeface="+mj-ea"/>
                <a:ea typeface="+mj-ea"/>
              </a:rPr>
              <a:t>时间、地点、</a:t>
            </a:r>
            <a:r>
              <a:rPr lang="zh-CN" altLang="zh-CN" sz="2400" b="1" dirty="0" smtClean="0">
                <a:solidFill>
                  <a:srgbClr val="FF0000"/>
                </a:solidFill>
                <a:latin typeface="+mj-ea"/>
                <a:ea typeface="+mj-ea"/>
              </a:rPr>
              <a:t>人物</a:t>
            </a:r>
            <a:r>
              <a:rPr lang="zh-CN" altLang="en-US" sz="2400" b="1" dirty="0" smtClean="0">
                <a:solidFill>
                  <a:srgbClr val="FF0000"/>
                </a:solidFill>
                <a:latin typeface="+mj-ea"/>
                <a:ea typeface="+mj-ea"/>
              </a:rPr>
              <a:t>、</a:t>
            </a:r>
            <a:r>
              <a:rPr lang="zh-CN" altLang="zh-CN" sz="2400" b="1" dirty="0" smtClean="0">
                <a:solidFill>
                  <a:srgbClr val="FF0000"/>
                </a:solidFill>
                <a:latin typeface="+mj-ea"/>
                <a:ea typeface="+mj-ea"/>
              </a:rPr>
              <a:t>事件、区域地点</a:t>
            </a:r>
            <a:r>
              <a:rPr lang="zh-CN" altLang="zh-CN" sz="2400" dirty="0" smtClean="0">
                <a:latin typeface="+mj-ea"/>
                <a:ea typeface="+mj-ea"/>
              </a:rPr>
              <a:t>等</a:t>
            </a:r>
            <a:r>
              <a:rPr lang="zh-CN" altLang="zh-CN" sz="2400" dirty="0">
                <a:latin typeface="+mj-ea"/>
                <a:ea typeface="+mj-ea"/>
              </a:rPr>
              <a:t>关键词要划出来，尤其是时间，题目中出现时间肯定有用，非常重要，在试卷上一定要圈出来，因为通过时间可以推断历史事件。时间的表述在题目中出现的形式非常多。有的是具体的某一年（如</a:t>
            </a:r>
            <a:r>
              <a:rPr lang="en-US" altLang="zh-CN" sz="2400" dirty="0" smtClean="0">
                <a:latin typeface="+mj-ea"/>
                <a:ea typeface="+mj-ea"/>
              </a:rPr>
              <a:t>1949</a:t>
            </a:r>
            <a:r>
              <a:rPr lang="zh-CN" altLang="zh-CN" sz="2400" dirty="0" smtClean="0">
                <a:latin typeface="+mj-ea"/>
                <a:ea typeface="+mj-ea"/>
              </a:rPr>
              <a:t>年</a:t>
            </a:r>
            <a:r>
              <a:rPr lang="zh-CN" altLang="zh-CN" sz="2400" dirty="0">
                <a:latin typeface="+mj-ea"/>
                <a:ea typeface="+mj-ea"/>
              </a:rPr>
              <a:t>、</a:t>
            </a:r>
            <a:r>
              <a:rPr lang="en-US" altLang="zh-CN" sz="2400" dirty="0" smtClean="0">
                <a:latin typeface="+mj-ea"/>
                <a:ea typeface="+mj-ea"/>
              </a:rPr>
              <a:t>1956</a:t>
            </a:r>
            <a:r>
              <a:rPr lang="zh-CN" altLang="zh-CN" sz="2400" dirty="0" smtClean="0">
                <a:latin typeface="+mj-ea"/>
                <a:ea typeface="+mj-ea"/>
              </a:rPr>
              <a:t>年</a:t>
            </a:r>
            <a:r>
              <a:rPr lang="zh-CN" altLang="zh-CN" sz="2400" dirty="0">
                <a:latin typeface="+mj-ea"/>
                <a:ea typeface="+mj-ea"/>
              </a:rPr>
              <a:t>、</a:t>
            </a:r>
            <a:r>
              <a:rPr lang="en-US" altLang="zh-CN" sz="2400" dirty="0" smtClean="0">
                <a:latin typeface="+mj-ea"/>
                <a:ea typeface="+mj-ea"/>
              </a:rPr>
              <a:t>1978</a:t>
            </a:r>
            <a:r>
              <a:rPr lang="zh-CN" altLang="zh-CN" sz="2400" dirty="0" smtClean="0">
                <a:latin typeface="+mj-ea"/>
                <a:ea typeface="+mj-ea"/>
              </a:rPr>
              <a:t>年</a:t>
            </a:r>
            <a:r>
              <a:rPr lang="zh-CN" altLang="zh-CN" sz="2400" dirty="0">
                <a:latin typeface="+mj-ea"/>
                <a:ea typeface="+mj-ea"/>
              </a:rPr>
              <a:t>），有的是什么世纪什么年代（</a:t>
            </a:r>
            <a:r>
              <a:rPr lang="zh-CN" altLang="zh-CN" sz="2400" dirty="0" smtClean="0">
                <a:latin typeface="+mj-ea"/>
                <a:ea typeface="+mj-ea"/>
              </a:rPr>
              <a:t>如</a:t>
            </a:r>
            <a:r>
              <a:rPr lang="en-US" altLang="zh-CN" sz="2400" dirty="0" smtClean="0">
                <a:latin typeface="+mj-ea"/>
                <a:ea typeface="+mj-ea"/>
              </a:rPr>
              <a:t>20</a:t>
            </a:r>
            <a:r>
              <a:rPr lang="zh-CN" altLang="zh-CN" sz="2400" dirty="0" smtClean="0">
                <a:latin typeface="+mj-ea"/>
                <a:ea typeface="+mj-ea"/>
              </a:rPr>
              <a:t>世纪</a:t>
            </a:r>
            <a:r>
              <a:rPr lang="en-US" altLang="zh-CN" sz="2400" dirty="0">
                <a:latin typeface="+mj-ea"/>
                <a:ea typeface="+mj-ea"/>
              </a:rPr>
              <a:t>60</a:t>
            </a:r>
            <a:r>
              <a:rPr lang="zh-CN" altLang="zh-CN" sz="2400" dirty="0">
                <a:latin typeface="+mj-ea"/>
                <a:ea typeface="+mj-ea"/>
              </a:rPr>
              <a:t>年代</a:t>
            </a:r>
            <a:r>
              <a:rPr lang="zh-CN" altLang="zh-CN" sz="2400" dirty="0" smtClean="0">
                <a:latin typeface="+mj-ea"/>
                <a:ea typeface="+mj-ea"/>
              </a:rPr>
              <a:t>、</a:t>
            </a:r>
            <a:r>
              <a:rPr lang="en-US" altLang="zh-CN" sz="2400" dirty="0" smtClean="0">
                <a:latin typeface="+mj-ea"/>
                <a:ea typeface="+mj-ea"/>
              </a:rPr>
              <a:t>20</a:t>
            </a:r>
            <a:r>
              <a:rPr lang="zh-CN" altLang="zh-CN" sz="2400" dirty="0" smtClean="0">
                <a:latin typeface="+mj-ea"/>
                <a:ea typeface="+mj-ea"/>
              </a:rPr>
              <a:t>世纪</a:t>
            </a:r>
            <a:r>
              <a:rPr lang="en-US" altLang="zh-CN" sz="2400" dirty="0" smtClean="0">
                <a:latin typeface="+mj-ea"/>
                <a:ea typeface="+mj-ea"/>
              </a:rPr>
              <a:t>50—70</a:t>
            </a:r>
            <a:r>
              <a:rPr lang="zh-CN" altLang="zh-CN" sz="2400" dirty="0" smtClean="0">
                <a:latin typeface="+mj-ea"/>
                <a:ea typeface="+mj-ea"/>
              </a:rPr>
              <a:t>年代</a:t>
            </a:r>
            <a:r>
              <a:rPr lang="zh-CN" altLang="en-US" sz="2400" dirty="0" smtClean="0">
                <a:latin typeface="+mj-ea"/>
                <a:ea typeface="+mj-ea"/>
              </a:rPr>
              <a:t>）</a:t>
            </a:r>
            <a:r>
              <a:rPr lang="zh-CN" altLang="zh-CN" sz="2400" dirty="0" smtClean="0">
                <a:latin typeface="+mj-ea"/>
                <a:ea typeface="+mj-ea"/>
              </a:rPr>
              <a:t>有的是什么</a:t>
            </a:r>
            <a:r>
              <a:rPr lang="zh-CN" altLang="en-US" sz="2400" dirty="0" smtClean="0">
                <a:latin typeface="+mj-ea"/>
                <a:ea typeface="+mj-ea"/>
              </a:rPr>
              <a:t>时期</a:t>
            </a:r>
            <a:r>
              <a:rPr lang="zh-CN" altLang="zh-CN" sz="2400" dirty="0" smtClean="0">
                <a:latin typeface="+mj-ea"/>
                <a:ea typeface="+mj-ea"/>
              </a:rPr>
              <a:t>（如</a:t>
            </a:r>
            <a:r>
              <a:rPr lang="zh-CN" altLang="en-US" sz="2400" dirty="0" smtClean="0">
                <a:latin typeface="+mj-ea"/>
                <a:ea typeface="+mj-ea"/>
              </a:rPr>
              <a:t>建国初期</a:t>
            </a:r>
            <a:r>
              <a:rPr lang="zh-CN" altLang="zh-CN" sz="2400" dirty="0" smtClean="0">
                <a:latin typeface="+mj-ea"/>
                <a:ea typeface="+mj-ea"/>
              </a:rPr>
              <a:t>、</a:t>
            </a:r>
            <a:r>
              <a:rPr lang="zh-CN" altLang="en-US" sz="2400" dirty="0" smtClean="0">
                <a:latin typeface="+mj-ea"/>
                <a:ea typeface="+mj-ea"/>
              </a:rPr>
              <a:t>文化大革命时期</a:t>
            </a:r>
            <a:r>
              <a:rPr lang="zh-CN" altLang="zh-CN" sz="2400" dirty="0" smtClean="0">
                <a:latin typeface="+mj-ea"/>
                <a:ea typeface="+mj-ea"/>
              </a:rPr>
              <a:t>、</a:t>
            </a:r>
            <a:r>
              <a:rPr lang="en-US" altLang="zh-CN" sz="2400" dirty="0" smtClean="0">
                <a:latin typeface="+mj-ea"/>
                <a:ea typeface="+mj-ea"/>
              </a:rPr>
              <a:t> </a:t>
            </a:r>
            <a:r>
              <a:rPr lang="zh-CN" altLang="en-US" sz="2400" dirty="0" smtClean="0">
                <a:latin typeface="+mj-ea"/>
                <a:ea typeface="+mj-ea"/>
              </a:rPr>
              <a:t>改革开放时期</a:t>
            </a:r>
            <a:r>
              <a:rPr lang="zh-CN" altLang="zh-CN" sz="2400" dirty="0" smtClean="0">
                <a:latin typeface="+mj-ea"/>
                <a:ea typeface="+mj-ea"/>
              </a:rPr>
              <a:t>），</a:t>
            </a:r>
            <a:r>
              <a:rPr lang="zh-CN" altLang="zh-CN" sz="2400" dirty="0">
                <a:latin typeface="+mj-ea"/>
                <a:ea typeface="+mj-ea"/>
              </a:rPr>
              <a:t>通过这些时间的表述，我们应该迅速想起相关的历史事件。题目中出现人物也很重要，因为人物也可以直接联系到相关历史事件。</a:t>
            </a:r>
          </a:p>
        </p:txBody>
      </p:sp>
      <p:sp>
        <p:nvSpPr>
          <p:cNvPr id="5" name="矩形 4"/>
          <p:cNvSpPr/>
          <p:nvPr/>
        </p:nvSpPr>
        <p:spPr>
          <a:xfrm>
            <a:off x="199202" y="217672"/>
            <a:ext cx="256672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 smtClean="0">
                <a:latin typeface="楷体" pitchFamily="49" charset="-122"/>
                <a:ea typeface="楷体" pitchFamily="49" charset="-122"/>
              </a:rPr>
              <a:t>一 、</a:t>
            </a:r>
            <a:r>
              <a:rPr lang="zh-CN" altLang="zh-CN" sz="3200" b="1" dirty="0" smtClean="0">
                <a:latin typeface="楷体" pitchFamily="49" charset="-122"/>
                <a:ea typeface="楷体" pitchFamily="49" charset="-122"/>
              </a:rPr>
              <a:t>选择题</a:t>
            </a:r>
            <a:r>
              <a:rPr lang="en-US" altLang="zh-CN" b="1" dirty="0">
                <a:latin typeface="楷体" pitchFamily="49" charset="-122"/>
                <a:ea typeface="楷体" pitchFamily="49" charset="-122"/>
              </a:rPr>
              <a:t> </a:t>
            </a:r>
            <a:endParaRPr lang="zh-CN" altLang="zh-CN" b="1" dirty="0">
              <a:latin typeface="楷体" pitchFamily="49" charset="-122"/>
              <a:ea typeface="楷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97713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395536" y="843558"/>
            <a:ext cx="813690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 smtClean="0"/>
              <a:t>           </a:t>
            </a:r>
            <a:r>
              <a:rPr lang="zh-CN" altLang="zh-CN" b="1" dirty="0" smtClean="0">
                <a:solidFill>
                  <a:srgbClr val="FF0000"/>
                </a:solidFill>
                <a:latin typeface="+mn-ea"/>
              </a:rPr>
              <a:t>在</a:t>
            </a:r>
            <a:r>
              <a:rPr lang="zh-CN" altLang="zh-CN" b="1" dirty="0">
                <a:solidFill>
                  <a:srgbClr val="FF0000"/>
                </a:solidFill>
                <a:latin typeface="+mn-ea"/>
              </a:rPr>
              <a:t>读选项时，一定要把</a:t>
            </a:r>
            <a:r>
              <a:rPr lang="en-US" altLang="zh-CN" b="1" dirty="0">
                <a:solidFill>
                  <a:srgbClr val="FF0000"/>
                </a:solidFill>
                <a:latin typeface="+mn-ea"/>
              </a:rPr>
              <a:t>ABCD</a:t>
            </a:r>
            <a:r>
              <a:rPr lang="zh-CN" altLang="zh-CN" b="1" dirty="0">
                <a:solidFill>
                  <a:srgbClr val="FF0000"/>
                </a:solidFill>
                <a:latin typeface="+mn-ea"/>
              </a:rPr>
              <a:t>四个选项全看完</a:t>
            </a:r>
            <a:r>
              <a:rPr lang="zh-CN" altLang="zh-CN" dirty="0">
                <a:latin typeface="+mn-ea"/>
              </a:rPr>
              <a:t>，切忌只看了</a:t>
            </a:r>
            <a:r>
              <a:rPr lang="en-US" altLang="zh-CN" dirty="0">
                <a:latin typeface="+mn-ea"/>
              </a:rPr>
              <a:t>AB</a:t>
            </a:r>
            <a:r>
              <a:rPr lang="zh-CN" altLang="zh-CN" dirty="0">
                <a:latin typeface="+mn-ea"/>
              </a:rPr>
              <a:t>就认为答案出来了，</a:t>
            </a:r>
            <a:r>
              <a:rPr lang="en-US" altLang="zh-CN" dirty="0">
                <a:latin typeface="+mn-ea"/>
              </a:rPr>
              <a:t>CD</a:t>
            </a:r>
            <a:r>
              <a:rPr lang="zh-CN" altLang="zh-CN" dirty="0">
                <a:latin typeface="+mn-ea"/>
              </a:rPr>
              <a:t>都不看了，这个要不得。做选择题可以利用</a:t>
            </a:r>
            <a:r>
              <a:rPr lang="zh-CN" altLang="zh-CN" dirty="0">
                <a:solidFill>
                  <a:srgbClr val="FF0000"/>
                </a:solidFill>
                <a:latin typeface="+mn-ea"/>
              </a:rPr>
              <a:t>排除法</a:t>
            </a:r>
            <a:r>
              <a:rPr lang="zh-CN" altLang="zh-CN" dirty="0">
                <a:latin typeface="+mn-ea"/>
              </a:rPr>
              <a:t>，有的选项本身表述就错了，肯定要排除，有的选项可能本身表述没问题，但是却不符合题目的要求，这也要排除。</a:t>
            </a:r>
          </a:p>
          <a:p>
            <a:r>
              <a:rPr lang="en-US" altLang="zh-CN" dirty="0" smtClean="0">
                <a:latin typeface="+mn-ea"/>
              </a:rPr>
              <a:t>    </a:t>
            </a:r>
            <a:r>
              <a:rPr lang="zh-CN" altLang="zh-CN" dirty="0" smtClean="0">
                <a:latin typeface="+mn-ea"/>
              </a:rPr>
              <a:t>有时候</a:t>
            </a:r>
            <a:r>
              <a:rPr lang="zh-CN" altLang="zh-CN" dirty="0">
                <a:latin typeface="+mn-ea"/>
              </a:rPr>
              <a:t>选择题的</a:t>
            </a:r>
            <a:r>
              <a:rPr lang="en-US" altLang="zh-CN" dirty="0">
                <a:latin typeface="+mn-ea"/>
              </a:rPr>
              <a:t>ABCD</a:t>
            </a:r>
            <a:r>
              <a:rPr lang="zh-CN" altLang="zh-CN" dirty="0">
                <a:latin typeface="+mn-ea"/>
              </a:rPr>
              <a:t>四个选项可能就其本身来说表述没有问题，是对的，但是你要记住，符合题意的答案肯定只有一个，这时你需要重新去读题目。做选择题时，有的同学可能会遇到选不出答案的情况，感觉就是做不出来，实际上出现这种问题主要原因还是在于你的审题里面有问题，你一定要重新去研读题目，重新寻找时间、人物等关键词，找出题目中可能隐含的有用信息。</a:t>
            </a:r>
            <a:r>
              <a:rPr lang="zh-CN" altLang="zh-CN" b="1" dirty="0">
                <a:solidFill>
                  <a:srgbClr val="FF0000"/>
                </a:solidFill>
                <a:latin typeface="+mn-ea"/>
              </a:rPr>
              <a:t>另外选择题技巧还有关键词搭配 （在四个</a:t>
            </a:r>
            <a:r>
              <a:rPr lang="zh-CN" altLang="zh-CN" b="1" dirty="0" smtClean="0">
                <a:solidFill>
                  <a:srgbClr val="FF0000"/>
                </a:solidFill>
                <a:latin typeface="+mn-ea"/>
              </a:rPr>
              <a:t>选项</a:t>
            </a:r>
            <a:r>
              <a:rPr lang="zh-CN" altLang="zh-CN" b="1" dirty="0">
                <a:solidFill>
                  <a:srgbClr val="FF0000"/>
                </a:solidFill>
                <a:latin typeface="+mn-ea"/>
              </a:rPr>
              <a:t>比较接近，没法选择时可以参照）</a:t>
            </a:r>
            <a:r>
              <a:rPr lang="zh-CN" altLang="zh-CN" dirty="0">
                <a:solidFill>
                  <a:srgbClr val="FF0000"/>
                </a:solidFill>
                <a:latin typeface="+mn-ea"/>
              </a:rPr>
              <a:t>等</a:t>
            </a:r>
            <a:r>
              <a:rPr lang="zh-CN" altLang="zh-CN" dirty="0">
                <a:latin typeface="+mn-ea"/>
              </a:rPr>
              <a:t>。</a:t>
            </a:r>
            <a:r>
              <a:rPr lang="en-US" altLang="zh-CN" dirty="0">
                <a:latin typeface="+mn-ea"/>
              </a:rPr>
              <a:t> </a:t>
            </a:r>
            <a:endParaRPr lang="en-US" altLang="zh-CN" dirty="0" smtClean="0">
              <a:latin typeface="+mn-ea"/>
            </a:endParaRPr>
          </a:p>
          <a:p>
            <a:r>
              <a:rPr lang="en-US" altLang="zh-CN" dirty="0">
                <a:latin typeface="+mn-ea"/>
              </a:rPr>
              <a:t> </a:t>
            </a:r>
            <a:r>
              <a:rPr lang="en-US" altLang="zh-CN" dirty="0" smtClean="0">
                <a:latin typeface="+mn-ea"/>
              </a:rPr>
              <a:t>   </a:t>
            </a:r>
            <a:r>
              <a:rPr lang="zh-CN" altLang="zh-CN" dirty="0" smtClean="0">
                <a:latin typeface="+mn-ea"/>
              </a:rPr>
              <a:t>有</a:t>
            </a:r>
            <a:r>
              <a:rPr lang="zh-CN" altLang="zh-CN" dirty="0">
                <a:latin typeface="+mn-ea"/>
              </a:rPr>
              <a:t>的时候，选择题会引用一段材料，材料可能出自某位历史学家，可能出自某部历史书籍，然后叫你分析，选择答案。这个时候，你心中要有个数，并不是所有历史人物的观点，并不是所有历史书籍的观点都是对的，有时候出卷老师可能会找一段错误材料来考你，你要擦亮眼睛。</a:t>
            </a:r>
          </a:p>
        </p:txBody>
      </p:sp>
    </p:spTree>
    <p:extLst>
      <p:ext uri="{BB962C8B-B14F-4D97-AF65-F5344CB8AC3E}">
        <p14:creationId xmlns:p14="http://schemas.microsoft.com/office/powerpoint/2010/main" val="19381505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446345" y="1131590"/>
            <a:ext cx="8424936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/>
              <a:t> </a:t>
            </a:r>
            <a:endParaRPr lang="zh-CN" altLang="zh-CN" dirty="0"/>
          </a:p>
          <a:p>
            <a:r>
              <a:rPr lang="en-US" altLang="zh-CN" sz="2800" dirty="0" smtClean="0"/>
              <a:t>        </a:t>
            </a:r>
            <a:r>
              <a:rPr lang="zh-CN" altLang="zh-CN" sz="2800" dirty="0" smtClean="0"/>
              <a:t>填空</a:t>
            </a:r>
            <a:r>
              <a:rPr lang="zh-CN" altLang="zh-CN" sz="2800" dirty="0"/>
              <a:t>题不允许有错别字，做填空题不可以用“撒大网”的模式，因为填空题的答案一般来说都要求比较精准。做完填空题要把答案放回题目横线上，再读一遍，</a:t>
            </a:r>
            <a:r>
              <a:rPr lang="zh-CN" altLang="zh-CN" sz="2800" b="1" dirty="0">
                <a:solidFill>
                  <a:srgbClr val="FF0000"/>
                </a:solidFill>
              </a:rPr>
              <a:t>读读通不通，顺不顺，符不符合题目</a:t>
            </a:r>
            <a:r>
              <a:rPr lang="zh-CN" altLang="zh-CN" sz="2800" dirty="0"/>
              <a:t>逻辑。</a:t>
            </a:r>
            <a:r>
              <a:rPr lang="en-US" altLang="zh-CN" sz="2800" dirty="0"/>
              <a:t> </a:t>
            </a:r>
            <a:endParaRPr lang="zh-CN" altLang="zh-CN" sz="2800" dirty="0"/>
          </a:p>
          <a:p>
            <a:r>
              <a:rPr lang="en-US" altLang="zh-CN" sz="2800" dirty="0" smtClean="0"/>
              <a:t> </a:t>
            </a:r>
            <a:endParaRPr lang="zh-CN" altLang="zh-CN" sz="2800" dirty="0"/>
          </a:p>
        </p:txBody>
      </p:sp>
      <p:sp>
        <p:nvSpPr>
          <p:cNvPr id="5" name="矩形 4"/>
          <p:cNvSpPr/>
          <p:nvPr/>
        </p:nvSpPr>
        <p:spPr>
          <a:xfrm>
            <a:off x="251520" y="228220"/>
            <a:ext cx="250100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600" b="1" dirty="0">
                <a:latin typeface="楷体" pitchFamily="49" charset="-122"/>
                <a:ea typeface="楷体" pitchFamily="49" charset="-122"/>
              </a:rPr>
              <a:t>二</a:t>
            </a:r>
            <a:r>
              <a:rPr lang="zh-CN" altLang="zh-CN" sz="3600" b="1" dirty="0">
                <a:latin typeface="楷体" pitchFamily="49" charset="-122"/>
                <a:ea typeface="楷体" pitchFamily="49" charset="-122"/>
              </a:rPr>
              <a:t>、填空题</a:t>
            </a:r>
            <a:endParaRPr lang="zh-CN" altLang="en-US" sz="3600" b="1" dirty="0">
              <a:latin typeface="楷体" pitchFamily="49" charset="-122"/>
              <a:ea typeface="楷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930667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52252" y="1347614"/>
            <a:ext cx="8719132" cy="2015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500"/>
              </a:lnSpc>
            </a:pPr>
            <a:r>
              <a:rPr lang="en-US" altLang="zh-CN" sz="2800" dirty="0" smtClean="0">
                <a:latin typeface="楷体" pitchFamily="49" charset="-122"/>
                <a:ea typeface="楷体" pitchFamily="49" charset="-122"/>
              </a:rPr>
              <a:t>    </a:t>
            </a:r>
            <a:r>
              <a:rPr lang="zh-CN" altLang="zh-CN" sz="2800" dirty="0" smtClean="0">
                <a:latin typeface="楷体" pitchFamily="49" charset="-122"/>
                <a:ea typeface="楷体" pitchFamily="49" charset="-122"/>
              </a:rPr>
              <a:t>材料</a:t>
            </a:r>
            <a:r>
              <a:rPr lang="zh-CN" altLang="zh-CN" sz="2800" dirty="0">
                <a:latin typeface="楷体" pitchFamily="49" charset="-122"/>
                <a:ea typeface="楷体" pitchFamily="49" charset="-122"/>
              </a:rPr>
              <a:t>题不是难点。材料题</a:t>
            </a:r>
            <a:r>
              <a:rPr lang="zh-CN" altLang="zh-CN" sz="2800" dirty="0" smtClean="0">
                <a:latin typeface="楷体" pitchFamily="49" charset="-122"/>
                <a:ea typeface="楷体" pitchFamily="49" charset="-122"/>
              </a:rPr>
              <a:t>是学生</a:t>
            </a:r>
            <a:r>
              <a:rPr lang="zh-CN" altLang="zh-CN" sz="2800" dirty="0">
                <a:latin typeface="楷体" pitchFamily="49" charset="-122"/>
                <a:ea typeface="楷体" pitchFamily="49" charset="-122"/>
              </a:rPr>
              <a:t>保持优势的一个新的分数增长点。只要你掌握材料题审题、答题方式方法和技巧，你一定能在材料题上获得非常高的分数。</a:t>
            </a:r>
            <a:r>
              <a:rPr lang="en-US" altLang="zh-CN" sz="2800" dirty="0">
                <a:latin typeface="楷体" pitchFamily="49" charset="-122"/>
                <a:ea typeface="楷体" pitchFamily="49" charset="-122"/>
              </a:rPr>
              <a:t> </a:t>
            </a:r>
            <a:endParaRPr lang="zh-CN" altLang="zh-CN" sz="2800" dirty="0">
              <a:latin typeface="楷体" pitchFamily="49" charset="-122"/>
              <a:ea typeface="楷体" pitchFamily="49" charset="-122"/>
            </a:endParaRPr>
          </a:p>
          <a:p>
            <a:pPr>
              <a:lnSpc>
                <a:spcPts val="2500"/>
              </a:lnSpc>
            </a:pPr>
            <a:r>
              <a:rPr lang="en-US" altLang="zh-CN" sz="2800" dirty="0" smtClean="0">
                <a:latin typeface="楷体" pitchFamily="49" charset="-122"/>
                <a:ea typeface="楷体" pitchFamily="49" charset="-122"/>
              </a:rPr>
              <a:t>    </a:t>
            </a:r>
            <a:r>
              <a:rPr lang="zh-CN" altLang="zh-CN" sz="2800" dirty="0" smtClean="0">
                <a:latin typeface="楷体" pitchFamily="49" charset="-122"/>
                <a:ea typeface="楷体" pitchFamily="49" charset="-122"/>
              </a:rPr>
              <a:t>做</a:t>
            </a:r>
            <a:r>
              <a:rPr lang="zh-CN" altLang="zh-CN" sz="2800" dirty="0">
                <a:latin typeface="楷体" pitchFamily="49" charset="-122"/>
                <a:ea typeface="楷体" pitchFamily="49" charset="-122"/>
              </a:rPr>
              <a:t>材料题，</a:t>
            </a:r>
            <a:r>
              <a:rPr lang="zh-CN" altLang="zh-CN" sz="28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第一步读问题，看看问题问了什么。第二步，带着问题读材料。看看材料讲了什么。第三步，再回到问题，开始思考问题，思考答题</a:t>
            </a:r>
            <a:r>
              <a:rPr lang="zh-CN" altLang="zh-CN" sz="2800" dirty="0" smtClean="0">
                <a:latin typeface="楷体" pitchFamily="49" charset="-122"/>
                <a:ea typeface="楷体" pitchFamily="49" charset="-122"/>
              </a:rPr>
              <a:t>。</a:t>
            </a:r>
            <a:endParaRPr lang="zh-CN" altLang="zh-CN" sz="2800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45356" y="414481"/>
            <a:ext cx="224452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</a:rPr>
              <a:t>三</a:t>
            </a:r>
            <a:r>
              <a:rPr lang="zh-CN" altLang="zh-CN" sz="3200" b="1" dirty="0" smtClean="0">
                <a:solidFill>
                  <a:srgbClr val="FF0000"/>
                </a:solidFill>
              </a:rPr>
              <a:t>、</a:t>
            </a:r>
            <a:r>
              <a:rPr lang="zh-CN" altLang="zh-CN" sz="3200" b="1" dirty="0">
                <a:solidFill>
                  <a:srgbClr val="FF0000"/>
                </a:solidFill>
              </a:rPr>
              <a:t>材料题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7750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611560" y="411510"/>
            <a:ext cx="7992888" cy="32983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500"/>
              </a:lnSpc>
            </a:pPr>
            <a:r>
              <a:rPr lang="zh-CN" altLang="zh-CN" sz="2000" dirty="0">
                <a:latin typeface="+mj-ea"/>
              </a:rPr>
              <a:t>具体答题方法，简单的说就是“撒大网”。</a:t>
            </a:r>
            <a:r>
              <a:rPr lang="en-US" altLang="zh-CN" sz="2000" dirty="0">
                <a:latin typeface="+mj-ea"/>
              </a:rPr>
              <a:t> </a:t>
            </a:r>
            <a:endParaRPr lang="zh-CN" altLang="zh-CN" sz="2000" dirty="0">
              <a:latin typeface="+mj-ea"/>
            </a:endParaRPr>
          </a:p>
          <a:p>
            <a:pPr>
              <a:lnSpc>
                <a:spcPts val="2500"/>
              </a:lnSpc>
            </a:pPr>
            <a:r>
              <a:rPr lang="en-US" altLang="zh-CN" sz="2000" dirty="0">
                <a:latin typeface="+mj-ea"/>
              </a:rPr>
              <a:t>1</a:t>
            </a:r>
            <a:r>
              <a:rPr lang="zh-CN" altLang="zh-CN" sz="2000" dirty="0">
                <a:latin typeface="+mj-ea"/>
              </a:rPr>
              <a:t>、</a:t>
            </a:r>
            <a:r>
              <a:rPr lang="zh-CN" altLang="zh-CN" sz="2000" b="1" dirty="0">
                <a:solidFill>
                  <a:srgbClr val="FF0000"/>
                </a:solidFill>
                <a:latin typeface="+mj-ea"/>
              </a:rPr>
              <a:t>先读问题</a:t>
            </a:r>
            <a:r>
              <a:rPr lang="zh-CN" altLang="zh-CN" sz="2000" dirty="0">
                <a:latin typeface="+mj-ea"/>
              </a:rPr>
              <a:t>，分析问题怎么问的，有没有“根据材料回答”“据材料”等类似问法。</a:t>
            </a:r>
            <a:r>
              <a:rPr lang="en-US" altLang="zh-CN" sz="2000" dirty="0">
                <a:latin typeface="+mj-ea"/>
              </a:rPr>
              <a:t> </a:t>
            </a:r>
            <a:endParaRPr lang="zh-CN" altLang="zh-CN" sz="2000" dirty="0">
              <a:latin typeface="+mj-ea"/>
            </a:endParaRPr>
          </a:p>
          <a:p>
            <a:pPr>
              <a:lnSpc>
                <a:spcPts val="2500"/>
              </a:lnSpc>
            </a:pPr>
            <a:r>
              <a:rPr lang="en-US" altLang="zh-CN" sz="2000" dirty="0">
                <a:latin typeface="+mj-ea"/>
              </a:rPr>
              <a:t>2</a:t>
            </a:r>
            <a:r>
              <a:rPr lang="zh-CN" altLang="zh-CN" sz="2000" dirty="0">
                <a:latin typeface="+mj-ea"/>
              </a:rPr>
              <a:t>、</a:t>
            </a:r>
            <a:r>
              <a:rPr lang="zh-CN" altLang="zh-CN" sz="2000" b="1" dirty="0">
                <a:solidFill>
                  <a:srgbClr val="FF0000"/>
                </a:solidFill>
                <a:latin typeface="+mj-ea"/>
              </a:rPr>
              <a:t>带着问题读材料</a:t>
            </a:r>
            <a:r>
              <a:rPr lang="zh-CN" altLang="zh-CN" sz="2000" dirty="0">
                <a:latin typeface="+mj-ea"/>
              </a:rPr>
              <a:t>，读材料不遗漏材料中任何信息，包括材料结尾的“注脚”“出处”“作者”等相关信息。</a:t>
            </a:r>
            <a:r>
              <a:rPr lang="en-US" altLang="zh-CN" sz="2000" dirty="0">
                <a:latin typeface="+mj-ea"/>
              </a:rPr>
              <a:t> </a:t>
            </a:r>
            <a:endParaRPr lang="zh-CN" altLang="zh-CN" sz="2000" dirty="0">
              <a:latin typeface="+mj-ea"/>
            </a:endParaRPr>
          </a:p>
          <a:p>
            <a:pPr>
              <a:lnSpc>
                <a:spcPts val="2500"/>
              </a:lnSpc>
            </a:pPr>
            <a:r>
              <a:rPr lang="en-US" altLang="zh-CN" sz="2000" dirty="0">
                <a:latin typeface="+mj-ea"/>
              </a:rPr>
              <a:t>3</a:t>
            </a:r>
            <a:r>
              <a:rPr lang="zh-CN" altLang="zh-CN" sz="2000" dirty="0">
                <a:latin typeface="+mj-ea"/>
              </a:rPr>
              <a:t>、</a:t>
            </a:r>
            <a:r>
              <a:rPr lang="zh-CN" altLang="zh-CN" sz="2000" b="1" dirty="0">
                <a:solidFill>
                  <a:srgbClr val="FF0000"/>
                </a:solidFill>
                <a:latin typeface="+mj-ea"/>
              </a:rPr>
              <a:t>读完材料，再回到问题，明确问题的问法</a:t>
            </a:r>
            <a:r>
              <a:rPr lang="zh-CN" altLang="zh-CN" sz="2000" dirty="0">
                <a:latin typeface="+mj-ea"/>
              </a:rPr>
              <a:t>。如果是“据材料”这样的问法，答案极有可能隐含在材料中。如果问法是“据材料概况、总结、分析”等问法的，极有可能要将材料中隐含的答案，归纳出来，概况出来，提炼出来，如果问法是“据材料并结合所学知识回答”，那么答案极有可能在书本知识上。</a:t>
            </a:r>
            <a:r>
              <a:rPr lang="en-US" altLang="zh-CN" sz="2000" dirty="0">
                <a:latin typeface="+mj-ea"/>
              </a:rPr>
              <a:t> </a:t>
            </a:r>
          </a:p>
        </p:txBody>
      </p:sp>
    </p:spTree>
    <p:extLst>
      <p:ext uri="{BB962C8B-B14F-4D97-AF65-F5344CB8AC3E}">
        <p14:creationId xmlns:p14="http://schemas.microsoft.com/office/powerpoint/2010/main" val="2912402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07504" y="762281"/>
            <a:ext cx="8712968" cy="29777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500"/>
              </a:lnSpc>
            </a:pPr>
            <a:r>
              <a:rPr lang="en-US" altLang="zh-CN" sz="2800" dirty="0">
                <a:latin typeface="楷体" pitchFamily="49" charset="-122"/>
                <a:ea typeface="楷体" pitchFamily="49" charset="-122"/>
              </a:rPr>
              <a:t>4</a:t>
            </a:r>
            <a:r>
              <a:rPr lang="zh-CN" altLang="zh-CN" sz="2800" dirty="0">
                <a:latin typeface="楷体" pitchFamily="49" charset="-122"/>
                <a:ea typeface="楷体" pitchFamily="49" charset="-122"/>
              </a:rPr>
              <a:t>、动笔</a:t>
            </a:r>
            <a:r>
              <a:rPr lang="zh-CN" altLang="zh-CN" sz="28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答题</a:t>
            </a:r>
            <a:r>
              <a:rPr lang="zh-CN" altLang="zh-CN" sz="2800" dirty="0">
                <a:latin typeface="楷体" pitchFamily="49" charset="-122"/>
                <a:ea typeface="楷体" pitchFamily="49" charset="-122"/>
              </a:rPr>
              <a:t>，只要问法中有“</a:t>
            </a:r>
            <a:r>
              <a:rPr lang="zh-CN" altLang="zh-CN" sz="28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据材料</a:t>
            </a:r>
            <a:r>
              <a:rPr lang="zh-CN" altLang="zh-CN" sz="2800" dirty="0">
                <a:latin typeface="楷体" pitchFamily="49" charset="-122"/>
                <a:ea typeface="楷体" pitchFamily="49" charset="-122"/>
              </a:rPr>
              <a:t>”的字眼，第一反应，去材料找现成答案，仔细找，细细找，有的时候找到的是现成句子，有的时候找到的是现成的短语，有的时候找到的是现成词语，只要你认为是答案，就大胆摘抄下来，如果摘抄的答案是文言性质的，摘抄完文言之后，再浅显的翻译一下。抄完现成答案，有觉得需将答案归纳、总结的，再归纳总结一下，如果发现材料涉及的答案，书本上也有现成的，请把书本上的答案一并写上。（记住“撒大网”原则）</a:t>
            </a:r>
            <a:r>
              <a:rPr lang="en-US" altLang="zh-CN" sz="2800" dirty="0">
                <a:latin typeface="楷体" pitchFamily="49" charset="-122"/>
                <a:ea typeface="楷体" pitchFamily="49" charset="-122"/>
              </a:rPr>
              <a:t> </a:t>
            </a:r>
            <a:endParaRPr lang="zh-CN" altLang="zh-CN" sz="2800" dirty="0">
              <a:latin typeface="楷体" pitchFamily="49" charset="-122"/>
              <a:ea typeface="楷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63673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85056" y="915566"/>
            <a:ext cx="864096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000" dirty="0" smtClean="0">
                <a:latin typeface="楷体" pitchFamily="49" charset="-122"/>
                <a:ea typeface="楷体" pitchFamily="49" charset="-122"/>
              </a:rPr>
              <a:t>5</a:t>
            </a:r>
            <a:r>
              <a:rPr lang="zh-CN" altLang="zh-CN" sz="2000" dirty="0" smtClean="0">
                <a:latin typeface="楷体" pitchFamily="49" charset="-122"/>
                <a:ea typeface="楷体" pitchFamily="49" charset="-122"/>
              </a:rPr>
              <a:t>、材料题最后一小问，请不要忽视“整道材料题的题引”，很有可能答案出在“题引”上，尤其是材料题最后一问“综合上述材料”等类似的问法，极有可能答案就在“题引”中，当然，抄完“题引”相关答案，你也可以把所抄的答案再完善一下，补充的更加完美一点。当然，也有可能最后一小问的答案题引中找不到，那就总结一下三段材料，把出题者的意图把握住，并提炼出出题者想表达的历史观点。</a:t>
            </a:r>
          </a:p>
          <a:p>
            <a:r>
              <a:rPr lang="en-US" altLang="zh-CN" sz="2000" dirty="0" smtClean="0">
                <a:latin typeface="楷体" pitchFamily="49" charset="-122"/>
                <a:ea typeface="楷体" pitchFamily="49" charset="-122"/>
              </a:rPr>
              <a:t> 6</a:t>
            </a:r>
            <a:r>
              <a:rPr lang="zh-CN" altLang="zh-CN" sz="2000" dirty="0" smtClean="0">
                <a:latin typeface="楷体" pitchFamily="49" charset="-122"/>
                <a:ea typeface="楷体" pitchFamily="49" charset="-122"/>
              </a:rPr>
              <a:t>、材料题不怕，只要方法掌握！</a:t>
            </a:r>
            <a:r>
              <a:rPr lang="en-US" altLang="zh-CN" sz="2000" dirty="0" smtClean="0">
                <a:latin typeface="楷体" pitchFamily="49" charset="-122"/>
                <a:ea typeface="楷体" pitchFamily="49" charset="-122"/>
              </a:rPr>
              <a:t> </a:t>
            </a:r>
            <a:r>
              <a:rPr lang="zh-CN" altLang="zh-CN" sz="2000" dirty="0" smtClean="0">
                <a:latin typeface="楷体" pitchFamily="49" charset="-122"/>
                <a:ea typeface="楷体" pitchFamily="49" charset="-122"/>
              </a:rPr>
              <a:t>任何考到的题目，题型一定是考你某个知识点，你的回答也肯定是用考点来解答，尽量多用专业词汇，不用大白话。考前一些重要的结论要背</a:t>
            </a:r>
            <a:r>
              <a:rPr lang="zh-CN" altLang="zh-CN" sz="2000" smtClean="0">
                <a:latin typeface="楷体" pitchFamily="49" charset="-122"/>
                <a:ea typeface="楷体" pitchFamily="49" charset="-122"/>
              </a:rPr>
              <a:t>，</a:t>
            </a:r>
            <a:r>
              <a:rPr lang="zh-CN" altLang="zh-CN" sz="2000" smtClean="0">
                <a:latin typeface="楷体" pitchFamily="49" charset="-122"/>
                <a:ea typeface="楷体" pitchFamily="49" charset="-122"/>
              </a:rPr>
              <a:t>比</a:t>
            </a:r>
            <a:r>
              <a:rPr lang="zh-CN" altLang="en-US" sz="2000" smtClean="0">
                <a:latin typeface="楷体" pitchFamily="49" charset="-122"/>
                <a:ea typeface="楷体" pitchFamily="49" charset="-122"/>
              </a:rPr>
              <a:t>如农村的改革，生产关系一定要适应生产力的发展，遵循客观经济规律等</a:t>
            </a:r>
            <a:r>
              <a:rPr lang="zh-CN" altLang="zh-CN" sz="2000" smtClean="0">
                <a:latin typeface="楷体" pitchFamily="49" charset="-122"/>
                <a:ea typeface="楷体" pitchFamily="49" charset="-122"/>
              </a:rPr>
              <a:t>。</a:t>
            </a:r>
            <a:endParaRPr lang="zh-CN" altLang="zh-CN" sz="2000" dirty="0" smtClean="0">
              <a:latin typeface="楷体" pitchFamily="49" charset="-122"/>
              <a:ea typeface="楷体" pitchFamily="49" charset="-122"/>
            </a:endParaRPr>
          </a:p>
          <a:p>
            <a:r>
              <a:rPr lang="en-US" altLang="zh-CN" sz="2000" dirty="0" smtClean="0"/>
              <a:t> </a:t>
            </a:r>
            <a:endParaRPr lang="zh-CN" altLang="zh-CN" sz="2000" dirty="0"/>
          </a:p>
        </p:txBody>
      </p:sp>
    </p:spTree>
    <p:extLst>
      <p:ext uri="{BB962C8B-B14F-4D97-AF65-F5344CB8AC3E}">
        <p14:creationId xmlns:p14="http://schemas.microsoft.com/office/powerpoint/2010/main" val="21693194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中国风建筑历史企业商务文化PPT模板"/>
  <p:tag name="KSO_WPP_MARK_KEY" val="552adfeb-cfc1-4af0-b60a-855b82f8a713"/>
  <p:tag name="KSO_WM_SCREEN_THEME_FLAG" val="Dlrq25wU2PGuGg5bbmjbDEBY1WElXd45Ti7IE7cYIHk8KbBXInuKr5g0VGqf7hI+iOIj7kycDU4GyDxJGhToeycpZ3305I1AZ3C9RhSzVlM=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371</TotalTime>
  <Words>679</Words>
  <Application>Microsoft Office PowerPoint</Application>
  <PresentationFormat>全屏显示(16:9)</PresentationFormat>
  <Paragraphs>21</Paragraphs>
  <Slides>8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9" baseType="lpstr"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User</dc:creator>
  <cp:lastModifiedBy>User</cp:lastModifiedBy>
  <cp:revision>11</cp:revision>
  <dcterms:created xsi:type="dcterms:W3CDTF">2020-06-11T01:41:11Z</dcterms:created>
  <dcterms:modified xsi:type="dcterms:W3CDTF">2020-06-28T00:37:11Z</dcterms:modified>
</cp:coreProperties>
</file>