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dp" ContentType="image/vnd.ms-photo"/>
  <Default Extension="png" ContentType="image/png"/>
  <Default Extension="jpeg" ContentType="image/jpeg"/>
  <Default Extension="wmf" ContentType="image/x-wmf"/>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272.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410" r:id="rId3"/>
    <p:sldId id="1241" r:id="rId4"/>
    <p:sldId id="1123" r:id="rId6"/>
    <p:sldId id="1178" r:id="rId7"/>
    <p:sldId id="1242" r:id="rId8"/>
    <p:sldId id="1179" r:id="rId9"/>
    <p:sldId id="411" r:id="rId10"/>
    <p:sldId id="1240" r:id="rId11"/>
    <p:sldId id="412" r:id="rId12"/>
    <p:sldId id="426" r:id="rId13"/>
    <p:sldId id="1131" r:id="rId14"/>
    <p:sldId id="1130" r:id="rId15"/>
    <p:sldId id="427" r:id="rId16"/>
    <p:sldId id="428" r:id="rId17"/>
    <p:sldId id="429" r:id="rId18"/>
    <p:sldId id="1128" r:id="rId19"/>
    <p:sldId id="1129" r:id="rId20"/>
    <p:sldId id="1126" r:id="rId21"/>
    <p:sldId id="1127" r:id="rId22"/>
    <p:sldId id="1244" r:id="rId23"/>
    <p:sldId id="1245" r:id="rId24"/>
    <p:sldId id="1243" r:id="rId25"/>
    <p:sldId id="1177" r:id="rId26"/>
    <p:sldId id="430" r:id="rId27"/>
    <p:sldId id="431" r:id="rId28"/>
    <p:sldId id="1180" r:id="rId29"/>
    <p:sldId id="1183" r:id="rId30"/>
    <p:sldId id="1181" r:id="rId31"/>
    <p:sldId id="432" r:id="rId32"/>
    <p:sldId id="1072" r:id="rId33"/>
    <p:sldId id="433" r:id="rId34"/>
    <p:sldId id="1074" r:id="rId35"/>
    <p:sldId id="1076" r:id="rId36"/>
    <p:sldId id="1075" r:id="rId37"/>
    <p:sldId id="1077" r:id="rId38"/>
    <p:sldId id="1079" r:id="rId39"/>
    <p:sldId id="1078" r:id="rId40"/>
    <p:sldId id="1182" r:id="rId41"/>
    <p:sldId id="1184" r:id="rId42"/>
    <p:sldId id="1185" r:id="rId43"/>
    <p:sldId id="1085" r:id="rId44"/>
    <p:sldId id="1246" r:id="rId45"/>
    <p:sldId id="1090" r:id="rId46"/>
    <p:sldId id="1087" r:id="rId47"/>
    <p:sldId id="1186" r:id="rId48"/>
    <p:sldId id="1247" r:id="rId49"/>
    <p:sldId id="1248" r:id="rId50"/>
    <p:sldId id="1249" r:id="rId51"/>
    <p:sldId id="1250" r:id="rId52"/>
    <p:sldId id="1252" r:id="rId53"/>
    <p:sldId id="1089" r:id="rId54"/>
    <p:sldId id="1251" r:id="rId55"/>
    <p:sldId id="1081" r:id="rId56"/>
    <p:sldId id="1083" r:id="rId57"/>
    <p:sldId id="1256" r:id="rId58"/>
    <p:sldId id="1254" r:id="rId59"/>
    <p:sldId id="1318" r:id="rId60"/>
    <p:sldId id="1319" r:id="rId61"/>
    <p:sldId id="1320" r:id="rId62"/>
    <p:sldId id="1092" r:id="rId63"/>
    <p:sldId id="1321" r:id="rId64"/>
    <p:sldId id="1105" r:id="rId65"/>
    <p:sldId id="1106" r:id="rId66"/>
    <p:sldId id="1323" r:id="rId67"/>
    <p:sldId id="1094" r:id="rId68"/>
    <p:sldId id="1096" r:id="rId69"/>
    <p:sldId id="1097" r:id="rId70"/>
    <p:sldId id="1099" r:id="rId71"/>
    <p:sldId id="1325" r:id="rId72"/>
    <p:sldId id="1326" r:id="rId73"/>
    <p:sldId id="1100" r:id="rId74"/>
    <p:sldId id="1327" r:id="rId75"/>
    <p:sldId id="1328" r:id="rId76"/>
    <p:sldId id="1333" r:id="rId77"/>
    <p:sldId id="1334" r:id="rId78"/>
    <p:sldId id="1335" r:id="rId79"/>
    <p:sldId id="1329" r:id="rId80"/>
    <p:sldId id="1337" r:id="rId81"/>
    <p:sldId id="1339" r:id="rId82"/>
    <p:sldId id="1386" r:id="rId83"/>
    <p:sldId id="1119" r:id="rId84"/>
    <p:sldId id="1120" r:id="rId85"/>
    <p:sldId id="1102" r:id="rId86"/>
    <p:sldId id="1355" r:id="rId87"/>
    <p:sldId id="1356" r:id="rId88"/>
    <p:sldId id="1357" r:id="rId89"/>
    <p:sldId id="1358" r:id="rId90"/>
    <p:sldId id="1359" r:id="rId91"/>
    <p:sldId id="1360" r:id="rId92"/>
    <p:sldId id="1361" r:id="rId93"/>
    <p:sldId id="1362" r:id="rId94"/>
    <p:sldId id="1363" r:id="rId95"/>
    <p:sldId id="1364" r:id="rId96"/>
    <p:sldId id="1365" r:id="rId97"/>
    <p:sldId id="1366" r:id="rId98"/>
    <p:sldId id="1367" r:id="rId99"/>
    <p:sldId id="1368" r:id="rId100"/>
    <p:sldId id="1369" r:id="rId101"/>
    <p:sldId id="1370" r:id="rId102"/>
    <p:sldId id="1387" r:id="rId103"/>
    <p:sldId id="1388" r:id="rId104"/>
    <p:sldId id="1389" r:id="rId105"/>
    <p:sldId id="1390" r:id="rId106"/>
    <p:sldId id="1391" r:id="rId107"/>
    <p:sldId id="1371" r:id="rId108"/>
    <p:sldId id="1393" r:id="rId109"/>
    <p:sldId id="1394" r:id="rId110"/>
    <p:sldId id="1395" r:id="rId111"/>
    <p:sldId id="1372" r:id="rId112"/>
    <p:sldId id="1373" r:id="rId113"/>
    <p:sldId id="1374" r:id="rId114"/>
    <p:sldId id="1375" r:id="rId115"/>
    <p:sldId id="1376" r:id="rId116"/>
    <p:sldId id="1377" r:id="rId117"/>
    <p:sldId id="1379" r:id="rId118"/>
    <p:sldId id="1095" r:id="rId119"/>
  </p:sldIdLst>
  <p:sldSz cx="12192000" cy="6858000"/>
  <p:notesSz cx="6858000" cy="9144000"/>
  <p:embeddedFontLst>
    <p:embeddedFont>
      <p:font typeface="微软雅黑" panose="020B0503020204020204" pitchFamily="34" charset="-122"/>
      <p:regular r:id="rId124"/>
    </p:embeddedFont>
    <p:embeddedFont>
      <p:font typeface="隶书" panose="02010509060101010101" pitchFamily="49" charset="-122"/>
      <p:regular r:id="rId125"/>
    </p:embeddedFont>
    <p:embeddedFont>
      <p:font typeface="华文仿宋" panose="02010600040101010101" charset="-122"/>
      <p:regular r:id="rId126"/>
    </p:embeddedFont>
    <p:embeddedFont>
      <p:font typeface="黑体" panose="02010609060101010101" pitchFamily="2" charset="-122"/>
      <p:regular r:id="rId127"/>
    </p:embeddedFont>
    <p:embeddedFont>
      <p:font typeface="汉仪尚巍手书简" panose="00020600040101010101" charset="-122"/>
      <p:regular r:id="rId128"/>
    </p:embeddedFont>
    <p:embeddedFont>
      <p:font typeface="楷体" panose="02010609060101010101" charset="-122"/>
      <p:regular r:id="rId129"/>
    </p:embeddedFont>
    <p:embeddedFont>
      <p:font typeface="幼圆" panose="02010509060101010101" charset="-122"/>
      <p:regular r:id="rId130"/>
    </p:embeddedFont>
    <p:embeddedFont>
      <p:font typeface="仿宋" panose="02010609060101010101" charset="-122"/>
      <p:regular r:id="rId131"/>
    </p:embeddedFont>
    <p:embeddedFont>
      <p:font typeface="Algerian" panose="04020705040A02060702" charset="0"/>
      <p:regular r:id="rId132"/>
    </p:embeddedFont>
    <p:embeddedFont>
      <p:font typeface="Calibri" panose="020F0502020204030204" charset="0"/>
      <p:regular r:id="rId133"/>
      <p:bold r:id="rId134"/>
      <p:italic r:id="rId135"/>
      <p:boldItalic r:id="rId136"/>
    </p:embeddedFont>
    <p:embeddedFont>
      <p:font typeface="华文行楷" panose="02010800040101010101" pitchFamily="2" charset="-122"/>
      <p:regular r:id="rId137"/>
    </p:embeddedFont>
    <p:embeddedFont>
      <p:font typeface="华文中宋" panose="02010600040101010101" pitchFamily="2" charset="-122"/>
      <p:regular r:id="rId138"/>
    </p:embeddedFont>
    <p:embeddedFont>
      <p:font typeface="华文楷体" panose="02010600040101010101" pitchFamily="2" charset="-122"/>
      <p:regular r:id="rId139"/>
    </p:embeddedFont>
    <p:embeddedFont>
      <p:font typeface="华文新魏" panose="02010800040101010101" charset="-122"/>
      <p:regular r:id="rId140"/>
    </p:embeddedFont>
    <p:embeddedFont>
      <p:font typeface="汉仪颜楷简" panose="00020600040101010101" charset="-122"/>
      <p:regular r:id="rId141"/>
    </p:embeddedFont>
    <p:embeddedFont>
      <p:font typeface="等线" panose="02010600030101010101" pitchFamily="2" charset="-122"/>
      <p:regular r:id="rId142"/>
    </p:embeddedFont>
    <p:embeddedFont>
      <p:font typeface="Tahoma" panose="020B0604030504040204" pitchFamily="34" charset="0"/>
      <p:regular r:id="rId143"/>
      <p:bold r:id="rId144"/>
    </p:embeddedFont>
    <p:embeddedFont>
      <p:font typeface="方正舒体" panose="02010601030101010101" pitchFamily="2" charset="-122"/>
      <p:regular r:id="rId145"/>
    </p:embeddedFont>
    <p:embeddedFont>
      <p:font typeface="华文琥珀" panose="02010800040101010101" charset="-122"/>
      <p:regular r:id="rId1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作者" initials="" lastIdx="0" clrIdx="0"/>
  <p:cmAuthor id="1" name="Administrator" initials="A" lastIdx="1" clrIdx="0"/>
  <p:cmAuthor id="2" name="FtpDown" initials="F" lastIdx="2" clrIdx="0"/>
  <p:cmAuthor id="3" name="新课标第一网" initials="新" lastIdx="2" clrIdx="0"/>
  <p:cmAuthor id="4" name="Windows 用户" initials="W" lastIdx="8" clrIdx="0"/>
  <p:cmAuthor id="7" name="1206988966@qq.com" initials="1" lastIdx="0" clrIdx="2"/>
  <p:cmAuthor id="8" name="姜伟光" initials="姜" lastIdx="0" clrIdx="0"/>
  <p:cmAuthor id="9" name="倩文 黄" initials="倩文" lastIdx="0" clrIdx="3"/>
  <p:cmAuthor id="10" name="86136" initials="8" lastIdx="0" clrIdx="9"/>
  <p:cmAuthor id="11" name="11832" initials="1" lastIdx="0" clrIdx="10"/>
  <p:cmAuthor id="5" name="宋洁然" initials="宋" lastIdx="0" clrIdx="1"/>
  <p:cmAuthor id="6" name="ming qiu"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32AF3"/>
    <a:srgbClr val="F3FCBA"/>
    <a:srgbClr val="FF9700"/>
    <a:srgbClr val="54EEF2"/>
    <a:srgbClr val="FFBA55"/>
    <a:srgbClr val="FCAE19"/>
    <a:srgbClr val="D9D9D9"/>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p:scale>
          <a:sx n="75" d="100"/>
          <a:sy n="75" d="100"/>
        </p:scale>
        <p:origin x="48" y="250"/>
      </p:cViewPr>
      <p:guideLst>
        <p:guide orient="horz" pos="2159"/>
        <p:guide pos="374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96.xml" Id="rId99" /><Relationship Type="http://schemas.openxmlformats.org/officeDocument/2006/relationships/slide" Target="slides/slide95.xml" Id="rId98" /><Relationship Type="http://schemas.openxmlformats.org/officeDocument/2006/relationships/slide" Target="slides/slide94.xml" Id="rId97" /><Relationship Type="http://schemas.openxmlformats.org/officeDocument/2006/relationships/slide" Target="slides/slide93.xml" Id="rId96" /><Relationship Type="http://schemas.openxmlformats.org/officeDocument/2006/relationships/slide" Target="slides/slide92.xml" Id="rId95" /><Relationship Type="http://schemas.openxmlformats.org/officeDocument/2006/relationships/slide" Target="slides/slide91.xml" Id="rId94" /><Relationship Type="http://schemas.openxmlformats.org/officeDocument/2006/relationships/slide" Target="slides/slide90.xml" Id="rId93" /><Relationship Type="http://schemas.openxmlformats.org/officeDocument/2006/relationships/slide" Target="slides/slide89.xml" Id="rId92" /><Relationship Type="http://schemas.openxmlformats.org/officeDocument/2006/relationships/slide" Target="slides/slide88.xml" Id="rId91" /><Relationship Type="http://schemas.openxmlformats.org/officeDocument/2006/relationships/slide" Target="slides/slide87.xml" Id="rId90" /><Relationship Type="http://schemas.openxmlformats.org/officeDocument/2006/relationships/slide" Target="slides/slide6.xml" Id="rId9" /><Relationship Type="http://schemas.openxmlformats.org/officeDocument/2006/relationships/slide" Target="slides/slide86.xml" Id="rId89" /><Relationship Type="http://schemas.openxmlformats.org/officeDocument/2006/relationships/slide" Target="slides/slide85.xml" Id="rId88" /><Relationship Type="http://schemas.openxmlformats.org/officeDocument/2006/relationships/slide" Target="slides/slide84.xml" Id="rId87" /><Relationship Type="http://schemas.openxmlformats.org/officeDocument/2006/relationships/slide" Target="slides/slide83.xml" Id="rId86" /><Relationship Type="http://schemas.openxmlformats.org/officeDocument/2006/relationships/slide" Target="slides/slide82.xml" Id="rId85" /><Relationship Type="http://schemas.openxmlformats.org/officeDocument/2006/relationships/slide" Target="slides/slide81.xml" Id="rId84" /><Relationship Type="http://schemas.openxmlformats.org/officeDocument/2006/relationships/slide" Target="slides/slide80.xml" Id="rId83" /><Relationship Type="http://schemas.openxmlformats.org/officeDocument/2006/relationships/slide" Target="slides/slide79.xml" Id="rId82" /><Relationship Type="http://schemas.openxmlformats.org/officeDocument/2006/relationships/slide" Target="slides/slide78.xml" Id="rId81" /><Relationship Type="http://schemas.openxmlformats.org/officeDocument/2006/relationships/slide" Target="slides/slide77.xml" Id="rId80" /><Relationship Type="http://schemas.openxmlformats.org/officeDocument/2006/relationships/slide" Target="slides/slide5.xml" Id="rId8" /><Relationship Type="http://schemas.openxmlformats.org/officeDocument/2006/relationships/slide" Target="slides/slide76.xml" Id="rId79" /><Relationship Type="http://schemas.openxmlformats.org/officeDocument/2006/relationships/slide" Target="slides/slide75.xml" Id="rId78" /><Relationship Type="http://schemas.openxmlformats.org/officeDocument/2006/relationships/slide" Target="slides/slide74.xml" Id="rId77" /><Relationship Type="http://schemas.openxmlformats.org/officeDocument/2006/relationships/slide" Target="slides/slide73.xml" Id="rId76" /><Relationship Type="http://schemas.openxmlformats.org/officeDocument/2006/relationships/slide" Target="slides/slide72.xml" Id="rId75" /><Relationship Type="http://schemas.openxmlformats.org/officeDocument/2006/relationships/slide" Target="slides/slide71.xml" Id="rId74" /><Relationship Type="http://schemas.openxmlformats.org/officeDocument/2006/relationships/slide" Target="slides/slide70.xml" Id="rId73" /><Relationship Type="http://schemas.openxmlformats.org/officeDocument/2006/relationships/slide" Target="slides/slide69.xml" Id="rId72" /><Relationship Type="http://schemas.openxmlformats.org/officeDocument/2006/relationships/slide" Target="slides/slide68.xml" Id="rId71" /><Relationship Type="http://schemas.openxmlformats.org/officeDocument/2006/relationships/slide" Target="slides/slide67.xml" Id="rId70" /><Relationship Type="http://schemas.openxmlformats.org/officeDocument/2006/relationships/slide" Target="slides/slide4.xml" Id="rId7" /><Relationship Type="http://schemas.openxmlformats.org/officeDocument/2006/relationships/slide" Target="slides/slide66.xml" Id="rId69" /><Relationship Type="http://schemas.openxmlformats.org/officeDocument/2006/relationships/slide" Target="slides/slide65.xml" Id="rId68" /><Relationship Type="http://schemas.openxmlformats.org/officeDocument/2006/relationships/slide" Target="slides/slide64.xml" Id="rId67" /><Relationship Type="http://schemas.openxmlformats.org/officeDocument/2006/relationships/slide" Target="slides/slide63.xml" Id="rId66" /><Relationship Type="http://schemas.openxmlformats.org/officeDocument/2006/relationships/slide" Target="slides/slide62.xml" Id="rId65" /><Relationship Type="http://schemas.openxmlformats.org/officeDocument/2006/relationships/slide" Target="slides/slide61.xml" Id="rId64" /><Relationship Type="http://schemas.openxmlformats.org/officeDocument/2006/relationships/slide" Target="slides/slide60.xml" Id="rId63" /><Relationship Type="http://schemas.openxmlformats.org/officeDocument/2006/relationships/slide" Target="slides/slide59.xml" Id="rId62" /><Relationship Type="http://schemas.openxmlformats.org/officeDocument/2006/relationships/slide" Target="slides/slide58.xml" Id="rId61" /><Relationship Type="http://schemas.openxmlformats.org/officeDocument/2006/relationships/slide" Target="slides/slide57.xml" Id="rId60" /><Relationship Type="http://schemas.openxmlformats.org/officeDocument/2006/relationships/slide" Target="slides/slide3.xml" Id="rId6" /><Relationship Type="http://schemas.openxmlformats.org/officeDocument/2006/relationships/slide" Target="slides/slide56.xml" Id="rId59" /><Relationship Type="http://schemas.openxmlformats.org/officeDocument/2006/relationships/slide" Target="slides/slide55.xml" Id="rId58" /><Relationship Type="http://schemas.openxmlformats.org/officeDocument/2006/relationships/slide" Target="slides/slide54.xml" Id="rId57" /><Relationship Type="http://schemas.openxmlformats.org/officeDocument/2006/relationships/slide" Target="slides/slide53.xml" Id="rId56" /><Relationship Type="http://schemas.openxmlformats.org/officeDocument/2006/relationships/slide" Target="slides/slide52.xml" Id="rId55" /><Relationship Type="http://schemas.openxmlformats.org/officeDocument/2006/relationships/slide" Target="slides/slide51.xml" Id="rId54" /><Relationship Type="http://schemas.openxmlformats.org/officeDocument/2006/relationships/slide" Target="slides/slide50.xml" Id="rId53" /><Relationship Type="http://schemas.openxmlformats.org/officeDocument/2006/relationships/slide" Target="slides/slide49.xml" Id="rId52" /><Relationship Type="http://schemas.openxmlformats.org/officeDocument/2006/relationships/slide" Target="slides/slide48.xml" Id="rId51" /><Relationship Type="http://schemas.openxmlformats.org/officeDocument/2006/relationships/slide" Target="slides/slide47.xml" Id="rId50" /><Relationship Type="http://schemas.openxmlformats.org/officeDocument/2006/relationships/notesMaster" Target="notesMasters/notesMaster1.xml" Id="rId5" /><Relationship Type="http://schemas.openxmlformats.org/officeDocument/2006/relationships/slide" Target="slides/slide46.xml" Id="rId49" /><Relationship Type="http://schemas.openxmlformats.org/officeDocument/2006/relationships/slide" Target="slides/slide45.xml" Id="rId48" /><Relationship Type="http://schemas.openxmlformats.org/officeDocument/2006/relationships/slide" Target="slides/slide44.xml" Id="rId47" /><Relationship Type="http://schemas.openxmlformats.org/officeDocument/2006/relationships/slide" Target="slides/slide43.xml" Id="rId46" /><Relationship Type="http://schemas.openxmlformats.org/officeDocument/2006/relationships/slide" Target="slides/slide42.xml" Id="rId45" /><Relationship Type="http://schemas.openxmlformats.org/officeDocument/2006/relationships/slide" Target="slides/slide41.xml" Id="rId44" /><Relationship Type="http://schemas.openxmlformats.org/officeDocument/2006/relationships/slide" Target="slides/slide40.xml" Id="rId43" /><Relationship Type="http://schemas.openxmlformats.org/officeDocument/2006/relationships/slide" Target="slides/slide39.xml" Id="rId42" /><Relationship Type="http://schemas.openxmlformats.org/officeDocument/2006/relationships/slide" Target="slides/slide38.xml" Id="rId41" /><Relationship Type="http://schemas.openxmlformats.org/officeDocument/2006/relationships/slide" Target="slides/slide37.xml" Id="rId40" /><Relationship Type="http://schemas.openxmlformats.org/officeDocument/2006/relationships/slide" Target="slides/slide2.xml" Id="rId4" /><Relationship Type="http://schemas.openxmlformats.org/officeDocument/2006/relationships/slide" Target="slides/slide36.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font" Target="fonts/font23.fntdata" Id="rId146" /><Relationship Type="http://schemas.openxmlformats.org/officeDocument/2006/relationships/font" Target="fonts/font22.fntdata" Id="rId145" /><Relationship Type="http://schemas.openxmlformats.org/officeDocument/2006/relationships/font" Target="fonts/font21.fntdata" Id="rId144" /><Relationship Type="http://schemas.openxmlformats.org/officeDocument/2006/relationships/font" Target="fonts/font20.fntdata" Id="rId143" /><Relationship Type="http://schemas.openxmlformats.org/officeDocument/2006/relationships/font" Target="fonts/font19.fntdata" Id="rId142" /><Relationship Type="http://schemas.openxmlformats.org/officeDocument/2006/relationships/font" Target="fonts/font18.fntdata" Id="rId141" /><Relationship Type="http://schemas.openxmlformats.org/officeDocument/2006/relationships/font" Target="fonts/font17.fntdata" Id="rId140" /><Relationship Type="http://schemas.openxmlformats.org/officeDocument/2006/relationships/slide" Target="slides/slide11.xml" Id="rId14" /><Relationship Type="http://schemas.openxmlformats.org/officeDocument/2006/relationships/font" Target="fonts/font16.fntdata" Id="rId139" /><Relationship Type="http://schemas.openxmlformats.org/officeDocument/2006/relationships/font" Target="fonts/font15.fntdata" Id="rId138" /><Relationship Type="http://schemas.openxmlformats.org/officeDocument/2006/relationships/font" Target="fonts/font14.fntdata" Id="rId137" /><Relationship Type="http://schemas.openxmlformats.org/officeDocument/2006/relationships/font" Target="fonts/font13.fntdata" Id="rId136" /><Relationship Type="http://schemas.openxmlformats.org/officeDocument/2006/relationships/font" Target="fonts/font12.fntdata" Id="rId135" /><Relationship Type="http://schemas.openxmlformats.org/officeDocument/2006/relationships/font" Target="fonts/font11.fntdata" Id="rId134" /><Relationship Type="http://schemas.openxmlformats.org/officeDocument/2006/relationships/font" Target="fonts/font10.fntdata" Id="rId133" /><Relationship Type="http://schemas.openxmlformats.org/officeDocument/2006/relationships/font" Target="fonts/font9.fntdata" Id="rId132" /><Relationship Type="http://schemas.openxmlformats.org/officeDocument/2006/relationships/font" Target="fonts/font8.fntdata" Id="rId131" /><Relationship Type="http://schemas.openxmlformats.org/officeDocument/2006/relationships/font" Target="fonts/font7.fntdata" Id="rId130" /><Relationship Type="http://schemas.openxmlformats.org/officeDocument/2006/relationships/slide" Target="slides/slide10.xml" Id="rId13" /><Relationship Type="http://schemas.openxmlformats.org/officeDocument/2006/relationships/font" Target="fonts/font6.fntdata" Id="rId129" /><Relationship Type="http://schemas.openxmlformats.org/officeDocument/2006/relationships/font" Target="fonts/font5.fntdata" Id="rId128" /><Relationship Type="http://schemas.openxmlformats.org/officeDocument/2006/relationships/font" Target="fonts/font4.fntdata" Id="rId127" /><Relationship Type="http://schemas.openxmlformats.org/officeDocument/2006/relationships/font" Target="fonts/font3.fntdata" Id="rId126" /><Relationship Type="http://schemas.openxmlformats.org/officeDocument/2006/relationships/font" Target="fonts/font2.fntdata" Id="rId125" /><Relationship Type="http://schemas.openxmlformats.org/officeDocument/2006/relationships/font" Target="fonts/font1.fntdata" Id="rId124" /><Relationship Type="http://schemas.openxmlformats.org/officeDocument/2006/relationships/commentAuthors" Target="commentAuthors.xml" Id="rId123" /><Relationship Type="http://schemas.openxmlformats.org/officeDocument/2006/relationships/tableStyles" Target="tableStyles.xml" Id="rId122" /><Relationship Type="http://schemas.openxmlformats.org/officeDocument/2006/relationships/viewProps" Target="viewProps.xml" Id="rId121" /><Relationship Type="http://schemas.openxmlformats.org/officeDocument/2006/relationships/presProps" Target="presProps.xml" Id="rId120" /><Relationship Type="http://schemas.openxmlformats.org/officeDocument/2006/relationships/slide" Target="slides/slide9.xml" Id="rId12" /><Relationship Type="http://schemas.openxmlformats.org/officeDocument/2006/relationships/slide" Target="slides/slide116.xml" Id="rId119" /><Relationship Type="http://schemas.openxmlformats.org/officeDocument/2006/relationships/slide" Target="slides/slide115.xml" Id="rId118" /><Relationship Type="http://schemas.openxmlformats.org/officeDocument/2006/relationships/slide" Target="slides/slide114.xml" Id="rId117" /><Relationship Type="http://schemas.openxmlformats.org/officeDocument/2006/relationships/slide" Target="slides/slide113.xml" Id="rId116" /><Relationship Type="http://schemas.openxmlformats.org/officeDocument/2006/relationships/slide" Target="slides/slide112.xml" Id="rId115" /><Relationship Type="http://schemas.openxmlformats.org/officeDocument/2006/relationships/slide" Target="slides/slide111.xml" Id="rId114" /><Relationship Type="http://schemas.openxmlformats.org/officeDocument/2006/relationships/slide" Target="slides/slide110.xml" Id="rId113" /><Relationship Type="http://schemas.openxmlformats.org/officeDocument/2006/relationships/slide" Target="slides/slide109.xml" Id="rId112" /><Relationship Type="http://schemas.openxmlformats.org/officeDocument/2006/relationships/slide" Target="slides/slide108.xml" Id="rId111" /><Relationship Type="http://schemas.openxmlformats.org/officeDocument/2006/relationships/slide" Target="slides/slide107.xml" Id="rId110" /><Relationship Type="http://schemas.openxmlformats.org/officeDocument/2006/relationships/slide" Target="slides/slide8.xml" Id="rId11" /><Relationship Type="http://schemas.openxmlformats.org/officeDocument/2006/relationships/slide" Target="slides/slide106.xml" Id="rId109" /><Relationship Type="http://schemas.openxmlformats.org/officeDocument/2006/relationships/slide" Target="slides/slide105.xml" Id="rId108" /><Relationship Type="http://schemas.openxmlformats.org/officeDocument/2006/relationships/slide" Target="slides/slide104.xml" Id="rId107" /><Relationship Type="http://schemas.openxmlformats.org/officeDocument/2006/relationships/slide" Target="slides/slide103.xml" Id="rId106" /><Relationship Type="http://schemas.openxmlformats.org/officeDocument/2006/relationships/slide" Target="slides/slide102.xml" Id="rId105" /><Relationship Type="http://schemas.openxmlformats.org/officeDocument/2006/relationships/slide" Target="slides/slide101.xml" Id="rId104" /><Relationship Type="http://schemas.openxmlformats.org/officeDocument/2006/relationships/slide" Target="slides/slide100.xml" Id="rId103" /><Relationship Type="http://schemas.openxmlformats.org/officeDocument/2006/relationships/slide" Target="slides/slide99.xml" Id="rId102" /><Relationship Type="http://schemas.openxmlformats.org/officeDocument/2006/relationships/slide" Target="slides/slide98.xml" Id="rId101" /><Relationship Type="http://schemas.openxmlformats.org/officeDocument/2006/relationships/slide" Target="slides/slide97.xml" Id="rId100"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272.xml" Id="R895a4071c0274450"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29.xml.rels><?xml version="1.0" encoding="UTF-8" standalone="yes"?>
<Relationships xmlns="http://schemas.openxmlformats.org/package/2006/relationships"><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434D7C3-A89A-470A-BA73-54A87970117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4031C9-5336-4357-875C-D890F350C8F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欧洲思想解放运动同推进了人类在精神层面的自立、自主、自觉和自信。 </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dirty="0">
                <a:solidFill>
                  <a:srgbClr val="333333"/>
                </a:solidFill>
                <a:effectLst/>
                <a:latin typeface="Arial" panose="020B0604020202020204" pitchFamily="34" charset="0"/>
              </a:rPr>
              <a:t>他的英国大臣们又不会讲德语，君臣之间只好用当时的欧洲外交语言</a:t>
            </a:r>
            <a:r>
              <a:rPr lang="en-US" altLang="zh-CN" sz="1200" b="0" i="0" dirty="0">
                <a:solidFill>
                  <a:srgbClr val="333333"/>
                </a:solidFill>
                <a:effectLst/>
                <a:latin typeface="Arial" panose="020B0604020202020204" pitchFamily="34" charset="0"/>
              </a:rPr>
              <a:t>——</a:t>
            </a:r>
            <a:r>
              <a:rPr lang="zh-CN" altLang="en-US" sz="1200" b="0" i="0" dirty="0">
                <a:solidFill>
                  <a:srgbClr val="333333"/>
                </a:solidFill>
                <a:effectLst/>
                <a:latin typeface="Arial" panose="020B0604020202020204" pitchFamily="34" charset="0"/>
              </a:rPr>
              <a:t>法语交谈，但是懂得法语的廷臣并不太多，连他的首相</a:t>
            </a:r>
            <a:r>
              <a:rPr lang="zh-CN" altLang="en-US" sz="1200" b="0" i="0" u="none" strike="noStrike" dirty="0">
                <a:solidFill>
                  <a:srgbClr val="136EC2"/>
                </a:solidFill>
                <a:effectLst/>
                <a:latin typeface="Arial" panose="020B0604020202020204" pitchFamily="34" charset="0"/>
              </a:rPr>
              <a:t>罗伯特</a:t>
            </a:r>
            <a:r>
              <a:rPr lang="en-US" altLang="zh-CN" sz="1200" b="0" i="0" u="none" strike="noStrike" dirty="0">
                <a:solidFill>
                  <a:srgbClr val="136EC2"/>
                </a:solidFill>
                <a:effectLst/>
                <a:latin typeface="Arial" panose="020B0604020202020204" pitchFamily="34" charset="0"/>
              </a:rPr>
              <a:t>·</a:t>
            </a:r>
            <a:r>
              <a:rPr lang="zh-CN" altLang="en-US" sz="1200" b="0" i="0" u="none" strike="noStrike" dirty="0">
                <a:solidFill>
                  <a:srgbClr val="136EC2"/>
                </a:solidFill>
                <a:effectLst/>
                <a:latin typeface="Arial" panose="020B0604020202020204" pitchFamily="34" charset="0"/>
              </a:rPr>
              <a:t>沃波尔</a:t>
            </a:r>
            <a:r>
              <a:rPr lang="zh-CN" altLang="en-US" sz="1200" b="0" i="0" dirty="0">
                <a:solidFill>
                  <a:srgbClr val="333333"/>
                </a:solidFill>
                <a:effectLst/>
                <a:latin typeface="Arial" panose="020B0604020202020204" pitchFamily="34" charset="0"/>
              </a:rPr>
              <a:t>也不会说法语。</a:t>
            </a:r>
            <a:endParaRPr lang="en-US" altLang="zh-CN" sz="1200" b="0" i="0" dirty="0">
              <a:solidFill>
                <a:srgbClr val="333333"/>
              </a:solidFill>
              <a:effectLst/>
              <a:latin typeface="Arial" panose="020B0604020202020204" pitchFamily="34" charset="0"/>
            </a:endParaRPr>
          </a:p>
          <a:p>
            <a:endParaRPr lang="en-US" altLang="zh-CN" sz="1200" b="0" i="0" dirty="0">
              <a:solidFill>
                <a:srgbClr val="333333"/>
              </a:solidFill>
              <a:effectLst/>
              <a:latin typeface="Arial" panose="020B0604020202020204" pitchFamily="34" charset="0"/>
            </a:endParaRPr>
          </a:p>
          <a:p>
            <a:r>
              <a:rPr lang="zh-CN" altLang="en-US" sz="1200" b="0" i="0" dirty="0">
                <a:solidFill>
                  <a:srgbClr val="333333"/>
                </a:solidFill>
                <a:effectLst/>
                <a:latin typeface="Arial" panose="020B0604020202020204" pitchFamily="34" charset="0"/>
              </a:rPr>
              <a:t>于是，君臣之间使用蹩脚的拉丁语来帮忙，双方又经常词不达意，交换意见时造成很大的语言障碍。</a:t>
            </a:r>
            <a:endParaRPr lang="en-US" altLang="zh-CN" sz="1200" b="0" i="0" dirty="0">
              <a:solidFill>
                <a:srgbClr val="333333"/>
              </a:solidFill>
              <a:effectLst/>
              <a:latin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0E8D173-EC6E-4829-A070-AED83C17863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p:cNvSpPr>
          <p:nvPr>
            <p:ph type="sldImg"/>
          </p:nvPr>
        </p:nvSpPr>
        <p:spPr/>
      </p:sp>
      <p:sp>
        <p:nvSpPr>
          <p:cNvPr id="64514" name="备注占位符 2"/>
          <p:cNvSpPr>
            <a:spLocks noGrp="1"/>
          </p:cNvSpPr>
          <p:nvPr>
            <p:ph type="body"/>
          </p:nvPr>
        </p:nvSpPr>
        <p:spPr/>
        <p:txBody>
          <a:bodyPr lIns="91440" tIns="45720" rIns="91440" bIns="45720" anchor="t"/>
          <a:lstStyle/>
          <a:p>
            <a:pPr lvl="0"/>
            <a:endParaRPr lang="zh-CN" altLang="zh-CN"/>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E8D173-EC6E-4829-A070-AED83C17863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9" name="编号占位符"/>
          <p:cNvSpPr>
            <a:spLocks noGrp="1"/>
          </p:cNvSpPr>
          <p:nvPr>
            <p:ph type="sldNum" idx="5"/>
          </p:nvPr>
        </p:nvSpPr>
        <p:spPr>
          <a:xfrm>
            <a:off x="3884613" y="8685213"/>
            <a:ext cx="2971800" cy="457200"/>
          </a:xfrm>
          <a:prstGeom prst="rect">
            <a:avLst/>
          </a:prstGeom>
          <a:noFill/>
          <a:ln w="9525" cap="flat" cmpd="sng">
            <a:noFill/>
            <a:prstDash val="solid"/>
            <a:miter/>
          </a:ln>
        </p:spPr>
        <p:txBody>
          <a:bodyPr vert="horz" wrap="square" lIns="91440" tIns="45720" rIns="91440" bIns="45720" anchor="b" anchorCtr="0">
            <a:noAutofit/>
          </a:bodyPr>
          <a:lstStyle/>
          <a:p>
            <a:fld id="{CAD2D6BD-DE1B-4B5F-8B41-2702339687B9}" type="slidenum">
              <a:rPr lang="en-US" altLang="zh-CN" sz="1200">
                <a:solidFill>
                  <a:schemeClr val="tx1"/>
                </a:solidFill>
                <a:latin typeface="Times New Roman" panose="02020603050405020304" pitchFamily="18" charset="0"/>
                <a:ea typeface="宋体" panose="02010600030101010101" pitchFamily="2" charset="-122"/>
                <a:cs typeface="等线" panose="02010600030101010101" pitchFamily="2" charset="-122"/>
              </a:rPr>
            </a:fld>
            <a:endParaRPr lang="zh-CN" altLang="en-US" sz="1200">
              <a:solidFill>
                <a:schemeClr val="tx1"/>
              </a:solidFill>
              <a:latin typeface="Times New Roman" panose="02020603050405020304" pitchFamily="18" charset="0"/>
              <a:ea typeface="宋体" panose="02010600030101010101" pitchFamily="2" charset="-122"/>
              <a:cs typeface="等线" panose="02010600030101010101" pitchFamily="2" charset="-122"/>
            </a:endParaRPr>
          </a:p>
        </p:txBody>
      </p:sp>
      <p:sp>
        <p:nvSpPr>
          <p:cNvPr id="700" name="幻灯片图像占位符 699"/>
          <p:cNvSpPr>
            <a:spLocks noGrp="1" noChangeAspect="1"/>
          </p:cNvSpPr>
          <p:nvPr>
            <p:ph type="sldImg"/>
          </p:nvPr>
        </p:nvSpPr>
        <p:spPr>
          <a:xfrm>
            <a:off x="482599" y="1279525"/>
            <a:ext cx="6140450" cy="3454400"/>
          </a:xfrm>
          <a:prstGeom prst="rect">
            <a:avLst/>
          </a:prstGeom>
          <a:noFill/>
          <a:ln w="12700" cap="flat" cmpd="sng">
            <a:solidFill>
              <a:srgbClr val="000000"/>
            </a:solidFill>
            <a:prstDash val="solid"/>
            <a:round/>
          </a:ln>
        </p:spPr>
      </p:sp>
      <p:sp>
        <p:nvSpPr>
          <p:cNvPr id="701" name="文本占位符 700"/>
          <p:cNvSpPr>
            <a:spLocks noGrp="1"/>
          </p:cNvSpPr>
          <p:nvPr>
            <p:ph type="body"/>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noAutofit/>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0205AC-9E0E-4BEA-A747-BD956F95CCD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幻灯片图像占位符 1"/>
          <p:cNvSpPr>
            <a:spLocks noGrp="1" noRot="1" noChangeAspect="1"/>
          </p:cNvSpPr>
          <p:nvPr>
            <p:ph type="sldImg"/>
          </p:nvPr>
        </p:nvSpPr>
        <p:spPr/>
      </p:sp>
      <p:sp>
        <p:nvSpPr>
          <p:cNvPr id="49154" name="备注占位符 2"/>
          <p:cNvSpPr>
            <a:spLocks noGrp="1"/>
          </p:cNvSpPr>
          <p:nvPr>
            <p:ph type="body"/>
          </p:nvPr>
        </p:nvSpPr>
        <p:spPr/>
        <p:txBody>
          <a:bodyPr lIns="91440" tIns="45720" rIns="91440" bIns="45720" anchor="t"/>
          <a:p>
            <a:pPr lvl="0"/>
            <a:r>
              <a:rPr lang="zh-CN" altLang="zh-CN"/>
              <a:t>随着资本主义社会的矛盾日益暴露，一些优秀的思想家在揭露、批判资本主义制度的同时，开始探索改变社会的方法，德意志人马克思和恩格斯是其中杰出的代表。</a:t>
            </a:r>
            <a:endParaRPr lang="zh-CN" altLang="zh-CN"/>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pitchFamily="34"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幻灯片图像占位符 1"/>
          <p:cNvSpPr>
            <a:spLocks noGrp="1" noRot="1" noChangeAspect="1"/>
          </p:cNvSpPr>
          <p:nvPr>
            <p:ph type="sldImg"/>
          </p:nvPr>
        </p:nvSpPr>
        <p:spPr/>
      </p:sp>
      <p:sp>
        <p:nvSpPr>
          <p:cNvPr id="49154" name="备注占位符 2"/>
          <p:cNvSpPr>
            <a:spLocks noGrp="1"/>
          </p:cNvSpPr>
          <p:nvPr>
            <p:ph type="body"/>
          </p:nvPr>
        </p:nvSpPr>
        <p:spPr/>
        <p:txBody>
          <a:bodyPr lIns="91440" tIns="45720" rIns="91440" bIns="45720" anchor="t"/>
          <a:p>
            <a:pPr lvl="0"/>
            <a:endParaRPr lang="zh-CN" altLang="zh-CN"/>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pitchFamily="34"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幻灯片图像占位符 1"/>
          <p:cNvSpPr>
            <a:spLocks noGrp="1" noRot="1" noChangeAspect="1" noTextEdit="1"/>
          </p:cNvSpPr>
          <p:nvPr>
            <p:ph type="sldImg"/>
          </p:nvPr>
        </p:nvSpPr>
        <p:spPr>
          <a:ln>
            <a:solidFill>
              <a:srgbClr val="000000"/>
            </a:solidFill>
            <a:miter/>
          </a:ln>
        </p:spPr>
      </p:sp>
      <p:sp>
        <p:nvSpPr>
          <p:cNvPr id="25602" name="文本占位符 2"/>
          <p:cNvSpPr>
            <a:spLocks noGrp="1"/>
          </p:cNvSpPr>
          <p:nvPr>
            <p:ph type="body"/>
          </p:nvPr>
        </p:nvSpPr>
        <p:spPr/>
        <p:txBody>
          <a:bodyPr wrap="square" lIns="91440" tIns="45720" rIns="91440" bIns="45720" anchor="t" anchorCtr="0"/>
          <a:p>
            <a:pPr lvl="0" eaLnBrk="1" hangingPunct="1">
              <a:spcBef>
                <a:spcPct val="0"/>
              </a:spcBef>
            </a:pPr>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dirty="0">
                <a:solidFill>
                  <a:srgbClr val="000000"/>
                </a:solidFill>
                <a:latin typeface="米开细行楷" panose="03000600000000000000" charset="-128"/>
                <a:ea typeface="宋体" panose="02010600030101010101" pitchFamily="2" charset="-122"/>
                <a:sym typeface="+mn-ea"/>
              </a:rPr>
              <a:t>从</a:t>
            </a:r>
            <a:r>
              <a:rPr lang="en-US" altLang="zh-CN" b="1" dirty="0">
                <a:solidFill>
                  <a:srgbClr val="000000"/>
                </a:solidFill>
                <a:latin typeface="米开细行楷" panose="03000600000000000000" charset="-128"/>
                <a:ea typeface="宋体" panose="02010600030101010101" pitchFamily="2" charset="-122"/>
                <a:sym typeface="+mn-ea"/>
              </a:rPr>
              <a:t>15</a:t>
            </a:r>
            <a:r>
              <a:rPr lang="zh-CN" altLang="en-US" b="1" dirty="0">
                <a:solidFill>
                  <a:srgbClr val="000000"/>
                </a:solidFill>
                <a:latin typeface="米开细行楷" panose="03000600000000000000" charset="-128"/>
                <a:ea typeface="宋体" panose="02010600030101010101" pitchFamily="2" charset="-122"/>
                <a:sym typeface="+mn-ea"/>
              </a:rPr>
              <a:t>世纪到</a:t>
            </a:r>
            <a:r>
              <a:rPr lang="en-US" altLang="zh-CN" b="1" dirty="0">
                <a:solidFill>
                  <a:srgbClr val="000000"/>
                </a:solidFill>
                <a:latin typeface="米开细行楷" panose="03000600000000000000" charset="-128"/>
                <a:ea typeface="米开细行楷" panose="03000600000000000000" charset="-128"/>
                <a:sym typeface="+mn-ea"/>
              </a:rPr>
              <a:t>19</a:t>
            </a:r>
            <a:r>
              <a:rPr lang="zh-CN" altLang="en-US" b="1" dirty="0">
                <a:solidFill>
                  <a:srgbClr val="000000"/>
                </a:solidFill>
                <a:latin typeface="米开细行楷" panose="03000600000000000000" charset="-128"/>
                <a:ea typeface="米开细行楷" panose="03000600000000000000" charset="-128"/>
                <a:sym typeface="+mn-ea"/>
              </a:rPr>
              <a:t>世纪末</a:t>
            </a:r>
            <a:r>
              <a:rPr lang="en-US" altLang="zh-CN" b="1" dirty="0">
                <a:solidFill>
                  <a:srgbClr val="000000"/>
                </a:solidFill>
                <a:latin typeface="米开细行楷" panose="03000600000000000000" charset="-128"/>
                <a:ea typeface="米开细行楷" panose="03000600000000000000" charset="-128"/>
                <a:sym typeface="+mn-ea"/>
              </a:rPr>
              <a:t>20</a:t>
            </a:r>
            <a:r>
              <a:rPr lang="zh-CN" altLang="en-US" b="1" dirty="0">
                <a:solidFill>
                  <a:srgbClr val="000000"/>
                </a:solidFill>
                <a:latin typeface="米开细行楷" panose="03000600000000000000" charset="-128"/>
                <a:ea typeface="米开细行楷" panose="03000600000000000000" charset="-128"/>
                <a:sym typeface="+mn-ea"/>
              </a:rPr>
              <a:t>世纪初，西方资本主义国家对亚、非、拉美进行疯狂的殖民侵略，基本上把世界</a:t>
            </a:r>
            <a:r>
              <a:rPr lang="zh-CN" altLang="en-US" b="1" dirty="0">
                <a:solidFill>
                  <a:schemeClr val="hlink"/>
                </a:solidFill>
                <a:latin typeface="米开细行楷" panose="03000600000000000000" charset="-128"/>
                <a:ea typeface="米开细行楷" panose="03000600000000000000" charset="-128"/>
                <a:sym typeface="+mn-ea"/>
              </a:rPr>
              <a:t>瓜分完毕</a:t>
            </a:r>
            <a:r>
              <a:rPr lang="zh-CN" altLang="en-US" b="1" dirty="0">
                <a:solidFill>
                  <a:srgbClr val="000000"/>
                </a:solidFill>
                <a:latin typeface="米开细行楷" panose="03000600000000000000" charset="-128"/>
                <a:ea typeface="米开细行楷" panose="03000600000000000000" charset="-128"/>
                <a:sym typeface="+mn-ea"/>
              </a:rPr>
              <a:t>。殖民者的掠夺、奴役，给亚、非、拉美国家和人民带来了沉重的灾难，形成了人类历史上由少数资本主义国家控制世界上绝大部分土地和人口的极不合理的状态。把一个不合理的世界变为一个公正合理的世界，是人类历史发展的趋势。为此，深受压迫的亚、非、拉美人民奋起抗争，用自己的努力改变</a:t>
            </a:r>
            <a:r>
              <a:rPr lang="en-US" altLang="zh-CN" b="1" dirty="0">
                <a:solidFill>
                  <a:srgbClr val="000000"/>
                </a:solidFill>
                <a:latin typeface="米开细行楷" panose="03000600000000000000" charset="-128"/>
                <a:ea typeface="米开细行楷" panose="03000600000000000000" charset="-128"/>
                <a:sym typeface="+mn-ea"/>
              </a:rPr>
              <a:t>“</a:t>
            </a:r>
            <a:r>
              <a:rPr lang="zh-CN" altLang="en-US" b="1" dirty="0">
                <a:solidFill>
                  <a:srgbClr val="000000"/>
                </a:solidFill>
                <a:latin typeface="米开细行楷" panose="03000600000000000000" charset="-128"/>
                <a:ea typeface="米开细行楷" panose="03000600000000000000" charset="-128"/>
                <a:sym typeface="+mn-ea"/>
              </a:rPr>
              <a:t>命运</a:t>
            </a:r>
            <a:r>
              <a:rPr lang="en-US" altLang="zh-CN" b="1" dirty="0">
                <a:solidFill>
                  <a:srgbClr val="000000"/>
                </a:solidFill>
                <a:latin typeface="米开细行楷" panose="03000600000000000000" charset="-128"/>
                <a:ea typeface="米开细行楷" panose="03000600000000000000" charset="-128"/>
                <a:sym typeface="+mn-ea"/>
              </a:rPr>
              <a:t>”</a:t>
            </a:r>
            <a:r>
              <a:rPr lang="zh-CN" altLang="en-US" b="1" dirty="0">
                <a:solidFill>
                  <a:srgbClr val="000000"/>
                </a:solidFill>
                <a:latin typeface="米开细行楷" panose="03000600000000000000" charset="-128"/>
                <a:ea typeface="米开细行楷" panose="03000600000000000000" charset="-128"/>
                <a:sym typeface="+mn-ea"/>
              </a:rPr>
              <a:t>、改变世界。</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C8BD6-1AAD-406A-9233-AD1245A80B7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custDataLst>
              <p:tags r:id="rId3"/>
            </p:custDataLst>
          </p:nvPr>
        </p:nvSpPr>
        <p:spPr>
          <a:xfrm>
            <a:off x="381000" y="685800"/>
            <a:ext cx="6096000" cy="3429000"/>
          </a:xfrm>
          <a:prstGeom prst="rect">
            <a:avLst/>
          </a:prstGeom>
          <a:noFill/>
          <a:ln w="9525">
            <a:noFill/>
          </a:ln>
        </p:spPr>
      </p:sp>
      <p:sp>
        <p:nvSpPr>
          <p:cNvPr id="3" name="Notes Placeholder 2"/>
          <p:cNvSpPr>
            <a:spLocks noGrp="1"/>
          </p:cNvSpPr>
          <p:nvPr>
            <p:ph type="body" idx="1"/>
            <p:custDataLst>
              <p:tags r:id="rId4"/>
            </p:custDataLst>
          </p:nvPr>
        </p:nvSpPr>
        <p:spPr>
          <a:xfrm>
            <a:off x="685800" y="4343400"/>
            <a:ext cx="5486400" cy="4114800"/>
          </a:xfrm>
          <a:prstGeom prst="rect">
            <a:avLst/>
          </a:prstGeom>
        </p:spPr>
        <p:txBody>
          <a:bodyPr>
            <a:normAutofit fontScale="22500"/>
          </a:bodyPr>
          <a:lstStyle/>
          <a:p>
            <a:pPr fontAlgn="auto"/>
          </a:p>
        </p:txBody>
      </p:sp>
      <p:sp>
        <p:nvSpPr>
          <p:cNvPr id="7171" name="Slide Number Placeholder 3"/>
          <p:cNvSpPr>
            <a:spLocks noGrp="1"/>
          </p:cNvSpPr>
          <p:nvPr>
            <p:ph type="sldNum" sz="quarter" idx="10"/>
            <p:custDataLst>
              <p:tags r:id="rId5"/>
            </p:custDataLst>
          </p:nvPr>
        </p:nvSpPr>
        <p:spPr>
          <a:xfrm>
            <a:off x="3884613" y="8685213"/>
            <a:ext cx="2971800" cy="457200"/>
          </a:xfrm>
          <a:prstGeom prst="rect">
            <a:avLst/>
          </a:prstGeom>
          <a:noFill/>
          <a:ln w="9525">
            <a:noFill/>
          </a:ln>
        </p:spPr>
        <p:txBody>
          <a:bodyPr anchor="t"/>
          <a:lstStyle/>
          <a:p>
            <a:pPr lvl="0">
              <a:buSzTx/>
            </a:pPr>
            <a:fld id="{9A0DB2DC-4C9A-4742-B13C-FB6460FD3503}" type="slidenum">
              <a:rPr lang="en-US" altLang="zh-CN" sz="1800">
                <a:solidFill>
                  <a:srgbClr val="000000"/>
                </a:solidFill>
                <a:latin typeface="等线" panose="02010600030101010101" pitchFamily="2" charset="-122"/>
                <a:ea typeface="宋体" panose="02010600030101010101" pitchFamily="2" charset="-122"/>
              </a:rPr>
            </a:fld>
            <a:endParaRPr lang="en-US" altLang="zh-CN" sz="1800">
              <a:solidFill>
                <a:srgbClr val="000000"/>
              </a:solidFill>
              <a:latin typeface="等线" panose="02010600030101010101" pitchFamily="2" charset="-122"/>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950759-8D3C-4C29-9864-BC3EEA9D870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950759-8D3C-4C29-9864-BC3EEA9D870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DCDFA0-240B-4C01-A708-81E44D491F9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DCDFA0-240B-4C01-A708-81E44D491F9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六信：信真主、信天使、信经典、信使者、信后世、信前定。</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950759-8D3C-4C29-9864-BC3EEA9D870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1.png"/><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media/image1.png"/><Relationship Id="rId3" Type="http://schemas.openxmlformats.org/officeDocument/2006/relationships/tags" Target="../tags/tag63.xml"/><Relationship Id="rId2" Type="http://schemas.openxmlformats.org/officeDocument/2006/relationships/tags" Target="../tags/tag62.xml"/><Relationship Id="rId10" Type="http://schemas.openxmlformats.org/officeDocument/2006/relationships/tags" Target="../tags/tag69.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通用">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a:srcRect/>
          <a:stretch>
            <a:fillRect/>
          </a:stretch>
        </p:blipFill>
        <p:spPr>
          <a:xfrm>
            <a:off x="10925155" y="0"/>
            <a:ext cx="1266845" cy="1093304"/>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7"/>
            </p:custDataLst>
          </p:nvPr>
        </p:nvSpPr>
        <p:spPr>
          <a:xfrm>
            <a:off x="669882" y="443230"/>
            <a:ext cx="10852237" cy="441964"/>
          </a:xfrm>
        </p:spPr>
        <p:txBody>
          <a:bodyPr>
            <a:normAutofit/>
          </a:bodyPr>
          <a:lstStyle>
            <a:lvl1pPr>
              <a:defRPr baseline="0"/>
            </a:lvl1pPr>
          </a:lstStyle>
          <a:p>
            <a:r>
              <a:rPr lang="zh-CN" altLang="en-US"/>
              <a:t>单击此处编辑母版标题样式</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p:custDataLst>
              <p:tags r:id="rId3"/>
            </p:custDataLst>
          </p:nvPr>
        </p:nvPicPr>
        <p:blipFill rotWithShape="1">
          <a:blip r:embed="rId4"/>
          <a:srcRect/>
          <a:stretch>
            <a:fillRect/>
          </a:stretch>
        </p:blipFill>
        <p:spPr>
          <a:xfrm>
            <a:off x="10925155" y="0"/>
            <a:ext cx="1266845" cy="1093304"/>
          </a:xfrm>
          <a:prstGeom prst="rect">
            <a:avLst/>
          </a:prstGeom>
        </p:spPr>
      </p:pic>
      <p:sp>
        <p:nvSpPr>
          <p:cNvPr id="2" name="标题 1"/>
          <p:cNvSpPr>
            <a:spLocks noGrp="1"/>
          </p:cNvSpPr>
          <p:nvPr>
            <p:ph type="title"/>
            <p:custDataLst>
              <p:tags r:id="rId5"/>
            </p:custDataLst>
          </p:nvPr>
        </p:nvSpPr>
        <p:spPr>
          <a:xfrm>
            <a:off x="612000" y="781200"/>
            <a:ext cx="10976400" cy="626400"/>
          </a:xfrm>
        </p:spPr>
        <p:txBody>
          <a:bodyPr anchor="ctr">
            <a:normAutofit/>
          </a:bodyP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normAutofit/>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normAutofit/>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74.xml"/><Relationship Id="rId2" Type="http://schemas.openxmlformats.org/officeDocument/2006/relationships/slideLayout" Target="../slideLayouts/slideLayout2.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6.png"/><Relationship Id="rId1" Type="http://schemas.openxmlformats.org/officeDocument/2006/relationships/image" Target="../media/image135.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tags" Target="../tags/tag242.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139.png"/></Relationships>
</file>

<file path=ppt/slides/_rels/slide105.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xml"/><Relationship Id="rId3" Type="http://schemas.openxmlformats.org/officeDocument/2006/relationships/tags" Target="../tags/tag245.xml"/><Relationship Id="rId2" Type="http://schemas.openxmlformats.org/officeDocument/2006/relationships/image" Target="../media/image140.png"/><Relationship Id="rId1" Type="http://schemas.openxmlformats.org/officeDocument/2006/relationships/tags" Target="../tags/tag244.xml"/></Relationships>
</file>

<file path=ppt/slides/_rels/slide10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image" Target="../media/image141.jpeg"/></Relationships>
</file>

<file path=ppt/slides/_rels/slide107.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image" Target="../media/image144.jpeg"/></Relationships>
</file>

<file path=ppt/slides/_rels/slide108.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image" Target="../media/image147.pn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5" Type="http://schemas.openxmlformats.org/officeDocument/2006/relationships/notesSlide" Target="../notesSlides/notesSlide29.xml"/><Relationship Id="rId14" Type="http://schemas.openxmlformats.org/officeDocument/2006/relationships/slideLayout" Target="../slideLayouts/slideLayout1.xml"/><Relationship Id="rId13" Type="http://schemas.openxmlformats.org/officeDocument/2006/relationships/tags" Target="../tags/tag257.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6.xml"/></Relationships>
</file>

<file path=ppt/slides/_rels/slide10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62.xml"/><Relationship Id="rId4" Type="http://schemas.microsoft.com/office/2007/relationships/hdphoto" Target="../media/hdphoto3.wdp"/><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tags" Target="../tags/tag26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110.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6.xml"/><Relationship Id="rId7" Type="http://schemas.openxmlformats.org/officeDocument/2006/relationships/tags" Target="../tags/tag265.xml"/><Relationship Id="rId6" Type="http://schemas.microsoft.com/office/2007/relationships/hdphoto" Target="../media/hdphoto5.wdp"/><Relationship Id="rId5" Type="http://schemas.openxmlformats.org/officeDocument/2006/relationships/image" Target="../media/image151.png"/><Relationship Id="rId4" Type="http://schemas.microsoft.com/office/2007/relationships/hdphoto" Target="../media/hdphoto4.wdp"/><Relationship Id="rId3" Type="http://schemas.openxmlformats.org/officeDocument/2006/relationships/image" Target="../media/image150.png"/><Relationship Id="rId2" Type="http://schemas.openxmlformats.org/officeDocument/2006/relationships/tags" Target="../tags/tag264.xml"/><Relationship Id="rId1" Type="http://schemas.openxmlformats.org/officeDocument/2006/relationships/tags" Target="../tags/tag263.xml"/></Relationships>
</file>

<file path=ppt/slides/_rels/slide11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66.xml"/><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image" Target="../media/image152.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67.xml"/><Relationship Id="rId1" Type="http://schemas.openxmlformats.org/officeDocument/2006/relationships/image" Target="../media/image155.png"/></Relationships>
</file>

<file path=ppt/slides/_rels/slide113.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69.xml"/><Relationship Id="rId5" Type="http://schemas.microsoft.com/office/2007/relationships/hdphoto" Target="../media/hdphoto6.wdp"/><Relationship Id="rId4" Type="http://schemas.openxmlformats.org/officeDocument/2006/relationships/image" Target="../media/image158.png"/><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tags" Target="../tags/tag268.xml"/></Relationships>
</file>

<file path=ppt/slides/_rels/slide11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71.xml"/><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tags" Target="../tags/tag270.xml"/></Relationships>
</file>

<file path=ppt/slides/_rels/slide1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3.GIF"/><Relationship Id="rId4" Type="http://schemas.openxmlformats.org/officeDocument/2006/relationships/image" Target="../media/image162.png"/><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image" Target="../media/image15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75.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83.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5.png"/><Relationship Id="rId1" Type="http://schemas.openxmlformats.org/officeDocument/2006/relationships/tags" Target="../tags/tag8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5.xml"/><Relationship Id="rId1" Type="http://schemas.openxmlformats.org/officeDocument/2006/relationships/image" Target="../media/image36.jpe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89.xml"/><Relationship Id="rId5" Type="http://schemas.openxmlformats.org/officeDocument/2006/relationships/image" Target="../media/image38.jpeg"/><Relationship Id="rId4" Type="http://schemas.openxmlformats.org/officeDocument/2006/relationships/tags" Target="../tags/tag88.xml"/><Relationship Id="rId3" Type="http://schemas.openxmlformats.org/officeDocument/2006/relationships/image" Target="../media/image37.jpeg"/><Relationship Id="rId2" Type="http://schemas.openxmlformats.org/officeDocument/2006/relationships/tags" Target="../tags/tag87.xml"/><Relationship Id="rId1" Type="http://schemas.openxmlformats.org/officeDocument/2006/relationships/tags" Target="../tags/tag86.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0" Type="http://schemas.openxmlformats.org/officeDocument/2006/relationships/slideLayout" Target="../slideLayouts/slideLayout7.xml"/><Relationship Id="rId1" Type="http://schemas.openxmlformats.org/officeDocument/2006/relationships/tags" Target="../tags/tag9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tags" Target="../tags/tag10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s>
</file>

<file path=ppt/slides/_rels/slide38.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0" Type="http://schemas.openxmlformats.org/officeDocument/2006/relationships/slideLayout" Target="../slideLayouts/slideLayout1.xml"/><Relationship Id="rId4" Type="http://schemas.openxmlformats.org/officeDocument/2006/relationships/tags" Target="../tags/tag108.xml"/><Relationship Id="rId39" Type="http://schemas.openxmlformats.org/officeDocument/2006/relationships/image" Target="../media/image52.png"/><Relationship Id="rId38" Type="http://schemas.openxmlformats.org/officeDocument/2006/relationships/tags" Target="../tags/tag142.xml"/><Relationship Id="rId37" Type="http://schemas.openxmlformats.org/officeDocument/2006/relationships/tags" Target="../tags/tag141.xml"/><Relationship Id="rId36" Type="http://schemas.openxmlformats.org/officeDocument/2006/relationships/tags" Target="../tags/tag140.xml"/><Relationship Id="rId35" Type="http://schemas.openxmlformats.org/officeDocument/2006/relationships/tags" Target="../tags/tag139.xml"/><Relationship Id="rId34" Type="http://schemas.openxmlformats.org/officeDocument/2006/relationships/tags" Target="../tags/tag138.xml"/><Relationship Id="rId33" Type="http://schemas.openxmlformats.org/officeDocument/2006/relationships/tags" Target="../tags/tag137.xml"/><Relationship Id="rId32" Type="http://schemas.openxmlformats.org/officeDocument/2006/relationships/tags" Target="../tags/tag136.xml"/><Relationship Id="rId31" Type="http://schemas.openxmlformats.org/officeDocument/2006/relationships/tags" Target="../tags/tag135.xml"/><Relationship Id="rId30" Type="http://schemas.openxmlformats.org/officeDocument/2006/relationships/tags" Target="../tags/tag134.xml"/><Relationship Id="rId3" Type="http://schemas.openxmlformats.org/officeDocument/2006/relationships/tags" Target="../tags/tag107.xml"/><Relationship Id="rId29" Type="http://schemas.openxmlformats.org/officeDocument/2006/relationships/tags" Target="../tags/tag133.xml"/><Relationship Id="rId28" Type="http://schemas.openxmlformats.org/officeDocument/2006/relationships/tags" Target="../tags/tag132.xml"/><Relationship Id="rId27" Type="http://schemas.openxmlformats.org/officeDocument/2006/relationships/tags" Target="../tags/tag131.xml"/><Relationship Id="rId26" Type="http://schemas.openxmlformats.org/officeDocument/2006/relationships/tags" Target="../tags/tag130.xml"/><Relationship Id="rId25" Type="http://schemas.openxmlformats.org/officeDocument/2006/relationships/tags" Target="../tags/tag129.xml"/><Relationship Id="rId24" Type="http://schemas.openxmlformats.org/officeDocument/2006/relationships/tags" Target="../tags/tag128.xml"/><Relationship Id="rId23" Type="http://schemas.openxmlformats.org/officeDocument/2006/relationships/tags" Target="../tags/tag127.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tags" Target="../tags/tag124.xml"/><Relationship Id="rId2" Type="http://schemas.openxmlformats.org/officeDocument/2006/relationships/tags" Target="../tags/tag106.xml"/><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5.xml"/></Relationships>
</file>

<file path=ppt/slides/_rels/slide39.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4" Type="http://schemas.openxmlformats.org/officeDocument/2006/relationships/slideLayout" Target="../slideLayouts/slideLayout6.xml"/><Relationship Id="rId23" Type="http://schemas.openxmlformats.org/officeDocument/2006/relationships/tags" Target="../tags/tag165.xml"/><Relationship Id="rId22" Type="http://schemas.openxmlformats.org/officeDocument/2006/relationships/tags" Target="../tags/tag164.xml"/><Relationship Id="rId21" Type="http://schemas.openxmlformats.org/officeDocument/2006/relationships/tags" Target="../tags/tag163.xml"/><Relationship Id="rId20" Type="http://schemas.openxmlformats.org/officeDocument/2006/relationships/tags" Target="../tags/tag162.xml"/><Relationship Id="rId2" Type="http://schemas.openxmlformats.org/officeDocument/2006/relationships/tags" Target="../tags/tag144.xml"/><Relationship Id="rId19" Type="http://schemas.openxmlformats.org/officeDocument/2006/relationships/tags" Target="../tags/tag161.xml"/><Relationship Id="rId18" Type="http://schemas.openxmlformats.org/officeDocument/2006/relationships/tags" Target="../tags/tag160.xml"/><Relationship Id="rId17" Type="http://schemas.openxmlformats.org/officeDocument/2006/relationships/tags" Target="../tags/tag159.xml"/><Relationship Id="rId16" Type="http://schemas.openxmlformats.org/officeDocument/2006/relationships/tags" Target="../tags/tag158.xml"/><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3.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jpeg"/></Relationships>
</file>

<file path=ppt/slides/_rels/slide42.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7.xml"/><Relationship Id="rId7" Type="http://schemas.openxmlformats.org/officeDocument/2006/relationships/image" Target="../media/image63.png"/><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GIF"/><Relationship Id="rId2" Type="http://schemas.openxmlformats.org/officeDocument/2006/relationships/image" Target="../media/image58.wmf"/><Relationship Id="rId1"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6.xml"/></Relationships>
</file>

<file path=ppt/slides/_rels/slide44.xml.rels><?xml version="1.0" encoding="UTF-8" standalone="yes"?>
<Relationships xmlns="http://schemas.openxmlformats.org/package/2006/relationships"><Relationship Id="rId9" Type="http://schemas.microsoft.com/office/2007/relationships/hdphoto" Target="../media/hdphoto1.wdp"/><Relationship Id="rId8" Type="http://schemas.openxmlformats.org/officeDocument/2006/relationships/image" Target="../media/image71.png"/><Relationship Id="rId7" Type="http://schemas.openxmlformats.org/officeDocument/2006/relationships/image" Target="../media/image70.GIF"/><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GIF"/><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image" Target="../media/image72.png"/><Relationship Id="rId1" Type="http://schemas.openxmlformats.org/officeDocument/2006/relationships/image" Target="../media/image64.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7.xml"/></Relationships>
</file>

<file path=ppt/slides/_rels/slide46.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73.emf"/><Relationship Id="rId1"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GIF"/></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58.wmf"/><Relationship Id="rId3" Type="http://schemas.openxmlformats.org/officeDocument/2006/relationships/oleObject" Target="../embeddings/oleObject3.bin"/><Relationship Id="rId2" Type="http://schemas.openxmlformats.org/officeDocument/2006/relationships/image" Target="../media/image78.png"/><Relationship Id="rId1" Type="http://schemas.openxmlformats.org/officeDocument/2006/relationships/tags" Target="../tags/tag16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ags" Target="../tags/tag169.xml"/><Relationship Id="rId1" Type="http://schemas.openxmlformats.org/officeDocument/2006/relationships/image" Target="../media/image80.pn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4.jpe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8.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71.xml"/><Relationship Id="rId2" Type="http://schemas.openxmlformats.org/officeDocument/2006/relationships/image" Target="../media/image89.jpeg"/><Relationship Id="rId1" Type="http://schemas.openxmlformats.org/officeDocument/2006/relationships/tags" Target="../tags/tag170.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7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3.jpeg"/><Relationship Id="rId1" Type="http://schemas.openxmlformats.org/officeDocument/2006/relationships/image" Target="../media/image92.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tags" Target="../tags/tag174.xml"/><Relationship Id="rId2" Type="http://schemas.openxmlformats.org/officeDocument/2006/relationships/image" Target="../media/image96.jpeg"/><Relationship Id="rId1" Type="http://schemas.openxmlformats.org/officeDocument/2006/relationships/image" Target="../media/image95.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7.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8.png"/></Relationships>
</file>

<file path=ppt/slides/_rels/slide67.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7.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image" Target="../media/image101.png"/><Relationship Id="rId3" Type="http://schemas.openxmlformats.org/officeDocument/2006/relationships/slide" Target="slide7.xml"/><Relationship Id="rId2" Type="http://schemas.openxmlformats.org/officeDocument/2006/relationships/image" Target="../media/image100.jpeg"/><Relationship Id="rId1"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slide" Target="slide14.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image" Target="../media/image10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0.xml"/><Relationship Id="rId1"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82.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83.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84.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5.png"/></Relationships>
</file>

<file path=ppt/slides/_rels/slide78.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0" Type="http://schemas.openxmlformats.org/officeDocument/2006/relationships/notesSlide" Target="../notesSlides/notesSlide19.xml"/><Relationship Id="rId2" Type="http://schemas.openxmlformats.org/officeDocument/2006/relationships/tags" Target="../tags/tag186.xml"/><Relationship Id="rId19" Type="http://schemas.openxmlformats.org/officeDocument/2006/relationships/slideLayout" Target="../slideLayouts/slideLayout7.xml"/><Relationship Id="rId18" Type="http://schemas.openxmlformats.org/officeDocument/2006/relationships/tags" Target="../tags/tag202.xml"/><Relationship Id="rId17" Type="http://schemas.openxmlformats.org/officeDocument/2006/relationships/tags" Target="../tags/tag201.xml"/><Relationship Id="rId16" Type="http://schemas.openxmlformats.org/officeDocument/2006/relationships/tags" Target="../tags/tag200.xml"/><Relationship Id="rId15" Type="http://schemas.openxmlformats.org/officeDocument/2006/relationships/tags" Target="../tags/tag199.xml"/><Relationship Id="rId14" Type="http://schemas.openxmlformats.org/officeDocument/2006/relationships/tags" Target="../tags/tag198.xml"/><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tags" Target="../tags/tag20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eg"/></Relationships>
</file>

<file path=ppt/slides/_rels/slide8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tags" Target="../tags/tag207.xml"/><Relationship Id="rId4" Type="http://schemas.openxmlformats.org/officeDocument/2006/relationships/image" Target="../media/image110.png"/><Relationship Id="rId3" Type="http://schemas.openxmlformats.org/officeDocument/2006/relationships/tags" Target="../tags/tag206.xml"/><Relationship Id="rId2" Type="http://schemas.openxmlformats.org/officeDocument/2006/relationships/image" Target="../media/image109.png"/><Relationship Id="rId1" Type="http://schemas.openxmlformats.org/officeDocument/2006/relationships/tags" Target="../tags/tag205.xml"/></Relationships>
</file>

<file path=ppt/slides/_rels/slide82.xml.rels><?xml version="1.0" encoding="UTF-8" standalone="yes"?>
<Relationships xmlns="http://schemas.openxmlformats.org/package/2006/relationships"><Relationship Id="rId9" Type="http://schemas.openxmlformats.org/officeDocument/2006/relationships/vmlDrawing" Target="../drawings/vmlDrawing4.vml"/><Relationship Id="rId8" Type="http://schemas.openxmlformats.org/officeDocument/2006/relationships/slideLayout" Target="../slideLayouts/slideLayout7.xml"/><Relationship Id="rId7" Type="http://schemas.openxmlformats.org/officeDocument/2006/relationships/tags" Target="../tags/tag210.xml"/><Relationship Id="rId6" Type="http://schemas.openxmlformats.org/officeDocument/2006/relationships/image" Target="../media/image111.png"/><Relationship Id="rId5" Type="http://schemas.openxmlformats.org/officeDocument/2006/relationships/oleObject" Target="../embeddings/oleObject4.bin"/><Relationship Id="rId4" Type="http://schemas.openxmlformats.org/officeDocument/2006/relationships/image" Target="../media/image110.png"/><Relationship Id="rId3" Type="http://schemas.openxmlformats.org/officeDocument/2006/relationships/tags" Target="../tags/tag209.xml"/><Relationship Id="rId2" Type="http://schemas.openxmlformats.org/officeDocument/2006/relationships/image" Target="../media/image109.png"/><Relationship Id="rId10" Type="http://schemas.openxmlformats.org/officeDocument/2006/relationships/notesSlide" Target="../notesSlides/notesSlide21.xml"/><Relationship Id="rId1" Type="http://schemas.openxmlformats.org/officeDocument/2006/relationships/tags" Target="../tags/tag208.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3.png"/><Relationship Id="rId1" Type="http://schemas.openxmlformats.org/officeDocument/2006/relationships/image" Target="../media/image11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9" Type="http://schemas.openxmlformats.org/officeDocument/2006/relationships/slideLayout" Target="../slideLayouts/slideLayout7.xml"/><Relationship Id="rId18" Type="http://schemas.openxmlformats.org/officeDocument/2006/relationships/tags" Target="../tags/tag228.xml"/><Relationship Id="rId17" Type="http://schemas.openxmlformats.org/officeDocument/2006/relationships/tags" Target="../tags/tag227.xml"/><Relationship Id="rId16" Type="http://schemas.openxmlformats.org/officeDocument/2006/relationships/tags" Target="../tags/tag226.xml"/><Relationship Id="rId15" Type="http://schemas.openxmlformats.org/officeDocument/2006/relationships/tags" Target="../tags/tag225.xml"/><Relationship Id="rId14" Type="http://schemas.openxmlformats.org/officeDocument/2006/relationships/tags" Target="../tags/tag224.xml"/><Relationship Id="rId13" Type="http://schemas.openxmlformats.org/officeDocument/2006/relationships/tags" Target="../tags/tag223.xml"/><Relationship Id="rId12" Type="http://schemas.openxmlformats.org/officeDocument/2006/relationships/tags" Target="../tags/tag222.xml"/><Relationship Id="rId11" Type="http://schemas.openxmlformats.org/officeDocument/2006/relationships/tags" Target="../tags/tag221.xml"/><Relationship Id="rId10" Type="http://schemas.openxmlformats.org/officeDocument/2006/relationships/tags" Target="../tags/tag220.xml"/><Relationship Id="rId1" Type="http://schemas.openxmlformats.org/officeDocument/2006/relationships/tags" Target="../tags/tag211.xml"/></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29.xml"/><Relationship Id="rId2" Type="http://schemas.openxmlformats.org/officeDocument/2006/relationships/image" Target="../media/image115.jpeg"/><Relationship Id="rId1" Type="http://schemas.openxmlformats.org/officeDocument/2006/relationships/image" Target="../media/image114.jpeg"/></Relationships>
</file>

<file path=ppt/slides/_rels/slide8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30.xml"/><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1.xml"/></Relationships>
</file>

<file path=ppt/slides/_rels/slide91.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tags" Target="../tags/tag232.xml"/><Relationship Id="rId1" Type="http://schemas.openxmlformats.org/officeDocument/2006/relationships/image" Target="../media/image119.png"/></Relationships>
</file>

<file path=ppt/slides/_rels/slide92.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image" Target="../media/image125.png"/><Relationship Id="rId7" Type="http://schemas.openxmlformats.org/officeDocument/2006/relationships/tags" Target="../tags/tag234.xml"/><Relationship Id="rId6" Type="http://schemas.openxmlformats.org/officeDocument/2006/relationships/image" Target="../media/image124.png"/><Relationship Id="rId5" Type="http://schemas.openxmlformats.org/officeDocument/2006/relationships/tags" Target="../tags/tag233.xml"/><Relationship Id="rId4" Type="http://schemas.openxmlformats.org/officeDocument/2006/relationships/image" Target="../media/image123.png"/><Relationship Id="rId3" Type="http://schemas.openxmlformats.org/officeDocument/2006/relationships/image" Target="../media/image122.jpeg"/><Relationship Id="rId2" Type="http://schemas.openxmlformats.org/officeDocument/2006/relationships/image" Target="../media/image121.png"/><Relationship Id="rId18" Type="http://schemas.openxmlformats.org/officeDocument/2006/relationships/notesSlide" Target="../notesSlides/notesSlide24.xml"/><Relationship Id="rId17" Type="http://schemas.openxmlformats.org/officeDocument/2006/relationships/slideLayout" Target="../slideLayouts/slideLayout2.xml"/><Relationship Id="rId16" Type="http://schemas.openxmlformats.org/officeDocument/2006/relationships/image" Target="../media/image129.png"/><Relationship Id="rId15" Type="http://schemas.openxmlformats.org/officeDocument/2006/relationships/tags" Target="../tags/tag238.xml"/><Relationship Id="rId14" Type="http://schemas.openxmlformats.org/officeDocument/2006/relationships/image" Target="../media/image128.png"/><Relationship Id="rId13" Type="http://schemas.openxmlformats.org/officeDocument/2006/relationships/tags" Target="../tags/tag237.xml"/><Relationship Id="rId12" Type="http://schemas.openxmlformats.org/officeDocument/2006/relationships/image" Target="../media/image127.png"/><Relationship Id="rId11" Type="http://schemas.openxmlformats.org/officeDocument/2006/relationships/tags" Target="../tags/tag236.xml"/><Relationship Id="rId10" Type="http://schemas.openxmlformats.org/officeDocument/2006/relationships/image" Target="../media/image126.png"/><Relationship Id="rId1" Type="http://schemas.openxmlformats.org/officeDocument/2006/relationships/image" Target="../media/image120.jpeg"/></Relationships>
</file>

<file path=ppt/slides/_rels/slide93.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image" Target="../media/image134.wmf"/><Relationship Id="rId4" Type="http://schemas.openxmlformats.org/officeDocument/2006/relationships/image" Target="../media/image133.png"/><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0.xml"/><Relationship Id="rId1" Type="http://schemas.openxmlformats.org/officeDocument/2006/relationships/tags" Target="../tags/tag239.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
          <p:cNvPicPr>
            <a:picLocks noChangeAspect="1"/>
          </p:cNvPicPr>
          <p:nvPr/>
        </p:nvPicPr>
        <p:blipFill>
          <a:blip r:embed="rId1" cstate="print"/>
          <a:srcRect t="33798"/>
          <a:stretch>
            <a:fillRect/>
          </a:stretch>
        </p:blipFill>
        <p:spPr>
          <a:xfrm>
            <a:off x="0" y="673735"/>
            <a:ext cx="12192000" cy="5510530"/>
          </a:xfrm>
          <a:prstGeom prst="rect">
            <a:avLst/>
          </a:prstGeom>
        </p:spPr>
      </p:pic>
      <p:pic>
        <p:nvPicPr>
          <p:cNvPr id="5" name="图片 4"/>
          <p:cNvPicPr>
            <a:picLocks noChangeAspect="1"/>
          </p:cNvPicPr>
          <p:nvPr/>
        </p:nvPicPr>
        <p:blipFill>
          <a:blip r:embed="rId2"/>
          <a:stretch>
            <a:fillRect/>
          </a:stretch>
        </p:blipFill>
        <p:spPr>
          <a:xfrm>
            <a:off x="86995" y="895350"/>
            <a:ext cx="3596640" cy="4782820"/>
          </a:xfrm>
          <a:prstGeom prst="rect">
            <a:avLst/>
          </a:prstGeom>
          <a:ln w="28575" cmpd="sng">
            <a:solidFill>
              <a:schemeClr val="accent1">
                <a:shade val="50000"/>
              </a:schemeClr>
            </a:solidFill>
            <a:prstDash val="solid"/>
          </a:ln>
        </p:spPr>
      </p:pic>
      <p:sp>
        <p:nvSpPr>
          <p:cNvPr id="7" name="文本框 6145"/>
          <p:cNvSpPr txBox="1"/>
          <p:nvPr/>
        </p:nvSpPr>
        <p:spPr>
          <a:xfrm>
            <a:off x="3895725" y="2551430"/>
            <a:ext cx="8129905" cy="1755775"/>
          </a:xfrm>
          <a:prstGeom prst="rect">
            <a:avLst/>
          </a:prstGeom>
          <a:solidFill>
            <a:schemeClr val="bg1"/>
          </a:solidFill>
          <a:ln w="76200" cap="flat" cmpd="sng">
            <a:solidFill>
              <a:srgbClr val="FFCC00"/>
            </a:solidFill>
            <a:prstDash val="solid"/>
            <a:miter/>
            <a:headEnd type="none" w="med" len="med"/>
            <a:tailEnd type="none" w="med" len="med"/>
          </a:ln>
        </p:spPr>
        <p:txBody>
          <a:bodyPr wrap="square" lIns="90170" tIns="46990" rIns="90170" bIns="46990" anchor="t" anchorCtr="0">
            <a:spAutoFit/>
          </a:bodyPr>
          <a:p>
            <a:pPr marL="0" marR="0" lvl="0" indent="0" algn="ctr" defTabSz="914400" rtl="0" fontAlgn="auto">
              <a:lnSpc>
                <a:spcPct val="100000"/>
              </a:lnSpc>
              <a:spcBef>
                <a:spcPts val="0"/>
              </a:spcBef>
              <a:spcAft>
                <a:spcPts val="0"/>
              </a:spcAft>
              <a:buClrTx/>
              <a:buSzTx/>
              <a:buFontTx/>
              <a:buNone/>
              <a:defRPr/>
            </a:pPr>
            <a:r>
              <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rPr>
              <a:t>高一期末历史总复习</a:t>
            </a:r>
            <a:endPar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endParaRPr>
          </a:p>
          <a:p>
            <a:pPr marL="0" marR="0" lvl="0" indent="0" algn="ctr" defTabSz="914400" rtl="0" fontAlgn="auto">
              <a:lnSpc>
                <a:spcPct val="100000"/>
              </a:lnSpc>
              <a:spcBef>
                <a:spcPts val="0"/>
              </a:spcBef>
              <a:spcAft>
                <a:spcPts val="0"/>
              </a:spcAft>
              <a:buClrTx/>
              <a:buSzTx/>
              <a:buFontTx/>
              <a:buNone/>
              <a:defRPr/>
            </a:pPr>
            <a:r>
              <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rPr>
              <a:t>备课人：高一历史科组</a:t>
            </a:r>
            <a:endPar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117850" y="5237480"/>
            <a:ext cx="9074150" cy="1579245"/>
          </a:xfrm>
          <a:prstGeom prst="rect">
            <a:avLst/>
          </a:prstGeom>
          <a:solidFill>
            <a:schemeClr val="accent1">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8975" name="矩形 168974"/>
          <p:cNvSpPr/>
          <p:nvPr/>
        </p:nvSpPr>
        <p:spPr>
          <a:xfrm>
            <a:off x="96120" y="2533015"/>
            <a:ext cx="530225"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l"/>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希腊城邦</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68976" name="矩形 168975"/>
          <p:cNvSpPr/>
          <p:nvPr/>
        </p:nvSpPr>
        <p:spPr>
          <a:xfrm>
            <a:off x="815340" y="2413000"/>
            <a:ext cx="2520315" cy="460375"/>
          </a:xfrm>
          <a:prstGeom prst="rect">
            <a:avLst/>
          </a:prstGeom>
          <a:noFill/>
          <a:ln w="9525">
            <a:noFill/>
          </a:ln>
        </p:spPr>
        <p:txBody>
          <a:bodyPr wrap="square">
            <a:spAutoFit/>
          </a:bodyPr>
          <a:lstStyle/>
          <a:p>
            <a:pPr algn="l" eaLnBrk="0" hangingPunct="0"/>
            <a:r>
              <a:rPr lang="en-US" altLang="zh-CN" sz="2400" b="1" dirty="0">
                <a:solidFill>
                  <a:srgbClr val="FF0000"/>
                </a:solidFill>
                <a:latin typeface="黑体" panose="02010609060101010101" pitchFamily="2" charset="-122"/>
                <a:ea typeface="黑体" panose="02010609060101010101" pitchFamily="2" charset="-122"/>
              </a:rPr>
              <a:t>3.</a:t>
            </a:r>
            <a:r>
              <a:rPr lang="zh-CN" altLang="en-US" sz="2400" b="1" dirty="0">
                <a:solidFill>
                  <a:srgbClr val="FF0000"/>
                </a:solidFill>
                <a:latin typeface="黑体" panose="02010609060101010101" pitchFamily="2" charset="-122"/>
                <a:ea typeface="黑体" panose="02010609060101010101" pitchFamily="2" charset="-122"/>
              </a:rPr>
              <a:t>著名城邦</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168979" name="矩形 168978"/>
          <p:cNvSpPr/>
          <p:nvPr/>
        </p:nvSpPr>
        <p:spPr>
          <a:xfrm>
            <a:off x="1525588" y="2873375"/>
            <a:ext cx="1873250" cy="460375"/>
          </a:xfrm>
          <a:prstGeom prst="rect">
            <a:avLst/>
          </a:prstGeom>
          <a:noFill/>
          <a:ln w="9525">
            <a:noFill/>
          </a:ln>
        </p:spPr>
        <p:txBody>
          <a:bodyPr>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1</a:t>
            </a:r>
            <a:r>
              <a:rPr lang="zh-CN" altLang="en-US" sz="2400" b="1" dirty="0">
                <a:solidFill>
                  <a:srgbClr val="FF0000"/>
                </a:solidFill>
                <a:latin typeface="宋体" panose="02010600030101010101" pitchFamily="2" charset="-122"/>
                <a:ea typeface="宋体" panose="02010600030101010101" pitchFamily="2" charset="-122"/>
              </a:rPr>
              <a:t>）全盛：</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68980" name="矩形 168979"/>
          <p:cNvSpPr/>
          <p:nvPr/>
        </p:nvSpPr>
        <p:spPr>
          <a:xfrm>
            <a:off x="3292328" y="3348845"/>
            <a:ext cx="835025" cy="1446550"/>
          </a:xfrm>
          <a:prstGeom prst="rect">
            <a:avLst/>
          </a:prstGeom>
          <a:solidFill>
            <a:schemeClr val="accent4">
              <a:lumMod val="40000"/>
              <a:lumOff val="60000"/>
            </a:schemeClr>
          </a:solidFill>
          <a:ln w="9525">
            <a:noFill/>
          </a:ln>
        </p:spPr>
        <p:txBody>
          <a:bodyPr wrap="square">
            <a:spAutoFit/>
          </a:bodyPr>
          <a:lstStyle/>
          <a:p>
            <a:pPr algn="ctr" eaLnBrk="0" hangingPunct="0"/>
            <a:r>
              <a:rPr lang="zh-CN" altLang="en-US" sz="2200" b="1" dirty="0">
                <a:solidFill>
                  <a:srgbClr val="FF0000"/>
                </a:solidFill>
                <a:latin typeface="黑体" panose="02010609060101010101" pitchFamily="2" charset="-122"/>
                <a:ea typeface="黑体" panose="02010609060101010101" pitchFamily="2" charset="-122"/>
              </a:rPr>
              <a:t>完善民主运行机制</a:t>
            </a:r>
            <a:endParaRPr lang="zh-CN" altLang="en-US" sz="2200" b="1" dirty="0">
              <a:solidFill>
                <a:srgbClr val="FF0000"/>
              </a:solidFill>
              <a:latin typeface="黑体" panose="02010609060101010101" pitchFamily="2" charset="-122"/>
              <a:ea typeface="黑体" panose="02010609060101010101" pitchFamily="2" charset="-122"/>
            </a:endParaRPr>
          </a:p>
        </p:txBody>
      </p:sp>
      <p:sp>
        <p:nvSpPr>
          <p:cNvPr id="168983" name="矩形 168982"/>
          <p:cNvSpPr/>
          <p:nvPr/>
        </p:nvSpPr>
        <p:spPr>
          <a:xfrm>
            <a:off x="3220085" y="2855595"/>
            <a:ext cx="6572885" cy="445135"/>
          </a:xfrm>
          <a:prstGeom prst="rect">
            <a:avLst/>
          </a:prstGeom>
          <a:solidFill>
            <a:srgbClr val="FFFF00"/>
          </a:solidFill>
          <a:ln w="15875" cap="flat" cmpd="sng">
            <a:solidFill>
              <a:srgbClr val="FFFF00"/>
            </a:solidFill>
            <a:prstDash val="solid"/>
            <a:miter/>
            <a:headEnd type="none" w="med" len="med"/>
            <a:tailEnd type="none" w="med" len="med"/>
          </a:ln>
        </p:spPr>
        <p:txBody>
          <a:bodyPr wrap="square">
            <a:spAutoFit/>
          </a:bodyPr>
          <a:lstStyle/>
          <a:p>
            <a:pPr algn="ctr"/>
            <a:r>
              <a:rPr lang="zh-CN" altLang="en-US" sz="2300" b="0" dirty="0">
                <a:solidFill>
                  <a:srgbClr val="FF0000"/>
                </a:solidFill>
                <a:effectLst/>
                <a:latin typeface="黑体" panose="02010609060101010101" pitchFamily="2" charset="-122"/>
                <a:ea typeface="黑体" panose="02010609060101010101" pitchFamily="2" charset="-122"/>
              </a:rPr>
              <a:t>前</a:t>
            </a:r>
            <a:r>
              <a:rPr lang="en-US" altLang="zh-CN" sz="2300" b="0" dirty="0">
                <a:solidFill>
                  <a:srgbClr val="FF0000"/>
                </a:solidFill>
                <a:effectLst/>
                <a:latin typeface="黑体" panose="02010609060101010101" pitchFamily="2" charset="-122"/>
                <a:ea typeface="黑体" panose="02010609060101010101" pitchFamily="2" charset="-122"/>
              </a:rPr>
              <a:t>5C</a:t>
            </a:r>
            <a:r>
              <a:rPr lang="zh-CN" altLang="en-US" sz="2300" b="0" dirty="0">
                <a:solidFill>
                  <a:srgbClr val="FF0000"/>
                </a:solidFill>
                <a:effectLst/>
                <a:latin typeface="黑体" panose="02010609060101010101" pitchFamily="2" charset="-122"/>
                <a:ea typeface="黑体" panose="02010609060101010101" pitchFamily="2" charset="-122"/>
              </a:rPr>
              <a:t>，</a:t>
            </a:r>
            <a:r>
              <a:rPr lang="zh-CN" altLang="en-US" sz="2300" b="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伯里克利</a:t>
            </a:r>
            <a:r>
              <a:rPr lang="en-US" altLang="zh-CN" sz="23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a:t>
            </a:r>
            <a:r>
              <a:rPr lang="zh-CN" altLang="en-US" sz="23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奴隶制</a:t>
            </a:r>
            <a:r>
              <a:rPr lang="zh-CN" altLang="en-US" sz="2300" b="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民主政治发展到高峰</a:t>
            </a:r>
            <a:endParaRPr lang="zh-CN" altLang="en-US" sz="2300" b="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68984" name="矩形 168983"/>
          <p:cNvSpPr/>
          <p:nvPr/>
        </p:nvSpPr>
        <p:spPr>
          <a:xfrm>
            <a:off x="4267053" y="3256453"/>
            <a:ext cx="6892925" cy="1647825"/>
          </a:xfrm>
          <a:prstGeom prst="rect">
            <a:avLst/>
          </a:prstGeom>
          <a:noFill/>
          <a:ln w="9525">
            <a:noFill/>
          </a:ln>
        </p:spPr>
        <p:txBody>
          <a:bodyPr wrap="square" anchor="ctr">
            <a:spAutoFit/>
          </a:bodyPr>
          <a:lstStyle/>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①</a:t>
            </a:r>
            <a:r>
              <a:rPr lang="zh-CN" altLang="en-US" sz="2300" b="1" dirty="0">
                <a:solidFill>
                  <a:srgbClr val="032AF3"/>
                </a:solidFill>
                <a:latin typeface="楷体" panose="02010609060101010101" charset="-122"/>
                <a:ea typeface="楷体" panose="02010609060101010101" charset="-122"/>
                <a:cs typeface="楷体" panose="02010609060101010101" charset="-122"/>
              </a:rPr>
              <a:t>扩大公民的权力，公职人员从公民中</a:t>
            </a:r>
            <a:r>
              <a:rPr lang="zh-CN" altLang="en-US" sz="2300" b="1" u="sng" dirty="0">
                <a:solidFill>
                  <a:srgbClr val="FF0000"/>
                </a:solidFill>
                <a:latin typeface="楷体" panose="02010609060101010101" charset="-122"/>
                <a:ea typeface="楷体" panose="02010609060101010101" charset="-122"/>
                <a:cs typeface="楷体" panose="02010609060101010101" charset="-122"/>
              </a:rPr>
              <a:t>抽签</a:t>
            </a:r>
            <a:r>
              <a:rPr lang="zh-CN" altLang="en-US" sz="2300" b="1" dirty="0">
                <a:solidFill>
                  <a:srgbClr val="032AF3"/>
                </a:solidFill>
                <a:latin typeface="楷体" panose="02010609060101010101" charset="-122"/>
                <a:ea typeface="楷体" panose="02010609060101010101" charset="-122"/>
                <a:cs typeface="楷体" panose="02010609060101010101" charset="-122"/>
              </a:rPr>
              <a:t>产生</a:t>
            </a:r>
            <a:r>
              <a:rPr lang="zh-CN" altLang="en-US" sz="2300" b="1" dirty="0">
                <a:solidFill>
                  <a:schemeClr val="tx1"/>
                </a:solidFill>
                <a:latin typeface="楷体" panose="02010609060101010101" charset="-122"/>
                <a:ea typeface="楷体" panose="02010609060101010101" charset="-122"/>
                <a:cs typeface="楷体" panose="02010609060101010101" charset="-122"/>
              </a:rPr>
              <a:t>；</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②</a:t>
            </a:r>
            <a:r>
              <a:rPr lang="en-US" altLang="zh-CN" sz="2300" b="1" dirty="0">
                <a:solidFill>
                  <a:srgbClr val="032AF3"/>
                </a:solidFill>
                <a:latin typeface="楷体" panose="02010609060101010101" charset="-122"/>
                <a:ea typeface="楷体" panose="02010609060101010101" charset="-122"/>
                <a:cs typeface="楷体" panose="02010609060101010101" charset="-122"/>
                <a:sym typeface="+mn-ea"/>
              </a:rPr>
              <a:t>10</a:t>
            </a:r>
            <a:r>
              <a:rPr lang="zh-CN" altLang="en-US" sz="2300" b="1" dirty="0">
                <a:solidFill>
                  <a:srgbClr val="032AF3"/>
                </a:solidFill>
                <a:latin typeface="楷体" panose="02010609060101010101" charset="-122"/>
                <a:ea typeface="楷体" panose="02010609060101010101" charset="-122"/>
                <a:cs typeface="楷体" panose="02010609060101010101" charset="-122"/>
                <a:sym typeface="+mn-ea"/>
              </a:rPr>
              <a:t>个主席团</a:t>
            </a:r>
            <a:r>
              <a:rPr lang="zh-CN" altLang="en-US" sz="2300" b="1" dirty="0">
                <a:solidFill>
                  <a:srgbClr val="FF0000"/>
                </a:solidFill>
                <a:latin typeface="楷体" panose="02010609060101010101" charset="-122"/>
                <a:ea typeface="楷体" panose="02010609060101010101" charset="-122"/>
                <a:cs typeface="楷体" panose="02010609060101010101" charset="-122"/>
                <a:sym typeface="+mn-ea"/>
              </a:rPr>
              <a:t>轮流主持</a:t>
            </a:r>
            <a:r>
              <a:rPr lang="zh-CN" altLang="en-US" sz="2300" b="1" dirty="0">
                <a:solidFill>
                  <a:srgbClr val="032AF3"/>
                </a:solidFill>
                <a:latin typeface="楷体" panose="02010609060101010101" charset="-122"/>
                <a:ea typeface="楷体" panose="02010609060101010101" charset="-122"/>
                <a:cs typeface="楷体" panose="02010609060101010101" charset="-122"/>
                <a:sym typeface="+mn-ea"/>
              </a:rPr>
              <a:t>城邦日常事务</a:t>
            </a:r>
            <a:r>
              <a:rPr lang="zh-CN" altLang="en-US" sz="2300" b="1" dirty="0">
                <a:solidFill>
                  <a:schemeClr val="tx1"/>
                </a:solidFill>
                <a:latin typeface="楷体" panose="02010609060101010101" charset="-122"/>
                <a:ea typeface="楷体" panose="02010609060101010101" charset="-122"/>
                <a:cs typeface="楷体" panose="02010609060101010101" charset="-122"/>
              </a:rPr>
              <a:t>；</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③</a:t>
            </a:r>
            <a:r>
              <a:rPr lang="zh-CN" altLang="en-US" sz="2300" b="1" u="sng" dirty="0">
                <a:solidFill>
                  <a:srgbClr val="FF0000"/>
                </a:solidFill>
                <a:effectLst>
                  <a:outerShdw blurRad="38100" dist="38100" dir="2700000">
                    <a:srgbClr val="C0C0C0"/>
                  </a:outerShdw>
                </a:effectLst>
                <a:latin typeface="楷体" panose="02010609060101010101" charset="-122"/>
                <a:ea typeface="楷体" panose="02010609060101010101" charset="-122"/>
                <a:cs typeface="楷体" panose="02010609060101010101" charset="-122"/>
                <a:sym typeface="+mn-ea"/>
              </a:rPr>
              <a:t>公民大会是最高的权力机构；</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④</a:t>
            </a:r>
            <a:r>
              <a:rPr lang="zh-CN" altLang="en-US" sz="2300" b="1" dirty="0">
                <a:solidFill>
                  <a:srgbClr val="032AF3"/>
                </a:solidFill>
                <a:latin typeface="楷体" panose="02010609060101010101" charset="-122"/>
                <a:ea typeface="楷体" panose="02010609060101010101" charset="-122"/>
                <a:cs typeface="楷体" panose="02010609060101010101" charset="-122"/>
                <a:sym typeface="+mn-ea"/>
              </a:rPr>
              <a:t>保证贫穷公民参政议政，</a:t>
            </a:r>
            <a:r>
              <a:rPr lang="zh-CN" altLang="en-US" sz="2300" b="1" dirty="0">
                <a:solidFill>
                  <a:srgbClr val="032AF3"/>
                </a:solidFill>
                <a:latin typeface="楷体" panose="02010609060101010101" charset="-122"/>
                <a:ea typeface="楷体" panose="02010609060101010101" charset="-122"/>
                <a:cs typeface="楷体" panose="02010609060101010101" charset="-122"/>
              </a:rPr>
              <a:t>建立</a:t>
            </a:r>
            <a:r>
              <a:rPr lang="zh-CN" altLang="en-US" sz="2300" b="1" u="sng" dirty="0">
                <a:solidFill>
                  <a:srgbClr val="FF0000"/>
                </a:solidFill>
                <a:effectLst>
                  <a:outerShdw blurRad="38100" dist="38100" dir="2700000">
                    <a:srgbClr val="C0C0C0"/>
                  </a:outerShdw>
                </a:effectLst>
                <a:latin typeface="楷体" panose="02010609060101010101" charset="-122"/>
                <a:ea typeface="楷体" panose="02010609060101010101" charset="-122"/>
                <a:cs typeface="楷体" panose="02010609060101010101" charset="-122"/>
              </a:rPr>
              <a:t>津贴制度</a:t>
            </a:r>
            <a:r>
              <a:rPr lang="zh-CN" altLang="en-US" sz="2300" b="1" dirty="0">
                <a:solidFill>
                  <a:schemeClr val="tx1"/>
                </a:solidFill>
                <a:latin typeface="楷体" panose="02010609060101010101" charset="-122"/>
                <a:ea typeface="楷体" panose="02010609060101010101" charset="-122"/>
                <a:cs typeface="楷体" panose="02010609060101010101" charset="-122"/>
              </a:rPr>
              <a:t>。</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p:txBody>
      </p:sp>
      <p:grpSp>
        <p:nvGrpSpPr>
          <p:cNvPr id="169027" name="组合 169026"/>
          <p:cNvGrpSpPr/>
          <p:nvPr/>
        </p:nvGrpSpPr>
        <p:grpSpPr>
          <a:xfrm>
            <a:off x="3139758" y="6035039"/>
            <a:ext cx="9209088" cy="830263"/>
            <a:chOff x="1166" y="3378"/>
            <a:chExt cx="5801" cy="523"/>
          </a:xfrm>
        </p:grpSpPr>
        <p:sp>
          <p:nvSpPr>
            <p:cNvPr id="168987" name="椭圆 168986"/>
            <p:cNvSpPr/>
            <p:nvPr/>
          </p:nvSpPr>
          <p:spPr>
            <a:xfrm>
              <a:off x="1184" y="3378"/>
              <a:ext cx="470" cy="294"/>
            </a:xfrm>
            <a:prstGeom prst="ellipse">
              <a:avLst/>
            </a:prstGeom>
            <a:solidFill>
              <a:srgbClr val="FFCC99"/>
            </a:solidFill>
            <a:ln w="9525">
              <a:noFill/>
            </a:ln>
          </p:spPr>
          <p:txBody>
            <a:bodyPr/>
            <a:lstStyle/>
            <a:p>
              <a:endParaRPr lang="zh-CN" altLang="en-US" sz="2400"/>
            </a:p>
          </p:txBody>
        </p:sp>
        <p:sp>
          <p:nvSpPr>
            <p:cNvPr id="168988" name="矩形 168987"/>
            <p:cNvSpPr/>
            <p:nvPr/>
          </p:nvSpPr>
          <p:spPr>
            <a:xfrm>
              <a:off x="1166" y="3378"/>
              <a:ext cx="5801" cy="523"/>
            </a:xfrm>
            <a:prstGeom prst="rect">
              <a:avLst/>
            </a:prstGeom>
            <a:noFill/>
            <a:ln w="9525">
              <a:noFill/>
            </a:ln>
          </p:spPr>
          <p:txBody>
            <a:bodyPr wrap="none" anchor="t">
              <a:spAutoFit/>
            </a:bodyPr>
            <a:lstStyle/>
            <a:p>
              <a:pPr algn="l" eaLnBrk="0" hangingPunct="0">
                <a:buClrTx/>
                <a:buSzTx/>
                <a:buNone/>
              </a:pPr>
              <a:r>
                <a:rPr lang="zh-CN" altLang="en-US" sz="2400" b="1" dirty="0">
                  <a:solidFill>
                    <a:srgbClr val="032AF3"/>
                  </a:solidFill>
                  <a:latin typeface="黑体" panose="02010609060101010101" pitchFamily="2" charset="-122"/>
                  <a:ea typeface="黑体" panose="02010609060101010101" pitchFamily="2" charset="-122"/>
                </a:rPr>
                <a:t>消极</a:t>
              </a:r>
              <a:r>
                <a:rPr lang="zh-CN" altLang="en-US" sz="2400" dirty="0">
                  <a:latin typeface="楷体_GB2312" panose="02010609030101010101" charset="-122"/>
                  <a:ea typeface="楷体_GB2312" panose="02010609030101010101" charset="-122"/>
                </a:rPr>
                <a:t> </a:t>
              </a:r>
              <a:r>
                <a:rPr lang="zh-CN" altLang="en-US" sz="2400" b="1" dirty="0">
                  <a:solidFill>
                    <a:srgbClr val="FF0000"/>
                  </a:solidFill>
                  <a:latin typeface="楷体" panose="02010609060101010101" charset="-122"/>
                  <a:ea typeface="楷体" panose="02010609060101010101" charset="-122"/>
                  <a:cs typeface="楷体" panose="02010609060101010101" charset="-122"/>
                </a:rPr>
                <a:t>是成年男性公民的民主，是建立在奴隶制基础上的民主政治，</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a:p>
              <a:pPr algn="l" eaLnBrk="0" hangingPunct="0">
                <a:buClrTx/>
                <a:buSzTx/>
                <a:buNone/>
              </a:pPr>
              <a:r>
                <a:rPr lang="zh-CN" altLang="en-US" sz="2400" b="1" dirty="0">
                  <a:solidFill>
                    <a:srgbClr val="FF0000"/>
                  </a:solidFill>
                  <a:latin typeface="楷体" panose="02010609060101010101" charset="-122"/>
                  <a:ea typeface="楷体" panose="02010609060101010101" charset="-122"/>
                  <a:cs typeface="楷体" panose="02010609060101010101" charset="-122"/>
                </a:rPr>
                <a:t>     是少数人的民主。</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p:txBody>
        </p:sp>
      </p:grpSp>
      <p:grpSp>
        <p:nvGrpSpPr>
          <p:cNvPr id="169028" name="组合 169027"/>
          <p:cNvGrpSpPr/>
          <p:nvPr/>
        </p:nvGrpSpPr>
        <p:grpSpPr>
          <a:xfrm>
            <a:off x="3159443" y="5279073"/>
            <a:ext cx="8699500" cy="833438"/>
            <a:chOff x="528" y="4065"/>
            <a:chExt cx="5480" cy="525"/>
          </a:xfrm>
        </p:grpSpPr>
        <p:sp>
          <p:nvSpPr>
            <p:cNvPr id="168990" name="椭圆 168989"/>
            <p:cNvSpPr/>
            <p:nvPr/>
          </p:nvSpPr>
          <p:spPr>
            <a:xfrm>
              <a:off x="528" y="4065"/>
              <a:ext cx="499" cy="272"/>
            </a:xfrm>
            <a:prstGeom prst="ellipse">
              <a:avLst/>
            </a:prstGeom>
            <a:solidFill>
              <a:srgbClr val="FFCC99"/>
            </a:solidFill>
            <a:ln w="9525">
              <a:noFill/>
            </a:ln>
          </p:spPr>
          <p:txBody>
            <a:bodyPr/>
            <a:lstStyle/>
            <a:p>
              <a:endParaRPr lang="zh-CN" altLang="en-US" sz="2400"/>
            </a:p>
          </p:txBody>
        </p:sp>
        <p:sp>
          <p:nvSpPr>
            <p:cNvPr id="168991" name="矩形 168990"/>
            <p:cNvSpPr/>
            <p:nvPr/>
          </p:nvSpPr>
          <p:spPr>
            <a:xfrm>
              <a:off x="533" y="4067"/>
              <a:ext cx="5475" cy="523"/>
            </a:xfrm>
            <a:prstGeom prst="rect">
              <a:avLst/>
            </a:prstGeom>
            <a:noFill/>
            <a:ln w="9525">
              <a:noFill/>
            </a:ln>
          </p:spPr>
          <p:txBody>
            <a:bodyPr wrap="none" anchor="t">
              <a:spAutoFit/>
            </a:bodyPr>
            <a:lstStyle/>
            <a:p>
              <a:pPr algn="l" eaLnBrk="0" hangingPunct="0"/>
              <a:r>
                <a:rPr lang="zh-CN" altLang="en-US" sz="2400" b="1" dirty="0">
                  <a:solidFill>
                    <a:srgbClr val="032AF3"/>
                  </a:solidFill>
                  <a:latin typeface="黑体" panose="02010609060101010101" pitchFamily="2" charset="-122"/>
                  <a:ea typeface="黑体" panose="02010609060101010101" pitchFamily="2" charset="-122"/>
                </a:rPr>
                <a:t>积极</a:t>
              </a:r>
              <a:r>
                <a:rPr lang="zh-CN" altLang="en-US" sz="2400" dirty="0">
                  <a:latin typeface="楷体_GB2312" panose="02010609030101010101" charset="-122"/>
                  <a:ea typeface="楷体_GB2312" panose="02010609030101010101" charset="-122"/>
                </a:rPr>
                <a:t> </a:t>
              </a:r>
              <a:r>
                <a:rPr lang="zh-CN" altLang="en-US" sz="2400" b="1" dirty="0">
                  <a:solidFill>
                    <a:srgbClr val="FF0000"/>
                  </a:solidFill>
                  <a:latin typeface="楷体" panose="02010609060101010101" charset="-122"/>
                  <a:ea typeface="楷体" panose="02010609060101010101" charset="-122"/>
                  <a:cs typeface="楷体" panose="02010609060101010101" charset="-122"/>
                </a:rPr>
                <a:t>提供了一种集体管理的新形式，是古代社会的光辉典范，</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a:p>
              <a:pPr algn="l" eaLnBrk="0" hangingPunct="0"/>
              <a:r>
                <a:rPr lang="zh-CN" altLang="en-US" sz="2400" b="1" dirty="0">
                  <a:solidFill>
                    <a:srgbClr val="FF0000"/>
                  </a:solidFill>
                  <a:latin typeface="楷体" panose="02010609060101010101" charset="-122"/>
                  <a:ea typeface="楷体" panose="02010609060101010101" charset="-122"/>
                  <a:cs typeface="楷体" panose="02010609060101010101" charset="-122"/>
                </a:rPr>
                <a:t>     为后世留下宝贵的政治遗产。</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p:txBody>
        </p:sp>
      </p:grpSp>
      <p:sp>
        <p:nvSpPr>
          <p:cNvPr id="169021" name="左大括号 169020"/>
          <p:cNvSpPr/>
          <p:nvPr/>
        </p:nvSpPr>
        <p:spPr>
          <a:xfrm>
            <a:off x="1528445" y="3052445"/>
            <a:ext cx="219710" cy="28155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169029" name="矩形 169028"/>
          <p:cNvSpPr/>
          <p:nvPr/>
        </p:nvSpPr>
        <p:spPr>
          <a:xfrm>
            <a:off x="1517015" y="4745175"/>
            <a:ext cx="2167255" cy="46037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）实质：</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69030" name="矩形 169029"/>
          <p:cNvSpPr/>
          <p:nvPr/>
        </p:nvSpPr>
        <p:spPr>
          <a:xfrm>
            <a:off x="3145949" y="4747225"/>
            <a:ext cx="2325370" cy="460375"/>
          </a:xfrm>
          <a:prstGeom prst="rect">
            <a:avLst/>
          </a:prstGeom>
          <a:noFill/>
          <a:ln w="9525">
            <a:noFill/>
          </a:ln>
        </p:spPr>
        <p:txBody>
          <a:bodyPr wrap="none" anchor="t">
            <a:spAutoFit/>
          </a:bodyPr>
          <a:lstStyle/>
          <a:p>
            <a:pPr algn="dist" eaLnBrk="0" hangingPunct="0"/>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奴隶制民主政治</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 name="矩形 2"/>
          <p:cNvSpPr/>
          <p:nvPr/>
        </p:nvSpPr>
        <p:spPr>
          <a:xfrm>
            <a:off x="780415" y="107950"/>
            <a:ext cx="2248535" cy="46037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地理特点：</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 name="矩形 3"/>
          <p:cNvSpPr/>
          <p:nvPr/>
        </p:nvSpPr>
        <p:spPr>
          <a:xfrm>
            <a:off x="2653665" y="107950"/>
            <a:ext cx="4264660" cy="460375"/>
          </a:xfrm>
          <a:prstGeom prst="rect">
            <a:avLst/>
          </a:prstGeom>
          <a:noFill/>
          <a:ln w="9525">
            <a:noFill/>
          </a:ln>
        </p:spPr>
        <p:txBody>
          <a:bodyPr wrap="square">
            <a:spAutoFit/>
          </a:bodyPr>
          <a:lstStyle/>
          <a:p>
            <a:pPr algn="l" eaLnBrk="0" hangingPunct="0"/>
            <a:r>
              <a:rPr lang="zh-CN" altLang="en-US" sz="2400" b="1">
                <a:solidFill>
                  <a:srgbClr val="FF0000"/>
                </a:solidFill>
                <a:latin typeface="黑体" panose="02010609060101010101" pitchFamily="2" charset="-122"/>
                <a:ea typeface="黑体" panose="02010609060101010101" pitchFamily="2" charset="-122"/>
              </a:rPr>
              <a:t>环海、多山、多岛屿、平原小</a:t>
            </a:r>
            <a:endParaRPr lang="zh-CN" altLang="en-US" sz="2400" b="1">
              <a:solidFill>
                <a:srgbClr val="FF0000"/>
              </a:solidFill>
              <a:latin typeface="黑体" panose="02010609060101010101" pitchFamily="2" charset="-122"/>
              <a:ea typeface="黑体" panose="02010609060101010101" pitchFamily="2" charset="-122"/>
            </a:endParaRPr>
          </a:p>
        </p:txBody>
      </p:sp>
      <p:grpSp>
        <p:nvGrpSpPr>
          <p:cNvPr id="9" name="组合 8"/>
          <p:cNvGrpSpPr/>
          <p:nvPr/>
        </p:nvGrpSpPr>
        <p:grpSpPr>
          <a:xfrm>
            <a:off x="6769735" y="73660"/>
            <a:ext cx="5086350" cy="829945"/>
            <a:chOff x="6769735" y="73660"/>
            <a:chExt cx="5086350" cy="829945"/>
          </a:xfrm>
        </p:grpSpPr>
        <p:sp>
          <p:nvSpPr>
            <p:cNvPr id="5" name="文本框 4"/>
            <p:cNvSpPr txBox="1"/>
            <p:nvPr/>
          </p:nvSpPr>
          <p:spPr>
            <a:xfrm>
              <a:off x="7263765" y="73660"/>
              <a:ext cx="4592320" cy="829945"/>
            </a:xfrm>
            <a:prstGeom prst="rect">
              <a:avLst/>
            </a:prstGeom>
            <a:solidFill>
              <a:srgbClr val="C8621C"/>
            </a:solidFill>
            <a:ln>
              <a:solidFill>
                <a:schemeClr val="accent4"/>
              </a:solidFill>
            </a:ln>
          </p:spPr>
          <p:txBody>
            <a:bodyPr wrap="square" rtlCol="0" anchor="t">
              <a:spAutoFit/>
            </a:bodyPr>
            <a:lstStyle/>
            <a:p>
              <a:pPr algn="ctr">
                <a:buClrTx/>
                <a:buSzTx/>
                <a:buFontTx/>
              </a:pPr>
              <a:r>
                <a:rPr lang="zh-CN" altLang="en-US" sz="2400" b="1" dirty="0">
                  <a:solidFill>
                    <a:schemeClr val="bg1"/>
                  </a:solidFill>
                  <a:latin typeface="仿宋" panose="02010609060101010101" charset="-122"/>
                  <a:ea typeface="仿宋" panose="02010609060101010101" charset="-122"/>
                  <a:sym typeface="+mn-ea"/>
                </a:rPr>
                <a:t>不便各地联系；航海业、造船业、海外贸易发达</a:t>
              </a:r>
              <a:endParaRPr lang="zh-CN" altLang="en-US" sz="2400" b="1" dirty="0">
                <a:solidFill>
                  <a:schemeClr val="bg1"/>
                </a:solidFill>
                <a:latin typeface="仿宋" panose="02010609060101010101" charset="-122"/>
                <a:ea typeface="仿宋" panose="02010609060101010101" charset="-122"/>
                <a:sym typeface="+mn-ea"/>
              </a:endParaRPr>
            </a:p>
          </p:txBody>
        </p:sp>
        <p:sp>
          <p:nvSpPr>
            <p:cNvPr id="6" name="下箭头 5"/>
            <p:cNvSpPr/>
            <p:nvPr/>
          </p:nvSpPr>
          <p:spPr>
            <a:xfrm rot="16200000">
              <a:off x="6845935" y="191770"/>
              <a:ext cx="306705" cy="459105"/>
            </a:xfrm>
            <a:prstGeom prst="down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85" b="1"/>
            </a:p>
          </p:txBody>
        </p:sp>
      </p:grpSp>
      <p:sp>
        <p:nvSpPr>
          <p:cNvPr id="7" name="矩形 6"/>
          <p:cNvSpPr/>
          <p:nvPr/>
        </p:nvSpPr>
        <p:spPr>
          <a:xfrm>
            <a:off x="788180" y="486900"/>
            <a:ext cx="2955925" cy="46037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城邦概况：</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8" name="矩形 7"/>
          <p:cNvSpPr/>
          <p:nvPr/>
        </p:nvSpPr>
        <p:spPr>
          <a:xfrm>
            <a:off x="804545" y="841575"/>
            <a:ext cx="3239135" cy="460375"/>
          </a:xfrm>
          <a:prstGeom prst="rect">
            <a:avLst/>
          </a:prstGeom>
          <a:noFill/>
          <a:ln w="9525">
            <a:noFill/>
          </a:ln>
        </p:spPr>
        <p:txBody>
          <a:bodyPr wrap="square">
            <a:spAutoFit/>
          </a:bodyPr>
          <a:lstStyle/>
          <a:p>
            <a:pPr algn="l" eaLnBrk="0" hangingPunct="0"/>
            <a:r>
              <a:rPr lang="zh-CN" altLang="en-US" sz="2400" b="1" dirty="0">
                <a:solidFill>
                  <a:schemeClr val="tx1"/>
                </a:solidFill>
                <a:latin typeface="宋体" panose="02010600030101010101" pitchFamily="2" charset="-122"/>
                <a:ea typeface="宋体" panose="02010600030101010101" pitchFamily="2" charset="-122"/>
              </a:rPr>
              <a:t>（</a:t>
            </a:r>
            <a:r>
              <a:rPr lang="en-US" altLang="zh-CN" sz="2400" b="1" dirty="0">
                <a:solidFill>
                  <a:schemeClr val="tx1"/>
                </a:solidFill>
                <a:latin typeface="宋体" panose="02010600030101010101" pitchFamily="2" charset="-122"/>
                <a:ea typeface="宋体" panose="02010600030101010101" pitchFamily="2" charset="-122"/>
              </a:rPr>
              <a:t>1</a:t>
            </a:r>
            <a:r>
              <a:rPr lang="zh-CN" altLang="en-US" sz="2400" b="1" dirty="0">
                <a:solidFill>
                  <a:schemeClr val="tx1"/>
                </a:solidFill>
                <a:latin typeface="宋体" panose="02010600030101010101" pitchFamily="2" charset="-122"/>
                <a:ea typeface="宋体" panose="02010600030101010101" pitchFamily="2" charset="-122"/>
              </a:rPr>
              <a:t>）时间：前</a:t>
            </a:r>
            <a:r>
              <a:rPr lang="en-US" altLang="zh-CN" sz="2400" b="1" dirty="0">
                <a:solidFill>
                  <a:schemeClr val="tx1"/>
                </a:solidFill>
                <a:latin typeface="宋体" panose="02010600030101010101" pitchFamily="2" charset="-122"/>
                <a:ea typeface="宋体" panose="02010600030101010101" pitchFamily="2" charset="-122"/>
              </a:rPr>
              <a:t>8C</a:t>
            </a:r>
            <a:endParaRPr lang="en-US" altLang="zh-CN" sz="2400" b="1" dirty="0">
              <a:solidFill>
                <a:schemeClr val="tx1"/>
              </a:solidFill>
              <a:latin typeface="宋体" panose="02010600030101010101" pitchFamily="2" charset="-122"/>
              <a:ea typeface="宋体" panose="02010600030101010101" pitchFamily="2" charset="-122"/>
            </a:endParaRPr>
          </a:p>
        </p:txBody>
      </p:sp>
      <p:sp>
        <p:nvSpPr>
          <p:cNvPr id="13" name="矩形 12"/>
          <p:cNvSpPr/>
          <p:nvPr/>
        </p:nvSpPr>
        <p:spPr>
          <a:xfrm>
            <a:off x="818515" y="1264430"/>
            <a:ext cx="1919605" cy="445135"/>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latin typeface="宋体" panose="02010600030101010101" pitchFamily="2" charset="-122"/>
                <a:ea typeface="宋体" panose="02010600030101010101" pitchFamily="2" charset="-122"/>
              </a:rPr>
              <a:t>2</a:t>
            </a:r>
            <a:r>
              <a:rPr lang="zh-CN" altLang="en-US" sz="2300" b="1" dirty="0">
                <a:solidFill>
                  <a:srgbClr val="FF0000"/>
                </a:solidFill>
                <a:latin typeface="宋体" panose="02010600030101010101" pitchFamily="2" charset="-122"/>
                <a:ea typeface="宋体" panose="02010600030101010101" pitchFamily="2" charset="-122"/>
              </a:rPr>
              <a:t>）特点：</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14" name="矩形 13"/>
          <p:cNvSpPr/>
          <p:nvPr/>
        </p:nvSpPr>
        <p:spPr>
          <a:xfrm>
            <a:off x="2415885" y="1276005"/>
            <a:ext cx="2904145" cy="412934"/>
          </a:xfrm>
          <a:prstGeom prst="rect">
            <a:avLst/>
          </a:prstGeom>
          <a:solidFill>
            <a:schemeClr val="accent3">
              <a:lumMod val="40000"/>
              <a:lumOff val="60000"/>
            </a:schemeClr>
          </a:solidFill>
          <a:ln w="9525">
            <a:noFill/>
          </a:ln>
        </p:spPr>
        <p:txBody>
          <a:bodyPr wrap="square">
            <a:spAutoFit/>
          </a:bodyPr>
          <a:lstStyle/>
          <a:p>
            <a:pPr algn="ctr" eaLnBrk="0" hangingPunct="0">
              <a:lnSpc>
                <a:spcPts val="25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小国寡民、独立自主</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 name="矩形 1"/>
          <p:cNvSpPr/>
          <p:nvPr/>
        </p:nvSpPr>
        <p:spPr>
          <a:xfrm>
            <a:off x="815975" y="1850135"/>
            <a:ext cx="1919605" cy="445135"/>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latin typeface="宋体" panose="02010600030101010101" pitchFamily="2" charset="-122"/>
                <a:ea typeface="宋体" panose="02010600030101010101" pitchFamily="2" charset="-122"/>
              </a:rPr>
              <a:t>）居民</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11" name="矩形 10"/>
          <p:cNvSpPr/>
          <p:nvPr/>
        </p:nvSpPr>
        <p:spPr>
          <a:xfrm>
            <a:off x="2426335" y="1659345"/>
            <a:ext cx="1919605" cy="837793"/>
          </a:xfrm>
          <a:prstGeom prst="rect">
            <a:avLst/>
          </a:prstGeom>
          <a:noFill/>
          <a:ln w="9525">
            <a:noFill/>
          </a:ln>
        </p:spPr>
        <p:txBody>
          <a:bodyPr wrap="square">
            <a:spAutoFit/>
          </a:bodyPr>
          <a:lstStyle/>
          <a:p>
            <a:pPr algn="l" eaLnBrk="0" fontAlgn="auto" hangingPunct="0">
              <a:lnSpc>
                <a:spcPts val="3080"/>
              </a:lnSpc>
            </a:pPr>
            <a:r>
              <a:rPr lang="zh-CN" altLang="en-US" sz="2300" b="1" dirty="0">
                <a:solidFill>
                  <a:srgbClr val="FF0000"/>
                </a:solidFill>
                <a:latin typeface="宋体" panose="02010600030101010101" pitchFamily="2" charset="-122"/>
                <a:ea typeface="宋体" panose="02010600030101010101" pitchFamily="2" charset="-122"/>
              </a:rPr>
              <a:t>①公民</a:t>
            </a:r>
            <a:endParaRPr lang="zh-CN" altLang="en-US" sz="2300" b="1" dirty="0">
              <a:solidFill>
                <a:srgbClr val="FF0000"/>
              </a:solidFill>
              <a:latin typeface="宋体" panose="02010600030101010101" pitchFamily="2" charset="-122"/>
              <a:ea typeface="宋体" panose="02010600030101010101" pitchFamily="2" charset="-122"/>
            </a:endParaRPr>
          </a:p>
          <a:p>
            <a:pPr algn="l" eaLnBrk="0" fontAlgn="auto" hangingPunct="0">
              <a:lnSpc>
                <a:spcPts val="3080"/>
              </a:lnSpc>
            </a:pPr>
            <a:r>
              <a:rPr lang="zh-CN" altLang="en-US" sz="2300" b="1" dirty="0">
                <a:solidFill>
                  <a:srgbClr val="FF0000"/>
                </a:solidFill>
                <a:latin typeface="宋体" panose="02010600030101010101" pitchFamily="2" charset="-122"/>
                <a:ea typeface="宋体" panose="02010600030101010101" pitchFamily="2" charset="-122"/>
              </a:rPr>
              <a:t>②非公民</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12" name="矩形 11"/>
          <p:cNvSpPr/>
          <p:nvPr/>
        </p:nvSpPr>
        <p:spPr>
          <a:xfrm>
            <a:off x="3415085" y="1673315"/>
            <a:ext cx="3591560" cy="445135"/>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本邦成年男性</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5" name="矩形 14"/>
          <p:cNvSpPr/>
          <p:nvPr/>
        </p:nvSpPr>
        <p:spPr>
          <a:xfrm>
            <a:off x="3714750" y="2091780"/>
            <a:ext cx="3712210" cy="445135"/>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外邦人、奴隶</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6" name="矩形 15"/>
          <p:cNvSpPr/>
          <p:nvPr/>
        </p:nvSpPr>
        <p:spPr>
          <a:xfrm>
            <a:off x="5694045" y="1673315"/>
            <a:ext cx="7634605" cy="429895"/>
          </a:xfrm>
          <a:prstGeom prst="rect">
            <a:avLst/>
          </a:prstGeom>
          <a:noFill/>
          <a:ln w="9525">
            <a:noFill/>
          </a:ln>
        </p:spPr>
        <p:txBody>
          <a:bodyPr wrap="square">
            <a:spAutoFit/>
          </a:bodyPr>
          <a:lstStyle/>
          <a:p>
            <a:pPr algn="l" eaLnBrk="0" hangingPunct="0"/>
            <a:r>
              <a:rPr lang="zh-CN" altLang="en-US" sz="2200" b="1" dirty="0">
                <a:solidFill>
                  <a:srgbClr val="032AF3"/>
                </a:solidFill>
                <a:latin typeface="宋体" panose="02010600030101010101" pitchFamily="2" charset="-122"/>
                <a:ea typeface="宋体" panose="02010600030101010101" pitchFamily="2" charset="-122"/>
              </a:rPr>
              <a:t>（参与统治，占有土地、</a:t>
            </a:r>
            <a:r>
              <a:rPr lang="zh-CN" altLang="en-US" sz="2200" b="1" dirty="0">
                <a:solidFill>
                  <a:srgbClr val="032AF3"/>
                </a:solidFill>
                <a:latin typeface="宋体" panose="02010600030101010101" pitchFamily="2" charset="-122"/>
                <a:ea typeface="宋体" panose="02010600030101010101" pitchFamily="2" charset="-122"/>
                <a:sym typeface="+mn-ea"/>
              </a:rPr>
              <a:t>宗教文体活动、</a:t>
            </a:r>
            <a:r>
              <a:rPr lang="zh-CN" altLang="en-US" sz="2200" b="1" dirty="0">
                <a:solidFill>
                  <a:srgbClr val="032AF3"/>
                </a:solidFill>
                <a:latin typeface="宋体" panose="02010600030101010101" pitchFamily="2" charset="-122"/>
                <a:ea typeface="宋体" panose="02010600030101010101" pitchFamily="2" charset="-122"/>
              </a:rPr>
              <a:t>参军打仗）</a:t>
            </a:r>
            <a:endParaRPr lang="zh-CN" altLang="en-US" sz="2200" b="1" dirty="0">
              <a:solidFill>
                <a:srgbClr val="032AF3"/>
              </a:solidFill>
              <a:latin typeface="宋体" panose="02010600030101010101" pitchFamily="2" charset="-122"/>
              <a:ea typeface="宋体" panose="02010600030101010101" pitchFamily="2" charset="-122"/>
            </a:endParaRPr>
          </a:p>
        </p:txBody>
      </p:sp>
      <p:sp>
        <p:nvSpPr>
          <p:cNvPr id="49" name="左大括号 48"/>
          <p:cNvSpPr/>
          <p:nvPr/>
        </p:nvSpPr>
        <p:spPr>
          <a:xfrm>
            <a:off x="2318230" y="1799021"/>
            <a:ext cx="173968" cy="59197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7" name="矩形 16"/>
          <p:cNvSpPr/>
          <p:nvPr/>
        </p:nvSpPr>
        <p:spPr>
          <a:xfrm>
            <a:off x="6072505" y="2096860"/>
            <a:ext cx="5434330" cy="445135"/>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（有自由，无权利 </a:t>
            </a:r>
            <a:r>
              <a:rPr lang="en-US" altLang="zh-CN" sz="2300" b="1" dirty="0">
                <a:solidFill>
                  <a:srgbClr val="032AF3"/>
                </a:solidFill>
                <a:latin typeface="Algerian" panose="04020705040A02060702" charset="0"/>
                <a:ea typeface="宋体" panose="02010600030101010101" pitchFamily="2" charset="-122"/>
                <a:cs typeface="Algerian" panose="04020705040A02060702" charset="0"/>
              </a:rPr>
              <a:t>/ </a:t>
            </a:r>
            <a:r>
              <a:rPr lang="zh-CN" altLang="en-US" sz="2300" b="1" dirty="0">
                <a:solidFill>
                  <a:srgbClr val="032AF3"/>
                </a:solidFill>
                <a:latin typeface="宋体" panose="02010600030101010101" pitchFamily="2" charset="-122"/>
                <a:ea typeface="宋体" panose="02010600030101010101" pitchFamily="2" charset="-122"/>
              </a:rPr>
              <a:t>无自由，无权利）</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18" name="左大括号 17"/>
          <p:cNvSpPr/>
          <p:nvPr/>
        </p:nvSpPr>
        <p:spPr>
          <a:xfrm>
            <a:off x="818515" y="1050925"/>
            <a:ext cx="233045" cy="108648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9" name="文本框 18"/>
          <p:cNvSpPr txBox="1"/>
          <p:nvPr/>
        </p:nvSpPr>
        <p:spPr>
          <a:xfrm>
            <a:off x="2484120" y="2389505"/>
            <a:ext cx="1624163" cy="523220"/>
          </a:xfrm>
          <a:prstGeom prst="rect">
            <a:avLst/>
          </a:prstGeom>
          <a:noFill/>
        </p:spPr>
        <p:txBody>
          <a:bodyPr wrap="none" rtlCol="0" anchor="t">
            <a:spAutoFit/>
          </a:bodyPr>
          <a:lstStyle/>
          <a:p>
            <a:pPr algn="l" eaLnBrk="0" hangingPunct="0"/>
            <a:r>
              <a:rPr lang="en-US" altLang="zh-CN" sz="2800" dirty="0">
                <a:latin typeface="宋体" panose="02010600030101010101" pitchFamily="2" charset="-122"/>
                <a:ea typeface="宋体" panose="02010600030101010101" pitchFamily="2" charset="-122"/>
                <a:sym typeface="+mn-ea"/>
              </a:rPr>
              <a:t>——</a:t>
            </a:r>
            <a:r>
              <a:rPr lang="zh-CN" altLang="en-US" sz="2800" b="1" dirty="0">
                <a:solidFill>
                  <a:srgbClr val="FF0000"/>
                </a:solidFill>
                <a:effectLst>
                  <a:outerShdw blurRad="38100" dist="38100" dir="2700000">
                    <a:srgbClr val="C0C0C0"/>
                  </a:outerShdw>
                </a:effectLst>
                <a:latin typeface="方正粗黑宋简体" panose="02000000000000000000" charset="-122"/>
                <a:ea typeface="方正粗黑宋简体" panose="02000000000000000000" charset="-122"/>
                <a:sym typeface="+mn-ea"/>
              </a:rPr>
              <a:t>雅典</a:t>
            </a:r>
            <a:endParaRPr lang="zh-CN" altLang="en-US" sz="2800" b="1" dirty="0">
              <a:solidFill>
                <a:srgbClr val="FF0000"/>
              </a:solidFill>
              <a:effectLst>
                <a:outerShdw blurRad="38100" dist="38100" dir="2700000">
                  <a:srgbClr val="C0C0C0"/>
                </a:outerShdw>
              </a:effectLst>
              <a:latin typeface="方正粗黑宋简体" panose="02000000000000000000" charset="-122"/>
              <a:ea typeface="方正粗黑宋简体" panose="02000000000000000000" charset="-122"/>
              <a:sym typeface="+mn-ea"/>
            </a:endParaRPr>
          </a:p>
        </p:txBody>
      </p:sp>
      <p:sp>
        <p:nvSpPr>
          <p:cNvPr id="21" name="左大括号 20"/>
          <p:cNvSpPr/>
          <p:nvPr/>
        </p:nvSpPr>
        <p:spPr>
          <a:xfrm>
            <a:off x="4140688" y="3437110"/>
            <a:ext cx="140335" cy="128714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sp>
        <p:nvSpPr>
          <p:cNvPr id="22" name="矩形 21"/>
          <p:cNvSpPr/>
          <p:nvPr/>
        </p:nvSpPr>
        <p:spPr>
          <a:xfrm>
            <a:off x="1532255" y="5588635"/>
            <a:ext cx="2167255" cy="46037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3</a:t>
            </a:r>
            <a:r>
              <a:rPr lang="zh-CN" altLang="en-US" sz="2400" b="1" dirty="0">
                <a:solidFill>
                  <a:srgbClr val="FF0000"/>
                </a:solidFill>
                <a:latin typeface="宋体" panose="02010600030101010101" pitchFamily="2" charset="-122"/>
                <a:ea typeface="宋体" panose="02010600030101010101" pitchFamily="2" charset="-122"/>
              </a:rPr>
              <a:t>）评价</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23" name="矩形 22"/>
          <p:cNvSpPr/>
          <p:nvPr/>
        </p:nvSpPr>
        <p:spPr>
          <a:xfrm>
            <a:off x="850265" y="3415665"/>
            <a:ext cx="824865" cy="2061210"/>
          </a:xfrm>
          <a:prstGeom prst="rect">
            <a:avLst/>
          </a:prstGeom>
          <a:noFill/>
          <a:ln>
            <a:noFill/>
          </a:ln>
        </p:spPr>
        <p:txBody>
          <a:bodyPr wrap="square" rtlCol="0" anchor="t">
            <a:spAutoFit/>
          </a:bodyPr>
          <a:lstStyle/>
          <a:p>
            <a:pPr algn="ctr"/>
            <a:r>
              <a:rPr lang="zh-CN" altLang="en-US" sz="3200" b="1" dirty="0">
                <a:solidFill>
                  <a:srgbClr val="FF0000"/>
                </a:solidFill>
                <a:effectLst>
                  <a:outerShdw blurRad="38100" dist="38100" dir="2700000" algn="tl">
                    <a:srgbClr val="000000">
                      <a:alpha val="43137"/>
                    </a:srgbClr>
                  </a:outerShdw>
                  <a:reflection blurRad="6350" stA="53000" endA="300" endPos="35500" dir="5400000" sy="-90000" algn="bl" rotWithShape="0"/>
                </a:effectLst>
              </a:rPr>
              <a:t>民主政治</a:t>
            </a:r>
            <a:endParaRPr lang="zh-CN" altLang="en-US" sz="3200" b="1" dirty="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4" name="左大括号 23"/>
          <p:cNvSpPr/>
          <p:nvPr/>
        </p:nvSpPr>
        <p:spPr>
          <a:xfrm>
            <a:off x="3019425" y="5476875"/>
            <a:ext cx="98425" cy="78232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sp>
        <p:nvSpPr>
          <p:cNvPr id="25" name="左大括号 24"/>
          <p:cNvSpPr/>
          <p:nvPr/>
        </p:nvSpPr>
        <p:spPr>
          <a:xfrm>
            <a:off x="626345" y="422275"/>
            <a:ext cx="219710" cy="607885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40" name="矩形 39"/>
          <p:cNvSpPr/>
          <p:nvPr/>
        </p:nvSpPr>
        <p:spPr>
          <a:xfrm>
            <a:off x="6332365" y="6409200"/>
            <a:ext cx="3239135" cy="430887"/>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楷体" panose="02010609060101010101" charset="-122"/>
                <a:ea typeface="楷体" panose="02010609060101010101" charset="-122"/>
              </a:rPr>
              <a:t>（苏格拉底之死）</a:t>
            </a:r>
            <a:endParaRPr lang="en-US" altLang="zh-CN" sz="2200" b="1" dirty="0">
              <a:solidFill>
                <a:schemeClr val="accent3">
                  <a:lumMod val="50000"/>
                </a:schemeClr>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8975"/>
                                        </p:tgtEl>
                                        <p:attrNameLst>
                                          <p:attrName>style.visibility</p:attrName>
                                        </p:attrNameLst>
                                      </p:cBhvr>
                                      <p:to>
                                        <p:strVal val="visible"/>
                                      </p:to>
                                    </p:set>
                                    <p:animEffect transition="in" filter="wipe(left)">
                                      <p:cBhvr>
                                        <p:cTn id="7" dur="500"/>
                                        <p:tgtEl>
                                          <p:spTgt spid="16897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left)">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68976"/>
                                        </p:tgtEl>
                                        <p:attrNameLst>
                                          <p:attrName>style.visibility</p:attrName>
                                        </p:attrNameLst>
                                      </p:cBhvr>
                                      <p:to>
                                        <p:strVal val="visible"/>
                                      </p:to>
                                    </p:set>
                                    <p:animEffect transition="in" filter="wipe(left)">
                                      <p:cBhvr>
                                        <p:cTn id="87" dur="500"/>
                                        <p:tgtEl>
                                          <p:spTgt spid="16897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left)">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500" fill="hold"/>
                                        <p:tgtEl>
                                          <p:spTgt spid="23"/>
                                        </p:tgtEl>
                                        <p:attrNameLst>
                                          <p:attrName>ppt_w</p:attrName>
                                        </p:attrNameLst>
                                      </p:cBhvr>
                                      <p:tavLst>
                                        <p:tav tm="0">
                                          <p:val>
                                            <p:fltVal val="0"/>
                                          </p:val>
                                        </p:tav>
                                        <p:tav tm="100000">
                                          <p:val>
                                            <p:strVal val="#ppt_w"/>
                                          </p:val>
                                        </p:tav>
                                      </p:tavLst>
                                    </p:anim>
                                    <p:anim calcmode="lin" valueType="num">
                                      <p:cBhvr>
                                        <p:cTn id="98" dur="500" fill="hold"/>
                                        <p:tgtEl>
                                          <p:spTgt spid="23"/>
                                        </p:tgtEl>
                                        <p:attrNameLst>
                                          <p:attrName>ppt_h</p:attrName>
                                        </p:attrNameLst>
                                      </p:cBhvr>
                                      <p:tavLst>
                                        <p:tav tm="0">
                                          <p:val>
                                            <p:fltVal val="0"/>
                                          </p:val>
                                        </p:tav>
                                        <p:tav tm="100000">
                                          <p:val>
                                            <p:strVal val="#ppt_h"/>
                                          </p:val>
                                        </p:tav>
                                      </p:tavLst>
                                    </p:anim>
                                    <p:animEffect transition="in" filter="fade">
                                      <p:cBhvr>
                                        <p:cTn id="99" dur="500"/>
                                        <p:tgtEl>
                                          <p:spTgt spid="23"/>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69021"/>
                                        </p:tgtEl>
                                        <p:attrNameLst>
                                          <p:attrName>style.visibility</p:attrName>
                                        </p:attrNameLst>
                                      </p:cBhvr>
                                      <p:to>
                                        <p:strVal val="visible"/>
                                      </p:to>
                                    </p:set>
                                    <p:animEffect transition="in" filter="wipe(left)">
                                      <p:cBhvr>
                                        <p:cTn id="102" dur="500"/>
                                        <p:tgtEl>
                                          <p:spTgt spid="16902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68979"/>
                                        </p:tgtEl>
                                        <p:attrNameLst>
                                          <p:attrName>style.visibility</p:attrName>
                                        </p:attrNameLst>
                                      </p:cBhvr>
                                      <p:to>
                                        <p:strVal val="visible"/>
                                      </p:to>
                                    </p:set>
                                    <p:animEffect transition="in" filter="wipe(left)">
                                      <p:cBhvr>
                                        <p:cTn id="107" dur="500"/>
                                        <p:tgtEl>
                                          <p:spTgt spid="1689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68983"/>
                                        </p:tgtEl>
                                        <p:attrNameLst>
                                          <p:attrName>style.visibility</p:attrName>
                                        </p:attrNameLst>
                                      </p:cBhvr>
                                      <p:to>
                                        <p:strVal val="visible"/>
                                      </p:to>
                                    </p:set>
                                    <p:animEffect transition="in" filter="wipe(left)">
                                      <p:cBhvr>
                                        <p:cTn id="112" dur="500"/>
                                        <p:tgtEl>
                                          <p:spTgt spid="168983"/>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68980"/>
                                        </p:tgtEl>
                                        <p:attrNameLst>
                                          <p:attrName>style.visibility</p:attrName>
                                        </p:attrNameLst>
                                      </p:cBhvr>
                                      <p:to>
                                        <p:strVal val="visible"/>
                                      </p:to>
                                    </p:set>
                                    <p:animEffect transition="in" filter="wipe(left)">
                                      <p:cBhvr>
                                        <p:cTn id="117" dur="500"/>
                                        <p:tgtEl>
                                          <p:spTgt spid="168980"/>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wipe(left)">
                                      <p:cBhvr>
                                        <p:cTn id="120" dur="500"/>
                                        <p:tgtEl>
                                          <p:spTgt spid="21"/>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168984"/>
                                        </p:tgtEl>
                                        <p:attrNameLst>
                                          <p:attrName>style.visibility</p:attrName>
                                        </p:attrNameLst>
                                      </p:cBhvr>
                                      <p:to>
                                        <p:strVal val="visible"/>
                                      </p:to>
                                    </p:set>
                                    <p:animEffect transition="in" filter="randombar(horizontal)">
                                      <p:cBhvr>
                                        <p:cTn id="125" dur="500"/>
                                        <p:tgtEl>
                                          <p:spTgt spid="168984"/>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69029"/>
                                        </p:tgtEl>
                                        <p:attrNameLst>
                                          <p:attrName>style.visibility</p:attrName>
                                        </p:attrNameLst>
                                      </p:cBhvr>
                                      <p:to>
                                        <p:strVal val="visible"/>
                                      </p:to>
                                    </p:set>
                                    <p:animEffect transition="in" filter="wipe(left)">
                                      <p:cBhvr>
                                        <p:cTn id="130" dur="500"/>
                                        <p:tgtEl>
                                          <p:spTgt spid="169029"/>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69030"/>
                                        </p:tgtEl>
                                        <p:attrNameLst>
                                          <p:attrName>style.visibility</p:attrName>
                                        </p:attrNameLst>
                                      </p:cBhvr>
                                      <p:to>
                                        <p:strVal val="visible"/>
                                      </p:to>
                                    </p:set>
                                    <p:animEffect transition="in" filter="wipe(left)">
                                      <p:cBhvr>
                                        <p:cTn id="135" dur="500"/>
                                        <p:tgtEl>
                                          <p:spTgt spid="169030"/>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wipe(left)">
                                      <p:cBhvr>
                                        <p:cTn id="140" dur="500"/>
                                        <p:tgtEl>
                                          <p:spTgt spid="22"/>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24"/>
                                        </p:tgtEl>
                                        <p:attrNameLst>
                                          <p:attrName>style.visibility</p:attrName>
                                        </p:attrNameLst>
                                      </p:cBhvr>
                                      <p:to>
                                        <p:strVal val="visible"/>
                                      </p:to>
                                    </p:set>
                                    <p:animEffect transition="in" filter="wipe(left)">
                                      <p:cBhvr>
                                        <p:cTn id="143" dur="500"/>
                                        <p:tgtEl>
                                          <p:spTgt spid="24"/>
                                        </p:tgtEl>
                                      </p:cBhvr>
                                    </p:animEffect>
                                  </p:childTnLst>
                                </p:cTn>
                              </p:par>
                            </p:childTnLst>
                          </p:cTn>
                        </p:par>
                        <p:par>
                          <p:cTn id="144" fill="hold">
                            <p:stCondLst>
                              <p:cond delay="500"/>
                            </p:stCondLst>
                            <p:childTnLst>
                              <p:par>
                                <p:cTn id="145" presetID="14" presetClass="entr" presetSubtype="10" fill="hold" grpId="0" nodeType="after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randombar(horizontal)">
                                      <p:cBhvr>
                                        <p:cTn id="147" dur="500"/>
                                        <p:tgtEl>
                                          <p:spTgt spid="39"/>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nodeType="clickEffect">
                                  <p:stCondLst>
                                    <p:cond delay="0"/>
                                  </p:stCondLst>
                                  <p:childTnLst>
                                    <p:set>
                                      <p:cBhvr>
                                        <p:cTn id="151" dur="1" fill="hold">
                                          <p:stCondLst>
                                            <p:cond delay="0"/>
                                          </p:stCondLst>
                                        </p:cTn>
                                        <p:tgtEl>
                                          <p:spTgt spid="169028"/>
                                        </p:tgtEl>
                                        <p:attrNameLst>
                                          <p:attrName>style.visibility</p:attrName>
                                        </p:attrNameLst>
                                      </p:cBhvr>
                                      <p:to>
                                        <p:strVal val="visible"/>
                                      </p:to>
                                    </p:set>
                                    <p:animEffect transition="in" filter="wipe(up)">
                                      <p:cBhvr>
                                        <p:cTn id="152" dur="500"/>
                                        <p:tgtEl>
                                          <p:spTgt spid="169028"/>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nodeType="clickEffect">
                                  <p:stCondLst>
                                    <p:cond delay="0"/>
                                  </p:stCondLst>
                                  <p:childTnLst>
                                    <p:set>
                                      <p:cBhvr>
                                        <p:cTn id="156" dur="1" fill="hold">
                                          <p:stCondLst>
                                            <p:cond delay="0"/>
                                          </p:stCondLst>
                                        </p:cTn>
                                        <p:tgtEl>
                                          <p:spTgt spid="169027"/>
                                        </p:tgtEl>
                                        <p:attrNameLst>
                                          <p:attrName>style.visibility</p:attrName>
                                        </p:attrNameLst>
                                      </p:cBhvr>
                                      <p:to>
                                        <p:strVal val="visible"/>
                                      </p:to>
                                    </p:set>
                                    <p:animEffect transition="in" filter="wipe(up)">
                                      <p:cBhvr>
                                        <p:cTn id="157" dur="500"/>
                                        <p:tgtEl>
                                          <p:spTgt spid="169027"/>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wipe(up)">
                                      <p:cBhvr>
                                        <p:cTn id="1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68975" grpId="0" animBg="1"/>
      <p:bldP spid="168976" grpId="0"/>
      <p:bldP spid="168979" grpId="0"/>
      <p:bldP spid="168980" grpId="0" animBg="1"/>
      <p:bldP spid="168983" grpId="0" animBg="1"/>
      <p:bldP spid="168984" grpId="0"/>
      <p:bldP spid="169021" grpId="0" animBg="1"/>
      <p:bldP spid="169029" grpId="0"/>
      <p:bldP spid="169030" grpId="0"/>
      <p:bldP spid="3" grpId="0"/>
      <p:bldP spid="4" grpId="0"/>
      <p:bldP spid="7" grpId="0"/>
      <p:bldP spid="8" grpId="0"/>
      <p:bldP spid="13" grpId="0"/>
      <p:bldP spid="14" grpId="0" animBg="1"/>
      <p:bldP spid="2" grpId="0"/>
      <p:bldP spid="11" grpId="0"/>
      <p:bldP spid="12" grpId="0"/>
      <p:bldP spid="15" grpId="0"/>
      <p:bldP spid="16" grpId="0"/>
      <p:bldP spid="49" grpId="0" animBg="1"/>
      <p:bldP spid="17" grpId="0"/>
      <p:bldP spid="18" grpId="0" animBg="1"/>
      <p:bldP spid="19" grpId="0"/>
      <p:bldP spid="21" grpId="0" animBg="1"/>
      <p:bldP spid="22" grpId="0"/>
      <p:bldP spid="23" grpId="0"/>
      <p:bldP spid="24" grpId="0" animBg="1"/>
      <p:bldP spid="25" grpId="0" animBg="1"/>
      <p:bldP spid="4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p:nvPr/>
        </p:nvSpPr>
        <p:spPr>
          <a:xfrm>
            <a:off x="3905885" y="4074795"/>
            <a:ext cx="8082915" cy="3385820"/>
          </a:xfrm>
          <a:prstGeom prst="rect">
            <a:avLst/>
          </a:prstGeom>
          <a:noFill/>
          <a:ln w="9525">
            <a:noFill/>
          </a:ln>
        </p:spPr>
        <p:txBody>
          <a:bodyPr anchor="t"/>
          <a:lstStyle/>
          <a:p>
            <a:pPr marL="342900" indent="-342900">
              <a:spcBef>
                <a:spcPct val="20000"/>
              </a:spcBef>
            </a:pPr>
            <a:endParaRPr lang="zh-CN" altLang="en-US" sz="2395" b="1" dirty="0">
              <a:solidFill>
                <a:schemeClr val="accent2"/>
              </a:solidFill>
              <a:latin typeface="Arial" panose="020B0604020202020204" pitchFamily="34" charset="0"/>
              <a:ea typeface="宋体" panose="02010600030101010101" pitchFamily="2" charset="-122"/>
            </a:endParaRPr>
          </a:p>
          <a:p>
            <a:pPr marL="342900" indent="-342900">
              <a:spcBef>
                <a:spcPct val="20000"/>
              </a:spcBef>
            </a:pPr>
            <a:endParaRPr lang="zh-CN" altLang="en-US" sz="2395" b="1" dirty="0">
              <a:solidFill>
                <a:schemeClr val="accent2"/>
              </a:solidFill>
              <a:latin typeface="Arial" panose="020B0604020202020204" pitchFamily="34" charset="0"/>
              <a:ea typeface="宋体" panose="02010600030101010101" pitchFamily="2" charset="-122"/>
            </a:endParaRPr>
          </a:p>
        </p:txBody>
      </p:sp>
      <p:sp>
        <p:nvSpPr>
          <p:cNvPr id="22532" name="Rectangle 4"/>
          <p:cNvSpPr/>
          <p:nvPr/>
        </p:nvSpPr>
        <p:spPr>
          <a:xfrm>
            <a:off x="5722515" y="1783503"/>
            <a:ext cx="4875447" cy="646101"/>
          </a:xfrm>
          <a:prstGeom prst="rect">
            <a:avLst/>
          </a:prstGeom>
          <a:noFill/>
          <a:ln w="9525">
            <a:noFill/>
          </a:ln>
        </p:spPr>
        <p:txBody>
          <a:bodyPr anchor="t"/>
          <a:lstStyle/>
          <a:p>
            <a:pPr marL="342900" indent="-342900">
              <a:spcBef>
                <a:spcPct val="20000"/>
              </a:spcBef>
            </a:pPr>
            <a:r>
              <a:rPr lang="zh-CN" altLang="en-US" sz="2095" dirty="0">
                <a:solidFill>
                  <a:schemeClr val="tx2"/>
                </a:solidFill>
                <a:latin typeface="黑体" panose="02010609060101010101" pitchFamily="2" charset="-122"/>
                <a:ea typeface="黑体" panose="02010609060101010101" pitchFamily="2" charset="-122"/>
              </a:rPr>
              <a:t>  </a:t>
            </a:r>
            <a:endParaRPr lang="en-US" altLang="zh-CN" sz="2095" b="1">
              <a:latin typeface="Calibri" panose="020F0502020204030204" charset="0"/>
              <a:ea typeface="宋体" panose="02010600030101010101" pitchFamily="2" charset="-122"/>
            </a:endParaRPr>
          </a:p>
        </p:txBody>
      </p:sp>
      <p:pic>
        <p:nvPicPr>
          <p:cNvPr id="22534" name="图片 17417" descr="201363155751203"/>
          <p:cNvPicPr>
            <a:picLocks noChangeAspect="1"/>
          </p:cNvPicPr>
          <p:nvPr/>
        </p:nvPicPr>
        <p:blipFill>
          <a:blip r:embed="rId1"/>
          <a:stretch>
            <a:fillRect/>
          </a:stretch>
        </p:blipFill>
        <p:spPr>
          <a:xfrm>
            <a:off x="7321868" y="2962751"/>
            <a:ext cx="2636044" cy="1954054"/>
          </a:xfrm>
          <a:prstGeom prst="rect">
            <a:avLst/>
          </a:prstGeom>
          <a:noFill/>
          <a:ln w="9525">
            <a:noFill/>
          </a:ln>
          <a:effectLst>
            <a:softEdge rad="63500"/>
          </a:effectLst>
        </p:spPr>
      </p:pic>
      <p:sp>
        <p:nvSpPr>
          <p:cNvPr id="22535" name="文本框 17418"/>
          <p:cNvSpPr txBox="1"/>
          <p:nvPr/>
        </p:nvSpPr>
        <p:spPr>
          <a:xfrm>
            <a:off x="1664970" y="1526381"/>
            <a:ext cx="8933021" cy="398780"/>
          </a:xfrm>
          <a:prstGeom prst="rect">
            <a:avLst/>
          </a:prstGeom>
          <a:noFill/>
          <a:ln w="9525">
            <a:noFill/>
          </a:ln>
        </p:spPr>
        <p:txBody>
          <a:bodyPr wrap="square" anchor="t">
            <a:spAutoFit/>
          </a:bodyPr>
          <a:lstStyle/>
          <a:p>
            <a:pPr algn="ctr">
              <a:spcBef>
                <a:spcPct val="50000"/>
              </a:spcBef>
            </a:pPr>
            <a:r>
              <a:rPr lang="zh-CN" altLang="en-US" sz="20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比较俄国十月革命和中国新民主主义革命所走的道路有何不同？从中有何启示？</a:t>
            </a:r>
            <a:endParaRPr lang="zh-CN" altLang="en-US" sz="20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4" name="文本框 3"/>
          <p:cNvSpPr txBox="1"/>
          <p:nvPr/>
        </p:nvSpPr>
        <p:spPr>
          <a:xfrm>
            <a:off x="1790700" y="1986280"/>
            <a:ext cx="2631440" cy="398780"/>
          </a:xfrm>
          <a:prstGeom prst="rect">
            <a:avLst/>
          </a:prstGeom>
          <a:noFill/>
        </p:spPr>
        <p:txBody>
          <a:bodyPr wrap="square" rtlCol="0">
            <a:spAutoFit/>
          </a:bodyPr>
          <a:lstStyle/>
          <a:p>
            <a:pPr algn="l"/>
            <a:r>
              <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十月革命走的道路</a:t>
            </a:r>
            <a:endPar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6" name="文本框 5"/>
          <p:cNvSpPr txBox="1"/>
          <p:nvPr/>
        </p:nvSpPr>
        <p:spPr>
          <a:xfrm>
            <a:off x="1471930" y="2446655"/>
            <a:ext cx="4161790" cy="4603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kern="120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rPr>
              <a:t>中心城市暴动、武装夺取政权</a:t>
            </a:r>
            <a:endPar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endParaRPr>
          </a:p>
        </p:txBody>
      </p:sp>
      <p:sp>
        <p:nvSpPr>
          <p:cNvPr id="7" name="文本框 6"/>
          <p:cNvSpPr txBox="1"/>
          <p:nvPr/>
        </p:nvSpPr>
        <p:spPr>
          <a:xfrm>
            <a:off x="6292215" y="2446655"/>
            <a:ext cx="4161790" cy="460375"/>
          </a:xfrm>
          <a:prstGeom prst="rect">
            <a:avLst/>
          </a:prstGeom>
          <a:noFill/>
        </p:spPr>
        <p:txBody>
          <a:bodyPr wrap="none" rtlCol="0">
            <a:spAutoFit/>
          </a:bodyPr>
          <a:lstStyle/>
          <a:p>
            <a:pPr algn="l" defTabSz="914400" fontAlgn="base">
              <a:buClrTx/>
              <a:buSzTx/>
              <a:buFontTx/>
              <a:defRPr/>
            </a:pPr>
            <a:r>
              <a:rPr lang="zh-CN" altLang="en-US" sz="2400" b="1" kern="120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rPr>
              <a:t>农村包围城市、武装夺取政权</a:t>
            </a:r>
            <a:endParaRPr lang="zh-CN" altLang="en-US" sz="2400" b="1" kern="120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endParaRPr>
          </a:p>
        </p:txBody>
      </p:sp>
      <p:sp>
        <p:nvSpPr>
          <p:cNvPr id="8" name="文本框 7"/>
          <p:cNvSpPr txBox="1"/>
          <p:nvPr/>
        </p:nvSpPr>
        <p:spPr>
          <a:xfrm>
            <a:off x="1524000" y="5120164"/>
            <a:ext cx="9143524" cy="903605"/>
          </a:xfrm>
          <a:prstGeom prst="rect">
            <a:avLst/>
          </a:prstGeom>
          <a:noFill/>
        </p:spPr>
        <p:txBody>
          <a:bodyPr wrap="square" rtlCol="0">
            <a:spAutoFit/>
          </a:bodyPr>
          <a:lstStyle/>
          <a:p>
            <a:pPr marL="342900" indent="-342900" algn="ctr">
              <a:spcBef>
                <a:spcPct val="20000"/>
              </a:spcBef>
            </a:pPr>
            <a:r>
              <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马克思主义要与国家具体实践相结合，才能获得了胜利</a:t>
            </a:r>
            <a:endPar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a:p>
            <a:pPr marL="342900" indent="-342900" algn="ctr">
              <a:spcBef>
                <a:spcPct val="20000"/>
              </a:spcBef>
            </a:pPr>
            <a:r>
              <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（从国情出发，实事求是）</a:t>
            </a:r>
            <a:endPar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9" name="文本框 8"/>
          <p:cNvSpPr txBox="1"/>
          <p:nvPr/>
        </p:nvSpPr>
        <p:spPr>
          <a:xfrm>
            <a:off x="6406515" y="1986280"/>
            <a:ext cx="3501390" cy="398780"/>
          </a:xfrm>
          <a:prstGeom prst="rect">
            <a:avLst/>
          </a:prstGeom>
          <a:noFill/>
        </p:spPr>
        <p:txBody>
          <a:bodyPr wrap="none" rtlCol="0">
            <a:spAutoFit/>
          </a:bodyPr>
          <a:lstStyle/>
          <a:p>
            <a:pPr algn="l"/>
            <a:r>
              <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中国新民主主义革命走的道路</a:t>
            </a:r>
            <a:endPar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pic>
        <p:nvPicPr>
          <p:cNvPr id="21509" name="Picture 5" descr="01-08a"/>
          <p:cNvPicPr>
            <a:picLocks noChangeAspect="1" noChangeArrowheads="1"/>
          </p:cNvPicPr>
          <p:nvPr/>
        </p:nvPicPr>
        <p:blipFill>
          <a:blip r:embed="rId2"/>
          <a:stretch>
            <a:fillRect/>
          </a:stretch>
        </p:blipFill>
        <p:spPr bwMode="auto">
          <a:xfrm>
            <a:off x="1977390" y="2928461"/>
            <a:ext cx="2444591" cy="2022634"/>
          </a:xfrm>
          <a:prstGeom prst="rect">
            <a:avLst/>
          </a:prstGeom>
          <a:noFill/>
          <a:ln w="57150" cmpd="thickThin">
            <a:noFill/>
            <a:miter lim="800000"/>
            <a:headEnd/>
            <a:tailEnd/>
          </a:ln>
          <a:effectLst>
            <a:softEdge rad="63500"/>
          </a:effectLst>
        </p:spPr>
      </p:pic>
      <p:sp>
        <p:nvSpPr>
          <p:cNvPr id="10" name="文本框 9"/>
          <p:cNvSpPr txBox="1"/>
          <p:nvPr/>
        </p:nvSpPr>
        <p:spPr>
          <a:xfrm>
            <a:off x="5545455" y="1986280"/>
            <a:ext cx="746760" cy="768350"/>
          </a:xfrm>
          <a:prstGeom prst="rect">
            <a:avLst/>
          </a:prstGeom>
          <a:noFill/>
        </p:spPr>
        <p:txBody>
          <a:bodyPr wrap="none" rtlCol="0">
            <a:spAutoFit/>
          </a:bodyPr>
          <a:lstStyle/>
          <a:p>
            <a:pPr algn="l"/>
            <a:r>
              <a:rPr lang="en-US" altLang="zh-CN" sz="4400" b="1" dirty="0">
                <a:solidFill>
                  <a:srgbClr val="CC0000"/>
                </a:solidFill>
                <a:effectLst>
                  <a:outerShdw blurRad="38100" dist="38100" dir="2700000" algn="tl">
                    <a:srgbClr val="000000">
                      <a:alpha val="43137"/>
                    </a:srgbClr>
                  </a:outerShdw>
                  <a:reflection blurRad="6350" stA="50000" endA="300" endPos="50000" dist="60007" dir="5400000" sy="-100000" algn="bl" rotWithShape="0"/>
                </a:effectLst>
                <a:latin typeface="楷体" panose="02010609060101010101" charset="-122"/>
                <a:ea typeface="楷体" panose="02010609060101010101" charset="-122"/>
                <a:sym typeface="+mn-ea"/>
              </a:rPr>
              <a:t>VS</a:t>
            </a:r>
            <a:endParaRPr lang="en-US" altLang="zh-CN" sz="4400" b="1" dirty="0">
              <a:solidFill>
                <a:srgbClr val="CC0000"/>
              </a:solidFill>
              <a:effectLst>
                <a:outerShdw blurRad="38100" dist="38100" dir="2700000" algn="tl">
                  <a:srgbClr val="000000">
                    <a:alpha val="43137"/>
                  </a:srgbClr>
                </a:outerShdw>
                <a:reflection blurRad="6350" stA="50000" endA="300" endPos="50000" dist="60007" dir="5400000" sy="-100000" algn="bl" rotWithShape="0"/>
              </a:effectLst>
              <a:latin typeface="楷体" panose="02010609060101010101" charset="-122"/>
              <a:ea typeface="楷体" panose="02010609060101010101"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1535289" y="863600"/>
            <a:ext cx="9121422" cy="5130800"/>
          </a:xfrm>
          <a:prstGeom prst="triangle">
            <a:avLst>
              <a:gd name="adj" fmla="val 100000"/>
            </a:avLst>
          </a:prstGeom>
          <a:solidFill>
            <a:srgbClr val="0070C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5" name="椭圆 4"/>
          <p:cNvSpPr/>
          <p:nvPr/>
        </p:nvSpPr>
        <p:spPr>
          <a:xfrm>
            <a:off x="3209083" y="4780622"/>
            <a:ext cx="334346" cy="334346"/>
          </a:xfrm>
          <a:prstGeom prst="ellipse">
            <a:avLst/>
          </a:prstGeom>
          <a:solidFill>
            <a:srgbClr val="663B72"/>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6" name="椭圆 5"/>
          <p:cNvSpPr/>
          <p:nvPr/>
        </p:nvSpPr>
        <p:spPr>
          <a:xfrm>
            <a:off x="4882311" y="3838574"/>
            <a:ext cx="334346" cy="334346"/>
          </a:xfrm>
          <a:prstGeom prst="ellipse">
            <a:avLst/>
          </a:prstGeom>
          <a:solidFill>
            <a:srgbClr val="E8706F"/>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7" name="椭圆 6"/>
          <p:cNvSpPr/>
          <p:nvPr/>
        </p:nvSpPr>
        <p:spPr>
          <a:xfrm>
            <a:off x="6555538" y="2896525"/>
            <a:ext cx="334346" cy="334346"/>
          </a:xfrm>
          <a:prstGeom prst="ellipse">
            <a:avLst/>
          </a:prstGeom>
          <a:solidFill>
            <a:srgbClr val="008972"/>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8" name="椭圆 7"/>
          <p:cNvSpPr/>
          <p:nvPr/>
        </p:nvSpPr>
        <p:spPr>
          <a:xfrm>
            <a:off x="8228765" y="1954476"/>
            <a:ext cx="334346" cy="334346"/>
          </a:xfrm>
          <a:prstGeom prst="ellipse">
            <a:avLst/>
          </a:prstGeom>
          <a:solidFill>
            <a:srgbClr val="FAB846"/>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9" name="文本框 8"/>
          <p:cNvSpPr txBox="1"/>
          <p:nvPr/>
        </p:nvSpPr>
        <p:spPr>
          <a:xfrm>
            <a:off x="3600450" y="4887595"/>
            <a:ext cx="2106295" cy="460375"/>
          </a:xfrm>
          <a:prstGeom prst="rect">
            <a:avLst/>
          </a:prstGeom>
          <a:noFill/>
        </p:spPr>
        <p:txBody>
          <a:bodyPr wrap="square" rtlCol="0">
            <a:spAutoFit/>
          </a:bodyPr>
          <a:lstStyle/>
          <a:p>
            <a:pPr algn="l">
              <a:buClrTx/>
              <a:buSzTx/>
              <a:buFontTx/>
            </a:pP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空想到科学</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endParaRPr>
          </a:p>
        </p:txBody>
      </p:sp>
      <p:sp>
        <p:nvSpPr>
          <p:cNvPr id="10" name="文本框 9"/>
          <p:cNvSpPr txBox="1"/>
          <p:nvPr/>
        </p:nvSpPr>
        <p:spPr>
          <a:xfrm>
            <a:off x="5270500" y="3913505"/>
            <a:ext cx="1869440" cy="460375"/>
          </a:xfrm>
          <a:prstGeom prst="rect">
            <a:avLst/>
          </a:prstGeom>
          <a:noFill/>
        </p:spPr>
        <p:txBody>
          <a:bodyPr wrap="square" rtlCol="0">
            <a:spAutoFit/>
          </a:bodyPr>
          <a:lstStyle/>
          <a:p>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理论到实践</a:t>
            </a:r>
            <a:endPar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endParaRPr>
          </a:p>
        </p:txBody>
      </p:sp>
      <p:sp>
        <p:nvSpPr>
          <p:cNvPr id="11" name="文本框 10"/>
          <p:cNvSpPr txBox="1"/>
          <p:nvPr/>
        </p:nvSpPr>
        <p:spPr>
          <a:xfrm>
            <a:off x="6952615" y="2951480"/>
            <a:ext cx="2129155" cy="460375"/>
          </a:xfrm>
          <a:prstGeom prst="rect">
            <a:avLst/>
          </a:prstGeom>
          <a:noFill/>
        </p:spPr>
        <p:txBody>
          <a:bodyPr wrap="square" rtlCol="0">
            <a:spAutoFit/>
          </a:bodyPr>
          <a:lstStyle/>
          <a:p>
            <a:pPr algn="l">
              <a:buClrTx/>
              <a:buSzTx/>
              <a:buFontTx/>
            </a:pP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理想到现实</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endParaRPr>
          </a:p>
        </p:txBody>
      </p:sp>
      <p:sp>
        <p:nvSpPr>
          <p:cNvPr id="12" name="文本框 11"/>
          <p:cNvSpPr txBox="1"/>
          <p:nvPr/>
        </p:nvSpPr>
        <p:spPr>
          <a:xfrm>
            <a:off x="8634730" y="1989455"/>
            <a:ext cx="1843405" cy="460375"/>
          </a:xfrm>
          <a:prstGeom prst="rect">
            <a:avLst/>
          </a:prstGeom>
          <a:noFill/>
        </p:spPr>
        <p:txBody>
          <a:bodyPr wrap="square" rtlCol="0">
            <a:spAutoFit/>
          </a:bodyPr>
          <a:lstStyle/>
          <a:p>
            <a:pPr algn="l">
              <a:buClrTx/>
              <a:buSzTx/>
              <a:buFontTx/>
            </a:pP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一国到多国</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endParaRPr>
          </a:p>
        </p:txBody>
      </p:sp>
      <p:sp>
        <p:nvSpPr>
          <p:cNvPr id="26" name="矩形 25"/>
          <p:cNvSpPr/>
          <p:nvPr/>
        </p:nvSpPr>
        <p:spPr>
          <a:xfrm>
            <a:off x="7622540" y="1484630"/>
            <a:ext cx="1459230" cy="398780"/>
          </a:xfrm>
          <a:prstGeom prst="rect">
            <a:avLst/>
          </a:prstGeom>
        </p:spPr>
        <p:txBody>
          <a:bodyPr wrap="none">
            <a:spAutoFit/>
          </a:bodyPr>
          <a:lstStyle/>
          <a:p>
            <a:pPr algn="r"/>
            <a:r>
              <a:rPr lang="zh-CN" altLang="en-US" sz="2000" b="1" dirty="0">
                <a:solidFill>
                  <a:srgbClr val="FAB846"/>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新中国成立</a:t>
            </a:r>
            <a:endParaRPr lang="zh-CN" altLang="en-US" sz="2000" b="1" baseline="0" dirty="0">
              <a:solidFill>
                <a:srgbClr val="FAB846"/>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8" name="矩形 27"/>
          <p:cNvSpPr/>
          <p:nvPr/>
        </p:nvSpPr>
        <p:spPr>
          <a:xfrm>
            <a:off x="5591810" y="2289175"/>
            <a:ext cx="1714500" cy="398780"/>
          </a:xfrm>
          <a:prstGeom prst="rect">
            <a:avLst/>
          </a:prstGeom>
        </p:spPr>
        <p:txBody>
          <a:bodyPr wrap="none">
            <a:spAutoFit/>
          </a:bodyPr>
          <a:lstStyle/>
          <a:p>
            <a:pPr algn="r"/>
            <a:r>
              <a:rPr lang="zh-CN" altLang="en-US" sz="2000" b="1" dirty="0">
                <a:solidFill>
                  <a:srgbClr val="008972"/>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俄国十月革命</a:t>
            </a:r>
            <a:endParaRPr lang="zh-CN" altLang="en-US" sz="2000" b="1" baseline="0" dirty="0">
              <a:solidFill>
                <a:srgbClr val="008972"/>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0" name="矩形 29"/>
          <p:cNvSpPr/>
          <p:nvPr/>
        </p:nvSpPr>
        <p:spPr>
          <a:xfrm>
            <a:off x="4387850" y="3230880"/>
            <a:ext cx="1203960" cy="398780"/>
          </a:xfrm>
          <a:prstGeom prst="rect">
            <a:avLst/>
          </a:prstGeom>
        </p:spPr>
        <p:txBody>
          <a:bodyPr wrap="none">
            <a:spAutoFit/>
          </a:bodyPr>
          <a:lstStyle/>
          <a:p>
            <a:pPr algn="r"/>
            <a:r>
              <a:rPr lang="zh-CN" altLang="en-US" sz="2000" b="1" dirty="0">
                <a:solidFill>
                  <a:srgbClr val="E8706F"/>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巴黎公社</a:t>
            </a:r>
            <a:endParaRPr lang="zh-CN" altLang="en-US" sz="2000" b="1" baseline="0" dirty="0">
              <a:solidFill>
                <a:srgbClr val="E8706F"/>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2" name="矩形 31"/>
          <p:cNvSpPr/>
          <p:nvPr/>
        </p:nvSpPr>
        <p:spPr>
          <a:xfrm>
            <a:off x="2118995" y="4373880"/>
            <a:ext cx="1903730" cy="337185"/>
          </a:xfrm>
          <a:prstGeom prst="rect">
            <a:avLst/>
          </a:prstGeom>
        </p:spPr>
        <p:txBody>
          <a:bodyPr wrap="none">
            <a:spAutoFit/>
          </a:bodyPr>
          <a:lstStyle/>
          <a:p>
            <a:pPr algn="ctr" defTabSz="914400">
              <a:lnSpc>
                <a:spcPct val="80000"/>
              </a:lnSpc>
            </a:pPr>
            <a:r>
              <a:rPr lang="en-US" altLang="zh-CN" sz="2000" b="1">
                <a:solidFill>
                  <a:srgbClr val="1D41D5"/>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a:t>
            </a:r>
            <a:r>
              <a:rPr lang="zh-CN" altLang="en-US" sz="2000" b="1">
                <a:solidFill>
                  <a:srgbClr val="1D41D5"/>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共产党宣言</a:t>
            </a:r>
            <a:r>
              <a:rPr lang="en-US" altLang="zh-CN" sz="1490" b="1">
                <a:solidFill>
                  <a:srgbClr val="1D41D5"/>
                </a:solidFill>
                <a:latin typeface="微软雅黑" panose="020B0503020204020204" pitchFamily="34" charset="-122"/>
                <a:ea typeface="微软雅黑" panose="020B0503020204020204" pitchFamily="34" charset="-122"/>
                <a:sym typeface="+mn-ea"/>
              </a:rPr>
              <a:t>》</a:t>
            </a:r>
            <a:endParaRPr lang="zh-CN" altLang="en-US" sz="1495" b="1" dirty="0">
              <a:solidFill>
                <a:srgbClr val="663B72"/>
              </a:solidFill>
              <a:latin typeface="微软雅黑" panose="020B0503020204020204" pitchFamily="34" charset="-122"/>
              <a:ea typeface="微软雅黑" panose="020B0503020204020204" pitchFamily="34" charset="-122"/>
            </a:endParaRPr>
          </a:p>
        </p:txBody>
      </p:sp>
      <p:sp>
        <p:nvSpPr>
          <p:cNvPr id="37891" name="Text Box 3"/>
          <p:cNvSpPr txBox="1"/>
          <p:nvPr/>
        </p:nvSpPr>
        <p:spPr>
          <a:xfrm>
            <a:off x="2118995" y="3987165"/>
            <a:ext cx="2162810" cy="312420"/>
          </a:xfrm>
          <a:prstGeom prst="rect">
            <a:avLst/>
          </a:prstGeom>
          <a:noFill/>
          <a:ln w="38100">
            <a:noFill/>
          </a:ln>
        </p:spPr>
        <p:txBody>
          <a:bodyPr wrap="square" anchor="t">
            <a:spAutoFit/>
          </a:bodyPr>
          <a:lstStyle/>
          <a:p>
            <a:pPr defTabSz="914400">
              <a:lnSpc>
                <a:spcPct val="80000"/>
              </a:lnSpc>
            </a:pPr>
            <a:r>
              <a:rPr lang="zh-CN" altLang="en-US" b="1" baseline="0">
                <a:latin typeface="楷体" panose="02010609060101010101" charset="-122"/>
                <a:ea typeface="楷体" panose="02010609060101010101" charset="-122"/>
              </a:rPr>
              <a:t>马克思主义的诞生</a:t>
            </a:r>
            <a:endParaRPr lang="zh-CN" altLang="en-US" b="1" baseline="0">
              <a:latin typeface="楷体" panose="02010609060101010101" charset="-122"/>
              <a:ea typeface="楷体" panose="02010609060101010101" charset="-122"/>
            </a:endParaRPr>
          </a:p>
        </p:txBody>
      </p:sp>
      <p:sp>
        <p:nvSpPr>
          <p:cNvPr id="37892" name="Text Box 4"/>
          <p:cNvSpPr txBox="1"/>
          <p:nvPr/>
        </p:nvSpPr>
        <p:spPr>
          <a:xfrm>
            <a:off x="2483485" y="2951480"/>
            <a:ext cx="4072255" cy="312420"/>
          </a:xfrm>
          <a:prstGeom prst="rect">
            <a:avLst/>
          </a:prstGeom>
          <a:noFill/>
          <a:ln w="38100">
            <a:noFill/>
          </a:ln>
        </p:spPr>
        <p:txBody>
          <a:bodyPr wrap="square" anchor="t">
            <a:spAutoFit/>
          </a:bodyPr>
          <a:lstStyle/>
          <a:p>
            <a:pPr algn="l" defTabSz="914400">
              <a:lnSpc>
                <a:spcPct val="80000"/>
              </a:lnSpc>
              <a:buClrTx/>
              <a:buSzTx/>
              <a:buFontTx/>
            </a:pPr>
            <a:r>
              <a:rPr lang="zh-CN" altLang="en-US" b="1" baseline="0">
                <a:latin typeface="楷体" panose="02010609060101010101" charset="-122"/>
                <a:ea typeface="楷体" panose="02010609060101010101" charset="-122"/>
              </a:rPr>
              <a:t>第一次建立无产阶级政权的伟大尝试</a:t>
            </a:r>
            <a:endParaRPr lang="zh-CN" altLang="en-US" b="1" baseline="0">
              <a:latin typeface="楷体" panose="02010609060101010101" charset="-122"/>
              <a:ea typeface="楷体" panose="02010609060101010101" charset="-122"/>
            </a:endParaRPr>
          </a:p>
        </p:txBody>
      </p:sp>
      <p:sp>
        <p:nvSpPr>
          <p:cNvPr id="37893" name="Text Box 5"/>
          <p:cNvSpPr txBox="1"/>
          <p:nvPr/>
        </p:nvSpPr>
        <p:spPr>
          <a:xfrm>
            <a:off x="4162425" y="1976755"/>
            <a:ext cx="3867150" cy="312420"/>
          </a:xfrm>
          <a:prstGeom prst="rect">
            <a:avLst/>
          </a:prstGeom>
          <a:noFill/>
          <a:ln w="38100">
            <a:noFill/>
          </a:ln>
        </p:spPr>
        <p:txBody>
          <a:bodyPr wrap="square" anchor="t">
            <a:spAutoFit/>
          </a:bodyPr>
          <a:lstStyle/>
          <a:p>
            <a:pPr algn="ctr" defTabSz="914400">
              <a:lnSpc>
                <a:spcPct val="80000"/>
              </a:lnSpc>
              <a:buClrTx/>
              <a:buSzTx/>
              <a:buFontTx/>
            </a:pPr>
            <a:r>
              <a:rPr lang="zh-CN" altLang="en-US" b="1" baseline="0">
                <a:latin typeface="楷体" panose="02010609060101010101" charset="-122"/>
                <a:ea typeface="楷体" panose="02010609060101010101" charset="-122"/>
              </a:rPr>
              <a:t>第一次取得胜利的社会主义革命</a:t>
            </a:r>
            <a:endParaRPr lang="zh-CN" altLang="en-US" b="1" baseline="0">
              <a:latin typeface="楷体" panose="02010609060101010101" charset="-122"/>
              <a:ea typeface="楷体" panose="02010609060101010101" charset="-122"/>
            </a:endParaRPr>
          </a:p>
        </p:txBody>
      </p:sp>
      <p:sp>
        <p:nvSpPr>
          <p:cNvPr id="37898" name="Text Box 5"/>
          <p:cNvSpPr txBox="1"/>
          <p:nvPr/>
        </p:nvSpPr>
        <p:spPr>
          <a:xfrm>
            <a:off x="6977380" y="1172210"/>
            <a:ext cx="2104390" cy="312420"/>
          </a:xfrm>
          <a:prstGeom prst="rect">
            <a:avLst/>
          </a:prstGeom>
          <a:noFill/>
          <a:ln w="38100">
            <a:noFill/>
          </a:ln>
        </p:spPr>
        <p:txBody>
          <a:bodyPr wrap="square" anchor="t">
            <a:spAutoFit/>
          </a:bodyPr>
          <a:lstStyle/>
          <a:p>
            <a:pPr algn="l" defTabSz="914400">
              <a:lnSpc>
                <a:spcPct val="80000"/>
              </a:lnSpc>
              <a:buClrTx/>
              <a:buSzTx/>
              <a:buFontTx/>
            </a:pPr>
            <a:r>
              <a:rPr lang="zh-CN" altLang="en-US" b="1" baseline="0">
                <a:latin typeface="楷体" panose="02010609060101010101" charset="-122"/>
                <a:ea typeface="楷体" panose="02010609060101010101" charset="-122"/>
              </a:rPr>
              <a:t>马克思主义的发展</a:t>
            </a:r>
            <a:endParaRPr lang="zh-CN" altLang="en-US" b="1" baseline="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8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8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6" grpId="0"/>
      <p:bldP spid="28" grpId="0"/>
      <p:bldP spid="30" grpId="0"/>
      <p:bldP spid="32" grpId="0"/>
      <p:bldP spid="37891" grpId="0"/>
      <p:bldP spid="37892" grpId="0"/>
      <p:bldP spid="37893" grpId="0"/>
      <p:bldP spid="3789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626394" y="1625918"/>
          <a:ext cx="8947785" cy="4191000"/>
        </p:xfrm>
        <a:graphic>
          <a:graphicData uri="http://schemas.openxmlformats.org/drawingml/2006/table">
            <a:tbl>
              <a:tblPr firstRow="1" bandRow="1">
                <a:tableStyleId>{5940675A-B579-460E-94D1-54222C63F5DA}</a:tableStyleId>
              </a:tblPr>
              <a:tblGrid>
                <a:gridCol w="764540"/>
                <a:gridCol w="1165225"/>
                <a:gridCol w="1372870"/>
                <a:gridCol w="5645150"/>
              </a:tblGrid>
              <a:tr h="340360">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国家</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时间</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事件</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土地政策(农业政策)</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72490">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俄国</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1861年</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农奴制改革</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农奴成为自由人，农奴在获得解放时可以得到一份土地，但他们必须出高价赎买这份土地</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9605">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苏俄</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1917年</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十月革命</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废除土地私有制，没收地主、皇室和寺院的土地，分给农民耕种</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3955">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苏俄</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三年国内战争时期</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战时共产</a:t>
                      </a:r>
                      <a:endPar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主义政策</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实行余粮征集制：农业严格按照国家规定的数额上交余粮和其他农产品，国家征收粮食时给农民一定的补偿</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4590">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认识提升</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1861年俄国农奴制改革，它维护地主阶级的利益，其实质是对农民的一场大掠夺；苏维埃政府实行的土地政策和战时共产主义政策，体现了苏俄是代表无产阶级利益的政权</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pic>
        <p:nvPicPr>
          <p:cNvPr id="3" name="图片 2"/>
          <p:cNvPicPr/>
          <p:nvPr/>
        </p:nvPicPr>
        <p:blipFill>
          <a:blip r:embed="rId2"/>
          <a:stretch>
            <a:fillRect/>
          </a:stretch>
        </p:blipFill>
        <p:spPr>
          <a:xfrm>
            <a:off x="5256188" y="3172460"/>
            <a:ext cx="7126" cy="10690"/>
          </a:xfrm>
          <a:prstGeom prst="rect">
            <a:avLst/>
          </a:prstGeom>
          <a:noFill/>
          <a:ln w="9525">
            <a:noFill/>
          </a:ln>
        </p:spPr>
      </p:pic>
      <p:pic>
        <p:nvPicPr>
          <p:cNvPr id="4" name="图片 3"/>
          <p:cNvPicPr/>
          <p:nvPr/>
        </p:nvPicPr>
        <p:blipFill>
          <a:blip r:embed="rId3"/>
          <a:stretch>
            <a:fillRect/>
          </a:stretch>
        </p:blipFill>
        <p:spPr>
          <a:xfrm>
            <a:off x="5863333" y="3172460"/>
            <a:ext cx="7126" cy="7126"/>
          </a:xfrm>
          <a:prstGeom prst="rect">
            <a:avLst/>
          </a:prstGeom>
          <a:noFill/>
          <a:ln w="9525">
            <a:noFill/>
          </a:ln>
        </p:spPr>
      </p:pic>
      <p:sp>
        <p:nvSpPr>
          <p:cNvPr id="5" name="文本框 4"/>
          <p:cNvSpPr txBox="1"/>
          <p:nvPr/>
        </p:nvSpPr>
        <p:spPr>
          <a:xfrm>
            <a:off x="1626394" y="1101566"/>
            <a:ext cx="7120414" cy="460375"/>
          </a:xfrm>
          <a:prstGeom prst="rect">
            <a:avLst/>
          </a:prstGeom>
          <a:noFill/>
        </p:spPr>
        <p:txBody>
          <a:bodyPr wrap="square" rtlCol="0">
            <a:spAutoFit/>
          </a:bodyPr>
          <a:p>
            <a:r>
              <a:rPr lang="zh-CN" altLang="en-US" sz="2400">
                <a:solidFill>
                  <a:srgbClr val="C00000"/>
                </a:solidFill>
                <a:latin typeface="方正粗黑宋简体" panose="02000000000000000000" charset="-122"/>
                <a:ea typeface="方正粗黑宋简体" panose="02000000000000000000" charset="-122"/>
              </a:rPr>
              <a:t>归纳提升</a:t>
            </a:r>
            <a:r>
              <a:rPr lang="en-US" altLang="zh-CN" sz="2400">
                <a:solidFill>
                  <a:srgbClr val="C00000"/>
                </a:solidFill>
                <a:latin typeface="方正粗黑宋简体" panose="02000000000000000000" charset="-122"/>
                <a:ea typeface="方正粗黑宋简体" panose="02000000000000000000" charset="-122"/>
              </a:rPr>
              <a:t>—</a:t>
            </a:r>
            <a:r>
              <a:rPr lang="zh-CN" altLang="en-US" sz="2400">
                <a:solidFill>
                  <a:srgbClr val="C00000"/>
                </a:solidFill>
                <a:latin typeface="方正粗黑宋简体" panose="02000000000000000000" charset="-122"/>
                <a:ea typeface="方正粗黑宋简体" panose="02000000000000000000" charset="-122"/>
              </a:rPr>
              <a:t>俄国历史上有关土地政策的演变经过</a:t>
            </a:r>
            <a:endParaRPr lang="zh-CN" altLang="en-US" sz="2400">
              <a:solidFill>
                <a:srgbClr val="C00000"/>
              </a:solidFill>
              <a:latin typeface="方正粗黑宋简体" panose="02000000000000000000" charset="-122"/>
              <a:ea typeface="方正粗黑宋简体" panose="02000000000000000000" charset="-122"/>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2"/>
          <p:cNvGraphicFramePr>
            <a:graphicFrameLocks noGrp="1"/>
          </p:cNvGraphicFramePr>
          <p:nvPr>
            <p:custDataLst>
              <p:tags r:id="rId1"/>
            </p:custDataLst>
          </p:nvPr>
        </p:nvGraphicFramePr>
        <p:xfrm>
          <a:off x="-17514" y="12145"/>
          <a:ext cx="12266930" cy="6845300"/>
        </p:xfrm>
        <a:graphic>
          <a:graphicData uri="http://schemas.openxmlformats.org/drawingml/2006/table">
            <a:tbl>
              <a:tblPr firstRow="1" bandRow="1"/>
              <a:tblGrid>
                <a:gridCol w="914400"/>
                <a:gridCol w="3627755"/>
                <a:gridCol w="3055620"/>
                <a:gridCol w="4669155"/>
              </a:tblGrid>
              <a:tr h="534670">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rgbClr val="FFFFFF"/>
                          </a:solidFill>
                          <a:latin typeface="黑体" panose="02010609060101010101" pitchFamily="2" charset="-122"/>
                          <a:ea typeface="黑体" panose="02010609060101010101" pitchFamily="2" charset="-122"/>
                        </a:rPr>
                        <a:t>项目</a:t>
                      </a:r>
                      <a:endParaRPr lang="zh-CN" altLang="en-US" sz="2000" b="1" kern="120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dirty="0">
                          <a:solidFill>
                            <a:srgbClr val="FFFFFF"/>
                          </a:solidFill>
                          <a:latin typeface="黑体" panose="02010609060101010101" pitchFamily="2" charset="-122"/>
                          <a:ea typeface="黑体" panose="02010609060101010101" pitchFamily="2" charset="-122"/>
                        </a:rPr>
                        <a:t>战时共产主义政策</a:t>
                      </a:r>
                      <a:endParaRPr lang="zh-CN" altLang="en-US" sz="2000" b="1" kern="1200" dirty="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58F33"/>
                    </a:solidFill>
                  </a:tcPr>
                </a:tc>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rgbClr val="FFFFFF"/>
                          </a:solidFill>
                          <a:latin typeface="黑体" panose="02010609060101010101" pitchFamily="2" charset="-122"/>
                          <a:ea typeface="黑体" panose="02010609060101010101" pitchFamily="2" charset="-122"/>
                        </a:rPr>
                        <a:t>新经济政策</a:t>
                      </a:r>
                      <a:endParaRPr lang="zh-CN" altLang="en-US" sz="2000" b="1" kern="120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EAB42E"/>
                    </a:solidFill>
                  </a:tcPr>
                </a:tc>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rgbClr val="FFFFFF"/>
                          </a:solidFill>
                          <a:latin typeface="黑体" panose="02010609060101010101" pitchFamily="2" charset="-122"/>
                          <a:ea typeface="黑体" panose="02010609060101010101" pitchFamily="2" charset="-122"/>
                        </a:rPr>
                        <a:t>苏联模式</a:t>
                      </a:r>
                      <a:r>
                        <a:rPr lang="en-US" altLang="zh-CN" sz="2000" b="1" kern="1200">
                          <a:solidFill>
                            <a:srgbClr val="FFFFFF"/>
                          </a:solidFill>
                          <a:latin typeface="黑体" panose="02010609060101010101" pitchFamily="2" charset="-122"/>
                          <a:ea typeface="黑体" panose="02010609060101010101" pitchFamily="2" charset="-122"/>
                        </a:rPr>
                        <a:t>/</a:t>
                      </a:r>
                      <a:r>
                        <a:rPr lang="zh-CN" altLang="en-US" sz="2000" b="1" kern="1200">
                          <a:solidFill>
                            <a:srgbClr val="FFFFFF"/>
                          </a:solidFill>
                          <a:latin typeface="黑体" panose="02010609060101010101" pitchFamily="2" charset="-122"/>
                          <a:ea typeface="黑体" panose="02010609060101010101" pitchFamily="2" charset="-122"/>
                        </a:rPr>
                        <a:t>斯大林模式</a:t>
                      </a:r>
                      <a:endParaRPr lang="ko-KR" altLang="en-US" sz="2000" b="1" kern="120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D9D01D"/>
                    </a:solidFill>
                  </a:tcPr>
                </a:tc>
              </a:tr>
              <a:tr h="117665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背景</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苏维埃政权遭到国内外敌人联合进攻，形势危急</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内战结束，战时共产主义政策导致严重危机</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国内经济落后，国际战争阴影的笼罩</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r>
              <a:tr h="53403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时间</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en-US" altLang="zh-CN" sz="2000" b="1" kern="1200" dirty="0">
                          <a:solidFill>
                            <a:schemeClr val="tx1"/>
                          </a:solidFill>
                          <a:latin typeface="黑体" panose="02010609060101010101" pitchFamily="2" charset="-122"/>
                          <a:ea typeface="黑体" panose="02010609060101010101" pitchFamily="2" charset="-122"/>
                        </a:rPr>
                        <a:t>1918-1921</a:t>
                      </a:r>
                      <a:endParaRPr lang="en-US" altLang="zh-CN"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en-US" altLang="zh-CN" sz="2000" b="1" kern="1200" dirty="0">
                          <a:solidFill>
                            <a:schemeClr val="tx1"/>
                          </a:solidFill>
                          <a:latin typeface="黑体" panose="02010609060101010101" pitchFamily="2" charset="-122"/>
                          <a:ea typeface="黑体" panose="02010609060101010101" pitchFamily="2" charset="-122"/>
                        </a:rPr>
                        <a:t>1921-1927</a:t>
                      </a:r>
                      <a:endParaRPr lang="en-US" altLang="zh-CN"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en-US" altLang="zh-CN" sz="2000" b="1" kern="1200" dirty="0">
                          <a:solidFill>
                            <a:schemeClr val="tx1"/>
                          </a:solidFill>
                          <a:latin typeface="黑体" panose="02010609060101010101" pitchFamily="2" charset="-122"/>
                          <a:ea typeface="黑体" panose="02010609060101010101" pitchFamily="2" charset="-122"/>
                        </a:rPr>
                        <a:t>1928-1937</a:t>
                      </a:r>
                      <a:endParaRPr lang="en-US" altLang="zh-CN"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r>
              <a:tr h="819150">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目的</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集中有限力量保证内战的胜利</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解决国内危机，过渡到社会主义</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实现社会主义工业化，提高国际地位</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r>
              <a:tr h="189039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措施</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余粮收集制；工业全部国有；取消商品贸易；强制劳动</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粮食税；允许私营企业有一定程度的发展；以租让制等形式在一些经济部门引入外资；自由贸易</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cs typeface="黑体" panose="02010609060101010101" pitchFamily="2" charset="-122"/>
                        </a:rPr>
                        <a:t>实施“社会主义工业化”和“农业集体化”；实行自上而下的指令性计划经济</a:t>
                      </a:r>
                      <a:endParaRPr lang="zh-CN" altLang="en-US" sz="2000" b="1" kern="1200" dirty="0">
                        <a:solidFill>
                          <a:schemeClr val="tx1"/>
                        </a:solidFill>
                        <a:latin typeface="黑体" panose="02010609060101010101" pitchFamily="2" charset="-122"/>
                        <a:ea typeface="黑体" panose="02010609060101010101" pitchFamily="2" charset="-122"/>
                        <a:cs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r>
              <a:tr h="189039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评价</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保证了前线的粮食供应，缓解了城市饥荒，但严重损害了农民的利益，导致战后的经济和政治危机</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稳定和恢复了国民经济，巩固了苏维埃政权</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实现了工业化，奠定了强大国家的基础，赢得了巨大的国际声誉。但也造成了国民经济比例失调，农业和轻工业长期落后，消费水平相对较低等问题</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4000" y="920852"/>
            <a:ext cx="2933616" cy="973951"/>
            <a:chOff x="2866801" y="1610524"/>
            <a:chExt cx="3871152" cy="2822143"/>
          </a:xfrm>
        </p:grpSpPr>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backgroundRemoval t="9961" b="89844" l="3516" r="94824">
                          <a14:foregroundMark x1="26074" y1="48730" x2="26074" y2="48730"/>
                          <a14:foregroundMark x1="37207" y1="45020" x2="37207" y2="45020"/>
                          <a14:foregroundMark x1="45215" y1="42676" x2="45215" y2="42676"/>
                          <a14:foregroundMark x1="67773" y1="43457" x2="67773" y2="43457"/>
                          <a14:foregroundMark x1="68359" y1="42285" x2="68359" y2="42285"/>
                          <a14:foregroundMark x1="53711" y1="39258" x2="52734" y2="39258"/>
                          <a14:foregroundMark x1="40723" y1="36133" x2="40723" y2="36133"/>
                          <a14:foregroundMark x1="31055" y1="36133" x2="29297" y2="41504"/>
                          <a14:foregroundMark x1="26660" y1="45801" x2="24316" y2="51758"/>
                          <a14:foregroundMark x1="18848" y1="58984" x2="17773" y2="61621"/>
                          <a14:foregroundMark x1="14844" y1="65137" x2="14844" y2="65137"/>
                          <a14:foregroundMark x1="24316" y1="62793" x2="24316" y2="62793"/>
                          <a14:foregroundMark x1="28320" y1="61621" x2="28320" y2="61621"/>
                          <a14:foregroundMark x1="33398" y1="58008" x2="33398" y2="58008"/>
                          <a14:foregroundMark x1="39160" y1="52930" x2="39160" y2="52930"/>
                          <a14:foregroundMark x1="33398" y1="48145" x2="33398" y2="48145"/>
                          <a14:foregroundMark x1="27344" y1="46582" x2="27344" y2="46582"/>
                          <a14:foregroundMark x1="21777" y1="43262" x2="21191" y2="43262"/>
                          <a14:foregroundMark x1="19434" y1="43262" x2="19434" y2="43848"/>
                          <a14:foregroundMark x1="17773" y1="48535" x2="17773" y2="48535"/>
                          <a14:foregroundMark x1="15820" y1="51758" x2="15820" y2="51758"/>
                          <a14:foregroundMark x1="13672" y1="57227" x2="13867" y2="58789"/>
                          <a14:foregroundMark x1="14844" y1="62207" x2="14844" y2="63184"/>
                          <a14:foregroundMark x1="14258" y1="66504" x2="14258" y2="66504"/>
                          <a14:foregroundMark x1="13672" y1="62793" x2="13672" y2="62793"/>
                          <a14:foregroundMark x1="15234" y1="58984" x2="15234" y2="58984"/>
                          <a14:foregroundMark x1="30078" y1="58789" x2="30078" y2="58789"/>
                          <a14:foregroundMark x1="42871" y1="58398" x2="42871" y2="58398"/>
                          <a14:foregroundMark x1="51367" y1="58398" x2="53125" y2="59668"/>
                          <a14:foregroundMark x1="62598" y1="61230" x2="62598" y2="61230"/>
                          <a14:foregroundMark x1="67773" y1="54492" x2="67773" y2="54492"/>
                          <a14:foregroundMark x1="61230" y1="55273" x2="61230" y2="55273"/>
                          <a14:foregroundMark x1="37598" y1="59473" x2="37598" y2="59473"/>
                          <a14:foregroundMark x1="23730" y1="56250" x2="23730" y2="56250"/>
                          <a14:foregroundMark x1="25879" y1="51563" x2="26465" y2="51367"/>
                          <a14:foregroundMark x1="34570" y1="47949" x2="34570" y2="47949"/>
                          <a14:foregroundMark x1="31250" y1="41309" x2="31250" y2="41309"/>
                          <a14:foregroundMark x1="38184" y1="36328" x2="38574" y2="36914"/>
                          <a14:foregroundMark x1="43848" y1="44043" x2="46094" y2="45410"/>
                          <a14:foregroundMark x1="61426" y1="46191" x2="61426" y2="46191"/>
                          <a14:foregroundMark x1="66016" y1="56445" x2="66016" y2="56445"/>
                          <a14:foregroundMark x1="66797" y1="59082" x2="65234" y2="64551"/>
                          <a14:foregroundMark x1="62598" y1="64941" x2="58496" y2="65527"/>
                          <a14:foregroundMark x1="50781" y1="64746" x2="50195" y2="64746"/>
                          <a14:foregroundMark x1="44824" y1="65137" x2="41504" y2="66309"/>
                          <a14:foregroundMark x1="34375" y1="65527" x2="31055" y2="65137"/>
                          <a14:foregroundMark x1="26270" y1="61426" x2="24902" y2="61426"/>
                          <a14:foregroundMark x1="20605" y1="60449" x2="20410" y2="58594"/>
                          <a14:foregroundMark x1="19238" y1="53516" x2="19238" y2="53516"/>
                          <a14:foregroundMark x1="20020" y1="49316" x2="21777" y2="47168"/>
                          <a14:foregroundMark x1="24316" y1="42285" x2="24512" y2="41699"/>
                          <a14:foregroundMark x1="25488" y1="40430" x2="24902" y2="43848"/>
                          <a14:foregroundMark x1="41309" y1="47949" x2="41309" y2="47949"/>
                          <a14:foregroundMark x1="75684" y1="52148" x2="75684" y2="52148"/>
                          <a14:foregroundMark x1="73926" y1="52734" x2="73926" y2="52734"/>
                          <a14:foregroundMark x1="65625" y1="49121" x2="65625" y2="49121"/>
                          <a14:foregroundMark x1="55957" y1="47949" x2="55957" y2="47949"/>
                          <a14:foregroundMark x1="51172" y1="50391" x2="51172" y2="50391"/>
                          <a14:foregroundMark x1="44824" y1="52148" x2="44824" y2="52148"/>
                          <a14:foregroundMark x1="33594" y1="53125" x2="32422" y2="53516"/>
                          <a14:foregroundMark x1="22559" y1="56836" x2="22559" y2="56836"/>
                          <a14:foregroundMark x1="16797" y1="53516" x2="16797" y2="53516"/>
                          <a14:foregroundMark x1="15234" y1="58984" x2="15234" y2="58984"/>
                          <a14:foregroundMark x1="31250" y1="53125" x2="31250" y2="53125"/>
                          <a14:foregroundMark x1="34570" y1="46777" x2="35547" y2="45801"/>
                          <a14:foregroundMark x1="37793" y1="40234" x2="37793" y2="40234"/>
                          <a14:foregroundMark x1="37793" y1="38086" x2="37793" y2="38086"/>
                          <a14:foregroundMark x1="39551" y1="37891" x2="39551" y2="37891"/>
                          <a14:foregroundMark x1="42871" y1="37891" x2="42871" y2="37891"/>
                          <a14:foregroundMark x1="55762" y1="40234" x2="55762" y2="40234"/>
                          <a14:foregroundMark x1="56738" y1="36133" x2="56738" y2="36133"/>
                          <a14:foregroundMark x1="65430" y1="36719" x2="65430" y2="36719"/>
                          <a14:foregroundMark x1="59277" y1="44434" x2="59277" y2="44434"/>
                          <a14:foregroundMark x1="55957" y1="45801" x2="55957" y2="45801"/>
                          <a14:foregroundMark x1="54297" y1="45215" x2="54492" y2="43848"/>
                          <a14:foregroundMark x1="56543" y1="40820" x2="56543" y2="40820"/>
                          <a14:foregroundMark x1="68750" y1="40234" x2="68750" y2="40234"/>
                          <a14:foregroundMark x1="78027" y1="51172" x2="78027" y2="51172"/>
                          <a14:foregroundMark x1="78613" y1="61230" x2="78613" y2="61230"/>
                          <a14:foregroundMark x1="72461" y1="62793" x2="71680" y2="62988"/>
                          <a14:foregroundMark x1="41504" y1="61621" x2="38379" y2="62793"/>
                          <a14:foregroundMark x1="31055" y1="63770" x2="31055" y2="63770"/>
                          <a14:foregroundMark x1="30078" y1="62207" x2="30664" y2="62207"/>
                          <a14:foregroundMark x1="34375" y1="61816" x2="34375" y2="61816"/>
                          <a14:foregroundMark x1="38965" y1="61621" x2="38965" y2="61621"/>
                          <a14:foregroundMark x1="42480" y1="60449" x2="42480" y2="60449"/>
                          <a14:foregroundMark x1="57129" y1="50391" x2="57129" y2="50391"/>
                          <a14:foregroundMark x1="56934" y1="43848" x2="56934" y2="43848"/>
                          <a14:foregroundMark x1="57129" y1="36523" x2="57129" y2="36523"/>
                          <a14:foregroundMark x1="57910" y1="35547" x2="57910" y2="35547"/>
                          <a14:foregroundMark x1="64648" y1="35938" x2="64648" y2="35938"/>
                          <a14:foregroundMark x1="75488" y1="43457" x2="75488" y2="43457"/>
                          <a14:foregroundMark x1="77051" y1="52539" x2="77051" y2="52539"/>
                          <a14:foregroundMark x1="78613" y1="61035" x2="78613" y2="61035"/>
                          <a14:foregroundMark x1="78613" y1="61035" x2="78613" y2="61035"/>
                          <a14:foregroundMark x1="82422" y1="61816" x2="82422" y2="61816"/>
                          <a14:foregroundMark x1="75879" y1="62402" x2="75879" y2="62402"/>
                          <a14:foregroundMark x1="78223" y1="57617" x2="78223" y2="57617"/>
                          <a14:foregroundMark x1="81836" y1="54883" x2="81836" y2="54883"/>
                          <a14:foregroundMark x1="74707" y1="45996" x2="74707" y2="45996"/>
                          <a14:foregroundMark x1="73340" y1="42676" x2="73340" y2="42676"/>
                          <a14:foregroundMark x1="72754" y1="38867" x2="72754" y2="38867"/>
                          <a14:foregroundMark x1="66406" y1="40039" x2="66406" y2="40039"/>
                          <a14:foregroundMark x1="65039" y1="44629" x2="65039" y2="44629"/>
                          <a14:foregroundMark x1="65039" y1="49707" x2="65039" y2="49707"/>
                          <a14:foregroundMark x1="67773" y1="52539" x2="67773" y2="52539"/>
                          <a14:foregroundMark x1="73535" y1="52930" x2="73535" y2="52930"/>
                          <a14:foregroundMark x1="71680" y1="48145" x2="71484" y2="48730"/>
                          <a14:foregroundMark x1="68750" y1="51953" x2="68750" y2="51953"/>
                          <a14:foregroundMark x1="65039" y1="48340" x2="65039" y2="48340"/>
                          <a14:foregroundMark x1="64648" y1="45020" x2="66602" y2="45215"/>
                          <a14:foregroundMark x1="71875" y1="46582" x2="71875" y2="46582"/>
                          <a14:foregroundMark x1="70508" y1="49512" x2="70508" y2="49512"/>
                          <a14:foregroundMark x1="74121" y1="52539" x2="74121" y2="52539"/>
                          <a14:foregroundMark x1="55371" y1="53906" x2="55371" y2="53906"/>
                          <a14:foregroundMark x1="58887" y1="51563" x2="58887" y2="51563"/>
                          <a14:foregroundMark x1="62207" y1="50977" x2="62402" y2="50391"/>
                          <a14:foregroundMark x1="60645" y1="38672" x2="60645" y2="38672"/>
                          <a14:foregroundMark x1="60840" y1="37109" x2="60840" y2="37109"/>
                          <a14:foregroundMark x1="61426" y1="42480" x2="61426" y2="42480"/>
                          <a14:foregroundMark x1="61621" y1="42676" x2="61621" y2="42676"/>
                          <a14:foregroundMark x1="75684" y1="42285" x2="75684" y2="42285"/>
                          <a14:foregroundMark x1="75488" y1="40039" x2="75488" y2="40039"/>
                          <a14:foregroundMark x1="74707" y1="38086" x2="72949" y2="38086"/>
                          <a14:foregroundMark x1="65430" y1="36914" x2="61816" y2="36719"/>
                          <a14:foregroundMark x1="54102" y1="34180" x2="53516" y2="34570"/>
                        </a14:backgroundRemoval>
                      </a14:imgEffect>
                    </a14:imgLayer>
                  </a14:imgProps>
                </a:ext>
              </a:extLst>
            </a:blip>
            <a:srcRect l="5626" t="30649" r="6204" b="29607"/>
            <a:stretch>
              <a:fillRect/>
            </a:stretch>
          </p:blipFill>
          <p:spPr>
            <a:xfrm>
              <a:off x="2866801" y="1610524"/>
              <a:ext cx="3871152" cy="2822143"/>
            </a:xfrm>
            <a:prstGeom prst="rect">
              <a:avLst/>
            </a:prstGeom>
          </p:spPr>
        </p:pic>
        <p:sp>
          <p:nvSpPr>
            <p:cNvPr id="4" name="文本框 3"/>
            <p:cNvSpPr txBox="1"/>
            <p:nvPr/>
          </p:nvSpPr>
          <p:spPr>
            <a:xfrm>
              <a:off x="3413135" y="1910442"/>
              <a:ext cx="2974672" cy="1735111"/>
            </a:xfrm>
            <a:prstGeom prst="rect">
              <a:avLst/>
            </a:prstGeom>
            <a:noFill/>
          </p:spPr>
          <p:txBody>
            <a:bodyPr wrap="square" rtlCol="0">
              <a:spAutoFit/>
            </a:bodyPr>
            <a:lstStyle/>
            <a:p>
              <a:r>
                <a:rPr lang="zh-CN" altLang="en-US" sz="3300" b="1">
                  <a:solidFill>
                    <a:srgbClr val="FF0000"/>
                  </a:solidFill>
                  <a:latin typeface="微软雅黑" panose="020B0503020204020204" pitchFamily="34" charset="-122"/>
                  <a:ea typeface="微软雅黑" panose="020B0503020204020204" pitchFamily="34" charset="-122"/>
                </a:rPr>
                <a:t>纵向  比较</a:t>
              </a:r>
              <a:endParaRPr lang="zh-CN" altLang="en-US" sz="3300" b="1">
                <a:solidFill>
                  <a:srgbClr val="FF0000"/>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4775874" y="919252"/>
            <a:ext cx="2700020" cy="852805"/>
          </a:xfrm>
          <a:prstGeom prst="rect">
            <a:avLst/>
          </a:prstGeom>
          <a:noFill/>
        </p:spPr>
        <p:txBody>
          <a:bodyPr wrap="none" rtlCol="0">
            <a:spAutoFit/>
          </a:bodyPr>
          <a:lstStyle/>
          <a:p>
            <a:r>
              <a:rPr lang="zh-CN" altLang="en-US" sz="4950" b="1">
                <a:solidFill>
                  <a:srgbClr val="FF0000"/>
                </a:solidFill>
                <a:latin typeface="华文行楷" panose="02010800040101010101" pitchFamily="2" charset="-122"/>
                <a:ea typeface="华文行楷" panose="02010800040101010101" pitchFamily="2" charset="-122"/>
              </a:rPr>
              <a:t>合作探究</a:t>
            </a:r>
            <a:endParaRPr lang="zh-CN" altLang="en-US" sz="4950" b="1">
              <a:solidFill>
                <a:srgbClr val="FF0000"/>
              </a:solidFill>
              <a:latin typeface="华文行楷" panose="02010800040101010101" pitchFamily="2" charset="-122"/>
              <a:ea typeface="华文行楷" panose="02010800040101010101" pitchFamily="2" charset="-122"/>
            </a:endParaRPr>
          </a:p>
        </p:txBody>
      </p:sp>
      <p:sp>
        <p:nvSpPr>
          <p:cNvPr id="7" name="文本框 6"/>
          <p:cNvSpPr txBox="1"/>
          <p:nvPr/>
        </p:nvSpPr>
        <p:spPr>
          <a:xfrm>
            <a:off x="1643539" y="1959769"/>
            <a:ext cx="8905399" cy="46037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altLang="zh-CN" sz="2400" b="1">
                <a:latin typeface="微软雅黑" panose="020B0503020204020204" pitchFamily="34" charset="-122"/>
                <a:ea typeface="微软雅黑" panose="020B0503020204020204" pitchFamily="34" charset="-122"/>
              </a:rPr>
              <a:t>Q</a:t>
            </a:r>
            <a:r>
              <a:rPr lang="zh-CN" altLang="en-US" sz="2400" b="1">
                <a:latin typeface="微软雅黑" panose="020B0503020204020204" pitchFamily="34" charset="-122"/>
                <a:ea typeface="微软雅黑" panose="020B0503020204020204" pitchFamily="34" charset="-122"/>
              </a:rPr>
              <a:t>：苏联模式与中国特色社会主义有何不同？从中你有何感悟？</a:t>
            </a:r>
            <a:endParaRPr lang="zh-CN" altLang="en-US" sz="2400" b="1">
              <a:latin typeface="微软雅黑" panose="020B0503020204020204" pitchFamily="34" charset="-122"/>
              <a:ea typeface="微软雅黑" panose="020B0503020204020204" pitchFamily="34" charset="-122"/>
            </a:endParaRPr>
          </a:p>
        </p:txBody>
      </p:sp>
      <p:graphicFrame>
        <p:nvGraphicFramePr>
          <p:cNvPr id="8" name="表格 8"/>
          <p:cNvGraphicFramePr>
            <a:graphicFrameLocks noGrp="1"/>
          </p:cNvGraphicFramePr>
          <p:nvPr/>
        </p:nvGraphicFramePr>
        <p:xfrm>
          <a:off x="1643190" y="2608100"/>
          <a:ext cx="8905240" cy="2171700"/>
        </p:xfrm>
        <a:graphic>
          <a:graphicData uri="http://schemas.openxmlformats.org/drawingml/2006/table">
            <a:tbl>
              <a:tblPr firstRow="1" bandRow="1">
                <a:tableStyleId>{5C22544A-7EE6-4342-B048-85BDC9FD1C3A}</a:tableStyleId>
              </a:tblPr>
              <a:tblGrid>
                <a:gridCol w="2418080"/>
                <a:gridCol w="2715895"/>
                <a:gridCol w="3771265"/>
              </a:tblGrid>
              <a:tr h="370840">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zh-CN" altLang="en-US" sz="2400">
                          <a:latin typeface="微软雅黑" panose="020B0503020204020204" pitchFamily="34" charset="-122"/>
                          <a:ea typeface="微软雅黑" panose="020B0503020204020204" pitchFamily="34" charset="-122"/>
                        </a:rPr>
                        <a:t>苏联模式</a:t>
                      </a:r>
                      <a:endParaRPr lang="zh-CN" altLang="en-US" sz="2400">
                        <a:latin typeface="微软雅黑" panose="020B0503020204020204" pitchFamily="34" charset="-122"/>
                        <a:ea typeface="微软雅黑" panose="020B0503020204020204" pitchFamily="34" charset="-122"/>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zh-CN" altLang="en-US" sz="2400">
                          <a:latin typeface="微软雅黑" panose="020B0503020204020204" pitchFamily="34" charset="-122"/>
                          <a:ea typeface="微软雅黑" panose="020B0503020204020204" pitchFamily="34" charset="-122"/>
                        </a:rPr>
                        <a:t>中国特色模式</a:t>
                      </a:r>
                      <a:endParaRPr lang="zh-CN" altLang="en-US" sz="2400">
                        <a:latin typeface="微软雅黑" panose="020B0503020204020204" pitchFamily="34" charset="-122"/>
                        <a:ea typeface="微软雅黑" panose="020B0503020204020204" pitchFamily="34" charset="-122"/>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所有制</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经济体制</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工业化道路</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农业发展道路</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文本框 9"/>
          <p:cNvSpPr txBox="1"/>
          <p:nvPr/>
        </p:nvSpPr>
        <p:spPr>
          <a:xfrm>
            <a:off x="4299799" y="3036585"/>
            <a:ext cx="17830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单一的公有制</a:t>
            </a:r>
            <a:endParaRPr lang="zh-CN" altLang="en-US" sz="2100" b="1">
              <a:latin typeface="微软雅黑" panose="020B0503020204020204" pitchFamily="34" charset="-122"/>
              <a:ea typeface="微软雅黑" panose="020B0503020204020204" pitchFamily="34" charset="-122"/>
            </a:endParaRPr>
          </a:p>
        </p:txBody>
      </p:sp>
      <p:sp>
        <p:nvSpPr>
          <p:cNvPr id="11" name="文本框 10"/>
          <p:cNvSpPr txBox="1"/>
          <p:nvPr/>
        </p:nvSpPr>
        <p:spPr>
          <a:xfrm>
            <a:off x="6747162" y="3066562"/>
            <a:ext cx="39166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公有制为主体，多种所有制并存</a:t>
            </a:r>
            <a:endParaRPr lang="zh-CN" altLang="en-US" sz="2100" b="1">
              <a:latin typeface="微软雅黑" panose="020B0503020204020204" pitchFamily="34" charset="-122"/>
              <a:ea typeface="微软雅黑" panose="020B0503020204020204" pitchFamily="34" charset="-122"/>
            </a:endParaRPr>
          </a:p>
        </p:txBody>
      </p:sp>
      <p:sp>
        <p:nvSpPr>
          <p:cNvPr id="12" name="文本框 11"/>
          <p:cNvSpPr txBox="1"/>
          <p:nvPr/>
        </p:nvSpPr>
        <p:spPr>
          <a:xfrm>
            <a:off x="4043536" y="3473313"/>
            <a:ext cx="28498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高度集中计划经济体制</a:t>
            </a:r>
            <a:endParaRPr lang="zh-CN" altLang="en-US" sz="2100" b="1">
              <a:latin typeface="微软雅黑" panose="020B0503020204020204" pitchFamily="34" charset="-122"/>
              <a:ea typeface="微软雅黑" panose="020B0503020204020204" pitchFamily="34" charset="-122"/>
            </a:endParaRPr>
          </a:p>
        </p:txBody>
      </p:sp>
      <p:sp>
        <p:nvSpPr>
          <p:cNvPr id="13" name="文本框 12"/>
          <p:cNvSpPr txBox="1"/>
          <p:nvPr/>
        </p:nvSpPr>
        <p:spPr>
          <a:xfrm>
            <a:off x="7353264" y="3472558"/>
            <a:ext cx="28498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社会主义市场经济体制</a:t>
            </a:r>
            <a:endParaRPr lang="zh-CN" altLang="en-US" sz="2100" b="1">
              <a:latin typeface="微软雅黑" panose="020B0503020204020204" pitchFamily="34" charset="-122"/>
              <a:ea typeface="微软雅黑" panose="020B0503020204020204" pitchFamily="34" charset="-122"/>
            </a:endParaRPr>
          </a:p>
        </p:txBody>
      </p:sp>
      <p:sp>
        <p:nvSpPr>
          <p:cNvPr id="14" name="文本框 13"/>
          <p:cNvSpPr txBox="1"/>
          <p:nvPr/>
        </p:nvSpPr>
        <p:spPr>
          <a:xfrm>
            <a:off x="4312916" y="3903278"/>
            <a:ext cx="20497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优先发展重工业</a:t>
            </a:r>
            <a:endParaRPr lang="zh-CN" altLang="en-US" sz="2100" b="1">
              <a:latin typeface="微软雅黑" panose="020B0503020204020204" pitchFamily="34" charset="-122"/>
              <a:ea typeface="微软雅黑" panose="020B0503020204020204" pitchFamily="34" charset="-122"/>
            </a:endParaRPr>
          </a:p>
        </p:txBody>
      </p:sp>
      <p:sp>
        <p:nvSpPr>
          <p:cNvPr id="15" name="文本框 14"/>
          <p:cNvSpPr txBox="1"/>
          <p:nvPr/>
        </p:nvSpPr>
        <p:spPr>
          <a:xfrm>
            <a:off x="7487916" y="3929971"/>
            <a:ext cx="25831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农、轻、重协调发展</a:t>
            </a:r>
            <a:endParaRPr lang="zh-CN" altLang="en-US" sz="2100" b="1">
              <a:latin typeface="微软雅黑" panose="020B0503020204020204" pitchFamily="34" charset="-122"/>
              <a:ea typeface="微软雅黑" panose="020B0503020204020204" pitchFamily="34" charset="-122"/>
            </a:endParaRPr>
          </a:p>
        </p:txBody>
      </p:sp>
      <p:sp>
        <p:nvSpPr>
          <p:cNvPr id="16" name="文本框 15"/>
          <p:cNvSpPr txBox="1"/>
          <p:nvPr/>
        </p:nvSpPr>
        <p:spPr>
          <a:xfrm>
            <a:off x="4491747" y="4369160"/>
            <a:ext cx="15163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农业集体化</a:t>
            </a:r>
            <a:endParaRPr lang="zh-CN" altLang="en-US" sz="2100" b="1">
              <a:latin typeface="微软雅黑" panose="020B0503020204020204" pitchFamily="34" charset="-122"/>
              <a:ea typeface="微软雅黑" panose="020B0503020204020204" pitchFamily="34" charset="-122"/>
            </a:endParaRPr>
          </a:p>
        </p:txBody>
      </p:sp>
      <p:sp>
        <p:nvSpPr>
          <p:cNvPr id="17" name="文本框 16"/>
          <p:cNvSpPr txBox="1"/>
          <p:nvPr/>
        </p:nvSpPr>
        <p:spPr>
          <a:xfrm>
            <a:off x="7420423" y="4352867"/>
            <a:ext cx="25831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家庭联产承包责任制</a:t>
            </a:r>
            <a:endParaRPr lang="zh-CN" altLang="en-US" sz="2100" b="1">
              <a:latin typeface="微软雅黑" panose="020B0503020204020204" pitchFamily="34" charset="-122"/>
              <a:ea typeface="微软雅黑" panose="020B0503020204020204" pitchFamily="34" charset="-122"/>
            </a:endParaRPr>
          </a:p>
        </p:txBody>
      </p:sp>
      <p:sp>
        <p:nvSpPr>
          <p:cNvPr id="18" name="文本框 17"/>
          <p:cNvSpPr txBox="1"/>
          <p:nvPr/>
        </p:nvSpPr>
        <p:spPr>
          <a:xfrm>
            <a:off x="1695576" y="4948194"/>
            <a:ext cx="890562" cy="4603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zh-CN" altLang="en-US" sz="2400" b="1">
                <a:latin typeface="微软雅黑" panose="020B0503020204020204" pitchFamily="34" charset="-122"/>
                <a:ea typeface="微软雅黑" panose="020B0503020204020204" pitchFamily="34" charset="-122"/>
              </a:rPr>
              <a:t>感悟：</a:t>
            </a:r>
            <a:endParaRPr lang="zh-CN" altLang="en-US" sz="2400" b="1">
              <a:latin typeface="微软雅黑" panose="020B0503020204020204" pitchFamily="34" charset="-122"/>
              <a:ea typeface="微软雅黑" panose="020B0503020204020204" pitchFamily="34" charset="-122"/>
            </a:endParaRPr>
          </a:p>
        </p:txBody>
      </p:sp>
      <p:sp>
        <p:nvSpPr>
          <p:cNvPr id="20" name="文本框 19"/>
          <p:cNvSpPr txBox="1"/>
          <p:nvPr/>
        </p:nvSpPr>
        <p:spPr>
          <a:xfrm>
            <a:off x="2690813" y="4833461"/>
            <a:ext cx="6111716" cy="1060450"/>
          </a:xfrm>
          <a:prstGeom prst="rect">
            <a:avLst/>
          </a:prstGeom>
          <a:solidFill>
            <a:schemeClr val="lt1">
              <a:alpha val="38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zh-CN" altLang="en-US" sz="2100" b="1">
                <a:latin typeface="微软雅黑" panose="020B0503020204020204" pitchFamily="34" charset="-122"/>
                <a:ea typeface="微软雅黑" panose="020B0503020204020204" pitchFamily="34" charset="-122"/>
              </a:rPr>
              <a:t>①任何改革，都应当把人民利益放在首位；</a:t>
            </a:r>
            <a:endParaRPr lang="en-US" altLang="zh-CN" sz="2100" b="1">
              <a:latin typeface="微软雅黑" panose="020B0503020204020204" pitchFamily="34" charset="-122"/>
              <a:ea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rPr>
              <a:t>②政府制定的政策要遵循客观经济规律；</a:t>
            </a:r>
            <a:endParaRPr lang="en-US" altLang="zh-CN" sz="2100" b="1">
              <a:latin typeface="微软雅黑" panose="020B0503020204020204" pitchFamily="34" charset="-122"/>
              <a:ea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rPr>
              <a:t>③要高度重视民主和法制建设，依法治国；</a:t>
            </a:r>
            <a:endParaRPr lang="zh-CN" altLang="en-US" sz="21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2"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3"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4"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5"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6"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heel(1)">
                                      <p:cBhvr>
                                        <p:cTn id="60" dur="20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7"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8"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80">
                                          <p:stCondLst>
                                            <p:cond delay="0"/>
                                          </p:stCondLst>
                                        </p:cTn>
                                        <p:tgtEl>
                                          <p:spTgt spid="17"/>
                                        </p:tgtEl>
                                      </p:cBhvr>
                                    </p:animEffect>
                                    <p:anim calcmode="lin" valueType="num">
                                      <p:cBhvr>
                                        <p:cTn id="7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5" dur="26">
                                          <p:stCondLst>
                                            <p:cond delay="650"/>
                                          </p:stCondLst>
                                        </p:cTn>
                                        <p:tgtEl>
                                          <p:spTgt spid="17"/>
                                        </p:tgtEl>
                                      </p:cBhvr>
                                      <p:to x="100000" y="60000"/>
                                    </p:animScale>
                                    <p:animScale>
                                      <p:cBhvr>
                                        <p:cTn id="76" dur="166" decel="50000">
                                          <p:stCondLst>
                                            <p:cond delay="676"/>
                                          </p:stCondLst>
                                        </p:cTn>
                                        <p:tgtEl>
                                          <p:spTgt spid="17"/>
                                        </p:tgtEl>
                                      </p:cBhvr>
                                      <p:to x="100000" y="100000"/>
                                    </p:animScale>
                                    <p:animScale>
                                      <p:cBhvr>
                                        <p:cTn id="77" dur="26">
                                          <p:stCondLst>
                                            <p:cond delay="1312"/>
                                          </p:stCondLst>
                                        </p:cTn>
                                        <p:tgtEl>
                                          <p:spTgt spid="17"/>
                                        </p:tgtEl>
                                      </p:cBhvr>
                                      <p:to x="100000" y="80000"/>
                                    </p:animScale>
                                    <p:animScale>
                                      <p:cBhvr>
                                        <p:cTn id="78" dur="166" decel="50000">
                                          <p:stCondLst>
                                            <p:cond delay="1338"/>
                                          </p:stCondLst>
                                        </p:cTn>
                                        <p:tgtEl>
                                          <p:spTgt spid="17"/>
                                        </p:tgtEl>
                                      </p:cBhvr>
                                      <p:to x="100000" y="100000"/>
                                    </p:animScale>
                                    <p:animScale>
                                      <p:cBhvr>
                                        <p:cTn id="79" dur="26">
                                          <p:stCondLst>
                                            <p:cond delay="1642"/>
                                          </p:stCondLst>
                                        </p:cTn>
                                        <p:tgtEl>
                                          <p:spTgt spid="17"/>
                                        </p:tgtEl>
                                      </p:cBhvr>
                                      <p:to x="100000" y="90000"/>
                                    </p:animScale>
                                    <p:animScale>
                                      <p:cBhvr>
                                        <p:cTn id="80" dur="166" decel="50000">
                                          <p:stCondLst>
                                            <p:cond delay="1668"/>
                                          </p:stCondLst>
                                        </p:cTn>
                                        <p:tgtEl>
                                          <p:spTgt spid="17"/>
                                        </p:tgtEl>
                                      </p:cBhvr>
                                      <p:to x="100000" y="100000"/>
                                    </p:animScale>
                                    <p:animScale>
                                      <p:cBhvr>
                                        <p:cTn id="81" dur="26">
                                          <p:stCondLst>
                                            <p:cond delay="1808"/>
                                          </p:stCondLst>
                                        </p:cTn>
                                        <p:tgtEl>
                                          <p:spTgt spid="17"/>
                                        </p:tgtEl>
                                      </p:cBhvr>
                                      <p:to x="100000" y="95000"/>
                                    </p:animScale>
                                    <p:animScale>
                                      <p:cBhvr>
                                        <p:cTn id="82" dur="166" decel="50000">
                                          <p:stCondLst>
                                            <p:cond delay="1834"/>
                                          </p:stCondLst>
                                        </p:cTn>
                                        <p:tgtEl>
                                          <p:spTgt spid="1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9"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ppt_x"/>
                                          </p:val>
                                        </p:tav>
                                        <p:tav tm="100000">
                                          <p:val>
                                            <p:strVal val="#ppt_x"/>
                                          </p:val>
                                        </p:tav>
                                      </p:tavLst>
                                    </p:anim>
                                    <p:anim calcmode="lin" valueType="num">
                                      <p:cBhvr additive="base">
                                        <p:cTn id="8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1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down)">
                                      <p:cBhvr>
                                        <p:cTn id="9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1"/>
      <p:bldP spid="11" grpId="2"/>
      <p:bldP spid="12" grpId="3"/>
      <p:bldP spid="13" grpId="4"/>
      <p:bldP spid="14" grpId="5"/>
      <p:bldP spid="15" grpId="6"/>
      <p:bldP spid="16" grpId="7"/>
      <p:bldP spid="17" grpId="8"/>
      <p:bldP spid="18" grpId="9" bldLvl="0" animBg="1"/>
      <p:bldP spid="20" grpId="10" bldLvl="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5565" y="491490"/>
            <a:ext cx="12267565" cy="5631180"/>
          </a:xfrm>
          <a:prstGeom prst="rect">
            <a:avLst/>
          </a:prstGeom>
          <a:noFill/>
        </p:spPr>
        <p:txBody>
          <a:bodyPr wrap="square" rtlCol="0">
            <a:spAutoFit/>
            <a:scene3d>
              <a:camera prst="orthographicFront"/>
              <a:lightRig rig="threePt" dir="t"/>
            </a:scene3d>
          </a:bodyPr>
          <a:p>
            <a:pPr algn="l"/>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第一次世界大战</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1914-1918</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P82-87</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、背景：</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根：二工后，帝国主义发展不平衡，为重新瓜分殖民地，争夺世界霸权</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）结成军事同盟备战【同盟国：德意奥；协约国：英法俄】</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直：</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1914</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萨拉热窝事件【实质：恐怖主义事件】</a:t>
            </a:r>
            <a:endPar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、过程：西线</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决定性战场</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）马恩河战役（德国</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速决战</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破产）</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）凡尔登战役（绞肉机）</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【转折点】</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）索姆河战役（地狱，首现坦克）</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）日德兰海战（德未能突破英海上封锁）</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、结果：美、中参战（华工），俄国退出（十月革命后），同盟国战败</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一战后国际新秩序</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）帝国主义的国际新秩序：</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凡尔赛</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华盛顿体系</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1919</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巴黎和会</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中国爆发五四运动【新民主主义革命开端】</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1922</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华盛顿会议】</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）国际联盟：</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全体一致</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原则</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，英法操控，无法有效制止战争</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859345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第七单元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两次世界大战、十月革命与国际秩序的演变</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2" name="图片 13" descr="9VRJJF0Q54GJ0096_副本3"/>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11146790" y="4299585"/>
            <a:ext cx="2040255" cy="255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9727" y="652664"/>
            <a:ext cx="3617191" cy="3544458"/>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060" y="653415"/>
            <a:ext cx="3617595" cy="3543300"/>
          </a:xfrm>
          <a:prstGeom prst="rect">
            <a:avLst/>
          </a:prstGeom>
        </p:spPr>
      </p:pic>
      <p:sp>
        <p:nvSpPr>
          <p:cNvPr id="7" name="Text Box 6"/>
          <p:cNvSpPr txBox="1">
            <a:spLocks noChangeArrowheads="1"/>
          </p:cNvSpPr>
          <p:nvPr/>
        </p:nvSpPr>
        <p:spPr bwMode="auto">
          <a:xfrm>
            <a:off x="-324139" y="4261256"/>
            <a:ext cx="422102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latin typeface="华文中宋" panose="02010600040101010101" pitchFamily="2" charset="-122"/>
                <a:ea typeface="华文中宋" panose="02010600040101010101" pitchFamily="2" charset="-122"/>
              </a:rPr>
              <a:t>           </a:t>
            </a:r>
            <a:r>
              <a:rPr lang="zh-CN" altLang="en-US" sz="3200" b="1" dirty="0" smtClean="0">
                <a:solidFill>
                  <a:schemeClr val="bg1"/>
                </a:solidFill>
                <a:latin typeface="华文中宋" panose="02010600040101010101" pitchFamily="2" charset="-122"/>
                <a:ea typeface="华文中宋" panose="02010600040101010101" pitchFamily="2" charset="-122"/>
              </a:rPr>
              <a:t> 巴黎</a:t>
            </a:r>
            <a:r>
              <a:rPr lang="zh-CN" altLang="en-US" sz="3200" b="1" dirty="0">
                <a:solidFill>
                  <a:schemeClr val="bg1"/>
                </a:solidFill>
                <a:latin typeface="华文中宋" panose="02010600040101010101" pitchFamily="2" charset="-122"/>
                <a:ea typeface="华文中宋" panose="02010600040101010101" pitchFamily="2" charset="-122"/>
              </a:rPr>
              <a:t>和会</a:t>
            </a:r>
            <a:endParaRPr lang="en-US" altLang="zh-CN" sz="32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2000" b="1" dirty="0" smtClean="0">
                <a:solidFill>
                  <a:schemeClr val="bg1"/>
                </a:solidFill>
                <a:latin typeface="华文中宋" panose="02010600040101010101" pitchFamily="2" charset="-122"/>
                <a:ea typeface="华文中宋" panose="02010600040101010101" pitchFamily="2" charset="-122"/>
              </a:rPr>
              <a:t>        1919</a:t>
            </a:r>
            <a:r>
              <a:rPr lang="zh-CN" altLang="en-US" sz="2000" b="1" dirty="0" smtClean="0">
                <a:solidFill>
                  <a:schemeClr val="bg1"/>
                </a:solidFill>
                <a:latin typeface="华文中宋" panose="02010600040101010101" pitchFamily="2" charset="-122"/>
                <a:ea typeface="华文中宋" panose="02010600040101010101" pitchFamily="2" charset="-122"/>
              </a:rPr>
              <a:t>年</a:t>
            </a:r>
            <a:r>
              <a:rPr lang="en-US" altLang="zh-CN" sz="2000" b="1" dirty="0" smtClean="0">
                <a:solidFill>
                  <a:schemeClr val="bg1"/>
                </a:solidFill>
                <a:latin typeface="华文中宋" panose="02010600040101010101" pitchFamily="2" charset="-122"/>
                <a:ea typeface="华文中宋" panose="02010600040101010101" pitchFamily="2" charset="-122"/>
              </a:rPr>
              <a:t>1</a:t>
            </a:r>
            <a:r>
              <a:rPr lang="zh-CN" altLang="en-US" sz="2000" b="1" dirty="0" smtClean="0">
                <a:solidFill>
                  <a:schemeClr val="bg1"/>
                </a:solidFill>
                <a:latin typeface="华文中宋" panose="02010600040101010101" pitchFamily="2" charset="-122"/>
                <a:ea typeface="华文中宋" panose="02010600040101010101" pitchFamily="2" charset="-122"/>
              </a:rPr>
              <a:t>月</a:t>
            </a:r>
            <a:r>
              <a:rPr lang="en-US" altLang="zh-CN" sz="2000" b="1" dirty="0" smtClean="0">
                <a:solidFill>
                  <a:schemeClr val="bg1"/>
                </a:solidFill>
                <a:latin typeface="华文中宋" panose="02010600040101010101" pitchFamily="2" charset="-122"/>
                <a:ea typeface="华文中宋" panose="02010600040101010101" pitchFamily="2" charset="-122"/>
              </a:rPr>
              <a:t>18</a:t>
            </a:r>
            <a:r>
              <a:rPr lang="zh-CN" altLang="en-US" sz="2000" b="1" dirty="0" smtClean="0">
                <a:solidFill>
                  <a:schemeClr val="bg1"/>
                </a:solidFill>
                <a:latin typeface="华文中宋" panose="02010600040101010101" pitchFamily="2" charset="-122"/>
                <a:ea typeface="华文中宋" panose="02010600040101010101" pitchFamily="2" charset="-122"/>
              </a:rPr>
              <a:t>日</a:t>
            </a:r>
            <a:r>
              <a:rPr lang="en-US" altLang="zh-CN" sz="2000" b="1" dirty="0" smtClean="0">
                <a:solidFill>
                  <a:schemeClr val="bg1"/>
                </a:solidFill>
                <a:latin typeface="华文中宋" panose="02010600040101010101" pitchFamily="2" charset="-122"/>
                <a:ea typeface="华文中宋" panose="02010600040101010101" pitchFamily="2" charset="-122"/>
              </a:rPr>
              <a:t>——6</a:t>
            </a:r>
            <a:r>
              <a:rPr lang="zh-CN" altLang="en-US" sz="2000" b="1" dirty="0" smtClean="0">
                <a:solidFill>
                  <a:schemeClr val="bg1"/>
                </a:solidFill>
                <a:latin typeface="华文中宋" panose="02010600040101010101" pitchFamily="2" charset="-122"/>
                <a:ea typeface="华文中宋" panose="02010600040101010101" pitchFamily="2" charset="-122"/>
              </a:rPr>
              <a:t>月</a:t>
            </a:r>
            <a:r>
              <a:rPr lang="en-US" altLang="zh-CN" sz="2000" b="1" dirty="0" smtClean="0">
                <a:solidFill>
                  <a:schemeClr val="bg1"/>
                </a:solidFill>
                <a:latin typeface="华文中宋" panose="02010600040101010101" pitchFamily="2" charset="-122"/>
                <a:ea typeface="华文中宋" panose="02010600040101010101" pitchFamily="2" charset="-122"/>
              </a:rPr>
              <a:t>28</a:t>
            </a:r>
            <a:r>
              <a:rPr lang="zh-CN" altLang="en-US" sz="2000" b="1" dirty="0" smtClean="0">
                <a:solidFill>
                  <a:schemeClr val="bg1"/>
                </a:solidFill>
                <a:latin typeface="华文中宋" panose="02010600040101010101" pitchFamily="2" charset="-122"/>
                <a:ea typeface="华文中宋" panose="02010600040101010101" pitchFamily="2" charset="-122"/>
              </a:rPr>
              <a:t>日</a:t>
            </a:r>
            <a:endParaRPr lang="en-US" altLang="zh-CN" sz="20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3200" b="1" dirty="0" smtClean="0">
                <a:latin typeface="华文中宋" panose="02010600040101010101" pitchFamily="2" charset="-122"/>
                <a:ea typeface="华文中宋" panose="02010600040101010101" pitchFamily="2" charset="-122"/>
              </a:rPr>
              <a:t>     </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凡尔赛和约</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等</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
        <p:nvSpPr>
          <p:cNvPr id="8" name="Text Box 6"/>
          <p:cNvSpPr txBox="1">
            <a:spLocks noChangeArrowheads="1"/>
          </p:cNvSpPr>
          <p:nvPr/>
        </p:nvSpPr>
        <p:spPr bwMode="auto">
          <a:xfrm>
            <a:off x="7674321" y="4285387"/>
            <a:ext cx="439362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latin typeface="华文中宋" panose="02010600040101010101" pitchFamily="2" charset="-122"/>
                <a:ea typeface="华文中宋" panose="02010600040101010101" pitchFamily="2" charset="-122"/>
              </a:rPr>
              <a:t>        </a:t>
            </a:r>
            <a:r>
              <a:rPr lang="zh-CN" altLang="en-US" sz="3200" b="1" dirty="0" smtClean="0">
                <a:solidFill>
                  <a:schemeClr val="bg1"/>
                </a:solidFill>
                <a:latin typeface="华文中宋" panose="02010600040101010101" pitchFamily="2" charset="-122"/>
                <a:ea typeface="华文中宋" panose="02010600040101010101" pitchFamily="2" charset="-122"/>
              </a:rPr>
              <a:t> 华盛顿会议</a:t>
            </a:r>
            <a:endParaRPr lang="en-US" altLang="zh-CN" sz="32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2000" b="1" dirty="0" smtClean="0">
                <a:solidFill>
                  <a:schemeClr val="bg1"/>
                </a:solidFill>
                <a:latin typeface="华文中宋" panose="02010600040101010101" pitchFamily="2" charset="-122"/>
                <a:ea typeface="华文中宋" panose="02010600040101010101" pitchFamily="2" charset="-122"/>
              </a:rPr>
              <a:t>          1921</a:t>
            </a:r>
            <a:r>
              <a:rPr lang="zh-CN" altLang="en-US" sz="2000" b="1" dirty="0" smtClean="0">
                <a:solidFill>
                  <a:schemeClr val="bg1"/>
                </a:solidFill>
                <a:latin typeface="华文中宋" panose="02010600040101010101" pitchFamily="2" charset="-122"/>
                <a:ea typeface="华文中宋" panose="02010600040101010101" pitchFamily="2" charset="-122"/>
              </a:rPr>
              <a:t>年</a:t>
            </a:r>
            <a:r>
              <a:rPr lang="en-US" altLang="zh-CN" sz="2000" b="1" dirty="0" smtClean="0">
                <a:solidFill>
                  <a:schemeClr val="bg1"/>
                </a:solidFill>
                <a:latin typeface="华文中宋" panose="02010600040101010101" pitchFamily="2" charset="-122"/>
                <a:ea typeface="华文中宋" panose="02010600040101010101" pitchFamily="2" charset="-122"/>
              </a:rPr>
              <a:t>11</a:t>
            </a:r>
            <a:r>
              <a:rPr lang="zh-CN" altLang="en-US" sz="2000" b="1" dirty="0" smtClean="0">
                <a:solidFill>
                  <a:schemeClr val="bg1"/>
                </a:solidFill>
                <a:latin typeface="华文中宋" panose="02010600040101010101" pitchFamily="2" charset="-122"/>
                <a:ea typeface="华文中宋" panose="02010600040101010101" pitchFamily="2" charset="-122"/>
              </a:rPr>
              <a:t>月</a:t>
            </a:r>
            <a:r>
              <a:rPr lang="en-US" altLang="zh-CN" sz="2000" b="1" dirty="0" smtClean="0">
                <a:solidFill>
                  <a:schemeClr val="bg1"/>
                </a:solidFill>
                <a:latin typeface="华文中宋" panose="02010600040101010101" pitchFamily="2" charset="-122"/>
                <a:ea typeface="华文中宋" panose="02010600040101010101" pitchFamily="2" charset="-122"/>
              </a:rPr>
              <a:t>——1922</a:t>
            </a:r>
            <a:r>
              <a:rPr lang="zh-CN" altLang="en-US" sz="2000" b="1" dirty="0" smtClean="0">
                <a:solidFill>
                  <a:schemeClr val="bg1"/>
                </a:solidFill>
                <a:latin typeface="华文中宋" panose="02010600040101010101" pitchFamily="2" charset="-122"/>
                <a:ea typeface="华文中宋" panose="02010600040101010101" pitchFamily="2" charset="-122"/>
              </a:rPr>
              <a:t>年</a:t>
            </a:r>
            <a:r>
              <a:rPr lang="en-US" altLang="zh-CN" sz="2000" b="1" dirty="0" smtClean="0">
                <a:solidFill>
                  <a:schemeClr val="bg1"/>
                </a:solidFill>
                <a:latin typeface="华文中宋" panose="02010600040101010101" pitchFamily="2" charset="-122"/>
                <a:ea typeface="华文中宋" panose="02010600040101010101" pitchFamily="2" charset="-122"/>
              </a:rPr>
              <a:t>2</a:t>
            </a:r>
            <a:r>
              <a:rPr lang="zh-CN" altLang="en-US" sz="2000" b="1" dirty="0" smtClean="0">
                <a:solidFill>
                  <a:schemeClr val="bg1"/>
                </a:solidFill>
                <a:latin typeface="华文中宋" panose="02010600040101010101" pitchFamily="2" charset="-122"/>
                <a:ea typeface="华文中宋" panose="02010600040101010101" pitchFamily="2" charset="-122"/>
              </a:rPr>
              <a:t>月</a:t>
            </a:r>
            <a:endParaRPr lang="en-US" altLang="zh-CN" sz="2000" b="1" dirty="0" smtClean="0">
              <a:latin typeface="华文中宋" panose="02010600040101010101" pitchFamily="2" charset="-122"/>
              <a:ea typeface="华文中宋" panose="02010600040101010101" pitchFamily="2" charset="-122"/>
            </a:endParaRPr>
          </a:p>
          <a:p>
            <a:pPr eaLnBrk="1" hangingPunct="1"/>
            <a:r>
              <a:rPr lang="en-US" altLang="zh-CN" sz="3200" b="1" dirty="0" smtClean="0">
                <a:solidFill>
                  <a:srgbClr val="0000FF"/>
                </a:solidFill>
                <a:latin typeface="华文中宋" panose="02010600040101010101" pitchFamily="2" charset="-122"/>
                <a:ea typeface="华文中宋" panose="02010600040101010101" pitchFamily="2" charset="-122"/>
              </a:rPr>
              <a:t>     </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九国公约</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等</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
        <p:nvSpPr>
          <p:cNvPr id="9" name="矩形 8"/>
          <p:cNvSpPr/>
          <p:nvPr/>
        </p:nvSpPr>
        <p:spPr>
          <a:xfrm>
            <a:off x="2814468" y="5871160"/>
            <a:ext cx="6878955" cy="521970"/>
          </a:xfrm>
          <a:prstGeom prst="rect">
            <a:avLst/>
          </a:prstGeom>
        </p:spPr>
        <p:txBody>
          <a:bodyPr wrap="none">
            <a:spAutoFit/>
          </a:bodyPr>
          <a:lstStyle/>
          <a:p>
            <a:pPr indent="266700"/>
            <a:r>
              <a:rPr lang="zh-CN" altLang="en-US"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凡尔赛</a:t>
            </a:r>
            <a:r>
              <a:rPr lang="en-US" altLang="zh-CN"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华盛顿体系如何重构国际秩序？</a:t>
            </a:r>
            <a:endParaRPr lang="zh-CN" altLang="en-US"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460" y="650875"/>
            <a:ext cx="3876675" cy="3546475"/>
          </a:xfrm>
          <a:prstGeom prst="rect">
            <a:avLst/>
          </a:prstGeom>
        </p:spPr>
      </p:pic>
      <p:sp>
        <p:nvSpPr>
          <p:cNvPr id="11" name="Text Box 6"/>
          <p:cNvSpPr txBox="1">
            <a:spLocks noChangeArrowheads="1"/>
          </p:cNvSpPr>
          <p:nvPr/>
        </p:nvSpPr>
        <p:spPr bwMode="auto">
          <a:xfrm>
            <a:off x="3964132" y="4261375"/>
            <a:ext cx="4390029"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latin typeface="华文中宋" panose="02010600040101010101" pitchFamily="2" charset="-122"/>
                <a:ea typeface="华文中宋" panose="02010600040101010101" pitchFamily="2" charset="-122"/>
              </a:rPr>
              <a:t>     </a:t>
            </a:r>
            <a:r>
              <a:rPr lang="zh-CN" altLang="en-US" sz="3200" b="1" dirty="0" smtClean="0">
                <a:solidFill>
                  <a:schemeClr val="bg1"/>
                </a:solidFill>
                <a:latin typeface="华文中宋" panose="02010600040101010101" pitchFamily="2" charset="-122"/>
                <a:ea typeface="华文中宋" panose="02010600040101010101" pitchFamily="2" charset="-122"/>
              </a:rPr>
              <a:t>国际联盟开幕典礼</a:t>
            </a:r>
            <a:endParaRPr lang="en-US" altLang="zh-CN" sz="32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2000" dirty="0" smtClean="0">
                <a:solidFill>
                  <a:schemeClr val="bg1"/>
                </a:solidFill>
                <a:latin typeface="华文中宋" panose="02010600040101010101" pitchFamily="2" charset="-122"/>
                <a:ea typeface="华文中宋" panose="02010600040101010101" pitchFamily="2" charset="-122"/>
              </a:rPr>
              <a:t>             </a:t>
            </a:r>
            <a:r>
              <a:rPr lang="en-US" altLang="zh-CN" sz="2000" b="1" dirty="0" smtClean="0">
                <a:solidFill>
                  <a:schemeClr val="bg1"/>
                </a:solidFill>
                <a:latin typeface="华文中宋" panose="02010600040101010101" pitchFamily="2" charset="-122"/>
                <a:ea typeface="华文中宋" panose="02010600040101010101" pitchFamily="2" charset="-122"/>
              </a:rPr>
              <a:t>1920</a:t>
            </a:r>
            <a:r>
              <a:rPr lang="zh-CN" altLang="en-US" sz="2000" b="1" dirty="0">
                <a:solidFill>
                  <a:schemeClr val="bg1"/>
                </a:solidFill>
                <a:latin typeface="华文中宋" panose="02010600040101010101" pitchFamily="2" charset="-122"/>
                <a:ea typeface="华文中宋" panose="02010600040101010101" pitchFamily="2" charset="-122"/>
              </a:rPr>
              <a:t>年</a:t>
            </a:r>
            <a:r>
              <a:rPr lang="en-US" altLang="zh-CN" sz="2000" b="1" dirty="0">
                <a:solidFill>
                  <a:schemeClr val="bg1"/>
                </a:solidFill>
                <a:latin typeface="华文中宋" panose="02010600040101010101" pitchFamily="2" charset="-122"/>
                <a:ea typeface="华文中宋" panose="02010600040101010101" pitchFamily="2" charset="-122"/>
              </a:rPr>
              <a:t>1</a:t>
            </a:r>
            <a:r>
              <a:rPr lang="zh-CN" altLang="en-US" sz="2000" b="1" dirty="0">
                <a:solidFill>
                  <a:schemeClr val="bg1"/>
                </a:solidFill>
                <a:latin typeface="华文中宋" panose="02010600040101010101" pitchFamily="2" charset="-122"/>
                <a:ea typeface="华文中宋" panose="02010600040101010101" pitchFamily="2" charset="-122"/>
              </a:rPr>
              <a:t>月</a:t>
            </a:r>
            <a:r>
              <a:rPr lang="en-US" altLang="zh-CN" sz="2000" b="1" dirty="0">
                <a:solidFill>
                  <a:schemeClr val="bg1"/>
                </a:solidFill>
                <a:latin typeface="华文中宋" panose="02010600040101010101" pitchFamily="2" charset="-122"/>
                <a:ea typeface="华文中宋" panose="02010600040101010101" pitchFamily="2" charset="-122"/>
              </a:rPr>
              <a:t>10</a:t>
            </a:r>
            <a:r>
              <a:rPr lang="zh-CN" altLang="en-US" sz="2000" b="1" dirty="0" smtClean="0">
                <a:solidFill>
                  <a:schemeClr val="bg1"/>
                </a:solidFill>
                <a:latin typeface="华文中宋" panose="02010600040101010101" pitchFamily="2" charset="-122"/>
                <a:ea typeface="华文中宋" panose="02010600040101010101" pitchFamily="2" charset="-122"/>
              </a:rPr>
              <a:t>日  </a:t>
            </a:r>
            <a:endParaRPr lang="en-US" altLang="zh-CN" sz="20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3200" b="1" dirty="0" smtClean="0">
                <a:solidFill>
                  <a:srgbClr val="C00000"/>
                </a:solidFill>
                <a:latin typeface="华文中宋" panose="02010600040101010101" pitchFamily="2" charset="-122"/>
                <a:ea typeface="华文中宋" panose="02010600040101010101" pitchFamily="2" charset="-122"/>
              </a:rPr>
              <a:t> 《</a:t>
            </a:r>
            <a:r>
              <a:rPr lang="zh-CN" altLang="en-US" sz="3200" b="1" dirty="0" smtClean="0">
                <a:solidFill>
                  <a:srgbClr val="C00000"/>
                </a:solidFill>
                <a:latin typeface="华文中宋" panose="02010600040101010101" pitchFamily="2" charset="-122"/>
                <a:ea typeface="华文中宋" panose="02010600040101010101" pitchFamily="2" charset="-122"/>
              </a:rPr>
              <a:t>国际联盟盟约</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等</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6" descr="img0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4485" y="-635"/>
            <a:ext cx="37909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SCN09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755" y="-8255"/>
            <a:ext cx="4245610" cy="3700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802581" y="3827557"/>
            <a:ext cx="31034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chemeClr val="bg1"/>
                </a:solidFill>
                <a:latin typeface="+mn-ea"/>
                <a:ea typeface="+mn-ea"/>
              </a:rPr>
              <a:t>三巨头操纵和会</a:t>
            </a:r>
            <a:endParaRPr lang="zh-CN" altLang="en-US" sz="2400" b="1" dirty="0" smtClean="0">
              <a:solidFill>
                <a:schemeClr val="bg1"/>
              </a:solidFill>
              <a:latin typeface="+mn-ea"/>
              <a:ea typeface="+mn-ea"/>
            </a:endParaRPr>
          </a:p>
        </p:txBody>
      </p:sp>
      <p:sp>
        <p:nvSpPr>
          <p:cNvPr id="5" name="Text Box 6"/>
          <p:cNvSpPr txBox="1">
            <a:spLocks noChangeArrowheads="1"/>
          </p:cNvSpPr>
          <p:nvPr/>
        </p:nvSpPr>
        <p:spPr bwMode="auto">
          <a:xfrm>
            <a:off x="8365490" y="3827780"/>
            <a:ext cx="351091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dirty="0" smtClean="0">
                <a:solidFill>
                  <a:schemeClr val="bg1"/>
                </a:solidFill>
                <a:latin typeface="+mn-ea"/>
                <a:ea typeface="+mn-ea"/>
              </a:rPr>
              <a:t>《</a:t>
            </a:r>
            <a:r>
              <a:rPr lang="zh-CN" altLang="en-US" sz="2400" b="1" dirty="0" smtClean="0">
                <a:solidFill>
                  <a:schemeClr val="bg1"/>
                </a:solidFill>
                <a:latin typeface="+mn-ea"/>
                <a:ea typeface="+mn-ea"/>
              </a:rPr>
              <a:t>九国公约</a:t>
            </a:r>
            <a:r>
              <a:rPr lang="en-US" altLang="zh-CN" sz="2400" b="1" dirty="0" smtClean="0">
                <a:solidFill>
                  <a:schemeClr val="bg1"/>
                </a:solidFill>
                <a:latin typeface="+mn-ea"/>
                <a:ea typeface="+mn-ea"/>
              </a:rPr>
              <a:t>》</a:t>
            </a:r>
            <a:r>
              <a:rPr lang="zh-CN" altLang="en-US" sz="2400" b="1" dirty="0" smtClean="0">
                <a:solidFill>
                  <a:schemeClr val="bg1"/>
                </a:solidFill>
                <a:latin typeface="+mn-ea"/>
                <a:ea typeface="+mn-ea"/>
              </a:rPr>
              <a:t>机会均等</a:t>
            </a:r>
            <a:endParaRPr lang="zh-CN" altLang="en-US" sz="2400" b="1" dirty="0" smtClean="0">
              <a:solidFill>
                <a:schemeClr val="bg1"/>
              </a:solidFill>
              <a:latin typeface="+mn-ea"/>
              <a:ea typeface="+mn-ea"/>
            </a:endParaRPr>
          </a:p>
        </p:txBody>
      </p:sp>
      <p:sp>
        <p:nvSpPr>
          <p:cNvPr id="6" name="矩形 5"/>
          <p:cNvSpPr/>
          <p:nvPr/>
        </p:nvSpPr>
        <p:spPr>
          <a:xfrm>
            <a:off x="175260" y="4578715"/>
            <a:ext cx="5765165" cy="583565"/>
          </a:xfrm>
          <a:prstGeom prst="rect">
            <a:avLst/>
          </a:prstGeom>
        </p:spPr>
        <p:txBody>
          <a:bodyPr wrap="none">
            <a:spAutoFit/>
          </a:bodyPr>
          <a:lstStyle/>
          <a:p>
            <a:pPr indent="266700"/>
            <a:r>
              <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凡尔赛</a:t>
            </a:r>
            <a:r>
              <a:rPr lang="en-US" altLang="zh-CN"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华盛顿体系的实质？</a:t>
            </a:r>
            <a:endPar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Picture 4" descr="12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3935730" cy="36918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4842625" y="3827557"/>
            <a:ext cx="310341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chemeClr val="bg1"/>
                </a:solidFill>
                <a:latin typeface="+mn-ea"/>
                <a:ea typeface="+mn-ea"/>
              </a:rPr>
              <a:t>桥上的豁缝</a:t>
            </a:r>
            <a:endParaRPr lang="zh-CN" altLang="en-US" sz="2400" b="1" dirty="0" smtClean="0">
              <a:solidFill>
                <a:schemeClr val="bg1"/>
              </a:solidFill>
              <a:latin typeface="+mn-ea"/>
              <a:ea typeface="+mn-ea"/>
            </a:endParaRPr>
          </a:p>
        </p:txBody>
      </p:sp>
      <p:sp>
        <p:nvSpPr>
          <p:cNvPr id="12" name="矩形 11"/>
          <p:cNvSpPr/>
          <p:nvPr/>
        </p:nvSpPr>
        <p:spPr>
          <a:xfrm>
            <a:off x="324486" y="5323205"/>
            <a:ext cx="10698480" cy="1198880"/>
          </a:xfrm>
          <a:prstGeom prst="rect">
            <a:avLst/>
          </a:prstGeom>
          <a:noFill/>
          <a:ln>
            <a:noFill/>
          </a:ln>
        </p:spPr>
        <p:txBody>
          <a:bodyPr wrap="none" rtlCol="0" anchor="t">
            <a:spAutoFit/>
          </a:bodyPr>
          <a:p>
            <a:pPr algn="l"/>
            <a:r>
              <a:rPr lang="zh-CN" altLang="en-US" sz="3600" b="1">
                <a:solidFill>
                  <a:srgbClr val="FFFF00"/>
                </a:solidFill>
                <a:effectLst>
                  <a:outerShdw blurRad="38100" dist="25400" dir="5400000" algn="ctr" rotWithShape="0">
                    <a:srgbClr val="6E747A">
                      <a:alpha val="43000"/>
                    </a:srgbClr>
                  </a:outerShdw>
                </a:effectLst>
              </a:rPr>
              <a:t>强权政治原则：</a:t>
            </a:r>
            <a:endParaRPr lang="zh-CN" altLang="en-US" sz="3600" b="1">
              <a:solidFill>
                <a:srgbClr val="FFFF00"/>
              </a:solidFill>
              <a:effectLst>
                <a:outerShdw blurRad="38100" dist="25400" dir="5400000" algn="ctr" rotWithShape="0">
                  <a:srgbClr val="6E747A">
                    <a:alpha val="43000"/>
                  </a:srgbClr>
                </a:outerShdw>
              </a:effectLst>
            </a:endParaRPr>
          </a:p>
          <a:p>
            <a:pPr algn="l"/>
            <a:r>
              <a:rPr lang="zh-CN" altLang="en-US" sz="3600" b="1">
                <a:solidFill>
                  <a:srgbClr val="FFFF00"/>
                </a:solidFill>
                <a:effectLst>
                  <a:outerShdw blurRad="38100" dist="25400" dir="5400000" algn="ctr" rotWithShape="0">
                    <a:srgbClr val="6E747A">
                      <a:alpha val="43000"/>
                    </a:srgbClr>
                  </a:outerShdw>
                </a:effectLst>
              </a:rPr>
              <a:t>大国为争夺霸权、宰割弱小国家，确立国际新秩序！</a:t>
            </a:r>
            <a:endParaRPr lang="zh-CN" altLang="en-US" sz="3600" b="1">
              <a:solidFill>
                <a:srgbClr val="FFFF00"/>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1" name="TextBox 8"/>
          <p:cNvSpPr/>
          <p:nvPr>
            <p:custDataLst>
              <p:tags r:id="rId1"/>
            </p:custDataLst>
          </p:nvPr>
        </p:nvSpPr>
        <p:spPr>
          <a:xfrm>
            <a:off x="1262380" y="520700"/>
            <a:ext cx="9214485" cy="1383665"/>
          </a:xfrm>
          <a:prstGeom prst="rect">
            <a:avLst/>
          </a:prstGeom>
          <a:solidFill>
            <a:schemeClr val="bg1"/>
          </a:solidFill>
          <a:ln w="28575" cap="flat" cmpd="sng">
            <a:solidFill>
              <a:srgbClr val="B42B1A"/>
            </a:solidFill>
            <a:prstDash val="sysDash"/>
            <a:miter/>
            <a:headEnd type="none" w="med" len="med"/>
            <a:tailEnd type="none" w="med" len="med"/>
          </a:ln>
        </p:spPr>
        <p:txBody>
          <a:bodyPr wrap="square" rtlCol="0" anchor="t">
            <a:spAutoFit/>
          </a:bodyPr>
          <a:lstStyle/>
          <a:p>
            <a:pPr lvl="0" algn="l" fontAlgn="base">
              <a:buClrTx/>
              <a:buSzTx/>
              <a:buFontTx/>
            </a:pPr>
            <a:r>
              <a:rPr lang="zh-CN" altLang="en-US" sz="2400" b="1">
                <a:solidFill>
                  <a:srgbClr val="0000FF"/>
                </a:solidFill>
                <a:latin typeface="微软雅黑" panose="020B0503020204020204" pitchFamily="34" charset="-122"/>
                <a:ea typeface="微软雅黑" panose="020B0503020204020204" pitchFamily="34" charset="-122"/>
                <a:sym typeface="+mn-ea"/>
              </a:rPr>
              <a:t>材料</a:t>
            </a:r>
            <a:r>
              <a:rPr lang="en-US" altLang="zh-CN" sz="2400" b="1">
                <a:solidFill>
                  <a:srgbClr val="0000FF"/>
                </a:solidFill>
                <a:latin typeface="微软雅黑" panose="020B0503020204020204" pitchFamily="34" charset="-122"/>
                <a:ea typeface="微软雅黑" panose="020B0503020204020204" pitchFamily="34" charset="-122"/>
                <a:sym typeface="+mn-ea"/>
              </a:rPr>
              <a:t>1</a:t>
            </a:r>
            <a:r>
              <a:rPr lang="zh-CN" altLang="en-US" sz="2400" b="1">
                <a:solidFill>
                  <a:srgbClr val="0000FF"/>
                </a:solidFill>
                <a:latin typeface="微软雅黑" panose="020B0503020204020204" pitchFamily="34" charset="-122"/>
                <a:ea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sym typeface="+mn-ea"/>
              </a:rPr>
              <a:t>美国1923—1929年，整个工业生产率提高40%；法国1924年工业生产总量超过战前水平；英国1929年的工业常量也达到1913年水平。</a:t>
            </a:r>
            <a:endParaRPr lang="zh-CN" altLang="en-US" sz="2800" b="1">
              <a:latin typeface="微软雅黑" panose="020B0503020204020204" pitchFamily="34" charset="-122"/>
              <a:ea typeface="微软雅黑" panose="020B0503020204020204" pitchFamily="34" charset="-122"/>
              <a:sym typeface="+mn-ea"/>
            </a:endParaRPr>
          </a:p>
        </p:txBody>
      </p:sp>
      <p:sp>
        <p:nvSpPr>
          <p:cNvPr id="32" name="TextBox 8"/>
          <p:cNvSpPr txBox="1"/>
          <p:nvPr>
            <p:custDataLst>
              <p:tags r:id="rId2"/>
            </p:custDataLst>
          </p:nvPr>
        </p:nvSpPr>
        <p:spPr>
          <a:xfrm>
            <a:off x="6299835" y="2020570"/>
            <a:ext cx="4176395" cy="3046095"/>
          </a:xfrm>
          <a:prstGeom prst="rect">
            <a:avLst/>
          </a:prstGeom>
          <a:solidFill>
            <a:schemeClr val="bg1"/>
          </a:solidFill>
          <a:ln w="38100">
            <a:solidFill>
              <a:srgbClr val="0000FF"/>
            </a:solidFill>
            <a:prstDash val="sysDash"/>
          </a:ln>
        </p:spPr>
        <p:txBody>
          <a:bodyPr wrap="square" rtlCol="0" anchor="t">
            <a:spAutoFit/>
          </a:bodyPr>
          <a:lstStyle/>
          <a:p>
            <a:pPr lvl="0" algn="l" fontAlgn="base">
              <a:buClrTx/>
              <a:buSzTx/>
              <a:buFontTx/>
            </a:pPr>
            <a:r>
              <a:rPr sz="2400" b="1">
                <a:solidFill>
                  <a:srgbClr val="0000FF"/>
                </a:solidFill>
                <a:latin typeface="微软雅黑" panose="020B0503020204020204" pitchFamily="34" charset="-122"/>
                <a:ea typeface="微软雅黑" panose="020B0503020204020204" pitchFamily="34" charset="-122"/>
                <a:sym typeface="+mn-ea"/>
              </a:rPr>
              <a:t>材料</a:t>
            </a:r>
            <a:r>
              <a:rPr lang="en-US" sz="2400" b="1">
                <a:solidFill>
                  <a:srgbClr val="0000FF"/>
                </a:solidFill>
                <a:latin typeface="微软雅黑" panose="020B0503020204020204" pitchFamily="34" charset="-122"/>
                <a:ea typeface="微软雅黑" panose="020B0503020204020204" pitchFamily="34" charset="-122"/>
                <a:sym typeface="+mn-ea"/>
              </a:rPr>
              <a:t>2</a:t>
            </a:r>
            <a:r>
              <a:rPr lang="zh-CN" sz="2400" b="1">
                <a:solidFill>
                  <a:srgbClr val="0000FF"/>
                </a:solidFill>
                <a:latin typeface="微软雅黑" panose="020B0503020204020204" pitchFamily="34" charset="-122"/>
                <a:ea typeface="微软雅黑" panose="020B0503020204020204" pitchFamily="34" charset="-122"/>
                <a:sym typeface="+mn-ea"/>
              </a:rPr>
              <a:t>：</a:t>
            </a:r>
            <a:endParaRPr sz="2800" b="1">
              <a:latin typeface="微软雅黑" panose="020B0503020204020204" pitchFamily="34" charset="-122"/>
              <a:ea typeface="微软雅黑" panose="020B0503020204020204" pitchFamily="34" charset="-122"/>
              <a:sym typeface="+mn-ea"/>
            </a:endParaRPr>
          </a:p>
          <a:p>
            <a:pPr lvl="0" algn="l" fontAlgn="base">
              <a:buClrTx/>
              <a:buSzTx/>
              <a:buFontTx/>
            </a:pPr>
            <a:r>
              <a:rPr sz="2800" b="1">
                <a:latin typeface="微软雅黑" panose="020B0503020204020204" pitchFamily="34" charset="-122"/>
                <a:ea typeface="微软雅黑" panose="020B0503020204020204" pitchFamily="34" charset="-122"/>
                <a:sym typeface="+mn-ea"/>
              </a:rPr>
              <a:t>列宁：“华盛顿会议为太平洋两岸大国的下一场战争，埋下了第一批火种。”</a:t>
            </a:r>
            <a:endParaRPr sz="2800" b="1">
              <a:latin typeface="微软雅黑" panose="020B0503020204020204" pitchFamily="34" charset="-122"/>
              <a:ea typeface="微软雅黑" panose="020B0503020204020204" pitchFamily="34" charset="-122"/>
              <a:sym typeface="+mn-ea"/>
            </a:endParaRPr>
          </a:p>
          <a:p>
            <a:pPr lvl="0" algn="l" fontAlgn="base">
              <a:buClrTx/>
              <a:buSzTx/>
              <a:buFontTx/>
            </a:pPr>
            <a:r>
              <a:rPr sz="2800" b="1">
                <a:latin typeface="微软雅黑" panose="020B0503020204020204" pitchFamily="34" charset="-122"/>
                <a:ea typeface="微软雅黑" panose="020B0503020204020204" pitchFamily="34" charset="-122"/>
                <a:sym typeface="+mn-ea"/>
              </a:rPr>
              <a:t>日本代表：“这哪里是什么谈判，这简直就是对日本的审判！”</a:t>
            </a:r>
            <a:endParaRPr sz="2800" b="1">
              <a:latin typeface="微软雅黑" panose="020B0503020204020204" pitchFamily="34" charset="-122"/>
              <a:ea typeface="微软雅黑" panose="020B0503020204020204" pitchFamily="34" charset="-122"/>
              <a:sym typeface="+mn-ea"/>
            </a:endParaRPr>
          </a:p>
        </p:txBody>
      </p:sp>
      <p:grpSp>
        <p:nvGrpSpPr>
          <p:cNvPr id="3" name="Group 8"/>
          <p:cNvGrpSpPr/>
          <p:nvPr>
            <p:custDataLst>
              <p:tags r:id="rId3"/>
            </p:custDataLst>
          </p:nvPr>
        </p:nvGrpSpPr>
        <p:grpSpPr>
          <a:xfrm>
            <a:off x="1262380" y="2020570"/>
            <a:ext cx="4582160" cy="3089790"/>
            <a:chOff x="-1280" y="419"/>
            <a:chExt cx="6792" cy="3803"/>
          </a:xfrm>
        </p:grpSpPr>
        <p:pic>
          <p:nvPicPr>
            <p:cNvPr id="13" name="Picture 9"/>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1280" y="419"/>
              <a:ext cx="6792" cy="3236"/>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10"/>
            <p:cNvSpPr txBox="1">
              <a:spLocks noChangeArrowheads="1"/>
            </p:cNvSpPr>
            <p:nvPr>
              <p:custDataLst>
                <p:tags r:id="rId6"/>
              </p:custDataLst>
            </p:nvPr>
          </p:nvSpPr>
          <p:spPr bwMode="auto">
            <a:xfrm>
              <a:off x="-1279" y="3655"/>
              <a:ext cx="6791" cy="567"/>
            </a:xfrm>
            <a:prstGeom prst="rect">
              <a:avLst/>
            </a:prstGeom>
            <a:solidFill>
              <a:schemeClr val="tx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德国人游行反对</a:t>
              </a:r>
              <a:r>
                <a:rPr lang="en-US" altLang="zh-CN" sz="2400" b="1">
                  <a:solidFill>
                    <a:schemeClr val="bg1"/>
                  </a:solidFill>
                  <a:latin typeface="微软雅黑" panose="020B0503020204020204" pitchFamily="34" charset="-122"/>
                  <a:ea typeface="微软雅黑" panose="020B0503020204020204" pitchFamily="34" charset="-122"/>
                </a:rPr>
                <a:t>《</a:t>
              </a:r>
              <a:r>
                <a:rPr lang="zh-CN" altLang="en-US" sz="2400" b="1">
                  <a:solidFill>
                    <a:schemeClr val="bg1"/>
                  </a:solidFill>
                  <a:latin typeface="微软雅黑" panose="020B0503020204020204" pitchFamily="34" charset="-122"/>
                  <a:ea typeface="微软雅黑" panose="020B0503020204020204" pitchFamily="34" charset="-122"/>
                </a:rPr>
                <a:t>凡尔赛和约</a:t>
              </a:r>
              <a:r>
                <a:rPr lang="en-US" altLang="zh-CN" sz="2400" b="1">
                  <a:solidFill>
                    <a:schemeClr val="bg1"/>
                  </a:solidFill>
                  <a:latin typeface="微软雅黑" panose="020B0503020204020204" pitchFamily="34" charset="-122"/>
                  <a:ea typeface="微软雅黑" panose="020B0503020204020204" pitchFamily="34" charset="-122"/>
                </a:rPr>
                <a:t>》</a:t>
              </a:r>
              <a:endParaRPr lang="en-US" altLang="zh-CN" sz="2400" b="1">
                <a:solidFill>
                  <a:schemeClr val="bg1"/>
                </a:solidFill>
                <a:latin typeface="微软雅黑" panose="020B0503020204020204" pitchFamily="34" charset="-122"/>
                <a:ea typeface="微软雅黑" panose="020B0503020204020204" pitchFamily="34" charset="-122"/>
              </a:endParaRPr>
            </a:p>
          </p:txBody>
        </p:sp>
      </p:grpSp>
      <p:sp>
        <p:nvSpPr>
          <p:cNvPr id="17" name="Text Box 16"/>
          <p:cNvSpPr txBox="1">
            <a:spLocks noChangeArrowheads="1"/>
          </p:cNvSpPr>
          <p:nvPr>
            <p:custDataLst>
              <p:tags r:id="rId7"/>
            </p:custDataLst>
          </p:nvPr>
        </p:nvSpPr>
        <p:spPr bwMode="auto">
          <a:xfrm>
            <a:off x="1040130" y="520700"/>
            <a:ext cx="10368280" cy="1030925"/>
          </a:xfrm>
          <a:prstGeom prst="roundRect">
            <a:avLst/>
          </a:prstGeom>
          <a:solidFill>
            <a:srgbClr val="FFFF00"/>
          </a:solidFill>
          <a:ln w="38100" cap="sq">
            <a:solidFill>
              <a:srgbClr val="C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0"/>
              </a:spcBef>
            </a:pPr>
            <a:r>
              <a:rPr kumimoji="1" lang="zh-CN" altLang="en-US" sz="2800" b="1">
                <a:solidFill>
                  <a:srgbClr val="0000FF"/>
                </a:solidFill>
                <a:latin typeface="Calibri" panose="020F0502020204030204" charset="0"/>
                <a:ea typeface="微软雅黑" panose="020B0503020204020204" pitchFamily="34" charset="-122"/>
                <a:cs typeface="微软雅黑" panose="020B0503020204020204" pitchFamily="34" charset="-122"/>
              </a:rPr>
              <a:t>评价：</a:t>
            </a:r>
            <a:r>
              <a:rPr kumimoji="1" lang="zh-CN" altLang="en-US" sz="2800" b="1">
                <a:solidFill>
                  <a:srgbClr val="0000FF"/>
                </a:solidFill>
                <a:effectLst/>
                <a:latin typeface="Calibri" panose="020F0502020204030204" charset="0"/>
                <a:ea typeface="微软雅黑" panose="020B0503020204020204" pitchFamily="34" charset="-122"/>
                <a:sym typeface="+mn-ea"/>
              </a:rPr>
              <a:t>①积极性</a:t>
            </a:r>
            <a:r>
              <a:rPr kumimoji="1" lang="zh-CN" altLang="en-US" sz="28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sym typeface="+mn-ea"/>
              </a:rPr>
              <a:t>确立了战后资本主义世界新秩序</a:t>
            </a:r>
            <a:r>
              <a:rPr kumimoji="1"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sym typeface="+mn-ea"/>
              </a:rPr>
              <a:t>维护了战后世界的相对稳定，有利于资本主义经济恢复发展。</a:t>
            </a:r>
            <a:endParaRPr kumimoji="1"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AutoShape 7"/>
          <p:cNvSpPr/>
          <p:nvPr>
            <p:custDataLst>
              <p:tags r:id="rId8"/>
            </p:custDataLst>
          </p:nvPr>
        </p:nvSpPr>
        <p:spPr>
          <a:xfrm>
            <a:off x="5134610" y="3701575"/>
            <a:ext cx="5826498" cy="2420349"/>
          </a:xfrm>
          <a:prstGeom prst="upArrowCallout">
            <a:avLst>
              <a:gd name="adj1" fmla="val 15251"/>
              <a:gd name="adj2" fmla="val 17577"/>
              <a:gd name="adj3" fmla="val 20166"/>
              <a:gd name="adj4" fmla="val 54555"/>
            </a:avLst>
          </a:prstGeom>
          <a:solidFill>
            <a:schemeClr val="bg2"/>
          </a:solidFill>
          <a:ln w="57150" cap="flat" cmpd="sng">
            <a:solidFill>
              <a:srgbClr val="0000CC"/>
            </a:solidFill>
            <a:prstDash val="sysDash"/>
            <a:miter/>
            <a:headEnd type="none" w="med" len="med"/>
            <a:tailEnd type="none" w="med" len="med"/>
          </a:ln>
        </p:spPr>
        <p:txBody>
          <a:bodyPr wrap="none" anchor="ctr"/>
          <a:lstStyle/>
          <a:p>
            <a:pPr eaLnBrk="0" hangingPunct="0"/>
            <a:endParaRPr lang="zh-CN" altLang="en-US" sz="1400" b="1">
              <a:latin typeface="微软雅黑" panose="020B0503020204020204" pitchFamily="34" charset="-122"/>
              <a:ea typeface="微软雅黑" panose="020B0503020204020204" pitchFamily="34" charset="-122"/>
            </a:endParaRPr>
          </a:p>
        </p:txBody>
      </p:sp>
      <p:sp>
        <p:nvSpPr>
          <p:cNvPr id="4" name="Text Box 16"/>
          <p:cNvSpPr txBox="1">
            <a:spLocks noChangeArrowheads="1"/>
          </p:cNvSpPr>
          <p:nvPr>
            <p:custDataLst>
              <p:tags r:id="rId9"/>
            </p:custDataLst>
          </p:nvPr>
        </p:nvSpPr>
        <p:spPr bwMode="auto">
          <a:xfrm>
            <a:off x="1116965" y="2277110"/>
            <a:ext cx="10367645" cy="1508481"/>
          </a:xfrm>
          <a:prstGeom prst="roundRect">
            <a:avLst/>
          </a:prstGeom>
          <a:solidFill>
            <a:srgbClr val="FFFF00"/>
          </a:solidFill>
          <a:ln w="38100" cap="sq">
            <a:solidFill>
              <a:srgbClr val="C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0"/>
              </a:spcBef>
            </a:pPr>
            <a:r>
              <a:rPr kumimoji="1" lang="zh-CN" altLang="en-US" sz="2800" b="1">
                <a:solidFill>
                  <a:srgbClr val="0000FF"/>
                </a:solidFill>
                <a:latin typeface="Calibri" panose="020F0502020204030204" charset="0"/>
                <a:ea typeface="微软雅黑" panose="020B0503020204020204" pitchFamily="34" charset="-122"/>
                <a:cs typeface="微软雅黑" panose="020B0503020204020204" pitchFamily="34" charset="-122"/>
                <a:sym typeface="+mn-ea"/>
              </a:rPr>
              <a:t>②</a:t>
            </a:r>
            <a:r>
              <a:rPr kumimoji="1" lang="zh-CN" altLang="en-US" sz="28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局限性：</a:t>
            </a:r>
            <a:r>
              <a:rPr kumimoji="1"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它建立在宰割战败国和牺牲弱小国家利益基础上，激起了许多新矛盾，</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埋下了新世界大战的祸根，</a:t>
            </a:r>
            <a:r>
              <a:rPr kumimoji="1"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sym typeface="+mn-ea"/>
              </a:rPr>
              <a:t>这就决定这个体系不可能持久。</a:t>
            </a:r>
            <a:endParaRPr kumimoji="1"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Text Box 12"/>
          <p:cNvSpPr txBox="1">
            <a:spLocks noChangeArrowheads="1"/>
          </p:cNvSpPr>
          <p:nvPr>
            <p:custDataLst>
              <p:tags r:id="rId10"/>
            </p:custDataLst>
          </p:nvPr>
        </p:nvSpPr>
        <p:spPr bwMode="auto">
          <a:xfrm>
            <a:off x="6121110" y="4885779"/>
            <a:ext cx="3792538" cy="523875"/>
          </a:xfrm>
          <a:prstGeom prst="rect">
            <a:avLst/>
          </a:prstGeom>
          <a:solidFill>
            <a:schemeClr val="bg1"/>
          </a:solidFill>
          <a:ln w="12700" cap="sq">
            <a:solidFill>
              <a:srgbClr val="FF0000"/>
            </a:solidFill>
            <a:miter lim="800000"/>
          </a:ln>
        </p:spPr>
        <p:txBody>
          <a:bodyPr wrap="none">
            <a:spAutoFit/>
          </a:bodyPr>
          <a:lstStyle>
            <a:lvl1pPr>
              <a:defRPr sz="2400" b="1">
                <a:solidFill>
                  <a:srgbClr val="000099"/>
                </a:solidFill>
                <a:latin typeface="Comic Sans MS" panose="030F0702030302020204" pitchFamily="66" charset="0"/>
                <a:ea typeface="宋体" panose="02010600030101010101" pitchFamily="2" charset="-122"/>
              </a:defRPr>
            </a:lvl1pPr>
            <a:lvl2pPr>
              <a:defRPr sz="2400" b="1">
                <a:solidFill>
                  <a:srgbClr val="000099"/>
                </a:solidFill>
                <a:latin typeface="Comic Sans MS" panose="030F0702030302020204" pitchFamily="66" charset="0"/>
                <a:ea typeface="宋体" panose="02010600030101010101" pitchFamily="2" charset="-122"/>
              </a:defRPr>
            </a:lvl2pPr>
            <a:lvl3pPr>
              <a:defRPr sz="2400" b="1">
                <a:solidFill>
                  <a:srgbClr val="000099"/>
                </a:solidFill>
                <a:latin typeface="Comic Sans MS" panose="030F0702030302020204" pitchFamily="66" charset="0"/>
                <a:ea typeface="宋体" panose="02010600030101010101" pitchFamily="2" charset="-122"/>
              </a:defRPr>
            </a:lvl3pPr>
            <a:lvl4pPr>
              <a:defRPr sz="2400" b="1">
                <a:solidFill>
                  <a:srgbClr val="000099"/>
                </a:solidFill>
                <a:latin typeface="Comic Sans MS" panose="030F0702030302020204" pitchFamily="66" charset="0"/>
                <a:ea typeface="宋体" panose="02010600030101010101" pitchFamily="2" charset="-122"/>
              </a:defRPr>
            </a:lvl4pPr>
            <a:lvl5pPr>
              <a:defRPr sz="2400" b="1">
                <a:solidFill>
                  <a:srgbClr val="000099"/>
                </a:solidFill>
                <a:latin typeface="Comic Sans MS" panose="030F0702030302020204" pitchFamily="66" charset="0"/>
                <a:ea typeface="宋体" panose="02010600030101010101" pitchFamily="2" charset="-122"/>
              </a:defRPr>
            </a:lvl5pPr>
            <a:lvl6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6pPr>
            <a:lvl7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7pPr>
            <a:lvl8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8pPr>
            <a:lvl9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9pPr>
          </a:lstStyle>
          <a:p>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激起</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德国</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的复仇情绪</a:t>
            </a:r>
            <a:endPar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Text Box 13"/>
          <p:cNvSpPr txBox="1">
            <a:spLocks noChangeArrowheads="1"/>
          </p:cNvSpPr>
          <p:nvPr>
            <p:custDataLst>
              <p:tags r:id="rId11"/>
            </p:custDataLst>
          </p:nvPr>
        </p:nvSpPr>
        <p:spPr bwMode="auto">
          <a:xfrm>
            <a:off x="5356984" y="5470546"/>
            <a:ext cx="5437119" cy="523875"/>
          </a:xfrm>
          <a:prstGeom prst="rect">
            <a:avLst/>
          </a:prstGeom>
          <a:solidFill>
            <a:schemeClr val="bg1"/>
          </a:solidFill>
          <a:ln w="12700" cap="sq">
            <a:solidFill>
              <a:srgbClr val="FF0000"/>
            </a:solidFill>
            <a:miter lim="800000"/>
          </a:ln>
        </p:spPr>
        <p:txBody>
          <a:bodyPr wrap="square">
            <a:spAutoFit/>
          </a:bodyPr>
          <a:lstStyle>
            <a:lvl1pPr>
              <a:defRPr sz="2400" b="1">
                <a:solidFill>
                  <a:srgbClr val="000099"/>
                </a:solidFill>
                <a:latin typeface="Comic Sans MS" panose="030F0702030302020204" pitchFamily="66" charset="0"/>
                <a:ea typeface="宋体" panose="02010600030101010101" pitchFamily="2" charset="-122"/>
              </a:defRPr>
            </a:lvl1pPr>
            <a:lvl2pPr>
              <a:defRPr sz="2400" b="1">
                <a:solidFill>
                  <a:srgbClr val="000099"/>
                </a:solidFill>
                <a:latin typeface="Comic Sans MS" panose="030F0702030302020204" pitchFamily="66" charset="0"/>
                <a:ea typeface="宋体" panose="02010600030101010101" pitchFamily="2" charset="-122"/>
              </a:defRPr>
            </a:lvl2pPr>
            <a:lvl3pPr>
              <a:defRPr sz="2400" b="1">
                <a:solidFill>
                  <a:srgbClr val="000099"/>
                </a:solidFill>
                <a:latin typeface="Comic Sans MS" panose="030F0702030302020204" pitchFamily="66" charset="0"/>
                <a:ea typeface="宋体" panose="02010600030101010101" pitchFamily="2" charset="-122"/>
              </a:defRPr>
            </a:lvl3pPr>
            <a:lvl4pPr>
              <a:defRPr sz="2400" b="1">
                <a:solidFill>
                  <a:srgbClr val="000099"/>
                </a:solidFill>
                <a:latin typeface="Comic Sans MS" panose="030F0702030302020204" pitchFamily="66" charset="0"/>
                <a:ea typeface="宋体" panose="02010600030101010101" pitchFamily="2" charset="-122"/>
              </a:defRPr>
            </a:lvl4pPr>
            <a:lvl5pPr>
              <a:defRPr sz="2400" b="1">
                <a:solidFill>
                  <a:srgbClr val="000099"/>
                </a:solidFill>
                <a:latin typeface="Comic Sans MS" panose="030F0702030302020204" pitchFamily="66" charset="0"/>
                <a:ea typeface="宋体" panose="02010600030101010101" pitchFamily="2" charset="-122"/>
              </a:defRPr>
            </a:lvl5pPr>
            <a:lvl6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6pPr>
            <a:lvl7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7pPr>
            <a:lvl8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8pPr>
            <a:lvl9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9pPr>
          </a:lstStyle>
          <a:p>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美日</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冲突</a:t>
            </a: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埋下太平洋战争祸根</a:t>
            </a:r>
            <a:endPar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Rectangle 18"/>
          <p:cNvSpPr>
            <a:spLocks noChangeArrowheads="1"/>
          </p:cNvSpPr>
          <p:nvPr>
            <p:custDataLst>
              <p:tags r:id="rId12"/>
            </p:custDataLst>
          </p:nvPr>
        </p:nvSpPr>
        <p:spPr bwMode="auto">
          <a:xfrm>
            <a:off x="1116965" y="4332605"/>
            <a:ext cx="10368915" cy="553110"/>
          </a:xfrm>
          <a:prstGeom prst="roundRect">
            <a:avLst/>
          </a:prstGeom>
          <a:solidFill>
            <a:srgbClr val="FFFF00"/>
          </a:solidFill>
          <a:ln w="38100" algn="ctr">
            <a:solidFill>
              <a:srgbClr val="C00000"/>
            </a:solidFill>
            <a:miter lim="800000"/>
          </a:ln>
          <a:effectLst/>
        </p:spPr>
        <p:txBody>
          <a:bodyPr wrap="square" lIns="68580" tIns="34290" rIns="68580" bIns="34290">
            <a:spAutoFit/>
          </a:bodyPr>
          <a:lstStyle/>
          <a:p>
            <a:pPr>
              <a:spcBef>
                <a:spcPct val="0"/>
              </a:spcBef>
            </a:pPr>
            <a:r>
              <a:rPr kumimoji="1" lang="en-US" altLang="zh-CN" sz="2800" b="1">
                <a:solidFill>
                  <a:srgbClr val="0000FF"/>
                </a:solidFill>
                <a:effectLst/>
                <a:latin typeface="微软雅黑" panose="020B0503020204020204" pitchFamily="34" charset="-122"/>
                <a:ea typeface="微软雅黑" panose="020B0503020204020204" pitchFamily="34" charset="-122"/>
              </a:rPr>
              <a:t>3.</a:t>
            </a:r>
            <a:r>
              <a:rPr kumimoji="1" lang="zh-CN" altLang="en-US" sz="2800" b="1">
                <a:solidFill>
                  <a:srgbClr val="0000FF"/>
                </a:solidFill>
                <a:effectLst/>
                <a:latin typeface="微软雅黑" panose="020B0503020204020204" pitchFamily="34" charset="-122"/>
                <a:ea typeface="微软雅黑" panose="020B0503020204020204" pitchFamily="34" charset="-122"/>
              </a:rPr>
              <a:t>崩溃：</a:t>
            </a:r>
            <a:endParaRPr lang="zh-CN" altLang="en-US" sz="2800" b="1">
              <a:solidFill>
                <a:srgbClr val="0000FF"/>
              </a:solidFill>
              <a:effectLst/>
              <a:latin typeface="微软雅黑" panose="020B0503020204020204" pitchFamily="34" charset="-122"/>
              <a:ea typeface="微软雅黑" panose="020B0503020204020204" pitchFamily="34" charset="-122"/>
            </a:endParaRPr>
          </a:p>
        </p:txBody>
      </p:sp>
      <p:sp>
        <p:nvSpPr>
          <p:cNvPr id="7" name="文本框 6"/>
          <p:cNvSpPr txBox="1"/>
          <p:nvPr>
            <p:custDataLst>
              <p:tags r:id="rId13"/>
            </p:custDataLst>
          </p:nvPr>
        </p:nvSpPr>
        <p:spPr>
          <a:xfrm>
            <a:off x="3204845" y="4332605"/>
            <a:ext cx="1816100" cy="583565"/>
          </a:xfrm>
          <a:prstGeom prst="rect">
            <a:avLst/>
          </a:prstGeom>
          <a:noFill/>
        </p:spPr>
        <p:txBody>
          <a:bodyPr wrap="none" rtlCol="0" anchor="t">
            <a:spAutoFit/>
          </a:bodyPr>
          <a:lstStyle/>
          <a:p>
            <a:r>
              <a:rPr lang="zh-CN" altLang="en-US" sz="3200" b="1">
                <a:solidFill>
                  <a:srgbClr val="FF0000"/>
                </a:solidFill>
                <a:latin typeface="黑体" panose="02010609060101010101" pitchFamily="2" charset="-122"/>
                <a:ea typeface="黑体" panose="02010609060101010101" pitchFamily="2" charset="-122"/>
                <a:sym typeface="+mn-ea"/>
              </a:rPr>
              <a:t>二战爆发</a:t>
            </a:r>
            <a:endParaRPr lang="zh-CN" altLang="en-US" sz="3200" b="1">
              <a:solidFill>
                <a:srgbClr val="FF0000"/>
              </a:solidFill>
              <a:latin typeface="黑体" panose="02010609060101010101" pitchFamily="2" charset="-122"/>
              <a:ea typeface="黑体" panose="0201060906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p:stCondLst>
                              <p:cond delay="500"/>
                            </p:stCondLst>
                            <p:childTnLst>
                              <p:par>
                                <p:cTn id="9" presetID="42" presetClass="entr" presetSubtype="0" fill="hold" nodeType="afterEffect">
                                  <p:childTnLst>
                                    <p:set>
                                      <p:cBhvr>
                                        <p:cTn id="10" dur="500"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3" presetClass="entr" presetSubtype="10" fill="hold" grpId="1" nodeType="withEffect">
                                  <p:childTnLst>
                                    <p:set>
                                      <p:cBhvr>
                                        <p:cTn id="15" dur="1" fill="hold">
                                          <p:stCondLst>
                                            <p:cond delay="0"/>
                                          </p:stCondLst>
                                        </p:cTn>
                                        <p:tgtEl>
                                          <p:spTgt spid="32"/>
                                        </p:tgtEl>
                                        <p:attrNameLst>
                                          <p:attrName>style.visibility</p:attrName>
                                        </p:attrNameLst>
                                      </p:cBhvr>
                                      <p:to>
                                        <p:strVal val="visible"/>
                                      </p:to>
                                    </p:set>
                                    <p:animEffect transition="in" filter="blinds(horizont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2"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4"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par>
                          <p:cTn id="27" fill="hold">
                            <p:stCondLst>
                              <p:cond delay="500"/>
                            </p:stCondLst>
                            <p:childTnLst>
                              <p:par>
                                <p:cTn id="28" presetID="22" presetClass="entr" presetSubtype="8" fill="hold" grpId="5" nodeType="afterEffec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1000"/>
                            </p:stCondLst>
                            <p:childTnLst>
                              <p:par>
                                <p:cTn id="32" presetID="22" presetClass="entr" presetSubtype="8" fill="hold" grpId="6" nodeType="afterEffec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3"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7"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8"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1" bldLvl="0" animBg="1"/>
      <p:bldP spid="17" grpId="2" bldLvl="0" animBg="1"/>
      <p:bldP spid="4" grpId="3" bldLvl="0" animBg="1"/>
      <p:bldP spid="16" grpId="4" bldLvl="0" animBg="1"/>
      <p:bldP spid="21" grpId="5" bldLvl="0" animBg="1"/>
      <p:bldP spid="23" grpId="6" bldLvl="0" animBg="1"/>
      <p:bldP spid="6" grpId="7" bldLvl="0" animBg="1"/>
      <p:bldP spid="7" grpId="8"/>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70815" y="706120"/>
            <a:ext cx="11850370" cy="6000750"/>
          </a:xfrm>
          <a:prstGeom prst="rect">
            <a:avLst/>
          </a:prstGeom>
          <a:noFill/>
        </p:spPr>
        <p:txBody>
          <a:bodyPr wrap="square" rtlCol="0">
            <a:spAutoFit/>
          </a:bodyPr>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第二次世界大战（</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1931-1945</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P100-106</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rPr>
              <a:t>、背景：</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）法西斯主义兴起</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1929</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经济危机</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）德意日对凡尔赛</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华盛顿体系不满</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）亚欧战争策源地的形成</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）帝国主义发展不平衡【根本】</a:t>
            </a:r>
            <a:endPar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绥靖政策（英法）</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助长法西斯野心</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《慕尼黑协定》（捷克斯洛伐克苏台德地区割让给德国）绥靖政策到达顶峰</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、过程：（</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）局部：（亚洲）九一八事变、七七事变</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）全面：</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1939</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德国</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闪击战</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突袭波兰，全面爆发</a:t>
            </a:r>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1941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德国入侵苏联（</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苏联战场</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抵抗纳粹主战场</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）全球：</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1941</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太平洋战争（日本偷袭珍珠港）</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）反法西斯同盟：</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1942.1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美英苏中</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《联合国家宣言》</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）转折：</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斯大林格勒战役</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二战（欧洲）转折</a:t>
            </a:r>
            <a:endPar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、二战后国际新秩序</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雅尔塔体系（</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1945-1991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《开罗宣言》公开承认台湾是属于中国领土</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）联合国（</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1945</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大国一致</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原则，</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和平解决国际问题</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）国际格局：</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欧洲为中心</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美苏两极格局</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859345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第七单元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两次世界大战、十月革命与国际秩序的演变</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13" name="图片 12"/>
          <p:cNvPicPr>
            <a:picLocks noChangeAspect="1"/>
          </p:cNvPicPr>
          <p:nvPr>
            <p:custDataLst>
              <p:tags r:id="rId1"/>
            </p:custDataLst>
          </p:nvPr>
        </p:nvPicPr>
        <p:blipFill>
          <a:blip r:embed="rId2"/>
          <a:srcRect t="4149" b="4149"/>
          <a:stretch>
            <a:fillRect/>
          </a:stretch>
        </p:blipFill>
        <p:spPr>
          <a:xfrm>
            <a:off x="9494520" y="0"/>
            <a:ext cx="2697480" cy="1236980"/>
          </a:xfrm>
          <a:prstGeom prst="rect">
            <a:avLst/>
          </a:prstGeom>
        </p:spPr>
      </p:pic>
      <p:pic>
        <p:nvPicPr>
          <p:cNvPr id="2" name="图片 1"/>
          <p:cNvPicPr>
            <a:picLocks noChangeAspect="1"/>
          </p:cNvPicPr>
          <p:nvPr/>
        </p:nvPicPr>
        <p:blipFill rotWithShape="1">
          <a:blip r:embed="rId3">
            <a:extLst>
              <a:ext uri="{BEBA8EAE-BF5A-486C-A8C5-ECC9F3942E4B}">
                <a14:imgProps xmlns:a14="http://schemas.microsoft.com/office/drawing/2010/main">
                  <a14:imgLayer r:embed="rId4">
                    <a14:imgEffect>
                      <a14:backgroundRemoval t="4502" b="98553" l="7344" r="90000">
                        <a14:foregroundMark x1="7775" y1="31511" x2="7813" y2="32637"/>
                        <a14:foregroundMark x1="7679" y1="28636" x2="7725" y2="30006"/>
                        <a14:foregroundMark x1="7485" y1="22837" x2="7672" y2="28421"/>
                        <a14:foregroundMark x1="7436" y1="21396" x2="7466" y2="22297"/>
                        <a14:foregroundMark x1="18594" y1="8360" x2="23594" y2="8842"/>
                        <a14:foregroundMark x1="20625" y1="4502" x2="20625" y2="8039"/>
                        <a14:foregroundMark x1="16094" y1="93087" x2="24531" y2="93891"/>
                        <a14:foregroundMark x1="21767" y1="96624" x2="20469" y2="98553"/>
                        <a14:foregroundMark x1="21875" y1="96463" x2="21767" y2="96624"/>
                        <a14:foregroundMark x1="25781" y1="78457" x2="25625" y2="86656"/>
                        <a14:foregroundMark x1="25625" y1="86656" x2="25625" y2="86817"/>
                        <a14:foregroundMark x1="7344" y1="13987" x2="7640" y2="18344"/>
                        <a14:backgroundMark x1="4219" y1="21222" x2="4063" y2="21704"/>
                        <a14:backgroundMark x1="3750" y1="30707" x2="4375" y2="32637"/>
                        <a14:backgroundMark x1="3750" y1="30064" x2="4219" y2="30707"/>
                        <a14:backgroundMark x1="4375" y1="18167" x2="4219" y2="21222"/>
                        <a14:backgroundMark x1="21875" y1="96302" x2="21875" y2="96302"/>
                        <a14:backgroundMark x1="22031" y1="96624" x2="22031" y2="96624"/>
                      </a14:backgroundRemoval>
                    </a14:imgEffect>
                  </a14:imgLayer>
                </a14:imgProps>
              </a:ext>
            </a:extLst>
          </a:blip>
          <a:srcRect l="4533" r="70050"/>
          <a:stretch>
            <a:fillRect/>
          </a:stretch>
        </p:blipFill>
        <p:spPr>
          <a:xfrm flipH="1">
            <a:off x="10497185" y="3210560"/>
            <a:ext cx="1694815" cy="379920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80365" y="3705860"/>
            <a:ext cx="11431270" cy="2675255"/>
          </a:xfrm>
          <a:prstGeom prst="rect">
            <a:avLst/>
          </a:prstGeom>
          <a:noFill/>
          <a:ln w="3175">
            <a:noFill/>
            <a:prstDash val="dash"/>
          </a:ln>
          <a:extLst>
            <a:ext uri="{909E8E84-426E-40DD-AFC4-6F175D3DCCD1}">
              <a14:hiddenFill xmlns:a14="http://schemas.microsoft.com/office/drawing/2010/main">
                <a:solidFill>
                  <a:schemeClr val="bg1"/>
                </a:solidFill>
              </a14:hiddenFill>
            </a:ext>
          </a:extLst>
        </p:spPr>
        <p:txBody>
          <a:bodyPr wrap="square">
            <a:spAutoFit/>
          </a:bodyPr>
          <a:p>
            <a:pPr>
              <a:lnSpc>
                <a:spcPct val="120000"/>
              </a:lnSpc>
            </a:pPr>
            <a:r>
              <a:rPr lang="zh-CN" altLang="en-US" sz="2800" b="1" dirty="0">
                <a:latin typeface="微软雅黑" panose="020B0503020204020204" pitchFamily="34" charset="-122"/>
                <a:ea typeface="微软雅黑" panose="020B0503020204020204" pitchFamily="34" charset="-122"/>
              </a:rPr>
              <a:t>公元前</a:t>
            </a:r>
            <a:r>
              <a:rPr lang="en-US" altLang="zh-CN" sz="2800" b="1" dirty="0">
                <a:latin typeface="微软雅黑" panose="020B0503020204020204" pitchFamily="34" charset="-122"/>
                <a:ea typeface="微软雅黑" panose="020B0503020204020204" pitchFamily="34" charset="-122"/>
              </a:rPr>
              <a:t>340</a:t>
            </a:r>
            <a:r>
              <a:rPr lang="zh-CN" altLang="en-US" sz="2800" b="1" dirty="0">
                <a:latin typeface="微软雅黑" panose="020B0503020204020204" pitchFamily="34" charset="-122"/>
                <a:ea typeface="微软雅黑" panose="020B0503020204020204" pitchFamily="34" charset="-122"/>
              </a:rPr>
              <a:t>年，雅典一下层女子弗里娜因亵渎神灵被控犯罪，按法律当处死。辩护人用动情的言辞质问：“难道你们忍心让这位阿芙洛狄特（古希腊美丽女神）的弟子香消玉殒吗？”这打动了陪审团。经投票，陪审法庭判其无罪。</a:t>
            </a:r>
            <a:endParaRPr lang="zh-CN" altLang="en-US" sz="2800" b="1" dirty="0">
              <a:latin typeface="微软雅黑" panose="020B0503020204020204" pitchFamily="34" charset="-122"/>
              <a:ea typeface="微软雅黑" panose="020B0503020204020204" pitchFamily="34" charset="-122"/>
            </a:endParaRPr>
          </a:p>
          <a:p>
            <a:pPr algn="r">
              <a:lnSpc>
                <a:spcPct val="120000"/>
              </a:lnSpc>
            </a:pPr>
            <a:r>
              <a:rPr lang="zh-CN" altLang="en-US" sz="2800" b="1" dirty="0">
                <a:latin typeface="微软雅黑" panose="020B0503020204020204" pitchFamily="34" charset="-122"/>
                <a:ea typeface="微软雅黑" panose="020B0503020204020204" pitchFamily="34" charset="-122"/>
              </a:rPr>
              <a:t>——2013·全国新课标卷Ⅱ文综·32</a:t>
            </a:r>
            <a:endParaRPr lang="zh-CN" altLang="en-US" sz="2800" b="1" dirty="0">
              <a:latin typeface="微软雅黑" panose="020B0503020204020204" pitchFamily="34" charset="-122"/>
              <a:ea typeface="微软雅黑" panose="020B0503020204020204" pitchFamily="34" charset="-122"/>
            </a:endParaRPr>
          </a:p>
        </p:txBody>
      </p:sp>
      <p:sp>
        <p:nvSpPr>
          <p:cNvPr id="158724" name="Text Box 3"/>
          <p:cNvSpPr/>
          <p:nvPr/>
        </p:nvSpPr>
        <p:spPr>
          <a:xfrm>
            <a:off x="380365" y="777875"/>
            <a:ext cx="11584940" cy="2157095"/>
          </a:xfrm>
          <a:prstGeom prst="rect">
            <a:avLst/>
          </a:prstGeom>
          <a:noFill/>
          <a:ln w="9525">
            <a:noFill/>
          </a:ln>
        </p:spPr>
        <p:txBody>
          <a:bodyPr wrap="square" lIns="91422" tIns="45711" rIns="91422" bIns="45711" anchor="t" anchorCtr="0">
            <a:spAutoFit/>
          </a:bodyPr>
          <a:p>
            <a:pPr>
              <a:lnSpc>
                <a:spcPct val="120000"/>
              </a:lnSpc>
            </a:pP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名农民加迪这次参加了对苏格拉底的审判，他根本听不懂是什么意思，但他听见苏格拉底竟然说：像他这样目不识丁的人没有资格参加审判！被激怒了的加迪决定举手投他有罪，可能大多数人也有这样的想法，结果表决以360票通过了对苏格拉底的死刑判决。</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par>
    </p:tnLst>
    <p:bldLst>
      <p:bldP spid="2"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3835" y="701040"/>
            <a:ext cx="11850370" cy="3046095"/>
          </a:xfrm>
          <a:prstGeom prst="rect">
            <a:avLst/>
          </a:prstGeom>
          <a:noFill/>
        </p:spPr>
        <p:txBody>
          <a:bodyPr wrap="square" rtlCol="0">
            <a:spAutoFit/>
          </a:bodyPr>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冷战与国际格局的演变</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P108-113</a:t>
            </a:r>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、冷战与两极格局形成：</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两极格局形成：</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1955“</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华约</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 name="表格 1"/>
          <p:cNvGraphicFramePr/>
          <p:nvPr>
            <p:custDataLst>
              <p:tags r:id="rId1"/>
            </p:custDataLst>
          </p:nvPr>
        </p:nvGraphicFramePr>
        <p:xfrm>
          <a:off x="203835" y="1530985"/>
          <a:ext cx="11512550" cy="1706245"/>
        </p:xfrm>
        <a:graphic>
          <a:graphicData uri="http://schemas.openxmlformats.org/drawingml/2006/table">
            <a:tbl>
              <a:tblPr firstRow="1" bandRow="1">
                <a:tableStyleId>{5940675A-B579-460E-94D1-54222C63F5DA}</a:tableStyleId>
              </a:tblPr>
              <a:tblGrid>
                <a:gridCol w="2244090"/>
                <a:gridCol w="9268460"/>
              </a:tblGrid>
              <a:tr h="365760">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领域</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美国</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7360">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政治</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1947杜鲁门主义</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冷战开始</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07365">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经济</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u="sng">
                          <a:solidFill>
                            <a:srgbClr val="FF0000"/>
                          </a:solidFill>
                          <a:uFill>
                            <a:solidFill>
                              <a:srgbClr val="000000"/>
                            </a:solidFill>
                          </a:uFill>
                          <a:latin typeface="微软雅黑" panose="020B0503020204020204" pitchFamily="34" charset="-122"/>
                          <a:ea typeface="微软雅黑" panose="020B0503020204020204" pitchFamily="34" charset="-122"/>
                          <a:cs typeface="微软雅黑" panose="020B0503020204020204" pitchFamily="34" charset="-122"/>
                        </a:rPr>
                        <a:t>1948马歇尔计划</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复兴西欧，遏制苏联、控制西欧）</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军事</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1949“北约”</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86995" y="3747135"/>
            <a:ext cx="12105640" cy="3046095"/>
          </a:xfrm>
          <a:prstGeom prst="rect">
            <a:avLst/>
          </a:prstGeom>
          <a:noFill/>
        </p:spPr>
        <p:txBody>
          <a:bodyPr wrap="square" rtlCol="0" anchor="t">
            <a:spAutoFit/>
          </a:bodyPr>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、冷战对抗：</a:t>
            </a:r>
            <a:r>
              <a:rPr lang="en-US" altLang="zh-CN" sz="2400" b="1">
                <a:solidFill>
                  <a:srgbClr val="FF0000"/>
                </a:solidFill>
                <a:latin typeface="微软雅黑" panose="020B0503020204020204" pitchFamily="34" charset="-122"/>
                <a:ea typeface="微软雅黑" panose="020B0503020204020204" pitchFamily="34" charset="-122"/>
                <a:sym typeface="+mn-ea"/>
              </a:rPr>
              <a:t>1958第二次柏林危机</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sym typeface="+mn-ea"/>
              </a:rPr>
              <a:t>1961</a:t>
            </a:r>
            <a:r>
              <a:rPr lang="zh-CN" altLang="en-US" sz="2400" b="1">
                <a:solidFill>
                  <a:srgbClr val="FF0000"/>
                </a:solidFill>
                <a:latin typeface="微软雅黑" panose="020B0503020204020204" pitchFamily="34" charset="-122"/>
                <a:ea typeface="微软雅黑" panose="020B0503020204020204" pitchFamily="34" charset="-122"/>
                <a:sym typeface="+mn-ea"/>
              </a:rPr>
              <a:t>柏林墙）</a:t>
            </a:r>
            <a:endParaRPr lang="zh-CN" altLang="en-US" sz="2400" b="1">
              <a:solidFill>
                <a:srgbClr val="FF0000"/>
              </a:solidFill>
              <a:latin typeface="微软雅黑" panose="020B0503020204020204" pitchFamily="34" charset="-122"/>
              <a:ea typeface="微软雅黑" panose="020B0503020204020204" pitchFamily="34" charset="-122"/>
            </a:endParaRPr>
          </a:p>
          <a:p>
            <a:pPr indent="0" algn="l">
              <a:buNone/>
            </a:pPr>
            <a:r>
              <a:rPr lang="en-US" altLang="zh-CN" sz="2400" b="1">
                <a:solidFill>
                  <a:srgbClr val="FF0000"/>
                </a:solidFill>
                <a:latin typeface="微软雅黑" panose="020B0503020204020204" pitchFamily="34" charset="-122"/>
                <a:ea typeface="微软雅黑" panose="020B0503020204020204" pitchFamily="34" charset="-122"/>
                <a:sym typeface="+mn-ea"/>
              </a:rPr>
              <a:t>                       1962古巴导弹危机</a:t>
            </a:r>
            <a:r>
              <a:rPr lang="zh-CN" altLang="en-US" sz="2400" b="1">
                <a:solidFill>
                  <a:srgbClr val="FF0000"/>
                </a:solidFill>
                <a:latin typeface="微软雅黑" panose="020B0503020204020204" pitchFamily="34" charset="-122"/>
                <a:ea typeface="微软雅黑" panose="020B0503020204020204" pitchFamily="34" charset="-122"/>
                <a:sym typeface="+mn-ea"/>
              </a:rPr>
              <a:t>（体现双方克制）</a:t>
            </a:r>
            <a:endParaRPr lang="zh-CN" altLang="en-US" sz="2400" b="1">
              <a:solidFill>
                <a:srgbClr val="FF0000"/>
              </a:solidFill>
              <a:latin typeface="微软雅黑" panose="020B0503020204020204" pitchFamily="34" charset="-122"/>
              <a:ea typeface="微软雅黑" panose="020B0503020204020204" pitchFamily="34" charset="-122"/>
              <a:sym typeface="+mn-ea"/>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、多极化趋势出现（</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20C6</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70S</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）冲击两极格局【两极格局孕育着多极化趋势】</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）西欧联合：</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欧共体（</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1967</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）日本腾飞</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）中国发展</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）第三世界：</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不结盟运动（</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1961</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发展中国家</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登上</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政治舞台</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.两极格局瓦解过程：（</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1989</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东欧剧变</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1990</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两德统一</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1991苏联解体：两级格局瓦解，冷战结束，多极化趋势加强</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【冷战后进入一超多强国际格局】</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5016" name="文本框 255015"/>
          <p:cNvSpPr txBox="1"/>
          <p:nvPr/>
        </p:nvSpPr>
        <p:spPr>
          <a:xfrm>
            <a:off x="0" y="0"/>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第八单元</a:t>
            </a:r>
            <a:r>
              <a:rPr lang="en-US" altLang="zh-CN" sz="2600" dirty="0">
                <a:solidFill>
                  <a:schemeClr val="tx1"/>
                </a:solidFill>
                <a:latin typeface="Arial" panose="020B0604020202020204" pitchFamily="34" charset="0"/>
                <a:ea typeface="黑体" panose="02010609060101010101" pitchFamily="2" charset="-122"/>
              </a:rPr>
              <a:t> 20</a:t>
            </a:r>
            <a:r>
              <a:rPr lang="zh-CN" altLang="en-US" sz="2600" dirty="0">
                <a:solidFill>
                  <a:schemeClr val="tx1"/>
                </a:solidFill>
                <a:latin typeface="Arial" panose="020B0604020202020204" pitchFamily="34" charset="0"/>
                <a:ea typeface="黑体" panose="02010609060101010101" pitchFamily="2" charset="-122"/>
              </a:rPr>
              <a:t>世纪下半叶世界的新变化</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10" name="Picture 10" descr="C:/Users/ADMINI~1/AppData/Local/Temp/kaimatting_20200406195719/output_20200406195734..pngoutput_20200406195734."/>
          <p:cNvPicPr>
            <a:picLocks noChangeAspect="1" noChangeArrowheads="1"/>
          </p:cNvPicPr>
          <p:nvPr>
            <p:custDataLst>
              <p:tags r:id="rId2"/>
            </p:custDataLst>
          </p:nvPr>
        </p:nvPicPr>
        <p:blipFill>
          <a:blip r:embed="rId3">
            <a:extLst>
              <a:ext uri="{BEBA8EAE-BF5A-486C-A8C5-ECC9F3942E4B}">
                <a14:imgProps xmlns:a14="http://schemas.microsoft.com/office/drawing/2010/main">
                  <a14:imgLayer r:embed="rId4">
                    <a14:imgEffect>
                      <a14:backgroundRemoval t="2902" b="99888" l="6980" r="95168">
                        <a14:foregroundMark x1="44966" y1="42188" x2="44966" y2="57143"/>
                        <a14:foregroundMark x1="44966" y1="57143" x2="51141" y2="74442"/>
                        <a14:foregroundMark x1="58658" y1="45647" x2="72215" y2="80915"/>
                        <a14:foregroundMark x1="75973" y1="43638" x2="89933" y2="79464"/>
                        <a14:foregroundMark x1="94631" y1="63393" x2="95570" y2="77790"/>
                        <a14:foregroundMark x1="95570" y1="77790" x2="78792" y2="84710"/>
                        <a14:foregroundMark x1="78792" y1="84710" x2="39866" y2="87165"/>
                        <a14:foregroundMark x1="39866" y1="87165" x2="23490" y2="82143"/>
                        <a14:foregroundMark x1="23490" y1="82143" x2="14362" y2="69085"/>
                        <a14:foregroundMark x1="10336" y1="59152" x2="6577" y2="73549"/>
                        <a14:foregroundMark x1="6577" y1="73549" x2="16107" y2="85714"/>
                        <a14:foregroundMark x1="16107" y1="85714" x2="51141" y2="91071"/>
                        <a14:foregroundMark x1="51141" y1="91071" x2="62953" y2="90290"/>
                        <a14:foregroundMark x1="6980" y1="63951" x2="6980" y2="74107"/>
                        <a14:foregroundMark x1="44295" y1="8259" x2="54899" y2="6585"/>
                        <a14:foregroundMark x1="49396" y1="2902" x2="54899" y2="2902"/>
                        <a14:foregroundMark x1="51812" y1="94196" x2="51409" y2="97321"/>
                        <a14:foregroundMark x1="48725" y1="95871" x2="48054" y2="98772"/>
                        <a14:foregroundMark x1="47785" y1="96987" x2="46980" y2="97879"/>
                        <a14:foregroundMark x1="48456" y1="97321" x2="48456" y2="99888"/>
                        <a14:foregroundMark x1="49128" y1="96205" x2="48054" y2="99554"/>
                        <a14:foregroundMark x1="48054" y1="94531" x2="48054" y2="99330"/>
                        <a14:foregroundMark x1="47785" y1="96987" x2="47785" y2="98996"/>
                        <a14:foregroundMark x1="47785" y1="97656" x2="47383" y2="98996"/>
                        <a14:foregroundMark x1="46711" y1="95871" x2="46711" y2="98996"/>
                        <a14:backgroundMark x1="1208" y1="70759" x2="1879" y2="86049"/>
                        <a14:backgroundMark x1="1879" y1="86049" x2="16107" y2="94754"/>
                        <a14:backgroundMark x1="6577" y1="88616" x2="20134" y2="91964"/>
                        <a14:backgroundMark x1="87517" y1="91406" x2="97315" y2="86607"/>
                      </a14:backgroundRemoval>
                    </a14:imgEffect>
                  </a14:imgLayer>
                </a14:imgProps>
              </a:ext>
            </a:extLst>
          </a:blip>
          <a:srcRect/>
          <a:stretch>
            <a:fillRect/>
          </a:stretch>
        </p:blipFill>
        <p:spPr bwMode="auto">
          <a:xfrm>
            <a:off x="7009765" y="39370"/>
            <a:ext cx="1240155" cy="1491615"/>
          </a:xfrm>
          <a:prstGeom prst="rect">
            <a:avLst/>
          </a:prstGeom>
          <a:ln>
            <a:noFill/>
          </a:ln>
          <a:effectLst>
            <a:outerShdw blurRad="190500" algn="tl" rotWithShape="0">
              <a:srgbClr val="000000">
                <a:alpha val="70000"/>
              </a:srgbClr>
            </a:outerShdw>
          </a:effectLst>
        </p:spPr>
      </p:pic>
      <p:pic>
        <p:nvPicPr>
          <p:cNvPr id="11" name="Picture 11" descr="C:/Users/ADMINI~1/AppData/Local/Temp/kaimatting_20200406195741/output_20200406195840..pngoutput_20200406195840."/>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646" b="99471" l="5706" r="96997">
                        <a14:foregroundMark x1="53754" y1="40476" x2="55255" y2="88889"/>
                        <a14:foregroundMark x1="6607" y1="66667" x2="12613" y2="81481"/>
                        <a14:foregroundMark x1="12613" y1="81481" x2="45946" y2="89947"/>
                        <a14:foregroundMark x1="45946" y1="89947" x2="81081" y2="85185"/>
                        <a14:foregroundMark x1="81081" y1="85185" x2="89790" y2="72751"/>
                        <a14:foregroundMark x1="89790" y1="72751" x2="90691" y2="68254"/>
                        <a14:foregroundMark x1="6306" y1="66402" x2="6607" y2="76455"/>
                        <a14:foregroundMark x1="26426" y1="28836" x2="35135" y2="18519"/>
                        <a14:foregroundMark x1="50751" y1="4497" x2="61261" y2="11905"/>
                        <a14:foregroundMark x1="47447" y1="2646" x2="59159" y2="4497"/>
                        <a14:foregroundMark x1="34535" y1="93651" x2="51952" y2="94180"/>
                        <a14:foregroundMark x1="51952" y1="94180" x2="58042" y2="93083"/>
                        <a14:foregroundMark x1="51351" y1="91270" x2="51051" y2="99206"/>
                        <a14:foregroundMark x1="95195" y1="67725" x2="95796" y2="75397"/>
                        <a14:foregroundMark x1="96697" y1="80423" x2="93093" y2="83862"/>
                        <a14:foregroundMark x1="24625" y1="52646" x2="40841" y2="71958"/>
                        <a14:foregroundMark x1="60360" y1="39683" x2="65165" y2="45767"/>
                        <a14:foregroundMark x1="90090" y1="89683" x2="93994" y2="84656"/>
                        <a14:foregroundMark x1="96997" y1="76720" x2="96697" y2="79630"/>
                        <a14:foregroundMark x1="47748" y1="97884" x2="48048" y2="99471"/>
                        <a14:backgroundMark x1="2102" y1="93386" x2="20420" y2="97619"/>
                        <a14:backgroundMark x1="68168" y1="97619" x2="81982" y2="98148"/>
                        <a14:backgroundMark x1="55415" y1="97354" x2="65766" y2="97354"/>
                        <a14:backgroundMark x1="91561" y1="90103" x2="96997" y2="86772"/>
                        <a14:backgroundMark x1="97898" y1="76791" x2="97898" y2="73545"/>
                        <a14:backgroundMark x1="97898" y1="86508" x2="97898" y2="79725"/>
                      </a14:backgroundRemoval>
                    </a14:imgEffect>
                  </a14:imgLayer>
                </a14:imgProps>
              </a:ext>
            </a:extLst>
          </a:blip>
          <a:srcRect/>
          <a:stretch>
            <a:fillRect/>
          </a:stretch>
        </p:blipFill>
        <p:spPr bwMode="auto">
          <a:xfrm>
            <a:off x="8644890" y="-30480"/>
            <a:ext cx="1248410" cy="1475740"/>
          </a:xfrm>
          <a:prstGeom prst="rect">
            <a:avLst/>
          </a:prstGeom>
          <a:ln>
            <a:noFill/>
          </a:ln>
          <a:effectLst>
            <a:outerShdw blurRad="190500" algn="tl" rotWithShape="0">
              <a:srgbClr val="000000">
                <a:alpha val="70000"/>
              </a:srgbClr>
            </a:outerShdw>
          </a:effectLst>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0" y="501015"/>
            <a:ext cx="12192000" cy="5692775"/>
          </a:xfrm>
          <a:prstGeom prst="rect">
            <a:avLst/>
          </a:prstGeom>
          <a:noFill/>
        </p:spPr>
        <p:txBody>
          <a:bodyPr wrap="square" rtlCol="0">
            <a:spAutoFit/>
          </a:bodyPr>
          <a:p>
            <a:r>
              <a:rPr lang="zh-CN" sz="2600" b="1">
                <a:latin typeface="微软雅黑" panose="020B0503020204020204" pitchFamily="34" charset="-122"/>
                <a:ea typeface="微软雅黑" panose="020B0503020204020204" pitchFamily="34" charset="-122"/>
                <a:cs typeface="微软雅黑" panose="020B0503020204020204" pitchFamily="34" charset="-122"/>
                <a:sym typeface="+mn-ea"/>
              </a:rPr>
              <a:t>资本主义国家的新变化</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sym typeface="+mn-ea"/>
              </a:rPr>
              <a:t>P114-118</a:t>
            </a:r>
            <a:endParaRPr lang="zh-CN" sz="2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、经济：【</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1944-1971</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布雷顿森林经济体系【美元霸权；美元与黄金挂钩】</a:t>
            </a:r>
            <a:endParaRPr lang="zh-CN" altLang="en-US" sz="2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）国内：</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sym typeface="+mn-ea"/>
              </a:rPr>
              <a:t>国家宏观调控，</a:t>
            </a:r>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建立社会保障</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体系</a:t>
            </a:r>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→“福利国家”</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【利弊】</a:t>
            </a:r>
            <a:endPar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①二战结束—20</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70</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初：国家加强干预和福利【凯恩斯主义】，黄金时期</a:t>
            </a:r>
            <a:endParaRPr lang="zh-CN" altLang="en-US" sz="2600" b="1">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②</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1973</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滞胀</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，国家适当减少干预和福利</a:t>
            </a:r>
            <a:endParaRPr lang="zh-CN" altLang="en-US" sz="2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）国际：建立国际经济组织</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P115         </a:t>
            </a:r>
            <a:endParaRPr lang="en-US" altLang="zh-CN" sz="2600" b="1">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1945国际货币基金组织</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：短期贷款（救急）</a:t>
            </a:r>
            <a:endPar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1945世界银行</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：长期贷款（就贫）</a:t>
            </a:r>
            <a:endPar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1948关税与贸易总协定</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（贸易自由化）</a:t>
            </a:r>
            <a:endPar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、生产力：第三次科技革命（</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20C40S</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中期）</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信息时代</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、社会：（</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）生产关系：服务业人口比重增加（第三产业兴起）</a:t>
            </a:r>
            <a:endPar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）社会结构：“中间阶层”人数增加</a:t>
            </a:r>
            <a:endPar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实质：生产关系的局部调整，制度的自我</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完善</a:t>
            </a:r>
            <a:endPar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局限：变—手段</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方法       不变—基本矛盾</a:t>
            </a:r>
            <a:endPar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4" descr="360截图20210308140145852"/>
          <p:cNvPicPr>
            <a:picLocks noChangeAspect="1"/>
          </p:cNvPicPr>
          <p:nvPr/>
        </p:nvPicPr>
        <p:blipFill>
          <a:blip r:embed="rId1"/>
          <a:srcRect l="4622" t="5598" r="77807" b="66126"/>
          <a:stretch>
            <a:fillRect/>
          </a:stretch>
        </p:blipFill>
        <p:spPr>
          <a:xfrm>
            <a:off x="10589260" y="5138420"/>
            <a:ext cx="1602740" cy="1648460"/>
          </a:xfrm>
          <a:prstGeom prst="rect">
            <a:avLst/>
          </a:prstGeom>
          <a:noFill/>
          <a:ln w="9525">
            <a:noFill/>
          </a:ln>
        </p:spPr>
      </p:pic>
      <p:pic>
        <p:nvPicPr>
          <p:cNvPr id="7" name="图片 6"/>
          <p:cNvPicPr/>
          <p:nvPr/>
        </p:nvPicPr>
        <p:blipFill>
          <a:blip r:embed="rId2"/>
          <a:srcRect l="25462" t="813" r="50656" b="12136"/>
          <a:stretch>
            <a:fillRect/>
          </a:stretch>
        </p:blipFill>
        <p:spPr>
          <a:xfrm>
            <a:off x="8794750" y="5138420"/>
            <a:ext cx="1794510" cy="1719580"/>
          </a:xfrm>
          <a:prstGeom prst="rect">
            <a:avLst/>
          </a:prstGeom>
          <a:noFill/>
          <a:ln w="9525">
            <a:noFill/>
          </a:ln>
        </p:spPr>
      </p:pic>
      <p:sp>
        <p:nvSpPr>
          <p:cNvPr id="255016" name="文本框 255015"/>
          <p:cNvSpPr txBox="1"/>
          <p:nvPr/>
        </p:nvSpPr>
        <p:spPr>
          <a:xfrm>
            <a:off x="0" y="9525"/>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第八单元</a:t>
            </a:r>
            <a:r>
              <a:rPr lang="en-US" altLang="zh-CN" sz="2600" dirty="0">
                <a:solidFill>
                  <a:schemeClr val="tx1"/>
                </a:solidFill>
                <a:latin typeface="Arial" panose="020B0604020202020204" pitchFamily="34" charset="0"/>
                <a:ea typeface="黑体" panose="02010609060101010101" pitchFamily="2" charset="-122"/>
              </a:rPr>
              <a:t> 20</a:t>
            </a:r>
            <a:r>
              <a:rPr lang="zh-CN" altLang="en-US" sz="2600" dirty="0">
                <a:solidFill>
                  <a:schemeClr val="tx1"/>
                </a:solidFill>
                <a:latin typeface="Arial" panose="020B0604020202020204" pitchFamily="34" charset="0"/>
                <a:ea typeface="黑体" panose="02010609060101010101" pitchFamily="2" charset="-122"/>
              </a:rPr>
              <a:t>世纪下半叶世界的新变化</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175" y="2431415"/>
            <a:ext cx="1738630" cy="2351405"/>
          </a:xfrm>
          <a:prstGeom prst="rect">
            <a:avLst/>
          </a:prstGeom>
          <a:ln>
            <a:noFill/>
          </a:ln>
          <a:effectLst>
            <a:outerShdw blurRad="190500" algn="tl" rotWithShape="0">
              <a:srgbClr val="000000">
                <a:alpha val="70000"/>
              </a:srgbClr>
            </a:outerShdw>
          </a:effectLst>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
          <p:cNvPicPr>
            <a:picLocks noChangeAspect="1"/>
          </p:cNvPicPr>
          <p:nvPr/>
        </p:nvPicPr>
        <p:blipFill>
          <a:blip r:embed="rId1"/>
          <a:stretch>
            <a:fillRect/>
          </a:stretch>
        </p:blipFill>
        <p:spPr>
          <a:xfrm>
            <a:off x="538480" y="321945"/>
            <a:ext cx="11115675" cy="6387465"/>
          </a:xfrm>
          <a:prstGeom prst="rect">
            <a:avLst/>
          </a:prstGeom>
          <a:noFill/>
          <a:ln>
            <a:noFill/>
          </a:ln>
        </p:spPr>
      </p:pic>
    </p:spTree>
    <p:custDataLst>
      <p:tags r:id="rId2"/>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86995" y="874395"/>
            <a:ext cx="6774815" cy="4154170"/>
          </a:xfrm>
          <a:prstGeom prst="rect">
            <a:avLst/>
          </a:prstGeom>
          <a:noFill/>
        </p:spPr>
        <p:txBody>
          <a:bodyPr wrap="square" rtlCol="0">
            <a:spAutoFit/>
          </a:bodyPr>
          <a:p>
            <a:r>
              <a:rPr lang="zh-CN" altLang="en-US" sz="24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社会主义国家的发展与变化</a:t>
            </a:r>
            <a:r>
              <a:rPr lang="en-US" altLang="zh-CN" sz="24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P120-125</a:t>
            </a:r>
            <a:endParaRPr lang="zh-CN" altLang="en-US" sz="24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1、苏联：</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1989</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东欧：</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南斯拉夫：社会主义自治制度</a:t>
            </a:r>
            <a:r>
              <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解体</a:t>
            </a:r>
            <a:r>
              <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捷克斯洛伐克：布拉格之春</a:t>
            </a:r>
            <a:r>
              <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分裂</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86995" y="4889500"/>
            <a:ext cx="11294745" cy="1938020"/>
          </a:xfrm>
          <a:prstGeom prst="rect">
            <a:avLst/>
          </a:prstGeom>
          <a:noFill/>
        </p:spPr>
        <p:txBody>
          <a:bodyPr wrap="square" rtlCol="0">
            <a:spAutoFit/>
          </a:bodyPr>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发展中国家的</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挑战</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P129</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、总体：</a:t>
            </a:r>
            <a:r>
              <a:rPr 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发达国家操纵国际市场，国家政策失误、人口增长过快、社会两极分化</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、亚洲：过分依赖国际资本、市场，承受风险能力较差</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、拉美：过于依赖出口贸易和外资，欠巨额外债</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、非洲：发展最不平衡，近一半非洲人口在贫困线以下</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右大括号 6"/>
          <p:cNvSpPr/>
          <p:nvPr/>
        </p:nvSpPr>
        <p:spPr>
          <a:xfrm>
            <a:off x="6360795" y="4170045"/>
            <a:ext cx="254635" cy="719455"/>
          </a:xfrm>
          <a:prstGeom prst="rightBrace">
            <a:avLst>
              <a:gd name="adj1" fmla="val 51122"/>
              <a:gd name="adj2" fmla="val 50000"/>
            </a:avLst>
          </a:prstGeom>
          <a:ln w="38100"/>
        </p:spPr>
        <p:style>
          <a:lnRef idx="1">
            <a:schemeClr val="dk1"/>
          </a:lnRef>
          <a:fillRef idx="0">
            <a:schemeClr val="dk1"/>
          </a:fillRef>
          <a:effectRef idx="0">
            <a:schemeClr val="dk1"/>
          </a:effectRef>
          <a:fontRef idx="minor">
            <a:schemeClr val="tx1"/>
          </a:fontRef>
        </p:style>
        <p:txBody>
          <a:bodyPr rtlCol="0" anchor="ctr"/>
          <a:p>
            <a:pPr algn="ctr"/>
            <a:endParaRPr lang="zh-CN" altLang="en-US"/>
          </a:p>
        </p:txBody>
      </p:sp>
      <p:sp>
        <p:nvSpPr>
          <p:cNvPr id="8" name="文本框 7"/>
          <p:cNvSpPr txBox="1"/>
          <p:nvPr/>
        </p:nvSpPr>
        <p:spPr>
          <a:xfrm>
            <a:off x="6935470" y="4299585"/>
            <a:ext cx="2959735" cy="460375"/>
          </a:xfrm>
          <a:prstGeom prst="rect">
            <a:avLst/>
          </a:prstGeom>
          <a:noFill/>
        </p:spPr>
        <p:txBody>
          <a:bodyPr wrap="square" rtlCol="0">
            <a:spAutoFit/>
          </a:bodyPr>
          <a:p>
            <a:r>
              <a:rPr lang="zh-CN" altLang="en-US" sz="2400" b="1">
                <a:latin typeface="微软雅黑" panose="020B0503020204020204" pitchFamily="34" charset="-122"/>
                <a:ea typeface="微软雅黑" panose="020B0503020204020204" pitchFamily="34" charset="-122"/>
              </a:rPr>
              <a:t>未突破苏联模式束缚</a:t>
            </a:r>
            <a:endParaRPr lang="zh-CN" altLang="en-US" sz="2400" b="1">
              <a:latin typeface="微软雅黑" panose="020B0503020204020204" pitchFamily="34" charset="-122"/>
              <a:ea typeface="微软雅黑" panose="020B0503020204020204" pitchFamily="34" charset="-122"/>
            </a:endParaRPr>
          </a:p>
        </p:txBody>
      </p:sp>
      <p:graphicFrame>
        <p:nvGraphicFramePr>
          <p:cNvPr id="10" name="表格 9"/>
          <p:cNvGraphicFramePr/>
          <p:nvPr>
            <p:custDataLst>
              <p:tags r:id="rId1"/>
            </p:custDataLst>
          </p:nvPr>
        </p:nvGraphicFramePr>
        <p:xfrm>
          <a:off x="530860" y="1635760"/>
          <a:ext cx="10850880" cy="2219960"/>
        </p:xfrm>
        <a:graphic>
          <a:graphicData uri="http://schemas.openxmlformats.org/drawingml/2006/table">
            <a:tbl>
              <a:tblPr firstRow="1" bandRow="1">
                <a:tableStyleId>{5940675A-B579-460E-94D1-54222C63F5DA}</a:tableStyleId>
              </a:tblPr>
              <a:tblGrid>
                <a:gridCol w="1289050"/>
                <a:gridCol w="2726690"/>
                <a:gridCol w="3201670"/>
                <a:gridCol w="3633470"/>
              </a:tblGrid>
              <a:tr h="73152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 </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赫鲁晓夫改革</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(1953-1964)</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勃列日涅夫改革</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(1965-1975)</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戈尔巴乔夫改革</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(1985-1991)</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152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侧重点</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农业</a:t>
                      </a:r>
                      <a:endPar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（种玉米、收购制）</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工业</a:t>
                      </a:r>
                      <a:endPar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（军备竞赛）</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经济→政治</a:t>
                      </a:r>
                      <a:endPar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（放弃苏共领导地位）</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576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结果</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取得一定的成就,最后失败</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失败</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116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败因</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未突破原有体制</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背离社会主义方向</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30" name="图片 29"/>
          <p:cNvPicPr>
            <a:picLocks noChangeAspect="1"/>
          </p:cNvPicPr>
          <p:nvPr/>
        </p:nvPicPr>
        <p:blipFill>
          <a:blip r:embed="rId2"/>
          <a:stretch>
            <a:fillRect/>
          </a:stretch>
        </p:blipFill>
        <p:spPr>
          <a:xfrm>
            <a:off x="5733415" y="93980"/>
            <a:ext cx="1891030" cy="1435735"/>
          </a:xfrm>
          <a:prstGeom prst="rect">
            <a:avLst/>
          </a:prstGeom>
          <a:effectLst>
            <a:softEdge rad="63500"/>
          </a:effectLst>
        </p:spPr>
      </p:pic>
      <p:pic>
        <p:nvPicPr>
          <p:cNvPr id="9" name="Picture 2" descr="https://p1.ssl.qhmsg.com/t012dfc834ce94b57f2.jpg"/>
          <p:cNvPicPr>
            <a:picLocks noChangeAspect="1" noChangeArrowheads="1"/>
          </p:cNvPicPr>
          <p:nvPr/>
        </p:nvPicPr>
        <p:blipFill>
          <a:blip r:embed="rId3"/>
          <a:srcRect/>
          <a:stretch>
            <a:fillRect/>
          </a:stretch>
        </p:blipFill>
        <p:spPr bwMode="auto">
          <a:xfrm>
            <a:off x="7714615" y="93980"/>
            <a:ext cx="1746885" cy="143637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rcRect/>
          <a:stretch>
            <a:fillRect/>
          </a:stretch>
        </p:blipFill>
        <p:spPr bwMode="auto">
          <a:xfrm>
            <a:off x="9700895" y="93980"/>
            <a:ext cx="2374900" cy="143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5016" name="文本框 255015"/>
          <p:cNvSpPr txBox="1"/>
          <p:nvPr/>
        </p:nvSpPr>
        <p:spPr>
          <a:xfrm>
            <a:off x="0" y="0"/>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第八单元</a:t>
            </a:r>
            <a:r>
              <a:rPr lang="en-US" altLang="zh-CN" sz="2600" dirty="0">
                <a:solidFill>
                  <a:schemeClr val="tx1"/>
                </a:solidFill>
                <a:latin typeface="Arial" panose="020B0604020202020204" pitchFamily="34" charset="0"/>
                <a:ea typeface="黑体" panose="02010609060101010101" pitchFamily="2" charset="-122"/>
              </a:rPr>
              <a:t> 20</a:t>
            </a:r>
            <a:r>
              <a:rPr lang="zh-CN" altLang="en-US" sz="2600" dirty="0">
                <a:solidFill>
                  <a:schemeClr val="tx1"/>
                </a:solidFill>
                <a:latin typeface="Arial" panose="020B0604020202020204" pitchFamily="34" charset="0"/>
                <a:ea typeface="黑体" panose="02010609060101010101" pitchFamily="2" charset="-122"/>
              </a:rPr>
              <a:t>世纪下半叶世界的新变化</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6995" y="840740"/>
            <a:ext cx="11818620" cy="5631180"/>
          </a:xfrm>
          <a:prstGeom prst="rect">
            <a:avLst/>
          </a:prstGeom>
          <a:noFill/>
          <a:ln w="9525">
            <a:noFill/>
          </a:ln>
        </p:spPr>
        <p:txBody>
          <a:bodyPr wrap="square">
            <a:spAutoFit/>
          </a:bodyPr>
          <a:p>
            <a:pPr indent="0"/>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当今世界发展特点</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P133-136</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世界多极化【政治多极化趋势；一超多强】</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社会信息化</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文化多样性</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：和而不同、兼收并蓄</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六、当今世界主要趋势</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P138-142</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时代主题：和平与发展</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时代潮流：合作共赢，改革全球治理机制</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①全球：</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1999</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二十国集团（</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G20</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②地区：</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2001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上海合作组织、金砖国家（BRICS）及新开发银行；</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中国方案：构建人类命运共同体、</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一带一路</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、建立亚投行</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7" name="表格 6"/>
          <p:cNvGraphicFramePr/>
          <p:nvPr>
            <p:custDataLst>
              <p:tags r:id="rId1"/>
            </p:custDataLst>
          </p:nvPr>
        </p:nvGraphicFramePr>
        <p:xfrm>
          <a:off x="497205" y="1689735"/>
          <a:ext cx="11577320" cy="1690370"/>
        </p:xfrm>
        <a:graphic>
          <a:graphicData uri="http://schemas.openxmlformats.org/drawingml/2006/table">
            <a:tbl>
              <a:tblPr firstRow="1" bandRow="1">
                <a:tableStyleId>{5940675A-B579-460E-94D1-54222C63F5DA}</a:tableStyleId>
              </a:tblPr>
              <a:tblGrid>
                <a:gridCol w="2082800"/>
                <a:gridCol w="3784600"/>
                <a:gridCol w="1361440"/>
                <a:gridCol w="4348480"/>
              </a:tblGrid>
              <a:tr h="365760">
                <a:tc>
                  <a:txBody>
                    <a:bodyPr/>
                    <a:p>
                      <a:pPr indent="0" algn="ctr">
                        <a:buNone/>
                      </a:pPr>
                      <a:r>
                        <a:rPr lang="zh-CN" alt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经济全球化</a:t>
                      </a:r>
                      <a:endParaRPr lang="zh-CN" alt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p>
                      <a:pPr indent="0">
                        <a:buNone/>
                      </a:pPr>
                      <a:r>
                        <a:rPr lang="en-US" altLang="zh-CN" sz="2400" b="1">
                          <a:latin typeface="微软雅黑" panose="020B0503020204020204" pitchFamily="34" charset="-122"/>
                          <a:ea typeface="微软雅黑" panose="020B0503020204020204" pitchFamily="34" charset="-122"/>
                          <a:cs typeface="宋体" panose="02010600030101010101" pitchFamily="2" charset="-122"/>
                        </a:rPr>
                        <a:t>1995</a:t>
                      </a:r>
                      <a:r>
                        <a:rPr lang="zh-CN" altLang="en-US" sz="2400" b="1">
                          <a:latin typeface="微软雅黑" panose="020B0503020204020204" pitchFamily="34" charset="-122"/>
                          <a:ea typeface="微软雅黑" panose="020B0503020204020204" pitchFamily="34" charset="-122"/>
                          <a:cs typeface="宋体" panose="02010600030101010101" pitchFamily="2" charset="-122"/>
                        </a:rPr>
                        <a:t>世界贸易组织（</a:t>
                      </a:r>
                      <a:r>
                        <a:rPr lang="en-US" altLang="zh-CN" sz="2400" b="1">
                          <a:latin typeface="微软雅黑" panose="020B0503020204020204" pitchFamily="34" charset="-122"/>
                          <a:ea typeface="微软雅黑" panose="020B0503020204020204" pitchFamily="34" charset="-122"/>
                          <a:cs typeface="宋体" panose="02010600030101010101" pitchFamily="2" charset="-122"/>
                        </a:rPr>
                        <a:t>WTO</a:t>
                      </a:r>
                      <a:r>
                        <a:rPr lang="zh-CN" altLang="en-US" sz="2400" b="1">
                          <a:latin typeface="微软雅黑" panose="020B0503020204020204" pitchFamily="34" charset="-122"/>
                          <a:ea typeface="微软雅黑" panose="020B0503020204020204" pitchFamily="34" charset="-122"/>
                          <a:cs typeface="宋体" panose="02010600030101010101" pitchFamily="2" charset="-122"/>
                        </a:rPr>
                        <a:t>）成立</a:t>
                      </a:r>
                      <a:r>
                        <a:rPr lang="en-US" altLang="zh-CN" sz="2400" b="1">
                          <a:latin typeface="微软雅黑" panose="020B0503020204020204" pitchFamily="34" charset="-122"/>
                          <a:ea typeface="微软雅黑" panose="020B0503020204020204" pitchFamily="34" charset="-122"/>
                          <a:cs typeface="宋体" panose="02010600030101010101" pitchFamily="2" charset="-122"/>
                        </a:rPr>
                        <a:t>2001</a:t>
                      </a:r>
                      <a:r>
                        <a:rPr lang="zh-CN" altLang="en-US" sz="2400" b="1">
                          <a:latin typeface="微软雅黑" panose="020B0503020204020204" pitchFamily="34" charset="-122"/>
                          <a:ea typeface="微软雅黑" panose="020B0503020204020204" pitchFamily="34" charset="-122"/>
                          <a:cs typeface="宋体" panose="02010600030101010101" pitchFamily="2" charset="-122"/>
                        </a:rPr>
                        <a:t>中国加入</a:t>
                      </a:r>
                      <a:endParaRPr lang="zh-CN"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1960">
                <a:tc rowSpan="3">
                  <a:txBody>
                    <a:bodyPr/>
                    <a:p>
                      <a:pPr indent="0" algn="ctr">
                        <a:buNone/>
                      </a:pP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区域集团化</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欧盟（EU）</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1993年</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Calibri" panose="020F0502020204030204" charset="0"/>
                        </a:rPr>
                        <a:t>经济一体化程度最高</a:t>
                      </a:r>
                      <a:endParaRPr lang="en-US" altLang="en-US" sz="2400" b="1">
                        <a:latin typeface="微软雅黑" panose="020B0503020204020204" pitchFamily="34" charset="-122"/>
                        <a:ea typeface="微软雅黑" panose="020B0503020204020204" pitchFamily="34" charset="-122"/>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0690">
                <a:tc v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宋体" panose="02010600030101010101" pitchFamily="2" charset="-122"/>
                        </a:rPr>
                        <a:t>北美自由贸易区</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1994年</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Calibri" panose="020F0502020204030204" charset="0"/>
                        </a:rPr>
                        <a:t>发达国家和发展中国家组成</a:t>
                      </a:r>
                      <a:endParaRPr lang="en-US" altLang="en-US" sz="2400" b="1">
                        <a:latin typeface="微软雅黑" panose="020B0503020204020204" pitchFamily="34" charset="-122"/>
                        <a:ea typeface="微软雅黑" panose="020B0503020204020204" pitchFamily="34" charset="-122"/>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1960">
                <a:tc v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亚太经合（APEC）</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1989年</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亚太地区</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en-US" sz="2400" b="1">
                          <a:latin typeface="微软雅黑" panose="020B0503020204020204" pitchFamily="34" charset="-122"/>
                          <a:ea typeface="微软雅黑" panose="020B0503020204020204" pitchFamily="34" charset="-122"/>
                          <a:cs typeface="微软雅黑" panose="020B0503020204020204" pitchFamily="34" charset="-122"/>
                        </a:rPr>
                        <a:t>1991中国加入</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8" name="图片 14" descr="360截图20210308140145852"/>
          <p:cNvPicPr>
            <a:picLocks noChangeAspect="1"/>
          </p:cNvPicPr>
          <p:nvPr/>
        </p:nvPicPr>
        <p:blipFill>
          <a:blip r:embed="rId2"/>
          <a:srcRect l="61636" t="5947" r="16401" b="67498"/>
          <a:stretch>
            <a:fillRect/>
          </a:stretch>
        </p:blipFill>
        <p:spPr>
          <a:xfrm>
            <a:off x="6560185" y="3484880"/>
            <a:ext cx="2113280" cy="1457325"/>
          </a:xfrm>
          <a:prstGeom prst="rect">
            <a:avLst/>
          </a:prstGeom>
          <a:noFill/>
          <a:ln w="9525">
            <a:noFill/>
          </a:ln>
        </p:spPr>
      </p:pic>
      <p:pic>
        <p:nvPicPr>
          <p:cNvPr id="11" name="图片 14" descr="360截图20210308140145852"/>
          <p:cNvPicPr>
            <a:picLocks noChangeAspect="1"/>
          </p:cNvPicPr>
          <p:nvPr/>
        </p:nvPicPr>
        <p:blipFill>
          <a:blip r:embed="rId2"/>
          <a:srcRect l="21796" t="5893" r="56147" b="65211"/>
          <a:stretch>
            <a:fillRect/>
          </a:stretch>
        </p:blipFill>
        <p:spPr>
          <a:xfrm>
            <a:off x="9629775" y="3401060"/>
            <a:ext cx="1940560" cy="1624965"/>
          </a:xfrm>
          <a:prstGeom prst="rect">
            <a:avLst/>
          </a:prstGeom>
          <a:noFill/>
          <a:ln w="9525">
            <a:noFill/>
          </a:ln>
        </p:spPr>
      </p:pic>
      <p:pic>
        <p:nvPicPr>
          <p:cNvPr id="12" name="图片 11"/>
          <p:cNvPicPr/>
          <p:nvPr/>
        </p:nvPicPr>
        <p:blipFill>
          <a:blip r:embed="rId3"/>
          <a:srcRect l="74742" b="13951"/>
          <a:stretch>
            <a:fillRect/>
          </a:stretch>
        </p:blipFill>
        <p:spPr>
          <a:xfrm>
            <a:off x="9991090" y="76835"/>
            <a:ext cx="1982470" cy="1457325"/>
          </a:xfrm>
          <a:prstGeom prst="rect">
            <a:avLst/>
          </a:prstGeom>
          <a:noFill/>
          <a:ln w="9525">
            <a:noFill/>
          </a:ln>
        </p:spPr>
      </p:pic>
      <p:sp>
        <p:nvSpPr>
          <p:cNvPr id="255016" name="文本框 255015"/>
          <p:cNvSpPr txBox="1"/>
          <p:nvPr/>
        </p:nvSpPr>
        <p:spPr>
          <a:xfrm>
            <a:off x="0" y="0"/>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第九单元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当代世界发展的特点与趋势</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Line 11"/>
          <p:cNvSpPr/>
          <p:nvPr/>
        </p:nvSpPr>
        <p:spPr>
          <a:xfrm flipH="1">
            <a:off x="4756291" y="1185067"/>
            <a:ext cx="1339709" cy="161525"/>
          </a:xfrm>
          <a:prstGeom prst="line">
            <a:avLst/>
          </a:prstGeom>
          <a:ln w="9525">
            <a:noFill/>
          </a:ln>
        </p:spPr>
      </p:sp>
      <p:pic>
        <p:nvPicPr>
          <p:cNvPr id="27651" name="Picture 40" descr="北华"/>
          <p:cNvPicPr>
            <a:picLocks noChangeAspect="1"/>
          </p:cNvPicPr>
          <p:nvPr/>
        </p:nvPicPr>
        <p:blipFill>
          <a:blip r:embed="rId1"/>
          <a:stretch>
            <a:fillRect/>
          </a:stretch>
        </p:blipFill>
        <p:spPr>
          <a:xfrm>
            <a:off x="174413" y="2725420"/>
            <a:ext cx="3813387" cy="2075180"/>
          </a:xfrm>
          <a:prstGeom prst="rect">
            <a:avLst/>
          </a:prstGeom>
          <a:noFill/>
          <a:ln w="9525" cap="flat" cmpd="sng">
            <a:solidFill>
              <a:srgbClr val="0000FF"/>
            </a:solidFill>
            <a:prstDash val="solid"/>
            <a:miter/>
            <a:headEnd type="none" w="med" len="med"/>
            <a:tailEnd type="none" w="med" len="med"/>
          </a:ln>
          <a:effectLst>
            <a:softEdge rad="63500"/>
          </a:effectLst>
        </p:spPr>
      </p:pic>
      <p:sp>
        <p:nvSpPr>
          <p:cNvPr id="20486" name="AutoShape 42"/>
          <p:cNvSpPr/>
          <p:nvPr/>
        </p:nvSpPr>
        <p:spPr>
          <a:xfrm>
            <a:off x="6764008" y="1626252"/>
            <a:ext cx="560588" cy="863052"/>
          </a:xfrm>
          <a:prstGeom prst="downArrow">
            <a:avLst>
              <a:gd name="adj1" fmla="val 50000"/>
              <a:gd name="adj2" fmla="val 25046"/>
            </a:avLst>
          </a:prstGeom>
          <a:solidFill>
            <a:srgbClr val="0070C0"/>
          </a:solidFill>
          <a:ln w="9525">
            <a:noFill/>
          </a:ln>
        </p:spPr>
        <p:txBody>
          <a:bodyPr wrap="none" anchor="ctr"/>
          <a:lstStyle/>
          <a:p>
            <a:pPr algn="ctr" eaLnBrk="0" hangingPunct="0"/>
            <a:endParaRPr lang="zh-CN" altLang="zh-CN" sz="6585" b="1">
              <a:solidFill>
                <a:srgbClr val="0000CC"/>
              </a:solidFill>
              <a:latin typeface="黑体" panose="02010609060101010101" pitchFamily="2" charset="-122"/>
              <a:ea typeface="黑体" panose="02010609060101010101" pitchFamily="2" charset="-122"/>
            </a:endParaRPr>
          </a:p>
        </p:txBody>
      </p:sp>
      <p:sp>
        <p:nvSpPr>
          <p:cNvPr id="20487" name="AutoShape 43"/>
          <p:cNvSpPr/>
          <p:nvPr/>
        </p:nvSpPr>
        <p:spPr>
          <a:xfrm>
            <a:off x="6764020" y="3959860"/>
            <a:ext cx="571500" cy="970280"/>
          </a:xfrm>
          <a:prstGeom prst="downArrow">
            <a:avLst>
              <a:gd name="adj1" fmla="val 50000"/>
              <a:gd name="adj2" fmla="val 25128"/>
            </a:avLst>
          </a:prstGeom>
          <a:solidFill>
            <a:srgbClr val="0070C0"/>
          </a:solidFill>
          <a:ln w="9525">
            <a:noFill/>
          </a:ln>
        </p:spPr>
        <p:txBody>
          <a:bodyPr wrap="none" anchor="ctr"/>
          <a:lstStyle/>
          <a:p>
            <a:pPr algn="ctr" eaLnBrk="0" hangingPunct="0"/>
            <a:endParaRPr lang="zh-CN" altLang="zh-CN" sz="6585" b="1">
              <a:solidFill>
                <a:srgbClr val="0000CC"/>
              </a:solidFill>
              <a:latin typeface="黑体" panose="02010609060101010101" pitchFamily="2" charset="-122"/>
              <a:ea typeface="黑体" panose="02010609060101010101" pitchFamily="2" charset="-122"/>
            </a:endParaRPr>
          </a:p>
        </p:txBody>
      </p:sp>
      <p:sp>
        <p:nvSpPr>
          <p:cNvPr id="20489" name="文本框 20488"/>
          <p:cNvSpPr txBox="1"/>
          <p:nvPr/>
        </p:nvSpPr>
        <p:spPr>
          <a:xfrm>
            <a:off x="3987491" y="698087"/>
            <a:ext cx="6177547" cy="501650"/>
          </a:xfrm>
          <a:prstGeom prst="rect">
            <a:avLst/>
          </a:prstGeom>
          <a:noFill/>
          <a:ln w="9525">
            <a:noFill/>
          </a:ln>
        </p:spPr>
        <p:txBody>
          <a:bodyPr anchor="t">
            <a:spAutoFit/>
          </a:bodyPr>
          <a:lstStyle/>
          <a:p>
            <a:pPr algn="ctr" eaLnBrk="0" hangingPunct="0">
              <a:spcBef>
                <a:spcPct val="50000"/>
              </a:spcBef>
            </a:pP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一战后：</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凡尔赛</a:t>
            </a:r>
            <a:r>
              <a:rPr lang="en-US" altLang="zh-CN"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华盛顿体系</a:t>
            </a:r>
            <a:endPar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20490" name="文本框 20489"/>
          <p:cNvSpPr txBox="1"/>
          <p:nvPr/>
        </p:nvSpPr>
        <p:spPr>
          <a:xfrm>
            <a:off x="3955633" y="2896045"/>
            <a:ext cx="6825231" cy="501650"/>
          </a:xfrm>
          <a:prstGeom prst="rect">
            <a:avLst/>
          </a:prstGeom>
          <a:noFill/>
          <a:ln w="9525">
            <a:noFill/>
          </a:ln>
        </p:spPr>
        <p:txBody>
          <a:bodyPr wrap="square" anchor="t">
            <a:spAutoFit/>
          </a:bodyPr>
          <a:lstStyle/>
          <a:p>
            <a:pPr algn="ctr" eaLnBrk="0" hangingPunct="0">
              <a:spcBef>
                <a:spcPct val="50000"/>
              </a:spcBef>
              <a:buClrTx/>
              <a:buSzTx/>
              <a:buFontTx/>
            </a:pP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二战后：</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雅尔塔体系(两极格局）</a:t>
            </a:r>
            <a:endPar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4303607" y="5117253"/>
            <a:ext cx="6259407" cy="1322070"/>
          </a:xfrm>
          <a:prstGeom prst="rect">
            <a:avLst/>
          </a:prstGeom>
          <a:noFill/>
          <a:ln w="9525">
            <a:noFill/>
          </a:ln>
        </p:spPr>
        <p:txBody>
          <a:bodyPr wrap="square" anchor="t">
            <a:spAutoFit/>
          </a:bodyPr>
          <a:lstStyle/>
          <a:p>
            <a:pPr algn="ctr" eaLnBrk="0" hangingPunct="0">
              <a:spcBef>
                <a:spcPct val="50000"/>
              </a:spcBef>
              <a:buClrTx/>
              <a:buSzTx/>
              <a:buFontTx/>
            </a:pP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1991年，苏联解体，两极格局结束，</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暂时形成了</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一超多强</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的局面。</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世界格局向</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多极化</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发展，</a:t>
            </a:r>
            <a:endPar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grpSp>
        <p:nvGrpSpPr>
          <p:cNvPr id="3" name="组合 2"/>
          <p:cNvGrpSpPr/>
          <p:nvPr/>
        </p:nvGrpSpPr>
        <p:grpSpPr>
          <a:xfrm>
            <a:off x="185420" y="547793"/>
            <a:ext cx="3613573" cy="2077871"/>
            <a:chOff x="2163" y="628"/>
            <a:chExt cx="9870" cy="5604"/>
          </a:xfrm>
        </p:grpSpPr>
        <p:pic>
          <p:nvPicPr>
            <p:cNvPr id="20491" name="图片 20490" descr="C:/Users/hu/AppData/Local/Temp/kaimatting_20191120105753/output_20191120105811..pngoutput_20191120105811."/>
            <p:cNvPicPr>
              <a:picLocks noChangeAspect="1"/>
            </p:cNvPicPr>
            <p:nvPr/>
          </p:nvPicPr>
          <p:blipFill>
            <a:blip r:embed="rId2"/>
            <a:stretch>
              <a:fillRect/>
            </a:stretch>
          </p:blipFill>
          <p:spPr>
            <a:xfrm>
              <a:off x="2163" y="628"/>
              <a:ext cx="9870" cy="5604"/>
            </a:xfrm>
            <a:prstGeom prst="rect">
              <a:avLst/>
            </a:prstGeom>
            <a:noFill/>
            <a:ln w="9525">
              <a:noFill/>
            </a:ln>
          </p:spPr>
        </p:pic>
        <p:sp>
          <p:nvSpPr>
            <p:cNvPr id="20492" name="文本框 20491"/>
            <p:cNvSpPr txBox="1"/>
            <p:nvPr/>
          </p:nvSpPr>
          <p:spPr>
            <a:xfrm>
              <a:off x="7415" y="1931"/>
              <a:ext cx="1017" cy="1242"/>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西亚</a:t>
              </a:r>
              <a:endParaRPr lang="zh-CN" altLang="en-US" sz="1200" b="1">
                <a:latin typeface="Arial" panose="020B0604020202020204" pitchFamily="34" charset="0"/>
                <a:ea typeface="黑体" panose="02010609060101010101" pitchFamily="2" charset="-122"/>
              </a:endParaRPr>
            </a:p>
          </p:txBody>
        </p:sp>
        <p:sp>
          <p:nvSpPr>
            <p:cNvPr id="20493" name="文本框 20492"/>
            <p:cNvSpPr txBox="1"/>
            <p:nvPr/>
          </p:nvSpPr>
          <p:spPr>
            <a:xfrm>
              <a:off x="6775" y="1367"/>
              <a:ext cx="2121" cy="743"/>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欧洲</a:t>
              </a:r>
              <a:endParaRPr lang="zh-CN" altLang="en-US" sz="1200" b="1">
                <a:latin typeface="Arial" panose="020B0604020202020204" pitchFamily="34" charset="0"/>
                <a:ea typeface="黑体" panose="02010609060101010101" pitchFamily="2" charset="-122"/>
              </a:endParaRPr>
            </a:p>
          </p:txBody>
        </p:sp>
        <p:sp>
          <p:nvSpPr>
            <p:cNvPr id="20494" name="文本框 20493"/>
            <p:cNvSpPr txBox="1"/>
            <p:nvPr/>
          </p:nvSpPr>
          <p:spPr>
            <a:xfrm>
              <a:off x="6774" y="2841"/>
              <a:ext cx="1442" cy="743"/>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非洲</a:t>
              </a:r>
              <a:endParaRPr lang="zh-CN" altLang="en-US" sz="1200" b="1">
                <a:latin typeface="Arial" panose="020B0604020202020204" pitchFamily="34" charset="0"/>
                <a:ea typeface="黑体" panose="02010609060101010101" pitchFamily="2" charset="-122"/>
              </a:endParaRPr>
            </a:p>
          </p:txBody>
        </p:sp>
        <p:sp>
          <p:nvSpPr>
            <p:cNvPr id="20495" name="文本框 20494"/>
            <p:cNvSpPr txBox="1"/>
            <p:nvPr/>
          </p:nvSpPr>
          <p:spPr>
            <a:xfrm>
              <a:off x="8432" y="1119"/>
              <a:ext cx="1188" cy="1242"/>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亚 洲</a:t>
              </a:r>
              <a:endParaRPr lang="zh-CN" altLang="en-US" sz="1200" b="1">
                <a:latin typeface="Arial" panose="020B0604020202020204" pitchFamily="34" charset="0"/>
                <a:ea typeface="黑体" panose="02010609060101010101" pitchFamily="2" charset="-122"/>
              </a:endParaRPr>
            </a:p>
          </p:txBody>
        </p:sp>
        <p:sp>
          <p:nvSpPr>
            <p:cNvPr id="20497" name="文本框 20496"/>
            <p:cNvSpPr txBox="1"/>
            <p:nvPr/>
          </p:nvSpPr>
          <p:spPr>
            <a:xfrm>
              <a:off x="4464" y="3072"/>
              <a:ext cx="847" cy="1740"/>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南美洲</a:t>
              </a:r>
              <a:endParaRPr lang="zh-CN" altLang="en-US" sz="1200" b="1">
                <a:latin typeface="Arial" panose="020B0604020202020204" pitchFamily="34" charset="0"/>
                <a:ea typeface="黑体" panose="02010609060101010101" pitchFamily="2" charset="-122"/>
              </a:endParaRPr>
            </a:p>
          </p:txBody>
        </p:sp>
        <p:sp>
          <p:nvSpPr>
            <p:cNvPr id="20498" name="文本框 20497"/>
            <p:cNvSpPr txBox="1"/>
            <p:nvPr/>
          </p:nvSpPr>
          <p:spPr>
            <a:xfrm>
              <a:off x="3168" y="1450"/>
              <a:ext cx="1938" cy="743"/>
            </a:xfrm>
            <a:prstGeom prst="rect">
              <a:avLst/>
            </a:prstGeom>
            <a:noFill/>
            <a:ln w="9525">
              <a:noFill/>
            </a:ln>
          </p:spPr>
          <p:txBody>
            <a:bodyPr wrap="square">
              <a:spAutoFit/>
            </a:bodyPr>
            <a:lstStyle/>
            <a:p>
              <a:pPr lvl="0">
                <a:spcBef>
                  <a:spcPct val="50000"/>
                </a:spcBef>
              </a:pPr>
              <a:r>
                <a:rPr lang="zh-CN" altLang="en-US" sz="1200" b="1">
                  <a:latin typeface="Arial" panose="020B0604020202020204" pitchFamily="34" charset="0"/>
                  <a:ea typeface="黑体" panose="02010609060101010101" pitchFamily="2" charset="-122"/>
                </a:rPr>
                <a:t>北美洲</a:t>
              </a:r>
              <a:endParaRPr lang="zh-CN" altLang="en-US" sz="1200" b="1">
                <a:latin typeface="Arial" panose="020B0604020202020204" pitchFamily="34" charset="0"/>
                <a:ea typeface="黑体" panose="02010609060101010101" pitchFamily="2" charset="-122"/>
              </a:endParaRPr>
            </a:p>
          </p:txBody>
        </p:sp>
        <p:sp>
          <p:nvSpPr>
            <p:cNvPr id="20499" name="文本框 20498"/>
            <p:cNvSpPr txBox="1"/>
            <p:nvPr/>
          </p:nvSpPr>
          <p:spPr>
            <a:xfrm>
              <a:off x="9230" y="3875"/>
              <a:ext cx="2211" cy="743"/>
            </a:xfrm>
            <a:prstGeom prst="rect">
              <a:avLst/>
            </a:prstGeom>
            <a:noFill/>
            <a:ln w="9525">
              <a:noFill/>
            </a:ln>
          </p:spPr>
          <p:txBody>
            <a:bodyPr wrap="square">
              <a:spAutoFit/>
            </a:bodyPr>
            <a:lstStyle/>
            <a:p>
              <a:pPr lvl="0">
                <a:spcBef>
                  <a:spcPct val="50000"/>
                </a:spcBef>
              </a:pPr>
              <a:r>
                <a:rPr lang="zh-CN" altLang="en-US" sz="1200" b="1">
                  <a:latin typeface="Arial" panose="020B0604020202020204" pitchFamily="34" charset="0"/>
                  <a:ea typeface="黑体" panose="02010609060101010101" pitchFamily="2" charset="-122"/>
                </a:rPr>
                <a:t>大洋州</a:t>
              </a:r>
              <a:endParaRPr lang="zh-CN" altLang="en-US" sz="1200" b="1">
                <a:latin typeface="Arial" panose="020B0604020202020204" pitchFamily="34" charset="0"/>
                <a:ea typeface="黑体" panose="02010609060101010101" pitchFamily="2" charset="-122"/>
              </a:endParaRPr>
            </a:p>
          </p:txBody>
        </p:sp>
        <p:sp>
          <p:nvSpPr>
            <p:cNvPr id="20500" name="文本框 20499"/>
            <p:cNvSpPr txBox="1"/>
            <p:nvPr/>
          </p:nvSpPr>
          <p:spPr>
            <a:xfrm>
              <a:off x="5313" y="5398"/>
              <a:ext cx="3275" cy="743"/>
            </a:xfrm>
            <a:prstGeom prst="rect">
              <a:avLst/>
            </a:prstGeom>
            <a:noFill/>
            <a:ln w="9525">
              <a:noFill/>
            </a:ln>
          </p:spPr>
          <p:txBody>
            <a:bodyPr wrap="square">
              <a:spAutoFit/>
            </a:bodyPr>
            <a:lstStyle/>
            <a:p>
              <a:pPr lvl="0">
                <a:spcBef>
                  <a:spcPct val="50000"/>
                </a:spcBef>
              </a:pPr>
              <a:r>
                <a:rPr lang="zh-CN" altLang="en-US" sz="1200" b="1">
                  <a:latin typeface="Arial" panose="020B0604020202020204" pitchFamily="34" charset="0"/>
                  <a:ea typeface="黑体" panose="02010609060101010101" pitchFamily="2" charset="-122"/>
                </a:rPr>
                <a:t>南    极   洲</a:t>
              </a:r>
              <a:endParaRPr lang="zh-CN" altLang="en-US" sz="1200" b="1">
                <a:latin typeface="Arial" panose="020B0604020202020204" pitchFamily="34" charset="0"/>
                <a:ea typeface="黑体" panose="02010609060101010101" pitchFamily="2" charset="-122"/>
              </a:endParaRPr>
            </a:p>
          </p:txBody>
        </p:sp>
        <p:sp>
          <p:nvSpPr>
            <p:cNvPr id="8" name="椭圆 9240"/>
            <p:cNvSpPr/>
            <p:nvPr/>
          </p:nvSpPr>
          <p:spPr>
            <a:xfrm>
              <a:off x="8433" y="2505"/>
              <a:ext cx="3390" cy="1993"/>
            </a:xfrm>
            <a:prstGeom prst="ellipse">
              <a:avLst/>
            </a:prstGeom>
            <a:noFill/>
            <a:ln w="25400" cap="flat" cmpd="sng">
              <a:solidFill>
                <a:srgbClr val="FF0000"/>
              </a:solidFill>
              <a:prstDash val="solid"/>
              <a:round/>
              <a:headEnd type="none" w="med" len="med"/>
              <a:tailEnd type="none" w="med" len="med"/>
            </a:ln>
          </p:spPr>
          <p:txBody>
            <a:bodyPr anchor="t"/>
            <a:lstStyle/>
            <a:p>
              <a:pPr lvl="0" indent="0" algn="ctr"/>
              <a:endParaRPr lang="zh-CN" altLang="en-US" sz="135" dirty="0">
                <a:latin typeface="Times New Roman" panose="02020603050405020304" pitchFamily="18" charset="0"/>
                <a:ea typeface="宋体" panose="02010600030101010101" pitchFamily="2" charset="-122"/>
              </a:endParaRPr>
            </a:p>
          </p:txBody>
        </p:sp>
        <p:sp>
          <p:nvSpPr>
            <p:cNvPr id="4" name="椭圆 9240"/>
            <p:cNvSpPr/>
            <p:nvPr/>
          </p:nvSpPr>
          <p:spPr>
            <a:xfrm rot="19260000">
              <a:off x="5737" y="1451"/>
              <a:ext cx="2721" cy="870"/>
            </a:xfrm>
            <a:prstGeom prst="ellipse">
              <a:avLst/>
            </a:prstGeom>
            <a:noFill/>
            <a:ln w="25400" cap="flat" cmpd="sng">
              <a:solidFill>
                <a:srgbClr val="FF0000"/>
              </a:solidFill>
              <a:prstDash val="solid"/>
              <a:round/>
              <a:headEnd type="none" w="med" len="med"/>
              <a:tailEnd type="none" w="med" len="med"/>
            </a:ln>
          </p:spPr>
          <p:txBody>
            <a:bodyPr anchor="t"/>
            <a:lstStyle/>
            <a:p>
              <a:pPr lvl="0" indent="0" algn="ctr"/>
              <a:endParaRPr lang="zh-CN" altLang="en-US" sz="135" dirty="0">
                <a:latin typeface="Times New Roman" panose="02020603050405020304" pitchFamily="18" charset="0"/>
                <a:ea typeface="宋体" panose="02010600030101010101" pitchFamily="2" charset="-122"/>
              </a:endParaRPr>
            </a:p>
          </p:txBody>
        </p:sp>
      </p:grpSp>
      <p:pic>
        <p:nvPicPr>
          <p:cNvPr id="6" name="图片 5" descr="C:/Users/hu/AppData/Local/Temp/kaimatting_20191217183709/output_20191217183718..pngoutput_20191217183718."/>
          <p:cNvPicPr>
            <a:picLocks noChangeAspect="1"/>
          </p:cNvPicPr>
          <p:nvPr/>
        </p:nvPicPr>
        <p:blipFill>
          <a:blip r:embed="rId3"/>
          <a:srcRect t="17013"/>
          <a:stretch>
            <a:fillRect/>
          </a:stretch>
        </p:blipFill>
        <p:spPr>
          <a:xfrm>
            <a:off x="185420" y="4800600"/>
            <a:ext cx="3485727" cy="1986280"/>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140" y="-35560"/>
            <a:ext cx="876935" cy="5835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3" name="Picture 9" descr="j0236531"/>
          <p:cNvPicPr>
            <a:picLocks noChangeAspect="1"/>
          </p:cNvPicPr>
          <p:nvPr/>
        </p:nvPicPr>
        <p:blipFill>
          <a:blip r:embed="rId5"/>
          <a:stretch>
            <a:fillRect/>
          </a:stretch>
        </p:blipFill>
        <p:spPr>
          <a:xfrm>
            <a:off x="10629477" y="3331633"/>
            <a:ext cx="1371600" cy="1676400"/>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blinds(horizontal)">
                                      <p:cBhvr>
                                        <p:cTn id="7" dur="500"/>
                                        <p:tgtEl>
                                          <p:spTgt spid="2048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0486"/>
                                        </p:tgtEl>
                                        <p:attrNameLst>
                                          <p:attrName>style.visibility</p:attrName>
                                        </p:attrNameLst>
                                      </p:cBhvr>
                                      <p:to>
                                        <p:strVal val="visible"/>
                                      </p:to>
                                    </p:set>
                                    <p:anim calcmode="lin" valueType="num">
                                      <p:cBhvr additive="base">
                                        <p:cTn id="16" dur="500" fill="hold"/>
                                        <p:tgtEl>
                                          <p:spTgt spid="20486"/>
                                        </p:tgtEl>
                                        <p:attrNameLst>
                                          <p:attrName>ppt_x</p:attrName>
                                        </p:attrNameLst>
                                      </p:cBhvr>
                                      <p:tavLst>
                                        <p:tav tm="0">
                                          <p:val>
                                            <p:strVal val="#ppt_x"/>
                                          </p:val>
                                        </p:tav>
                                        <p:tav tm="100000">
                                          <p:val>
                                            <p:strVal val="#ppt_x"/>
                                          </p:val>
                                        </p:tav>
                                      </p:tavLst>
                                    </p:anim>
                                    <p:anim calcmode="lin" valueType="num">
                                      <p:cBhvr additive="base">
                                        <p:cTn id="17"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490"/>
                                        </p:tgtEl>
                                        <p:attrNameLst>
                                          <p:attrName>style.visibility</p:attrName>
                                        </p:attrNameLst>
                                      </p:cBhvr>
                                      <p:to>
                                        <p:strVal val="visible"/>
                                      </p:to>
                                    </p:set>
                                    <p:animEffect transition="in" filter="blinds(horizontal)">
                                      <p:cBhvr>
                                        <p:cTn id="22" dur="500"/>
                                        <p:tgtEl>
                                          <p:spTgt spid="2049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additive="base">
                                        <p:cTn id="31" dur="500" fill="hold"/>
                                        <p:tgtEl>
                                          <p:spTgt spid="20487"/>
                                        </p:tgtEl>
                                        <p:attrNameLst>
                                          <p:attrName>ppt_x</p:attrName>
                                        </p:attrNameLst>
                                      </p:cBhvr>
                                      <p:tavLst>
                                        <p:tav tm="0">
                                          <p:val>
                                            <p:strVal val="#ppt_x"/>
                                          </p:val>
                                        </p:tav>
                                        <p:tav tm="100000">
                                          <p:val>
                                            <p:strVal val="#ppt_x"/>
                                          </p:val>
                                        </p:tav>
                                      </p:tavLst>
                                    </p:anim>
                                    <p:anim calcmode="lin" valueType="num">
                                      <p:cBhvr additive="base">
                                        <p:cTn id="32" dur="500" fill="hold"/>
                                        <p:tgtEl>
                                          <p:spTgt spid="2048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ldLvl="0" animBg="1"/>
      <p:bldP spid="20487" grpId="0" bldLvl="0" animBg="1"/>
      <p:bldP spid="20489" grpId="0"/>
      <p:bldP spid="20490" grpId="0"/>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975360" y="2829560"/>
            <a:ext cx="10241280" cy="1198880"/>
          </a:xfrm>
          <a:prstGeom prst="rect">
            <a:avLst/>
          </a:prstGeom>
          <a:noFill/>
          <a:ln>
            <a:noFill/>
          </a:ln>
        </p:spPr>
        <p:txBody>
          <a:bodyPr wrap="none" rtlCol="0" anchor="t">
            <a:spAutoFit/>
          </a:bodyPr>
          <a:p>
            <a:pPr algn="ctr"/>
            <a:r>
              <a:rPr lang="zh-CN" altLang="en-US" sz="7200" b="1">
                <a:ln w="12700" cmpd="sng">
                  <a:solidFill>
                    <a:schemeClr val="accent4"/>
                  </a:solidFill>
                  <a:prstDash val="solid"/>
                </a:ln>
                <a:solidFill>
                  <a:srgbClr val="FF0000"/>
                </a:solidFill>
                <a:effectLst>
                  <a:outerShdw blurRad="38100" dist="38100" dir="2700000" algn="tl">
                    <a:srgbClr val="000000">
                      <a:alpha val="43137"/>
                    </a:srgbClr>
                  </a:outerShdw>
                </a:effectLst>
              </a:rPr>
              <a:t>祝同学们期末历史顺利！</a:t>
            </a:r>
            <a:endParaRPr lang="zh-CN" altLang="en-US" sz="7200" b="1">
              <a:ln w="12700" cmpd="sng">
                <a:solidFill>
                  <a:schemeClr val="accent4"/>
                </a:solidFill>
                <a:prstDash val="solid"/>
              </a:ln>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620" y="3810"/>
            <a:ext cx="12176760" cy="6850380"/>
          </a:xfrm>
          <a:prstGeom prst="rect">
            <a:avLst/>
          </a:prstGeom>
        </p:spPr>
      </p:pic>
      <p:sp>
        <p:nvSpPr>
          <p:cNvPr id="8" name="文本框 7"/>
          <p:cNvSpPr txBox="1"/>
          <p:nvPr/>
        </p:nvSpPr>
        <p:spPr>
          <a:xfrm>
            <a:off x="8053" y="4530"/>
            <a:ext cx="8155313" cy="520700"/>
          </a:xfrm>
          <a:prstGeom prst="rect">
            <a:avLst/>
          </a:prstGeom>
          <a:solidFill>
            <a:schemeClr val="bg1">
              <a:lumMod val="85000"/>
            </a:schemeClr>
          </a:solidFill>
          <a:effectLst>
            <a:outerShdw blurRad="152400" dist="114300" dir="2700000" algn="tl" rotWithShape="0">
              <a:prstClr val="black">
                <a:alpha val="40000"/>
              </a:prstClr>
            </a:outerShdw>
          </a:effectLst>
        </p:spPr>
        <p:txBody>
          <a:bodyPr wrap="square" lIns="91318" tIns="45658" rIns="91318" bIns="45658" rtlCol="0">
            <a:spAutoFit/>
          </a:bodyPr>
          <a:p>
            <a:pPr marR="0" algn="ctr" defTabSz="914400">
              <a:buClrTx/>
              <a:buSzTx/>
              <a:buFontTx/>
              <a:defRPr/>
            </a:pPr>
            <a:r>
              <a:rPr kumimoji="0" lang="zh-CN" altLang="en-US" sz="2795" b="1" kern="1200" cap="none" spc="0" normalizeH="0" baseline="0" noProof="0">
                <a:latin typeface="微软雅黑" panose="020B0503020204020204" pitchFamily="34" charset="-122"/>
                <a:ea typeface="微软雅黑" panose="020B0503020204020204" pitchFamily="34" charset="-122"/>
                <a:cs typeface="+mn-cs"/>
              </a:rPr>
              <a:t>雅典民主政治最大的污点之一：苏格拉底之死</a:t>
            </a:r>
            <a:endParaRPr kumimoji="0" lang="zh-CN" altLang="en-US" sz="2795" b="1" kern="1200" cap="none" spc="0" normalizeH="0" baseline="0" noProof="0">
              <a:latin typeface="微软雅黑" panose="020B0503020204020204" pitchFamily="34" charset="-122"/>
              <a:ea typeface="微软雅黑" panose="020B0503020204020204" pitchFamily="34" charset="-122"/>
              <a:cs typeface="+mn-cs"/>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332565" y="2214922"/>
            <a:ext cx="9516557" cy="1882516"/>
            <a:chOff x="332565" y="2214922"/>
            <a:chExt cx="9516557" cy="1882516"/>
          </a:xfrm>
        </p:grpSpPr>
        <p:sp>
          <p:nvSpPr>
            <p:cNvPr id="34" name="矩形 33"/>
            <p:cNvSpPr/>
            <p:nvPr/>
          </p:nvSpPr>
          <p:spPr>
            <a:xfrm>
              <a:off x="355559" y="2214922"/>
              <a:ext cx="9493563" cy="1882516"/>
            </a:xfrm>
            <a:prstGeom prst="rect">
              <a:avLst/>
            </a:prstGeom>
            <a:solidFill>
              <a:schemeClr val="accent1">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8" name="矩形 17"/>
            <p:cNvSpPr/>
            <p:nvPr/>
          </p:nvSpPr>
          <p:spPr>
            <a:xfrm>
              <a:off x="332565" y="2992970"/>
              <a:ext cx="1919605"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latin typeface="宋体" panose="02010600030101010101" pitchFamily="2" charset="-122"/>
                  <a:ea typeface="宋体" panose="02010600030101010101" pitchFamily="2" charset="-122"/>
                </a:rPr>
                <a:t>评价</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3" name="左大括号 32"/>
            <p:cNvSpPr/>
            <p:nvPr/>
          </p:nvSpPr>
          <p:spPr>
            <a:xfrm>
              <a:off x="1352811" y="2627496"/>
              <a:ext cx="114009" cy="131447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72581" y="7851"/>
            <a:ext cx="4596009" cy="2606799"/>
          </a:xfrm>
          <a:prstGeom prst="rect">
            <a:avLst/>
          </a:prstGeom>
          <a:ln>
            <a:noFill/>
          </a:ln>
          <a:effectLst>
            <a:softEdge rad="112500"/>
          </a:effectLst>
        </p:spPr>
      </p:pic>
      <p:sp>
        <p:nvSpPr>
          <p:cNvPr id="100" name="文本框 99"/>
          <p:cNvSpPr txBox="1"/>
          <p:nvPr/>
        </p:nvSpPr>
        <p:spPr>
          <a:xfrm>
            <a:off x="2319727" y="3522621"/>
            <a:ext cx="7283509" cy="461665"/>
          </a:xfrm>
          <a:prstGeom prst="rect">
            <a:avLst/>
          </a:prstGeom>
          <a:noFill/>
          <a:ln w="9525">
            <a:noFill/>
          </a:ln>
        </p:spPr>
        <p:txBody>
          <a:bodyPr wrap="square">
            <a:spAutoFit/>
          </a:bodyPr>
          <a:lstStyle/>
          <a:p>
            <a:pPr indent="0"/>
            <a:r>
              <a:rPr 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具有侵略性，给东方人民带来巨大灾难，掠夺财富。</a:t>
            </a:r>
            <a:endParaRPr 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 name="矩形 2"/>
          <p:cNvSpPr/>
          <p:nvPr/>
        </p:nvSpPr>
        <p:spPr>
          <a:xfrm>
            <a:off x="304463" y="179706"/>
            <a:ext cx="2693379" cy="52322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亚历山大帝国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矩形 3"/>
          <p:cNvSpPr/>
          <p:nvPr/>
        </p:nvSpPr>
        <p:spPr>
          <a:xfrm>
            <a:off x="281175" y="897493"/>
            <a:ext cx="416350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建立：前</a:t>
            </a:r>
            <a:r>
              <a:rPr lang="en-US" altLang="zh-CN" sz="2400" b="1" dirty="0">
                <a:solidFill>
                  <a:srgbClr val="032AF3"/>
                </a:solidFill>
                <a:latin typeface="宋体" panose="02010600030101010101" pitchFamily="2" charset="-122"/>
                <a:ea typeface="宋体" panose="02010600030101010101" pitchFamily="2" charset="-122"/>
              </a:rPr>
              <a:t>334</a:t>
            </a:r>
            <a:r>
              <a:rPr lang="zh-CN" altLang="en-US" sz="2400" b="1" dirty="0">
                <a:solidFill>
                  <a:srgbClr val="032AF3"/>
                </a:solidFill>
                <a:latin typeface="宋体" panose="02010600030101010101" pitchFamily="2" charset="-122"/>
                <a:ea typeface="宋体" panose="02010600030101010101" pitchFamily="2" charset="-122"/>
              </a:rPr>
              <a:t>年开始扩张，</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288940" y="1322743"/>
            <a:ext cx="288150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东征过程：</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8" name="矩形 7"/>
          <p:cNvSpPr/>
          <p:nvPr/>
        </p:nvSpPr>
        <p:spPr>
          <a:xfrm>
            <a:off x="293083" y="1749537"/>
            <a:ext cx="2349188"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latin typeface="宋体" panose="02010600030101010101" pitchFamily="2" charset="-122"/>
                <a:ea typeface="宋体" panose="02010600030101010101" pitchFamily="2" charset="-122"/>
              </a:rPr>
              <a:t>东征结果：</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9" name="矩形 8"/>
          <p:cNvSpPr/>
          <p:nvPr/>
        </p:nvSpPr>
        <p:spPr>
          <a:xfrm>
            <a:off x="2059962" y="1748407"/>
            <a:ext cx="6820520" cy="446276"/>
          </a:xfrm>
          <a:prstGeom prst="rect">
            <a:avLst/>
          </a:prstGeom>
          <a:noFill/>
          <a:ln w="9525">
            <a:noFill/>
          </a:ln>
        </p:spPr>
        <p:txBody>
          <a:bodyPr wrap="square">
            <a:spAutoFit/>
          </a:bodyPr>
          <a:lstStyle/>
          <a:p>
            <a:pPr algn="l" eaLnBrk="0" hangingPunct="0"/>
            <a:r>
              <a:rPr lang="zh-CN" altLang="en-US"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建立地跨欧、亚、非三洲的亚历山大帝国</a:t>
            </a:r>
            <a:endParaRPr lang="en-US" altLang="zh-CN"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0" name="左大括号 9"/>
          <p:cNvSpPr/>
          <p:nvPr/>
        </p:nvSpPr>
        <p:spPr>
          <a:xfrm>
            <a:off x="147545" y="1116758"/>
            <a:ext cx="176121" cy="217045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12" name="矩形 11"/>
          <p:cNvSpPr/>
          <p:nvPr/>
        </p:nvSpPr>
        <p:spPr>
          <a:xfrm>
            <a:off x="2083112" y="1323515"/>
            <a:ext cx="5922096" cy="461665"/>
          </a:xfrm>
          <a:prstGeom prst="rect">
            <a:avLst/>
          </a:prstGeom>
          <a:noFill/>
          <a:ln w="9525">
            <a:noFill/>
          </a:ln>
        </p:spPr>
        <p:txBody>
          <a:bodyPr wrap="square">
            <a:spAutoFit/>
          </a:bodyPr>
          <a:lstStyle/>
          <a:p>
            <a:pPr algn="l" eaLnBrk="0" hangingPunct="0"/>
            <a:r>
              <a:rPr lang="zh-CN" altLang="en-US" sz="2400" b="1" dirty="0">
                <a:latin typeface="宋体" panose="02010600030101010101" pitchFamily="2" charset="-122"/>
                <a:ea typeface="宋体" panose="02010600030101010101" pitchFamily="2" charset="-122"/>
              </a:rPr>
              <a:t>先后攻占埃及→两河流域→波斯→印度</a:t>
            </a:r>
            <a:endParaRPr lang="zh-CN" altLang="en-US" sz="2400" b="1" dirty="0">
              <a:latin typeface="宋体" panose="02010600030101010101" pitchFamily="2" charset="-122"/>
              <a:ea typeface="宋体" panose="02010600030101010101" pitchFamily="2" charset="-122"/>
            </a:endParaRPr>
          </a:p>
        </p:txBody>
      </p:sp>
      <p:sp>
        <p:nvSpPr>
          <p:cNvPr id="15" name="矩形 14"/>
          <p:cNvSpPr/>
          <p:nvPr/>
        </p:nvSpPr>
        <p:spPr>
          <a:xfrm>
            <a:off x="4000341" y="895445"/>
            <a:ext cx="4596009"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马其顿国王</a:t>
            </a:r>
            <a:r>
              <a:rPr lang="en-US" altLang="zh-CN" sz="2400" b="1" dirty="0">
                <a:solidFill>
                  <a:srgbClr val="032AF3"/>
                </a:solidFill>
                <a:latin typeface="宋体" panose="02010600030101010101" pitchFamily="2" charset="-122"/>
                <a:ea typeface="宋体" panose="02010600030101010101" pitchFamily="2" charset="-122"/>
              </a:rPr>
              <a:t>——</a:t>
            </a:r>
            <a:r>
              <a:rPr lang="zh-CN" altLang="en-US"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亚历山大</a:t>
            </a:r>
            <a:endParaRPr lang="zh-CN" altLang="en-US"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nvGrpSpPr>
          <p:cNvPr id="29" name="组合 28"/>
          <p:cNvGrpSpPr/>
          <p:nvPr/>
        </p:nvGrpSpPr>
        <p:grpSpPr>
          <a:xfrm>
            <a:off x="1497908" y="3417526"/>
            <a:ext cx="923125" cy="548789"/>
            <a:chOff x="1606793" y="3487314"/>
            <a:chExt cx="923125" cy="548789"/>
          </a:xfrm>
        </p:grpSpPr>
        <p:sp>
          <p:nvSpPr>
            <p:cNvPr id="27" name="椭圆 26"/>
            <p:cNvSpPr/>
            <p:nvPr/>
          </p:nvSpPr>
          <p:spPr>
            <a:xfrm>
              <a:off x="1616427" y="3487314"/>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606793" y="3530753"/>
              <a:ext cx="923125"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消极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22" name="文本框 21"/>
          <p:cNvSpPr txBox="1"/>
          <p:nvPr/>
        </p:nvSpPr>
        <p:spPr>
          <a:xfrm>
            <a:off x="2321414" y="2211273"/>
            <a:ext cx="6614932" cy="461665"/>
          </a:xfrm>
          <a:prstGeom prst="rect">
            <a:avLst/>
          </a:prstGeom>
          <a:noFill/>
        </p:spPr>
        <p:txBody>
          <a:bodyPr wrap="square">
            <a:spAutoFit/>
          </a:bodyPr>
          <a:lstStyle/>
          <a:p>
            <a:r>
              <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①促进了东西方文化的大交汇；</a:t>
            </a:r>
            <a:endPar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4" name="文本框 23"/>
          <p:cNvSpPr txBox="1"/>
          <p:nvPr/>
        </p:nvSpPr>
        <p:spPr>
          <a:xfrm>
            <a:off x="2331302" y="2627496"/>
            <a:ext cx="6614932" cy="461665"/>
          </a:xfrm>
          <a:prstGeom prst="rect">
            <a:avLst/>
          </a:prstGeom>
          <a:noFill/>
        </p:spPr>
        <p:txBody>
          <a:bodyPr wrap="square">
            <a:spAutoFit/>
          </a:bodyPr>
          <a:lstStyle/>
          <a:p>
            <a:r>
              <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②加强了东西方之间的经济联系和贸易往来；</a:t>
            </a:r>
            <a:endPar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6" name="文本框 25"/>
          <p:cNvSpPr txBox="1"/>
          <p:nvPr/>
        </p:nvSpPr>
        <p:spPr>
          <a:xfrm>
            <a:off x="2342877" y="3044366"/>
            <a:ext cx="6614932"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③开启了希腊化时代。</a:t>
            </a:r>
            <a:endPar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nvGrpSpPr>
          <p:cNvPr id="53" name="组合 52"/>
          <p:cNvGrpSpPr/>
          <p:nvPr/>
        </p:nvGrpSpPr>
        <p:grpSpPr>
          <a:xfrm>
            <a:off x="1477841" y="2434996"/>
            <a:ext cx="923125" cy="829065"/>
            <a:chOff x="1477841" y="2434996"/>
            <a:chExt cx="923125" cy="829065"/>
          </a:xfrm>
        </p:grpSpPr>
        <p:grpSp>
          <p:nvGrpSpPr>
            <p:cNvPr id="30" name="组合 29"/>
            <p:cNvGrpSpPr/>
            <p:nvPr/>
          </p:nvGrpSpPr>
          <p:grpSpPr>
            <a:xfrm>
              <a:off x="1477841" y="2559926"/>
              <a:ext cx="923125" cy="548789"/>
              <a:chOff x="1623511" y="2569620"/>
              <a:chExt cx="923125" cy="548789"/>
            </a:xfrm>
          </p:grpSpPr>
          <p:sp>
            <p:nvSpPr>
              <p:cNvPr id="25" name="椭圆 24"/>
              <p:cNvSpPr/>
              <p:nvPr/>
            </p:nvSpPr>
            <p:spPr>
              <a:xfrm>
                <a:off x="1638302" y="2569620"/>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623511" y="2604634"/>
                <a:ext cx="923125" cy="445135"/>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积极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32" name="左大括号 31"/>
            <p:cNvSpPr/>
            <p:nvPr/>
          </p:nvSpPr>
          <p:spPr>
            <a:xfrm>
              <a:off x="2272212" y="2434996"/>
              <a:ext cx="86984" cy="82906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sp>
        <p:nvSpPr>
          <p:cNvPr id="36" name="矩形 35"/>
          <p:cNvSpPr/>
          <p:nvPr/>
        </p:nvSpPr>
        <p:spPr>
          <a:xfrm>
            <a:off x="2776461" y="4198489"/>
            <a:ext cx="2160587" cy="461665"/>
          </a:xfrm>
          <a:prstGeom prst="rect">
            <a:avLst/>
          </a:prstGeom>
          <a:noFill/>
          <a:ln w="9525">
            <a:noFill/>
          </a:ln>
        </p:spPr>
        <p:txBody>
          <a:bodyPr>
            <a:spAutoFit/>
          </a:bodyPr>
          <a:lstStyle/>
          <a:p>
            <a:pPr algn="l" eaLnBrk="0" hangingPunct="0"/>
            <a:r>
              <a:rPr lang="en-US" altLang="zh-CN" sz="2400" b="1" dirty="0">
                <a:latin typeface="黑体" panose="02010609060101010101" pitchFamily="2" charset="-122"/>
                <a:ea typeface="黑体" panose="02010609060101010101" pitchFamily="2" charset="-122"/>
              </a:rPr>
              <a:t>1.</a:t>
            </a:r>
            <a:r>
              <a:rPr lang="zh-CN" altLang="en-US" sz="2400" b="1" dirty="0">
                <a:latin typeface="黑体" panose="02010609060101010101" pitchFamily="2" charset="-122"/>
                <a:ea typeface="黑体" panose="02010609060101010101" pitchFamily="2" charset="-122"/>
              </a:rPr>
              <a:t>暴力冲撞</a:t>
            </a:r>
            <a:endParaRPr lang="zh-CN" altLang="en-US" sz="2400" b="1" dirty="0">
              <a:latin typeface="黑体" panose="02010609060101010101" pitchFamily="2" charset="-122"/>
              <a:ea typeface="黑体" panose="02010609060101010101" pitchFamily="2" charset="-122"/>
            </a:endParaRPr>
          </a:p>
        </p:txBody>
      </p:sp>
      <p:sp>
        <p:nvSpPr>
          <p:cNvPr id="37" name="矩形 36"/>
          <p:cNvSpPr/>
          <p:nvPr/>
        </p:nvSpPr>
        <p:spPr>
          <a:xfrm>
            <a:off x="2776461" y="5200369"/>
            <a:ext cx="2160587" cy="461665"/>
          </a:xfrm>
          <a:prstGeom prst="rect">
            <a:avLst/>
          </a:prstGeom>
          <a:noFill/>
          <a:ln w="9525">
            <a:noFill/>
          </a:ln>
        </p:spPr>
        <p:txBody>
          <a:bodyPr>
            <a:spAutoFit/>
          </a:bodyPr>
          <a:lstStyle/>
          <a:p>
            <a:pPr algn="l" eaLnBrk="0" hangingPunct="0"/>
            <a:r>
              <a:rPr lang="en-US" altLang="zh-CN" sz="2400" b="1" dirty="0">
                <a:solidFill>
                  <a:srgbClr val="FF0000"/>
                </a:solidFill>
                <a:latin typeface="黑体" panose="02010609060101010101" pitchFamily="2" charset="-122"/>
                <a:ea typeface="黑体" panose="02010609060101010101" pitchFamily="2" charset="-122"/>
              </a:rPr>
              <a:t>2.</a:t>
            </a:r>
            <a:r>
              <a:rPr lang="zh-CN" altLang="en-US" sz="2400" b="1" dirty="0">
                <a:solidFill>
                  <a:srgbClr val="FF0000"/>
                </a:solidFill>
                <a:latin typeface="黑体" panose="02010609060101010101" pitchFamily="2" charset="-122"/>
                <a:ea typeface="黑体" panose="02010609060101010101" pitchFamily="2" charset="-122"/>
              </a:rPr>
              <a:t>和平交流</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38" name="矩形 37"/>
          <p:cNvSpPr/>
          <p:nvPr/>
        </p:nvSpPr>
        <p:spPr>
          <a:xfrm>
            <a:off x="4687440" y="4443297"/>
            <a:ext cx="7504560"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①阿拉伯数字</a:t>
            </a:r>
            <a:r>
              <a:rPr lang="zh-CN" altLang="en-US" sz="2300" b="1" dirty="0">
                <a:solidFill>
                  <a:srgbClr val="032AF3"/>
                </a:solidFill>
                <a:latin typeface="楷体" panose="02010609060101010101" charset="-122"/>
                <a:ea typeface="楷体" panose="02010609060101010101" charset="-122"/>
              </a:rPr>
              <a:t>（发明：古印度人；传播：阿拉伯商人）</a:t>
            </a:r>
            <a:endParaRPr lang="zh-CN" altLang="en-US" sz="2300" b="1" dirty="0">
              <a:solidFill>
                <a:srgbClr val="032AF3"/>
              </a:solidFill>
              <a:latin typeface="楷体" panose="02010609060101010101" charset="-122"/>
              <a:ea typeface="楷体" panose="02010609060101010101" charset="-122"/>
            </a:endParaRPr>
          </a:p>
        </p:txBody>
      </p:sp>
      <p:sp>
        <p:nvSpPr>
          <p:cNvPr id="45" name="矩形 44"/>
          <p:cNvSpPr/>
          <p:nvPr/>
        </p:nvSpPr>
        <p:spPr>
          <a:xfrm>
            <a:off x="4685853" y="4948122"/>
            <a:ext cx="7398117" cy="1154162"/>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②马可</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波罗来华</a:t>
            </a:r>
            <a:r>
              <a:rPr lang="zh-CN" altLang="en-US" sz="2300" dirty="0">
                <a:latin typeface="宋体" panose="02010600030101010101" pitchFamily="2" charset="-122"/>
                <a:ea typeface="宋体" panose="02010600030101010101" pitchFamily="2" charset="-122"/>
              </a:rPr>
              <a:t>，著有</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东方见闻录</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马可</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波罗行纪</a:t>
            </a:r>
            <a:r>
              <a:rPr lang="en-US" altLang="zh-CN" sz="2300" b="1" dirty="0">
                <a:solidFill>
                  <a:srgbClr val="FF0000"/>
                </a:solidFill>
                <a:latin typeface="楷体" panose="02010609060101010101" charset="-122"/>
                <a:ea typeface="楷体" panose="02010609060101010101" charset="-122"/>
              </a:rPr>
              <a:t>》</a:t>
            </a:r>
            <a:r>
              <a:rPr lang="en-US" altLang="zh-CN" sz="2300" b="1" dirty="0">
                <a:solidFill>
                  <a:srgbClr val="032AF3"/>
                </a:solidFill>
                <a:latin typeface="楷体" panose="02010609060101010101" charset="-122"/>
                <a:ea typeface="楷体" panose="02010609060101010101" charset="-122"/>
              </a:rPr>
              <a:t>(</a:t>
            </a:r>
            <a:r>
              <a:rPr lang="zh-CN" altLang="en-US" sz="2300" b="1" dirty="0">
                <a:solidFill>
                  <a:srgbClr val="032AF3"/>
                </a:solidFill>
                <a:latin typeface="楷体" panose="02010609060101010101" charset="-122"/>
                <a:ea typeface="楷体" panose="02010609060101010101" charset="-122"/>
              </a:rPr>
              <a:t>促进东西方交流；开阔欧洲人视野；促使西方人追求财富、开辟新航路</a:t>
            </a:r>
            <a:r>
              <a:rPr lang="en-US" altLang="zh-CN" sz="2300" b="1" dirty="0">
                <a:solidFill>
                  <a:srgbClr val="032AF3"/>
                </a:solidFill>
                <a:latin typeface="楷体" panose="02010609060101010101" charset="-122"/>
                <a:ea typeface="楷体" panose="02010609060101010101" charset="-122"/>
              </a:rPr>
              <a:t>)</a:t>
            </a:r>
            <a:endParaRPr lang="en-US" altLang="zh-CN" sz="2300" b="1" dirty="0">
              <a:solidFill>
                <a:srgbClr val="032AF3"/>
              </a:solidFill>
              <a:latin typeface="楷体" panose="02010609060101010101" charset="-122"/>
              <a:ea typeface="楷体" panose="02010609060101010101" charset="-122"/>
            </a:endParaRPr>
          </a:p>
        </p:txBody>
      </p:sp>
      <p:sp>
        <p:nvSpPr>
          <p:cNvPr id="46" name="左大括号 45"/>
          <p:cNvSpPr/>
          <p:nvPr/>
        </p:nvSpPr>
        <p:spPr>
          <a:xfrm>
            <a:off x="4444813" y="4671497"/>
            <a:ext cx="258397" cy="1659348"/>
          </a:xfrm>
          <a:prstGeom prst="leftBrace">
            <a:avLst>
              <a:gd name="adj1" fmla="val 29235"/>
              <a:gd name="adj2" fmla="val 50000"/>
            </a:avLst>
          </a:prstGeom>
          <a:noFill/>
          <a:ln w="28575" cap="flat" cmpd="sng">
            <a:solidFill>
              <a:srgbClr val="000000"/>
            </a:solidFill>
            <a:prstDash val="solid"/>
            <a:headEnd type="none" w="med" len="med"/>
            <a:tailEnd type="none" w="med" len="med"/>
          </a:ln>
        </p:spPr>
        <p:txBody>
          <a:bodyPr/>
          <a:lstStyle/>
          <a:p>
            <a:endParaRPr lang="zh-CN" altLang="en-US" sz="2400"/>
          </a:p>
        </p:txBody>
      </p:sp>
      <p:sp>
        <p:nvSpPr>
          <p:cNvPr id="47" name="矩形 46"/>
          <p:cNvSpPr/>
          <p:nvPr/>
        </p:nvSpPr>
        <p:spPr>
          <a:xfrm>
            <a:off x="3303213" y="5501171"/>
            <a:ext cx="1021080" cy="1106805"/>
          </a:xfrm>
          <a:prstGeom prst="rect">
            <a:avLst/>
          </a:prstGeom>
          <a:noFill/>
          <a:ln w="9525">
            <a:noFill/>
          </a:ln>
        </p:spPr>
        <p:txBody>
          <a:bodyPr wrap="none" anchor="t">
            <a:spAutoFit/>
          </a:bodyPr>
          <a:lstStyle/>
          <a:p>
            <a:pPr eaLnBrk="0" hangingPunct="0"/>
            <a:r>
              <a:rPr lang="en-US" altLang="zh-CN" sz="6600" dirty="0">
                <a:solidFill>
                  <a:srgbClr val="FF0000"/>
                </a:solidFill>
                <a:latin typeface="楷体_GB2312" panose="02010609030101010101" charset="-122"/>
                <a:ea typeface="楷体_GB2312" panose="02010609030101010101" charset="-122"/>
              </a:rPr>
              <a:t>√</a:t>
            </a:r>
            <a:endParaRPr lang="en-US" altLang="zh-CN" sz="6600" dirty="0">
              <a:solidFill>
                <a:srgbClr val="FF0000"/>
              </a:solidFill>
              <a:latin typeface="楷体_GB2312" panose="02010609030101010101" charset="-122"/>
              <a:ea typeface="楷体_GB2312" panose="02010609030101010101" charset="-122"/>
            </a:endParaRPr>
          </a:p>
        </p:txBody>
      </p:sp>
      <p:sp>
        <p:nvSpPr>
          <p:cNvPr id="49" name="矩形 48"/>
          <p:cNvSpPr/>
          <p:nvPr/>
        </p:nvSpPr>
        <p:spPr>
          <a:xfrm>
            <a:off x="505204" y="5747612"/>
            <a:ext cx="1945273" cy="894312"/>
          </a:xfrm>
          <a:prstGeom prst="rect">
            <a:avLst/>
          </a:prstGeom>
        </p:spPr>
        <p:txBody>
          <a:bodyPr wrap="none" fromWordArt="1">
            <a:prstTxWarp prst="textPlain">
              <a:avLst>
                <a:gd name="adj" fmla="val 50000"/>
              </a:avLst>
            </a:prstTxWarp>
            <a:normAutofit fontScale="82500" lnSpcReduction="20000"/>
          </a:bodyPr>
          <a:lstStyle/>
          <a:p>
            <a:pPr algn="ctr"/>
            <a:r>
              <a:rPr lang="zh-CN" altLang="en-US"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rPr>
              <a:t>拒绝战争</a:t>
            </a:r>
            <a:endParaRPr lang="en-US" altLang="zh-CN"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endParaRPr>
          </a:p>
          <a:p>
            <a:pPr algn="ctr"/>
            <a:r>
              <a:rPr lang="zh-CN" altLang="en-US"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rPr>
              <a:t>珍爱和平</a:t>
            </a:r>
            <a:endParaRPr lang="zh-CN" altLang="en-US"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endParaRPr>
          </a:p>
        </p:txBody>
      </p:sp>
      <p:grpSp>
        <p:nvGrpSpPr>
          <p:cNvPr id="54" name="组合 53"/>
          <p:cNvGrpSpPr/>
          <p:nvPr/>
        </p:nvGrpSpPr>
        <p:grpSpPr>
          <a:xfrm>
            <a:off x="48235" y="4162819"/>
            <a:ext cx="2559225" cy="1086901"/>
            <a:chOff x="48235" y="4162819"/>
            <a:chExt cx="2559225" cy="1086901"/>
          </a:xfrm>
        </p:grpSpPr>
        <p:sp>
          <p:nvSpPr>
            <p:cNvPr id="35" name="文本框 34"/>
            <p:cNvSpPr txBox="1"/>
            <p:nvPr/>
          </p:nvSpPr>
          <p:spPr>
            <a:xfrm>
              <a:off x="854657" y="4357168"/>
              <a:ext cx="1752803" cy="892552"/>
            </a:xfrm>
            <a:prstGeom prst="rect">
              <a:avLst/>
            </a:prstGeom>
            <a:solidFill>
              <a:srgbClr val="FFCC00"/>
            </a:solidFill>
            <a:ln w="9525">
              <a:noFill/>
            </a:ln>
          </p:spPr>
          <p:txBody>
            <a:bodyPr wrap="square">
              <a:spAutoFit/>
            </a:bodyPr>
            <a:lstStyle/>
            <a:p>
              <a:pPr algn="ctr">
                <a:spcBef>
                  <a:spcPct val="50000"/>
                </a:spcBef>
              </a:pPr>
              <a:r>
                <a:rPr lang="zh-CN" altLang="en-US" sz="26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文明交流的方式</a:t>
              </a:r>
              <a:endParaRPr lang="zh-CN" altLang="en-US" sz="26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31" name="箭头: 直角双向 30"/>
            <p:cNvSpPr/>
            <p:nvPr/>
          </p:nvSpPr>
          <p:spPr>
            <a:xfrm rot="5400000">
              <a:off x="49376" y="4161678"/>
              <a:ext cx="778430" cy="780712"/>
            </a:xfrm>
            <a:prstGeom prst="leftUpArrow">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左大括号 50"/>
          <p:cNvSpPr/>
          <p:nvPr/>
        </p:nvSpPr>
        <p:spPr>
          <a:xfrm>
            <a:off x="2642271" y="4460587"/>
            <a:ext cx="134190" cy="1005137"/>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52" name="矩形 51"/>
          <p:cNvSpPr/>
          <p:nvPr/>
        </p:nvSpPr>
        <p:spPr>
          <a:xfrm>
            <a:off x="4703211" y="6089746"/>
            <a:ext cx="642930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③丝绸之路</a:t>
            </a:r>
            <a:r>
              <a:rPr lang="zh-CN" altLang="en-US" sz="2300" b="1" dirty="0">
                <a:solidFill>
                  <a:srgbClr val="032AF3"/>
                </a:solidFill>
                <a:latin typeface="楷体" panose="02010609060101010101" charset="-122"/>
                <a:ea typeface="楷体" panose="02010609060101010101" charset="-122"/>
              </a:rPr>
              <a:t>（东西方经济文化交流的桥梁）</a:t>
            </a:r>
            <a:endParaRPr lang="zh-CN" altLang="en-US" sz="2300" b="1" dirty="0">
              <a:solidFill>
                <a:srgbClr val="032AF3"/>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500"/>
                            </p:stCondLst>
                            <p:childTnLst>
                              <p:par>
                                <p:cTn id="44" presetID="53" presetClass="entr" presetSubtype="16"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wipe(left)">
                                      <p:cBhvr>
                                        <p:cTn id="63" dur="500"/>
                                        <p:tgtEl>
                                          <p:spTgt spid="10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left)">
                                      <p:cBhvr>
                                        <p:cTn id="68" dur="5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left)">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wipe(left)">
                                      <p:cBhvr>
                                        <p:cTn id="88" dur="500"/>
                                        <p:tgtEl>
                                          <p:spTgt spid="54"/>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left)">
                                      <p:cBhvr>
                                        <p:cTn id="92" dur="500"/>
                                        <p:tgtEl>
                                          <p:spTgt spid="51"/>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barn(inVertical)">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barn(inVertical)">
                                      <p:cBhvr>
                                        <p:cTn id="102" dur="5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 calcmode="lin" valueType="num">
                                      <p:cBhvr>
                                        <p:cTn id="107" dur="500" fill="hold"/>
                                        <p:tgtEl>
                                          <p:spTgt spid="47"/>
                                        </p:tgtEl>
                                        <p:attrNameLst>
                                          <p:attrName>ppt_w</p:attrName>
                                        </p:attrNameLst>
                                      </p:cBhvr>
                                      <p:tavLst>
                                        <p:tav tm="0">
                                          <p:val>
                                            <p:fltVal val="0"/>
                                          </p:val>
                                        </p:tav>
                                        <p:tav tm="100000">
                                          <p:val>
                                            <p:strVal val="#ppt_w"/>
                                          </p:val>
                                        </p:tav>
                                      </p:tavLst>
                                    </p:anim>
                                    <p:anim calcmode="lin" valueType="num">
                                      <p:cBhvr>
                                        <p:cTn id="108" dur="500" fill="hold"/>
                                        <p:tgtEl>
                                          <p:spTgt spid="47"/>
                                        </p:tgtEl>
                                        <p:attrNameLst>
                                          <p:attrName>ppt_h</p:attrName>
                                        </p:attrNameLst>
                                      </p:cBhvr>
                                      <p:tavLst>
                                        <p:tav tm="0">
                                          <p:val>
                                            <p:fltVal val="0"/>
                                          </p:val>
                                        </p:tav>
                                        <p:tav tm="100000">
                                          <p:val>
                                            <p:strVal val="#ppt_h"/>
                                          </p:val>
                                        </p:tav>
                                      </p:tavLst>
                                    </p:anim>
                                    <p:animEffect transition="in" filter="fade">
                                      <p:cBhvr>
                                        <p:cTn id="109" dur="500"/>
                                        <p:tgtEl>
                                          <p:spTgt spid="47"/>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wipe(left)">
                                      <p:cBhvr>
                                        <p:cTn id="113" dur="500"/>
                                        <p:tgtEl>
                                          <p:spTgt spid="46"/>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wipe(left)">
                                      <p:cBhvr>
                                        <p:cTn id="118" dur="500"/>
                                        <p:tgtEl>
                                          <p:spTgt spid="38"/>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wipe(left)">
                                      <p:cBhvr>
                                        <p:cTn id="123" dur="500"/>
                                        <p:tgtEl>
                                          <p:spTgt spid="4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52"/>
                                        </p:tgtEl>
                                        <p:attrNameLst>
                                          <p:attrName>style.visibility</p:attrName>
                                        </p:attrNameLst>
                                      </p:cBhvr>
                                      <p:to>
                                        <p:strVal val="visible"/>
                                      </p:to>
                                    </p:set>
                                    <p:animEffect transition="in" filter="wipe(left)">
                                      <p:cBhvr>
                                        <p:cTn id="128" dur="500"/>
                                        <p:tgtEl>
                                          <p:spTgt spid="52"/>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anim calcmode="lin" valueType="num">
                                      <p:cBhvr>
                                        <p:cTn id="133" dur="1000" fill="hold"/>
                                        <p:tgtEl>
                                          <p:spTgt spid="49"/>
                                        </p:tgtEl>
                                        <p:attrNameLst>
                                          <p:attrName>ppt_w</p:attrName>
                                        </p:attrNameLst>
                                      </p:cBhvr>
                                      <p:tavLst>
                                        <p:tav tm="0">
                                          <p:val>
                                            <p:fltVal val="0"/>
                                          </p:val>
                                        </p:tav>
                                        <p:tav tm="100000">
                                          <p:val>
                                            <p:strVal val="#ppt_w"/>
                                          </p:val>
                                        </p:tav>
                                      </p:tavLst>
                                    </p:anim>
                                    <p:anim calcmode="lin" valueType="num">
                                      <p:cBhvr>
                                        <p:cTn id="134" dur="1000" fill="hold"/>
                                        <p:tgtEl>
                                          <p:spTgt spid="49"/>
                                        </p:tgtEl>
                                        <p:attrNameLst>
                                          <p:attrName>ppt_h</p:attrName>
                                        </p:attrNameLst>
                                      </p:cBhvr>
                                      <p:tavLst>
                                        <p:tav tm="0">
                                          <p:val>
                                            <p:fltVal val="0"/>
                                          </p:val>
                                        </p:tav>
                                        <p:tav tm="100000">
                                          <p:val>
                                            <p:strVal val="#ppt_h"/>
                                          </p:val>
                                        </p:tav>
                                      </p:tavLst>
                                    </p:anim>
                                    <p:anim calcmode="lin" valueType="num">
                                      <p:cBhvr>
                                        <p:cTn id="135" dur="1000" fill="hold"/>
                                        <p:tgtEl>
                                          <p:spTgt spid="49"/>
                                        </p:tgtEl>
                                        <p:attrNameLst>
                                          <p:attrName>style.rotation</p:attrName>
                                        </p:attrNameLst>
                                      </p:cBhvr>
                                      <p:tavLst>
                                        <p:tav tm="0">
                                          <p:val>
                                            <p:fltVal val="90"/>
                                          </p:val>
                                        </p:tav>
                                        <p:tav tm="100000">
                                          <p:val>
                                            <p:fltVal val="0"/>
                                          </p:val>
                                        </p:tav>
                                      </p:tavLst>
                                    </p:anim>
                                    <p:animEffect transition="in" filter="fade">
                                      <p:cBhvr>
                                        <p:cTn id="136"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 grpId="0" animBg="1"/>
      <p:bldP spid="4" grpId="0"/>
      <p:bldP spid="6" grpId="0"/>
      <p:bldP spid="8" grpId="0"/>
      <p:bldP spid="9" grpId="0"/>
      <p:bldP spid="10" grpId="0" animBg="1"/>
      <p:bldP spid="12" grpId="0"/>
      <p:bldP spid="15" grpId="0"/>
      <p:bldP spid="22" grpId="0"/>
      <p:bldP spid="24" grpId="0"/>
      <p:bldP spid="26" grpId="0"/>
      <p:bldP spid="36" grpId="0"/>
      <p:bldP spid="37" grpId="0"/>
      <p:bldP spid="38" grpId="0"/>
      <p:bldP spid="45" grpId="0"/>
      <p:bldP spid="46" grpId="0" animBg="1"/>
      <p:bldP spid="47" grpId="0"/>
      <p:bldP spid="49" grpId="0"/>
      <p:bldP spid="51" grpId="0" animBg="1"/>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2995881" y="3153216"/>
            <a:ext cx="8671906" cy="2529953"/>
          </a:xfrm>
          <a:prstGeom prst="rect">
            <a:avLst/>
          </a:prstGeom>
          <a:solidFill>
            <a:schemeClr val="accent5">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3" name="文本框 2"/>
          <p:cNvSpPr txBox="1"/>
          <p:nvPr/>
        </p:nvSpPr>
        <p:spPr>
          <a:xfrm>
            <a:off x="4017412" y="4723876"/>
            <a:ext cx="6094070"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①根本上保护奴隶主的利益；</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4" name="矩形 3"/>
          <p:cNvSpPr/>
          <p:nvPr/>
        </p:nvSpPr>
        <p:spPr>
          <a:xfrm>
            <a:off x="839229" y="3095400"/>
            <a:ext cx="1287496" cy="892552"/>
          </a:xfrm>
          <a:prstGeom prst="rect">
            <a:avLst/>
          </a:prstGeom>
          <a:solidFill>
            <a:schemeClr val="accent3">
              <a:lumMod val="60000"/>
              <a:lumOff val="40000"/>
              <a:alpha val="59000"/>
            </a:scheme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罗马</a:t>
            </a:r>
            <a:endParaRPr lang="en-US" altLang="zh-CN"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共和国</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矩形 4"/>
          <p:cNvSpPr/>
          <p:nvPr/>
        </p:nvSpPr>
        <p:spPr>
          <a:xfrm>
            <a:off x="2446396" y="501131"/>
            <a:ext cx="3059869"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建立：前</a:t>
            </a:r>
            <a:r>
              <a:rPr lang="en-US" altLang="zh-CN" sz="2400" b="1" dirty="0">
                <a:solidFill>
                  <a:srgbClr val="032AF3"/>
                </a:solidFill>
                <a:latin typeface="宋体" panose="02010600030101010101" pitchFamily="2" charset="-122"/>
                <a:ea typeface="宋体" panose="02010600030101010101" pitchFamily="2" charset="-122"/>
              </a:rPr>
              <a:t>509</a:t>
            </a:r>
            <a:r>
              <a:rPr lang="zh-CN" altLang="en-US" sz="2400" b="1" dirty="0">
                <a:solidFill>
                  <a:srgbClr val="032AF3"/>
                </a:solidFill>
                <a:latin typeface="宋体" panose="02010600030101010101" pitchFamily="2" charset="-122"/>
                <a:ea typeface="宋体" panose="02010600030101010101" pitchFamily="2" charset="-122"/>
              </a:rPr>
              <a:t>年</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2449992" y="57384"/>
            <a:ext cx="4186439"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兴起：前</a:t>
            </a:r>
            <a:r>
              <a:rPr lang="en-US" altLang="zh-CN" sz="2400" b="1" dirty="0">
                <a:solidFill>
                  <a:srgbClr val="032AF3"/>
                </a:solidFill>
                <a:latin typeface="宋体" panose="02010600030101010101" pitchFamily="2" charset="-122"/>
                <a:ea typeface="宋体" panose="02010600030101010101" pitchFamily="2" charset="-122"/>
              </a:rPr>
              <a:t>1000</a:t>
            </a:r>
            <a:r>
              <a:rPr lang="zh-CN" altLang="en-US" sz="2400" b="1" dirty="0">
                <a:solidFill>
                  <a:srgbClr val="032AF3"/>
                </a:solidFill>
                <a:latin typeface="宋体" panose="02010600030101010101" pitchFamily="2" charset="-122"/>
                <a:ea typeface="宋体" panose="02010600030101010101" pitchFamily="2" charset="-122"/>
              </a:rPr>
              <a:t>年，意大利半岛</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7" name="左大括号 6"/>
          <p:cNvSpPr/>
          <p:nvPr/>
        </p:nvSpPr>
        <p:spPr>
          <a:xfrm>
            <a:off x="3873697" y="3291527"/>
            <a:ext cx="135223" cy="1322421"/>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9" name="矩形 8"/>
          <p:cNvSpPr/>
          <p:nvPr/>
        </p:nvSpPr>
        <p:spPr>
          <a:xfrm>
            <a:off x="838724" y="70291"/>
            <a:ext cx="1586420" cy="492443"/>
          </a:xfrm>
          <a:prstGeom prst="rect">
            <a:avLst/>
          </a:prstGeom>
          <a:solidFill>
            <a:schemeClr val="accent3">
              <a:lumMod val="60000"/>
              <a:lumOff val="40000"/>
              <a:alpha val="59000"/>
            </a:schemeClr>
          </a:solidFill>
          <a:ln w="9525" cap="flat" cmpd="sng">
            <a:solidFill>
              <a:srgbClr val="0000FF"/>
            </a:solidFill>
            <a:prstDash val="solid"/>
            <a:miter/>
            <a:headEnd type="none" w="med" len="med"/>
            <a:tailEnd type="none" w="med" len="med"/>
          </a:ln>
        </p:spPr>
        <p:txBody>
          <a:bodyPr wrap="square">
            <a:spAutoFit/>
          </a:bodyPr>
          <a:lstStyle/>
          <a:p>
            <a:pPr algn="l"/>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罗马城邦</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1" name="矩形 10"/>
          <p:cNvSpPr/>
          <p:nvPr/>
        </p:nvSpPr>
        <p:spPr>
          <a:xfrm>
            <a:off x="2457971" y="1385178"/>
            <a:ext cx="210577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政治管理</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2" name="矩形 11"/>
          <p:cNvSpPr/>
          <p:nvPr/>
        </p:nvSpPr>
        <p:spPr>
          <a:xfrm>
            <a:off x="4059544" y="875389"/>
            <a:ext cx="2650895" cy="1237518"/>
          </a:xfrm>
          <a:prstGeom prst="rect">
            <a:avLst/>
          </a:prstGeom>
          <a:noFill/>
          <a:ln w="9525">
            <a:noFill/>
          </a:ln>
        </p:spPr>
        <p:txBody>
          <a:bodyPr wrap="square">
            <a:spAutoFit/>
          </a:bodyPr>
          <a:lstStyle/>
          <a:p>
            <a:pPr algn="l" eaLnBrk="0" hangingPunct="0">
              <a:lnSpc>
                <a:spcPts val="3100"/>
              </a:lnSpc>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1</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）元老院</a:t>
            </a:r>
            <a:endPar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algn="l" eaLnBrk="0" hangingPunct="0">
              <a:lnSpc>
                <a:spcPts val="3100"/>
              </a:lnSpc>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2</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）执政官</a:t>
            </a:r>
            <a:endPar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algn="l" eaLnBrk="0" hangingPunct="0">
              <a:lnSpc>
                <a:spcPts val="3100"/>
              </a:lnSpc>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3</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）公民大会</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3" name="矩形 12"/>
          <p:cNvSpPr/>
          <p:nvPr/>
        </p:nvSpPr>
        <p:spPr>
          <a:xfrm>
            <a:off x="4071119" y="2059751"/>
            <a:ext cx="2105776" cy="461665"/>
          </a:xfrm>
          <a:prstGeom prst="rect">
            <a:avLst/>
          </a:prstGeom>
          <a:noFill/>
          <a:ln w="9525">
            <a:noFill/>
          </a:ln>
        </p:spPr>
        <p:txBody>
          <a:bodyPr wrap="square">
            <a:spAutoFit/>
          </a:bodyPr>
          <a:lstStyle/>
          <a:p>
            <a:pPr algn="l" eaLnBrk="0" hangingPunct="0"/>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4</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）保民官</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4" name="矩形 13"/>
          <p:cNvSpPr/>
          <p:nvPr/>
        </p:nvSpPr>
        <p:spPr>
          <a:xfrm>
            <a:off x="6065557" y="841535"/>
            <a:ext cx="283969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032AF3"/>
                </a:solidFill>
                <a:latin typeface="宋体" panose="02010600030101010101" pitchFamily="2" charset="-122"/>
                <a:ea typeface="宋体" panose="02010600030101010101" pitchFamily="2" charset="-122"/>
              </a:rPr>
              <a:t>掌握</a:t>
            </a:r>
            <a:r>
              <a:rPr lang="zh-CN" altLang="en-US" sz="2400" b="1" dirty="0">
                <a:solidFill>
                  <a:srgbClr val="FF0000"/>
                </a:solidFill>
                <a:latin typeface="宋体" panose="02010600030101010101" pitchFamily="2" charset="-122"/>
                <a:ea typeface="宋体" panose="02010600030101010101" pitchFamily="2" charset="-122"/>
              </a:rPr>
              <a:t>决策权</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5" name="矩形 14"/>
          <p:cNvSpPr/>
          <p:nvPr/>
        </p:nvSpPr>
        <p:spPr>
          <a:xfrm>
            <a:off x="6083995" y="1258561"/>
            <a:ext cx="283969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rPr>
              <a:t>主持日常政务</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6" name="矩形 15"/>
          <p:cNvSpPr/>
          <p:nvPr/>
        </p:nvSpPr>
        <p:spPr>
          <a:xfrm>
            <a:off x="6083995" y="1664066"/>
            <a:ext cx="4961570"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rPr>
              <a:t>形式上的最高权力机关</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7" name="矩形 16"/>
          <p:cNvSpPr/>
          <p:nvPr/>
        </p:nvSpPr>
        <p:spPr>
          <a:xfrm>
            <a:off x="6107145" y="2059365"/>
            <a:ext cx="4961570"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032AF3"/>
                </a:solidFill>
                <a:latin typeface="宋体" panose="02010600030101010101" pitchFamily="2" charset="-122"/>
                <a:ea typeface="宋体" panose="02010600030101010101" pitchFamily="2" charset="-122"/>
              </a:rPr>
              <a:t>有权</a:t>
            </a:r>
            <a:r>
              <a:rPr lang="zh-CN" altLang="en-US" sz="2400" b="1" dirty="0">
                <a:solidFill>
                  <a:srgbClr val="FF0000"/>
                </a:solidFill>
                <a:latin typeface="宋体" panose="02010600030101010101" pitchFamily="2" charset="-122"/>
                <a:ea typeface="宋体" panose="02010600030101010101" pitchFamily="2" charset="-122"/>
              </a:rPr>
              <a:t>否决</a:t>
            </a:r>
            <a:r>
              <a:rPr lang="zh-CN" altLang="en-US" sz="2400" b="1" dirty="0">
                <a:solidFill>
                  <a:srgbClr val="032AF3"/>
                </a:solidFill>
                <a:latin typeface="宋体" panose="02010600030101010101" pitchFamily="2" charset="-122"/>
                <a:ea typeface="宋体" panose="02010600030101010101" pitchFamily="2" charset="-122"/>
              </a:rPr>
              <a:t>对平民不利的决议</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8" name="左大括号 17"/>
          <p:cNvSpPr/>
          <p:nvPr/>
        </p:nvSpPr>
        <p:spPr>
          <a:xfrm>
            <a:off x="4141616" y="1048379"/>
            <a:ext cx="144337" cy="1207986"/>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9" name="矩形 18"/>
          <p:cNvSpPr/>
          <p:nvPr/>
        </p:nvSpPr>
        <p:spPr>
          <a:xfrm>
            <a:off x="2466151" y="2558735"/>
            <a:ext cx="3588768"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a:t>
            </a:r>
            <a:r>
              <a:rPr lang="zh-CN" altLang="en-US" sz="2400" b="1" dirty="0">
                <a:solidFill>
                  <a:srgbClr val="032AF3"/>
                </a:solidFill>
                <a:latin typeface="宋体" panose="02010600030101010101" pitchFamily="2" charset="-122"/>
                <a:ea typeface="宋体" panose="02010600030101010101" pitchFamily="2" charset="-122"/>
              </a:rPr>
              <a:t>颁布法律：前</a:t>
            </a:r>
            <a:r>
              <a:rPr lang="en-US" altLang="zh-CN" sz="2400" b="1" dirty="0">
                <a:solidFill>
                  <a:srgbClr val="032AF3"/>
                </a:solidFill>
                <a:latin typeface="宋体" panose="02010600030101010101" pitchFamily="2" charset="-122"/>
                <a:ea typeface="宋体" panose="02010600030101010101" pitchFamily="2" charset="-122"/>
              </a:rPr>
              <a:t>450</a:t>
            </a:r>
            <a:r>
              <a:rPr lang="zh-CN" altLang="en-US" sz="2400" b="1" dirty="0">
                <a:solidFill>
                  <a:srgbClr val="032AF3"/>
                </a:solidFill>
                <a:latin typeface="宋体" panose="02010600030101010101" pitchFamily="2" charset="-122"/>
                <a:ea typeface="宋体" panose="02010600030101010101" pitchFamily="2" charset="-122"/>
              </a:rPr>
              <a:t>，</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20" name="矩形 19"/>
          <p:cNvSpPr/>
          <p:nvPr/>
        </p:nvSpPr>
        <p:spPr>
          <a:xfrm>
            <a:off x="5442603" y="2543588"/>
            <a:ext cx="2343528" cy="461665"/>
          </a:xfrm>
          <a:prstGeom prst="rect">
            <a:avLst/>
          </a:prstGeom>
          <a:solidFill>
            <a:srgbClr val="FFFF00"/>
          </a:solidFill>
          <a:ln w="9525">
            <a:solidFill>
              <a:srgbClr val="FF0000"/>
            </a:solidFill>
          </a:ln>
        </p:spPr>
        <p:txBody>
          <a:bodyPr wrap="square">
            <a:spAutoFit/>
          </a:bodyPr>
          <a:lstStyle/>
          <a:p>
            <a:pPr algn="ctr" eaLnBrk="0" hangingPunct="0"/>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十二铜表法</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3" name="文本框 22"/>
          <p:cNvSpPr txBox="1"/>
          <p:nvPr/>
        </p:nvSpPr>
        <p:spPr>
          <a:xfrm>
            <a:off x="3976331" y="3140859"/>
            <a:ext cx="7856318"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①标志着罗马成文法的诞生（是罗马第一部成文法）；</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5" name="文本框 24"/>
          <p:cNvSpPr txBox="1"/>
          <p:nvPr/>
        </p:nvSpPr>
        <p:spPr>
          <a:xfrm>
            <a:off x="3982686" y="3545360"/>
            <a:ext cx="9218633" cy="830997"/>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②一定程度上遏制了贵族对法律的曲解和滥用，</a:t>
            </a:r>
            <a:endParaRPr lang="en-US"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indent="0"/>
            <a:r>
              <a:rPr lang="en-US"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  </a:t>
            </a:r>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限制了贵族的特权，保护了平民的利益；</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7" name="文本框 26"/>
          <p:cNvSpPr txBox="1"/>
          <p:nvPr/>
        </p:nvSpPr>
        <p:spPr>
          <a:xfrm>
            <a:off x="4005837" y="4303570"/>
            <a:ext cx="6539696"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③是后世罗马法典乃至欧洲法学的渊源。</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9" name="文本框 28"/>
          <p:cNvSpPr txBox="1"/>
          <p:nvPr/>
        </p:nvSpPr>
        <p:spPr>
          <a:xfrm>
            <a:off x="4017412" y="5116091"/>
            <a:ext cx="7304037"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②保留了旧习俗和不合理的法规，有一定局限性。</a:t>
            </a:r>
            <a:endParaRPr lang="zh-CN" altLang="en-US"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nvGrpSpPr>
          <p:cNvPr id="30" name="组合 29"/>
          <p:cNvGrpSpPr/>
          <p:nvPr/>
        </p:nvGrpSpPr>
        <p:grpSpPr>
          <a:xfrm>
            <a:off x="5831283" y="6189798"/>
            <a:ext cx="923125" cy="548789"/>
            <a:chOff x="1623511" y="2569620"/>
            <a:chExt cx="923125" cy="548789"/>
          </a:xfrm>
        </p:grpSpPr>
        <p:sp>
          <p:nvSpPr>
            <p:cNvPr id="31" name="椭圆 30"/>
            <p:cNvSpPr/>
            <p:nvPr/>
          </p:nvSpPr>
          <p:spPr>
            <a:xfrm>
              <a:off x="1638302" y="2569620"/>
              <a:ext cx="727725" cy="548789"/>
            </a:xfrm>
            <a:prstGeom prst="ellipse">
              <a:avLst/>
            </a:prstGeom>
            <a:solidFill>
              <a:schemeClr val="tx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endParaRPr>
            </a:p>
          </p:txBody>
        </p:sp>
        <p:sp>
          <p:nvSpPr>
            <p:cNvPr id="32" name="矩形 31"/>
            <p:cNvSpPr/>
            <p:nvPr/>
          </p:nvSpPr>
          <p:spPr>
            <a:xfrm>
              <a:off x="1623511" y="2604634"/>
              <a:ext cx="923125" cy="446276"/>
            </a:xfrm>
            <a:prstGeom prst="rect">
              <a:avLst/>
            </a:prstGeom>
            <a:noFill/>
            <a:ln w="9525">
              <a:noFill/>
            </a:ln>
          </p:spPr>
          <p:txBody>
            <a:bodyPr wrap="square">
              <a:spAutoFit/>
            </a:bodyPr>
            <a:lstStyle/>
            <a:p>
              <a:pPr algn="l" eaLnBrk="0" hangingPunct="0"/>
              <a:r>
                <a:rPr lang="zh-CN" altLang="en-US" sz="2300" b="1" dirty="0">
                  <a:solidFill>
                    <a:schemeClr val="bg1"/>
                  </a:solidFill>
                  <a:latin typeface="宋体" panose="02010600030101010101" pitchFamily="2" charset="-122"/>
                  <a:ea typeface="宋体" panose="02010600030101010101" pitchFamily="2" charset="-122"/>
                </a:rPr>
                <a:t>失败</a:t>
              </a:r>
              <a:endParaRPr lang="en-US" altLang="zh-CN" sz="2300" b="1" dirty="0">
                <a:solidFill>
                  <a:schemeClr val="bg1"/>
                </a:solidFill>
                <a:latin typeface="宋体" panose="02010600030101010101" pitchFamily="2" charset="-122"/>
                <a:ea typeface="宋体" panose="02010600030101010101" pitchFamily="2" charset="-122"/>
              </a:endParaRPr>
            </a:p>
          </p:txBody>
        </p:sp>
      </p:grpSp>
      <p:grpSp>
        <p:nvGrpSpPr>
          <p:cNvPr id="33" name="组合 32"/>
          <p:cNvGrpSpPr/>
          <p:nvPr/>
        </p:nvGrpSpPr>
        <p:grpSpPr>
          <a:xfrm>
            <a:off x="3129012" y="4876579"/>
            <a:ext cx="923125" cy="548789"/>
            <a:chOff x="1606793" y="3487314"/>
            <a:chExt cx="923125" cy="548789"/>
          </a:xfrm>
        </p:grpSpPr>
        <p:sp>
          <p:nvSpPr>
            <p:cNvPr id="34" name="椭圆 33"/>
            <p:cNvSpPr/>
            <p:nvPr/>
          </p:nvSpPr>
          <p:spPr>
            <a:xfrm>
              <a:off x="1616427" y="3487314"/>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1606793" y="3530753"/>
              <a:ext cx="923125"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消极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36" name="左大括号 35"/>
          <p:cNvSpPr/>
          <p:nvPr/>
        </p:nvSpPr>
        <p:spPr>
          <a:xfrm>
            <a:off x="3889347" y="4893468"/>
            <a:ext cx="173968" cy="59197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38" name="矩形 37"/>
          <p:cNvSpPr/>
          <p:nvPr/>
        </p:nvSpPr>
        <p:spPr>
          <a:xfrm>
            <a:off x="2470274" y="5751550"/>
            <a:ext cx="1659448"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4.</a:t>
            </a:r>
            <a:r>
              <a:rPr lang="zh-CN" altLang="en-US" sz="2400" b="1" dirty="0">
                <a:solidFill>
                  <a:srgbClr val="032AF3"/>
                </a:solidFill>
                <a:latin typeface="宋体" panose="02010600030101010101" pitchFamily="2" charset="-122"/>
                <a:ea typeface="宋体" panose="02010600030101010101" pitchFamily="2" charset="-122"/>
              </a:rPr>
              <a:t>扩张：</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39" name="矩形 38"/>
          <p:cNvSpPr/>
          <p:nvPr/>
        </p:nvSpPr>
        <p:spPr>
          <a:xfrm>
            <a:off x="3692576" y="5752195"/>
            <a:ext cx="330625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VS</a:t>
            </a:r>
            <a:r>
              <a:rPr lang="zh-CN" altLang="en-US" sz="2400" b="1" dirty="0">
                <a:solidFill>
                  <a:srgbClr val="FF0000"/>
                </a:solidFill>
                <a:latin typeface="宋体" panose="02010600030101010101" pitchFamily="2" charset="-122"/>
                <a:ea typeface="宋体" panose="02010600030101010101" pitchFamily="2" charset="-122"/>
              </a:rPr>
              <a:t>迦太基</a:t>
            </a:r>
            <a:r>
              <a:rPr lang="zh-CN" altLang="en-US" sz="2400" b="1" dirty="0">
                <a:solidFill>
                  <a:srgbClr val="032AF3"/>
                </a:solidFill>
                <a:latin typeface="宋体" panose="02010600030101010101" pitchFamily="2" charset="-122"/>
                <a:ea typeface="宋体" panose="02010600030101010101" pitchFamily="2" charset="-122"/>
              </a:rPr>
              <a:t>（布匿战争）</a:t>
            </a:r>
            <a:endParaRPr lang="zh-CN" altLang="en-US" sz="2400" b="1" dirty="0">
              <a:solidFill>
                <a:srgbClr val="032AF3"/>
              </a:solidFill>
              <a:latin typeface="宋体" panose="02010600030101010101" pitchFamily="2" charset="-122"/>
              <a:ea typeface="宋体" panose="02010600030101010101" pitchFamily="2" charset="-122"/>
            </a:endParaRPr>
          </a:p>
        </p:txBody>
      </p:sp>
      <p:grpSp>
        <p:nvGrpSpPr>
          <p:cNvPr id="69" name="组合 68"/>
          <p:cNvGrpSpPr/>
          <p:nvPr/>
        </p:nvGrpSpPr>
        <p:grpSpPr>
          <a:xfrm>
            <a:off x="6793777" y="5730372"/>
            <a:ext cx="4294542" cy="461665"/>
            <a:chOff x="6793777" y="5730372"/>
            <a:chExt cx="4294542" cy="461665"/>
          </a:xfrm>
        </p:grpSpPr>
        <p:sp>
          <p:nvSpPr>
            <p:cNvPr id="40" name="矩形 39"/>
            <p:cNvSpPr/>
            <p:nvPr/>
          </p:nvSpPr>
          <p:spPr>
            <a:xfrm>
              <a:off x="7257029" y="5730372"/>
              <a:ext cx="3831290" cy="461665"/>
            </a:xfrm>
            <a:prstGeom prst="rect">
              <a:avLst/>
            </a:prstGeom>
            <a:noFill/>
            <a:ln w="9525">
              <a:noFill/>
            </a:ln>
          </p:spPr>
          <p:txBody>
            <a:bodyPr wrap="square">
              <a:spAutoFit/>
            </a:bodyPr>
            <a:lstStyle/>
            <a:p>
              <a:pPr algn="l"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成为地中海地区的霸主</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41" name="箭头: 右 40"/>
            <p:cNvSpPr/>
            <p:nvPr/>
          </p:nvSpPr>
          <p:spPr>
            <a:xfrm>
              <a:off x="6793777" y="5872250"/>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42" name="矩形 41"/>
          <p:cNvSpPr/>
          <p:nvPr/>
        </p:nvSpPr>
        <p:spPr>
          <a:xfrm>
            <a:off x="2482168" y="6217117"/>
            <a:ext cx="1659448"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5.</a:t>
            </a:r>
            <a:r>
              <a:rPr lang="zh-CN" altLang="en-US" sz="2400" b="1" dirty="0">
                <a:solidFill>
                  <a:srgbClr val="032AF3"/>
                </a:solidFill>
                <a:latin typeface="宋体" panose="02010600030101010101" pitchFamily="2" charset="-122"/>
                <a:ea typeface="宋体" panose="02010600030101010101" pitchFamily="2" charset="-122"/>
              </a:rPr>
              <a:t>衰落：</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3" name="矩形 42"/>
          <p:cNvSpPr/>
          <p:nvPr/>
        </p:nvSpPr>
        <p:spPr>
          <a:xfrm>
            <a:off x="3674138" y="6224812"/>
            <a:ext cx="2404109" cy="461665"/>
          </a:xfrm>
          <a:prstGeom prst="rect">
            <a:avLst/>
          </a:prstGeom>
          <a:noFill/>
          <a:ln w="9525">
            <a:noFill/>
          </a:ln>
        </p:spPr>
        <p:txBody>
          <a:bodyPr wrap="square">
            <a:spAutoFit/>
          </a:bodyPr>
          <a:lstStyle/>
          <a:p>
            <a:pPr algn="l" eaLnBrk="0" hangingPunct="0"/>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斯巴达克起义</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nvGrpSpPr>
          <p:cNvPr id="46" name="组合 45"/>
          <p:cNvGrpSpPr/>
          <p:nvPr/>
        </p:nvGrpSpPr>
        <p:grpSpPr>
          <a:xfrm>
            <a:off x="3089664" y="3647473"/>
            <a:ext cx="923125" cy="548789"/>
            <a:chOff x="1623511" y="2569620"/>
            <a:chExt cx="923125" cy="548789"/>
          </a:xfrm>
        </p:grpSpPr>
        <p:sp>
          <p:nvSpPr>
            <p:cNvPr id="47" name="椭圆 46"/>
            <p:cNvSpPr/>
            <p:nvPr/>
          </p:nvSpPr>
          <p:spPr>
            <a:xfrm>
              <a:off x="1638302" y="2569620"/>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1623511" y="2604634"/>
              <a:ext cx="923125" cy="445135"/>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积极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49" name="左大括号 48"/>
          <p:cNvSpPr/>
          <p:nvPr/>
        </p:nvSpPr>
        <p:spPr>
          <a:xfrm>
            <a:off x="2192794" y="731963"/>
            <a:ext cx="265176" cy="5715136"/>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nvGrpSpPr>
          <p:cNvPr id="70" name="组合 69"/>
          <p:cNvGrpSpPr/>
          <p:nvPr/>
        </p:nvGrpSpPr>
        <p:grpSpPr>
          <a:xfrm>
            <a:off x="6825967" y="6217117"/>
            <a:ext cx="4733953" cy="461665"/>
            <a:chOff x="6825967" y="6217117"/>
            <a:chExt cx="4733953" cy="461665"/>
          </a:xfrm>
        </p:grpSpPr>
        <p:sp>
          <p:nvSpPr>
            <p:cNvPr id="45" name="矩形 44"/>
            <p:cNvSpPr/>
            <p:nvPr/>
          </p:nvSpPr>
          <p:spPr>
            <a:xfrm>
              <a:off x="7257029" y="6217117"/>
              <a:ext cx="4302891" cy="461665"/>
            </a:xfrm>
            <a:prstGeom prst="rect">
              <a:avLst/>
            </a:prstGeom>
            <a:noFill/>
            <a:ln w="9525">
              <a:noFill/>
            </a:ln>
          </p:spPr>
          <p:txBody>
            <a:bodyPr wrap="square">
              <a:spAutoFit/>
            </a:bodyPr>
            <a:lstStyle/>
            <a:p>
              <a:pPr algn="l"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沉重打击了罗马共和国的统治</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66" name="箭头: 右 65"/>
            <p:cNvSpPr/>
            <p:nvPr/>
          </p:nvSpPr>
          <p:spPr>
            <a:xfrm>
              <a:off x="6825967" y="6349698"/>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67" name="左大括号 66"/>
          <p:cNvSpPr/>
          <p:nvPr/>
        </p:nvSpPr>
        <p:spPr>
          <a:xfrm>
            <a:off x="559832" y="451704"/>
            <a:ext cx="259265" cy="6275653"/>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68" name="矩形 67"/>
          <p:cNvSpPr/>
          <p:nvPr/>
        </p:nvSpPr>
        <p:spPr>
          <a:xfrm>
            <a:off x="29794" y="2794987"/>
            <a:ext cx="549319" cy="138499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l"/>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a:t>
            </a:r>
            <a:endPar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l"/>
            <a:endPar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l"/>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childTnLst>
                          </p:cTn>
                        </p:par>
                        <p:par>
                          <p:cTn id="82" fill="hold">
                            <p:stCondLst>
                              <p:cond delay="500"/>
                            </p:stCondLst>
                            <p:childTnLst>
                              <p:par>
                                <p:cTn id="83" presetID="14"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randombar(horizontal)">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left)">
                                      <p:cBhvr>
                                        <p:cTn id="90" dur="500"/>
                                        <p:tgtEl>
                                          <p:spTgt spid="46"/>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wipe(left)">
                                      <p:cBhvr>
                                        <p:cTn id="93" dur="5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randombar(horizontal)">
                                      <p:cBhvr>
                                        <p:cTn id="98" dur="500"/>
                                        <p:tgtEl>
                                          <p:spTgt spid="23"/>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randombar(horizont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randombar(horizontal)">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wipe(left)">
                                      <p:cBhvr>
                                        <p:cTn id="113" dur="500"/>
                                        <p:tgtEl>
                                          <p:spTgt spid="33"/>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wipe(left)">
                                      <p:cBhvr>
                                        <p:cTn id="116" dur="500"/>
                                        <p:tgtEl>
                                          <p:spTgt spid="36"/>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randombar(horizontal)">
                                      <p:cBhvr>
                                        <p:cTn id="121" dur="500"/>
                                        <p:tgtEl>
                                          <p:spTgt spid="3"/>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randombar(horizontal)">
                                      <p:cBhvr>
                                        <p:cTn id="126" dur="500"/>
                                        <p:tgtEl>
                                          <p:spTgt spid="29"/>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wipe(left)">
                                      <p:cBhvr>
                                        <p:cTn id="131" dur="500"/>
                                        <p:tgtEl>
                                          <p:spTgt spid="38"/>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wipe(left)">
                                      <p:cBhvr>
                                        <p:cTn id="136" dur="500"/>
                                        <p:tgtEl>
                                          <p:spTgt spid="39"/>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wipe(left)">
                                      <p:cBhvr>
                                        <p:cTn id="141" dur="500"/>
                                        <p:tgtEl>
                                          <p:spTgt spid="69"/>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wipe(left)">
                                      <p:cBhvr>
                                        <p:cTn id="146" dur="500"/>
                                        <p:tgtEl>
                                          <p:spTgt spid="42"/>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43"/>
                                        </p:tgtEl>
                                        <p:attrNameLst>
                                          <p:attrName>style.visibility</p:attrName>
                                        </p:attrNameLst>
                                      </p:cBhvr>
                                      <p:to>
                                        <p:strVal val="visible"/>
                                      </p:to>
                                    </p:set>
                                    <p:animEffect transition="in" filter="wipe(left)">
                                      <p:cBhvr>
                                        <p:cTn id="151" dur="500"/>
                                        <p:tgtEl>
                                          <p:spTgt spid="43"/>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30"/>
                                        </p:tgtEl>
                                        <p:attrNameLst>
                                          <p:attrName>style.visibility</p:attrName>
                                        </p:attrNameLst>
                                      </p:cBhvr>
                                      <p:to>
                                        <p:strVal val="visible"/>
                                      </p:to>
                                    </p:set>
                                    <p:animEffect transition="in" filter="wipe(left)">
                                      <p:cBhvr>
                                        <p:cTn id="156" dur="500"/>
                                        <p:tgtEl>
                                          <p:spTgt spid="30"/>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nodeType="clickEffect">
                                  <p:stCondLst>
                                    <p:cond delay="0"/>
                                  </p:stCondLst>
                                  <p:childTnLst>
                                    <p:set>
                                      <p:cBhvr>
                                        <p:cTn id="160" dur="1" fill="hold">
                                          <p:stCondLst>
                                            <p:cond delay="0"/>
                                          </p:stCondLst>
                                        </p:cTn>
                                        <p:tgtEl>
                                          <p:spTgt spid="70"/>
                                        </p:tgtEl>
                                        <p:attrNameLst>
                                          <p:attrName>style.visibility</p:attrName>
                                        </p:attrNameLst>
                                      </p:cBhvr>
                                      <p:to>
                                        <p:strVal val="visible"/>
                                      </p:to>
                                    </p:set>
                                    <p:animEffect transition="in" filter="wipe(left)">
                                      <p:cBhvr>
                                        <p:cTn id="16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p:bldP spid="4" grpId="0" animBg="1"/>
      <p:bldP spid="5" grpId="0"/>
      <p:bldP spid="6" grpId="0"/>
      <p:bldP spid="7" grpId="0" animBg="1"/>
      <p:bldP spid="9" grpId="0" animBg="1"/>
      <p:bldP spid="11" grpId="0"/>
      <p:bldP spid="12" grpId="0"/>
      <p:bldP spid="13" grpId="0"/>
      <p:bldP spid="14" grpId="0"/>
      <p:bldP spid="15" grpId="0"/>
      <p:bldP spid="16" grpId="0"/>
      <p:bldP spid="17" grpId="0"/>
      <p:bldP spid="18" grpId="0" animBg="1"/>
      <p:bldP spid="19" grpId="0"/>
      <p:bldP spid="20" grpId="0" animBg="1"/>
      <p:bldP spid="23" grpId="0"/>
      <p:bldP spid="25" grpId="0"/>
      <p:bldP spid="27" grpId="0"/>
      <p:bldP spid="29" grpId="0"/>
      <p:bldP spid="36" grpId="0" animBg="1"/>
      <p:bldP spid="38" grpId="0"/>
      <p:bldP spid="39" grpId="0"/>
      <p:bldP spid="42" grpId="0"/>
      <p:bldP spid="43" grpId="0"/>
      <p:bldP spid="49" grpId="0" animBg="1"/>
      <p:bldP spid="67" grpId="0" animBg="1"/>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8696489" y="3800335"/>
            <a:ext cx="724911" cy="477056"/>
          </a:xfrm>
          <a:prstGeom prst="ellipse">
            <a:avLst/>
          </a:prstGeom>
          <a:solidFill>
            <a:schemeClr val="accent4">
              <a:lumMod val="60000"/>
              <a:lumOff val="40000"/>
              <a:alpha val="74902"/>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696489" y="4567371"/>
            <a:ext cx="724911" cy="477056"/>
          </a:xfrm>
          <a:prstGeom prst="ellipse">
            <a:avLst/>
          </a:prstGeom>
          <a:solidFill>
            <a:schemeClr val="accent4">
              <a:lumMod val="60000"/>
              <a:lumOff val="40000"/>
              <a:alpha val="74902"/>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椭圆 76"/>
          <p:cNvSpPr/>
          <p:nvPr/>
        </p:nvSpPr>
        <p:spPr>
          <a:xfrm>
            <a:off x="8710864" y="5065099"/>
            <a:ext cx="724911" cy="477056"/>
          </a:xfrm>
          <a:prstGeom prst="ellipse">
            <a:avLst/>
          </a:prstGeom>
          <a:solidFill>
            <a:schemeClr val="accent4">
              <a:lumMod val="60000"/>
              <a:lumOff val="40000"/>
              <a:alpha val="74902"/>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椭圆 68"/>
          <p:cNvSpPr/>
          <p:nvPr/>
        </p:nvSpPr>
        <p:spPr>
          <a:xfrm>
            <a:off x="981113" y="5057023"/>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椭圆 70"/>
          <p:cNvSpPr/>
          <p:nvPr/>
        </p:nvSpPr>
        <p:spPr>
          <a:xfrm>
            <a:off x="991076" y="5875044"/>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椭圆 66"/>
          <p:cNvSpPr/>
          <p:nvPr/>
        </p:nvSpPr>
        <p:spPr>
          <a:xfrm>
            <a:off x="955590" y="4573213"/>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椭圆 64"/>
          <p:cNvSpPr/>
          <p:nvPr/>
        </p:nvSpPr>
        <p:spPr>
          <a:xfrm>
            <a:off x="943872" y="3831115"/>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232079" y="47336"/>
            <a:ext cx="1586420" cy="492443"/>
          </a:xfrm>
          <a:prstGeom prst="rect">
            <a:avLst/>
          </a:prstGeom>
          <a:solidFill>
            <a:schemeClr val="accent3">
              <a:lumMod val="60000"/>
              <a:lumOff val="40000"/>
              <a:alpha val="59000"/>
            </a:scheme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罗马帝国</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3" name="矩形 2"/>
          <p:cNvSpPr/>
          <p:nvPr/>
        </p:nvSpPr>
        <p:spPr>
          <a:xfrm>
            <a:off x="416929" y="508545"/>
            <a:ext cx="209422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建立标志</a:t>
            </a:r>
            <a:r>
              <a:rPr lang="zh-CN" altLang="en-US" sz="2400" b="1" dirty="0">
                <a:solidFill>
                  <a:srgbClr val="032AF3"/>
                </a:solidFill>
                <a:latin typeface="宋体" panose="02010600030101010101" pitchFamily="2" charset="-122"/>
                <a:ea typeface="宋体" panose="02010600030101010101" pitchFamily="2" charset="-122"/>
              </a:rPr>
              <a:t>：</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 name="文本框 3"/>
          <p:cNvSpPr txBox="1"/>
          <p:nvPr/>
        </p:nvSpPr>
        <p:spPr>
          <a:xfrm>
            <a:off x="2212858" y="513696"/>
            <a:ext cx="2773830" cy="461665"/>
          </a:xfrm>
          <a:prstGeom prst="rect">
            <a:avLst/>
          </a:prstGeom>
          <a:noFill/>
        </p:spPr>
        <p:txBody>
          <a:bodyPr wrap="square">
            <a:spAutoFit/>
          </a:bodyPr>
          <a:lstStyle/>
          <a:p>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前</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27</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年，屋大维，</a:t>
            </a:r>
            <a:endParaRPr lang="zh-CN" altLang="en-US" sz="2400"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 name="文本框 4"/>
          <p:cNvSpPr txBox="1"/>
          <p:nvPr/>
        </p:nvSpPr>
        <p:spPr>
          <a:xfrm>
            <a:off x="4655802" y="488002"/>
            <a:ext cx="2773830" cy="461665"/>
          </a:xfrm>
          <a:prstGeom prst="rect">
            <a:avLst/>
          </a:prstGeom>
          <a:noFill/>
        </p:spPr>
        <p:txBody>
          <a:bodyPr wrap="square">
            <a:spAutoFit/>
          </a:bodyPr>
          <a:lstStyle/>
          <a:p>
            <a:r>
              <a:rPr lang="zh-CN" altLang="en-US" sz="2400" b="1" dirty="0">
                <a:solidFill>
                  <a:srgbClr val="032AF3"/>
                </a:solidFill>
                <a:latin typeface="宋体" panose="02010600030101010101" pitchFamily="2" charset="-122"/>
                <a:ea typeface="宋体" panose="02010600030101010101" pitchFamily="2" charset="-122"/>
              </a:rPr>
              <a:t>首创</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“元首制”</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nvGrpSpPr>
          <p:cNvPr id="59" name="组合 58"/>
          <p:cNvGrpSpPr/>
          <p:nvPr/>
        </p:nvGrpSpPr>
        <p:grpSpPr>
          <a:xfrm>
            <a:off x="6975211" y="436472"/>
            <a:ext cx="4587898" cy="461665"/>
            <a:chOff x="6975211" y="459622"/>
            <a:chExt cx="4587898" cy="461665"/>
          </a:xfrm>
        </p:grpSpPr>
        <p:sp>
          <p:nvSpPr>
            <p:cNvPr id="6" name="矩形 5"/>
            <p:cNvSpPr/>
            <p:nvPr/>
          </p:nvSpPr>
          <p:spPr>
            <a:xfrm>
              <a:off x="7438463" y="459622"/>
              <a:ext cx="4124646"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掌握最高统治实权（称帝）</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7" name="箭头: 右 6"/>
            <p:cNvSpPr/>
            <p:nvPr/>
          </p:nvSpPr>
          <p:spPr>
            <a:xfrm>
              <a:off x="6975211" y="602970"/>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8" name="矩形 7"/>
          <p:cNvSpPr/>
          <p:nvPr/>
        </p:nvSpPr>
        <p:spPr>
          <a:xfrm>
            <a:off x="416929" y="955298"/>
            <a:ext cx="209422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黄金时期</a:t>
            </a:r>
            <a:r>
              <a:rPr lang="zh-CN" altLang="en-US" sz="2400" b="1" dirty="0">
                <a:solidFill>
                  <a:srgbClr val="032AF3"/>
                </a:solidFill>
                <a:latin typeface="宋体" panose="02010600030101010101" pitchFamily="2" charset="-122"/>
                <a:ea typeface="宋体" panose="02010600030101010101" pitchFamily="2" charset="-122"/>
              </a:rPr>
              <a:t>：</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9" name="矩形 8"/>
          <p:cNvSpPr/>
          <p:nvPr/>
        </p:nvSpPr>
        <p:spPr>
          <a:xfrm>
            <a:off x="2209855" y="934299"/>
            <a:ext cx="8869616" cy="461665"/>
          </a:xfrm>
          <a:prstGeom prst="rect">
            <a:avLst/>
          </a:prstGeom>
          <a:solidFill>
            <a:schemeClr val="accent4">
              <a:lumMod val="60000"/>
              <a:lumOff val="40000"/>
            </a:schemeClr>
          </a:solidFill>
          <a:ln w="9525">
            <a:noFill/>
          </a:ln>
        </p:spPr>
        <p:txBody>
          <a:bodyPr wrap="square">
            <a:spAutoFit/>
          </a:bodyPr>
          <a:lstStyle/>
          <a:p>
            <a:pPr algn="l" eaLnBrk="0" hangingPunct="0"/>
            <a:r>
              <a:rPr lang="en-US" altLang="zh-CN"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2C</a:t>
            </a:r>
            <a:r>
              <a:rPr lang="zh-CN" altLang="en-US"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，版图横跨欧、亚、非三洲，地中海成了罗马帝国的“内湖”</a:t>
            </a:r>
            <a:endParaRPr lang="zh-CN" altLang="en-US"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0" name="矩形 9"/>
          <p:cNvSpPr/>
          <p:nvPr/>
        </p:nvSpPr>
        <p:spPr>
          <a:xfrm>
            <a:off x="430442" y="1904249"/>
            <a:ext cx="1475532"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a:t>
            </a:r>
            <a:r>
              <a:rPr lang="zh-CN" altLang="en-US" sz="2400" b="1" dirty="0">
                <a:solidFill>
                  <a:srgbClr val="032AF3"/>
                </a:solidFill>
                <a:latin typeface="宋体" panose="02010600030101010101" pitchFamily="2" charset="-122"/>
                <a:ea typeface="宋体" panose="02010600030101010101" pitchFamily="2" charset="-122"/>
              </a:rPr>
              <a:t>衰落</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1" name="矩形 10"/>
          <p:cNvSpPr/>
          <p:nvPr/>
        </p:nvSpPr>
        <p:spPr>
          <a:xfrm>
            <a:off x="2752085" y="1415390"/>
            <a:ext cx="3934227"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3C</a:t>
            </a:r>
            <a:r>
              <a:rPr lang="zh-CN" altLang="en-US" sz="2400" b="1" dirty="0">
                <a:solidFill>
                  <a:srgbClr val="032AF3"/>
                </a:solidFill>
                <a:latin typeface="宋体" panose="02010600030101010101" pitchFamily="2" charset="-122"/>
                <a:ea typeface="宋体" panose="02010600030101010101" pitchFamily="2" charset="-122"/>
              </a:rPr>
              <a:t>，长期政治、经济大危机</a:t>
            </a:r>
            <a:endParaRPr lang="zh-CN" altLang="en-US" sz="2400" b="1" dirty="0">
              <a:solidFill>
                <a:srgbClr val="032AF3"/>
              </a:solidFill>
              <a:latin typeface="宋体" panose="02010600030101010101" pitchFamily="2" charset="-122"/>
              <a:ea typeface="宋体" panose="02010600030101010101" pitchFamily="2" charset="-122"/>
            </a:endParaRPr>
          </a:p>
        </p:txBody>
      </p:sp>
      <p:grpSp>
        <p:nvGrpSpPr>
          <p:cNvPr id="60" name="组合 59"/>
          <p:cNvGrpSpPr/>
          <p:nvPr/>
        </p:nvGrpSpPr>
        <p:grpSpPr>
          <a:xfrm>
            <a:off x="6686312" y="1406290"/>
            <a:ext cx="3757683" cy="461665"/>
            <a:chOff x="6686312" y="1406290"/>
            <a:chExt cx="3757683" cy="461665"/>
          </a:xfrm>
        </p:grpSpPr>
        <p:sp>
          <p:nvSpPr>
            <p:cNvPr id="12" name="矩形 11"/>
            <p:cNvSpPr/>
            <p:nvPr/>
          </p:nvSpPr>
          <p:spPr>
            <a:xfrm>
              <a:off x="7230296" y="1406290"/>
              <a:ext cx="3213699" cy="461665"/>
            </a:xfrm>
            <a:prstGeom prst="rect">
              <a:avLst/>
            </a:prstGeom>
            <a:noFill/>
            <a:ln w="9525">
              <a:noFill/>
            </a:ln>
          </p:spPr>
          <p:txBody>
            <a:bodyPr wrap="square">
              <a:spAutoFit/>
            </a:bodyPr>
            <a:lstStyle/>
            <a:p>
              <a:pPr algn="l" eaLnBrk="0" hangingPunct="0"/>
              <a:r>
                <a:rPr lang="zh-CN" altLang="en-US" sz="2400" b="1" dirty="0">
                  <a:solidFill>
                    <a:schemeClr val="accent6">
                      <a:lumMod val="75000"/>
                    </a:schemeClr>
                  </a:solidFill>
                  <a:latin typeface="宋体" panose="02010600030101010101" pitchFamily="2" charset="-122"/>
                  <a:ea typeface="宋体" panose="02010600030101010101" pitchFamily="2" charset="-122"/>
                </a:rPr>
                <a:t>实质：奴隶制危机</a:t>
              </a:r>
              <a:endParaRPr lang="zh-CN" altLang="en-US" sz="2400" b="1" dirty="0">
                <a:solidFill>
                  <a:schemeClr val="accent6">
                    <a:lumMod val="75000"/>
                  </a:schemeClr>
                </a:solidFill>
                <a:latin typeface="宋体" panose="02010600030101010101" pitchFamily="2" charset="-122"/>
                <a:ea typeface="宋体" panose="02010600030101010101" pitchFamily="2" charset="-122"/>
              </a:endParaRPr>
            </a:p>
          </p:txBody>
        </p:sp>
        <p:sp>
          <p:nvSpPr>
            <p:cNvPr id="13" name="箭头: 右 12"/>
            <p:cNvSpPr/>
            <p:nvPr/>
          </p:nvSpPr>
          <p:spPr>
            <a:xfrm>
              <a:off x="6686312" y="1536497"/>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14" name="矩形 13"/>
          <p:cNvSpPr/>
          <p:nvPr/>
        </p:nvSpPr>
        <p:spPr>
          <a:xfrm>
            <a:off x="2774577" y="2263504"/>
            <a:ext cx="3934227"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375</a:t>
            </a:r>
            <a:r>
              <a:rPr lang="zh-CN" altLang="en-US" sz="2400" b="1" dirty="0">
                <a:solidFill>
                  <a:srgbClr val="032AF3"/>
                </a:solidFill>
                <a:latin typeface="宋体" panose="02010600030101010101" pitchFamily="2" charset="-122"/>
                <a:ea typeface="宋体" panose="02010600030101010101" pitchFamily="2" charset="-122"/>
              </a:rPr>
              <a:t>，日耳曼人入侵</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5" name="矩形: 圆角 14"/>
          <p:cNvSpPr/>
          <p:nvPr/>
        </p:nvSpPr>
        <p:spPr>
          <a:xfrm>
            <a:off x="1767074" y="1406290"/>
            <a:ext cx="854984" cy="461665"/>
          </a:xfrm>
          <a:prstGeom prst="roundRect">
            <a:avLst/>
          </a:prstGeom>
          <a:solidFill>
            <a:schemeClr val="accent5">
              <a:lumMod val="20000"/>
              <a:lumOff val="80000"/>
            </a:schemeClr>
          </a:solidFill>
          <a:ln w="12700">
            <a:solidFill>
              <a:srgbClr val="032AF3"/>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2400" b="1" dirty="0">
                <a:solidFill>
                  <a:srgbClr val="032AF3"/>
                </a:solidFill>
                <a:latin typeface="黑体" panose="02010609060101010101" pitchFamily="2" charset="-122"/>
                <a:ea typeface="黑体" panose="02010609060101010101" pitchFamily="2" charset="-122"/>
              </a:rPr>
              <a:t>内忧</a:t>
            </a:r>
            <a:endParaRPr lang="zh-CN" altLang="en-US" sz="2400" b="1" dirty="0">
              <a:solidFill>
                <a:srgbClr val="032AF3"/>
              </a:solidFill>
              <a:latin typeface="黑体" panose="02010609060101010101" pitchFamily="2" charset="-122"/>
              <a:ea typeface="黑体" panose="02010609060101010101" pitchFamily="2" charset="-122"/>
            </a:endParaRPr>
          </a:p>
        </p:txBody>
      </p:sp>
      <p:sp>
        <p:nvSpPr>
          <p:cNvPr id="17" name="矩形: 圆角 16"/>
          <p:cNvSpPr/>
          <p:nvPr/>
        </p:nvSpPr>
        <p:spPr>
          <a:xfrm>
            <a:off x="1818499" y="2282688"/>
            <a:ext cx="854984" cy="461665"/>
          </a:xfrm>
          <a:prstGeom prst="roundRect">
            <a:avLst/>
          </a:prstGeom>
          <a:solidFill>
            <a:schemeClr val="accent5">
              <a:lumMod val="20000"/>
              <a:lumOff val="80000"/>
            </a:schemeClr>
          </a:solidFill>
          <a:ln w="12700">
            <a:solidFill>
              <a:srgbClr val="032AF3"/>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2400" b="1" dirty="0">
                <a:solidFill>
                  <a:srgbClr val="032AF3"/>
                </a:solidFill>
                <a:latin typeface="黑体" panose="02010609060101010101" pitchFamily="2" charset="-122"/>
                <a:ea typeface="黑体" panose="02010609060101010101" pitchFamily="2" charset="-122"/>
              </a:rPr>
              <a:t>外患</a:t>
            </a:r>
            <a:endParaRPr lang="zh-CN" altLang="en-US" sz="2400" b="1" dirty="0">
              <a:solidFill>
                <a:srgbClr val="032AF3"/>
              </a:solidFill>
              <a:latin typeface="黑体" panose="02010609060101010101" pitchFamily="2" charset="-122"/>
              <a:ea typeface="黑体" panose="02010609060101010101" pitchFamily="2" charset="-122"/>
            </a:endParaRPr>
          </a:p>
        </p:txBody>
      </p:sp>
      <p:sp>
        <p:nvSpPr>
          <p:cNvPr id="18" name="左大括号 17"/>
          <p:cNvSpPr/>
          <p:nvPr/>
        </p:nvSpPr>
        <p:spPr>
          <a:xfrm>
            <a:off x="1503436" y="1530421"/>
            <a:ext cx="213970" cy="1143329"/>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9" name="矩形 18"/>
          <p:cNvSpPr/>
          <p:nvPr/>
        </p:nvSpPr>
        <p:spPr>
          <a:xfrm>
            <a:off x="440079" y="2758193"/>
            <a:ext cx="1475532"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4.</a:t>
            </a:r>
            <a:r>
              <a:rPr lang="zh-CN" altLang="en-US" sz="2400" b="1" dirty="0">
                <a:solidFill>
                  <a:srgbClr val="032AF3"/>
                </a:solidFill>
                <a:latin typeface="宋体" panose="02010600030101010101" pitchFamily="2" charset="-122"/>
                <a:ea typeface="宋体" panose="02010600030101010101" pitchFamily="2" charset="-122"/>
              </a:rPr>
              <a:t>分裂：</a:t>
            </a:r>
            <a:endParaRPr lang="zh-CN" altLang="en-US" sz="2400" b="1" dirty="0">
              <a:solidFill>
                <a:srgbClr val="032AF3"/>
              </a:solidFill>
              <a:latin typeface="宋体" panose="02010600030101010101" pitchFamily="2" charset="-122"/>
              <a:ea typeface="宋体" panose="02010600030101010101" pitchFamily="2" charset="-122"/>
            </a:endParaRPr>
          </a:p>
        </p:txBody>
      </p:sp>
      <p:grpSp>
        <p:nvGrpSpPr>
          <p:cNvPr id="61" name="组合 60"/>
          <p:cNvGrpSpPr/>
          <p:nvPr/>
        </p:nvGrpSpPr>
        <p:grpSpPr>
          <a:xfrm>
            <a:off x="1723324" y="2743642"/>
            <a:ext cx="6749343" cy="470765"/>
            <a:chOff x="1723324" y="2743642"/>
            <a:chExt cx="6749343" cy="470765"/>
          </a:xfrm>
        </p:grpSpPr>
        <p:sp>
          <p:nvSpPr>
            <p:cNvPr id="21" name="矩形: 圆角 20"/>
            <p:cNvSpPr/>
            <p:nvPr/>
          </p:nvSpPr>
          <p:spPr>
            <a:xfrm>
              <a:off x="3773348" y="2752742"/>
              <a:ext cx="1921397" cy="461665"/>
            </a:xfrm>
            <a:prstGeom prst="roundRect">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6124695" y="2743642"/>
              <a:ext cx="1921397" cy="461665"/>
            </a:xfrm>
            <a:prstGeom prst="roundRect">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723324" y="2752742"/>
              <a:ext cx="674934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4C</a:t>
              </a:r>
              <a:r>
                <a:rPr lang="zh-CN" altLang="en-US" sz="2400" b="1" dirty="0">
                  <a:solidFill>
                    <a:srgbClr val="032AF3"/>
                  </a:solidFill>
                  <a:latin typeface="宋体" panose="02010600030101010101" pitchFamily="2" charset="-122"/>
                  <a:ea typeface="宋体" panose="02010600030101010101" pitchFamily="2" charset="-122"/>
                </a:rPr>
                <a:t>末，分裂为  </a:t>
              </a:r>
              <a:r>
                <a:rPr lang="zh-CN" altLang="en-US" sz="2400" b="1" dirty="0">
                  <a:solidFill>
                    <a:schemeClr val="accent6">
                      <a:lumMod val="75000"/>
                    </a:schemeClr>
                  </a:solidFill>
                  <a:latin typeface="宋体" panose="02010600030101010101" pitchFamily="2" charset="-122"/>
                  <a:ea typeface="宋体" panose="02010600030101010101" pitchFamily="2" charset="-122"/>
                </a:rPr>
                <a:t>西罗马帝国  </a:t>
              </a:r>
              <a:r>
                <a:rPr lang="en-US" altLang="zh-CN" sz="2400" b="1" dirty="0">
                  <a:solidFill>
                    <a:srgbClr val="032AF3"/>
                  </a:solidFill>
                  <a:latin typeface="宋体" panose="02010600030101010101" pitchFamily="2" charset="-122"/>
                  <a:ea typeface="宋体" panose="02010600030101010101" pitchFamily="2" charset="-122"/>
                </a:rPr>
                <a:t>&amp;  </a:t>
              </a:r>
              <a:r>
                <a:rPr lang="zh-CN" altLang="en-US" sz="2400" b="1" dirty="0">
                  <a:solidFill>
                    <a:schemeClr val="accent6">
                      <a:lumMod val="75000"/>
                    </a:schemeClr>
                  </a:solidFill>
                  <a:latin typeface="宋体" panose="02010600030101010101" pitchFamily="2" charset="-122"/>
                  <a:ea typeface="宋体" panose="02010600030101010101" pitchFamily="2" charset="-122"/>
                </a:rPr>
                <a:t>东罗马帝国</a:t>
              </a:r>
              <a:endParaRPr lang="zh-CN" altLang="en-US" sz="2400" b="1" dirty="0">
                <a:solidFill>
                  <a:schemeClr val="accent6">
                    <a:lumMod val="75000"/>
                  </a:schemeClr>
                </a:solidFill>
                <a:latin typeface="宋体" panose="02010600030101010101" pitchFamily="2" charset="-122"/>
                <a:ea typeface="宋体" panose="02010600030101010101" pitchFamily="2" charset="-122"/>
              </a:endParaRPr>
            </a:p>
          </p:txBody>
        </p:sp>
      </p:grpSp>
      <p:sp>
        <p:nvSpPr>
          <p:cNvPr id="24" name="左大括号 23"/>
          <p:cNvSpPr/>
          <p:nvPr/>
        </p:nvSpPr>
        <p:spPr>
          <a:xfrm>
            <a:off x="241341" y="667471"/>
            <a:ext cx="139434" cy="2399817"/>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25" name="矩形 24"/>
          <p:cNvSpPr/>
          <p:nvPr/>
        </p:nvSpPr>
        <p:spPr>
          <a:xfrm>
            <a:off x="1581410" y="1823756"/>
            <a:ext cx="10880202" cy="430887"/>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宋体" panose="02010600030101010101" pitchFamily="2" charset="-122"/>
                <a:ea typeface="宋体" panose="02010600030101010101" pitchFamily="2" charset="-122"/>
              </a:rPr>
              <a:t>（表现：统治阶级享乐腐化、财政负担沉重，人民起义、农工商业衰落，民生凋敝）</a:t>
            </a:r>
            <a:endParaRPr lang="zh-CN" altLang="en-US" sz="2200" b="1" dirty="0">
              <a:solidFill>
                <a:schemeClr val="accent3">
                  <a:lumMod val="50000"/>
                </a:schemeClr>
              </a:solidFill>
              <a:latin typeface="宋体" panose="02010600030101010101" pitchFamily="2" charset="-122"/>
              <a:ea typeface="宋体" panose="02010600030101010101" pitchFamily="2" charset="-122"/>
            </a:endParaRPr>
          </a:p>
        </p:txBody>
      </p:sp>
      <p:sp>
        <p:nvSpPr>
          <p:cNvPr id="26" name="矩形 25"/>
          <p:cNvSpPr/>
          <p:nvPr/>
        </p:nvSpPr>
        <p:spPr>
          <a:xfrm>
            <a:off x="98563" y="3301457"/>
            <a:ext cx="3237686" cy="492443"/>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希腊罗马古典文化</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7" name="矩形 26"/>
          <p:cNvSpPr/>
          <p:nvPr/>
        </p:nvSpPr>
        <p:spPr>
          <a:xfrm>
            <a:off x="637137" y="3834973"/>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文学：</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8" name="矩形 27"/>
          <p:cNvSpPr/>
          <p:nvPr/>
        </p:nvSpPr>
        <p:spPr>
          <a:xfrm>
            <a:off x="639865" y="4587589"/>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雕塑：</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9" name="矩形 28"/>
          <p:cNvSpPr/>
          <p:nvPr/>
        </p:nvSpPr>
        <p:spPr>
          <a:xfrm>
            <a:off x="664684" y="5036666"/>
            <a:ext cx="147553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建筑：</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0" name="矩形 29"/>
          <p:cNvSpPr/>
          <p:nvPr/>
        </p:nvSpPr>
        <p:spPr>
          <a:xfrm>
            <a:off x="705469" y="5872798"/>
            <a:ext cx="147553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4.</a:t>
            </a:r>
            <a:r>
              <a:rPr lang="zh-CN" altLang="en-US" sz="2300" b="1" dirty="0">
                <a:solidFill>
                  <a:srgbClr val="032AF3"/>
                </a:solidFill>
                <a:latin typeface="宋体" panose="02010600030101010101" pitchFamily="2" charset="-122"/>
                <a:ea typeface="宋体" panose="02010600030101010101" pitchFamily="2" charset="-122"/>
              </a:rPr>
              <a:t>哲学</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1" name="矩形 30"/>
          <p:cNvSpPr/>
          <p:nvPr/>
        </p:nvSpPr>
        <p:spPr>
          <a:xfrm>
            <a:off x="1799165" y="3831115"/>
            <a:ext cx="1498682"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希腊神话</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2" name="矩形 31"/>
          <p:cNvSpPr/>
          <p:nvPr/>
        </p:nvSpPr>
        <p:spPr>
          <a:xfrm>
            <a:off x="1774900" y="4631471"/>
            <a:ext cx="3459588"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宙斯像</a:t>
            </a:r>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掷铁饼者</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3" name="矩形 32"/>
          <p:cNvSpPr/>
          <p:nvPr/>
        </p:nvSpPr>
        <p:spPr>
          <a:xfrm>
            <a:off x="1791992" y="5032808"/>
            <a:ext cx="319154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帕特农神庙</a:t>
            </a:r>
            <a:r>
              <a:rPr lang="zh-CN" altLang="en-US" sz="2300" b="1" dirty="0">
                <a:solidFill>
                  <a:srgbClr val="FF0000"/>
                </a:solidFill>
                <a:latin typeface="宋体" panose="02010600030101010101" pitchFamily="2" charset="-122"/>
                <a:ea typeface="宋体" panose="02010600030101010101" pitchFamily="2" charset="-122"/>
              </a:rPr>
              <a:t>（雅典）</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34" name="矩形 33"/>
          <p:cNvSpPr/>
          <p:nvPr/>
        </p:nvSpPr>
        <p:spPr>
          <a:xfrm>
            <a:off x="1902220" y="5486974"/>
            <a:ext cx="5500399"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①</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德谟克里特</a:t>
            </a:r>
            <a:r>
              <a:rPr lang="zh-CN" altLang="en-US" sz="2300" b="1" dirty="0">
                <a:solidFill>
                  <a:srgbClr val="032AF3"/>
                </a:solidFill>
                <a:latin typeface="宋体" panose="02010600030101010101" pitchFamily="2" charset="-122"/>
                <a:ea typeface="宋体" panose="02010600030101010101" pitchFamily="2" charset="-122"/>
              </a:rPr>
              <a:t>，提出</a:t>
            </a:r>
            <a:r>
              <a:rPr lang="zh-CN" altLang="en-US" sz="2300" b="1" dirty="0">
                <a:solidFill>
                  <a:srgbClr val="FF0000"/>
                </a:solidFill>
                <a:latin typeface="宋体" panose="02010600030101010101" pitchFamily="2" charset="-122"/>
                <a:ea typeface="宋体" panose="02010600030101010101" pitchFamily="2" charset="-122"/>
              </a:rPr>
              <a:t>“原子论”</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35" name="矩形 34"/>
          <p:cNvSpPr/>
          <p:nvPr/>
        </p:nvSpPr>
        <p:spPr>
          <a:xfrm>
            <a:off x="3036583" y="3831115"/>
            <a:ext cx="1940522" cy="446276"/>
          </a:xfrm>
          <a:prstGeom prst="rect">
            <a:avLst/>
          </a:prstGeom>
          <a:noFill/>
          <a:ln w="9525">
            <a:noFill/>
          </a:ln>
        </p:spPr>
        <p:txBody>
          <a:bodyPr wrap="square">
            <a:spAutoFit/>
          </a:bodyPr>
          <a:lstStyle/>
          <a:p>
            <a:pPr algn="l" eaLnBrk="0" hangingPunct="0"/>
            <a:r>
              <a:rPr lang="en-US" altLang="zh-CN" sz="2300" b="1" dirty="0">
                <a:solidFill>
                  <a:schemeClr val="accent6">
                    <a:lumMod val="75000"/>
                  </a:schemeClr>
                </a:solidFill>
                <a:latin typeface="宋体" panose="02010600030101010101" pitchFamily="2" charset="-122"/>
                <a:ea typeface="宋体" panose="02010600030101010101" pitchFamily="2" charset="-122"/>
              </a:rPr>
              <a:t>——</a:t>
            </a:r>
            <a:r>
              <a:rPr lang="zh-CN" altLang="en-US" sz="2300" b="1" dirty="0">
                <a:solidFill>
                  <a:schemeClr val="accent6">
                    <a:lumMod val="75000"/>
                  </a:schemeClr>
                </a:solidFill>
                <a:latin typeface="宋体" panose="02010600030101010101" pitchFamily="2" charset="-122"/>
                <a:ea typeface="宋体" panose="02010600030101010101" pitchFamily="2" charset="-122"/>
              </a:rPr>
              <a:t>特点：</a:t>
            </a:r>
            <a:endParaRPr lang="zh-CN" altLang="en-US" sz="2300" b="1" dirty="0">
              <a:solidFill>
                <a:schemeClr val="accent6">
                  <a:lumMod val="75000"/>
                </a:schemeClr>
              </a:solidFill>
              <a:latin typeface="宋体" panose="02010600030101010101" pitchFamily="2" charset="-122"/>
              <a:ea typeface="宋体" panose="02010600030101010101" pitchFamily="2" charset="-122"/>
            </a:endParaRPr>
          </a:p>
        </p:txBody>
      </p:sp>
      <p:sp>
        <p:nvSpPr>
          <p:cNvPr id="36" name="矩形 35"/>
          <p:cNvSpPr/>
          <p:nvPr/>
        </p:nvSpPr>
        <p:spPr>
          <a:xfrm>
            <a:off x="4407940" y="3819540"/>
            <a:ext cx="3006404"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“神人同形同性”</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7" name="矩形 36"/>
          <p:cNvSpPr/>
          <p:nvPr/>
        </p:nvSpPr>
        <p:spPr>
          <a:xfrm>
            <a:off x="1535110" y="4219258"/>
            <a:ext cx="673276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荷马史诗</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latin typeface="宋体" panose="02010600030101010101" pitchFamily="2" charset="-122"/>
                <a:ea typeface="宋体" panose="02010600030101010101" pitchFamily="2" charset="-122"/>
              </a:rPr>
              <a:t>是了解早期希腊社会的主要文献</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38" name="矩形 37"/>
          <p:cNvSpPr/>
          <p:nvPr/>
        </p:nvSpPr>
        <p:spPr>
          <a:xfrm>
            <a:off x="1902221" y="5877292"/>
            <a:ext cx="6108028"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②</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苏格拉底</a:t>
            </a:r>
            <a:r>
              <a:rPr lang="zh-CN" altLang="en-US" sz="2300" b="1" dirty="0">
                <a:solidFill>
                  <a:srgbClr val="032AF3"/>
                </a:solidFill>
                <a:latin typeface="宋体" panose="02010600030101010101" pitchFamily="2" charset="-122"/>
                <a:ea typeface="宋体" panose="02010600030101010101" pitchFamily="2" charset="-122"/>
              </a:rPr>
              <a:t>，主张</a:t>
            </a:r>
            <a:r>
              <a:rPr lang="zh-CN" altLang="en-US" sz="2300" b="1" dirty="0">
                <a:solidFill>
                  <a:srgbClr val="FF0000"/>
                </a:solidFill>
                <a:latin typeface="宋体" panose="02010600030101010101" pitchFamily="2" charset="-122"/>
                <a:ea typeface="宋体" panose="02010600030101010101" pitchFamily="2" charset="-122"/>
              </a:rPr>
              <a:t>“认识你自己”</a:t>
            </a:r>
            <a:r>
              <a:rPr lang="zh-CN" altLang="en-US" sz="2300" b="1" dirty="0">
                <a:solidFill>
                  <a:srgbClr val="032AF3"/>
                </a:solidFill>
                <a:latin typeface="宋体" panose="02010600030101010101" pitchFamily="2" charset="-122"/>
                <a:ea typeface="宋体" panose="02010600030101010101" pitchFamily="2" charset="-122"/>
              </a:rPr>
              <a:t>、问答式</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9" name="矩形 38"/>
          <p:cNvSpPr/>
          <p:nvPr/>
        </p:nvSpPr>
        <p:spPr>
          <a:xfrm>
            <a:off x="1909948" y="6306709"/>
            <a:ext cx="6908843"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③</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亚里士多德</a:t>
            </a:r>
            <a:r>
              <a:rPr lang="zh-CN" altLang="en-US" sz="2300" b="1" dirty="0">
                <a:solidFill>
                  <a:srgbClr val="032AF3"/>
                </a:solidFill>
                <a:latin typeface="宋体" panose="02010600030101010101" pitchFamily="2" charset="-122"/>
                <a:ea typeface="宋体" panose="02010600030101010101" pitchFamily="2" charset="-122"/>
              </a:rPr>
              <a:t>，创立</a:t>
            </a:r>
            <a:r>
              <a:rPr lang="zh-CN" altLang="en-US" sz="2300" b="1" dirty="0">
                <a:solidFill>
                  <a:srgbClr val="FF0000"/>
                </a:solidFill>
                <a:latin typeface="宋体" panose="02010600030101010101" pitchFamily="2" charset="-122"/>
                <a:ea typeface="宋体" panose="02010600030101010101" pitchFamily="2" charset="-122"/>
              </a:rPr>
              <a:t>逻辑学</a:t>
            </a:r>
            <a:r>
              <a:rPr lang="zh-CN" altLang="en-US" sz="2300" b="1" dirty="0">
                <a:solidFill>
                  <a:srgbClr val="032AF3"/>
                </a:solidFill>
                <a:latin typeface="宋体" panose="02010600030101010101" pitchFamily="2" charset="-122"/>
                <a:ea typeface="宋体" panose="02010600030101010101" pitchFamily="2" charset="-122"/>
              </a:rPr>
              <a:t>、百科全书式学者</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0" name="左大括号 39"/>
          <p:cNvSpPr/>
          <p:nvPr/>
        </p:nvSpPr>
        <p:spPr>
          <a:xfrm>
            <a:off x="1818771" y="5630870"/>
            <a:ext cx="169990" cy="967622"/>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nvGrpSpPr>
          <p:cNvPr id="62" name="组合 61"/>
          <p:cNvGrpSpPr/>
          <p:nvPr/>
        </p:nvGrpSpPr>
        <p:grpSpPr>
          <a:xfrm>
            <a:off x="94781" y="4028437"/>
            <a:ext cx="649259" cy="2263144"/>
            <a:chOff x="94781" y="4028437"/>
            <a:chExt cx="649259" cy="2263144"/>
          </a:xfrm>
        </p:grpSpPr>
        <p:sp>
          <p:nvSpPr>
            <p:cNvPr id="41" name="左大括号 40"/>
            <p:cNvSpPr/>
            <p:nvPr/>
          </p:nvSpPr>
          <p:spPr>
            <a:xfrm>
              <a:off x="613437" y="4028437"/>
              <a:ext cx="130603" cy="226314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sp>
          <p:nvSpPr>
            <p:cNvPr id="44" name="矩形 43"/>
            <p:cNvSpPr/>
            <p:nvPr/>
          </p:nvSpPr>
          <p:spPr>
            <a:xfrm>
              <a:off x="94781" y="4099427"/>
              <a:ext cx="506186" cy="1938992"/>
            </a:xfrm>
            <a:prstGeom prst="rect">
              <a:avLst/>
            </a:prstGeom>
            <a:solidFill>
              <a:srgbClr val="CCFFFF">
                <a:alpha val="62000"/>
              </a:srgbClr>
            </a:solidFill>
            <a:ln w="22225" cap="flat" cmpd="sng">
              <a:solidFill>
                <a:srgbClr val="0000FF"/>
              </a:solidFill>
              <a:prstDash val="solid"/>
              <a:miter/>
              <a:headEnd type="none" w="med" len="med"/>
              <a:tailEnd type="none" w="med" len="med"/>
            </a:ln>
          </p:spPr>
          <p:txBody>
            <a:bodyPr wrap="square">
              <a:spAutoFit/>
            </a:bodyPr>
            <a:lstStyle/>
            <a:p>
              <a:pPr algn="dist" eaLnBrk="0" hangingPunct="0"/>
              <a:r>
                <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古希腊文化</a:t>
              </a:r>
              <a:endPar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sp>
        <p:nvSpPr>
          <p:cNvPr id="45" name="矩形 44"/>
          <p:cNvSpPr/>
          <p:nvPr/>
        </p:nvSpPr>
        <p:spPr>
          <a:xfrm>
            <a:off x="8362787" y="3791605"/>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建筑：</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6" name="矩形 45"/>
          <p:cNvSpPr/>
          <p:nvPr/>
        </p:nvSpPr>
        <p:spPr>
          <a:xfrm>
            <a:off x="8388665" y="4567371"/>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法律：</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7" name="矩形 46"/>
          <p:cNvSpPr/>
          <p:nvPr/>
        </p:nvSpPr>
        <p:spPr>
          <a:xfrm>
            <a:off x="8404693" y="5050205"/>
            <a:ext cx="147553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历法：</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63" name="组合 62"/>
          <p:cNvGrpSpPr/>
          <p:nvPr/>
        </p:nvGrpSpPr>
        <p:grpSpPr>
          <a:xfrm>
            <a:off x="7820431" y="3985069"/>
            <a:ext cx="649259" cy="2263144"/>
            <a:chOff x="7820431" y="3985069"/>
            <a:chExt cx="649259" cy="2263144"/>
          </a:xfrm>
        </p:grpSpPr>
        <p:sp>
          <p:nvSpPr>
            <p:cNvPr id="48" name="左大括号 47"/>
            <p:cNvSpPr/>
            <p:nvPr/>
          </p:nvSpPr>
          <p:spPr>
            <a:xfrm>
              <a:off x="8339087" y="3985069"/>
              <a:ext cx="130603" cy="226314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sp>
          <p:nvSpPr>
            <p:cNvPr id="49" name="矩形 48"/>
            <p:cNvSpPr/>
            <p:nvPr/>
          </p:nvSpPr>
          <p:spPr>
            <a:xfrm>
              <a:off x="7820431" y="4056059"/>
              <a:ext cx="506186" cy="1938992"/>
            </a:xfrm>
            <a:prstGeom prst="rect">
              <a:avLst/>
            </a:prstGeom>
            <a:solidFill>
              <a:srgbClr val="CCFFFF">
                <a:alpha val="62000"/>
              </a:srgbClr>
            </a:solidFill>
            <a:ln w="22225" cap="flat" cmpd="sng">
              <a:solidFill>
                <a:srgbClr val="0000FF"/>
              </a:solidFill>
              <a:prstDash val="solid"/>
              <a:miter/>
              <a:headEnd type="none" w="med" len="med"/>
              <a:tailEnd type="none" w="med" len="med"/>
            </a:ln>
          </p:spPr>
          <p:txBody>
            <a:bodyPr wrap="square">
              <a:spAutoFit/>
            </a:bodyPr>
            <a:lstStyle/>
            <a:p>
              <a:pPr algn="dist" eaLnBrk="0" hangingPunct="0"/>
              <a:r>
                <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古罗马文化</a:t>
              </a:r>
              <a:endPar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sp>
        <p:nvSpPr>
          <p:cNvPr id="50" name="矩形 49"/>
          <p:cNvSpPr/>
          <p:nvPr/>
        </p:nvSpPr>
        <p:spPr>
          <a:xfrm>
            <a:off x="9486103" y="3780850"/>
            <a:ext cx="3014585" cy="800219"/>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大竞技场</a:t>
            </a:r>
            <a:r>
              <a:rPr lang="zh-CN" altLang="en-US" sz="2300" b="1" dirty="0">
                <a:solidFill>
                  <a:srgbClr val="032AF3"/>
                </a:solidFill>
                <a:latin typeface="宋体" panose="02010600030101010101" pitchFamily="2" charset="-122"/>
                <a:ea typeface="宋体" panose="02010600030101010101" pitchFamily="2" charset="-122"/>
              </a:rPr>
              <a:t>、方尖碑、万神庙</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51" name="矩形 50"/>
          <p:cNvSpPr/>
          <p:nvPr/>
        </p:nvSpPr>
        <p:spPr>
          <a:xfrm>
            <a:off x="9486104" y="4585675"/>
            <a:ext cx="1380361"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罗马法</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2" name="矩形 51"/>
          <p:cNvSpPr/>
          <p:nvPr/>
        </p:nvSpPr>
        <p:spPr>
          <a:xfrm>
            <a:off x="9537222" y="5057535"/>
            <a:ext cx="2515306"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凯撒“</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儒略历</a:t>
            </a:r>
            <a:r>
              <a:rPr lang="zh-CN" altLang="en-US" sz="2300" b="1" dirty="0">
                <a:solidFill>
                  <a:srgbClr val="032AF3"/>
                </a:solidFill>
                <a:latin typeface="宋体" panose="02010600030101010101" pitchFamily="2" charset="-122"/>
                <a:ea typeface="宋体" panose="02010600030101010101" pitchFamily="2" charset="-122"/>
              </a:rPr>
              <a:t>”</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79" name="组合 78"/>
          <p:cNvGrpSpPr/>
          <p:nvPr/>
        </p:nvGrpSpPr>
        <p:grpSpPr>
          <a:xfrm>
            <a:off x="8934992" y="5639965"/>
            <a:ext cx="3972509" cy="823369"/>
            <a:chOff x="8917506" y="5536960"/>
            <a:chExt cx="3972509" cy="823369"/>
          </a:xfrm>
        </p:grpSpPr>
        <p:sp>
          <p:nvSpPr>
            <p:cNvPr id="78" name="矩形 77"/>
            <p:cNvSpPr/>
            <p:nvPr/>
          </p:nvSpPr>
          <p:spPr>
            <a:xfrm>
              <a:off x="9432748" y="5567440"/>
              <a:ext cx="2618171" cy="79288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4" name="组合 63"/>
            <p:cNvGrpSpPr/>
            <p:nvPr/>
          </p:nvGrpSpPr>
          <p:grpSpPr>
            <a:xfrm>
              <a:off x="8917506" y="5536960"/>
              <a:ext cx="3972509" cy="800219"/>
              <a:chOff x="8917506" y="5536960"/>
              <a:chExt cx="3972509" cy="800219"/>
            </a:xfrm>
          </p:grpSpPr>
          <p:sp>
            <p:nvSpPr>
              <p:cNvPr id="53" name="矩形 52"/>
              <p:cNvSpPr/>
              <p:nvPr/>
            </p:nvSpPr>
            <p:spPr>
              <a:xfrm>
                <a:off x="9440619" y="5536960"/>
                <a:ext cx="3449396" cy="800219"/>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4C</a:t>
                </a:r>
                <a:r>
                  <a:rPr lang="zh-CN" altLang="en-US" sz="2300" b="1" dirty="0">
                    <a:solidFill>
                      <a:srgbClr val="032AF3"/>
                    </a:solidFill>
                    <a:latin typeface="宋体" panose="02010600030101010101" pitchFamily="2" charset="-122"/>
                    <a:ea typeface="宋体" panose="02010600030101010101" pitchFamily="2" charset="-122"/>
                  </a:rPr>
                  <a:t>成为</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基督教历法</a:t>
                </a:r>
                <a:r>
                  <a:rPr lang="zh-CN" altLang="en-US" sz="2300" b="1" dirty="0">
                    <a:solidFill>
                      <a:srgbClr val="032AF3"/>
                    </a:solidFill>
                    <a:latin typeface="宋体" panose="02010600030101010101" pitchFamily="2" charset="-122"/>
                    <a:ea typeface="宋体" panose="02010600030101010101" pitchFamily="2" charset="-122"/>
                  </a:rPr>
                  <a:t>，</a:t>
                </a:r>
                <a:endParaRPr lang="en-US" altLang="zh-CN" sz="2300" b="1" dirty="0">
                  <a:solidFill>
                    <a:srgbClr val="032AF3"/>
                  </a:solidFill>
                  <a:latin typeface="宋体" panose="02010600030101010101" pitchFamily="2" charset="-122"/>
                  <a:ea typeface="宋体" panose="02010600030101010101" pitchFamily="2" charset="-122"/>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rPr>
                  <a:t>  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公历的基础</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4" name="箭头: 直角上 53"/>
              <p:cNvSpPr/>
              <p:nvPr/>
            </p:nvSpPr>
            <p:spPr>
              <a:xfrm rot="5400000">
                <a:off x="8940918" y="5640750"/>
                <a:ext cx="478755" cy="525580"/>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grpSp>
      </p:grpSp>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7377" y="6928893"/>
            <a:ext cx="5028266" cy="2916394"/>
          </a:xfrm>
          <a:prstGeom prst="rect">
            <a:avLst/>
          </a:prstGeom>
          <a:ln>
            <a:noFill/>
          </a:ln>
          <a:effectLst>
            <a:outerShdw blurRad="292100" dist="139700" dir="2700000" algn="tl" rotWithShape="0">
              <a:srgbClr val="333333">
                <a:alpha val="65000"/>
              </a:srgbClr>
            </a:outerShdw>
          </a:effectLst>
        </p:spPr>
      </p:pic>
      <p:pic>
        <p:nvPicPr>
          <p:cNvPr id="58" name="图片 57"/>
          <p:cNvPicPr>
            <a:picLocks noChangeAspect="1"/>
          </p:cNvPicPr>
          <p:nvPr/>
        </p:nvPicPr>
        <p:blipFill>
          <a:blip r:embed="rId2" cstate="print"/>
          <a:stretch>
            <a:fillRect/>
          </a:stretch>
        </p:blipFill>
        <p:spPr>
          <a:xfrm>
            <a:off x="7230296" y="6935194"/>
            <a:ext cx="4497504" cy="29458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wipe(left)">
                                      <p:cBhvr>
                                        <p:cTn id="75" dur="500"/>
                                        <p:tgtEl>
                                          <p:spTgt spid="6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left)">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wipe(left)">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p:cTn id="95" dur="500" fill="hold"/>
                                        <p:tgtEl>
                                          <p:spTgt spid="26"/>
                                        </p:tgtEl>
                                        <p:attrNameLst>
                                          <p:attrName>ppt_w</p:attrName>
                                        </p:attrNameLst>
                                      </p:cBhvr>
                                      <p:tavLst>
                                        <p:tav tm="0">
                                          <p:val>
                                            <p:fltVal val="0"/>
                                          </p:val>
                                        </p:tav>
                                        <p:tav tm="100000">
                                          <p:val>
                                            <p:strVal val="#ppt_w"/>
                                          </p:val>
                                        </p:tav>
                                      </p:tavLst>
                                    </p:anim>
                                    <p:anim calcmode="lin" valueType="num">
                                      <p:cBhvr>
                                        <p:cTn id="96" dur="500" fill="hold"/>
                                        <p:tgtEl>
                                          <p:spTgt spid="26"/>
                                        </p:tgtEl>
                                        <p:attrNameLst>
                                          <p:attrName>ppt_h</p:attrName>
                                        </p:attrNameLst>
                                      </p:cBhvr>
                                      <p:tavLst>
                                        <p:tav tm="0">
                                          <p:val>
                                            <p:fltVal val="0"/>
                                          </p:val>
                                        </p:tav>
                                        <p:tav tm="100000">
                                          <p:val>
                                            <p:strVal val="#ppt_h"/>
                                          </p:val>
                                        </p:tav>
                                      </p:tavLst>
                                    </p:anim>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wipe(left)">
                                      <p:cBhvr>
                                        <p:cTn id="102" dur="500"/>
                                        <p:tgtEl>
                                          <p:spTgt spid="62"/>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randombar(horizontal)">
                                      <p:cBhvr>
                                        <p:cTn id="107" dur="500"/>
                                        <p:tgtEl>
                                          <p:spTgt spid="2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randombar(horizontal)">
                                      <p:cBhvr>
                                        <p:cTn id="110" dur="500"/>
                                        <p:tgtEl>
                                          <p:spTgt spid="69"/>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71"/>
                                        </p:tgtEl>
                                        <p:attrNameLst>
                                          <p:attrName>style.visibility</p:attrName>
                                        </p:attrNameLst>
                                      </p:cBhvr>
                                      <p:to>
                                        <p:strVal val="visible"/>
                                      </p:to>
                                    </p:set>
                                    <p:animEffect transition="in" filter="randombar(horizontal)">
                                      <p:cBhvr>
                                        <p:cTn id="113" dur="500"/>
                                        <p:tgtEl>
                                          <p:spTgt spid="71"/>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67"/>
                                        </p:tgtEl>
                                        <p:attrNameLst>
                                          <p:attrName>style.visibility</p:attrName>
                                        </p:attrNameLst>
                                      </p:cBhvr>
                                      <p:to>
                                        <p:strVal val="visible"/>
                                      </p:to>
                                    </p:set>
                                    <p:animEffect transition="in" filter="randombar(horizontal)">
                                      <p:cBhvr>
                                        <p:cTn id="116" dur="500"/>
                                        <p:tgtEl>
                                          <p:spTgt spid="67"/>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randombar(horizontal)">
                                      <p:cBhvr>
                                        <p:cTn id="119" dur="500"/>
                                        <p:tgtEl>
                                          <p:spTgt spid="65"/>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randombar(horizontal)">
                                      <p:cBhvr>
                                        <p:cTn id="122" dur="500"/>
                                        <p:tgtEl>
                                          <p:spTgt spid="28"/>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randombar(horizontal)">
                                      <p:cBhvr>
                                        <p:cTn id="125" dur="500"/>
                                        <p:tgtEl>
                                          <p:spTgt spid="29"/>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randombar(horizontal)">
                                      <p:cBhvr>
                                        <p:cTn id="128" dur="500"/>
                                        <p:tgtEl>
                                          <p:spTgt spid="30"/>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31"/>
                                        </p:tgtEl>
                                        <p:attrNameLst>
                                          <p:attrName>style.visibility</p:attrName>
                                        </p:attrNameLst>
                                      </p:cBhvr>
                                      <p:to>
                                        <p:strVal val="visible"/>
                                      </p:to>
                                    </p:set>
                                    <p:animEffect transition="in" filter="wipe(left)">
                                      <p:cBhvr>
                                        <p:cTn id="133" dur="500"/>
                                        <p:tgtEl>
                                          <p:spTgt spid="3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35"/>
                                        </p:tgtEl>
                                        <p:attrNameLst>
                                          <p:attrName>style.visibility</p:attrName>
                                        </p:attrNameLst>
                                      </p:cBhvr>
                                      <p:to>
                                        <p:strVal val="visible"/>
                                      </p:to>
                                    </p:set>
                                    <p:animEffect transition="in" filter="wipe(left)">
                                      <p:cBhvr>
                                        <p:cTn id="138" dur="500"/>
                                        <p:tgtEl>
                                          <p:spTgt spid="35"/>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wipe(left)">
                                      <p:cBhvr>
                                        <p:cTn id="143" dur="500"/>
                                        <p:tgtEl>
                                          <p:spTgt spid="36"/>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37"/>
                                        </p:tgtEl>
                                        <p:attrNameLst>
                                          <p:attrName>style.visibility</p:attrName>
                                        </p:attrNameLst>
                                      </p:cBhvr>
                                      <p:to>
                                        <p:strVal val="visible"/>
                                      </p:to>
                                    </p:set>
                                    <p:animEffect transition="in" filter="wipe(left)">
                                      <p:cBhvr>
                                        <p:cTn id="148" dur="500"/>
                                        <p:tgtEl>
                                          <p:spTgt spid="37"/>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32"/>
                                        </p:tgtEl>
                                        <p:attrNameLst>
                                          <p:attrName>style.visibility</p:attrName>
                                        </p:attrNameLst>
                                      </p:cBhvr>
                                      <p:to>
                                        <p:strVal val="visible"/>
                                      </p:to>
                                    </p:set>
                                    <p:animEffect transition="in" filter="wipe(left)">
                                      <p:cBhvr>
                                        <p:cTn id="153" dur="500"/>
                                        <p:tgtEl>
                                          <p:spTgt spid="32"/>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wipe(left)">
                                      <p:cBhvr>
                                        <p:cTn id="158" dur="500"/>
                                        <p:tgtEl>
                                          <p:spTgt spid="33"/>
                                        </p:tgtEl>
                                      </p:cBhvr>
                                    </p:animEffect>
                                  </p:childTnLst>
                                </p:cTn>
                              </p:par>
                            </p:childTnLst>
                          </p:cTn>
                        </p:par>
                      </p:childTnLst>
                    </p:cTn>
                  </p:par>
                  <p:par>
                    <p:cTn id="159" fill="hold">
                      <p:stCondLst>
                        <p:cond delay="indefinite"/>
                      </p:stCondLst>
                      <p:childTnLst>
                        <p:par>
                          <p:cTn id="160" fill="hold">
                            <p:stCondLst>
                              <p:cond delay="0"/>
                            </p:stCondLst>
                            <p:childTnLst>
                              <p:par>
                                <p:cTn id="161" presetID="42" presetClass="path" presetSubtype="0" accel="50000" decel="50000" fill="hold" nodeType="clickEffect">
                                  <p:stCondLst>
                                    <p:cond delay="0"/>
                                  </p:stCondLst>
                                  <p:childTnLst>
                                    <p:animMotion origin="layout" path="M -2.29167E-6 3.33333E-6 L 0.33373 -0.45533 " pathEditMode="relative" rAng="0" ptsTypes="AA">
                                      <p:cBhvr>
                                        <p:cTn id="162" dur="2000" fill="hold"/>
                                        <p:tgtEl>
                                          <p:spTgt spid="56"/>
                                        </p:tgtEl>
                                        <p:attrNameLst>
                                          <p:attrName>ppt_x</p:attrName>
                                          <p:attrName>ppt_y</p:attrName>
                                        </p:attrNameLst>
                                      </p:cBhvr>
                                      <p:rCtr x="16680" y="-22778"/>
                                    </p:animMotion>
                                  </p:childTnLst>
                                </p:cTn>
                              </p:par>
                            </p:childTnLst>
                          </p:cTn>
                        </p:par>
                      </p:childTnLst>
                    </p:cTn>
                  </p:par>
                  <p:par>
                    <p:cTn id="163" fill="hold">
                      <p:stCondLst>
                        <p:cond delay="indefinite"/>
                      </p:stCondLst>
                      <p:childTnLst>
                        <p:par>
                          <p:cTn id="164" fill="hold">
                            <p:stCondLst>
                              <p:cond delay="0"/>
                            </p:stCondLst>
                            <p:childTnLst>
                              <p:par>
                                <p:cTn id="165" presetID="42" presetClass="exit" presetSubtype="0" fill="hold" nodeType="clickEffect">
                                  <p:stCondLst>
                                    <p:cond delay="0"/>
                                  </p:stCondLst>
                                  <p:childTnLst>
                                    <p:animEffect transition="out" filter="fade">
                                      <p:cBhvr>
                                        <p:cTn id="166" dur="500"/>
                                        <p:tgtEl>
                                          <p:spTgt spid="56"/>
                                        </p:tgtEl>
                                      </p:cBhvr>
                                    </p:animEffect>
                                    <p:anim calcmode="lin" valueType="num">
                                      <p:cBhvr>
                                        <p:cTn id="167" dur="500"/>
                                        <p:tgtEl>
                                          <p:spTgt spid="56"/>
                                        </p:tgtEl>
                                        <p:attrNameLst>
                                          <p:attrName>ppt_x</p:attrName>
                                        </p:attrNameLst>
                                      </p:cBhvr>
                                      <p:tavLst>
                                        <p:tav tm="0">
                                          <p:val>
                                            <p:strVal val="ppt_x"/>
                                          </p:val>
                                        </p:tav>
                                        <p:tav tm="100000">
                                          <p:val>
                                            <p:strVal val="ppt_x"/>
                                          </p:val>
                                        </p:tav>
                                      </p:tavLst>
                                    </p:anim>
                                    <p:anim calcmode="lin" valueType="num">
                                      <p:cBhvr>
                                        <p:cTn id="168" dur="500"/>
                                        <p:tgtEl>
                                          <p:spTgt spid="56"/>
                                        </p:tgtEl>
                                        <p:attrNameLst>
                                          <p:attrName>ppt_y</p:attrName>
                                        </p:attrNameLst>
                                      </p:cBhvr>
                                      <p:tavLst>
                                        <p:tav tm="0">
                                          <p:val>
                                            <p:strVal val="ppt_y"/>
                                          </p:val>
                                        </p:tav>
                                        <p:tav tm="100000">
                                          <p:val>
                                            <p:strVal val="ppt_y+.1"/>
                                          </p:val>
                                        </p:tav>
                                      </p:tavLst>
                                    </p:anim>
                                    <p:set>
                                      <p:cBhvr>
                                        <p:cTn id="169" dur="1" fill="hold">
                                          <p:stCondLst>
                                            <p:cond delay="499"/>
                                          </p:stCondLst>
                                        </p:cTn>
                                        <p:tgtEl>
                                          <p:spTgt spid="56"/>
                                        </p:tgtEl>
                                        <p:attrNameLst>
                                          <p:attrName>style.visibility</p:attrName>
                                        </p:attrNameLst>
                                      </p:cBhvr>
                                      <p:to>
                                        <p:strVal val="hidden"/>
                                      </p:to>
                                    </p:set>
                                  </p:childTnLst>
                                </p:cTn>
                              </p:par>
                            </p:childTnLst>
                          </p:cTn>
                        </p:par>
                        <p:par>
                          <p:cTn id="170" fill="hold">
                            <p:stCondLst>
                              <p:cond delay="500"/>
                            </p:stCondLst>
                            <p:childTnLst>
                              <p:par>
                                <p:cTn id="171" presetID="14" presetClass="entr" presetSubtype="10" fill="hold" grpId="0" nodeType="afterEffect">
                                  <p:stCondLst>
                                    <p:cond delay="0"/>
                                  </p:stCondLst>
                                  <p:childTnLst>
                                    <p:set>
                                      <p:cBhvr>
                                        <p:cTn id="172" dur="1" fill="hold">
                                          <p:stCondLst>
                                            <p:cond delay="0"/>
                                          </p:stCondLst>
                                        </p:cTn>
                                        <p:tgtEl>
                                          <p:spTgt spid="40"/>
                                        </p:tgtEl>
                                        <p:attrNameLst>
                                          <p:attrName>style.visibility</p:attrName>
                                        </p:attrNameLst>
                                      </p:cBhvr>
                                      <p:to>
                                        <p:strVal val="visible"/>
                                      </p:to>
                                    </p:set>
                                    <p:animEffect transition="in" filter="randombar(horizontal)">
                                      <p:cBhvr>
                                        <p:cTn id="173" dur="500"/>
                                        <p:tgtEl>
                                          <p:spTgt spid="40"/>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34"/>
                                        </p:tgtEl>
                                        <p:attrNameLst>
                                          <p:attrName>style.visibility</p:attrName>
                                        </p:attrNameLst>
                                      </p:cBhvr>
                                      <p:to>
                                        <p:strVal val="visible"/>
                                      </p:to>
                                    </p:set>
                                    <p:animEffect transition="in" filter="wipe(left)">
                                      <p:cBhvr>
                                        <p:cTn id="178" dur="500"/>
                                        <p:tgtEl>
                                          <p:spTgt spid="3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8" fill="hold" grpId="0" nodeType="clickEffect">
                                  <p:stCondLst>
                                    <p:cond delay="0"/>
                                  </p:stCondLst>
                                  <p:childTnLst>
                                    <p:set>
                                      <p:cBhvr>
                                        <p:cTn id="182" dur="1" fill="hold">
                                          <p:stCondLst>
                                            <p:cond delay="0"/>
                                          </p:stCondLst>
                                        </p:cTn>
                                        <p:tgtEl>
                                          <p:spTgt spid="38"/>
                                        </p:tgtEl>
                                        <p:attrNameLst>
                                          <p:attrName>style.visibility</p:attrName>
                                        </p:attrNameLst>
                                      </p:cBhvr>
                                      <p:to>
                                        <p:strVal val="visible"/>
                                      </p:to>
                                    </p:set>
                                    <p:animEffect transition="in" filter="wipe(left)">
                                      <p:cBhvr>
                                        <p:cTn id="183" dur="500"/>
                                        <p:tgtEl>
                                          <p:spTgt spid="38"/>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8" fill="hold" grpId="0" nodeType="click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wipe(left)">
                                      <p:cBhvr>
                                        <p:cTn id="188" dur="500"/>
                                        <p:tgtEl>
                                          <p:spTgt spid="39"/>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nodeType="clickEffect">
                                  <p:stCondLst>
                                    <p:cond delay="0"/>
                                  </p:stCondLst>
                                  <p:childTnLst>
                                    <p:set>
                                      <p:cBhvr>
                                        <p:cTn id="192" dur="1" fill="hold">
                                          <p:stCondLst>
                                            <p:cond delay="0"/>
                                          </p:stCondLst>
                                        </p:cTn>
                                        <p:tgtEl>
                                          <p:spTgt spid="63"/>
                                        </p:tgtEl>
                                        <p:attrNameLst>
                                          <p:attrName>style.visibility</p:attrName>
                                        </p:attrNameLst>
                                      </p:cBhvr>
                                      <p:to>
                                        <p:strVal val="visible"/>
                                      </p:to>
                                    </p:set>
                                    <p:animEffect transition="in" filter="wipe(left)">
                                      <p:cBhvr>
                                        <p:cTn id="193" dur="500"/>
                                        <p:tgtEl>
                                          <p:spTgt spid="63"/>
                                        </p:tgtEl>
                                      </p:cBhvr>
                                    </p:animEffect>
                                  </p:childTnLst>
                                </p:cTn>
                              </p:par>
                            </p:childTnLst>
                          </p:cTn>
                        </p:par>
                      </p:childTnLst>
                    </p:cTn>
                  </p:par>
                  <p:par>
                    <p:cTn id="194" fill="hold">
                      <p:stCondLst>
                        <p:cond delay="indefinite"/>
                      </p:stCondLst>
                      <p:childTnLst>
                        <p:par>
                          <p:cTn id="195" fill="hold">
                            <p:stCondLst>
                              <p:cond delay="0"/>
                            </p:stCondLst>
                            <p:childTnLst>
                              <p:par>
                                <p:cTn id="196" presetID="14" presetClass="entr" presetSubtype="10" fill="hold" grpId="0" nodeType="clickEffect">
                                  <p:stCondLst>
                                    <p:cond delay="0"/>
                                  </p:stCondLst>
                                  <p:childTnLst>
                                    <p:set>
                                      <p:cBhvr>
                                        <p:cTn id="197" dur="1" fill="hold">
                                          <p:stCondLst>
                                            <p:cond delay="0"/>
                                          </p:stCondLst>
                                        </p:cTn>
                                        <p:tgtEl>
                                          <p:spTgt spid="45"/>
                                        </p:tgtEl>
                                        <p:attrNameLst>
                                          <p:attrName>style.visibility</p:attrName>
                                        </p:attrNameLst>
                                      </p:cBhvr>
                                      <p:to>
                                        <p:strVal val="visible"/>
                                      </p:to>
                                    </p:set>
                                    <p:animEffect transition="in" filter="randombar(horizontal)">
                                      <p:cBhvr>
                                        <p:cTn id="198" dur="500"/>
                                        <p:tgtEl>
                                          <p:spTgt spid="45"/>
                                        </p:tgtEl>
                                      </p:cBhvr>
                                    </p:animEffect>
                                  </p:childTnLst>
                                </p:cTn>
                              </p:par>
                              <p:par>
                                <p:cTn id="199" presetID="14" presetClass="entr" presetSubtype="10" fill="hold" grpId="0" nodeType="withEffect">
                                  <p:stCondLst>
                                    <p:cond delay="0"/>
                                  </p:stCondLst>
                                  <p:childTnLst>
                                    <p:set>
                                      <p:cBhvr>
                                        <p:cTn id="200" dur="1" fill="hold">
                                          <p:stCondLst>
                                            <p:cond delay="0"/>
                                          </p:stCondLst>
                                        </p:cTn>
                                        <p:tgtEl>
                                          <p:spTgt spid="46"/>
                                        </p:tgtEl>
                                        <p:attrNameLst>
                                          <p:attrName>style.visibility</p:attrName>
                                        </p:attrNameLst>
                                      </p:cBhvr>
                                      <p:to>
                                        <p:strVal val="visible"/>
                                      </p:to>
                                    </p:set>
                                    <p:animEffect transition="in" filter="randombar(horizontal)">
                                      <p:cBhvr>
                                        <p:cTn id="201" dur="500"/>
                                        <p:tgtEl>
                                          <p:spTgt spid="46"/>
                                        </p:tgtEl>
                                      </p:cBhvr>
                                    </p:animEffect>
                                  </p:childTnLst>
                                </p:cTn>
                              </p:par>
                              <p:par>
                                <p:cTn id="202" presetID="14" presetClass="entr" presetSubtype="10" fill="hold" grpId="0" nodeType="withEffect">
                                  <p:stCondLst>
                                    <p:cond delay="0"/>
                                  </p:stCondLst>
                                  <p:childTnLst>
                                    <p:set>
                                      <p:cBhvr>
                                        <p:cTn id="203" dur="1" fill="hold">
                                          <p:stCondLst>
                                            <p:cond delay="0"/>
                                          </p:stCondLst>
                                        </p:cTn>
                                        <p:tgtEl>
                                          <p:spTgt spid="47"/>
                                        </p:tgtEl>
                                        <p:attrNameLst>
                                          <p:attrName>style.visibility</p:attrName>
                                        </p:attrNameLst>
                                      </p:cBhvr>
                                      <p:to>
                                        <p:strVal val="visible"/>
                                      </p:to>
                                    </p:set>
                                    <p:animEffect transition="in" filter="randombar(horizontal)">
                                      <p:cBhvr>
                                        <p:cTn id="204" dur="500"/>
                                        <p:tgtEl>
                                          <p:spTgt spid="47"/>
                                        </p:tgtEl>
                                      </p:cBhvr>
                                    </p:animEffect>
                                  </p:childTnLst>
                                </p:cTn>
                              </p:par>
                              <p:par>
                                <p:cTn id="205" presetID="14" presetClass="entr" presetSubtype="10" fill="hold" grpId="0" nodeType="withEffect">
                                  <p:stCondLst>
                                    <p:cond delay="0"/>
                                  </p:stCondLst>
                                  <p:childTnLst>
                                    <p:set>
                                      <p:cBhvr>
                                        <p:cTn id="206" dur="1" fill="hold">
                                          <p:stCondLst>
                                            <p:cond delay="0"/>
                                          </p:stCondLst>
                                        </p:cTn>
                                        <p:tgtEl>
                                          <p:spTgt spid="73"/>
                                        </p:tgtEl>
                                        <p:attrNameLst>
                                          <p:attrName>style.visibility</p:attrName>
                                        </p:attrNameLst>
                                      </p:cBhvr>
                                      <p:to>
                                        <p:strVal val="visible"/>
                                      </p:to>
                                    </p:set>
                                    <p:animEffect transition="in" filter="randombar(horizontal)">
                                      <p:cBhvr>
                                        <p:cTn id="207" dur="500"/>
                                        <p:tgtEl>
                                          <p:spTgt spid="73"/>
                                        </p:tgtEl>
                                      </p:cBhvr>
                                    </p:animEffect>
                                  </p:childTnLst>
                                </p:cTn>
                              </p:par>
                              <p:par>
                                <p:cTn id="208" presetID="14" presetClass="entr" presetSubtype="10" fill="hold" grpId="0" nodeType="withEffect">
                                  <p:stCondLst>
                                    <p:cond delay="0"/>
                                  </p:stCondLst>
                                  <p:childTnLst>
                                    <p:set>
                                      <p:cBhvr>
                                        <p:cTn id="209" dur="1" fill="hold">
                                          <p:stCondLst>
                                            <p:cond delay="0"/>
                                          </p:stCondLst>
                                        </p:cTn>
                                        <p:tgtEl>
                                          <p:spTgt spid="75"/>
                                        </p:tgtEl>
                                        <p:attrNameLst>
                                          <p:attrName>style.visibility</p:attrName>
                                        </p:attrNameLst>
                                      </p:cBhvr>
                                      <p:to>
                                        <p:strVal val="visible"/>
                                      </p:to>
                                    </p:set>
                                    <p:animEffect transition="in" filter="randombar(horizontal)">
                                      <p:cBhvr>
                                        <p:cTn id="210" dur="500"/>
                                        <p:tgtEl>
                                          <p:spTgt spid="75"/>
                                        </p:tgtEl>
                                      </p:cBhvr>
                                    </p:animEffect>
                                  </p:childTnLst>
                                </p:cTn>
                              </p:par>
                              <p:par>
                                <p:cTn id="211" presetID="14" presetClass="entr" presetSubtype="10" fill="hold" grpId="0" nodeType="withEffect">
                                  <p:stCondLst>
                                    <p:cond delay="0"/>
                                  </p:stCondLst>
                                  <p:childTnLst>
                                    <p:set>
                                      <p:cBhvr>
                                        <p:cTn id="212" dur="1" fill="hold">
                                          <p:stCondLst>
                                            <p:cond delay="0"/>
                                          </p:stCondLst>
                                        </p:cTn>
                                        <p:tgtEl>
                                          <p:spTgt spid="77"/>
                                        </p:tgtEl>
                                        <p:attrNameLst>
                                          <p:attrName>style.visibility</p:attrName>
                                        </p:attrNameLst>
                                      </p:cBhvr>
                                      <p:to>
                                        <p:strVal val="visible"/>
                                      </p:to>
                                    </p:set>
                                    <p:animEffect transition="in" filter="randombar(horizontal)">
                                      <p:cBhvr>
                                        <p:cTn id="213" dur="500"/>
                                        <p:tgtEl>
                                          <p:spTgt spid="77"/>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8" fill="hold" grpId="0" nodeType="clickEffect">
                                  <p:stCondLst>
                                    <p:cond delay="0"/>
                                  </p:stCondLst>
                                  <p:childTnLst>
                                    <p:set>
                                      <p:cBhvr>
                                        <p:cTn id="217" dur="1" fill="hold">
                                          <p:stCondLst>
                                            <p:cond delay="0"/>
                                          </p:stCondLst>
                                        </p:cTn>
                                        <p:tgtEl>
                                          <p:spTgt spid="50"/>
                                        </p:tgtEl>
                                        <p:attrNameLst>
                                          <p:attrName>style.visibility</p:attrName>
                                        </p:attrNameLst>
                                      </p:cBhvr>
                                      <p:to>
                                        <p:strVal val="visible"/>
                                      </p:to>
                                    </p:set>
                                    <p:animEffect transition="in" filter="wipe(left)">
                                      <p:cBhvr>
                                        <p:cTn id="218" dur="500"/>
                                        <p:tgtEl>
                                          <p:spTgt spid="50"/>
                                        </p:tgtEl>
                                      </p:cBhvr>
                                    </p:animEffect>
                                  </p:childTnLst>
                                </p:cTn>
                              </p:par>
                            </p:childTnLst>
                          </p:cTn>
                        </p:par>
                      </p:childTnLst>
                    </p:cTn>
                  </p:par>
                  <p:par>
                    <p:cTn id="219" fill="hold">
                      <p:stCondLst>
                        <p:cond delay="indefinite"/>
                      </p:stCondLst>
                      <p:childTnLst>
                        <p:par>
                          <p:cTn id="220" fill="hold">
                            <p:stCondLst>
                              <p:cond delay="0"/>
                            </p:stCondLst>
                            <p:childTnLst>
                              <p:par>
                                <p:cTn id="221" presetID="42" presetClass="path" presetSubtype="0" accel="50000" decel="50000" fill="hold" nodeType="clickEffect">
                                  <p:stCondLst>
                                    <p:cond delay="0"/>
                                  </p:stCondLst>
                                  <p:childTnLst>
                                    <p:animMotion origin="layout" path="M -3.95833E-6 4.07407E-6 L -0.3177 -0.46922 " pathEditMode="relative" rAng="0" ptsTypes="AA">
                                      <p:cBhvr>
                                        <p:cTn id="222" dur="2000" fill="hold"/>
                                        <p:tgtEl>
                                          <p:spTgt spid="58"/>
                                        </p:tgtEl>
                                        <p:attrNameLst>
                                          <p:attrName>ppt_x</p:attrName>
                                          <p:attrName>ppt_y</p:attrName>
                                        </p:attrNameLst>
                                      </p:cBhvr>
                                      <p:rCtr x="-15885" y="-23472"/>
                                    </p:animMotion>
                                  </p:childTnLst>
                                </p:cTn>
                              </p:par>
                            </p:childTnLst>
                          </p:cTn>
                        </p:par>
                      </p:childTnLst>
                    </p:cTn>
                  </p:par>
                  <p:par>
                    <p:cTn id="223" fill="hold">
                      <p:stCondLst>
                        <p:cond delay="indefinite"/>
                      </p:stCondLst>
                      <p:childTnLst>
                        <p:par>
                          <p:cTn id="224" fill="hold">
                            <p:stCondLst>
                              <p:cond delay="0"/>
                            </p:stCondLst>
                            <p:childTnLst>
                              <p:par>
                                <p:cTn id="225" presetID="42" presetClass="exit" presetSubtype="0" fill="hold" nodeType="clickEffect">
                                  <p:stCondLst>
                                    <p:cond delay="0"/>
                                  </p:stCondLst>
                                  <p:childTnLst>
                                    <p:animEffect transition="out" filter="fade">
                                      <p:cBhvr>
                                        <p:cTn id="226" dur="1000"/>
                                        <p:tgtEl>
                                          <p:spTgt spid="58"/>
                                        </p:tgtEl>
                                      </p:cBhvr>
                                    </p:animEffect>
                                    <p:anim calcmode="lin" valueType="num">
                                      <p:cBhvr>
                                        <p:cTn id="227" dur="1000"/>
                                        <p:tgtEl>
                                          <p:spTgt spid="58"/>
                                        </p:tgtEl>
                                        <p:attrNameLst>
                                          <p:attrName>ppt_x</p:attrName>
                                        </p:attrNameLst>
                                      </p:cBhvr>
                                      <p:tavLst>
                                        <p:tav tm="0">
                                          <p:val>
                                            <p:strVal val="ppt_x"/>
                                          </p:val>
                                        </p:tav>
                                        <p:tav tm="100000">
                                          <p:val>
                                            <p:strVal val="ppt_x"/>
                                          </p:val>
                                        </p:tav>
                                      </p:tavLst>
                                    </p:anim>
                                    <p:anim calcmode="lin" valueType="num">
                                      <p:cBhvr>
                                        <p:cTn id="228" dur="1000"/>
                                        <p:tgtEl>
                                          <p:spTgt spid="58"/>
                                        </p:tgtEl>
                                        <p:attrNameLst>
                                          <p:attrName>ppt_y</p:attrName>
                                        </p:attrNameLst>
                                      </p:cBhvr>
                                      <p:tavLst>
                                        <p:tav tm="0">
                                          <p:val>
                                            <p:strVal val="ppt_y"/>
                                          </p:val>
                                        </p:tav>
                                        <p:tav tm="100000">
                                          <p:val>
                                            <p:strVal val="ppt_y+.1"/>
                                          </p:val>
                                        </p:tav>
                                      </p:tavLst>
                                    </p:anim>
                                    <p:set>
                                      <p:cBhvr>
                                        <p:cTn id="229" dur="1" fill="hold">
                                          <p:stCondLst>
                                            <p:cond delay="999"/>
                                          </p:stCondLst>
                                        </p:cTn>
                                        <p:tgtEl>
                                          <p:spTgt spid="58"/>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22" presetClass="entr" presetSubtype="8" fill="hold" grpId="0" nodeType="clickEffect">
                                  <p:stCondLst>
                                    <p:cond delay="0"/>
                                  </p:stCondLst>
                                  <p:childTnLst>
                                    <p:set>
                                      <p:cBhvr>
                                        <p:cTn id="233" dur="1" fill="hold">
                                          <p:stCondLst>
                                            <p:cond delay="0"/>
                                          </p:stCondLst>
                                        </p:cTn>
                                        <p:tgtEl>
                                          <p:spTgt spid="51"/>
                                        </p:tgtEl>
                                        <p:attrNameLst>
                                          <p:attrName>style.visibility</p:attrName>
                                        </p:attrNameLst>
                                      </p:cBhvr>
                                      <p:to>
                                        <p:strVal val="visible"/>
                                      </p:to>
                                    </p:set>
                                    <p:animEffect transition="in" filter="wipe(left)">
                                      <p:cBhvr>
                                        <p:cTn id="234" dur="500"/>
                                        <p:tgtEl>
                                          <p:spTgt spid="5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8" fill="hold" grpId="0" nodeType="clickEffect">
                                  <p:stCondLst>
                                    <p:cond delay="0"/>
                                  </p:stCondLst>
                                  <p:childTnLst>
                                    <p:set>
                                      <p:cBhvr>
                                        <p:cTn id="238" dur="1" fill="hold">
                                          <p:stCondLst>
                                            <p:cond delay="0"/>
                                          </p:stCondLst>
                                        </p:cTn>
                                        <p:tgtEl>
                                          <p:spTgt spid="52"/>
                                        </p:tgtEl>
                                        <p:attrNameLst>
                                          <p:attrName>style.visibility</p:attrName>
                                        </p:attrNameLst>
                                      </p:cBhvr>
                                      <p:to>
                                        <p:strVal val="visible"/>
                                      </p:to>
                                    </p:set>
                                    <p:animEffect transition="in" filter="wipe(left)">
                                      <p:cBhvr>
                                        <p:cTn id="239" dur="500"/>
                                        <p:tgtEl>
                                          <p:spTgt spid="52"/>
                                        </p:tgtEl>
                                      </p:cBhvr>
                                    </p:animEffect>
                                  </p:childTnLst>
                                </p:cTn>
                              </p:par>
                            </p:childTnLst>
                          </p:cTn>
                        </p:par>
                      </p:childTnLst>
                    </p:cTn>
                  </p:par>
                  <p:par>
                    <p:cTn id="240" fill="hold">
                      <p:stCondLst>
                        <p:cond delay="indefinite"/>
                      </p:stCondLst>
                      <p:childTnLst>
                        <p:par>
                          <p:cTn id="241" fill="hold">
                            <p:stCondLst>
                              <p:cond delay="0"/>
                            </p:stCondLst>
                            <p:childTnLst>
                              <p:par>
                                <p:cTn id="242" presetID="22" presetClass="entr" presetSubtype="8" fill="hold" nodeType="clickEffect">
                                  <p:stCondLst>
                                    <p:cond delay="0"/>
                                  </p:stCondLst>
                                  <p:childTnLst>
                                    <p:set>
                                      <p:cBhvr>
                                        <p:cTn id="243" dur="1" fill="hold">
                                          <p:stCondLst>
                                            <p:cond delay="0"/>
                                          </p:stCondLst>
                                        </p:cTn>
                                        <p:tgtEl>
                                          <p:spTgt spid="79"/>
                                        </p:tgtEl>
                                        <p:attrNameLst>
                                          <p:attrName>style.visibility</p:attrName>
                                        </p:attrNameLst>
                                      </p:cBhvr>
                                      <p:to>
                                        <p:strVal val="visible"/>
                                      </p:to>
                                    </p:set>
                                    <p:animEffect transition="in" filter="wipe(left)">
                                      <p:cBhvr>
                                        <p:cTn id="24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77" grpId="0" animBg="1"/>
      <p:bldP spid="69" grpId="0" animBg="1"/>
      <p:bldP spid="71" grpId="0" animBg="1"/>
      <p:bldP spid="67" grpId="0" animBg="1"/>
      <p:bldP spid="65" grpId="0" animBg="1"/>
      <p:bldP spid="2" grpId="0" animBg="1"/>
      <p:bldP spid="3" grpId="0"/>
      <p:bldP spid="4" grpId="0"/>
      <p:bldP spid="5" grpId="0"/>
      <p:bldP spid="8" grpId="0"/>
      <p:bldP spid="9" grpId="0" animBg="1"/>
      <p:bldP spid="10" grpId="0"/>
      <p:bldP spid="11" grpId="0"/>
      <p:bldP spid="14" grpId="0"/>
      <p:bldP spid="15" grpId="0" animBg="1"/>
      <p:bldP spid="17" grpId="0" animBg="1"/>
      <p:bldP spid="18" grpId="0" animBg="1"/>
      <p:bldP spid="19" grpId="0"/>
      <p:bldP spid="24" grpId="0" animBg="1"/>
      <p:bldP spid="25" grpId="0"/>
      <p:bldP spid="26" grpId="0" animBg="1"/>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animBg="1"/>
      <p:bldP spid="45" grpId="0"/>
      <p:bldP spid="46" grpId="0"/>
      <p:bldP spid="47" grpId="0"/>
      <p:bldP spid="50"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20345" y="102870"/>
            <a:ext cx="11764010" cy="521970"/>
          </a:xfrm>
          <a:prstGeom prst="rect">
            <a:avLst/>
          </a:prstGeom>
          <a:solidFill>
            <a:schemeClr val="accent2">
              <a:lumMod val="60000"/>
              <a:lumOff val="40000"/>
            </a:schemeClr>
          </a:solidFill>
        </p:spPr>
        <p:txBody>
          <a:bodyPr wrap="square" rtlCol="0">
            <a:spAutoFit/>
          </a:bodyPr>
          <a:lstStyle/>
          <a:p>
            <a:pPr algn="l"/>
            <a:r>
              <a:rPr lang="zh-CN" altLang="en-US" sz="2800" b="1" dirty="0">
                <a:latin typeface="江西拙楷" panose="02010600040101010101" charset="-122"/>
                <a:ea typeface="江西拙楷" panose="02010600040101010101" charset="-122"/>
                <a:cs typeface="江西拙楷" panose="02010600040101010101" charset="-122"/>
              </a:rPr>
              <a:t>扩张之路                      </a:t>
            </a:r>
            <a:r>
              <a:rPr lang="zh-CN" altLang="en-US" sz="2800" b="1" dirty="0">
                <a:latin typeface="江西拙楷" panose="02010600040101010101" charset="-122"/>
                <a:ea typeface="江西拙楷" panose="02010600040101010101" charset="-122"/>
                <a:cs typeface="江西拙楷" panose="02010600040101010101" charset="-122"/>
                <a:sym typeface="+mn-ea"/>
              </a:rPr>
              <a:t>共和政体独特优势</a:t>
            </a:r>
            <a:r>
              <a:rPr lang="zh-CN" altLang="en-US" sz="2800" b="1" dirty="0">
                <a:latin typeface="江西拙楷" panose="02010600040101010101" charset="-122"/>
                <a:ea typeface="江西拙楷" panose="02010600040101010101" charset="-122"/>
                <a:cs typeface="江西拙楷" panose="02010600040101010101" charset="-122"/>
              </a:rPr>
              <a:t>              </a:t>
            </a:r>
            <a:endParaRPr lang="zh-CN" altLang="en-US" sz="2800" b="1" dirty="0">
              <a:latin typeface="江西拙楷" panose="02010600040101010101" charset="-122"/>
              <a:ea typeface="江西拙楷" panose="02010600040101010101" charset="-122"/>
              <a:cs typeface="江西拙楷" panose="02010600040101010101" charset="-122"/>
            </a:endParaRPr>
          </a:p>
        </p:txBody>
      </p:sp>
      <p:sp>
        <p:nvSpPr>
          <p:cNvPr id="2" name="矩形 1"/>
          <p:cNvSpPr/>
          <p:nvPr/>
        </p:nvSpPr>
        <p:spPr>
          <a:xfrm>
            <a:off x="220293" y="102637"/>
            <a:ext cx="11763858" cy="663406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371475" y="2821940"/>
            <a:ext cx="1172845" cy="645160"/>
          </a:xfrm>
          <a:prstGeom prst="rect">
            <a:avLst/>
          </a:prstGeom>
          <a:solidFill>
            <a:schemeClr val="accent4">
              <a:lumMod val="40000"/>
              <a:lumOff val="60000"/>
            </a:schemeClr>
          </a:solidFill>
          <a:ln>
            <a:noFill/>
          </a:ln>
        </p:spPr>
        <p:txBody>
          <a:bodyPr wrap="square" rtlCol="0">
            <a:spAutoFit/>
          </a:bodyPr>
          <a:lstStyle/>
          <a:p>
            <a:pPr>
              <a:lnSpc>
                <a:spcPct val="150000"/>
              </a:lnSpc>
            </a:pPr>
            <a:r>
              <a:rPr lang="zh-CN" altLang="en-US" sz="2400" dirty="0">
                <a:solidFill>
                  <a:prstClr val="black"/>
                </a:solidFill>
                <a:latin typeface="江西拙楷" panose="02010600040101010101" charset="-122"/>
                <a:ea typeface="江西拙楷" panose="02010600040101010101" charset="-122"/>
              </a:rPr>
              <a:t>元老院</a:t>
            </a:r>
            <a:endParaRPr lang="zh-CN" altLang="en-US" sz="2400" dirty="0">
              <a:solidFill>
                <a:prstClr val="black"/>
              </a:solidFill>
              <a:latin typeface="江西拙楷" panose="02010600040101010101" charset="-122"/>
              <a:ea typeface="江西拙楷" panose="02010600040101010101" charset="-122"/>
            </a:endParaRPr>
          </a:p>
        </p:txBody>
      </p:sp>
      <p:sp>
        <p:nvSpPr>
          <p:cNvPr id="4" name="文本框 3"/>
          <p:cNvSpPr txBox="1"/>
          <p:nvPr/>
        </p:nvSpPr>
        <p:spPr>
          <a:xfrm>
            <a:off x="4261485" y="2760980"/>
            <a:ext cx="1570990" cy="645160"/>
          </a:xfrm>
          <a:prstGeom prst="rect">
            <a:avLst/>
          </a:prstGeom>
          <a:solidFill>
            <a:schemeClr val="accent4">
              <a:lumMod val="40000"/>
              <a:lumOff val="60000"/>
            </a:schemeClr>
          </a:solidFill>
          <a:ln>
            <a:noFill/>
          </a:ln>
        </p:spPr>
        <p:txBody>
          <a:bodyPr wrap="square" rtlCol="0">
            <a:spAutoFit/>
          </a:bodyPr>
          <a:p>
            <a:pPr>
              <a:lnSpc>
                <a:spcPct val="150000"/>
              </a:lnSpc>
            </a:pPr>
            <a:r>
              <a:rPr lang="en-US" altLang="zh-CN" sz="2400" dirty="0">
                <a:solidFill>
                  <a:prstClr val="black"/>
                </a:solidFill>
                <a:latin typeface="江西拙楷" panose="02010600040101010101" charset="-122"/>
                <a:ea typeface="江西拙楷" panose="02010600040101010101" charset="-122"/>
                <a:cs typeface="江西拙楷" panose="02010600040101010101" charset="-122"/>
              </a:rPr>
              <a:t> </a:t>
            </a:r>
            <a:r>
              <a:rPr lang="zh-CN" altLang="en-US" sz="2400" dirty="0">
                <a:solidFill>
                  <a:schemeClr val="tx1"/>
                </a:solidFill>
                <a:latin typeface="江西拙楷" panose="02010600040101010101" charset="-122"/>
                <a:ea typeface="江西拙楷" panose="02010600040101010101" charset="-122"/>
                <a:cs typeface="江西拙楷" panose="02010600040101010101" charset="-122"/>
              </a:rPr>
              <a:t>人民</a:t>
            </a:r>
            <a:r>
              <a:rPr lang="zh-CN" altLang="en-US" sz="2400" dirty="0">
                <a:solidFill>
                  <a:schemeClr val="tx1"/>
                </a:solidFill>
                <a:latin typeface="江西拙楷" panose="02010600040101010101" charset="-122"/>
                <a:ea typeface="江西拙楷" panose="02010600040101010101" charset="-122"/>
              </a:rPr>
              <a:t>大会</a:t>
            </a:r>
            <a:endParaRPr lang="zh-CN" altLang="en-US" sz="2400" dirty="0">
              <a:solidFill>
                <a:schemeClr val="tx1"/>
              </a:solidFill>
              <a:latin typeface="江西拙楷" panose="02010600040101010101" charset="-122"/>
              <a:ea typeface="江西拙楷" panose="02010600040101010101" charset="-122"/>
            </a:endParaRPr>
          </a:p>
        </p:txBody>
      </p:sp>
      <p:sp>
        <p:nvSpPr>
          <p:cNvPr id="13" name="等腰三角形 12"/>
          <p:cNvSpPr/>
          <p:nvPr/>
        </p:nvSpPr>
        <p:spPr>
          <a:xfrm>
            <a:off x="1737995" y="1700530"/>
            <a:ext cx="2251710" cy="1365885"/>
          </a:xfrm>
          <a:prstGeom prst="triangle">
            <a:avLst/>
          </a:prstGeom>
          <a:noFill/>
          <a:ln w="155575">
            <a:solidFill>
              <a:srgbClr val="FFE699"/>
            </a:solid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2069465" y="850900"/>
            <a:ext cx="1532255" cy="737235"/>
          </a:xfrm>
          <a:prstGeom prst="rect">
            <a:avLst/>
          </a:prstGeom>
          <a:solidFill>
            <a:schemeClr val="accent4">
              <a:lumMod val="40000"/>
              <a:lumOff val="60000"/>
            </a:schemeClr>
          </a:solidFill>
          <a:ln>
            <a:noFill/>
          </a:ln>
        </p:spPr>
        <p:txBody>
          <a:bodyPr wrap="square" rtlCol="0">
            <a:spAutoFit/>
          </a:bodyPr>
          <a:p>
            <a:pPr>
              <a:lnSpc>
                <a:spcPct val="150000"/>
              </a:lnSpc>
            </a:pPr>
            <a:r>
              <a:rPr lang="en-US" altLang="zh-CN" sz="2800" dirty="0">
                <a:solidFill>
                  <a:schemeClr val="tx1"/>
                </a:solidFill>
                <a:latin typeface="楷体" panose="02010609060101010101" charset="-122"/>
                <a:ea typeface="楷体" panose="02010609060101010101" charset="-122"/>
              </a:rPr>
              <a:t> </a:t>
            </a:r>
            <a:r>
              <a:rPr lang="zh-CN" altLang="en-US" sz="2400" dirty="0">
                <a:solidFill>
                  <a:schemeClr val="tx1"/>
                </a:solidFill>
                <a:latin typeface="江西拙楷" panose="02010600040101010101" charset="-122"/>
                <a:ea typeface="江西拙楷" panose="02010600040101010101" charset="-122"/>
              </a:rPr>
              <a:t>执政官</a:t>
            </a:r>
            <a:endParaRPr lang="zh-CN" altLang="en-US" sz="2400" dirty="0">
              <a:solidFill>
                <a:schemeClr val="tx1"/>
              </a:solidFill>
              <a:latin typeface="江西拙楷" panose="02010600040101010101" charset="-122"/>
              <a:ea typeface="江西拙楷" panose="02010600040101010101" charset="-122"/>
            </a:endParaRPr>
          </a:p>
        </p:txBody>
      </p:sp>
      <p:sp>
        <p:nvSpPr>
          <p:cNvPr id="16" name="文本框 15"/>
          <p:cNvSpPr txBox="1"/>
          <p:nvPr/>
        </p:nvSpPr>
        <p:spPr>
          <a:xfrm>
            <a:off x="1633855" y="2245995"/>
            <a:ext cx="2403475" cy="521970"/>
          </a:xfrm>
          <a:prstGeom prst="rect">
            <a:avLst/>
          </a:prstGeom>
          <a:noFill/>
          <a:ln w="28575">
            <a:noFill/>
          </a:ln>
        </p:spPr>
        <p:txBody>
          <a:bodyPr wrap="square" rtlCol="0">
            <a:spAutoFit/>
          </a:bodyPr>
          <a:p>
            <a:pPr algn="ctr"/>
            <a:r>
              <a:rPr lang="zh-CN" altLang="en-US" sz="2800" b="1">
                <a:latin typeface="江西拙楷" panose="02010600040101010101" charset="-122"/>
                <a:ea typeface="江西拙楷" panose="02010600040101010101" charset="-122"/>
              </a:rPr>
              <a:t>三方制衡</a:t>
            </a:r>
            <a:endParaRPr lang="zh-CN" altLang="en-US" sz="2800" b="1">
              <a:latin typeface="江西拙楷" panose="02010600040101010101" charset="-122"/>
              <a:ea typeface="江西拙楷" panose="02010600040101010101" charset="-122"/>
            </a:endParaRPr>
          </a:p>
        </p:txBody>
      </p:sp>
      <p:sp>
        <p:nvSpPr>
          <p:cNvPr id="14" name="文本框 13"/>
          <p:cNvSpPr txBox="1"/>
          <p:nvPr/>
        </p:nvSpPr>
        <p:spPr>
          <a:xfrm>
            <a:off x="6010275" y="850900"/>
            <a:ext cx="5614035" cy="521970"/>
          </a:xfrm>
          <a:prstGeom prst="rect">
            <a:avLst/>
          </a:prstGeom>
          <a:noFill/>
          <a:ln w="38100">
            <a:solidFill>
              <a:schemeClr val="accent2"/>
            </a:solidFill>
          </a:ln>
        </p:spPr>
        <p:txBody>
          <a:bodyPr wrap="square" rtlCol="0">
            <a:spAutoFit/>
          </a:bodyPr>
          <a:p>
            <a:pPr algn="ctr"/>
            <a:r>
              <a:rPr lang="zh-CN" altLang="en-US" sz="2800" b="1">
                <a:latin typeface="华文中宋" panose="02010600040101010101" pitchFamily="2" charset="-122"/>
                <a:ea typeface="华文中宋" panose="02010600040101010101" pitchFamily="2" charset="-122"/>
              </a:rPr>
              <a:t>比较罗马共和政体和希腊民主政体</a:t>
            </a:r>
            <a:endParaRPr lang="zh-CN" altLang="en-US" sz="2800" b="1">
              <a:latin typeface="华文中宋" panose="02010600040101010101" pitchFamily="2" charset="-122"/>
              <a:ea typeface="华文中宋" panose="02010600040101010101" pitchFamily="2" charset="-122"/>
            </a:endParaRPr>
          </a:p>
        </p:txBody>
      </p:sp>
      <p:sp>
        <p:nvSpPr>
          <p:cNvPr id="23" name="文本框 22"/>
          <p:cNvSpPr txBox="1"/>
          <p:nvPr/>
        </p:nvSpPr>
        <p:spPr>
          <a:xfrm>
            <a:off x="7031990" y="1588135"/>
            <a:ext cx="4149090" cy="829945"/>
          </a:xfrm>
          <a:prstGeom prst="rect">
            <a:avLst/>
          </a:prstGeom>
          <a:noFill/>
        </p:spPr>
        <p:txBody>
          <a:bodyPr wrap="square" rtlCol="0" anchor="t">
            <a:spAutoFit/>
          </a:bodyPr>
          <a:p>
            <a:r>
              <a:rPr lang="zh-CN" altLang="en-US" sz="2400">
                <a:solidFill>
                  <a:schemeClr val="accent2"/>
                </a:solidFill>
                <a:latin typeface="江西拙楷" panose="02010600040101010101" charset="-122"/>
                <a:ea typeface="江西拙楷" panose="02010600040101010101" charset="-122"/>
              </a:rPr>
              <a:t>罗马民主因素</a:t>
            </a:r>
            <a:r>
              <a:rPr lang="zh-CN" altLang="en-US" sz="2400" b="1">
                <a:solidFill>
                  <a:schemeClr val="accent2"/>
                </a:solidFill>
                <a:latin typeface="江西拙楷" panose="02010600040101010101" charset="-122"/>
                <a:ea typeface="江西拙楷" panose="02010600040101010101" charset="-122"/>
              </a:rPr>
              <a:t>＜</a:t>
            </a:r>
            <a:r>
              <a:rPr lang="zh-CN" altLang="en-US" sz="2400">
                <a:solidFill>
                  <a:schemeClr val="accent2"/>
                </a:solidFill>
                <a:latin typeface="江西拙楷" panose="02010600040101010101" charset="-122"/>
                <a:ea typeface="江西拙楷" panose="02010600040101010101" charset="-122"/>
              </a:rPr>
              <a:t>希腊民主因素</a:t>
            </a:r>
            <a:endParaRPr lang="zh-CN" altLang="en-US" sz="2400">
              <a:solidFill>
                <a:schemeClr val="accent2"/>
              </a:solidFill>
              <a:latin typeface="江西拙楷" panose="02010600040101010101" charset="-122"/>
              <a:ea typeface="江西拙楷" panose="02010600040101010101" charset="-122"/>
            </a:endParaRPr>
          </a:p>
          <a:p>
            <a:r>
              <a:rPr lang="zh-CN" altLang="en-US" sz="2400">
                <a:solidFill>
                  <a:schemeClr val="accent2"/>
                </a:solidFill>
                <a:latin typeface="江西拙楷" panose="02010600040101010101" charset="-122"/>
                <a:ea typeface="江西拙楷" panose="02010600040101010101" charset="-122"/>
              </a:rPr>
              <a:t>         罗马混合政体</a:t>
            </a:r>
            <a:endParaRPr lang="zh-CN" altLang="en-US" sz="2400">
              <a:solidFill>
                <a:schemeClr val="accent2"/>
              </a:solidFill>
              <a:latin typeface="江西拙楷" panose="02010600040101010101" charset="-122"/>
              <a:ea typeface="江西拙楷" panose="02010600040101010101" charset="-122"/>
            </a:endParaRPr>
          </a:p>
        </p:txBody>
      </p:sp>
      <p:sp>
        <p:nvSpPr>
          <p:cNvPr id="22" name="文本框 21"/>
          <p:cNvSpPr txBox="1"/>
          <p:nvPr/>
        </p:nvSpPr>
        <p:spPr>
          <a:xfrm>
            <a:off x="371475" y="4304030"/>
            <a:ext cx="5504180" cy="1383665"/>
          </a:xfrm>
          <a:prstGeom prst="rect">
            <a:avLst/>
          </a:prstGeom>
          <a:solidFill>
            <a:schemeClr val="accent4">
              <a:lumMod val="40000"/>
              <a:lumOff val="60000"/>
            </a:schemeClr>
          </a:solidFill>
        </p:spPr>
        <p:txBody>
          <a:bodyPr wrap="square" rtlCol="0" anchor="t">
            <a:spAutoFit/>
          </a:bodyPr>
          <a:p>
            <a:r>
              <a:rPr lang="zh-CN" altLang="en-US" sz="2800" b="1">
                <a:latin typeface="华文楷体" panose="02010600040101010101" pitchFamily="2" charset="-122"/>
                <a:ea typeface="华文楷体" panose="02010600040101010101" pitchFamily="2" charset="-122"/>
              </a:rPr>
              <a:t>罗马共和政体是三个因素的融合，即君主因素、贵族因素和民主因素，是一种典型的</a:t>
            </a:r>
            <a:r>
              <a:rPr lang="zh-CN" altLang="en-US" sz="2800" b="1">
                <a:solidFill>
                  <a:srgbClr val="FF0000"/>
                </a:solidFill>
                <a:latin typeface="华文楷体" panose="02010600040101010101" pitchFamily="2" charset="-122"/>
                <a:ea typeface="华文楷体" panose="02010600040101010101" pitchFamily="2" charset="-122"/>
              </a:rPr>
              <a:t>混合政体</a:t>
            </a:r>
            <a:r>
              <a:rPr lang="zh-CN" altLang="en-US" sz="2800" b="1">
                <a:latin typeface="华文楷体" panose="02010600040101010101" pitchFamily="2" charset="-122"/>
                <a:ea typeface="华文楷体" panose="02010600040101010101" pitchFamily="2" charset="-122"/>
              </a:rPr>
              <a:t>。</a:t>
            </a:r>
            <a:endParaRPr lang="zh-CN" altLang="en-US" sz="2800" b="1">
              <a:latin typeface="华文楷体" panose="02010600040101010101" pitchFamily="2" charset="-122"/>
              <a:ea typeface="华文楷体" panose="02010600040101010101" pitchFamily="2" charset="-122"/>
            </a:endParaRPr>
          </a:p>
        </p:txBody>
      </p:sp>
      <p:sp>
        <p:nvSpPr>
          <p:cNvPr id="18" name="文本框 17"/>
          <p:cNvSpPr txBox="1"/>
          <p:nvPr/>
        </p:nvSpPr>
        <p:spPr>
          <a:xfrm>
            <a:off x="6588760" y="5179060"/>
            <a:ext cx="5035550" cy="1198880"/>
          </a:xfrm>
          <a:prstGeom prst="rect">
            <a:avLst/>
          </a:prstGeom>
          <a:solidFill>
            <a:schemeClr val="accent4">
              <a:lumMod val="20000"/>
              <a:lumOff val="80000"/>
            </a:schemeClr>
          </a:solidFill>
        </p:spPr>
        <p:txBody>
          <a:bodyPr wrap="square" rtlCol="0" anchor="t">
            <a:spAutoFit/>
          </a:bodyPr>
          <a:p>
            <a:r>
              <a:rPr lang="en-US" altLang="zh-CN" sz="2400" b="1">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a:latin typeface="华文楷体" panose="02010600040101010101" pitchFamily="2" charset="-122"/>
                <a:ea typeface="华文楷体" panose="02010600040101010101" pitchFamily="2" charset="-122"/>
                <a:cs typeface="华文楷体" panose="02010600040101010101" pitchFamily="2" charset="-122"/>
              </a:rPr>
              <a:t>罗马共和国的混合政体所具有的政治优势，正是它能</a:t>
            </a:r>
            <a:r>
              <a:rPr lang="zh-CN" altLang="en-US" sz="2400" b="1">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快速扩张</a:t>
            </a:r>
            <a:r>
              <a:rPr lang="zh-CN" altLang="en-US" sz="2400" b="1">
                <a:latin typeface="华文楷体" panose="02010600040101010101" pitchFamily="2" charset="-122"/>
                <a:ea typeface="华文楷体" panose="02010600040101010101" pitchFamily="2" charset="-122"/>
                <a:cs typeface="华文楷体" panose="02010600040101010101" pitchFamily="2" charset="-122"/>
              </a:rPr>
              <a:t>的关键。</a:t>
            </a:r>
            <a:r>
              <a:rPr lang="en-US" altLang="zh-CN" sz="2400" b="1">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a:latin typeface="华文楷体" panose="02010600040101010101" pitchFamily="2" charset="-122"/>
                <a:ea typeface="华文楷体" panose="02010600040101010101" pitchFamily="2" charset="-122"/>
                <a:cs typeface="华文楷体" panose="02010600040101010101" pitchFamily="2" charset="-122"/>
                <a:sym typeface="+mn-ea"/>
              </a:rPr>
              <a:t>波里比阿</a:t>
            </a:r>
            <a:endParaRPr lang="zh-CN" altLang="en-US" sz="2400" b="1">
              <a:latin typeface="华文楷体" panose="02010600040101010101" pitchFamily="2" charset="-122"/>
              <a:ea typeface="华文楷体" panose="02010600040101010101" pitchFamily="2" charset="-122"/>
              <a:cs typeface="华文楷体" panose="02010600040101010101" pitchFamily="2" charset="-122"/>
              <a:sym typeface="+mn-ea"/>
            </a:endParaRPr>
          </a:p>
        </p:txBody>
      </p:sp>
      <p:pic>
        <p:nvPicPr>
          <p:cNvPr id="25" name="图片 24"/>
          <p:cNvPicPr>
            <a:picLocks noChangeAspect="1"/>
          </p:cNvPicPr>
          <p:nvPr/>
        </p:nvPicPr>
        <p:blipFill>
          <a:blip r:embed="rId1"/>
          <a:stretch>
            <a:fillRect/>
          </a:stretch>
        </p:blipFill>
        <p:spPr>
          <a:xfrm>
            <a:off x="7214870" y="2418080"/>
            <a:ext cx="3782695" cy="235839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4"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293" y="102637"/>
            <a:ext cx="11763858" cy="663406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443865" y="442595"/>
            <a:ext cx="5824220" cy="583565"/>
          </a:xfrm>
          <a:prstGeom prst="rect">
            <a:avLst/>
          </a:prstGeom>
          <a:noFill/>
        </p:spPr>
        <p:txBody>
          <a:bodyPr wrap="square" rtlCol="0">
            <a:spAutoFit/>
          </a:bodyPr>
          <a:p>
            <a:r>
              <a:rPr lang="zh-CN" altLang="en-US" sz="3200" b="1" dirty="0">
                <a:latin typeface="华文中宋" panose="02010600040101010101" pitchFamily="2" charset="-122"/>
                <a:ea typeface="华文中宋" panose="02010600040101010101" pitchFamily="2" charset="-122"/>
                <a:sym typeface="+mn-ea"/>
              </a:rPr>
              <a:t>光荣属于希腊，伟大属于罗马！</a:t>
            </a:r>
            <a:endParaRPr lang="zh-CN" altLang="en-US" sz="3200" b="1" dirty="0">
              <a:latin typeface="华文中宋" panose="02010600040101010101" pitchFamily="2" charset="-122"/>
              <a:ea typeface="华文中宋" panose="02010600040101010101" pitchFamily="2" charset="-122"/>
              <a:sym typeface="+mn-ea"/>
            </a:endParaRPr>
          </a:p>
        </p:txBody>
      </p:sp>
      <p:pic>
        <p:nvPicPr>
          <p:cNvPr id="4" name="图片 3" descr="timg[1]"/>
          <p:cNvPicPr>
            <a:picLocks noChangeAspect="1"/>
          </p:cNvPicPr>
          <p:nvPr/>
        </p:nvPicPr>
        <p:blipFill>
          <a:blip r:embed="rId1"/>
          <a:stretch>
            <a:fillRect/>
          </a:stretch>
        </p:blipFill>
        <p:spPr>
          <a:xfrm>
            <a:off x="443865" y="2242185"/>
            <a:ext cx="4300855" cy="2417445"/>
          </a:xfrm>
          <a:prstGeom prst="rect">
            <a:avLst/>
          </a:prstGeom>
        </p:spPr>
      </p:pic>
      <p:grpSp>
        <p:nvGrpSpPr>
          <p:cNvPr id="8" name="组合 7"/>
          <p:cNvGrpSpPr/>
          <p:nvPr/>
        </p:nvGrpSpPr>
        <p:grpSpPr>
          <a:xfrm>
            <a:off x="5073650" y="1200942"/>
            <a:ext cx="2044700" cy="3791270"/>
            <a:chOff x="8370" y="1934"/>
            <a:chExt cx="4732" cy="6759"/>
          </a:xfrm>
        </p:grpSpPr>
        <p:pic>
          <p:nvPicPr>
            <p:cNvPr id="5" name="图片 4" descr="d1160924ab18972b40610b24e8cd7b899f510a80[1]"/>
            <p:cNvPicPr>
              <a:picLocks noChangeAspect="1"/>
            </p:cNvPicPr>
            <p:nvPr/>
          </p:nvPicPr>
          <p:blipFill>
            <a:blip r:embed="rId2"/>
            <a:stretch>
              <a:fillRect/>
            </a:stretch>
          </p:blipFill>
          <p:spPr>
            <a:xfrm>
              <a:off x="8370" y="1934"/>
              <a:ext cx="4732" cy="5609"/>
            </a:xfrm>
            <a:prstGeom prst="rect">
              <a:avLst/>
            </a:prstGeom>
          </p:spPr>
        </p:pic>
        <p:sp>
          <p:nvSpPr>
            <p:cNvPr id="7" name="文本框 6"/>
            <p:cNvSpPr txBox="1"/>
            <p:nvPr/>
          </p:nvSpPr>
          <p:spPr>
            <a:xfrm>
              <a:off x="9435" y="7543"/>
              <a:ext cx="2371" cy="1150"/>
            </a:xfrm>
            <a:prstGeom prst="rect">
              <a:avLst/>
            </a:prstGeom>
            <a:noFill/>
          </p:spPr>
          <p:txBody>
            <a:bodyPr wrap="square" rtlCol="0">
              <a:spAutoFit/>
            </a:bodyPr>
            <a:p>
              <a:r>
                <a:rPr lang="zh-CN" altLang="en-US"/>
                <a:t>俄罗斯国徽</a:t>
              </a:r>
              <a:endParaRPr lang="zh-CN" altLang="en-US"/>
            </a:p>
          </p:txBody>
        </p:sp>
      </p:grpSp>
      <p:grpSp>
        <p:nvGrpSpPr>
          <p:cNvPr id="11" name="组合 10"/>
          <p:cNvGrpSpPr/>
          <p:nvPr/>
        </p:nvGrpSpPr>
        <p:grpSpPr>
          <a:xfrm>
            <a:off x="7407275" y="1253940"/>
            <a:ext cx="1758315" cy="3685276"/>
            <a:chOff x="13444" y="1919"/>
            <a:chExt cx="4068" cy="6569"/>
          </a:xfrm>
        </p:grpSpPr>
        <p:pic>
          <p:nvPicPr>
            <p:cNvPr id="9" name="图片 8" descr="faf2b2119313b07e9042628909d7912396dd8cb7[1]"/>
            <p:cNvPicPr>
              <a:picLocks noChangeAspect="1"/>
            </p:cNvPicPr>
            <p:nvPr/>
          </p:nvPicPr>
          <p:blipFill>
            <a:blip r:embed="rId3"/>
            <a:stretch>
              <a:fillRect/>
            </a:stretch>
          </p:blipFill>
          <p:spPr>
            <a:xfrm>
              <a:off x="13444" y="1919"/>
              <a:ext cx="4068" cy="5289"/>
            </a:xfrm>
            <a:prstGeom prst="rect">
              <a:avLst/>
            </a:prstGeom>
          </p:spPr>
        </p:pic>
        <p:sp>
          <p:nvSpPr>
            <p:cNvPr id="10" name="文本框 9"/>
            <p:cNvSpPr txBox="1"/>
            <p:nvPr/>
          </p:nvSpPr>
          <p:spPr>
            <a:xfrm>
              <a:off x="14693" y="7338"/>
              <a:ext cx="1943" cy="1150"/>
            </a:xfrm>
            <a:prstGeom prst="rect">
              <a:avLst/>
            </a:prstGeom>
            <a:noFill/>
          </p:spPr>
          <p:txBody>
            <a:bodyPr wrap="square" rtlCol="0">
              <a:spAutoFit/>
            </a:bodyPr>
            <a:p>
              <a:r>
                <a:rPr lang="zh-CN" altLang="en-US"/>
                <a:t>德国国徽</a:t>
              </a:r>
              <a:endParaRPr lang="zh-CN" altLang="en-US"/>
            </a:p>
          </p:txBody>
        </p:sp>
      </p:grpSp>
      <p:grpSp>
        <p:nvGrpSpPr>
          <p:cNvPr id="14" name="组合 13"/>
          <p:cNvGrpSpPr/>
          <p:nvPr/>
        </p:nvGrpSpPr>
        <p:grpSpPr>
          <a:xfrm>
            <a:off x="9376410" y="1332865"/>
            <a:ext cx="2664460" cy="3527425"/>
            <a:chOff x="14766" y="2413"/>
            <a:chExt cx="4196" cy="5555"/>
          </a:xfrm>
        </p:grpSpPr>
        <p:pic>
          <p:nvPicPr>
            <p:cNvPr id="12" name="图片 11" descr="42166d224f4a20a48ac36acd9b529822730ed0df[1]"/>
            <p:cNvPicPr>
              <a:picLocks noChangeAspect="1"/>
            </p:cNvPicPr>
            <p:nvPr/>
          </p:nvPicPr>
          <p:blipFill>
            <a:blip r:embed="rId4"/>
            <a:stretch>
              <a:fillRect/>
            </a:stretch>
          </p:blipFill>
          <p:spPr>
            <a:xfrm>
              <a:off x="14766" y="2413"/>
              <a:ext cx="4197" cy="4432"/>
            </a:xfrm>
            <a:prstGeom prst="rect">
              <a:avLst/>
            </a:prstGeom>
          </p:spPr>
        </p:pic>
        <p:sp>
          <p:nvSpPr>
            <p:cNvPr id="13" name="文本框 12"/>
            <p:cNvSpPr txBox="1"/>
            <p:nvPr/>
          </p:nvSpPr>
          <p:spPr>
            <a:xfrm>
              <a:off x="16521" y="6952"/>
              <a:ext cx="1651" cy="1016"/>
            </a:xfrm>
            <a:prstGeom prst="rect">
              <a:avLst/>
            </a:prstGeom>
            <a:noFill/>
          </p:spPr>
          <p:txBody>
            <a:bodyPr wrap="square" rtlCol="0">
              <a:spAutoFit/>
            </a:bodyPr>
            <a:p>
              <a:r>
                <a:rPr lang="zh-CN" altLang="en-US"/>
                <a:t>奥地利国徽</a:t>
              </a:r>
              <a:endParaRPr lang="zh-CN" altLang="en-US"/>
            </a:p>
          </p:txBody>
        </p:sp>
      </p:grpSp>
      <p:sp>
        <p:nvSpPr>
          <p:cNvPr id="15" name="文本框 14"/>
          <p:cNvSpPr txBox="1"/>
          <p:nvPr/>
        </p:nvSpPr>
        <p:spPr>
          <a:xfrm>
            <a:off x="1192530" y="5070475"/>
            <a:ext cx="9897110" cy="953135"/>
          </a:xfrm>
          <a:prstGeom prst="rect">
            <a:avLst/>
          </a:prstGeom>
          <a:noFill/>
        </p:spPr>
        <p:txBody>
          <a:bodyPr wrap="square" rtlCol="0">
            <a:spAutoFit/>
          </a:bodyPr>
          <a:p>
            <a:r>
              <a:rPr lang="zh-CN" altLang="en-US" sz="2800">
                <a:latin typeface="江西拙楷" panose="02010600040101010101" charset="-122"/>
                <a:ea typeface="江西拙楷" panose="02010600040101010101" charset="-122"/>
              </a:rPr>
              <a:t>罗马帝国已然成为尘埃，但是罗马的荣光依然印刻在这片土地上。重复罗马帝国的辉煌，根植在这片土地上生活的人民的心中！</a:t>
            </a:r>
            <a:endParaRPr lang="zh-CN" altLang="en-US" sz="2800">
              <a:latin typeface="江西拙楷" panose="02010600040101010101" charset="-122"/>
              <a:ea typeface="江西拙楷" panose="0201060004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4YBAFsFj3iAT5noAABUUCYXHww587_b"/>
          <p:cNvPicPr>
            <a:picLocks noChangeAspect="1"/>
          </p:cNvPicPr>
          <p:nvPr/>
        </p:nvPicPr>
        <p:blipFill>
          <a:blip r:embed="rId1"/>
          <a:stretch>
            <a:fillRect/>
          </a:stretch>
        </p:blipFill>
        <p:spPr>
          <a:xfrm>
            <a:off x="808990" y="1387475"/>
            <a:ext cx="2564130" cy="3950335"/>
          </a:xfrm>
          <a:prstGeom prst="rect">
            <a:avLst/>
          </a:prstGeom>
        </p:spPr>
      </p:pic>
      <p:sp>
        <p:nvSpPr>
          <p:cNvPr id="8" name="文本框 7"/>
          <p:cNvSpPr txBox="1"/>
          <p:nvPr/>
        </p:nvSpPr>
        <p:spPr>
          <a:xfrm>
            <a:off x="744220" y="5440045"/>
            <a:ext cx="2563495" cy="521970"/>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rPr>
              <a:t>《荷马史诗》</a:t>
            </a:r>
            <a:endParaRPr lang="zh-CN" sz="2800" b="1">
              <a:latin typeface="微软雅黑" panose="020B0503020204020204" pitchFamily="34" charset="-122"/>
              <a:ea typeface="微软雅黑" panose="020B0503020204020204" pitchFamily="34" charset="-122"/>
            </a:endParaRPr>
          </a:p>
        </p:txBody>
      </p:sp>
      <p:pic>
        <p:nvPicPr>
          <p:cNvPr id="5" name="图片 4" descr="t019a65757973cd7376"/>
          <p:cNvPicPr>
            <a:picLocks noChangeAspect="1"/>
          </p:cNvPicPr>
          <p:nvPr/>
        </p:nvPicPr>
        <p:blipFill>
          <a:blip r:embed="rId2"/>
          <a:stretch>
            <a:fillRect/>
          </a:stretch>
        </p:blipFill>
        <p:spPr>
          <a:xfrm>
            <a:off x="4328160" y="1387475"/>
            <a:ext cx="2881630" cy="3511550"/>
          </a:xfrm>
          <a:prstGeom prst="rect">
            <a:avLst/>
          </a:prstGeom>
        </p:spPr>
      </p:pic>
      <p:sp>
        <p:nvSpPr>
          <p:cNvPr id="6" name="文本框 5"/>
          <p:cNvSpPr txBox="1"/>
          <p:nvPr/>
        </p:nvSpPr>
        <p:spPr>
          <a:xfrm>
            <a:off x="4328160" y="5224780"/>
            <a:ext cx="2881630" cy="95313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埃斯库罗斯</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悲剧之父</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descr="t018f713abad60bc33e"/>
          <p:cNvPicPr>
            <a:picLocks noChangeAspect="1"/>
          </p:cNvPicPr>
          <p:nvPr/>
        </p:nvPicPr>
        <p:blipFill>
          <a:blip r:embed="rId3"/>
          <a:stretch>
            <a:fillRect/>
          </a:stretch>
        </p:blipFill>
        <p:spPr>
          <a:xfrm>
            <a:off x="8080375" y="1387475"/>
            <a:ext cx="3122930" cy="3510915"/>
          </a:xfrm>
          <a:prstGeom prst="rect">
            <a:avLst/>
          </a:prstGeom>
        </p:spPr>
      </p:pic>
      <p:sp>
        <p:nvSpPr>
          <p:cNvPr id="9" name="文本框 8"/>
          <p:cNvSpPr txBox="1"/>
          <p:nvPr/>
        </p:nvSpPr>
        <p:spPr>
          <a:xfrm>
            <a:off x="8080375" y="5224780"/>
            <a:ext cx="3122930" cy="95313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阿里斯托芬</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喜剧之父</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280670" y="16700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Img349645765"/>
          <p:cNvPicPr>
            <a:picLocks noChangeAspect="1"/>
          </p:cNvPicPr>
          <p:nvPr/>
        </p:nvPicPr>
        <p:blipFill>
          <a:blip r:embed="rId1"/>
          <a:stretch>
            <a:fillRect/>
          </a:stretch>
        </p:blipFill>
        <p:spPr>
          <a:xfrm>
            <a:off x="767715" y="1252220"/>
            <a:ext cx="2802255" cy="3841115"/>
          </a:xfrm>
          <a:prstGeom prst="rect">
            <a:avLst/>
          </a:prstGeom>
        </p:spPr>
      </p:pic>
      <p:sp>
        <p:nvSpPr>
          <p:cNvPr id="6" name="文本框 5"/>
          <p:cNvSpPr txBox="1"/>
          <p:nvPr/>
        </p:nvSpPr>
        <p:spPr>
          <a:xfrm>
            <a:off x="455930" y="4650740"/>
            <a:ext cx="3114040" cy="138366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苏格拉底</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美德即知识</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W020150830768265592558"/>
          <p:cNvPicPr>
            <a:picLocks noChangeAspect="1"/>
          </p:cNvPicPr>
          <p:nvPr/>
        </p:nvPicPr>
        <p:blipFill>
          <a:blip r:embed="rId2"/>
          <a:stretch>
            <a:fillRect/>
          </a:stretch>
        </p:blipFill>
        <p:spPr>
          <a:xfrm>
            <a:off x="4773930" y="1230630"/>
            <a:ext cx="2723515" cy="3420110"/>
          </a:xfrm>
          <a:prstGeom prst="rect">
            <a:avLst/>
          </a:prstGeom>
        </p:spPr>
      </p:pic>
      <p:sp>
        <p:nvSpPr>
          <p:cNvPr id="7" name="文本框 6"/>
          <p:cNvSpPr txBox="1"/>
          <p:nvPr/>
        </p:nvSpPr>
        <p:spPr>
          <a:xfrm>
            <a:off x="4695190" y="4650740"/>
            <a:ext cx="2802255" cy="138366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柏拉图</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理想国</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01300000082745120523897076453_950"/>
          <p:cNvPicPr>
            <a:picLocks noChangeAspect="1"/>
          </p:cNvPicPr>
          <p:nvPr/>
        </p:nvPicPr>
        <p:blipFill>
          <a:blip r:embed="rId3"/>
          <a:stretch>
            <a:fillRect/>
          </a:stretch>
        </p:blipFill>
        <p:spPr>
          <a:xfrm>
            <a:off x="8495030" y="1252855"/>
            <a:ext cx="2802890" cy="3849370"/>
          </a:xfrm>
          <a:prstGeom prst="rect">
            <a:avLst/>
          </a:prstGeom>
        </p:spPr>
      </p:pic>
      <p:sp>
        <p:nvSpPr>
          <p:cNvPr id="9" name="文本框 8"/>
          <p:cNvSpPr txBox="1"/>
          <p:nvPr/>
        </p:nvSpPr>
        <p:spPr>
          <a:xfrm>
            <a:off x="8495030" y="4650740"/>
            <a:ext cx="2802255" cy="138366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rPr>
              <a:t>亚里士多德</a:t>
            </a:r>
            <a:endParaRPr lang="zh-CN" sz="2800" b="1">
              <a:latin typeface="微软雅黑" panose="020B0503020204020204" pitchFamily="34" charset="-122"/>
              <a:ea typeface="微软雅黑" panose="020B0503020204020204" pitchFamily="34" charset="-122"/>
            </a:endParaRPr>
          </a:p>
          <a:p>
            <a:pPr algn="ctr"/>
            <a:r>
              <a:rPr lang="zh-CN" sz="2800" b="1">
                <a:latin typeface="微软雅黑" panose="020B0503020204020204" pitchFamily="34" charset="-122"/>
                <a:ea typeface="微软雅黑" panose="020B0503020204020204" pitchFamily="34" charset="-122"/>
              </a:rPr>
              <a:t>（我爱我师，但我更爱真理）</a:t>
            </a:r>
            <a:endParaRPr lang="zh-CN" sz="2800" b="1">
              <a:latin typeface="微软雅黑" panose="020B0503020204020204" pitchFamily="34" charset="-122"/>
              <a:ea typeface="微软雅黑" panose="020B0503020204020204" pitchFamily="34" charset="-122"/>
            </a:endParaRPr>
          </a:p>
        </p:txBody>
      </p:sp>
      <p:sp>
        <p:nvSpPr>
          <p:cNvPr id="2" name="文本框 1"/>
          <p:cNvSpPr txBox="1"/>
          <p:nvPr/>
        </p:nvSpPr>
        <p:spPr>
          <a:xfrm>
            <a:off x="5060315" y="6186805"/>
            <a:ext cx="2562225" cy="645160"/>
          </a:xfrm>
          <a:prstGeom prst="rect">
            <a:avLst/>
          </a:prstGeom>
          <a:noFill/>
        </p:spPr>
        <p:txBody>
          <a:bodyPr wrap="square" rtlCol="0" anchor="t">
            <a:spAutoFit/>
          </a:bodyPr>
          <a:p>
            <a:r>
              <a:rPr lang="zh-CN" altLang="en-US" sz="3600" b="1">
                <a:solidFill>
                  <a:schemeClr val="tx1"/>
                </a:solidFill>
                <a:latin typeface="微软雅黑" panose="020B0503020204020204" pitchFamily="34" charset="-122"/>
                <a:ea typeface="微软雅黑" panose="020B0503020204020204" pitchFamily="34" charset="-122"/>
              </a:rPr>
              <a:t>希腊三贤</a:t>
            </a:r>
            <a:endParaRPr lang="zh-CN" altLang="en-US" sz="3600" b="1">
              <a:solidFill>
                <a:schemeClr val="tx1"/>
              </a:solidFill>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280670" y="16700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0" y="1212215"/>
            <a:ext cx="12255500" cy="5077460"/>
          </a:xfrm>
          <a:prstGeom prst="rect">
            <a:avLst/>
          </a:prstGeom>
          <a:noFill/>
          <a:ln w="9525">
            <a:noFill/>
          </a:ln>
        </p:spPr>
        <p:txBody>
          <a:bodyPr wrap="square">
            <a:spAutoFit/>
          </a:bodyPr>
          <a:lstStyle/>
          <a:p>
            <a:pPr indent="0" algn="l"/>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lang="zh-CN" sz="3600" b="1">
                <a:latin typeface="微软雅黑" panose="020B0503020204020204" pitchFamily="34" charset="-122"/>
                <a:ea typeface="微软雅黑" panose="020B0503020204020204" pitchFamily="34" charset="-122"/>
                <a:cs typeface="微软雅黑" panose="020B0503020204020204" pitchFamily="34" charset="-122"/>
              </a:rPr>
              <a:t>世界史分期</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上古史（奴隶制时代）：远古有人类开始－－公元5世纪</a:t>
            </a:r>
            <a:endPar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en-US" altLang="zh-CN" sz="2400" b="0">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这一时期形成了世界五大文明摇篮，并以此为中心向四周辐射。</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中古史（封建时代）：5世纪－－15世纪</a:t>
            </a:r>
            <a:endPar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散居的部落通过迁徙、战争，逐渐相对聚集靠拢，形成大大小小的邦国、王国和帝国。</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近代史（资本主义时代）：1500年左右地理大发现－－20世纪初</a:t>
            </a:r>
            <a:endPar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人类由分散走向整体，资本主义强国纷纷崛起，他们通过海洋进行殖民扩张，瓜分世界市场，争夺势力范围，最终</a:t>
            </a:r>
            <a:r>
              <a:rPr lang="zh-CN" altLang="en-US" sz="24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资本主义世界体系形成</a:t>
            </a:r>
            <a:r>
              <a:rPr lang="zh-CN" sz="2400" b="0">
                <a:latin typeface="微软雅黑" panose="020B0503020204020204" pitchFamily="34" charset="-122"/>
                <a:ea typeface="微软雅黑" panose="020B0503020204020204" pitchFamily="34" charset="-122"/>
                <a:cs typeface="微软雅黑" panose="020B0503020204020204" pitchFamily="34" charset="-122"/>
              </a:rPr>
              <a:t>。</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现代史（</a:t>
            </a:r>
            <a:r>
              <a:rPr lang="zh-CN" altLang="en-US" sz="24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社会主义、资本主义和第三世界</a:t>
            </a:r>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）：20世纪初－－至今</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资本主义发展遭遇一系列重大挫折，并相应进行一系列重大调整，至今仍影响世界。社会主义诞生，并与资本主义在对抗中并存、发展。人类命运共同体在经历一系列严重灾难后日益显现。</a:t>
            </a:r>
            <a:endParaRPr lang="zh-CN" altLang="en-US" sz="24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矩形 16"/>
          <p:cNvSpPr/>
          <p:nvPr>
            <p:custDataLst>
              <p:tags r:id="rId1"/>
            </p:custDataLst>
          </p:nvPr>
        </p:nvSpPr>
        <p:spPr>
          <a:xfrm>
            <a:off x="1270" y="-635"/>
            <a:ext cx="12192000" cy="645160"/>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a:spAutoFit/>
          </a:bodyPr>
          <a:p>
            <a:r>
              <a:rPr lang="en-US" altLang="zh-CN"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总体概括分期</a:t>
            </a:r>
            <a:r>
              <a:rPr lang="en-US" altLang="zh-CN"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世界历史分期</a:t>
            </a:r>
            <a:endParaRPr lang="zh-CN" altLang="en-US"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5781709" y="22179"/>
            <a:ext cx="4462442" cy="3266783"/>
          </a:xfrm>
        </p:spPr>
      </p:pic>
      <p:pic>
        <p:nvPicPr>
          <p:cNvPr id="6" name="内容占位符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81709" cy="4208206"/>
          </a:xfrm>
          <a:prstGeom prst="rect">
            <a:avLst/>
          </a:prstGeom>
        </p:spPr>
      </p:pic>
      <p:pic>
        <p:nvPicPr>
          <p:cNvPr id="8" name="内容占位符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509" y="2815071"/>
            <a:ext cx="5474491" cy="4042929"/>
          </a:xfrm>
          <a:prstGeom prst="rect">
            <a:avLst/>
          </a:prstGeom>
        </p:spPr>
      </p:pic>
      <p:sp>
        <p:nvSpPr>
          <p:cNvPr id="9" name="文本框 8"/>
          <p:cNvSpPr txBox="1"/>
          <p:nvPr/>
        </p:nvSpPr>
        <p:spPr>
          <a:xfrm>
            <a:off x="6729301" y="2741329"/>
            <a:ext cx="1199535" cy="523220"/>
          </a:xfrm>
          <a:prstGeom prst="rect">
            <a:avLst/>
          </a:prstGeom>
          <a:solidFill>
            <a:schemeClr val="bg1"/>
          </a:solidFill>
        </p:spPr>
        <p:txBody>
          <a:bodyPr wrap="square" rtlCol="0">
            <a:spAutoFit/>
          </a:bodyPr>
          <a:lstStyle/>
          <a:p>
            <a:pPr algn="ctr"/>
            <a:r>
              <a:rPr lang="zh-CN" altLang="en-US" sz="2800" b="1" dirty="0">
                <a:latin typeface="Calibri" panose="020F0502020204030204" charset="0"/>
                <a:ea typeface="黑体" panose="02010609060101010101" pitchFamily="2" charset="-122"/>
              </a:rPr>
              <a:t>❸</a:t>
            </a:r>
            <a:endParaRPr lang="zh-CN" altLang="en-US" sz="2800" b="1" dirty="0">
              <a:latin typeface="黑体" panose="02010609060101010101" pitchFamily="2" charset="-122"/>
              <a:ea typeface="黑体" panose="02010609060101010101" pitchFamily="2" charset="-122"/>
            </a:endParaRPr>
          </a:p>
        </p:txBody>
      </p:sp>
      <p:sp>
        <p:nvSpPr>
          <p:cNvPr id="5" name="文本框 4"/>
          <p:cNvSpPr txBox="1"/>
          <p:nvPr/>
        </p:nvSpPr>
        <p:spPr>
          <a:xfrm>
            <a:off x="5781510" y="22225"/>
            <a:ext cx="2266523" cy="523220"/>
          </a:xfrm>
          <a:prstGeom prst="rect">
            <a:avLst/>
          </a:prstGeom>
          <a:solidFill>
            <a:schemeClr val="bg1"/>
          </a:solidFill>
        </p:spPr>
        <p:txBody>
          <a:bodyPr wrap="square" rtlCol="0">
            <a:spAutoFit/>
          </a:bodyPr>
          <a:lstStyle/>
          <a:p>
            <a:pPr algn="ctr"/>
            <a:r>
              <a:rPr lang="zh-CN" altLang="en-US" sz="2800" b="1" dirty="0">
                <a:latin typeface="Calibri" panose="020F0502020204030204" charset="0"/>
                <a:ea typeface="黑体" panose="02010609060101010101" pitchFamily="2" charset="-122"/>
              </a:rPr>
              <a:t>❶</a:t>
            </a:r>
            <a:endParaRPr lang="zh-CN" altLang="en-US" sz="2800" b="1" dirty="0">
              <a:latin typeface="黑体" panose="02010609060101010101" pitchFamily="2" charset="-122"/>
              <a:ea typeface="黑体" panose="02010609060101010101" pitchFamily="2" charset="-122"/>
            </a:endParaRPr>
          </a:p>
        </p:txBody>
      </p:sp>
      <p:sp>
        <p:nvSpPr>
          <p:cNvPr id="7" name="文本框 6"/>
          <p:cNvSpPr txBox="1"/>
          <p:nvPr/>
        </p:nvSpPr>
        <p:spPr>
          <a:xfrm>
            <a:off x="3605530" y="22225"/>
            <a:ext cx="2175510" cy="521970"/>
          </a:xfrm>
          <a:prstGeom prst="rect">
            <a:avLst/>
          </a:prstGeom>
          <a:solidFill>
            <a:schemeClr val="bg1"/>
          </a:solidFill>
        </p:spPr>
        <p:txBody>
          <a:bodyPr wrap="square" rtlCol="0">
            <a:spAutoFit/>
          </a:bodyPr>
          <a:lstStyle/>
          <a:p>
            <a:pPr algn="ctr"/>
            <a:r>
              <a:rPr lang="zh-CN" altLang="en-US" sz="2800" b="1" dirty="0">
                <a:latin typeface="Calibri" panose="020F0502020204030204" charset="0"/>
                <a:ea typeface="黑体" panose="02010609060101010101" pitchFamily="2" charset="-122"/>
              </a:rPr>
              <a:t>❷</a:t>
            </a:r>
            <a:endParaRPr lang="zh-CN" altLang="en-US" sz="2800" b="1" dirty="0">
              <a:latin typeface="黑体" panose="02010609060101010101" pitchFamily="2" charset="-122"/>
              <a:ea typeface="黑体" panose="02010609060101010101" pitchFamily="2" charset="-122"/>
            </a:endParaRPr>
          </a:p>
        </p:txBody>
      </p:sp>
      <p:graphicFrame>
        <p:nvGraphicFramePr>
          <p:cNvPr id="11" name="表格 10"/>
          <p:cNvGraphicFramePr>
            <a:graphicFrameLocks noGrp="1"/>
          </p:cNvGraphicFramePr>
          <p:nvPr>
            <p:custDataLst>
              <p:tags r:id="rId4"/>
            </p:custDataLst>
          </p:nvPr>
        </p:nvGraphicFramePr>
        <p:xfrm>
          <a:off x="673100" y="22225"/>
          <a:ext cx="8858250" cy="4277995"/>
        </p:xfrm>
        <a:graphic>
          <a:graphicData uri="http://schemas.openxmlformats.org/drawingml/2006/table">
            <a:tbl>
              <a:tblPr firstRow="1" bandRow="1">
                <a:tableStyleId>{5C22544A-7EE6-4342-B048-85BDC9FD1C3A}</a:tableStyleId>
              </a:tblPr>
              <a:tblGrid>
                <a:gridCol w="2536825"/>
                <a:gridCol w="6321425"/>
              </a:tblGrid>
              <a:tr h="711835">
                <a:tc>
                  <a:txBody>
                    <a:bodyPr/>
                    <a:lstStyle/>
                    <a:p>
                      <a:pPr algn="ctr">
                        <a:spcAft>
                          <a:spcPts val="0"/>
                        </a:spcAft>
                      </a:pPr>
                      <a:r>
                        <a:rPr lang="zh-CN" sz="2400" kern="1200" dirty="0">
                          <a:effectLst/>
                          <a:latin typeface="黑体" panose="02010609060101010101" pitchFamily="2" charset="-122"/>
                          <a:ea typeface="黑体" panose="02010609060101010101" pitchFamily="2" charset="-122"/>
                        </a:rPr>
                        <a:t>帝国</a:t>
                      </a:r>
                      <a:endParaRPr lang="zh-CN" sz="240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黑体" panose="02010609060101010101" pitchFamily="2" charset="-122"/>
                          <a:ea typeface="黑体" panose="02010609060101010101" pitchFamily="2" charset="-122"/>
                        </a:rPr>
                        <a:t>统治情况</a:t>
                      </a:r>
                      <a:endParaRPr lang="zh-CN" sz="2400" kern="100" dirty="0">
                        <a:effectLst/>
                        <a:latin typeface="黑体" panose="02010609060101010101" pitchFamily="2" charset="-122"/>
                        <a:ea typeface="黑体" panose="02010609060101010101" pitchFamily="2" charset="-122"/>
                      </a:endParaRPr>
                    </a:p>
                  </a:txBody>
                  <a:tcPr anchor="ctr"/>
                </a:tc>
              </a:tr>
              <a:tr h="1554480">
                <a:tc>
                  <a:txBody>
                    <a:bodyPr/>
                    <a:lstStyle/>
                    <a:p>
                      <a:pPr algn="ctr">
                        <a:spcAft>
                          <a:spcPts val="0"/>
                        </a:spcAft>
                      </a:pPr>
                      <a:r>
                        <a:rPr lang="zh-CN" sz="2400" b="0" kern="1200" dirty="0">
                          <a:effectLst/>
                          <a:latin typeface="黑体" panose="02010609060101010101" pitchFamily="2" charset="-122"/>
                          <a:ea typeface="黑体" panose="02010609060101010101" pitchFamily="2" charset="-122"/>
                        </a:rPr>
                        <a:t>波斯帝国</a:t>
                      </a:r>
                      <a:endParaRPr lang="zh-CN" sz="2400" b="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宋体" panose="02010600030101010101" pitchFamily="2" charset="-122"/>
                          <a:ea typeface="宋体" panose="02010600030101010101" pitchFamily="2" charset="-122"/>
                        </a:rPr>
                        <a:t>继承西亚</a:t>
                      </a:r>
                      <a:endParaRPr lang="zh-CN" sz="2400" kern="1200" dirty="0">
                        <a:effectLst/>
                        <a:latin typeface="宋体" panose="02010600030101010101" pitchFamily="2" charset="-122"/>
                        <a:ea typeface="宋体" panose="02010600030101010101" pitchFamily="2" charset="-122"/>
                      </a:endParaRPr>
                    </a:p>
                    <a:p>
                      <a:pPr algn="ctr">
                        <a:spcAft>
                          <a:spcPts val="0"/>
                        </a:spcAft>
                      </a:pPr>
                      <a:r>
                        <a:rPr lang="zh-CN" sz="2400" kern="1200" dirty="0">
                          <a:effectLst/>
                          <a:latin typeface="宋体" panose="02010600030101010101" pitchFamily="2" charset="-122"/>
                          <a:ea typeface="宋体" panose="02010600030101010101" pitchFamily="2" charset="-122"/>
                        </a:rPr>
                        <a:t>君主专制，君权神授，行省制</a:t>
                      </a:r>
                      <a:endParaRPr lang="zh-CN" sz="2400" kern="100" dirty="0">
                        <a:effectLst/>
                        <a:latin typeface="宋体" panose="02010600030101010101" pitchFamily="2" charset="-122"/>
                        <a:ea typeface="宋体" panose="02010600030101010101" pitchFamily="2" charset="-122"/>
                      </a:endParaRPr>
                    </a:p>
                    <a:p>
                      <a:pPr algn="ctr">
                        <a:spcAft>
                          <a:spcPts val="0"/>
                        </a:spcAft>
                      </a:pPr>
                      <a:r>
                        <a:rPr lang="zh-CN" sz="2400" kern="1200" dirty="0">
                          <a:effectLst/>
                          <a:latin typeface="宋体" panose="02010600030101010101" pitchFamily="2" charset="-122"/>
                          <a:ea typeface="宋体" panose="02010600030101010101" pitchFamily="2" charset="-122"/>
                        </a:rPr>
                        <a:t>完善的官僚体系和税收系统</a:t>
                      </a:r>
                      <a:endParaRPr lang="zh-CN" sz="2400" kern="100" dirty="0">
                        <a:effectLst/>
                        <a:latin typeface="宋体" panose="02010600030101010101" pitchFamily="2" charset="-122"/>
                        <a:ea typeface="宋体" panose="02010600030101010101" pitchFamily="2" charset="-122"/>
                      </a:endParaRPr>
                    </a:p>
                  </a:txBody>
                  <a:tcPr anchor="ctr"/>
                </a:tc>
              </a:tr>
              <a:tr h="822960">
                <a:tc>
                  <a:txBody>
                    <a:bodyPr/>
                    <a:lstStyle/>
                    <a:p>
                      <a:pPr algn="ctr">
                        <a:spcAft>
                          <a:spcPts val="0"/>
                        </a:spcAft>
                      </a:pPr>
                      <a:r>
                        <a:rPr lang="zh-CN" sz="2400" b="0" kern="1200" dirty="0">
                          <a:effectLst/>
                          <a:latin typeface="黑体" panose="02010609060101010101" pitchFamily="2" charset="-122"/>
                          <a:ea typeface="黑体" panose="02010609060101010101" pitchFamily="2" charset="-122"/>
                        </a:rPr>
                        <a:t>亚历山大帝国</a:t>
                      </a:r>
                      <a:endParaRPr lang="zh-CN" sz="2400" b="0" kern="1200" dirty="0">
                        <a:effectLst/>
                        <a:latin typeface="黑体" panose="02010609060101010101" pitchFamily="2" charset="-122"/>
                        <a:ea typeface="黑体" panose="02010609060101010101" pitchFamily="2" charset="-122"/>
                      </a:endParaRPr>
                    </a:p>
                    <a:p>
                      <a:pPr algn="ctr">
                        <a:spcAft>
                          <a:spcPts val="0"/>
                        </a:spcAft>
                      </a:pPr>
                      <a:r>
                        <a:rPr lang="zh-CN" sz="2400" b="0" kern="100" dirty="0">
                          <a:effectLst/>
                          <a:latin typeface="黑体" panose="02010609060101010101" pitchFamily="2" charset="-122"/>
                          <a:ea typeface="黑体" panose="02010609060101010101" pitchFamily="2" charset="-122"/>
                        </a:rPr>
                        <a:t>（马其顿帝国）</a:t>
                      </a:r>
                      <a:endParaRPr lang="zh-CN" sz="2400" b="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宋体" panose="02010600030101010101" pitchFamily="2" charset="-122"/>
                          <a:ea typeface="宋体" panose="02010600030101010101" pitchFamily="2" charset="-122"/>
                        </a:rPr>
                        <a:t>继承波斯制度</a:t>
                      </a:r>
                      <a:endParaRPr lang="zh-CN" sz="2400" kern="100" dirty="0">
                        <a:effectLst/>
                        <a:latin typeface="宋体" panose="02010600030101010101" pitchFamily="2" charset="-122"/>
                        <a:ea typeface="宋体" panose="02010600030101010101" pitchFamily="2" charset="-122"/>
                      </a:endParaRPr>
                    </a:p>
                    <a:p>
                      <a:pPr algn="ctr">
                        <a:spcAft>
                          <a:spcPts val="0"/>
                        </a:spcAft>
                      </a:pPr>
                      <a:r>
                        <a:rPr lang="zh-CN" altLang="en-US" sz="2400" kern="1200" dirty="0">
                          <a:effectLst/>
                          <a:latin typeface="宋体" panose="02010600030101010101" pitchFamily="2" charset="-122"/>
                          <a:ea typeface="宋体" panose="02010600030101010101" pitchFamily="2" charset="-122"/>
                        </a:rPr>
                        <a:t>推广希腊文化</a:t>
                      </a:r>
                      <a:endParaRPr lang="en-US" altLang="zh-CN" sz="2400" kern="1200" dirty="0">
                        <a:effectLst/>
                        <a:latin typeface="宋体" panose="02010600030101010101" pitchFamily="2" charset="-122"/>
                        <a:ea typeface="宋体" panose="02010600030101010101" pitchFamily="2" charset="-122"/>
                      </a:endParaRPr>
                    </a:p>
                  </a:txBody>
                  <a:tcPr anchor="ctr"/>
                </a:tc>
              </a:tr>
              <a:tr h="1188720">
                <a:tc>
                  <a:txBody>
                    <a:bodyPr/>
                    <a:lstStyle/>
                    <a:p>
                      <a:pPr algn="ctr">
                        <a:spcAft>
                          <a:spcPts val="0"/>
                        </a:spcAft>
                      </a:pPr>
                      <a:r>
                        <a:rPr lang="zh-CN" sz="2400" b="0" kern="1200" dirty="0">
                          <a:effectLst/>
                          <a:latin typeface="黑体" panose="02010609060101010101" pitchFamily="2" charset="-122"/>
                          <a:ea typeface="黑体" panose="02010609060101010101" pitchFamily="2" charset="-122"/>
                        </a:rPr>
                        <a:t>罗马帝国</a:t>
                      </a:r>
                      <a:endParaRPr lang="zh-CN" sz="2400" b="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宋体" panose="02010600030101010101" pitchFamily="2" charset="-122"/>
                          <a:ea typeface="宋体" panose="02010600030101010101" pitchFamily="2" charset="-122"/>
                        </a:rPr>
                        <a:t>君主专制</a:t>
                      </a:r>
                      <a:endParaRPr lang="zh-CN" sz="2400" kern="1200" dirty="0">
                        <a:effectLst/>
                        <a:latin typeface="宋体" panose="02010600030101010101" pitchFamily="2" charset="-122"/>
                        <a:ea typeface="宋体" panose="02010600030101010101" pitchFamily="2" charset="-122"/>
                      </a:endParaRPr>
                    </a:p>
                    <a:p>
                      <a:pPr algn="ctr">
                        <a:spcAft>
                          <a:spcPts val="0"/>
                        </a:spcAft>
                      </a:pPr>
                      <a:r>
                        <a:rPr lang="zh-CN" altLang="en-US" sz="2400" kern="100" dirty="0">
                          <a:effectLst/>
                          <a:latin typeface="宋体" panose="02010600030101010101" pitchFamily="2" charset="-122"/>
                          <a:ea typeface="宋体" panose="02010600030101010101" pitchFamily="2" charset="-122"/>
                        </a:rPr>
                        <a:t>地中海成为罗马内海</a:t>
                      </a:r>
                      <a:endParaRPr lang="en-US" altLang="zh-CN" sz="2400" kern="100" dirty="0">
                        <a:effectLst/>
                        <a:latin typeface="宋体" panose="02010600030101010101" pitchFamily="2" charset="-122"/>
                        <a:ea typeface="宋体" panose="02010600030101010101" pitchFamily="2" charset="-122"/>
                      </a:endParaRPr>
                    </a:p>
                    <a:p>
                      <a:pPr algn="ctr">
                        <a:spcAft>
                          <a:spcPts val="0"/>
                        </a:spcAft>
                      </a:pPr>
                      <a:r>
                        <a:rPr lang="zh-CN" sz="2400" kern="1200" dirty="0">
                          <a:effectLst/>
                          <a:latin typeface="宋体" panose="02010600030101010101" pitchFamily="2" charset="-122"/>
                          <a:ea typeface="宋体" panose="02010600030101010101" pitchFamily="2" charset="-122"/>
                        </a:rPr>
                        <a:t>基督教成为国教</a:t>
                      </a:r>
                      <a:endParaRPr lang="zh-CN" sz="2400" kern="100" dirty="0">
                        <a:effectLst/>
                        <a:latin typeface="宋体" panose="02010600030101010101" pitchFamily="2" charset="-122"/>
                        <a:ea typeface="宋体" panose="02010600030101010101" pitchFamily="2" charset="-122"/>
                      </a:endParaRPr>
                    </a:p>
                  </a:txBody>
                  <a:tcPr anchor="ctr"/>
                </a:tc>
              </a:tr>
            </a:tbl>
          </a:graphicData>
        </a:graphic>
      </p:graphicFrame>
      <p:sp>
        <p:nvSpPr>
          <p:cNvPr id="12" name="文本框 11"/>
          <p:cNvSpPr txBox="1"/>
          <p:nvPr/>
        </p:nvSpPr>
        <p:spPr>
          <a:xfrm>
            <a:off x="591322" y="4326401"/>
            <a:ext cx="11376453" cy="2245360"/>
          </a:xfrm>
          <a:prstGeom prst="rect">
            <a:avLst/>
          </a:prstGeom>
          <a:noFill/>
        </p:spPr>
        <p:txBody>
          <a:bodyPr wrap="square" rtlCol="0">
            <a:spAutoFit/>
          </a:bodyPr>
          <a:lstStyle/>
          <a:p>
            <a:r>
              <a:rPr lang="zh-CN" altLang="en-US" sz="2800" b="1" dirty="0">
                <a:latin typeface="黑体" panose="02010609060101010101" pitchFamily="2" charset="-122"/>
                <a:ea typeface="黑体" panose="02010609060101010101" pitchFamily="2" charset="-122"/>
              </a:rPr>
              <a:t>共同特征：</a:t>
            </a:r>
            <a:endParaRPr lang="en-US" altLang="zh-CN" sz="2800" b="1" dirty="0">
              <a:latin typeface="黑体" panose="02010609060101010101" pitchFamily="2" charset="-122"/>
              <a:ea typeface="黑体" panose="02010609060101010101" pitchFamily="2" charset="-122"/>
            </a:endParaRPr>
          </a:p>
          <a:p>
            <a:r>
              <a:rPr lang="zh-CN" altLang="en-US" sz="2800" b="1" dirty="0">
                <a:solidFill>
                  <a:schemeClr val="accent5"/>
                </a:solidFill>
                <a:latin typeface="华文新魏" panose="02010800040101010101" charset="-122"/>
                <a:ea typeface="华文新魏" panose="02010800040101010101" charset="-122"/>
              </a:rPr>
              <a:t>1.性质：奴隶制帝国</a:t>
            </a:r>
            <a:endParaRPr lang="zh-CN" altLang="en-US" sz="2800" b="1" dirty="0">
              <a:solidFill>
                <a:schemeClr val="accent5"/>
              </a:solidFill>
              <a:latin typeface="华文新魏" panose="02010800040101010101" charset="-122"/>
              <a:ea typeface="华文新魏" panose="02010800040101010101" charset="-122"/>
            </a:endParaRPr>
          </a:p>
          <a:p>
            <a:r>
              <a:rPr lang="zh-CN" altLang="en-US" sz="2800" b="1" dirty="0">
                <a:solidFill>
                  <a:schemeClr val="accent5"/>
                </a:solidFill>
                <a:latin typeface="华文新魏" panose="02010800040101010101" charset="-122"/>
                <a:ea typeface="华文新魏" panose="02010800040101010101" charset="-122"/>
              </a:rPr>
              <a:t>2.体制：专制集权体制，宣扬君权神授</a:t>
            </a:r>
            <a:endParaRPr lang="zh-CN" altLang="en-US" sz="2800" b="1" dirty="0">
              <a:solidFill>
                <a:schemeClr val="accent5"/>
              </a:solidFill>
              <a:latin typeface="华文新魏" panose="02010800040101010101" charset="-122"/>
              <a:ea typeface="华文新魏" panose="02010800040101010101" charset="-122"/>
            </a:endParaRPr>
          </a:p>
          <a:p>
            <a:r>
              <a:rPr lang="zh-CN" altLang="en-US" sz="2800" b="1" dirty="0">
                <a:solidFill>
                  <a:schemeClr val="accent5"/>
                </a:solidFill>
                <a:latin typeface="华文新魏" panose="02010800040101010101" charset="-122"/>
                <a:ea typeface="华文新魏" panose="02010800040101010101" charset="-122"/>
              </a:rPr>
              <a:t>3.管理：建立完善的管理体制，地方大都实行行省制</a:t>
            </a:r>
            <a:endParaRPr lang="zh-CN" altLang="en-US" sz="2800" b="1" dirty="0">
              <a:solidFill>
                <a:schemeClr val="accent5"/>
              </a:solidFill>
              <a:latin typeface="华文新魏" panose="02010800040101010101" charset="-122"/>
              <a:ea typeface="华文新魏" panose="02010800040101010101" charset="-122"/>
            </a:endParaRPr>
          </a:p>
          <a:p>
            <a:r>
              <a:rPr lang="zh-CN" altLang="en-US" sz="2800" b="1" dirty="0">
                <a:solidFill>
                  <a:schemeClr val="accent5"/>
                </a:solidFill>
                <a:latin typeface="华文新魏" panose="02010800040101010101" charset="-122"/>
                <a:ea typeface="华文新魏" panose="02010800040101010101" charset="-122"/>
              </a:rPr>
              <a:t>4.贡献：都在经济发展、文化交流做出突出贡献</a:t>
            </a:r>
            <a:endParaRPr lang="zh-CN" altLang="en-US" sz="2800" b="1" dirty="0">
              <a:solidFill>
                <a:schemeClr val="accent5"/>
              </a:solidFill>
              <a:latin typeface="华文新魏" panose="02010800040101010101" charset="-122"/>
              <a:ea typeface="华文新魏" panose="02010800040101010101" charset="-122"/>
            </a:endParaRPr>
          </a:p>
        </p:txBody>
      </p:sp>
      <p:sp>
        <p:nvSpPr>
          <p:cNvPr id="2" name="矩形 1"/>
          <p:cNvSpPr/>
          <p:nvPr/>
        </p:nvSpPr>
        <p:spPr>
          <a:xfrm>
            <a:off x="10322928" y="107864"/>
            <a:ext cx="1462405" cy="521970"/>
          </a:xfrm>
          <a:prstGeom prst="rect">
            <a:avLst/>
          </a:prstGeom>
        </p:spPr>
        <p:txBody>
          <a:bodyPr wrap="none">
            <a:spAutoFit/>
          </a:bodyPr>
          <a:lstStyle/>
          <a:p>
            <a:pPr algn="l"/>
            <a:r>
              <a:rPr lang="en-US"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P9-P11</a:t>
            </a:r>
            <a:endParaRPr lang="en-US" altLang="zh-CN" sz="28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249"/>
                                          </p:stCondLst>
                                        </p:cTn>
                                        <p:tgtEl>
                                          <p:spTgt spid="12">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249"/>
                                          </p:stCondLst>
                                        </p:cTn>
                                        <p:tgtEl>
                                          <p:spTgt spid="12">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249"/>
                                          </p:stCondLst>
                                        </p:cTn>
                                        <p:tgtEl>
                                          <p:spTgt spid="12">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249"/>
                                          </p:stCondLst>
                                        </p:cTn>
                                        <p:tgtEl>
                                          <p:spTgt spid="12">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249"/>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0985" y="737870"/>
            <a:ext cx="11931015" cy="460375"/>
          </a:xfrm>
          <a:prstGeom prst="rect">
            <a:avLst/>
          </a:prstGeom>
          <a:noFill/>
        </p:spPr>
        <p:txBody>
          <a:bodyPr wrap="square" rtlCol="0">
            <a:spAutoFit/>
          </a:bodyPr>
          <a:lstStyle/>
          <a:p>
            <a:r>
              <a:rPr lang="zh-CN" altLang="en-US" sz="2400" b="1">
                <a:solidFill>
                  <a:srgbClr val="000000"/>
                </a:solidFill>
                <a:latin typeface="黑体" panose="02010609060101010101" pitchFamily="2" charset="-122"/>
                <a:ea typeface="黑体" panose="02010609060101010101" pitchFamily="2" charset="-122"/>
              </a:rPr>
              <a:t>古代东西方交流</a:t>
            </a:r>
            <a:r>
              <a:rPr lang="en-US" altLang="zh-CN" sz="2400" b="1">
                <a:solidFill>
                  <a:srgbClr val="000000"/>
                </a:solidFill>
                <a:latin typeface="黑体" panose="02010609060101010101" pitchFamily="2" charset="-122"/>
                <a:ea typeface="黑体" panose="02010609060101010101" pitchFamily="2" charset="-122"/>
              </a:rPr>
              <a:t>——</a:t>
            </a:r>
            <a:r>
              <a:rPr lang="zh-CN" sz="2400" b="1">
                <a:solidFill>
                  <a:srgbClr val="000000"/>
                </a:solidFill>
                <a:latin typeface="黑体" panose="02010609060101010101" pitchFamily="2" charset="-122"/>
                <a:ea typeface="黑体" panose="02010609060101010101" pitchFamily="2" charset="-122"/>
              </a:rPr>
              <a:t>丝绸之路</a:t>
            </a:r>
            <a:endParaRPr lang="zh-CN" altLang="en-US" sz="2400" b="1">
              <a:solidFill>
                <a:srgbClr val="000000"/>
              </a:solidFill>
              <a:latin typeface="黑体" panose="02010609060101010101" pitchFamily="2" charset="-122"/>
              <a:ea typeface="黑体" panose="02010609060101010101" pitchFamily="2" charset="-122"/>
            </a:endParaRPr>
          </a:p>
        </p:txBody>
      </p:sp>
      <p:pic>
        <p:nvPicPr>
          <p:cNvPr id="2" name="图片 1"/>
          <p:cNvPicPr>
            <a:picLocks noChangeAspect="1"/>
          </p:cNvPicPr>
          <p:nvPr/>
        </p:nvPicPr>
        <p:blipFill>
          <a:blip r:embed="rId1"/>
          <a:srcRect t="349"/>
          <a:stretch>
            <a:fillRect/>
          </a:stretch>
        </p:blipFill>
        <p:spPr>
          <a:xfrm>
            <a:off x="260985" y="1198245"/>
            <a:ext cx="11329035" cy="5442585"/>
          </a:xfrm>
          <a:prstGeom prst="rect">
            <a:avLst/>
          </a:prstGeom>
          <a:ln>
            <a:solidFill>
              <a:srgbClr val="000000"/>
            </a:solidFill>
          </a:ln>
        </p:spPr>
      </p:pic>
      <p:pic>
        <p:nvPicPr>
          <p:cNvPr id="3" name="图片 2"/>
          <p:cNvPicPr>
            <a:picLocks noChangeAspect="1"/>
          </p:cNvPicPr>
          <p:nvPr/>
        </p:nvPicPr>
        <p:blipFill>
          <a:blip r:embed="rId2">
            <a:clrChange>
              <a:clrFrom>
                <a:srgbClr val="D8D8D8">
                  <a:alpha val="100000"/>
                </a:srgbClr>
              </a:clrFrom>
              <a:clrTo>
                <a:srgbClr val="D8D8D8">
                  <a:alpha val="100000"/>
                  <a:alpha val="0"/>
                </a:srgbClr>
              </a:clrTo>
            </a:clrChange>
          </a:blip>
          <a:srcRect l="906" t="2650" b="4221"/>
          <a:stretch>
            <a:fillRect/>
          </a:stretch>
        </p:blipFill>
        <p:spPr>
          <a:xfrm>
            <a:off x="6109335" y="1517650"/>
            <a:ext cx="1111250" cy="1405890"/>
          </a:xfrm>
          <a:prstGeom prst="rect">
            <a:avLst/>
          </a:prstGeom>
        </p:spPr>
      </p:pic>
      <p:sp>
        <p:nvSpPr>
          <p:cNvPr id="4" name="文本框 3"/>
          <p:cNvSpPr txBox="1"/>
          <p:nvPr/>
        </p:nvSpPr>
        <p:spPr>
          <a:xfrm>
            <a:off x="7220585" y="1534160"/>
            <a:ext cx="3175000" cy="1322070"/>
          </a:xfrm>
          <a:prstGeom prst="rect">
            <a:avLst/>
          </a:prstGeom>
          <a:solidFill>
            <a:schemeClr val="bg1">
              <a:lumMod val="20000"/>
              <a:lumOff val="80000"/>
            </a:schemeClr>
          </a:solidFill>
        </p:spPr>
        <p:txBody>
          <a:bodyPr wrap="square" rtlCol="0">
            <a:spAutoFit/>
          </a:bodyPr>
          <a:lstStyle/>
          <a:p>
            <a:pPr algn="just"/>
            <a:r>
              <a:rPr lang="en-US" altLang="zh-CN" sz="2000">
                <a:solidFill>
                  <a:schemeClr val="accent6"/>
                </a:solidFill>
                <a:latin typeface="楷体" panose="02010609060101010101" charset="-122"/>
                <a:ea typeface="楷体" panose="02010609060101010101" charset="-122"/>
              </a:rPr>
              <a:t>    </a:t>
            </a:r>
            <a:r>
              <a:rPr lang="zh-CN" altLang="en-US" sz="2000" b="1">
                <a:solidFill>
                  <a:schemeClr val="accent6"/>
                </a:solidFill>
                <a:latin typeface="微软雅黑" panose="020B0503020204020204" pitchFamily="34" charset="-122"/>
                <a:ea typeface="微软雅黑" panose="020B0503020204020204" pitchFamily="34" charset="-122"/>
              </a:rPr>
              <a:t>早在波斯帝国时期，中国的丝绸已到达地中海东岸。东汉的班超为经营西域，曾派甘英出使大秦。</a:t>
            </a:r>
            <a:endParaRPr lang="zh-CN" altLang="en-US" sz="2000" b="1">
              <a:solidFill>
                <a:schemeClr val="accent6"/>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910080" y="1599565"/>
            <a:ext cx="3270885" cy="706755"/>
          </a:xfrm>
          <a:prstGeom prst="rect">
            <a:avLst/>
          </a:prstGeom>
          <a:solidFill>
            <a:srgbClr val="FFC000"/>
          </a:solidFill>
        </p:spPr>
        <p:txBody>
          <a:bodyPr wrap="square" rtlCol="0" anchor="t">
            <a:spAutoFit/>
          </a:bodyPr>
          <a:lstStyle/>
          <a:p>
            <a:pPr algn="just"/>
            <a:r>
              <a:rPr lang="en-US" altLang="zh-CN" sz="2000">
                <a:solidFill>
                  <a:schemeClr val="accent6"/>
                </a:solidFill>
                <a:latin typeface="楷体" panose="02010609060101010101" charset="-122"/>
                <a:ea typeface="楷体" panose="02010609060101010101" charset="-122"/>
                <a:cs typeface="楷体" panose="02010609060101010101" charset="-122"/>
              </a:rPr>
              <a:t>    </a:t>
            </a:r>
            <a:r>
              <a:rPr lang="zh-CN" altLang="en-US" sz="2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2世纪，已经有来自罗马的商人到达洛阳。</a:t>
            </a:r>
            <a:endParaRPr lang="zh-CN" altLang="en-US" sz="2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椭圆 6"/>
          <p:cNvSpPr/>
          <p:nvPr/>
        </p:nvSpPr>
        <p:spPr>
          <a:xfrm>
            <a:off x="9116695" y="3376295"/>
            <a:ext cx="653415" cy="430530"/>
          </a:xfrm>
          <a:prstGeom prst="ellipse">
            <a:avLst/>
          </a:prstGeom>
          <a:noFill/>
          <a:ln w="34925"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椭圆 9"/>
          <p:cNvSpPr/>
          <p:nvPr/>
        </p:nvSpPr>
        <p:spPr>
          <a:xfrm>
            <a:off x="1515745" y="2707005"/>
            <a:ext cx="700405" cy="430530"/>
          </a:xfrm>
          <a:prstGeom prst="ellipse">
            <a:avLst/>
          </a:prstGeom>
          <a:noFill/>
          <a:ln w="34925"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7" name="文本框 16"/>
          <p:cNvSpPr txBox="1"/>
          <p:nvPr/>
        </p:nvSpPr>
        <p:spPr>
          <a:xfrm>
            <a:off x="11671300" y="1380490"/>
            <a:ext cx="437515" cy="5077460"/>
          </a:xfrm>
          <a:prstGeom prst="rect">
            <a:avLst/>
          </a:prstGeom>
          <a:noFill/>
        </p:spPr>
        <p:txBody>
          <a:bodyPr wrap="square" rtlCol="0">
            <a:spAutoFit/>
          </a:bodyPr>
          <a:lstStyle/>
          <a:p>
            <a:r>
              <a:rPr lang="zh-CN" altLang="en-US">
                <a:solidFill>
                  <a:srgbClr val="000000"/>
                </a:solidFill>
                <a:latin typeface="黑体" panose="02010609060101010101" pitchFamily="2" charset="-122"/>
                <a:ea typeface="黑体" panose="02010609060101010101" pitchFamily="2" charset="-122"/>
                <a:cs typeface="黑体" panose="02010609060101010101" pitchFamily="2" charset="-122"/>
              </a:rPr>
              <a:t>◎</a:t>
            </a:r>
            <a:r>
              <a:rPr lang="zh-CN">
                <a:solidFill>
                  <a:srgbClr val="000000"/>
                </a:solidFill>
                <a:latin typeface="黑体" panose="02010609060101010101" pitchFamily="2" charset="-122"/>
                <a:ea typeface="黑体" panose="02010609060101010101" pitchFamily="2" charset="-122"/>
                <a:cs typeface="黑体" panose="02010609060101010101" pitchFamily="2" charset="-122"/>
              </a:rPr>
              <a:t>罗马帝国与汉朝交往的主要路线示意图</a:t>
            </a:r>
            <a:endParaRPr lang="zh-CN">
              <a:solidFill>
                <a:srgbClr val="000000"/>
              </a:solidFill>
              <a:latin typeface="黑体" panose="02010609060101010101" pitchFamily="2" charset="-122"/>
              <a:ea typeface="黑体" panose="02010609060101010101" pitchFamily="2" charset="-122"/>
              <a:cs typeface="黑体" panose="02010609060101010101" pitchFamily="2" charset="-122"/>
            </a:endParaRPr>
          </a:p>
        </p:txBody>
      </p:sp>
      <p:grpSp>
        <p:nvGrpSpPr>
          <p:cNvPr id="20" name="组合 19"/>
          <p:cNvGrpSpPr/>
          <p:nvPr/>
        </p:nvGrpSpPr>
        <p:grpSpPr>
          <a:xfrm>
            <a:off x="624205" y="3155950"/>
            <a:ext cx="3104515" cy="2653030"/>
            <a:chOff x="983" y="4970"/>
            <a:chExt cx="4889" cy="4178"/>
          </a:xfrm>
        </p:grpSpPr>
        <p:sp>
          <p:nvSpPr>
            <p:cNvPr id="5" name="矩形 4"/>
            <p:cNvSpPr/>
            <p:nvPr/>
          </p:nvSpPr>
          <p:spPr>
            <a:xfrm>
              <a:off x="983" y="4970"/>
              <a:ext cx="4889" cy="628"/>
            </a:xfrm>
            <a:prstGeom prst="rect">
              <a:avLst/>
            </a:prstGeom>
            <a:solidFill>
              <a:schemeClr val="bg1">
                <a:lumMod val="20000"/>
                <a:lumOff val="80000"/>
              </a:schemeClr>
            </a:solidFill>
          </p:spPr>
          <p:txBody>
            <a:bodyPr wrap="square">
              <a:spAutoFit/>
            </a:bodyPr>
            <a:lstStyle/>
            <a:p>
              <a:pPr algn="ctr">
                <a:buFontTx/>
                <a:buNone/>
                <a:defRPr/>
              </a:pPr>
              <a:r>
                <a:rPr lang="zh-CN" altLang="en-US" sz="2000" b="1" dirty="0">
                  <a:solidFill>
                    <a:schemeClr val="accent6"/>
                  </a:solidFill>
                  <a:latin typeface="STHeiti Light" charset="-122"/>
                  <a:ea typeface="STHeiti Light" charset="-122"/>
                  <a:cs typeface="STHeiti Light" charset="-122"/>
                </a:rPr>
                <a:t>罗马出土的</a:t>
              </a:r>
              <a:r>
                <a:rPr lang="zh-CN" altLang="en-US" sz="2000" b="1">
                  <a:solidFill>
                    <a:schemeClr val="accent6"/>
                  </a:solidFill>
                  <a:latin typeface="STHeiti Light" charset="-122"/>
                  <a:ea typeface="STHeiti Light" charset="-122"/>
                  <a:cs typeface="STHeiti Light" charset="-122"/>
                </a:rPr>
                <a:t>汉代丝绸</a:t>
              </a:r>
              <a:endParaRPr lang="zh-CN" altLang="en-US" sz="2000" b="1" dirty="0">
                <a:solidFill>
                  <a:schemeClr val="accent6"/>
                </a:solidFill>
                <a:latin typeface="STHeiti Light" charset="-122"/>
                <a:ea typeface="STHeiti Light" charset="-122"/>
                <a:cs typeface="STHeiti Light" charset="-122"/>
              </a:endParaRPr>
            </a:p>
          </p:txBody>
        </p:sp>
        <p:pic>
          <p:nvPicPr>
            <p:cNvPr id="11" name="Picture 5" descr="fig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 y="5595"/>
              <a:ext cx="1409" cy="3551"/>
            </a:xfrm>
            <a:prstGeom prst="rect">
              <a:avLst/>
            </a:prstGeom>
            <a:noFill/>
            <a:ln>
              <a:noFill/>
            </a:ln>
          </p:spPr>
        </p:pic>
        <p:pic>
          <p:nvPicPr>
            <p:cNvPr id="12" name="Picture 6" descr="pulashan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63" b="6671"/>
            <a:stretch>
              <a:fillRect/>
            </a:stretch>
          </p:blipFill>
          <p:spPr bwMode="auto">
            <a:xfrm>
              <a:off x="4144" y="5640"/>
              <a:ext cx="1728" cy="3465"/>
            </a:xfrm>
            <a:prstGeom prst="rect">
              <a:avLst/>
            </a:prstGeom>
            <a:noFill/>
            <a:ln>
              <a:noFill/>
            </a:ln>
          </p:spPr>
        </p:pic>
        <p:pic>
          <p:nvPicPr>
            <p:cNvPr id="13" name="Picture 7" descr="图44 联珠对孔雀“贵”字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9" y="5620"/>
              <a:ext cx="1856" cy="3528"/>
            </a:xfrm>
            <a:prstGeom prst="rect">
              <a:avLst/>
            </a:prstGeom>
            <a:noFill/>
            <a:ln>
              <a:noFill/>
            </a:ln>
          </p:spPr>
        </p:pic>
      </p:grpSp>
      <p:grpSp>
        <p:nvGrpSpPr>
          <p:cNvPr id="19" name="组合 18"/>
          <p:cNvGrpSpPr/>
          <p:nvPr/>
        </p:nvGrpSpPr>
        <p:grpSpPr>
          <a:xfrm>
            <a:off x="8379460" y="3824605"/>
            <a:ext cx="3005455" cy="2414905"/>
            <a:chOff x="10877" y="5302"/>
            <a:chExt cx="4733" cy="3803"/>
          </a:xfrm>
          <a:solidFill>
            <a:srgbClr val="FFC000"/>
          </a:solidFill>
        </p:grpSpPr>
        <p:sp>
          <p:nvSpPr>
            <p:cNvPr id="14" name="矩形 13"/>
            <p:cNvSpPr/>
            <p:nvPr/>
          </p:nvSpPr>
          <p:spPr>
            <a:xfrm>
              <a:off x="10878" y="5302"/>
              <a:ext cx="4733" cy="628"/>
            </a:xfrm>
            <a:prstGeom prst="rect">
              <a:avLst/>
            </a:prstGeom>
            <a:grpFill/>
          </p:spPr>
          <p:txBody>
            <a:bodyPr wrap="square">
              <a:spAutoFit/>
            </a:bodyPr>
            <a:lstStyle/>
            <a:p>
              <a:pPr algn="ctr"/>
              <a:r>
                <a:rPr lang="zh-CN" altLang="en-US" sz="2000" b="1" dirty="0">
                  <a:solidFill>
                    <a:schemeClr val="accent6"/>
                  </a:solidFill>
                  <a:latin typeface="STHeiti Light" charset="-122"/>
                  <a:ea typeface="STHeiti Light" charset="-122"/>
                  <a:cs typeface="STHeiti Light" charset="-122"/>
                </a:rPr>
                <a:t>新疆出土的</a:t>
              </a:r>
              <a:r>
                <a:rPr lang="zh-CN" altLang="en-US" sz="2000" b="1">
                  <a:solidFill>
                    <a:schemeClr val="accent6"/>
                  </a:solidFill>
                  <a:latin typeface="STHeiti Light" charset="-122"/>
                  <a:ea typeface="STHeiti Light" charset="-122"/>
                  <a:cs typeface="STHeiti Light" charset="-122"/>
                </a:rPr>
                <a:t>罗马纺织品</a:t>
              </a:r>
              <a:endParaRPr lang="zh-CN" altLang="en-US" sz="2000" b="1" dirty="0">
                <a:solidFill>
                  <a:schemeClr val="accent6"/>
                </a:solidFill>
                <a:latin typeface="STHeiti Light" charset="-122"/>
                <a:ea typeface="STHeiti Light" charset="-122"/>
                <a:cs typeface="STHeiti Light" charset="-122"/>
              </a:endParaRPr>
            </a:p>
          </p:txBody>
        </p:sp>
        <p:pic>
          <p:nvPicPr>
            <p:cNvPr id="15" name="Picture 5" descr="fig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191" t="14930" r="12880" b="19781"/>
            <a:stretch>
              <a:fillRect/>
            </a:stretch>
          </p:blipFill>
          <p:spPr bwMode="auto">
            <a:xfrm>
              <a:off x="10877" y="5941"/>
              <a:ext cx="4733" cy="3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55016" name="文本框 255015"/>
          <p:cNvSpPr txBox="1"/>
          <p:nvPr/>
        </p:nvSpPr>
        <p:spPr>
          <a:xfrm>
            <a:off x="138430" y="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par>
                          <p:cTn id="28" fill="hold">
                            <p:stCondLst>
                              <p:cond delay="500"/>
                            </p:stCondLst>
                            <p:childTnLst>
                              <p:par>
                                <p:cTn id="29" presetID="12" presetClass="entr" presetSubtype="4" fill="hold" grpId="0" nodeType="afterEffect">
                                  <p:stCondLst>
                                    <p:cond delay="0"/>
                                  </p:stCondLst>
                                  <p:childTnLst>
                                    <p:set>
                                      <p:cBhvr>
                                        <p:cTn id="30" dur="1" fill="hold">
                                          <p:stCondLst>
                                            <p:cond delay="0"/>
                                          </p:stCondLst>
                                        </p:cTn>
                                        <p:tgtEl>
                                          <p:spTgt spid="255016"/>
                                        </p:tgtEl>
                                        <p:attrNameLst>
                                          <p:attrName>style.visibility</p:attrName>
                                        </p:attrNameLst>
                                      </p:cBhvr>
                                      <p:to>
                                        <p:strVal val="visible"/>
                                      </p:to>
                                    </p:set>
                                    <p:animEffect transition="in" filter="slide(fromBottom)">
                                      <p:cBhvr>
                                        <p:cTn id="31"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P spid="6" grpId="0" bldLvl="0" animBg="1"/>
      <p:bldP spid="6" grpId="1"/>
      <p:bldP spid="7" grpId="0" bldLvl="0" animBg="1"/>
      <p:bldP spid="7" grpId="1" animBg="1"/>
      <p:bldP spid="10" grpId="0" bldLvl="0" animBg="1"/>
      <p:bldP spid="10" grpId="1" animBg="1"/>
      <p:bldP spid="25501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666240"/>
            <a:ext cx="12191365" cy="3789680"/>
          </a:xfrm>
        </p:spPr>
        <p:txBody>
          <a:bodyPr/>
          <a:lstStyle/>
          <a:p>
            <a:pPr marL="0" indent="0">
              <a:buNone/>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古印度的《摩奴法典》规定,同样作为借贷一方，对婆罗门收取的月息是2% ,而首陀罗的月息则高达5%。这说明（    ）</a:t>
            </a: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A.首陀罗把持古印度经济大权     B.财产多寡成为划分种姓依据</a:t>
            </a: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C.古印度的商人阶层唯利是图     D.高等种姓具有经济上的特权</a:t>
            </a: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10957560" y="5289550"/>
            <a:ext cx="1234440" cy="1568450"/>
          </a:xfrm>
          <a:prstGeom prst="rect">
            <a:avLst/>
          </a:prstGeom>
          <a:noFill/>
        </p:spPr>
        <p:txBody>
          <a:bodyPr wrap="square" rtlCol="0">
            <a:spAutoFit/>
            <a:scene3d>
              <a:camera prst="orthographicFront"/>
              <a:lightRig rig="threePt" dir="t"/>
            </a:scene3d>
          </a:bodyPr>
          <a:lstStyle/>
          <a:p>
            <a:r>
              <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rPr>
              <a:t>D</a:t>
            </a:r>
            <a:endPar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endParaRPr>
          </a:p>
        </p:txBody>
      </p:sp>
      <p:sp>
        <p:nvSpPr>
          <p:cNvPr id="100" name="文本框 99"/>
          <p:cNvSpPr txBox="1"/>
          <p:nvPr/>
        </p:nvSpPr>
        <p:spPr>
          <a:xfrm>
            <a:off x="69850" y="669925"/>
            <a:ext cx="6074410" cy="829945"/>
          </a:xfrm>
          <a:prstGeom prst="rect">
            <a:avLst/>
          </a:prstGeom>
          <a:noFill/>
          <a:ln w="9525">
            <a:noFill/>
          </a:ln>
        </p:spPr>
        <p:txBody>
          <a:bodyPr wrap="square">
            <a:spAutoFit/>
          </a:bodyPr>
          <a:p>
            <a:pPr indent="0" algn="ctr"/>
            <a:r>
              <a:rPr lang="zh-CN" sz="4800" b="1">
                <a:solidFill>
                  <a:srgbClr val="000000"/>
                </a:solidFill>
                <a:ea typeface="宋体" panose="02010600030101010101" pitchFamily="2" charset="-122"/>
              </a:rPr>
              <a:t>锐锐喊你来做题！！</a:t>
            </a:r>
            <a:endParaRPr lang="zh-CN" sz="4800" b="1">
              <a:solidFill>
                <a:srgbClr val="000000"/>
              </a:solidFill>
              <a:ea typeface="宋体" panose="02010600030101010101" pitchFamily="2" charset="-122"/>
            </a:endParaRPr>
          </a:p>
        </p:txBody>
      </p:sp>
      <p:sp>
        <p:nvSpPr>
          <p:cNvPr id="255016" name="文本框 255015"/>
          <p:cNvSpPr txBox="1"/>
          <p:nvPr/>
        </p:nvSpPr>
        <p:spPr>
          <a:xfrm>
            <a:off x="138430" y="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255016"/>
                                        </p:tgtEl>
                                        <p:attrNameLst>
                                          <p:attrName>style.visibility</p:attrName>
                                        </p:attrNameLst>
                                      </p:cBhvr>
                                      <p:to>
                                        <p:strVal val="visible"/>
                                      </p:to>
                                    </p:set>
                                    <p:animEffect transition="in" filter="slide(fromBottom)">
                                      <p:cBhvr>
                                        <p:cTn id="1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501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6195" y="71165"/>
            <a:ext cx="11861250" cy="6752473"/>
            <a:chOff x="720" y="1506"/>
            <a:chExt cx="17654" cy="7878"/>
          </a:xfrm>
        </p:grpSpPr>
        <p:sp>
          <p:nvSpPr>
            <p:cNvPr id="5" name="TextBox 4"/>
            <p:cNvSpPr txBox="1"/>
            <p:nvPr/>
          </p:nvSpPr>
          <p:spPr>
            <a:xfrm>
              <a:off x="720" y="5506"/>
              <a:ext cx="3137" cy="467"/>
            </a:xfrm>
            <a:prstGeom prst="rect">
              <a:avLst/>
            </a:prstGeom>
            <a:noFill/>
          </p:spPr>
          <p:txBody>
            <a:bodyPr wrap="square" rtlCol="0">
              <a:spAutoFit/>
            </a:bodyPr>
            <a:lstStyle>
              <a:defPPr/>
            </a:lstStyle>
            <a:p>
              <a:r>
                <a:rPr lang="zh-CN" altLang="en-US" sz="2000" b="1" dirty="0">
                  <a:latin typeface="微软雅黑" panose="020B0503020204020204" pitchFamily="34" charset="-122"/>
                  <a:ea typeface="微软雅黑" panose="020B0503020204020204" pitchFamily="34" charset="-122"/>
                </a:rPr>
                <a:t>中古时期的世界</a:t>
              </a:r>
              <a:endParaRPr lang="zh-CN" altLang="en-US" sz="2000" b="1" dirty="0">
                <a:latin typeface="微软雅黑" panose="020B0503020204020204" pitchFamily="34" charset="-122"/>
                <a:ea typeface="微软雅黑" panose="020B0503020204020204" pitchFamily="34" charset="-122"/>
              </a:endParaRPr>
            </a:p>
          </p:txBody>
        </p:sp>
        <p:sp>
          <p:nvSpPr>
            <p:cNvPr id="6" name="左大括号 5"/>
            <p:cNvSpPr/>
            <p:nvPr/>
          </p:nvSpPr>
          <p:spPr>
            <a:xfrm>
              <a:off x="3375" y="2889"/>
              <a:ext cx="328" cy="5788"/>
            </a:xfrm>
            <a:prstGeom prst="lef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7" name="TextBox 6"/>
            <p:cNvSpPr txBox="1"/>
            <p:nvPr/>
          </p:nvSpPr>
          <p:spPr>
            <a:xfrm>
              <a:off x="864" y="6024"/>
              <a:ext cx="2563" cy="825"/>
            </a:xfrm>
            <a:prstGeom prst="rect">
              <a:avLst/>
            </a:prstGeom>
            <a:noFill/>
          </p:spPr>
          <p:txBody>
            <a:bodyPr wrap="square" rtlCol="0">
              <a:spAutoFit/>
            </a:bodyPr>
            <a:lstStyle>
              <a:defPPr/>
            </a:lstStyle>
            <a:p>
              <a:r>
                <a:rPr lang="en-US" altLang="zh-CN" sz="2000" b="1">
                  <a:solidFill>
                    <a:srgbClr val="FF0000"/>
                  </a:solidFill>
                  <a:latin typeface="微软雅黑" panose="020B0503020204020204" pitchFamily="34" charset="-122"/>
                  <a:ea typeface="微软雅黑" panose="020B0503020204020204" pitchFamily="34" charset="-122"/>
                  <a:cs typeface="楷体" panose="02010609060101010101" charset="-122"/>
                </a:rPr>
                <a:t>  </a:t>
              </a:r>
              <a:r>
                <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rPr>
                <a:t>相对平衡的</a:t>
              </a:r>
              <a:endPar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endParaRPr>
            </a:p>
            <a:p>
              <a:r>
                <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rPr>
                <a:t>多元文明格局</a:t>
              </a:r>
              <a:endPar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endParaRPr>
            </a:p>
          </p:txBody>
        </p:sp>
        <p:sp>
          <p:nvSpPr>
            <p:cNvPr id="8" name="TextBox 7"/>
            <p:cNvSpPr txBox="1"/>
            <p:nvPr/>
          </p:nvSpPr>
          <p:spPr>
            <a:xfrm>
              <a:off x="3428" y="2846"/>
              <a:ext cx="3157"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中古时期的欧洲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9" name="左大括号 8"/>
            <p:cNvSpPr/>
            <p:nvPr/>
          </p:nvSpPr>
          <p:spPr>
            <a:xfrm>
              <a:off x="5918" y="2424"/>
              <a:ext cx="215" cy="170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11" name="TextBox 10"/>
            <p:cNvSpPr txBox="1"/>
            <p:nvPr/>
          </p:nvSpPr>
          <p:spPr>
            <a:xfrm>
              <a:off x="6071" y="2302"/>
              <a:ext cx="1625"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西欧</a:t>
              </a:r>
              <a:endParaRPr lang="zh-CN" altLang="en-US" b="1" dirty="0">
                <a:latin typeface="微软雅黑" panose="020B0503020204020204" pitchFamily="34" charset="-122"/>
                <a:ea typeface="微软雅黑" panose="020B0503020204020204" pitchFamily="34" charset="-122"/>
              </a:endParaRPr>
            </a:p>
          </p:txBody>
        </p:sp>
        <p:sp>
          <p:nvSpPr>
            <p:cNvPr id="12" name="TextBox 11"/>
            <p:cNvSpPr txBox="1"/>
            <p:nvPr/>
          </p:nvSpPr>
          <p:spPr>
            <a:xfrm>
              <a:off x="6025" y="3722"/>
              <a:ext cx="1625"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东欧</a:t>
              </a:r>
              <a:endParaRPr lang="zh-CN" altLang="en-US" b="1" dirty="0">
                <a:latin typeface="微软雅黑" panose="020B0503020204020204" pitchFamily="34" charset="-122"/>
                <a:ea typeface="微软雅黑" panose="020B0503020204020204" pitchFamily="34" charset="-122"/>
              </a:endParaRPr>
            </a:p>
          </p:txBody>
        </p:sp>
        <p:sp>
          <p:nvSpPr>
            <p:cNvPr id="13" name="左大括号 12"/>
            <p:cNvSpPr/>
            <p:nvPr/>
          </p:nvSpPr>
          <p:spPr>
            <a:xfrm>
              <a:off x="6895" y="2038"/>
              <a:ext cx="264" cy="101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14" name="TextBox 13"/>
            <p:cNvSpPr txBox="1"/>
            <p:nvPr/>
          </p:nvSpPr>
          <p:spPr>
            <a:xfrm>
              <a:off x="7027" y="1864"/>
              <a:ext cx="2497"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基本特征</a:t>
              </a:r>
              <a:endParaRPr lang="zh-CN" altLang="en-US" sz="2400" b="1" dirty="0">
                <a:latin typeface="微软雅黑" panose="020B0503020204020204" pitchFamily="34" charset="-122"/>
                <a:ea typeface="微软雅黑" panose="020B0503020204020204" pitchFamily="34" charset="-122"/>
              </a:endParaRPr>
            </a:p>
          </p:txBody>
        </p:sp>
        <p:sp>
          <p:nvSpPr>
            <p:cNvPr id="15" name="TextBox 14"/>
            <p:cNvSpPr txBox="1"/>
            <p:nvPr/>
          </p:nvSpPr>
          <p:spPr>
            <a:xfrm>
              <a:off x="6940" y="2763"/>
              <a:ext cx="2781"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中后期变化</a:t>
              </a:r>
              <a:endParaRPr lang="zh-CN" altLang="en-US" b="1" dirty="0">
                <a:latin typeface="微软雅黑" panose="020B0503020204020204" pitchFamily="34" charset="-122"/>
                <a:ea typeface="微软雅黑" panose="020B0503020204020204" pitchFamily="34" charset="-122"/>
              </a:endParaRPr>
            </a:p>
          </p:txBody>
        </p:sp>
        <p:sp>
          <p:nvSpPr>
            <p:cNvPr id="16" name="左大括号 15"/>
            <p:cNvSpPr/>
            <p:nvPr/>
          </p:nvSpPr>
          <p:spPr>
            <a:xfrm>
              <a:off x="8481" y="1700"/>
              <a:ext cx="413" cy="75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dirty="0">
                <a:latin typeface="微软雅黑" panose="020B0503020204020204" pitchFamily="34" charset="-122"/>
                <a:ea typeface="微软雅黑" panose="020B0503020204020204" pitchFamily="34" charset="-122"/>
              </a:endParaRPr>
            </a:p>
          </p:txBody>
        </p:sp>
        <p:sp>
          <p:nvSpPr>
            <p:cNvPr id="17" name="TextBox 16"/>
            <p:cNvSpPr txBox="1"/>
            <p:nvPr/>
          </p:nvSpPr>
          <p:spPr>
            <a:xfrm>
              <a:off x="8812" y="1506"/>
              <a:ext cx="6137"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封君封臣制度（</a:t>
              </a:r>
              <a:r>
                <a:rPr lang="zh-CN" altLang="en-US" sz="1600" b="1" dirty="0">
                  <a:solidFill>
                    <a:srgbClr val="FF0000"/>
                  </a:solidFill>
                  <a:latin typeface="微软雅黑" panose="020B0503020204020204" pitchFamily="34" charset="-122"/>
                  <a:ea typeface="微软雅黑" panose="020B0503020204020204" pitchFamily="34" charset="-122"/>
                </a:rPr>
                <a:t>社会动荡和自然经济的产物</a:t>
              </a:r>
              <a:r>
                <a:rPr lang="zh-CN" altLang="en-US"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18" name="TextBox 17"/>
            <p:cNvSpPr txBox="1"/>
            <p:nvPr/>
          </p:nvSpPr>
          <p:spPr>
            <a:xfrm>
              <a:off x="8748" y="1873"/>
              <a:ext cx="8187"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庄园与农奴制度（</a:t>
              </a:r>
              <a:r>
                <a:rPr lang="zh-CN" altLang="en-US" sz="1600" b="1" dirty="0">
                  <a:solidFill>
                    <a:srgbClr val="FF0000"/>
                  </a:solidFill>
                  <a:latin typeface="微软雅黑" panose="020B0503020204020204" pitchFamily="34" charset="-122"/>
                  <a:ea typeface="微软雅黑" panose="020B0503020204020204" pitchFamily="34" charset="-122"/>
                </a:rPr>
                <a:t>庄园：独立的自给自足的经济和政治单位</a:t>
              </a:r>
              <a:r>
                <a:rPr lang="zh-CN" altLang="en-US"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19" name="左大括号 18"/>
            <p:cNvSpPr/>
            <p:nvPr/>
          </p:nvSpPr>
          <p:spPr>
            <a:xfrm>
              <a:off x="8732" y="2737"/>
              <a:ext cx="238" cy="6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20" name="TextBox 19"/>
            <p:cNvSpPr txBox="1"/>
            <p:nvPr/>
          </p:nvSpPr>
          <p:spPr>
            <a:xfrm>
              <a:off x="8822" y="2540"/>
              <a:ext cx="9424" cy="393"/>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政治：王权加强，民族国家开始形成、早期议会出现</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8832" y="2882"/>
              <a:ext cx="9424" cy="393"/>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经济：工商业经济发展、市民阶层兴起和城市复兴、自治</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8822" y="3192"/>
              <a:ext cx="5561" cy="393"/>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文化：大学兴起</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3" name="左大括号 22"/>
            <p:cNvSpPr/>
            <p:nvPr/>
          </p:nvSpPr>
          <p:spPr>
            <a:xfrm>
              <a:off x="6812" y="3640"/>
              <a:ext cx="264" cy="7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24" name="TextBox 23"/>
            <p:cNvSpPr txBox="1"/>
            <p:nvPr/>
          </p:nvSpPr>
          <p:spPr>
            <a:xfrm>
              <a:off x="6999" y="3521"/>
              <a:ext cx="3626"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拜占庭帝国：</a:t>
              </a:r>
              <a:r>
                <a:rPr lang="zh-CN" altLang="en-US" sz="1600" b="1" dirty="0">
                  <a:solidFill>
                    <a:srgbClr val="FF0000"/>
                  </a:solidFill>
                  <a:latin typeface="微软雅黑" panose="020B0503020204020204" pitchFamily="34" charset="-122"/>
                  <a:ea typeface="微软雅黑" panose="020B0503020204020204" pitchFamily="34" charset="-122"/>
                </a:rPr>
                <a:t>罗马法</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6999" y="3954"/>
              <a:ext cx="8335" cy="393"/>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俄罗斯：</a:t>
              </a:r>
              <a:r>
                <a:rPr lang="zh-CN" altLang="en-US" sz="1600" b="1" dirty="0">
                  <a:solidFill>
                    <a:srgbClr val="FF0000"/>
                  </a:solidFill>
                  <a:latin typeface="微软雅黑" panose="020B0503020204020204" pitchFamily="34" charset="-122"/>
                  <a:ea typeface="微软雅黑" panose="020B0503020204020204" pitchFamily="34" charset="-122"/>
                </a:rPr>
                <a:t>深受拜占庭的影响，</a:t>
              </a:r>
              <a:r>
                <a:rPr lang="zh-CN" altLang="en-US" sz="1600" b="1" dirty="0">
                  <a:solidFill>
                    <a:schemeClr val="tx1"/>
                  </a:solidFill>
                  <a:latin typeface="微软雅黑" panose="020B0503020204020204" pitchFamily="34" charset="-122"/>
                  <a:ea typeface="微软雅黑" panose="020B0503020204020204" pitchFamily="34" charset="-122"/>
                </a:rPr>
                <a:t>伊凡四世改革</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3483" y="5482"/>
              <a:ext cx="3157"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中古时期的亚洲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3428" y="7574"/>
              <a:ext cx="3157" cy="431"/>
            </a:xfrm>
            <a:prstGeom prst="rect">
              <a:avLst/>
            </a:prstGeom>
            <a:noFill/>
          </p:spPr>
          <p:txBody>
            <a:bodyPr wrap="square" rtlCol="0">
              <a:spAutoFit/>
            </a:bodyPr>
            <a:lstStyle>
              <a:defPPr/>
            </a:lstStyle>
            <a:p>
              <a:r>
                <a:rPr lang="zh-CN" altLang="en-US" b="1">
                  <a:solidFill>
                    <a:srgbClr val="FF0000"/>
                  </a:solidFill>
                  <a:latin typeface="微软雅黑" panose="020B0503020204020204" pitchFamily="34" charset="-122"/>
                  <a:ea typeface="微软雅黑" panose="020B0503020204020204" pitchFamily="34" charset="-122"/>
                </a:rPr>
                <a:t>古代非洲和美洲</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29" name="左大括号 28"/>
            <p:cNvSpPr/>
            <p:nvPr/>
          </p:nvSpPr>
          <p:spPr>
            <a:xfrm>
              <a:off x="5996" y="4819"/>
              <a:ext cx="264" cy="173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32" name="TextBox 31"/>
            <p:cNvSpPr txBox="1"/>
            <p:nvPr/>
          </p:nvSpPr>
          <p:spPr>
            <a:xfrm>
              <a:off x="6087" y="4731"/>
              <a:ext cx="2731"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政教合一</a:t>
              </a:r>
              <a:r>
                <a:rPr lang="zh-CN" altLang="en-US" b="1" dirty="0">
                  <a:latin typeface="微软雅黑" panose="020B0503020204020204" pitchFamily="34" charset="-122"/>
                  <a:ea typeface="微软雅黑" panose="020B0503020204020204" pitchFamily="34" charset="-122"/>
                </a:rPr>
                <a:t>的西亚</a:t>
              </a:r>
              <a:endParaRPr lang="zh-CN" altLang="en-US" b="1" dirty="0">
                <a:latin typeface="微软雅黑" panose="020B0503020204020204" pitchFamily="34" charset="-122"/>
                <a:ea typeface="微软雅黑" panose="020B0503020204020204" pitchFamily="34" charset="-122"/>
              </a:endParaRPr>
            </a:p>
          </p:txBody>
        </p:sp>
        <p:sp>
          <p:nvSpPr>
            <p:cNvPr id="33" name="左大括号 32"/>
            <p:cNvSpPr/>
            <p:nvPr/>
          </p:nvSpPr>
          <p:spPr>
            <a:xfrm>
              <a:off x="8626" y="4526"/>
              <a:ext cx="115" cy="78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34" name="TextBox 33"/>
            <p:cNvSpPr txBox="1"/>
            <p:nvPr/>
          </p:nvSpPr>
          <p:spPr>
            <a:xfrm>
              <a:off x="8626" y="4406"/>
              <a:ext cx="5965"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阿拉伯帝国：</a:t>
              </a:r>
              <a:r>
                <a:rPr lang="zh-CN" altLang="en-US" sz="1600" b="1" dirty="0">
                  <a:solidFill>
                    <a:srgbClr val="FF0000"/>
                  </a:solidFill>
                  <a:latin typeface="微软雅黑" panose="020B0503020204020204" pitchFamily="34" charset="-122"/>
                  <a:ea typeface="微软雅黑" panose="020B0503020204020204" pitchFamily="34" charset="-122"/>
                </a:rPr>
                <a:t>东西方经济文化交流的桥梁</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8655" y="4794"/>
              <a:ext cx="6019" cy="395"/>
            </a:xfrm>
            <a:prstGeom prst="rect">
              <a:avLst/>
            </a:prstGeom>
            <a:noFill/>
          </p:spPr>
          <p:txBody>
            <a:bodyPr wrap="square" rtlCol="0">
              <a:spAutoFit/>
            </a:bodyPr>
            <a:lstStyle>
              <a:defPPr/>
            </a:lstStyle>
            <a:p>
              <a:r>
                <a:rPr lang="zh-CN" altLang="en-US" sz="1600" b="1">
                  <a:latin typeface="微软雅黑" panose="020B0503020204020204" pitchFamily="34" charset="-122"/>
                  <a:ea typeface="微软雅黑" panose="020B0503020204020204" pitchFamily="34" charset="-122"/>
                </a:rPr>
                <a:t>奥斯曼帝国：</a:t>
              </a:r>
              <a:r>
                <a:rPr lang="zh-CN" altLang="en-US" sz="1600" b="1">
                  <a:solidFill>
                    <a:srgbClr val="FF0000"/>
                  </a:solidFill>
                  <a:latin typeface="微软雅黑" panose="020B0503020204020204" pitchFamily="34" charset="-122"/>
                  <a:ea typeface="微软雅黑" panose="020B0503020204020204" pitchFamily="34" charset="-122"/>
                </a:rPr>
                <a:t>控制欧亚商路</a:t>
              </a:r>
              <a:endParaRPr lang="zh-CN" altLang="en-US" sz="1600" b="1">
                <a:solidFill>
                  <a:srgbClr val="FF0000"/>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6043" y="5386"/>
              <a:ext cx="4516"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多种宗教</a:t>
              </a:r>
              <a:r>
                <a:rPr lang="zh-CN" altLang="en-US" b="1" dirty="0">
                  <a:latin typeface="微软雅黑" panose="020B0503020204020204" pitchFamily="34" charset="-122"/>
                  <a:ea typeface="微软雅黑" panose="020B0503020204020204" pitchFamily="34" charset="-122"/>
                </a:rPr>
                <a:t>的南亚</a:t>
              </a:r>
              <a:endParaRPr lang="zh-CN" altLang="en-US" b="1" dirty="0">
                <a:latin typeface="微软雅黑" panose="020B0503020204020204" pitchFamily="34" charset="-122"/>
                <a:ea typeface="微软雅黑" panose="020B0503020204020204" pitchFamily="34" charset="-122"/>
              </a:endParaRPr>
            </a:p>
          </p:txBody>
        </p:sp>
        <p:sp>
          <p:nvSpPr>
            <p:cNvPr id="38" name="TextBox 37"/>
            <p:cNvSpPr txBox="1"/>
            <p:nvPr/>
          </p:nvSpPr>
          <p:spPr>
            <a:xfrm>
              <a:off x="6043" y="6100"/>
              <a:ext cx="4624"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中央集权</a:t>
              </a:r>
              <a:r>
                <a:rPr lang="zh-CN" altLang="en-US" b="1" dirty="0">
                  <a:latin typeface="微软雅黑" panose="020B0503020204020204" pitchFamily="34" charset="-122"/>
                  <a:ea typeface="微软雅黑" panose="020B0503020204020204" pitchFamily="34" charset="-122"/>
                </a:rPr>
                <a:t>的东亚</a:t>
              </a:r>
              <a:endParaRPr lang="zh-CN" altLang="en-US" b="1" dirty="0">
                <a:latin typeface="微软雅黑" panose="020B0503020204020204" pitchFamily="34" charset="-122"/>
                <a:ea typeface="微软雅黑" panose="020B0503020204020204" pitchFamily="34" charset="-122"/>
              </a:endParaRPr>
            </a:p>
          </p:txBody>
        </p:sp>
        <p:sp>
          <p:nvSpPr>
            <p:cNvPr id="40" name="左大括号 39"/>
            <p:cNvSpPr/>
            <p:nvPr/>
          </p:nvSpPr>
          <p:spPr>
            <a:xfrm>
              <a:off x="8576" y="5353"/>
              <a:ext cx="115" cy="55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1" name="TextBox 40"/>
            <p:cNvSpPr txBox="1"/>
            <p:nvPr/>
          </p:nvSpPr>
          <p:spPr>
            <a:xfrm>
              <a:off x="8694" y="5275"/>
              <a:ext cx="7660"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笈多帝国：印度教，</a:t>
              </a:r>
              <a:r>
                <a:rPr lang="zh-CN" altLang="en-US" sz="1600" b="1" dirty="0">
                  <a:solidFill>
                    <a:srgbClr val="FF0000"/>
                  </a:solidFill>
                  <a:latin typeface="微软雅黑" panose="020B0503020204020204" pitchFamily="34" charset="-122"/>
                  <a:ea typeface="微软雅黑" panose="020B0503020204020204" pitchFamily="34" charset="-122"/>
                </a:rPr>
                <a:t>中世纪统一印度的第一个封建王朝</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8732" y="5629"/>
              <a:ext cx="5829"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德里苏丹国：</a:t>
              </a:r>
              <a:r>
                <a:rPr lang="zh-CN" altLang="en-US" sz="1600" b="1" dirty="0">
                  <a:solidFill>
                    <a:srgbClr val="FF0000"/>
                  </a:solidFill>
                  <a:latin typeface="微软雅黑" panose="020B0503020204020204" pitchFamily="34" charset="-122"/>
                  <a:ea typeface="微软雅黑" panose="020B0503020204020204" pitchFamily="34" charset="-122"/>
                </a:rPr>
                <a:t>伊斯兰教</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43" name="左大括号 42"/>
            <p:cNvSpPr/>
            <p:nvPr/>
          </p:nvSpPr>
          <p:spPr>
            <a:xfrm>
              <a:off x="8528" y="6099"/>
              <a:ext cx="199" cy="55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4" name="TextBox 43"/>
            <p:cNvSpPr txBox="1"/>
            <p:nvPr/>
          </p:nvSpPr>
          <p:spPr>
            <a:xfrm>
              <a:off x="8633" y="5973"/>
              <a:ext cx="5189"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日本：大化改新、幕府统治</a:t>
              </a:r>
              <a:endParaRPr lang="zh-CN" altLang="en-US" sz="1600" b="1" dirty="0">
                <a:latin typeface="微软雅黑" panose="020B0503020204020204" pitchFamily="34" charset="-122"/>
                <a:ea typeface="微软雅黑" panose="020B0503020204020204" pitchFamily="34" charset="-122"/>
              </a:endParaRPr>
            </a:p>
          </p:txBody>
        </p:sp>
        <p:sp>
          <p:nvSpPr>
            <p:cNvPr id="45" name="TextBox 44"/>
            <p:cNvSpPr txBox="1"/>
            <p:nvPr/>
          </p:nvSpPr>
          <p:spPr>
            <a:xfrm>
              <a:off x="8659" y="6289"/>
              <a:ext cx="4538"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朝鲜：新罗、高丽、朝鲜</a:t>
              </a:r>
              <a:endParaRPr lang="zh-CN" altLang="en-US" sz="1600" b="1" dirty="0">
                <a:latin typeface="微软雅黑" panose="020B0503020204020204" pitchFamily="34" charset="-122"/>
                <a:ea typeface="微软雅黑" panose="020B0503020204020204" pitchFamily="34" charset="-122"/>
              </a:endParaRPr>
            </a:p>
          </p:txBody>
        </p:sp>
        <p:sp>
          <p:nvSpPr>
            <p:cNvPr id="46" name="右大括号 45"/>
            <p:cNvSpPr/>
            <p:nvPr/>
          </p:nvSpPr>
          <p:spPr>
            <a:xfrm>
              <a:off x="12489" y="6131"/>
              <a:ext cx="242" cy="4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7" name="右箭头 46"/>
            <p:cNvSpPr/>
            <p:nvPr/>
          </p:nvSpPr>
          <p:spPr>
            <a:xfrm>
              <a:off x="12783" y="6226"/>
              <a:ext cx="568" cy="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8" name="TextBox 47"/>
            <p:cNvSpPr txBox="1"/>
            <p:nvPr/>
          </p:nvSpPr>
          <p:spPr>
            <a:xfrm>
              <a:off x="13312" y="6118"/>
              <a:ext cx="3316" cy="395"/>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模仿中国，中华文明圈</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4274" y="8068"/>
              <a:ext cx="2272" cy="358"/>
            </a:xfrm>
            <a:prstGeom prst="rect">
              <a:avLst/>
            </a:prstGeom>
            <a:noFill/>
          </p:spPr>
          <p:txBody>
            <a:bodyPr wrap="square" rtlCol="0">
              <a:spAutoFit/>
            </a:bodyPr>
            <a:lstStyle>
              <a:defPPr/>
            </a:lstStyle>
            <a:p>
              <a:r>
                <a:rPr lang="zh-CN" altLang="en-US" sz="1400" b="1">
                  <a:solidFill>
                    <a:srgbClr val="FF0000"/>
                  </a:solidFill>
                  <a:latin typeface="微软雅黑" panose="020B0503020204020204" pitchFamily="34" charset="-122"/>
                  <a:ea typeface="微软雅黑" panose="020B0503020204020204" pitchFamily="34" charset="-122"/>
                </a:rPr>
                <a:t>独立创造</a:t>
              </a:r>
              <a:endParaRPr lang="zh-CN" altLang="en-US" sz="1400" b="1">
                <a:solidFill>
                  <a:srgbClr val="FF0000"/>
                </a:solidFill>
                <a:latin typeface="微软雅黑" panose="020B0503020204020204" pitchFamily="34" charset="-122"/>
                <a:ea typeface="微软雅黑" panose="020B0503020204020204" pitchFamily="34" charset="-122"/>
              </a:endParaRPr>
            </a:p>
          </p:txBody>
        </p:sp>
        <p:sp>
          <p:nvSpPr>
            <p:cNvPr id="51" name="左大括号 50"/>
            <p:cNvSpPr/>
            <p:nvPr/>
          </p:nvSpPr>
          <p:spPr>
            <a:xfrm>
              <a:off x="5937" y="7275"/>
              <a:ext cx="291" cy="151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52" name="TextBox 51"/>
            <p:cNvSpPr txBox="1"/>
            <p:nvPr/>
          </p:nvSpPr>
          <p:spPr>
            <a:xfrm>
              <a:off x="6139" y="7126"/>
              <a:ext cx="2381"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非洲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53" name="左大括号 52"/>
            <p:cNvSpPr/>
            <p:nvPr/>
          </p:nvSpPr>
          <p:spPr>
            <a:xfrm>
              <a:off x="6974" y="6884"/>
              <a:ext cx="243" cy="104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55" name="TextBox 54"/>
            <p:cNvSpPr txBox="1"/>
            <p:nvPr/>
          </p:nvSpPr>
          <p:spPr>
            <a:xfrm>
              <a:off x="7157" y="6799"/>
              <a:ext cx="7432" cy="393"/>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东非：阿克苏姆，</a:t>
              </a:r>
              <a:r>
                <a:rPr lang="zh-CN" altLang="en-US" sz="1600" b="1" dirty="0">
                  <a:solidFill>
                    <a:srgbClr val="FF0000"/>
                  </a:solidFill>
                  <a:latin typeface="微软雅黑" panose="020B0503020204020204" pitchFamily="34" charset="-122"/>
                  <a:ea typeface="微软雅黑" panose="020B0503020204020204" pitchFamily="34" charset="-122"/>
                </a:rPr>
                <a:t>城市国家，对外贸易繁荣</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7169" y="7207"/>
              <a:ext cx="5907"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西非：加纳、马里、桑海，</a:t>
              </a:r>
              <a:r>
                <a:rPr lang="zh-CN" altLang="en-US" sz="1600" b="1" dirty="0">
                  <a:solidFill>
                    <a:srgbClr val="FF0000"/>
                  </a:solidFill>
                  <a:latin typeface="微软雅黑" panose="020B0503020204020204" pitchFamily="34" charset="-122"/>
                  <a:ea typeface="微软雅黑" panose="020B0503020204020204" pitchFamily="34" charset="-122"/>
                </a:rPr>
                <a:t>中央集权国家</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7170" y="7622"/>
              <a:ext cx="7398"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南非：大津巴布韦，</a:t>
              </a:r>
              <a:r>
                <a:rPr lang="zh-CN" altLang="en-US" sz="1600" b="1" dirty="0">
                  <a:solidFill>
                    <a:srgbClr val="FF0000"/>
                  </a:solidFill>
                  <a:latin typeface="微软雅黑" panose="020B0503020204020204" pitchFamily="34" charset="-122"/>
                  <a:ea typeface="微软雅黑" panose="020B0503020204020204" pitchFamily="34" charset="-122"/>
                </a:rPr>
                <a:t>巨石建筑群</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8" name="右大括号 57"/>
            <p:cNvSpPr/>
            <p:nvPr/>
          </p:nvSpPr>
          <p:spPr>
            <a:xfrm>
              <a:off x="13197" y="6844"/>
              <a:ext cx="453" cy="11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59" name="TextBox 58"/>
            <p:cNvSpPr txBox="1"/>
            <p:nvPr/>
          </p:nvSpPr>
          <p:spPr>
            <a:xfrm>
              <a:off x="13545" y="6883"/>
              <a:ext cx="3112" cy="1005"/>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特点：</a:t>
              </a:r>
              <a:endPar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发展缓慢</a:t>
              </a:r>
              <a:endPar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独具特色</a:t>
              </a:r>
              <a:endPar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TextBox 59"/>
            <p:cNvSpPr txBox="1"/>
            <p:nvPr/>
          </p:nvSpPr>
          <p:spPr>
            <a:xfrm>
              <a:off x="6106" y="8522"/>
              <a:ext cx="2126"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美洲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61" name="左大括号 60"/>
            <p:cNvSpPr/>
            <p:nvPr/>
          </p:nvSpPr>
          <p:spPr>
            <a:xfrm>
              <a:off x="6974" y="8231"/>
              <a:ext cx="243" cy="101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65" name="TextBox 64"/>
            <p:cNvSpPr txBox="1"/>
            <p:nvPr/>
          </p:nvSpPr>
          <p:spPr>
            <a:xfrm>
              <a:off x="7104" y="8186"/>
              <a:ext cx="6308" cy="393"/>
            </a:xfrm>
            <a:prstGeom prst="rect">
              <a:avLst/>
            </a:prstGeom>
            <a:noFill/>
          </p:spPr>
          <p:txBody>
            <a:bodyPr wrap="square" rtlCol="0">
              <a:spAutoFit/>
            </a:bodyPr>
            <a:lstStyle>
              <a:defPPr/>
            </a:lstStyle>
            <a:p>
              <a:r>
                <a:rPr lang="zh-CN" altLang="en-US" sz="1600" b="1">
                  <a:latin typeface="微软雅黑" panose="020B0503020204020204" pitchFamily="34" charset="-122"/>
                  <a:ea typeface="微软雅黑" panose="020B0503020204020204" pitchFamily="34" charset="-122"/>
                </a:rPr>
                <a:t>玛雅文明：种植玉米</a:t>
              </a:r>
              <a:endParaRPr lang="zh-CN" altLang="en-US" sz="1600" b="1">
                <a:latin typeface="微软雅黑" panose="020B0503020204020204" pitchFamily="34" charset="-122"/>
                <a:ea typeface="微软雅黑" panose="020B0503020204020204" pitchFamily="34" charset="-122"/>
              </a:endParaRPr>
            </a:p>
          </p:txBody>
        </p:sp>
        <p:sp>
          <p:nvSpPr>
            <p:cNvPr id="66" name="TextBox 65"/>
            <p:cNvSpPr txBox="1"/>
            <p:nvPr/>
          </p:nvSpPr>
          <p:spPr>
            <a:xfrm>
              <a:off x="7157" y="8586"/>
              <a:ext cx="5897" cy="393"/>
            </a:xfrm>
            <a:prstGeom prst="rect">
              <a:avLst/>
            </a:prstGeom>
            <a:noFill/>
          </p:spPr>
          <p:txBody>
            <a:bodyPr wrap="square" rtlCol="0">
              <a:spAutoFit/>
            </a:bodyPr>
            <a:lstStyle>
              <a:defPPr/>
            </a:lstStyle>
            <a:p>
              <a:r>
                <a:rPr lang="zh-CN" altLang="en-US" sz="1600" b="1">
                  <a:latin typeface="微软雅黑" panose="020B0503020204020204" pitchFamily="34" charset="-122"/>
                  <a:ea typeface="微软雅黑" panose="020B0503020204020204" pitchFamily="34" charset="-122"/>
                </a:rPr>
                <a:t>阿兹特克文明：浮动园地</a:t>
              </a:r>
              <a:endParaRPr lang="zh-CN" altLang="en-US" sz="1600" b="1">
                <a:latin typeface="微软雅黑" panose="020B0503020204020204" pitchFamily="34" charset="-122"/>
                <a:ea typeface="微软雅黑" panose="020B0503020204020204" pitchFamily="34" charset="-122"/>
              </a:endParaRPr>
            </a:p>
          </p:txBody>
        </p:sp>
        <p:sp>
          <p:nvSpPr>
            <p:cNvPr id="67" name="TextBox 66"/>
            <p:cNvSpPr txBox="1"/>
            <p:nvPr/>
          </p:nvSpPr>
          <p:spPr>
            <a:xfrm>
              <a:off x="7130" y="8974"/>
              <a:ext cx="8479"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印加文明：统一帝国，完善道路系统（传递政令、调动军队）</a:t>
              </a:r>
              <a:endParaRPr lang="zh-CN" altLang="en-US" sz="1600" b="1" dirty="0">
                <a:latin typeface="微软雅黑" panose="020B0503020204020204" pitchFamily="34" charset="-122"/>
                <a:ea typeface="微软雅黑" panose="020B0503020204020204" pitchFamily="34" charset="-122"/>
              </a:endParaRPr>
            </a:p>
          </p:txBody>
        </p:sp>
        <p:sp>
          <p:nvSpPr>
            <p:cNvPr id="68" name="右大括号 67"/>
            <p:cNvSpPr/>
            <p:nvPr/>
          </p:nvSpPr>
          <p:spPr>
            <a:xfrm>
              <a:off x="17236" y="1727"/>
              <a:ext cx="473" cy="765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71" name="TextBox 70"/>
            <p:cNvSpPr txBox="1"/>
            <p:nvPr/>
          </p:nvSpPr>
          <p:spPr>
            <a:xfrm>
              <a:off x="17644" y="2206"/>
              <a:ext cx="730" cy="7163"/>
            </a:xfrm>
            <a:prstGeom prst="rect">
              <a:avLst/>
            </a:prstGeom>
            <a:noFill/>
          </p:spPr>
          <p:txBody>
            <a:bodyPr vert="eaVert" wrap="square" rtlCol="0">
              <a:spAutoFit/>
            </a:bodyPr>
            <a:lstStyle>
              <a:defPPr/>
            </a:lstStyle>
            <a:p>
              <a:r>
                <a:rPr lang="zh-CN" altLang="en-US" sz="2000" b="1" dirty="0">
                  <a:solidFill>
                    <a:srgbClr val="FF0000"/>
                  </a:solidFill>
                  <a:latin typeface="微软雅黑" panose="020B0503020204020204" pitchFamily="34" charset="-122"/>
                  <a:ea typeface="微软雅黑" panose="020B0503020204020204" pitchFamily="34" charset="-122"/>
                </a:rPr>
                <a:t>世界文明多元，对人类历史发展作出了自己的贡献</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sp>
        <p:nvSpPr>
          <p:cNvPr id="62" name="TextBox 17"/>
          <p:cNvSpPr txBox="1"/>
          <p:nvPr/>
        </p:nvSpPr>
        <p:spPr>
          <a:xfrm>
            <a:off x="5413954" y="634327"/>
            <a:ext cx="5500627" cy="338566"/>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基督教占据主导地位</a:t>
            </a:r>
            <a:endParaRPr lang="zh-CN" altLang="en-US" sz="1600" b="1" dirty="0">
              <a:latin typeface="微软雅黑" panose="020B0503020204020204" pitchFamily="34" charset="-122"/>
              <a:ea typeface="微软雅黑" panose="020B0503020204020204" pitchFamily="34" charset="-122"/>
            </a:endParaRPr>
          </a:p>
        </p:txBody>
      </p:sp>
      <p:sp>
        <p:nvSpPr>
          <p:cNvPr id="64" name="文本框 8"/>
          <p:cNvSpPr txBox="1"/>
          <p:nvPr/>
        </p:nvSpPr>
        <p:spPr>
          <a:xfrm>
            <a:off x="916561" y="268267"/>
            <a:ext cx="2316480" cy="5219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latin typeface="微软雅黑" panose="020B0503020204020204" pitchFamily="34" charset="-122"/>
                <a:ea typeface="微软雅黑" panose="020B0503020204020204" pitchFamily="34" charset="-122"/>
              </a:rPr>
              <a:t>单元知识网络</a:t>
            </a:r>
            <a:endParaRPr lang="zh-CN" altLang="en-US" sz="2800" b="1">
              <a:latin typeface="微软雅黑" panose="020B0503020204020204" pitchFamily="34" charset="-122"/>
              <a:ea typeface="微软雅黑" panose="020B0503020204020204" pitchFamily="34" charset="-122"/>
            </a:endParaRPr>
          </a:p>
        </p:txBody>
      </p:sp>
      <p:pic>
        <p:nvPicPr>
          <p:cNvPr id="69" name="图形 9" descr="学位帽"/>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8590" y="214483"/>
            <a:ext cx="575754" cy="575754"/>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表格 47"/>
          <p:cNvGraphicFramePr>
            <a:graphicFrameLocks noGrp="1"/>
          </p:cNvGraphicFramePr>
          <p:nvPr/>
        </p:nvGraphicFramePr>
        <p:xfrm>
          <a:off x="1394367" y="3677038"/>
          <a:ext cx="10336192" cy="2190845"/>
        </p:xfrm>
        <a:graphic>
          <a:graphicData uri="http://schemas.openxmlformats.org/drawingml/2006/table">
            <a:tbl>
              <a:tblPr firstRow="1" bandRow="1">
                <a:tableStyleId>{5C22544A-7EE6-4342-B048-85BDC9FD1C3A}</a:tableStyleId>
              </a:tblPr>
              <a:tblGrid>
                <a:gridCol w="949124"/>
                <a:gridCol w="4838218"/>
                <a:gridCol w="4548850"/>
              </a:tblGrid>
              <a:tr h="454536">
                <a:tc>
                  <a:txBody>
                    <a:bodyPr/>
                    <a:lstStyle/>
                    <a:p>
                      <a:pPr algn="ctr"/>
                      <a:endParaRPr lang="zh-CN" altLang="en-US" sz="2400" dirty="0"/>
                    </a:p>
                  </a:txBody>
                  <a:tcPr anchor="ctr"/>
                </a:tc>
                <a:tc>
                  <a:txBody>
                    <a:bodyPr/>
                    <a:lstStyle/>
                    <a:p>
                      <a:pPr algn="ctr"/>
                      <a:r>
                        <a:rPr lang="zh-CN" altLang="en-US" sz="2400" dirty="0"/>
                        <a:t>封君（赐地的人）</a:t>
                      </a:r>
                      <a:endParaRPr lang="zh-CN" altLang="en-US" sz="2400" dirty="0"/>
                    </a:p>
                  </a:txBody>
                  <a:tcPr anchor="ctr"/>
                </a:tc>
                <a:tc>
                  <a:txBody>
                    <a:bodyPr/>
                    <a:lstStyle/>
                    <a:p>
                      <a:pPr algn="ctr"/>
                      <a:r>
                        <a:rPr lang="zh-CN" altLang="en-US" sz="2400" dirty="0"/>
                        <a:t>封臣（接受封地的人）</a:t>
                      </a:r>
                      <a:endParaRPr lang="zh-CN" altLang="en-US" sz="2400" dirty="0"/>
                    </a:p>
                  </a:txBody>
                  <a:tcPr anchor="ctr"/>
                </a:tc>
              </a:tr>
              <a:tr h="454536">
                <a:tc>
                  <a:txBody>
                    <a:bodyPr/>
                    <a:lstStyle/>
                    <a:p>
                      <a:pPr algn="ctr"/>
                      <a:r>
                        <a:rPr lang="zh-CN" altLang="en-US" sz="2400" dirty="0"/>
                        <a:t>权利</a:t>
                      </a:r>
                      <a:endParaRPr lang="zh-CN" altLang="en-US" sz="2400" dirty="0"/>
                    </a:p>
                  </a:txBody>
                  <a:tcPr anchor="ctr"/>
                </a:tc>
                <a:tc>
                  <a:txBody>
                    <a:bodyPr/>
                    <a:lstStyle/>
                    <a:p>
                      <a:pPr algn="ctr"/>
                      <a:endParaRPr lang="zh-CN" altLang="en-US" sz="2400" dirty="0"/>
                    </a:p>
                  </a:txBody>
                  <a:tcPr anchor="ctr"/>
                </a:tc>
                <a:tc>
                  <a:txBody>
                    <a:bodyPr/>
                    <a:lstStyle/>
                    <a:p>
                      <a:pPr algn="ctr"/>
                      <a:endParaRPr lang="zh-CN" altLang="en-US" sz="2400"/>
                    </a:p>
                  </a:txBody>
                  <a:tcPr anchor="ctr"/>
                </a:tc>
              </a:tr>
              <a:tr h="790788">
                <a:tc>
                  <a:txBody>
                    <a:bodyPr/>
                    <a:lstStyle/>
                    <a:p>
                      <a:pPr algn="ctr"/>
                      <a:r>
                        <a:rPr lang="zh-CN" altLang="en-US" sz="2400" dirty="0"/>
                        <a:t>义务</a:t>
                      </a:r>
                      <a:endParaRPr lang="zh-CN" altLang="en-US" sz="2400" dirty="0"/>
                    </a:p>
                  </a:txBody>
                  <a:tcPr anchor="ctr"/>
                </a:tc>
                <a:tc>
                  <a:txBody>
                    <a:bodyPr/>
                    <a:lstStyle/>
                    <a:p>
                      <a:pPr algn="ctr"/>
                      <a:endParaRPr lang="zh-CN" altLang="en-US" sz="2400" dirty="0"/>
                    </a:p>
                  </a:txBody>
                  <a:tcPr anchor="ctr"/>
                </a:tc>
                <a:tc>
                  <a:txBody>
                    <a:bodyPr/>
                    <a:lstStyle/>
                    <a:p>
                      <a:pPr algn="ctr"/>
                      <a:endParaRPr lang="zh-CN" altLang="en-US" sz="2400" dirty="0"/>
                    </a:p>
                  </a:txBody>
                  <a:tcPr anchor="ctr"/>
                </a:tc>
              </a:tr>
              <a:tr h="485657">
                <a:tc>
                  <a:txBody>
                    <a:bodyPr/>
                    <a:lstStyle/>
                    <a:p>
                      <a:pPr algn="ctr"/>
                      <a:r>
                        <a:rPr lang="zh-CN" altLang="en-US" sz="2400" dirty="0"/>
                        <a:t>关系</a:t>
                      </a:r>
                      <a:endParaRPr lang="zh-CN" altLang="en-US" sz="2400" dirty="0"/>
                    </a:p>
                  </a:txBody>
                  <a:tcPr anchor="ctr"/>
                </a:tc>
                <a:tc gridSpan="2">
                  <a:txBody>
                    <a:bodyPr/>
                    <a:lstStyle/>
                    <a:p>
                      <a:pPr algn="ctr"/>
                      <a:endParaRPr lang="zh-CN" altLang="en-US" sz="2400" dirty="0"/>
                    </a:p>
                  </a:txBody>
                  <a:tcPr anchor="ctr"/>
                </a:tc>
                <a:tc hMerge="1">
                  <a:tcPr anchor="ctr"/>
                </a:tc>
              </a:tr>
            </a:tbl>
          </a:graphicData>
        </a:graphic>
      </p:graphicFrame>
      <p:sp>
        <p:nvSpPr>
          <p:cNvPr id="5" name="矩形 4"/>
          <p:cNvSpPr/>
          <p:nvPr/>
        </p:nvSpPr>
        <p:spPr>
          <a:xfrm>
            <a:off x="1010379" y="631269"/>
            <a:ext cx="7983149"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兴起：</a:t>
            </a:r>
            <a:r>
              <a:rPr lang="en-US" altLang="zh-CN" sz="2400" b="1" dirty="0">
                <a:solidFill>
                  <a:srgbClr val="032AF3"/>
                </a:solidFill>
                <a:latin typeface="宋体" panose="02010600030101010101" pitchFamily="2" charset="-122"/>
                <a:ea typeface="宋体" panose="02010600030101010101" pitchFamily="2" charset="-122"/>
              </a:rPr>
              <a:t>1C</a:t>
            </a:r>
            <a:r>
              <a:rPr lang="zh-CN" altLang="en-US" sz="2400" b="1" dirty="0">
                <a:solidFill>
                  <a:srgbClr val="032AF3"/>
                </a:solidFill>
                <a:latin typeface="宋体" panose="02010600030101010101" pitchFamily="2" charset="-122"/>
                <a:ea typeface="宋体" panose="02010600030101010101" pitchFamily="2" charset="-122"/>
              </a:rPr>
              <a:t>，巴勒斯坦地区，耶稣（“救世主”）</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1018145" y="1044944"/>
            <a:ext cx="1725055"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教义：</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7" name="矩形 6"/>
          <p:cNvSpPr/>
          <p:nvPr/>
        </p:nvSpPr>
        <p:spPr>
          <a:xfrm>
            <a:off x="1022288" y="1448588"/>
            <a:ext cx="1419970"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latin typeface="宋体" panose="02010600030101010101" pitchFamily="2" charset="-122"/>
                <a:ea typeface="宋体" panose="02010600030101010101" pitchFamily="2" charset="-122"/>
              </a:rPr>
              <a:t>地位：</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8" name="矩形 7"/>
          <p:cNvSpPr/>
          <p:nvPr/>
        </p:nvSpPr>
        <p:spPr>
          <a:xfrm>
            <a:off x="2249517" y="1044944"/>
            <a:ext cx="4371202"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忍受苦难，死后升入“天堂”</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9" name="矩形 8"/>
          <p:cNvSpPr/>
          <p:nvPr/>
        </p:nvSpPr>
        <p:spPr>
          <a:xfrm>
            <a:off x="2228653" y="1462433"/>
            <a:ext cx="5179143"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4C</a:t>
            </a:r>
            <a:r>
              <a:rPr lang="zh-CN" altLang="en-US" sz="2300" b="1" dirty="0">
                <a:solidFill>
                  <a:srgbClr val="FF0000"/>
                </a:solidFill>
                <a:latin typeface="宋体" panose="02010600030101010101" pitchFamily="2" charset="-122"/>
                <a:ea typeface="宋体" panose="02010600030101010101" pitchFamily="2" charset="-122"/>
              </a:rPr>
              <a:t>末，确立为罗马帝国的国教</a:t>
            </a:r>
            <a:endParaRPr lang="en-US" altLang="zh-CN" sz="2300" b="1" dirty="0">
              <a:solidFill>
                <a:srgbClr val="FF0000"/>
              </a:solidFill>
              <a:latin typeface="宋体" panose="02010600030101010101" pitchFamily="2" charset="-122"/>
              <a:ea typeface="宋体" panose="02010600030101010101" pitchFamily="2" charset="-122"/>
            </a:endParaRPr>
          </a:p>
        </p:txBody>
      </p:sp>
      <p:grpSp>
        <p:nvGrpSpPr>
          <p:cNvPr id="60" name="组合 59"/>
          <p:cNvGrpSpPr/>
          <p:nvPr/>
        </p:nvGrpSpPr>
        <p:grpSpPr>
          <a:xfrm>
            <a:off x="214097" y="631269"/>
            <a:ext cx="827198" cy="1384995"/>
            <a:chOff x="214097" y="631269"/>
            <a:chExt cx="827198" cy="1384995"/>
          </a:xfrm>
        </p:grpSpPr>
        <p:sp>
          <p:nvSpPr>
            <p:cNvPr id="4" name="矩形 3"/>
            <p:cNvSpPr/>
            <p:nvPr/>
          </p:nvSpPr>
          <p:spPr>
            <a:xfrm>
              <a:off x="214097" y="631269"/>
              <a:ext cx="528913" cy="138499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基督教</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0" name="左大括号 9"/>
            <p:cNvSpPr/>
            <p:nvPr/>
          </p:nvSpPr>
          <p:spPr>
            <a:xfrm>
              <a:off x="884073" y="788530"/>
              <a:ext cx="157222" cy="1005539"/>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grpSp>
        <p:nvGrpSpPr>
          <p:cNvPr id="63" name="组合 62"/>
          <p:cNvGrpSpPr/>
          <p:nvPr/>
        </p:nvGrpSpPr>
        <p:grpSpPr>
          <a:xfrm>
            <a:off x="6256128" y="1426018"/>
            <a:ext cx="4294542" cy="461665"/>
            <a:chOff x="6256128" y="1426018"/>
            <a:chExt cx="4294542" cy="461665"/>
          </a:xfrm>
        </p:grpSpPr>
        <p:sp>
          <p:nvSpPr>
            <p:cNvPr id="11" name="矩形 10"/>
            <p:cNvSpPr/>
            <p:nvPr/>
          </p:nvSpPr>
          <p:spPr>
            <a:xfrm>
              <a:off x="6719380" y="1426018"/>
              <a:ext cx="3831290"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促进了基督教的传播</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2" name="箭头: 右 11"/>
            <p:cNvSpPr/>
            <p:nvPr/>
          </p:nvSpPr>
          <p:spPr>
            <a:xfrm>
              <a:off x="6256128" y="1567896"/>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14" name="矩形 13"/>
          <p:cNvSpPr/>
          <p:nvPr/>
        </p:nvSpPr>
        <p:spPr>
          <a:xfrm>
            <a:off x="1027003" y="1943432"/>
            <a:ext cx="141525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1.</a:t>
            </a:r>
            <a:r>
              <a:rPr lang="zh-CN" altLang="en-US" sz="2400" b="1" dirty="0">
                <a:solidFill>
                  <a:srgbClr val="FF0000"/>
                </a:solidFill>
                <a:latin typeface="宋体" panose="02010600030101010101" pitchFamily="2" charset="-122"/>
                <a:ea typeface="宋体" panose="02010600030101010101" pitchFamily="2" charset="-122"/>
              </a:rPr>
              <a:t>建立：</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5" name="矩形 14"/>
          <p:cNvSpPr/>
          <p:nvPr/>
        </p:nvSpPr>
        <p:spPr>
          <a:xfrm>
            <a:off x="1035350" y="2545290"/>
            <a:ext cx="288150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措施</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6" name="矩形 15"/>
          <p:cNvSpPr/>
          <p:nvPr/>
        </p:nvSpPr>
        <p:spPr>
          <a:xfrm>
            <a:off x="1029720" y="3191479"/>
            <a:ext cx="334660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查理</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马特改革</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grpSp>
        <p:nvGrpSpPr>
          <p:cNvPr id="1024" name="组合 1023"/>
          <p:cNvGrpSpPr/>
          <p:nvPr/>
        </p:nvGrpSpPr>
        <p:grpSpPr>
          <a:xfrm>
            <a:off x="248000" y="2162697"/>
            <a:ext cx="752557" cy="4388574"/>
            <a:chOff x="248000" y="2162697"/>
            <a:chExt cx="752557" cy="4388574"/>
          </a:xfrm>
        </p:grpSpPr>
        <p:sp>
          <p:nvSpPr>
            <p:cNvPr id="13" name="矩形 12"/>
            <p:cNvSpPr/>
            <p:nvPr/>
          </p:nvSpPr>
          <p:spPr>
            <a:xfrm>
              <a:off x="248000" y="3361706"/>
              <a:ext cx="528913" cy="2246769"/>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法兰克王国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7" name="左大括号 16"/>
            <p:cNvSpPr/>
            <p:nvPr/>
          </p:nvSpPr>
          <p:spPr>
            <a:xfrm>
              <a:off x="893373" y="2162697"/>
              <a:ext cx="107184" cy="438857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sp>
        <p:nvSpPr>
          <p:cNvPr id="18" name="矩形 17"/>
          <p:cNvSpPr/>
          <p:nvPr/>
        </p:nvSpPr>
        <p:spPr>
          <a:xfrm>
            <a:off x="931046" y="5856318"/>
            <a:ext cx="160201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特点</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2" name="文本框 21"/>
          <p:cNvSpPr txBox="1"/>
          <p:nvPr/>
        </p:nvSpPr>
        <p:spPr>
          <a:xfrm>
            <a:off x="2213504" y="1948586"/>
            <a:ext cx="2208025"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481</a:t>
            </a:r>
            <a:r>
              <a:rPr kumimoji="0" lang="zh-CN" altLang="en-US"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克洛维</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4" name="文本框 23"/>
          <p:cNvSpPr txBox="1"/>
          <p:nvPr/>
        </p:nvSpPr>
        <p:spPr>
          <a:xfrm>
            <a:off x="4020469" y="1970732"/>
            <a:ext cx="3831290"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chemeClr val="accent6">
                    <a:lumMod val="75000"/>
                  </a:schemeClr>
                </a:solidFill>
                <a:effectLst/>
                <a:uLnTx/>
                <a:uFillTx/>
                <a:latin typeface="宋体" panose="02010600030101010101" pitchFamily="2" charset="-122"/>
                <a:ea typeface="宋体" panose="02010600030101010101" pitchFamily="2" charset="-122"/>
              </a:rPr>
              <a:t>→最强大的“蛮族”王国</a:t>
            </a:r>
            <a:endParaRPr lang="zh-CN" altLang="en-US" dirty="0">
              <a:solidFill>
                <a:schemeClr val="accent6">
                  <a:lumMod val="75000"/>
                </a:schemeClr>
              </a:solidFill>
            </a:endParaRPr>
          </a:p>
        </p:txBody>
      </p:sp>
      <p:sp>
        <p:nvSpPr>
          <p:cNvPr id="26" name="文本框 25"/>
          <p:cNvSpPr txBox="1"/>
          <p:nvPr/>
        </p:nvSpPr>
        <p:spPr>
          <a:xfrm>
            <a:off x="2221726" y="2366317"/>
            <a:ext cx="2208025"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①皈依基督教；</a:t>
            </a:r>
            <a:endParaRPr lang="zh-CN" altLang="en-US" dirty="0">
              <a:solidFill>
                <a:srgbClr val="FF0000"/>
              </a:solidFill>
              <a:latin typeface="楷体" panose="02010609060101010101" charset="-122"/>
              <a:ea typeface="楷体" panose="02010609060101010101" charset="-122"/>
            </a:endParaRPr>
          </a:p>
        </p:txBody>
      </p:sp>
      <p:sp>
        <p:nvSpPr>
          <p:cNvPr id="28" name="文本框 27"/>
          <p:cNvSpPr txBox="1"/>
          <p:nvPr/>
        </p:nvSpPr>
        <p:spPr>
          <a:xfrm>
            <a:off x="2228653" y="2761210"/>
            <a:ext cx="3926827"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②把土地赐给教会和部下；</a:t>
            </a:r>
            <a:endParaRPr lang="zh-CN" altLang="en-US" dirty="0">
              <a:solidFill>
                <a:srgbClr val="FF0000"/>
              </a:solidFill>
              <a:latin typeface="楷体" panose="02010609060101010101" charset="-122"/>
              <a:ea typeface="楷体" panose="02010609060101010101" charset="-122"/>
            </a:endParaRPr>
          </a:p>
        </p:txBody>
      </p:sp>
      <p:sp>
        <p:nvSpPr>
          <p:cNvPr id="29" name="左大括号 28"/>
          <p:cNvSpPr/>
          <p:nvPr/>
        </p:nvSpPr>
        <p:spPr>
          <a:xfrm>
            <a:off x="2100987" y="2483459"/>
            <a:ext cx="190795" cy="60987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nvGrpSpPr>
          <p:cNvPr id="1028" name="组合 1027"/>
          <p:cNvGrpSpPr/>
          <p:nvPr/>
        </p:nvGrpSpPr>
        <p:grpSpPr>
          <a:xfrm>
            <a:off x="6042716" y="2391350"/>
            <a:ext cx="3937942" cy="875290"/>
            <a:chOff x="6042716" y="2391350"/>
            <a:chExt cx="3937942" cy="875290"/>
          </a:xfrm>
        </p:grpSpPr>
        <p:sp>
          <p:nvSpPr>
            <p:cNvPr id="1027" name="矩形 1026"/>
            <p:cNvSpPr/>
            <p:nvPr/>
          </p:nvSpPr>
          <p:spPr>
            <a:xfrm>
              <a:off x="6538506" y="2429491"/>
              <a:ext cx="3255542" cy="83714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25" name="组合 1024"/>
            <p:cNvGrpSpPr/>
            <p:nvPr/>
          </p:nvGrpSpPr>
          <p:grpSpPr>
            <a:xfrm>
              <a:off x="6042716" y="2391350"/>
              <a:ext cx="3937942" cy="830997"/>
              <a:chOff x="6042716" y="2391350"/>
              <a:chExt cx="3937942" cy="830997"/>
            </a:xfrm>
          </p:grpSpPr>
          <p:sp>
            <p:nvSpPr>
              <p:cNvPr id="30" name="矩形 29"/>
              <p:cNvSpPr/>
              <p:nvPr/>
            </p:nvSpPr>
            <p:spPr>
              <a:xfrm>
                <a:off x="6578807" y="2391350"/>
                <a:ext cx="3401851" cy="830997"/>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取得教会和部下支持，为对外扩张奠定基础。</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31" name="箭头: 右 30"/>
              <p:cNvSpPr/>
              <p:nvPr/>
            </p:nvSpPr>
            <p:spPr>
              <a:xfrm>
                <a:off x="6042716" y="2602188"/>
                <a:ext cx="463252" cy="491141"/>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grpSp>
      <p:pic>
        <p:nvPicPr>
          <p:cNvPr id="102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9968" r="20634" b="20879"/>
          <a:stretch>
            <a:fillRect/>
          </a:stretch>
        </p:blipFill>
        <p:spPr bwMode="auto">
          <a:xfrm>
            <a:off x="9839251" y="1946817"/>
            <a:ext cx="2163531" cy="1578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2" name="文本框 31"/>
          <p:cNvSpPr txBox="1"/>
          <p:nvPr/>
        </p:nvSpPr>
        <p:spPr>
          <a:xfrm>
            <a:off x="3746119" y="3211930"/>
            <a:ext cx="2967557"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8C</a:t>
            </a:r>
            <a:r>
              <a:rPr kumimoji="0" lang="zh-CN" altLang="en-US"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r>
              <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封君封臣制</a:t>
            </a:r>
            <a:endPar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endParaRPr>
          </a:p>
        </p:txBody>
      </p:sp>
      <p:sp>
        <p:nvSpPr>
          <p:cNvPr id="36" name="文本框 35"/>
          <p:cNvSpPr txBox="1"/>
          <p:nvPr/>
        </p:nvSpPr>
        <p:spPr>
          <a:xfrm>
            <a:off x="6068438" y="3201875"/>
            <a:ext cx="3401851"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a:t>
            </a:r>
            <a:r>
              <a:rPr lang="zh-CN" altLang="en-US" sz="2400" b="1" dirty="0">
                <a:solidFill>
                  <a:srgbClr val="FF0000"/>
                </a:solidFill>
                <a:latin typeface="楷体" panose="02010609060101010101" charset="-122"/>
                <a:ea typeface="楷体" panose="02010609060101010101" charset="-122"/>
              </a:rPr>
              <a:t>有条件的土地分封）</a:t>
            </a:r>
            <a:endParaRPr lang="zh-CN" altLang="en-US" dirty="0">
              <a:solidFill>
                <a:srgbClr val="FF0000"/>
              </a:solidFill>
              <a:latin typeface="楷体" panose="02010609060101010101" charset="-122"/>
              <a:ea typeface="楷体" panose="02010609060101010101" charset="-122"/>
            </a:endParaRPr>
          </a:p>
        </p:txBody>
      </p:sp>
      <p:sp>
        <p:nvSpPr>
          <p:cNvPr id="38" name="文本框 37"/>
          <p:cNvSpPr txBox="1"/>
          <p:nvPr/>
        </p:nvSpPr>
        <p:spPr>
          <a:xfrm>
            <a:off x="2429802" y="4138759"/>
            <a:ext cx="4819009" cy="430887"/>
          </a:xfrm>
          <a:prstGeom prst="rect">
            <a:avLst/>
          </a:prstGeom>
          <a:noFill/>
        </p:spPr>
        <p:txBody>
          <a:bodyPr wrap="square">
            <a:spAutoFit/>
          </a:bodyPr>
          <a:lstStyle/>
          <a:p>
            <a:r>
              <a:rPr lang="zh-CN" altLang="en-US" sz="2200" dirty="0">
                <a:solidFill>
                  <a:srgbClr val="032AF3"/>
                </a:solidFill>
              </a:rPr>
              <a:t>要求得到封地的人必须提供兵役服务</a:t>
            </a:r>
            <a:endParaRPr lang="zh-CN" altLang="en-US" sz="2200" dirty="0">
              <a:solidFill>
                <a:srgbClr val="032AF3"/>
              </a:solidFill>
            </a:endParaRPr>
          </a:p>
        </p:txBody>
      </p:sp>
      <p:sp>
        <p:nvSpPr>
          <p:cNvPr id="40" name="文本框 39"/>
          <p:cNvSpPr txBox="1"/>
          <p:nvPr/>
        </p:nvSpPr>
        <p:spPr>
          <a:xfrm>
            <a:off x="8851148" y="4119813"/>
            <a:ext cx="1890157" cy="461665"/>
          </a:xfrm>
          <a:prstGeom prst="rect">
            <a:avLst/>
          </a:prstGeom>
          <a:noFill/>
        </p:spPr>
        <p:txBody>
          <a:bodyPr wrap="square">
            <a:spAutoFit/>
          </a:bodyPr>
          <a:lstStyle/>
          <a:p>
            <a:r>
              <a:rPr lang="zh-CN" altLang="en-US" sz="2400" b="1" dirty="0">
                <a:solidFill>
                  <a:srgbClr val="032AF3"/>
                </a:solidFill>
                <a:latin typeface="宋体" panose="02010600030101010101" pitchFamily="2" charset="-122"/>
                <a:ea typeface="宋体" panose="02010600030101010101" pitchFamily="2" charset="-122"/>
              </a:rPr>
              <a:t>拥有封地</a:t>
            </a:r>
            <a:endParaRPr lang="zh-CN" altLang="en-US" dirty="0"/>
          </a:p>
        </p:txBody>
      </p:sp>
      <p:sp>
        <p:nvSpPr>
          <p:cNvPr id="48" name="文本框 47"/>
          <p:cNvSpPr txBox="1"/>
          <p:nvPr/>
        </p:nvSpPr>
        <p:spPr>
          <a:xfrm>
            <a:off x="7331963" y="4502353"/>
            <a:ext cx="4388815" cy="830997"/>
          </a:xfrm>
          <a:prstGeom prst="rect">
            <a:avLst/>
          </a:prstGeom>
          <a:noFill/>
        </p:spPr>
        <p:txBody>
          <a:bodyPr wrap="square">
            <a:spAutoFit/>
          </a:bodyPr>
          <a:lstStyle/>
          <a:p>
            <a:pPr algn="l" fontAlgn="auto">
              <a:spcBef>
                <a:spcPts val="0"/>
              </a:spcBef>
              <a:spcAft>
                <a:spcPts val="0"/>
              </a:spcAft>
            </a:pPr>
            <a:r>
              <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①忠诚；②无偿为封君服兵役；</a:t>
            </a:r>
            <a:endPar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algn="l" fontAlgn="auto">
              <a:spcBef>
                <a:spcPts val="0"/>
              </a:spcBef>
              <a:spcAft>
                <a:spcPts val="0"/>
              </a:spcAft>
            </a:pPr>
            <a:r>
              <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③提供金钱等；</a:t>
            </a:r>
            <a:endPar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52" name="文本框 51"/>
          <p:cNvSpPr txBox="1"/>
          <p:nvPr/>
        </p:nvSpPr>
        <p:spPr>
          <a:xfrm>
            <a:off x="2579279" y="4555413"/>
            <a:ext cx="4447187" cy="830997"/>
          </a:xfrm>
          <a:prstGeom prst="rect">
            <a:avLst/>
          </a:prstGeom>
          <a:noFill/>
        </p:spPr>
        <p:txBody>
          <a:bodyPr wrap="square">
            <a:spAutoFit/>
          </a:bodyPr>
          <a:lstStyle/>
          <a:p>
            <a:pPr marL="0" indent="0" algn="l" fontAlgn="auto">
              <a:spcBef>
                <a:spcPct val="0"/>
              </a:spcBef>
              <a:spcAft>
                <a:spcPct val="0"/>
              </a:spcAft>
              <a:buSzTx/>
            </a:pPr>
            <a:r>
              <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①不能任意侵害封臣的荣誉、人身和财产安全；②提供保护；</a:t>
            </a:r>
            <a:endPar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53" name="矩形 52"/>
          <p:cNvSpPr/>
          <p:nvPr/>
        </p:nvSpPr>
        <p:spPr>
          <a:xfrm>
            <a:off x="2219662" y="5846221"/>
            <a:ext cx="4029909"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①以土地的封赐为纽带</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54" name="矩形 53"/>
          <p:cNvSpPr/>
          <p:nvPr/>
        </p:nvSpPr>
        <p:spPr>
          <a:xfrm>
            <a:off x="7912104" y="5836257"/>
            <a:ext cx="4670024" cy="461665"/>
          </a:xfrm>
          <a:prstGeom prst="rect">
            <a:avLst/>
          </a:prstGeom>
          <a:noFill/>
          <a:ln w="9525">
            <a:noFill/>
          </a:ln>
        </p:spPr>
        <p:txBody>
          <a:bodyPr wrap="square">
            <a:spAutoFit/>
          </a:bodyPr>
          <a:lstStyle/>
          <a:p>
            <a:pPr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③权利和义务交织，有契约性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55" name="矩形 54"/>
          <p:cNvSpPr/>
          <p:nvPr/>
        </p:nvSpPr>
        <p:spPr>
          <a:xfrm>
            <a:off x="5527758" y="5836191"/>
            <a:ext cx="3165211"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②严格的等级性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57" name="文本框 56"/>
          <p:cNvSpPr txBox="1"/>
          <p:nvPr/>
        </p:nvSpPr>
        <p:spPr>
          <a:xfrm>
            <a:off x="3178361" y="5377643"/>
            <a:ext cx="5086431" cy="461665"/>
          </a:xfrm>
          <a:prstGeom prst="rect">
            <a:avLst/>
          </a:prstGeom>
          <a:noFill/>
        </p:spPr>
        <p:txBody>
          <a:bodyPr wrap="square">
            <a:spAutoFit/>
          </a:bodyPr>
          <a:lstStyle/>
          <a:p>
            <a:r>
              <a:rPr lang="zh-CN" altLang="en-US" sz="2400" b="1" dirty="0">
                <a:solidFill>
                  <a:schemeClr val="accent4">
                    <a:lumMod val="50000"/>
                  </a:schemeClr>
                </a:solidFill>
                <a:latin typeface="黑体" panose="02010609060101010101" pitchFamily="2" charset="-122"/>
                <a:ea typeface="黑体" panose="02010609060101010101" pitchFamily="2" charset="-122"/>
              </a:rPr>
              <a:t>“我附庸的附庸不是我的附庸。”</a:t>
            </a:r>
            <a:endParaRPr lang="zh-CN" altLang="en-US" sz="2400" dirty="0">
              <a:solidFill>
                <a:schemeClr val="accent4">
                  <a:lumMod val="50000"/>
                </a:schemeClr>
              </a:solidFill>
              <a:latin typeface="黑体" panose="02010609060101010101" pitchFamily="2" charset="-122"/>
              <a:ea typeface="黑体" panose="02010609060101010101" pitchFamily="2" charset="-122"/>
            </a:endParaRPr>
          </a:p>
        </p:txBody>
      </p:sp>
      <p:sp>
        <p:nvSpPr>
          <p:cNvPr id="58" name="文本框 57"/>
          <p:cNvSpPr txBox="1"/>
          <p:nvPr/>
        </p:nvSpPr>
        <p:spPr>
          <a:xfrm>
            <a:off x="7689516" y="5387905"/>
            <a:ext cx="2912893" cy="461665"/>
          </a:xfrm>
          <a:prstGeom prst="rect">
            <a:avLst/>
          </a:prstGeom>
          <a:noFill/>
        </p:spPr>
        <p:txBody>
          <a:bodyPr wrap="square">
            <a:spAutoFit/>
          </a:bodyPr>
          <a:lstStyle/>
          <a:p>
            <a:r>
              <a:rPr lang="en-US" altLang="zh-CN" sz="2400" b="1" dirty="0">
                <a:solidFill>
                  <a:srgbClr val="FF0000"/>
                </a:solidFill>
                <a:latin typeface="黑体" panose="02010609060101010101" pitchFamily="2" charset="-122"/>
                <a:ea typeface="黑体" panose="02010609060101010101" pitchFamily="2" charset="-122"/>
              </a:rPr>
              <a:t>——</a:t>
            </a:r>
            <a:r>
              <a:rPr lang="zh-CN" altLang="en-US" sz="2400" b="1" dirty="0">
                <a:solidFill>
                  <a:srgbClr val="FF0000"/>
                </a:solidFill>
                <a:latin typeface="黑体" panose="02010609060101010101" pitchFamily="2" charset="-122"/>
                <a:ea typeface="黑体" panose="02010609060101010101" pitchFamily="2" charset="-122"/>
              </a:rPr>
              <a:t>直接从属关系</a:t>
            </a:r>
            <a:endParaRPr lang="zh-CN" altLang="en-US" sz="2400" dirty="0">
              <a:solidFill>
                <a:srgbClr val="FF0000"/>
              </a:solidFill>
              <a:latin typeface="黑体" panose="02010609060101010101" pitchFamily="2" charset="-122"/>
              <a:ea typeface="黑体" panose="02010609060101010101" pitchFamily="2" charset="-122"/>
            </a:endParaRPr>
          </a:p>
        </p:txBody>
      </p:sp>
      <p:sp>
        <p:nvSpPr>
          <p:cNvPr id="61" name="矩形 60"/>
          <p:cNvSpPr/>
          <p:nvPr/>
        </p:nvSpPr>
        <p:spPr>
          <a:xfrm>
            <a:off x="940539" y="6271729"/>
            <a:ext cx="160201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5.</a:t>
            </a:r>
            <a:r>
              <a:rPr lang="zh-CN" altLang="en-US" sz="2400" b="1" dirty="0">
                <a:solidFill>
                  <a:srgbClr val="FF0000"/>
                </a:solidFill>
                <a:latin typeface="宋体" panose="02010600030101010101" pitchFamily="2" charset="-122"/>
                <a:ea typeface="宋体" panose="02010600030101010101" pitchFamily="2" charset="-122"/>
              </a:rPr>
              <a:t>影响：</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62" name="矩形 61"/>
          <p:cNvSpPr/>
          <p:nvPr/>
        </p:nvSpPr>
        <p:spPr>
          <a:xfrm>
            <a:off x="2184809" y="6260108"/>
            <a:ext cx="914680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11C</a:t>
            </a:r>
            <a:r>
              <a:rPr lang="zh-CN" altLang="en-US" sz="2400" b="1" dirty="0">
                <a:solidFill>
                  <a:srgbClr val="FF0000"/>
                </a:solidFill>
                <a:latin typeface="宋体" panose="02010600030101010101" pitchFamily="2" charset="-122"/>
                <a:ea typeface="宋体" panose="02010600030101010101" pitchFamily="2" charset="-122"/>
              </a:rPr>
              <a:t>，以土地的封赐为纽带而形成的封建制度在西欧普遍存在</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55016" name="文本框 255015"/>
          <p:cNvSpPr txBox="1"/>
          <p:nvPr/>
        </p:nvSpPr>
        <p:spPr>
          <a:xfrm>
            <a:off x="15875" y="127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left)">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24"/>
                                        </p:tgtEl>
                                        <p:attrNameLst>
                                          <p:attrName>style.visibility</p:attrName>
                                        </p:attrNameLst>
                                      </p:cBhvr>
                                      <p:to>
                                        <p:strVal val="visible"/>
                                      </p:to>
                                    </p:set>
                                    <p:animEffect transition="in" filter="barn(inVertical)">
                                      <p:cBhvr>
                                        <p:cTn id="42" dur="500"/>
                                        <p:tgtEl>
                                          <p:spTgt spid="10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par>
                                <p:cTn id="53" presetID="14" presetClass="entr" presetSubtype="1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randombar(horizontal)">
                                      <p:cBhvr>
                                        <p:cTn id="55" dur="500"/>
                                        <p:tgtEl>
                                          <p:spTgt spid="10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lef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left)">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animEffect transition="in" filter="wipe(left)">
                                      <p:cBhvr>
                                        <p:cTn id="83" dur="500"/>
                                        <p:tgtEl>
                                          <p:spTgt spid="102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left)">
                                      <p:cBhvr>
                                        <p:cTn id="88" dur="5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left)">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left)">
                                      <p:cBhvr>
                                        <p:cTn id="98" dur="5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wipe(left)">
                                      <p:cBhvr>
                                        <p:cTn id="103" dur="500"/>
                                        <p:tgtEl>
                                          <p:spTgt spid="4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wipe(up)">
                                      <p:cBhvr>
                                        <p:cTn id="108" dur="500"/>
                                        <p:tgtEl>
                                          <p:spTgt spid="3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grpId="0"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up)">
                                      <p:cBhvr>
                                        <p:cTn id="113" dur="500"/>
                                        <p:tgtEl>
                                          <p:spTgt spid="4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grpId="0" nodeType="click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up)">
                                      <p:cBhvr>
                                        <p:cTn id="118" dur="500"/>
                                        <p:tgtEl>
                                          <p:spTgt spid="52"/>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1" fill="hold" grpId="0" nodeType="click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wipe(up)">
                                      <p:cBhvr>
                                        <p:cTn id="123" dur="500"/>
                                        <p:tgtEl>
                                          <p:spTgt spid="48"/>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wipe(up)">
                                      <p:cBhvr>
                                        <p:cTn id="128" dur="500"/>
                                        <p:tgtEl>
                                          <p:spTgt spid="57"/>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1" fill="hold" grpId="0" nodeType="click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wipe(up)">
                                      <p:cBhvr>
                                        <p:cTn id="133" dur="500"/>
                                        <p:tgtEl>
                                          <p:spTgt spid="58"/>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18"/>
                                        </p:tgtEl>
                                        <p:attrNameLst>
                                          <p:attrName>style.visibility</p:attrName>
                                        </p:attrNameLst>
                                      </p:cBhvr>
                                      <p:to>
                                        <p:strVal val="visible"/>
                                      </p:to>
                                    </p:set>
                                    <p:animEffect transition="in" filter="wipe(up)">
                                      <p:cBhvr>
                                        <p:cTn id="138" dur="500"/>
                                        <p:tgtEl>
                                          <p:spTgt spid="18"/>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grpId="0" nodeType="clickEffect">
                                  <p:stCondLst>
                                    <p:cond delay="0"/>
                                  </p:stCondLst>
                                  <p:childTnLst>
                                    <p:set>
                                      <p:cBhvr>
                                        <p:cTn id="142" dur="1" fill="hold">
                                          <p:stCondLst>
                                            <p:cond delay="0"/>
                                          </p:stCondLst>
                                        </p:cTn>
                                        <p:tgtEl>
                                          <p:spTgt spid="53"/>
                                        </p:tgtEl>
                                        <p:attrNameLst>
                                          <p:attrName>style.visibility</p:attrName>
                                        </p:attrNameLst>
                                      </p:cBhvr>
                                      <p:to>
                                        <p:strVal val="visible"/>
                                      </p:to>
                                    </p:set>
                                    <p:animEffect transition="in" filter="wipe(up)">
                                      <p:cBhvr>
                                        <p:cTn id="143" dur="500"/>
                                        <p:tgtEl>
                                          <p:spTgt spid="5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55"/>
                                        </p:tgtEl>
                                        <p:attrNameLst>
                                          <p:attrName>style.visibility</p:attrName>
                                        </p:attrNameLst>
                                      </p:cBhvr>
                                      <p:to>
                                        <p:strVal val="visible"/>
                                      </p:to>
                                    </p:set>
                                    <p:animEffect transition="in" filter="wipe(up)">
                                      <p:cBhvr>
                                        <p:cTn id="148" dur="500"/>
                                        <p:tgtEl>
                                          <p:spTgt spid="55"/>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grpId="0" nodeType="click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wipe(up)">
                                      <p:cBhvr>
                                        <p:cTn id="153" dur="500"/>
                                        <p:tgtEl>
                                          <p:spTgt spid="54"/>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1" fill="hold" grpId="0" nodeType="clickEffect">
                                  <p:stCondLst>
                                    <p:cond delay="0"/>
                                  </p:stCondLst>
                                  <p:childTnLst>
                                    <p:set>
                                      <p:cBhvr>
                                        <p:cTn id="157" dur="1" fill="hold">
                                          <p:stCondLst>
                                            <p:cond delay="0"/>
                                          </p:stCondLst>
                                        </p:cTn>
                                        <p:tgtEl>
                                          <p:spTgt spid="61"/>
                                        </p:tgtEl>
                                        <p:attrNameLst>
                                          <p:attrName>style.visibility</p:attrName>
                                        </p:attrNameLst>
                                      </p:cBhvr>
                                      <p:to>
                                        <p:strVal val="visible"/>
                                      </p:to>
                                    </p:set>
                                    <p:animEffect transition="in" filter="wipe(up)">
                                      <p:cBhvr>
                                        <p:cTn id="158" dur="500"/>
                                        <p:tgtEl>
                                          <p:spTgt spid="61"/>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1" fill="hold" grpId="0" nodeType="clickEffect">
                                  <p:stCondLst>
                                    <p:cond delay="0"/>
                                  </p:stCondLst>
                                  <p:childTnLst>
                                    <p:set>
                                      <p:cBhvr>
                                        <p:cTn id="162" dur="1" fill="hold">
                                          <p:stCondLst>
                                            <p:cond delay="0"/>
                                          </p:stCondLst>
                                        </p:cTn>
                                        <p:tgtEl>
                                          <p:spTgt spid="62"/>
                                        </p:tgtEl>
                                        <p:attrNameLst>
                                          <p:attrName>style.visibility</p:attrName>
                                        </p:attrNameLst>
                                      </p:cBhvr>
                                      <p:to>
                                        <p:strVal val="visible"/>
                                      </p:to>
                                    </p:set>
                                    <p:animEffect transition="in" filter="wipe(up)">
                                      <p:cBhvr>
                                        <p:cTn id="163" dur="500"/>
                                        <p:tgtEl>
                                          <p:spTgt spid="62"/>
                                        </p:tgtEl>
                                      </p:cBhvr>
                                    </p:animEffect>
                                  </p:childTnLst>
                                </p:cTn>
                              </p:par>
                            </p:childTnLst>
                          </p:cTn>
                        </p:par>
                        <p:par>
                          <p:cTn id="164" fill="hold">
                            <p:stCondLst>
                              <p:cond delay="500"/>
                            </p:stCondLst>
                            <p:childTnLst>
                              <p:par>
                                <p:cTn id="165" presetID="12" presetClass="entr" presetSubtype="4" fill="hold" grpId="0" nodeType="afterEffect">
                                  <p:stCondLst>
                                    <p:cond delay="0"/>
                                  </p:stCondLst>
                                  <p:childTnLst>
                                    <p:set>
                                      <p:cBhvr>
                                        <p:cTn id="166" dur="1" fill="hold">
                                          <p:stCondLst>
                                            <p:cond delay="0"/>
                                          </p:stCondLst>
                                        </p:cTn>
                                        <p:tgtEl>
                                          <p:spTgt spid="255016"/>
                                        </p:tgtEl>
                                        <p:attrNameLst>
                                          <p:attrName>style.visibility</p:attrName>
                                        </p:attrNameLst>
                                      </p:cBhvr>
                                      <p:to>
                                        <p:strVal val="visible"/>
                                      </p:to>
                                    </p:set>
                                    <p:animEffect transition="in" filter="slide(fromBottom)">
                                      <p:cBhvr>
                                        <p:cTn id="16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4" grpId="0"/>
      <p:bldP spid="15" grpId="0"/>
      <p:bldP spid="16" grpId="0"/>
      <p:bldP spid="18" grpId="0"/>
      <p:bldP spid="22" grpId="0"/>
      <p:bldP spid="24" grpId="0"/>
      <p:bldP spid="26" grpId="0"/>
      <p:bldP spid="28" grpId="0"/>
      <p:bldP spid="29" grpId="0" animBg="1"/>
      <p:bldP spid="32" grpId="0"/>
      <p:bldP spid="36" grpId="0"/>
      <p:bldP spid="38" grpId="0"/>
      <p:bldP spid="40" grpId="0"/>
      <p:bldP spid="48" grpId="0"/>
      <p:bldP spid="52" grpId="0"/>
      <p:bldP spid="53" grpId="0"/>
      <p:bldP spid="54" grpId="0"/>
      <p:bldP spid="55" grpId="0"/>
      <p:bldP spid="57" grpId="0"/>
      <p:bldP spid="58" grpId="0"/>
      <p:bldP spid="61" grpId="0"/>
      <p:bldP spid="62" grpId="0"/>
      <p:bldP spid="25501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nvSpPr>
        <p:spPr>
          <a:xfrm>
            <a:off x="6329276" y="381259"/>
            <a:ext cx="2989886" cy="79288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2" name="表格 47"/>
          <p:cNvGraphicFramePr>
            <a:graphicFrameLocks noGrp="1"/>
          </p:cNvGraphicFramePr>
          <p:nvPr/>
        </p:nvGraphicFramePr>
        <p:xfrm>
          <a:off x="1257264" y="1907729"/>
          <a:ext cx="10336192" cy="2026114"/>
        </p:xfrm>
        <a:graphic>
          <a:graphicData uri="http://schemas.openxmlformats.org/drawingml/2006/table">
            <a:tbl>
              <a:tblPr firstRow="1" bandRow="1">
                <a:tableStyleId>{5C22544A-7EE6-4342-B048-85BDC9FD1C3A}</a:tableStyleId>
              </a:tblPr>
              <a:tblGrid>
                <a:gridCol w="949124"/>
                <a:gridCol w="4838218"/>
                <a:gridCol w="4548850"/>
              </a:tblGrid>
              <a:tr h="454536">
                <a:tc>
                  <a:txBody>
                    <a:bodyPr/>
                    <a:lstStyle/>
                    <a:p>
                      <a:pPr algn="ctr"/>
                      <a:endParaRPr lang="zh-CN" altLang="en-US" sz="2200" dirty="0"/>
                    </a:p>
                  </a:txBody>
                  <a:tcPr anchor="ctr"/>
                </a:tc>
                <a:tc>
                  <a:txBody>
                    <a:bodyPr/>
                    <a:lstStyle/>
                    <a:p>
                      <a:pPr algn="ctr"/>
                      <a:r>
                        <a:rPr lang="zh-CN" altLang="en-US" sz="2200" dirty="0"/>
                        <a:t>封君（赐地的人）</a:t>
                      </a:r>
                      <a:endParaRPr lang="zh-CN" altLang="en-US" sz="2200" dirty="0"/>
                    </a:p>
                  </a:txBody>
                  <a:tcPr anchor="ctr"/>
                </a:tc>
                <a:tc>
                  <a:txBody>
                    <a:bodyPr/>
                    <a:lstStyle/>
                    <a:p>
                      <a:pPr algn="ctr"/>
                      <a:r>
                        <a:rPr lang="zh-CN" altLang="en-US" sz="2200" dirty="0"/>
                        <a:t>封臣（接受封地的人）</a:t>
                      </a:r>
                      <a:endParaRPr lang="zh-CN" altLang="en-US" sz="2200" dirty="0"/>
                    </a:p>
                  </a:txBody>
                  <a:tcPr anchor="ctr"/>
                </a:tc>
              </a:tr>
              <a:tr h="454536">
                <a:tc>
                  <a:txBody>
                    <a:bodyPr/>
                    <a:lstStyle/>
                    <a:p>
                      <a:pPr algn="ctr"/>
                      <a:r>
                        <a:rPr lang="zh-CN" altLang="en-US" sz="2200" dirty="0"/>
                        <a:t>权利</a:t>
                      </a:r>
                      <a:endParaRPr lang="zh-CN" altLang="en-US" sz="2200" dirty="0"/>
                    </a:p>
                  </a:txBody>
                  <a:tcPr anchor="ctr"/>
                </a:tc>
                <a:tc>
                  <a:txBody>
                    <a:bodyPr/>
                    <a:lstStyle/>
                    <a:p>
                      <a:pPr algn="ctr"/>
                      <a:endParaRPr lang="zh-CN" altLang="en-US" sz="2200" dirty="0"/>
                    </a:p>
                  </a:txBody>
                  <a:tcPr anchor="ctr"/>
                </a:tc>
                <a:tc>
                  <a:txBody>
                    <a:bodyPr/>
                    <a:lstStyle/>
                    <a:p>
                      <a:pPr algn="ctr"/>
                      <a:endParaRPr lang="zh-CN" altLang="en-US" sz="2200"/>
                    </a:p>
                  </a:txBody>
                  <a:tcPr anchor="ctr"/>
                </a:tc>
              </a:tr>
              <a:tr h="690322">
                <a:tc>
                  <a:txBody>
                    <a:bodyPr/>
                    <a:lstStyle/>
                    <a:p>
                      <a:pPr algn="ctr"/>
                      <a:r>
                        <a:rPr lang="zh-CN" altLang="en-US" sz="2200" dirty="0"/>
                        <a:t>义务</a:t>
                      </a:r>
                      <a:endParaRPr lang="zh-CN" altLang="en-US" sz="2200" dirty="0"/>
                    </a:p>
                  </a:txBody>
                  <a:tcPr anchor="ctr"/>
                </a:tc>
                <a:tc>
                  <a:txBody>
                    <a:bodyPr/>
                    <a:lstStyle/>
                    <a:p>
                      <a:pPr algn="ctr"/>
                      <a:endParaRPr lang="zh-CN" altLang="en-US" sz="2200" dirty="0"/>
                    </a:p>
                  </a:txBody>
                  <a:tcPr anchor="ctr"/>
                </a:tc>
                <a:tc>
                  <a:txBody>
                    <a:bodyPr/>
                    <a:lstStyle/>
                    <a:p>
                      <a:pPr algn="ctr"/>
                      <a:endParaRPr lang="zh-CN" altLang="en-US" sz="2200" dirty="0"/>
                    </a:p>
                  </a:txBody>
                  <a:tcPr anchor="ctr"/>
                </a:tc>
              </a:tr>
              <a:tr h="289367">
                <a:tc>
                  <a:txBody>
                    <a:bodyPr/>
                    <a:lstStyle/>
                    <a:p>
                      <a:pPr algn="ctr"/>
                      <a:r>
                        <a:rPr lang="zh-CN" altLang="en-US" sz="2200" dirty="0"/>
                        <a:t>关系</a:t>
                      </a:r>
                      <a:endParaRPr lang="zh-CN" altLang="en-US" sz="2200" dirty="0"/>
                    </a:p>
                  </a:txBody>
                  <a:tcPr anchor="ctr"/>
                </a:tc>
                <a:tc gridSpan="2">
                  <a:txBody>
                    <a:bodyPr/>
                    <a:lstStyle/>
                    <a:p>
                      <a:pPr algn="ctr"/>
                      <a:endParaRPr lang="zh-CN" altLang="en-US" sz="2200" dirty="0"/>
                    </a:p>
                  </a:txBody>
                  <a:tcPr anchor="ctr"/>
                </a:tc>
                <a:tc hMerge="1">
                  <a:tcPr anchor="ctr"/>
                </a:tc>
              </a:tr>
            </a:tbl>
          </a:graphicData>
        </a:graphic>
      </p:graphicFrame>
      <p:sp>
        <p:nvSpPr>
          <p:cNvPr id="3" name="矩形 2"/>
          <p:cNvSpPr/>
          <p:nvPr/>
        </p:nvSpPr>
        <p:spPr>
          <a:xfrm>
            <a:off x="87940" y="1977664"/>
            <a:ext cx="528913" cy="2246769"/>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法兰克王国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矩形 3"/>
          <p:cNvSpPr/>
          <p:nvPr/>
        </p:nvSpPr>
        <p:spPr>
          <a:xfrm>
            <a:off x="818656" y="-12567"/>
            <a:ext cx="1415256"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FF0000"/>
                </a:solidFill>
                <a:latin typeface="宋体" panose="02010600030101010101" pitchFamily="2" charset="-122"/>
                <a:ea typeface="宋体" panose="02010600030101010101" pitchFamily="2" charset="-122"/>
              </a:rPr>
              <a:t>建立</a:t>
            </a:r>
            <a:r>
              <a:rPr lang="zh-CN" altLang="en-US" sz="2300" b="1" dirty="0">
                <a:solidFill>
                  <a:srgbClr val="032AF3"/>
                </a:solidFill>
                <a:latin typeface="宋体" panose="02010600030101010101" pitchFamily="2" charset="-122"/>
                <a:ea typeface="宋体" panose="02010600030101010101" pitchFamily="2" charset="-122"/>
              </a:rPr>
              <a:t>：</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5" name="矩形 4"/>
          <p:cNvSpPr/>
          <p:nvPr/>
        </p:nvSpPr>
        <p:spPr>
          <a:xfrm>
            <a:off x="827003" y="554566"/>
            <a:ext cx="2881503"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措施</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821373" y="1131305"/>
            <a:ext cx="334660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查理</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马特改革</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7" name="左大括号 6"/>
          <p:cNvSpPr/>
          <p:nvPr/>
        </p:nvSpPr>
        <p:spPr>
          <a:xfrm>
            <a:off x="639474" y="274592"/>
            <a:ext cx="260922" cy="565291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8" name="矩形 7"/>
          <p:cNvSpPr/>
          <p:nvPr/>
        </p:nvSpPr>
        <p:spPr>
          <a:xfrm>
            <a:off x="919774" y="3889918"/>
            <a:ext cx="1946491"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特点</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9" name="文本框 8"/>
          <p:cNvSpPr txBox="1"/>
          <p:nvPr/>
        </p:nvSpPr>
        <p:spPr>
          <a:xfrm>
            <a:off x="2005157" y="4162"/>
            <a:ext cx="2208025" cy="446276"/>
          </a:xfrm>
          <a:prstGeom prst="rect">
            <a:avLst/>
          </a:prstGeom>
          <a:noFill/>
        </p:spPr>
        <p:txBody>
          <a:bodyPr wrap="square">
            <a:spAutoFit/>
          </a:bodyPr>
          <a:lstStyle/>
          <a:p>
            <a:r>
              <a:rPr kumimoji="0" lang="en-US" altLang="zh-CN"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481</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a:t>
            </a:r>
            <a:r>
              <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rPr>
              <a:t>克洛维</a:t>
            </a:r>
            <a:endParaRPr lang="zh-CN" altLang="en-US" sz="2300"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0" name="文本框 9"/>
          <p:cNvSpPr txBox="1"/>
          <p:nvPr/>
        </p:nvSpPr>
        <p:spPr>
          <a:xfrm>
            <a:off x="3860892" y="-8682"/>
            <a:ext cx="3831290"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chemeClr val="accent6">
                    <a:lumMod val="75000"/>
                  </a:schemeClr>
                </a:solidFill>
                <a:effectLst/>
                <a:uLnTx/>
                <a:uFillTx/>
                <a:latin typeface="宋体" panose="02010600030101010101" pitchFamily="2" charset="-122"/>
                <a:ea typeface="宋体" panose="02010600030101010101" pitchFamily="2" charset="-122"/>
              </a:rPr>
              <a:t>→最强大的“蛮族”王国</a:t>
            </a:r>
            <a:endParaRPr lang="zh-CN" altLang="en-US" sz="2300" dirty="0">
              <a:solidFill>
                <a:schemeClr val="accent6">
                  <a:lumMod val="75000"/>
                </a:schemeClr>
              </a:solidFill>
            </a:endParaRPr>
          </a:p>
        </p:txBody>
      </p:sp>
      <p:sp>
        <p:nvSpPr>
          <p:cNvPr id="11" name="文本框 10"/>
          <p:cNvSpPr txBox="1"/>
          <p:nvPr/>
        </p:nvSpPr>
        <p:spPr>
          <a:xfrm>
            <a:off x="2013379" y="410318"/>
            <a:ext cx="2208025"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①皈依基督教；</a:t>
            </a:r>
            <a:endParaRPr lang="zh-CN" altLang="en-US" sz="2300" dirty="0">
              <a:solidFill>
                <a:srgbClr val="FF0000"/>
              </a:solidFill>
              <a:latin typeface="楷体" panose="02010609060101010101" charset="-122"/>
              <a:ea typeface="楷体" panose="02010609060101010101" charset="-122"/>
            </a:endParaRPr>
          </a:p>
        </p:txBody>
      </p:sp>
      <p:sp>
        <p:nvSpPr>
          <p:cNvPr id="12" name="文本框 11"/>
          <p:cNvSpPr txBox="1"/>
          <p:nvPr/>
        </p:nvSpPr>
        <p:spPr>
          <a:xfrm>
            <a:off x="2020306" y="770486"/>
            <a:ext cx="3926827"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②把土地赐给教会和部下；</a:t>
            </a:r>
            <a:endParaRPr lang="zh-CN" altLang="en-US" sz="2300" dirty="0">
              <a:solidFill>
                <a:srgbClr val="FF0000"/>
              </a:solidFill>
              <a:latin typeface="楷体" panose="02010609060101010101" charset="-122"/>
              <a:ea typeface="楷体" panose="02010609060101010101" charset="-122"/>
            </a:endParaRPr>
          </a:p>
        </p:txBody>
      </p:sp>
      <p:sp>
        <p:nvSpPr>
          <p:cNvPr id="13" name="左大括号 12"/>
          <p:cNvSpPr/>
          <p:nvPr/>
        </p:nvSpPr>
        <p:spPr>
          <a:xfrm>
            <a:off x="1892640" y="492735"/>
            <a:ext cx="190795" cy="60987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4" name="矩形 13"/>
          <p:cNvSpPr/>
          <p:nvPr/>
        </p:nvSpPr>
        <p:spPr>
          <a:xfrm>
            <a:off x="6301010" y="354326"/>
            <a:ext cx="3401851" cy="800219"/>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取得教会和部下支持，为对外扩张奠定基础。</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15" name="箭头: 右 14"/>
          <p:cNvSpPr/>
          <p:nvPr/>
        </p:nvSpPr>
        <p:spPr>
          <a:xfrm>
            <a:off x="5788112" y="459716"/>
            <a:ext cx="463252" cy="491141"/>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a:p>
        </p:txBody>
      </p:sp>
      <p:pic>
        <p:nvPicPr>
          <p:cNvPr id="1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9968" r="20634" b="20879"/>
          <a:stretch>
            <a:fillRect/>
          </a:stretch>
        </p:blipFill>
        <p:spPr bwMode="auto">
          <a:xfrm>
            <a:off x="9758229" y="94991"/>
            <a:ext cx="2163531" cy="1578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3537772" y="1151756"/>
            <a:ext cx="2967557" cy="446276"/>
          </a:xfrm>
          <a:prstGeom prst="rect">
            <a:avLst/>
          </a:prstGeom>
          <a:noFill/>
        </p:spPr>
        <p:txBody>
          <a:bodyPr wrap="square">
            <a:spAutoFit/>
          </a:bodyPr>
          <a:lstStyle/>
          <a:p>
            <a:r>
              <a:rPr kumimoji="0" lang="en-US" altLang="zh-CN"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8C</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封君封臣制</a:t>
            </a:r>
            <a:endPar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endParaRPr>
          </a:p>
        </p:txBody>
      </p:sp>
      <p:sp>
        <p:nvSpPr>
          <p:cNvPr id="18" name="文本框 17"/>
          <p:cNvSpPr txBox="1"/>
          <p:nvPr/>
        </p:nvSpPr>
        <p:spPr>
          <a:xfrm>
            <a:off x="5860091" y="1141701"/>
            <a:ext cx="3401851" cy="446276"/>
          </a:xfrm>
          <a:prstGeom prst="rect">
            <a:avLst/>
          </a:prstGeom>
          <a:noFill/>
        </p:spPr>
        <p:txBody>
          <a:bodyPr wrap="square">
            <a:spAutoFit/>
          </a:bodyPr>
          <a:lstStyle/>
          <a:p>
            <a:r>
              <a:rPr kumimoji="0" lang="en-US" altLang="zh-CN" sz="23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a:t>
            </a:r>
            <a:r>
              <a:rPr lang="zh-CN" altLang="en-US" sz="2300" b="1" dirty="0">
                <a:solidFill>
                  <a:srgbClr val="FF0000"/>
                </a:solidFill>
                <a:latin typeface="楷体" panose="02010609060101010101" charset="-122"/>
                <a:ea typeface="楷体" panose="02010609060101010101" charset="-122"/>
              </a:rPr>
              <a:t>有条件的土地分封）</a:t>
            </a:r>
            <a:endParaRPr lang="zh-CN" altLang="en-US" sz="2300" dirty="0">
              <a:solidFill>
                <a:srgbClr val="FF0000"/>
              </a:solidFill>
              <a:latin typeface="楷体" panose="02010609060101010101" charset="-122"/>
              <a:ea typeface="楷体" panose="02010609060101010101" charset="-122"/>
            </a:endParaRPr>
          </a:p>
        </p:txBody>
      </p:sp>
      <p:sp>
        <p:nvSpPr>
          <p:cNvPr id="19" name="文本框 18"/>
          <p:cNvSpPr txBox="1"/>
          <p:nvPr/>
        </p:nvSpPr>
        <p:spPr>
          <a:xfrm>
            <a:off x="2302480" y="2344803"/>
            <a:ext cx="4819009" cy="430887"/>
          </a:xfrm>
          <a:prstGeom prst="rect">
            <a:avLst/>
          </a:prstGeom>
          <a:noFill/>
        </p:spPr>
        <p:txBody>
          <a:bodyPr wrap="square">
            <a:spAutoFit/>
          </a:bodyPr>
          <a:lstStyle/>
          <a:p>
            <a:r>
              <a:rPr lang="zh-CN" altLang="en-US" sz="2200" dirty="0">
                <a:solidFill>
                  <a:srgbClr val="032AF3"/>
                </a:solidFill>
              </a:rPr>
              <a:t>要求得到封地的人必须提供兵役服务</a:t>
            </a:r>
            <a:endParaRPr lang="zh-CN" altLang="en-US" sz="2200" dirty="0">
              <a:solidFill>
                <a:srgbClr val="032AF3"/>
              </a:solidFill>
            </a:endParaRPr>
          </a:p>
        </p:txBody>
      </p:sp>
      <p:sp>
        <p:nvSpPr>
          <p:cNvPr id="20" name="文本框 19"/>
          <p:cNvSpPr txBox="1"/>
          <p:nvPr/>
        </p:nvSpPr>
        <p:spPr>
          <a:xfrm>
            <a:off x="8723826" y="2325857"/>
            <a:ext cx="1890157" cy="430887"/>
          </a:xfrm>
          <a:prstGeom prst="rect">
            <a:avLst/>
          </a:prstGeom>
          <a:noFill/>
        </p:spPr>
        <p:txBody>
          <a:bodyPr wrap="square">
            <a:spAutoFit/>
          </a:bodyPr>
          <a:lstStyle/>
          <a:p>
            <a:r>
              <a:rPr lang="zh-CN" altLang="en-US" sz="2200" b="1" dirty="0">
                <a:solidFill>
                  <a:srgbClr val="032AF3"/>
                </a:solidFill>
                <a:latin typeface="宋体" panose="02010600030101010101" pitchFamily="2" charset="-122"/>
                <a:ea typeface="宋体" panose="02010600030101010101" pitchFamily="2" charset="-122"/>
              </a:rPr>
              <a:t>拥有封地</a:t>
            </a:r>
            <a:endParaRPr lang="zh-CN" altLang="en-US" sz="2200" dirty="0"/>
          </a:p>
        </p:txBody>
      </p:sp>
      <p:sp>
        <p:nvSpPr>
          <p:cNvPr id="21" name="文本框 20"/>
          <p:cNvSpPr txBox="1"/>
          <p:nvPr/>
        </p:nvSpPr>
        <p:spPr>
          <a:xfrm>
            <a:off x="7186108" y="2752726"/>
            <a:ext cx="4388815" cy="769441"/>
          </a:xfrm>
          <a:prstGeom prst="rect">
            <a:avLst/>
          </a:prstGeom>
          <a:noFill/>
        </p:spPr>
        <p:txBody>
          <a:bodyPr wrap="square">
            <a:spAutoFit/>
          </a:bodyPr>
          <a:lstStyle/>
          <a:p>
            <a:pPr algn="l" fontAlgn="auto">
              <a:spcBef>
                <a:spcPts val="0"/>
              </a:spcBef>
              <a:spcAft>
                <a:spcPts val="0"/>
              </a:spcAft>
            </a:pPr>
            <a:r>
              <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①忠诚；②无偿为封君服兵役；</a:t>
            </a:r>
            <a:endPar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algn="l" fontAlgn="auto">
              <a:spcBef>
                <a:spcPts val="0"/>
              </a:spcBef>
              <a:spcAft>
                <a:spcPts val="0"/>
              </a:spcAft>
            </a:pPr>
            <a:r>
              <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③提供金钱等；</a:t>
            </a:r>
            <a:endPar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22" name="文本框 21"/>
          <p:cNvSpPr txBox="1"/>
          <p:nvPr/>
        </p:nvSpPr>
        <p:spPr>
          <a:xfrm>
            <a:off x="2451957" y="2761457"/>
            <a:ext cx="4447187" cy="769441"/>
          </a:xfrm>
          <a:prstGeom prst="rect">
            <a:avLst/>
          </a:prstGeom>
          <a:noFill/>
        </p:spPr>
        <p:txBody>
          <a:bodyPr wrap="square">
            <a:spAutoFit/>
          </a:bodyPr>
          <a:lstStyle/>
          <a:p>
            <a:pPr marL="0" indent="0" algn="l" fontAlgn="auto">
              <a:spcBef>
                <a:spcPct val="0"/>
              </a:spcBef>
              <a:spcAft>
                <a:spcPct val="0"/>
              </a:spcAft>
              <a:buSzTx/>
            </a:pPr>
            <a:r>
              <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①不能任意侵害封臣的荣誉、人身和财产安全；②提供保护；</a:t>
            </a:r>
            <a:endPar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23" name="矩形 22"/>
          <p:cNvSpPr/>
          <p:nvPr/>
        </p:nvSpPr>
        <p:spPr>
          <a:xfrm>
            <a:off x="2451406" y="3903294"/>
            <a:ext cx="4029909"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①以土地的封赐为纽带</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4" name="矩形 23"/>
          <p:cNvSpPr/>
          <p:nvPr/>
        </p:nvSpPr>
        <p:spPr>
          <a:xfrm>
            <a:off x="8002517" y="3891718"/>
            <a:ext cx="4670024" cy="461665"/>
          </a:xfrm>
          <a:prstGeom prst="rect">
            <a:avLst/>
          </a:prstGeom>
          <a:noFill/>
          <a:ln w="9525">
            <a:noFill/>
          </a:ln>
        </p:spPr>
        <p:txBody>
          <a:bodyPr wrap="square">
            <a:spAutoFit/>
          </a:bodyPr>
          <a:lstStyle/>
          <a:p>
            <a:pPr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③权利和义务交织，有契约性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5" name="矩形 24"/>
          <p:cNvSpPr/>
          <p:nvPr/>
        </p:nvSpPr>
        <p:spPr>
          <a:xfrm>
            <a:off x="5660230" y="3903293"/>
            <a:ext cx="3165211"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②严格的等级性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6" name="文本框 25"/>
          <p:cNvSpPr txBox="1"/>
          <p:nvPr/>
        </p:nvSpPr>
        <p:spPr>
          <a:xfrm>
            <a:off x="3051039" y="3491087"/>
            <a:ext cx="5086431" cy="430887"/>
          </a:xfrm>
          <a:prstGeom prst="rect">
            <a:avLst/>
          </a:prstGeom>
          <a:noFill/>
        </p:spPr>
        <p:txBody>
          <a:bodyPr wrap="square">
            <a:spAutoFit/>
          </a:bodyPr>
          <a:lstStyle/>
          <a:p>
            <a:r>
              <a:rPr lang="zh-CN" altLang="en-US" sz="2200" b="1" dirty="0">
                <a:solidFill>
                  <a:schemeClr val="accent4">
                    <a:lumMod val="50000"/>
                  </a:schemeClr>
                </a:solidFill>
                <a:latin typeface="黑体" panose="02010609060101010101" pitchFamily="2" charset="-122"/>
                <a:ea typeface="黑体" panose="02010609060101010101" pitchFamily="2" charset="-122"/>
              </a:rPr>
              <a:t>“我附庸的附庸不是我的附庸。”</a:t>
            </a:r>
            <a:endParaRPr lang="zh-CN" altLang="en-US" sz="2200" dirty="0">
              <a:solidFill>
                <a:schemeClr val="accent4">
                  <a:lumMod val="50000"/>
                </a:schemeClr>
              </a:solidFill>
              <a:latin typeface="黑体" panose="02010609060101010101" pitchFamily="2" charset="-122"/>
              <a:ea typeface="黑体" panose="02010609060101010101" pitchFamily="2" charset="-122"/>
            </a:endParaRPr>
          </a:p>
        </p:txBody>
      </p:sp>
      <p:sp>
        <p:nvSpPr>
          <p:cNvPr id="27" name="文本框 26"/>
          <p:cNvSpPr txBox="1"/>
          <p:nvPr/>
        </p:nvSpPr>
        <p:spPr>
          <a:xfrm>
            <a:off x="7330700" y="3489774"/>
            <a:ext cx="2912893" cy="430887"/>
          </a:xfrm>
          <a:prstGeom prst="rect">
            <a:avLst/>
          </a:prstGeom>
          <a:noFill/>
        </p:spPr>
        <p:txBody>
          <a:bodyPr wrap="square">
            <a:spAutoFit/>
          </a:bodyPr>
          <a:lstStyle/>
          <a:p>
            <a:r>
              <a:rPr lang="en-US" altLang="zh-CN" sz="2200" b="1" dirty="0">
                <a:solidFill>
                  <a:srgbClr val="FF0000"/>
                </a:solidFill>
                <a:latin typeface="黑体" panose="02010609060101010101" pitchFamily="2" charset="-122"/>
                <a:ea typeface="黑体" panose="02010609060101010101" pitchFamily="2" charset="-122"/>
              </a:rPr>
              <a:t>——</a:t>
            </a:r>
            <a:r>
              <a:rPr lang="zh-CN" altLang="en-US" sz="2200" b="1" dirty="0">
                <a:solidFill>
                  <a:srgbClr val="FF0000"/>
                </a:solidFill>
                <a:latin typeface="黑体" panose="02010609060101010101" pitchFamily="2" charset="-122"/>
                <a:ea typeface="黑体" panose="02010609060101010101" pitchFamily="2" charset="-122"/>
              </a:rPr>
              <a:t>直接从属关系</a:t>
            </a:r>
            <a:endParaRPr lang="zh-CN" altLang="en-US" sz="2200" dirty="0">
              <a:solidFill>
                <a:srgbClr val="FF0000"/>
              </a:solidFill>
              <a:latin typeface="黑体" panose="02010609060101010101" pitchFamily="2" charset="-122"/>
              <a:ea typeface="黑体" panose="02010609060101010101" pitchFamily="2" charset="-122"/>
            </a:endParaRPr>
          </a:p>
        </p:txBody>
      </p:sp>
      <p:sp>
        <p:nvSpPr>
          <p:cNvPr id="28" name="矩形 27"/>
          <p:cNvSpPr/>
          <p:nvPr/>
        </p:nvSpPr>
        <p:spPr>
          <a:xfrm>
            <a:off x="930204" y="4281969"/>
            <a:ext cx="1946491"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3</a:t>
            </a:r>
            <a:r>
              <a:rPr lang="zh-CN" altLang="en-US" sz="2400" b="1" dirty="0">
                <a:solidFill>
                  <a:srgbClr val="FF0000"/>
                </a:solidFill>
                <a:latin typeface="宋体" panose="02010600030101010101" pitchFamily="2" charset="-122"/>
                <a:ea typeface="宋体" panose="02010600030101010101" pitchFamily="2" charset="-122"/>
              </a:rPr>
              <a:t>）影响：</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9" name="矩形 28"/>
          <p:cNvSpPr/>
          <p:nvPr/>
        </p:nvSpPr>
        <p:spPr>
          <a:xfrm>
            <a:off x="2559661" y="4304718"/>
            <a:ext cx="914680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11C</a:t>
            </a:r>
            <a:r>
              <a:rPr lang="zh-CN" altLang="en-US" sz="2400" b="1" dirty="0">
                <a:solidFill>
                  <a:srgbClr val="FF0000"/>
                </a:solidFill>
                <a:latin typeface="宋体" panose="02010600030101010101" pitchFamily="2" charset="-122"/>
                <a:ea typeface="宋体" panose="02010600030101010101" pitchFamily="2" charset="-122"/>
              </a:rPr>
              <a:t>，以土地的封赐为纽带而形成的封建制度在西欧普遍存在</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30" name="矩形 29"/>
          <p:cNvSpPr/>
          <p:nvPr/>
        </p:nvSpPr>
        <p:spPr>
          <a:xfrm>
            <a:off x="872414" y="1495936"/>
            <a:ext cx="1946491"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latin typeface="宋体" panose="02010600030101010101" pitchFamily="2" charset="-122"/>
                <a:ea typeface="宋体" panose="02010600030101010101" pitchFamily="2" charset="-122"/>
              </a:rPr>
              <a:t>1</a:t>
            </a:r>
            <a:r>
              <a:rPr lang="zh-CN" altLang="en-US" sz="2300" b="1" dirty="0">
                <a:solidFill>
                  <a:srgbClr val="FF0000"/>
                </a:solidFill>
                <a:latin typeface="宋体" panose="02010600030101010101" pitchFamily="2" charset="-122"/>
                <a:ea typeface="宋体" panose="02010600030101010101" pitchFamily="2" charset="-122"/>
              </a:rPr>
              <a:t>）概况：</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1" name="左大括号 30"/>
          <p:cNvSpPr/>
          <p:nvPr/>
        </p:nvSpPr>
        <p:spPr>
          <a:xfrm>
            <a:off x="965015" y="1754344"/>
            <a:ext cx="155062" cy="2840928"/>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32" name="矩形 31"/>
          <p:cNvSpPr/>
          <p:nvPr/>
        </p:nvSpPr>
        <p:spPr>
          <a:xfrm>
            <a:off x="809703" y="4799707"/>
            <a:ext cx="141525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发展</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4" name="矩形 33"/>
          <p:cNvSpPr/>
          <p:nvPr/>
        </p:nvSpPr>
        <p:spPr>
          <a:xfrm>
            <a:off x="2515389" y="4731934"/>
            <a:ext cx="1946491"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a:t>
            </a:r>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）建立：</a:t>
            </a:r>
            <a:endParaRPr lang="en-US" altLang="zh-CN" sz="2400" b="1" dirty="0">
              <a:solidFill>
                <a:srgbClr val="032AF3"/>
              </a:solidFill>
              <a:latin typeface="宋体" panose="02010600030101010101" pitchFamily="2" charset="-122"/>
              <a:ea typeface="宋体" panose="02010600030101010101" pitchFamily="2" charset="-122"/>
            </a:endParaRPr>
          </a:p>
        </p:txBody>
      </p:sp>
      <p:sp>
        <p:nvSpPr>
          <p:cNvPr id="35" name="矩形 34"/>
          <p:cNvSpPr/>
          <p:nvPr/>
        </p:nvSpPr>
        <p:spPr>
          <a:xfrm>
            <a:off x="4267829" y="4737441"/>
            <a:ext cx="194649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8C</a:t>
            </a:r>
            <a:r>
              <a:rPr lang="zh-CN" altLang="en-US"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rPr>
              <a:t>查理</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36" name="矩形 35"/>
          <p:cNvSpPr/>
          <p:nvPr/>
        </p:nvSpPr>
        <p:spPr>
          <a:xfrm>
            <a:off x="2512755" y="5150822"/>
            <a:ext cx="1946491"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a:t>
            </a:r>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）措施：</a:t>
            </a:r>
            <a:endParaRPr lang="en-US" altLang="zh-CN" sz="2400" b="1" dirty="0">
              <a:solidFill>
                <a:srgbClr val="032AF3"/>
              </a:solidFill>
              <a:latin typeface="宋体" panose="02010600030101010101" pitchFamily="2" charset="-122"/>
              <a:ea typeface="宋体" panose="02010600030101010101" pitchFamily="2" charset="-122"/>
            </a:endParaRPr>
          </a:p>
        </p:txBody>
      </p:sp>
      <p:sp>
        <p:nvSpPr>
          <p:cNvPr id="37" name="矩形 36"/>
          <p:cNvSpPr/>
          <p:nvPr/>
        </p:nvSpPr>
        <p:spPr>
          <a:xfrm>
            <a:off x="4096807" y="5146307"/>
            <a:ext cx="8322819"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鼓励基督教发展，划分多个教区，教区人民缴纳“什一税”</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8" name="矩形 37"/>
          <p:cNvSpPr/>
          <p:nvPr/>
        </p:nvSpPr>
        <p:spPr>
          <a:xfrm>
            <a:off x="2519101" y="5930803"/>
            <a:ext cx="2771293"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a:t>
            </a:r>
            <a:r>
              <a:rPr lang="en-US" altLang="zh-CN" sz="2400" b="1" dirty="0">
                <a:solidFill>
                  <a:srgbClr val="032AF3"/>
                </a:solidFill>
                <a:latin typeface="宋体" panose="02010600030101010101" pitchFamily="2" charset="-122"/>
                <a:ea typeface="宋体" panose="02010600030101010101" pitchFamily="2" charset="-122"/>
              </a:rPr>
              <a:t>3</a:t>
            </a:r>
            <a:r>
              <a:rPr lang="zh-CN" altLang="en-US" sz="2400" b="1" dirty="0">
                <a:solidFill>
                  <a:srgbClr val="032AF3"/>
                </a:solidFill>
                <a:latin typeface="宋体" panose="02010600030101010101" pitchFamily="2" charset="-122"/>
                <a:ea typeface="宋体" panose="02010600030101010101" pitchFamily="2" charset="-122"/>
              </a:rPr>
              <a:t>）查理加冕：</a:t>
            </a:r>
            <a:endParaRPr lang="en-US" altLang="zh-CN" sz="2400" b="1" dirty="0">
              <a:solidFill>
                <a:srgbClr val="032AF3"/>
              </a:solidFill>
              <a:latin typeface="宋体" panose="02010600030101010101" pitchFamily="2" charset="-122"/>
              <a:ea typeface="宋体" panose="02010600030101010101" pitchFamily="2" charset="-122"/>
            </a:endParaRPr>
          </a:p>
        </p:txBody>
      </p:sp>
      <p:grpSp>
        <p:nvGrpSpPr>
          <p:cNvPr id="51" name="组合 50"/>
          <p:cNvGrpSpPr/>
          <p:nvPr/>
        </p:nvGrpSpPr>
        <p:grpSpPr>
          <a:xfrm>
            <a:off x="4169567" y="5527583"/>
            <a:ext cx="3757683" cy="461665"/>
            <a:chOff x="4169567" y="5527583"/>
            <a:chExt cx="3757683" cy="461665"/>
          </a:xfrm>
        </p:grpSpPr>
        <p:sp>
          <p:nvSpPr>
            <p:cNvPr id="39" name="矩形 38"/>
            <p:cNvSpPr/>
            <p:nvPr/>
          </p:nvSpPr>
          <p:spPr>
            <a:xfrm>
              <a:off x="4713551" y="5527583"/>
              <a:ext cx="3213699"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教会变得富有，势力</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0" name="箭头: 右 39"/>
            <p:cNvSpPr/>
            <p:nvPr/>
          </p:nvSpPr>
          <p:spPr>
            <a:xfrm>
              <a:off x="4169567" y="5669365"/>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43" name="矩形 42"/>
          <p:cNvSpPr/>
          <p:nvPr/>
        </p:nvSpPr>
        <p:spPr>
          <a:xfrm>
            <a:off x="4701202" y="5927506"/>
            <a:ext cx="7880470"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800</a:t>
            </a:r>
            <a:r>
              <a:rPr lang="zh-CN" altLang="en-US" sz="2400" b="1" dirty="0">
                <a:solidFill>
                  <a:srgbClr val="032AF3"/>
                </a:solidFill>
                <a:latin typeface="宋体" panose="02010600030101010101" pitchFamily="2" charset="-122"/>
                <a:ea typeface="宋体" panose="02010600030101010101" pitchFamily="2" charset="-122"/>
              </a:rPr>
              <a:t>年，称“罗马人的皇帝”“查理大帝”“查理曼”</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4" name="矩形 43"/>
          <p:cNvSpPr/>
          <p:nvPr/>
        </p:nvSpPr>
        <p:spPr>
          <a:xfrm>
            <a:off x="2523711" y="6331296"/>
            <a:ext cx="1912386"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4</a:t>
            </a:r>
            <a:r>
              <a:rPr lang="zh-CN" altLang="en-US" sz="2400" b="1" dirty="0">
                <a:solidFill>
                  <a:srgbClr val="FF0000"/>
                </a:solidFill>
                <a:latin typeface="宋体" panose="02010600030101010101" pitchFamily="2" charset="-122"/>
                <a:ea typeface="宋体" panose="02010600030101010101" pitchFamily="2" charset="-122"/>
              </a:rPr>
              <a:t>）分裂：</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45" name="矩形 44"/>
          <p:cNvSpPr/>
          <p:nvPr/>
        </p:nvSpPr>
        <p:spPr>
          <a:xfrm>
            <a:off x="4158829" y="6342874"/>
            <a:ext cx="2771293"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843</a:t>
            </a:r>
            <a:r>
              <a:rPr lang="zh-CN" altLang="en-US" sz="2400" b="1" dirty="0">
                <a:solidFill>
                  <a:srgbClr val="FF0000"/>
                </a:solidFill>
                <a:latin typeface="宋体" panose="02010600030101010101" pitchFamily="2" charset="-122"/>
                <a:ea typeface="宋体" panose="02010600030101010101" pitchFamily="2" charset="-122"/>
              </a:rPr>
              <a:t>，一分为三</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46" name="矩形 45"/>
          <p:cNvSpPr/>
          <p:nvPr/>
        </p:nvSpPr>
        <p:spPr>
          <a:xfrm>
            <a:off x="6340853" y="6337637"/>
            <a:ext cx="5890444" cy="461665"/>
          </a:xfrm>
          <a:prstGeom prst="rect">
            <a:avLst/>
          </a:prstGeom>
          <a:noFill/>
          <a:ln w="9525">
            <a:noFill/>
          </a:ln>
        </p:spPr>
        <p:txBody>
          <a:bodyPr wrap="square">
            <a:spAutoFit/>
          </a:bodyPr>
          <a:lstStyle/>
          <a:p>
            <a:pPr algn="l" eaLnBrk="0" hangingPunct="0"/>
            <a:r>
              <a:rPr lang="zh-CN" altLang="en-US" sz="2400" b="1" dirty="0">
                <a:solidFill>
                  <a:srgbClr val="FF0000"/>
                </a:solidFill>
                <a:highlight>
                  <a:srgbClr val="FFFF00"/>
                </a:highlight>
                <a:latin typeface="宋体" panose="02010600030101010101" pitchFamily="2" charset="-122"/>
                <a:ea typeface="宋体" panose="02010600030101010101" pitchFamily="2" charset="-122"/>
              </a:rPr>
              <a:t>形成</a:t>
            </a:r>
            <a:r>
              <a:rPr lang="zh-CN" altLang="en-US" sz="2400" b="1" u="sng"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德意志</a:t>
            </a:r>
            <a:r>
              <a:rPr lang="zh-CN" altLang="en-US" sz="2400" b="1" dirty="0">
                <a:solidFill>
                  <a:srgbClr val="FF0000"/>
                </a:solidFill>
                <a:highlight>
                  <a:srgbClr val="FFFF00"/>
                </a:highlight>
                <a:latin typeface="宋体" panose="02010600030101010101" pitchFamily="2" charset="-122"/>
                <a:ea typeface="宋体" panose="02010600030101010101" pitchFamily="2" charset="-122"/>
              </a:rPr>
              <a:t>、</a:t>
            </a:r>
            <a:r>
              <a:rPr lang="zh-CN" altLang="en-US" sz="2400" b="1" u="sng"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法兰西</a:t>
            </a:r>
            <a:r>
              <a:rPr lang="zh-CN" altLang="en-US" sz="2400" b="1" dirty="0">
                <a:solidFill>
                  <a:srgbClr val="FF0000"/>
                </a:solidFill>
                <a:highlight>
                  <a:srgbClr val="FFFF00"/>
                </a:highlight>
                <a:latin typeface="宋体" panose="02010600030101010101" pitchFamily="2" charset="-122"/>
                <a:ea typeface="宋体" panose="02010600030101010101" pitchFamily="2" charset="-122"/>
              </a:rPr>
              <a:t>和</a:t>
            </a:r>
            <a:r>
              <a:rPr lang="zh-CN" altLang="en-US" sz="2400" b="1" u="sng"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意大利</a:t>
            </a:r>
            <a:r>
              <a:rPr lang="zh-CN" altLang="en-US" sz="2400" b="1" dirty="0">
                <a:solidFill>
                  <a:srgbClr val="FF0000"/>
                </a:solidFill>
                <a:highlight>
                  <a:srgbClr val="FFFF00"/>
                </a:highlight>
                <a:latin typeface="宋体" panose="02010600030101010101" pitchFamily="2" charset="-122"/>
                <a:ea typeface="宋体" panose="02010600030101010101" pitchFamily="2" charset="-122"/>
              </a:rPr>
              <a:t>三国的雏形</a:t>
            </a:r>
            <a:endParaRPr lang="en-US" altLang="zh-CN" sz="2400" b="1" dirty="0">
              <a:solidFill>
                <a:srgbClr val="FF0000"/>
              </a:solidFill>
              <a:highlight>
                <a:srgbClr val="FFFF00"/>
              </a:highlight>
              <a:latin typeface="宋体" panose="02010600030101010101" pitchFamily="2" charset="-122"/>
              <a:ea typeface="宋体" panose="02010600030101010101" pitchFamily="2" charset="-122"/>
            </a:endParaRPr>
          </a:p>
        </p:txBody>
      </p:sp>
      <p:grpSp>
        <p:nvGrpSpPr>
          <p:cNvPr id="50" name="组合 49"/>
          <p:cNvGrpSpPr/>
          <p:nvPr/>
        </p:nvGrpSpPr>
        <p:grpSpPr>
          <a:xfrm>
            <a:off x="769935" y="4980068"/>
            <a:ext cx="1980410" cy="1513913"/>
            <a:chOff x="769935" y="4980068"/>
            <a:chExt cx="1980410" cy="1513913"/>
          </a:xfrm>
        </p:grpSpPr>
        <p:grpSp>
          <p:nvGrpSpPr>
            <p:cNvPr id="49" name="组合 48"/>
            <p:cNvGrpSpPr/>
            <p:nvPr/>
          </p:nvGrpSpPr>
          <p:grpSpPr>
            <a:xfrm>
              <a:off x="769935" y="5292835"/>
              <a:ext cx="1946492" cy="867719"/>
              <a:chOff x="791393" y="5454664"/>
              <a:chExt cx="1946492" cy="867719"/>
            </a:xfrm>
          </p:grpSpPr>
          <p:sp>
            <p:nvSpPr>
              <p:cNvPr id="48" name="矩形 47"/>
              <p:cNvSpPr/>
              <p:nvPr/>
            </p:nvSpPr>
            <p:spPr>
              <a:xfrm>
                <a:off x="976590" y="5454664"/>
                <a:ext cx="1554086" cy="867719"/>
              </a:xfrm>
              <a:prstGeom prst="rect">
                <a:avLst/>
              </a:prstGeom>
              <a:solidFill>
                <a:srgbClr val="FFBA55">
                  <a:alpha val="50980"/>
                </a:srgb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33" name="矩形 32"/>
              <p:cNvSpPr/>
              <p:nvPr/>
            </p:nvSpPr>
            <p:spPr>
              <a:xfrm>
                <a:off x="791393" y="5486848"/>
                <a:ext cx="1946492" cy="800219"/>
              </a:xfrm>
              <a:prstGeom prst="rect">
                <a:avLst/>
              </a:prstGeom>
              <a:noFill/>
              <a:ln w="9525">
                <a:noFill/>
              </a:ln>
            </p:spPr>
            <p:txBody>
              <a:bodyPr wrap="square">
                <a:spAutoFit/>
              </a:bodyPr>
              <a:lstStyle/>
              <a:p>
                <a:pPr algn="ctr"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查理曼帝国</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algn="ctr" eaLnBrk="0" hangingPunct="0"/>
                <a:r>
                  <a:rPr lang="zh-CN" altLang="en-US" sz="2300" b="1" dirty="0">
                    <a:solidFill>
                      <a:srgbClr val="FF0000"/>
                    </a:solidFill>
                    <a:latin typeface="楷体" panose="02010609060101010101" charset="-122"/>
                    <a:ea typeface="楷体" panose="02010609060101010101" charset="-122"/>
                  </a:rPr>
                  <a:t>（最强盛）</a:t>
                </a:r>
                <a:endParaRPr lang="en-US" altLang="zh-CN" sz="2300" b="1" dirty="0">
                  <a:solidFill>
                    <a:srgbClr val="FF0000"/>
                  </a:solidFill>
                  <a:latin typeface="楷体" panose="02010609060101010101" charset="-122"/>
                  <a:ea typeface="楷体" panose="02010609060101010101" charset="-122"/>
                </a:endParaRPr>
              </a:p>
            </p:txBody>
          </p:sp>
        </p:grpSp>
        <p:sp>
          <p:nvSpPr>
            <p:cNvPr id="47" name="左大括号 46"/>
            <p:cNvSpPr/>
            <p:nvPr/>
          </p:nvSpPr>
          <p:spPr>
            <a:xfrm>
              <a:off x="2536511" y="4980068"/>
              <a:ext cx="213834" cy="1513913"/>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36" grpId="0"/>
      <p:bldP spid="37" grpId="0"/>
      <p:bldP spid="38" grpId="0"/>
      <p:bldP spid="43" grpId="0"/>
      <p:bldP spid="44" grpId="0"/>
      <p:bldP spid="45"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9765" y="349094"/>
            <a:ext cx="11474027" cy="193802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atin typeface="黑体" panose="02010609060101010101" pitchFamily="2" charset="-122"/>
                <a:ea typeface="黑体" panose="02010609060101010101" pitchFamily="2" charset="-122"/>
                <a:cs typeface="黑体" panose="02010609060101010101" pitchFamily="2" charset="-122"/>
              </a:rPr>
              <a:t>马渭源在</a:t>
            </a:r>
            <a:r>
              <a:rPr lang="en-US" altLang="zh-CN"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dirty="0">
                <a:latin typeface="黑体" panose="02010609060101010101" pitchFamily="2" charset="-122"/>
                <a:ea typeface="黑体" panose="02010609060101010101" pitchFamily="2" charset="-122"/>
                <a:cs typeface="黑体" panose="02010609060101010101" pitchFamily="2" charset="-122"/>
              </a:rPr>
              <a:t>马克斯</a:t>
            </a:r>
            <a:r>
              <a:rPr lang="en-US" altLang="zh-CN"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dirty="0">
                <a:latin typeface="黑体" panose="02010609060101010101" pitchFamily="2" charset="-122"/>
                <a:ea typeface="黑体" panose="02010609060101010101" pitchFamily="2" charset="-122"/>
                <a:cs typeface="黑体" panose="02010609060101010101" pitchFamily="2" charset="-122"/>
              </a:rPr>
              <a:t>韦伯与中西传统社会结构对比研究</a:t>
            </a:r>
            <a:r>
              <a:rPr lang="en-US" altLang="zh-CN"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dirty="0">
                <a:latin typeface="黑体" panose="02010609060101010101" pitchFamily="2" charset="-122"/>
                <a:ea typeface="黑体" panose="02010609060101010101" pitchFamily="2" charset="-122"/>
                <a:cs typeface="黑体" panose="02010609060101010101" pitchFamily="2" charset="-122"/>
              </a:rPr>
              <a:t>中指出，西欧封建制下封臣的</a:t>
            </a:r>
            <a:r>
              <a:rPr lang="zh-CN" altLang="en-US" sz="2400" b="1" u="sng"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服从具有双重性</a:t>
            </a:r>
            <a:r>
              <a:rPr lang="zh-CN" altLang="en-US" sz="2400" b="1" dirty="0">
                <a:latin typeface="黑体" panose="02010609060101010101" pitchFamily="2" charset="-122"/>
                <a:ea typeface="黑体" panose="02010609060101010101" pitchFamily="2" charset="-122"/>
                <a:cs typeface="黑体" panose="02010609060101010101" pitchFamily="2" charset="-122"/>
              </a:rPr>
              <a:t>：封臣的服从除了对</a:t>
            </a:r>
            <a:r>
              <a:rPr lang="zh-CN" altLang="en-US" sz="2400" b="1" u="sng"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领主个人化的服务</a:t>
            </a:r>
            <a:r>
              <a:rPr lang="zh-CN" altLang="en-US" sz="2400" b="1" dirty="0">
                <a:latin typeface="黑体" panose="02010609060101010101" pitchFamily="2" charset="-122"/>
                <a:ea typeface="黑体" panose="02010609060101010101" pitchFamily="2" charset="-122"/>
                <a:cs typeface="黑体" panose="02010609060101010101" pitchFamily="2" charset="-122"/>
              </a:rPr>
              <a:t>外，他还必须服从“一种有关责任与荣誉的相当严格的法典”。这表明</a:t>
            </a:r>
            <a:r>
              <a:rPr lang="zh-CN" altLang="en-US" sz="2400" b="1" dirty="0">
                <a:latin typeface="黑体" panose="02010609060101010101" pitchFamily="2" charset="-122"/>
                <a:ea typeface="黑体" panose="02010609060101010101" pitchFamily="2" charset="-122"/>
                <a:cs typeface="黑体" panose="02010609060101010101" pitchFamily="2" charset="-122"/>
                <a:sym typeface="+mn-ea"/>
              </a:rPr>
              <a:t>（      ）</a:t>
            </a:r>
            <a:endParaRPr lang="en-US" sz="2400" b="1" dirty="0">
              <a:latin typeface="黑体" panose="02010609060101010101" pitchFamily="2" charset="-122"/>
              <a:ea typeface="黑体" panose="02010609060101010101" pitchFamily="2" charset="-122"/>
              <a:cs typeface="黑体" panose="02010609060101010101" pitchFamily="2" charset="-122"/>
            </a:endParaRPr>
          </a:p>
          <a:p>
            <a:r>
              <a:rPr lang="en-US" sz="2400" b="1" dirty="0">
                <a:latin typeface="黑体" panose="02010609060101010101" pitchFamily="2" charset="-122"/>
                <a:ea typeface="黑体" panose="02010609060101010101" pitchFamily="2" charset="-122"/>
                <a:cs typeface="黑体" panose="02010609060101010101" pitchFamily="2" charset="-122"/>
              </a:rPr>
              <a:t>A</a:t>
            </a:r>
            <a:r>
              <a:rPr lang="zh-CN" altLang="en-US" sz="2400" b="1" dirty="0">
                <a:latin typeface="黑体" panose="02010609060101010101" pitchFamily="2" charset="-122"/>
                <a:ea typeface="黑体" panose="02010609060101010101" pitchFamily="2" charset="-122"/>
                <a:cs typeface="黑体" panose="02010609060101010101" pitchFamily="2" charset="-122"/>
              </a:rPr>
              <a:t>．封建制下的权力具有绝对的专制性     </a:t>
            </a:r>
            <a:r>
              <a:rPr lang="en-US" sz="2400" b="1" dirty="0">
                <a:latin typeface="黑体" panose="02010609060101010101" pitchFamily="2" charset="-122"/>
                <a:ea typeface="黑体" panose="02010609060101010101" pitchFamily="2" charset="-122"/>
                <a:cs typeface="黑体" panose="02010609060101010101" pitchFamily="2" charset="-122"/>
              </a:rPr>
              <a:t>B</a:t>
            </a:r>
            <a:r>
              <a:rPr lang="zh-CN" altLang="en-US" sz="2400" b="1" dirty="0">
                <a:latin typeface="黑体" panose="02010609060101010101" pitchFamily="2" charset="-122"/>
                <a:ea typeface="黑体" panose="02010609060101010101" pitchFamily="2" charset="-122"/>
                <a:cs typeface="黑体" panose="02010609060101010101" pitchFamily="2" charset="-122"/>
              </a:rPr>
              <a:t>．封臣享有法律规定的权利与义务</a:t>
            </a:r>
            <a:endParaRPr lang="en-US" sz="2400" b="1" dirty="0">
              <a:latin typeface="黑体" panose="02010609060101010101" pitchFamily="2" charset="-122"/>
              <a:ea typeface="黑体" panose="02010609060101010101" pitchFamily="2" charset="-122"/>
              <a:cs typeface="黑体" panose="02010609060101010101" pitchFamily="2" charset="-122"/>
            </a:endParaRPr>
          </a:p>
          <a:p>
            <a:r>
              <a:rPr lang="en-US" sz="2400" b="1" dirty="0">
                <a:latin typeface="黑体" panose="02010609060101010101" pitchFamily="2" charset="-122"/>
                <a:ea typeface="黑体" panose="02010609060101010101" pitchFamily="2" charset="-122"/>
                <a:cs typeface="黑体" panose="02010609060101010101" pitchFamily="2" charset="-122"/>
              </a:rPr>
              <a:t>C</a:t>
            </a:r>
            <a:r>
              <a:rPr lang="zh-CN" altLang="en-US" sz="2400" b="1" dirty="0">
                <a:latin typeface="黑体" panose="02010609060101010101" pitchFamily="2" charset="-122"/>
                <a:ea typeface="黑体" panose="02010609060101010101" pitchFamily="2" charset="-122"/>
                <a:cs typeface="黑体" panose="02010609060101010101" pitchFamily="2" charset="-122"/>
              </a:rPr>
              <a:t>．封臣与领主之间关系具有</a:t>
            </a:r>
            <a:r>
              <a:rPr lang="zh-CN" altLang="en-US" sz="2400" b="1" u="sng"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契约</a:t>
            </a:r>
            <a:r>
              <a:rPr lang="zh-CN" altLang="en-US" sz="2400" b="1" dirty="0">
                <a:latin typeface="黑体" panose="02010609060101010101" pitchFamily="2" charset="-122"/>
                <a:ea typeface="黑体" panose="02010609060101010101" pitchFamily="2" charset="-122"/>
                <a:cs typeface="黑体" panose="02010609060101010101" pitchFamily="2" charset="-122"/>
              </a:rPr>
              <a:t>特征     </a:t>
            </a:r>
            <a:r>
              <a:rPr lang="en-US" sz="2400" b="1" dirty="0">
                <a:latin typeface="黑体" panose="02010609060101010101" pitchFamily="2" charset="-122"/>
                <a:ea typeface="黑体" panose="02010609060101010101" pitchFamily="2" charset="-122"/>
                <a:cs typeface="黑体" panose="02010609060101010101" pitchFamily="2" charset="-122"/>
              </a:rPr>
              <a:t>D</a:t>
            </a:r>
            <a:r>
              <a:rPr lang="zh-CN" altLang="en-US" sz="2400" b="1" dirty="0">
                <a:latin typeface="黑体" panose="02010609060101010101" pitchFamily="2" charset="-122"/>
                <a:ea typeface="黑体" panose="02010609060101010101" pitchFamily="2" charset="-122"/>
                <a:cs typeface="黑体" panose="02010609060101010101" pitchFamily="2" charset="-122"/>
              </a:rPr>
              <a:t>．封建领主对封臣具有绝对控制性</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graphicFrame>
        <p:nvGraphicFramePr>
          <p:cNvPr id="4" name="表格 3"/>
          <p:cNvGraphicFramePr/>
          <p:nvPr>
            <p:custDataLst>
              <p:tags r:id="rId1"/>
            </p:custDataLst>
          </p:nvPr>
        </p:nvGraphicFramePr>
        <p:xfrm>
          <a:off x="93307" y="2712098"/>
          <a:ext cx="8098972" cy="3850056"/>
        </p:xfrm>
        <a:graphic>
          <a:graphicData uri="http://schemas.openxmlformats.org/drawingml/2006/table">
            <a:tbl>
              <a:tblPr firstRow="1" bandRow="1">
                <a:tableStyleId>{10A1B5D5-9B99-4C35-A422-299274C87663}</a:tableStyleId>
              </a:tblPr>
              <a:tblGrid>
                <a:gridCol w="1241118"/>
                <a:gridCol w="6857854"/>
              </a:tblGrid>
              <a:tr h="365247">
                <a:tc>
                  <a:txBody>
                    <a:bodyPr/>
                    <a:lstStyle/>
                    <a:p>
                      <a:pPr>
                        <a:buNone/>
                      </a:pPr>
                      <a:r>
                        <a:rPr lang="zh-CN" altLang="en-US" sz="2000" b="1">
                          <a:latin typeface="微软雅黑" panose="020B0503020204020204" pitchFamily="34" charset="-122"/>
                          <a:ea typeface="微软雅黑" panose="020B0503020204020204" pitchFamily="34" charset="-122"/>
                        </a:rPr>
                        <a:t>角度</a:t>
                      </a:r>
                      <a:endParaRPr lang="zh-CN" altLang="en-US" sz="2000" b="1">
                        <a:latin typeface="微软雅黑" panose="020B0503020204020204" pitchFamily="34" charset="-122"/>
                        <a:ea typeface="微软雅黑" panose="020B0503020204020204" pitchFamily="34" charset="-122"/>
                      </a:endParaRPr>
                    </a:p>
                  </a:txBody>
                  <a:tcPr/>
                </a:tc>
                <a:tc>
                  <a:txBody>
                    <a:bodyPr/>
                    <a:lstStyle/>
                    <a:p>
                      <a:pPr>
                        <a:buNone/>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内容叙述</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txBody>
                  <a:tcPr/>
                </a:tc>
              </a:tr>
              <a:tr h="647903">
                <a:tc>
                  <a:txBody>
                    <a:bodyPr/>
                    <a:lstStyle/>
                    <a:p>
                      <a:pPr>
                        <a:buNone/>
                      </a:pPr>
                      <a:r>
                        <a:rPr lang="zh-CN" altLang="en-US" sz="2000" b="1" dirty="0">
                          <a:latin typeface="微软雅黑" panose="020B0503020204020204" pitchFamily="34" charset="-122"/>
                          <a:ea typeface="微软雅黑" panose="020B0503020204020204" pitchFamily="34" charset="-122"/>
                        </a:rPr>
                        <a:t>形成条件</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buNone/>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自然经济和社会动荡的产物</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世纪逐渐与封土联系在一起</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r>
              <a:tr h="646877">
                <a:tc>
                  <a:txBody>
                    <a:bodyPr/>
                    <a:lstStyle/>
                    <a:p>
                      <a:pPr>
                        <a:buNone/>
                      </a:pPr>
                      <a:r>
                        <a:rPr lang="zh-CN" altLang="en-US" sz="2000" b="1" dirty="0">
                          <a:latin typeface="微软雅黑" panose="020B0503020204020204" pitchFamily="34" charset="-122"/>
                          <a:ea typeface="微软雅黑" panose="020B0503020204020204" pitchFamily="34" charset="-122"/>
                        </a:rPr>
                        <a:t>权利义务</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buNone/>
                      </a:pPr>
                      <a:r>
                        <a:rPr lang="zh-CN" altLang="en-US" sz="2000" b="1" dirty="0">
                          <a:latin typeface="微软雅黑" panose="020B0503020204020204" pitchFamily="34" charset="-122"/>
                          <a:ea typeface="微软雅黑" panose="020B0503020204020204" pitchFamily="34" charset="-122"/>
                        </a:rPr>
                        <a:t>封君提供土地与保护</a:t>
                      </a:r>
                      <a:endParaRPr lang="zh-CN" altLang="en-US" sz="2000" b="1" dirty="0">
                        <a:latin typeface="微软雅黑" panose="020B0503020204020204" pitchFamily="34" charset="-122"/>
                        <a:ea typeface="微软雅黑" panose="020B0503020204020204" pitchFamily="34" charset="-122"/>
                      </a:endParaRPr>
                    </a:p>
                    <a:p>
                      <a:pPr>
                        <a:buNone/>
                      </a:pPr>
                      <a:r>
                        <a:rPr lang="zh-CN" altLang="en-US" sz="2000" b="1" dirty="0">
                          <a:latin typeface="微软雅黑" panose="020B0503020204020204" pitchFamily="34" charset="-122"/>
                          <a:ea typeface="微软雅黑" panose="020B0503020204020204" pitchFamily="34" charset="-122"/>
                        </a:rPr>
                        <a:t>封臣效忠封君（服兵役、提供金钱）</a:t>
                      </a:r>
                      <a:endParaRPr lang="zh-CN" altLang="en-US" sz="2000" b="1" dirty="0">
                        <a:latin typeface="微软雅黑" panose="020B0503020204020204" pitchFamily="34" charset="-122"/>
                        <a:ea typeface="微软雅黑" panose="020B0503020204020204" pitchFamily="34" charset="-122"/>
                      </a:endParaRPr>
                    </a:p>
                  </a:txBody>
                  <a:tcPr/>
                </a:tc>
              </a:tr>
              <a:tr h="646877">
                <a:tc>
                  <a:txBody>
                    <a:bodyPr/>
                    <a:lstStyle/>
                    <a:p>
                      <a:pPr>
                        <a:buNone/>
                      </a:pPr>
                      <a:r>
                        <a:rPr lang="zh-CN" altLang="en-US" sz="2000" b="1" dirty="0">
                          <a:solidFill>
                            <a:srgbClr val="FF0000"/>
                          </a:solidFill>
                          <a:latin typeface="微软雅黑" panose="020B0503020204020204" pitchFamily="34" charset="-122"/>
                          <a:ea typeface="微软雅黑" panose="020B0503020204020204" pitchFamily="34" charset="-122"/>
                        </a:rPr>
                        <a:t>特点</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tc>
                <a:tc>
                  <a:txBody>
                    <a:bodyPr/>
                    <a:lstStyle/>
                    <a:p>
                      <a:pPr>
                        <a:buNone/>
                      </a:pPr>
                      <a:r>
                        <a:rPr lang="zh-CN" altLang="en-US" sz="2000" b="1" dirty="0">
                          <a:solidFill>
                            <a:srgbClr val="FF0000"/>
                          </a:solidFill>
                          <a:latin typeface="微软雅黑" panose="020B0503020204020204" pitchFamily="34" charset="-122"/>
                          <a:ea typeface="微软雅黑" panose="020B0503020204020204" pitchFamily="34" charset="-122"/>
                        </a:rPr>
                        <a:t>以封土为纽带；等级森严；具有一定神权色彩倾向</a:t>
                      </a:r>
                      <a:endParaRPr lang="zh-CN" altLang="en-US" sz="2000" b="1" dirty="0">
                        <a:solidFill>
                          <a:srgbClr val="FF0000"/>
                        </a:solidFill>
                        <a:latin typeface="微软雅黑" panose="020B0503020204020204" pitchFamily="34" charset="-122"/>
                        <a:ea typeface="微软雅黑" panose="020B0503020204020204" pitchFamily="34" charset="-122"/>
                      </a:endParaRPr>
                    </a:p>
                    <a:p>
                      <a:pPr>
                        <a:buNone/>
                      </a:pPr>
                      <a:r>
                        <a:rPr lang="zh-CN" altLang="en-US" sz="2000" b="1" dirty="0">
                          <a:solidFill>
                            <a:srgbClr val="FF0000"/>
                          </a:solidFill>
                          <a:latin typeface="微软雅黑" panose="020B0503020204020204" pitchFamily="34" charset="-122"/>
                          <a:ea typeface="微软雅黑" panose="020B0503020204020204" pitchFamily="34" charset="-122"/>
                        </a:rPr>
                        <a:t>契约关系（相互尽义务） 【具有双向契约特征】</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tc>
              </a:tr>
              <a:tr h="1350696">
                <a:tc>
                  <a:txBody>
                    <a:bodyPr/>
                    <a:lstStyle/>
                    <a:p>
                      <a:pPr>
                        <a:buNone/>
                      </a:pPr>
                      <a:r>
                        <a:rPr lang="zh-CN" altLang="en-US" sz="2000" b="1" dirty="0">
                          <a:latin typeface="微软雅黑" panose="020B0503020204020204" pitchFamily="34" charset="-122"/>
                          <a:ea typeface="微软雅黑" panose="020B0503020204020204" pitchFamily="34" charset="-122"/>
                        </a:rPr>
                        <a:t>影响</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spcBef>
                          <a:spcPct val="50000"/>
                        </a:spcBef>
                      </a:pPr>
                      <a:r>
                        <a:rPr lang="zh-CN" altLang="en-US" sz="2000" b="1" dirty="0">
                          <a:latin typeface="微软雅黑" panose="020B0503020204020204" pitchFamily="34" charset="-122"/>
                          <a:ea typeface="微软雅黑" panose="020B0503020204020204" pitchFamily="34" charset="-122"/>
                        </a:rPr>
                        <a:t>国王或皇帝成为名义上最高统治者</a:t>
                      </a:r>
                      <a:endParaRPr lang="zh-CN" altLang="en-US" sz="2000" b="1" dirty="0">
                        <a:latin typeface="微软雅黑" panose="020B0503020204020204" pitchFamily="34" charset="-122"/>
                        <a:ea typeface="微软雅黑" panose="020B0503020204020204" pitchFamily="34" charset="-122"/>
                      </a:endParaRPr>
                    </a:p>
                    <a:p>
                      <a:pPr>
                        <a:spcBef>
                          <a:spcPct val="50000"/>
                        </a:spcBef>
                      </a:pPr>
                      <a:r>
                        <a:rPr lang="zh-CN" altLang="en-US" sz="2000" b="1" dirty="0">
                          <a:latin typeface="微软雅黑" panose="020B0503020204020204" pitchFamily="34" charset="-122"/>
                          <a:ea typeface="微软雅黑" panose="020B0503020204020204" pitchFamily="34" charset="-122"/>
                        </a:rPr>
                        <a:t>封君和封臣成为西欧社会的统治阶级</a:t>
                      </a:r>
                      <a:endParaRPr lang="zh-CN" altLang="en-US" sz="2000" b="1" dirty="0">
                        <a:latin typeface="微软雅黑" panose="020B0503020204020204" pitchFamily="34" charset="-122"/>
                        <a:ea typeface="微软雅黑" panose="020B0503020204020204" pitchFamily="34" charset="-122"/>
                      </a:endParaRPr>
                    </a:p>
                    <a:p>
                      <a:pPr>
                        <a:spcBef>
                          <a:spcPct val="50000"/>
                        </a:spcBef>
                      </a:pPr>
                      <a:r>
                        <a:rPr lang="zh-CN" altLang="en-US" sz="2000" b="1" dirty="0">
                          <a:latin typeface="微软雅黑" panose="020B0503020204020204" pitchFamily="34" charset="-122"/>
                          <a:ea typeface="微软雅黑" panose="020B0503020204020204" pitchFamily="34" charset="-122"/>
                        </a:rPr>
                        <a:t>领主各自独立行使权力，导致初期西欧政治上分裂割据局面</a:t>
                      </a:r>
                      <a:endParaRPr lang="zh-CN" altLang="en-US" sz="2000" b="1" dirty="0">
                        <a:latin typeface="微软雅黑" panose="020B0503020204020204" pitchFamily="34" charset="-122"/>
                        <a:ea typeface="微软雅黑" panose="020B0503020204020204" pitchFamily="34" charset="-122"/>
                      </a:endParaRPr>
                    </a:p>
                  </a:txBody>
                  <a:tcPr/>
                </a:tc>
              </a:tr>
            </a:tbl>
          </a:graphicData>
        </a:graphic>
      </p:graphicFrame>
      <p:pic>
        <p:nvPicPr>
          <p:cNvPr id="5" name="图片 4"/>
          <p:cNvPicPr>
            <a:picLocks noChangeAspect="1"/>
          </p:cNvPicPr>
          <p:nvPr/>
        </p:nvPicPr>
        <p:blipFill>
          <a:blip r:embed="rId2"/>
          <a:stretch>
            <a:fillRect/>
          </a:stretch>
        </p:blipFill>
        <p:spPr>
          <a:xfrm>
            <a:off x="8350159" y="2712098"/>
            <a:ext cx="3650067" cy="3850056"/>
          </a:xfrm>
          <a:prstGeom prst="rect">
            <a:avLst/>
          </a:prstGeom>
        </p:spPr>
      </p:pic>
      <p:sp>
        <p:nvSpPr>
          <p:cNvPr id="6" name="文本框 5"/>
          <p:cNvSpPr txBox="1"/>
          <p:nvPr/>
        </p:nvSpPr>
        <p:spPr>
          <a:xfrm>
            <a:off x="10957560" y="1143648"/>
            <a:ext cx="1234440" cy="1568450"/>
          </a:xfrm>
          <a:prstGeom prst="rect">
            <a:avLst/>
          </a:prstGeom>
          <a:noFill/>
        </p:spPr>
        <p:txBody>
          <a:bodyPr wrap="square" rtlCol="0">
            <a:spAutoFit/>
            <a:scene3d>
              <a:camera prst="orthographicFront"/>
              <a:lightRig rig="threePt" dir="t"/>
            </a:scene3d>
          </a:bodyPr>
          <a:lstStyle/>
          <a:p>
            <a:r>
              <a:rPr lang="en-US" altLang="zh-CN" sz="9600" dirty="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rPr>
              <a:t>C</a:t>
            </a:r>
            <a:endParaRPr lang="en-US" altLang="zh-CN" sz="9600" dirty="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RDYKMS45"/>
          <p:cNvPicPr>
            <a:picLocks noChangeAspect="1"/>
          </p:cNvPicPr>
          <p:nvPr/>
        </p:nvPicPr>
        <p:blipFill>
          <a:blip r:embed="rId1"/>
          <a:stretch>
            <a:fillRect/>
          </a:stretch>
        </p:blipFill>
        <p:spPr>
          <a:xfrm>
            <a:off x="457835" y="864870"/>
            <a:ext cx="5955030" cy="2862580"/>
          </a:xfrm>
          <a:prstGeom prst="rect">
            <a:avLst/>
          </a:prstGeom>
        </p:spPr>
      </p:pic>
      <p:sp>
        <p:nvSpPr>
          <p:cNvPr id="3" name="文本框 2"/>
          <p:cNvSpPr txBox="1"/>
          <p:nvPr/>
        </p:nvSpPr>
        <p:spPr>
          <a:xfrm>
            <a:off x="6558915" y="1144270"/>
            <a:ext cx="5247640" cy="1198880"/>
          </a:xfrm>
          <a:prstGeom prst="rect">
            <a:avLst/>
          </a:prstGeom>
          <a:noFill/>
        </p:spPr>
        <p:txBody>
          <a:bodyPr wrap="square" rtlCol="0">
            <a:spAutoFit/>
          </a:bodyPr>
          <a:lstStyle/>
          <a:p>
            <a:r>
              <a:rPr lang="zh-CN" altLang="en-US" sz="2400" b="1" dirty="0">
                <a:solidFill>
                  <a:srgbClr val="002060"/>
                </a:solidFill>
                <a:latin typeface="楷体" panose="02010609060101010101" charset="-122"/>
                <a:ea typeface="楷体" panose="02010609060101010101" charset="-122"/>
                <a:cs typeface="楷体" panose="02010609060101010101" charset="-122"/>
              </a:rPr>
              <a:t>材料一  普天之下；莫非王土，率土之滨；莫非王臣。</a:t>
            </a:r>
            <a:endParaRPr lang="zh-CN" altLang="en-US" sz="2400" b="1" dirty="0">
              <a:solidFill>
                <a:srgbClr val="002060"/>
              </a:solidFill>
              <a:latin typeface="楷体" panose="02010609060101010101" charset="-122"/>
              <a:ea typeface="楷体" panose="02010609060101010101" charset="-122"/>
              <a:cs typeface="楷体" panose="02010609060101010101" charset="-122"/>
            </a:endParaRPr>
          </a:p>
          <a:p>
            <a:pPr algn="r"/>
            <a:r>
              <a:rPr lang="en-US" altLang="zh-CN" sz="2400" b="1" dirty="0">
                <a:solidFill>
                  <a:srgbClr val="002060"/>
                </a:solidFill>
                <a:latin typeface="楷体" panose="02010609060101010101" charset="-122"/>
                <a:ea typeface="楷体" panose="02010609060101010101" charset="-122"/>
                <a:cs typeface="楷体" panose="02010609060101010101" charset="-122"/>
              </a:rPr>
              <a:t>——</a:t>
            </a:r>
            <a:r>
              <a:rPr lang="zh-CN" altLang="en-US" sz="2400" b="1" dirty="0">
                <a:solidFill>
                  <a:srgbClr val="002060"/>
                </a:solidFill>
                <a:latin typeface="楷体" panose="02010609060101010101" charset="-122"/>
                <a:ea typeface="楷体" panose="02010609060101010101" charset="-122"/>
                <a:cs typeface="楷体" panose="02010609060101010101" charset="-122"/>
              </a:rPr>
              <a:t>《战国策》</a:t>
            </a:r>
            <a:endParaRPr lang="zh-CN" altLang="en-US" sz="2400" b="1" dirty="0">
              <a:solidFill>
                <a:srgbClr val="002060"/>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6755130" y="2454910"/>
            <a:ext cx="4877435" cy="1198880"/>
          </a:xfrm>
          <a:prstGeom prst="rect">
            <a:avLst/>
          </a:prstGeom>
          <a:noFill/>
        </p:spPr>
        <p:txBody>
          <a:bodyPr wrap="square" rtlCol="0">
            <a:spAutoFit/>
          </a:bodyPr>
          <a:lstStyle/>
          <a:p>
            <a:r>
              <a:rPr lang="zh-CN" altLang="en-US" sz="2400" b="1" dirty="0">
                <a:latin typeface="楷体" panose="02010609060101010101" charset="-122"/>
                <a:ea typeface="楷体" panose="02010609060101010101" charset="-122"/>
                <a:cs typeface="楷体" panose="02010609060101010101" charset="-122"/>
              </a:rPr>
              <a:t>材料二</a:t>
            </a:r>
            <a:r>
              <a:rPr lang="en-US" altLang="zh-CN" sz="2400" b="1" dirty="0">
                <a:latin typeface="楷体" panose="02010609060101010101" charset="-122"/>
                <a:ea typeface="楷体" panose="02010609060101010101" charset="-122"/>
                <a:cs typeface="楷体" panose="02010609060101010101" charset="-122"/>
              </a:rPr>
              <a:t> </a:t>
            </a:r>
            <a:r>
              <a:rPr lang="zh-CN" altLang="en-US" sz="2400" b="1" dirty="0">
                <a:latin typeface="楷体" panose="02010609060101010101" charset="-122"/>
                <a:ea typeface="楷体" panose="02010609060101010101" charset="-122"/>
                <a:cs typeface="楷体" panose="02010609060101010101" charset="-122"/>
              </a:rPr>
              <a:t>我的附庸的附庸，不是我的附庸。</a:t>
            </a:r>
            <a:endParaRPr lang="zh-CN" altLang="en-US" sz="2400" b="1" dirty="0">
              <a:latin typeface="楷体" panose="02010609060101010101" charset="-122"/>
              <a:ea typeface="楷体" panose="02010609060101010101" charset="-122"/>
              <a:cs typeface="楷体" panose="02010609060101010101" charset="-122"/>
            </a:endParaRPr>
          </a:p>
          <a:p>
            <a:pPr algn="r"/>
            <a:r>
              <a:rPr lang="en-US" altLang="zh-CN" sz="2400" b="1" dirty="0">
                <a:latin typeface="楷体" panose="02010609060101010101" charset="-122"/>
                <a:ea typeface="楷体" panose="02010609060101010101" charset="-122"/>
                <a:cs typeface="楷体" panose="02010609060101010101" charset="-122"/>
              </a:rPr>
              <a:t>——</a:t>
            </a:r>
            <a:r>
              <a:rPr lang="zh-CN" altLang="en-US" sz="2400" b="1" dirty="0">
                <a:latin typeface="楷体" panose="02010609060101010101" charset="-122"/>
                <a:ea typeface="楷体" panose="02010609060101010101" charset="-122"/>
                <a:cs typeface="楷体" panose="02010609060101010101" charset="-122"/>
              </a:rPr>
              <a:t>《查理·马特改革》</a:t>
            </a:r>
            <a:endParaRPr lang="zh-CN" altLang="en-US" sz="2400" b="1" dirty="0">
              <a:latin typeface="楷体" panose="02010609060101010101" charset="-122"/>
              <a:ea typeface="楷体" panose="02010609060101010101" charset="-122"/>
              <a:cs typeface="楷体" panose="02010609060101010101" charset="-122"/>
            </a:endParaRPr>
          </a:p>
        </p:txBody>
      </p:sp>
      <p:sp>
        <p:nvSpPr>
          <p:cNvPr id="8" name="文本框 7"/>
          <p:cNvSpPr txBox="1"/>
          <p:nvPr/>
        </p:nvSpPr>
        <p:spPr>
          <a:xfrm>
            <a:off x="7581900" y="4733624"/>
            <a:ext cx="2780824" cy="737235"/>
          </a:xfrm>
          <a:prstGeom prst="rect">
            <a:avLst/>
          </a:prstGeom>
          <a:noFill/>
        </p:spPr>
        <p:txBody>
          <a:bodyPr wrap="square" rtlCol="0">
            <a:spAutoFit/>
          </a:bodyPr>
          <a:lstStyle/>
          <a:p>
            <a:r>
              <a:rPr lang="zh-CN" altLang="en-US" sz="2100" b="1" dirty="0">
                <a:solidFill>
                  <a:srgbClr val="FF0000"/>
                </a:solidFill>
              </a:rPr>
              <a:t>等级森严</a:t>
            </a:r>
            <a:endParaRPr lang="zh-CN" altLang="en-US" sz="2100" b="1" dirty="0">
              <a:solidFill>
                <a:srgbClr val="FF0000"/>
              </a:solidFill>
            </a:endParaRPr>
          </a:p>
          <a:p>
            <a:r>
              <a:rPr lang="zh-CN" altLang="en-US" sz="2100" b="1" dirty="0">
                <a:solidFill>
                  <a:srgbClr val="FF0000"/>
                </a:solidFill>
              </a:rPr>
              <a:t>权力和义务相交织</a:t>
            </a:r>
            <a:endParaRPr lang="zh-CN" altLang="en-US" sz="2100" b="1" dirty="0">
              <a:solidFill>
                <a:srgbClr val="FF0000"/>
              </a:solidFill>
            </a:endParaRPr>
          </a:p>
        </p:txBody>
      </p:sp>
      <p:sp>
        <p:nvSpPr>
          <p:cNvPr id="10" name="文本框 9"/>
          <p:cNvSpPr txBox="1"/>
          <p:nvPr/>
        </p:nvSpPr>
        <p:spPr>
          <a:xfrm>
            <a:off x="3703154" y="4343870"/>
            <a:ext cx="1562131" cy="414020"/>
          </a:xfrm>
          <a:prstGeom prst="rect">
            <a:avLst/>
          </a:prstGeom>
          <a:noFill/>
        </p:spPr>
        <p:txBody>
          <a:bodyPr wrap="square" rtlCol="0">
            <a:spAutoFit/>
          </a:bodyPr>
          <a:lstStyle/>
          <a:p>
            <a:r>
              <a:rPr lang="zh-CN" altLang="en-US" sz="2100" b="1" dirty="0">
                <a:solidFill>
                  <a:srgbClr val="0070C0"/>
                </a:solidFill>
              </a:rPr>
              <a:t>纽带：血缘</a:t>
            </a:r>
            <a:endParaRPr lang="zh-CN" altLang="en-US" sz="2100" b="1" dirty="0">
              <a:solidFill>
                <a:srgbClr val="0070C0"/>
              </a:solidFill>
            </a:endParaRPr>
          </a:p>
        </p:txBody>
      </p:sp>
      <p:sp>
        <p:nvSpPr>
          <p:cNvPr id="11" name="文本框 10"/>
          <p:cNvSpPr txBox="1"/>
          <p:nvPr/>
        </p:nvSpPr>
        <p:spPr>
          <a:xfrm>
            <a:off x="3703154" y="5075798"/>
            <a:ext cx="1681861" cy="414020"/>
          </a:xfrm>
          <a:prstGeom prst="rect">
            <a:avLst/>
          </a:prstGeom>
          <a:noFill/>
        </p:spPr>
        <p:txBody>
          <a:bodyPr wrap="square" rtlCol="0">
            <a:spAutoFit/>
          </a:bodyPr>
          <a:lstStyle/>
          <a:p>
            <a:r>
              <a:rPr lang="zh-CN" altLang="en-US" sz="2100" b="1" dirty="0"/>
              <a:t>纽带：土地</a:t>
            </a:r>
            <a:endParaRPr lang="zh-CN" altLang="en-US" sz="2100" b="1" dirty="0"/>
          </a:p>
        </p:txBody>
      </p:sp>
      <p:sp>
        <p:nvSpPr>
          <p:cNvPr id="12" name="文本框 11"/>
          <p:cNvSpPr txBox="1"/>
          <p:nvPr/>
        </p:nvSpPr>
        <p:spPr>
          <a:xfrm>
            <a:off x="3688624" y="4699000"/>
            <a:ext cx="3153322" cy="414020"/>
          </a:xfrm>
          <a:prstGeom prst="rect">
            <a:avLst/>
          </a:prstGeom>
          <a:noFill/>
        </p:spPr>
        <p:txBody>
          <a:bodyPr wrap="square" rtlCol="0">
            <a:spAutoFit/>
          </a:bodyPr>
          <a:lstStyle/>
          <a:p>
            <a:r>
              <a:rPr lang="zh-CN" altLang="en-US" sz="2100" b="1" dirty="0">
                <a:solidFill>
                  <a:srgbClr val="0070C0"/>
                </a:solidFill>
              </a:rPr>
              <a:t>关系：天子是最高统治者</a:t>
            </a:r>
            <a:endParaRPr lang="zh-CN" altLang="en-US" sz="2100" b="1" dirty="0">
              <a:solidFill>
                <a:srgbClr val="0070C0"/>
              </a:solidFill>
            </a:endParaRPr>
          </a:p>
        </p:txBody>
      </p:sp>
      <p:sp>
        <p:nvSpPr>
          <p:cNvPr id="13" name="文本框 12"/>
          <p:cNvSpPr txBox="1"/>
          <p:nvPr/>
        </p:nvSpPr>
        <p:spPr>
          <a:xfrm>
            <a:off x="3703154" y="5413217"/>
            <a:ext cx="2709499" cy="414020"/>
          </a:xfrm>
          <a:prstGeom prst="rect">
            <a:avLst/>
          </a:prstGeom>
          <a:noFill/>
        </p:spPr>
        <p:txBody>
          <a:bodyPr wrap="square" rtlCol="0">
            <a:spAutoFit/>
          </a:bodyPr>
          <a:lstStyle/>
          <a:p>
            <a:r>
              <a:rPr lang="zh-CN" altLang="en-US" sz="2100" b="1" dirty="0"/>
              <a:t>关系：不可越级统领</a:t>
            </a:r>
            <a:endParaRPr lang="zh-CN" altLang="en-US" sz="2100" b="1" dirty="0"/>
          </a:p>
        </p:txBody>
      </p:sp>
      <p:graphicFrame>
        <p:nvGraphicFramePr>
          <p:cNvPr id="9" name="表格 8"/>
          <p:cNvGraphicFramePr>
            <a:graphicFrameLocks noGrp="1"/>
          </p:cNvGraphicFramePr>
          <p:nvPr>
            <p:custDataLst>
              <p:tags r:id="rId2"/>
            </p:custDataLst>
          </p:nvPr>
        </p:nvGraphicFramePr>
        <p:xfrm>
          <a:off x="2047875" y="3917950"/>
          <a:ext cx="7985125" cy="1916430"/>
        </p:xfrm>
        <a:graphic>
          <a:graphicData uri="http://schemas.openxmlformats.org/drawingml/2006/table">
            <a:tbl>
              <a:tblPr firstRow="1" bandRow="1">
                <a:tableStyleId>{5C22544A-7EE6-4342-B048-85BDC9FD1C3A}</a:tableStyleId>
              </a:tblPr>
              <a:tblGrid>
                <a:gridCol w="1614170"/>
                <a:gridCol w="3599180"/>
                <a:gridCol w="2771775"/>
              </a:tblGrid>
              <a:tr h="425450">
                <a:tc>
                  <a:txBody>
                    <a:bodyPr/>
                    <a:lstStyle/>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100" b="1" dirty="0">
                          <a:solidFill>
                            <a:schemeClr val="tx1"/>
                          </a:solidFill>
                        </a:rPr>
                        <a:t>不同点</a:t>
                      </a:r>
                      <a:endParaRPr lang="zh-CN" altLang="en-US" sz="21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100" b="1">
                          <a:solidFill>
                            <a:schemeClr val="tx1"/>
                          </a:solidFill>
                        </a:rPr>
                        <a:t>相同</a:t>
                      </a:r>
                      <a:r>
                        <a:rPr lang="zh-CN" altLang="en-US" sz="2100" b="1" dirty="0">
                          <a:solidFill>
                            <a:schemeClr val="tx1"/>
                          </a:solidFill>
                        </a:rPr>
                        <a:t>点</a:t>
                      </a:r>
                      <a:endParaRPr lang="zh-CN" altLang="en-US" sz="21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45490">
                <a:tc>
                  <a:txBody>
                    <a:bodyPr/>
                    <a:lstStyle/>
                    <a:p>
                      <a:r>
                        <a:rPr lang="zh-CN" altLang="en-US" sz="2100" b="1" dirty="0"/>
                        <a:t>西周分封制</a:t>
                      </a:r>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tLang="zh-CN" sz="2100" b="1" dirty="0"/>
                    </a:p>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45490">
                <a:tc>
                  <a:txBody>
                    <a:bodyPr/>
                    <a:lstStyle/>
                    <a:p>
                      <a:r>
                        <a:rPr lang="zh-CN" altLang="en-US" sz="2100" b="1" dirty="0"/>
                        <a:t>西欧封建制</a:t>
                      </a:r>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tLang="zh-CN" sz="2100" b="1" dirty="0"/>
                    </a:p>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标题 1"/>
          <p:cNvSpPr>
            <a:spLocks noGrp="1"/>
          </p:cNvSpPr>
          <p:nvPr/>
        </p:nvSpPr>
        <p:spPr>
          <a:xfrm>
            <a:off x="1659890" y="0"/>
            <a:ext cx="8872855" cy="8648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altLang="zh-CN" sz="4000" b="1" dirty="0">
                <a:solidFill>
                  <a:schemeClr val="tx1">
                    <a:lumMod val="95000"/>
                    <a:lumOff val="5000"/>
                  </a:schemeClr>
                </a:solidFill>
                <a:latin typeface="汉仪颜楷简" panose="00020600040101010101" charset="-122"/>
                <a:ea typeface="汉仪颜楷简" panose="00020600040101010101" charset="-122"/>
              </a:rPr>
              <a:t> </a:t>
            </a:r>
            <a:r>
              <a:rPr lang="zh-CN" altLang="en-US" sz="4000" b="1" dirty="0">
                <a:solidFill>
                  <a:schemeClr val="tx1">
                    <a:lumMod val="95000"/>
                    <a:lumOff val="5000"/>
                  </a:schemeClr>
                </a:solidFill>
                <a:latin typeface="汉仪颜楷简" panose="00020600040101010101" charset="-122"/>
                <a:ea typeface="汉仪颜楷简" panose="00020600040101010101" charset="-122"/>
              </a:rPr>
              <a:t>探究</a:t>
            </a:r>
            <a:r>
              <a:rPr lang="en-US" altLang="zh-CN" sz="4000" b="1" dirty="0">
                <a:solidFill>
                  <a:schemeClr val="tx1">
                    <a:lumMod val="95000"/>
                    <a:lumOff val="5000"/>
                  </a:schemeClr>
                </a:solidFill>
                <a:latin typeface="汉仪颜楷简" panose="00020600040101010101" charset="-122"/>
                <a:ea typeface="汉仪颜楷简" panose="00020600040101010101" charset="-122"/>
              </a:rPr>
              <a:t>—</a:t>
            </a:r>
            <a:r>
              <a:rPr lang="zh-CN" altLang="en-US" sz="4000" b="1" dirty="0">
                <a:solidFill>
                  <a:schemeClr val="tx1">
                    <a:lumMod val="95000"/>
                    <a:lumOff val="5000"/>
                  </a:schemeClr>
                </a:solidFill>
                <a:latin typeface="汉仪颜楷简" panose="00020600040101010101" charset="-122"/>
                <a:ea typeface="汉仪颜楷简" panose="00020600040101010101" charset="-122"/>
              </a:rPr>
              <a:t>封君封臣制</a:t>
            </a:r>
            <a:r>
              <a:rPr lang="en-US" altLang="zh-CN" sz="4000" b="1" dirty="0">
                <a:solidFill>
                  <a:schemeClr val="tx1">
                    <a:lumMod val="95000"/>
                    <a:lumOff val="5000"/>
                  </a:schemeClr>
                </a:solidFill>
                <a:latin typeface="汉仪颜楷简" panose="00020600040101010101" charset="-122"/>
                <a:ea typeface="汉仪颜楷简" panose="00020600040101010101" charset="-122"/>
              </a:rPr>
              <a:t>Vs</a:t>
            </a:r>
            <a:r>
              <a:rPr lang="zh-CN" altLang="en-US" sz="4000" b="1" dirty="0">
                <a:solidFill>
                  <a:schemeClr val="tx1">
                    <a:lumMod val="95000"/>
                    <a:lumOff val="5000"/>
                  </a:schemeClr>
                </a:solidFill>
                <a:latin typeface="汉仪颜楷简" panose="00020600040101010101" charset="-122"/>
                <a:ea typeface="汉仪颜楷简" panose="00020600040101010101" charset="-122"/>
              </a:rPr>
              <a:t>分封制</a:t>
            </a:r>
            <a:endParaRPr lang="zh-CN" altLang="en-US" sz="4000" b="1" dirty="0">
              <a:solidFill>
                <a:schemeClr val="tx1">
                  <a:lumMod val="95000"/>
                  <a:lumOff val="5000"/>
                </a:schemeClr>
              </a:solidFill>
              <a:latin typeface="汉仪颜楷简" panose="00020600040101010101" charset="-122"/>
              <a:ea typeface="汉仪颜楷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a:xfrm>
            <a:off x="1623060" y="6085840"/>
            <a:ext cx="9639300" cy="626110"/>
          </a:xfrm>
        </p:spPr>
        <p:txBody>
          <a:bodyPr/>
          <a:lstStyle/>
          <a:p>
            <a:pPr algn="ctr"/>
            <a:r>
              <a:rPr lang="zh-CN" altLang="zh-CN" b="0">
                <a:latin typeface="+mj-ea"/>
                <a:ea typeface="+mj-ea"/>
              </a:rPr>
              <a:t>基督教会统治（经济、政治、精神）</a:t>
            </a:r>
            <a:endParaRPr lang="zh-CN" altLang="zh-CN" b="0">
              <a:latin typeface="+mj-ea"/>
              <a:ea typeface="+mj-ea"/>
            </a:endParaRPr>
          </a:p>
        </p:txBody>
      </p:sp>
      <p:pic>
        <p:nvPicPr>
          <p:cNvPr id="112643" name="图片 3" descr="t012c88594cb74247b5"/>
          <p:cNvPicPr>
            <a:picLocks noChangeAspect="1"/>
          </p:cNvPicPr>
          <p:nvPr>
            <p:custDataLst>
              <p:tags r:id="rId2"/>
            </p:custDataLst>
          </p:nvPr>
        </p:nvPicPr>
        <p:blipFill>
          <a:blip r:embed="rId3"/>
          <a:stretch>
            <a:fillRect/>
          </a:stretch>
        </p:blipFill>
        <p:spPr>
          <a:xfrm>
            <a:off x="6548755" y="1111885"/>
            <a:ext cx="5356860" cy="3107690"/>
          </a:xfrm>
          <a:prstGeom prst="rect">
            <a:avLst/>
          </a:prstGeom>
          <a:noFill/>
          <a:ln w="9525">
            <a:noFill/>
          </a:ln>
        </p:spPr>
      </p:pic>
      <p:sp>
        <p:nvSpPr>
          <p:cNvPr id="4" name="文本框 3"/>
          <p:cNvSpPr txBox="1"/>
          <p:nvPr/>
        </p:nvSpPr>
        <p:spPr>
          <a:xfrm>
            <a:off x="6323330" y="4324350"/>
            <a:ext cx="5582285" cy="1322070"/>
          </a:xfrm>
          <a:prstGeom prst="rect">
            <a:avLst/>
          </a:prstGeom>
          <a:noFill/>
        </p:spPr>
        <p:txBody>
          <a:bodyPr wrap="square" rtlCol="0" anchor="t">
            <a:spAutoFit/>
          </a:bodyPr>
          <a:lstStyle/>
          <a:p>
            <a:r>
              <a:rPr lang="zh-CN" altLang="en-US" sz="2000" b="1">
                <a:latin typeface="楷体" panose="02010609060101010101" charset="-122"/>
                <a:ea typeface="楷体" panose="02010609060101010101" charset="-122"/>
                <a:cs typeface="楷体" panose="02010609060101010101" charset="-122"/>
              </a:rPr>
              <a:t>1077年1月，德皇亨利四世冒着风雪严寒，前往意大利北部的卡诺莎城堡向教皇"忏悔罪过"，三天三夜后，教皇才给予亨利四世一个额头吻表示原谅，这就是"卡诺莎之辱"。</a:t>
            </a:r>
            <a:endParaRPr lang="zh-CN" altLang="en-US" sz="2000" b="1">
              <a:latin typeface="楷体" panose="02010609060101010101" charset="-122"/>
              <a:ea typeface="楷体" panose="02010609060101010101" charset="-122"/>
              <a:cs typeface="楷体" panose="02010609060101010101" charset="-122"/>
            </a:endParaRPr>
          </a:p>
        </p:txBody>
      </p:sp>
      <p:sp>
        <p:nvSpPr>
          <p:cNvPr id="111620" name="文本框 7"/>
          <p:cNvSpPr txBox="1"/>
          <p:nvPr/>
        </p:nvSpPr>
        <p:spPr>
          <a:xfrm>
            <a:off x="655320" y="4778375"/>
            <a:ext cx="3042285" cy="560705"/>
          </a:xfrm>
          <a:prstGeom prst="rect">
            <a:avLst/>
          </a:prstGeom>
          <a:noFill/>
          <a:ln w="9525">
            <a:noFill/>
          </a:ln>
        </p:spPr>
        <p:txBody>
          <a:bodyPr wrap="square" lIns="68580" tIns="34290" rIns="68580" bIns="34290">
            <a:spAutoFit/>
          </a:bodyPr>
          <a:lstStyle/>
          <a:p>
            <a:pPr algn="ctr">
              <a:lnSpc>
                <a:spcPct val="80000"/>
              </a:lnSpc>
              <a:spcBef>
                <a:spcPct val="50000"/>
              </a:spcBef>
            </a:pPr>
            <a:r>
              <a:rPr lang="en-US" altLang="zh-CN" sz="2000" b="1" dirty="0">
                <a:solidFill>
                  <a:schemeClr val="tx1"/>
                </a:solidFill>
                <a:latin typeface="楷体" panose="02010609060101010101" charset="-122"/>
                <a:ea typeface="楷体" panose="02010609060101010101" charset="-122"/>
                <a:cs typeface="楷体" panose="02010609060101010101" charset="-122"/>
              </a:rPr>
              <a:t>497</a:t>
            </a:r>
            <a:r>
              <a:rPr lang="zh-CN" altLang="en-US" sz="2000" b="1" dirty="0">
                <a:solidFill>
                  <a:schemeClr val="tx1"/>
                </a:solidFill>
                <a:latin typeface="楷体" panose="02010609060101010101" charset="-122"/>
                <a:ea typeface="楷体" panose="02010609060101010101" charset="-122"/>
                <a:cs typeface="楷体" panose="02010609060101010101" charset="-122"/>
              </a:rPr>
              <a:t>年法兰克王国创建者克洛维接受洗礼</a:t>
            </a:r>
            <a:endParaRPr lang="zh-CN" altLang="en-US" sz="2000" b="1" dirty="0">
              <a:solidFill>
                <a:schemeClr val="tx1"/>
              </a:solidFill>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9477375" y="1111885"/>
            <a:ext cx="2428240" cy="699135"/>
          </a:xfrm>
          <a:prstGeom prst="rect">
            <a:avLst/>
          </a:prstGeom>
          <a:solidFill>
            <a:schemeClr val="bg1"/>
          </a:solidFill>
          <a:ln>
            <a:solidFill>
              <a:srgbClr val="000000"/>
            </a:solidFill>
          </a:ln>
        </p:spPr>
        <p:txBody>
          <a:bodyPr wrap="square" lIns="68580" tIns="34290" rIns="68580" bIns="34290">
            <a:spAutoFit/>
          </a:bodyPr>
          <a:lstStyle/>
          <a:p>
            <a:pPr marR="0" defTabSz="914400">
              <a:buClrTx/>
              <a:buSzTx/>
              <a:buFontTx/>
              <a:defRPr/>
            </a:pPr>
            <a:r>
              <a:rPr kumimoji="0" lang="zh-CN" altLang="en-US" sz="4100" b="1" kern="1200" cap="none" spc="0" normalizeH="0" baseline="0" noProof="1">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政教冲突</a:t>
            </a:r>
            <a:endParaRPr kumimoji="0" lang="zh-CN" altLang="en-US" sz="4100" kern="1200" cap="none" spc="0" normalizeH="0" baseline="0" noProof="1">
              <a:latin typeface="Calibri" panose="020F0502020204030204" charset="0"/>
              <a:ea typeface="宋体" panose="02010600030101010101" pitchFamily="2" charset="-122"/>
              <a:cs typeface="+mn-cs"/>
            </a:endParaRPr>
          </a:p>
        </p:txBody>
      </p:sp>
      <p:sp>
        <p:nvSpPr>
          <p:cNvPr id="8" name="文本框 7"/>
          <p:cNvSpPr txBox="1"/>
          <p:nvPr/>
        </p:nvSpPr>
        <p:spPr>
          <a:xfrm>
            <a:off x="552450" y="5719445"/>
            <a:ext cx="11621135" cy="460375"/>
          </a:xfrm>
          <a:prstGeom prst="rect">
            <a:avLst/>
          </a:prstGeom>
          <a:noFill/>
        </p:spPr>
        <p:txBody>
          <a:bodyPr wrap="square" rtlCol="0">
            <a:spAutoFit/>
          </a:bodyPr>
          <a:lstStyle/>
          <a:p>
            <a:r>
              <a:rPr lang="zh-CN" altLang="en-US" sz="2400" b="1">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二元并存的权力体系</a:t>
            </a:r>
            <a:r>
              <a:rPr lang="zh-CN" altLang="en-US" sz="2400" b="1">
                <a:solidFill>
                  <a:srgbClr val="FF0000"/>
                </a:solidFill>
                <a:effectLst/>
                <a:latin typeface="宋体" panose="02010600030101010101" pitchFamily="2" charset="-122"/>
                <a:ea typeface="宋体" panose="02010600030101010101" pitchFamily="2" charset="-122"/>
              </a:rPr>
              <a:t>，共同维护封建统治；有合作有竞争；中古早期教权高于王权</a:t>
            </a:r>
            <a:endParaRPr lang="zh-CN" altLang="en-US" sz="2400" b="1">
              <a:solidFill>
                <a:srgbClr val="FF0000"/>
              </a:solidFill>
              <a:effectLst/>
              <a:latin typeface="宋体" panose="02010600030101010101" pitchFamily="2" charset="-122"/>
              <a:ea typeface="宋体" panose="02010600030101010101" pitchFamily="2" charset="-122"/>
            </a:endParaRPr>
          </a:p>
        </p:txBody>
      </p:sp>
      <p:sp>
        <p:nvSpPr>
          <p:cNvPr id="2" name="文本框 1"/>
          <p:cNvSpPr txBox="1"/>
          <p:nvPr/>
        </p:nvSpPr>
        <p:spPr>
          <a:xfrm>
            <a:off x="4262755" y="1925955"/>
            <a:ext cx="2060575" cy="1938020"/>
          </a:xfrm>
          <a:prstGeom prst="rect">
            <a:avLst/>
          </a:prstGeom>
          <a:solidFill>
            <a:schemeClr val="accent4">
              <a:lumMod val="20000"/>
              <a:lumOff val="80000"/>
            </a:schemeClr>
          </a:solidFill>
        </p:spPr>
        <p:txBody>
          <a:bodyPr wrap="square" rtlCol="0" anchor="t">
            <a:spAutoFit/>
          </a:bodyPr>
          <a:lstStyle/>
          <a:p>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中世纪的欧洲,尽管在政治上和经济上是分割的,但宗教却是统一的。</a:t>
            </a:r>
            <a:r>
              <a:rPr lang="en-US" altLang="zh-CN" sz="2000" b="1">
                <a:latin typeface="楷体" panose="02010609060101010101" charset="-122"/>
                <a:ea typeface="楷体" panose="02010609060101010101" charset="-122"/>
                <a:cs typeface="楷体" panose="02010609060101010101" charset="-122"/>
              </a:rPr>
              <a:t>  </a:t>
            </a:r>
            <a:endParaRPr lang="en-US" altLang="zh-CN" sz="2000" b="1">
              <a:latin typeface="楷体" panose="02010609060101010101" charset="-122"/>
              <a:ea typeface="楷体" panose="02010609060101010101" charset="-122"/>
              <a:cs typeface="楷体" panose="02010609060101010101" charset="-122"/>
            </a:endParaRPr>
          </a:p>
          <a:p>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《世界经济史》</a:t>
            </a:r>
            <a:endParaRPr lang="zh-CN" altLang="en-US" sz="2000" b="1">
              <a:latin typeface="楷体" panose="02010609060101010101" charset="-122"/>
              <a:ea typeface="楷体" panose="02010609060101010101" charset="-122"/>
              <a:cs typeface="楷体" panose="02010609060101010101" charset="-122"/>
            </a:endParaRPr>
          </a:p>
        </p:txBody>
      </p:sp>
      <p:pic>
        <p:nvPicPr>
          <p:cNvPr id="3" name="图片 6" descr="克洛维受洗礼"/>
          <p:cNvPicPr>
            <a:picLocks noChangeAspect="1"/>
          </p:cNvPicPr>
          <p:nvPr>
            <p:custDataLst>
              <p:tags r:id="rId4"/>
            </p:custDataLst>
          </p:nvPr>
        </p:nvPicPr>
        <p:blipFill>
          <a:blip r:embed="rId5"/>
          <a:stretch>
            <a:fillRect/>
          </a:stretch>
        </p:blipFill>
        <p:spPr>
          <a:xfrm>
            <a:off x="29210" y="1226820"/>
            <a:ext cx="4035425" cy="3383280"/>
          </a:xfrm>
          <a:prstGeom prst="rect">
            <a:avLst/>
          </a:prstGeom>
          <a:noFill/>
          <a:ln w="38100" cap="flat" cmpd="sng">
            <a:solidFill>
              <a:srgbClr val="666699"/>
            </a:solidFill>
            <a:prstDash val="solid"/>
            <a:miter/>
            <a:headEnd type="none" w="med" len="med"/>
            <a:tailEnd type="none" w="med" len="med"/>
          </a:ln>
        </p:spPr>
      </p:pic>
      <p:sp>
        <p:nvSpPr>
          <p:cNvPr id="6" name="文本框 5"/>
          <p:cNvSpPr txBox="1"/>
          <p:nvPr/>
        </p:nvSpPr>
        <p:spPr>
          <a:xfrm>
            <a:off x="-35242" y="1226503"/>
            <a:ext cx="2233613" cy="700088"/>
          </a:xfrm>
          <a:prstGeom prst="rect">
            <a:avLst/>
          </a:prstGeom>
          <a:solidFill>
            <a:schemeClr val="bg1"/>
          </a:solidFill>
          <a:ln>
            <a:solidFill>
              <a:srgbClr val="000000"/>
            </a:solidFill>
          </a:ln>
        </p:spPr>
        <p:txBody>
          <a:bodyPr lIns="68580" tIns="34290" rIns="68580" bIns="34290">
            <a:spAutoFit/>
          </a:bodyPr>
          <a:lstStyle/>
          <a:p>
            <a:pPr marR="0" defTabSz="914400">
              <a:buClrTx/>
              <a:buSzTx/>
              <a:buFontTx/>
              <a:defRPr/>
            </a:pPr>
            <a:r>
              <a:rPr kumimoji="0" lang="zh-CN" altLang="en-US" sz="4100" b="1" kern="1200" cap="none" spc="0" normalizeH="0" baseline="0" noProof="1">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sym typeface="+mn-ea"/>
              </a:rPr>
              <a:t>政教合作</a:t>
            </a:r>
            <a:endParaRPr kumimoji="0" lang="zh-CN" altLang="en-US" sz="4100" b="1" kern="1200" cap="none" spc="0" normalizeH="0" baseline="0" noProof="1">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sym typeface="+mn-ea"/>
            </a:endParaRPr>
          </a:p>
        </p:txBody>
      </p:sp>
      <p:sp>
        <p:nvSpPr>
          <p:cNvPr id="255016" name="文本框 255015"/>
          <p:cNvSpPr txBox="1"/>
          <p:nvPr/>
        </p:nvSpPr>
        <p:spPr>
          <a:xfrm>
            <a:off x="15875" y="127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Tree>
    <p:custDataLst>
      <p:tags r:id="rId6"/>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11620"/>
                                        </p:tgtEl>
                                        <p:attrNameLst>
                                          <p:attrName>style.visibility</p:attrName>
                                        </p:attrNameLst>
                                      </p:cBhvr>
                                      <p:to>
                                        <p:strVal val="visible"/>
                                      </p:to>
                                    </p:set>
                                    <p:animEffect transition="in" filter="strips(downLeft)">
                                      <p:cBhvr>
                                        <p:cTn id="13" dur="500"/>
                                        <p:tgtEl>
                                          <p:spTgt spid="11162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par>
                                <p:cTn id="17" presetID="18" presetClass="entr" presetSubtype="12" fill="hold" nodeType="withEffect">
                                  <p:stCondLst>
                                    <p:cond delay="0"/>
                                  </p:stCondLst>
                                  <p:childTnLst>
                                    <p:set>
                                      <p:cBhvr>
                                        <p:cTn id="18" dur="1" fill="hold">
                                          <p:stCondLst>
                                            <p:cond delay="0"/>
                                          </p:stCondLst>
                                        </p:cTn>
                                        <p:tgtEl>
                                          <p:spTgt spid="112643"/>
                                        </p:tgtEl>
                                        <p:attrNameLst>
                                          <p:attrName>style.visibility</p:attrName>
                                        </p:attrNameLst>
                                      </p:cBhvr>
                                      <p:to>
                                        <p:strVal val="visible"/>
                                      </p:to>
                                    </p:set>
                                    <p:animEffect transition="in" filter="strips(downLeft)">
                                      <p:cBhvr>
                                        <p:cTn id="19" dur="500"/>
                                        <p:tgtEl>
                                          <p:spTgt spid="112643"/>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Left)">
                                      <p:cBhvr>
                                        <p:cTn id="25" dur="500"/>
                                        <p:tgtEl>
                                          <p:spTgt spid="8"/>
                                        </p:tgtEl>
                                      </p:cBhvr>
                                    </p:animEffect>
                                  </p:childTnLst>
                                </p:cTn>
                              </p:par>
                            </p:childTnLst>
                          </p:cTn>
                        </p:par>
                        <p:par>
                          <p:cTn id="26" fill="hold">
                            <p:stCondLst>
                              <p:cond delay="500"/>
                            </p:stCondLst>
                            <p:childTnLst>
                              <p:par>
                                <p:cTn id="27" presetID="12" presetClass="entr" presetSubtype="4" fill="hold" grpId="0" nodeType="afterEffect">
                                  <p:stCondLst>
                                    <p:cond delay="0"/>
                                  </p:stCondLst>
                                  <p:childTnLst>
                                    <p:set>
                                      <p:cBhvr>
                                        <p:cTn id="28" dur="1" fill="hold">
                                          <p:stCondLst>
                                            <p:cond delay="0"/>
                                          </p:stCondLst>
                                        </p:cTn>
                                        <p:tgtEl>
                                          <p:spTgt spid="255016"/>
                                        </p:tgtEl>
                                        <p:attrNameLst>
                                          <p:attrName>style.visibility</p:attrName>
                                        </p:attrNameLst>
                                      </p:cBhvr>
                                      <p:to>
                                        <p:strVal val="visible"/>
                                      </p:to>
                                    </p:set>
                                    <p:animEffect transition="in" filter="slide(fromBottom)">
                                      <p:cBhvr>
                                        <p:cTn id="29"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1620" grpId="0"/>
      <p:bldP spid="111620" grpId="1"/>
      <p:bldP spid="7" grpId="0" bldLvl="0" animBg="1"/>
      <p:bldP spid="7" grpId="1" animBg="1"/>
      <p:bldP spid="8" grpId="0"/>
      <p:bldP spid="8" grpId="1"/>
      <p:bldP spid="6" grpId="0" bldLvl="0" animBg="1"/>
      <p:bldP spid="6" grpId="1" animBg="1"/>
      <p:bldP spid="25501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2181120" y="5635237"/>
            <a:ext cx="9882791" cy="765448"/>
            <a:chOff x="2181120" y="5635237"/>
            <a:chExt cx="9882791" cy="765448"/>
          </a:xfrm>
        </p:grpSpPr>
        <p:sp>
          <p:nvSpPr>
            <p:cNvPr id="20" name="矩形 19"/>
            <p:cNvSpPr/>
            <p:nvPr/>
          </p:nvSpPr>
          <p:spPr>
            <a:xfrm>
              <a:off x="2403125" y="5635237"/>
              <a:ext cx="9660786" cy="765448"/>
            </a:xfrm>
            <a:prstGeom prst="rect">
              <a:avLst/>
            </a:prstGeom>
            <a:solidFill>
              <a:srgbClr val="FF9700">
                <a:alpha val="7098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左大括号 51"/>
            <p:cNvSpPr/>
            <p:nvPr/>
          </p:nvSpPr>
          <p:spPr>
            <a:xfrm>
              <a:off x="2181120" y="5765688"/>
              <a:ext cx="238155" cy="472053"/>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grpSp>
        <p:nvGrpSpPr>
          <p:cNvPr id="37" name="组合 36"/>
          <p:cNvGrpSpPr/>
          <p:nvPr/>
        </p:nvGrpSpPr>
        <p:grpSpPr>
          <a:xfrm>
            <a:off x="2787264" y="4085158"/>
            <a:ext cx="9276647" cy="826267"/>
            <a:chOff x="2787264" y="4085158"/>
            <a:chExt cx="9276647" cy="826267"/>
          </a:xfrm>
        </p:grpSpPr>
        <p:sp>
          <p:nvSpPr>
            <p:cNvPr id="14" name="矩形 13"/>
            <p:cNvSpPr/>
            <p:nvPr/>
          </p:nvSpPr>
          <p:spPr>
            <a:xfrm>
              <a:off x="2947294" y="4085158"/>
              <a:ext cx="9116617" cy="826267"/>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左大括号 45"/>
            <p:cNvSpPr/>
            <p:nvPr/>
          </p:nvSpPr>
          <p:spPr>
            <a:xfrm>
              <a:off x="2787264" y="4255637"/>
              <a:ext cx="142274" cy="52964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sp>
        <p:nvSpPr>
          <p:cNvPr id="3" name="矩形 2"/>
          <p:cNvSpPr/>
          <p:nvPr/>
        </p:nvSpPr>
        <p:spPr>
          <a:xfrm>
            <a:off x="656613" y="-49786"/>
            <a:ext cx="1415256"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 name="矩形 3"/>
          <p:cNvSpPr/>
          <p:nvPr/>
        </p:nvSpPr>
        <p:spPr>
          <a:xfrm>
            <a:off x="644640" y="362059"/>
            <a:ext cx="156895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性质：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 name="矩形 4"/>
          <p:cNvSpPr/>
          <p:nvPr/>
        </p:nvSpPr>
        <p:spPr>
          <a:xfrm>
            <a:off x="656613" y="773667"/>
            <a:ext cx="2024443"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人员组成：</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grpSp>
        <p:nvGrpSpPr>
          <p:cNvPr id="26" name="组合 25"/>
          <p:cNvGrpSpPr/>
          <p:nvPr/>
        </p:nvGrpSpPr>
        <p:grpSpPr>
          <a:xfrm>
            <a:off x="30431" y="165656"/>
            <a:ext cx="615356" cy="6400800"/>
            <a:chOff x="30431" y="165656"/>
            <a:chExt cx="615356" cy="6400800"/>
          </a:xfrm>
        </p:grpSpPr>
        <p:sp>
          <p:nvSpPr>
            <p:cNvPr id="2" name="矩形 1"/>
            <p:cNvSpPr/>
            <p:nvPr/>
          </p:nvSpPr>
          <p:spPr>
            <a:xfrm>
              <a:off x="30431" y="2419010"/>
              <a:ext cx="492552" cy="1815882"/>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西欧庄园</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6" name="左大括号 5"/>
            <p:cNvSpPr/>
            <p:nvPr/>
          </p:nvSpPr>
          <p:spPr>
            <a:xfrm>
              <a:off x="522983" y="165656"/>
              <a:ext cx="122804" cy="640080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grpSp>
      <p:sp>
        <p:nvSpPr>
          <p:cNvPr id="7" name="矩形 6"/>
          <p:cNvSpPr/>
          <p:nvPr/>
        </p:nvSpPr>
        <p:spPr>
          <a:xfrm>
            <a:off x="1838820" y="-37954"/>
            <a:ext cx="7867987"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9C</a:t>
            </a:r>
            <a:r>
              <a:rPr lang="zh-CN" altLang="en-US" sz="2300" b="1" dirty="0">
                <a:solidFill>
                  <a:srgbClr val="032AF3"/>
                </a:solidFill>
                <a:latin typeface="宋体" panose="02010600030101010101" pitchFamily="2" charset="-122"/>
                <a:ea typeface="宋体" panose="02010600030101010101" pitchFamily="2" charset="-122"/>
              </a:rPr>
              <a:t>，出现一种新型的（</a:t>
            </a:r>
            <a:r>
              <a:rPr lang="zh-CN" altLang="en-US" sz="2300" b="1" dirty="0">
                <a:solidFill>
                  <a:srgbClr val="FF0000"/>
                </a:solidFill>
                <a:latin typeface="宋体" panose="02010600030101010101" pitchFamily="2" charset="-122"/>
                <a:ea typeface="宋体" panose="02010600030101010101" pitchFamily="2" charset="-122"/>
              </a:rPr>
              <a:t>乡村</a:t>
            </a:r>
            <a:r>
              <a:rPr lang="zh-CN" altLang="en-US" sz="2300" b="1" dirty="0">
                <a:solidFill>
                  <a:srgbClr val="032AF3"/>
                </a:solidFill>
                <a:latin typeface="宋体" panose="02010600030101010101" pitchFamily="2" charset="-122"/>
                <a:ea typeface="宋体" panose="02010600030101010101" pitchFamily="2" charset="-122"/>
              </a:rPr>
              <a:t>）农业经济组织形式；</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8" name="矩形 7"/>
          <p:cNvSpPr/>
          <p:nvPr/>
        </p:nvSpPr>
        <p:spPr>
          <a:xfrm>
            <a:off x="8220160" y="-26842"/>
            <a:ext cx="288150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11C</a:t>
            </a:r>
            <a:r>
              <a:rPr lang="zh-CN" altLang="en-US" sz="2300" b="1" dirty="0">
                <a:solidFill>
                  <a:srgbClr val="032AF3"/>
                </a:solidFill>
                <a:latin typeface="宋体" panose="02010600030101010101" pitchFamily="2" charset="-122"/>
                <a:ea typeface="宋体" panose="02010600030101010101" pitchFamily="2" charset="-122"/>
              </a:rPr>
              <a:t>遍布欧洲各地</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9" name="矩形 8"/>
          <p:cNvSpPr/>
          <p:nvPr/>
        </p:nvSpPr>
        <p:spPr>
          <a:xfrm>
            <a:off x="1819040" y="396009"/>
            <a:ext cx="5609545" cy="400110"/>
          </a:xfrm>
          <a:prstGeom prst="rect">
            <a:avLst/>
          </a:prstGeom>
          <a:solidFill>
            <a:srgbClr val="FFFF00"/>
          </a:solidFill>
          <a:ln w="9525">
            <a:noFill/>
          </a:ln>
        </p:spPr>
        <p:txBody>
          <a:bodyPr wrap="square">
            <a:spAutoFit/>
          </a:bodyPr>
          <a:lstStyle/>
          <a:p>
            <a:pPr algn="ctr" eaLnBrk="0" hangingPunct="0">
              <a:lnSpc>
                <a:spcPts val="24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是一个独立的自给自足的经济和政治单位</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0" name="矩形 9"/>
          <p:cNvSpPr/>
          <p:nvPr/>
        </p:nvSpPr>
        <p:spPr>
          <a:xfrm>
            <a:off x="2374723" y="779714"/>
            <a:ext cx="2232787"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领主</a:t>
            </a:r>
            <a:r>
              <a:rPr lang="zh-CN" altLang="en-US" sz="2300" b="1" dirty="0">
                <a:solidFill>
                  <a:srgbClr val="032AF3"/>
                </a:solidFill>
                <a:latin typeface="宋体" panose="02010600030101010101" pitchFamily="2" charset="-122"/>
                <a:ea typeface="宋体" panose="02010600030101010101" pitchFamily="2" charset="-122"/>
              </a:rPr>
              <a:t>和</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佃户</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1" name="矩形 10"/>
          <p:cNvSpPr/>
          <p:nvPr/>
        </p:nvSpPr>
        <p:spPr>
          <a:xfrm>
            <a:off x="611879" y="2882838"/>
            <a:ext cx="195323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耕地划分：</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2" name="矩形 11"/>
          <p:cNvSpPr/>
          <p:nvPr/>
        </p:nvSpPr>
        <p:spPr>
          <a:xfrm>
            <a:off x="3255960" y="803864"/>
            <a:ext cx="3413730" cy="446276"/>
          </a:xfrm>
          <a:prstGeom prst="rect">
            <a:avLst/>
          </a:prstGeom>
          <a:noFill/>
          <a:ln w="9525">
            <a:noFill/>
          </a:ln>
        </p:spPr>
        <p:txBody>
          <a:bodyPr wrap="square">
            <a:spAutoFit/>
          </a:bodyPr>
          <a:lstStyle/>
          <a:p>
            <a:pPr algn="l" eaLnBrk="0" hangingPunct="0"/>
            <a:r>
              <a:rPr lang="zh-CN" altLang="en-US" sz="2300" b="1" u="sng" dirty="0">
                <a:solidFill>
                  <a:srgbClr val="032AF3"/>
                </a:solidFill>
                <a:latin typeface="楷体" panose="02010609060101010101" charset="-122"/>
                <a:ea typeface="楷体" panose="02010609060101010101" charset="-122"/>
              </a:rPr>
              <a:t>    </a:t>
            </a:r>
            <a:r>
              <a:rPr lang="zh-CN" altLang="en-US" sz="2300" b="1" dirty="0">
                <a:solidFill>
                  <a:srgbClr val="032AF3"/>
                </a:solidFill>
                <a:latin typeface="楷体" panose="02010609060101010101" charset="-122"/>
                <a:ea typeface="楷体" panose="02010609060101010101" charset="-122"/>
              </a:rPr>
              <a:t>（农民</a:t>
            </a:r>
            <a:r>
              <a:rPr lang="en-US" altLang="zh-CN" sz="2300" b="1" dirty="0">
                <a:solidFill>
                  <a:srgbClr val="032AF3"/>
                </a:solidFill>
                <a:latin typeface="楷体" panose="02010609060101010101" charset="-122"/>
                <a:ea typeface="楷体" panose="02010609060101010101" charset="-122"/>
              </a:rPr>
              <a:t>+</a:t>
            </a:r>
            <a:r>
              <a:rPr lang="zh-CN" altLang="en-US" sz="2300" b="1" dirty="0">
                <a:solidFill>
                  <a:srgbClr val="032AF3"/>
                </a:solidFill>
                <a:latin typeface="楷体" panose="02010609060101010101" charset="-122"/>
                <a:ea typeface="楷体" panose="02010609060101010101" charset="-122"/>
              </a:rPr>
              <a:t>农奴）</a:t>
            </a:r>
            <a:endParaRPr lang="en-US" altLang="zh-CN" sz="2300" b="1" dirty="0">
              <a:solidFill>
                <a:srgbClr val="032AF3"/>
              </a:solidFill>
              <a:latin typeface="楷体" panose="02010609060101010101" charset="-122"/>
              <a:ea typeface="楷体" panose="02010609060101010101" charset="-122"/>
            </a:endParaRPr>
          </a:p>
        </p:txBody>
      </p:sp>
      <p:sp>
        <p:nvSpPr>
          <p:cNvPr id="13" name="矩形 12"/>
          <p:cNvSpPr/>
          <p:nvPr/>
        </p:nvSpPr>
        <p:spPr>
          <a:xfrm>
            <a:off x="2241022" y="2856204"/>
            <a:ext cx="3346606"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自营地、份地、共用地</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aphicFrame>
        <p:nvGraphicFramePr>
          <p:cNvPr id="15" name="表格 15"/>
          <p:cNvGraphicFramePr>
            <a:graphicFrameLocks noGrp="1"/>
          </p:cNvGraphicFramePr>
          <p:nvPr/>
        </p:nvGraphicFramePr>
        <p:xfrm>
          <a:off x="636083" y="1243909"/>
          <a:ext cx="11507149" cy="1656928"/>
        </p:xfrm>
        <a:graphic>
          <a:graphicData uri="http://schemas.openxmlformats.org/drawingml/2006/table">
            <a:tbl>
              <a:tblPr firstRow="1" bandRow="1">
                <a:tableStyleId>{F5AB1C69-6EDB-4FF4-983F-18BD219EF322}</a:tableStyleId>
              </a:tblPr>
              <a:tblGrid>
                <a:gridCol w="768944"/>
                <a:gridCol w="5631880"/>
                <a:gridCol w="5106325"/>
              </a:tblGrid>
              <a:tr h="389663">
                <a:tc>
                  <a:txBody>
                    <a:bodyPr/>
                    <a:lstStyle/>
                    <a:p>
                      <a:pPr algn="ctr">
                        <a:lnSpc>
                          <a:spcPts val="1800"/>
                        </a:lnSpc>
                      </a:pPr>
                      <a:endParaRPr lang="zh-CN" altLang="en-US" sz="2400" dirty="0"/>
                    </a:p>
                  </a:txBody>
                  <a:tcPr anchor="ctr"/>
                </a:tc>
                <a:tc>
                  <a:txBody>
                    <a:bodyPr/>
                    <a:lstStyle/>
                    <a:p>
                      <a:pPr algn="ctr">
                        <a:lnSpc>
                          <a:spcPts val="2100"/>
                        </a:lnSpc>
                      </a:pPr>
                      <a:r>
                        <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领主</a:t>
                      </a:r>
                      <a:endPar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anchor="b"/>
                </a:tc>
                <a:tc>
                  <a:txBody>
                    <a:bodyPr/>
                    <a:lstStyle/>
                    <a:p>
                      <a:pPr algn="ctr">
                        <a:lnSpc>
                          <a:spcPts val="2100"/>
                        </a:lnSpc>
                      </a:pPr>
                      <a:r>
                        <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佃户</a:t>
                      </a:r>
                      <a:endPar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anchor="b"/>
                </a:tc>
              </a:tr>
              <a:tr h="218876">
                <a:tc>
                  <a:txBody>
                    <a:bodyPr/>
                    <a:lstStyle/>
                    <a:p>
                      <a:pPr algn="ctr">
                        <a:lnSpc>
                          <a:spcPts val="2100"/>
                        </a:lnSpc>
                      </a:pPr>
                      <a:r>
                        <a:rPr lang="zh-CN" altLang="en-US" sz="2200" b="1" dirty="0">
                          <a:latin typeface="黑体" panose="02010609060101010101" pitchFamily="2" charset="-122"/>
                          <a:ea typeface="黑体" panose="02010609060101010101" pitchFamily="2" charset="-122"/>
                        </a:rPr>
                        <a:t>权利</a:t>
                      </a:r>
                      <a:endParaRPr lang="zh-CN" altLang="en-US" sz="2200" b="1" dirty="0">
                        <a:latin typeface="黑体" panose="02010609060101010101" pitchFamily="2" charset="-122"/>
                        <a:ea typeface="黑体" panose="02010609060101010101" pitchFamily="2" charset="-122"/>
                      </a:endParaRPr>
                    </a:p>
                  </a:txBody>
                  <a:tcPr anchor="b"/>
                </a:tc>
                <a:tc>
                  <a:txBody>
                    <a:bodyPr/>
                    <a:lstStyle/>
                    <a:p>
                      <a:pPr algn="ctr">
                        <a:lnSpc>
                          <a:spcPts val="2100"/>
                        </a:lnSpc>
                      </a:pPr>
                      <a:endParaRPr lang="zh-CN" altLang="en-US" sz="2400" dirty="0"/>
                    </a:p>
                  </a:txBody>
                  <a:tcPr anchor="ctr"/>
                </a:tc>
                <a:tc>
                  <a:txBody>
                    <a:bodyPr/>
                    <a:lstStyle/>
                    <a:p>
                      <a:pPr algn="ctr">
                        <a:lnSpc>
                          <a:spcPts val="2100"/>
                        </a:lnSpc>
                      </a:pPr>
                      <a:endParaRPr lang="zh-CN" altLang="en-US" sz="2400"/>
                    </a:p>
                  </a:txBody>
                  <a:tcPr anchor="ctr"/>
                </a:tc>
              </a:tr>
              <a:tr h="453229">
                <a:tc>
                  <a:txBody>
                    <a:bodyPr/>
                    <a:lstStyle/>
                    <a:p>
                      <a:pPr marL="0" marR="0" lvl="0" indent="0" algn="ctr" defTabSz="914400" rtl="0" eaLnBrk="1" fontAlgn="auto" latinLnBrk="0" hangingPunct="1">
                        <a:lnSpc>
                          <a:spcPts val="2100"/>
                        </a:lnSpc>
                        <a:spcBef>
                          <a:spcPts val="0"/>
                        </a:spcBef>
                        <a:spcAft>
                          <a:spcPts val="0"/>
                        </a:spcAft>
                        <a:buClrTx/>
                        <a:buSzTx/>
                        <a:buFontTx/>
                        <a:buNone/>
                        <a:defRPr/>
                      </a:pPr>
                      <a:r>
                        <a:rPr lang="zh-CN" altLang="en-US" sz="2200" b="1" dirty="0">
                          <a:latin typeface="黑体" panose="02010609060101010101" pitchFamily="2" charset="-122"/>
                          <a:ea typeface="黑体" panose="02010609060101010101" pitchFamily="2" charset="-122"/>
                        </a:rPr>
                        <a:t>义务</a:t>
                      </a:r>
                      <a:endParaRPr lang="zh-CN" altLang="en-US" sz="2200" b="1" dirty="0">
                        <a:latin typeface="黑体" panose="02010609060101010101" pitchFamily="2" charset="-122"/>
                        <a:ea typeface="黑体" panose="02010609060101010101" pitchFamily="2" charset="-122"/>
                      </a:endParaRPr>
                    </a:p>
                  </a:txBody>
                  <a:tcPr anchor="b"/>
                </a:tc>
                <a:tc>
                  <a:txBody>
                    <a:bodyPr/>
                    <a:lstStyle/>
                    <a:p>
                      <a:pPr algn="ctr">
                        <a:lnSpc>
                          <a:spcPts val="2100"/>
                        </a:lnSpc>
                      </a:pPr>
                      <a:endParaRPr lang="zh-CN" altLang="en-US" sz="2400" dirty="0"/>
                    </a:p>
                  </a:txBody>
                  <a:tcPr anchor="ctr"/>
                </a:tc>
                <a:tc>
                  <a:txBody>
                    <a:bodyPr/>
                    <a:lstStyle/>
                    <a:p>
                      <a:pPr algn="ctr">
                        <a:lnSpc>
                          <a:spcPts val="2100"/>
                        </a:lnSpc>
                      </a:pPr>
                      <a:endParaRPr lang="zh-CN" altLang="en-US" sz="2400" dirty="0"/>
                    </a:p>
                  </a:txBody>
                  <a:tcPr anchor="ctr"/>
                </a:tc>
              </a:tr>
              <a:tr h="453229">
                <a:tc>
                  <a:txBody>
                    <a:bodyPr/>
                    <a:lstStyle/>
                    <a:p>
                      <a:pPr algn="ctr">
                        <a:lnSpc>
                          <a:spcPts val="2100"/>
                        </a:lnSpc>
                      </a:pPr>
                      <a:r>
                        <a:rPr lang="zh-CN" altLang="en-US" sz="2200" b="1" dirty="0">
                          <a:latin typeface="黑体" panose="02010609060101010101" pitchFamily="2" charset="-122"/>
                          <a:ea typeface="黑体" panose="02010609060101010101" pitchFamily="2" charset="-122"/>
                        </a:rPr>
                        <a:t>关系</a:t>
                      </a:r>
                      <a:endParaRPr lang="zh-CN" altLang="en-US" sz="2200" b="1" dirty="0">
                        <a:latin typeface="黑体" panose="02010609060101010101" pitchFamily="2" charset="-122"/>
                        <a:ea typeface="黑体" panose="02010609060101010101" pitchFamily="2" charset="-122"/>
                      </a:endParaRPr>
                    </a:p>
                  </a:txBody>
                  <a:tcPr anchor="b"/>
                </a:tc>
                <a:tc gridSpan="2">
                  <a:txBody>
                    <a:bodyPr/>
                    <a:lstStyle/>
                    <a:p>
                      <a:pPr algn="ctr">
                        <a:lnSpc>
                          <a:spcPts val="2100"/>
                        </a:lnSpc>
                      </a:pPr>
                      <a:endParaRPr lang="zh-CN" altLang="en-US" sz="2400" dirty="0"/>
                    </a:p>
                  </a:txBody>
                  <a:tcPr anchor="ctr"/>
                </a:tc>
                <a:tc hMerge="1">
                  <a:tcPr/>
                </a:tc>
              </a:tr>
            </a:tbl>
          </a:graphicData>
        </a:graphic>
      </p:graphicFrame>
      <p:sp>
        <p:nvSpPr>
          <p:cNvPr id="16" name="矩形 15"/>
          <p:cNvSpPr/>
          <p:nvPr/>
        </p:nvSpPr>
        <p:spPr>
          <a:xfrm>
            <a:off x="2441475" y="1606730"/>
            <a:ext cx="3642857" cy="446276"/>
          </a:xfrm>
          <a:prstGeom prst="rect">
            <a:avLst/>
          </a:prstGeom>
          <a:noFill/>
          <a:ln w="9525">
            <a:noFill/>
          </a:ln>
        </p:spPr>
        <p:txBody>
          <a:bodyPr wrap="square">
            <a:spAutoFit/>
          </a:bodyPr>
          <a:lstStyle/>
          <a:p>
            <a:pPr algn="l" eaLnBrk="0" hangingPunct="0"/>
            <a:r>
              <a:rPr lang="zh-CN" altLang="en-US" sz="2200" b="1" dirty="0">
                <a:solidFill>
                  <a:srgbClr val="032AF3"/>
                </a:solidFill>
                <a:latin typeface="楷体" panose="02010609060101010101" charset="-122"/>
                <a:ea typeface="楷体" panose="02010609060101010101" charset="-122"/>
              </a:rPr>
              <a:t>保留自营地，征收捐税</a:t>
            </a:r>
            <a:endParaRPr lang="zh-CN" altLang="en-US" sz="2200" b="1" dirty="0">
              <a:solidFill>
                <a:srgbClr val="032AF3"/>
              </a:solidFill>
              <a:latin typeface="楷体" panose="02010609060101010101" charset="-122"/>
              <a:ea typeface="楷体" panose="02010609060101010101" charset="-122"/>
            </a:endParaRPr>
          </a:p>
        </p:txBody>
      </p:sp>
      <p:sp>
        <p:nvSpPr>
          <p:cNvPr id="17" name="矩形 16"/>
          <p:cNvSpPr/>
          <p:nvPr/>
        </p:nvSpPr>
        <p:spPr>
          <a:xfrm>
            <a:off x="7099827" y="1597975"/>
            <a:ext cx="5586368" cy="446276"/>
          </a:xfrm>
          <a:prstGeom prst="rect">
            <a:avLst/>
          </a:prstGeom>
          <a:noFill/>
          <a:ln w="9525">
            <a:noFill/>
          </a:ln>
        </p:spPr>
        <p:txBody>
          <a:bodyPr wrap="square">
            <a:spAutoFit/>
          </a:bodyPr>
          <a:lstStyle/>
          <a:p>
            <a:pPr eaLnBrk="0" hangingPunct="0"/>
            <a:r>
              <a:rPr lang="zh-CN" altLang="en-US" sz="2200" b="1" dirty="0">
                <a:solidFill>
                  <a:srgbClr val="032AF3"/>
                </a:solidFill>
                <a:latin typeface="楷体" panose="02010609060101010101" charset="-122"/>
                <a:ea typeface="楷体" panose="02010609060101010101" charset="-122"/>
              </a:rPr>
              <a:t>取得份地，</a:t>
            </a:r>
            <a:r>
              <a:rPr lang="zh-CN" altLang="en-US" sz="2200" b="1" dirty="0">
                <a:solidFill>
                  <a:srgbClr val="032AF3"/>
                </a:solidFill>
                <a:latin typeface="楷体" panose="02010609060101010101" charset="-122"/>
                <a:ea typeface="楷体" panose="02010609060101010101" charset="-122"/>
                <a:sym typeface="+mn-ea"/>
              </a:rPr>
              <a:t>拥有自己的生产工具和财产</a:t>
            </a:r>
            <a:endParaRPr lang="zh-CN" altLang="en-US" sz="2200" b="1" dirty="0">
              <a:solidFill>
                <a:srgbClr val="032AF3"/>
              </a:solidFill>
              <a:latin typeface="楷体" panose="02010609060101010101" charset="-122"/>
              <a:ea typeface="楷体" panose="02010609060101010101" charset="-122"/>
            </a:endParaRPr>
          </a:p>
        </p:txBody>
      </p:sp>
      <p:sp>
        <p:nvSpPr>
          <p:cNvPr id="18" name="矩形 17"/>
          <p:cNvSpPr/>
          <p:nvPr/>
        </p:nvSpPr>
        <p:spPr>
          <a:xfrm>
            <a:off x="1364241" y="2015182"/>
            <a:ext cx="5586368" cy="430887"/>
          </a:xfrm>
          <a:prstGeom prst="rect">
            <a:avLst/>
          </a:prstGeom>
          <a:noFill/>
          <a:ln w="9525">
            <a:noFill/>
          </a:ln>
        </p:spPr>
        <p:txBody>
          <a:bodyPr wrap="square">
            <a:spAutoFit/>
          </a:bodyPr>
          <a:lstStyle/>
          <a:p>
            <a:pPr algn="ctr"/>
            <a:r>
              <a:rPr lang="zh-CN" altLang="en-US" sz="2200" b="1" dirty="0">
                <a:solidFill>
                  <a:srgbClr val="032AF3"/>
                </a:solidFill>
                <a:latin typeface="楷体" panose="02010609060101010101" charset="-122"/>
                <a:ea typeface="楷体" panose="02010609060101010101" charset="-122"/>
              </a:rPr>
              <a:t>给予份地，提供保护，</a:t>
            </a:r>
            <a:r>
              <a:rPr lang="zh-CN" altLang="en-US" sz="2200" b="1" dirty="0">
                <a:solidFill>
                  <a:srgbClr val="032AF3"/>
                </a:solidFill>
                <a:latin typeface="楷体" panose="02010609060101010101" charset="-122"/>
                <a:ea typeface="楷体" panose="02010609060101010101" charset="-122"/>
                <a:sym typeface="+mn-ea"/>
              </a:rPr>
              <a:t>不能随意没收份地</a:t>
            </a:r>
            <a:endParaRPr lang="zh-CN" altLang="en-US" sz="2200" b="1" dirty="0">
              <a:solidFill>
                <a:srgbClr val="032AF3"/>
              </a:solidFill>
              <a:latin typeface="楷体" panose="02010609060101010101" charset="-122"/>
              <a:ea typeface="楷体" panose="02010609060101010101" charset="-122"/>
            </a:endParaRPr>
          </a:p>
        </p:txBody>
      </p:sp>
      <p:sp>
        <p:nvSpPr>
          <p:cNvPr id="19" name="矩形 18"/>
          <p:cNvSpPr/>
          <p:nvPr/>
        </p:nvSpPr>
        <p:spPr>
          <a:xfrm>
            <a:off x="6780759" y="2016690"/>
            <a:ext cx="5773445" cy="446276"/>
          </a:xfrm>
          <a:prstGeom prst="rect">
            <a:avLst/>
          </a:prstGeom>
          <a:noFill/>
          <a:ln w="9525">
            <a:noFill/>
          </a:ln>
        </p:spPr>
        <p:txBody>
          <a:bodyPr wrap="square">
            <a:spAutoFit/>
          </a:bodyPr>
          <a:lstStyle/>
          <a:p>
            <a:pPr algn="ctr"/>
            <a:r>
              <a:rPr lang="zh-CN" altLang="en-US" sz="2200" b="1" dirty="0">
                <a:solidFill>
                  <a:srgbClr val="032AF3"/>
                </a:solidFill>
                <a:latin typeface="楷体" panose="02010609060101010101" charset="-122"/>
                <a:ea typeface="楷体" panose="02010609060101010101" charset="-122"/>
                <a:sym typeface="+mn-ea"/>
              </a:rPr>
              <a:t>义务耕种自营地，缴纳捐税</a:t>
            </a:r>
            <a:r>
              <a:rPr lang="zh-CN" altLang="en-US" sz="22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（劳役地租）</a:t>
            </a:r>
            <a:endParaRPr lang="zh-CN" altLang="en-US" sz="22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1" name="文本框 20"/>
          <p:cNvSpPr txBox="1"/>
          <p:nvPr/>
        </p:nvSpPr>
        <p:spPr>
          <a:xfrm>
            <a:off x="4039148" y="2419010"/>
            <a:ext cx="5993167" cy="430887"/>
          </a:xfrm>
          <a:prstGeom prst="rect">
            <a:avLst/>
          </a:prstGeom>
          <a:noFill/>
        </p:spPr>
        <p:txBody>
          <a:bodyPr wrap="square">
            <a:spAutoFit/>
          </a:bodyPr>
          <a:lstStyle/>
          <a:p>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契约关系；统治与被统治、剥削与被剥削关系</a:t>
            </a:r>
            <a:endParaRPr lang="zh-CN" altLang="en-US" sz="2200" dirty="0">
              <a:latin typeface="黑体" panose="02010609060101010101" pitchFamily="2" charset="-122"/>
              <a:ea typeface="黑体" panose="02010609060101010101" pitchFamily="2" charset="-122"/>
            </a:endParaRPr>
          </a:p>
        </p:txBody>
      </p:sp>
      <p:sp>
        <p:nvSpPr>
          <p:cNvPr id="22" name="矩形 21"/>
          <p:cNvSpPr/>
          <p:nvPr/>
        </p:nvSpPr>
        <p:spPr>
          <a:xfrm>
            <a:off x="611878" y="3257902"/>
            <a:ext cx="195323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管理机构：</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3" name="矩形 22"/>
          <p:cNvSpPr/>
          <p:nvPr/>
        </p:nvSpPr>
        <p:spPr>
          <a:xfrm>
            <a:off x="2289303" y="3304266"/>
            <a:ext cx="1418727" cy="387286"/>
          </a:xfrm>
          <a:prstGeom prst="rect">
            <a:avLst/>
          </a:prstGeom>
          <a:solidFill>
            <a:schemeClr val="accent4">
              <a:lumMod val="60000"/>
              <a:lumOff val="40000"/>
            </a:schemeClr>
          </a:solidFill>
          <a:ln w="9525">
            <a:solidFill>
              <a:srgbClr val="FF0000"/>
            </a:solidFill>
          </a:ln>
        </p:spPr>
        <p:txBody>
          <a:bodyPr wrap="square">
            <a:spAutoFit/>
          </a:bodyPr>
          <a:lstStyle/>
          <a:p>
            <a:pPr algn="l" eaLnBrk="0" hangingPunct="0">
              <a:lnSpc>
                <a:spcPts val="23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庄园法庭</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4" name="矩形 23"/>
          <p:cNvSpPr/>
          <p:nvPr/>
        </p:nvSpPr>
        <p:spPr>
          <a:xfrm>
            <a:off x="3628541" y="3243486"/>
            <a:ext cx="1996220"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a:t>
            </a:r>
            <a:r>
              <a:rPr lang="zh-CN" altLang="en-US" sz="2300" b="1" dirty="0">
                <a:solidFill>
                  <a:srgbClr val="FF0000"/>
                </a:solidFill>
                <a:latin typeface="宋体" panose="02010600030101010101" pitchFamily="2" charset="-122"/>
                <a:ea typeface="宋体" panose="02010600030101010101" pitchFamily="2" charset="-122"/>
              </a:rPr>
              <a:t>有</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司法权</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5" name="矩形 24"/>
          <p:cNvSpPr/>
          <p:nvPr/>
        </p:nvSpPr>
        <p:spPr>
          <a:xfrm>
            <a:off x="781109" y="3661049"/>
            <a:ext cx="4746751" cy="446276"/>
          </a:xfrm>
          <a:prstGeom prst="rect">
            <a:avLst/>
          </a:prstGeom>
          <a:noFill/>
          <a:ln w="9525">
            <a:noFill/>
          </a:ln>
        </p:spPr>
        <p:txBody>
          <a:bodyPr wrap="square">
            <a:spAutoFit/>
          </a:bodyPr>
          <a:lstStyle/>
          <a:p>
            <a:pPr eaLnBrk="0" hangingPunct="0"/>
            <a:r>
              <a:rPr lang="zh-CN" altLang="en-US" sz="2300" b="1" dirty="0">
                <a:solidFill>
                  <a:srgbClr val="032AF3"/>
                </a:solidFill>
                <a:latin typeface="宋体" panose="02010600030101010101" pitchFamily="2" charset="-122"/>
                <a:ea typeface="宋体" panose="02010600030101010101" pitchFamily="2" charset="-122"/>
              </a:rPr>
              <a:t>（</a:t>
            </a:r>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）开庭时间、地点</a:t>
            </a:r>
            <a:r>
              <a:rPr lang="en-US" altLang="zh-CN" sz="2300" b="1" dirty="0">
                <a:solidFill>
                  <a:srgbClr val="032AF3"/>
                </a:solidFill>
                <a:latin typeface="宋体" panose="02010600030101010101" pitchFamily="2" charset="-122"/>
                <a:ea typeface="宋体" panose="02010600030101010101" pitchFamily="2" charset="-122"/>
              </a:rPr>
              <a:t>/</a:t>
            </a:r>
            <a:r>
              <a:rPr lang="zh-CN" altLang="en-US" sz="2300" b="1" dirty="0">
                <a:solidFill>
                  <a:srgbClr val="032AF3"/>
                </a:solidFill>
                <a:latin typeface="宋体" panose="02010600030101010101" pitchFamily="2" charset="-122"/>
                <a:ea typeface="宋体" panose="02010600030101010101" pitchFamily="2" charset="-122"/>
              </a:rPr>
              <a:t>主持者：</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27" name="矩形 26"/>
          <p:cNvSpPr/>
          <p:nvPr/>
        </p:nvSpPr>
        <p:spPr>
          <a:xfrm>
            <a:off x="745464" y="4857517"/>
            <a:ext cx="2449169"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a:t>
            </a:r>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）审判依据：</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28" name="矩形 27"/>
          <p:cNvSpPr/>
          <p:nvPr/>
        </p:nvSpPr>
        <p:spPr>
          <a:xfrm>
            <a:off x="5839345" y="3630406"/>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领主或管家</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29" name="矩形 28"/>
          <p:cNvSpPr/>
          <p:nvPr/>
        </p:nvSpPr>
        <p:spPr>
          <a:xfrm>
            <a:off x="4762840" y="3639083"/>
            <a:ext cx="1235166"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不固定</a:t>
            </a:r>
            <a:r>
              <a:rPr lang="en-US" altLang="zh-CN"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0" name="矩形 29"/>
          <p:cNvSpPr/>
          <p:nvPr/>
        </p:nvSpPr>
        <p:spPr>
          <a:xfrm>
            <a:off x="2799747" y="4853549"/>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习惯法</a:t>
            </a:r>
            <a:r>
              <a:rPr lang="zh-CN" altLang="en-US" sz="2300" b="1" dirty="0">
                <a:solidFill>
                  <a:srgbClr val="FF0000"/>
                </a:solidFill>
                <a:latin typeface="宋体" panose="02010600030101010101" pitchFamily="2" charset="-122"/>
                <a:ea typeface="宋体" panose="02010600030101010101" pitchFamily="2" charset="-122"/>
              </a:rPr>
              <a:t>或</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村法</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1" name="矩形 30"/>
          <p:cNvSpPr/>
          <p:nvPr/>
        </p:nvSpPr>
        <p:spPr>
          <a:xfrm>
            <a:off x="745463" y="5216916"/>
            <a:ext cx="2449169"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a:t>
            </a:r>
            <a:r>
              <a:rPr lang="en-US" altLang="zh-CN" sz="2300" b="1" dirty="0">
                <a:solidFill>
                  <a:srgbClr val="032AF3"/>
                </a:solidFill>
                <a:latin typeface="宋体" panose="02010600030101010101" pitchFamily="2" charset="-122"/>
                <a:ea typeface="宋体" panose="02010600030101010101" pitchFamily="2" charset="-122"/>
              </a:rPr>
              <a:t>4</a:t>
            </a:r>
            <a:r>
              <a:rPr lang="zh-CN" altLang="en-US" sz="2300" b="1" dirty="0">
                <a:solidFill>
                  <a:srgbClr val="032AF3"/>
                </a:solidFill>
                <a:latin typeface="宋体" panose="02010600030101010101" pitchFamily="2" charset="-122"/>
                <a:ea typeface="宋体" panose="02010600030101010101" pitchFamily="2" charset="-122"/>
              </a:rPr>
              <a:t>）惩罚手段：</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32" name="矩形 31"/>
          <p:cNvSpPr/>
          <p:nvPr/>
        </p:nvSpPr>
        <p:spPr>
          <a:xfrm>
            <a:off x="2818895" y="5226060"/>
            <a:ext cx="3717625"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处以罚金（归领主）</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3" name="矩形 32"/>
          <p:cNvSpPr/>
          <p:nvPr/>
        </p:nvSpPr>
        <p:spPr>
          <a:xfrm>
            <a:off x="737093" y="4242577"/>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）审理范围</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4" name="内容占位符 2"/>
          <p:cNvSpPr/>
          <p:nvPr>
            <p:custDataLst>
              <p:tags r:id="rId1"/>
            </p:custDataLst>
          </p:nvPr>
        </p:nvSpPr>
        <p:spPr>
          <a:xfrm>
            <a:off x="6555515" y="4453769"/>
            <a:ext cx="5087928" cy="432811"/>
          </a:xfrm>
          <a:prstGeom prst="rect">
            <a:avLst/>
          </a:prstGeom>
          <a:noFill/>
          <a:ln w="9525">
            <a:noFill/>
          </a:ln>
        </p:spPr>
        <p:txBody>
          <a:bodyPr wrap="square">
            <a:spAutoFit/>
          </a:bodyPr>
          <a:lstStyle/>
          <a:p>
            <a:pPr lvl="0" algn="l">
              <a:lnSpc>
                <a:spcPts val="3000"/>
              </a:lnSpc>
              <a:buClrTx/>
              <a:buSzTx/>
              <a:buFontTx/>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④没有经过领主允许而</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无故缺席</a:t>
            </a: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a:t>
            </a:r>
            <a:endPar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endParaRPr>
          </a:p>
        </p:txBody>
      </p:sp>
      <p:sp>
        <p:nvSpPr>
          <p:cNvPr id="35" name="文本框 1"/>
          <p:cNvSpPr/>
          <p:nvPr>
            <p:custDataLst>
              <p:tags r:id="rId2"/>
            </p:custDataLst>
          </p:nvPr>
        </p:nvSpPr>
        <p:spPr>
          <a:xfrm>
            <a:off x="6566402" y="4056186"/>
            <a:ext cx="6844211" cy="461665"/>
          </a:xfrm>
          <a:prstGeom prst="rect">
            <a:avLst/>
          </a:prstGeom>
          <a:noFill/>
          <a:ln w="9525">
            <a:noFill/>
          </a:ln>
        </p:spPr>
        <p:txBody>
          <a:bodyPr wrap="square">
            <a:spAutoFit/>
          </a:bodyPr>
          <a:lstStyle/>
          <a:p>
            <a:pPr>
              <a:lnSpc>
                <a:spcPts val="3300"/>
              </a:lnSpc>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②</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佃户之间</a:t>
            </a: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关于土地、借贷和婚姻的纠纷</a:t>
            </a:r>
            <a:r>
              <a:rPr lang="en-US" altLang="zh-CN"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a:t>
            </a:r>
            <a:endPar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endParaRPr>
          </a:p>
        </p:txBody>
      </p:sp>
      <p:sp>
        <p:nvSpPr>
          <p:cNvPr id="36" name="矩形 35"/>
          <p:cNvSpPr/>
          <p:nvPr>
            <p:custDataLst>
              <p:tags r:id="rId3"/>
            </p:custDataLst>
          </p:nvPr>
        </p:nvSpPr>
        <p:spPr>
          <a:xfrm>
            <a:off x="2897054" y="4078859"/>
            <a:ext cx="4238992" cy="432811"/>
          </a:xfrm>
          <a:prstGeom prst="rect">
            <a:avLst/>
          </a:prstGeom>
          <a:noFill/>
          <a:ln w="9525">
            <a:noFill/>
          </a:ln>
        </p:spPr>
        <p:txBody>
          <a:bodyPr wrap="square">
            <a:spAutoFit/>
          </a:bodyPr>
          <a:lstStyle/>
          <a:p>
            <a:pPr>
              <a:lnSpc>
                <a:spcPts val="3000"/>
              </a:lnSpc>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①佃户</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侵犯领主利益</a:t>
            </a: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的行为</a:t>
            </a:r>
            <a:r>
              <a:rPr lang="en-US" altLang="zh-CN"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a:t>
            </a:r>
            <a:endPar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endParaRPr>
          </a:p>
        </p:txBody>
      </p:sp>
      <p:sp>
        <p:nvSpPr>
          <p:cNvPr id="42" name="文本框 41"/>
          <p:cNvSpPr txBox="1"/>
          <p:nvPr/>
        </p:nvSpPr>
        <p:spPr>
          <a:xfrm>
            <a:off x="2893872" y="4428577"/>
            <a:ext cx="6325338" cy="461665"/>
          </a:xfrm>
          <a:prstGeom prst="rect">
            <a:avLst/>
          </a:prstGeom>
          <a:noFill/>
        </p:spPr>
        <p:txBody>
          <a:bodyPr wrap="square">
            <a:spAutoFit/>
          </a:bodyPr>
          <a:lstStyle/>
          <a:p>
            <a:pPr marL="0" marR="0" lvl="0" indent="0" algn="l" defTabSz="914400" rtl="0" eaLnBrk="1" fontAlgn="auto" latinLnBrk="0" hangingPunct="1">
              <a:lnSpc>
                <a:spcPts val="3300"/>
              </a:lnSpc>
              <a:spcBef>
                <a:spcPts val="0"/>
              </a:spcBef>
              <a:spcAft>
                <a:spcPts val="0"/>
              </a:spcAft>
              <a:buClrTx/>
              <a:buSzTx/>
              <a:buFontTx/>
              <a:buNone/>
              <a:defRPr/>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③</a:t>
            </a:r>
            <a:r>
              <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rPr>
              <a:t>违反庄园</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公共规则</a:t>
            </a:r>
            <a:r>
              <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rPr>
              <a:t>的行为</a:t>
            </a:r>
            <a:r>
              <a:rPr kumimoji="0" lang="en-US" altLang="zh-CN"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rPr>
              <a:t>;</a:t>
            </a:r>
            <a:endPar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endParaRPr>
          </a:p>
        </p:txBody>
      </p:sp>
      <p:sp>
        <p:nvSpPr>
          <p:cNvPr id="44" name="左大括号 43"/>
          <p:cNvSpPr/>
          <p:nvPr/>
        </p:nvSpPr>
        <p:spPr>
          <a:xfrm>
            <a:off x="799622" y="3832129"/>
            <a:ext cx="238156" cy="217871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47" name="矩形 46"/>
          <p:cNvSpPr/>
          <p:nvPr/>
        </p:nvSpPr>
        <p:spPr>
          <a:xfrm>
            <a:off x="736584" y="5774566"/>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）作用</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9" name="文本框 1"/>
          <p:cNvSpPr/>
          <p:nvPr>
            <p:custDataLst>
              <p:tags r:id="rId4"/>
            </p:custDataLst>
          </p:nvPr>
        </p:nvSpPr>
        <p:spPr>
          <a:xfrm>
            <a:off x="5238061" y="5587560"/>
            <a:ext cx="6844211" cy="461665"/>
          </a:xfrm>
          <a:prstGeom prst="rect">
            <a:avLst/>
          </a:prstGeom>
          <a:noFill/>
          <a:ln w="9525">
            <a:noFill/>
          </a:ln>
        </p:spPr>
        <p:txBody>
          <a:bodyPr wrap="square">
            <a:spAutoFit/>
          </a:bodyPr>
          <a:lstStyle/>
          <a:p>
            <a:pPr>
              <a:lnSpc>
                <a:spcPts val="33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②一定程度限制了领主的特权，维护了佃户的利益；</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endParaRPr>
          </a:p>
        </p:txBody>
      </p:sp>
      <p:sp>
        <p:nvSpPr>
          <p:cNvPr id="50" name="矩形 49"/>
          <p:cNvSpPr/>
          <p:nvPr>
            <p:custDataLst>
              <p:tags r:id="rId5"/>
            </p:custDataLst>
          </p:nvPr>
        </p:nvSpPr>
        <p:spPr>
          <a:xfrm>
            <a:off x="2381093" y="5616414"/>
            <a:ext cx="3425788" cy="432811"/>
          </a:xfrm>
          <a:prstGeom prst="rect">
            <a:avLst/>
          </a:prstGeom>
          <a:noFill/>
          <a:ln w="9525">
            <a:noFill/>
          </a:ln>
        </p:spPr>
        <p:txBody>
          <a:bodyPr wrap="square">
            <a:spAutoFit/>
          </a:bodyPr>
          <a:lstStyle/>
          <a:p>
            <a:pPr>
              <a:lnSpc>
                <a:spcPts val="30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①维护了领主的利益</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endParaRPr>
          </a:p>
        </p:txBody>
      </p:sp>
      <p:sp>
        <p:nvSpPr>
          <p:cNvPr id="51" name="文本框 50"/>
          <p:cNvSpPr txBox="1"/>
          <p:nvPr/>
        </p:nvSpPr>
        <p:spPr>
          <a:xfrm>
            <a:off x="2381093" y="5939019"/>
            <a:ext cx="6325338" cy="461665"/>
          </a:xfrm>
          <a:prstGeom prst="rect">
            <a:avLst/>
          </a:prstGeom>
          <a:noFill/>
        </p:spPr>
        <p:txBody>
          <a:bodyPr wrap="square">
            <a:spAutoFit/>
          </a:bodyPr>
          <a:lstStyle/>
          <a:p>
            <a:pPr marL="0" marR="0" lvl="0" indent="0" algn="l" defTabSz="914400" rtl="0" eaLnBrk="1" fontAlgn="auto" latinLnBrk="0" hangingPunct="1">
              <a:lnSpc>
                <a:spcPts val="3300"/>
              </a:lnSpc>
              <a:spcBef>
                <a:spcPts val="0"/>
              </a:spcBef>
              <a:spcAft>
                <a:spcPts val="0"/>
              </a:spcAft>
              <a:buClrTx/>
              <a:buSzTx/>
              <a:buFontTx/>
              <a:buNone/>
              <a:defRPr/>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③</a:t>
            </a:r>
            <a:r>
              <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宋体" panose="02010600030101010101" pitchFamily="2" charset="-122"/>
                <a:sym typeface="+mn-ea"/>
              </a:rPr>
              <a:t>维护了庄园的公共秩序。</a:t>
            </a:r>
            <a:endPar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宋体" panose="02010600030101010101" pitchFamily="2" charset="-122"/>
              <a:sym typeface="+mn-ea"/>
            </a:endParaRPr>
          </a:p>
        </p:txBody>
      </p:sp>
      <p:sp>
        <p:nvSpPr>
          <p:cNvPr id="53" name="矩形 52"/>
          <p:cNvSpPr/>
          <p:nvPr/>
        </p:nvSpPr>
        <p:spPr>
          <a:xfrm>
            <a:off x="593589" y="6345503"/>
            <a:ext cx="2449169"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6.</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特点：</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4" name="矩形 53"/>
          <p:cNvSpPr/>
          <p:nvPr/>
        </p:nvSpPr>
        <p:spPr>
          <a:xfrm>
            <a:off x="1632273" y="6354737"/>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①独立性强；</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5" name="矩形 54"/>
          <p:cNvSpPr/>
          <p:nvPr/>
        </p:nvSpPr>
        <p:spPr>
          <a:xfrm>
            <a:off x="7539954" y="6378982"/>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④形式简单；</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6" name="矩形 55"/>
          <p:cNvSpPr/>
          <p:nvPr/>
        </p:nvSpPr>
        <p:spPr>
          <a:xfrm>
            <a:off x="3328845" y="6372849"/>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②自给自足；</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7" name="矩形 56"/>
          <p:cNvSpPr/>
          <p:nvPr/>
        </p:nvSpPr>
        <p:spPr>
          <a:xfrm>
            <a:off x="4992073" y="6376361"/>
            <a:ext cx="3696105"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③以农奴制为基础；</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wipe(left)">
                                      <p:cBhvr>
                                        <p:cTn id="96" dur="500"/>
                                        <p:tgtEl>
                                          <p:spTgt spid="24"/>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wipe(left)">
                                      <p:cBhvr>
                                        <p:cTn id="101" dur="500"/>
                                        <p:tgtEl>
                                          <p:spTgt spid="44"/>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left)">
                                      <p:cBhvr>
                                        <p:cTn id="104" dur="500"/>
                                        <p:tgtEl>
                                          <p:spTgt spid="25"/>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left)">
                                      <p:cBhvr>
                                        <p:cTn id="107" dur="500"/>
                                        <p:tgtEl>
                                          <p:spTgt spid="33"/>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wipe(left)">
                                      <p:cBhvr>
                                        <p:cTn id="110" dur="500"/>
                                        <p:tgtEl>
                                          <p:spTgt spid="27"/>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left)">
                                      <p:cBhvr>
                                        <p:cTn id="113" dur="500"/>
                                        <p:tgtEl>
                                          <p:spTgt spid="31"/>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wipe(left)">
                                      <p:cBhvr>
                                        <p:cTn id="116" dur="500"/>
                                        <p:tgtEl>
                                          <p:spTgt spid="47"/>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randombar(horizontal)">
                                      <p:cBhvr>
                                        <p:cTn id="121" dur="5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randombar(horizontal)">
                                      <p:cBhvr>
                                        <p:cTn id="126" dur="500"/>
                                        <p:tgtEl>
                                          <p:spTgt spid="2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wipe(left)">
                                      <p:cBhvr>
                                        <p:cTn id="131" dur="500"/>
                                        <p:tgtEl>
                                          <p:spTgt spid="37"/>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wipe(left)">
                                      <p:cBhvr>
                                        <p:cTn id="141" dur="500"/>
                                        <p:tgtEl>
                                          <p:spTgt spid="35"/>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wipe(left)">
                                      <p:cBhvr>
                                        <p:cTn id="146" dur="500"/>
                                        <p:tgtEl>
                                          <p:spTgt spid="42"/>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34"/>
                                        </p:tgtEl>
                                        <p:attrNameLst>
                                          <p:attrName>style.visibility</p:attrName>
                                        </p:attrNameLst>
                                      </p:cBhvr>
                                      <p:to>
                                        <p:strVal val="visible"/>
                                      </p:to>
                                    </p:set>
                                    <p:animEffect transition="in" filter="wipe(left)">
                                      <p:cBhvr>
                                        <p:cTn id="151" dur="500"/>
                                        <p:tgtEl>
                                          <p:spTgt spid="34"/>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grpId="0" nodeType="clickEffect">
                                  <p:stCondLst>
                                    <p:cond delay="0"/>
                                  </p:stCondLst>
                                  <p:childTnLst>
                                    <p:set>
                                      <p:cBhvr>
                                        <p:cTn id="155" dur="1" fill="hold">
                                          <p:stCondLst>
                                            <p:cond delay="0"/>
                                          </p:stCondLst>
                                        </p:cTn>
                                        <p:tgtEl>
                                          <p:spTgt spid="30"/>
                                        </p:tgtEl>
                                        <p:attrNameLst>
                                          <p:attrName>style.visibility</p:attrName>
                                        </p:attrNameLst>
                                      </p:cBhvr>
                                      <p:to>
                                        <p:strVal val="visible"/>
                                      </p:to>
                                    </p:set>
                                    <p:animEffect transition="in" filter="wipe(left)">
                                      <p:cBhvr>
                                        <p:cTn id="156" dur="500"/>
                                        <p:tgtEl>
                                          <p:spTgt spid="30"/>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32"/>
                                        </p:tgtEl>
                                        <p:attrNameLst>
                                          <p:attrName>style.visibility</p:attrName>
                                        </p:attrNameLst>
                                      </p:cBhvr>
                                      <p:to>
                                        <p:strVal val="visible"/>
                                      </p:to>
                                    </p:set>
                                    <p:animEffect transition="in" filter="wipe(left)">
                                      <p:cBhvr>
                                        <p:cTn id="161" dur="500"/>
                                        <p:tgtEl>
                                          <p:spTgt spid="32"/>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nodeType="clickEffect">
                                  <p:stCondLst>
                                    <p:cond delay="0"/>
                                  </p:stCondLst>
                                  <p:childTnLst>
                                    <p:set>
                                      <p:cBhvr>
                                        <p:cTn id="165" dur="1" fill="hold">
                                          <p:stCondLst>
                                            <p:cond delay="0"/>
                                          </p:stCondLst>
                                        </p:cTn>
                                        <p:tgtEl>
                                          <p:spTgt spid="38"/>
                                        </p:tgtEl>
                                        <p:attrNameLst>
                                          <p:attrName>style.visibility</p:attrName>
                                        </p:attrNameLst>
                                      </p:cBhvr>
                                      <p:to>
                                        <p:strVal val="visible"/>
                                      </p:to>
                                    </p:set>
                                    <p:animEffect transition="in" filter="wipe(left)">
                                      <p:cBhvr>
                                        <p:cTn id="166" dur="500"/>
                                        <p:tgtEl>
                                          <p:spTgt spid="38"/>
                                        </p:tgtEl>
                                      </p:cBhvr>
                                    </p:animEffect>
                                  </p:childTnLst>
                                </p:cTn>
                              </p:par>
                              <p:par>
                                <p:cTn id="167" presetID="22" presetClass="entr" presetSubtype="8" fill="hold" grpId="0" nodeType="withEffect">
                                  <p:stCondLst>
                                    <p:cond delay="0"/>
                                  </p:stCondLst>
                                  <p:childTnLst>
                                    <p:set>
                                      <p:cBhvr>
                                        <p:cTn id="168" dur="1" fill="hold">
                                          <p:stCondLst>
                                            <p:cond delay="0"/>
                                          </p:stCondLst>
                                        </p:cTn>
                                        <p:tgtEl>
                                          <p:spTgt spid="50"/>
                                        </p:tgtEl>
                                        <p:attrNameLst>
                                          <p:attrName>style.visibility</p:attrName>
                                        </p:attrNameLst>
                                      </p:cBhvr>
                                      <p:to>
                                        <p:strVal val="visible"/>
                                      </p:to>
                                    </p:set>
                                    <p:animEffect transition="in" filter="wipe(left)">
                                      <p:cBhvr>
                                        <p:cTn id="169" dur="500"/>
                                        <p:tgtEl>
                                          <p:spTgt spid="50"/>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grpId="0" nodeType="clickEffect">
                                  <p:stCondLst>
                                    <p:cond delay="0"/>
                                  </p:stCondLst>
                                  <p:childTnLst>
                                    <p:set>
                                      <p:cBhvr>
                                        <p:cTn id="173" dur="1" fill="hold">
                                          <p:stCondLst>
                                            <p:cond delay="0"/>
                                          </p:stCondLst>
                                        </p:cTn>
                                        <p:tgtEl>
                                          <p:spTgt spid="49"/>
                                        </p:tgtEl>
                                        <p:attrNameLst>
                                          <p:attrName>style.visibility</p:attrName>
                                        </p:attrNameLst>
                                      </p:cBhvr>
                                      <p:to>
                                        <p:strVal val="visible"/>
                                      </p:to>
                                    </p:set>
                                    <p:animEffect transition="in" filter="wipe(left)">
                                      <p:cBhvr>
                                        <p:cTn id="174" dur="500"/>
                                        <p:tgtEl>
                                          <p:spTgt spid="49"/>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8" fill="hold" grpId="0" nodeType="clickEffect">
                                  <p:stCondLst>
                                    <p:cond delay="0"/>
                                  </p:stCondLst>
                                  <p:childTnLst>
                                    <p:set>
                                      <p:cBhvr>
                                        <p:cTn id="178" dur="1" fill="hold">
                                          <p:stCondLst>
                                            <p:cond delay="0"/>
                                          </p:stCondLst>
                                        </p:cTn>
                                        <p:tgtEl>
                                          <p:spTgt spid="51"/>
                                        </p:tgtEl>
                                        <p:attrNameLst>
                                          <p:attrName>style.visibility</p:attrName>
                                        </p:attrNameLst>
                                      </p:cBhvr>
                                      <p:to>
                                        <p:strVal val="visible"/>
                                      </p:to>
                                    </p:set>
                                    <p:animEffect transition="in" filter="wipe(left)">
                                      <p:cBhvr>
                                        <p:cTn id="179" dur="500"/>
                                        <p:tgtEl>
                                          <p:spTgt spid="51"/>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8" fill="hold" grpId="0" nodeType="clickEffect">
                                  <p:stCondLst>
                                    <p:cond delay="0"/>
                                  </p:stCondLst>
                                  <p:childTnLst>
                                    <p:set>
                                      <p:cBhvr>
                                        <p:cTn id="183" dur="1" fill="hold">
                                          <p:stCondLst>
                                            <p:cond delay="0"/>
                                          </p:stCondLst>
                                        </p:cTn>
                                        <p:tgtEl>
                                          <p:spTgt spid="54"/>
                                        </p:tgtEl>
                                        <p:attrNameLst>
                                          <p:attrName>style.visibility</p:attrName>
                                        </p:attrNameLst>
                                      </p:cBhvr>
                                      <p:to>
                                        <p:strVal val="visible"/>
                                      </p:to>
                                    </p:set>
                                    <p:animEffect transition="in" filter="wipe(left)">
                                      <p:cBhvr>
                                        <p:cTn id="184" dur="500"/>
                                        <p:tgtEl>
                                          <p:spTgt spid="54"/>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8" fill="hold" grpId="0" nodeType="clickEffect">
                                  <p:stCondLst>
                                    <p:cond delay="0"/>
                                  </p:stCondLst>
                                  <p:childTnLst>
                                    <p:set>
                                      <p:cBhvr>
                                        <p:cTn id="188" dur="1" fill="hold">
                                          <p:stCondLst>
                                            <p:cond delay="0"/>
                                          </p:stCondLst>
                                        </p:cTn>
                                        <p:tgtEl>
                                          <p:spTgt spid="56"/>
                                        </p:tgtEl>
                                        <p:attrNameLst>
                                          <p:attrName>style.visibility</p:attrName>
                                        </p:attrNameLst>
                                      </p:cBhvr>
                                      <p:to>
                                        <p:strVal val="visible"/>
                                      </p:to>
                                    </p:set>
                                    <p:animEffect transition="in" filter="wipe(left)">
                                      <p:cBhvr>
                                        <p:cTn id="189" dur="500"/>
                                        <p:tgtEl>
                                          <p:spTgt spid="56"/>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8" fill="hold" grpId="0" nodeType="clickEffect">
                                  <p:stCondLst>
                                    <p:cond delay="0"/>
                                  </p:stCondLst>
                                  <p:childTnLst>
                                    <p:set>
                                      <p:cBhvr>
                                        <p:cTn id="193" dur="1" fill="hold">
                                          <p:stCondLst>
                                            <p:cond delay="0"/>
                                          </p:stCondLst>
                                        </p:cTn>
                                        <p:tgtEl>
                                          <p:spTgt spid="57"/>
                                        </p:tgtEl>
                                        <p:attrNameLst>
                                          <p:attrName>style.visibility</p:attrName>
                                        </p:attrNameLst>
                                      </p:cBhvr>
                                      <p:to>
                                        <p:strVal val="visible"/>
                                      </p:to>
                                    </p:set>
                                    <p:animEffect transition="in" filter="wipe(left)">
                                      <p:cBhvr>
                                        <p:cTn id="194" dur="500"/>
                                        <p:tgtEl>
                                          <p:spTgt spid="57"/>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8" fill="hold" grpId="0" nodeType="clickEffect">
                                  <p:stCondLst>
                                    <p:cond delay="0"/>
                                  </p:stCondLst>
                                  <p:childTnLst>
                                    <p:set>
                                      <p:cBhvr>
                                        <p:cTn id="198" dur="1" fill="hold">
                                          <p:stCondLst>
                                            <p:cond delay="0"/>
                                          </p:stCondLst>
                                        </p:cTn>
                                        <p:tgtEl>
                                          <p:spTgt spid="55"/>
                                        </p:tgtEl>
                                        <p:attrNameLst>
                                          <p:attrName>style.visibility</p:attrName>
                                        </p:attrNameLst>
                                      </p:cBhvr>
                                      <p:to>
                                        <p:strVal val="visible"/>
                                      </p:to>
                                    </p:set>
                                    <p:animEffect transition="in" filter="wipe(left)">
                                      <p:cBhvr>
                                        <p:cTn id="19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animBg="1"/>
      <p:bldP spid="10" grpId="0"/>
      <p:bldP spid="11" grpId="0"/>
      <p:bldP spid="12" grpId="0"/>
      <p:bldP spid="13" grpId="0"/>
      <p:bldP spid="16" grpId="0"/>
      <p:bldP spid="17" grpId="0"/>
      <p:bldP spid="18" grpId="0"/>
      <p:bldP spid="19" grpId="0"/>
      <p:bldP spid="21" grpId="0"/>
      <p:bldP spid="22" grpId="0"/>
      <p:bldP spid="23" grpId="0" animBg="1"/>
      <p:bldP spid="24" grpId="0"/>
      <p:bldP spid="25" grpId="0"/>
      <p:bldP spid="27" grpId="0"/>
      <p:bldP spid="28" grpId="0"/>
      <p:bldP spid="29" grpId="0"/>
      <p:bldP spid="30" grpId="0"/>
      <p:bldP spid="31" grpId="0"/>
      <p:bldP spid="32" grpId="0"/>
      <p:bldP spid="33" grpId="0"/>
      <p:bldP spid="34" grpId="0"/>
      <p:bldP spid="35" grpId="0"/>
      <p:bldP spid="36" grpId="0"/>
      <p:bldP spid="42" grpId="0"/>
      <p:bldP spid="44" grpId="0" animBg="1"/>
      <p:bldP spid="47" grpId="0"/>
      <p:bldP spid="49" grpId="0"/>
      <p:bldP spid="50" grpId="0"/>
      <p:bldP spid="51" grpId="0"/>
      <p:bldP spid="53" grpId="0"/>
      <p:bldP spid="54" grpId="0"/>
      <p:bldP spid="55" grpId="0"/>
      <p:bldP spid="56" grpId="0"/>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46990" y="10795"/>
            <a:ext cx="12193905" cy="6784340"/>
          </a:xfrm>
          <a:prstGeom prst="rect">
            <a:avLst/>
          </a:prstGeom>
          <a:ln w="28575" cmpd="sng">
            <a:solidFill>
              <a:srgbClr val="FF0000"/>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143338" y="352972"/>
            <a:ext cx="11853589" cy="692049"/>
          </a:xfrm>
          <a:prstGeom prst="rect">
            <a:avLst/>
          </a:prstGeom>
          <a:noFill/>
        </p:spPr>
        <p:txBody>
          <a:bodyPr wrap="square" rtlCol="0">
            <a:spAutoFit/>
          </a:bodyPr>
          <a:lstStyle/>
          <a:p>
            <a:pPr algn="ctr">
              <a:lnSpc>
                <a:spcPts val="4800"/>
              </a:lnSpc>
            </a:pPr>
            <a:r>
              <a:rPr lang="zh-CN" altLang="en-US" sz="3735" b="1" dirty="0">
                <a:solidFill>
                  <a:srgbClr val="0000FF"/>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rPr>
              <a:t>比较中世纪西欧的农民与中国古代社会的农民的异同</a:t>
            </a:r>
            <a:endParaRPr lang="zh-CN" altLang="en-US" sz="3735" b="1" dirty="0">
              <a:solidFill>
                <a:srgbClr val="0000FF"/>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endParaRPr>
          </a:p>
        </p:txBody>
      </p:sp>
      <p:graphicFrame>
        <p:nvGraphicFramePr>
          <p:cNvPr id="50178" name="表格 50177"/>
          <p:cNvGraphicFramePr>
            <a:graphicFrameLocks noGrp="1"/>
          </p:cNvGraphicFramePr>
          <p:nvPr>
            <p:custDataLst>
              <p:tags r:id="rId2"/>
            </p:custDataLst>
          </p:nvPr>
        </p:nvGraphicFramePr>
        <p:xfrm>
          <a:off x="697809" y="1217407"/>
          <a:ext cx="10744648" cy="4863797"/>
        </p:xfrm>
        <a:graphic>
          <a:graphicData uri="http://schemas.openxmlformats.org/drawingml/2006/table">
            <a:tbl>
              <a:tblPr>
                <a:tableStyleId>{775DCB02-9BB8-47FD-8907-85C794F793BA}</a:tableStyleId>
              </a:tblPr>
              <a:tblGrid>
                <a:gridCol w="651089"/>
                <a:gridCol w="2120957"/>
                <a:gridCol w="3996265"/>
                <a:gridCol w="3976337"/>
              </a:tblGrid>
              <a:tr h="621943">
                <a:tc gridSpan="2">
                  <a:txBody>
                    <a:bodyPr/>
                    <a:lstStyle/>
                    <a:p>
                      <a:pPr algn="ctr" defTabSz="1181100">
                        <a:buNone/>
                      </a:pPr>
                      <a:r>
                        <a:rPr lang="zh-CN" altLang="en-US" sz="2900" b="1" dirty="0">
                          <a:solidFill>
                            <a:srgbClr val="FF0000"/>
                          </a:solidFill>
                        </a:rPr>
                        <a:t>项目</a:t>
                      </a:r>
                      <a:endParaRPr lang="zh-CN" altLang="en-US" sz="2900" b="1" dirty="0">
                        <a:solidFill>
                          <a:srgbClr val="FF0000"/>
                        </a:solidFill>
                        <a:latin typeface="方正魏碑_GBK"/>
                        <a:ea typeface="方正魏碑_GBK"/>
                      </a:endParaRPr>
                    </a:p>
                  </a:txBody>
                  <a:tcPr marL="89309" marR="89309" marT="44648" marB="44648" anchor="ct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p>
                      <a:pPr algn="ctr" defTabSz="1181100">
                        <a:buNone/>
                      </a:pPr>
                      <a:r>
                        <a:rPr lang="zh-CN" altLang="en-US" sz="2900" b="1" dirty="0">
                          <a:solidFill>
                            <a:srgbClr val="FF0000"/>
                          </a:solidFill>
                        </a:rPr>
                        <a:t>中世纪西欧农民</a:t>
                      </a:r>
                      <a:endParaRPr lang="zh-CN" altLang="en-US" sz="2900" b="1" dirty="0">
                        <a:solidFill>
                          <a:srgbClr val="FF0000"/>
                        </a:solidFill>
                        <a:latin typeface="黑体" panose="02010609060101010101" pitchFamily="2" charset="-122"/>
                        <a:ea typeface="黑体" panose="02010609060101010101" pitchFamily="2" charset="-122"/>
                      </a:endParaRPr>
                    </a:p>
                  </a:txBody>
                  <a:tcPr marL="89309" marR="89309" marT="44648" marB="44648" anchor="ctr"/>
                </a:tc>
                <a:tc>
                  <a:txBody>
                    <a:bodyPr/>
                    <a:lstStyle/>
                    <a:p>
                      <a:pPr algn="ctr" defTabSz="1181100">
                        <a:buClrTx/>
                        <a:buSzTx/>
                        <a:buFontTx/>
                        <a:buNone/>
                      </a:pPr>
                      <a:r>
                        <a:rPr lang="zh-CN" altLang="en-US" sz="2900" b="1" dirty="0">
                          <a:solidFill>
                            <a:srgbClr val="FF0000"/>
                          </a:solidFill>
                        </a:rPr>
                        <a:t>中国古代农民</a:t>
                      </a:r>
                      <a:endParaRPr lang="zh-CN" altLang="en-US" sz="2900" b="1" dirty="0">
                        <a:solidFill>
                          <a:srgbClr val="FF0000"/>
                        </a:solidFill>
                        <a:latin typeface="黑体" panose="02010609060101010101" pitchFamily="2" charset="-122"/>
                        <a:ea typeface="黑体" panose="02010609060101010101" pitchFamily="2" charset="-122"/>
                      </a:endParaRPr>
                    </a:p>
                  </a:txBody>
                  <a:tcPr marL="89309" marR="89309" marT="44648" marB="44648" anchor="ctr"/>
                </a:tc>
              </a:tr>
              <a:tr h="931193">
                <a:tc rowSpan="3">
                  <a:txBody>
                    <a:bodyPr/>
                    <a:lstStyle/>
                    <a:p>
                      <a:pPr algn="ctr" defTabSz="1181100">
                        <a:buNone/>
                      </a:pPr>
                      <a:endParaRPr lang="zh-CN" altLang="en-US" sz="2100" b="1" dirty="0">
                        <a:solidFill>
                          <a:srgbClr val="000000"/>
                        </a:solidFill>
                      </a:endParaRPr>
                    </a:p>
                    <a:p>
                      <a:pPr algn="ctr" defTabSz="1181100">
                        <a:buNone/>
                      </a:pPr>
                      <a:r>
                        <a:rPr lang="zh-CN" altLang="en-US" sz="2700" b="1" dirty="0">
                          <a:solidFill>
                            <a:srgbClr val="000000"/>
                          </a:solidFill>
                        </a:rPr>
                        <a:t>不同点</a:t>
                      </a:r>
                      <a:endParaRPr lang="zh-CN" altLang="en-US" sz="2100" b="1" dirty="0">
                        <a:solidFill>
                          <a:srgbClr val="000000"/>
                        </a:solidFill>
                        <a:latin typeface="黑体" panose="02010609060101010101" pitchFamily="2" charset="-122"/>
                        <a:ea typeface="黑体" panose="02010609060101010101" pitchFamily="2" charset="-122"/>
                      </a:endParaRPr>
                    </a:p>
                  </a:txBody>
                  <a:tcPr marL="89309" marR="89309" marT="44648" marB="44648" anchor="ctr"/>
                </a:tc>
                <a:tc>
                  <a:txBody>
                    <a:bodyPr/>
                    <a:lstStyle/>
                    <a:p>
                      <a:pPr algn="ctr">
                        <a:lnSpc>
                          <a:spcPct val="160000"/>
                        </a:lnSpc>
                        <a:buNone/>
                      </a:pPr>
                      <a:r>
                        <a:rPr lang="zh-CN" altLang="en-US" sz="2600" b="1" dirty="0">
                          <a:solidFill>
                            <a:schemeClr val="accent6">
                              <a:lumMod val="50000"/>
                            </a:schemeClr>
                          </a:solidFill>
                          <a:effectLst>
                            <a:outerShdw blurRad="38100" dist="38100" dir="2700000" algn="tl">
                              <a:srgbClr val="000000">
                                <a:alpha val="43137"/>
                              </a:srgbClr>
                            </a:outerShdw>
                          </a:effectLst>
                        </a:rPr>
                        <a:t>剥削方式</a:t>
                      </a:r>
                      <a:endParaRPr lang="zh-CN" altLang="en-US" sz="2600" b="1" dirty="0">
                        <a:solidFill>
                          <a:schemeClr val="accent6">
                            <a:lumMod val="50000"/>
                          </a:schemeClr>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r>
              <a:tr h="611849">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p>
                      <a:pPr algn="ctr" defTabSz="1181100">
                        <a:lnSpc>
                          <a:spcPct val="130000"/>
                        </a:lnSpc>
                        <a:buNone/>
                      </a:pPr>
                      <a:r>
                        <a:rPr lang="zh-CN" altLang="en-US" sz="2600" b="1" dirty="0">
                          <a:solidFill>
                            <a:schemeClr val="accent6">
                              <a:lumMod val="50000"/>
                            </a:schemeClr>
                          </a:solidFill>
                          <a:effectLst>
                            <a:outerShdw blurRad="38100" dist="38100" dir="2700000" algn="tl">
                              <a:srgbClr val="000000">
                                <a:alpha val="43137"/>
                              </a:srgbClr>
                            </a:outerShdw>
                          </a:effectLst>
                        </a:rPr>
                        <a:t>人身依附</a:t>
                      </a:r>
                      <a:endParaRPr lang="zh-CN" altLang="en-US" sz="2600" b="1" dirty="0">
                        <a:solidFill>
                          <a:schemeClr val="accent6">
                            <a:lumMod val="50000"/>
                          </a:schemeClr>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r>
              <a:tr h="1115792">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noFill/>
                  </a:tcPr>
                </a:tc>
                <a:tc>
                  <a:txBody>
                    <a:bodyPr/>
                    <a:lstStyle/>
                    <a:p>
                      <a:pPr algn="ctr" defTabSz="1181100">
                        <a:lnSpc>
                          <a:spcPct val="130000"/>
                        </a:lnSpc>
                        <a:buNone/>
                      </a:pPr>
                      <a:r>
                        <a:rPr lang="zh-CN" altLang="en-US" sz="2600" b="1" dirty="0">
                          <a:solidFill>
                            <a:schemeClr val="accent6">
                              <a:lumMod val="50000"/>
                            </a:schemeClr>
                          </a:solidFill>
                          <a:effectLst>
                            <a:outerShdw blurRad="38100" dist="38100" dir="2700000" algn="tl">
                              <a:srgbClr val="000000">
                                <a:alpha val="43137"/>
                              </a:srgbClr>
                            </a:outerShdw>
                          </a:effectLst>
                        </a:rPr>
                        <a:t>封建主与</a:t>
                      </a:r>
                      <a:endParaRPr lang="en-US" altLang="zh-CN" sz="2600" b="1" dirty="0">
                        <a:solidFill>
                          <a:schemeClr val="accent6">
                            <a:lumMod val="50000"/>
                          </a:schemeClr>
                        </a:solidFill>
                        <a:effectLst>
                          <a:outerShdw blurRad="38100" dist="38100" dir="2700000" algn="tl">
                            <a:srgbClr val="000000">
                              <a:alpha val="43137"/>
                            </a:srgbClr>
                          </a:outerShdw>
                        </a:effectLst>
                      </a:endParaRPr>
                    </a:p>
                    <a:p>
                      <a:pPr algn="ctr" defTabSz="1181100">
                        <a:lnSpc>
                          <a:spcPct val="130000"/>
                        </a:lnSpc>
                        <a:buNone/>
                      </a:pPr>
                      <a:r>
                        <a:rPr lang="zh-CN" altLang="en-US" sz="2600" b="1" dirty="0">
                          <a:solidFill>
                            <a:schemeClr val="accent6">
                              <a:lumMod val="50000"/>
                            </a:schemeClr>
                          </a:solidFill>
                          <a:effectLst>
                            <a:outerShdw blurRad="38100" dist="38100" dir="2700000" algn="tl">
                              <a:srgbClr val="000000">
                                <a:alpha val="43137"/>
                              </a:srgbClr>
                            </a:outerShdw>
                          </a:effectLst>
                        </a:rPr>
                        <a:t>农民的关系</a:t>
                      </a:r>
                      <a:endParaRPr lang="zh-CN" altLang="en-US" sz="2600" b="1" dirty="0">
                        <a:solidFill>
                          <a:schemeClr val="accent6">
                            <a:lumMod val="50000"/>
                          </a:schemeClr>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c>
                  <a:txBody>
                    <a:bodyPr/>
                    <a:lstStyle/>
                    <a:p>
                      <a:pPr algn="ctr" defTabSz="1181100">
                        <a:buNone/>
                      </a:pPr>
                      <a:endParaRPr lang="zh-CN" altLang="en-US" sz="2400" dirty="0">
                        <a:solidFill>
                          <a:srgbClr val="000000"/>
                        </a:solidFill>
                        <a:latin typeface="方正魏碑_GBK"/>
                        <a:ea typeface="方正魏碑_GBK"/>
                      </a:endParaRPr>
                    </a:p>
                  </a:txBody>
                  <a:tcPr marL="89309" marR="89309" marT="44648" marB="44648"/>
                </a:tc>
              </a:tr>
              <a:tr h="1583020">
                <a:tc gridSpan="2">
                  <a:txBody>
                    <a:bodyPr/>
                    <a:lstStyle/>
                    <a:p>
                      <a:pPr algn="ctr" defTabSz="1181100">
                        <a:lnSpc>
                          <a:spcPct val="300000"/>
                        </a:lnSpc>
                        <a:buNone/>
                      </a:pPr>
                      <a:r>
                        <a:rPr lang="zh-CN" altLang="en-US" sz="2400" b="1" dirty="0">
                          <a:solidFill>
                            <a:srgbClr val="000000"/>
                          </a:solidFill>
                        </a:rPr>
                        <a:t>相同点</a:t>
                      </a:r>
                      <a:endParaRPr lang="zh-CN" altLang="en-US" sz="2400" b="1" dirty="0">
                        <a:solidFill>
                          <a:srgbClr val="000000"/>
                        </a:solidFill>
                        <a:latin typeface="黑体" panose="02010609060101010101" pitchFamily="2" charset="-122"/>
                        <a:ea typeface="黑体" panose="02010609060101010101" pitchFamily="2" charset="-122"/>
                      </a:endParaRPr>
                    </a:p>
                  </a:txBody>
                  <a:tcPr marL="89309" marR="89309" marT="44648" marB="44648"/>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gridSpan="2">
                  <a:txBody>
                    <a:bodyPr/>
                    <a:lstStyle/>
                    <a:p>
                      <a:pPr algn="ctr">
                        <a:buNone/>
                      </a:pPr>
                      <a:endParaRPr lang="zh-CN" altLang="en-US" sz="2400" b="1" noProof="0" dirty="0">
                        <a:effectLst>
                          <a:outerShdw blurRad="38100" dist="19050" dir="2700000" algn="tl" rotWithShape="0">
                            <a:schemeClr val="dk1">
                              <a:alpha val="40000"/>
                            </a:schemeClr>
                          </a:outerShdw>
                        </a:effectLst>
                        <a:latin typeface="楷体" panose="02010609060101010101" charset="-122"/>
                        <a:ea typeface="楷体" panose="02010609060101010101" charset="-122"/>
                      </a:endParaRPr>
                    </a:p>
                  </a:txBody>
                  <a:tcPr marL="89309" marR="89309" marT="44648" marB="44648"/>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bl>
          </a:graphicData>
        </a:graphic>
      </p:graphicFrame>
      <p:sp>
        <p:nvSpPr>
          <p:cNvPr id="6" name="文本框 4"/>
          <p:cNvSpPr txBox="1">
            <a:spLocks noChangeArrowheads="1"/>
          </p:cNvSpPr>
          <p:nvPr>
            <p:custDataLst>
              <p:tags r:id="rId3"/>
            </p:custDataLst>
          </p:nvPr>
        </p:nvSpPr>
        <p:spPr bwMode="auto">
          <a:xfrm>
            <a:off x="4001351" y="2023722"/>
            <a:ext cx="2999635" cy="492443"/>
          </a:xfrm>
          <a:prstGeom prst="rect">
            <a:avLst/>
          </a:prstGeom>
          <a:noFill/>
          <a:ln w="9525">
            <a:noFill/>
            <a:miter lim="800000"/>
          </a:ln>
        </p:spPr>
        <p:txBody>
          <a:bodyPr wrap="square">
            <a:spAutoFit/>
            <a:scene3d>
              <a:camera prst="orthographicFront"/>
              <a:lightRig rig="threePt" dir="t"/>
            </a:scene3d>
          </a:bodyPr>
          <a:lstStyle/>
          <a:p>
            <a:pPr algn="ctr" defTabSz="914400">
              <a:defRPr/>
            </a:pPr>
            <a:r>
              <a:rPr lang="zh-CN" altLang="en-US" sz="26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劳役地租</a:t>
            </a:r>
            <a:r>
              <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为主</a:t>
            </a:r>
            <a:endPar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7" name="文本框 5"/>
          <p:cNvSpPr txBox="1">
            <a:spLocks noChangeArrowheads="1"/>
          </p:cNvSpPr>
          <p:nvPr>
            <p:custDataLst>
              <p:tags r:id="rId4"/>
            </p:custDataLst>
          </p:nvPr>
        </p:nvSpPr>
        <p:spPr bwMode="auto">
          <a:xfrm>
            <a:off x="7000986" y="1888989"/>
            <a:ext cx="4980373" cy="892552"/>
          </a:xfrm>
          <a:prstGeom prst="rect">
            <a:avLst/>
          </a:prstGeom>
          <a:noFill/>
          <a:ln w="9525">
            <a:noFill/>
            <a:miter lim="800000"/>
          </a:ln>
        </p:spPr>
        <p:txBody>
          <a:bodyPr wrap="square">
            <a:spAutoFit/>
            <a:scene3d>
              <a:camera prst="orthographicFront"/>
              <a:lightRig rig="threePt" dir="t"/>
            </a:scene3d>
          </a:bodyPr>
          <a:lstStyle/>
          <a:p>
            <a:pPr algn="ctr" defTabSz="914400">
              <a:defRPr/>
            </a:pPr>
            <a:r>
              <a:rPr lang="zh-CN" altLang="en-US" sz="26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实物地租</a:t>
            </a: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为主</a:t>
            </a:r>
            <a:endParaRPr lang="en-US" altLang="zh-CN"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algn="ctr" defTabSz="914400">
              <a:defRPr/>
            </a:pP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缴纳赋税，服徭役、兵役</a:t>
            </a:r>
            <a:endPar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8" name="文本框 6"/>
          <p:cNvSpPr txBox="1">
            <a:spLocks noChangeArrowheads="1"/>
          </p:cNvSpPr>
          <p:nvPr>
            <p:custDataLst>
              <p:tags r:id="rId5"/>
            </p:custDataLst>
          </p:nvPr>
        </p:nvSpPr>
        <p:spPr bwMode="auto">
          <a:xfrm>
            <a:off x="4134518" y="2855814"/>
            <a:ext cx="2679197" cy="492443"/>
          </a:xfrm>
          <a:prstGeom prst="rect">
            <a:avLst/>
          </a:prstGeom>
          <a:noFill/>
          <a:ln w="9525">
            <a:noFill/>
            <a:miter lim="800000"/>
          </a:ln>
        </p:spPr>
        <p:txBody>
          <a:bodyPr>
            <a:spAutoFit/>
            <a:scene3d>
              <a:camera prst="orthographicFront"/>
              <a:lightRig rig="threePt" dir="t"/>
            </a:scene3d>
          </a:bodyPr>
          <a:lstStyle/>
          <a:p>
            <a:pPr algn="ctr" defTabSz="914400">
              <a:defRPr/>
            </a:pPr>
            <a:r>
              <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依附于领主</a:t>
            </a:r>
            <a:endPar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endParaRPr>
          </a:p>
        </p:txBody>
      </p:sp>
      <p:sp>
        <p:nvSpPr>
          <p:cNvPr id="9" name="文本框 7"/>
          <p:cNvSpPr txBox="1">
            <a:spLocks noChangeArrowheads="1"/>
          </p:cNvSpPr>
          <p:nvPr>
            <p:custDataLst>
              <p:tags r:id="rId6"/>
            </p:custDataLst>
          </p:nvPr>
        </p:nvSpPr>
        <p:spPr bwMode="auto">
          <a:xfrm>
            <a:off x="8049433" y="2864691"/>
            <a:ext cx="2839085" cy="492443"/>
          </a:xfrm>
          <a:prstGeom prst="rect">
            <a:avLst/>
          </a:prstGeom>
          <a:noFill/>
          <a:ln w="9525">
            <a:noFill/>
            <a:miter lim="800000"/>
          </a:ln>
        </p:spPr>
        <p:txBody>
          <a:bodyPr wrap="square">
            <a:spAutoFit/>
            <a:scene3d>
              <a:camera prst="orthographicFront"/>
              <a:lightRig rig="threePt" dir="t"/>
            </a:scene3d>
          </a:bodyPr>
          <a:lstStyle/>
          <a:p>
            <a:pPr algn="ctr" defTabSz="914400">
              <a:defRPr/>
            </a:pP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依附于国家</a:t>
            </a:r>
            <a:endPar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endParaRPr>
          </a:p>
        </p:txBody>
      </p:sp>
      <p:sp>
        <p:nvSpPr>
          <p:cNvPr id="14" name="文本框 8"/>
          <p:cNvSpPr txBox="1">
            <a:spLocks noChangeArrowheads="1"/>
          </p:cNvSpPr>
          <p:nvPr>
            <p:custDataLst>
              <p:tags r:id="rId7"/>
            </p:custDataLst>
          </p:nvPr>
        </p:nvSpPr>
        <p:spPr bwMode="auto">
          <a:xfrm>
            <a:off x="3615612" y="4565966"/>
            <a:ext cx="8202828" cy="1384995"/>
          </a:xfrm>
          <a:prstGeom prst="rect">
            <a:avLst/>
          </a:prstGeom>
          <a:noFill/>
          <a:ln w="9525">
            <a:noFill/>
            <a:miter lim="800000"/>
          </a:ln>
        </p:spPr>
        <p:txBody>
          <a:bodyPr wrap="square">
            <a:spAutoFit/>
            <a:scene3d>
              <a:camera prst="orthographicFront"/>
              <a:lightRig rig="threePt" dir="t"/>
            </a:scene3d>
          </a:bodyPr>
          <a:lstStyle/>
          <a:p>
            <a:pPr defTabSz="914400">
              <a:defRPr/>
            </a:pPr>
            <a:r>
              <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①都是独立的小生产者，拥有生产工具和财产；</a:t>
            </a: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defTabSz="914400">
              <a:defRPr/>
            </a:pPr>
            <a:r>
              <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②过着自给自足的生活；</a:t>
            </a: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defTabSz="914400">
              <a:defRPr/>
            </a:pPr>
            <a:r>
              <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③都受到封建主的剥削。</a:t>
            </a: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23" name="文本框 22"/>
          <p:cNvSpPr txBox="1"/>
          <p:nvPr>
            <p:custDataLst>
              <p:tags r:id="rId8"/>
            </p:custDataLst>
          </p:nvPr>
        </p:nvSpPr>
        <p:spPr>
          <a:xfrm>
            <a:off x="3785924" y="3543171"/>
            <a:ext cx="3589444" cy="892552"/>
          </a:xfrm>
          <a:prstGeom prst="rect">
            <a:avLst/>
          </a:prstGeom>
          <a:noFill/>
        </p:spPr>
        <p:txBody>
          <a:bodyPr wrap="square" rtlCol="0" anchor="t">
            <a:spAutoFit/>
          </a:bodyPr>
          <a:lstStyle/>
          <a:p>
            <a:pPr algn="ctr"/>
            <a:r>
              <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领主对农民享有行政、经济和司法权</a:t>
            </a:r>
            <a:endPar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25" name="文本框 24"/>
          <p:cNvSpPr txBox="1"/>
          <p:nvPr>
            <p:custDataLst>
              <p:tags r:id="rId9"/>
            </p:custDataLst>
          </p:nvPr>
        </p:nvSpPr>
        <p:spPr>
          <a:xfrm>
            <a:off x="7869017" y="3691574"/>
            <a:ext cx="3199915" cy="492443"/>
          </a:xfrm>
          <a:prstGeom prst="rect">
            <a:avLst/>
          </a:prstGeom>
          <a:noFill/>
        </p:spPr>
        <p:txBody>
          <a:bodyPr wrap="none" rtlCol="0" anchor="t">
            <a:spAutoFit/>
          </a:bodyPr>
          <a:lstStyle/>
          <a:p>
            <a:pPr algn="l">
              <a:buClrTx/>
              <a:buSzTx/>
              <a:buFontTx/>
            </a:pP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地主只有土地所有权</a:t>
            </a:r>
            <a:endPar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additive="base">
                                        <p:cTn id="7" dur="500" fill="hold"/>
                                        <p:tgtEl>
                                          <p:spTgt spid="50178"/>
                                        </p:tgtEl>
                                        <p:attrNameLst>
                                          <p:attrName>ppt_x</p:attrName>
                                        </p:attrNameLst>
                                      </p:cBhvr>
                                      <p:tavLst>
                                        <p:tav tm="0">
                                          <p:val>
                                            <p:strVal val="#ppt_x"/>
                                          </p:val>
                                        </p:tav>
                                        <p:tav tm="100000">
                                          <p:val>
                                            <p:strVal val="#ppt_x"/>
                                          </p:val>
                                        </p:tav>
                                      </p:tavLst>
                                    </p:anim>
                                    <p:anim calcmode="lin" valueType="num">
                                      <p:cBhvr additive="base">
                                        <p:cTn id="8"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组合 111"/>
          <p:cNvGrpSpPr/>
          <p:nvPr/>
        </p:nvGrpSpPr>
        <p:grpSpPr>
          <a:xfrm>
            <a:off x="4587952" y="2247915"/>
            <a:ext cx="6047497" cy="452108"/>
            <a:chOff x="4587952" y="2319035"/>
            <a:chExt cx="6047497" cy="452108"/>
          </a:xfrm>
        </p:grpSpPr>
        <p:sp>
          <p:nvSpPr>
            <p:cNvPr id="111" name="椭圆 110"/>
            <p:cNvSpPr/>
            <p:nvPr/>
          </p:nvSpPr>
          <p:spPr>
            <a:xfrm>
              <a:off x="4898542" y="2347910"/>
              <a:ext cx="5736907" cy="406984"/>
            </a:xfrm>
            <a:prstGeom prst="ellipse">
              <a:avLst/>
            </a:prstGeom>
            <a:solidFill>
              <a:schemeClr val="accent4">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矩形 45"/>
            <p:cNvSpPr/>
            <p:nvPr/>
          </p:nvSpPr>
          <p:spPr>
            <a:xfrm>
              <a:off x="6132395" y="2324867"/>
              <a:ext cx="809532"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农民</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52" name="矩形 51"/>
            <p:cNvSpPr/>
            <p:nvPr/>
          </p:nvSpPr>
          <p:spPr>
            <a:xfrm>
              <a:off x="5291108" y="2319035"/>
              <a:ext cx="1142978"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来源：</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62" name="箭头: 右 61"/>
            <p:cNvSpPr/>
            <p:nvPr/>
          </p:nvSpPr>
          <p:spPr>
            <a:xfrm>
              <a:off x="4587952" y="2398394"/>
              <a:ext cx="467059" cy="275913"/>
            </a:xfrm>
            <a:prstGeom prst="rightArrow">
              <a:avLst>
                <a:gd name="adj1" fmla="val 35539"/>
                <a:gd name="adj2" fmla="val 50000"/>
              </a:avLst>
            </a:prstGeom>
            <a:solidFill>
              <a:schemeClr val="accent4">
                <a:lumMod val="60000"/>
                <a:lumOff val="40000"/>
              </a:schemeClr>
            </a:solidFill>
            <a:ln>
              <a:solidFill>
                <a:schemeClr val="accent5">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a:p>
          </p:txBody>
        </p:sp>
      </p:grpSp>
      <p:sp>
        <p:nvSpPr>
          <p:cNvPr id="3" name="矩形 2"/>
          <p:cNvSpPr/>
          <p:nvPr/>
        </p:nvSpPr>
        <p:spPr>
          <a:xfrm>
            <a:off x="612755" y="-14274"/>
            <a:ext cx="1415256"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 name="矩形 3"/>
          <p:cNvSpPr/>
          <p:nvPr/>
        </p:nvSpPr>
        <p:spPr>
          <a:xfrm>
            <a:off x="621102" y="374783"/>
            <a:ext cx="1568955"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原因：</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121" name="组合 120"/>
          <p:cNvGrpSpPr/>
          <p:nvPr/>
        </p:nvGrpSpPr>
        <p:grpSpPr>
          <a:xfrm>
            <a:off x="64523" y="210046"/>
            <a:ext cx="565426" cy="3673989"/>
            <a:chOff x="64523" y="210046"/>
            <a:chExt cx="565426" cy="3673989"/>
          </a:xfrm>
        </p:grpSpPr>
        <p:sp>
          <p:nvSpPr>
            <p:cNvPr id="2" name="矩形 1"/>
            <p:cNvSpPr/>
            <p:nvPr/>
          </p:nvSpPr>
          <p:spPr>
            <a:xfrm>
              <a:off x="64523" y="344156"/>
              <a:ext cx="439963" cy="3293209"/>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中世纪城市的兴起</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6" name="左大括号 5"/>
            <p:cNvSpPr/>
            <p:nvPr/>
          </p:nvSpPr>
          <p:spPr>
            <a:xfrm>
              <a:off x="523515" y="210046"/>
              <a:ext cx="106434" cy="3673989"/>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grpSp>
      <p:sp>
        <p:nvSpPr>
          <p:cNvPr id="7" name="矩形 6"/>
          <p:cNvSpPr/>
          <p:nvPr/>
        </p:nvSpPr>
        <p:spPr>
          <a:xfrm>
            <a:off x="1744361" y="-5396"/>
            <a:ext cx="910060"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10C</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11" name="文本框 10"/>
          <p:cNvSpPr txBox="1"/>
          <p:nvPr/>
        </p:nvSpPr>
        <p:spPr>
          <a:xfrm>
            <a:off x="2259424" y="0"/>
            <a:ext cx="3247799"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032AF3"/>
                </a:solidFill>
                <a:effectLst/>
                <a:uLnTx/>
                <a:uFillTx/>
                <a:latin typeface="黑体" panose="02010609060101010101" pitchFamily="2" charset="-122"/>
                <a:ea typeface="黑体" panose="02010609060101010101" pitchFamily="2" charset="-122"/>
              </a:rPr>
              <a:t>，</a:t>
            </a:r>
            <a:r>
              <a:rPr kumimoji="0" lang="zh-CN" altLang="en-US" sz="2300" b="1" i="0" u="none" strike="noStrike" kern="120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rPr>
              <a:t>旧城复苏，新城产生</a:t>
            </a:r>
            <a:endParaRPr lang="zh-CN" altLang="en-US" dirty="0">
              <a:solidFill>
                <a:srgbClr val="FF0000"/>
              </a:solidFill>
              <a:latin typeface="黑体" panose="02010609060101010101" pitchFamily="2" charset="-122"/>
              <a:ea typeface="黑体" panose="02010609060101010101" pitchFamily="2" charset="-122"/>
            </a:endParaRPr>
          </a:p>
        </p:txBody>
      </p:sp>
      <p:sp>
        <p:nvSpPr>
          <p:cNvPr id="13" name="文本框 12"/>
          <p:cNvSpPr txBox="1"/>
          <p:nvPr/>
        </p:nvSpPr>
        <p:spPr>
          <a:xfrm>
            <a:off x="1735482" y="360200"/>
            <a:ext cx="5251241"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rPr>
              <a:t>①农业技术  ，农产品剩余  </a:t>
            </a:r>
            <a:r>
              <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rPr>
              <a:t>；</a:t>
            </a:r>
            <a:endParaRPr lang="zh-CN" altLang="en-US"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4" name="文本框 13"/>
          <p:cNvSpPr txBox="1"/>
          <p:nvPr/>
        </p:nvSpPr>
        <p:spPr>
          <a:xfrm>
            <a:off x="5791319" y="367828"/>
            <a:ext cx="2332463" cy="446276"/>
          </a:xfrm>
          <a:prstGeom prst="rect">
            <a:avLst/>
          </a:prstGeom>
          <a:noFill/>
        </p:spPr>
        <p:txBody>
          <a:bodyPr wrap="square">
            <a:spAutoFit/>
          </a:bodyPr>
          <a:lstStyle/>
          <a:p>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②商业贸易发展</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endParaRPr lang="zh-CN" altLang="en-US" dirty="0"/>
          </a:p>
        </p:txBody>
      </p:sp>
      <p:sp>
        <p:nvSpPr>
          <p:cNvPr id="17" name="文本框 16"/>
          <p:cNvSpPr txBox="1"/>
          <p:nvPr/>
        </p:nvSpPr>
        <p:spPr>
          <a:xfrm>
            <a:off x="8114905" y="379793"/>
            <a:ext cx="1885444" cy="446276"/>
          </a:xfrm>
          <a:prstGeom prst="rect">
            <a:avLst/>
          </a:prstGeom>
          <a:noFill/>
        </p:spPr>
        <p:txBody>
          <a:bodyPr wrap="square">
            <a:spAutoFit/>
          </a:bodyPr>
          <a:lstStyle/>
          <a:p>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③人口   </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endParaRPr lang="zh-CN" altLang="en-US" dirty="0"/>
          </a:p>
        </p:txBody>
      </p:sp>
      <p:cxnSp>
        <p:nvCxnSpPr>
          <p:cNvPr id="19" name="直接箭头连接符 18"/>
          <p:cNvCxnSpPr/>
          <p:nvPr/>
        </p:nvCxnSpPr>
        <p:spPr>
          <a:xfrm flipV="1">
            <a:off x="3322193" y="410764"/>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5403242" y="410764"/>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9194305" y="351322"/>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25850" y="800490"/>
            <a:ext cx="3011280"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争取自由和自治</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3" name="矩形 22"/>
          <p:cNvSpPr/>
          <p:nvPr/>
        </p:nvSpPr>
        <p:spPr>
          <a:xfrm>
            <a:off x="3007796" y="698392"/>
            <a:ext cx="1878173"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）方式：</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4" name="矩形 23"/>
          <p:cNvSpPr/>
          <p:nvPr/>
        </p:nvSpPr>
        <p:spPr>
          <a:xfrm>
            <a:off x="4525557" y="707270"/>
            <a:ext cx="2541334"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①</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金钱赎买</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25" name="矩形 24"/>
          <p:cNvSpPr/>
          <p:nvPr/>
        </p:nvSpPr>
        <p:spPr>
          <a:xfrm>
            <a:off x="6168835" y="707270"/>
            <a:ext cx="1878173"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②</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武力斗争</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6" name="矩形 25"/>
          <p:cNvSpPr/>
          <p:nvPr/>
        </p:nvSpPr>
        <p:spPr>
          <a:xfrm>
            <a:off x="3007795" y="1087563"/>
            <a:ext cx="2576253"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）取得形式：</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7" name="矩形 26"/>
          <p:cNvSpPr/>
          <p:nvPr/>
        </p:nvSpPr>
        <p:spPr>
          <a:xfrm>
            <a:off x="5129877" y="1088983"/>
            <a:ext cx="4468287" cy="446276"/>
          </a:xfrm>
          <a:prstGeom prst="rect">
            <a:avLst/>
          </a:prstGeom>
          <a:noFill/>
          <a:ln w="9525">
            <a:noFill/>
          </a:ln>
        </p:spPr>
        <p:txBody>
          <a:bodyPr wrap="square">
            <a:spAutoFit/>
          </a:bodyPr>
          <a:lstStyle/>
          <a:p>
            <a:pPr algn="l" eaLnBrk="0" hangingPunct="0"/>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从国王或领主手里取得“特许状”</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0" name="矩形 29"/>
          <p:cNvSpPr/>
          <p:nvPr/>
        </p:nvSpPr>
        <p:spPr>
          <a:xfrm>
            <a:off x="525284" y="2235191"/>
            <a:ext cx="205747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居民身份</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grpSp>
        <p:nvGrpSpPr>
          <p:cNvPr id="113" name="组合 112"/>
          <p:cNvGrpSpPr/>
          <p:nvPr/>
        </p:nvGrpSpPr>
        <p:grpSpPr>
          <a:xfrm>
            <a:off x="2253175" y="2191321"/>
            <a:ext cx="2917250" cy="496470"/>
            <a:chOff x="2253175" y="2262441"/>
            <a:chExt cx="2917250" cy="496470"/>
          </a:xfrm>
        </p:grpSpPr>
        <p:sp>
          <p:nvSpPr>
            <p:cNvPr id="107" name="椭圆 106"/>
            <p:cNvSpPr/>
            <p:nvPr/>
          </p:nvSpPr>
          <p:spPr>
            <a:xfrm>
              <a:off x="2253175" y="2281422"/>
              <a:ext cx="2414678" cy="47748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30"/>
            <p:cNvSpPr/>
            <p:nvPr/>
          </p:nvSpPr>
          <p:spPr>
            <a:xfrm>
              <a:off x="2347582" y="2262441"/>
              <a:ext cx="2822843" cy="446276"/>
            </a:xfrm>
            <a:prstGeom prst="rect">
              <a:avLst/>
            </a:prstGeom>
            <a:noFill/>
            <a:ln w="9525">
              <a:noFill/>
            </a:ln>
          </p:spPr>
          <p:txBody>
            <a:bodyPr wrap="square">
              <a:spAutoFit/>
            </a:bodyPr>
            <a:lstStyle/>
            <a:p>
              <a:pPr algn="l" eaLnBrk="0" hangingPunct="0"/>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手工业者</a:t>
              </a:r>
              <a:r>
                <a:rPr lang="zh-CN" altLang="en-US" sz="2300" b="1" dirty="0">
                  <a:solidFill>
                    <a:srgbClr val="FF0000"/>
                  </a:solidFill>
                  <a:latin typeface="宋体" panose="02010600030101010101" pitchFamily="2" charset="-122"/>
                  <a:ea typeface="宋体" panose="02010600030101010101" pitchFamily="2" charset="-122"/>
                </a:rPr>
                <a:t>和</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商人</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grpSp>
        <p:nvGrpSpPr>
          <p:cNvPr id="99" name="组合 98"/>
          <p:cNvGrpSpPr/>
          <p:nvPr/>
        </p:nvGrpSpPr>
        <p:grpSpPr>
          <a:xfrm>
            <a:off x="1105434" y="1310126"/>
            <a:ext cx="1772159" cy="677909"/>
            <a:chOff x="956855" y="794264"/>
            <a:chExt cx="1772159" cy="697061"/>
          </a:xfrm>
        </p:grpSpPr>
        <p:sp>
          <p:nvSpPr>
            <p:cNvPr id="98" name="矩形: 圆角 97"/>
            <p:cNvSpPr/>
            <p:nvPr/>
          </p:nvSpPr>
          <p:spPr>
            <a:xfrm>
              <a:off x="961136" y="794425"/>
              <a:ext cx="1767878" cy="696900"/>
            </a:xfrm>
            <a:prstGeom prst="roundRect">
              <a:avLst/>
            </a:prstGeom>
            <a:solidFill>
              <a:schemeClr val="accent4">
                <a:lumMod val="20000"/>
                <a:lumOff val="80000"/>
              </a:schemeClr>
            </a:solidFill>
            <a:ln w="190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32" name="矩形 31"/>
            <p:cNvSpPr/>
            <p:nvPr/>
          </p:nvSpPr>
          <p:spPr>
            <a:xfrm>
              <a:off x="956855" y="794264"/>
              <a:ext cx="1751680" cy="682238"/>
            </a:xfrm>
            <a:prstGeom prst="rect">
              <a:avLst/>
            </a:prstGeom>
            <a:noFill/>
            <a:ln w="9525">
              <a:noFill/>
            </a:ln>
          </p:spPr>
          <p:txBody>
            <a:bodyPr wrap="square">
              <a:spAutoFit/>
            </a:bodyPr>
            <a:lstStyle/>
            <a:p>
              <a:pPr algn="ctr" eaLnBrk="0" hangingPunct="0">
                <a:lnSpc>
                  <a:spcPts val="2300"/>
                </a:lnSpc>
              </a:pPr>
              <a:r>
                <a:rPr lang="zh-CN" altLang="en-US"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城市的空气</a:t>
              </a:r>
              <a:endParaRPr lang="en-US" altLang="zh-CN"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ctr" eaLnBrk="0" hangingPunct="0">
                <a:lnSpc>
                  <a:spcPts val="2300"/>
                </a:lnSpc>
              </a:pPr>
              <a:r>
                <a:rPr lang="zh-CN" altLang="en-US"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使人自由</a:t>
              </a:r>
              <a:endParaRPr lang="en-US" altLang="zh-CN"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sp>
        <p:nvSpPr>
          <p:cNvPr id="34" name="矩形 33"/>
          <p:cNvSpPr/>
          <p:nvPr/>
        </p:nvSpPr>
        <p:spPr>
          <a:xfrm>
            <a:off x="5533925" y="1486162"/>
            <a:ext cx="3365604"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楷体" panose="02010609060101010101" charset="-122"/>
                <a:ea typeface="楷体" panose="02010609060101010101" charset="-122"/>
              </a:rPr>
              <a:t>有</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人身自由</a:t>
            </a:r>
            <a:r>
              <a:rPr lang="zh-CN" altLang="en-US" sz="2300" b="1" dirty="0">
                <a:solidFill>
                  <a:srgbClr val="FF0000"/>
                </a:solidFill>
                <a:latin typeface="楷体" panose="02010609060101010101" charset="-122"/>
                <a:ea typeface="楷体" panose="02010609060101010101" charset="-122"/>
              </a:rPr>
              <a:t>，有</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财产权</a:t>
            </a:r>
            <a:endParaRPr lang="en-US" altLang="zh-CN"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5" name="矩形 34"/>
          <p:cNvSpPr/>
          <p:nvPr/>
        </p:nvSpPr>
        <p:spPr>
          <a:xfrm>
            <a:off x="5551613" y="1840712"/>
            <a:ext cx="4151669"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楷体" panose="02010609060101010101" charset="-122"/>
                <a:ea typeface="楷体" panose="02010609060101010101" charset="-122"/>
              </a:rPr>
              <a:t>有</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选举权</a:t>
            </a:r>
            <a:r>
              <a:rPr lang="zh-CN" altLang="en-US" sz="2300" b="1" dirty="0">
                <a:solidFill>
                  <a:srgbClr val="FF0000"/>
                </a:solidFill>
                <a:latin typeface="楷体" panose="02010609060101010101" charset="-122"/>
                <a:ea typeface="楷体" panose="02010609060101010101" charset="-122"/>
              </a:rPr>
              <a:t>，设立</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城市法庭</a:t>
            </a:r>
            <a:endParaRPr lang="en-US" altLang="zh-CN"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nvGrpSpPr>
          <p:cNvPr id="125" name="组合 124"/>
          <p:cNvGrpSpPr/>
          <p:nvPr/>
        </p:nvGrpSpPr>
        <p:grpSpPr>
          <a:xfrm>
            <a:off x="3016673" y="1483731"/>
            <a:ext cx="2913600" cy="815351"/>
            <a:chOff x="3016673" y="1483731"/>
            <a:chExt cx="2913600" cy="815351"/>
          </a:xfrm>
        </p:grpSpPr>
        <p:sp>
          <p:nvSpPr>
            <p:cNvPr id="29" name="矩形 28"/>
            <p:cNvSpPr/>
            <p:nvPr/>
          </p:nvSpPr>
          <p:spPr>
            <a:xfrm>
              <a:off x="3016673" y="1618935"/>
              <a:ext cx="1839779" cy="446276"/>
            </a:xfrm>
            <a:prstGeom prst="rect">
              <a:avLst/>
            </a:prstGeom>
            <a:noFill/>
            <a:ln w="9525">
              <a:noFill/>
            </a:ln>
          </p:spPr>
          <p:txBody>
            <a:bodyPr wrap="square">
              <a:spAutoFit/>
            </a:bodyPr>
            <a:lstStyle/>
            <a:p>
              <a:pPr algn="l" eaLnBrk="0" hangingPunct="0"/>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）概况</a:t>
              </a:r>
              <a:endPar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3" name="矩形 32"/>
            <p:cNvSpPr/>
            <p:nvPr/>
          </p:nvSpPr>
          <p:spPr>
            <a:xfrm>
              <a:off x="4509509" y="1483731"/>
              <a:ext cx="1420764" cy="815351"/>
            </a:xfrm>
            <a:prstGeom prst="rect">
              <a:avLst/>
            </a:prstGeom>
            <a:noFill/>
            <a:ln w="9525">
              <a:noFill/>
            </a:ln>
          </p:spPr>
          <p:txBody>
            <a:bodyPr wrap="square">
              <a:spAutoFit/>
            </a:bodyPr>
            <a:lstStyle/>
            <a:p>
              <a:pPr algn="l" eaLnBrk="0" hangingPunct="0">
                <a:lnSpc>
                  <a:spcPts val="3000"/>
                </a:lnSpc>
              </a:pPr>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①自由：</a:t>
              </a:r>
              <a:endPar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lnSpc>
                  <a:spcPts val="3000"/>
                </a:lnSpc>
              </a:pPr>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②自治：</a:t>
              </a:r>
              <a:endPar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7" name="左大括号 36"/>
            <p:cNvSpPr/>
            <p:nvPr/>
          </p:nvSpPr>
          <p:spPr>
            <a:xfrm>
              <a:off x="4441126" y="1645569"/>
              <a:ext cx="142274" cy="52964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grpSp>
        <p:nvGrpSpPr>
          <p:cNvPr id="124" name="组合 123"/>
          <p:cNvGrpSpPr/>
          <p:nvPr/>
        </p:nvGrpSpPr>
        <p:grpSpPr>
          <a:xfrm>
            <a:off x="9435273" y="886328"/>
            <a:ext cx="2987592" cy="804275"/>
            <a:chOff x="9435273" y="886328"/>
            <a:chExt cx="2987592" cy="804275"/>
          </a:xfrm>
        </p:grpSpPr>
        <p:grpSp>
          <p:nvGrpSpPr>
            <p:cNvPr id="100" name="组合 99"/>
            <p:cNvGrpSpPr/>
            <p:nvPr/>
          </p:nvGrpSpPr>
          <p:grpSpPr>
            <a:xfrm>
              <a:off x="9842072" y="886328"/>
              <a:ext cx="2580793" cy="804275"/>
              <a:chOff x="9942826" y="938208"/>
              <a:chExt cx="2580793" cy="804275"/>
            </a:xfrm>
          </p:grpSpPr>
          <p:sp>
            <p:nvSpPr>
              <p:cNvPr id="41" name="矩形 40"/>
              <p:cNvSpPr/>
              <p:nvPr/>
            </p:nvSpPr>
            <p:spPr>
              <a:xfrm>
                <a:off x="9942826" y="949594"/>
                <a:ext cx="2036102" cy="792889"/>
              </a:xfrm>
              <a:prstGeom prst="rect">
                <a:avLst/>
              </a:prstGeom>
              <a:solidFill>
                <a:schemeClr val="accent1">
                  <a:lumMod val="20000"/>
                  <a:lumOff val="80000"/>
                </a:schemeClr>
              </a:solidFill>
              <a:ln>
                <a:solidFill>
                  <a:srgbClr val="032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p:cNvSpPr/>
              <p:nvPr/>
            </p:nvSpPr>
            <p:spPr>
              <a:xfrm>
                <a:off x="9947366" y="938208"/>
                <a:ext cx="2576253" cy="800219"/>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削弱割据势力；</a:t>
                </a:r>
                <a:endParaRPr lang="en-US" altLang="zh-CN" sz="2300" b="1" dirty="0">
                  <a:solidFill>
                    <a:srgbClr val="FF0000"/>
                  </a:solidFill>
                  <a:latin typeface="宋体" panose="02010600030101010101" pitchFamily="2" charset="-122"/>
                  <a:ea typeface="宋体" panose="02010600030101010101" pitchFamily="2" charset="-122"/>
                </a:endParaRPr>
              </a:p>
              <a:p>
                <a:pPr algn="l" eaLnBrk="0" hangingPunct="0"/>
                <a:r>
                  <a:rPr lang="zh-CN" altLang="en-US" sz="2300" b="1" dirty="0">
                    <a:solidFill>
                      <a:srgbClr val="FF0000"/>
                    </a:solidFill>
                    <a:latin typeface="宋体" panose="02010600030101010101" pitchFamily="2" charset="-122"/>
                    <a:ea typeface="宋体" panose="02010600030101010101" pitchFamily="2" charset="-122"/>
                  </a:rPr>
                  <a:t>获得城市拥护；</a:t>
                </a:r>
                <a:endParaRPr lang="en-US" altLang="zh-CN" sz="2300" b="1" dirty="0">
                  <a:solidFill>
                    <a:srgbClr val="FF0000"/>
                  </a:solidFill>
                  <a:latin typeface="宋体" panose="02010600030101010101" pitchFamily="2" charset="-122"/>
                  <a:ea typeface="宋体" panose="02010600030101010101" pitchFamily="2" charset="-122"/>
                </a:endParaRPr>
              </a:p>
            </p:txBody>
          </p:sp>
        </p:grpSp>
        <p:sp>
          <p:nvSpPr>
            <p:cNvPr id="39" name="箭头: 右 38"/>
            <p:cNvSpPr/>
            <p:nvPr/>
          </p:nvSpPr>
          <p:spPr>
            <a:xfrm>
              <a:off x="9435273" y="1099533"/>
              <a:ext cx="325781" cy="398347"/>
            </a:xfrm>
            <a:prstGeom prst="rightArrow">
              <a:avLst>
                <a:gd name="adj1" fmla="val 35539"/>
                <a:gd name="adj2" fmla="val 50000"/>
              </a:avLst>
            </a:prstGeom>
            <a:solidFill>
              <a:srgbClr val="032AF3"/>
            </a:solidFill>
            <a:ln>
              <a:solidFill>
                <a:srgbClr val="032AF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dirty="0"/>
            </a:p>
          </p:txBody>
        </p:sp>
      </p:grpSp>
      <p:sp>
        <p:nvSpPr>
          <p:cNvPr id="43" name="左大括号 42"/>
          <p:cNvSpPr/>
          <p:nvPr/>
        </p:nvSpPr>
        <p:spPr>
          <a:xfrm>
            <a:off x="3035759" y="883062"/>
            <a:ext cx="215686" cy="101665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47" name="矩形 46"/>
          <p:cNvSpPr/>
          <p:nvPr/>
        </p:nvSpPr>
        <p:spPr>
          <a:xfrm>
            <a:off x="6757856" y="2253747"/>
            <a:ext cx="3595388"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a:t>
            </a:r>
            <a:r>
              <a:rPr lang="zh-CN" altLang="en-US" sz="2300" b="1" dirty="0">
                <a:solidFill>
                  <a:srgbClr val="032AF3"/>
                </a:solidFill>
                <a:latin typeface="宋体" panose="02010600030101010101" pitchFamily="2" charset="-122"/>
                <a:ea typeface="宋体" panose="02010600030101010101" pitchFamily="2" charset="-122"/>
              </a:rPr>
              <a:t>农奴（住满一年零一天）</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50" name="矩形 49"/>
          <p:cNvSpPr/>
          <p:nvPr/>
        </p:nvSpPr>
        <p:spPr>
          <a:xfrm>
            <a:off x="6362325" y="2659616"/>
            <a:ext cx="6560483" cy="446276"/>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楷体" panose="02010609060101010101" charset="-122"/>
                <a:ea typeface="楷体" panose="02010609060101010101" charset="-122"/>
              </a:rPr>
              <a:t>（富裕的大手工业作坊主、商人、银行家等）</a:t>
            </a:r>
            <a:endParaRPr lang="en-US" altLang="zh-CN" sz="2200" b="1" dirty="0">
              <a:solidFill>
                <a:schemeClr val="accent3">
                  <a:lumMod val="50000"/>
                </a:schemeClr>
              </a:solidFill>
              <a:latin typeface="楷体" panose="02010609060101010101" charset="-122"/>
              <a:ea typeface="楷体" panose="02010609060101010101" charset="-122"/>
            </a:endParaRPr>
          </a:p>
        </p:txBody>
      </p:sp>
      <p:grpSp>
        <p:nvGrpSpPr>
          <p:cNvPr id="128" name="组合 127"/>
          <p:cNvGrpSpPr/>
          <p:nvPr/>
        </p:nvGrpSpPr>
        <p:grpSpPr>
          <a:xfrm>
            <a:off x="522100" y="3134197"/>
            <a:ext cx="11640960" cy="1473055"/>
            <a:chOff x="522100" y="3134197"/>
            <a:chExt cx="11640960" cy="1473055"/>
          </a:xfrm>
        </p:grpSpPr>
        <p:sp>
          <p:nvSpPr>
            <p:cNvPr id="51" name="矩形 50"/>
            <p:cNvSpPr/>
            <p:nvPr/>
          </p:nvSpPr>
          <p:spPr>
            <a:xfrm>
              <a:off x="522100" y="3566245"/>
              <a:ext cx="1470098"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5.</a:t>
              </a:r>
              <a:r>
                <a:rPr lang="zh-CN" altLang="en-US" sz="2300" b="1" dirty="0">
                  <a:solidFill>
                    <a:srgbClr val="FF0000"/>
                  </a:solidFill>
                  <a:latin typeface="宋体" panose="02010600030101010101" pitchFamily="2" charset="-122"/>
                  <a:ea typeface="宋体" panose="02010600030101010101" pitchFamily="2" charset="-122"/>
                </a:rPr>
                <a:t>意义</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54" name="矩形 53"/>
            <p:cNvSpPr/>
            <p:nvPr/>
          </p:nvSpPr>
          <p:spPr>
            <a:xfrm>
              <a:off x="1616432" y="3134197"/>
              <a:ext cx="10546628" cy="1473055"/>
            </a:xfrm>
            <a:prstGeom prst="rect">
              <a:avLst/>
            </a:prstGeom>
            <a:solidFill>
              <a:schemeClr val="accent6">
                <a:lumMod val="60000"/>
                <a:lumOff val="40000"/>
                <a:alpha val="26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56" name="左大括号 55"/>
            <p:cNvSpPr/>
            <p:nvPr/>
          </p:nvSpPr>
          <p:spPr>
            <a:xfrm>
              <a:off x="1496913" y="3336812"/>
              <a:ext cx="119520" cy="12172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sp>
        <p:nvSpPr>
          <p:cNvPr id="57" name="文本框 56"/>
          <p:cNvSpPr txBox="1"/>
          <p:nvPr/>
        </p:nvSpPr>
        <p:spPr>
          <a:xfrm>
            <a:off x="1551715" y="3103127"/>
            <a:ext cx="8914540" cy="430887"/>
          </a:xfrm>
          <a:prstGeom prst="rect">
            <a:avLst/>
          </a:prstGeom>
          <a:noFill/>
        </p:spPr>
        <p:txBody>
          <a:bodyPr wrap="square">
            <a:spAutoFit/>
          </a:bodyPr>
          <a:lstStyle/>
          <a:p>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经济上：城市商品经济的发展对封建制度起到瓦解作用；</a:t>
            </a:r>
            <a:endPar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8" name="文本框 57"/>
          <p:cNvSpPr txBox="1"/>
          <p:nvPr/>
        </p:nvSpPr>
        <p:spPr>
          <a:xfrm>
            <a:off x="1549882" y="3464780"/>
            <a:ext cx="11000835" cy="430887"/>
          </a:xfrm>
          <a:prstGeom prst="rect">
            <a:avLst/>
          </a:prstGeom>
          <a:noFill/>
        </p:spPr>
        <p:txBody>
          <a:bodyPr wrap="square">
            <a:spAutoFit/>
          </a:bodyPr>
          <a:lstStyle/>
          <a:p>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政治上：市民阶层不断壮大，促使早期资产阶级出现，为资本主义兴起准备了条件；</a:t>
            </a:r>
            <a:endPar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9" name="文本框 58"/>
          <p:cNvSpPr txBox="1"/>
          <p:nvPr/>
        </p:nvSpPr>
        <p:spPr>
          <a:xfrm>
            <a:off x="1560609" y="3830671"/>
            <a:ext cx="10353867" cy="769441"/>
          </a:xfrm>
          <a:prstGeom prst="rect">
            <a:avLst/>
          </a:prstGeom>
          <a:noFill/>
        </p:spPr>
        <p:txBody>
          <a:bodyPr wrap="square">
            <a:spAutoFit/>
          </a:bodyPr>
          <a:lstStyle/>
          <a:p>
            <a:pPr indent="0"/>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思想上：冲破了封建思想束缚，新的世俗生活观念和价值观念形成，对近代西欧</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indent="0"/>
            <a:r>
              <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  </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社会的发展产生重要作用</a:t>
            </a:r>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endPar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60" name="矩形 59"/>
          <p:cNvSpPr/>
          <p:nvPr/>
        </p:nvSpPr>
        <p:spPr>
          <a:xfrm>
            <a:off x="5059656" y="4174954"/>
            <a:ext cx="5881160" cy="446276"/>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楷体" panose="02010609060101010101" charset="-122"/>
                <a:ea typeface="楷体" panose="02010609060101010101" charset="-122"/>
              </a:rPr>
              <a:t>（为文艺复兴、宗教改革运动奠定基础）</a:t>
            </a:r>
            <a:endParaRPr lang="en-US" altLang="zh-CN" sz="2200" b="1" dirty="0">
              <a:solidFill>
                <a:schemeClr val="accent3">
                  <a:lumMod val="50000"/>
                </a:schemeClr>
              </a:solidFill>
              <a:latin typeface="楷体" panose="02010609060101010101" charset="-122"/>
              <a:ea typeface="楷体" panose="02010609060101010101" charset="-122"/>
            </a:endParaRPr>
          </a:p>
        </p:txBody>
      </p:sp>
      <p:grpSp>
        <p:nvGrpSpPr>
          <p:cNvPr id="127" name="组合 126"/>
          <p:cNvGrpSpPr/>
          <p:nvPr/>
        </p:nvGrpSpPr>
        <p:grpSpPr>
          <a:xfrm>
            <a:off x="4249370" y="2693253"/>
            <a:ext cx="2344418" cy="374461"/>
            <a:chOff x="4249370" y="2693253"/>
            <a:chExt cx="2344418" cy="374461"/>
          </a:xfrm>
        </p:grpSpPr>
        <p:sp>
          <p:nvSpPr>
            <p:cNvPr id="49" name="矩形 48"/>
            <p:cNvSpPr/>
            <p:nvPr/>
          </p:nvSpPr>
          <p:spPr>
            <a:xfrm>
              <a:off x="4592063" y="2693253"/>
              <a:ext cx="2001725" cy="374461"/>
            </a:xfrm>
            <a:prstGeom prst="rect">
              <a:avLst/>
            </a:prstGeom>
            <a:solidFill>
              <a:schemeClr val="accent5">
                <a:lumMod val="75000"/>
              </a:schemeClr>
            </a:solidFill>
            <a:ln w="9525">
              <a:noFill/>
            </a:ln>
          </p:spPr>
          <p:txBody>
            <a:bodyPr wrap="square" anchor="b">
              <a:spAutoFit/>
            </a:bodyPr>
            <a:lstStyle/>
            <a:p>
              <a:pPr algn="ctr" eaLnBrk="0" hangingPunct="0">
                <a:lnSpc>
                  <a:spcPts val="2200"/>
                </a:lnSpc>
              </a:pPr>
              <a:r>
                <a:rPr lang="zh-CN" altLang="en-US"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早期资产阶级</a:t>
              </a:r>
              <a:endParaRPr lang="en-US" altLang="zh-CN"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68" name="箭头: 右 67"/>
            <p:cNvSpPr/>
            <p:nvPr/>
          </p:nvSpPr>
          <p:spPr>
            <a:xfrm>
              <a:off x="4249370" y="2739168"/>
              <a:ext cx="325781" cy="301958"/>
            </a:xfrm>
            <a:prstGeom prst="rightArrow">
              <a:avLst>
                <a:gd name="adj1" fmla="val 35539"/>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 name="组合 122"/>
          <p:cNvGrpSpPr/>
          <p:nvPr/>
        </p:nvGrpSpPr>
        <p:grpSpPr>
          <a:xfrm>
            <a:off x="9467168" y="353388"/>
            <a:ext cx="3164042" cy="455791"/>
            <a:chOff x="9467168" y="353388"/>
            <a:chExt cx="3164042" cy="455791"/>
          </a:xfrm>
        </p:grpSpPr>
        <p:sp>
          <p:nvSpPr>
            <p:cNvPr id="97" name="矩形: 圆角 96"/>
            <p:cNvSpPr/>
            <p:nvPr/>
          </p:nvSpPr>
          <p:spPr>
            <a:xfrm>
              <a:off x="9669656" y="379668"/>
              <a:ext cx="2395675" cy="429511"/>
            </a:xfrm>
            <a:prstGeom prst="roundRect">
              <a:avLst/>
            </a:prstGeom>
            <a:solidFill>
              <a:srgbClr val="F3FC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467168" y="358675"/>
              <a:ext cx="3164042"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（根本：生产力  ）</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cxnSp>
          <p:nvCxnSpPr>
            <p:cNvPr id="69" name="直接箭头连接符 68"/>
            <p:cNvCxnSpPr/>
            <p:nvPr/>
          </p:nvCxnSpPr>
          <p:spPr>
            <a:xfrm flipV="1">
              <a:off x="11685962" y="353388"/>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箭头: 右 71"/>
          <p:cNvSpPr/>
          <p:nvPr/>
        </p:nvSpPr>
        <p:spPr>
          <a:xfrm rot="5400000">
            <a:off x="-549041" y="4328289"/>
            <a:ext cx="1634152" cy="252304"/>
          </a:xfrm>
          <a:prstGeom prst="rightArrow">
            <a:avLst>
              <a:gd name="adj1" fmla="val 28521"/>
              <a:gd name="adj2" fmla="val 45542"/>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a:p>
        </p:txBody>
      </p:sp>
      <p:sp>
        <p:nvSpPr>
          <p:cNvPr id="73" name="矩形 72"/>
          <p:cNvSpPr/>
          <p:nvPr/>
        </p:nvSpPr>
        <p:spPr>
          <a:xfrm>
            <a:off x="750149" y="4577786"/>
            <a:ext cx="3199725"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兴起、地位：</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74" name="矩形 73"/>
          <p:cNvSpPr/>
          <p:nvPr/>
        </p:nvSpPr>
        <p:spPr>
          <a:xfrm>
            <a:off x="758497" y="4922453"/>
            <a:ext cx="1568955"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原因：</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75" name="矩形 74"/>
          <p:cNvSpPr/>
          <p:nvPr/>
        </p:nvSpPr>
        <p:spPr>
          <a:xfrm>
            <a:off x="2729014" y="4577786"/>
            <a:ext cx="1161549"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12C</a:t>
            </a:r>
            <a:r>
              <a:rPr lang="zh-CN" altLang="en-US" sz="2300" b="1" dirty="0">
                <a:solidFill>
                  <a:srgbClr val="032AF3"/>
                </a:solidFill>
                <a:latin typeface="宋体" panose="02010600030101010101" pitchFamily="2" charset="-122"/>
                <a:ea typeface="宋体" panose="02010600030101010101" pitchFamily="2" charset="-122"/>
              </a:rPr>
              <a:t>，</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76" name="矩形 75"/>
          <p:cNvSpPr/>
          <p:nvPr/>
        </p:nvSpPr>
        <p:spPr>
          <a:xfrm>
            <a:off x="3348445" y="4629903"/>
            <a:ext cx="4925606" cy="387286"/>
          </a:xfrm>
          <a:prstGeom prst="rect">
            <a:avLst/>
          </a:prstGeom>
          <a:noFill/>
          <a:ln w="9525">
            <a:noFill/>
          </a:ln>
        </p:spPr>
        <p:txBody>
          <a:bodyPr wrap="square">
            <a:spAutoFit/>
          </a:bodyPr>
          <a:lstStyle/>
          <a:p>
            <a:pPr algn="ctr" eaLnBrk="0" hangingPunct="0">
              <a:lnSpc>
                <a:spcPts val="2300"/>
              </a:lnSpc>
            </a:pPr>
            <a:r>
              <a:rPr lang="zh-CN" altLang="en-US" sz="2300" b="1" dirty="0">
                <a:solidFill>
                  <a:srgbClr val="FF0000"/>
                </a:solidFill>
                <a:highlight>
                  <a:srgbClr val="FFFF00"/>
                </a:highlight>
                <a:latin typeface="楷体" panose="02010609060101010101" charset="-122"/>
                <a:ea typeface="楷体" panose="02010609060101010101" charset="-122"/>
              </a:rPr>
              <a:t>是欧洲中世纪教育“最美好的花朵”</a:t>
            </a:r>
            <a:endParaRPr lang="en-US" altLang="zh-CN" sz="2300" b="1" dirty="0">
              <a:solidFill>
                <a:srgbClr val="FF0000"/>
              </a:solidFill>
              <a:highlight>
                <a:srgbClr val="FFFF00"/>
              </a:highlight>
              <a:latin typeface="楷体" panose="02010609060101010101" charset="-122"/>
              <a:ea typeface="楷体" panose="02010609060101010101" charset="-122"/>
            </a:endParaRPr>
          </a:p>
        </p:txBody>
      </p:sp>
      <p:sp>
        <p:nvSpPr>
          <p:cNvPr id="80" name="文本框 79"/>
          <p:cNvSpPr txBox="1"/>
          <p:nvPr/>
        </p:nvSpPr>
        <p:spPr>
          <a:xfrm>
            <a:off x="1881756" y="4934508"/>
            <a:ext cx="6374476"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①经济发展；</a:t>
            </a:r>
            <a:r>
              <a:rPr lang="zh-CN" altLang="en-US" sz="2300" b="1" dirty="0">
                <a:solidFill>
                  <a:srgbClr val="FF0000"/>
                </a:solidFill>
                <a:latin typeface="宋体" panose="02010600030101010101" pitchFamily="2" charset="-122"/>
                <a:ea typeface="宋体" panose="02010600030101010101" pitchFamily="2" charset="-122"/>
              </a:rPr>
              <a:t>②</a:t>
            </a:r>
            <a:r>
              <a:rPr kumimoji="0" lang="zh-CN" altLang="en-US" sz="23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希腊、罗马古典文化传播</a:t>
            </a:r>
            <a:endParaRPr lang="zh-CN" altLang="en-US" dirty="0">
              <a:solidFill>
                <a:srgbClr val="FF0000"/>
              </a:solidFill>
            </a:endParaRPr>
          </a:p>
        </p:txBody>
      </p:sp>
      <p:sp>
        <p:nvSpPr>
          <p:cNvPr id="81" name="矩形 80"/>
          <p:cNvSpPr/>
          <p:nvPr/>
        </p:nvSpPr>
        <p:spPr>
          <a:xfrm>
            <a:off x="758497" y="5289272"/>
            <a:ext cx="156895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性质：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83" name="文本框 82"/>
          <p:cNvSpPr txBox="1"/>
          <p:nvPr/>
        </p:nvSpPr>
        <p:spPr>
          <a:xfrm>
            <a:off x="1873891" y="5345939"/>
            <a:ext cx="8436353" cy="374461"/>
          </a:xfrm>
          <a:prstGeom prst="rect">
            <a:avLst/>
          </a:prstGeom>
          <a:solidFill>
            <a:schemeClr val="accent4">
              <a:lumMod val="40000"/>
              <a:lumOff val="60000"/>
            </a:schemeClr>
          </a:solidFill>
          <a:ln>
            <a:solidFill>
              <a:srgbClr val="FF0000"/>
            </a:solidFill>
          </a:ln>
        </p:spPr>
        <p:txBody>
          <a:bodyPr wrap="square" anchor="ctr">
            <a:spAutoFit/>
          </a:bodyPr>
          <a:lstStyle/>
          <a:p>
            <a:pPr algn="ctr">
              <a:lnSpc>
                <a:spcPts val="2200"/>
              </a:lnSpc>
            </a:pPr>
            <a:r>
              <a:rPr kumimoji="0" lang="zh-CN" altLang="en-US" sz="2200" b="1" i="0" u="none" strike="noStrike" kern="120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rPr>
              <a:t>是教师或学生组成的保护自身权益的团体，后来指专门的教育机构</a:t>
            </a:r>
            <a:endParaRPr lang="zh-CN" altLang="en-US" sz="2200" dirty="0">
              <a:solidFill>
                <a:srgbClr val="FF0000"/>
              </a:solidFill>
              <a:latin typeface="黑体" panose="02010609060101010101" pitchFamily="2" charset="-122"/>
              <a:ea typeface="黑体" panose="02010609060101010101" pitchFamily="2" charset="-122"/>
            </a:endParaRPr>
          </a:p>
        </p:txBody>
      </p:sp>
      <p:sp>
        <p:nvSpPr>
          <p:cNvPr id="85" name="矩形 84"/>
          <p:cNvSpPr/>
          <p:nvPr/>
        </p:nvSpPr>
        <p:spPr>
          <a:xfrm>
            <a:off x="748337" y="5658805"/>
            <a:ext cx="2721551"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早期代表：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87" name="矩形 86"/>
          <p:cNvSpPr/>
          <p:nvPr/>
        </p:nvSpPr>
        <p:spPr>
          <a:xfrm>
            <a:off x="2428112" y="5638930"/>
            <a:ext cx="6054230"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牛津大学、巴黎大学、博洛尼亚大学</a:t>
            </a:r>
            <a:endPar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88" name="矩形 87"/>
          <p:cNvSpPr/>
          <p:nvPr/>
        </p:nvSpPr>
        <p:spPr>
          <a:xfrm>
            <a:off x="758497" y="6006346"/>
            <a:ext cx="2721551"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自治体现：</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89" name="矩形 88"/>
          <p:cNvSpPr/>
          <p:nvPr/>
        </p:nvSpPr>
        <p:spPr>
          <a:xfrm>
            <a:off x="2432380" y="5991617"/>
            <a:ext cx="530031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免赋税特权、司法特权、教育自主权</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90" name="矩形 89"/>
          <p:cNvSpPr/>
          <p:nvPr/>
        </p:nvSpPr>
        <p:spPr>
          <a:xfrm>
            <a:off x="759975" y="6392127"/>
            <a:ext cx="272155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6.</a:t>
            </a:r>
            <a:r>
              <a:rPr lang="zh-CN" altLang="en-US" sz="2300" b="1" dirty="0">
                <a:solidFill>
                  <a:srgbClr val="032AF3"/>
                </a:solidFill>
                <a:latin typeface="宋体" panose="02010600030101010101" pitchFamily="2" charset="-122"/>
                <a:ea typeface="宋体" panose="02010600030101010101" pitchFamily="2" charset="-122"/>
              </a:rPr>
              <a:t>课程设置：</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130" name="组合 129"/>
          <p:cNvGrpSpPr/>
          <p:nvPr/>
        </p:nvGrpSpPr>
        <p:grpSpPr>
          <a:xfrm>
            <a:off x="2403933" y="6388734"/>
            <a:ext cx="3728461" cy="449669"/>
            <a:chOff x="2403933" y="6388734"/>
            <a:chExt cx="3728461" cy="449669"/>
          </a:xfrm>
        </p:grpSpPr>
        <p:grpSp>
          <p:nvGrpSpPr>
            <p:cNvPr id="120" name="组合 119"/>
            <p:cNvGrpSpPr/>
            <p:nvPr/>
          </p:nvGrpSpPr>
          <p:grpSpPr>
            <a:xfrm>
              <a:off x="2428112" y="6437893"/>
              <a:ext cx="2956902" cy="400510"/>
              <a:chOff x="2428112" y="6437893"/>
              <a:chExt cx="2956902" cy="400510"/>
            </a:xfrm>
          </p:grpSpPr>
          <p:sp>
            <p:nvSpPr>
              <p:cNvPr id="117" name="矩形: 圆角 116"/>
              <p:cNvSpPr/>
              <p:nvPr/>
            </p:nvSpPr>
            <p:spPr>
              <a:xfrm>
                <a:off x="2428112" y="6437893"/>
                <a:ext cx="1341248" cy="4005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圆角 118"/>
              <p:cNvSpPr/>
              <p:nvPr/>
            </p:nvSpPr>
            <p:spPr>
              <a:xfrm>
                <a:off x="4043766" y="6437893"/>
                <a:ext cx="1341248" cy="4005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矩形 90"/>
            <p:cNvSpPr/>
            <p:nvPr/>
          </p:nvSpPr>
          <p:spPr>
            <a:xfrm>
              <a:off x="2403933" y="6388734"/>
              <a:ext cx="3728461"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基础课程 </a:t>
              </a:r>
              <a:r>
                <a:rPr lang="en-US" altLang="zh-CN" sz="2300" b="1" dirty="0">
                  <a:solidFill>
                    <a:srgbClr val="FF0000"/>
                  </a:solidFill>
                  <a:latin typeface="宋体" panose="02010600030101010101" pitchFamily="2" charset="-122"/>
                  <a:ea typeface="宋体" panose="02010600030101010101" pitchFamily="2" charset="-122"/>
                </a:rPr>
                <a:t>+ </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专业课程</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grpSp>
        <p:nvGrpSpPr>
          <p:cNvPr id="126" name="组合 125"/>
          <p:cNvGrpSpPr/>
          <p:nvPr/>
        </p:nvGrpSpPr>
        <p:grpSpPr>
          <a:xfrm>
            <a:off x="2346007" y="2683414"/>
            <a:ext cx="1895724" cy="402888"/>
            <a:chOff x="2346007" y="2683414"/>
            <a:chExt cx="1895724" cy="402888"/>
          </a:xfrm>
        </p:grpSpPr>
        <p:sp>
          <p:nvSpPr>
            <p:cNvPr id="48" name="矩形 47"/>
            <p:cNvSpPr/>
            <p:nvPr/>
          </p:nvSpPr>
          <p:spPr>
            <a:xfrm>
              <a:off x="2771633" y="2711841"/>
              <a:ext cx="1470098" cy="374461"/>
            </a:xfrm>
            <a:prstGeom prst="rect">
              <a:avLst/>
            </a:prstGeom>
            <a:solidFill>
              <a:schemeClr val="accent5">
                <a:lumMod val="75000"/>
              </a:schemeClr>
            </a:solidFill>
            <a:ln w="9525">
              <a:noFill/>
            </a:ln>
          </p:spPr>
          <p:txBody>
            <a:bodyPr wrap="square" anchor="b">
              <a:spAutoFit/>
            </a:bodyPr>
            <a:lstStyle/>
            <a:p>
              <a:pPr algn="ctr" eaLnBrk="0" hangingPunct="0">
                <a:lnSpc>
                  <a:spcPts val="2200"/>
                </a:lnSpc>
              </a:pPr>
              <a:r>
                <a:rPr lang="zh-CN" altLang="en-US"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市民阶层</a:t>
              </a:r>
              <a:endParaRPr lang="en-US" altLang="zh-CN"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93" name="箭头: 直角上 92"/>
            <p:cNvSpPr/>
            <p:nvPr/>
          </p:nvSpPr>
          <p:spPr>
            <a:xfrm rot="5400000">
              <a:off x="2364355" y="2665066"/>
              <a:ext cx="379698" cy="416393"/>
            </a:xfrm>
            <a:prstGeom prst="bentUpArrow">
              <a:avLst>
                <a:gd name="adj1" fmla="val 25000"/>
                <a:gd name="adj2" fmla="val 38230"/>
                <a:gd name="adj3"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a:off x="64523" y="4800924"/>
            <a:ext cx="754481" cy="1901618"/>
            <a:chOff x="64523" y="4800924"/>
            <a:chExt cx="754481" cy="1901618"/>
          </a:xfrm>
        </p:grpSpPr>
        <p:sp>
          <p:nvSpPr>
            <p:cNvPr id="70" name="矩形 69"/>
            <p:cNvSpPr/>
            <p:nvPr/>
          </p:nvSpPr>
          <p:spPr>
            <a:xfrm>
              <a:off x="64523" y="5289272"/>
              <a:ext cx="439963" cy="892552"/>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大学</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4" name="左大括号 93"/>
            <p:cNvSpPr/>
            <p:nvPr/>
          </p:nvSpPr>
          <p:spPr>
            <a:xfrm>
              <a:off x="566699" y="4800924"/>
              <a:ext cx="252305" cy="1901618"/>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grpSp>
      <p:grpSp>
        <p:nvGrpSpPr>
          <p:cNvPr id="129" name="组合 128"/>
          <p:cNvGrpSpPr/>
          <p:nvPr/>
        </p:nvGrpSpPr>
        <p:grpSpPr>
          <a:xfrm>
            <a:off x="5457656" y="6398872"/>
            <a:ext cx="6973148" cy="446276"/>
            <a:chOff x="5457656" y="6398872"/>
            <a:chExt cx="6973148" cy="446276"/>
          </a:xfrm>
        </p:grpSpPr>
        <p:sp>
          <p:nvSpPr>
            <p:cNvPr id="92" name="矩形 91"/>
            <p:cNvSpPr/>
            <p:nvPr/>
          </p:nvSpPr>
          <p:spPr>
            <a:xfrm>
              <a:off x="5964553" y="6398872"/>
              <a:ext cx="6466251"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黑体" panose="02010609060101010101" pitchFamily="2" charset="-122"/>
                  <a:ea typeface="黑体" panose="02010609060101010101" pitchFamily="2" charset="-122"/>
                </a:rPr>
                <a:t>受基督教会影响；反应经济和社会发展的要求</a:t>
              </a:r>
              <a:endParaRPr lang="zh-CN" altLang="en-US" sz="2300" b="1" dirty="0">
                <a:solidFill>
                  <a:srgbClr val="032AF3"/>
                </a:solidFill>
                <a:latin typeface="黑体" panose="02010609060101010101" pitchFamily="2" charset="-122"/>
                <a:ea typeface="黑体" panose="02010609060101010101" pitchFamily="2" charset="-122"/>
              </a:endParaRPr>
            </a:p>
          </p:txBody>
        </p:sp>
        <p:sp>
          <p:nvSpPr>
            <p:cNvPr id="96" name="箭头: 右 95"/>
            <p:cNvSpPr/>
            <p:nvPr/>
          </p:nvSpPr>
          <p:spPr>
            <a:xfrm>
              <a:off x="5457656" y="6480204"/>
              <a:ext cx="515595" cy="301958"/>
            </a:xfrm>
            <a:prstGeom prst="rightArrow">
              <a:avLst>
                <a:gd name="adj1" fmla="val 35539"/>
                <a:gd name="adj2" fmla="val 50000"/>
              </a:avLst>
            </a:prstGeom>
            <a:solidFill>
              <a:srgbClr val="032AF3"/>
            </a:solidFill>
            <a:ln>
              <a:solidFill>
                <a:srgbClr val="032AF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dirty="0"/>
            </a:p>
          </p:txBody>
        </p:sp>
      </p:grpSp>
      <p:sp>
        <p:nvSpPr>
          <p:cNvPr id="106" name="矩形 105"/>
          <p:cNvSpPr/>
          <p:nvPr/>
        </p:nvSpPr>
        <p:spPr>
          <a:xfrm>
            <a:off x="5498413" y="1152802"/>
            <a:ext cx="571648" cy="344656"/>
          </a:xfrm>
          <a:prstGeom prst="rect">
            <a:avLst/>
          </a:prstGeom>
          <a:noFill/>
          <a:ln w="28575">
            <a:solidFill>
              <a:srgbClr val="032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6" name="组合 115"/>
          <p:cNvGrpSpPr/>
          <p:nvPr/>
        </p:nvGrpSpPr>
        <p:grpSpPr>
          <a:xfrm>
            <a:off x="10314857" y="5289272"/>
            <a:ext cx="1806870" cy="446276"/>
            <a:chOff x="10314857" y="5360392"/>
            <a:chExt cx="1806870" cy="446276"/>
          </a:xfrm>
        </p:grpSpPr>
        <p:sp>
          <p:nvSpPr>
            <p:cNvPr id="84" name="矩形 83"/>
            <p:cNvSpPr/>
            <p:nvPr/>
          </p:nvSpPr>
          <p:spPr>
            <a:xfrm>
              <a:off x="10552772" y="5360392"/>
              <a:ext cx="156895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行会）</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15" name="箭头: 右 114"/>
            <p:cNvSpPr/>
            <p:nvPr/>
          </p:nvSpPr>
          <p:spPr>
            <a:xfrm>
              <a:off x="10314857" y="5451904"/>
              <a:ext cx="325781" cy="301958"/>
            </a:xfrm>
            <a:prstGeom prst="rightArrow">
              <a:avLst>
                <a:gd name="adj1" fmla="val 35539"/>
                <a:gd name="adj2" fmla="val 50000"/>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00"/>
                            </p:stCondLst>
                            <p:childTnLst>
                              <p:par>
                                <p:cTn id="52" presetID="22" presetClass="entr" presetSubtype="4"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23"/>
                                        </p:tgtEl>
                                        <p:attrNameLst>
                                          <p:attrName>style.visibility</p:attrName>
                                        </p:attrNameLst>
                                      </p:cBhvr>
                                      <p:to>
                                        <p:strVal val="visible"/>
                                      </p:to>
                                    </p:set>
                                    <p:animEffect transition="in" filter="fade">
                                      <p:cBhvr>
                                        <p:cTn id="59" dur="1000"/>
                                        <p:tgtEl>
                                          <p:spTgt spid="123"/>
                                        </p:tgtEl>
                                      </p:cBhvr>
                                    </p:animEffect>
                                    <p:anim calcmode="lin" valueType="num">
                                      <p:cBhvr>
                                        <p:cTn id="60" dur="1000" fill="hold"/>
                                        <p:tgtEl>
                                          <p:spTgt spid="123"/>
                                        </p:tgtEl>
                                        <p:attrNameLst>
                                          <p:attrName>ppt_x</p:attrName>
                                        </p:attrNameLst>
                                      </p:cBhvr>
                                      <p:tavLst>
                                        <p:tav tm="0">
                                          <p:val>
                                            <p:strVal val="#ppt_x"/>
                                          </p:val>
                                        </p:tav>
                                        <p:tav tm="100000">
                                          <p:val>
                                            <p:strVal val="#ppt_x"/>
                                          </p:val>
                                        </p:tav>
                                      </p:tavLst>
                                    </p:anim>
                                    <p:anim calcmode="lin" valueType="num">
                                      <p:cBhvr>
                                        <p:cTn id="61"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99"/>
                                        </p:tgtEl>
                                        <p:attrNameLst>
                                          <p:attrName>style.visibility</p:attrName>
                                        </p:attrNameLst>
                                      </p:cBhvr>
                                      <p:to>
                                        <p:strVal val="visible"/>
                                      </p:to>
                                    </p:set>
                                    <p:anim calcmode="lin" valueType="num">
                                      <p:cBhvr>
                                        <p:cTn id="66" dur="250" fill="hold"/>
                                        <p:tgtEl>
                                          <p:spTgt spid="99"/>
                                        </p:tgtEl>
                                        <p:attrNameLst>
                                          <p:attrName>ppt_w</p:attrName>
                                        </p:attrNameLst>
                                      </p:cBhvr>
                                      <p:tavLst>
                                        <p:tav tm="0">
                                          <p:val>
                                            <p:fltVal val="0"/>
                                          </p:val>
                                        </p:tav>
                                        <p:tav tm="100000">
                                          <p:val>
                                            <p:strVal val="#ppt_w"/>
                                          </p:val>
                                        </p:tav>
                                      </p:tavLst>
                                    </p:anim>
                                    <p:anim calcmode="lin" valueType="num">
                                      <p:cBhvr>
                                        <p:cTn id="67" dur="250" fill="hold"/>
                                        <p:tgtEl>
                                          <p:spTgt spid="99"/>
                                        </p:tgtEl>
                                        <p:attrNameLst>
                                          <p:attrName>ppt_h</p:attrName>
                                        </p:attrNameLst>
                                      </p:cBhvr>
                                      <p:tavLst>
                                        <p:tav tm="0">
                                          <p:val>
                                            <p:fltVal val="0"/>
                                          </p:val>
                                        </p:tav>
                                        <p:tav tm="100000">
                                          <p:val>
                                            <p:strVal val="#ppt_h"/>
                                          </p:val>
                                        </p:tav>
                                      </p:tavLst>
                                    </p:anim>
                                    <p:animEffect transition="in" filter="fade">
                                      <p:cBhvr>
                                        <p:cTn id="68" dur="250"/>
                                        <p:tgtEl>
                                          <p:spTgt spid="9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arn(inVertical)">
                                      <p:cBhvr>
                                        <p:cTn id="73" dur="500"/>
                                        <p:tgtEl>
                                          <p:spTgt spid="2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left)">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left)">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left)">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06"/>
                                        </p:tgtEl>
                                        <p:attrNameLst>
                                          <p:attrName>style.visibility</p:attrName>
                                        </p:attrNameLst>
                                      </p:cBhvr>
                                      <p:to>
                                        <p:strVal val="visible"/>
                                      </p:to>
                                    </p:set>
                                    <p:animEffect transition="in" filter="wipe(left)">
                                      <p:cBhvr>
                                        <p:cTn id="106" dur="500"/>
                                        <p:tgtEl>
                                          <p:spTgt spid="106"/>
                                        </p:tgtEl>
                                      </p:cBhvr>
                                    </p:animEffect>
                                  </p:childTnLst>
                                </p:cTn>
                              </p:par>
                              <p:par>
                                <p:cTn id="107" presetID="22" presetClass="entr" presetSubtype="8" fill="hold"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wipe(left)">
                                      <p:cBhvr>
                                        <p:cTn id="109" dur="500"/>
                                        <p:tgtEl>
                                          <p:spTgt spid="12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125"/>
                                        </p:tgtEl>
                                        <p:attrNameLst>
                                          <p:attrName>style.visibility</p:attrName>
                                        </p:attrNameLst>
                                      </p:cBhvr>
                                      <p:to>
                                        <p:strVal val="visible"/>
                                      </p:to>
                                    </p:set>
                                    <p:animEffect transition="in" filter="wipe(left)">
                                      <p:cBhvr>
                                        <p:cTn id="114" dur="500"/>
                                        <p:tgtEl>
                                          <p:spTgt spid="125"/>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wipe(left)">
                                      <p:cBhvr>
                                        <p:cTn id="119" dur="500"/>
                                        <p:tgtEl>
                                          <p:spTgt spid="34"/>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ipe(left)">
                                      <p:cBhvr>
                                        <p:cTn id="124" dur="500"/>
                                        <p:tgtEl>
                                          <p:spTgt spid="3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30"/>
                                        </p:tgtEl>
                                        <p:attrNameLst>
                                          <p:attrName>style.visibility</p:attrName>
                                        </p:attrNameLst>
                                      </p:cBhvr>
                                      <p:to>
                                        <p:strVal val="visible"/>
                                      </p:to>
                                    </p:set>
                                    <p:animEffect transition="in" filter="wipe(left)">
                                      <p:cBhvr>
                                        <p:cTn id="129" dur="500"/>
                                        <p:tgtEl>
                                          <p:spTgt spid="30"/>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113"/>
                                        </p:tgtEl>
                                        <p:attrNameLst>
                                          <p:attrName>style.visibility</p:attrName>
                                        </p:attrNameLst>
                                      </p:cBhvr>
                                      <p:to>
                                        <p:strVal val="visible"/>
                                      </p:to>
                                    </p:set>
                                    <p:animEffect transition="in" filter="wipe(left)">
                                      <p:cBhvr>
                                        <p:cTn id="134" dur="500"/>
                                        <p:tgtEl>
                                          <p:spTgt spid="113"/>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nodeType="clickEffect">
                                  <p:stCondLst>
                                    <p:cond delay="0"/>
                                  </p:stCondLst>
                                  <p:childTnLst>
                                    <p:set>
                                      <p:cBhvr>
                                        <p:cTn id="138" dur="1" fill="hold">
                                          <p:stCondLst>
                                            <p:cond delay="0"/>
                                          </p:stCondLst>
                                        </p:cTn>
                                        <p:tgtEl>
                                          <p:spTgt spid="112"/>
                                        </p:tgtEl>
                                        <p:attrNameLst>
                                          <p:attrName>style.visibility</p:attrName>
                                        </p:attrNameLst>
                                      </p:cBhvr>
                                      <p:to>
                                        <p:strVal val="visible"/>
                                      </p:to>
                                    </p:set>
                                    <p:animEffect transition="in" filter="wipe(left)">
                                      <p:cBhvr>
                                        <p:cTn id="139" dur="500"/>
                                        <p:tgtEl>
                                          <p:spTgt spid="112"/>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47"/>
                                        </p:tgtEl>
                                        <p:attrNameLst>
                                          <p:attrName>style.visibility</p:attrName>
                                        </p:attrNameLst>
                                      </p:cBhvr>
                                      <p:to>
                                        <p:strVal val="visible"/>
                                      </p:to>
                                    </p:set>
                                    <p:animEffect transition="in" filter="wipe(left)">
                                      <p:cBhvr>
                                        <p:cTn id="144" dur="500"/>
                                        <p:tgtEl>
                                          <p:spTgt spid="4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nodeType="clickEffect">
                                  <p:stCondLst>
                                    <p:cond delay="0"/>
                                  </p:stCondLst>
                                  <p:childTnLst>
                                    <p:set>
                                      <p:cBhvr>
                                        <p:cTn id="148" dur="1" fill="hold">
                                          <p:stCondLst>
                                            <p:cond delay="0"/>
                                          </p:stCondLst>
                                        </p:cTn>
                                        <p:tgtEl>
                                          <p:spTgt spid="126"/>
                                        </p:tgtEl>
                                        <p:attrNameLst>
                                          <p:attrName>style.visibility</p:attrName>
                                        </p:attrNameLst>
                                      </p:cBhvr>
                                      <p:to>
                                        <p:strVal val="visible"/>
                                      </p:to>
                                    </p:set>
                                    <p:animEffect transition="in" filter="wipe(left)">
                                      <p:cBhvr>
                                        <p:cTn id="149" dur="500"/>
                                        <p:tgtEl>
                                          <p:spTgt spid="126"/>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nodeType="clickEffect">
                                  <p:stCondLst>
                                    <p:cond delay="0"/>
                                  </p:stCondLst>
                                  <p:childTnLst>
                                    <p:set>
                                      <p:cBhvr>
                                        <p:cTn id="153" dur="1" fill="hold">
                                          <p:stCondLst>
                                            <p:cond delay="0"/>
                                          </p:stCondLst>
                                        </p:cTn>
                                        <p:tgtEl>
                                          <p:spTgt spid="127"/>
                                        </p:tgtEl>
                                        <p:attrNameLst>
                                          <p:attrName>style.visibility</p:attrName>
                                        </p:attrNameLst>
                                      </p:cBhvr>
                                      <p:to>
                                        <p:strVal val="visible"/>
                                      </p:to>
                                    </p:set>
                                    <p:animEffect transition="in" filter="wipe(left)">
                                      <p:cBhvr>
                                        <p:cTn id="154" dur="500"/>
                                        <p:tgtEl>
                                          <p:spTgt spid="127"/>
                                        </p:tgtEl>
                                      </p:cBhvr>
                                    </p:animEffect>
                                  </p:childTnLst>
                                </p:cTn>
                              </p:par>
                            </p:childTnLst>
                          </p:cTn>
                        </p:par>
                        <p:par>
                          <p:cTn id="155" fill="hold">
                            <p:stCondLst>
                              <p:cond delay="500"/>
                            </p:stCondLst>
                            <p:childTnLst>
                              <p:par>
                                <p:cTn id="156" presetID="42" presetClass="entr" presetSubtype="0" fill="hold" grpId="0" nodeType="afterEffect">
                                  <p:stCondLst>
                                    <p:cond delay="0"/>
                                  </p:stCondLst>
                                  <p:childTnLst>
                                    <p:set>
                                      <p:cBhvr>
                                        <p:cTn id="157" dur="1" fill="hold">
                                          <p:stCondLst>
                                            <p:cond delay="0"/>
                                          </p:stCondLst>
                                        </p:cTn>
                                        <p:tgtEl>
                                          <p:spTgt spid="50"/>
                                        </p:tgtEl>
                                        <p:attrNameLst>
                                          <p:attrName>style.visibility</p:attrName>
                                        </p:attrNameLst>
                                      </p:cBhvr>
                                      <p:to>
                                        <p:strVal val="visible"/>
                                      </p:to>
                                    </p:set>
                                    <p:animEffect transition="in" filter="fade">
                                      <p:cBhvr>
                                        <p:cTn id="158" dur="1000"/>
                                        <p:tgtEl>
                                          <p:spTgt spid="50"/>
                                        </p:tgtEl>
                                      </p:cBhvr>
                                    </p:animEffect>
                                    <p:anim calcmode="lin" valueType="num">
                                      <p:cBhvr>
                                        <p:cTn id="159" dur="1000" fill="hold"/>
                                        <p:tgtEl>
                                          <p:spTgt spid="50"/>
                                        </p:tgtEl>
                                        <p:attrNameLst>
                                          <p:attrName>ppt_x</p:attrName>
                                        </p:attrNameLst>
                                      </p:cBhvr>
                                      <p:tavLst>
                                        <p:tav tm="0">
                                          <p:val>
                                            <p:strVal val="#ppt_x"/>
                                          </p:val>
                                        </p:tav>
                                        <p:tav tm="100000">
                                          <p:val>
                                            <p:strVal val="#ppt_x"/>
                                          </p:val>
                                        </p:tav>
                                      </p:tavLst>
                                    </p:anim>
                                    <p:anim calcmode="lin" valueType="num">
                                      <p:cBhvr>
                                        <p:cTn id="16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nodeType="clickEffect">
                                  <p:stCondLst>
                                    <p:cond delay="0"/>
                                  </p:stCondLst>
                                  <p:childTnLst>
                                    <p:set>
                                      <p:cBhvr>
                                        <p:cTn id="164" dur="1" fill="hold">
                                          <p:stCondLst>
                                            <p:cond delay="0"/>
                                          </p:stCondLst>
                                        </p:cTn>
                                        <p:tgtEl>
                                          <p:spTgt spid="128"/>
                                        </p:tgtEl>
                                        <p:attrNameLst>
                                          <p:attrName>style.visibility</p:attrName>
                                        </p:attrNameLst>
                                      </p:cBhvr>
                                      <p:to>
                                        <p:strVal val="visible"/>
                                      </p:to>
                                    </p:set>
                                    <p:animEffect transition="in" filter="wipe(left)">
                                      <p:cBhvr>
                                        <p:cTn id="165" dur="500"/>
                                        <p:tgtEl>
                                          <p:spTgt spid="128"/>
                                        </p:tgtEl>
                                      </p:cBhvr>
                                    </p:animEffect>
                                  </p:childTnLst>
                                </p:cTn>
                              </p:par>
                            </p:childTnLst>
                          </p:cTn>
                        </p:par>
                      </p:childTnLst>
                    </p:cTn>
                  </p:par>
                  <p:par>
                    <p:cTn id="166" fill="hold">
                      <p:stCondLst>
                        <p:cond delay="indefinite"/>
                      </p:stCondLst>
                      <p:childTnLst>
                        <p:par>
                          <p:cTn id="167" fill="hold">
                            <p:stCondLst>
                              <p:cond delay="0"/>
                            </p:stCondLst>
                            <p:childTnLst>
                              <p:par>
                                <p:cTn id="168" presetID="14" presetClass="entr" presetSubtype="10" fill="hold" grpId="0" nodeType="clickEffect">
                                  <p:stCondLst>
                                    <p:cond delay="0"/>
                                  </p:stCondLst>
                                  <p:childTnLst>
                                    <p:set>
                                      <p:cBhvr>
                                        <p:cTn id="169" dur="1" fill="hold">
                                          <p:stCondLst>
                                            <p:cond delay="0"/>
                                          </p:stCondLst>
                                        </p:cTn>
                                        <p:tgtEl>
                                          <p:spTgt spid="57"/>
                                        </p:tgtEl>
                                        <p:attrNameLst>
                                          <p:attrName>style.visibility</p:attrName>
                                        </p:attrNameLst>
                                      </p:cBhvr>
                                      <p:to>
                                        <p:strVal val="visible"/>
                                      </p:to>
                                    </p:set>
                                    <p:animEffect transition="in" filter="randombar(horizontal)">
                                      <p:cBhvr>
                                        <p:cTn id="170" dur="500"/>
                                        <p:tgtEl>
                                          <p:spTgt spid="57"/>
                                        </p:tgtEl>
                                      </p:cBhvr>
                                    </p:animEffect>
                                  </p:childTnLst>
                                </p:cTn>
                              </p:par>
                            </p:childTnLst>
                          </p:cTn>
                        </p:par>
                      </p:childTnLst>
                    </p:cTn>
                  </p:par>
                  <p:par>
                    <p:cTn id="171" fill="hold">
                      <p:stCondLst>
                        <p:cond delay="indefinite"/>
                      </p:stCondLst>
                      <p:childTnLst>
                        <p:par>
                          <p:cTn id="172" fill="hold">
                            <p:stCondLst>
                              <p:cond delay="0"/>
                            </p:stCondLst>
                            <p:childTnLst>
                              <p:par>
                                <p:cTn id="173" presetID="14" presetClass="entr" presetSubtype="10" fill="hold" grpId="0" nodeType="clickEffect">
                                  <p:stCondLst>
                                    <p:cond delay="0"/>
                                  </p:stCondLst>
                                  <p:childTnLst>
                                    <p:set>
                                      <p:cBhvr>
                                        <p:cTn id="174" dur="1" fill="hold">
                                          <p:stCondLst>
                                            <p:cond delay="0"/>
                                          </p:stCondLst>
                                        </p:cTn>
                                        <p:tgtEl>
                                          <p:spTgt spid="58"/>
                                        </p:tgtEl>
                                        <p:attrNameLst>
                                          <p:attrName>style.visibility</p:attrName>
                                        </p:attrNameLst>
                                      </p:cBhvr>
                                      <p:to>
                                        <p:strVal val="visible"/>
                                      </p:to>
                                    </p:set>
                                    <p:animEffect transition="in" filter="randombar(horizontal)">
                                      <p:cBhvr>
                                        <p:cTn id="175" dur="500"/>
                                        <p:tgtEl>
                                          <p:spTgt spid="58"/>
                                        </p:tgtEl>
                                      </p:cBhvr>
                                    </p:animEffect>
                                  </p:childTnLst>
                                </p:cTn>
                              </p:par>
                            </p:childTnLst>
                          </p:cTn>
                        </p:par>
                      </p:childTnLst>
                    </p:cTn>
                  </p:par>
                  <p:par>
                    <p:cTn id="176" fill="hold">
                      <p:stCondLst>
                        <p:cond delay="indefinite"/>
                      </p:stCondLst>
                      <p:childTnLst>
                        <p:par>
                          <p:cTn id="177" fill="hold">
                            <p:stCondLst>
                              <p:cond delay="0"/>
                            </p:stCondLst>
                            <p:childTnLst>
                              <p:par>
                                <p:cTn id="178" presetID="14" presetClass="entr" presetSubtype="10" fill="hold" grpId="0" nodeType="clickEffect">
                                  <p:stCondLst>
                                    <p:cond delay="0"/>
                                  </p:stCondLst>
                                  <p:childTnLst>
                                    <p:set>
                                      <p:cBhvr>
                                        <p:cTn id="179" dur="1" fill="hold">
                                          <p:stCondLst>
                                            <p:cond delay="0"/>
                                          </p:stCondLst>
                                        </p:cTn>
                                        <p:tgtEl>
                                          <p:spTgt spid="59"/>
                                        </p:tgtEl>
                                        <p:attrNameLst>
                                          <p:attrName>style.visibility</p:attrName>
                                        </p:attrNameLst>
                                      </p:cBhvr>
                                      <p:to>
                                        <p:strVal val="visible"/>
                                      </p:to>
                                    </p:set>
                                    <p:animEffect transition="in" filter="randombar(horizontal)">
                                      <p:cBhvr>
                                        <p:cTn id="180" dur="500"/>
                                        <p:tgtEl>
                                          <p:spTgt spid="59"/>
                                        </p:tgtEl>
                                      </p:cBhvr>
                                    </p:animEffect>
                                  </p:childTnLst>
                                </p:cTn>
                              </p:par>
                            </p:childTnLst>
                          </p:cTn>
                        </p:par>
                      </p:childTnLst>
                    </p:cTn>
                  </p:par>
                  <p:par>
                    <p:cTn id="181" fill="hold">
                      <p:stCondLst>
                        <p:cond delay="indefinite"/>
                      </p:stCondLst>
                      <p:childTnLst>
                        <p:par>
                          <p:cTn id="182" fill="hold">
                            <p:stCondLst>
                              <p:cond delay="0"/>
                            </p:stCondLst>
                            <p:childTnLst>
                              <p:par>
                                <p:cTn id="183" presetID="14" presetClass="entr" presetSubtype="10" fill="hold" grpId="0" nodeType="clickEffect">
                                  <p:stCondLst>
                                    <p:cond delay="0"/>
                                  </p:stCondLst>
                                  <p:childTnLst>
                                    <p:set>
                                      <p:cBhvr>
                                        <p:cTn id="184" dur="1" fill="hold">
                                          <p:stCondLst>
                                            <p:cond delay="0"/>
                                          </p:stCondLst>
                                        </p:cTn>
                                        <p:tgtEl>
                                          <p:spTgt spid="60"/>
                                        </p:tgtEl>
                                        <p:attrNameLst>
                                          <p:attrName>style.visibility</p:attrName>
                                        </p:attrNameLst>
                                      </p:cBhvr>
                                      <p:to>
                                        <p:strVal val="visible"/>
                                      </p:to>
                                    </p:set>
                                    <p:animEffect transition="in" filter="randombar(horizontal)">
                                      <p:cBhvr>
                                        <p:cTn id="185" dur="500"/>
                                        <p:tgtEl>
                                          <p:spTgt spid="60"/>
                                        </p:tgtEl>
                                      </p:cBhvr>
                                    </p:animEffect>
                                  </p:childTnLst>
                                </p:cTn>
                              </p:par>
                            </p:childTnLst>
                          </p:cTn>
                        </p:par>
                      </p:childTnLst>
                    </p:cTn>
                  </p:par>
                  <p:par>
                    <p:cTn id="186" fill="hold">
                      <p:stCondLst>
                        <p:cond delay="indefinite"/>
                      </p:stCondLst>
                      <p:childTnLst>
                        <p:par>
                          <p:cTn id="187" fill="hold">
                            <p:stCondLst>
                              <p:cond delay="0"/>
                            </p:stCondLst>
                            <p:childTnLst>
                              <p:par>
                                <p:cTn id="188" presetID="22" presetClass="entr" presetSubtype="1" fill="hold" grpId="0" nodeType="clickEffect">
                                  <p:stCondLst>
                                    <p:cond delay="0"/>
                                  </p:stCondLst>
                                  <p:childTnLst>
                                    <p:set>
                                      <p:cBhvr>
                                        <p:cTn id="189" dur="1" fill="hold">
                                          <p:stCondLst>
                                            <p:cond delay="0"/>
                                          </p:stCondLst>
                                        </p:cTn>
                                        <p:tgtEl>
                                          <p:spTgt spid="72"/>
                                        </p:tgtEl>
                                        <p:attrNameLst>
                                          <p:attrName>style.visibility</p:attrName>
                                        </p:attrNameLst>
                                      </p:cBhvr>
                                      <p:to>
                                        <p:strVal val="visible"/>
                                      </p:to>
                                    </p:set>
                                    <p:animEffect transition="in" filter="wipe(up)">
                                      <p:cBhvr>
                                        <p:cTn id="190" dur="500"/>
                                        <p:tgtEl>
                                          <p:spTgt spid="72"/>
                                        </p:tgtEl>
                                      </p:cBhvr>
                                    </p:animEffect>
                                  </p:childTnLst>
                                </p:cTn>
                              </p:par>
                            </p:childTnLst>
                          </p:cTn>
                        </p:par>
                        <p:par>
                          <p:cTn id="191" fill="hold">
                            <p:stCondLst>
                              <p:cond delay="500"/>
                            </p:stCondLst>
                            <p:childTnLst>
                              <p:par>
                                <p:cTn id="192" presetID="22" presetClass="entr" presetSubtype="8" fill="hold" nodeType="afterEffect">
                                  <p:stCondLst>
                                    <p:cond delay="0"/>
                                  </p:stCondLst>
                                  <p:childTnLst>
                                    <p:set>
                                      <p:cBhvr>
                                        <p:cTn id="193" dur="1" fill="hold">
                                          <p:stCondLst>
                                            <p:cond delay="0"/>
                                          </p:stCondLst>
                                        </p:cTn>
                                        <p:tgtEl>
                                          <p:spTgt spid="122"/>
                                        </p:tgtEl>
                                        <p:attrNameLst>
                                          <p:attrName>style.visibility</p:attrName>
                                        </p:attrNameLst>
                                      </p:cBhvr>
                                      <p:to>
                                        <p:strVal val="visible"/>
                                      </p:to>
                                    </p:set>
                                    <p:animEffect transition="in" filter="wipe(left)">
                                      <p:cBhvr>
                                        <p:cTn id="194" dur="500"/>
                                        <p:tgtEl>
                                          <p:spTgt spid="122"/>
                                        </p:tgtEl>
                                      </p:cBhvr>
                                    </p:animEffect>
                                  </p:childTnLst>
                                </p:cTn>
                              </p:par>
                            </p:childTnLst>
                          </p:cTn>
                        </p:par>
                        <p:par>
                          <p:cTn id="195" fill="hold">
                            <p:stCondLst>
                              <p:cond delay="1000"/>
                            </p:stCondLst>
                            <p:childTnLst>
                              <p:par>
                                <p:cTn id="196" presetID="22" presetClass="entr" presetSubtype="8" fill="hold" grpId="0" nodeType="afterEffect">
                                  <p:stCondLst>
                                    <p:cond delay="0"/>
                                  </p:stCondLst>
                                  <p:childTnLst>
                                    <p:set>
                                      <p:cBhvr>
                                        <p:cTn id="197" dur="1" fill="hold">
                                          <p:stCondLst>
                                            <p:cond delay="0"/>
                                          </p:stCondLst>
                                        </p:cTn>
                                        <p:tgtEl>
                                          <p:spTgt spid="73"/>
                                        </p:tgtEl>
                                        <p:attrNameLst>
                                          <p:attrName>style.visibility</p:attrName>
                                        </p:attrNameLst>
                                      </p:cBhvr>
                                      <p:to>
                                        <p:strVal val="visible"/>
                                      </p:to>
                                    </p:set>
                                    <p:animEffect transition="in" filter="wipe(left)">
                                      <p:cBhvr>
                                        <p:cTn id="198" dur="500"/>
                                        <p:tgtEl>
                                          <p:spTgt spid="73"/>
                                        </p:tgtEl>
                                      </p:cBhvr>
                                    </p:animEffect>
                                  </p:childTnLst>
                                </p:cTn>
                              </p:par>
                              <p:par>
                                <p:cTn id="199" presetID="22" presetClass="entr" presetSubtype="8" fill="hold" grpId="0" nodeType="withEffect">
                                  <p:stCondLst>
                                    <p:cond delay="0"/>
                                  </p:stCondLst>
                                  <p:childTnLst>
                                    <p:set>
                                      <p:cBhvr>
                                        <p:cTn id="200" dur="1" fill="hold">
                                          <p:stCondLst>
                                            <p:cond delay="0"/>
                                          </p:stCondLst>
                                        </p:cTn>
                                        <p:tgtEl>
                                          <p:spTgt spid="74"/>
                                        </p:tgtEl>
                                        <p:attrNameLst>
                                          <p:attrName>style.visibility</p:attrName>
                                        </p:attrNameLst>
                                      </p:cBhvr>
                                      <p:to>
                                        <p:strVal val="visible"/>
                                      </p:to>
                                    </p:set>
                                    <p:animEffect transition="in" filter="wipe(left)">
                                      <p:cBhvr>
                                        <p:cTn id="201" dur="500"/>
                                        <p:tgtEl>
                                          <p:spTgt spid="74"/>
                                        </p:tgtEl>
                                      </p:cBhvr>
                                    </p:animEffect>
                                  </p:childTnLst>
                                </p:cTn>
                              </p:par>
                              <p:par>
                                <p:cTn id="202" presetID="22" presetClass="entr" presetSubtype="8" fill="hold" grpId="0" nodeType="withEffect">
                                  <p:stCondLst>
                                    <p:cond delay="0"/>
                                  </p:stCondLst>
                                  <p:childTnLst>
                                    <p:set>
                                      <p:cBhvr>
                                        <p:cTn id="203" dur="1" fill="hold">
                                          <p:stCondLst>
                                            <p:cond delay="0"/>
                                          </p:stCondLst>
                                        </p:cTn>
                                        <p:tgtEl>
                                          <p:spTgt spid="81"/>
                                        </p:tgtEl>
                                        <p:attrNameLst>
                                          <p:attrName>style.visibility</p:attrName>
                                        </p:attrNameLst>
                                      </p:cBhvr>
                                      <p:to>
                                        <p:strVal val="visible"/>
                                      </p:to>
                                    </p:set>
                                    <p:animEffect transition="in" filter="wipe(left)">
                                      <p:cBhvr>
                                        <p:cTn id="204" dur="500"/>
                                        <p:tgtEl>
                                          <p:spTgt spid="81"/>
                                        </p:tgtEl>
                                      </p:cBhvr>
                                    </p:animEffect>
                                  </p:childTnLst>
                                </p:cTn>
                              </p:par>
                              <p:par>
                                <p:cTn id="205" presetID="22" presetClass="entr" presetSubtype="8" fill="hold" grpId="0" nodeType="withEffect">
                                  <p:stCondLst>
                                    <p:cond delay="0"/>
                                  </p:stCondLst>
                                  <p:childTnLst>
                                    <p:set>
                                      <p:cBhvr>
                                        <p:cTn id="206" dur="1" fill="hold">
                                          <p:stCondLst>
                                            <p:cond delay="0"/>
                                          </p:stCondLst>
                                        </p:cTn>
                                        <p:tgtEl>
                                          <p:spTgt spid="85"/>
                                        </p:tgtEl>
                                        <p:attrNameLst>
                                          <p:attrName>style.visibility</p:attrName>
                                        </p:attrNameLst>
                                      </p:cBhvr>
                                      <p:to>
                                        <p:strVal val="visible"/>
                                      </p:to>
                                    </p:set>
                                    <p:animEffect transition="in" filter="wipe(left)">
                                      <p:cBhvr>
                                        <p:cTn id="207" dur="500"/>
                                        <p:tgtEl>
                                          <p:spTgt spid="85"/>
                                        </p:tgtEl>
                                      </p:cBhvr>
                                    </p:animEffect>
                                  </p:childTnLst>
                                </p:cTn>
                              </p:par>
                              <p:par>
                                <p:cTn id="208" presetID="22" presetClass="entr" presetSubtype="8" fill="hold" grpId="0" nodeType="withEffect">
                                  <p:stCondLst>
                                    <p:cond delay="0"/>
                                  </p:stCondLst>
                                  <p:childTnLst>
                                    <p:set>
                                      <p:cBhvr>
                                        <p:cTn id="209" dur="1" fill="hold">
                                          <p:stCondLst>
                                            <p:cond delay="0"/>
                                          </p:stCondLst>
                                        </p:cTn>
                                        <p:tgtEl>
                                          <p:spTgt spid="88"/>
                                        </p:tgtEl>
                                        <p:attrNameLst>
                                          <p:attrName>style.visibility</p:attrName>
                                        </p:attrNameLst>
                                      </p:cBhvr>
                                      <p:to>
                                        <p:strVal val="visible"/>
                                      </p:to>
                                    </p:set>
                                    <p:animEffect transition="in" filter="wipe(left)">
                                      <p:cBhvr>
                                        <p:cTn id="210" dur="500"/>
                                        <p:tgtEl>
                                          <p:spTgt spid="88"/>
                                        </p:tgtEl>
                                      </p:cBhvr>
                                    </p:animEffect>
                                  </p:childTnLst>
                                </p:cTn>
                              </p:par>
                              <p:par>
                                <p:cTn id="211" presetID="22" presetClass="entr" presetSubtype="8" fill="hold" grpId="0" nodeType="withEffect">
                                  <p:stCondLst>
                                    <p:cond delay="0"/>
                                  </p:stCondLst>
                                  <p:childTnLst>
                                    <p:set>
                                      <p:cBhvr>
                                        <p:cTn id="212" dur="1" fill="hold">
                                          <p:stCondLst>
                                            <p:cond delay="0"/>
                                          </p:stCondLst>
                                        </p:cTn>
                                        <p:tgtEl>
                                          <p:spTgt spid="90"/>
                                        </p:tgtEl>
                                        <p:attrNameLst>
                                          <p:attrName>style.visibility</p:attrName>
                                        </p:attrNameLst>
                                      </p:cBhvr>
                                      <p:to>
                                        <p:strVal val="visible"/>
                                      </p:to>
                                    </p:set>
                                    <p:animEffect transition="in" filter="wipe(left)">
                                      <p:cBhvr>
                                        <p:cTn id="213" dur="500"/>
                                        <p:tgtEl>
                                          <p:spTgt spid="90"/>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8" fill="hold" grpId="0" nodeType="clickEffect">
                                  <p:stCondLst>
                                    <p:cond delay="0"/>
                                  </p:stCondLst>
                                  <p:childTnLst>
                                    <p:set>
                                      <p:cBhvr>
                                        <p:cTn id="217" dur="1" fill="hold">
                                          <p:stCondLst>
                                            <p:cond delay="0"/>
                                          </p:stCondLst>
                                        </p:cTn>
                                        <p:tgtEl>
                                          <p:spTgt spid="75"/>
                                        </p:tgtEl>
                                        <p:attrNameLst>
                                          <p:attrName>style.visibility</p:attrName>
                                        </p:attrNameLst>
                                      </p:cBhvr>
                                      <p:to>
                                        <p:strVal val="visible"/>
                                      </p:to>
                                    </p:set>
                                    <p:animEffect transition="in" filter="wipe(left)">
                                      <p:cBhvr>
                                        <p:cTn id="218" dur="500"/>
                                        <p:tgtEl>
                                          <p:spTgt spid="75"/>
                                        </p:tgtEl>
                                      </p:cBhvr>
                                    </p:animEffect>
                                  </p:childTnLst>
                                </p:cTn>
                              </p:par>
                            </p:childTnLst>
                          </p:cTn>
                        </p:par>
                      </p:childTnLst>
                    </p:cTn>
                  </p:par>
                  <p:par>
                    <p:cTn id="219" fill="hold">
                      <p:stCondLst>
                        <p:cond delay="indefinite"/>
                      </p:stCondLst>
                      <p:childTnLst>
                        <p:par>
                          <p:cTn id="220" fill="hold">
                            <p:stCondLst>
                              <p:cond delay="0"/>
                            </p:stCondLst>
                            <p:childTnLst>
                              <p:par>
                                <p:cTn id="221" presetID="22" presetClass="entr" presetSubtype="8" fill="hold" grpId="0" nodeType="clickEffect">
                                  <p:stCondLst>
                                    <p:cond delay="0"/>
                                  </p:stCondLst>
                                  <p:childTnLst>
                                    <p:set>
                                      <p:cBhvr>
                                        <p:cTn id="222" dur="1" fill="hold">
                                          <p:stCondLst>
                                            <p:cond delay="0"/>
                                          </p:stCondLst>
                                        </p:cTn>
                                        <p:tgtEl>
                                          <p:spTgt spid="76"/>
                                        </p:tgtEl>
                                        <p:attrNameLst>
                                          <p:attrName>style.visibility</p:attrName>
                                        </p:attrNameLst>
                                      </p:cBhvr>
                                      <p:to>
                                        <p:strVal val="visible"/>
                                      </p:to>
                                    </p:set>
                                    <p:animEffect transition="in" filter="wipe(left)">
                                      <p:cBhvr>
                                        <p:cTn id="223" dur="500"/>
                                        <p:tgtEl>
                                          <p:spTgt spid="76"/>
                                        </p:tgtEl>
                                      </p:cBhvr>
                                    </p:animEffect>
                                  </p:childTnLst>
                                </p:cTn>
                              </p:par>
                            </p:childTnLst>
                          </p:cTn>
                        </p:par>
                      </p:childTnLst>
                    </p:cTn>
                  </p:par>
                  <p:par>
                    <p:cTn id="224" fill="hold">
                      <p:stCondLst>
                        <p:cond delay="indefinite"/>
                      </p:stCondLst>
                      <p:childTnLst>
                        <p:par>
                          <p:cTn id="225" fill="hold">
                            <p:stCondLst>
                              <p:cond delay="0"/>
                            </p:stCondLst>
                            <p:childTnLst>
                              <p:par>
                                <p:cTn id="226" presetID="22" presetClass="entr" presetSubtype="8" fill="hold" grpId="0" nodeType="clickEffect">
                                  <p:stCondLst>
                                    <p:cond delay="0"/>
                                  </p:stCondLst>
                                  <p:childTnLst>
                                    <p:set>
                                      <p:cBhvr>
                                        <p:cTn id="227" dur="1" fill="hold">
                                          <p:stCondLst>
                                            <p:cond delay="0"/>
                                          </p:stCondLst>
                                        </p:cTn>
                                        <p:tgtEl>
                                          <p:spTgt spid="80"/>
                                        </p:tgtEl>
                                        <p:attrNameLst>
                                          <p:attrName>style.visibility</p:attrName>
                                        </p:attrNameLst>
                                      </p:cBhvr>
                                      <p:to>
                                        <p:strVal val="visible"/>
                                      </p:to>
                                    </p:set>
                                    <p:animEffect transition="in" filter="wipe(left)">
                                      <p:cBhvr>
                                        <p:cTn id="228" dur="500"/>
                                        <p:tgtEl>
                                          <p:spTgt spid="80"/>
                                        </p:tgtEl>
                                      </p:cBhvr>
                                    </p:animEffect>
                                  </p:childTnLst>
                                </p:cTn>
                              </p:par>
                            </p:childTnLst>
                          </p:cTn>
                        </p:par>
                      </p:childTnLst>
                    </p:cTn>
                  </p:par>
                  <p:par>
                    <p:cTn id="229" fill="hold">
                      <p:stCondLst>
                        <p:cond delay="indefinite"/>
                      </p:stCondLst>
                      <p:childTnLst>
                        <p:par>
                          <p:cTn id="230" fill="hold">
                            <p:stCondLst>
                              <p:cond delay="0"/>
                            </p:stCondLst>
                            <p:childTnLst>
                              <p:par>
                                <p:cTn id="231" presetID="22" presetClass="entr" presetSubtype="8" fill="hold" grpId="0" nodeType="clickEffect">
                                  <p:stCondLst>
                                    <p:cond delay="0"/>
                                  </p:stCondLst>
                                  <p:childTnLst>
                                    <p:set>
                                      <p:cBhvr>
                                        <p:cTn id="232" dur="1" fill="hold">
                                          <p:stCondLst>
                                            <p:cond delay="0"/>
                                          </p:stCondLst>
                                        </p:cTn>
                                        <p:tgtEl>
                                          <p:spTgt spid="83"/>
                                        </p:tgtEl>
                                        <p:attrNameLst>
                                          <p:attrName>style.visibility</p:attrName>
                                        </p:attrNameLst>
                                      </p:cBhvr>
                                      <p:to>
                                        <p:strVal val="visible"/>
                                      </p:to>
                                    </p:set>
                                    <p:animEffect transition="in" filter="wipe(left)">
                                      <p:cBhvr>
                                        <p:cTn id="233" dur="500"/>
                                        <p:tgtEl>
                                          <p:spTgt spid="83"/>
                                        </p:tgtEl>
                                      </p:cBhvr>
                                    </p:animEffect>
                                  </p:childTnLst>
                                </p:cTn>
                              </p:par>
                            </p:childTnLst>
                          </p:cTn>
                        </p:par>
                      </p:childTnLst>
                    </p:cTn>
                  </p:par>
                  <p:par>
                    <p:cTn id="234" fill="hold">
                      <p:stCondLst>
                        <p:cond delay="indefinite"/>
                      </p:stCondLst>
                      <p:childTnLst>
                        <p:par>
                          <p:cTn id="235" fill="hold">
                            <p:stCondLst>
                              <p:cond delay="0"/>
                            </p:stCondLst>
                            <p:childTnLst>
                              <p:par>
                                <p:cTn id="236" presetID="22" presetClass="entr" presetSubtype="8" fill="hold" nodeType="clickEffect">
                                  <p:stCondLst>
                                    <p:cond delay="0"/>
                                  </p:stCondLst>
                                  <p:childTnLst>
                                    <p:set>
                                      <p:cBhvr>
                                        <p:cTn id="237" dur="1" fill="hold">
                                          <p:stCondLst>
                                            <p:cond delay="0"/>
                                          </p:stCondLst>
                                        </p:cTn>
                                        <p:tgtEl>
                                          <p:spTgt spid="116"/>
                                        </p:tgtEl>
                                        <p:attrNameLst>
                                          <p:attrName>style.visibility</p:attrName>
                                        </p:attrNameLst>
                                      </p:cBhvr>
                                      <p:to>
                                        <p:strVal val="visible"/>
                                      </p:to>
                                    </p:set>
                                    <p:animEffect transition="in" filter="wipe(left)">
                                      <p:cBhvr>
                                        <p:cTn id="238" dur="500"/>
                                        <p:tgtEl>
                                          <p:spTgt spid="116"/>
                                        </p:tgtEl>
                                      </p:cBhvr>
                                    </p:animEffect>
                                  </p:childTnLst>
                                </p:cTn>
                              </p:par>
                            </p:childTnLst>
                          </p:cTn>
                        </p:par>
                      </p:childTnLst>
                    </p:cTn>
                  </p:par>
                  <p:par>
                    <p:cTn id="239" fill="hold">
                      <p:stCondLst>
                        <p:cond delay="indefinite"/>
                      </p:stCondLst>
                      <p:childTnLst>
                        <p:par>
                          <p:cTn id="240" fill="hold">
                            <p:stCondLst>
                              <p:cond delay="0"/>
                            </p:stCondLst>
                            <p:childTnLst>
                              <p:par>
                                <p:cTn id="241" presetID="22" presetClass="entr" presetSubtype="8" fill="hold" grpId="0" nodeType="clickEffect">
                                  <p:stCondLst>
                                    <p:cond delay="0"/>
                                  </p:stCondLst>
                                  <p:childTnLst>
                                    <p:set>
                                      <p:cBhvr>
                                        <p:cTn id="242" dur="1" fill="hold">
                                          <p:stCondLst>
                                            <p:cond delay="0"/>
                                          </p:stCondLst>
                                        </p:cTn>
                                        <p:tgtEl>
                                          <p:spTgt spid="87"/>
                                        </p:tgtEl>
                                        <p:attrNameLst>
                                          <p:attrName>style.visibility</p:attrName>
                                        </p:attrNameLst>
                                      </p:cBhvr>
                                      <p:to>
                                        <p:strVal val="visible"/>
                                      </p:to>
                                    </p:set>
                                    <p:animEffect transition="in" filter="wipe(left)">
                                      <p:cBhvr>
                                        <p:cTn id="243" dur="500"/>
                                        <p:tgtEl>
                                          <p:spTgt spid="87"/>
                                        </p:tgtEl>
                                      </p:cBhvr>
                                    </p:animEffect>
                                  </p:childTnLst>
                                </p:cTn>
                              </p:par>
                            </p:childTnLst>
                          </p:cTn>
                        </p:par>
                      </p:childTnLst>
                    </p:cTn>
                  </p:par>
                  <p:par>
                    <p:cTn id="244" fill="hold">
                      <p:stCondLst>
                        <p:cond delay="indefinite"/>
                      </p:stCondLst>
                      <p:childTnLst>
                        <p:par>
                          <p:cTn id="245" fill="hold">
                            <p:stCondLst>
                              <p:cond delay="0"/>
                            </p:stCondLst>
                            <p:childTnLst>
                              <p:par>
                                <p:cTn id="246" presetID="22" presetClass="entr" presetSubtype="8" fill="hold" grpId="0" nodeType="clickEffect">
                                  <p:stCondLst>
                                    <p:cond delay="0"/>
                                  </p:stCondLst>
                                  <p:childTnLst>
                                    <p:set>
                                      <p:cBhvr>
                                        <p:cTn id="247" dur="1" fill="hold">
                                          <p:stCondLst>
                                            <p:cond delay="0"/>
                                          </p:stCondLst>
                                        </p:cTn>
                                        <p:tgtEl>
                                          <p:spTgt spid="89"/>
                                        </p:tgtEl>
                                        <p:attrNameLst>
                                          <p:attrName>style.visibility</p:attrName>
                                        </p:attrNameLst>
                                      </p:cBhvr>
                                      <p:to>
                                        <p:strVal val="visible"/>
                                      </p:to>
                                    </p:set>
                                    <p:animEffect transition="in" filter="wipe(left)">
                                      <p:cBhvr>
                                        <p:cTn id="248" dur="500"/>
                                        <p:tgtEl>
                                          <p:spTgt spid="89"/>
                                        </p:tgtEl>
                                      </p:cBhvr>
                                    </p:animEffect>
                                  </p:childTnLst>
                                </p:cTn>
                              </p:par>
                            </p:childTnLst>
                          </p:cTn>
                        </p:par>
                      </p:childTnLst>
                    </p:cTn>
                  </p:par>
                  <p:par>
                    <p:cTn id="249" fill="hold">
                      <p:stCondLst>
                        <p:cond delay="indefinite"/>
                      </p:stCondLst>
                      <p:childTnLst>
                        <p:par>
                          <p:cTn id="250" fill="hold">
                            <p:stCondLst>
                              <p:cond delay="0"/>
                            </p:stCondLst>
                            <p:childTnLst>
                              <p:par>
                                <p:cTn id="251" presetID="22" presetClass="entr" presetSubtype="8" fill="hold" nodeType="clickEffect">
                                  <p:stCondLst>
                                    <p:cond delay="0"/>
                                  </p:stCondLst>
                                  <p:childTnLst>
                                    <p:set>
                                      <p:cBhvr>
                                        <p:cTn id="252" dur="1" fill="hold">
                                          <p:stCondLst>
                                            <p:cond delay="0"/>
                                          </p:stCondLst>
                                        </p:cTn>
                                        <p:tgtEl>
                                          <p:spTgt spid="130"/>
                                        </p:tgtEl>
                                        <p:attrNameLst>
                                          <p:attrName>style.visibility</p:attrName>
                                        </p:attrNameLst>
                                      </p:cBhvr>
                                      <p:to>
                                        <p:strVal val="visible"/>
                                      </p:to>
                                    </p:set>
                                    <p:animEffect transition="in" filter="wipe(left)">
                                      <p:cBhvr>
                                        <p:cTn id="253" dur="500"/>
                                        <p:tgtEl>
                                          <p:spTgt spid="130"/>
                                        </p:tgtEl>
                                      </p:cBhvr>
                                    </p:animEffect>
                                  </p:childTnLst>
                                </p:cTn>
                              </p:par>
                            </p:childTnLst>
                          </p:cTn>
                        </p:par>
                      </p:childTnLst>
                    </p:cTn>
                  </p:par>
                  <p:par>
                    <p:cTn id="254" fill="hold">
                      <p:stCondLst>
                        <p:cond delay="indefinite"/>
                      </p:stCondLst>
                      <p:childTnLst>
                        <p:par>
                          <p:cTn id="255" fill="hold">
                            <p:stCondLst>
                              <p:cond delay="0"/>
                            </p:stCondLst>
                            <p:childTnLst>
                              <p:par>
                                <p:cTn id="256" presetID="22" presetClass="entr" presetSubtype="8" fill="hold" nodeType="clickEffect">
                                  <p:stCondLst>
                                    <p:cond delay="0"/>
                                  </p:stCondLst>
                                  <p:childTnLst>
                                    <p:set>
                                      <p:cBhvr>
                                        <p:cTn id="257" dur="1" fill="hold">
                                          <p:stCondLst>
                                            <p:cond delay="0"/>
                                          </p:stCondLst>
                                        </p:cTn>
                                        <p:tgtEl>
                                          <p:spTgt spid="129"/>
                                        </p:tgtEl>
                                        <p:attrNameLst>
                                          <p:attrName>style.visibility</p:attrName>
                                        </p:attrNameLst>
                                      </p:cBhvr>
                                      <p:to>
                                        <p:strVal val="visible"/>
                                      </p:to>
                                    </p:set>
                                    <p:animEffect transition="in" filter="wipe(left)">
                                      <p:cBhvr>
                                        <p:cTn id="258"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1" grpId="0"/>
      <p:bldP spid="13" grpId="0"/>
      <p:bldP spid="14" grpId="0"/>
      <p:bldP spid="17" grpId="0"/>
      <p:bldP spid="22" grpId="0"/>
      <p:bldP spid="23" grpId="0"/>
      <p:bldP spid="24" grpId="0"/>
      <p:bldP spid="25" grpId="0"/>
      <p:bldP spid="26" grpId="0"/>
      <p:bldP spid="27" grpId="0"/>
      <p:bldP spid="30" grpId="0"/>
      <p:bldP spid="34" grpId="0"/>
      <p:bldP spid="35" grpId="0"/>
      <p:bldP spid="43" grpId="0" animBg="1"/>
      <p:bldP spid="47" grpId="0"/>
      <p:bldP spid="50" grpId="0"/>
      <p:bldP spid="57" grpId="0"/>
      <p:bldP spid="58" grpId="0"/>
      <p:bldP spid="59" grpId="0"/>
      <p:bldP spid="60" grpId="0"/>
      <p:bldP spid="72" grpId="0" animBg="1"/>
      <p:bldP spid="73" grpId="0"/>
      <p:bldP spid="74" grpId="0"/>
      <p:bldP spid="75" grpId="0"/>
      <p:bldP spid="76" grpId="0"/>
      <p:bldP spid="80" grpId="0"/>
      <p:bldP spid="81" grpId="0"/>
      <p:bldP spid="83" grpId="0" animBg="1"/>
      <p:bldP spid="85" grpId="0"/>
      <p:bldP spid="87" grpId="0"/>
      <p:bldP spid="88" grpId="0"/>
      <p:bldP spid="89" grpId="0"/>
      <p:bldP spid="90" grpId="0"/>
      <p:bldP spid="10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04450" y="807994"/>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拜占庭帝国 </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东罗马帝国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679450" y="245110"/>
            <a:ext cx="438150" cy="63842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5" name="矩形 4"/>
          <p:cNvSpPr/>
          <p:nvPr/>
        </p:nvSpPr>
        <p:spPr>
          <a:xfrm>
            <a:off x="1364615" y="245110"/>
            <a:ext cx="543369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背景：西罗马帝国分裂于公元</a:t>
            </a:r>
            <a:r>
              <a:rPr lang="en-US" altLang="zh-CN" sz="2300" b="1" dirty="0">
                <a:solidFill>
                  <a:srgbClr val="032AF3"/>
                </a:solidFill>
                <a:latin typeface="宋体" panose="02010600030101010101" pitchFamily="2" charset="-122"/>
                <a:ea typeface="宋体" panose="02010600030101010101" pitchFamily="2" charset="-122"/>
              </a:rPr>
              <a:t>395</a:t>
            </a:r>
            <a:r>
              <a:rPr lang="zh-CN" altLang="en-US" sz="2300" b="1" dirty="0">
                <a:solidFill>
                  <a:srgbClr val="032AF3"/>
                </a:solidFill>
                <a:latin typeface="宋体" panose="02010600030101010101" pitchFamily="2" charset="-122"/>
                <a:ea typeface="宋体" panose="02010600030101010101" pitchFamily="2" charset="-122"/>
              </a:rPr>
              <a:t>年</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 name="矩形 1"/>
          <p:cNvSpPr/>
          <p:nvPr/>
        </p:nvSpPr>
        <p:spPr>
          <a:xfrm>
            <a:off x="1391285" y="807720"/>
            <a:ext cx="615886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黄金时期：公元</a:t>
            </a:r>
            <a:r>
              <a:rPr lang="en-US" altLang="zh-CN" sz="2300" b="1" dirty="0">
                <a:solidFill>
                  <a:srgbClr val="032AF3"/>
                </a:solidFill>
                <a:latin typeface="宋体" panose="02010600030101010101" pitchFamily="2" charset="-122"/>
                <a:ea typeface="宋体" panose="02010600030101010101" pitchFamily="2" charset="-122"/>
              </a:rPr>
              <a:t>475</a:t>
            </a:r>
            <a:r>
              <a:rPr lang="zh-CN" altLang="en-US" sz="2300" b="1" dirty="0">
                <a:solidFill>
                  <a:srgbClr val="032AF3"/>
                </a:solidFill>
                <a:latin typeface="宋体" panose="02010600030101010101" pitchFamily="2" charset="-122"/>
                <a:ea typeface="宋体" panose="02010600030101010101" pitchFamily="2" charset="-122"/>
              </a:rPr>
              <a:t>年查士丁尼一世继位</a:t>
            </a:r>
            <a:endParaRPr lang="zh-CN" altLang="en-US" sz="2300" b="1" dirty="0">
              <a:solidFill>
                <a:srgbClr val="032AF3"/>
              </a:solidFill>
              <a:latin typeface="宋体" panose="02010600030101010101" pitchFamily="2" charset="-122"/>
              <a:ea typeface="宋体" panose="02010600030101010101" pitchFamily="2" charset="-122"/>
            </a:endParaRPr>
          </a:p>
        </p:txBody>
      </p:sp>
      <p:graphicFrame>
        <p:nvGraphicFramePr>
          <p:cNvPr id="13" name="表格 36"/>
          <p:cNvGraphicFramePr>
            <a:graphicFrameLocks noGrp="1"/>
          </p:cNvGraphicFramePr>
          <p:nvPr>
            <p:custDataLst>
              <p:tags r:id="rId1"/>
            </p:custDataLst>
          </p:nvPr>
        </p:nvGraphicFramePr>
        <p:xfrm>
          <a:off x="2650490" y="1749425"/>
          <a:ext cx="8959215" cy="2832735"/>
        </p:xfrm>
        <a:graphic>
          <a:graphicData uri="http://schemas.openxmlformats.org/drawingml/2006/table">
            <a:tbl>
              <a:tblPr firstRow="1" bandRow="1">
                <a:tableStyleId>{00A15C55-8517-42AA-B614-E9B94910E393}</a:tableStyleId>
              </a:tblPr>
              <a:tblGrid>
                <a:gridCol w="602615"/>
                <a:gridCol w="2356485"/>
                <a:gridCol w="6000115"/>
              </a:tblGrid>
              <a:tr h="484505">
                <a:tc rowSpan="5">
                  <a:txBody>
                    <a:bodyPr/>
                    <a:p>
                      <a:pPr algn="ctr"/>
                      <a:endParaRPr lang="zh-CN" altLang="en-US" sz="2400" dirty="0">
                        <a:latin typeface="华文中宋" panose="02010600040101010101" pitchFamily="2" charset="-122"/>
                        <a:ea typeface="华文中宋" panose="02010600040101010101" pitchFamily="2" charset="-122"/>
                      </a:endParaRPr>
                    </a:p>
                  </a:txBody>
                  <a:tcPr/>
                </a:tc>
                <a:tc>
                  <a:txBody>
                    <a:bodyPr/>
                    <a:p>
                      <a:pPr marL="0" lvl="0" indent="0" algn="ctr" eaLnBrk="1" hangingPunct="1">
                        <a:lnSpc>
                          <a:spcPct val="100000"/>
                        </a:lnSpc>
                        <a:spcBef>
                          <a:spcPct val="0"/>
                        </a:spcBef>
                        <a:buNone/>
                      </a:pPr>
                      <a:r>
                        <a:rPr lang="zh-CN" altLang="en-US" sz="2400" dirty="0"/>
                        <a:t>法典名称</a:t>
                      </a:r>
                      <a:endParaRPr lang="zh-CN" altLang="en-US" sz="2400" dirty="0">
                        <a:latin typeface="华文中宋" panose="02010600040101010101" pitchFamily="2" charset="-122"/>
                        <a:ea typeface="华文中宋" panose="02010600040101010101" pitchFamily="2" charset="-122"/>
                      </a:endParaRPr>
                    </a:p>
                  </a:txBody>
                  <a:tcPr anchor="ctr"/>
                </a:tc>
                <a:tc>
                  <a:txBody>
                    <a:bodyPr/>
                    <a:p>
                      <a:pPr algn="ctr"/>
                      <a:r>
                        <a:rPr lang="zh-CN" altLang="en-US" sz="2400" dirty="0"/>
                        <a:t>法典内容</a:t>
                      </a:r>
                      <a:endParaRPr lang="zh-CN" altLang="en-US" sz="2400" dirty="0">
                        <a:latin typeface="华文中宋" panose="02010600040101010101" pitchFamily="2" charset="-122"/>
                        <a:ea typeface="华文中宋" panose="02010600040101010101" pitchFamily="2" charset="-122"/>
                      </a:endParaRPr>
                    </a:p>
                  </a:txBody>
                  <a:tcPr/>
                </a:tc>
              </a:tr>
              <a:tr h="69786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buNone/>
                      </a:pPr>
                      <a:endParaRPr lang="zh-CN" altLang="en-US" sz="2400" dirty="0">
                        <a:solidFill>
                          <a:srgbClr val="FF0000"/>
                        </a:solidFill>
                        <a:latin typeface="华文中宋" panose="02010600040101010101" pitchFamily="2" charset="-122"/>
                        <a:ea typeface="华文中宋" panose="02010600040101010101" pitchFamily="2" charset="-122"/>
                      </a:endParaRPr>
                    </a:p>
                  </a:txBody>
                  <a:tcPr/>
                </a:tc>
              </a:tr>
              <a:tr h="65976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buNone/>
                      </a:pPr>
                      <a:endParaRPr lang="zh-CN" altLang="en-US" sz="2400" dirty="0">
                        <a:solidFill>
                          <a:srgbClr val="FF0000"/>
                        </a:solidFill>
                        <a:latin typeface="华文中宋" panose="02010600040101010101" pitchFamily="2" charset="-122"/>
                        <a:ea typeface="华文中宋" panose="02010600040101010101" pitchFamily="2" charset="-122"/>
                      </a:endParaRPr>
                    </a:p>
                  </a:txBody>
                  <a:tcPr/>
                </a:tc>
              </a:tr>
              <a:tr h="49466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endParaRPr sz="2400" dirty="0">
                        <a:latin typeface="华文中宋" panose="02010600040101010101" pitchFamily="2" charset="-122"/>
                        <a:ea typeface="华文中宋" panose="02010600040101010101" pitchFamily="2" charset="-122"/>
                      </a:endParaRPr>
                    </a:p>
                  </a:txBody>
                  <a:tcPr/>
                </a:tc>
              </a:tr>
              <a:tr h="49593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endParaRPr sz="2400" dirty="0">
                        <a:solidFill>
                          <a:srgbClr val="FF0000"/>
                        </a:solidFill>
                        <a:latin typeface="华文中宋" panose="02010600040101010101" pitchFamily="2" charset="-122"/>
                        <a:ea typeface="华文中宋" panose="02010600040101010101" pitchFamily="2" charset="-122"/>
                      </a:endParaRPr>
                    </a:p>
                  </a:txBody>
                  <a:tcPr/>
                </a:tc>
              </a:tr>
            </a:tbl>
          </a:graphicData>
        </a:graphic>
      </p:graphicFrame>
      <p:sp>
        <p:nvSpPr>
          <p:cNvPr id="34" name="文本框 33"/>
          <p:cNvSpPr txBox="1"/>
          <p:nvPr/>
        </p:nvSpPr>
        <p:spPr>
          <a:xfrm>
            <a:off x="2650490" y="1252855"/>
            <a:ext cx="490220" cy="3905885"/>
          </a:xfrm>
          <a:prstGeom prst="rect">
            <a:avLst/>
          </a:prstGeom>
          <a:noFill/>
        </p:spPr>
        <p:txBody>
          <a:bodyPr vert="eaVert" wrap="square" rtlCol="0" anchor="t">
            <a:spAutoFit/>
          </a:bodyPr>
          <a:p>
            <a:pPr algn="ctr">
              <a:lnSpc>
                <a:spcPts val="2400"/>
              </a:lnSpc>
            </a:pPr>
            <a:r>
              <a:rPr lang="en-US" altLang="zh-CN" sz="23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a:t>
            </a:r>
            <a:r>
              <a:rPr lang="zh-CN" altLang="en-US" sz="23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罗马民法大全</a:t>
            </a:r>
            <a:r>
              <a:rPr lang="en-US" altLang="zh-CN" sz="23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a:t>
            </a:r>
            <a:endParaRPr lang="zh-CN" altLang="en-US" sz="2300" dirty="0">
              <a:solidFill>
                <a:srgbClr val="FF0000"/>
              </a:solidFill>
              <a:effectLst>
                <a:outerShdw blurRad="38100" dist="38100" dir="2700000" algn="tl">
                  <a:srgbClr val="000000">
                    <a:alpha val="43137"/>
                  </a:srgbClr>
                </a:outerShdw>
              </a:effectLst>
            </a:endParaRPr>
          </a:p>
        </p:txBody>
      </p:sp>
      <p:sp>
        <p:nvSpPr>
          <p:cNvPr id="6" name="矩形 5"/>
          <p:cNvSpPr/>
          <p:nvPr/>
        </p:nvSpPr>
        <p:spPr>
          <a:xfrm>
            <a:off x="1364615" y="1304290"/>
            <a:ext cx="615886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拜占庭帝国时期法典名称：</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3" name="文本框 22"/>
          <p:cNvSpPr txBox="1"/>
          <p:nvPr/>
        </p:nvSpPr>
        <p:spPr>
          <a:xfrm>
            <a:off x="3140695" y="2403107"/>
            <a:ext cx="2659702" cy="461665"/>
          </a:xfrm>
          <a:prstGeom prst="rect">
            <a:avLst/>
          </a:prstGeom>
          <a:noFill/>
        </p:spPr>
        <p:txBody>
          <a:bodyPr wrap="none" rtlCol="0" anchor="t">
            <a:spAutoFit/>
          </a:bodyPr>
          <a:p>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《查士丁尼法典》</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5" name="文本框 24"/>
          <p:cNvSpPr txBox="1"/>
          <p:nvPr/>
        </p:nvSpPr>
        <p:spPr>
          <a:xfrm>
            <a:off x="3423382" y="2992769"/>
            <a:ext cx="2040944" cy="461665"/>
          </a:xfrm>
          <a:prstGeom prst="rect">
            <a:avLst/>
          </a:prstGeom>
          <a:noFill/>
        </p:spPr>
        <p:txBody>
          <a:bodyPr wrap="none" rtlCol="0" anchor="t">
            <a:spAutoFit/>
          </a:bodyPr>
          <a:p>
            <a:pPr algn="ctr"/>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《法学汇纂》</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7" name="文本框 6"/>
          <p:cNvSpPr txBox="1"/>
          <p:nvPr/>
        </p:nvSpPr>
        <p:spPr>
          <a:xfrm>
            <a:off x="3423553" y="3637774"/>
            <a:ext cx="2040944" cy="461665"/>
          </a:xfrm>
          <a:prstGeom prst="rect">
            <a:avLst/>
          </a:prstGeom>
          <a:noFill/>
        </p:spPr>
        <p:txBody>
          <a:bodyPr wrap="none" rtlCol="0" anchor="t">
            <a:spAutoFit/>
          </a:bodyPr>
          <a:p>
            <a:pPr algn="ctr"/>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《法理概要》</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9" name="文本框 28"/>
          <p:cNvSpPr txBox="1"/>
          <p:nvPr/>
        </p:nvSpPr>
        <p:spPr>
          <a:xfrm>
            <a:off x="3578230" y="4099619"/>
            <a:ext cx="1731564" cy="461665"/>
          </a:xfrm>
          <a:prstGeom prst="rect">
            <a:avLst/>
          </a:prstGeom>
          <a:noFill/>
        </p:spPr>
        <p:txBody>
          <a:bodyPr wrap="none" rtlCol="0" anchor="t">
            <a:spAutoFit/>
          </a:bodyPr>
          <a:p>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《新法典》</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0" name="文本框 29"/>
          <p:cNvSpPr txBox="1"/>
          <p:nvPr/>
        </p:nvSpPr>
        <p:spPr>
          <a:xfrm>
            <a:off x="5607669" y="2304460"/>
            <a:ext cx="6001727" cy="461665"/>
          </a:xfrm>
          <a:prstGeom prst="rect">
            <a:avLst/>
          </a:prstGeom>
          <a:noFill/>
        </p:spPr>
        <p:txBody>
          <a:bodyPr wrap="square" rtlCol="0" anchor="t">
            <a:spAutoFit/>
          </a:bodyPr>
          <a:p>
            <a:pPr algn="l"/>
            <a:r>
              <a:rPr lang="zh-CN" altLang="en-US" sz="2400" dirty="0">
                <a:solidFill>
                  <a:schemeClr val="dk1"/>
                </a:solidFill>
                <a:latin typeface="华文新魏" panose="02010800040101010101" charset="-122"/>
                <a:ea typeface="华文新魏" panose="02010800040101010101" charset="-122"/>
                <a:sym typeface="+mn-ea"/>
              </a:rPr>
              <a:t>2世纪初以来历任</a:t>
            </a:r>
            <a:r>
              <a:rPr lang="zh-CN" altLang="en-US" sz="2400" dirty="0">
                <a:solidFill>
                  <a:srgbClr val="FF0000"/>
                </a:solidFill>
                <a:latin typeface="华文新魏" panose="02010800040101010101" charset="-122"/>
                <a:ea typeface="华文新魏" panose="02010800040101010101" charset="-122"/>
                <a:sym typeface="+mn-ea"/>
              </a:rPr>
              <a:t>罗马皇帝</a:t>
            </a:r>
            <a:r>
              <a:rPr lang="zh-CN" altLang="en-US" sz="2400" dirty="0">
                <a:solidFill>
                  <a:schemeClr val="dk1"/>
                </a:solidFill>
                <a:latin typeface="华文新魏" panose="02010800040101010101" charset="-122"/>
                <a:ea typeface="华文新魏" panose="02010800040101010101" charset="-122"/>
                <a:sym typeface="+mn-ea"/>
              </a:rPr>
              <a:t>颁布的</a:t>
            </a:r>
            <a:r>
              <a:rPr lang="zh-CN" altLang="en-US" sz="2400" dirty="0">
                <a:solidFill>
                  <a:srgbClr val="FF0000"/>
                </a:solidFill>
                <a:latin typeface="华文新魏" panose="02010800040101010101" charset="-122"/>
                <a:ea typeface="华文新魏" panose="02010800040101010101" charset="-122"/>
                <a:sym typeface="+mn-ea"/>
              </a:rPr>
              <a:t>法令汇编</a:t>
            </a:r>
            <a:endParaRPr lang="zh-CN" altLang="en-US" dirty="0">
              <a:latin typeface="华文新魏" panose="02010800040101010101" charset="-122"/>
              <a:ea typeface="华文新魏" panose="02010800040101010101" charset="-122"/>
            </a:endParaRPr>
          </a:p>
        </p:txBody>
      </p:sp>
      <p:sp>
        <p:nvSpPr>
          <p:cNvPr id="31" name="文本框 30"/>
          <p:cNvSpPr txBox="1"/>
          <p:nvPr/>
        </p:nvSpPr>
        <p:spPr>
          <a:xfrm>
            <a:off x="5600650" y="2935128"/>
            <a:ext cx="6015915" cy="461665"/>
          </a:xfrm>
          <a:prstGeom prst="rect">
            <a:avLst/>
          </a:prstGeom>
          <a:noFill/>
        </p:spPr>
        <p:txBody>
          <a:bodyPr wrap="square" rtlCol="0" anchor="t">
            <a:spAutoFit/>
          </a:bodyPr>
          <a:p>
            <a:pPr algn="l"/>
            <a:r>
              <a:rPr lang="zh-CN" altLang="en-US" sz="2400" dirty="0">
                <a:solidFill>
                  <a:schemeClr val="dk1"/>
                </a:solidFill>
                <a:latin typeface="华文新魏" panose="02010800040101010101" charset="-122"/>
                <a:ea typeface="华文新魏" panose="02010800040101010101" charset="-122"/>
                <a:sym typeface="+mn-ea"/>
              </a:rPr>
              <a:t>历代罗马</a:t>
            </a:r>
            <a:r>
              <a:rPr lang="zh-CN" altLang="en-US" sz="2400" dirty="0">
                <a:solidFill>
                  <a:srgbClr val="FF0000"/>
                </a:solidFill>
                <a:latin typeface="华文新魏" panose="02010800040101010101" charset="-122"/>
                <a:ea typeface="华文新魏" panose="02010800040101010101" charset="-122"/>
                <a:sym typeface="+mn-ea"/>
              </a:rPr>
              <a:t>法学家</a:t>
            </a:r>
            <a:r>
              <a:rPr lang="zh-CN" altLang="en-US" sz="2400" dirty="0">
                <a:solidFill>
                  <a:schemeClr val="dk1"/>
                </a:solidFill>
                <a:latin typeface="华文新魏" panose="02010800040101010101" charset="-122"/>
                <a:ea typeface="华文新魏" panose="02010800040101010101" charset="-122"/>
                <a:sym typeface="+mn-ea"/>
              </a:rPr>
              <a:t>有关法律问题的</a:t>
            </a:r>
            <a:r>
              <a:rPr lang="zh-CN" altLang="en-US" sz="2400" dirty="0">
                <a:solidFill>
                  <a:srgbClr val="FF0000"/>
                </a:solidFill>
                <a:latin typeface="华文新魏" panose="02010800040101010101" charset="-122"/>
                <a:ea typeface="华文新魏" panose="02010800040101010101" charset="-122"/>
                <a:sym typeface="+mn-ea"/>
              </a:rPr>
              <a:t>论文和著作</a:t>
            </a:r>
            <a:endParaRPr lang="zh-CN" altLang="en-US" dirty="0">
              <a:latin typeface="华文新魏" panose="02010800040101010101" charset="-122"/>
              <a:ea typeface="华文新魏" panose="02010800040101010101" charset="-122"/>
            </a:endParaRPr>
          </a:p>
        </p:txBody>
      </p:sp>
      <p:sp>
        <p:nvSpPr>
          <p:cNvPr id="32" name="文本框 31"/>
          <p:cNvSpPr txBox="1"/>
          <p:nvPr/>
        </p:nvSpPr>
        <p:spPr>
          <a:xfrm>
            <a:off x="6081780" y="3638064"/>
            <a:ext cx="2621280" cy="460375"/>
          </a:xfrm>
          <a:prstGeom prst="rect">
            <a:avLst/>
          </a:prstGeom>
          <a:noFill/>
        </p:spPr>
        <p:txBody>
          <a:bodyPr wrap="none" rtlCol="0" anchor="t">
            <a:spAutoFit/>
          </a:bodyPr>
          <a:p>
            <a:pPr algn="l"/>
            <a:r>
              <a:rPr sz="2400" dirty="0">
                <a:solidFill>
                  <a:srgbClr val="FF0000"/>
                </a:solidFill>
                <a:latin typeface="华文新魏" panose="02010800040101010101" charset="-122"/>
                <a:ea typeface="华文新魏" panose="02010800040101010101" charset="-122"/>
                <a:sym typeface="+mn-ea"/>
              </a:rPr>
              <a:t>指导学习</a:t>
            </a:r>
            <a:r>
              <a:rPr sz="2400" dirty="0">
                <a:solidFill>
                  <a:schemeClr val="dk1"/>
                </a:solidFill>
                <a:latin typeface="华文新魏" panose="02010800040101010101" charset="-122"/>
                <a:ea typeface="华文新魏" panose="02010800040101010101" charset="-122"/>
                <a:sym typeface="+mn-ea"/>
              </a:rPr>
              <a:t>法律文献</a:t>
            </a:r>
            <a:endParaRPr lang="zh-CN" altLang="en-US" dirty="0">
              <a:latin typeface="华文新魏" panose="02010800040101010101" charset="-122"/>
              <a:ea typeface="华文新魏" panose="02010800040101010101" charset="-122"/>
            </a:endParaRPr>
          </a:p>
        </p:txBody>
      </p:sp>
      <p:sp>
        <p:nvSpPr>
          <p:cNvPr id="33" name="文本框 32"/>
          <p:cNvSpPr txBox="1"/>
          <p:nvPr/>
        </p:nvSpPr>
        <p:spPr>
          <a:xfrm>
            <a:off x="6082125" y="4121934"/>
            <a:ext cx="3535680" cy="460375"/>
          </a:xfrm>
          <a:prstGeom prst="rect">
            <a:avLst/>
          </a:prstGeom>
          <a:noFill/>
        </p:spPr>
        <p:txBody>
          <a:bodyPr wrap="none" rtlCol="0" anchor="t">
            <a:spAutoFit/>
          </a:bodyPr>
          <a:p>
            <a:pPr algn="l"/>
            <a:r>
              <a:rPr sz="2400" dirty="0">
                <a:solidFill>
                  <a:srgbClr val="FF0000"/>
                </a:solidFill>
                <a:latin typeface="华文新魏" panose="02010800040101010101" charset="-122"/>
                <a:ea typeface="华文新魏" panose="02010800040101010101" charset="-122"/>
                <a:sym typeface="+mn-ea"/>
              </a:rPr>
              <a:t>查士丁尼执政时期的法令</a:t>
            </a:r>
            <a:endParaRPr lang="zh-CN" altLang="en-US">
              <a:latin typeface="华文新魏" panose="02010800040101010101" charset="-122"/>
              <a:ea typeface="华文新魏" panose="02010800040101010101" charset="-122"/>
            </a:endParaRPr>
          </a:p>
        </p:txBody>
      </p:sp>
      <p:pic>
        <p:nvPicPr>
          <p:cNvPr id="22" name="图片 21"/>
          <p:cNvPicPr>
            <a:picLocks noChangeAspect="1"/>
          </p:cNvPicPr>
          <p:nvPr/>
        </p:nvPicPr>
        <p:blipFill rotWithShape="1">
          <a:blip r:embed="rId2"/>
          <a:srcRect l="12880"/>
          <a:stretch>
            <a:fillRect/>
          </a:stretch>
        </p:blipFill>
        <p:spPr>
          <a:xfrm>
            <a:off x="1117600" y="1819910"/>
            <a:ext cx="1334770" cy="2691765"/>
          </a:xfrm>
          <a:prstGeom prst="rect">
            <a:avLst/>
          </a:prstGeom>
        </p:spPr>
      </p:pic>
      <p:sp>
        <p:nvSpPr>
          <p:cNvPr id="20" name="矩形 19"/>
          <p:cNvSpPr/>
          <p:nvPr/>
        </p:nvSpPr>
        <p:spPr>
          <a:xfrm>
            <a:off x="1265555" y="4582160"/>
            <a:ext cx="10748645" cy="2047240"/>
          </a:xfrm>
          <a:prstGeom prst="rect">
            <a:avLst/>
          </a:prstGeom>
          <a:solidFill>
            <a:srgbClr val="FF9700">
              <a:alpha val="7098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ctr"/>
            <a:endParaRPr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endParaRPr lang="zh-CN" altLang="en-US" dirty="0"/>
          </a:p>
        </p:txBody>
      </p:sp>
      <p:pic>
        <p:nvPicPr>
          <p:cNvPr id="51" name="图片 50" descr="C:/Users/ADMINI~1/AppData/Local/Temp/picturescale_20200803190614/output_20200803190615.pngoutput_20200803190615"/>
          <p:cNvPicPr>
            <a:picLocks noChangeAspect="1"/>
          </p:cNvPicPr>
          <p:nvPr/>
        </p:nvPicPr>
        <p:blipFill>
          <a:blip r:embed="rId3"/>
          <a:srcRect l="2088" t="1850" r="2676" b="10166"/>
          <a:stretch>
            <a:fillRect/>
          </a:stretch>
        </p:blipFill>
        <p:spPr>
          <a:xfrm>
            <a:off x="7436485" y="120650"/>
            <a:ext cx="1266825" cy="1505585"/>
          </a:xfrm>
          <a:prstGeom prst="rect">
            <a:avLst/>
          </a:prstGeom>
        </p:spPr>
      </p:pic>
      <p:pic>
        <p:nvPicPr>
          <p:cNvPr id="9" name="图片 8"/>
          <p:cNvPicPr>
            <a:picLocks noChangeAspect="1"/>
          </p:cNvPicPr>
          <p:nvPr/>
        </p:nvPicPr>
        <p:blipFill>
          <a:blip r:embed="rId4"/>
          <a:stretch>
            <a:fillRect/>
          </a:stretch>
        </p:blipFill>
        <p:spPr>
          <a:xfrm>
            <a:off x="9281795" y="53340"/>
            <a:ext cx="1308735" cy="1572260"/>
          </a:xfrm>
          <a:prstGeom prst="rect">
            <a:avLst/>
          </a:prstGeom>
        </p:spPr>
      </p:pic>
      <p:sp>
        <p:nvSpPr>
          <p:cNvPr id="8" name="矩形 7"/>
          <p:cNvSpPr/>
          <p:nvPr/>
        </p:nvSpPr>
        <p:spPr>
          <a:xfrm>
            <a:off x="1364615" y="4675505"/>
            <a:ext cx="10736580" cy="1861185"/>
          </a:xfrm>
          <a:prstGeom prst="rect">
            <a:avLst/>
          </a:prstGeom>
          <a:noFill/>
          <a:ln w="9525">
            <a:noFill/>
          </a:ln>
        </p:spPr>
        <p:txBody>
          <a:bodyPr wrap="square">
            <a:spAutoFit/>
          </a:bodyPr>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《罗马民法大全》的历史影响：</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积极影响：</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在一定程度上改善了奴隶的地位 </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对财产、买卖、债务关系等作出明确规定 </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是罗马法的集大成者，奠定欧洲民法基础</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消极影响：仍然承认奴隶制，维护奴隶主阶级利益（实质）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pic>
        <p:nvPicPr>
          <p:cNvPr id="37" name="图片 36" descr="C:/Users/ADMINI~1/AppData/Local/Temp/picturescale_20200726224031/output_20200726224033.pngoutput_20200726224033"/>
          <p:cNvPicPr>
            <a:picLocks noChangeAspect="1"/>
          </p:cNvPicPr>
          <p:nvPr/>
        </p:nvPicPr>
        <p:blipFill>
          <a:blip r:embed="rId5"/>
          <a:stretch>
            <a:fillRect/>
          </a:stretch>
        </p:blipFill>
        <p:spPr>
          <a:xfrm>
            <a:off x="10816590" y="70485"/>
            <a:ext cx="1235710" cy="1555115"/>
          </a:xfrm>
          <a:prstGeom prst="rect">
            <a:avLst/>
          </a:prstGeom>
        </p:spPr>
      </p:pic>
      <p:sp>
        <p:nvSpPr>
          <p:cNvPr id="10" name="矩形 9"/>
          <p:cNvSpPr/>
          <p:nvPr/>
        </p:nvSpPr>
        <p:spPr>
          <a:xfrm>
            <a:off x="1924830" y="2992556"/>
            <a:ext cx="8666005" cy="492443"/>
          </a:xfrm>
          <a:prstGeom prst="rect">
            <a:avLst/>
          </a:prstGeom>
          <a:solidFill>
            <a:srgbClr val="FFFF00"/>
          </a:solidFill>
          <a:ln w="12700">
            <a:noFill/>
            <a:prstDash val="lgDash"/>
          </a:ln>
        </p:spPr>
        <p:txBody>
          <a:bodyPr wrap="square">
            <a:spAutoFit/>
          </a:bodyPr>
          <a:p>
            <a:pPr algn="ctr" fontAlgn="auto">
              <a:lnSpc>
                <a:spcPct val="100000"/>
              </a:lnSpc>
            </a:pPr>
            <a:r>
              <a:rPr sz="26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目的：为了稳固帝国的社会秩序，保证皇帝的专制权力</a:t>
            </a:r>
            <a:endParaRPr sz="26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1" name="TextBox 13"/>
          <p:cNvSpPr txBox="1"/>
          <p:nvPr/>
        </p:nvSpPr>
        <p:spPr>
          <a:xfrm>
            <a:off x="1924050" y="4391660"/>
            <a:ext cx="8666480" cy="521970"/>
          </a:xfrm>
          <a:prstGeom prst="rect">
            <a:avLst/>
          </a:prstGeom>
          <a:solidFill>
            <a:srgbClr val="C00000"/>
          </a:solidFill>
        </p:spPr>
        <p:txBody>
          <a:bodyPr wrap="square" rtlCol="0">
            <a:spAutoFit/>
          </a:bodyPr>
          <a:p>
            <a:pPr algn="ctr"/>
            <a:r>
              <a:rPr lang="zh-CN" altLang="en-US" sz="2800" b="1" dirty="0">
                <a:solidFill>
                  <a:schemeClr val="bg1"/>
                </a:solidFill>
                <a:latin typeface="华文中宋" panose="02010600040101010101" pitchFamily="2" charset="-122"/>
                <a:ea typeface="华文中宋" panose="02010600040101010101" pitchFamily="2" charset="-122"/>
              </a:rPr>
              <a:t>启示：开放包容使文明繁荣，保守狭隘使文明衰落。</a:t>
            </a:r>
            <a:endParaRPr lang="zh-CN" altLang="en-US" sz="2800" b="1" dirty="0">
              <a:solidFill>
                <a:schemeClr val="bg1"/>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500" fill="hold"/>
                                        <p:tgtEl>
                                          <p:spTgt spid="11"/>
                                        </p:tgtEl>
                                        <p:attrNameLst>
                                          <p:attrName>ppt_x</p:attrName>
                                        </p:attrNameLst>
                                      </p:cBhvr>
                                      <p:tavLst>
                                        <p:tav tm="0">
                                          <p:val>
                                            <p:strVal val="#ppt_x"/>
                                          </p:val>
                                        </p:tav>
                                        <p:tav tm="100000">
                                          <p:val>
                                            <p:strVal val="#ppt_x"/>
                                          </p:val>
                                        </p:tav>
                                      </p:tavLst>
                                    </p:anim>
                                    <p:anim calcmode="lin" valueType="num">
                                      <p:cBhvr additive="base">
                                        <p:cTn id="8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4" grpId="0"/>
      <p:bldP spid="34" grpId="1"/>
      <p:bldP spid="6" grpId="0"/>
      <p:bldP spid="23" grpId="0"/>
      <p:bldP spid="23" grpId="1"/>
      <p:bldP spid="25" grpId="0"/>
      <p:bldP spid="25" grpId="1"/>
      <p:bldP spid="7" grpId="0"/>
      <p:bldP spid="7" grpId="1"/>
      <p:bldP spid="29" grpId="0"/>
      <p:bldP spid="29" grpId="1"/>
      <p:bldP spid="30" grpId="0"/>
      <p:bldP spid="30" grpId="1"/>
      <p:bldP spid="31" grpId="0"/>
      <p:bldP spid="31" grpId="1"/>
      <p:bldP spid="32" grpId="0"/>
      <p:bldP spid="32" grpId="1"/>
      <p:bldP spid="33" grpId="0"/>
      <p:bldP spid="33" grpId="1"/>
      <p:bldP spid="8" grpId="0"/>
      <p:bldP spid="10" grpId="0" bldLvl="0" animBg="1"/>
      <p:bldP spid="10" grpId="1" animBg="1"/>
      <p:bldP spid="11" grpId="0" bldLvl="0" animBg="1"/>
      <p:bldP spid="1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左大括号 3"/>
          <p:cNvSpPr/>
          <p:nvPr/>
        </p:nvSpPr>
        <p:spPr>
          <a:xfrm>
            <a:off x="679450" y="245110"/>
            <a:ext cx="438150" cy="63842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3" name="矩形 2"/>
          <p:cNvSpPr/>
          <p:nvPr/>
        </p:nvSpPr>
        <p:spPr>
          <a:xfrm>
            <a:off x="104450" y="807994"/>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拜占庭帝国 </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东罗马帝国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矩形 4"/>
          <p:cNvSpPr/>
          <p:nvPr/>
        </p:nvSpPr>
        <p:spPr>
          <a:xfrm>
            <a:off x="1249680" y="245110"/>
            <a:ext cx="10748010" cy="2719705"/>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srgbClr val="FF0000"/>
              </a:solidFill>
            </a:endParaRPr>
          </a:p>
          <a:p>
            <a:pPr algn="ctr"/>
            <a:endParaRPr lang="en-US" altLang="zh-CN" sz="2400" b="1" dirty="0">
              <a:solidFill>
                <a:srgbClr val="FF0000"/>
              </a:solidFill>
            </a:endParaRPr>
          </a:p>
          <a:p>
            <a:pPr algn="ctr"/>
            <a:r>
              <a:rPr lang="en-US" altLang="zh-CN" sz="2400" b="1" dirty="0">
                <a:solidFill>
                  <a:srgbClr val="FF0000"/>
                </a:solidFill>
              </a:rPr>
              <a:t>5.</a:t>
            </a:r>
            <a:r>
              <a:rPr lang="zh-CN" altLang="en-US" sz="2400" b="1" dirty="0">
                <a:solidFill>
                  <a:srgbClr val="FF0000"/>
                </a:solidFill>
                <a:ea typeface="宋体" panose="02010600030101010101" pitchFamily="2" charset="-122"/>
              </a:rPr>
              <a:t>拜占庭帝国及其文化的历史意义：</a:t>
            </a:r>
            <a:endParaRPr lang="zh-CN" altLang="en-US" sz="2400" b="1" dirty="0">
              <a:solidFill>
                <a:srgbClr val="FF0000"/>
              </a:solidFill>
              <a:ea typeface="宋体" panose="02010600030101010101" pitchFamily="2" charset="-122"/>
            </a:endParaRPr>
          </a:p>
          <a:p>
            <a:pPr algn="ctr"/>
            <a:r>
              <a:rPr lang="zh-CN" altLang="en-US" sz="2400" b="1" dirty="0">
                <a:solidFill>
                  <a:srgbClr val="FF0000"/>
                </a:solidFill>
                <a:latin typeface="黑体" panose="02010609060101010101" pitchFamily="2" charset="-122"/>
                <a:ea typeface="黑体" panose="02010609060101010101" pitchFamily="2" charset="-122"/>
                <a:sym typeface="+mn-ea"/>
              </a:rPr>
              <a:t>① 拜占庭帝国是一个地跨欧、亚、非三洲的大帝国；</a:t>
            </a:r>
            <a:endParaRPr lang="zh-CN" altLang="en-US" sz="2400" b="1" dirty="0">
              <a:solidFill>
                <a:srgbClr val="FF0000"/>
              </a:solidFill>
              <a:latin typeface="黑体" panose="02010609060101010101" pitchFamily="2" charset="-122"/>
              <a:ea typeface="黑体" panose="02010609060101010101" pitchFamily="2" charset="-122"/>
              <a:sym typeface="+mn-ea"/>
            </a:endParaRPr>
          </a:p>
          <a:p>
            <a:pPr algn="ctr"/>
            <a:r>
              <a:rPr lang="zh-CN" altLang="en-US" sz="2400" b="1" dirty="0">
                <a:solidFill>
                  <a:srgbClr val="FF0000"/>
                </a:solidFill>
                <a:latin typeface="黑体" panose="02010609060101010101" pitchFamily="2" charset="-122"/>
                <a:ea typeface="黑体" panose="02010609060101010101" pitchFamily="2" charset="-122"/>
                <a:sym typeface="+mn-ea"/>
              </a:rPr>
              <a:t>② 拜占庭帝国对基督教、希腊罗马的古典文化传统，以及西亚、北非等地的东方文化因素兼收并蓄，创造出独具特色的拜占庭文化，在世界上产生过重大影响；</a:t>
            </a:r>
            <a:endParaRPr lang="zh-CN" altLang="en-US" sz="2400" b="1" dirty="0">
              <a:solidFill>
                <a:srgbClr val="FF0000"/>
              </a:solidFill>
              <a:latin typeface="黑体" panose="02010609060101010101" pitchFamily="2" charset="-122"/>
              <a:ea typeface="黑体" panose="02010609060101010101" pitchFamily="2" charset="-122"/>
              <a:sym typeface="+mn-ea"/>
            </a:endParaRPr>
          </a:p>
          <a:p>
            <a:pPr algn="ctr"/>
            <a:r>
              <a:rPr lang="zh-CN" altLang="en-US" sz="2400" b="1" dirty="0">
                <a:solidFill>
                  <a:srgbClr val="FF0000"/>
                </a:solidFill>
                <a:latin typeface="黑体" panose="02010609060101010101" pitchFamily="2" charset="-122"/>
                <a:ea typeface="黑体" panose="02010609060101010101" pitchFamily="2" charset="-122"/>
                <a:sym typeface="+mn-ea"/>
              </a:rPr>
              <a:t>③ 拜占庭帝国保存了大量的希腊、罗马古籍，为后来西欧的文艺复兴提供了丰富的精神营养。</a:t>
            </a:r>
            <a:endParaRPr lang="zh-CN" altLang="en-US" sz="2400" b="1" dirty="0">
              <a:solidFill>
                <a:srgbClr val="FF0000"/>
              </a:solidFill>
              <a:latin typeface="黑体" panose="02010609060101010101" pitchFamily="2" charset="-122"/>
              <a:ea typeface="黑体" panose="02010609060101010101" pitchFamily="2" charset="-122"/>
            </a:endParaRPr>
          </a:p>
          <a:p>
            <a:pPr algn="ctr"/>
            <a:endParaRPr lang="zh-CN" altLang="en-US" sz="2400" b="1" dirty="0">
              <a:solidFill>
                <a:srgbClr val="FF0000"/>
              </a:solidFill>
              <a:latin typeface="黑体" panose="02010609060101010101" pitchFamily="2" charset="-122"/>
              <a:ea typeface="黑体" panose="02010609060101010101" pitchFamily="2" charset="-122"/>
            </a:endParaRPr>
          </a:p>
          <a:p>
            <a:pPr algn="ctr"/>
            <a:endParaRPr lang="zh-CN" altLang="en-US" sz="2400" b="1" dirty="0">
              <a:solidFill>
                <a:srgbClr val="FF0000"/>
              </a:solidFill>
              <a:ea typeface="宋体" panose="02010600030101010101" pitchFamily="2" charset="-122"/>
            </a:endParaRPr>
          </a:p>
        </p:txBody>
      </p:sp>
      <p:sp>
        <p:nvSpPr>
          <p:cNvPr id="35" name="文本框 34"/>
          <p:cNvSpPr txBox="1"/>
          <p:nvPr/>
        </p:nvSpPr>
        <p:spPr>
          <a:xfrm>
            <a:off x="1207770" y="3307715"/>
            <a:ext cx="10948035" cy="2399665"/>
          </a:xfrm>
          <a:prstGeom prst="rect">
            <a:avLst/>
          </a:prstGeom>
          <a:solidFill>
            <a:schemeClr val="accent5">
              <a:lumMod val="20000"/>
              <a:lumOff val="80000"/>
            </a:schemeClr>
          </a:solidFill>
          <a:ln>
            <a:solidFill>
              <a:schemeClr val="accent5">
                <a:lumMod val="75000"/>
              </a:schemeClr>
            </a:solidFill>
          </a:ln>
        </p:spPr>
        <p:txBody>
          <a:bodyPr wrap="square">
            <a:spAutoFit/>
          </a:bodyPr>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cs typeface="仿宋" panose="02010609060101010101" charset="-122"/>
                <a:sym typeface="+mn-ea"/>
              </a:rPr>
              <a:t>材料体现：</a:t>
            </a:r>
            <a:r>
              <a:rPr kumimoji="0" lang="zh-CN" altLang="en-US" sz="24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rPr>
              <a:t>拜占庭灭亡时抢救出来的手抄本，罗马废墟中发掘出来的古代雕像，在惊讶的西方面前展示了一个新世界——希腊的古代；在它的光辉的形象面前，中世纪的幽灵消逝了；意大利出现了前所未见的艺术繁荣，这种艺术繁荣好像是古典时代的反照，以后就再也不曾达到了</a:t>
            </a:r>
            <a:r>
              <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rPr>
              <a:t>。                  </a:t>
            </a:r>
            <a:endPar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endParaRPr>
          </a:p>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rPr>
              <a:t>                                                      ——恩格斯《自然辩证法导言》</a:t>
            </a:r>
            <a:endPar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endParaRPr>
          </a:p>
        </p:txBody>
      </p:sp>
      <p:sp>
        <p:nvSpPr>
          <p:cNvPr id="7" name="矩形 6"/>
          <p:cNvSpPr/>
          <p:nvPr/>
        </p:nvSpPr>
        <p:spPr>
          <a:xfrm>
            <a:off x="1207770" y="6184265"/>
            <a:ext cx="917384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6.</a:t>
            </a:r>
            <a:r>
              <a:rPr lang="zh-CN" altLang="en-US" sz="2300" b="1" dirty="0">
                <a:solidFill>
                  <a:srgbClr val="032AF3"/>
                </a:solidFill>
                <a:latin typeface="宋体" panose="02010600030101010101" pitchFamily="2" charset="-122"/>
                <a:ea typeface="宋体" panose="02010600030101010101" pitchFamily="2" charset="-122"/>
              </a:rPr>
              <a:t>灭亡：</a:t>
            </a:r>
            <a:r>
              <a:rPr lang="en-US" altLang="zh-CN" sz="2300" b="1" dirty="0">
                <a:solidFill>
                  <a:srgbClr val="032AF3"/>
                </a:solidFill>
                <a:latin typeface="宋体" panose="02010600030101010101" pitchFamily="2" charset="-122"/>
                <a:ea typeface="宋体" panose="02010600030101010101" pitchFamily="2" charset="-122"/>
              </a:rPr>
              <a:t>1453</a:t>
            </a:r>
            <a:r>
              <a:rPr lang="zh-CN" altLang="en-US" sz="2300" b="1" dirty="0">
                <a:solidFill>
                  <a:srgbClr val="032AF3"/>
                </a:solidFill>
                <a:latin typeface="宋体" panose="02010600030101010101" pitchFamily="2" charset="-122"/>
                <a:ea typeface="宋体" panose="02010600030101010101" pitchFamily="2" charset="-122"/>
              </a:rPr>
              <a:t>年，奥斯曼帝国攻破君士坦丁堡，拜占庭帝国灭亡</a:t>
            </a:r>
            <a:endParaRPr lang="zh-CN" altLang="en-US" sz="2300" b="1" dirty="0">
              <a:solidFill>
                <a:srgbClr val="032AF3"/>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5880" y="2422799"/>
            <a:ext cx="528913"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古代日本</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644525" y="1052195"/>
            <a:ext cx="438150" cy="500189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7" name="矩形 6"/>
          <p:cNvSpPr/>
          <p:nvPr/>
        </p:nvSpPr>
        <p:spPr>
          <a:xfrm>
            <a:off x="1082675" y="73088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a:t>
            </a:r>
            <a:r>
              <a:rPr lang="en-US" altLang="zh-CN" sz="2300" b="1" dirty="0">
                <a:solidFill>
                  <a:srgbClr val="032AF3"/>
                </a:solidFill>
                <a:latin typeface="宋体" panose="02010600030101010101" pitchFamily="2" charset="-122"/>
                <a:ea typeface="宋体" panose="02010600030101010101" pitchFamily="2" charset="-122"/>
              </a:rPr>
              <a:t>5</a:t>
            </a:r>
            <a:r>
              <a:rPr lang="zh-CN" altLang="en-US" sz="2300" b="1" dirty="0">
                <a:solidFill>
                  <a:srgbClr val="032AF3"/>
                </a:solidFill>
                <a:latin typeface="宋体" panose="02010600030101010101" pitchFamily="2" charset="-122"/>
                <a:ea typeface="宋体" panose="02010600030101010101" pitchFamily="2" charset="-122"/>
              </a:rPr>
              <a:t>世纪，在本州中部兴起的大和政权实现统一，采取部民制管理（奴隶社会）</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 name="矩形 1"/>
          <p:cNvSpPr/>
          <p:nvPr/>
        </p:nvSpPr>
        <p:spPr>
          <a:xfrm>
            <a:off x="-120650" y="1276350"/>
            <a:ext cx="11331575" cy="445135"/>
          </a:xfrm>
          <a:prstGeom prst="rect">
            <a:avLst/>
          </a:prstGeom>
          <a:noFill/>
          <a:ln w="9525">
            <a:noFill/>
          </a:ln>
        </p:spPr>
        <p:txBody>
          <a:bodyPr wrap="square">
            <a:spAutoFit/>
          </a:bodyPr>
          <a:p>
            <a:pPr marL="0" marR="0" lvl="0" indent="0" algn="ctr" defTabSz="685800" rtl="0" eaLnBrk="1" fontAlgn="auto" latinLnBrk="0" hangingPunct="1">
              <a:lnSpc>
                <a:spcPct val="100000"/>
              </a:lnSpc>
              <a:spcBef>
                <a:spcPts val="0"/>
              </a:spcBef>
              <a:spcAft>
                <a:spcPts val="0"/>
              </a:spcAft>
              <a:buClrTx/>
              <a:buSzTx/>
              <a:buFontTx/>
              <a:buNone/>
              <a:defRPr/>
            </a:pPr>
            <a:r>
              <a:rPr lang="en-US" altLang="zh-CN" sz="2300" b="1">
                <a:ln>
                  <a:noFill/>
                </a:ln>
                <a:solidFill>
                  <a:srgbClr val="FF0000"/>
                </a:solidFill>
                <a:effectLst/>
                <a:uLnTx/>
                <a:uFillTx/>
                <a:latin typeface="黑体" panose="02010609060101010101" pitchFamily="2" charset="-122"/>
                <a:ea typeface="黑体" panose="02010609060101010101" pitchFamily="2" charset="-122"/>
                <a:sym typeface="+mn-ea"/>
              </a:rPr>
              <a:t>2.</a:t>
            </a:r>
            <a:r>
              <a:rPr lang="zh-CN" altLang="en-US" sz="2300" b="1">
                <a:ln>
                  <a:noFill/>
                </a:ln>
                <a:solidFill>
                  <a:srgbClr val="FF0000"/>
                </a:solidFill>
                <a:effectLst/>
                <a:uLnTx/>
                <a:uFillTx/>
                <a:latin typeface="黑体" panose="02010609060101010101" pitchFamily="2" charset="-122"/>
                <a:ea typeface="黑体" panose="02010609060101010101" pitchFamily="2" charset="-122"/>
                <a:sym typeface="+mn-ea"/>
              </a:rPr>
              <a:t>社会背景：政局动荡，社会秩序不安，民不聊生，社会生产力破坏</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7" name="矩形 36"/>
          <p:cNvSpPr/>
          <p:nvPr/>
        </p:nvSpPr>
        <p:spPr>
          <a:xfrm>
            <a:off x="1082675" y="2166620"/>
            <a:ext cx="10600055" cy="4529455"/>
          </a:xfrm>
          <a:prstGeom prst="rect">
            <a:avLst/>
          </a:prstGeom>
          <a:solidFill>
            <a:schemeClr val="accent5">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dirty="0"/>
          </a:p>
        </p:txBody>
      </p:sp>
      <p:sp>
        <p:nvSpPr>
          <p:cNvPr id="8" name="矩形 7"/>
          <p:cNvSpPr/>
          <p:nvPr/>
        </p:nvSpPr>
        <p:spPr>
          <a:xfrm>
            <a:off x="1082675" y="172148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在日本掀起的</a:t>
            </a:r>
            <a:r>
              <a:rPr lang="en-US" altLang="zh-CN" sz="2300" b="1" dirty="0">
                <a:solidFill>
                  <a:srgbClr val="032AF3"/>
                </a:solidFill>
                <a:latin typeface="宋体" panose="02010600030101010101" pitchFamily="2" charset="-122"/>
                <a:ea typeface="宋体" panose="02010600030101010101" pitchFamily="2" charset="-122"/>
              </a:rPr>
              <a:t>“</a:t>
            </a:r>
            <a:r>
              <a:rPr lang="zh-CN" altLang="en-US" sz="2300" b="1" dirty="0">
                <a:solidFill>
                  <a:srgbClr val="032AF3"/>
                </a:solidFill>
                <a:latin typeface="宋体" panose="02010600030101010101" pitchFamily="2" charset="-122"/>
                <a:ea typeface="宋体" panose="02010600030101010101" pitchFamily="2" charset="-122"/>
              </a:rPr>
              <a:t>中国化运动</a:t>
            </a:r>
            <a:r>
              <a:rPr lang="en-US" altLang="zh-CN" sz="2300" b="1" dirty="0">
                <a:solidFill>
                  <a:srgbClr val="032AF3"/>
                </a:solidFill>
                <a:latin typeface="宋体" panose="02010600030101010101" pitchFamily="2" charset="-122"/>
                <a:ea typeface="宋体" panose="02010600030101010101" pitchFamily="2" charset="-122"/>
              </a:rPr>
              <a:t>”— </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大化改新</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0" name="圆角矩形 9"/>
          <p:cNvSpPr/>
          <p:nvPr/>
        </p:nvSpPr>
        <p:spPr>
          <a:xfrm>
            <a:off x="1206183" y="2422525"/>
            <a:ext cx="1119188" cy="62865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背景</a:t>
            </a:r>
            <a:endPar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2483803" y="2344420"/>
            <a:ext cx="7223125" cy="706438"/>
          </a:xfrm>
          <a:prstGeom prst="rect">
            <a:avLst/>
          </a:prstGeom>
          <a:noFill/>
          <a:ln w="9525">
            <a:noFill/>
          </a:ln>
        </p:spPr>
        <p:txBody>
          <a:bodyPr>
            <a:spAutoFit/>
          </a:bodyPr>
          <a:p>
            <a:pPr marL="342900" indent="-342900" eaLnBrk="1" hangingPunct="1">
              <a:buClr>
                <a:srgbClr val="C00000"/>
              </a:buClr>
              <a:buFont typeface="Wingdings" panose="05000000000000000000" pitchFamily="2" charset="2"/>
              <a:buChar char="l"/>
            </a:pPr>
            <a:r>
              <a:rPr lang="zh-CN" altLang="en-US" sz="2000" b="1" dirty="0">
                <a:solidFill>
                  <a:schemeClr val="tx2"/>
                </a:solidFill>
                <a:latin typeface="Calibri" panose="020F0502020204030204" charset="0"/>
                <a:ea typeface="黑体" panose="02010609060101010101" pitchFamily="2" charset="-122"/>
              </a:rPr>
              <a:t>国际：中国文化直接影响着日本，推动日本进行改革</a:t>
            </a:r>
            <a:endParaRPr lang="en-US" altLang="zh-CN" sz="2000" b="1" dirty="0">
              <a:solidFill>
                <a:schemeClr val="tx2"/>
              </a:solidFill>
              <a:latin typeface="Calibri" panose="020F0502020204030204" charset="0"/>
              <a:ea typeface="黑体" panose="02010609060101010101" pitchFamily="2" charset="-122"/>
            </a:endParaRPr>
          </a:p>
          <a:p>
            <a:pPr marL="342900" indent="-342900" eaLnBrk="1" hangingPunct="1">
              <a:buClr>
                <a:srgbClr val="C00000"/>
              </a:buClr>
              <a:buFont typeface="Wingdings" panose="05000000000000000000" pitchFamily="2" charset="2"/>
              <a:buChar char="l"/>
            </a:pPr>
            <a:r>
              <a:rPr lang="zh-CN" altLang="en-US" sz="2000" b="1" dirty="0">
                <a:solidFill>
                  <a:schemeClr val="tx2"/>
                </a:solidFill>
                <a:latin typeface="Calibri" panose="020F0502020204030204" charset="0"/>
                <a:ea typeface="黑体" panose="02010609060101010101" pitchFamily="2" charset="-122"/>
              </a:rPr>
              <a:t>国内：大和皇族中的改革派发动官廷政变，孝德天皇即位</a:t>
            </a:r>
            <a:endParaRPr lang="zh-CN" altLang="en-US" sz="2000" b="1" dirty="0">
              <a:solidFill>
                <a:schemeClr val="tx2"/>
              </a:solidFill>
              <a:latin typeface="Calibri" panose="020F0502020204030204" charset="0"/>
              <a:ea typeface="黑体" panose="02010609060101010101" pitchFamily="2" charset="-122"/>
            </a:endParaRPr>
          </a:p>
        </p:txBody>
      </p:sp>
      <p:sp>
        <p:nvSpPr>
          <p:cNvPr id="12" name="圆角矩形 11"/>
          <p:cNvSpPr/>
          <p:nvPr/>
        </p:nvSpPr>
        <p:spPr>
          <a:xfrm>
            <a:off x="1182688" y="3290888"/>
            <a:ext cx="1143000" cy="52387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概况</a:t>
            </a:r>
            <a:endPar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91156" name="Rectangle 20"/>
          <p:cNvSpPr>
            <a:spLocks noChangeArrowheads="1"/>
          </p:cNvSpPr>
          <p:nvPr/>
        </p:nvSpPr>
        <p:spPr bwMode="auto">
          <a:xfrm>
            <a:off x="2484274" y="3346450"/>
            <a:ext cx="6327775" cy="41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bodyPr>
          <a:p>
            <a:pPr marL="0" marR="0" lvl="0" indent="0" algn="l" defTabSz="685800" rtl="0" eaLnBrk="1" fontAlgn="auto" latinLnBrk="0" hangingPunct="1">
              <a:lnSpc>
                <a:spcPct val="100000"/>
              </a:lnSpc>
              <a:spcBef>
                <a:spcPct val="0"/>
              </a:spcBef>
              <a:spcAft>
                <a:spcPct val="0"/>
              </a:spcAft>
              <a:buClrTx/>
              <a:buSzTx/>
              <a:buFontTx/>
              <a:buNone/>
              <a:defRPr/>
            </a:pPr>
            <a:r>
              <a:rPr kumimoji="1" lang="en-US" altLang="zh-CN" sz="2100" b="1"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646</a:t>
            </a:r>
            <a:r>
              <a:rPr kumimoji="1" lang="zh-CN" altLang="en-US" sz="2100" b="1" i="0" u="none" strike="noStrike" kern="1200" cap="none" spc="0" normalizeH="0" baseline="0" noProof="1">
                <a:ln>
                  <a:noFill/>
                </a:ln>
                <a:solidFill>
                  <a:schemeClr val="tx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年，日本仿照</a:t>
            </a:r>
            <a:r>
              <a:rPr kumimoji="1" lang="zh-CN" altLang="en-US" sz="2100" b="1" i="0" u="sng"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唐朝</a:t>
            </a:r>
            <a:r>
              <a:rPr kumimoji="1" lang="zh-CN" altLang="en-US" sz="2100" b="1" i="0" u="none" strike="noStrike" kern="1200" cap="none" spc="0" normalizeH="0" baseline="0" noProof="1">
                <a:ln>
                  <a:noFill/>
                </a:ln>
                <a:solidFill>
                  <a:schemeClr val="tx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的典章制度，进行改革。</a:t>
            </a:r>
            <a:endParaRPr kumimoji="1" lang="zh-CN" altLang="en-US" sz="2100" b="1" i="0" u="none" strike="noStrike" kern="1200" cap="none" spc="0" normalizeH="0" baseline="0" noProof="1">
              <a:ln>
                <a:noFill/>
              </a:ln>
              <a:solidFill>
                <a:schemeClr val="tx2"/>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圆角矩形 12"/>
          <p:cNvSpPr/>
          <p:nvPr/>
        </p:nvSpPr>
        <p:spPr>
          <a:xfrm>
            <a:off x="1160463" y="4109085"/>
            <a:ext cx="1165225" cy="50641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内容</a:t>
            </a:r>
            <a:endPar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16" name="Rectangle 18"/>
          <p:cNvSpPr/>
          <p:nvPr/>
        </p:nvSpPr>
        <p:spPr>
          <a:xfrm>
            <a:off x="2325688" y="4086860"/>
            <a:ext cx="6611937" cy="1384300"/>
          </a:xfrm>
          <a:prstGeom prst="rect">
            <a:avLst/>
          </a:prstGeom>
          <a:noFill/>
          <a:ln w="9525">
            <a:noFill/>
          </a:ln>
        </p:spPr>
        <p:txBody>
          <a:bodyPr>
            <a:spAutoFit/>
          </a:bodyPr>
          <a:p>
            <a:pPr eaLnBrk="1" hangingPunct="1"/>
            <a:r>
              <a:rPr lang="zh-CN" altLang="en-US" sz="2100" b="1" dirty="0">
                <a:solidFill>
                  <a:schemeClr val="tx2"/>
                </a:solidFill>
                <a:latin typeface="微软雅黑" panose="020B0503020204020204" pitchFamily="34" charset="-122"/>
                <a:ea typeface="微软雅黑" panose="020B0503020204020204" pitchFamily="34" charset="-122"/>
              </a:rPr>
              <a:t>（</a:t>
            </a:r>
            <a:r>
              <a:rPr lang="en-US" altLang="zh-CN" sz="2100" b="1" dirty="0">
                <a:solidFill>
                  <a:schemeClr val="tx2"/>
                </a:solidFill>
                <a:latin typeface="微软雅黑" panose="020B0503020204020204" pitchFamily="34" charset="-122"/>
                <a:ea typeface="微软雅黑" panose="020B0503020204020204" pitchFamily="34" charset="-122"/>
              </a:rPr>
              <a:t>1</a:t>
            </a:r>
            <a:r>
              <a:rPr lang="zh-CN" altLang="en-US" sz="2100" b="1" dirty="0">
                <a:solidFill>
                  <a:schemeClr val="tx2"/>
                </a:solidFill>
                <a:latin typeface="微软雅黑" panose="020B0503020204020204" pitchFamily="34" charset="-122"/>
                <a:ea typeface="微软雅黑" panose="020B0503020204020204" pitchFamily="34" charset="-122"/>
              </a:rPr>
              <a:t>）政治上：</a:t>
            </a:r>
            <a:endParaRPr lang="zh-CN" altLang="en-US" sz="2100" b="1" dirty="0">
              <a:solidFill>
                <a:schemeClr val="tx2"/>
              </a:solidFill>
              <a:latin typeface="微软雅黑" panose="020B0503020204020204" pitchFamily="34" charset="-122"/>
              <a:ea typeface="微软雅黑" panose="020B0503020204020204" pitchFamily="34" charset="-122"/>
            </a:endParaRPr>
          </a:p>
          <a:p>
            <a:pPr eaLnBrk="1" hangingPunct="1"/>
            <a:endParaRPr lang="en-US" altLang="zh-CN" sz="2100" b="1" dirty="0">
              <a:solidFill>
                <a:srgbClr val="000066"/>
              </a:solidFill>
              <a:latin typeface="微软雅黑" panose="020B0503020204020204" pitchFamily="34" charset="-122"/>
              <a:ea typeface="微软雅黑" panose="020B0503020204020204" pitchFamily="34" charset="-122"/>
            </a:endParaRPr>
          </a:p>
          <a:p>
            <a:pPr eaLnBrk="1" hangingPunct="1"/>
            <a:r>
              <a:rPr lang="zh-CN" altLang="en-US" sz="2100" b="1" dirty="0">
                <a:solidFill>
                  <a:schemeClr val="tx2"/>
                </a:solidFill>
                <a:latin typeface="微软雅黑" panose="020B0503020204020204" pitchFamily="34" charset="-122"/>
                <a:ea typeface="微软雅黑" panose="020B0503020204020204" pitchFamily="34" charset="-122"/>
              </a:rPr>
              <a:t>（</a:t>
            </a:r>
            <a:r>
              <a:rPr lang="en-US" altLang="zh-CN" sz="2100" b="1" dirty="0">
                <a:solidFill>
                  <a:schemeClr val="tx2"/>
                </a:solidFill>
                <a:latin typeface="微软雅黑" panose="020B0503020204020204" pitchFamily="34" charset="-122"/>
                <a:ea typeface="微软雅黑" panose="020B0503020204020204" pitchFamily="34" charset="-122"/>
              </a:rPr>
              <a:t>2</a:t>
            </a:r>
            <a:r>
              <a:rPr lang="zh-CN" altLang="en-US" sz="2100" b="1" dirty="0">
                <a:solidFill>
                  <a:schemeClr val="tx2"/>
                </a:solidFill>
                <a:latin typeface="微软雅黑" panose="020B0503020204020204" pitchFamily="34" charset="-122"/>
                <a:ea typeface="微软雅黑" panose="020B0503020204020204" pitchFamily="34" charset="-122"/>
              </a:rPr>
              <a:t>）经济上</a:t>
            </a:r>
            <a:r>
              <a:rPr lang="zh-CN" altLang="en-US" sz="2100" b="1" dirty="0">
                <a:solidFill>
                  <a:schemeClr val="tx2"/>
                </a:solidFill>
                <a:latin typeface="微软雅黑" panose="020B0503020204020204" pitchFamily="34" charset="-122"/>
                <a:ea typeface="微软雅黑" panose="020B0503020204020204" pitchFamily="34" charset="-122"/>
                <a:sym typeface="Wingdings" panose="05000000000000000000" pitchFamily="2" charset="2"/>
              </a:rPr>
              <a:t>：</a:t>
            </a:r>
            <a:endParaRPr lang="zh-CN" altLang="en-US" sz="2100" b="1" dirty="0">
              <a:solidFill>
                <a:schemeClr val="tx2"/>
              </a:solidFill>
              <a:latin typeface="微软雅黑" panose="020B0503020204020204" pitchFamily="34" charset="-122"/>
              <a:ea typeface="微软雅黑" panose="020B0503020204020204" pitchFamily="34" charset="-122"/>
              <a:sym typeface="Wingdings" panose="05000000000000000000" pitchFamily="2" charset="2"/>
            </a:endParaRPr>
          </a:p>
          <a:p>
            <a:pPr eaLnBrk="1" hangingPunct="1"/>
            <a:endParaRPr lang="zh-CN" altLang="en-US" sz="2100" b="1" dirty="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21" name="文本框 20"/>
          <p:cNvSpPr txBox="1"/>
          <p:nvPr/>
        </p:nvSpPr>
        <p:spPr>
          <a:xfrm>
            <a:off x="4091305" y="3947160"/>
            <a:ext cx="5892800" cy="830263"/>
          </a:xfrm>
          <a:prstGeom prst="rect">
            <a:avLst/>
          </a:prstGeom>
          <a:noFill/>
          <a:ln w="9525">
            <a:noFill/>
          </a:ln>
        </p:spPr>
        <p:txBody>
          <a:bodyPr>
            <a:spAutoFit/>
          </a:bodyPr>
          <a:p>
            <a:pPr eaLnBrk="1" hangingPunct="1"/>
            <a:r>
              <a:rPr lang="zh-CN" altLang="en-US" sz="2400" b="1" dirty="0">
                <a:solidFill>
                  <a:schemeClr val="tx2"/>
                </a:solidFill>
                <a:latin typeface="微软雅黑" panose="020B0503020204020204" pitchFamily="34" charset="-122"/>
                <a:ea typeface="微软雅黑" panose="020B0503020204020204" pitchFamily="34" charset="-122"/>
              </a:rPr>
              <a:t>建立以</a:t>
            </a:r>
            <a:r>
              <a:rPr lang="zh-CN" altLang="en-US" sz="2400" b="1" u="sng" dirty="0">
                <a:solidFill>
                  <a:srgbClr val="FF0000"/>
                </a:solidFill>
                <a:latin typeface="微软雅黑" panose="020B0503020204020204" pitchFamily="34" charset="-122"/>
                <a:ea typeface="微软雅黑" panose="020B0503020204020204" pitchFamily="34" charset="-122"/>
              </a:rPr>
              <a:t>天皇</a:t>
            </a:r>
            <a:r>
              <a:rPr lang="zh-CN" altLang="en-US" sz="2400" b="1" dirty="0">
                <a:solidFill>
                  <a:schemeClr val="tx2"/>
                </a:solidFill>
                <a:latin typeface="微软雅黑" panose="020B0503020204020204" pitchFamily="34" charset="-122"/>
                <a:ea typeface="微软雅黑" panose="020B0503020204020204" pitchFamily="34" charset="-122"/>
              </a:rPr>
              <a:t>为中心的</a:t>
            </a:r>
            <a:r>
              <a:rPr lang="zh-CN" altLang="en-US" sz="2400" b="1" u="sng" dirty="0">
                <a:solidFill>
                  <a:srgbClr val="FF0000"/>
                </a:solidFill>
                <a:latin typeface="微软雅黑" panose="020B0503020204020204" pitchFamily="34" charset="-122"/>
                <a:ea typeface="微软雅黑" panose="020B0503020204020204" pitchFamily="34" charset="-122"/>
              </a:rPr>
              <a:t>中央集权制度</a:t>
            </a:r>
            <a:r>
              <a:rPr lang="zh-CN" altLang="en-US" sz="2000" b="1" u="sng" dirty="0">
                <a:solidFill>
                  <a:schemeClr val="tx2"/>
                </a:solidFill>
                <a:latin typeface="微软雅黑" panose="020B0503020204020204" pitchFamily="34" charset="-122"/>
                <a:ea typeface="微软雅黑" panose="020B0503020204020204" pitchFamily="34" charset="-122"/>
              </a:rPr>
              <a:t>（二官八省制）</a:t>
            </a:r>
            <a:r>
              <a:rPr lang="zh-CN" altLang="en-US" sz="2400" b="1" dirty="0">
                <a:solidFill>
                  <a:schemeClr val="tx2"/>
                </a:solidFill>
                <a:latin typeface="微软雅黑" panose="020B0503020204020204" pitchFamily="34" charset="-122"/>
                <a:ea typeface="微软雅黑" panose="020B0503020204020204" pitchFamily="34" charset="-122"/>
              </a:rPr>
              <a:t>，</a:t>
            </a:r>
            <a:r>
              <a:rPr lang="zh-CN" altLang="en-US" sz="2000" b="1" dirty="0">
                <a:solidFill>
                  <a:schemeClr val="tx2"/>
                </a:solidFill>
                <a:latin typeface="微软雅黑" panose="020B0503020204020204" pitchFamily="34" charset="-122"/>
                <a:ea typeface="微软雅黑" panose="020B0503020204020204" pitchFamily="34" charset="-122"/>
              </a:rPr>
              <a:t>地方设</a:t>
            </a:r>
            <a:r>
              <a:rPr lang="zh-CN" altLang="en-US" sz="2000" b="1" dirty="0">
                <a:solidFill>
                  <a:srgbClr val="FF0000"/>
                </a:solidFill>
                <a:latin typeface="微软雅黑" panose="020B0503020204020204" pitchFamily="34" charset="-122"/>
                <a:ea typeface="微软雅黑" panose="020B0503020204020204" pitchFamily="34" charset="-122"/>
              </a:rPr>
              <a:t>国、郡、里</a:t>
            </a:r>
            <a:r>
              <a:rPr lang="zh-CN" altLang="en-US" sz="2000" b="1" dirty="0">
                <a:solidFill>
                  <a:schemeClr val="tx2"/>
                </a:solidFill>
                <a:latin typeface="微软雅黑" panose="020B0503020204020204" pitchFamily="34" charset="-122"/>
                <a:ea typeface="微软雅黑" panose="020B0503020204020204" pitchFamily="34" charset="-122"/>
              </a:rPr>
              <a:t>三级，由中央派官治理。</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4127500" y="4777423"/>
            <a:ext cx="5241925" cy="460375"/>
          </a:xfrm>
          <a:prstGeom prst="rect">
            <a:avLst/>
          </a:prstGeom>
          <a:noFill/>
          <a:ln w="9525">
            <a:noFill/>
          </a:ln>
        </p:spPr>
        <p:txBody>
          <a:bodyPr>
            <a:spAutoFit/>
          </a:bodyPr>
          <a:p>
            <a:pPr eaLnBrk="1" hangingPunct="1"/>
            <a:r>
              <a:rPr lang="zh-CN" altLang="en-US" sz="2400" b="1" dirty="0">
                <a:solidFill>
                  <a:schemeClr val="tx2"/>
                </a:solidFill>
                <a:latin typeface="微软雅黑" panose="020B0503020204020204" pitchFamily="34" charset="-122"/>
                <a:ea typeface="微软雅黑" panose="020B0503020204020204" pitchFamily="34" charset="-122"/>
              </a:rPr>
              <a:t>①将土地、部民收归</a:t>
            </a:r>
            <a:r>
              <a:rPr lang="zh-CN" altLang="en-US" sz="2400" b="1" dirty="0">
                <a:solidFill>
                  <a:srgbClr val="FF0000"/>
                </a:solidFill>
                <a:latin typeface="微软雅黑" panose="020B0503020204020204" pitchFamily="34" charset="-122"/>
                <a:ea typeface="微软雅黑" panose="020B0503020204020204" pitchFamily="34" charset="-122"/>
              </a:rPr>
              <a:t>国有</a:t>
            </a:r>
            <a:r>
              <a:rPr lang="zh-CN" altLang="en-US" sz="2400" b="1" dirty="0">
                <a:solidFill>
                  <a:schemeClr val="tx2"/>
                </a:solidFill>
                <a:latin typeface="微软雅黑" panose="020B0503020204020204" pitchFamily="34" charset="-122"/>
                <a:ea typeface="微软雅黑" panose="020B0503020204020204" pitchFamily="34" charset="-122"/>
              </a:rPr>
              <a:t>；</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4091305" y="5237798"/>
            <a:ext cx="5794375" cy="931863"/>
          </a:xfrm>
          <a:prstGeom prst="rect">
            <a:avLst/>
          </a:prstGeom>
          <a:noFill/>
        </p:spPr>
        <p:txBody>
          <a:bodyPr>
            <a:spAutoFit/>
          </a:bodyPr>
          <a:p>
            <a:pPr marR="0" defTabSz="685800" eaLnBrk="1" fontAlgn="auto" hangingPunct="1">
              <a:lnSpc>
                <a:spcPct val="130000"/>
              </a:lnSpc>
              <a:buClrTx/>
              <a:buSzTx/>
              <a:buFontTx/>
              <a:defRPr/>
            </a:pPr>
            <a:r>
              <a:rPr kumimoji="1" lang="zh-CN" altLang="en-US" sz="2100" b="1" u="sng" kern="1200" cap="none" spc="0" normalizeH="0" baseline="0" noProof="1">
                <a:solidFill>
                  <a:srgbClr val="FF0000"/>
                </a:solidFill>
                <a:latin typeface="微软雅黑" panose="020B0503020204020204" pitchFamily="34" charset="-122"/>
                <a:ea typeface="微软雅黑" panose="020B0503020204020204" pitchFamily="34" charset="-122"/>
                <a:cs typeface="华文新魏" panose="02010800040101010101" charset="-122"/>
                <a:sym typeface="+mn-ea"/>
              </a:rPr>
              <a:t>②班田收授法</a:t>
            </a:r>
            <a:r>
              <a:rPr kumimoji="1" lang="en-US" altLang="zh-CN" sz="2100" b="1" u="sng" kern="1200" cap="none" spc="0" normalizeH="0" baseline="0" noProof="1">
                <a:solidFill>
                  <a:srgbClr val="FF0000"/>
                </a:solidFill>
                <a:latin typeface="微软雅黑" panose="020B0503020204020204" pitchFamily="34" charset="-122"/>
                <a:ea typeface="微软雅黑" panose="020B0503020204020204" pitchFamily="34" charset="-122"/>
                <a:cs typeface="华文新魏" panose="02010800040101010101" charset="-122"/>
                <a:sym typeface="+mn-ea"/>
              </a:rPr>
              <a:t>: </a:t>
            </a:r>
            <a:r>
              <a:rPr kumimoji="0" lang="zh-CN" altLang="en-US"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国家将土地分给公民，每六年授田一次，不能终身使用，不能买卖</a:t>
            </a:r>
            <a:r>
              <a:rPr kumimoji="0" lang="zh-CN"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a:t>
            </a:r>
            <a:r>
              <a:rPr kumimoji="0" lang="en-US" altLang="zh-CN"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a:t>
            </a:r>
            <a:r>
              <a:rPr kumimoji="0" lang="zh-CN" altLang="en-US"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均田制</a:t>
            </a:r>
            <a:r>
              <a:rPr kumimoji="0" lang="en-US" altLang="zh-CN"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a:t>
            </a:r>
            <a:endParaRPr kumimoji="1" lang="en-US" altLang="zh-CN" sz="2100" b="1" kern="1200" cap="none" spc="0" normalizeH="0" baseline="0" noProof="1">
              <a:solidFill>
                <a:schemeClr val="tx2"/>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楷体" panose="02010609060101010101" charset="-122"/>
              <a:sym typeface="+mn-ea"/>
            </a:endParaRPr>
          </a:p>
        </p:txBody>
      </p:sp>
      <p:sp>
        <p:nvSpPr>
          <p:cNvPr id="26" name="文本框 25"/>
          <p:cNvSpPr txBox="1"/>
          <p:nvPr/>
        </p:nvSpPr>
        <p:spPr>
          <a:xfrm>
            <a:off x="4127500" y="6235700"/>
            <a:ext cx="4981575" cy="460375"/>
          </a:xfrm>
          <a:prstGeom prst="rect">
            <a:avLst/>
          </a:prstGeom>
          <a:noFill/>
          <a:ln w="9525">
            <a:noFill/>
          </a:ln>
        </p:spPr>
        <p:txBody>
          <a:bodyPr>
            <a:spAutoFit/>
          </a:bodyPr>
          <a:p>
            <a:pPr eaLnBrk="1" hangingPunct="1"/>
            <a:r>
              <a:rPr lang="zh-CN" altLang="en-US" sz="2400" b="1" dirty="0">
                <a:solidFill>
                  <a:schemeClr val="tx2"/>
                </a:solidFill>
                <a:latin typeface="微软雅黑" panose="020B0503020204020204" pitchFamily="34" charset="-122"/>
                <a:ea typeface="微软雅黑" panose="020B0503020204020204" pitchFamily="34" charset="-122"/>
              </a:rPr>
              <a:t>③统一赋税。</a:t>
            </a:r>
            <a:r>
              <a:rPr lang="zh-CN" altLang="en-US" sz="2400" dirty="0">
                <a:solidFill>
                  <a:schemeClr val="tx2"/>
                </a:solidFill>
                <a:latin typeface="微软雅黑" panose="020B0503020204020204" pitchFamily="34" charset="-122"/>
                <a:ea typeface="微软雅黑" panose="020B0503020204020204" pitchFamily="34" charset="-122"/>
              </a:rPr>
              <a:t>（租庸调制）</a:t>
            </a:r>
            <a:endParaRPr lang="zh-CN" altLang="en-US" sz="2400" dirty="0">
              <a:latin typeface="微软雅黑" panose="020B0503020204020204" pitchFamily="34" charset="-122"/>
              <a:ea typeface="微软雅黑" panose="020B0503020204020204" pitchFamily="34" charset="-122"/>
            </a:endParaRPr>
          </a:p>
        </p:txBody>
      </p:sp>
      <p:pic>
        <p:nvPicPr>
          <p:cNvPr id="17411" name="图片 17410" descr="fjapan"/>
          <p:cNvPicPr>
            <a:picLocks noChangeAspect="1"/>
          </p:cNvPicPr>
          <p:nvPr/>
        </p:nvPicPr>
        <p:blipFill>
          <a:blip r:embed="rId1"/>
          <a:stretch>
            <a:fillRect/>
          </a:stretch>
        </p:blipFill>
        <p:spPr>
          <a:xfrm>
            <a:off x="1480185" y="5148580"/>
            <a:ext cx="2064385" cy="1547495"/>
          </a:xfrm>
          <a:prstGeom prst="rect">
            <a:avLst/>
          </a:prstGeom>
          <a:noFill/>
          <a:ln w="9525">
            <a:noFill/>
          </a:ln>
        </p:spPr>
      </p:pic>
      <p:pic>
        <p:nvPicPr>
          <p:cNvPr id="15" name="Picture 2"/>
          <p:cNvPicPr>
            <a:picLocks noChangeAspect="1" noChangeArrowheads="1"/>
          </p:cNvPicPr>
          <p:nvPr/>
        </p:nvPicPr>
        <p:blipFill>
          <a:blip r:embed="rId2" cstate="print"/>
          <a:srcRect/>
          <a:stretch>
            <a:fillRect/>
          </a:stretch>
        </p:blipFill>
        <p:spPr bwMode="auto">
          <a:xfrm>
            <a:off x="9885680" y="2276475"/>
            <a:ext cx="1684020" cy="2096135"/>
          </a:xfrm>
          <a:prstGeom prst="ellipse">
            <a:avLst/>
          </a:prstGeom>
          <a:ln>
            <a:noFill/>
          </a:ln>
          <a:effectLst>
            <a:softEdge rad="112500"/>
          </a:effectLst>
        </p:spPr>
      </p:pic>
      <p:sp>
        <p:nvSpPr>
          <p:cNvPr id="14" name="文本框 13"/>
          <p:cNvSpPr txBox="1"/>
          <p:nvPr/>
        </p:nvSpPr>
        <p:spPr>
          <a:xfrm>
            <a:off x="2063750" y="3468370"/>
            <a:ext cx="8637905" cy="1309370"/>
          </a:xfrm>
          <a:prstGeom prst="rect">
            <a:avLst/>
          </a:prstGeom>
          <a:solidFill>
            <a:srgbClr val="D3FD8F"/>
          </a:solidFill>
          <a:ln w="22225">
            <a:solidFill>
              <a:srgbClr val="FF0000"/>
            </a:solidFill>
          </a:ln>
        </p:spPr>
        <p:txBody>
          <a:bodyPr wrap="square" rtlCol="0">
            <a:spAutoFit/>
          </a:bodyPr>
          <a:p>
            <a:pPr algn="ctr">
              <a:lnSpc>
                <a:spcPct val="110000"/>
              </a:lnSpc>
              <a:spcBef>
                <a:spcPts val="0"/>
              </a:spcBef>
              <a:spcAft>
                <a:spcPts val="0"/>
              </a:spcAft>
            </a:pPr>
            <a:r>
              <a:rPr lang="zh-CN" alt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rPr>
              <a:t>是一场以学习和模仿古代中国的政治经济为主要内容的</a:t>
            </a:r>
            <a:r>
              <a:rPr lang="zh-CN" altLang="en-US" sz="3600" b="1" smtClean="0">
                <a:solidFill>
                  <a:srgbClr val="FF0000"/>
                </a:solidFill>
                <a:latin typeface="黑体" panose="02010609060101010101" pitchFamily="2" charset="-122"/>
                <a:ea typeface="黑体" panose="02010609060101010101" pitchFamily="2" charset="-122"/>
                <a:cs typeface="黑体" panose="02010609060101010101" pitchFamily="2" charset="-122"/>
                <a:sym typeface="+mn-ea"/>
              </a:rPr>
              <a:t>封建性质</a:t>
            </a:r>
            <a:r>
              <a:rPr lang="zh-CN" alt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rPr>
              <a:t>的改革</a:t>
            </a:r>
            <a:r>
              <a:rPr 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rPr>
              <a:t> </a:t>
            </a:r>
            <a:endParaRPr lang="en-US" alt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91156"/>
                                        </p:tgtEl>
                                        <p:attrNameLst>
                                          <p:attrName>style.visibility</p:attrName>
                                        </p:attrNameLst>
                                      </p:cBhvr>
                                      <p:to>
                                        <p:strVal val="visible"/>
                                      </p:to>
                                    </p:set>
                                    <p:animEffect transition="in" filter="checkerboard(across)">
                                      <p:cBhvr>
                                        <p:cTn id="31" dur="500"/>
                                        <p:tgtEl>
                                          <p:spTgt spid="91156"/>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heckerboard(across)">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checkerboard(across)">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checkerboard(across)">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17411"/>
                                        </p:tgtEl>
                                        <p:attrNameLst>
                                          <p:attrName>style.visibility</p:attrName>
                                        </p:attrNameLst>
                                      </p:cBhvr>
                                      <p:to>
                                        <p:strVal val="visible"/>
                                      </p:to>
                                    </p:set>
                                    <p:animEffect transition="in" filter="blinds(horizontal)">
                                      <p:cBhvr>
                                        <p:cTn id="61" dur="500"/>
                                        <p:tgtEl>
                                          <p:spTgt spid="17411"/>
                                        </p:tgtEl>
                                      </p:cBhvr>
                                    </p:animEffect>
                                  </p:childTnLst>
                                </p:cTn>
                              </p:par>
                              <p:par>
                                <p:cTn id="62" presetID="2" presetClass="entr" presetSubtype="4"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randombar(horizontal)">
                                      <p:cBhvr>
                                        <p:cTn id="70" dur="500"/>
                                        <p:tgtEl>
                                          <p:spTgt spid="14"/>
                                        </p:tgtEl>
                                      </p:cBhvr>
                                    </p:animEffect>
                                  </p:childTnLst>
                                </p:cTn>
                              </p:par>
                            </p:childTnLst>
                          </p:cTn>
                        </p:par>
                        <p:par>
                          <p:cTn id="71" fill="hold">
                            <p:stCondLst>
                              <p:cond delay="500"/>
                            </p:stCondLst>
                            <p:childTnLst>
                              <p:par>
                                <p:cTn id="72" presetID="12" presetClass="entr" presetSubtype="4" fill="hold" grpId="0" nodeType="afterEffect">
                                  <p:stCondLst>
                                    <p:cond delay="0"/>
                                  </p:stCondLst>
                                  <p:childTnLst>
                                    <p:set>
                                      <p:cBhvr>
                                        <p:cTn id="73" dur="1" fill="hold">
                                          <p:stCondLst>
                                            <p:cond delay="0"/>
                                          </p:stCondLst>
                                        </p:cTn>
                                        <p:tgtEl>
                                          <p:spTgt spid="255016"/>
                                        </p:tgtEl>
                                        <p:attrNameLst>
                                          <p:attrName>style.visibility</p:attrName>
                                        </p:attrNameLst>
                                      </p:cBhvr>
                                      <p:to>
                                        <p:strVal val="visible"/>
                                      </p:to>
                                    </p:set>
                                    <p:animEffect transition="in" filter="slide(fromBottom)">
                                      <p:cBhvr>
                                        <p:cTn id="7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7" grpId="0" bldLvl="0" animBg="1"/>
      <p:bldP spid="8" grpId="0"/>
      <p:bldP spid="11" grpId="0"/>
      <p:bldP spid="16" grpId="0" bldLvl="0"/>
      <p:bldP spid="21" grpId="0"/>
      <p:bldP spid="27" grpId="0"/>
      <p:bldP spid="28" grpId="0"/>
      <p:bldP spid="26" grpId="0"/>
      <p:bldP spid="14" grpId="0" bldLvl="0" animBg="1"/>
      <p:bldP spid="255016"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5880" y="2422799"/>
            <a:ext cx="528913"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古代日本</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825500" y="334645"/>
            <a:ext cx="438150" cy="559498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8" name="矩形 7"/>
          <p:cNvSpPr/>
          <p:nvPr/>
        </p:nvSpPr>
        <p:spPr>
          <a:xfrm>
            <a:off x="1263650" y="139700"/>
            <a:ext cx="11331575" cy="445135"/>
          </a:xfrm>
          <a:prstGeom prst="rect">
            <a:avLst/>
          </a:prstGeom>
          <a:noFill/>
          <a:ln w="9525">
            <a:noFill/>
          </a:ln>
        </p:spPr>
        <p:txBody>
          <a:bodyPr wrap="square">
            <a:spAutoFit/>
          </a:bodyPr>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幕府统治：</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pic>
        <p:nvPicPr>
          <p:cNvPr id="37905" name="Picture 4" descr="4-1"/>
          <p:cNvPicPr>
            <a:picLocks noChangeAspect="1"/>
          </p:cNvPicPr>
          <p:nvPr/>
        </p:nvPicPr>
        <p:blipFill>
          <a:blip r:embed="rId1"/>
          <a:stretch>
            <a:fillRect/>
          </a:stretch>
        </p:blipFill>
        <p:spPr>
          <a:xfrm>
            <a:off x="9441815" y="334645"/>
            <a:ext cx="2279015" cy="2823210"/>
          </a:xfrm>
          <a:prstGeom prst="rect">
            <a:avLst/>
          </a:prstGeom>
          <a:noFill/>
          <a:ln w="9525">
            <a:noFill/>
          </a:ln>
        </p:spPr>
      </p:pic>
      <p:pic>
        <p:nvPicPr>
          <p:cNvPr id="2867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8265" y="3547745"/>
            <a:ext cx="1820545" cy="29730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矩形 19"/>
          <p:cNvSpPr/>
          <p:nvPr/>
        </p:nvSpPr>
        <p:spPr>
          <a:xfrm>
            <a:off x="1263650" y="584835"/>
            <a:ext cx="7773035" cy="2926080"/>
          </a:xfrm>
          <a:prstGeom prst="rect">
            <a:avLst/>
          </a:prstGeom>
          <a:solidFill>
            <a:srgbClr val="FF9700">
              <a:alpha val="7098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0" fontAlgn="base" latinLnBrk="0" hangingPunct="0">
              <a:lnSpc>
                <a:spcPct val="100000"/>
              </a:lnSpc>
              <a:spcBef>
                <a:spcPct val="0"/>
              </a:spcBef>
              <a:spcAft>
                <a:spcPct val="0"/>
              </a:spcAft>
              <a:buClrTx/>
              <a:buSzTx/>
              <a:buFontTx/>
              <a:buNone/>
              <a:defRPr/>
            </a:pPr>
            <a:endParaRPr lang="zh-CN" altLang="en-US" dirty="0"/>
          </a:p>
        </p:txBody>
      </p:sp>
      <p:sp>
        <p:nvSpPr>
          <p:cNvPr id="6" name="文本框 5"/>
          <p:cNvSpPr txBox="1"/>
          <p:nvPr/>
        </p:nvSpPr>
        <p:spPr>
          <a:xfrm>
            <a:off x="1263650" y="584835"/>
            <a:ext cx="7772400" cy="2745740"/>
          </a:xfrm>
          <a:prstGeom prst="rect">
            <a:avLst/>
          </a:prstGeom>
          <a:noFill/>
        </p:spPr>
        <p:txBody>
          <a:bodyPr wrap="square" rtlCol="0" anchor="t">
            <a:spAutoFit/>
          </a:bodyPr>
          <a:p>
            <a:pPr>
              <a:lnSpc>
                <a:spcPts val="3900"/>
              </a:lnSpc>
              <a:spcBef>
                <a:spcPts val="1200"/>
              </a:spcBef>
            </a:pPr>
            <a:r>
              <a:rPr lang="en-US" altLang="zh-CN" sz="2800" b="1" dirty="0">
                <a:latin typeface="华文中宋" panose="02010600040101010101" pitchFamily="2" charset="-122"/>
                <a:ea typeface="华文中宋" panose="02010600040101010101" pitchFamily="2" charset="-122"/>
                <a:sym typeface="+mn-ea"/>
              </a:rPr>
              <a:t>12</a:t>
            </a:r>
            <a:r>
              <a:rPr lang="zh-CN" altLang="en-US" sz="2800" b="1" dirty="0">
                <a:latin typeface="华文中宋" panose="02010600040101010101" pitchFamily="2" charset="-122"/>
                <a:ea typeface="华文中宋" panose="02010600040101010101" pitchFamily="2" charset="-122"/>
                <a:sym typeface="+mn-ea"/>
              </a:rPr>
              <a:t>世纪晚期，源氏武士集团击败平氏武士集团，源氏首领</a:t>
            </a:r>
            <a:r>
              <a:rPr lang="zh-CN" altLang="en-US" sz="2800" b="1" dirty="0">
                <a:solidFill>
                  <a:srgbClr val="C00000"/>
                </a:solidFill>
                <a:latin typeface="华文中宋" panose="02010600040101010101" pitchFamily="2" charset="-122"/>
                <a:ea typeface="华文中宋" panose="02010600040101010101" pitchFamily="2" charset="-122"/>
                <a:sym typeface="+mn-ea"/>
              </a:rPr>
              <a:t>源赖朝</a:t>
            </a:r>
            <a:r>
              <a:rPr lang="zh-CN" altLang="en-US" sz="2800" b="1" dirty="0">
                <a:latin typeface="华文中宋" panose="02010600040101010101" pitchFamily="2" charset="-122"/>
                <a:ea typeface="华文中宋" panose="02010600040101010101" pitchFamily="2" charset="-122"/>
                <a:sym typeface="+mn-ea"/>
              </a:rPr>
              <a:t>获得</a:t>
            </a:r>
            <a:r>
              <a:rPr lang="zh-CN" altLang="en-US" sz="2800" b="1" dirty="0">
                <a:solidFill>
                  <a:srgbClr val="C00000"/>
                </a:solidFill>
                <a:latin typeface="华文中宋" panose="02010600040101010101" pitchFamily="2" charset="-122"/>
                <a:ea typeface="华文中宋" panose="02010600040101010101" pitchFamily="2" charset="-122"/>
                <a:sym typeface="+mn-ea"/>
              </a:rPr>
              <a:t>“征夷大将军”</a:t>
            </a:r>
            <a:r>
              <a:rPr lang="zh-CN" altLang="en-US" sz="2800" b="1" dirty="0">
                <a:latin typeface="华文中宋" panose="02010600040101010101" pitchFamily="2" charset="-122"/>
                <a:ea typeface="华文中宋" panose="02010600040101010101" pitchFamily="2" charset="-122"/>
                <a:sym typeface="+mn-ea"/>
              </a:rPr>
              <a:t>称号，设幕府于镰仓。</a:t>
            </a:r>
            <a:endParaRPr lang="en-US" altLang="zh-CN" sz="2800" b="1" dirty="0">
              <a:latin typeface="华文中宋" panose="02010600040101010101" pitchFamily="2" charset="-122"/>
              <a:ea typeface="华文中宋" panose="02010600040101010101" pitchFamily="2" charset="-122"/>
              <a:sym typeface="+mn-ea"/>
            </a:endParaRPr>
          </a:p>
          <a:p>
            <a:pPr>
              <a:lnSpc>
                <a:spcPts val="39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镰仓幕府</a:t>
            </a:r>
            <a:r>
              <a:rPr lang="zh-CN" altLang="en-US" sz="2800" b="1" dirty="0">
                <a:latin typeface="华文中宋" panose="02010600040101010101" pitchFamily="2" charset="-122"/>
                <a:ea typeface="华文中宋" panose="02010600040101010101" pitchFamily="2" charset="-122"/>
                <a:sym typeface="+mn-ea"/>
              </a:rPr>
              <a:t>拥有独立于朝廷的政治、军事权力，日本由此进入长达近</a:t>
            </a:r>
            <a:r>
              <a:rPr lang="en-US" altLang="zh-CN" sz="2800" b="1" dirty="0">
                <a:latin typeface="华文中宋" panose="02010600040101010101" pitchFamily="2" charset="-122"/>
                <a:ea typeface="华文中宋" panose="02010600040101010101" pitchFamily="2" charset="-122"/>
                <a:sym typeface="+mn-ea"/>
              </a:rPr>
              <a:t>700</a:t>
            </a:r>
            <a:r>
              <a:rPr lang="zh-CN" altLang="en-US" sz="2800" b="1" dirty="0">
                <a:latin typeface="华文中宋" panose="02010600040101010101" pitchFamily="2" charset="-122"/>
                <a:ea typeface="华文中宋" panose="02010600040101010101" pitchFamily="2" charset="-122"/>
                <a:sym typeface="+mn-ea"/>
              </a:rPr>
              <a:t>年的</a:t>
            </a:r>
            <a:r>
              <a:rPr lang="zh-CN" altLang="en-US" sz="2800" b="1" dirty="0">
                <a:solidFill>
                  <a:srgbClr val="C00000"/>
                </a:solidFill>
                <a:latin typeface="华文中宋" panose="02010600040101010101" pitchFamily="2" charset="-122"/>
                <a:ea typeface="华文中宋" panose="02010600040101010101" pitchFamily="2" charset="-122"/>
                <a:sym typeface="+mn-ea"/>
              </a:rPr>
              <a:t>幕府统治时期</a:t>
            </a:r>
            <a:r>
              <a:rPr lang="zh-CN" altLang="en-US" sz="2800" b="1" dirty="0">
                <a:latin typeface="华文中宋" panose="02010600040101010101" pitchFamily="2" charset="-122"/>
                <a:ea typeface="华文中宋" panose="02010600040101010101" pitchFamily="2" charset="-122"/>
                <a:sym typeface="+mn-ea"/>
              </a:rPr>
              <a:t>。</a:t>
            </a:r>
            <a:endParaRPr lang="zh-CN" altLang="en-US" sz="2800" b="1" dirty="0">
              <a:latin typeface="华文中宋" panose="02010600040101010101" pitchFamily="2" charset="-122"/>
              <a:ea typeface="华文中宋" panose="02010600040101010101" pitchFamily="2" charset="-122"/>
              <a:sym typeface="+mn-ea"/>
            </a:endParaRPr>
          </a:p>
        </p:txBody>
      </p:sp>
      <p:sp>
        <p:nvSpPr>
          <p:cNvPr id="9" name="矩形 8"/>
          <p:cNvSpPr/>
          <p:nvPr/>
        </p:nvSpPr>
        <p:spPr>
          <a:xfrm>
            <a:off x="1263650" y="3792220"/>
            <a:ext cx="11331575" cy="445135"/>
          </a:xfrm>
          <a:prstGeom prst="rect">
            <a:avLst/>
          </a:prstGeom>
          <a:noFill/>
          <a:ln w="9525">
            <a:noFill/>
          </a:ln>
        </p:spPr>
        <p:txBody>
          <a:bodyPr wrap="square">
            <a:spAutoFit/>
          </a:bodyPr>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武士道精神历史意义：</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4" name="文本框 9"/>
          <p:cNvSpPr txBox="1"/>
          <p:nvPr/>
        </p:nvSpPr>
        <p:spPr>
          <a:xfrm>
            <a:off x="1319858" y="4369038"/>
            <a:ext cx="9055674" cy="1990288"/>
          </a:xfrm>
          <a:prstGeom prst="rect">
            <a:avLst/>
          </a:prstGeom>
          <a:noFill/>
        </p:spPr>
        <p:txBody>
          <a:bodyPr wrap="square" rtlCol="0" anchor="t">
            <a:spAutoFit/>
          </a:bodyPr>
          <a:lstStyle/>
          <a:p>
            <a:pPr>
              <a:lnSpc>
                <a:spcPts val="31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武士道的影响：</a:t>
            </a:r>
            <a:endParaRPr lang="en-US" altLang="zh-CN" sz="2800" b="1" dirty="0">
              <a:solidFill>
                <a:srgbClr val="C00000"/>
              </a:solidFill>
              <a:latin typeface="华文中宋" panose="02010600040101010101" pitchFamily="2" charset="-122"/>
              <a:ea typeface="华文中宋" panose="02010600040101010101" pitchFamily="2" charset="-122"/>
              <a:sym typeface="+mn-ea"/>
            </a:endParaRPr>
          </a:p>
          <a:p>
            <a:pPr>
              <a:lnSpc>
                <a:spcPts val="31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积极：</a:t>
            </a:r>
            <a:r>
              <a:rPr lang="zh-CN" altLang="en-US" sz="2800" b="1" dirty="0">
                <a:solidFill>
                  <a:srgbClr val="0000FF"/>
                </a:solidFill>
                <a:latin typeface="华文中宋" panose="02010600040101010101" pitchFamily="2" charset="-122"/>
                <a:ea typeface="华文中宋" panose="02010600040101010101" pitchFamily="2" charset="-122"/>
                <a:sym typeface="+mn-ea"/>
              </a:rPr>
              <a:t>为理想而不屈的精神，是武士道精神的扩展。</a:t>
            </a:r>
            <a:endParaRPr lang="zh-CN" altLang="en-US" sz="2800" b="1" dirty="0">
              <a:solidFill>
                <a:srgbClr val="0000FF"/>
              </a:solidFill>
              <a:latin typeface="华文中宋" panose="02010600040101010101" pitchFamily="2" charset="-122"/>
              <a:ea typeface="华文中宋" panose="02010600040101010101" pitchFamily="2" charset="-122"/>
              <a:sym typeface="+mn-ea"/>
            </a:endParaRPr>
          </a:p>
          <a:p>
            <a:pPr>
              <a:lnSpc>
                <a:spcPts val="31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消极：</a:t>
            </a:r>
            <a:r>
              <a:rPr lang="zh-CN" altLang="en-US" sz="2800" b="1" dirty="0">
                <a:solidFill>
                  <a:srgbClr val="0000FF"/>
                </a:solidFill>
                <a:latin typeface="华文中宋" panose="02010600040101010101" pitchFamily="2" charset="-122"/>
                <a:ea typeface="华文中宋" panose="02010600040101010101" pitchFamily="2" charset="-122"/>
                <a:sym typeface="+mn-ea"/>
              </a:rPr>
              <a:t>经历了一次畸变，成为帝国主义侵略扩张的工具，成为日本右翼的文化土壤。</a:t>
            </a:r>
            <a:endParaRPr lang="zh-CN" altLang="en-US" sz="2800" b="1" dirty="0">
              <a:solidFill>
                <a:srgbClr val="0000FF"/>
              </a:solidFill>
              <a:latin typeface="华文中宋" panose="02010600040101010101" pitchFamily="2" charset="-122"/>
              <a:ea typeface="华文中宋" panose="02010600040101010101" pitchFamily="2" charset="-122"/>
              <a:sym typeface="+mn-ea"/>
            </a:endParaRPr>
          </a:p>
        </p:txBody>
      </p:sp>
      <p:sp>
        <p:nvSpPr>
          <p:cNvPr id="15" name="矩形 14"/>
          <p:cNvSpPr/>
          <p:nvPr/>
        </p:nvSpPr>
        <p:spPr>
          <a:xfrm>
            <a:off x="1320165" y="4237355"/>
            <a:ext cx="8813165" cy="2283460"/>
          </a:xfrm>
          <a:prstGeom prst="rect">
            <a:avLst/>
          </a:prstGeom>
          <a:solidFill>
            <a:srgbClr val="FFBA55">
              <a:alpha val="25882"/>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5880" y="2422799"/>
            <a:ext cx="528913" cy="224536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阿拉伯帝国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644525" y="631190"/>
            <a:ext cx="438150" cy="559498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7" name="矩形 6"/>
          <p:cNvSpPr/>
          <p:nvPr/>
        </p:nvSpPr>
        <p:spPr>
          <a:xfrm>
            <a:off x="1082675" y="186055"/>
            <a:ext cx="11331575" cy="445135"/>
          </a:xfrm>
          <a:prstGeom prst="rect">
            <a:avLst/>
          </a:prstGeom>
          <a:noFill/>
          <a:ln w="9525">
            <a:noFill/>
          </a:ln>
        </p:spPr>
        <p:txBody>
          <a:bodyPr wrap="square">
            <a:spAutoFit/>
          </a:bodyPr>
          <a:p>
            <a:pPr algn="l" eaLnBrk="0" hangingPunct="0"/>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背景：</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6</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世纪末</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7</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世纪初，阿拉伯半岛居民过着氏族生活，氏族部落盛行多神教</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 name="矩形 1"/>
          <p:cNvSpPr/>
          <p:nvPr/>
        </p:nvSpPr>
        <p:spPr>
          <a:xfrm>
            <a:off x="1082675" y="7905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创立：</a:t>
            </a:r>
            <a:r>
              <a:rPr lang="en-US" altLang="zh-CN" sz="2300" b="1" dirty="0">
                <a:solidFill>
                  <a:srgbClr val="032AF3"/>
                </a:solidFill>
                <a:latin typeface="宋体" panose="02010600030101010101" pitchFamily="2" charset="-122"/>
                <a:ea typeface="宋体" panose="02010600030101010101" pitchFamily="2" charset="-122"/>
              </a:rPr>
              <a:t>7</a:t>
            </a:r>
            <a:r>
              <a:rPr lang="zh-CN" altLang="en-US" sz="2300" b="1" dirty="0">
                <a:solidFill>
                  <a:srgbClr val="032AF3"/>
                </a:solidFill>
                <a:latin typeface="宋体" panose="02010600030101010101" pitchFamily="2" charset="-122"/>
                <a:ea typeface="宋体" panose="02010600030101010101" pitchFamily="2" charset="-122"/>
              </a:rPr>
              <a:t>世纪初，穆罕默德创立了伊斯兰教，阐述独尊安拉的宗教思想</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1082675" y="1365250"/>
            <a:ext cx="10748010" cy="3114675"/>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400" b="1" dirty="0">
              <a:solidFill>
                <a:srgbClr val="FF0000"/>
              </a:solidFill>
              <a:ea typeface="宋体" panose="02010600030101010101" pitchFamily="2" charset="-122"/>
            </a:endParaRPr>
          </a:p>
          <a:p>
            <a:pPr algn="ctr"/>
            <a:endParaRPr lang="en-US" altLang="zh-CN" sz="2400" b="1" dirty="0">
              <a:solidFill>
                <a:srgbClr val="FF0000"/>
              </a:solidFill>
              <a:ea typeface="宋体" panose="02010600030101010101" pitchFamily="2" charset="-122"/>
            </a:endParaRPr>
          </a:p>
          <a:p>
            <a:pPr algn="ct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3.</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发展：（</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1</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622</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年，穆罕默德迁居麦地那，建立了一个以共同信仰为基础的宗教社团</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穆斯林公社（早期政教合一的国家雏形）</a:t>
            </a: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2</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630</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年，穆罕默德率穆斯林占领麦加，之后，半岛各部纷纷遣使麦地那，承认穆罕默德的统治地位，阿拉伯半岛统一</a:t>
            </a: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3</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8</a:t>
            </a:r>
            <a:r>
              <a:rPr lang="zh-CN" altLang="en-US" sz="2400" b="1">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世纪中期，阿拉伯帝国的版图已横跨欧、亚、非三大洲，成为当时世界上疆域最大的帝国。</a:t>
            </a:r>
            <a:endParaRPr lang="zh-CN" altLang="en-US" sz="2400" b="1">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a:p>
            <a:pPr algn="ctr"/>
            <a:endParaRPr lang="zh-CN" altLang="en-US" sz="2400" b="1" dirty="0">
              <a:solidFill>
                <a:srgbClr val="FF0000"/>
              </a:solidFill>
              <a:ea typeface="宋体" panose="02010600030101010101" pitchFamily="2" charset="-122"/>
            </a:endParaRPr>
          </a:p>
          <a:p>
            <a:pPr algn="ctr"/>
            <a:endParaRPr lang="zh-CN" altLang="en-US" sz="2400" b="1" dirty="0">
              <a:solidFill>
                <a:srgbClr val="FF0000"/>
              </a:solidFill>
              <a:ea typeface="宋体" panose="02010600030101010101" pitchFamily="2" charset="-122"/>
            </a:endParaRPr>
          </a:p>
        </p:txBody>
      </p:sp>
      <p:sp>
        <p:nvSpPr>
          <p:cNvPr id="10" name="矩形 9"/>
          <p:cNvSpPr/>
          <p:nvPr/>
        </p:nvSpPr>
        <p:spPr>
          <a:xfrm>
            <a:off x="1082675" y="4667885"/>
            <a:ext cx="11331575" cy="1506855"/>
          </a:xfrm>
          <a:prstGeom prst="rect">
            <a:avLst/>
          </a:prstGeom>
          <a:noFill/>
          <a:ln w="9525">
            <a:noFill/>
          </a:ln>
        </p:spPr>
        <p:txBody>
          <a:bodyPr wrap="square">
            <a:spAutoFit/>
          </a:bodyPr>
          <a:p>
            <a:pPr algn="l" eaLnBrk="0" hangingPunct="0"/>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阿拉伯文化：</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 （</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）数学</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阿拉伯数字是阿拉伯人对世界文化的独特贡献，并创造了完整的代数学</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 （</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）医学</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《医学集成》和《医典》被奉为欧洲医学界的经典</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 （</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）文学</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《天方夜谭》</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1" name="矩形 10"/>
          <p:cNvSpPr/>
          <p:nvPr/>
        </p:nvSpPr>
        <p:spPr>
          <a:xfrm>
            <a:off x="1082675" y="62261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5.</a:t>
            </a:r>
            <a:r>
              <a:rPr lang="zh-CN" altLang="en-US" sz="2300" b="1" dirty="0">
                <a:solidFill>
                  <a:srgbClr val="032AF3"/>
                </a:solidFill>
                <a:latin typeface="宋体" panose="02010600030101010101" pitchFamily="2" charset="-122"/>
                <a:ea typeface="宋体" panose="02010600030101010101" pitchFamily="2" charset="-122"/>
              </a:rPr>
              <a:t>影响：阿拉伯人担当了沟通东西方文化的角色，为世界文化的发展做出卓越贡献</a:t>
            </a:r>
            <a:endParaRPr lang="zh-CN" altLang="en-US" sz="2300" b="1" dirty="0">
              <a:solidFill>
                <a:srgbClr val="032AF3"/>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293" y="102637"/>
            <a:ext cx="11763858" cy="663406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83856" y="243607"/>
            <a:ext cx="2260603" cy="583565"/>
          </a:xfrm>
          <a:prstGeom prst="rect">
            <a:avLst/>
          </a:prstGeom>
          <a:noFill/>
        </p:spPr>
        <p:txBody>
          <a:bodyPr wrap="square" rtlCol="0">
            <a:spAutoFit/>
          </a:bodyPr>
          <a:lstStyle/>
          <a:p>
            <a:r>
              <a:rPr lang="zh-CN" altLang="en-US" sz="3200" dirty="0">
                <a:solidFill>
                  <a:schemeClr val="accent1"/>
                </a:solidFill>
                <a:latin typeface="华文中宋" panose="02010600040101010101" pitchFamily="2" charset="-122"/>
                <a:ea typeface="华文中宋" panose="02010600040101010101" pitchFamily="2" charset="-122"/>
              </a:rPr>
              <a:t>归纳总结</a:t>
            </a:r>
            <a:endParaRPr lang="zh-CN" altLang="en-US" sz="3200" dirty="0">
              <a:solidFill>
                <a:schemeClr val="accent1"/>
              </a:solidFill>
              <a:latin typeface="华文中宋" panose="02010600040101010101" pitchFamily="2" charset="-122"/>
              <a:ea typeface="华文中宋" panose="02010600040101010101" pitchFamily="2" charset="-122"/>
            </a:endParaRPr>
          </a:p>
        </p:txBody>
      </p:sp>
      <p:sp>
        <p:nvSpPr>
          <p:cNvPr id="6" name="文本框 5"/>
          <p:cNvSpPr txBox="1"/>
          <p:nvPr/>
        </p:nvSpPr>
        <p:spPr>
          <a:xfrm>
            <a:off x="3532505" y="366395"/>
            <a:ext cx="6238875" cy="521970"/>
          </a:xfrm>
          <a:prstGeom prst="rect">
            <a:avLst/>
          </a:prstGeom>
          <a:noFill/>
        </p:spPr>
        <p:txBody>
          <a:bodyPr wrap="none" rtlCol="0">
            <a:spAutoFit/>
          </a:bodyPr>
          <a:lstStyle/>
          <a:p>
            <a:pPr algn="l"/>
            <a:r>
              <a:rPr lang="zh-CN" altLang="en-US" sz="2800" b="1">
                <a:solidFill>
                  <a:srgbClr val="040FF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古代地跨欧亚非三洲的大帝国（已学）</a:t>
            </a:r>
            <a:endParaRPr lang="zh-CN" altLang="en-US" sz="2800" b="1">
              <a:solidFill>
                <a:srgbClr val="040FF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29" name="组合 28"/>
          <p:cNvGrpSpPr/>
          <p:nvPr/>
        </p:nvGrpSpPr>
        <p:grpSpPr>
          <a:xfrm>
            <a:off x="273690" y="3884930"/>
            <a:ext cx="3919215" cy="2352596"/>
            <a:chOff x="11563" y="2017"/>
            <a:chExt cx="6280" cy="4457"/>
          </a:xfrm>
        </p:grpSpPr>
        <p:pic>
          <p:nvPicPr>
            <p:cNvPr id="27" name="图片 26"/>
            <p:cNvPicPr>
              <a:picLocks noChangeAspect="1"/>
            </p:cNvPicPr>
            <p:nvPr/>
          </p:nvPicPr>
          <p:blipFill>
            <a:blip r:embed="rId1"/>
            <a:srcRect l="1006" t="1597" r="834" b="6773"/>
            <a:stretch>
              <a:fillRect/>
            </a:stretch>
          </p:blipFill>
          <p:spPr>
            <a:xfrm>
              <a:off x="11563" y="2017"/>
              <a:ext cx="6280" cy="4457"/>
            </a:xfrm>
            <a:prstGeom prst="rect">
              <a:avLst/>
            </a:prstGeom>
            <a:ln>
              <a:solidFill>
                <a:schemeClr val="accent6">
                  <a:lumMod val="60000"/>
                  <a:lumOff val="40000"/>
                </a:schemeClr>
              </a:solidFill>
            </a:ln>
          </p:spPr>
        </p:pic>
        <p:sp>
          <p:nvSpPr>
            <p:cNvPr id="28" name="文本框 27"/>
            <p:cNvSpPr txBox="1"/>
            <p:nvPr/>
          </p:nvSpPr>
          <p:spPr>
            <a:xfrm>
              <a:off x="14601" y="2053"/>
              <a:ext cx="3147" cy="644"/>
            </a:xfrm>
            <a:prstGeom prst="rect">
              <a:avLst/>
            </a:prstGeom>
            <a:solidFill>
              <a:srgbClr val="FFFF00"/>
            </a:solidFill>
          </p:spPr>
          <p:txBody>
            <a:bodyPr wrap="square" rtlCol="0">
              <a:spAutoFit/>
            </a:bodyPr>
            <a:lstStyle/>
            <a:p>
              <a:pPr algn="ctr">
                <a:lnSpc>
                  <a:spcPct val="90000"/>
                </a:lnSpc>
                <a:spcBef>
                  <a:spcPts val="0"/>
                </a:spcBef>
                <a:spcAft>
                  <a:spcPts val="0"/>
                </a:spcAft>
              </a:pPr>
              <a:r>
                <a:rPr lang="en-US" altLang="zh-CN" b="1">
                  <a:solidFill>
                    <a:srgbClr val="FF0000"/>
                  </a:solidFill>
                  <a:latin typeface="楷体_GB2312" panose="02010609030101010101" charset="-122"/>
                  <a:ea typeface="楷体_GB2312" panose="02010609030101010101" charset="-122"/>
                  <a:cs typeface="楷体_GB2312" panose="02010609030101010101" charset="-122"/>
                </a:rPr>
                <a:t>2C</a:t>
              </a:r>
              <a:r>
                <a:rPr lang="zh-CN" altLang="en-US" b="1">
                  <a:solidFill>
                    <a:srgbClr val="FF0000"/>
                  </a:solidFill>
                  <a:latin typeface="楷体_GB2312" panose="02010609030101010101" charset="-122"/>
                  <a:ea typeface="楷体_GB2312" panose="02010609030101010101" charset="-122"/>
                  <a:cs typeface="楷体_GB2312" panose="02010609030101010101" charset="-122"/>
                </a:rPr>
                <a:t>初的罗马帝国</a:t>
              </a:r>
              <a:endParaRPr lang="zh-CN" altLang="en-US" b="1">
                <a:solidFill>
                  <a:srgbClr val="FF0000"/>
                </a:solidFill>
                <a:latin typeface="楷体_GB2312" panose="02010609030101010101" charset="-122"/>
                <a:ea typeface="楷体_GB2312" panose="02010609030101010101" charset="-122"/>
                <a:cs typeface="楷体_GB2312" panose="02010609030101010101" charset="-122"/>
              </a:endParaRPr>
            </a:p>
          </p:txBody>
        </p:sp>
      </p:grpSp>
      <p:grpSp>
        <p:nvGrpSpPr>
          <p:cNvPr id="34" name="组合 33"/>
          <p:cNvGrpSpPr/>
          <p:nvPr/>
        </p:nvGrpSpPr>
        <p:grpSpPr>
          <a:xfrm>
            <a:off x="8018758" y="3939670"/>
            <a:ext cx="3911439" cy="2297842"/>
            <a:chOff x="11187" y="6220"/>
            <a:chExt cx="7150" cy="3736"/>
          </a:xfrm>
        </p:grpSpPr>
        <p:pic>
          <p:nvPicPr>
            <p:cNvPr id="32" name="图片 31" descr="timg (6)"/>
            <p:cNvPicPr>
              <a:picLocks noChangeAspect="1"/>
            </p:cNvPicPr>
            <p:nvPr/>
          </p:nvPicPr>
          <p:blipFill>
            <a:blip r:embed="rId2"/>
            <a:stretch>
              <a:fillRect/>
            </a:stretch>
          </p:blipFill>
          <p:spPr>
            <a:xfrm>
              <a:off x="11187" y="6220"/>
              <a:ext cx="7149" cy="3736"/>
            </a:xfrm>
            <a:prstGeom prst="rect">
              <a:avLst/>
            </a:prstGeom>
            <a:ln>
              <a:solidFill>
                <a:schemeClr val="accent6">
                  <a:lumMod val="60000"/>
                  <a:lumOff val="40000"/>
                </a:schemeClr>
              </a:solidFill>
            </a:ln>
          </p:spPr>
        </p:pic>
        <p:sp>
          <p:nvSpPr>
            <p:cNvPr id="33" name="文本框 32"/>
            <p:cNvSpPr txBox="1"/>
            <p:nvPr/>
          </p:nvSpPr>
          <p:spPr>
            <a:xfrm>
              <a:off x="13067" y="6235"/>
              <a:ext cx="5270" cy="599"/>
            </a:xfrm>
            <a:prstGeom prst="rect">
              <a:avLst/>
            </a:prstGeom>
            <a:solidFill>
              <a:srgbClr val="FFFF00"/>
            </a:solidFill>
          </p:spPr>
          <p:txBody>
            <a:bodyPr wrap="square" rtlCol="0">
              <a:spAutoFit/>
            </a:bodyPr>
            <a:lstStyle/>
            <a:p>
              <a:pPr algn="ctr"/>
              <a:r>
                <a:rPr lang="zh-CN" altLang="en-US" b="1">
                  <a:solidFill>
                    <a:srgbClr val="FF0000"/>
                  </a:solidFill>
                  <a:latin typeface="楷体_GB2312" panose="02010609030101010101" charset="-122"/>
                  <a:ea typeface="楷体_GB2312" panose="02010609030101010101" charset="-122"/>
                  <a:cs typeface="楷体_GB2312" panose="02010609030101010101" charset="-122"/>
                </a:rPr>
                <a:t>阿拉伯帝国疆域（</a:t>
              </a:r>
              <a:r>
                <a:rPr lang="en-US" altLang="zh-CN" b="1">
                  <a:solidFill>
                    <a:srgbClr val="FF0000"/>
                  </a:solidFill>
                  <a:latin typeface="楷体_GB2312" panose="02010609030101010101" charset="-122"/>
                  <a:ea typeface="楷体_GB2312" panose="02010609030101010101" charset="-122"/>
                  <a:cs typeface="楷体_GB2312" panose="02010609030101010101" charset="-122"/>
                </a:rPr>
                <a:t>750</a:t>
              </a:r>
              <a:r>
                <a:rPr lang="zh-CN" altLang="en-US" b="1">
                  <a:solidFill>
                    <a:srgbClr val="FF0000"/>
                  </a:solidFill>
                  <a:latin typeface="楷体_GB2312" panose="02010609030101010101" charset="-122"/>
                  <a:ea typeface="楷体_GB2312" panose="02010609030101010101" charset="-122"/>
                  <a:cs typeface="楷体_GB2312" panose="02010609030101010101" charset="-122"/>
                </a:rPr>
                <a:t>年）</a:t>
              </a:r>
              <a:endParaRPr lang="zh-CN" altLang="en-US" b="1">
                <a:solidFill>
                  <a:srgbClr val="FF0000"/>
                </a:solidFill>
                <a:latin typeface="楷体_GB2312" panose="02010609030101010101" charset="-122"/>
                <a:ea typeface="楷体_GB2312" panose="02010609030101010101" charset="-122"/>
                <a:cs typeface="楷体_GB2312" panose="02010609030101010101" charset="-122"/>
              </a:endParaRPr>
            </a:p>
          </p:txBody>
        </p:sp>
      </p:grpSp>
      <p:grpSp>
        <p:nvGrpSpPr>
          <p:cNvPr id="14" name="组合 13"/>
          <p:cNvGrpSpPr/>
          <p:nvPr/>
        </p:nvGrpSpPr>
        <p:grpSpPr>
          <a:xfrm>
            <a:off x="4193540" y="3876675"/>
            <a:ext cx="3835400" cy="2381885"/>
            <a:chOff x="6604" y="6105"/>
            <a:chExt cx="6040" cy="3751"/>
          </a:xfrm>
        </p:grpSpPr>
        <p:pic>
          <p:nvPicPr>
            <p:cNvPr id="5" name="图片 4"/>
            <p:cNvPicPr>
              <a:picLocks noChangeAspect="1"/>
            </p:cNvPicPr>
            <p:nvPr/>
          </p:nvPicPr>
          <p:blipFill>
            <a:blip r:embed="rId3"/>
            <a:srcRect b="820"/>
            <a:stretch>
              <a:fillRect/>
            </a:stretch>
          </p:blipFill>
          <p:spPr>
            <a:xfrm>
              <a:off x="6604" y="6105"/>
              <a:ext cx="6040" cy="3751"/>
            </a:xfrm>
            <a:prstGeom prst="rect">
              <a:avLst/>
            </a:prstGeom>
          </p:spPr>
        </p:pic>
        <p:sp>
          <p:nvSpPr>
            <p:cNvPr id="8" name="文本框 7"/>
            <p:cNvSpPr txBox="1"/>
            <p:nvPr/>
          </p:nvSpPr>
          <p:spPr>
            <a:xfrm>
              <a:off x="6727" y="6178"/>
              <a:ext cx="5822" cy="492"/>
            </a:xfrm>
            <a:prstGeom prst="rect">
              <a:avLst/>
            </a:prstGeom>
            <a:solidFill>
              <a:srgbClr val="FFFF00"/>
            </a:solidFill>
          </p:spPr>
          <p:txBody>
            <a:bodyPr wrap="square" rtlCol="0">
              <a:spAutoFit/>
            </a:bodyPr>
            <a:p>
              <a:pPr>
                <a:lnSpc>
                  <a:spcPct val="90000"/>
                </a:lnSpc>
                <a:spcBef>
                  <a:spcPts val="0"/>
                </a:spcBef>
                <a:spcAft>
                  <a:spcPts val="0"/>
                </a:spcAft>
              </a:pPr>
              <a:r>
                <a:rPr lang="en-US" altLang="zh-CN" sz="1600" b="1">
                  <a:solidFill>
                    <a:srgbClr val="FF0000"/>
                  </a:solidFill>
                  <a:latin typeface="楷体_GB2312" panose="02010609030101010101" charset="-122"/>
                  <a:ea typeface="楷体_GB2312" panose="02010609030101010101" charset="-122"/>
                  <a:cs typeface="楷体_GB2312" panose="02010609030101010101" charset="-122"/>
                </a:rPr>
                <a:t>6C</a:t>
              </a:r>
              <a:r>
                <a:rPr lang="zh-CN" altLang="en-US" sz="1600" b="1">
                  <a:solidFill>
                    <a:srgbClr val="FF0000"/>
                  </a:solidFill>
                  <a:latin typeface="楷体_GB2312" panose="02010609030101010101" charset="-122"/>
                  <a:ea typeface="楷体_GB2312" panose="02010609030101010101" charset="-122"/>
                  <a:cs typeface="楷体_GB2312" panose="02010609030101010101" charset="-122"/>
                </a:rPr>
                <a:t>查士丁尼一世统治时期的拜占庭帝国</a:t>
              </a:r>
              <a:endParaRPr lang="zh-CN" altLang="en-US" sz="1600" b="1">
                <a:solidFill>
                  <a:srgbClr val="FF0000"/>
                </a:solidFill>
                <a:latin typeface="楷体_GB2312" panose="02010609030101010101" charset="-122"/>
                <a:ea typeface="楷体_GB2312" panose="02010609030101010101" charset="-122"/>
                <a:cs typeface="楷体_GB2312" panose="02010609030101010101" charset="-122"/>
              </a:endParaRPr>
            </a:p>
          </p:txBody>
        </p:sp>
      </p:grpSp>
      <p:grpSp>
        <p:nvGrpSpPr>
          <p:cNvPr id="13" name="组合 12"/>
          <p:cNvGrpSpPr/>
          <p:nvPr/>
        </p:nvGrpSpPr>
        <p:grpSpPr>
          <a:xfrm>
            <a:off x="1353820" y="1014095"/>
            <a:ext cx="4802505" cy="2586990"/>
            <a:chOff x="2132" y="1597"/>
            <a:chExt cx="7563" cy="4074"/>
          </a:xfrm>
        </p:grpSpPr>
        <p:pic>
          <p:nvPicPr>
            <p:cNvPr id="30" name="图片 29"/>
            <p:cNvPicPr>
              <a:picLocks noChangeAspect="1"/>
            </p:cNvPicPr>
            <p:nvPr/>
          </p:nvPicPr>
          <p:blipFill>
            <a:blip r:embed="rId4"/>
            <a:stretch>
              <a:fillRect/>
            </a:stretch>
          </p:blipFill>
          <p:spPr>
            <a:xfrm>
              <a:off x="2132" y="1597"/>
              <a:ext cx="7563" cy="4074"/>
            </a:xfrm>
            <a:prstGeom prst="rect">
              <a:avLst/>
            </a:prstGeom>
            <a:ln>
              <a:solidFill>
                <a:schemeClr val="accent6">
                  <a:lumMod val="60000"/>
                  <a:lumOff val="40000"/>
                </a:schemeClr>
              </a:solidFill>
            </a:ln>
          </p:spPr>
        </p:pic>
        <p:sp>
          <p:nvSpPr>
            <p:cNvPr id="9" name="文本框 8"/>
            <p:cNvSpPr txBox="1"/>
            <p:nvPr/>
          </p:nvSpPr>
          <p:spPr>
            <a:xfrm>
              <a:off x="7921" y="1597"/>
              <a:ext cx="1774" cy="535"/>
            </a:xfrm>
            <a:prstGeom prst="rect">
              <a:avLst/>
            </a:prstGeom>
            <a:solidFill>
              <a:srgbClr val="FFFF00"/>
            </a:solidFill>
          </p:spPr>
          <p:txBody>
            <a:bodyPr wrap="square" rtlCol="0">
              <a:spAutoFit/>
            </a:bodyPr>
            <a:p>
              <a:pPr algn="ctr">
                <a:lnSpc>
                  <a:spcPct val="90000"/>
                </a:lnSpc>
                <a:spcBef>
                  <a:spcPts val="0"/>
                </a:spcBef>
                <a:spcAft>
                  <a:spcPts val="0"/>
                </a:spcAft>
              </a:pPr>
              <a:r>
                <a:rPr lang="zh-CN" altLang="en-US" b="1">
                  <a:solidFill>
                    <a:srgbClr val="FF0000"/>
                  </a:solidFill>
                  <a:latin typeface="楷体_GB2312" panose="02010609030101010101" charset="-122"/>
                  <a:ea typeface="楷体_GB2312" panose="02010609030101010101" charset="-122"/>
                  <a:cs typeface="华文仿宋" panose="02010600040101010101" charset="-122"/>
                </a:rPr>
                <a:t>波斯帝国</a:t>
              </a:r>
              <a:endParaRPr lang="zh-CN" altLang="en-US" b="1">
                <a:solidFill>
                  <a:srgbClr val="FF0000"/>
                </a:solidFill>
                <a:latin typeface="楷体_GB2312" panose="02010609030101010101" charset="-122"/>
                <a:ea typeface="楷体_GB2312" panose="02010609030101010101" charset="-122"/>
                <a:cs typeface="华文仿宋" panose="02010600040101010101" charset="-122"/>
              </a:endParaRPr>
            </a:p>
          </p:txBody>
        </p:sp>
      </p:grpSp>
      <p:grpSp>
        <p:nvGrpSpPr>
          <p:cNvPr id="11" name="组合 10"/>
          <p:cNvGrpSpPr/>
          <p:nvPr/>
        </p:nvGrpSpPr>
        <p:grpSpPr>
          <a:xfrm>
            <a:off x="6755130" y="1014095"/>
            <a:ext cx="4979670" cy="2685415"/>
            <a:chOff x="10638" y="1597"/>
            <a:chExt cx="7842" cy="4229"/>
          </a:xfrm>
        </p:grpSpPr>
        <p:grpSp>
          <p:nvGrpSpPr>
            <p:cNvPr id="36" name="组合 35"/>
            <p:cNvGrpSpPr/>
            <p:nvPr/>
          </p:nvGrpSpPr>
          <p:grpSpPr>
            <a:xfrm>
              <a:off x="10638" y="1597"/>
              <a:ext cx="7842" cy="4229"/>
              <a:chOff x="10638" y="1597"/>
              <a:chExt cx="7842" cy="4229"/>
            </a:xfrm>
          </p:grpSpPr>
          <p:pic>
            <p:nvPicPr>
              <p:cNvPr id="31" name="图片 30" descr="timg (7)"/>
              <p:cNvPicPr>
                <a:picLocks noChangeAspect="1"/>
              </p:cNvPicPr>
              <p:nvPr/>
            </p:nvPicPr>
            <p:blipFill>
              <a:blip r:embed="rId5"/>
              <a:stretch>
                <a:fillRect/>
              </a:stretch>
            </p:blipFill>
            <p:spPr>
              <a:xfrm>
                <a:off x="10638" y="1597"/>
                <a:ext cx="7670" cy="4229"/>
              </a:xfrm>
              <a:prstGeom prst="rect">
                <a:avLst/>
              </a:prstGeom>
              <a:ln>
                <a:solidFill>
                  <a:schemeClr val="accent6">
                    <a:lumMod val="60000"/>
                    <a:lumOff val="40000"/>
                  </a:schemeClr>
                </a:solidFill>
              </a:ln>
            </p:spPr>
          </p:pic>
          <p:sp>
            <p:nvSpPr>
              <p:cNvPr id="35" name="文本框 34"/>
              <p:cNvSpPr txBox="1"/>
              <p:nvPr/>
            </p:nvSpPr>
            <p:spPr>
              <a:xfrm>
                <a:off x="15566" y="2123"/>
                <a:ext cx="2914" cy="531"/>
              </a:xfrm>
              <a:prstGeom prst="rect">
                <a:avLst/>
              </a:prstGeom>
              <a:noFill/>
            </p:spPr>
            <p:txBody>
              <a:bodyPr wrap="square" rtlCol="0" anchor="t">
                <a:spAutoFit/>
              </a:bodyPr>
              <a:lstStyle/>
              <a:p>
                <a:r>
                  <a:rPr lang="zh-CN" altLang="en-US" sz="1600" b="1">
                    <a:latin typeface="华文仿宋" panose="02010600040101010101" charset="-122"/>
                    <a:ea typeface="华文仿宋" panose="02010600040101010101" charset="-122"/>
                    <a:cs typeface="华文仿宋" panose="02010600040101010101" charset="-122"/>
                  </a:rPr>
                  <a:t>前336年～前323年</a:t>
                </a:r>
                <a:endParaRPr lang="zh-CN" altLang="en-US" sz="1600" b="1">
                  <a:latin typeface="华文仿宋" panose="02010600040101010101" charset="-122"/>
                  <a:ea typeface="华文仿宋" panose="02010600040101010101" charset="-122"/>
                  <a:cs typeface="华文仿宋" panose="02010600040101010101" charset="-122"/>
                </a:endParaRPr>
              </a:p>
            </p:txBody>
          </p:sp>
        </p:grpSp>
        <p:sp>
          <p:nvSpPr>
            <p:cNvPr id="10" name="文本框 9"/>
            <p:cNvSpPr txBox="1"/>
            <p:nvPr/>
          </p:nvSpPr>
          <p:spPr>
            <a:xfrm>
              <a:off x="15550" y="1612"/>
              <a:ext cx="2739" cy="535"/>
            </a:xfrm>
            <a:prstGeom prst="rect">
              <a:avLst/>
            </a:prstGeom>
            <a:solidFill>
              <a:srgbClr val="FFFF00"/>
            </a:solidFill>
          </p:spPr>
          <p:txBody>
            <a:bodyPr wrap="square" rtlCol="0">
              <a:spAutoFit/>
            </a:bodyPr>
            <a:p>
              <a:pPr algn="ctr">
                <a:lnSpc>
                  <a:spcPct val="90000"/>
                </a:lnSpc>
                <a:spcBef>
                  <a:spcPts val="0"/>
                </a:spcBef>
                <a:spcAft>
                  <a:spcPts val="0"/>
                </a:spcAft>
              </a:pPr>
              <a:r>
                <a:rPr lang="zh-CN" altLang="en-US" b="1">
                  <a:solidFill>
                    <a:srgbClr val="FF0000"/>
                  </a:solidFill>
                  <a:latin typeface="楷体_GB2312" panose="02010609030101010101" charset="-122"/>
                  <a:ea typeface="楷体_GB2312" panose="02010609030101010101" charset="-122"/>
                  <a:cs typeface="华文仿宋" panose="02010600040101010101" charset="-122"/>
                </a:rPr>
                <a:t>亚厉山大帝国</a:t>
              </a:r>
              <a:endParaRPr lang="zh-CN" altLang="en-US" b="1">
                <a:solidFill>
                  <a:srgbClr val="FF0000"/>
                </a:solidFill>
                <a:latin typeface="楷体_GB2312" panose="02010609030101010101" charset="-122"/>
                <a:ea typeface="楷体_GB2312" panose="02010609030101010101" charset="-122"/>
                <a:cs typeface="华文仿宋" panose="02010600040101010101"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p:cNvGrpSpPr/>
          <p:nvPr>
            <p:custDataLst>
              <p:tags r:id="rId1"/>
            </p:custDataLst>
          </p:nvPr>
        </p:nvGrpSpPr>
        <p:grpSpPr>
          <a:xfrm>
            <a:off x="846523" y="756516"/>
            <a:ext cx="11318808" cy="5941148"/>
            <a:chOff x="984" y="862"/>
            <a:chExt cx="13157" cy="6906"/>
          </a:xfrm>
        </p:grpSpPr>
        <p:sp>
          <p:nvSpPr>
            <p:cNvPr id="39" name="右大括号 38"/>
            <p:cNvSpPr/>
            <p:nvPr>
              <p:custDataLst>
                <p:tags r:id="rId2"/>
              </p:custDataLst>
            </p:nvPr>
          </p:nvSpPr>
          <p:spPr>
            <a:xfrm>
              <a:off x="10491" y="3755"/>
              <a:ext cx="252" cy="1354"/>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rgbClr val="00B050"/>
                </a:solidFill>
                <a:effectLst/>
                <a:uLnTx/>
                <a:uFillTx/>
                <a:latin typeface="+mn-lt"/>
                <a:ea typeface="+mn-ea"/>
                <a:cs typeface="+mn-cs"/>
              </a:endParaRPr>
            </a:p>
          </p:txBody>
        </p:sp>
        <p:sp>
          <p:nvSpPr>
            <p:cNvPr id="50218" name="文本框 44"/>
            <p:cNvSpPr txBox="1"/>
            <p:nvPr>
              <p:custDataLst>
                <p:tags r:id="rId3"/>
              </p:custDataLst>
            </p:nvPr>
          </p:nvSpPr>
          <p:spPr>
            <a:xfrm>
              <a:off x="12007" y="3875"/>
              <a:ext cx="534" cy="1565"/>
            </a:xfrm>
            <a:prstGeom prst="rect">
              <a:avLst/>
            </a:prstGeom>
            <a:noFill/>
            <a:ln w="9525">
              <a:noFill/>
            </a:ln>
          </p:spPr>
          <p:txBody>
            <a:bodyPr vert="eaVert" anchor="t">
              <a:spAutoFit/>
            </a:bodyPr>
            <a:lstStyle/>
            <a:p>
              <a:r>
                <a:rPr lang="zh-CN" altLang="en-US" sz="1795" b="1">
                  <a:solidFill>
                    <a:srgbClr val="00B050"/>
                  </a:solidFill>
                  <a:latin typeface="黑体" panose="02010609060101010101" pitchFamily="2" charset="-122"/>
                  <a:ea typeface="黑体" panose="02010609060101010101" pitchFamily="2" charset="-122"/>
                </a:rPr>
                <a:t>多种宗教</a:t>
              </a:r>
              <a:endParaRPr lang="zh-CN" altLang="en-US" sz="1795" b="1">
                <a:solidFill>
                  <a:srgbClr val="00B050"/>
                </a:solidFill>
                <a:latin typeface="黑体" panose="02010609060101010101" pitchFamily="2" charset="-122"/>
                <a:ea typeface="黑体" panose="02010609060101010101" pitchFamily="2" charset="-122"/>
              </a:endParaRPr>
            </a:p>
          </p:txBody>
        </p:sp>
        <p:sp>
          <p:nvSpPr>
            <p:cNvPr id="50219" name="文本框 45"/>
            <p:cNvSpPr txBox="1"/>
            <p:nvPr>
              <p:custDataLst>
                <p:tags r:id="rId4"/>
              </p:custDataLst>
            </p:nvPr>
          </p:nvSpPr>
          <p:spPr>
            <a:xfrm>
              <a:off x="12007" y="5861"/>
              <a:ext cx="534" cy="1630"/>
            </a:xfrm>
            <a:prstGeom prst="rect">
              <a:avLst/>
            </a:prstGeom>
            <a:noFill/>
            <a:ln w="9525">
              <a:noFill/>
            </a:ln>
          </p:spPr>
          <p:txBody>
            <a:bodyPr vert="eaVert" anchor="t">
              <a:spAutoFit/>
            </a:bodyPr>
            <a:lstStyle/>
            <a:p>
              <a:r>
                <a:rPr lang="zh-CN" altLang="en-US" sz="1795" b="1">
                  <a:solidFill>
                    <a:srgbClr val="0070C0"/>
                  </a:solidFill>
                  <a:latin typeface="黑体" panose="02010609060101010101" pitchFamily="2" charset="-122"/>
                  <a:ea typeface="黑体" panose="02010609060101010101" pitchFamily="2" charset="-122"/>
                </a:rPr>
                <a:t>中央集权</a:t>
              </a:r>
              <a:endParaRPr lang="zh-CN" altLang="en-US" sz="1795" b="1">
                <a:solidFill>
                  <a:srgbClr val="0070C0"/>
                </a:solidFill>
                <a:latin typeface="黑体" panose="02010609060101010101" pitchFamily="2" charset="-122"/>
                <a:ea typeface="黑体" panose="02010609060101010101" pitchFamily="2" charset="-122"/>
              </a:endParaRPr>
            </a:p>
          </p:txBody>
        </p:sp>
        <p:sp>
          <p:nvSpPr>
            <p:cNvPr id="2" name="右大括号 1"/>
            <p:cNvSpPr/>
            <p:nvPr>
              <p:custDataLst>
                <p:tags r:id="rId5"/>
              </p:custDataLst>
            </p:nvPr>
          </p:nvSpPr>
          <p:spPr>
            <a:xfrm>
              <a:off x="12665" y="2642"/>
              <a:ext cx="417" cy="266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3" name="文本框 2"/>
            <p:cNvSpPr txBox="1"/>
            <p:nvPr>
              <p:custDataLst>
                <p:tags r:id="rId6"/>
              </p:custDataLst>
            </p:nvPr>
          </p:nvSpPr>
          <p:spPr>
            <a:xfrm>
              <a:off x="13167" y="2771"/>
              <a:ext cx="974" cy="2682"/>
            </a:xfrm>
            <a:prstGeom prst="rect">
              <a:avLst/>
            </a:prstGeom>
            <a:noFill/>
          </p:spPr>
          <p:txBody>
            <a:bodyPr wrap="square" rtlCol="0">
              <a:spAutoFit/>
            </a:bodyPr>
            <a:lstStyle/>
            <a:p>
              <a:r>
                <a:rPr lang="zh-CN" altLang="en-US" sz="1795">
                  <a:solidFill>
                    <a:srgbClr val="FF0000"/>
                  </a:solidFill>
                </a:rPr>
                <a:t>文化多元各具特色，</a:t>
              </a:r>
              <a:r>
                <a:rPr lang="zh-CN" altLang="en-US" sz="1795">
                  <a:solidFill>
                    <a:srgbClr val="00B050"/>
                  </a:solidFill>
                </a:rPr>
                <a:t>文化交流联系趋紧</a:t>
              </a:r>
              <a:r>
                <a:rPr lang="zh-CN" altLang="en-US" sz="1795"/>
                <a:t>。</a:t>
              </a:r>
              <a:endParaRPr lang="zh-CN" altLang="en-US" sz="1795"/>
            </a:p>
          </p:txBody>
        </p:sp>
        <p:grpSp>
          <p:nvGrpSpPr>
            <p:cNvPr id="84" name="组合 83"/>
            <p:cNvGrpSpPr/>
            <p:nvPr>
              <p:custDataLst>
                <p:tags r:id="rId7"/>
              </p:custDataLst>
            </p:nvPr>
          </p:nvGrpSpPr>
          <p:grpSpPr>
            <a:xfrm>
              <a:off x="984" y="862"/>
              <a:ext cx="10068" cy="6789"/>
              <a:chOff x="984" y="862"/>
              <a:chExt cx="10068" cy="6789"/>
            </a:xfrm>
          </p:grpSpPr>
          <p:sp>
            <p:nvSpPr>
              <p:cNvPr id="15" name="左大括号 14"/>
              <p:cNvSpPr/>
              <p:nvPr>
                <p:custDataLst>
                  <p:tags r:id="rId8"/>
                </p:custDataLst>
              </p:nvPr>
            </p:nvSpPr>
            <p:spPr>
              <a:xfrm>
                <a:off x="8032" y="3728"/>
                <a:ext cx="432" cy="816"/>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5" name="左大括号 4"/>
              <p:cNvSpPr/>
              <p:nvPr>
                <p:custDataLst>
                  <p:tags r:id="rId9"/>
                </p:custDataLst>
              </p:nvPr>
            </p:nvSpPr>
            <p:spPr>
              <a:xfrm>
                <a:off x="984" y="1328"/>
                <a:ext cx="442" cy="4569"/>
              </a:xfrm>
              <a:prstGeom prst="leftBrace">
                <a:avLst/>
              </a:prstGeom>
              <a:ln w="28575">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7" name="文本框 5"/>
              <p:cNvSpPr txBox="1"/>
              <p:nvPr>
                <p:custDataLst>
                  <p:tags r:id="rId10"/>
                </p:custDataLst>
              </p:nvPr>
            </p:nvSpPr>
            <p:spPr>
              <a:xfrm>
                <a:off x="1426" y="1393"/>
                <a:ext cx="2168"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阿拉伯帝国</a:t>
                </a:r>
                <a:endParaRPr lang="zh-CN" altLang="en-US" sz="1895">
                  <a:latin typeface="黑体" panose="02010609060101010101" pitchFamily="2" charset="-122"/>
                  <a:ea typeface="黑体" panose="02010609060101010101" pitchFamily="2" charset="-122"/>
                </a:endParaRPr>
              </a:p>
            </p:txBody>
          </p:sp>
          <p:sp>
            <p:nvSpPr>
              <p:cNvPr id="8" name="文本框 6"/>
              <p:cNvSpPr txBox="1"/>
              <p:nvPr>
                <p:custDataLst>
                  <p:tags r:id="rId11"/>
                </p:custDataLst>
              </p:nvPr>
            </p:nvSpPr>
            <p:spPr>
              <a:xfrm>
                <a:off x="1323" y="3087"/>
                <a:ext cx="2212" cy="785"/>
              </a:xfrm>
              <a:prstGeom prst="rect">
                <a:avLst/>
              </a:prstGeom>
              <a:noFill/>
              <a:ln w="9525">
                <a:noFill/>
              </a:ln>
            </p:spPr>
            <p:txBody>
              <a:bodyPr wrap="square" anchor="t">
                <a:spAutoFit/>
              </a:bodyPr>
              <a:lstStyle/>
              <a:p>
                <a:pPr algn="ctr"/>
                <a:r>
                  <a:rPr lang="zh-CN" altLang="en-US" sz="1895">
                    <a:latin typeface="黑体" panose="02010609060101010101" pitchFamily="2" charset="-122"/>
                    <a:ea typeface="黑体" panose="02010609060101010101" pitchFamily="2" charset="-122"/>
                  </a:rPr>
                  <a:t>奥斯曼帝国的兴起</a:t>
                </a:r>
                <a:endParaRPr lang="zh-CN" altLang="en-US" sz="1895">
                  <a:latin typeface="黑体" panose="02010609060101010101" pitchFamily="2" charset="-122"/>
                  <a:ea typeface="黑体" panose="02010609060101010101" pitchFamily="2" charset="-122"/>
                </a:endParaRPr>
              </a:p>
            </p:txBody>
          </p:sp>
          <p:sp>
            <p:nvSpPr>
              <p:cNvPr id="17" name="文本框 7"/>
              <p:cNvSpPr txBox="1"/>
              <p:nvPr>
                <p:custDataLst>
                  <p:tags r:id="rId12"/>
                </p:custDataLst>
              </p:nvPr>
            </p:nvSpPr>
            <p:spPr>
              <a:xfrm>
                <a:off x="1426" y="5563"/>
                <a:ext cx="2434" cy="785"/>
              </a:xfrm>
              <a:prstGeom prst="rect">
                <a:avLst/>
              </a:prstGeom>
              <a:noFill/>
              <a:ln w="9525">
                <a:noFill/>
              </a:ln>
            </p:spPr>
            <p:txBody>
              <a:bodyPr wrap="square" anchor="t">
                <a:spAutoFit/>
              </a:bodyPr>
              <a:lstStyle/>
              <a:p>
                <a:pPr algn="ctr"/>
                <a:r>
                  <a:rPr lang="zh-CN" altLang="en-US" sz="1895">
                    <a:latin typeface="黑体" panose="02010609060101010101" pitchFamily="2" charset="-122"/>
                    <a:ea typeface="黑体" panose="02010609060101010101" pitchFamily="2" charset="-122"/>
                  </a:rPr>
                  <a:t>南亚与东亚的国家</a:t>
                </a:r>
                <a:endParaRPr lang="zh-CN" altLang="en-US" sz="1895">
                  <a:latin typeface="黑体" panose="02010609060101010101" pitchFamily="2" charset="-122"/>
                  <a:ea typeface="黑体" panose="02010609060101010101" pitchFamily="2" charset="-122"/>
                </a:endParaRPr>
              </a:p>
            </p:txBody>
          </p:sp>
          <p:sp>
            <p:nvSpPr>
              <p:cNvPr id="18" name="左大括号 17"/>
              <p:cNvSpPr/>
              <p:nvPr>
                <p:custDataLst>
                  <p:tags r:id="rId13"/>
                </p:custDataLst>
              </p:nvPr>
            </p:nvSpPr>
            <p:spPr>
              <a:xfrm>
                <a:off x="3841" y="4217"/>
                <a:ext cx="536" cy="3434"/>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19" name="左大括号 18"/>
              <p:cNvSpPr/>
              <p:nvPr>
                <p:custDataLst>
                  <p:tags r:id="rId14"/>
                </p:custDataLst>
              </p:nvPr>
            </p:nvSpPr>
            <p:spPr>
              <a:xfrm>
                <a:off x="3137" y="1011"/>
                <a:ext cx="440" cy="1192"/>
              </a:xfrm>
              <a:prstGeom prst="leftBrace">
                <a:avLst/>
              </a:prstGeom>
              <a:ln w="28575">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4" name="左大括号 3"/>
              <p:cNvSpPr/>
              <p:nvPr>
                <p:custDataLst>
                  <p:tags r:id="rId15"/>
                </p:custDataLst>
              </p:nvPr>
            </p:nvSpPr>
            <p:spPr>
              <a:xfrm>
                <a:off x="3593" y="2845"/>
                <a:ext cx="440" cy="988"/>
              </a:xfrm>
              <a:prstGeom prst="leftBrace">
                <a:avLst/>
              </a:prstGeom>
              <a:ln w="38100">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21" name="左大括号 20"/>
              <p:cNvSpPr/>
              <p:nvPr>
                <p:custDataLst>
                  <p:tags r:id="rId16"/>
                </p:custDataLst>
              </p:nvPr>
            </p:nvSpPr>
            <p:spPr>
              <a:xfrm>
                <a:off x="5967" y="1770"/>
                <a:ext cx="440" cy="810"/>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22" name="左大括号 21"/>
              <p:cNvSpPr/>
              <p:nvPr>
                <p:custDataLst>
                  <p:tags r:id="rId17"/>
                </p:custDataLst>
              </p:nvPr>
            </p:nvSpPr>
            <p:spPr>
              <a:xfrm>
                <a:off x="6344" y="3901"/>
                <a:ext cx="432" cy="1194"/>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24" name="文本框 16"/>
              <p:cNvSpPr txBox="1"/>
              <p:nvPr>
                <p:custDataLst>
                  <p:tags r:id="rId18"/>
                </p:custDataLst>
              </p:nvPr>
            </p:nvSpPr>
            <p:spPr>
              <a:xfrm>
                <a:off x="3571" y="862"/>
                <a:ext cx="5197"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阿拉伯帝国的建立</a:t>
                </a:r>
                <a:endParaRPr lang="zh-CN" altLang="en-US" sz="2170">
                  <a:latin typeface="黑体" panose="02010609060101010101" pitchFamily="2" charset="-122"/>
                  <a:ea typeface="黑体" panose="02010609060101010101" pitchFamily="2" charset="-122"/>
                </a:endParaRPr>
              </a:p>
            </p:txBody>
          </p:sp>
          <p:sp>
            <p:nvSpPr>
              <p:cNvPr id="25" name="文本框 17"/>
              <p:cNvSpPr txBox="1"/>
              <p:nvPr>
                <p:custDataLst>
                  <p:tags r:id="rId19"/>
                </p:custDataLst>
              </p:nvPr>
            </p:nvSpPr>
            <p:spPr>
              <a:xfrm>
                <a:off x="3535" y="1393"/>
                <a:ext cx="6956"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阿拉伯帝国的鼎盛时期：政治领域、经济领域</a:t>
                </a:r>
                <a:endParaRPr lang="zh-CN" altLang="en-US" sz="2170">
                  <a:latin typeface="黑体" panose="02010609060101010101" pitchFamily="2" charset="-122"/>
                  <a:ea typeface="黑体" panose="02010609060101010101" pitchFamily="2" charset="-122"/>
                </a:endParaRPr>
              </a:p>
            </p:txBody>
          </p:sp>
          <p:sp>
            <p:nvSpPr>
              <p:cNvPr id="9" name="文本框 18"/>
              <p:cNvSpPr txBox="1"/>
              <p:nvPr>
                <p:custDataLst>
                  <p:tags r:id="rId20"/>
                </p:custDataLst>
              </p:nvPr>
            </p:nvSpPr>
            <p:spPr>
              <a:xfrm>
                <a:off x="3550" y="1961"/>
                <a:ext cx="2586"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阿拉伯帝国的文化</a:t>
                </a:r>
                <a:endParaRPr lang="zh-CN" altLang="en-US" sz="1895">
                  <a:latin typeface="黑体" panose="02010609060101010101" pitchFamily="2" charset="-122"/>
                  <a:ea typeface="黑体" panose="02010609060101010101" pitchFamily="2" charset="-122"/>
                </a:endParaRPr>
              </a:p>
            </p:txBody>
          </p:sp>
          <p:sp>
            <p:nvSpPr>
              <p:cNvPr id="10" name="文本框 19"/>
              <p:cNvSpPr txBox="1"/>
              <p:nvPr>
                <p:custDataLst>
                  <p:tags r:id="rId21"/>
                </p:custDataLst>
              </p:nvPr>
            </p:nvSpPr>
            <p:spPr>
              <a:xfrm>
                <a:off x="6375" y="1770"/>
                <a:ext cx="4062"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吸收被征服地区文化</a:t>
                </a:r>
                <a:endParaRPr lang="zh-CN" altLang="en-US" sz="2170">
                  <a:latin typeface="黑体" panose="02010609060101010101" pitchFamily="2" charset="-122"/>
                  <a:ea typeface="黑体" panose="02010609060101010101" pitchFamily="2" charset="-122"/>
                </a:endParaRPr>
              </a:p>
            </p:txBody>
          </p:sp>
          <p:sp>
            <p:nvSpPr>
              <p:cNvPr id="11" name="文本框 20"/>
              <p:cNvSpPr txBox="1"/>
              <p:nvPr>
                <p:custDataLst>
                  <p:tags r:id="rId22"/>
                </p:custDataLst>
              </p:nvPr>
            </p:nvSpPr>
            <p:spPr>
              <a:xfrm>
                <a:off x="6375" y="2301"/>
                <a:ext cx="3936"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东西方文化交流的桥梁</a:t>
                </a:r>
                <a:endParaRPr lang="zh-CN" altLang="en-US" sz="2170">
                  <a:latin typeface="黑体" panose="02010609060101010101" pitchFamily="2" charset="-122"/>
                  <a:ea typeface="黑体" panose="02010609060101010101" pitchFamily="2" charset="-122"/>
                </a:endParaRPr>
              </a:p>
            </p:txBody>
          </p:sp>
          <p:sp>
            <p:nvSpPr>
              <p:cNvPr id="29" name="文本框 21"/>
              <p:cNvSpPr txBox="1"/>
              <p:nvPr>
                <p:custDataLst>
                  <p:tags r:id="rId23"/>
                </p:custDataLst>
              </p:nvPr>
            </p:nvSpPr>
            <p:spPr>
              <a:xfrm>
                <a:off x="4006" y="2764"/>
                <a:ext cx="4025"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奥斯曼帝国的建立</a:t>
                </a:r>
                <a:endParaRPr lang="zh-CN" altLang="en-US" sz="2170">
                  <a:latin typeface="黑体" panose="02010609060101010101" pitchFamily="2" charset="-122"/>
                  <a:ea typeface="黑体" panose="02010609060101010101" pitchFamily="2" charset="-122"/>
                </a:endParaRPr>
              </a:p>
            </p:txBody>
          </p:sp>
          <p:sp>
            <p:nvSpPr>
              <p:cNvPr id="12" name="文本框 22"/>
              <p:cNvSpPr txBox="1"/>
              <p:nvPr>
                <p:custDataLst>
                  <p:tags r:id="rId24"/>
                </p:custDataLst>
              </p:nvPr>
            </p:nvSpPr>
            <p:spPr>
              <a:xfrm>
                <a:off x="3977" y="3315"/>
                <a:ext cx="6333"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奥斯曼帝国的统治：政治领域、经济领域</a:t>
                </a:r>
                <a:endParaRPr lang="zh-CN" altLang="en-US" sz="2170">
                  <a:latin typeface="黑体" panose="02010609060101010101" pitchFamily="2" charset="-122"/>
                  <a:ea typeface="黑体" panose="02010609060101010101" pitchFamily="2" charset="-122"/>
                </a:endParaRPr>
              </a:p>
            </p:txBody>
          </p:sp>
          <p:sp>
            <p:nvSpPr>
              <p:cNvPr id="13" name="文本框 23"/>
              <p:cNvSpPr txBox="1"/>
              <p:nvPr>
                <p:custDataLst>
                  <p:tags r:id="rId25"/>
                </p:custDataLst>
              </p:nvPr>
            </p:nvSpPr>
            <p:spPr>
              <a:xfrm>
                <a:off x="4182" y="4271"/>
                <a:ext cx="2466"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中古时期的印度</a:t>
                </a:r>
                <a:endParaRPr lang="zh-CN" altLang="en-US" sz="1895">
                  <a:latin typeface="黑体" panose="02010609060101010101" pitchFamily="2" charset="-122"/>
                  <a:ea typeface="黑体" panose="02010609060101010101" pitchFamily="2" charset="-122"/>
                </a:endParaRPr>
              </a:p>
            </p:txBody>
          </p:sp>
          <p:sp>
            <p:nvSpPr>
              <p:cNvPr id="32" name="文本框 24"/>
              <p:cNvSpPr txBox="1"/>
              <p:nvPr>
                <p:custDataLst>
                  <p:tags r:id="rId26"/>
                </p:custDataLst>
              </p:nvPr>
            </p:nvSpPr>
            <p:spPr>
              <a:xfrm>
                <a:off x="4205" y="5840"/>
                <a:ext cx="2420" cy="428"/>
              </a:xfrm>
              <a:prstGeom prst="rect">
                <a:avLst/>
              </a:prstGeom>
              <a:noFill/>
              <a:ln w="9525">
                <a:noFill/>
              </a:ln>
            </p:spPr>
            <p:txBody>
              <a:bodyPr anchor="t">
                <a:spAutoFit/>
              </a:bodyPr>
              <a:lstStyle/>
              <a:p>
                <a:r>
                  <a:rPr lang="zh-CN" altLang="en-US" sz="1795">
                    <a:latin typeface="黑体" panose="02010609060101010101" pitchFamily="2" charset="-122"/>
                    <a:ea typeface="黑体" panose="02010609060101010101" pitchFamily="2" charset="-122"/>
                  </a:rPr>
                  <a:t>中古时期的日本</a:t>
                </a:r>
                <a:endParaRPr lang="en-US" altLang="zh-CN" sz="1795">
                  <a:latin typeface="黑体" panose="02010609060101010101" pitchFamily="2" charset="-122"/>
                  <a:ea typeface="黑体" panose="02010609060101010101" pitchFamily="2" charset="-122"/>
                </a:endParaRPr>
              </a:p>
            </p:txBody>
          </p:sp>
          <p:sp>
            <p:nvSpPr>
              <p:cNvPr id="33" name="文本框 25"/>
              <p:cNvSpPr txBox="1"/>
              <p:nvPr>
                <p:custDataLst>
                  <p:tags r:id="rId27"/>
                </p:custDataLst>
              </p:nvPr>
            </p:nvSpPr>
            <p:spPr>
              <a:xfrm>
                <a:off x="6686" y="3909"/>
                <a:ext cx="1456"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笈多帝国</a:t>
                </a:r>
                <a:endParaRPr lang="zh-CN" altLang="en-US" sz="1895">
                  <a:latin typeface="黑体" panose="02010609060101010101" pitchFamily="2" charset="-122"/>
                  <a:ea typeface="黑体" panose="02010609060101010101" pitchFamily="2" charset="-122"/>
                </a:endParaRPr>
              </a:p>
            </p:txBody>
          </p:sp>
          <p:sp>
            <p:nvSpPr>
              <p:cNvPr id="34" name="文本框 26"/>
              <p:cNvSpPr txBox="1"/>
              <p:nvPr>
                <p:custDataLst>
                  <p:tags r:id="rId28"/>
                </p:custDataLst>
              </p:nvPr>
            </p:nvSpPr>
            <p:spPr>
              <a:xfrm>
                <a:off x="6717" y="4669"/>
                <a:ext cx="3404" cy="881"/>
              </a:xfrm>
              <a:prstGeom prst="rect">
                <a:avLst/>
              </a:prstGeom>
              <a:noFill/>
              <a:ln w="9525">
                <a:noFill/>
              </a:ln>
            </p:spPr>
            <p:txBody>
              <a:bodyPr anchor="t">
                <a:spAutoFit/>
              </a:bodyPr>
              <a:lstStyle/>
              <a:p>
                <a:r>
                  <a:rPr lang="zh-CN" altLang="en-US" sz="2170">
                    <a:latin typeface="黑体" panose="02010609060101010101" pitchFamily="2" charset="-122"/>
                    <a:ea typeface="黑体" panose="02010609060101010101" pitchFamily="2" charset="-122"/>
                  </a:rPr>
                  <a:t>德里苏丹国：建立、统治</a:t>
                </a:r>
                <a:endParaRPr lang="zh-CN" altLang="en-US" sz="2170">
                  <a:latin typeface="黑体" panose="02010609060101010101" pitchFamily="2" charset="-122"/>
                  <a:ea typeface="黑体" panose="02010609060101010101" pitchFamily="2" charset="-122"/>
                </a:endParaRPr>
              </a:p>
            </p:txBody>
          </p:sp>
          <p:sp>
            <p:nvSpPr>
              <p:cNvPr id="14" name="文本框 27"/>
              <p:cNvSpPr txBox="1"/>
              <p:nvPr>
                <p:custDataLst>
                  <p:tags r:id="rId29"/>
                </p:custDataLst>
              </p:nvPr>
            </p:nvSpPr>
            <p:spPr>
              <a:xfrm>
                <a:off x="8189" y="3728"/>
                <a:ext cx="2863"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笈多帝国的统治</a:t>
                </a:r>
                <a:endParaRPr lang="zh-CN" altLang="en-US" sz="2170">
                  <a:latin typeface="黑体" panose="02010609060101010101" pitchFamily="2" charset="-122"/>
                  <a:ea typeface="黑体" panose="02010609060101010101" pitchFamily="2" charset="-122"/>
                </a:endParaRPr>
              </a:p>
            </p:txBody>
          </p:sp>
          <p:sp>
            <p:nvSpPr>
              <p:cNvPr id="36" name="文本框 28"/>
              <p:cNvSpPr txBox="1"/>
              <p:nvPr>
                <p:custDataLst>
                  <p:tags r:id="rId30"/>
                </p:custDataLst>
              </p:nvPr>
            </p:nvSpPr>
            <p:spPr>
              <a:xfrm>
                <a:off x="8236" y="4139"/>
                <a:ext cx="2243"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印度教的兴起</a:t>
                </a:r>
                <a:endParaRPr lang="zh-CN" altLang="en-US" sz="2170">
                  <a:latin typeface="黑体" panose="02010609060101010101" pitchFamily="2" charset="-122"/>
                  <a:ea typeface="黑体" panose="02010609060101010101" pitchFamily="2" charset="-122"/>
                </a:endParaRPr>
              </a:p>
            </p:txBody>
          </p:sp>
          <p:sp>
            <p:nvSpPr>
              <p:cNvPr id="41" name="文本框 30"/>
              <p:cNvSpPr txBox="1"/>
              <p:nvPr>
                <p:custDataLst>
                  <p:tags r:id="rId31"/>
                </p:custDataLst>
              </p:nvPr>
            </p:nvSpPr>
            <p:spPr>
              <a:xfrm>
                <a:off x="6267" y="5840"/>
                <a:ext cx="4043" cy="1269"/>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兴起</a:t>
                </a:r>
                <a:endParaRPr lang="zh-CN" altLang="en-US" sz="2170">
                  <a:latin typeface="黑体" panose="02010609060101010101" pitchFamily="2" charset="-122"/>
                  <a:ea typeface="黑体" panose="02010609060101010101" pitchFamily="2" charset="-122"/>
                </a:endParaRPr>
              </a:p>
              <a:p>
                <a:r>
                  <a:rPr lang="zh-CN" altLang="en-US" sz="2170">
                    <a:latin typeface="黑体" panose="02010609060101010101" pitchFamily="2" charset="-122"/>
                    <a:ea typeface="黑体" panose="02010609060101010101" pitchFamily="2" charset="-122"/>
                  </a:rPr>
                  <a:t>大化改新：中央集权的建立</a:t>
                </a:r>
                <a:endParaRPr lang="zh-CN" altLang="en-US" sz="2170">
                  <a:latin typeface="黑体" panose="02010609060101010101" pitchFamily="2" charset="-122"/>
                  <a:ea typeface="黑体" panose="02010609060101010101" pitchFamily="2" charset="-122"/>
                </a:endParaRPr>
              </a:p>
            </p:txBody>
          </p:sp>
        </p:grpSp>
        <p:sp>
          <p:nvSpPr>
            <p:cNvPr id="50" name="右大括号 49"/>
            <p:cNvSpPr/>
            <p:nvPr>
              <p:custDataLst>
                <p:tags r:id="rId32"/>
              </p:custDataLst>
            </p:nvPr>
          </p:nvSpPr>
          <p:spPr>
            <a:xfrm>
              <a:off x="10417" y="888"/>
              <a:ext cx="417" cy="266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52" name="右大括号 51"/>
            <p:cNvSpPr/>
            <p:nvPr>
              <p:custDataLst>
                <p:tags r:id="rId33"/>
              </p:custDataLst>
            </p:nvPr>
          </p:nvSpPr>
          <p:spPr>
            <a:xfrm>
              <a:off x="10584" y="5220"/>
              <a:ext cx="250" cy="2548"/>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53" name="文本框 40"/>
            <p:cNvSpPr txBox="1"/>
            <p:nvPr>
              <p:custDataLst>
                <p:tags r:id="rId34"/>
              </p:custDataLst>
            </p:nvPr>
          </p:nvSpPr>
          <p:spPr>
            <a:xfrm>
              <a:off x="10943" y="1937"/>
              <a:ext cx="534" cy="1051"/>
            </a:xfrm>
            <a:prstGeom prst="rect">
              <a:avLst/>
            </a:prstGeom>
            <a:noFill/>
            <a:ln w="9525">
              <a:noFill/>
            </a:ln>
          </p:spPr>
          <p:txBody>
            <a:bodyPr vert="eaVert" anchor="t">
              <a:spAutoFit/>
            </a:bodyPr>
            <a:lstStyle/>
            <a:p>
              <a:r>
                <a:rPr lang="zh-CN" altLang="en-US" sz="1795" b="1">
                  <a:solidFill>
                    <a:srgbClr val="FF0000"/>
                  </a:solidFill>
                  <a:latin typeface="黑体" panose="02010609060101010101" pitchFamily="2" charset="-122"/>
                  <a:ea typeface="黑体" panose="02010609060101010101" pitchFamily="2" charset="-122"/>
                </a:rPr>
                <a:t>西亚</a:t>
              </a:r>
              <a:endParaRPr lang="zh-CN" altLang="en-US" sz="1795" b="1">
                <a:solidFill>
                  <a:srgbClr val="FF0000"/>
                </a:solidFill>
                <a:latin typeface="黑体" panose="02010609060101010101" pitchFamily="2" charset="-122"/>
                <a:ea typeface="黑体" panose="02010609060101010101" pitchFamily="2" charset="-122"/>
              </a:endParaRPr>
            </a:p>
          </p:txBody>
        </p:sp>
        <p:sp>
          <p:nvSpPr>
            <p:cNvPr id="54" name="文本框 41"/>
            <p:cNvSpPr txBox="1"/>
            <p:nvPr>
              <p:custDataLst>
                <p:tags r:id="rId35"/>
              </p:custDataLst>
            </p:nvPr>
          </p:nvSpPr>
          <p:spPr>
            <a:xfrm>
              <a:off x="12007" y="1770"/>
              <a:ext cx="534" cy="1630"/>
            </a:xfrm>
            <a:prstGeom prst="rect">
              <a:avLst/>
            </a:prstGeom>
            <a:noFill/>
            <a:ln w="9525">
              <a:noFill/>
            </a:ln>
          </p:spPr>
          <p:txBody>
            <a:bodyPr vert="eaVert" anchor="t">
              <a:spAutoFit/>
            </a:bodyPr>
            <a:lstStyle/>
            <a:p>
              <a:r>
                <a:rPr lang="zh-CN" altLang="en-US" sz="1795" b="1">
                  <a:solidFill>
                    <a:srgbClr val="FF0000"/>
                  </a:solidFill>
                  <a:latin typeface="黑体" panose="02010609060101010101" pitchFamily="2" charset="-122"/>
                  <a:ea typeface="黑体" panose="02010609060101010101" pitchFamily="2" charset="-122"/>
                </a:rPr>
                <a:t>政教合一</a:t>
              </a:r>
              <a:endParaRPr lang="zh-CN" altLang="en-US" sz="1795" b="1">
                <a:solidFill>
                  <a:srgbClr val="FF0000"/>
                </a:solidFill>
                <a:latin typeface="黑体" panose="02010609060101010101" pitchFamily="2" charset="-122"/>
                <a:ea typeface="黑体" panose="02010609060101010101" pitchFamily="2" charset="-122"/>
              </a:endParaRPr>
            </a:p>
          </p:txBody>
        </p:sp>
        <p:sp>
          <p:nvSpPr>
            <p:cNvPr id="55" name="文本框 42"/>
            <p:cNvSpPr txBox="1"/>
            <p:nvPr>
              <p:custDataLst>
                <p:tags r:id="rId36"/>
              </p:custDataLst>
            </p:nvPr>
          </p:nvSpPr>
          <p:spPr>
            <a:xfrm>
              <a:off x="10943" y="4168"/>
              <a:ext cx="534" cy="1051"/>
            </a:xfrm>
            <a:prstGeom prst="rect">
              <a:avLst/>
            </a:prstGeom>
            <a:noFill/>
            <a:ln w="9525">
              <a:noFill/>
            </a:ln>
          </p:spPr>
          <p:txBody>
            <a:bodyPr vert="eaVert" anchor="t">
              <a:spAutoFit/>
            </a:bodyPr>
            <a:lstStyle/>
            <a:p>
              <a:r>
                <a:rPr lang="zh-CN" altLang="en-US" sz="1795" b="1">
                  <a:solidFill>
                    <a:srgbClr val="00B050"/>
                  </a:solidFill>
                  <a:latin typeface="黑体" panose="02010609060101010101" pitchFamily="2" charset="-122"/>
                  <a:ea typeface="黑体" panose="02010609060101010101" pitchFamily="2" charset="-122"/>
                </a:rPr>
                <a:t>南亚</a:t>
              </a:r>
              <a:endParaRPr lang="zh-CN" altLang="en-US" sz="1795" b="1">
                <a:solidFill>
                  <a:srgbClr val="00B050"/>
                </a:solidFill>
                <a:latin typeface="黑体" panose="02010609060101010101" pitchFamily="2" charset="-122"/>
                <a:ea typeface="黑体" panose="02010609060101010101" pitchFamily="2" charset="-122"/>
              </a:endParaRPr>
            </a:p>
          </p:txBody>
        </p:sp>
        <p:sp>
          <p:nvSpPr>
            <p:cNvPr id="56" name="文本框 43"/>
            <p:cNvSpPr txBox="1"/>
            <p:nvPr>
              <p:custDataLst>
                <p:tags r:id="rId37"/>
              </p:custDataLst>
            </p:nvPr>
          </p:nvSpPr>
          <p:spPr>
            <a:xfrm>
              <a:off x="10943" y="6029"/>
              <a:ext cx="534" cy="1051"/>
            </a:xfrm>
            <a:prstGeom prst="rect">
              <a:avLst/>
            </a:prstGeom>
            <a:noFill/>
            <a:ln w="9525">
              <a:noFill/>
            </a:ln>
          </p:spPr>
          <p:txBody>
            <a:bodyPr vert="eaVert" anchor="t">
              <a:spAutoFit/>
            </a:bodyPr>
            <a:lstStyle/>
            <a:p>
              <a:r>
                <a:rPr lang="zh-CN" altLang="en-US" sz="1795" b="1">
                  <a:solidFill>
                    <a:srgbClr val="0070C0"/>
                  </a:solidFill>
                  <a:latin typeface="黑体" panose="02010609060101010101" pitchFamily="2" charset="-122"/>
                  <a:ea typeface="黑体" panose="02010609060101010101" pitchFamily="2" charset="-122"/>
                </a:rPr>
                <a:t>东亚</a:t>
              </a:r>
              <a:endParaRPr lang="zh-CN" altLang="en-US" sz="1795" b="1">
                <a:solidFill>
                  <a:srgbClr val="0070C0"/>
                </a:solidFill>
                <a:latin typeface="黑体" panose="02010609060101010101" pitchFamily="2" charset="-122"/>
                <a:ea typeface="黑体" panose="02010609060101010101" pitchFamily="2" charset="-122"/>
              </a:endParaRPr>
            </a:p>
          </p:txBody>
        </p:sp>
      </p:grpSp>
      <p:pic>
        <p:nvPicPr>
          <p:cNvPr id="50220" name="New picture"/>
          <p:cNvPicPr/>
          <p:nvPr>
            <p:custDataLst>
              <p:tags r:id="rId38"/>
            </p:custDataLst>
          </p:nvPr>
        </p:nvPicPr>
        <p:blipFill>
          <a:blip r:embed="rId39"/>
          <a:stretch>
            <a:fillRect/>
          </a:stretch>
        </p:blipFill>
        <p:spPr>
          <a:xfrm>
            <a:off x="15691651" y="15242043"/>
            <a:ext cx="447350" cy="326909"/>
          </a:xfrm>
          <a:prstGeom prst="cube">
            <a:avLst/>
          </a:prstGeom>
        </p:spPr>
      </p:pic>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
        <p:nvSpPr>
          <p:cNvPr id="16" name="矩形 15"/>
          <p:cNvSpPr/>
          <p:nvPr/>
        </p:nvSpPr>
        <p:spPr>
          <a:xfrm>
            <a:off x="16185" y="1963059"/>
            <a:ext cx="528913" cy="310769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中古时期的亚洲</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1728182" y="948962"/>
            <a:ext cx="10109150" cy="5340642"/>
            <a:chOff x="3243" y="1769"/>
            <a:chExt cx="13736" cy="8410"/>
          </a:xfrm>
        </p:grpSpPr>
        <p:sp>
          <p:nvSpPr>
            <p:cNvPr id="3" name="圆角矩形 2"/>
            <p:cNvSpPr/>
            <p:nvPr>
              <p:custDataLst>
                <p:tags r:id="rId2"/>
              </p:custDataLst>
            </p:nvPr>
          </p:nvSpPr>
          <p:spPr>
            <a:xfrm>
              <a:off x="5208" y="2525"/>
              <a:ext cx="7224" cy="60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东非：阿克苏</a:t>
              </a:r>
              <a:r>
                <a:rPr lang="zh-CN" altLang="en-US" sz="2800" smtClean="0">
                  <a:solidFill>
                    <a:prstClr val="white"/>
                  </a:solidFill>
                  <a:latin typeface="等线" panose="02010600030101010101" pitchFamily="2" charset="-122"/>
                  <a:ea typeface="等线" panose="02010600030101010101" pitchFamily="2" charset="-122"/>
                </a:rPr>
                <a:t>姆、摩加迪沙等</a:t>
              </a:r>
              <a:endParaRPr lang="zh-CN" altLang="en-US" sz="2800">
                <a:solidFill>
                  <a:prstClr val="white"/>
                </a:solidFill>
                <a:latin typeface="等线" panose="02010600030101010101" pitchFamily="2" charset="-122"/>
                <a:ea typeface="等线" panose="02010600030101010101" pitchFamily="2" charset="-122"/>
              </a:endParaRPr>
            </a:p>
          </p:txBody>
        </p:sp>
        <p:sp>
          <p:nvSpPr>
            <p:cNvPr id="5" name="圆角矩形 4"/>
            <p:cNvSpPr/>
            <p:nvPr>
              <p:custDataLst>
                <p:tags r:id="rId3"/>
              </p:custDataLst>
            </p:nvPr>
          </p:nvSpPr>
          <p:spPr>
            <a:xfrm>
              <a:off x="5207" y="3596"/>
              <a:ext cx="6350" cy="60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西非：加纳、马里、桑海</a:t>
              </a:r>
              <a:endParaRPr lang="zh-CN" altLang="en-US" sz="2800">
                <a:solidFill>
                  <a:prstClr val="white"/>
                </a:solidFill>
                <a:latin typeface="等线" panose="02010600030101010101" pitchFamily="2" charset="-122"/>
                <a:ea typeface="等线" panose="02010600030101010101" pitchFamily="2" charset="-122"/>
              </a:endParaRPr>
            </a:p>
          </p:txBody>
        </p:sp>
        <p:sp>
          <p:nvSpPr>
            <p:cNvPr id="6" name="圆角矩形 5"/>
            <p:cNvSpPr/>
            <p:nvPr>
              <p:custDataLst>
                <p:tags r:id="rId4"/>
              </p:custDataLst>
            </p:nvPr>
          </p:nvSpPr>
          <p:spPr>
            <a:xfrm>
              <a:off x="5207" y="4691"/>
              <a:ext cx="6350" cy="60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zh-CN" altLang="en-US" sz="2800">
                  <a:solidFill>
                    <a:prstClr val="white"/>
                  </a:solidFill>
                  <a:latin typeface="等线" panose="02010600030101010101" pitchFamily="2" charset="-122"/>
                  <a:ea typeface="等线" panose="02010600030101010101" pitchFamily="2" charset="-122"/>
                </a:rPr>
                <a:t>南部非洲</a:t>
              </a:r>
              <a:r>
                <a:rPr lang="zh-CN" altLang="en-US" sz="2800" smtClean="0">
                  <a:solidFill>
                    <a:prstClr val="white"/>
                  </a:solidFill>
                  <a:latin typeface="等线" panose="02010600030101010101" pitchFamily="2" charset="-122"/>
                  <a:ea typeface="等线" panose="02010600030101010101" pitchFamily="2" charset="-122"/>
                </a:rPr>
                <a:t>：津巴布韦</a:t>
              </a:r>
              <a:endParaRPr lang="zh-CN" altLang="en-US" sz="2800" smtClean="0">
                <a:solidFill>
                  <a:prstClr val="white"/>
                </a:solidFill>
                <a:latin typeface="等线" panose="02010600030101010101" pitchFamily="2" charset="-122"/>
                <a:ea typeface="等线" panose="02010600030101010101" pitchFamily="2" charset="-122"/>
              </a:endParaRPr>
            </a:p>
          </p:txBody>
        </p:sp>
        <p:sp>
          <p:nvSpPr>
            <p:cNvPr id="7" name="圆角矩形 6"/>
            <p:cNvSpPr/>
            <p:nvPr>
              <p:custDataLst>
                <p:tags r:id="rId5"/>
              </p:custDataLst>
            </p:nvPr>
          </p:nvSpPr>
          <p:spPr>
            <a:xfrm>
              <a:off x="5208" y="6994"/>
              <a:ext cx="5443" cy="605"/>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玛雅文明</a:t>
              </a:r>
              <a:endParaRPr lang="zh-CN" altLang="en-US" sz="2800">
                <a:solidFill>
                  <a:prstClr val="white"/>
                </a:solidFill>
                <a:latin typeface="等线" panose="02010600030101010101" pitchFamily="2" charset="-122"/>
                <a:ea typeface="等线" panose="02010600030101010101" pitchFamily="2" charset="-122"/>
              </a:endParaRPr>
            </a:p>
          </p:txBody>
        </p:sp>
        <p:sp>
          <p:nvSpPr>
            <p:cNvPr id="8" name="圆角矩形 7"/>
            <p:cNvSpPr/>
            <p:nvPr>
              <p:custDataLst>
                <p:tags r:id="rId6"/>
              </p:custDataLst>
            </p:nvPr>
          </p:nvSpPr>
          <p:spPr>
            <a:xfrm>
              <a:off x="5208" y="8062"/>
              <a:ext cx="5443" cy="605"/>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阿兹特克文明</a:t>
              </a:r>
              <a:endParaRPr lang="zh-CN" altLang="en-US" sz="2800">
                <a:solidFill>
                  <a:prstClr val="white"/>
                </a:solidFill>
                <a:latin typeface="等线" panose="02010600030101010101" pitchFamily="2" charset="-122"/>
                <a:ea typeface="等线" panose="02010600030101010101" pitchFamily="2" charset="-122"/>
              </a:endParaRPr>
            </a:p>
          </p:txBody>
        </p:sp>
        <p:sp>
          <p:nvSpPr>
            <p:cNvPr id="9" name="圆角矩形 8"/>
            <p:cNvSpPr/>
            <p:nvPr>
              <p:custDataLst>
                <p:tags r:id="rId7"/>
              </p:custDataLst>
            </p:nvPr>
          </p:nvSpPr>
          <p:spPr>
            <a:xfrm>
              <a:off x="5208" y="9102"/>
              <a:ext cx="5443" cy="605"/>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印加文明</a:t>
              </a:r>
              <a:endParaRPr lang="zh-CN" altLang="en-US" sz="2800">
                <a:solidFill>
                  <a:prstClr val="white"/>
                </a:solidFill>
                <a:latin typeface="等线" panose="02010600030101010101" pitchFamily="2" charset="-122"/>
                <a:ea typeface="等线" panose="02010600030101010101" pitchFamily="2" charset="-122"/>
              </a:endParaRPr>
            </a:p>
          </p:txBody>
        </p:sp>
        <p:sp>
          <p:nvSpPr>
            <p:cNvPr id="11" name="矩形 10"/>
            <p:cNvSpPr/>
            <p:nvPr>
              <p:custDataLst>
                <p:tags r:id="rId8"/>
              </p:custDataLst>
            </p:nvPr>
          </p:nvSpPr>
          <p:spPr>
            <a:xfrm>
              <a:off x="3243" y="2084"/>
              <a:ext cx="907" cy="3629"/>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80000"/>
                </a:lnSpc>
              </a:pPr>
              <a:r>
                <a:rPr lang="zh-CN" altLang="en-US" sz="2800" b="1">
                  <a:solidFill>
                    <a:prstClr val="white"/>
                  </a:solidFill>
                  <a:latin typeface="等线" panose="02010600030101010101" pitchFamily="2" charset="-122"/>
                  <a:ea typeface="等线" panose="02010600030101010101" pitchFamily="2" charset="-122"/>
                </a:rPr>
                <a:t>古代非洲文明</a:t>
              </a:r>
              <a:endParaRPr lang="zh-CN" altLang="en-US" sz="2800" b="1">
                <a:solidFill>
                  <a:prstClr val="white"/>
                </a:solidFill>
                <a:latin typeface="等线" panose="02010600030101010101" pitchFamily="2" charset="-122"/>
                <a:ea typeface="等线" panose="02010600030101010101" pitchFamily="2" charset="-122"/>
              </a:endParaRPr>
            </a:p>
          </p:txBody>
        </p:sp>
        <p:sp>
          <p:nvSpPr>
            <p:cNvPr id="12" name="矩形 11"/>
            <p:cNvSpPr/>
            <p:nvPr>
              <p:custDataLst>
                <p:tags r:id="rId9"/>
              </p:custDataLst>
            </p:nvPr>
          </p:nvSpPr>
          <p:spPr>
            <a:xfrm>
              <a:off x="3243" y="6550"/>
              <a:ext cx="907" cy="3629"/>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80000"/>
                </a:lnSpc>
              </a:pPr>
              <a:r>
                <a:rPr lang="zh-CN" altLang="en-US" sz="2800" b="1">
                  <a:solidFill>
                    <a:prstClr val="white"/>
                  </a:solidFill>
                  <a:latin typeface="等线" panose="02010600030101010101" pitchFamily="2" charset="-122"/>
                  <a:ea typeface="等线" panose="02010600030101010101" pitchFamily="2" charset="-122"/>
                </a:rPr>
                <a:t>古代美洲文明</a:t>
              </a:r>
              <a:endParaRPr lang="zh-CN" altLang="en-US" sz="2800" b="1">
                <a:solidFill>
                  <a:prstClr val="white"/>
                </a:solidFill>
                <a:latin typeface="等线" panose="02010600030101010101" pitchFamily="2" charset="-122"/>
                <a:ea typeface="等线" panose="02010600030101010101" pitchFamily="2" charset="-122"/>
              </a:endParaRPr>
            </a:p>
          </p:txBody>
        </p:sp>
        <p:sp>
          <p:nvSpPr>
            <p:cNvPr id="13" name="矩形 12"/>
            <p:cNvSpPr/>
            <p:nvPr>
              <p:custDataLst>
                <p:tags r:id="rId10"/>
              </p:custDataLst>
            </p:nvPr>
          </p:nvSpPr>
          <p:spPr>
            <a:xfrm>
              <a:off x="12550" y="1769"/>
              <a:ext cx="4429" cy="8187"/>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30000"/>
                </a:lnSpc>
              </a:pPr>
              <a:r>
                <a:rPr lang="zh-CN" altLang="en-US" sz="2800">
                  <a:solidFill>
                    <a:prstClr val="white"/>
                  </a:solidFill>
                  <a:latin typeface="等线" panose="02010600030101010101" pitchFamily="2" charset="-122"/>
                  <a:ea typeface="等线" panose="02010600030101010101" pitchFamily="2" charset="-122"/>
                </a:rPr>
                <a:t>古代非洲、美洲人民创造了独特的文明，同亚欧文明共同展现了世界文明的多元面貌。世界文明具有多元性、不平衡性，但是都共同推动了人类文明的进步。</a:t>
              </a:r>
              <a:endParaRPr lang="zh-CN" altLang="en-US" sz="2800">
                <a:solidFill>
                  <a:prstClr val="white"/>
                </a:solidFill>
                <a:latin typeface="等线" panose="02010600030101010101" pitchFamily="2" charset="-122"/>
                <a:ea typeface="等线" panose="02010600030101010101" pitchFamily="2" charset="-122"/>
              </a:endParaRPr>
            </a:p>
          </p:txBody>
        </p:sp>
        <p:grpSp>
          <p:nvGrpSpPr>
            <p:cNvPr id="14" name="组合 13"/>
            <p:cNvGrpSpPr/>
            <p:nvPr>
              <p:custDataLst>
                <p:tags r:id="rId11"/>
              </p:custDataLst>
            </p:nvPr>
          </p:nvGrpSpPr>
          <p:grpSpPr>
            <a:xfrm>
              <a:off x="4150" y="2827"/>
              <a:ext cx="1102" cy="2166"/>
              <a:chOff x="1547664" y="1203598"/>
              <a:chExt cx="524837" cy="1031573"/>
            </a:xfrm>
          </p:grpSpPr>
          <p:cxnSp>
            <p:nvCxnSpPr>
              <p:cNvPr id="15" name="直接连接符 14"/>
              <p:cNvCxnSpPr/>
              <p:nvPr>
                <p:custDataLst>
                  <p:tags r:id="rId12"/>
                </p:custDataLst>
              </p:nvPr>
            </p:nvCxnSpPr>
            <p:spPr>
              <a:xfrm>
                <a:off x="1547664" y="1713832"/>
                <a:ext cx="524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3"/>
                </p:custDataLst>
              </p:nvPr>
            </p:nvCxnSpPr>
            <p:spPr>
              <a:xfrm>
                <a:off x="1789299" y="1203598"/>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4"/>
                </p:custDataLst>
              </p:nvPr>
            </p:nvCxnSpPr>
            <p:spPr>
              <a:xfrm>
                <a:off x="1788879" y="2235171"/>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5"/>
                </p:custDataLst>
              </p:nvPr>
            </p:nvCxnSpPr>
            <p:spPr>
              <a:xfrm flipH="1">
                <a:off x="1788878" y="1203598"/>
                <a:ext cx="0" cy="10315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custDataLst>
                <p:tags r:id="rId16"/>
              </p:custDataLst>
            </p:nvPr>
          </p:nvGrpSpPr>
          <p:grpSpPr>
            <a:xfrm>
              <a:off x="4150" y="7285"/>
              <a:ext cx="1058" cy="2119"/>
              <a:chOff x="1547664" y="3326735"/>
              <a:chExt cx="504056" cy="1009136"/>
            </a:xfrm>
          </p:grpSpPr>
          <p:cxnSp>
            <p:nvCxnSpPr>
              <p:cNvPr id="20" name="直接连接符 19"/>
              <p:cNvCxnSpPr/>
              <p:nvPr>
                <p:custDataLst>
                  <p:tags r:id="rId17"/>
                </p:custDataLst>
              </p:nvPr>
            </p:nvCxnSpPr>
            <p:spPr>
              <a:xfrm>
                <a:off x="1789301" y="3326735"/>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8"/>
                </p:custDataLst>
              </p:nvPr>
            </p:nvCxnSpPr>
            <p:spPr>
              <a:xfrm>
                <a:off x="1788878" y="4335871"/>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9"/>
                </p:custDataLst>
              </p:nvPr>
            </p:nvCxnSpPr>
            <p:spPr>
              <a:xfrm>
                <a:off x="1547664" y="3840555"/>
                <a:ext cx="5036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0"/>
                </p:custDataLst>
              </p:nvPr>
            </p:nvCxnSpPr>
            <p:spPr>
              <a:xfrm flipH="1">
                <a:off x="1788878" y="3326735"/>
                <a:ext cx="0" cy="100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5" name="直接连接符 24"/>
          <p:cNvCxnSpPr/>
          <p:nvPr>
            <p:custDataLst>
              <p:tags r:id="rId21"/>
            </p:custDataLst>
          </p:nvPr>
        </p:nvCxnSpPr>
        <p:spPr>
          <a:xfrm flipV="1">
            <a:off x="1183756" y="2481943"/>
            <a:ext cx="528922" cy="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2"/>
            </p:custDataLst>
          </p:nvPr>
        </p:nvCxnSpPr>
        <p:spPr>
          <a:xfrm flipV="1">
            <a:off x="1205530" y="4608247"/>
            <a:ext cx="528922" cy="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灯片编号占位符 2"/>
          <p:cNvSpPr>
            <a:spLocks noGrp="1"/>
          </p:cNvSpPr>
          <p:nvPr>
            <p:ph type="sldNum" sz="quarter" idx="12"/>
            <p:custDataLst>
              <p:tags r:id="rId23"/>
            </p:custDataLst>
          </p:nvPr>
        </p:nvSpPr>
        <p:spPr>
          <a:xfrm>
            <a:off x="11282884" y="6144296"/>
            <a:ext cx="480000" cy="304800"/>
          </a:xfrm>
        </p:spPr>
        <p:txBody>
          <a:bodyPr/>
          <a:lstStyle/>
          <a:p>
            <a:fld id="{565CE74E-AB26-4998-AD42-012C4C1AD076}" type="slidenum">
              <a:rPr lang="zh-CN" altLang="en-US" smtClean="0"/>
            </a:fld>
            <a:endParaRPr lang="zh-CN" altLang="en-US"/>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
        <p:nvSpPr>
          <p:cNvPr id="26" name="矩形 25"/>
          <p:cNvSpPr/>
          <p:nvPr/>
        </p:nvSpPr>
        <p:spPr>
          <a:xfrm>
            <a:off x="550855" y="2109744"/>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古代非美文明</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004560" y="-8890"/>
            <a:ext cx="6074410" cy="829945"/>
          </a:xfrm>
          <a:prstGeom prst="rect">
            <a:avLst/>
          </a:prstGeom>
          <a:noFill/>
          <a:ln w="9525">
            <a:noFill/>
          </a:ln>
        </p:spPr>
        <p:txBody>
          <a:bodyPr wrap="square">
            <a:spAutoFit/>
          </a:bodyPr>
          <a:lstStyle/>
          <a:p>
            <a:pPr indent="0" algn="ctr"/>
            <a:r>
              <a:rPr lang="zh-CN" sz="4800" b="1">
                <a:solidFill>
                  <a:srgbClr val="000000"/>
                </a:solidFill>
                <a:ea typeface="宋体" panose="02010600030101010101" pitchFamily="2" charset="-122"/>
              </a:rPr>
              <a:t>世界上古史</a:t>
            </a:r>
            <a:endParaRPr lang="zh-CN" sz="4800" b="1">
              <a:solidFill>
                <a:srgbClr val="000000"/>
              </a:solidFill>
              <a:ea typeface="宋体" panose="02010600030101010101" pitchFamily="2" charset="-122"/>
            </a:endParaRPr>
          </a:p>
        </p:txBody>
      </p:sp>
      <p:graphicFrame>
        <p:nvGraphicFramePr>
          <p:cNvPr id="2" name="表格 1"/>
          <p:cNvGraphicFramePr/>
          <p:nvPr>
            <p:custDataLst>
              <p:tags r:id="rId1"/>
            </p:custDataLst>
          </p:nvPr>
        </p:nvGraphicFramePr>
        <p:xfrm>
          <a:off x="7620" y="821055"/>
          <a:ext cx="12175490" cy="6033135"/>
        </p:xfrm>
        <a:graphic>
          <a:graphicData uri="http://schemas.openxmlformats.org/drawingml/2006/table">
            <a:tbl>
              <a:tblPr firstRow="1" bandRow="1">
                <a:tableStyleId>{5940675A-B579-460E-94D1-54222C63F5DA}</a:tableStyleId>
              </a:tblPr>
              <a:tblGrid>
                <a:gridCol w="438150"/>
                <a:gridCol w="462915"/>
                <a:gridCol w="11274425"/>
              </a:tblGrid>
              <a:tr h="1774190">
                <a:tc rowSpan="3">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阶段特征</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政治</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最初的文明出现于西亚的两河流域、北非的尼罗河流域、南亚的印度河和恒河流域、中国的黄河和长江流域，以及欧洲巴尔干半岛南部和爱琴海地区。由于历史环境的不同，古代文明呈现出</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多元发展</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格局。农耕文明的进一步发展，促使</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地区性帝国的产生</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，波斯帝国、亚历山大帝国和古罗马帝国先后崛起，将欧亚大陆的</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农耕文明区域逐渐连接</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起来。</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4198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经济</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伴随着生产力的发展，人类社会经历了从采集渔猎到农业和畜牧业发展的过程。</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农业和畜牧业的产生，是人类文明产生的重要前提。</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社会分工的发展与劳动生产率的提高，使人类逐渐有了剩余产品，这为私有制和剥削制度的产生创造了条件。进入文明时代的古代大河流域以农耕生活为主，古希腊和古罗马则海外贸易发达。</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4192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文化</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伴随着人类社会进入文明时代，</a:t>
                      </a:r>
                      <a:r>
                        <a:rPr lang="en-US" sz="20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出于记事和管理的需要，文字产生</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。古代西亚有辉煌的文化成就，古代埃及有丰富多彩的神话和文学故事，古代印度在天文、历法、数学、医学等领域取得重要成就，古希腊的文学与哲学成就突出。</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伴随着古代文明的扩展，不同地区的文化交流和相互影响不断扩大。</a:t>
                      </a:r>
                      <a:endParaRPr lang="en-US"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419860">
                <a:tc gridSpan="2">
                  <a:txBody>
                    <a:bodyPr/>
                    <a:lstStyle/>
                    <a:p>
                      <a:pPr indent="0">
                        <a:buNone/>
                      </a:pPr>
                      <a:r>
                        <a:rPr 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时代趋 势</a:t>
                      </a:r>
                      <a:endParaRPr lang="en-US"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农业和畜牧业的产生，是人类文明产生的重要前提</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社会分工的发展和劳动生产率的提高，促使阶级、</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城市、</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国家和文字产生，人类迈入文明时代</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。早期古代文明呈现多元孤立格局，</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文明的区域性扩张</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促使</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地区性帝国的产生</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，它的发展又进一步</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促进了文明之间的交流</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endParaRPr lang="en-US"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
        <p:nvSpPr>
          <p:cNvPr id="255016" name="文本框 255015"/>
          <p:cNvSpPr txBox="1"/>
          <p:nvPr/>
        </p:nvSpPr>
        <p:spPr>
          <a:xfrm>
            <a:off x="0" y="-889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1625" y="53340"/>
            <a:ext cx="11189335" cy="615950"/>
          </a:xfrm>
        </p:spPr>
        <p:txBody>
          <a:bodyPr/>
          <a:lstStyle/>
          <a:p>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世界近代史（1500年左右地理大发现－20世纪初</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左大括号 2"/>
          <p:cNvSpPr/>
          <p:nvPr/>
        </p:nvSpPr>
        <p:spPr>
          <a:xfrm>
            <a:off x="964565" y="789305"/>
            <a:ext cx="270510" cy="341439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4" name="文本框 3"/>
          <p:cNvSpPr txBox="1"/>
          <p:nvPr/>
        </p:nvSpPr>
        <p:spPr>
          <a:xfrm>
            <a:off x="1235710" y="3244850"/>
            <a:ext cx="1670050" cy="460375"/>
          </a:xfrm>
          <a:prstGeom prst="rect">
            <a:avLst/>
          </a:prstGeom>
          <a:solidFill>
            <a:schemeClr val="accent5">
              <a:lumMod val="20000"/>
              <a:lumOff val="8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政治体系：</a:t>
            </a:r>
            <a:endParaRPr lang="zh-CN" altLang="en-US" sz="2400" b="1">
              <a:latin typeface="微软雅黑" panose="020B0503020204020204" pitchFamily="34" charset="-122"/>
              <a:ea typeface="微软雅黑" panose="020B0503020204020204" pitchFamily="34" charset="-122"/>
            </a:endParaRPr>
          </a:p>
        </p:txBody>
      </p:sp>
      <p:sp>
        <p:nvSpPr>
          <p:cNvPr id="5" name="文本框 4"/>
          <p:cNvSpPr txBox="1"/>
          <p:nvPr/>
        </p:nvSpPr>
        <p:spPr>
          <a:xfrm>
            <a:off x="3317240" y="3244850"/>
            <a:ext cx="5311775" cy="460375"/>
          </a:xfrm>
          <a:prstGeom prst="rect">
            <a:avLst/>
          </a:prstGeom>
          <a:solidFill>
            <a:schemeClr val="accent5">
              <a:lumMod val="20000"/>
              <a:lumOff val="8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资本主义民主制度在世界范围的确立</a:t>
            </a:r>
            <a:endParaRPr lang="zh-CN" altLang="en-US" sz="2400" b="1">
              <a:latin typeface="微软雅黑" panose="020B0503020204020204" pitchFamily="34" charset="-122"/>
              <a:ea typeface="微软雅黑" panose="020B0503020204020204" pitchFamily="34" charset="-122"/>
            </a:endParaRPr>
          </a:p>
        </p:txBody>
      </p:sp>
      <p:sp>
        <p:nvSpPr>
          <p:cNvPr id="6" name="文本框 5"/>
          <p:cNvSpPr txBox="1"/>
          <p:nvPr/>
        </p:nvSpPr>
        <p:spPr>
          <a:xfrm>
            <a:off x="1235710" y="789305"/>
            <a:ext cx="1582420"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经济体系：</a:t>
            </a:r>
            <a:endParaRPr lang="zh-CN" altLang="en-US" sz="2400" b="1">
              <a:latin typeface="微软雅黑" panose="020B0503020204020204" pitchFamily="34" charset="-122"/>
              <a:ea typeface="微软雅黑" panose="020B0503020204020204" pitchFamily="34" charset="-122"/>
            </a:endParaRPr>
          </a:p>
        </p:txBody>
      </p:sp>
      <p:sp>
        <p:nvSpPr>
          <p:cNvPr id="9" name="文本框 8"/>
          <p:cNvSpPr txBox="1"/>
          <p:nvPr/>
        </p:nvSpPr>
        <p:spPr>
          <a:xfrm>
            <a:off x="3338830" y="789305"/>
            <a:ext cx="7189470"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资本主义世界市场的形成（资本主义生产方式确立）</a:t>
            </a:r>
            <a:endParaRPr lang="zh-CN" altLang="en-US" sz="2400" b="1">
              <a:latin typeface="微软雅黑" panose="020B0503020204020204" pitchFamily="34" charset="-122"/>
              <a:ea typeface="微软雅黑" panose="020B0503020204020204" pitchFamily="34" charset="-122"/>
            </a:endParaRPr>
          </a:p>
        </p:txBody>
      </p:sp>
      <p:sp>
        <p:nvSpPr>
          <p:cNvPr id="11" name="文本框 10"/>
          <p:cNvSpPr txBox="1"/>
          <p:nvPr/>
        </p:nvSpPr>
        <p:spPr>
          <a:xfrm>
            <a:off x="1259840" y="3895090"/>
            <a:ext cx="1590040" cy="460375"/>
          </a:xfrm>
          <a:prstGeom prst="rect">
            <a:avLst/>
          </a:prstGeom>
          <a:solidFill>
            <a:schemeClr val="accent5">
              <a:lumMod val="20000"/>
              <a:lumOff val="80000"/>
            </a:schemeClr>
          </a:solidFill>
        </p:spPr>
        <p:txBody>
          <a:bodyPr wrap="square" rtlCol="0" anchor="t">
            <a:spAutoFit/>
          </a:bodyPr>
          <a:lstStyle/>
          <a:p>
            <a:r>
              <a:rPr lang="zh-CN" altLang="en-US" sz="2400" b="1">
                <a:latin typeface="微软雅黑" panose="020B0503020204020204" pitchFamily="34" charset="-122"/>
                <a:ea typeface="微软雅黑" panose="020B0503020204020204" pitchFamily="34" charset="-122"/>
                <a:sym typeface="+mn-ea"/>
              </a:rPr>
              <a:t>殖民体系：</a:t>
            </a:r>
            <a:endParaRPr lang="zh-CN" altLang="en-US" sz="2400" b="1">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3317240" y="3895090"/>
            <a:ext cx="4060825" cy="460375"/>
          </a:xfrm>
          <a:prstGeom prst="rect">
            <a:avLst/>
          </a:prstGeom>
          <a:solidFill>
            <a:schemeClr val="accent5">
              <a:lumMod val="20000"/>
              <a:lumOff val="80000"/>
            </a:schemeClr>
          </a:solidFill>
        </p:spPr>
        <p:txBody>
          <a:bodyPr wrap="square" rtlCol="0" anchor="t">
            <a:spAutoFit/>
          </a:bodyPr>
          <a:lstStyle/>
          <a:p>
            <a:r>
              <a:rPr lang="zh-CN" altLang="en-US" sz="2400" b="1">
                <a:latin typeface="微软雅黑" panose="020B0503020204020204" pitchFamily="34" charset="-122"/>
                <a:ea typeface="微软雅黑" panose="020B0503020204020204" pitchFamily="34" charset="-122"/>
                <a:sym typeface="+mn-ea"/>
              </a:rPr>
              <a:t>资本主义的殖民体系的形成</a:t>
            </a:r>
            <a:endParaRPr lang="zh-CN" altLang="en-US" sz="2400" b="1">
              <a:latin typeface="微软雅黑" panose="020B0503020204020204" pitchFamily="34" charset="-122"/>
              <a:ea typeface="微软雅黑" panose="020B0503020204020204" pitchFamily="34" charset="-122"/>
              <a:sym typeface="+mn-ea"/>
            </a:endParaRPr>
          </a:p>
        </p:txBody>
      </p:sp>
      <p:sp>
        <p:nvSpPr>
          <p:cNvPr id="16" name="矩形: 圆角 4"/>
          <p:cNvSpPr/>
          <p:nvPr/>
        </p:nvSpPr>
        <p:spPr>
          <a:xfrm>
            <a:off x="301625" y="1083310"/>
            <a:ext cx="465455" cy="296037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zh-CN" altLang="zh-CN" sz="2400" b="1">
                <a:solidFill>
                  <a:schemeClr val="tx1"/>
                </a:solidFill>
                <a:latin typeface="微软雅黑" panose="020B0503020204020204" pitchFamily="34" charset="-122"/>
                <a:ea typeface="微软雅黑" panose="020B0503020204020204" pitchFamily="34" charset="-122"/>
                <a:sym typeface="+mn-ea"/>
              </a:rPr>
              <a:t>资本主义世界体系</a:t>
            </a:r>
            <a:endParaRPr kumimoji="0" lang="zh-CN" altLang="zh-CN" sz="24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7" name="文本框 6"/>
          <p:cNvSpPr txBox="1"/>
          <p:nvPr/>
        </p:nvSpPr>
        <p:spPr>
          <a:xfrm>
            <a:off x="3418840" y="1374140"/>
            <a:ext cx="6623050" cy="46037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l"/>
            <a:r>
              <a:rPr lang="zh-CN" altLang="en-US" sz="2400" b="1" dirty="0">
                <a:solidFill>
                  <a:srgbClr val="FF0000"/>
                </a:solidFill>
                <a:latin typeface="微软雅黑" panose="020B0503020204020204" pitchFamily="34" charset="-122"/>
                <a:ea typeface="微软雅黑" panose="020B0503020204020204" pitchFamily="34" charset="-122"/>
                <a:sym typeface="+mn-ea"/>
              </a:rPr>
              <a:t>新航路（雏形）</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一工（初步）</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二工（最终）</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3616325" y="2634615"/>
            <a:ext cx="5993130" cy="46037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l"/>
            <a:r>
              <a:rPr lang="zh-CN" altLang="en-US" sz="2400" b="1" dirty="0">
                <a:solidFill>
                  <a:srgbClr val="FF0000"/>
                </a:solidFill>
                <a:latin typeface="微软雅黑" panose="020B0503020204020204" pitchFamily="34" charset="-122"/>
                <a:ea typeface="微软雅黑" panose="020B0503020204020204" pitchFamily="34" charset="-122"/>
                <a:sym typeface="+mn-ea"/>
              </a:rPr>
              <a:t>文艺复兴</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宗教改革</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近代科学</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启蒙运动</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1223645" y="1974215"/>
            <a:ext cx="1582420"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思想体系：</a:t>
            </a:r>
            <a:endParaRPr lang="zh-CN" altLang="en-US" sz="2400" b="1">
              <a:latin typeface="微软雅黑" panose="020B0503020204020204" pitchFamily="34" charset="-122"/>
              <a:ea typeface="微软雅黑" panose="020B0503020204020204" pitchFamily="34" charset="-122"/>
            </a:endParaRPr>
          </a:p>
        </p:txBody>
      </p:sp>
      <p:sp>
        <p:nvSpPr>
          <p:cNvPr id="13" name="文本框 12"/>
          <p:cNvSpPr txBox="1"/>
          <p:nvPr/>
        </p:nvSpPr>
        <p:spPr>
          <a:xfrm>
            <a:off x="3338830" y="1974215"/>
            <a:ext cx="6837045"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资本主义思想体系的形成（人文主义的广泛传播）</a:t>
            </a:r>
            <a:endParaRPr lang="zh-CN" altLang="en-US" sz="2400" b="1">
              <a:latin typeface="微软雅黑" panose="020B0503020204020204" pitchFamily="34" charset="-122"/>
              <a:ea typeface="微软雅黑" panose="020B0503020204020204" pitchFamily="34" charset="-122"/>
            </a:endParaRPr>
          </a:p>
        </p:txBody>
      </p:sp>
      <p:sp>
        <p:nvSpPr>
          <p:cNvPr id="14" name="文本框 13"/>
          <p:cNvSpPr txBox="1">
            <a:spLocks noChangeArrowheads="1"/>
          </p:cNvSpPr>
          <p:nvPr/>
        </p:nvSpPr>
        <p:spPr bwMode="auto">
          <a:xfrm>
            <a:off x="1259840" y="4479925"/>
            <a:ext cx="10142855" cy="2348230"/>
          </a:xfrm>
          <a:prstGeom prst="rect">
            <a:avLst/>
          </a:prstGeom>
          <a:noFill/>
          <a:ln w="9525">
            <a:noFill/>
            <a:miter lim="800000"/>
          </a:ln>
        </p:spPr>
        <p:txBody>
          <a:bodyPr wrap="square">
            <a:spAutoFit/>
          </a:bodyPr>
          <a:p>
            <a:pPr>
              <a:spcBef>
                <a:spcPts val="800"/>
              </a:spcBef>
            </a:pPr>
            <a:r>
              <a:rPr lang="zh-CN"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世纪初</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---1848</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年：从空想到科学</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二、19世纪40年代—19世纪70年代：从理论到实践</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三、19世纪70年代---20世纪：从理想到现实</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四、20世纪初—20世纪50年代 ：从一国到多国</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五、</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年代至今：由一种模式到多种模式</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矩形: 圆角 4"/>
          <p:cNvSpPr/>
          <p:nvPr/>
        </p:nvSpPr>
        <p:spPr>
          <a:xfrm>
            <a:off x="301625" y="4588510"/>
            <a:ext cx="469900" cy="21748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p>
            <a:pPr algn="ctr">
              <a:spcBef>
                <a:spcPts val="800"/>
              </a:spcBef>
            </a:pPr>
            <a:r>
              <a:rPr lang="zh-CN" altLang="zh-CN" sz="2400" b="1" dirty="0" smtClean="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社会主义</a:t>
            </a:r>
            <a:r>
              <a:rPr lang="zh-CN" altLang="zh-CN" sz="2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理论</a:t>
            </a:r>
            <a:endParaRPr kumimoji="0" lang="zh-CN"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8" name="左大括号 17"/>
          <p:cNvSpPr/>
          <p:nvPr/>
        </p:nvSpPr>
        <p:spPr>
          <a:xfrm>
            <a:off x="982345" y="4628515"/>
            <a:ext cx="277495" cy="205168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600" b="1">
              <a:latin typeface="微软雅黑" panose="020B0503020204020204" pitchFamily="34" charset="-122"/>
              <a:ea typeface="微软雅黑" panose="020B0503020204020204" pitchFamily="34" charset="-122"/>
            </a:endParaRPr>
          </a:p>
        </p:txBody>
      </p:sp>
      <p:pic>
        <p:nvPicPr>
          <p:cNvPr id="15" name="Picture 6" descr="d:\360se6\User Data\temp\2911295684119466087.jpg"/>
          <p:cNvPicPr>
            <a:picLocks noChangeAspect="1"/>
          </p:cNvPicPr>
          <p:nvPr/>
        </p:nvPicPr>
        <p:blipFill>
          <a:blip r:embed="rId1"/>
          <a:stretch>
            <a:fillRect/>
          </a:stretch>
        </p:blipFill>
        <p:spPr>
          <a:xfrm flipH="1">
            <a:off x="8474075" y="3165475"/>
            <a:ext cx="3637280" cy="37249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000"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31450" y="686074"/>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新航路开辟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地理大发现</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760095" y="578485"/>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11" name="矩形 10"/>
          <p:cNvSpPr/>
          <p:nvPr/>
        </p:nvSpPr>
        <p:spPr>
          <a:xfrm>
            <a:off x="1198245" y="37973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时间</a:t>
            </a:r>
            <a:r>
              <a:rPr lang="en-US" altLang="zh-CN" sz="2300" b="1" dirty="0">
                <a:solidFill>
                  <a:srgbClr val="032AF3"/>
                </a:solidFill>
                <a:latin typeface="宋体" panose="02010600030101010101" pitchFamily="2" charset="-122"/>
                <a:ea typeface="宋体" panose="02010600030101010101" pitchFamily="2" charset="-122"/>
              </a:rPr>
              <a:t>:15-16</a:t>
            </a:r>
            <a:r>
              <a:rPr lang="zh-CN" altLang="zh-CN" sz="2300" b="1" dirty="0">
                <a:solidFill>
                  <a:srgbClr val="032AF3"/>
                </a:solidFill>
                <a:latin typeface="宋体" panose="02010600030101010101" pitchFamily="2" charset="-122"/>
                <a:ea typeface="宋体" panose="02010600030101010101" pitchFamily="2" charset="-122"/>
              </a:rPr>
              <a:t>世纪</a:t>
            </a:r>
            <a:endParaRPr lang="zh-CN" altLang="zh-CN" sz="2300" b="1" dirty="0">
              <a:solidFill>
                <a:srgbClr val="032AF3"/>
              </a:solidFill>
              <a:latin typeface="宋体" panose="02010600030101010101" pitchFamily="2" charset="-122"/>
              <a:ea typeface="宋体" panose="02010600030101010101" pitchFamily="2" charset="-122"/>
              <a:sym typeface="+mn-ea"/>
            </a:endParaRPr>
          </a:p>
        </p:txBody>
      </p:sp>
      <p:sp>
        <p:nvSpPr>
          <p:cNvPr id="54" name="矩形 53"/>
          <p:cNvSpPr/>
          <p:nvPr/>
        </p:nvSpPr>
        <p:spPr>
          <a:xfrm>
            <a:off x="1198245" y="1056005"/>
            <a:ext cx="10546715" cy="1665605"/>
          </a:xfrm>
          <a:prstGeom prst="rect">
            <a:avLst/>
          </a:prstGeom>
          <a:solidFill>
            <a:schemeClr val="accent6">
              <a:lumMod val="60000"/>
              <a:lumOff val="40000"/>
              <a:alpha val="26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dirty="0">
              <a:ea typeface="宋体" panose="02010600030101010101" pitchFamily="2" charset="-122"/>
            </a:endParaRPr>
          </a:p>
          <a:p>
            <a:pPr algn="ctr"/>
            <a:endParaRPr lang="zh-CN" altLang="en-US" sz="2400" dirty="0">
              <a:solidFill>
                <a:schemeClr val="accent6"/>
              </a:solidFill>
              <a:effectLst>
                <a:outerShdw blurRad="38100" dist="38100" dir="2700000" algn="tl">
                  <a:srgbClr val="000000">
                    <a:alpha val="43137"/>
                  </a:srgbClr>
                </a:outerShdw>
              </a:effectLst>
              <a:ea typeface="宋体" panose="02010600030101010101" pitchFamily="2" charset="-122"/>
            </a:endParaRPr>
          </a:p>
        </p:txBody>
      </p:sp>
      <p:sp>
        <p:nvSpPr>
          <p:cNvPr id="7" name="矩形 6"/>
          <p:cNvSpPr/>
          <p:nvPr/>
        </p:nvSpPr>
        <p:spPr>
          <a:xfrm>
            <a:off x="1198245" y="1135380"/>
            <a:ext cx="11331575" cy="150685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新航路开辟四大动力：（</a:t>
            </a:r>
            <a:r>
              <a:rPr lang="en-US" altLang="zh-CN" sz="2300" b="1" dirty="0">
                <a:solidFill>
                  <a:srgbClr val="032AF3"/>
                </a:solidFill>
                <a:latin typeface="宋体" panose="02010600030101010101" pitchFamily="2" charset="-122"/>
                <a:ea typeface="宋体" panose="02010600030101010101" pitchFamily="2" charset="-122"/>
                <a:sym typeface="+mn-ea"/>
              </a:rPr>
              <a:t>1</a:t>
            </a:r>
            <a:r>
              <a:rPr lang="zh-CN" altLang="en-US" sz="2300" b="1" dirty="0">
                <a:solidFill>
                  <a:srgbClr val="032AF3"/>
                </a:solidFill>
                <a:latin typeface="宋体" panose="02010600030101010101" pitchFamily="2" charset="-122"/>
                <a:ea typeface="宋体" panose="02010600030101010101" pitchFamily="2" charset="-122"/>
                <a:sym typeface="+mn-ea"/>
              </a:rPr>
              <a:t>）精神动力：文艺复兴运动倡导的开拓冒险精神</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）宗教动力：基督教向外传播需要</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）客观条件：造船技术的进步，地圆说流行</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r>
              <a:rPr lang="en-US" altLang="zh-CN" sz="2300" b="1" dirty="0">
                <a:solidFill>
                  <a:srgbClr val="032AF3"/>
                </a:solidFill>
                <a:latin typeface="宋体" panose="02010600030101010101" pitchFamily="2" charset="-122"/>
                <a:ea typeface="宋体" panose="02010600030101010101" pitchFamily="2" charset="-122"/>
                <a:sym typeface="+mn-ea"/>
              </a:rPr>
              <a:t>4</a:t>
            </a:r>
            <a:r>
              <a:rPr lang="zh-CN" altLang="en-US" sz="2300" b="1" dirty="0">
                <a:solidFill>
                  <a:srgbClr val="032AF3"/>
                </a:solidFill>
                <a:latin typeface="宋体" panose="02010600030101010101" pitchFamily="2" charset="-122"/>
                <a:ea typeface="宋体" panose="02010600030101010101" pitchFamily="2" charset="-122"/>
                <a:sym typeface="+mn-ea"/>
              </a:rPr>
              <a:t>）主观条件：西葡王室的支持</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pic>
        <p:nvPicPr>
          <p:cNvPr id="11269" name="Picture 7" descr="d"/>
          <p:cNvPicPr>
            <a:picLocks noChangeAspect="1"/>
          </p:cNvPicPr>
          <p:nvPr/>
        </p:nvPicPr>
        <p:blipFill>
          <a:blip r:embed="rId1"/>
          <a:stretch>
            <a:fillRect/>
          </a:stretch>
        </p:blipFill>
        <p:spPr>
          <a:xfrm>
            <a:off x="1377950" y="3709035"/>
            <a:ext cx="2468880" cy="258699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2"/>
          <p:cNvSpPr/>
          <p:nvPr/>
        </p:nvSpPr>
        <p:spPr>
          <a:xfrm>
            <a:off x="1198245" y="309308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新航路开辟主要航海家：（简称：的哥打折）</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1654810" y="6296025"/>
            <a:ext cx="4070350"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迪亚士</a:t>
            </a:r>
            <a:endParaRPr lang="en-US" altLang="zh-CN"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pic>
        <p:nvPicPr>
          <p:cNvPr id="13316" name="Picture 4" descr="d"/>
          <p:cNvPicPr>
            <a:picLocks noChangeAspect="1"/>
          </p:cNvPicPr>
          <p:nvPr/>
        </p:nvPicPr>
        <p:blipFill>
          <a:blip r:embed="rId2"/>
          <a:stretch>
            <a:fillRect/>
          </a:stretch>
        </p:blipFill>
        <p:spPr>
          <a:xfrm>
            <a:off x="4340860" y="3709035"/>
            <a:ext cx="2907665" cy="258699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p:cNvSpPr txBox="1"/>
          <p:nvPr/>
        </p:nvSpPr>
        <p:spPr>
          <a:xfrm>
            <a:off x="4810760" y="6296025"/>
            <a:ext cx="4106545"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达</a:t>
            </a:r>
            <a:r>
              <a:rPr lang="en-US" altLang="zh-CN"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a:t>
            </a:r>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伽马</a:t>
            </a:r>
            <a:endParaRPr lang="zh-CN" altLang="en-US"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pic>
        <p:nvPicPr>
          <p:cNvPr id="10" name="图片 9"/>
          <p:cNvPicPr>
            <a:picLocks noChangeAspect="1"/>
          </p:cNvPicPr>
          <p:nvPr/>
        </p:nvPicPr>
        <p:blipFill>
          <a:blip r:embed="rId3"/>
          <a:stretch>
            <a:fillRect/>
          </a:stretch>
        </p:blipFill>
        <p:spPr>
          <a:xfrm>
            <a:off x="7539990" y="3593465"/>
            <a:ext cx="1970405" cy="264858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p:cNvSpPr txBox="1"/>
          <p:nvPr/>
        </p:nvSpPr>
        <p:spPr>
          <a:xfrm>
            <a:off x="7744460" y="6295708"/>
            <a:ext cx="4000500"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哥伦布</a:t>
            </a:r>
            <a:endParaRPr lang="zh-CN" altLang="en-US"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pic>
        <p:nvPicPr>
          <p:cNvPr id="13" name="图片 12"/>
          <p:cNvPicPr>
            <a:picLocks noChangeAspect="1"/>
          </p:cNvPicPr>
          <p:nvPr/>
        </p:nvPicPr>
        <p:blipFill>
          <a:blip r:embed="rId4"/>
          <a:stretch>
            <a:fillRect/>
          </a:stretch>
        </p:blipFill>
        <p:spPr>
          <a:xfrm>
            <a:off x="9801225" y="3538855"/>
            <a:ext cx="2370455" cy="27571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p:cNvSpPr txBox="1"/>
          <p:nvPr/>
        </p:nvSpPr>
        <p:spPr>
          <a:xfrm>
            <a:off x="10050576" y="6296025"/>
            <a:ext cx="4000500"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麦哲伦</a:t>
            </a:r>
            <a:endParaRPr lang="zh-CN" altLang="en-US"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3" name="Text Box 3"/>
          <p:cNvSpPr txBox="1"/>
          <p:nvPr/>
        </p:nvSpPr>
        <p:spPr>
          <a:xfrm>
            <a:off x="3818573" y="3414951"/>
            <a:ext cx="3726656" cy="344170"/>
          </a:xfrm>
          <a:prstGeom prst="rect">
            <a:avLst/>
          </a:prstGeom>
          <a:noFill/>
          <a:ln w="9525">
            <a:noFill/>
          </a:ln>
        </p:spPr>
        <p:txBody>
          <a:bodyPr lIns="68568" tIns="34284" rIns="68568" bIns="34284">
            <a:spAutoFit/>
          </a:bodyPr>
          <a:p>
            <a:pPr eaLnBrk="1" hangingPunct="1"/>
            <a:r>
              <a:rPr lang="zh-CN" altLang="en-US" b="1" dirty="0">
                <a:solidFill>
                  <a:srgbClr val="0000FF"/>
                </a:solidFill>
                <a:latin typeface="黑体" panose="02010609060101010101" pitchFamily="2" charset="-122"/>
                <a:ea typeface="黑体" panose="02010609060101010101" pitchFamily="2" charset="-122"/>
              </a:rPr>
              <a:t>欧洲的造船技术取得重大突破</a:t>
            </a:r>
            <a:endParaRPr lang="zh-CN" altLang="en-US" b="1" dirty="0">
              <a:solidFill>
                <a:srgbClr val="0000FF"/>
              </a:solidFill>
              <a:latin typeface="黑体" panose="02010609060101010101" pitchFamily="2" charset="-122"/>
              <a:ea typeface="黑体" panose="02010609060101010101" pitchFamily="2" charset="-122"/>
            </a:endParaRPr>
          </a:p>
        </p:txBody>
      </p:sp>
      <p:sp>
        <p:nvSpPr>
          <p:cNvPr id="51204" name="Text Box 4"/>
          <p:cNvSpPr txBox="1"/>
          <p:nvPr/>
        </p:nvSpPr>
        <p:spPr>
          <a:xfrm>
            <a:off x="3853339" y="2309813"/>
            <a:ext cx="2185988" cy="344170"/>
          </a:xfrm>
          <a:prstGeom prst="rect">
            <a:avLst/>
          </a:prstGeom>
          <a:noFill/>
          <a:ln w="9525">
            <a:noFill/>
          </a:ln>
        </p:spPr>
        <p:txBody>
          <a:bodyPr lIns="68568" tIns="34284" rIns="68568" bIns="34284">
            <a:spAutoFit/>
          </a:bodyPr>
          <a:p>
            <a:pPr eaLnBrk="1" hangingPunct="1"/>
            <a:r>
              <a:rPr lang="zh-CN" altLang="en-US" b="1" dirty="0">
                <a:solidFill>
                  <a:srgbClr val="0000FF"/>
                </a:solidFill>
                <a:latin typeface="黑体" panose="02010609060101010101" pitchFamily="2" charset="-122"/>
                <a:ea typeface="黑体" panose="02010609060101010101" pitchFamily="2" charset="-122"/>
              </a:rPr>
              <a:t>对地球的了解</a:t>
            </a:r>
            <a:endParaRPr lang="zh-CN" altLang="en-US" b="1" dirty="0">
              <a:solidFill>
                <a:srgbClr val="0000FF"/>
              </a:solidFill>
              <a:latin typeface="黑体" panose="02010609060101010101" pitchFamily="2" charset="-122"/>
              <a:ea typeface="黑体" panose="02010609060101010101" pitchFamily="2" charset="-122"/>
            </a:endParaRPr>
          </a:p>
        </p:txBody>
      </p:sp>
      <p:sp>
        <p:nvSpPr>
          <p:cNvPr id="51205" name="Text Box 5"/>
          <p:cNvSpPr txBox="1"/>
          <p:nvPr/>
        </p:nvSpPr>
        <p:spPr>
          <a:xfrm>
            <a:off x="3837861" y="2870597"/>
            <a:ext cx="2959894" cy="399415"/>
          </a:xfrm>
          <a:prstGeom prst="rect">
            <a:avLst/>
          </a:prstGeom>
          <a:noFill/>
          <a:ln w="9525">
            <a:noFill/>
          </a:ln>
        </p:spPr>
        <p:txBody>
          <a:bodyPr lIns="68568" tIns="34284" rIns="68568" bIns="34284">
            <a:spAutoFit/>
          </a:bodyPr>
          <a:p>
            <a:pPr eaLnBrk="1" hangingPunct="1">
              <a:lnSpc>
                <a:spcPct val="120000"/>
              </a:lnSpc>
            </a:pPr>
            <a:r>
              <a:rPr lang="zh-CN" altLang="en-US" b="1" dirty="0">
                <a:solidFill>
                  <a:srgbClr val="0000FF"/>
                </a:solidFill>
                <a:latin typeface="黑体" panose="02010609060101010101" pitchFamily="2" charset="-122"/>
                <a:ea typeface="黑体" panose="02010609060101010101" pitchFamily="2" charset="-122"/>
              </a:rPr>
              <a:t>中国的</a:t>
            </a:r>
            <a:r>
              <a:rPr lang="en-US" altLang="zh-CN" b="1" dirty="0">
                <a:solidFill>
                  <a:srgbClr val="0000FF"/>
                </a:solidFill>
                <a:latin typeface="黑体" panose="02010609060101010101" pitchFamily="2" charset="-122"/>
                <a:ea typeface="黑体" panose="02010609060101010101" pitchFamily="2" charset="-122"/>
              </a:rPr>
              <a:t>“</a:t>
            </a:r>
            <a:r>
              <a:rPr lang="zh-CN" altLang="en-US" b="1" dirty="0">
                <a:solidFill>
                  <a:srgbClr val="0000FF"/>
                </a:solidFill>
                <a:latin typeface="黑体" panose="02010609060101010101" pitchFamily="2" charset="-122"/>
                <a:ea typeface="黑体" panose="02010609060101010101" pitchFamily="2" charset="-122"/>
              </a:rPr>
              <a:t>罗盘</a:t>
            </a:r>
            <a:r>
              <a:rPr lang="en-US" altLang="zh-CN" b="1" dirty="0">
                <a:solidFill>
                  <a:srgbClr val="0000FF"/>
                </a:solidFill>
                <a:latin typeface="黑体" panose="02010609060101010101" pitchFamily="2" charset="-122"/>
                <a:ea typeface="黑体" panose="02010609060101010101" pitchFamily="2" charset="-122"/>
              </a:rPr>
              <a:t>”</a:t>
            </a:r>
            <a:r>
              <a:rPr lang="zh-CN" altLang="en-US" b="1" dirty="0">
                <a:solidFill>
                  <a:srgbClr val="0000FF"/>
                </a:solidFill>
                <a:latin typeface="黑体" panose="02010609060101010101" pitchFamily="2" charset="-122"/>
                <a:ea typeface="黑体" panose="02010609060101010101" pitchFamily="2" charset="-122"/>
              </a:rPr>
              <a:t>导航技术</a:t>
            </a:r>
            <a:endParaRPr lang="zh-CN" altLang="en-US" b="1" dirty="0">
              <a:solidFill>
                <a:srgbClr val="0000FF"/>
              </a:solidFill>
              <a:latin typeface="宋体" panose="02010600030101010101" pitchFamily="2" charset="-122"/>
            </a:endParaRPr>
          </a:p>
        </p:txBody>
      </p:sp>
      <p:sp>
        <p:nvSpPr>
          <p:cNvPr id="51206" name="Text Box 6"/>
          <p:cNvSpPr txBox="1"/>
          <p:nvPr/>
        </p:nvSpPr>
        <p:spPr>
          <a:xfrm>
            <a:off x="6075283" y="2298145"/>
            <a:ext cx="2670572" cy="344170"/>
          </a:xfrm>
          <a:prstGeom prst="rect">
            <a:avLst/>
          </a:prstGeom>
          <a:noFill/>
          <a:ln w="9525">
            <a:noFill/>
          </a:ln>
        </p:spPr>
        <p:txBody>
          <a:bodyPr lIns="68568" tIns="34284" rIns="68568" bIns="34284">
            <a:spAutoFit/>
          </a:bodyPr>
          <a:p>
            <a:pPr eaLnBrk="1" hangingPunct="1"/>
            <a:r>
              <a:rPr lang="zh-CN" altLang="en-US" b="1" dirty="0">
                <a:solidFill>
                  <a:srgbClr val="0000FF"/>
                </a:solidFill>
                <a:latin typeface="宋体" panose="02010600030101010101" pitchFamily="2" charset="-122"/>
              </a:rPr>
              <a:t>“</a:t>
            </a:r>
            <a:r>
              <a:rPr lang="zh-CN" altLang="en-US" b="1" dirty="0">
                <a:solidFill>
                  <a:srgbClr val="FF0000"/>
                </a:solidFill>
                <a:latin typeface="黑体" panose="02010609060101010101" pitchFamily="2" charset="-122"/>
                <a:ea typeface="黑体" panose="02010609060101010101" pitchFamily="2" charset="-122"/>
              </a:rPr>
              <a:t>地圆说</a:t>
            </a:r>
            <a:r>
              <a:rPr lang="zh-CN" altLang="en-US" b="1" dirty="0">
                <a:solidFill>
                  <a:srgbClr val="0000FF"/>
                </a:solidFill>
                <a:latin typeface="宋体" panose="02010600030101010101" pitchFamily="2" charset="-122"/>
              </a:rPr>
              <a:t>”</a:t>
            </a:r>
            <a:endParaRPr lang="zh-CN" altLang="zh-CN" b="1" dirty="0">
              <a:solidFill>
                <a:srgbClr val="0000FF"/>
              </a:solidFill>
              <a:latin typeface="宋体" panose="02010600030101010101" pitchFamily="2" charset="-122"/>
            </a:endParaRPr>
          </a:p>
        </p:txBody>
      </p:sp>
      <p:sp>
        <p:nvSpPr>
          <p:cNvPr id="51207" name="Line 7"/>
          <p:cNvSpPr/>
          <p:nvPr/>
        </p:nvSpPr>
        <p:spPr>
          <a:xfrm>
            <a:off x="5463064" y="2489121"/>
            <a:ext cx="576263" cy="0"/>
          </a:xfrm>
          <a:prstGeom prst="line">
            <a:avLst/>
          </a:prstGeom>
          <a:ln w="25400" cap="flat" cmpd="sng">
            <a:solidFill>
              <a:srgbClr val="0000FF"/>
            </a:solidFill>
            <a:prstDash val="solid"/>
            <a:headEnd type="none" w="med" len="med"/>
            <a:tailEnd type="none" w="med" len="med"/>
          </a:ln>
        </p:spPr>
      </p:sp>
      <p:grpSp>
        <p:nvGrpSpPr>
          <p:cNvPr id="2" name="Group 8"/>
          <p:cNvGrpSpPr/>
          <p:nvPr/>
        </p:nvGrpSpPr>
        <p:grpSpPr>
          <a:xfrm>
            <a:off x="8745617" y="2218135"/>
            <a:ext cx="1731169" cy="1555466"/>
            <a:chOff x="0" y="0"/>
            <a:chExt cx="990" cy="1492"/>
          </a:xfrm>
        </p:grpSpPr>
        <p:graphicFrame>
          <p:nvGraphicFramePr>
            <p:cNvPr id="1026" name="Object 9"/>
            <p:cNvGraphicFramePr>
              <a:graphicFrameLocks noChangeAspect="1"/>
            </p:cNvGraphicFramePr>
            <p:nvPr/>
          </p:nvGraphicFramePr>
          <p:xfrm>
            <a:off x="0" y="0"/>
            <a:ext cx="990" cy="1193"/>
          </p:xfrm>
          <a:graphic>
            <a:graphicData uri="http://schemas.openxmlformats.org/presentationml/2006/ole">
              <mc:AlternateContent xmlns:mc="http://schemas.openxmlformats.org/markup-compatibility/2006">
                <mc:Choice xmlns:v="urn:schemas-microsoft-com:vml" Requires="v">
                  <p:oleObj spid="_x0000_s3076" name="" r:id="rId1" imgW="946150" imgH="933450" progId="MS_ClipArt_Gallery.2">
                    <p:embed/>
                  </p:oleObj>
                </mc:Choice>
                <mc:Fallback>
                  <p:oleObj name="" r:id="rId1" imgW="946150" imgH="933450" progId="MS_ClipArt_Gallery.2">
                    <p:embed/>
                    <p:pic>
                      <p:nvPicPr>
                        <p:cNvPr id="0" name="图片 3075"/>
                        <p:cNvPicPr/>
                        <p:nvPr/>
                      </p:nvPicPr>
                      <p:blipFill>
                        <a:blip r:embed="rId2"/>
                        <a:stretch>
                          <a:fillRect/>
                        </a:stretch>
                      </p:blipFill>
                      <p:spPr>
                        <a:xfrm>
                          <a:off x="0" y="0"/>
                          <a:ext cx="990" cy="1193"/>
                        </a:xfrm>
                        <a:prstGeom prst="rect">
                          <a:avLst/>
                        </a:prstGeom>
                        <a:noFill/>
                        <a:ln w="38100">
                          <a:noFill/>
                          <a:miter/>
                        </a:ln>
                      </p:spPr>
                    </p:pic>
                  </p:oleObj>
                </mc:Fallback>
              </mc:AlternateContent>
            </a:graphicData>
          </a:graphic>
        </p:graphicFrame>
        <p:sp>
          <p:nvSpPr>
            <p:cNvPr id="1058" name="Text Box 10"/>
            <p:cNvSpPr txBox="1"/>
            <p:nvPr/>
          </p:nvSpPr>
          <p:spPr>
            <a:xfrm>
              <a:off x="46" y="1117"/>
              <a:ext cx="944" cy="375"/>
            </a:xfrm>
            <a:prstGeom prst="rect">
              <a:avLst/>
            </a:prstGeom>
            <a:noFill/>
            <a:ln w="9525">
              <a:noFill/>
            </a:ln>
          </p:spPr>
          <p:txBody>
            <a:bodyPr>
              <a:spAutoFit/>
            </a:bodyPr>
            <a:p>
              <a:pPr eaLnBrk="1" hangingPunct="1"/>
              <a:r>
                <a:rPr lang="zh-CN" altLang="en-US" sz="1950" b="1" dirty="0">
                  <a:solidFill>
                    <a:srgbClr val="0000FF"/>
                  </a:solidFill>
                  <a:latin typeface="黑体" panose="02010609060101010101" pitchFamily="2" charset="-122"/>
                  <a:ea typeface="黑体" panose="02010609060101010101" pitchFamily="2" charset="-122"/>
                </a:rPr>
                <a:t>多桅帆船</a:t>
              </a:r>
              <a:endParaRPr lang="zh-CN" altLang="en-US" sz="1950" b="1" dirty="0">
                <a:solidFill>
                  <a:srgbClr val="0000FF"/>
                </a:solidFill>
                <a:latin typeface="黑体" panose="02010609060101010101" pitchFamily="2" charset="-122"/>
                <a:ea typeface="黑体" panose="02010609060101010101" pitchFamily="2" charset="-122"/>
              </a:endParaRPr>
            </a:p>
          </p:txBody>
        </p:sp>
      </p:grpSp>
      <p:pic>
        <p:nvPicPr>
          <p:cNvPr id="51211" name="Picture 11" descr="地球"/>
          <p:cNvPicPr>
            <a:picLocks noChangeAspect="1"/>
          </p:cNvPicPr>
          <p:nvPr/>
        </p:nvPicPr>
        <p:blipFill>
          <a:blip r:embed="rId3"/>
          <a:stretch>
            <a:fillRect/>
          </a:stretch>
        </p:blipFill>
        <p:spPr>
          <a:xfrm>
            <a:off x="7691914" y="2260997"/>
            <a:ext cx="809625" cy="714375"/>
          </a:xfrm>
          <a:prstGeom prst="rect">
            <a:avLst/>
          </a:prstGeom>
          <a:noFill/>
          <a:ln w="9525">
            <a:noFill/>
          </a:ln>
        </p:spPr>
      </p:pic>
      <p:grpSp>
        <p:nvGrpSpPr>
          <p:cNvPr id="3" name="Group 12"/>
          <p:cNvGrpSpPr/>
          <p:nvPr/>
        </p:nvGrpSpPr>
        <p:grpSpPr>
          <a:xfrm>
            <a:off x="6307217" y="4179094"/>
            <a:ext cx="1512094" cy="1704400"/>
            <a:chOff x="0" y="0"/>
            <a:chExt cx="648" cy="1005"/>
          </a:xfrm>
        </p:grpSpPr>
        <p:pic>
          <p:nvPicPr>
            <p:cNvPr id="1056" name="Picture 13" descr="it?u=3484582976,1073652374&amp;gp=1"/>
            <p:cNvPicPr>
              <a:picLocks noChangeAspect="1"/>
            </p:cNvPicPr>
            <p:nvPr/>
          </p:nvPicPr>
          <p:blipFill>
            <a:blip r:embed="rId4"/>
            <a:stretch>
              <a:fillRect/>
            </a:stretch>
          </p:blipFill>
          <p:spPr>
            <a:xfrm>
              <a:off x="0" y="0"/>
              <a:ext cx="648" cy="720"/>
            </a:xfrm>
            <a:prstGeom prst="rect">
              <a:avLst/>
            </a:prstGeom>
            <a:noFill/>
            <a:ln w="9525">
              <a:noFill/>
            </a:ln>
          </p:spPr>
        </p:pic>
        <p:sp>
          <p:nvSpPr>
            <p:cNvPr id="1057" name="Text Box 14"/>
            <p:cNvSpPr txBox="1"/>
            <p:nvPr/>
          </p:nvSpPr>
          <p:spPr>
            <a:xfrm>
              <a:off x="139" y="788"/>
              <a:ext cx="274" cy="217"/>
            </a:xfrm>
            <a:prstGeom prst="rect">
              <a:avLst/>
            </a:prstGeom>
            <a:noFill/>
            <a:ln w="9525">
              <a:noFill/>
            </a:ln>
          </p:spPr>
          <p:txBody>
            <a:bodyPr wrap="none">
              <a:spAutoFit/>
            </a:bodyPr>
            <a:p>
              <a:pPr eaLnBrk="1" hangingPunct="1"/>
              <a:r>
                <a:rPr lang="zh-CN" altLang="en-US" b="1" dirty="0">
                  <a:solidFill>
                    <a:srgbClr val="3333FF"/>
                  </a:solidFill>
                  <a:latin typeface="Calibri" panose="020F0502020204030204" charset="0"/>
                </a:rPr>
                <a:t>星盘</a:t>
              </a:r>
              <a:endParaRPr lang="zh-CN" altLang="en-US" b="1" dirty="0">
                <a:solidFill>
                  <a:srgbClr val="3333FF"/>
                </a:solidFill>
                <a:latin typeface="Calibri" panose="020F0502020204030204" charset="0"/>
              </a:endParaRPr>
            </a:p>
          </p:txBody>
        </p:sp>
      </p:grpSp>
      <p:grpSp>
        <p:nvGrpSpPr>
          <p:cNvPr id="4" name="Group 15"/>
          <p:cNvGrpSpPr/>
          <p:nvPr/>
        </p:nvGrpSpPr>
        <p:grpSpPr>
          <a:xfrm>
            <a:off x="4635580" y="4131469"/>
            <a:ext cx="971550" cy="1797086"/>
            <a:chOff x="0" y="0"/>
            <a:chExt cx="472" cy="1481"/>
          </a:xfrm>
        </p:grpSpPr>
        <p:pic>
          <p:nvPicPr>
            <p:cNvPr id="1054" name="Picture 16" descr="p000005490"/>
            <p:cNvPicPr>
              <a:picLocks noChangeAspect="1"/>
            </p:cNvPicPr>
            <p:nvPr/>
          </p:nvPicPr>
          <p:blipFill>
            <a:blip r:embed="rId5">
              <a:clrChange>
                <a:clrFrom>
                  <a:srgbClr val="FFFFFF"/>
                </a:clrFrom>
                <a:clrTo>
                  <a:srgbClr val="FFFFFF">
                    <a:alpha val="0"/>
                  </a:srgbClr>
                </a:clrTo>
              </a:clrChange>
            </a:blip>
            <a:srcRect l="41591" t="3160" r="7544" b="7048"/>
            <a:stretch>
              <a:fillRect/>
            </a:stretch>
          </p:blipFill>
          <p:spPr>
            <a:xfrm>
              <a:off x="0" y="0"/>
              <a:ext cx="472" cy="1224"/>
            </a:xfrm>
            <a:prstGeom prst="rect">
              <a:avLst/>
            </a:prstGeom>
            <a:noFill/>
            <a:ln w="9525">
              <a:noFill/>
            </a:ln>
          </p:spPr>
        </p:pic>
        <p:sp>
          <p:nvSpPr>
            <p:cNvPr id="1055" name="Text Box 17"/>
            <p:cNvSpPr txBox="1"/>
            <p:nvPr/>
          </p:nvSpPr>
          <p:spPr>
            <a:xfrm>
              <a:off x="64" y="1177"/>
              <a:ext cx="311" cy="304"/>
            </a:xfrm>
            <a:prstGeom prst="rect">
              <a:avLst/>
            </a:prstGeom>
            <a:noFill/>
            <a:ln w="9525">
              <a:noFill/>
            </a:ln>
          </p:spPr>
          <p:txBody>
            <a:bodyPr wrap="none">
              <a:spAutoFit/>
            </a:bodyPr>
            <a:p>
              <a:pPr eaLnBrk="1" hangingPunct="1"/>
              <a:r>
                <a:rPr lang="zh-CN" altLang="en-US" b="1" dirty="0">
                  <a:solidFill>
                    <a:srgbClr val="3333FF"/>
                  </a:solidFill>
                  <a:latin typeface="Calibri" panose="020F0502020204030204" charset="0"/>
                </a:rPr>
                <a:t>沙漏</a:t>
              </a:r>
              <a:endParaRPr lang="zh-CN" altLang="en-US" b="1" dirty="0">
                <a:solidFill>
                  <a:srgbClr val="3333FF"/>
                </a:solidFill>
                <a:latin typeface="Calibri" panose="020F0502020204030204" charset="0"/>
              </a:endParaRPr>
            </a:p>
          </p:txBody>
        </p:sp>
      </p:grpSp>
      <p:grpSp>
        <p:nvGrpSpPr>
          <p:cNvPr id="5" name="Group 18"/>
          <p:cNvGrpSpPr/>
          <p:nvPr/>
        </p:nvGrpSpPr>
        <p:grpSpPr>
          <a:xfrm>
            <a:off x="2325767" y="4167188"/>
            <a:ext cx="1609725" cy="1663709"/>
            <a:chOff x="0" y="0"/>
            <a:chExt cx="900" cy="1219"/>
          </a:xfrm>
        </p:grpSpPr>
        <p:pic>
          <p:nvPicPr>
            <p:cNvPr id="1052" name="Picture 19" descr="981-2"/>
            <p:cNvPicPr>
              <a:picLocks noChangeAspect="1"/>
            </p:cNvPicPr>
            <p:nvPr/>
          </p:nvPicPr>
          <p:blipFill>
            <a:blip r:embed="rId6"/>
            <a:stretch>
              <a:fillRect/>
            </a:stretch>
          </p:blipFill>
          <p:spPr>
            <a:xfrm>
              <a:off x="0" y="0"/>
              <a:ext cx="900" cy="972"/>
            </a:xfrm>
            <a:prstGeom prst="rect">
              <a:avLst/>
            </a:prstGeom>
            <a:noFill/>
            <a:ln w="9525">
              <a:noFill/>
            </a:ln>
          </p:spPr>
        </p:pic>
        <p:sp>
          <p:nvSpPr>
            <p:cNvPr id="1053" name="Text Box 20"/>
            <p:cNvSpPr txBox="1"/>
            <p:nvPr/>
          </p:nvSpPr>
          <p:spPr>
            <a:xfrm>
              <a:off x="219" y="949"/>
              <a:ext cx="486" cy="270"/>
            </a:xfrm>
            <a:prstGeom prst="rect">
              <a:avLst/>
            </a:prstGeom>
            <a:noFill/>
            <a:ln w="9525">
              <a:noFill/>
            </a:ln>
          </p:spPr>
          <p:txBody>
            <a:bodyPr wrap="none">
              <a:spAutoFit/>
            </a:bodyPr>
            <a:p>
              <a:pPr eaLnBrk="1" hangingPunct="1"/>
              <a:r>
                <a:rPr lang="zh-CN" altLang="en-US" b="1" dirty="0">
                  <a:solidFill>
                    <a:srgbClr val="3333FF"/>
                  </a:solidFill>
                  <a:latin typeface="Calibri" panose="020F0502020204030204" charset="0"/>
                </a:rPr>
                <a:t>罗盘针</a:t>
              </a:r>
              <a:endParaRPr lang="zh-CN" altLang="en-US" b="1" dirty="0">
                <a:solidFill>
                  <a:srgbClr val="3333FF"/>
                </a:solidFill>
                <a:latin typeface="Calibri" panose="020F0502020204030204" charset="0"/>
              </a:endParaRPr>
            </a:p>
          </p:txBody>
        </p:sp>
      </p:grpSp>
      <p:sp>
        <p:nvSpPr>
          <p:cNvPr id="51221" name="AutoShape 21"/>
          <p:cNvSpPr/>
          <p:nvPr/>
        </p:nvSpPr>
        <p:spPr>
          <a:xfrm>
            <a:off x="3558064" y="2402681"/>
            <a:ext cx="120254" cy="1404938"/>
          </a:xfrm>
          <a:prstGeom prst="leftBrace">
            <a:avLst>
              <a:gd name="adj1" fmla="val 162482"/>
              <a:gd name="adj2" fmla="val 50000"/>
            </a:avLst>
          </a:prstGeom>
          <a:noFill/>
          <a:ln w="25400" cap="flat" cmpd="sng">
            <a:solidFill>
              <a:srgbClr val="0000FF"/>
            </a:solidFill>
            <a:prstDash val="solid"/>
            <a:headEnd type="none" w="med" len="med"/>
            <a:tailEnd type="none" w="med" len="med"/>
          </a:ln>
        </p:spPr>
        <p:txBody>
          <a:bodyPr wrap="none" lIns="68568" tIns="34284" rIns="68568" bIns="34284" anchor="ctr" anchorCtr="0"/>
          <a:p>
            <a:pPr eaLnBrk="1" hangingPunct="1"/>
            <a:endParaRPr lang="zh-CN" altLang="en-US" sz="1350" dirty="0">
              <a:latin typeface="Calibri" panose="020F0502020204030204" charset="0"/>
            </a:endParaRPr>
          </a:p>
        </p:txBody>
      </p:sp>
      <p:sp>
        <p:nvSpPr>
          <p:cNvPr id="1038" name="Text Box 23"/>
          <p:cNvSpPr txBox="1"/>
          <p:nvPr/>
        </p:nvSpPr>
        <p:spPr>
          <a:xfrm>
            <a:off x="2315051" y="2996803"/>
            <a:ext cx="1134666" cy="344170"/>
          </a:xfrm>
          <a:prstGeom prst="rect">
            <a:avLst/>
          </a:prstGeom>
          <a:noFill/>
          <a:ln w="9525">
            <a:noFill/>
          </a:ln>
        </p:spPr>
        <p:txBody>
          <a:bodyPr lIns="68568" tIns="34284" rIns="68568" bIns="34284">
            <a:spAutoFit/>
          </a:bodyPr>
          <a:p>
            <a:pPr eaLnBrk="1" hangingPunct="1"/>
            <a:r>
              <a:rPr lang="zh-CN" altLang="en-US" b="1" dirty="0">
                <a:solidFill>
                  <a:srgbClr val="FF0000"/>
                </a:solidFill>
                <a:latin typeface="黑体" panose="02010609060101010101" pitchFamily="2" charset="-122"/>
                <a:ea typeface="黑体" panose="02010609060101010101" pitchFamily="2" charset="-122"/>
              </a:rPr>
              <a:t>客观条件</a:t>
            </a:r>
            <a:endParaRPr lang="zh-CN" altLang="en-US" b="1" dirty="0">
              <a:solidFill>
                <a:srgbClr val="FF0000"/>
              </a:solidFill>
              <a:latin typeface="黑体" panose="02010609060101010101" pitchFamily="2" charset="-122"/>
              <a:ea typeface="黑体" panose="02010609060101010101" pitchFamily="2" charset="-122"/>
            </a:endParaRPr>
          </a:p>
        </p:txBody>
      </p:sp>
      <p:sp>
        <p:nvSpPr>
          <p:cNvPr id="31" name="Text Box 6"/>
          <p:cNvSpPr txBox="1"/>
          <p:nvPr/>
        </p:nvSpPr>
        <p:spPr>
          <a:xfrm>
            <a:off x="1741091" y="1507966"/>
            <a:ext cx="8709660" cy="419735"/>
          </a:xfrm>
          <a:prstGeom prst="rect">
            <a:avLst/>
          </a:prstGeom>
          <a:noFill/>
          <a:ln w="9525">
            <a:noFill/>
          </a:ln>
        </p:spPr>
        <p:txBody>
          <a:bodyPr wrap="none" lIns="0" tIns="0" rIns="0" bIns="0">
            <a:spAutoFit/>
          </a:bodyPr>
          <a:p>
            <a:pPr eaLnBrk="1" hangingPunct="1">
              <a:lnSpc>
                <a:spcPct val="130000"/>
              </a:lnSpc>
            </a:pPr>
            <a:r>
              <a:rPr lang="zh-CN" altLang="en-US" sz="2100" b="1" dirty="0">
                <a:solidFill>
                  <a:srgbClr val="0C2DBA"/>
                </a:solidFill>
                <a:latin typeface="黑体" panose="02010609060101010101" pitchFamily="2" charset="-122"/>
                <a:ea typeface="黑体" panose="02010609060101010101" pitchFamily="2" charset="-122"/>
                <a:sym typeface="+mn-ea"/>
              </a:rPr>
              <a:t>新航路开辟根本原因</a:t>
            </a:r>
            <a:r>
              <a:rPr lang="en-US" altLang="zh-CN" sz="2100" b="1" dirty="0">
                <a:solidFill>
                  <a:srgbClr val="0C2DBA"/>
                </a:solidFill>
                <a:latin typeface="黑体" panose="02010609060101010101" pitchFamily="2" charset="-122"/>
                <a:ea typeface="黑体" panose="02010609060101010101" pitchFamily="2" charset="-122"/>
                <a:sym typeface="+mn-ea"/>
              </a:rPr>
              <a:t>:</a:t>
            </a:r>
            <a:r>
              <a:rPr lang="zh-CN" altLang="en-US" sz="2100" b="1" dirty="0">
                <a:solidFill>
                  <a:srgbClr val="0C2DBA"/>
                </a:solidFill>
                <a:latin typeface="黑体" panose="02010609060101010101" pitchFamily="2" charset="-122"/>
                <a:ea typeface="黑体" panose="02010609060101010101" pitchFamily="2" charset="-122"/>
                <a:sym typeface="+mn-ea"/>
              </a:rPr>
              <a:t>西欧生产力的发展、知识的进步和科学技术的发展。</a:t>
            </a:r>
            <a:endParaRPr lang="zh-CN" altLang="en-US" sz="2100" b="1" dirty="0">
              <a:solidFill>
                <a:srgbClr val="0C2DBA"/>
              </a:solidFill>
              <a:latin typeface="黑体" panose="02010609060101010101" pitchFamily="2" charset="-122"/>
              <a:ea typeface="黑体" panose="02010609060101010101" pitchFamily="2" charset="-122"/>
              <a:sym typeface="+mn-ea"/>
            </a:endParaRPr>
          </a:p>
        </p:txBody>
      </p:sp>
      <p:sp>
        <p:nvSpPr>
          <p:cNvPr id="32" name="Text Box 16"/>
          <p:cNvSpPr txBox="1"/>
          <p:nvPr/>
        </p:nvSpPr>
        <p:spPr>
          <a:xfrm>
            <a:off x="10096262" y="4211003"/>
            <a:ext cx="230505" cy="1341120"/>
          </a:xfrm>
          <a:prstGeom prst="rect">
            <a:avLst/>
          </a:prstGeom>
          <a:noFill/>
          <a:ln w="9525">
            <a:noFill/>
          </a:ln>
        </p:spPr>
        <p:txBody>
          <a:bodyPr vert="eaVert" wrap="none" lIns="0" tIns="0" rIns="0" bIns="0">
            <a:spAutoFit/>
          </a:bodyPr>
          <a:p>
            <a:pPr algn="ctr" eaLnBrk="1" hangingPunct="1"/>
            <a:r>
              <a:rPr lang="en-US" altLang="zh-CN" sz="1500" b="1" dirty="0">
                <a:solidFill>
                  <a:srgbClr val="663300"/>
                </a:solidFill>
                <a:latin typeface="Times New Roman" panose="02020603050405020304" pitchFamily="18" charset="0"/>
                <a:ea typeface="黑体" panose="02010609060101010101" pitchFamily="2" charset="-122"/>
              </a:rPr>
              <a:t>15</a:t>
            </a:r>
            <a:r>
              <a:rPr lang="zh-CN" altLang="en-US" sz="1500" b="1" dirty="0">
                <a:solidFill>
                  <a:srgbClr val="663300"/>
                </a:solidFill>
                <a:latin typeface="Times New Roman" panose="02020603050405020304" pitchFamily="18" charset="0"/>
                <a:ea typeface="黑体" panose="02010609060101010101" pitchFamily="2" charset="-122"/>
              </a:rPr>
              <a:t>世纪时的罗盘</a:t>
            </a:r>
            <a:endParaRPr lang="zh-CN" altLang="en-US" sz="1500" b="1" dirty="0">
              <a:solidFill>
                <a:srgbClr val="663300"/>
              </a:solidFill>
              <a:latin typeface="Times New Roman" panose="02020603050405020304" pitchFamily="18" charset="0"/>
              <a:ea typeface="黑体" panose="02010609060101010101" pitchFamily="2" charset="-122"/>
            </a:endParaRPr>
          </a:p>
        </p:txBody>
      </p:sp>
      <p:pic>
        <p:nvPicPr>
          <p:cNvPr id="33" name="Picture 18" descr="l"/>
          <p:cNvPicPr>
            <a:picLocks noChangeAspect="1"/>
          </p:cNvPicPr>
          <p:nvPr/>
        </p:nvPicPr>
        <p:blipFill>
          <a:blip r:embed="rId7"/>
          <a:stretch>
            <a:fillRect/>
          </a:stretch>
        </p:blipFill>
        <p:spPr>
          <a:xfrm>
            <a:off x="8313420" y="3882629"/>
            <a:ext cx="1533525" cy="1895475"/>
          </a:xfrm>
          <a:prstGeom prst="rect">
            <a:avLst/>
          </a:prstGeom>
          <a:noFill/>
          <a:ln w="9525">
            <a:noFill/>
          </a:ln>
        </p:spPr>
      </p:pic>
      <p:sp>
        <p:nvSpPr>
          <p:cNvPr id="7" name="矩形 6"/>
          <p:cNvSpPr/>
          <p:nvPr/>
        </p:nvSpPr>
        <p:spPr>
          <a:xfrm>
            <a:off x="272090" y="1162959"/>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新航路开辟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地理大发现</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8" name="文本框 7"/>
          <p:cNvSpPr txBox="1"/>
          <p:nvPr/>
        </p:nvSpPr>
        <p:spPr>
          <a:xfrm>
            <a:off x="1095375" y="792480"/>
            <a:ext cx="4070985"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新航路开辟技术进步：</a:t>
            </a:r>
            <a:endParaRPr lang="en-US" altLang="zh-CN" sz="2800"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21"/>
                                        </p:tgtEl>
                                        <p:attrNameLst>
                                          <p:attrName>style.visibility</p:attrName>
                                        </p:attrNameLst>
                                      </p:cBhvr>
                                      <p:to>
                                        <p:strVal val="visible"/>
                                      </p:to>
                                    </p:set>
                                    <p:animEffect transition="in" filter="wipe(left)">
                                      <p:cBhvr>
                                        <p:cTn id="7" dur="500"/>
                                        <p:tgtEl>
                                          <p:spTgt spid="512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204"/>
                                        </p:tgtEl>
                                        <p:attrNameLst>
                                          <p:attrName>style.visibility</p:attrName>
                                        </p:attrNameLst>
                                      </p:cBhvr>
                                      <p:to>
                                        <p:strVal val="visible"/>
                                      </p:to>
                                    </p:set>
                                    <p:animEffect transition="in" filter="wipe(left)">
                                      <p:cBhvr>
                                        <p:cTn id="11" dur="500"/>
                                        <p:tgtEl>
                                          <p:spTgt spid="5120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207"/>
                                        </p:tgtEl>
                                        <p:attrNameLst>
                                          <p:attrName>style.visibility</p:attrName>
                                        </p:attrNameLst>
                                      </p:cBhvr>
                                      <p:to>
                                        <p:strVal val="visible"/>
                                      </p:to>
                                    </p:set>
                                    <p:animEffect transition="in" filter="wipe(left)">
                                      <p:cBhvr>
                                        <p:cTn id="15" dur="500"/>
                                        <p:tgtEl>
                                          <p:spTgt spid="5120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1206"/>
                                        </p:tgtEl>
                                        <p:attrNameLst>
                                          <p:attrName>style.visibility</p:attrName>
                                        </p:attrNameLst>
                                      </p:cBhvr>
                                      <p:to>
                                        <p:strVal val="visible"/>
                                      </p:to>
                                    </p:set>
                                    <p:animEffect transition="in" filter="wipe(left)">
                                      <p:cBhvr>
                                        <p:cTn id="19" dur="500"/>
                                        <p:tgtEl>
                                          <p:spTgt spid="5120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1211"/>
                                        </p:tgtEl>
                                        <p:attrNameLst>
                                          <p:attrName>style.visibility</p:attrName>
                                        </p:attrNameLst>
                                      </p:cBhvr>
                                      <p:to>
                                        <p:strVal val="visible"/>
                                      </p:to>
                                    </p:set>
                                    <p:animEffect transition="in" filter="wipe(left)">
                                      <p:cBhvr>
                                        <p:cTn id="23" dur="500"/>
                                        <p:tgtEl>
                                          <p:spTgt spid="5121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1205"/>
                                        </p:tgtEl>
                                        <p:attrNameLst>
                                          <p:attrName>style.visibility</p:attrName>
                                        </p:attrNameLst>
                                      </p:cBhvr>
                                      <p:to>
                                        <p:strVal val="visible"/>
                                      </p:to>
                                    </p:set>
                                    <p:animEffect transition="in" filter="wipe(left)">
                                      <p:cBhvr>
                                        <p:cTn id="27" dur="500"/>
                                        <p:tgtEl>
                                          <p:spTgt spid="5120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1203"/>
                                        </p:tgtEl>
                                        <p:attrNameLst>
                                          <p:attrName>style.visibility</p:attrName>
                                        </p:attrNameLst>
                                      </p:cBhvr>
                                      <p:to>
                                        <p:strVal val="visible"/>
                                      </p:to>
                                    </p:set>
                                    <p:animEffect transition="in" filter="wipe(left)">
                                      <p:cBhvr>
                                        <p:cTn id="31" dur="500"/>
                                        <p:tgtEl>
                                          <p:spTgt spid="51203"/>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p:stCondLst>
                              <p:cond delay="5500"/>
                            </p:stCondLst>
                            <p:childTnLst>
                              <p:par>
                                <p:cTn id="49" presetID="2" presetClass="entr" presetSubtype="4"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childTnLst>
                          </p:cTn>
                        </p:par>
                        <p:par>
                          <p:cTn id="53" fill="hold">
                            <p:stCondLst>
                              <p:cond delay="6000"/>
                            </p:stCondLst>
                            <p:childTnLst>
                              <p:par>
                                <p:cTn id="54" presetID="2" presetClass="entr" presetSubtype="4"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12" presetClass="entr" presetSubtype="4" fill="hold" grpId="0" nodeType="afterEffect">
                                  <p:stCondLst>
                                    <p:cond delay="0"/>
                                  </p:stCondLst>
                                  <p:childTnLst>
                                    <p:set>
                                      <p:cBhvr>
                                        <p:cTn id="66" dur="1" fill="hold">
                                          <p:stCondLst>
                                            <p:cond delay="0"/>
                                          </p:stCondLst>
                                        </p:cTn>
                                        <p:tgtEl>
                                          <p:spTgt spid="255016"/>
                                        </p:tgtEl>
                                        <p:attrNameLst>
                                          <p:attrName>style.visibility</p:attrName>
                                        </p:attrNameLst>
                                      </p:cBhvr>
                                      <p:to>
                                        <p:strVal val="visible"/>
                                      </p:to>
                                    </p:set>
                                    <p:animEffect transition="in" filter="slide(fromBottom)">
                                      <p:cBhvr>
                                        <p:cTn id="6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4" grpId="0" animBg="1"/>
      <p:bldP spid="51205" grpId="0" animBg="1"/>
      <p:bldP spid="51206" grpId="0" animBg="1"/>
      <p:bldP spid="51221" grpId="0" bldLvl="0" animBg="1"/>
      <p:bldP spid="31" grpId="0"/>
      <p:bldP spid="32" grpId="0"/>
      <p:bldP spid="255016"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252" name="Group 60"/>
          <p:cNvGraphicFramePr>
            <a:graphicFrameLocks noGrp="1"/>
          </p:cNvGraphicFramePr>
          <p:nvPr>
            <p:custDataLst>
              <p:tags r:id="rId1"/>
            </p:custDataLst>
          </p:nvPr>
        </p:nvGraphicFramePr>
        <p:xfrm>
          <a:off x="958427" y="1065470"/>
          <a:ext cx="10011410" cy="4727575"/>
        </p:xfrm>
        <a:graphic>
          <a:graphicData uri="http://schemas.openxmlformats.org/drawingml/2006/table">
            <a:tbl>
              <a:tblPr/>
              <a:tblGrid>
                <a:gridCol w="1198880"/>
                <a:gridCol w="1381125"/>
                <a:gridCol w="1372235"/>
                <a:gridCol w="4618355"/>
                <a:gridCol w="1440815"/>
              </a:tblGrid>
              <a:tr h="73533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rgbClr val="0000FF"/>
                          </a:solidFill>
                          <a:effectLst/>
                          <a:latin typeface="楷体_GB2312" panose="02010609030101010101" charset="-122"/>
                          <a:ea typeface="楷体_GB2312" panose="02010609030101010101" charset="-122"/>
                        </a:rPr>
                        <a:t>时间</a:t>
                      </a:r>
                      <a:endParaRPr kumimoji="0" lang="zh-CN" altLang="en-US" sz="2800" b="1" i="0" u="none" strike="noStrike" cap="none" normalizeH="0" baseline="0" dirty="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航海家</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国别</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主要航线</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支持国</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298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1487-1488</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392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1492</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1497-1498</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dirty="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dirty="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617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1519-1522</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 Box 50"/>
          <p:cNvSpPr txBox="1"/>
          <p:nvPr/>
        </p:nvSpPr>
        <p:spPr>
          <a:xfrm>
            <a:off x="2236923" y="1946698"/>
            <a:ext cx="131191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迪亚士</a:t>
            </a:r>
            <a:endParaRPr lang="zh-CN" altLang="en-US" sz="2800" b="1" dirty="0">
              <a:latin typeface="楷体_GB2312" panose="02010609030101010101" charset="-122"/>
              <a:ea typeface="楷体_GB2312" panose="02010609030101010101" charset="-122"/>
            </a:endParaRPr>
          </a:p>
        </p:txBody>
      </p:sp>
      <p:sp>
        <p:nvSpPr>
          <p:cNvPr id="6" name="Text Box 51"/>
          <p:cNvSpPr txBox="1"/>
          <p:nvPr/>
        </p:nvSpPr>
        <p:spPr>
          <a:xfrm>
            <a:off x="3585936" y="1946910"/>
            <a:ext cx="131191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7" name="Text Box 52"/>
          <p:cNvSpPr txBox="1"/>
          <p:nvPr/>
        </p:nvSpPr>
        <p:spPr>
          <a:xfrm>
            <a:off x="5441345" y="1946729"/>
            <a:ext cx="3677557" cy="460375"/>
          </a:xfrm>
          <a:prstGeom prst="rect">
            <a:avLst/>
          </a:prstGeom>
          <a:noFill/>
          <a:ln w="9525">
            <a:noFill/>
          </a:ln>
        </p:spPr>
        <p:txBody>
          <a:bodyPr wrap="square">
            <a:spAutoFit/>
          </a:bodyPr>
          <a:p>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西欧</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大西洋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好望角</a:t>
            </a:r>
            <a:endPar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endParaRPr>
          </a:p>
        </p:txBody>
      </p:sp>
      <p:sp>
        <p:nvSpPr>
          <p:cNvPr id="8" name="Text Box 59"/>
          <p:cNvSpPr txBox="1"/>
          <p:nvPr/>
        </p:nvSpPr>
        <p:spPr>
          <a:xfrm>
            <a:off x="9640268" y="2074001"/>
            <a:ext cx="132905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9" name="Text Box 71"/>
          <p:cNvSpPr txBox="1"/>
          <p:nvPr/>
        </p:nvSpPr>
        <p:spPr>
          <a:xfrm>
            <a:off x="2236531" y="2900680"/>
            <a:ext cx="134937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哥伦布</a:t>
            </a:r>
            <a:endParaRPr lang="zh-CN" altLang="en-US" sz="2800" b="1" dirty="0">
              <a:latin typeface="楷体_GB2312" panose="02010609030101010101" charset="-122"/>
              <a:ea typeface="楷体_GB2312" panose="02010609030101010101" charset="-122"/>
            </a:endParaRPr>
          </a:p>
        </p:txBody>
      </p:sp>
      <p:sp>
        <p:nvSpPr>
          <p:cNvPr id="10" name="Text Box 72"/>
          <p:cNvSpPr txBox="1"/>
          <p:nvPr/>
        </p:nvSpPr>
        <p:spPr>
          <a:xfrm>
            <a:off x="3695398" y="2900680"/>
            <a:ext cx="132715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意大利</a:t>
            </a:r>
            <a:endParaRPr lang="zh-CN" altLang="en-US" sz="2800" b="1" dirty="0">
              <a:latin typeface="楷体_GB2312" panose="02010609030101010101" charset="-122"/>
              <a:ea typeface="楷体_GB2312" panose="02010609030101010101" charset="-122"/>
            </a:endParaRPr>
          </a:p>
        </p:txBody>
      </p:sp>
      <p:sp>
        <p:nvSpPr>
          <p:cNvPr id="11" name="Text Box 73"/>
          <p:cNvSpPr txBox="1"/>
          <p:nvPr/>
        </p:nvSpPr>
        <p:spPr>
          <a:xfrm>
            <a:off x="5441345" y="2900438"/>
            <a:ext cx="3513062" cy="460375"/>
          </a:xfrm>
          <a:prstGeom prst="rect">
            <a:avLst/>
          </a:prstGeom>
          <a:noFill/>
          <a:ln w="9525">
            <a:noFill/>
          </a:ln>
        </p:spPr>
        <p:txBody>
          <a:bodyPr wrap="square">
            <a:spAutoFit/>
          </a:bodyPr>
          <a:p>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西欧</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大西洋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美洲</a:t>
            </a:r>
            <a:endPar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endParaRPr>
          </a:p>
        </p:txBody>
      </p:sp>
      <p:sp>
        <p:nvSpPr>
          <p:cNvPr id="12" name="Text Box 74"/>
          <p:cNvSpPr txBox="1"/>
          <p:nvPr/>
        </p:nvSpPr>
        <p:spPr>
          <a:xfrm>
            <a:off x="9505860" y="2900136"/>
            <a:ext cx="135763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西班牙</a:t>
            </a:r>
            <a:endParaRPr lang="zh-CN" altLang="en-US" sz="2800" b="1" dirty="0">
              <a:latin typeface="楷体_GB2312" panose="02010609030101010101" charset="-122"/>
              <a:ea typeface="楷体_GB2312" panose="02010609030101010101" charset="-122"/>
            </a:endParaRPr>
          </a:p>
        </p:txBody>
      </p:sp>
      <p:sp>
        <p:nvSpPr>
          <p:cNvPr id="13" name="Text Box 75"/>
          <p:cNvSpPr txBox="1"/>
          <p:nvPr/>
        </p:nvSpPr>
        <p:spPr>
          <a:xfrm>
            <a:off x="2251378" y="3831590"/>
            <a:ext cx="1282065" cy="521970"/>
          </a:xfrm>
          <a:prstGeom prst="rect">
            <a:avLst/>
          </a:prstGeom>
          <a:noFill/>
          <a:ln w="9525">
            <a:noFill/>
          </a:ln>
        </p:spPr>
        <p:txBody>
          <a:bodyPr wrap="square">
            <a:spAutoFit/>
          </a:bodyPr>
          <a:p>
            <a:pPr lvl="0" algn="l"/>
            <a:r>
              <a:rPr lang="zh-CN" altLang="en-US" sz="2800" b="1" dirty="0">
                <a:latin typeface="楷体_GB2312" panose="02010609030101010101" charset="-122"/>
                <a:ea typeface="楷体_GB2312" panose="02010609030101010101" charset="-122"/>
                <a:sym typeface="+mn-ea"/>
              </a:rPr>
              <a:t>达伽马</a:t>
            </a:r>
            <a:endParaRPr lang="zh-CN" altLang="en-US" sz="2800" b="1" dirty="0">
              <a:latin typeface="楷体_GB2312" panose="02010609030101010101" charset="-122"/>
              <a:ea typeface="楷体_GB2312" panose="02010609030101010101" charset="-122"/>
              <a:sym typeface="+mn-ea"/>
            </a:endParaRPr>
          </a:p>
        </p:txBody>
      </p:sp>
      <p:sp>
        <p:nvSpPr>
          <p:cNvPr id="14" name="Text Box 76"/>
          <p:cNvSpPr txBox="1"/>
          <p:nvPr/>
        </p:nvSpPr>
        <p:spPr>
          <a:xfrm>
            <a:off x="3642572" y="3831590"/>
            <a:ext cx="130302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15" name="Text Box 77"/>
          <p:cNvSpPr txBox="1"/>
          <p:nvPr/>
        </p:nvSpPr>
        <p:spPr>
          <a:xfrm>
            <a:off x="4897664" y="3893457"/>
            <a:ext cx="4787295" cy="460375"/>
          </a:xfrm>
          <a:prstGeom prst="rect">
            <a:avLst/>
          </a:prstGeom>
          <a:noFill/>
          <a:ln w="9525">
            <a:noFill/>
          </a:ln>
        </p:spPr>
        <p:txBody>
          <a:bodyPr wrap="square">
            <a:spAutoFit/>
          </a:bodyPr>
          <a:p>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西欧</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大西洋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好望角</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印度洋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印度</a:t>
            </a:r>
            <a:endPar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endParaRPr>
          </a:p>
        </p:txBody>
      </p:sp>
      <p:sp>
        <p:nvSpPr>
          <p:cNvPr id="16" name="Text Box 78"/>
          <p:cNvSpPr txBox="1"/>
          <p:nvPr/>
        </p:nvSpPr>
        <p:spPr>
          <a:xfrm>
            <a:off x="9506071" y="3831923"/>
            <a:ext cx="134366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17" name="Text Box 79"/>
          <p:cNvSpPr txBox="1"/>
          <p:nvPr/>
        </p:nvSpPr>
        <p:spPr>
          <a:xfrm>
            <a:off x="2251378" y="4929505"/>
            <a:ext cx="128206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麦哲伦</a:t>
            </a:r>
            <a:endParaRPr lang="zh-CN" altLang="en-US" sz="2800" b="1" dirty="0">
              <a:latin typeface="楷体_GB2312" panose="02010609030101010101" charset="-122"/>
              <a:ea typeface="楷体_GB2312" panose="02010609030101010101" charset="-122"/>
            </a:endParaRPr>
          </a:p>
        </p:txBody>
      </p:sp>
      <p:sp>
        <p:nvSpPr>
          <p:cNvPr id="18" name="Text Box 80"/>
          <p:cNvSpPr txBox="1"/>
          <p:nvPr/>
        </p:nvSpPr>
        <p:spPr>
          <a:xfrm>
            <a:off x="3642572" y="4924062"/>
            <a:ext cx="137985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19" name="Text Box 81"/>
          <p:cNvSpPr txBox="1"/>
          <p:nvPr/>
        </p:nvSpPr>
        <p:spPr>
          <a:xfrm>
            <a:off x="5787390" y="4929505"/>
            <a:ext cx="2665413" cy="521970"/>
          </a:xfrm>
          <a:prstGeom prst="rect">
            <a:avLst/>
          </a:prstGeom>
          <a:noFill/>
          <a:ln w="9525">
            <a:noFill/>
          </a:ln>
        </p:spPr>
        <p:txBody>
          <a:bodyPr>
            <a:spAutoFit/>
          </a:bodyPr>
          <a:p>
            <a:r>
              <a:rPr lang="zh-CN" altLang="en-US" sz="2800" b="1" dirty="0">
                <a:solidFill>
                  <a:srgbClr val="FF0000"/>
                </a:solidFill>
                <a:latin typeface="楷体_GB2312" panose="02010609030101010101" charset="-122"/>
                <a:ea typeface="楷体_GB2312" panose="02010609030101010101" charset="-122"/>
              </a:rPr>
              <a:t>环球航行</a:t>
            </a:r>
            <a:endParaRPr lang="zh-CN" altLang="en-US" sz="2800" b="1" dirty="0">
              <a:solidFill>
                <a:srgbClr val="FF0000"/>
              </a:solidFill>
              <a:latin typeface="楷体_GB2312" panose="02010609030101010101" charset="-122"/>
              <a:ea typeface="楷体_GB2312" panose="02010609030101010101" charset="-122"/>
            </a:endParaRPr>
          </a:p>
        </p:txBody>
      </p:sp>
      <p:sp>
        <p:nvSpPr>
          <p:cNvPr id="20" name="Text Box 82"/>
          <p:cNvSpPr txBox="1"/>
          <p:nvPr/>
        </p:nvSpPr>
        <p:spPr>
          <a:xfrm>
            <a:off x="9528236" y="4924062"/>
            <a:ext cx="129857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西班牙</a:t>
            </a:r>
            <a:endParaRPr lang="zh-CN" altLang="en-US" sz="2800" b="1" dirty="0">
              <a:latin typeface="楷体_GB2312" panose="02010609030101010101" charset="-122"/>
              <a:ea typeface="楷体_GB2312" panose="02010609030101010101" charset="-122"/>
            </a:endParaRPr>
          </a:p>
        </p:txBody>
      </p:sp>
      <p:sp>
        <p:nvSpPr>
          <p:cNvPr id="2" name="文本框 1"/>
          <p:cNvSpPr txBox="1"/>
          <p:nvPr/>
        </p:nvSpPr>
        <p:spPr>
          <a:xfrm>
            <a:off x="1875155" y="143510"/>
            <a:ext cx="8177530" cy="922020"/>
          </a:xfrm>
          <a:prstGeom prst="rect">
            <a:avLst/>
          </a:prstGeom>
          <a:noFill/>
        </p:spPr>
        <p:txBody>
          <a:bodyPr wrap="square" rtlCol="0">
            <a:spAutoFit/>
          </a:bodyPr>
          <a:p>
            <a:pPr algn="ctr"/>
            <a:r>
              <a:rPr lang="zh-CN" altLang="en-US" sz="5400" b="1" dirty="0">
                <a:solidFill>
                  <a:srgbClr val="FF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逐浪前行</a:t>
            </a:r>
            <a:endParaRPr lang="zh-CN" altLang="en-US" sz="5400" b="1" dirty="0">
              <a:solidFill>
                <a:srgbClr val="FF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1"/>
                                        </p:tgtEl>
                                        <p:attrNameLst>
                                          <p:attrName>style.visibility</p:attrName>
                                        </p:attrNameLst>
                                      </p:cBhvr>
                                      <p:to>
                                        <p:strVal val="visible"/>
                                      </p:to>
                                    </p:set>
                                    <p:anim calcmode="discrete" valueType="clr">
                                      <p:cBhvr override="childStyle">
                                        <p:cTn id="4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1"/>
                                        </p:tgtEl>
                                        <p:attrNameLst>
                                          <p:attrName>fillcolor</p:attrName>
                                        </p:attrNameLst>
                                      </p:cBhvr>
                                      <p:tavLst>
                                        <p:tav tm="0">
                                          <p:val>
                                            <p:clrVal>
                                              <a:schemeClr val="accent2"/>
                                            </p:clrVal>
                                          </p:val>
                                        </p:tav>
                                        <p:tav tm="50000">
                                          <p:val>
                                            <p:clrVal>
                                              <a:schemeClr val="hlink"/>
                                            </p:clrVal>
                                          </p:val>
                                        </p:tav>
                                      </p:tavLst>
                                    </p:anim>
                                    <p:set>
                                      <p:cBhvr>
                                        <p:cTn id="51" dur="80"/>
                                        <p:tgtEl>
                                          <p:spTgt spid="1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2"/>
                                        </p:tgtEl>
                                        <p:attrNameLst>
                                          <p:attrName>style.visibility</p:attrName>
                                        </p:attrNameLst>
                                      </p:cBhvr>
                                      <p:to>
                                        <p:strVal val="visible"/>
                                      </p:to>
                                    </p:set>
                                    <p:anim calcmode="discrete" valueType="clr">
                                      <p:cBhvr override="childStyle">
                                        <p:cTn id="56"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2"/>
                                        </p:tgtEl>
                                        <p:attrNameLst>
                                          <p:attrName>fillcolor</p:attrName>
                                        </p:attrNameLst>
                                      </p:cBhvr>
                                      <p:tavLst>
                                        <p:tav tm="0">
                                          <p:val>
                                            <p:clrVal>
                                              <a:schemeClr val="accent2"/>
                                            </p:clrVal>
                                          </p:val>
                                        </p:tav>
                                        <p:tav tm="50000">
                                          <p:val>
                                            <p:clrVal>
                                              <a:schemeClr val="hlink"/>
                                            </p:clrVal>
                                          </p:val>
                                        </p:tav>
                                      </p:tavLst>
                                    </p:anim>
                                    <p:set>
                                      <p:cBhvr>
                                        <p:cTn id="58" dur="80"/>
                                        <p:tgtEl>
                                          <p:spTgt spid="12"/>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3"/>
                                        </p:tgtEl>
                                        <p:attrNameLst>
                                          <p:attrName>style.visibility</p:attrName>
                                        </p:attrNameLst>
                                      </p:cBhvr>
                                      <p:to>
                                        <p:strVal val="visible"/>
                                      </p:to>
                                    </p:set>
                                    <p:anim calcmode="discrete" valueType="clr">
                                      <p:cBhvr override="childStyle">
                                        <p:cTn id="6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3"/>
                                        </p:tgtEl>
                                        <p:attrNameLst>
                                          <p:attrName>fillcolor</p:attrName>
                                        </p:attrNameLst>
                                      </p:cBhvr>
                                      <p:tavLst>
                                        <p:tav tm="0">
                                          <p:val>
                                            <p:clrVal>
                                              <a:schemeClr val="accent2"/>
                                            </p:clrVal>
                                          </p:val>
                                        </p:tav>
                                        <p:tav tm="50000">
                                          <p:val>
                                            <p:clrVal>
                                              <a:schemeClr val="hlink"/>
                                            </p:clrVal>
                                          </p:val>
                                        </p:tav>
                                      </p:tavLst>
                                    </p:anim>
                                    <p:set>
                                      <p:cBhvr>
                                        <p:cTn id="65" dur="80"/>
                                        <p:tgtEl>
                                          <p:spTgt spid="13"/>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14"/>
                                        </p:tgtEl>
                                        <p:attrNameLst>
                                          <p:attrName>style.visibility</p:attrName>
                                        </p:attrNameLst>
                                      </p:cBhvr>
                                      <p:to>
                                        <p:strVal val="visible"/>
                                      </p:to>
                                    </p:set>
                                    <p:anim calcmode="discrete" valueType="clr">
                                      <p:cBhvr override="childStyle">
                                        <p:cTn id="7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14"/>
                                        </p:tgtEl>
                                        <p:attrNameLst>
                                          <p:attrName>fillcolor</p:attrName>
                                        </p:attrNameLst>
                                      </p:cBhvr>
                                      <p:tavLst>
                                        <p:tav tm="0">
                                          <p:val>
                                            <p:clrVal>
                                              <a:schemeClr val="accent2"/>
                                            </p:clrVal>
                                          </p:val>
                                        </p:tav>
                                        <p:tav tm="50000">
                                          <p:val>
                                            <p:clrVal>
                                              <a:schemeClr val="hlink"/>
                                            </p:clrVal>
                                          </p:val>
                                        </p:tav>
                                      </p:tavLst>
                                    </p:anim>
                                    <p:set>
                                      <p:cBhvr>
                                        <p:cTn id="72" dur="80"/>
                                        <p:tgtEl>
                                          <p:spTgt spid="14"/>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15"/>
                                        </p:tgtEl>
                                        <p:attrNameLst>
                                          <p:attrName>style.visibility</p:attrName>
                                        </p:attrNameLst>
                                      </p:cBhvr>
                                      <p:to>
                                        <p:strVal val="visible"/>
                                      </p:to>
                                    </p:set>
                                    <p:anim calcmode="discrete" valueType="clr">
                                      <p:cBhvr override="childStyle">
                                        <p:cTn id="7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5"/>
                                        </p:tgtEl>
                                        <p:attrNameLst>
                                          <p:attrName>fillcolor</p:attrName>
                                        </p:attrNameLst>
                                      </p:cBhvr>
                                      <p:tavLst>
                                        <p:tav tm="0">
                                          <p:val>
                                            <p:clrVal>
                                              <a:schemeClr val="accent2"/>
                                            </p:clrVal>
                                          </p:val>
                                        </p:tav>
                                        <p:tav tm="50000">
                                          <p:val>
                                            <p:clrVal>
                                              <a:schemeClr val="hlink"/>
                                            </p:clrVal>
                                          </p:val>
                                        </p:tav>
                                      </p:tavLst>
                                    </p:anim>
                                    <p:set>
                                      <p:cBhvr>
                                        <p:cTn id="79" dur="80"/>
                                        <p:tgtEl>
                                          <p:spTgt spid="15"/>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grpId="0" nodeType="clickEffect">
                                  <p:stCondLst>
                                    <p:cond delay="0"/>
                                  </p:stCondLst>
                                  <p:iterate type="lt">
                                    <p:tmPct val="50000"/>
                                  </p:iterate>
                                  <p:childTnLst>
                                    <p:set>
                                      <p:cBhvr>
                                        <p:cTn id="83" dur="1" fill="hold">
                                          <p:stCondLst>
                                            <p:cond delay="0"/>
                                          </p:stCondLst>
                                        </p:cTn>
                                        <p:tgtEl>
                                          <p:spTgt spid="16"/>
                                        </p:tgtEl>
                                        <p:attrNameLst>
                                          <p:attrName>style.visibility</p:attrName>
                                        </p:attrNameLst>
                                      </p:cBhvr>
                                      <p:to>
                                        <p:strVal val="visible"/>
                                      </p:to>
                                    </p:set>
                                    <p:anim calcmode="discrete" valueType="clr">
                                      <p:cBhvr override="childStyle">
                                        <p:cTn id="84"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16"/>
                                        </p:tgtEl>
                                        <p:attrNameLst>
                                          <p:attrName>fillcolor</p:attrName>
                                        </p:attrNameLst>
                                      </p:cBhvr>
                                      <p:tavLst>
                                        <p:tav tm="0">
                                          <p:val>
                                            <p:clrVal>
                                              <a:schemeClr val="accent2"/>
                                            </p:clrVal>
                                          </p:val>
                                        </p:tav>
                                        <p:tav tm="50000">
                                          <p:val>
                                            <p:clrVal>
                                              <a:schemeClr val="hlink"/>
                                            </p:clrVal>
                                          </p:val>
                                        </p:tav>
                                      </p:tavLst>
                                    </p:anim>
                                    <p:set>
                                      <p:cBhvr>
                                        <p:cTn id="86" dur="80"/>
                                        <p:tgtEl>
                                          <p:spTgt spid="16"/>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27" presetClass="entr" presetSubtype="0" fill="hold" grpId="0" nodeType="clickEffect">
                                  <p:stCondLst>
                                    <p:cond delay="0"/>
                                  </p:stCondLst>
                                  <p:iterate type="lt">
                                    <p:tmPct val="50000"/>
                                  </p:iterate>
                                  <p:childTnLst>
                                    <p:set>
                                      <p:cBhvr>
                                        <p:cTn id="90" dur="1" fill="hold">
                                          <p:stCondLst>
                                            <p:cond delay="0"/>
                                          </p:stCondLst>
                                        </p:cTn>
                                        <p:tgtEl>
                                          <p:spTgt spid="17"/>
                                        </p:tgtEl>
                                        <p:attrNameLst>
                                          <p:attrName>style.visibility</p:attrName>
                                        </p:attrNameLst>
                                      </p:cBhvr>
                                      <p:to>
                                        <p:strVal val="visible"/>
                                      </p:to>
                                    </p:set>
                                    <p:anim calcmode="discrete" valueType="clr">
                                      <p:cBhvr override="childStyle">
                                        <p:cTn id="9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17"/>
                                        </p:tgtEl>
                                        <p:attrNameLst>
                                          <p:attrName>fillcolor</p:attrName>
                                        </p:attrNameLst>
                                      </p:cBhvr>
                                      <p:tavLst>
                                        <p:tav tm="0">
                                          <p:val>
                                            <p:clrVal>
                                              <a:schemeClr val="accent2"/>
                                            </p:clrVal>
                                          </p:val>
                                        </p:tav>
                                        <p:tav tm="50000">
                                          <p:val>
                                            <p:clrVal>
                                              <a:schemeClr val="hlink"/>
                                            </p:clrVal>
                                          </p:val>
                                        </p:tav>
                                      </p:tavLst>
                                    </p:anim>
                                    <p:set>
                                      <p:cBhvr>
                                        <p:cTn id="93" dur="80"/>
                                        <p:tgtEl>
                                          <p:spTgt spid="17"/>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27" presetClass="entr" presetSubtype="0" fill="hold" grpId="0" nodeType="clickEffect">
                                  <p:stCondLst>
                                    <p:cond delay="0"/>
                                  </p:stCondLst>
                                  <p:iterate type="lt">
                                    <p:tmPct val="50000"/>
                                  </p:iterate>
                                  <p:childTnLst>
                                    <p:set>
                                      <p:cBhvr>
                                        <p:cTn id="97" dur="1" fill="hold">
                                          <p:stCondLst>
                                            <p:cond delay="0"/>
                                          </p:stCondLst>
                                        </p:cTn>
                                        <p:tgtEl>
                                          <p:spTgt spid="18"/>
                                        </p:tgtEl>
                                        <p:attrNameLst>
                                          <p:attrName>style.visibility</p:attrName>
                                        </p:attrNameLst>
                                      </p:cBhvr>
                                      <p:to>
                                        <p:strVal val="visible"/>
                                      </p:to>
                                    </p:set>
                                    <p:anim calcmode="discrete" valueType="clr">
                                      <p:cBhvr override="childStyle">
                                        <p:cTn id="98"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18"/>
                                        </p:tgtEl>
                                        <p:attrNameLst>
                                          <p:attrName>fillcolor</p:attrName>
                                        </p:attrNameLst>
                                      </p:cBhvr>
                                      <p:tavLst>
                                        <p:tav tm="0">
                                          <p:val>
                                            <p:clrVal>
                                              <a:schemeClr val="accent2"/>
                                            </p:clrVal>
                                          </p:val>
                                        </p:tav>
                                        <p:tav tm="50000">
                                          <p:val>
                                            <p:clrVal>
                                              <a:schemeClr val="hlink"/>
                                            </p:clrVal>
                                          </p:val>
                                        </p:tav>
                                      </p:tavLst>
                                    </p:anim>
                                    <p:set>
                                      <p:cBhvr>
                                        <p:cTn id="100" dur="80"/>
                                        <p:tgtEl>
                                          <p:spTgt spid="18"/>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19"/>
                                        </p:tgtEl>
                                        <p:attrNameLst>
                                          <p:attrName>style.visibility</p:attrName>
                                        </p:attrNameLst>
                                      </p:cBhvr>
                                      <p:to>
                                        <p:strVal val="visible"/>
                                      </p:to>
                                    </p:set>
                                    <p:anim calcmode="discrete" valueType="clr">
                                      <p:cBhvr override="childStyle">
                                        <p:cTn id="105"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19"/>
                                        </p:tgtEl>
                                        <p:attrNameLst>
                                          <p:attrName>fillcolor</p:attrName>
                                        </p:attrNameLst>
                                      </p:cBhvr>
                                      <p:tavLst>
                                        <p:tav tm="0">
                                          <p:val>
                                            <p:clrVal>
                                              <a:schemeClr val="accent2"/>
                                            </p:clrVal>
                                          </p:val>
                                        </p:tav>
                                        <p:tav tm="50000">
                                          <p:val>
                                            <p:clrVal>
                                              <a:schemeClr val="hlink"/>
                                            </p:clrVal>
                                          </p:val>
                                        </p:tav>
                                      </p:tavLst>
                                    </p:anim>
                                    <p:set>
                                      <p:cBhvr>
                                        <p:cTn id="107" dur="80"/>
                                        <p:tgtEl>
                                          <p:spTgt spid="19"/>
                                        </p:tgtEl>
                                        <p:attrNameLst>
                                          <p:attrName>fill.type</p:attrName>
                                        </p:attrNameLst>
                                      </p:cBhvr>
                                      <p:to>
                                        <p:strVal val="solid"/>
                                      </p:to>
                                    </p:set>
                                  </p:childTnLst>
                                </p:cTn>
                              </p:par>
                            </p:childTnLst>
                          </p:cTn>
                        </p:par>
                      </p:childTnLst>
                    </p:cTn>
                  </p:par>
                  <p:par>
                    <p:cTn id="108" fill="hold">
                      <p:stCondLst>
                        <p:cond delay="indefinite"/>
                      </p:stCondLst>
                      <p:childTnLst>
                        <p:par>
                          <p:cTn id="109" fill="hold">
                            <p:stCondLst>
                              <p:cond delay="0"/>
                            </p:stCondLst>
                            <p:childTnLst>
                              <p:par>
                                <p:cTn id="110" presetID="27" presetClass="entr" presetSubtype="0" fill="hold" grpId="0" nodeType="clickEffect">
                                  <p:stCondLst>
                                    <p:cond delay="0"/>
                                  </p:stCondLst>
                                  <p:iterate type="lt">
                                    <p:tmPct val="50000"/>
                                  </p:iterate>
                                  <p:childTnLst>
                                    <p:set>
                                      <p:cBhvr>
                                        <p:cTn id="111" dur="1" fill="hold">
                                          <p:stCondLst>
                                            <p:cond delay="0"/>
                                          </p:stCondLst>
                                        </p:cTn>
                                        <p:tgtEl>
                                          <p:spTgt spid="20"/>
                                        </p:tgtEl>
                                        <p:attrNameLst>
                                          <p:attrName>style.visibility</p:attrName>
                                        </p:attrNameLst>
                                      </p:cBhvr>
                                      <p:to>
                                        <p:strVal val="visible"/>
                                      </p:to>
                                    </p:set>
                                    <p:anim calcmode="discrete" valueType="clr">
                                      <p:cBhvr override="childStyle">
                                        <p:cTn id="112"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20"/>
                                        </p:tgtEl>
                                        <p:attrNameLst>
                                          <p:attrName>fillcolor</p:attrName>
                                        </p:attrNameLst>
                                      </p:cBhvr>
                                      <p:tavLst>
                                        <p:tav tm="0">
                                          <p:val>
                                            <p:clrVal>
                                              <a:schemeClr val="accent2"/>
                                            </p:clrVal>
                                          </p:val>
                                        </p:tav>
                                        <p:tav tm="50000">
                                          <p:val>
                                            <p:clrVal>
                                              <a:schemeClr val="hlink"/>
                                            </p:clrVal>
                                          </p:val>
                                        </p:tav>
                                      </p:tavLst>
                                    </p:anim>
                                    <p:set>
                                      <p:cBhvr>
                                        <p:cTn id="114"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Oval 2"/>
          <p:cNvSpPr/>
          <p:nvPr/>
        </p:nvSpPr>
        <p:spPr>
          <a:xfrm>
            <a:off x="1524000" y="333375"/>
            <a:ext cx="9144000" cy="6165850"/>
          </a:xfrm>
          <a:prstGeom prst="ellipse">
            <a:avLst/>
          </a:prstGeom>
          <a:gradFill rotWithShape="0">
            <a:gsLst>
              <a:gs pos="0">
                <a:srgbClr val="2F5E76"/>
              </a:gs>
              <a:gs pos="50000">
                <a:srgbClr val="66CCFF"/>
              </a:gs>
              <a:gs pos="100000">
                <a:srgbClr val="2F5E76"/>
              </a:gs>
            </a:gsLst>
            <a:lin ang="0" scaled="1"/>
            <a:tileRect/>
          </a:gradFill>
          <a:ln w="57150" cap="flat" cmpd="sng">
            <a:solidFill>
              <a:schemeClr val="bg1"/>
            </a:solidFill>
            <a:prstDash val="solid"/>
            <a:headEnd type="none" w="med" len="med"/>
            <a:tailEnd type="none" w="med" len="med"/>
          </a:ln>
        </p:spPr>
        <p:txBody>
          <a:bodyPr wrap="none" anchor="ctr"/>
          <a:lstStyle/>
          <a:p>
            <a:pPr algn="ctr" eaLnBrk="0" fontAlgn="base" hangingPunct="0">
              <a:spcBef>
                <a:spcPct val="0"/>
              </a:spcBef>
              <a:spcAft>
                <a:spcPct val="0"/>
              </a:spcAft>
            </a:pPr>
            <a:endParaRPr dirty="0">
              <a:solidFill>
                <a:srgbClr val="FF0000"/>
              </a:solidFill>
              <a:latin typeface="Garamond" panose="02020404030301010803" pitchFamily="18" charset="0"/>
              <a:ea typeface="宋体" panose="02010600030101010101" pitchFamily="2" charset="-122"/>
            </a:endParaRPr>
          </a:p>
        </p:txBody>
      </p:sp>
      <p:sp>
        <p:nvSpPr>
          <p:cNvPr id="224259" name="未知"/>
          <p:cNvSpPr/>
          <p:nvPr/>
        </p:nvSpPr>
        <p:spPr>
          <a:xfrm>
            <a:off x="2743201" y="1089025"/>
            <a:ext cx="2233613" cy="36830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07" h="2320">
                <a:moveTo>
                  <a:pt x="243" y="85"/>
                </a:moveTo>
                <a:cubicBezTo>
                  <a:pt x="187" y="105"/>
                  <a:pt x="208" y="124"/>
                  <a:pt x="151" y="143"/>
                </a:cubicBezTo>
                <a:cubicBezTo>
                  <a:pt x="119" y="190"/>
                  <a:pt x="90" y="187"/>
                  <a:pt x="59" y="235"/>
                </a:cubicBezTo>
                <a:cubicBezTo>
                  <a:pt x="157" y="266"/>
                  <a:pt x="0" y="221"/>
                  <a:pt x="209" y="235"/>
                </a:cubicBezTo>
                <a:cubicBezTo>
                  <a:pt x="233" y="237"/>
                  <a:pt x="258" y="245"/>
                  <a:pt x="278" y="258"/>
                </a:cubicBezTo>
                <a:cubicBezTo>
                  <a:pt x="301" y="273"/>
                  <a:pt x="347" y="304"/>
                  <a:pt x="347" y="304"/>
                </a:cubicBezTo>
                <a:cubicBezTo>
                  <a:pt x="369" y="369"/>
                  <a:pt x="361" y="417"/>
                  <a:pt x="313" y="465"/>
                </a:cubicBezTo>
                <a:cubicBezTo>
                  <a:pt x="283" y="552"/>
                  <a:pt x="269" y="560"/>
                  <a:pt x="301" y="673"/>
                </a:cubicBezTo>
                <a:cubicBezTo>
                  <a:pt x="308" y="700"/>
                  <a:pt x="347" y="742"/>
                  <a:pt x="347" y="742"/>
                </a:cubicBezTo>
                <a:cubicBezTo>
                  <a:pt x="336" y="750"/>
                  <a:pt x="322" y="754"/>
                  <a:pt x="313" y="765"/>
                </a:cubicBezTo>
                <a:cubicBezTo>
                  <a:pt x="284" y="801"/>
                  <a:pt x="324" y="834"/>
                  <a:pt x="336" y="869"/>
                </a:cubicBezTo>
                <a:cubicBezTo>
                  <a:pt x="351" y="821"/>
                  <a:pt x="332" y="813"/>
                  <a:pt x="347" y="765"/>
                </a:cubicBezTo>
                <a:cubicBezTo>
                  <a:pt x="417" y="811"/>
                  <a:pt x="372" y="769"/>
                  <a:pt x="393" y="903"/>
                </a:cubicBezTo>
                <a:cubicBezTo>
                  <a:pt x="398" y="934"/>
                  <a:pt x="411" y="947"/>
                  <a:pt x="428" y="972"/>
                </a:cubicBezTo>
                <a:cubicBezTo>
                  <a:pt x="432" y="984"/>
                  <a:pt x="430" y="998"/>
                  <a:pt x="439" y="1007"/>
                </a:cubicBezTo>
                <a:cubicBezTo>
                  <a:pt x="458" y="1027"/>
                  <a:pt x="508" y="1053"/>
                  <a:pt x="508" y="1053"/>
                </a:cubicBezTo>
                <a:cubicBezTo>
                  <a:pt x="527" y="1049"/>
                  <a:pt x="547" y="1036"/>
                  <a:pt x="566" y="1041"/>
                </a:cubicBezTo>
                <a:cubicBezTo>
                  <a:pt x="582" y="1045"/>
                  <a:pt x="588" y="1066"/>
                  <a:pt x="601" y="1076"/>
                </a:cubicBezTo>
                <a:cubicBezTo>
                  <a:pt x="615" y="1086"/>
                  <a:pt x="632" y="1091"/>
                  <a:pt x="647" y="1099"/>
                </a:cubicBezTo>
                <a:cubicBezTo>
                  <a:pt x="670" y="1133"/>
                  <a:pt x="691" y="1152"/>
                  <a:pt x="704" y="1191"/>
                </a:cubicBezTo>
                <a:cubicBezTo>
                  <a:pt x="742" y="1185"/>
                  <a:pt x="786" y="1157"/>
                  <a:pt x="796" y="1214"/>
                </a:cubicBezTo>
                <a:cubicBezTo>
                  <a:pt x="800" y="1239"/>
                  <a:pt x="770" y="1265"/>
                  <a:pt x="762" y="1283"/>
                </a:cubicBezTo>
                <a:cubicBezTo>
                  <a:pt x="752" y="1305"/>
                  <a:pt x="739" y="1352"/>
                  <a:pt x="739" y="1352"/>
                </a:cubicBezTo>
                <a:cubicBezTo>
                  <a:pt x="740" y="1363"/>
                  <a:pt x="753" y="1505"/>
                  <a:pt x="773" y="1525"/>
                </a:cubicBezTo>
                <a:cubicBezTo>
                  <a:pt x="793" y="1545"/>
                  <a:pt x="842" y="1571"/>
                  <a:pt x="842" y="1571"/>
                </a:cubicBezTo>
                <a:cubicBezTo>
                  <a:pt x="878" y="1626"/>
                  <a:pt x="860" y="1593"/>
                  <a:pt x="889" y="1675"/>
                </a:cubicBezTo>
                <a:cubicBezTo>
                  <a:pt x="904" y="1718"/>
                  <a:pt x="958" y="1736"/>
                  <a:pt x="992" y="1767"/>
                </a:cubicBezTo>
                <a:cubicBezTo>
                  <a:pt x="970" y="1857"/>
                  <a:pt x="996" y="1773"/>
                  <a:pt x="958" y="1848"/>
                </a:cubicBezTo>
                <a:cubicBezTo>
                  <a:pt x="942" y="1879"/>
                  <a:pt x="935" y="1918"/>
                  <a:pt x="923" y="1951"/>
                </a:cubicBezTo>
                <a:cubicBezTo>
                  <a:pt x="949" y="2056"/>
                  <a:pt x="967" y="2150"/>
                  <a:pt x="1027" y="2239"/>
                </a:cubicBezTo>
                <a:cubicBezTo>
                  <a:pt x="1031" y="2254"/>
                  <a:pt x="1030" y="2271"/>
                  <a:pt x="1038" y="2285"/>
                </a:cubicBezTo>
                <a:cubicBezTo>
                  <a:pt x="1046" y="2299"/>
                  <a:pt x="1057" y="2320"/>
                  <a:pt x="1073" y="2320"/>
                </a:cubicBezTo>
                <a:cubicBezTo>
                  <a:pt x="1085" y="2320"/>
                  <a:pt x="1065" y="2297"/>
                  <a:pt x="1061" y="2285"/>
                </a:cubicBezTo>
                <a:cubicBezTo>
                  <a:pt x="1073" y="2277"/>
                  <a:pt x="1087" y="2273"/>
                  <a:pt x="1096" y="2262"/>
                </a:cubicBezTo>
                <a:cubicBezTo>
                  <a:pt x="1121" y="2231"/>
                  <a:pt x="1092" y="2179"/>
                  <a:pt x="1084" y="2147"/>
                </a:cubicBezTo>
                <a:cubicBezTo>
                  <a:pt x="1094" y="2101"/>
                  <a:pt x="1098" y="2058"/>
                  <a:pt x="1130" y="2021"/>
                </a:cubicBezTo>
                <a:cubicBezTo>
                  <a:pt x="1144" y="2004"/>
                  <a:pt x="1177" y="1974"/>
                  <a:pt x="1177" y="1974"/>
                </a:cubicBezTo>
                <a:cubicBezTo>
                  <a:pt x="1197" y="1913"/>
                  <a:pt x="1210" y="1855"/>
                  <a:pt x="1246" y="1802"/>
                </a:cubicBezTo>
                <a:cubicBezTo>
                  <a:pt x="1270" y="1724"/>
                  <a:pt x="1236" y="1807"/>
                  <a:pt x="1292" y="1744"/>
                </a:cubicBezTo>
                <a:cubicBezTo>
                  <a:pt x="1310" y="1723"/>
                  <a:pt x="1338" y="1675"/>
                  <a:pt x="1338" y="1675"/>
                </a:cubicBezTo>
                <a:cubicBezTo>
                  <a:pt x="1360" y="1606"/>
                  <a:pt x="1383" y="1537"/>
                  <a:pt x="1407" y="1468"/>
                </a:cubicBezTo>
                <a:cubicBezTo>
                  <a:pt x="1386" y="1406"/>
                  <a:pt x="1356" y="1409"/>
                  <a:pt x="1292" y="1398"/>
                </a:cubicBezTo>
                <a:cubicBezTo>
                  <a:pt x="1255" y="1362"/>
                  <a:pt x="1219" y="1358"/>
                  <a:pt x="1188" y="1318"/>
                </a:cubicBezTo>
                <a:cubicBezTo>
                  <a:pt x="1124" y="1237"/>
                  <a:pt x="1159" y="1248"/>
                  <a:pt x="1061" y="1214"/>
                </a:cubicBezTo>
                <a:cubicBezTo>
                  <a:pt x="1019" y="1172"/>
                  <a:pt x="1001" y="1174"/>
                  <a:pt x="946" y="1157"/>
                </a:cubicBezTo>
                <a:cubicBezTo>
                  <a:pt x="923" y="1150"/>
                  <a:pt x="877" y="1133"/>
                  <a:pt x="877" y="1133"/>
                </a:cubicBezTo>
                <a:cubicBezTo>
                  <a:pt x="854" y="1137"/>
                  <a:pt x="828" y="1133"/>
                  <a:pt x="808" y="1145"/>
                </a:cubicBezTo>
                <a:cubicBezTo>
                  <a:pt x="797" y="1151"/>
                  <a:pt x="808" y="1177"/>
                  <a:pt x="796" y="1180"/>
                </a:cubicBezTo>
                <a:cubicBezTo>
                  <a:pt x="783" y="1183"/>
                  <a:pt x="774" y="1163"/>
                  <a:pt x="762" y="1157"/>
                </a:cubicBezTo>
                <a:cubicBezTo>
                  <a:pt x="751" y="1151"/>
                  <a:pt x="739" y="1149"/>
                  <a:pt x="727" y="1145"/>
                </a:cubicBezTo>
                <a:cubicBezTo>
                  <a:pt x="718" y="1115"/>
                  <a:pt x="726" y="1075"/>
                  <a:pt x="704" y="1053"/>
                </a:cubicBezTo>
                <a:cubicBezTo>
                  <a:pt x="690" y="1039"/>
                  <a:pt x="666" y="1045"/>
                  <a:pt x="647" y="1041"/>
                </a:cubicBezTo>
                <a:cubicBezTo>
                  <a:pt x="651" y="1022"/>
                  <a:pt x="658" y="1003"/>
                  <a:pt x="658" y="984"/>
                </a:cubicBezTo>
                <a:cubicBezTo>
                  <a:pt x="658" y="972"/>
                  <a:pt x="659" y="951"/>
                  <a:pt x="647" y="949"/>
                </a:cubicBezTo>
                <a:cubicBezTo>
                  <a:pt x="623" y="945"/>
                  <a:pt x="577" y="972"/>
                  <a:pt x="577" y="972"/>
                </a:cubicBezTo>
                <a:cubicBezTo>
                  <a:pt x="562" y="968"/>
                  <a:pt x="543" y="971"/>
                  <a:pt x="531" y="961"/>
                </a:cubicBezTo>
                <a:cubicBezTo>
                  <a:pt x="512" y="946"/>
                  <a:pt x="522" y="893"/>
                  <a:pt x="531" y="880"/>
                </a:cubicBezTo>
                <a:cubicBezTo>
                  <a:pt x="550" y="853"/>
                  <a:pt x="583" y="838"/>
                  <a:pt x="601" y="811"/>
                </a:cubicBezTo>
                <a:cubicBezTo>
                  <a:pt x="609" y="799"/>
                  <a:pt x="616" y="788"/>
                  <a:pt x="624" y="776"/>
                </a:cubicBezTo>
                <a:cubicBezTo>
                  <a:pt x="643" y="780"/>
                  <a:pt x="665" y="778"/>
                  <a:pt x="681" y="788"/>
                </a:cubicBezTo>
                <a:cubicBezTo>
                  <a:pt x="708" y="806"/>
                  <a:pt x="750" y="857"/>
                  <a:pt x="750" y="857"/>
                </a:cubicBezTo>
                <a:cubicBezTo>
                  <a:pt x="754" y="845"/>
                  <a:pt x="762" y="834"/>
                  <a:pt x="762" y="822"/>
                </a:cubicBezTo>
                <a:cubicBezTo>
                  <a:pt x="762" y="814"/>
                  <a:pt x="733" y="753"/>
                  <a:pt x="762" y="742"/>
                </a:cubicBezTo>
                <a:cubicBezTo>
                  <a:pt x="794" y="729"/>
                  <a:pt x="831" y="734"/>
                  <a:pt x="865" y="730"/>
                </a:cubicBezTo>
                <a:cubicBezTo>
                  <a:pt x="908" y="689"/>
                  <a:pt x="916" y="625"/>
                  <a:pt x="935" y="569"/>
                </a:cubicBezTo>
                <a:cubicBezTo>
                  <a:pt x="939" y="558"/>
                  <a:pt x="958" y="561"/>
                  <a:pt x="969" y="557"/>
                </a:cubicBezTo>
                <a:cubicBezTo>
                  <a:pt x="981" y="546"/>
                  <a:pt x="989" y="528"/>
                  <a:pt x="1004" y="523"/>
                </a:cubicBezTo>
                <a:cubicBezTo>
                  <a:pt x="1015" y="519"/>
                  <a:pt x="1026" y="534"/>
                  <a:pt x="1038" y="534"/>
                </a:cubicBezTo>
                <a:cubicBezTo>
                  <a:pt x="1061" y="534"/>
                  <a:pt x="1084" y="527"/>
                  <a:pt x="1107" y="523"/>
                </a:cubicBezTo>
                <a:cubicBezTo>
                  <a:pt x="1115" y="511"/>
                  <a:pt x="1124" y="501"/>
                  <a:pt x="1130" y="488"/>
                </a:cubicBezTo>
                <a:cubicBezTo>
                  <a:pt x="1136" y="473"/>
                  <a:pt x="1128" y="450"/>
                  <a:pt x="1142" y="442"/>
                </a:cubicBezTo>
                <a:cubicBezTo>
                  <a:pt x="1156" y="434"/>
                  <a:pt x="1173" y="450"/>
                  <a:pt x="1188" y="454"/>
                </a:cubicBezTo>
                <a:cubicBezTo>
                  <a:pt x="1191" y="456"/>
                  <a:pt x="1259" y="517"/>
                  <a:pt x="1246" y="442"/>
                </a:cubicBezTo>
                <a:cubicBezTo>
                  <a:pt x="1243" y="426"/>
                  <a:pt x="1223" y="419"/>
                  <a:pt x="1211" y="408"/>
                </a:cubicBezTo>
                <a:cubicBezTo>
                  <a:pt x="1226" y="350"/>
                  <a:pt x="1243" y="313"/>
                  <a:pt x="1200" y="246"/>
                </a:cubicBezTo>
                <a:cubicBezTo>
                  <a:pt x="1189" y="229"/>
                  <a:pt x="1161" y="239"/>
                  <a:pt x="1142" y="235"/>
                </a:cubicBezTo>
                <a:cubicBezTo>
                  <a:pt x="1072" y="257"/>
                  <a:pt x="1134" y="250"/>
                  <a:pt x="1096" y="212"/>
                </a:cubicBezTo>
                <a:cubicBezTo>
                  <a:pt x="1087" y="203"/>
                  <a:pt x="1073" y="204"/>
                  <a:pt x="1061" y="200"/>
                </a:cubicBezTo>
                <a:cubicBezTo>
                  <a:pt x="1050" y="204"/>
                  <a:pt x="1030" y="200"/>
                  <a:pt x="1027" y="212"/>
                </a:cubicBezTo>
                <a:cubicBezTo>
                  <a:pt x="1016" y="251"/>
                  <a:pt x="1060" y="289"/>
                  <a:pt x="1027" y="327"/>
                </a:cubicBezTo>
                <a:cubicBezTo>
                  <a:pt x="1009" y="348"/>
                  <a:pt x="958" y="373"/>
                  <a:pt x="958" y="373"/>
                </a:cubicBezTo>
                <a:cubicBezTo>
                  <a:pt x="856" y="306"/>
                  <a:pt x="976" y="395"/>
                  <a:pt x="912" y="316"/>
                </a:cubicBezTo>
                <a:cubicBezTo>
                  <a:pt x="896" y="296"/>
                  <a:pt x="864" y="289"/>
                  <a:pt x="842" y="281"/>
                </a:cubicBezTo>
                <a:cubicBezTo>
                  <a:pt x="838" y="269"/>
                  <a:pt x="826" y="257"/>
                  <a:pt x="831" y="246"/>
                </a:cubicBezTo>
                <a:cubicBezTo>
                  <a:pt x="840" y="224"/>
                  <a:pt x="934" y="200"/>
                  <a:pt x="935" y="200"/>
                </a:cubicBezTo>
                <a:cubicBezTo>
                  <a:pt x="946" y="196"/>
                  <a:pt x="958" y="193"/>
                  <a:pt x="969" y="189"/>
                </a:cubicBezTo>
                <a:cubicBezTo>
                  <a:pt x="981" y="185"/>
                  <a:pt x="1004" y="177"/>
                  <a:pt x="1004" y="177"/>
                </a:cubicBezTo>
                <a:cubicBezTo>
                  <a:pt x="1010" y="168"/>
                  <a:pt x="1044" y="124"/>
                  <a:pt x="1038" y="108"/>
                </a:cubicBezTo>
                <a:cubicBezTo>
                  <a:pt x="1033" y="95"/>
                  <a:pt x="1015" y="93"/>
                  <a:pt x="1004" y="85"/>
                </a:cubicBezTo>
                <a:cubicBezTo>
                  <a:pt x="909" y="117"/>
                  <a:pt x="959" y="104"/>
                  <a:pt x="854" y="120"/>
                </a:cubicBezTo>
                <a:cubicBezTo>
                  <a:pt x="842" y="124"/>
                  <a:pt x="830" y="136"/>
                  <a:pt x="819" y="131"/>
                </a:cubicBezTo>
                <a:cubicBezTo>
                  <a:pt x="808" y="126"/>
                  <a:pt x="801" y="106"/>
                  <a:pt x="808" y="97"/>
                </a:cubicBezTo>
                <a:cubicBezTo>
                  <a:pt x="818" y="84"/>
                  <a:pt x="839" y="89"/>
                  <a:pt x="854" y="85"/>
                </a:cubicBezTo>
                <a:cubicBezTo>
                  <a:pt x="824" y="0"/>
                  <a:pt x="765" y="54"/>
                  <a:pt x="693" y="5"/>
                </a:cubicBezTo>
                <a:cubicBezTo>
                  <a:pt x="689" y="16"/>
                  <a:pt x="677" y="28"/>
                  <a:pt x="681" y="39"/>
                </a:cubicBezTo>
                <a:cubicBezTo>
                  <a:pt x="687" y="55"/>
                  <a:pt x="736" y="69"/>
                  <a:pt x="750" y="74"/>
                </a:cubicBezTo>
                <a:cubicBezTo>
                  <a:pt x="698" y="109"/>
                  <a:pt x="691" y="92"/>
                  <a:pt x="635" y="74"/>
                </a:cubicBezTo>
                <a:cubicBezTo>
                  <a:pt x="500" y="92"/>
                  <a:pt x="367" y="69"/>
                  <a:pt x="232" y="85"/>
                </a:cubicBezTo>
                <a:cubicBezTo>
                  <a:pt x="217" y="108"/>
                  <a:pt x="201" y="131"/>
                  <a:pt x="186" y="154"/>
                </a:cubicBezTo>
                <a:cubicBezTo>
                  <a:pt x="179" y="164"/>
                  <a:pt x="162" y="160"/>
                  <a:pt x="151" y="166"/>
                </a:cubicBezTo>
                <a:cubicBezTo>
                  <a:pt x="142" y="172"/>
                  <a:pt x="136" y="181"/>
                  <a:pt x="128" y="189"/>
                </a:cubicBezTo>
              </a:path>
            </a:pathLst>
          </a:custGeom>
          <a:no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0" name="未知"/>
          <p:cNvSpPr/>
          <p:nvPr/>
        </p:nvSpPr>
        <p:spPr>
          <a:xfrm>
            <a:off x="4716464" y="825501"/>
            <a:ext cx="1050925" cy="5572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62" h="351">
                <a:moveTo>
                  <a:pt x="63" y="49"/>
                </a:moveTo>
                <a:cubicBezTo>
                  <a:pt x="99" y="61"/>
                  <a:pt x="107" y="58"/>
                  <a:pt x="132" y="95"/>
                </a:cubicBezTo>
                <a:cubicBezTo>
                  <a:pt x="139" y="105"/>
                  <a:pt x="133" y="123"/>
                  <a:pt x="143" y="130"/>
                </a:cubicBezTo>
                <a:cubicBezTo>
                  <a:pt x="159" y="141"/>
                  <a:pt x="182" y="137"/>
                  <a:pt x="201" y="141"/>
                </a:cubicBezTo>
                <a:cubicBezTo>
                  <a:pt x="231" y="186"/>
                  <a:pt x="240" y="202"/>
                  <a:pt x="224" y="256"/>
                </a:cubicBezTo>
                <a:cubicBezTo>
                  <a:pt x="217" y="279"/>
                  <a:pt x="201" y="325"/>
                  <a:pt x="201" y="325"/>
                </a:cubicBezTo>
                <a:cubicBezTo>
                  <a:pt x="212" y="333"/>
                  <a:pt x="222" y="351"/>
                  <a:pt x="235" y="348"/>
                </a:cubicBezTo>
                <a:cubicBezTo>
                  <a:pt x="262" y="342"/>
                  <a:pt x="305" y="302"/>
                  <a:pt x="305" y="302"/>
                </a:cubicBezTo>
                <a:cubicBezTo>
                  <a:pt x="335" y="258"/>
                  <a:pt x="347" y="251"/>
                  <a:pt x="397" y="268"/>
                </a:cubicBezTo>
                <a:cubicBezTo>
                  <a:pt x="470" y="249"/>
                  <a:pt x="434" y="269"/>
                  <a:pt x="489" y="187"/>
                </a:cubicBezTo>
                <a:cubicBezTo>
                  <a:pt x="499" y="173"/>
                  <a:pt x="521" y="174"/>
                  <a:pt x="535" y="164"/>
                </a:cubicBezTo>
                <a:cubicBezTo>
                  <a:pt x="548" y="155"/>
                  <a:pt x="558" y="141"/>
                  <a:pt x="569" y="130"/>
                </a:cubicBezTo>
                <a:cubicBezTo>
                  <a:pt x="587" y="76"/>
                  <a:pt x="607" y="62"/>
                  <a:pt x="662" y="49"/>
                </a:cubicBezTo>
                <a:cubicBezTo>
                  <a:pt x="565" y="13"/>
                  <a:pt x="532" y="0"/>
                  <a:pt x="431" y="14"/>
                </a:cubicBezTo>
                <a:cubicBezTo>
                  <a:pt x="323" y="68"/>
                  <a:pt x="426" y="26"/>
                  <a:pt x="201" y="26"/>
                </a:cubicBezTo>
                <a:cubicBezTo>
                  <a:pt x="155" y="26"/>
                  <a:pt x="109" y="33"/>
                  <a:pt x="63" y="37"/>
                </a:cubicBezTo>
                <a:cubicBezTo>
                  <a:pt x="3" y="67"/>
                  <a:pt x="0" y="64"/>
                  <a:pt x="63" y="49"/>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1" name="未知"/>
          <p:cNvSpPr/>
          <p:nvPr/>
        </p:nvSpPr>
        <p:spPr>
          <a:xfrm>
            <a:off x="8416926" y="3503614"/>
            <a:ext cx="860425" cy="8270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542" h="521">
                <a:moveTo>
                  <a:pt x="278" y="21"/>
                </a:moveTo>
                <a:cubicBezTo>
                  <a:pt x="262" y="67"/>
                  <a:pt x="241" y="74"/>
                  <a:pt x="197" y="90"/>
                </a:cubicBezTo>
                <a:cubicBezTo>
                  <a:pt x="181" y="86"/>
                  <a:pt x="133" y="64"/>
                  <a:pt x="116" y="90"/>
                </a:cubicBezTo>
                <a:cubicBezTo>
                  <a:pt x="105" y="106"/>
                  <a:pt x="112" y="129"/>
                  <a:pt x="105" y="147"/>
                </a:cubicBezTo>
                <a:cubicBezTo>
                  <a:pt x="94" y="173"/>
                  <a:pt x="70" y="175"/>
                  <a:pt x="47" y="182"/>
                </a:cubicBezTo>
                <a:cubicBezTo>
                  <a:pt x="36" y="190"/>
                  <a:pt x="16" y="192"/>
                  <a:pt x="13" y="205"/>
                </a:cubicBezTo>
                <a:cubicBezTo>
                  <a:pt x="0" y="262"/>
                  <a:pt x="22" y="282"/>
                  <a:pt x="47" y="320"/>
                </a:cubicBezTo>
                <a:cubicBezTo>
                  <a:pt x="43" y="347"/>
                  <a:pt x="18" y="381"/>
                  <a:pt x="36" y="401"/>
                </a:cubicBezTo>
                <a:cubicBezTo>
                  <a:pt x="73" y="443"/>
                  <a:pt x="217" y="416"/>
                  <a:pt x="254" y="412"/>
                </a:cubicBezTo>
                <a:cubicBezTo>
                  <a:pt x="262" y="404"/>
                  <a:pt x="267" y="386"/>
                  <a:pt x="278" y="389"/>
                </a:cubicBezTo>
                <a:cubicBezTo>
                  <a:pt x="292" y="392"/>
                  <a:pt x="292" y="413"/>
                  <a:pt x="301" y="424"/>
                </a:cubicBezTo>
                <a:cubicBezTo>
                  <a:pt x="311" y="437"/>
                  <a:pt x="324" y="447"/>
                  <a:pt x="335" y="459"/>
                </a:cubicBezTo>
                <a:cubicBezTo>
                  <a:pt x="357" y="521"/>
                  <a:pt x="365" y="520"/>
                  <a:pt x="427" y="505"/>
                </a:cubicBezTo>
                <a:cubicBezTo>
                  <a:pt x="474" y="434"/>
                  <a:pt x="517" y="377"/>
                  <a:pt x="542" y="297"/>
                </a:cubicBezTo>
                <a:cubicBezTo>
                  <a:pt x="538" y="274"/>
                  <a:pt x="541" y="249"/>
                  <a:pt x="531" y="228"/>
                </a:cubicBezTo>
                <a:cubicBezTo>
                  <a:pt x="525" y="216"/>
                  <a:pt x="503" y="217"/>
                  <a:pt x="496" y="205"/>
                </a:cubicBezTo>
                <a:cubicBezTo>
                  <a:pt x="483" y="184"/>
                  <a:pt x="473" y="136"/>
                  <a:pt x="473" y="136"/>
                </a:cubicBezTo>
                <a:cubicBezTo>
                  <a:pt x="480" y="109"/>
                  <a:pt x="504" y="44"/>
                  <a:pt x="473" y="21"/>
                </a:cubicBezTo>
                <a:cubicBezTo>
                  <a:pt x="460" y="11"/>
                  <a:pt x="450" y="44"/>
                  <a:pt x="439" y="55"/>
                </a:cubicBezTo>
                <a:cubicBezTo>
                  <a:pt x="436" y="63"/>
                  <a:pt x="419" y="124"/>
                  <a:pt x="404" y="124"/>
                </a:cubicBezTo>
                <a:cubicBezTo>
                  <a:pt x="385" y="124"/>
                  <a:pt x="373" y="101"/>
                  <a:pt x="358" y="90"/>
                </a:cubicBezTo>
                <a:cubicBezTo>
                  <a:pt x="354" y="78"/>
                  <a:pt x="350" y="67"/>
                  <a:pt x="347" y="55"/>
                </a:cubicBezTo>
                <a:cubicBezTo>
                  <a:pt x="343" y="40"/>
                  <a:pt x="349" y="16"/>
                  <a:pt x="335" y="9"/>
                </a:cubicBezTo>
                <a:cubicBezTo>
                  <a:pt x="318" y="0"/>
                  <a:pt x="297" y="17"/>
                  <a:pt x="278" y="21"/>
                </a:cubicBezTo>
                <a:cubicBezTo>
                  <a:pt x="262" y="67"/>
                  <a:pt x="241" y="74"/>
                  <a:pt x="197" y="90"/>
                </a:cubicBezTo>
                <a:cubicBezTo>
                  <a:pt x="159" y="127"/>
                  <a:pt x="178" y="124"/>
                  <a:pt x="151" y="124"/>
                </a:cubicBezTo>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2" name="未知"/>
          <p:cNvSpPr/>
          <p:nvPr/>
        </p:nvSpPr>
        <p:spPr>
          <a:xfrm>
            <a:off x="5472113" y="1012826"/>
            <a:ext cx="3611562" cy="31591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275" h="1990">
                <a:moveTo>
                  <a:pt x="357" y="262"/>
                </a:moveTo>
                <a:cubicBezTo>
                  <a:pt x="353" y="274"/>
                  <a:pt x="340" y="286"/>
                  <a:pt x="345" y="297"/>
                </a:cubicBezTo>
                <a:cubicBezTo>
                  <a:pt x="358" y="330"/>
                  <a:pt x="449" y="328"/>
                  <a:pt x="484" y="332"/>
                </a:cubicBezTo>
                <a:cubicBezTo>
                  <a:pt x="492" y="320"/>
                  <a:pt x="494" y="302"/>
                  <a:pt x="507" y="297"/>
                </a:cubicBezTo>
                <a:cubicBezTo>
                  <a:pt x="543" y="282"/>
                  <a:pt x="548" y="328"/>
                  <a:pt x="553" y="343"/>
                </a:cubicBezTo>
                <a:cubicBezTo>
                  <a:pt x="487" y="429"/>
                  <a:pt x="537" y="386"/>
                  <a:pt x="368" y="412"/>
                </a:cubicBezTo>
                <a:cubicBezTo>
                  <a:pt x="341" y="416"/>
                  <a:pt x="288" y="424"/>
                  <a:pt x="288" y="424"/>
                </a:cubicBezTo>
                <a:cubicBezTo>
                  <a:pt x="284" y="447"/>
                  <a:pt x="288" y="473"/>
                  <a:pt x="276" y="493"/>
                </a:cubicBezTo>
                <a:cubicBezTo>
                  <a:pt x="270" y="503"/>
                  <a:pt x="247" y="493"/>
                  <a:pt x="242" y="504"/>
                </a:cubicBezTo>
                <a:cubicBezTo>
                  <a:pt x="189" y="609"/>
                  <a:pt x="273" y="571"/>
                  <a:pt x="196" y="596"/>
                </a:cubicBezTo>
                <a:cubicBezTo>
                  <a:pt x="188" y="604"/>
                  <a:pt x="182" y="614"/>
                  <a:pt x="173" y="620"/>
                </a:cubicBezTo>
                <a:cubicBezTo>
                  <a:pt x="163" y="626"/>
                  <a:pt x="141" y="619"/>
                  <a:pt x="138" y="631"/>
                </a:cubicBezTo>
                <a:cubicBezTo>
                  <a:pt x="129" y="664"/>
                  <a:pt x="181" y="672"/>
                  <a:pt x="196" y="677"/>
                </a:cubicBezTo>
                <a:cubicBezTo>
                  <a:pt x="285" y="648"/>
                  <a:pt x="181" y="692"/>
                  <a:pt x="242" y="631"/>
                </a:cubicBezTo>
                <a:cubicBezTo>
                  <a:pt x="250" y="623"/>
                  <a:pt x="265" y="624"/>
                  <a:pt x="276" y="620"/>
                </a:cubicBezTo>
                <a:cubicBezTo>
                  <a:pt x="358" y="564"/>
                  <a:pt x="318" y="579"/>
                  <a:pt x="392" y="562"/>
                </a:cubicBezTo>
                <a:cubicBezTo>
                  <a:pt x="414" y="594"/>
                  <a:pt x="439" y="622"/>
                  <a:pt x="461" y="654"/>
                </a:cubicBezTo>
                <a:cubicBezTo>
                  <a:pt x="480" y="596"/>
                  <a:pt x="477" y="584"/>
                  <a:pt x="426" y="550"/>
                </a:cubicBezTo>
                <a:cubicBezTo>
                  <a:pt x="438" y="542"/>
                  <a:pt x="447" y="524"/>
                  <a:pt x="461" y="527"/>
                </a:cubicBezTo>
                <a:cubicBezTo>
                  <a:pt x="481" y="531"/>
                  <a:pt x="488" y="584"/>
                  <a:pt x="495" y="596"/>
                </a:cubicBezTo>
                <a:cubicBezTo>
                  <a:pt x="501" y="606"/>
                  <a:pt x="512" y="611"/>
                  <a:pt x="518" y="620"/>
                </a:cubicBezTo>
                <a:cubicBezTo>
                  <a:pt x="563" y="689"/>
                  <a:pt x="514" y="648"/>
                  <a:pt x="576" y="689"/>
                </a:cubicBezTo>
                <a:cubicBezTo>
                  <a:pt x="591" y="643"/>
                  <a:pt x="594" y="603"/>
                  <a:pt x="622" y="562"/>
                </a:cubicBezTo>
                <a:cubicBezTo>
                  <a:pt x="622" y="561"/>
                  <a:pt x="643" y="494"/>
                  <a:pt x="645" y="493"/>
                </a:cubicBezTo>
                <a:cubicBezTo>
                  <a:pt x="656" y="488"/>
                  <a:pt x="668" y="500"/>
                  <a:pt x="680" y="504"/>
                </a:cubicBezTo>
                <a:cubicBezTo>
                  <a:pt x="763" y="587"/>
                  <a:pt x="730" y="547"/>
                  <a:pt x="783" y="620"/>
                </a:cubicBezTo>
                <a:cubicBezTo>
                  <a:pt x="772" y="624"/>
                  <a:pt x="761" y="631"/>
                  <a:pt x="749" y="631"/>
                </a:cubicBezTo>
                <a:cubicBezTo>
                  <a:pt x="718" y="631"/>
                  <a:pt x="687" y="614"/>
                  <a:pt x="656" y="620"/>
                </a:cubicBezTo>
                <a:cubicBezTo>
                  <a:pt x="643" y="623"/>
                  <a:pt x="641" y="643"/>
                  <a:pt x="633" y="654"/>
                </a:cubicBezTo>
                <a:cubicBezTo>
                  <a:pt x="660" y="695"/>
                  <a:pt x="679" y="708"/>
                  <a:pt x="726" y="723"/>
                </a:cubicBezTo>
                <a:cubicBezTo>
                  <a:pt x="770" y="790"/>
                  <a:pt x="750" y="789"/>
                  <a:pt x="680" y="804"/>
                </a:cubicBezTo>
                <a:cubicBezTo>
                  <a:pt x="661" y="800"/>
                  <a:pt x="640" y="799"/>
                  <a:pt x="622" y="792"/>
                </a:cubicBezTo>
                <a:cubicBezTo>
                  <a:pt x="609" y="787"/>
                  <a:pt x="601" y="766"/>
                  <a:pt x="587" y="769"/>
                </a:cubicBezTo>
                <a:cubicBezTo>
                  <a:pt x="549" y="778"/>
                  <a:pt x="521" y="814"/>
                  <a:pt x="484" y="827"/>
                </a:cubicBezTo>
                <a:cubicBezTo>
                  <a:pt x="453" y="737"/>
                  <a:pt x="389" y="703"/>
                  <a:pt x="299" y="689"/>
                </a:cubicBezTo>
                <a:cubicBezTo>
                  <a:pt x="220" y="742"/>
                  <a:pt x="256" y="744"/>
                  <a:pt x="196" y="723"/>
                </a:cubicBezTo>
                <a:cubicBezTo>
                  <a:pt x="181" y="746"/>
                  <a:pt x="159" y="766"/>
                  <a:pt x="150" y="792"/>
                </a:cubicBezTo>
                <a:cubicBezTo>
                  <a:pt x="146" y="804"/>
                  <a:pt x="147" y="818"/>
                  <a:pt x="138" y="827"/>
                </a:cubicBezTo>
                <a:cubicBezTo>
                  <a:pt x="130" y="835"/>
                  <a:pt x="115" y="834"/>
                  <a:pt x="104" y="838"/>
                </a:cubicBezTo>
                <a:cubicBezTo>
                  <a:pt x="71" y="887"/>
                  <a:pt x="54" y="930"/>
                  <a:pt x="23" y="977"/>
                </a:cubicBezTo>
                <a:cubicBezTo>
                  <a:pt x="16" y="1004"/>
                  <a:pt x="0" y="1029"/>
                  <a:pt x="0" y="1057"/>
                </a:cubicBezTo>
                <a:cubicBezTo>
                  <a:pt x="0" y="1139"/>
                  <a:pt x="50" y="1188"/>
                  <a:pt x="104" y="1242"/>
                </a:cubicBezTo>
                <a:cubicBezTo>
                  <a:pt x="156" y="1294"/>
                  <a:pt x="95" y="1265"/>
                  <a:pt x="161" y="1288"/>
                </a:cubicBezTo>
                <a:cubicBezTo>
                  <a:pt x="231" y="1270"/>
                  <a:pt x="244" y="1265"/>
                  <a:pt x="322" y="1276"/>
                </a:cubicBezTo>
                <a:cubicBezTo>
                  <a:pt x="363" y="1303"/>
                  <a:pt x="376" y="1323"/>
                  <a:pt x="392" y="1368"/>
                </a:cubicBezTo>
                <a:cubicBezTo>
                  <a:pt x="395" y="1393"/>
                  <a:pt x="397" y="1462"/>
                  <a:pt x="415" y="1495"/>
                </a:cubicBezTo>
                <a:cubicBezTo>
                  <a:pt x="428" y="1519"/>
                  <a:pt x="461" y="1564"/>
                  <a:pt x="461" y="1564"/>
                </a:cubicBezTo>
                <a:cubicBezTo>
                  <a:pt x="479" y="1622"/>
                  <a:pt x="476" y="1587"/>
                  <a:pt x="449" y="1668"/>
                </a:cubicBezTo>
                <a:cubicBezTo>
                  <a:pt x="445" y="1679"/>
                  <a:pt x="442" y="1691"/>
                  <a:pt x="438" y="1702"/>
                </a:cubicBezTo>
                <a:cubicBezTo>
                  <a:pt x="434" y="1714"/>
                  <a:pt x="426" y="1737"/>
                  <a:pt x="426" y="1737"/>
                </a:cubicBezTo>
                <a:cubicBezTo>
                  <a:pt x="443" y="1837"/>
                  <a:pt x="432" y="1831"/>
                  <a:pt x="530" y="1864"/>
                </a:cubicBezTo>
                <a:cubicBezTo>
                  <a:pt x="557" y="1944"/>
                  <a:pt x="546" y="1910"/>
                  <a:pt x="564" y="1967"/>
                </a:cubicBezTo>
                <a:cubicBezTo>
                  <a:pt x="571" y="1990"/>
                  <a:pt x="633" y="1990"/>
                  <a:pt x="633" y="1990"/>
                </a:cubicBezTo>
                <a:cubicBezTo>
                  <a:pt x="645" y="1979"/>
                  <a:pt x="660" y="1970"/>
                  <a:pt x="668" y="1956"/>
                </a:cubicBezTo>
                <a:cubicBezTo>
                  <a:pt x="710" y="1881"/>
                  <a:pt x="671" y="1874"/>
                  <a:pt x="737" y="1829"/>
                </a:cubicBezTo>
                <a:cubicBezTo>
                  <a:pt x="761" y="1760"/>
                  <a:pt x="765" y="1699"/>
                  <a:pt x="829" y="1656"/>
                </a:cubicBezTo>
                <a:cubicBezTo>
                  <a:pt x="848" y="1602"/>
                  <a:pt x="848" y="1620"/>
                  <a:pt x="829" y="1541"/>
                </a:cubicBezTo>
                <a:cubicBezTo>
                  <a:pt x="823" y="1517"/>
                  <a:pt x="806" y="1472"/>
                  <a:pt x="806" y="1472"/>
                </a:cubicBezTo>
                <a:cubicBezTo>
                  <a:pt x="829" y="1457"/>
                  <a:pt x="852" y="1441"/>
                  <a:pt x="875" y="1426"/>
                </a:cubicBezTo>
                <a:cubicBezTo>
                  <a:pt x="885" y="1419"/>
                  <a:pt x="881" y="1402"/>
                  <a:pt x="887" y="1391"/>
                </a:cubicBezTo>
                <a:cubicBezTo>
                  <a:pt x="908" y="1350"/>
                  <a:pt x="905" y="1359"/>
                  <a:pt x="944" y="1345"/>
                </a:cubicBezTo>
                <a:cubicBezTo>
                  <a:pt x="966" y="1283"/>
                  <a:pt x="1043" y="1196"/>
                  <a:pt x="933" y="1161"/>
                </a:cubicBezTo>
                <a:cubicBezTo>
                  <a:pt x="866" y="1182"/>
                  <a:pt x="873" y="1203"/>
                  <a:pt x="852" y="1276"/>
                </a:cubicBezTo>
                <a:cubicBezTo>
                  <a:pt x="840" y="1227"/>
                  <a:pt x="841" y="1175"/>
                  <a:pt x="829" y="1126"/>
                </a:cubicBezTo>
                <a:cubicBezTo>
                  <a:pt x="824" y="1106"/>
                  <a:pt x="783" y="1069"/>
                  <a:pt x="772" y="1057"/>
                </a:cubicBezTo>
                <a:cubicBezTo>
                  <a:pt x="760" y="1023"/>
                  <a:pt x="749" y="988"/>
                  <a:pt x="737" y="954"/>
                </a:cubicBezTo>
                <a:cubicBezTo>
                  <a:pt x="741" y="939"/>
                  <a:pt x="734" y="902"/>
                  <a:pt x="749" y="908"/>
                </a:cubicBezTo>
                <a:cubicBezTo>
                  <a:pt x="787" y="923"/>
                  <a:pt x="795" y="977"/>
                  <a:pt x="818" y="1011"/>
                </a:cubicBezTo>
                <a:cubicBezTo>
                  <a:pt x="826" y="1023"/>
                  <a:pt x="833" y="1034"/>
                  <a:pt x="841" y="1046"/>
                </a:cubicBezTo>
                <a:cubicBezTo>
                  <a:pt x="849" y="1057"/>
                  <a:pt x="864" y="1080"/>
                  <a:pt x="864" y="1080"/>
                </a:cubicBezTo>
                <a:cubicBezTo>
                  <a:pt x="881" y="1134"/>
                  <a:pt x="888" y="1146"/>
                  <a:pt x="944" y="1126"/>
                </a:cubicBezTo>
                <a:cubicBezTo>
                  <a:pt x="991" y="1060"/>
                  <a:pt x="1032" y="1047"/>
                  <a:pt x="1106" y="1034"/>
                </a:cubicBezTo>
                <a:cubicBezTo>
                  <a:pt x="1121" y="1026"/>
                  <a:pt x="1145" y="1027"/>
                  <a:pt x="1152" y="1011"/>
                </a:cubicBezTo>
                <a:cubicBezTo>
                  <a:pt x="1190" y="921"/>
                  <a:pt x="993" y="922"/>
                  <a:pt x="968" y="919"/>
                </a:cubicBezTo>
                <a:cubicBezTo>
                  <a:pt x="930" y="882"/>
                  <a:pt x="932" y="866"/>
                  <a:pt x="944" y="815"/>
                </a:cubicBezTo>
                <a:cubicBezTo>
                  <a:pt x="956" y="823"/>
                  <a:pt x="966" y="832"/>
                  <a:pt x="979" y="838"/>
                </a:cubicBezTo>
                <a:cubicBezTo>
                  <a:pt x="1001" y="848"/>
                  <a:pt x="1048" y="861"/>
                  <a:pt x="1048" y="861"/>
                </a:cubicBezTo>
                <a:cubicBezTo>
                  <a:pt x="1096" y="935"/>
                  <a:pt x="1123" y="921"/>
                  <a:pt x="1221" y="931"/>
                </a:cubicBezTo>
                <a:cubicBezTo>
                  <a:pt x="1241" y="971"/>
                  <a:pt x="1274" y="1063"/>
                  <a:pt x="1302" y="1103"/>
                </a:cubicBezTo>
                <a:cubicBezTo>
                  <a:pt x="1324" y="1134"/>
                  <a:pt x="1355" y="1168"/>
                  <a:pt x="1382" y="1196"/>
                </a:cubicBezTo>
                <a:cubicBezTo>
                  <a:pt x="1386" y="1215"/>
                  <a:pt x="1389" y="1234"/>
                  <a:pt x="1394" y="1253"/>
                </a:cubicBezTo>
                <a:cubicBezTo>
                  <a:pt x="1397" y="1265"/>
                  <a:pt x="1393" y="1285"/>
                  <a:pt x="1405" y="1288"/>
                </a:cubicBezTo>
                <a:cubicBezTo>
                  <a:pt x="1419" y="1292"/>
                  <a:pt x="1428" y="1273"/>
                  <a:pt x="1440" y="1265"/>
                </a:cubicBezTo>
                <a:cubicBezTo>
                  <a:pt x="1425" y="1242"/>
                  <a:pt x="1409" y="1219"/>
                  <a:pt x="1394" y="1196"/>
                </a:cubicBezTo>
                <a:cubicBezTo>
                  <a:pt x="1353" y="1134"/>
                  <a:pt x="1433" y="1061"/>
                  <a:pt x="1474" y="1034"/>
                </a:cubicBezTo>
                <a:cubicBezTo>
                  <a:pt x="1478" y="1023"/>
                  <a:pt x="1494" y="968"/>
                  <a:pt x="1509" y="965"/>
                </a:cubicBezTo>
                <a:cubicBezTo>
                  <a:pt x="1523" y="962"/>
                  <a:pt x="1532" y="980"/>
                  <a:pt x="1544" y="988"/>
                </a:cubicBezTo>
                <a:cubicBezTo>
                  <a:pt x="1597" y="1067"/>
                  <a:pt x="1564" y="1048"/>
                  <a:pt x="1624" y="1069"/>
                </a:cubicBezTo>
                <a:cubicBezTo>
                  <a:pt x="1645" y="1130"/>
                  <a:pt x="1670" y="1188"/>
                  <a:pt x="1705" y="1242"/>
                </a:cubicBezTo>
                <a:cubicBezTo>
                  <a:pt x="1701" y="1276"/>
                  <a:pt x="1721" y="1325"/>
                  <a:pt x="1693" y="1345"/>
                </a:cubicBezTo>
                <a:cubicBezTo>
                  <a:pt x="1670" y="1361"/>
                  <a:pt x="1624" y="1299"/>
                  <a:pt x="1624" y="1299"/>
                </a:cubicBezTo>
                <a:cubicBezTo>
                  <a:pt x="1667" y="1363"/>
                  <a:pt x="1687" y="1384"/>
                  <a:pt x="1751" y="1426"/>
                </a:cubicBezTo>
                <a:cubicBezTo>
                  <a:pt x="1770" y="1485"/>
                  <a:pt x="1809" y="1523"/>
                  <a:pt x="1866" y="1541"/>
                </a:cubicBezTo>
                <a:cubicBezTo>
                  <a:pt x="1882" y="1546"/>
                  <a:pt x="1834" y="1529"/>
                  <a:pt x="1820" y="1518"/>
                </a:cubicBezTo>
                <a:cubicBezTo>
                  <a:pt x="1798" y="1501"/>
                  <a:pt x="1762" y="1460"/>
                  <a:pt x="1762" y="1460"/>
                </a:cubicBezTo>
                <a:cubicBezTo>
                  <a:pt x="1761" y="1446"/>
                  <a:pt x="1764" y="1322"/>
                  <a:pt x="1739" y="1276"/>
                </a:cubicBezTo>
                <a:cubicBezTo>
                  <a:pt x="1726" y="1252"/>
                  <a:pt x="1693" y="1207"/>
                  <a:pt x="1693" y="1207"/>
                </a:cubicBezTo>
                <a:cubicBezTo>
                  <a:pt x="1689" y="1184"/>
                  <a:pt x="1674" y="1160"/>
                  <a:pt x="1682" y="1138"/>
                </a:cubicBezTo>
                <a:cubicBezTo>
                  <a:pt x="1686" y="1125"/>
                  <a:pt x="1696" y="1161"/>
                  <a:pt x="1705" y="1172"/>
                </a:cubicBezTo>
                <a:cubicBezTo>
                  <a:pt x="1725" y="1198"/>
                  <a:pt x="1734" y="1200"/>
                  <a:pt x="1762" y="1219"/>
                </a:cubicBezTo>
                <a:cubicBezTo>
                  <a:pt x="1774" y="1207"/>
                  <a:pt x="1788" y="1198"/>
                  <a:pt x="1797" y="1184"/>
                </a:cubicBezTo>
                <a:cubicBezTo>
                  <a:pt x="1826" y="1140"/>
                  <a:pt x="1774" y="1114"/>
                  <a:pt x="1751" y="1080"/>
                </a:cubicBezTo>
                <a:cubicBezTo>
                  <a:pt x="1771" y="935"/>
                  <a:pt x="1730" y="1042"/>
                  <a:pt x="1878" y="988"/>
                </a:cubicBezTo>
                <a:cubicBezTo>
                  <a:pt x="1889" y="984"/>
                  <a:pt x="1882" y="963"/>
                  <a:pt x="1889" y="954"/>
                </a:cubicBezTo>
                <a:cubicBezTo>
                  <a:pt x="1898" y="943"/>
                  <a:pt x="1912" y="939"/>
                  <a:pt x="1924" y="931"/>
                </a:cubicBezTo>
                <a:cubicBezTo>
                  <a:pt x="1939" y="885"/>
                  <a:pt x="1941" y="759"/>
                  <a:pt x="1912" y="723"/>
                </a:cubicBezTo>
                <a:cubicBezTo>
                  <a:pt x="1905" y="714"/>
                  <a:pt x="1889" y="717"/>
                  <a:pt x="1878" y="712"/>
                </a:cubicBezTo>
                <a:cubicBezTo>
                  <a:pt x="1862" y="705"/>
                  <a:pt x="1847" y="697"/>
                  <a:pt x="1832" y="689"/>
                </a:cubicBezTo>
                <a:cubicBezTo>
                  <a:pt x="1811" y="627"/>
                  <a:pt x="1813" y="666"/>
                  <a:pt x="1866" y="666"/>
                </a:cubicBezTo>
                <a:cubicBezTo>
                  <a:pt x="1878" y="666"/>
                  <a:pt x="1889" y="658"/>
                  <a:pt x="1901" y="654"/>
                </a:cubicBezTo>
                <a:cubicBezTo>
                  <a:pt x="1909" y="666"/>
                  <a:pt x="1942" y="729"/>
                  <a:pt x="1970" y="712"/>
                </a:cubicBezTo>
                <a:cubicBezTo>
                  <a:pt x="1987" y="702"/>
                  <a:pt x="1976" y="673"/>
                  <a:pt x="1981" y="654"/>
                </a:cubicBezTo>
                <a:cubicBezTo>
                  <a:pt x="1992" y="611"/>
                  <a:pt x="1990" y="622"/>
                  <a:pt x="2027" y="596"/>
                </a:cubicBezTo>
                <a:cubicBezTo>
                  <a:pt x="2057" y="512"/>
                  <a:pt x="2068" y="555"/>
                  <a:pt x="2050" y="447"/>
                </a:cubicBezTo>
                <a:cubicBezTo>
                  <a:pt x="2047" y="428"/>
                  <a:pt x="2052" y="404"/>
                  <a:pt x="2039" y="389"/>
                </a:cubicBezTo>
                <a:cubicBezTo>
                  <a:pt x="2037" y="387"/>
                  <a:pt x="1946" y="368"/>
                  <a:pt x="1935" y="366"/>
                </a:cubicBezTo>
                <a:cubicBezTo>
                  <a:pt x="1939" y="343"/>
                  <a:pt x="1940" y="319"/>
                  <a:pt x="1947" y="297"/>
                </a:cubicBezTo>
                <a:cubicBezTo>
                  <a:pt x="1951" y="284"/>
                  <a:pt x="1956" y="264"/>
                  <a:pt x="1970" y="262"/>
                </a:cubicBezTo>
                <a:cubicBezTo>
                  <a:pt x="2002" y="257"/>
                  <a:pt x="2031" y="286"/>
                  <a:pt x="2062" y="297"/>
                </a:cubicBezTo>
                <a:cubicBezTo>
                  <a:pt x="2077" y="293"/>
                  <a:pt x="2093" y="289"/>
                  <a:pt x="2108" y="285"/>
                </a:cubicBezTo>
                <a:cubicBezTo>
                  <a:pt x="2120" y="282"/>
                  <a:pt x="2134" y="265"/>
                  <a:pt x="2143" y="274"/>
                </a:cubicBezTo>
                <a:cubicBezTo>
                  <a:pt x="2160" y="291"/>
                  <a:pt x="2153" y="323"/>
                  <a:pt x="2166" y="343"/>
                </a:cubicBezTo>
                <a:cubicBezTo>
                  <a:pt x="2197" y="389"/>
                  <a:pt x="2177" y="370"/>
                  <a:pt x="2223" y="401"/>
                </a:cubicBezTo>
                <a:cubicBezTo>
                  <a:pt x="2214" y="382"/>
                  <a:pt x="2151" y="307"/>
                  <a:pt x="2189" y="285"/>
                </a:cubicBezTo>
                <a:cubicBezTo>
                  <a:pt x="2209" y="273"/>
                  <a:pt x="2235" y="278"/>
                  <a:pt x="2258" y="274"/>
                </a:cubicBezTo>
                <a:cubicBezTo>
                  <a:pt x="2262" y="251"/>
                  <a:pt x="2275" y="227"/>
                  <a:pt x="2269" y="205"/>
                </a:cubicBezTo>
                <a:cubicBezTo>
                  <a:pt x="2266" y="193"/>
                  <a:pt x="2247" y="195"/>
                  <a:pt x="2235" y="193"/>
                </a:cubicBezTo>
                <a:cubicBezTo>
                  <a:pt x="2189" y="184"/>
                  <a:pt x="2142" y="178"/>
                  <a:pt x="2096" y="170"/>
                </a:cubicBezTo>
                <a:cubicBezTo>
                  <a:pt x="2088" y="159"/>
                  <a:pt x="2084" y="145"/>
                  <a:pt x="2073" y="136"/>
                </a:cubicBezTo>
                <a:cubicBezTo>
                  <a:pt x="2038" y="108"/>
                  <a:pt x="1911" y="94"/>
                  <a:pt x="1878" y="90"/>
                </a:cubicBezTo>
                <a:cubicBezTo>
                  <a:pt x="1764" y="51"/>
                  <a:pt x="1635" y="112"/>
                  <a:pt x="1532" y="44"/>
                </a:cubicBezTo>
                <a:cubicBezTo>
                  <a:pt x="1501" y="48"/>
                  <a:pt x="1470" y="64"/>
                  <a:pt x="1440" y="55"/>
                </a:cubicBezTo>
                <a:cubicBezTo>
                  <a:pt x="1424" y="50"/>
                  <a:pt x="1433" y="14"/>
                  <a:pt x="1417" y="9"/>
                </a:cubicBezTo>
                <a:cubicBezTo>
                  <a:pt x="1387" y="0"/>
                  <a:pt x="1356" y="16"/>
                  <a:pt x="1325" y="20"/>
                </a:cubicBezTo>
                <a:cubicBezTo>
                  <a:pt x="1148" y="43"/>
                  <a:pt x="1345" y="26"/>
                  <a:pt x="1048" y="44"/>
                </a:cubicBezTo>
                <a:cubicBezTo>
                  <a:pt x="1044" y="55"/>
                  <a:pt x="1040" y="67"/>
                  <a:pt x="1037" y="78"/>
                </a:cubicBezTo>
                <a:cubicBezTo>
                  <a:pt x="1033" y="93"/>
                  <a:pt x="1038" y="114"/>
                  <a:pt x="1025" y="124"/>
                </a:cubicBezTo>
                <a:cubicBezTo>
                  <a:pt x="1016" y="131"/>
                  <a:pt x="1002" y="117"/>
                  <a:pt x="991" y="113"/>
                </a:cubicBezTo>
                <a:cubicBezTo>
                  <a:pt x="919" y="127"/>
                  <a:pt x="867" y="159"/>
                  <a:pt x="795" y="170"/>
                </a:cubicBezTo>
                <a:cubicBezTo>
                  <a:pt x="772" y="178"/>
                  <a:pt x="749" y="185"/>
                  <a:pt x="726" y="193"/>
                </a:cubicBezTo>
                <a:cubicBezTo>
                  <a:pt x="714" y="197"/>
                  <a:pt x="691" y="205"/>
                  <a:pt x="691" y="205"/>
                </a:cubicBezTo>
                <a:cubicBezTo>
                  <a:pt x="679" y="201"/>
                  <a:pt x="662" y="204"/>
                  <a:pt x="656" y="193"/>
                </a:cubicBezTo>
                <a:cubicBezTo>
                  <a:pt x="639" y="159"/>
                  <a:pt x="691" y="151"/>
                  <a:pt x="703" y="147"/>
                </a:cubicBezTo>
                <a:cubicBezTo>
                  <a:pt x="613" y="111"/>
                  <a:pt x="574" y="114"/>
                  <a:pt x="472" y="124"/>
                </a:cubicBezTo>
                <a:cubicBezTo>
                  <a:pt x="471" y="127"/>
                  <a:pt x="452" y="190"/>
                  <a:pt x="449" y="193"/>
                </a:cubicBezTo>
                <a:cubicBezTo>
                  <a:pt x="446" y="196"/>
                  <a:pt x="383" y="215"/>
                  <a:pt x="380" y="216"/>
                </a:cubicBezTo>
                <a:cubicBezTo>
                  <a:pt x="372" y="239"/>
                  <a:pt x="349" y="262"/>
                  <a:pt x="357" y="285"/>
                </a:cubicBezTo>
                <a:cubicBezTo>
                  <a:pt x="365" y="308"/>
                  <a:pt x="380" y="355"/>
                  <a:pt x="380" y="355"/>
                </a:cubicBezTo>
                <a:cubicBezTo>
                  <a:pt x="376" y="370"/>
                  <a:pt x="383" y="396"/>
                  <a:pt x="368" y="401"/>
                </a:cubicBezTo>
                <a:cubicBezTo>
                  <a:pt x="355" y="405"/>
                  <a:pt x="359" y="366"/>
                  <a:pt x="345" y="366"/>
                </a:cubicBezTo>
                <a:cubicBezTo>
                  <a:pt x="331" y="366"/>
                  <a:pt x="330" y="389"/>
                  <a:pt x="322" y="401"/>
                </a:cubicBezTo>
                <a:cubicBezTo>
                  <a:pt x="311" y="397"/>
                  <a:pt x="299" y="394"/>
                  <a:pt x="288" y="389"/>
                </a:cubicBezTo>
                <a:cubicBezTo>
                  <a:pt x="276" y="383"/>
                  <a:pt x="267" y="366"/>
                  <a:pt x="253" y="366"/>
                </a:cubicBezTo>
                <a:cubicBezTo>
                  <a:pt x="239" y="366"/>
                  <a:pt x="230" y="381"/>
                  <a:pt x="219" y="389"/>
                </a:cubicBezTo>
                <a:cubicBezTo>
                  <a:pt x="232" y="485"/>
                  <a:pt x="239" y="464"/>
                  <a:pt x="265" y="539"/>
                </a:cubicBezTo>
                <a:cubicBezTo>
                  <a:pt x="261" y="550"/>
                  <a:pt x="261" y="565"/>
                  <a:pt x="253" y="573"/>
                </a:cubicBezTo>
                <a:cubicBezTo>
                  <a:pt x="245" y="581"/>
                  <a:pt x="230" y="580"/>
                  <a:pt x="219" y="585"/>
                </a:cubicBezTo>
                <a:cubicBezTo>
                  <a:pt x="130" y="630"/>
                  <a:pt x="235" y="590"/>
                  <a:pt x="150" y="620"/>
                </a:cubicBezTo>
                <a:cubicBezTo>
                  <a:pt x="119" y="709"/>
                  <a:pt x="155" y="690"/>
                  <a:pt x="242" y="700"/>
                </a:cubicBezTo>
                <a:cubicBezTo>
                  <a:pt x="273" y="696"/>
                  <a:pt x="314" y="712"/>
                  <a:pt x="334" y="689"/>
                </a:cubicBezTo>
                <a:cubicBezTo>
                  <a:pt x="352" y="668"/>
                  <a:pt x="322" y="635"/>
                  <a:pt x="322" y="608"/>
                </a:cubicBezTo>
                <a:cubicBezTo>
                  <a:pt x="322" y="596"/>
                  <a:pt x="334" y="573"/>
                  <a:pt x="334" y="573"/>
                </a:cubicBezTo>
              </a:path>
            </a:pathLst>
          </a:custGeom>
          <a:solidFill>
            <a:srgbClr val="FFCC00">
              <a:alpha val="100000"/>
            </a:srgbClr>
          </a:solidFill>
          <a:ln w="57150" cap="flat" cmpd="sng">
            <a:solidFill>
              <a:srgbClr val="FFCC0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3" name="未知"/>
          <p:cNvSpPr/>
          <p:nvPr/>
        </p:nvSpPr>
        <p:spPr>
          <a:xfrm>
            <a:off x="8866188" y="3138488"/>
            <a:ext cx="563562" cy="430212"/>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55" h="271">
                <a:moveTo>
                  <a:pt x="29" y="9"/>
                </a:moveTo>
                <a:cubicBezTo>
                  <a:pt x="53" y="102"/>
                  <a:pt x="27" y="82"/>
                  <a:pt x="133" y="113"/>
                </a:cubicBezTo>
                <a:cubicBezTo>
                  <a:pt x="141" y="124"/>
                  <a:pt x="151" y="134"/>
                  <a:pt x="156" y="147"/>
                </a:cubicBezTo>
                <a:cubicBezTo>
                  <a:pt x="163" y="165"/>
                  <a:pt x="149" y="197"/>
                  <a:pt x="167" y="205"/>
                </a:cubicBezTo>
                <a:cubicBezTo>
                  <a:pt x="189" y="215"/>
                  <a:pt x="236" y="182"/>
                  <a:pt x="236" y="182"/>
                </a:cubicBezTo>
                <a:cubicBezTo>
                  <a:pt x="248" y="193"/>
                  <a:pt x="257" y="207"/>
                  <a:pt x="271" y="216"/>
                </a:cubicBezTo>
                <a:cubicBezTo>
                  <a:pt x="355" y="271"/>
                  <a:pt x="266" y="133"/>
                  <a:pt x="259" y="113"/>
                </a:cubicBezTo>
                <a:cubicBezTo>
                  <a:pt x="189" y="160"/>
                  <a:pt x="253" y="133"/>
                  <a:pt x="213" y="101"/>
                </a:cubicBezTo>
                <a:cubicBezTo>
                  <a:pt x="201" y="91"/>
                  <a:pt x="182" y="93"/>
                  <a:pt x="167" y="89"/>
                </a:cubicBezTo>
                <a:cubicBezTo>
                  <a:pt x="133" y="66"/>
                  <a:pt x="103" y="57"/>
                  <a:pt x="64" y="43"/>
                </a:cubicBezTo>
                <a:cubicBezTo>
                  <a:pt x="60" y="32"/>
                  <a:pt x="63" y="14"/>
                  <a:pt x="52" y="9"/>
                </a:cubicBezTo>
                <a:cubicBezTo>
                  <a:pt x="34" y="0"/>
                  <a:pt x="0" y="38"/>
                  <a:pt x="29" y="9"/>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4" name="未知"/>
          <p:cNvSpPr/>
          <p:nvPr/>
        </p:nvSpPr>
        <p:spPr>
          <a:xfrm>
            <a:off x="8362951" y="2987675"/>
            <a:ext cx="271463" cy="306388"/>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0"/>
              </a:cxn>
            </a:cxnLst>
            <a:rect l="0" t="0" r="0" b="0"/>
            <a:pathLst>
              <a:path w="171" h="193">
                <a:moveTo>
                  <a:pt x="93" y="0"/>
                </a:moveTo>
                <a:cubicBezTo>
                  <a:pt x="70" y="23"/>
                  <a:pt x="47" y="46"/>
                  <a:pt x="24" y="69"/>
                </a:cubicBezTo>
                <a:cubicBezTo>
                  <a:pt x="16" y="77"/>
                  <a:pt x="0" y="92"/>
                  <a:pt x="0" y="92"/>
                </a:cubicBezTo>
                <a:cubicBezTo>
                  <a:pt x="66" y="158"/>
                  <a:pt x="49" y="124"/>
                  <a:pt x="70" y="184"/>
                </a:cubicBezTo>
                <a:cubicBezTo>
                  <a:pt x="143" y="160"/>
                  <a:pt x="72" y="193"/>
                  <a:pt x="116" y="138"/>
                </a:cubicBezTo>
                <a:cubicBezTo>
                  <a:pt x="125" y="127"/>
                  <a:pt x="139" y="123"/>
                  <a:pt x="150" y="115"/>
                </a:cubicBezTo>
                <a:cubicBezTo>
                  <a:pt x="171" y="56"/>
                  <a:pt x="163" y="0"/>
                  <a:pt x="93" y="0"/>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5" name="未知"/>
          <p:cNvSpPr/>
          <p:nvPr/>
        </p:nvSpPr>
        <p:spPr>
          <a:xfrm>
            <a:off x="8747126" y="1739901"/>
            <a:ext cx="225425" cy="4429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2" h="279">
                <a:moveTo>
                  <a:pt x="46" y="72"/>
                </a:moveTo>
                <a:cubicBezTo>
                  <a:pt x="58" y="60"/>
                  <a:pt x="96" y="9"/>
                  <a:pt x="104" y="83"/>
                </a:cubicBezTo>
                <a:cubicBezTo>
                  <a:pt x="110" y="140"/>
                  <a:pt x="97" y="198"/>
                  <a:pt x="93" y="256"/>
                </a:cubicBezTo>
                <a:cubicBezTo>
                  <a:pt x="77" y="252"/>
                  <a:pt x="61" y="241"/>
                  <a:pt x="46" y="245"/>
                </a:cubicBezTo>
                <a:cubicBezTo>
                  <a:pt x="31" y="249"/>
                  <a:pt x="28" y="279"/>
                  <a:pt x="12" y="279"/>
                </a:cubicBezTo>
                <a:cubicBezTo>
                  <a:pt x="0" y="279"/>
                  <a:pt x="15" y="253"/>
                  <a:pt x="23" y="245"/>
                </a:cubicBezTo>
                <a:cubicBezTo>
                  <a:pt x="32" y="236"/>
                  <a:pt x="46" y="237"/>
                  <a:pt x="58" y="233"/>
                </a:cubicBezTo>
                <a:cubicBezTo>
                  <a:pt x="62" y="222"/>
                  <a:pt x="65" y="210"/>
                  <a:pt x="70" y="199"/>
                </a:cubicBezTo>
                <a:cubicBezTo>
                  <a:pt x="76" y="187"/>
                  <a:pt x="91" y="178"/>
                  <a:pt x="93" y="164"/>
                </a:cubicBezTo>
                <a:cubicBezTo>
                  <a:pt x="97" y="134"/>
                  <a:pt x="72" y="105"/>
                  <a:pt x="58" y="83"/>
                </a:cubicBezTo>
                <a:cubicBezTo>
                  <a:pt x="61" y="73"/>
                  <a:pt x="75" y="0"/>
                  <a:pt x="104" y="72"/>
                </a:cubicBezTo>
                <a:cubicBezTo>
                  <a:pt x="142" y="167"/>
                  <a:pt x="62" y="72"/>
                  <a:pt x="104" y="118"/>
                </a:cubicBezTo>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6" name="未知"/>
          <p:cNvSpPr/>
          <p:nvPr/>
        </p:nvSpPr>
        <p:spPr>
          <a:xfrm>
            <a:off x="4192588" y="920750"/>
            <a:ext cx="666750" cy="5080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0" t="0" r="0" b="0"/>
            <a:pathLst>
              <a:path w="420" h="320">
                <a:moveTo>
                  <a:pt x="300" y="104"/>
                </a:moveTo>
                <a:cubicBezTo>
                  <a:pt x="312" y="108"/>
                  <a:pt x="324" y="110"/>
                  <a:pt x="335" y="116"/>
                </a:cubicBezTo>
                <a:cubicBezTo>
                  <a:pt x="359" y="129"/>
                  <a:pt x="404" y="162"/>
                  <a:pt x="404" y="162"/>
                </a:cubicBezTo>
                <a:cubicBezTo>
                  <a:pt x="408" y="173"/>
                  <a:pt x="420" y="185"/>
                  <a:pt x="416" y="196"/>
                </a:cubicBezTo>
                <a:cubicBezTo>
                  <a:pt x="411" y="209"/>
                  <a:pt x="392" y="228"/>
                  <a:pt x="381" y="219"/>
                </a:cubicBezTo>
                <a:cubicBezTo>
                  <a:pt x="362" y="204"/>
                  <a:pt x="366" y="173"/>
                  <a:pt x="358" y="150"/>
                </a:cubicBezTo>
                <a:cubicBezTo>
                  <a:pt x="354" y="137"/>
                  <a:pt x="335" y="135"/>
                  <a:pt x="323" y="127"/>
                </a:cubicBezTo>
                <a:cubicBezTo>
                  <a:pt x="300" y="131"/>
                  <a:pt x="277" y="139"/>
                  <a:pt x="254" y="139"/>
                </a:cubicBezTo>
                <a:cubicBezTo>
                  <a:pt x="242" y="139"/>
                  <a:pt x="220" y="139"/>
                  <a:pt x="220" y="127"/>
                </a:cubicBezTo>
                <a:cubicBezTo>
                  <a:pt x="220" y="113"/>
                  <a:pt x="243" y="112"/>
                  <a:pt x="254" y="104"/>
                </a:cubicBezTo>
                <a:cubicBezTo>
                  <a:pt x="306" y="122"/>
                  <a:pt x="310" y="144"/>
                  <a:pt x="323" y="196"/>
                </a:cubicBezTo>
                <a:cubicBezTo>
                  <a:pt x="319" y="211"/>
                  <a:pt x="305" y="228"/>
                  <a:pt x="312" y="242"/>
                </a:cubicBezTo>
                <a:cubicBezTo>
                  <a:pt x="351" y="320"/>
                  <a:pt x="364" y="247"/>
                  <a:pt x="370" y="231"/>
                </a:cubicBezTo>
                <a:cubicBezTo>
                  <a:pt x="347" y="163"/>
                  <a:pt x="376" y="225"/>
                  <a:pt x="323" y="173"/>
                </a:cubicBezTo>
                <a:cubicBezTo>
                  <a:pt x="243" y="94"/>
                  <a:pt x="361" y="180"/>
                  <a:pt x="266" y="116"/>
                </a:cubicBezTo>
                <a:cubicBezTo>
                  <a:pt x="260" y="120"/>
                  <a:pt x="211" y="157"/>
                  <a:pt x="197" y="150"/>
                </a:cubicBezTo>
                <a:cubicBezTo>
                  <a:pt x="191" y="147"/>
                  <a:pt x="178" y="86"/>
                  <a:pt x="174" y="70"/>
                </a:cubicBezTo>
                <a:cubicBezTo>
                  <a:pt x="151" y="74"/>
                  <a:pt x="122" y="65"/>
                  <a:pt x="105" y="81"/>
                </a:cubicBezTo>
                <a:cubicBezTo>
                  <a:pt x="94" y="92"/>
                  <a:pt x="102" y="120"/>
                  <a:pt x="116" y="127"/>
                </a:cubicBezTo>
                <a:cubicBezTo>
                  <a:pt x="127" y="133"/>
                  <a:pt x="124" y="104"/>
                  <a:pt x="128" y="93"/>
                </a:cubicBezTo>
                <a:cubicBezTo>
                  <a:pt x="96" y="72"/>
                  <a:pt x="52" y="46"/>
                  <a:pt x="12" y="46"/>
                </a:cubicBezTo>
                <a:cubicBezTo>
                  <a:pt x="0" y="46"/>
                  <a:pt x="35" y="56"/>
                  <a:pt x="47" y="58"/>
                </a:cubicBezTo>
                <a:cubicBezTo>
                  <a:pt x="74" y="64"/>
                  <a:pt x="101" y="66"/>
                  <a:pt x="128" y="70"/>
                </a:cubicBezTo>
                <a:cubicBezTo>
                  <a:pt x="162" y="66"/>
                  <a:pt x="196" y="58"/>
                  <a:pt x="231" y="58"/>
                </a:cubicBezTo>
                <a:cubicBezTo>
                  <a:pt x="243" y="58"/>
                  <a:pt x="257" y="79"/>
                  <a:pt x="266" y="70"/>
                </a:cubicBezTo>
                <a:cubicBezTo>
                  <a:pt x="283" y="53"/>
                  <a:pt x="289" y="0"/>
                  <a:pt x="289" y="0"/>
                </a:cubicBezTo>
                <a:cubicBezTo>
                  <a:pt x="304" y="4"/>
                  <a:pt x="323" y="2"/>
                  <a:pt x="335" y="12"/>
                </a:cubicBezTo>
                <a:cubicBezTo>
                  <a:pt x="344" y="19"/>
                  <a:pt x="356" y="39"/>
                  <a:pt x="347" y="46"/>
                </a:cubicBezTo>
                <a:cubicBezTo>
                  <a:pt x="328" y="61"/>
                  <a:pt x="292" y="40"/>
                  <a:pt x="277" y="58"/>
                </a:cubicBezTo>
                <a:cubicBezTo>
                  <a:pt x="266" y="71"/>
                  <a:pt x="292" y="89"/>
                  <a:pt x="300" y="104"/>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7" name="未知"/>
          <p:cNvSpPr/>
          <p:nvPr/>
        </p:nvSpPr>
        <p:spPr>
          <a:xfrm>
            <a:off x="2695575" y="1089026"/>
            <a:ext cx="2247900" cy="36734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16" h="2314">
                <a:moveTo>
                  <a:pt x="944" y="1122"/>
                </a:moveTo>
                <a:cubicBezTo>
                  <a:pt x="971" y="1126"/>
                  <a:pt x="999" y="1124"/>
                  <a:pt x="1024" y="1134"/>
                </a:cubicBezTo>
                <a:cubicBezTo>
                  <a:pt x="1039" y="1140"/>
                  <a:pt x="1045" y="1159"/>
                  <a:pt x="1059" y="1168"/>
                </a:cubicBezTo>
                <a:cubicBezTo>
                  <a:pt x="1069" y="1175"/>
                  <a:pt x="1082" y="1176"/>
                  <a:pt x="1093" y="1180"/>
                </a:cubicBezTo>
                <a:cubicBezTo>
                  <a:pt x="1102" y="1194"/>
                  <a:pt x="1155" y="1276"/>
                  <a:pt x="1174" y="1295"/>
                </a:cubicBezTo>
                <a:cubicBezTo>
                  <a:pt x="1221" y="1342"/>
                  <a:pt x="1211" y="1315"/>
                  <a:pt x="1255" y="1352"/>
                </a:cubicBezTo>
                <a:cubicBezTo>
                  <a:pt x="1313" y="1401"/>
                  <a:pt x="1262" y="1379"/>
                  <a:pt x="1324" y="1398"/>
                </a:cubicBezTo>
                <a:cubicBezTo>
                  <a:pt x="1353" y="1428"/>
                  <a:pt x="1386" y="1450"/>
                  <a:pt x="1416" y="1479"/>
                </a:cubicBezTo>
                <a:cubicBezTo>
                  <a:pt x="1404" y="1535"/>
                  <a:pt x="1394" y="1558"/>
                  <a:pt x="1370" y="1606"/>
                </a:cubicBezTo>
                <a:cubicBezTo>
                  <a:pt x="1365" y="1617"/>
                  <a:pt x="1365" y="1630"/>
                  <a:pt x="1358" y="1640"/>
                </a:cubicBezTo>
                <a:cubicBezTo>
                  <a:pt x="1349" y="1654"/>
                  <a:pt x="1334" y="1662"/>
                  <a:pt x="1324" y="1675"/>
                </a:cubicBezTo>
                <a:cubicBezTo>
                  <a:pt x="1315" y="1686"/>
                  <a:pt x="1309" y="1698"/>
                  <a:pt x="1301" y="1710"/>
                </a:cubicBezTo>
                <a:cubicBezTo>
                  <a:pt x="1299" y="1716"/>
                  <a:pt x="1284" y="1779"/>
                  <a:pt x="1278" y="1790"/>
                </a:cubicBezTo>
                <a:cubicBezTo>
                  <a:pt x="1258" y="1826"/>
                  <a:pt x="1223" y="1855"/>
                  <a:pt x="1209" y="1894"/>
                </a:cubicBezTo>
                <a:cubicBezTo>
                  <a:pt x="1187" y="1956"/>
                  <a:pt x="1183" y="2032"/>
                  <a:pt x="1151" y="2090"/>
                </a:cubicBezTo>
                <a:cubicBezTo>
                  <a:pt x="1081" y="2217"/>
                  <a:pt x="1122" y="2112"/>
                  <a:pt x="1093" y="2193"/>
                </a:cubicBezTo>
                <a:cubicBezTo>
                  <a:pt x="1097" y="2228"/>
                  <a:pt x="1112" y="2263"/>
                  <a:pt x="1105" y="2297"/>
                </a:cubicBezTo>
                <a:cubicBezTo>
                  <a:pt x="1102" y="2314"/>
                  <a:pt x="1088" y="2267"/>
                  <a:pt x="1082" y="2251"/>
                </a:cubicBezTo>
                <a:cubicBezTo>
                  <a:pt x="1062" y="2202"/>
                  <a:pt x="1050" y="2147"/>
                  <a:pt x="1024" y="2101"/>
                </a:cubicBezTo>
                <a:cubicBezTo>
                  <a:pt x="1011" y="2077"/>
                  <a:pt x="978" y="2032"/>
                  <a:pt x="978" y="2032"/>
                </a:cubicBezTo>
                <a:cubicBezTo>
                  <a:pt x="954" y="1930"/>
                  <a:pt x="992" y="1846"/>
                  <a:pt x="967" y="1733"/>
                </a:cubicBezTo>
                <a:cubicBezTo>
                  <a:pt x="957" y="1687"/>
                  <a:pt x="877" y="1608"/>
                  <a:pt x="840" y="1583"/>
                </a:cubicBezTo>
                <a:cubicBezTo>
                  <a:pt x="799" y="1521"/>
                  <a:pt x="793" y="1460"/>
                  <a:pt x="782" y="1387"/>
                </a:cubicBezTo>
                <a:cubicBezTo>
                  <a:pt x="787" y="1337"/>
                  <a:pt x="807" y="1224"/>
                  <a:pt x="782" y="1168"/>
                </a:cubicBezTo>
                <a:cubicBezTo>
                  <a:pt x="777" y="1157"/>
                  <a:pt x="759" y="1161"/>
                  <a:pt x="748" y="1157"/>
                </a:cubicBezTo>
                <a:cubicBezTo>
                  <a:pt x="736" y="1165"/>
                  <a:pt x="727" y="1180"/>
                  <a:pt x="713" y="1180"/>
                </a:cubicBezTo>
                <a:cubicBezTo>
                  <a:pt x="697" y="1180"/>
                  <a:pt x="618" y="1085"/>
                  <a:pt x="609" y="1076"/>
                </a:cubicBezTo>
                <a:cubicBezTo>
                  <a:pt x="591" y="1018"/>
                  <a:pt x="566" y="1031"/>
                  <a:pt x="506" y="1018"/>
                </a:cubicBezTo>
                <a:cubicBezTo>
                  <a:pt x="445" y="978"/>
                  <a:pt x="436" y="913"/>
                  <a:pt x="414" y="846"/>
                </a:cubicBezTo>
                <a:cubicBezTo>
                  <a:pt x="406" y="820"/>
                  <a:pt x="356" y="788"/>
                  <a:pt x="356" y="788"/>
                </a:cubicBezTo>
                <a:cubicBezTo>
                  <a:pt x="324" y="920"/>
                  <a:pt x="360" y="726"/>
                  <a:pt x="368" y="696"/>
                </a:cubicBezTo>
                <a:cubicBezTo>
                  <a:pt x="359" y="646"/>
                  <a:pt x="350" y="605"/>
                  <a:pt x="333" y="558"/>
                </a:cubicBezTo>
                <a:cubicBezTo>
                  <a:pt x="337" y="516"/>
                  <a:pt x="336" y="473"/>
                  <a:pt x="345" y="431"/>
                </a:cubicBezTo>
                <a:cubicBezTo>
                  <a:pt x="348" y="417"/>
                  <a:pt x="362" y="409"/>
                  <a:pt x="368" y="396"/>
                </a:cubicBezTo>
                <a:cubicBezTo>
                  <a:pt x="378" y="374"/>
                  <a:pt x="391" y="327"/>
                  <a:pt x="391" y="327"/>
                </a:cubicBezTo>
                <a:cubicBezTo>
                  <a:pt x="369" y="159"/>
                  <a:pt x="398" y="198"/>
                  <a:pt x="183" y="212"/>
                </a:cubicBezTo>
                <a:cubicBezTo>
                  <a:pt x="112" y="194"/>
                  <a:pt x="0" y="199"/>
                  <a:pt x="172" y="177"/>
                </a:cubicBezTo>
                <a:cubicBezTo>
                  <a:pt x="195" y="169"/>
                  <a:pt x="218" y="162"/>
                  <a:pt x="241" y="154"/>
                </a:cubicBezTo>
                <a:cubicBezTo>
                  <a:pt x="254" y="150"/>
                  <a:pt x="254" y="129"/>
                  <a:pt x="264" y="120"/>
                </a:cubicBezTo>
                <a:cubicBezTo>
                  <a:pt x="313" y="78"/>
                  <a:pt x="320" y="78"/>
                  <a:pt x="368" y="62"/>
                </a:cubicBezTo>
                <a:cubicBezTo>
                  <a:pt x="420" y="80"/>
                  <a:pt x="461" y="89"/>
                  <a:pt x="517" y="97"/>
                </a:cubicBezTo>
                <a:cubicBezTo>
                  <a:pt x="560" y="82"/>
                  <a:pt x="588" y="62"/>
                  <a:pt x="633" y="51"/>
                </a:cubicBezTo>
                <a:cubicBezTo>
                  <a:pt x="656" y="59"/>
                  <a:pt x="679" y="66"/>
                  <a:pt x="702" y="74"/>
                </a:cubicBezTo>
                <a:cubicBezTo>
                  <a:pt x="713" y="78"/>
                  <a:pt x="736" y="85"/>
                  <a:pt x="736" y="85"/>
                </a:cubicBezTo>
                <a:cubicBezTo>
                  <a:pt x="732" y="66"/>
                  <a:pt x="711" y="42"/>
                  <a:pt x="725" y="28"/>
                </a:cubicBezTo>
                <a:cubicBezTo>
                  <a:pt x="753" y="0"/>
                  <a:pt x="843" y="23"/>
                  <a:pt x="874" y="28"/>
                </a:cubicBezTo>
                <a:cubicBezTo>
                  <a:pt x="973" y="93"/>
                  <a:pt x="865" y="6"/>
                  <a:pt x="886" y="85"/>
                </a:cubicBezTo>
                <a:cubicBezTo>
                  <a:pt x="889" y="97"/>
                  <a:pt x="909" y="95"/>
                  <a:pt x="921" y="97"/>
                </a:cubicBezTo>
                <a:cubicBezTo>
                  <a:pt x="947" y="102"/>
                  <a:pt x="974" y="104"/>
                  <a:pt x="1001" y="108"/>
                </a:cubicBezTo>
                <a:cubicBezTo>
                  <a:pt x="1115" y="146"/>
                  <a:pt x="1074" y="119"/>
                  <a:pt x="978" y="154"/>
                </a:cubicBezTo>
                <a:cubicBezTo>
                  <a:pt x="965" y="159"/>
                  <a:pt x="955" y="169"/>
                  <a:pt x="944" y="177"/>
                </a:cubicBezTo>
                <a:cubicBezTo>
                  <a:pt x="931" y="215"/>
                  <a:pt x="910" y="243"/>
                  <a:pt x="897" y="281"/>
                </a:cubicBezTo>
                <a:cubicBezTo>
                  <a:pt x="905" y="293"/>
                  <a:pt x="909" y="308"/>
                  <a:pt x="921" y="316"/>
                </a:cubicBezTo>
                <a:cubicBezTo>
                  <a:pt x="988" y="360"/>
                  <a:pt x="955" y="288"/>
                  <a:pt x="978" y="362"/>
                </a:cubicBezTo>
                <a:cubicBezTo>
                  <a:pt x="993" y="358"/>
                  <a:pt x="1018" y="365"/>
                  <a:pt x="1024" y="350"/>
                </a:cubicBezTo>
                <a:cubicBezTo>
                  <a:pt x="1033" y="327"/>
                  <a:pt x="995" y="264"/>
                  <a:pt x="1024" y="235"/>
                </a:cubicBezTo>
                <a:cubicBezTo>
                  <a:pt x="1062" y="196"/>
                  <a:pt x="1085" y="192"/>
                  <a:pt x="1128" y="177"/>
                </a:cubicBezTo>
                <a:cubicBezTo>
                  <a:pt x="1159" y="219"/>
                  <a:pt x="1177" y="253"/>
                  <a:pt x="1220" y="281"/>
                </a:cubicBezTo>
                <a:cubicBezTo>
                  <a:pt x="1252" y="330"/>
                  <a:pt x="1285" y="368"/>
                  <a:pt x="1255" y="442"/>
                </a:cubicBezTo>
                <a:cubicBezTo>
                  <a:pt x="1248" y="460"/>
                  <a:pt x="1216" y="435"/>
                  <a:pt x="1197" y="431"/>
                </a:cubicBezTo>
                <a:cubicBezTo>
                  <a:pt x="1185" y="423"/>
                  <a:pt x="1176" y="405"/>
                  <a:pt x="1162" y="408"/>
                </a:cubicBezTo>
                <a:cubicBezTo>
                  <a:pt x="1120" y="416"/>
                  <a:pt x="1146" y="462"/>
                  <a:pt x="1151" y="477"/>
                </a:cubicBezTo>
                <a:cubicBezTo>
                  <a:pt x="1122" y="498"/>
                  <a:pt x="1102" y="530"/>
                  <a:pt x="1070" y="546"/>
                </a:cubicBezTo>
                <a:cubicBezTo>
                  <a:pt x="1042" y="560"/>
                  <a:pt x="1008" y="560"/>
                  <a:pt x="978" y="569"/>
                </a:cubicBezTo>
                <a:cubicBezTo>
                  <a:pt x="967" y="577"/>
                  <a:pt x="953" y="581"/>
                  <a:pt x="944" y="592"/>
                </a:cubicBezTo>
                <a:cubicBezTo>
                  <a:pt x="911" y="633"/>
                  <a:pt x="932" y="705"/>
                  <a:pt x="886" y="742"/>
                </a:cubicBezTo>
                <a:cubicBezTo>
                  <a:pt x="861" y="762"/>
                  <a:pt x="825" y="758"/>
                  <a:pt x="794" y="765"/>
                </a:cubicBezTo>
                <a:cubicBezTo>
                  <a:pt x="798" y="776"/>
                  <a:pt x="805" y="787"/>
                  <a:pt x="805" y="799"/>
                </a:cubicBezTo>
                <a:cubicBezTo>
                  <a:pt x="805" y="874"/>
                  <a:pt x="739" y="805"/>
                  <a:pt x="713" y="788"/>
                </a:cubicBezTo>
                <a:cubicBezTo>
                  <a:pt x="686" y="792"/>
                  <a:pt x="656" y="785"/>
                  <a:pt x="633" y="799"/>
                </a:cubicBezTo>
                <a:cubicBezTo>
                  <a:pt x="609" y="814"/>
                  <a:pt x="609" y="853"/>
                  <a:pt x="586" y="869"/>
                </a:cubicBezTo>
                <a:cubicBezTo>
                  <a:pt x="575" y="877"/>
                  <a:pt x="563" y="884"/>
                  <a:pt x="552" y="892"/>
                </a:cubicBezTo>
                <a:cubicBezTo>
                  <a:pt x="556" y="911"/>
                  <a:pt x="546" y="940"/>
                  <a:pt x="563" y="949"/>
                </a:cubicBezTo>
                <a:cubicBezTo>
                  <a:pt x="655" y="995"/>
                  <a:pt x="671" y="974"/>
                  <a:pt x="725" y="938"/>
                </a:cubicBezTo>
                <a:cubicBezTo>
                  <a:pt x="717" y="953"/>
                  <a:pt x="713" y="971"/>
                  <a:pt x="702" y="984"/>
                </a:cubicBezTo>
                <a:cubicBezTo>
                  <a:pt x="693" y="995"/>
                  <a:pt x="670" y="993"/>
                  <a:pt x="667" y="1007"/>
                </a:cubicBezTo>
                <a:cubicBezTo>
                  <a:pt x="660" y="1039"/>
                  <a:pt x="710" y="1048"/>
                  <a:pt x="725" y="1053"/>
                </a:cubicBezTo>
                <a:cubicBezTo>
                  <a:pt x="748" y="1088"/>
                  <a:pt x="759" y="1122"/>
                  <a:pt x="782" y="1157"/>
                </a:cubicBezTo>
                <a:cubicBezTo>
                  <a:pt x="805" y="1149"/>
                  <a:pt x="828" y="1142"/>
                  <a:pt x="851" y="1134"/>
                </a:cubicBezTo>
                <a:cubicBezTo>
                  <a:pt x="863" y="1130"/>
                  <a:pt x="886" y="1122"/>
                  <a:pt x="886" y="1122"/>
                </a:cubicBezTo>
                <a:cubicBezTo>
                  <a:pt x="948" y="1135"/>
                  <a:pt x="944" y="1154"/>
                  <a:pt x="944" y="1122"/>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8" name="未知"/>
          <p:cNvSpPr/>
          <p:nvPr/>
        </p:nvSpPr>
        <p:spPr>
          <a:xfrm>
            <a:off x="4086225" y="2457450"/>
            <a:ext cx="463550" cy="255588"/>
          </a:xfrm>
          <a:custGeom>
            <a:avLst/>
            <a:gdLst/>
            <a:ahLst/>
            <a:cxnLst>
              <a:cxn ang="0">
                <a:pos x="2147483647" y="2147483647"/>
              </a:cxn>
              <a:cxn ang="0">
                <a:pos x="2147483647" y="2147483647"/>
              </a:cxn>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92" h="161">
                <a:moveTo>
                  <a:pt x="23" y="23"/>
                </a:moveTo>
                <a:cubicBezTo>
                  <a:pt x="35" y="27"/>
                  <a:pt x="48" y="27"/>
                  <a:pt x="58" y="35"/>
                </a:cubicBezTo>
                <a:cubicBezTo>
                  <a:pt x="69" y="44"/>
                  <a:pt x="75" y="81"/>
                  <a:pt x="81" y="69"/>
                </a:cubicBezTo>
                <a:cubicBezTo>
                  <a:pt x="107" y="15"/>
                  <a:pt x="62" y="10"/>
                  <a:pt x="35" y="0"/>
                </a:cubicBezTo>
                <a:cubicBezTo>
                  <a:pt x="23" y="4"/>
                  <a:pt x="0" y="0"/>
                  <a:pt x="0" y="12"/>
                </a:cubicBezTo>
                <a:cubicBezTo>
                  <a:pt x="0" y="22"/>
                  <a:pt x="80" y="81"/>
                  <a:pt x="81" y="81"/>
                </a:cubicBezTo>
                <a:cubicBezTo>
                  <a:pt x="110" y="91"/>
                  <a:pt x="142" y="88"/>
                  <a:pt x="173" y="92"/>
                </a:cubicBezTo>
                <a:cubicBezTo>
                  <a:pt x="158" y="96"/>
                  <a:pt x="138" y="115"/>
                  <a:pt x="127" y="104"/>
                </a:cubicBezTo>
                <a:cubicBezTo>
                  <a:pt x="117" y="94"/>
                  <a:pt x="148" y="83"/>
                  <a:pt x="162" y="81"/>
                </a:cubicBezTo>
                <a:cubicBezTo>
                  <a:pt x="178" y="79"/>
                  <a:pt x="193" y="88"/>
                  <a:pt x="208" y="92"/>
                </a:cubicBezTo>
                <a:cubicBezTo>
                  <a:pt x="219" y="104"/>
                  <a:pt x="232" y="114"/>
                  <a:pt x="242" y="127"/>
                </a:cubicBezTo>
                <a:cubicBezTo>
                  <a:pt x="251" y="138"/>
                  <a:pt x="251" y="161"/>
                  <a:pt x="265" y="161"/>
                </a:cubicBezTo>
                <a:cubicBezTo>
                  <a:pt x="292" y="161"/>
                  <a:pt x="244" y="117"/>
                  <a:pt x="242" y="115"/>
                </a:cubicBezTo>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5" name="未知"/>
          <p:cNvSpPr/>
          <p:nvPr/>
        </p:nvSpPr>
        <p:spPr>
          <a:xfrm>
            <a:off x="4351338" y="2046289"/>
            <a:ext cx="1338262" cy="473075"/>
          </a:xfrm>
          <a:custGeom>
            <a:avLst/>
            <a:gdLst/>
            <a:ahLst/>
            <a:cxnLst>
              <a:cxn ang="0">
                <a:pos x="2147483647" y="0"/>
              </a:cxn>
              <a:cxn ang="0">
                <a:pos x="2147483647" y="2147483647"/>
              </a:cxn>
              <a:cxn ang="0">
                <a:pos x="2147483647" y="2147483647"/>
              </a:cxn>
              <a:cxn ang="0">
                <a:pos x="2147483647" y="2147483647"/>
              </a:cxn>
              <a:cxn ang="0">
                <a:pos x="2147483647" y="2147483647"/>
              </a:cxn>
              <a:cxn ang="0">
                <a:pos x="0" y="2147483647"/>
              </a:cxn>
            </a:cxnLst>
            <a:rect l="0" t="0" r="0" b="0"/>
            <a:pathLst>
              <a:path w="843" h="298">
                <a:moveTo>
                  <a:pt x="843" y="0"/>
                </a:moveTo>
                <a:cubicBezTo>
                  <a:pt x="813" y="114"/>
                  <a:pt x="738" y="114"/>
                  <a:pt x="640" y="128"/>
                </a:cubicBezTo>
                <a:cubicBezTo>
                  <a:pt x="460" y="187"/>
                  <a:pt x="306" y="185"/>
                  <a:pt x="107" y="192"/>
                </a:cubicBezTo>
                <a:cubicBezTo>
                  <a:pt x="96" y="195"/>
                  <a:pt x="83" y="194"/>
                  <a:pt x="75" y="202"/>
                </a:cubicBezTo>
                <a:cubicBezTo>
                  <a:pt x="67" y="210"/>
                  <a:pt x="70" y="224"/>
                  <a:pt x="64" y="234"/>
                </a:cubicBezTo>
                <a:cubicBezTo>
                  <a:pt x="47" y="263"/>
                  <a:pt x="16" y="268"/>
                  <a:pt x="0" y="298"/>
                </a:cubicBezTo>
              </a:path>
            </a:pathLst>
          </a:custGeom>
          <a:noFill/>
          <a:ln w="28575" cap="flat" cmpd="sng">
            <a:solidFill>
              <a:srgbClr val="CC0099">
                <a:alpha val="100000"/>
              </a:srgbClr>
            </a:solidFill>
            <a:prstDash val="solid"/>
            <a:round/>
            <a:headEnd type="none" w="med" len="med"/>
            <a:tailEnd type="triangl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6" name="未知"/>
          <p:cNvSpPr/>
          <p:nvPr/>
        </p:nvSpPr>
        <p:spPr>
          <a:xfrm>
            <a:off x="4437063" y="2090738"/>
            <a:ext cx="1168400" cy="482600"/>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736" h="304">
                <a:moveTo>
                  <a:pt x="0" y="281"/>
                </a:moveTo>
                <a:cubicBezTo>
                  <a:pt x="35" y="277"/>
                  <a:pt x="72" y="279"/>
                  <a:pt x="106" y="270"/>
                </a:cubicBezTo>
                <a:cubicBezTo>
                  <a:pt x="134" y="263"/>
                  <a:pt x="127" y="235"/>
                  <a:pt x="138" y="217"/>
                </a:cubicBezTo>
                <a:cubicBezTo>
                  <a:pt x="204" y="108"/>
                  <a:pt x="111" y="304"/>
                  <a:pt x="181" y="164"/>
                </a:cubicBezTo>
                <a:cubicBezTo>
                  <a:pt x="194" y="138"/>
                  <a:pt x="203" y="92"/>
                  <a:pt x="234" y="78"/>
                </a:cubicBezTo>
                <a:cubicBezTo>
                  <a:pt x="312" y="43"/>
                  <a:pt x="396" y="34"/>
                  <a:pt x="480" y="25"/>
                </a:cubicBezTo>
                <a:cubicBezTo>
                  <a:pt x="576" y="0"/>
                  <a:pt x="618" y="4"/>
                  <a:pt x="736" y="4"/>
                </a:cubicBezTo>
              </a:path>
            </a:pathLst>
          </a:custGeom>
          <a:noFill/>
          <a:ln w="28575" cap="flat" cmpd="sng">
            <a:solidFill>
              <a:srgbClr val="CC0099">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7" name="未知"/>
          <p:cNvSpPr/>
          <p:nvPr/>
        </p:nvSpPr>
        <p:spPr>
          <a:xfrm>
            <a:off x="5351464" y="2011363"/>
            <a:ext cx="1354137" cy="2266950"/>
          </a:xfrm>
          <a:custGeom>
            <a:avLst/>
            <a:gdLst/>
            <a:ahLst/>
            <a:cxnLst>
              <a:cxn ang="0">
                <a:pos x="2147483647" y="0"/>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853" h="1428">
                <a:moveTo>
                  <a:pt x="192" y="0"/>
                </a:moveTo>
                <a:cubicBezTo>
                  <a:pt x="179" y="51"/>
                  <a:pt x="167" y="69"/>
                  <a:pt x="117" y="86"/>
                </a:cubicBezTo>
                <a:cubicBezTo>
                  <a:pt x="97" y="117"/>
                  <a:pt x="73" y="140"/>
                  <a:pt x="53" y="171"/>
                </a:cubicBezTo>
                <a:cubicBezTo>
                  <a:pt x="44" y="224"/>
                  <a:pt x="37" y="279"/>
                  <a:pt x="21" y="331"/>
                </a:cubicBezTo>
                <a:cubicBezTo>
                  <a:pt x="15" y="353"/>
                  <a:pt x="0" y="395"/>
                  <a:pt x="0" y="395"/>
                </a:cubicBezTo>
                <a:cubicBezTo>
                  <a:pt x="3" y="463"/>
                  <a:pt x="4" y="531"/>
                  <a:pt x="10" y="598"/>
                </a:cubicBezTo>
                <a:cubicBezTo>
                  <a:pt x="21" y="723"/>
                  <a:pt x="199" y="696"/>
                  <a:pt x="288" y="726"/>
                </a:cubicBezTo>
                <a:cubicBezTo>
                  <a:pt x="307" y="756"/>
                  <a:pt x="312" y="756"/>
                  <a:pt x="320" y="790"/>
                </a:cubicBezTo>
                <a:cubicBezTo>
                  <a:pt x="324" y="807"/>
                  <a:pt x="318" y="829"/>
                  <a:pt x="330" y="843"/>
                </a:cubicBezTo>
                <a:cubicBezTo>
                  <a:pt x="346" y="861"/>
                  <a:pt x="373" y="864"/>
                  <a:pt x="394" y="875"/>
                </a:cubicBezTo>
                <a:cubicBezTo>
                  <a:pt x="401" y="900"/>
                  <a:pt x="402" y="928"/>
                  <a:pt x="416" y="950"/>
                </a:cubicBezTo>
                <a:cubicBezTo>
                  <a:pt x="425" y="963"/>
                  <a:pt x="454" y="956"/>
                  <a:pt x="458" y="971"/>
                </a:cubicBezTo>
                <a:cubicBezTo>
                  <a:pt x="473" y="1022"/>
                  <a:pt x="461" y="1078"/>
                  <a:pt x="469" y="1131"/>
                </a:cubicBezTo>
                <a:cubicBezTo>
                  <a:pt x="475" y="1174"/>
                  <a:pt x="536" y="1272"/>
                  <a:pt x="565" y="1302"/>
                </a:cubicBezTo>
                <a:cubicBezTo>
                  <a:pt x="568" y="1314"/>
                  <a:pt x="581" y="1384"/>
                  <a:pt x="586" y="1387"/>
                </a:cubicBezTo>
                <a:cubicBezTo>
                  <a:pt x="597" y="1393"/>
                  <a:pt x="700" y="1414"/>
                  <a:pt x="725" y="1419"/>
                </a:cubicBezTo>
                <a:cubicBezTo>
                  <a:pt x="817" y="1403"/>
                  <a:pt x="768" y="1428"/>
                  <a:pt x="810" y="1376"/>
                </a:cubicBezTo>
                <a:cubicBezTo>
                  <a:pt x="816" y="1368"/>
                  <a:pt x="826" y="1363"/>
                  <a:pt x="832" y="1355"/>
                </a:cubicBezTo>
                <a:cubicBezTo>
                  <a:pt x="840" y="1345"/>
                  <a:pt x="853" y="1323"/>
                  <a:pt x="853" y="1323"/>
                </a:cubicBezTo>
              </a:path>
            </a:pathLst>
          </a:custGeom>
          <a:noFill/>
          <a:ln w="28575" cap="flat" cmpd="sng">
            <a:solidFill>
              <a:srgbClr val="0000FF">
                <a:alpha val="100000"/>
              </a:srgbClr>
            </a:solidFill>
            <a:prstDash val="lgDash"/>
            <a:round/>
            <a:headEnd type="none" w="med" len="med"/>
            <a:tailEnd type="triangl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8" name="未知"/>
          <p:cNvSpPr/>
          <p:nvPr/>
        </p:nvSpPr>
        <p:spPr>
          <a:xfrm>
            <a:off x="5181601" y="2079626"/>
            <a:ext cx="1279525" cy="2212975"/>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806" h="1394">
                <a:moveTo>
                  <a:pt x="262" y="0"/>
                </a:moveTo>
                <a:cubicBezTo>
                  <a:pt x="239" y="35"/>
                  <a:pt x="222" y="52"/>
                  <a:pt x="187" y="75"/>
                </a:cubicBezTo>
                <a:cubicBezTo>
                  <a:pt x="167" y="106"/>
                  <a:pt x="153" y="138"/>
                  <a:pt x="123" y="160"/>
                </a:cubicBezTo>
                <a:cubicBezTo>
                  <a:pt x="102" y="175"/>
                  <a:pt x="59" y="203"/>
                  <a:pt x="59" y="203"/>
                </a:cubicBezTo>
                <a:cubicBezTo>
                  <a:pt x="36" y="237"/>
                  <a:pt x="19" y="271"/>
                  <a:pt x="6" y="310"/>
                </a:cubicBezTo>
                <a:cubicBezTo>
                  <a:pt x="17" y="413"/>
                  <a:pt x="0" y="413"/>
                  <a:pt x="70" y="459"/>
                </a:cubicBezTo>
                <a:cubicBezTo>
                  <a:pt x="74" y="470"/>
                  <a:pt x="74" y="482"/>
                  <a:pt x="81" y="491"/>
                </a:cubicBezTo>
                <a:cubicBezTo>
                  <a:pt x="89" y="501"/>
                  <a:pt x="112" y="499"/>
                  <a:pt x="113" y="512"/>
                </a:cubicBezTo>
                <a:cubicBezTo>
                  <a:pt x="129" y="665"/>
                  <a:pt x="130" y="652"/>
                  <a:pt x="81" y="726"/>
                </a:cubicBezTo>
                <a:cubicBezTo>
                  <a:pt x="91" y="801"/>
                  <a:pt x="105" y="877"/>
                  <a:pt x="123" y="950"/>
                </a:cubicBezTo>
                <a:cubicBezTo>
                  <a:pt x="126" y="963"/>
                  <a:pt x="157" y="1049"/>
                  <a:pt x="166" y="1056"/>
                </a:cubicBezTo>
                <a:cubicBezTo>
                  <a:pt x="178" y="1065"/>
                  <a:pt x="195" y="1063"/>
                  <a:pt x="209" y="1067"/>
                </a:cubicBezTo>
                <a:cubicBezTo>
                  <a:pt x="253" y="1097"/>
                  <a:pt x="288" y="1125"/>
                  <a:pt x="337" y="1142"/>
                </a:cubicBezTo>
                <a:cubicBezTo>
                  <a:pt x="362" y="1180"/>
                  <a:pt x="394" y="1211"/>
                  <a:pt x="422" y="1248"/>
                </a:cubicBezTo>
                <a:cubicBezTo>
                  <a:pt x="426" y="1273"/>
                  <a:pt x="410" y="1312"/>
                  <a:pt x="433" y="1323"/>
                </a:cubicBezTo>
                <a:cubicBezTo>
                  <a:pt x="581" y="1394"/>
                  <a:pt x="669" y="1387"/>
                  <a:pt x="806" y="1387"/>
                </a:cubicBezTo>
              </a:path>
            </a:pathLst>
          </a:custGeom>
          <a:noFill/>
          <a:ln w="38100" cap="flat" cmpd="sng">
            <a:solidFill>
              <a:srgbClr val="006600">
                <a:alpha val="100000"/>
              </a:srgbClr>
            </a:solidFill>
            <a:prstDash val="solid"/>
            <a:round/>
            <a:headEnd type="none" w="med" len="med"/>
            <a:tailEnd type="stealth"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9" name="未知"/>
          <p:cNvSpPr/>
          <p:nvPr/>
        </p:nvSpPr>
        <p:spPr>
          <a:xfrm>
            <a:off x="6688138" y="2824163"/>
            <a:ext cx="881062" cy="1270000"/>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555" h="800">
                <a:moveTo>
                  <a:pt x="0" y="800"/>
                </a:moveTo>
                <a:cubicBezTo>
                  <a:pt x="14" y="761"/>
                  <a:pt x="27" y="671"/>
                  <a:pt x="64" y="640"/>
                </a:cubicBezTo>
                <a:cubicBezTo>
                  <a:pt x="86" y="622"/>
                  <a:pt x="115" y="614"/>
                  <a:pt x="139" y="598"/>
                </a:cubicBezTo>
                <a:cubicBezTo>
                  <a:pt x="169" y="509"/>
                  <a:pt x="139" y="606"/>
                  <a:pt x="160" y="406"/>
                </a:cubicBezTo>
                <a:cubicBezTo>
                  <a:pt x="165" y="354"/>
                  <a:pt x="203" y="313"/>
                  <a:pt x="224" y="267"/>
                </a:cubicBezTo>
                <a:cubicBezTo>
                  <a:pt x="246" y="218"/>
                  <a:pt x="241" y="185"/>
                  <a:pt x="278" y="150"/>
                </a:cubicBezTo>
                <a:cubicBezTo>
                  <a:pt x="285" y="129"/>
                  <a:pt x="292" y="107"/>
                  <a:pt x="299" y="86"/>
                </a:cubicBezTo>
                <a:cubicBezTo>
                  <a:pt x="303" y="74"/>
                  <a:pt x="319" y="69"/>
                  <a:pt x="331" y="64"/>
                </a:cubicBezTo>
                <a:cubicBezTo>
                  <a:pt x="395" y="35"/>
                  <a:pt x="427" y="40"/>
                  <a:pt x="502" y="32"/>
                </a:cubicBezTo>
                <a:cubicBezTo>
                  <a:pt x="513" y="29"/>
                  <a:pt x="524" y="28"/>
                  <a:pt x="534" y="22"/>
                </a:cubicBezTo>
                <a:cubicBezTo>
                  <a:pt x="543" y="17"/>
                  <a:pt x="555" y="0"/>
                  <a:pt x="555" y="0"/>
                </a:cubicBezTo>
              </a:path>
            </a:pathLst>
          </a:custGeom>
          <a:noFill/>
          <a:ln w="38100" cap="flat" cmpd="sng">
            <a:solidFill>
              <a:srgbClr val="00660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0" name="未知"/>
          <p:cNvSpPr/>
          <p:nvPr/>
        </p:nvSpPr>
        <p:spPr>
          <a:xfrm>
            <a:off x="7281864" y="2744789"/>
            <a:ext cx="287337" cy="536575"/>
          </a:xfrm>
          <a:custGeom>
            <a:avLst/>
            <a:gdLst/>
            <a:ahLst/>
            <a:cxnLst>
              <a:cxn ang="0">
                <a:pos x="2147483647" y="2147483647"/>
              </a:cxn>
              <a:cxn ang="0">
                <a:pos x="2147483647" y="2147483647"/>
              </a:cxn>
              <a:cxn ang="0">
                <a:pos x="2147483647" y="2147483647"/>
              </a:cxn>
              <a:cxn ang="0">
                <a:pos x="2147483647" y="2147483647"/>
              </a:cxn>
              <a:cxn ang="0">
                <a:pos x="0" y="2147483647"/>
              </a:cxn>
            </a:cxnLst>
            <a:rect l="0" t="0" r="0" b="0"/>
            <a:pathLst>
              <a:path w="181" h="338">
                <a:moveTo>
                  <a:pt x="181" y="29"/>
                </a:moveTo>
                <a:cubicBezTo>
                  <a:pt x="136" y="17"/>
                  <a:pt x="90" y="0"/>
                  <a:pt x="42" y="29"/>
                </a:cubicBezTo>
                <a:cubicBezTo>
                  <a:pt x="27" y="38"/>
                  <a:pt x="36" y="65"/>
                  <a:pt x="32" y="82"/>
                </a:cubicBezTo>
                <a:cubicBezTo>
                  <a:pt x="29" y="93"/>
                  <a:pt x="25" y="103"/>
                  <a:pt x="21" y="114"/>
                </a:cubicBezTo>
                <a:cubicBezTo>
                  <a:pt x="10" y="333"/>
                  <a:pt x="61" y="277"/>
                  <a:pt x="0" y="338"/>
                </a:cubicBezTo>
              </a:path>
            </a:pathLst>
          </a:custGeom>
          <a:noFill/>
          <a:ln w="38100" cap="flat" cmpd="sng">
            <a:solidFill>
              <a:srgbClr val="00660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1" name="未知"/>
          <p:cNvSpPr/>
          <p:nvPr/>
        </p:nvSpPr>
        <p:spPr>
          <a:xfrm>
            <a:off x="2062163" y="2192338"/>
            <a:ext cx="3556000" cy="2794000"/>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2240" h="1760">
                <a:moveTo>
                  <a:pt x="2240" y="0"/>
                </a:moveTo>
                <a:cubicBezTo>
                  <a:pt x="2213" y="28"/>
                  <a:pt x="2198" y="53"/>
                  <a:pt x="2165" y="75"/>
                </a:cubicBezTo>
                <a:cubicBezTo>
                  <a:pt x="2127" y="132"/>
                  <a:pt x="2062" y="203"/>
                  <a:pt x="1995" y="224"/>
                </a:cubicBezTo>
                <a:cubicBezTo>
                  <a:pt x="1948" y="271"/>
                  <a:pt x="1953" y="344"/>
                  <a:pt x="1941" y="406"/>
                </a:cubicBezTo>
                <a:cubicBezTo>
                  <a:pt x="1929" y="468"/>
                  <a:pt x="1913" y="535"/>
                  <a:pt x="1877" y="587"/>
                </a:cubicBezTo>
                <a:cubicBezTo>
                  <a:pt x="1833" y="727"/>
                  <a:pt x="1956" y="917"/>
                  <a:pt x="1824" y="1003"/>
                </a:cubicBezTo>
                <a:cubicBezTo>
                  <a:pt x="1821" y="1064"/>
                  <a:pt x="1848" y="1257"/>
                  <a:pt x="1749" y="1291"/>
                </a:cubicBezTo>
                <a:cubicBezTo>
                  <a:pt x="1728" y="1312"/>
                  <a:pt x="1708" y="1328"/>
                  <a:pt x="1696" y="1355"/>
                </a:cubicBezTo>
                <a:cubicBezTo>
                  <a:pt x="1676" y="1400"/>
                  <a:pt x="1678" y="1462"/>
                  <a:pt x="1653" y="1504"/>
                </a:cubicBezTo>
                <a:cubicBezTo>
                  <a:pt x="1634" y="1535"/>
                  <a:pt x="1613" y="1553"/>
                  <a:pt x="1600" y="1590"/>
                </a:cubicBezTo>
                <a:cubicBezTo>
                  <a:pt x="1596" y="1625"/>
                  <a:pt x="1613" y="1670"/>
                  <a:pt x="1589" y="1696"/>
                </a:cubicBezTo>
                <a:cubicBezTo>
                  <a:pt x="1567" y="1720"/>
                  <a:pt x="1523" y="1696"/>
                  <a:pt x="1493" y="1707"/>
                </a:cubicBezTo>
                <a:cubicBezTo>
                  <a:pt x="1481" y="1711"/>
                  <a:pt x="1483" y="1732"/>
                  <a:pt x="1472" y="1739"/>
                </a:cubicBezTo>
                <a:cubicBezTo>
                  <a:pt x="1453" y="1751"/>
                  <a:pt x="1408" y="1760"/>
                  <a:pt x="1408" y="1760"/>
                </a:cubicBezTo>
                <a:cubicBezTo>
                  <a:pt x="1390" y="1757"/>
                  <a:pt x="1372" y="1756"/>
                  <a:pt x="1355" y="1750"/>
                </a:cubicBezTo>
                <a:cubicBezTo>
                  <a:pt x="1320" y="1737"/>
                  <a:pt x="1303" y="1697"/>
                  <a:pt x="1269" y="1675"/>
                </a:cubicBezTo>
                <a:cubicBezTo>
                  <a:pt x="1261" y="1652"/>
                  <a:pt x="1250" y="1600"/>
                  <a:pt x="1227" y="1579"/>
                </a:cubicBezTo>
                <a:cubicBezTo>
                  <a:pt x="1143" y="1505"/>
                  <a:pt x="1033" y="1518"/>
                  <a:pt x="928" y="1504"/>
                </a:cubicBezTo>
                <a:cubicBezTo>
                  <a:pt x="869" y="1415"/>
                  <a:pt x="947" y="1518"/>
                  <a:pt x="875" y="1462"/>
                </a:cubicBezTo>
                <a:cubicBezTo>
                  <a:pt x="865" y="1454"/>
                  <a:pt x="863" y="1438"/>
                  <a:pt x="853" y="1430"/>
                </a:cubicBezTo>
                <a:cubicBezTo>
                  <a:pt x="818" y="1401"/>
                  <a:pt x="790" y="1406"/>
                  <a:pt x="747" y="1398"/>
                </a:cubicBezTo>
                <a:cubicBezTo>
                  <a:pt x="732" y="1395"/>
                  <a:pt x="718" y="1392"/>
                  <a:pt x="704" y="1387"/>
                </a:cubicBezTo>
                <a:cubicBezTo>
                  <a:pt x="689" y="1381"/>
                  <a:pt x="676" y="1370"/>
                  <a:pt x="661" y="1366"/>
                </a:cubicBezTo>
                <a:cubicBezTo>
                  <a:pt x="633" y="1359"/>
                  <a:pt x="604" y="1359"/>
                  <a:pt x="576" y="1355"/>
                </a:cubicBezTo>
                <a:cubicBezTo>
                  <a:pt x="430" y="1359"/>
                  <a:pt x="284" y="1357"/>
                  <a:pt x="139" y="1366"/>
                </a:cubicBezTo>
                <a:cubicBezTo>
                  <a:pt x="102" y="1368"/>
                  <a:pt x="68" y="1388"/>
                  <a:pt x="32" y="1398"/>
                </a:cubicBezTo>
                <a:cubicBezTo>
                  <a:pt x="21" y="1401"/>
                  <a:pt x="0" y="1408"/>
                  <a:pt x="0" y="1408"/>
                </a:cubicBezTo>
              </a:path>
            </a:pathLst>
          </a:custGeom>
          <a:noFill/>
          <a:ln w="38100" cap="flat" cmpd="sng">
            <a:solidFill>
              <a:srgbClr val="FF505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2" name="未知"/>
          <p:cNvSpPr/>
          <p:nvPr/>
        </p:nvSpPr>
        <p:spPr>
          <a:xfrm>
            <a:off x="5375275" y="1916114"/>
            <a:ext cx="5041900" cy="23764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133" h="1414">
                <a:moveTo>
                  <a:pt x="3133" y="1298"/>
                </a:moveTo>
                <a:cubicBezTo>
                  <a:pt x="3112" y="1294"/>
                  <a:pt x="3080" y="1305"/>
                  <a:pt x="3069" y="1287"/>
                </a:cubicBezTo>
                <a:cubicBezTo>
                  <a:pt x="3031" y="1225"/>
                  <a:pt x="3060" y="1131"/>
                  <a:pt x="3026" y="1063"/>
                </a:cubicBezTo>
                <a:cubicBezTo>
                  <a:pt x="2988" y="987"/>
                  <a:pt x="2879" y="957"/>
                  <a:pt x="2813" y="914"/>
                </a:cubicBezTo>
                <a:cubicBezTo>
                  <a:pt x="2807" y="905"/>
                  <a:pt x="2785" y="866"/>
                  <a:pt x="2770" y="861"/>
                </a:cubicBezTo>
                <a:cubicBezTo>
                  <a:pt x="2699" y="837"/>
                  <a:pt x="2601" y="831"/>
                  <a:pt x="2525" y="818"/>
                </a:cubicBezTo>
                <a:cubicBezTo>
                  <a:pt x="2508" y="792"/>
                  <a:pt x="2497" y="741"/>
                  <a:pt x="2472" y="722"/>
                </a:cubicBezTo>
                <a:cubicBezTo>
                  <a:pt x="2458" y="711"/>
                  <a:pt x="2359" y="645"/>
                  <a:pt x="2333" y="637"/>
                </a:cubicBezTo>
                <a:cubicBezTo>
                  <a:pt x="2257" y="643"/>
                  <a:pt x="2208" y="646"/>
                  <a:pt x="2141" y="669"/>
                </a:cubicBezTo>
                <a:cubicBezTo>
                  <a:pt x="2060" y="793"/>
                  <a:pt x="2191" y="924"/>
                  <a:pt x="2034" y="978"/>
                </a:cubicBezTo>
                <a:cubicBezTo>
                  <a:pt x="1955" y="1057"/>
                  <a:pt x="1910" y="1060"/>
                  <a:pt x="1800" y="1074"/>
                </a:cubicBezTo>
                <a:cubicBezTo>
                  <a:pt x="1732" y="1096"/>
                  <a:pt x="1692" y="1117"/>
                  <a:pt x="1618" y="1127"/>
                </a:cubicBezTo>
                <a:cubicBezTo>
                  <a:pt x="1576" y="1141"/>
                  <a:pt x="1551" y="1172"/>
                  <a:pt x="1512" y="1191"/>
                </a:cubicBezTo>
                <a:cubicBezTo>
                  <a:pt x="1406" y="1244"/>
                  <a:pt x="1255" y="1240"/>
                  <a:pt x="1149" y="1245"/>
                </a:cubicBezTo>
                <a:cubicBezTo>
                  <a:pt x="1072" y="1263"/>
                  <a:pt x="992" y="1266"/>
                  <a:pt x="914" y="1277"/>
                </a:cubicBezTo>
                <a:cubicBezTo>
                  <a:pt x="879" y="1288"/>
                  <a:pt x="843" y="1297"/>
                  <a:pt x="808" y="1309"/>
                </a:cubicBezTo>
                <a:cubicBezTo>
                  <a:pt x="795" y="1321"/>
                  <a:pt x="746" y="1367"/>
                  <a:pt x="733" y="1373"/>
                </a:cubicBezTo>
                <a:cubicBezTo>
                  <a:pt x="713" y="1383"/>
                  <a:pt x="669" y="1394"/>
                  <a:pt x="669" y="1394"/>
                </a:cubicBezTo>
                <a:cubicBezTo>
                  <a:pt x="581" y="1388"/>
                  <a:pt x="498" y="1414"/>
                  <a:pt x="456" y="1330"/>
                </a:cubicBezTo>
                <a:cubicBezTo>
                  <a:pt x="434" y="1286"/>
                  <a:pt x="429" y="1228"/>
                  <a:pt x="413" y="1181"/>
                </a:cubicBezTo>
                <a:cubicBezTo>
                  <a:pt x="409" y="1170"/>
                  <a:pt x="406" y="1160"/>
                  <a:pt x="402" y="1149"/>
                </a:cubicBezTo>
                <a:cubicBezTo>
                  <a:pt x="399" y="1138"/>
                  <a:pt x="395" y="1128"/>
                  <a:pt x="392" y="1117"/>
                </a:cubicBezTo>
                <a:cubicBezTo>
                  <a:pt x="388" y="1106"/>
                  <a:pt x="381" y="1085"/>
                  <a:pt x="381" y="1085"/>
                </a:cubicBezTo>
                <a:cubicBezTo>
                  <a:pt x="377" y="1024"/>
                  <a:pt x="383" y="962"/>
                  <a:pt x="370" y="903"/>
                </a:cubicBezTo>
                <a:cubicBezTo>
                  <a:pt x="368" y="892"/>
                  <a:pt x="348" y="897"/>
                  <a:pt x="338" y="893"/>
                </a:cubicBezTo>
                <a:cubicBezTo>
                  <a:pt x="218" y="840"/>
                  <a:pt x="330" y="866"/>
                  <a:pt x="146" y="850"/>
                </a:cubicBezTo>
                <a:cubicBezTo>
                  <a:pt x="143" y="807"/>
                  <a:pt x="146" y="764"/>
                  <a:pt x="136" y="722"/>
                </a:cubicBezTo>
                <a:cubicBezTo>
                  <a:pt x="132" y="705"/>
                  <a:pt x="113" y="694"/>
                  <a:pt x="104" y="679"/>
                </a:cubicBezTo>
                <a:cubicBezTo>
                  <a:pt x="78" y="634"/>
                  <a:pt x="74" y="592"/>
                  <a:pt x="29" y="562"/>
                </a:cubicBezTo>
                <a:cubicBezTo>
                  <a:pt x="1" y="481"/>
                  <a:pt x="0" y="378"/>
                  <a:pt x="18" y="295"/>
                </a:cubicBezTo>
                <a:cubicBezTo>
                  <a:pt x="26" y="260"/>
                  <a:pt x="104" y="231"/>
                  <a:pt x="104" y="231"/>
                </a:cubicBezTo>
                <a:cubicBezTo>
                  <a:pt x="139" y="177"/>
                  <a:pt x="137" y="151"/>
                  <a:pt x="146" y="82"/>
                </a:cubicBezTo>
                <a:cubicBezTo>
                  <a:pt x="157" y="0"/>
                  <a:pt x="132" y="7"/>
                  <a:pt x="178" y="7"/>
                </a:cubicBezTo>
              </a:path>
            </a:pathLst>
          </a:custGeom>
          <a:noFill/>
          <a:ln w="38100" cap="flat" cmpd="sng">
            <a:solidFill>
              <a:srgbClr val="FF505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3" name="Text Box 21"/>
          <p:cNvSpPr txBox="1"/>
          <p:nvPr/>
        </p:nvSpPr>
        <p:spPr>
          <a:xfrm>
            <a:off x="3886200" y="1773239"/>
            <a:ext cx="1600200" cy="396875"/>
          </a:xfrm>
          <a:prstGeom prst="rect">
            <a:avLst/>
          </a:prstGeom>
          <a:noFill/>
          <a:ln w="9525">
            <a:noFill/>
          </a:ln>
        </p:spPr>
        <p:txBody>
          <a:bodyPr>
            <a:spAutoFit/>
          </a:bodyPr>
          <a:lstStyle/>
          <a:p>
            <a:pPr algn="ctr" eaLnBrk="0" fontAlgn="base" hangingPunct="0">
              <a:spcBef>
                <a:spcPct val="50000"/>
              </a:spcBef>
              <a:spcAft>
                <a:spcPct val="0"/>
              </a:spcAft>
            </a:pPr>
            <a:r>
              <a:rPr lang="en-US" altLang="zh-CN" sz="2000" b="1" dirty="0">
                <a:solidFill>
                  <a:srgbClr val="FF0000"/>
                </a:solidFill>
                <a:latin typeface="Times New Roman" panose="02020603050405020304" pitchFamily="18" charset="0"/>
                <a:ea typeface="宋体" panose="02010600030101010101" pitchFamily="2" charset="-122"/>
              </a:rPr>
              <a:t>1492-1493</a:t>
            </a:r>
            <a:r>
              <a:rPr lang="zh-CN" altLang="en-US" sz="2000" b="1" dirty="0">
                <a:solidFill>
                  <a:srgbClr val="FF0000"/>
                </a:solidFill>
                <a:latin typeface="Times New Roman" panose="02020603050405020304" pitchFamily="18" charset="0"/>
                <a:ea typeface="宋体" panose="02010600030101010101" pitchFamily="2" charset="-122"/>
              </a:rPr>
              <a:t>年</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18454" name="Text Box 22"/>
          <p:cNvSpPr txBox="1"/>
          <p:nvPr/>
        </p:nvSpPr>
        <p:spPr>
          <a:xfrm>
            <a:off x="5562600" y="3146426"/>
            <a:ext cx="1600200" cy="396875"/>
          </a:xfrm>
          <a:prstGeom prst="rect">
            <a:avLst/>
          </a:prstGeom>
          <a:noFill/>
          <a:ln w="9525">
            <a:noFill/>
          </a:ln>
        </p:spPr>
        <p:txBody>
          <a:bodyPr>
            <a:spAutoFit/>
          </a:bodyPr>
          <a:lstStyle/>
          <a:p>
            <a:pPr eaLnBrk="0" fontAlgn="base" hangingPunct="0">
              <a:spcBef>
                <a:spcPct val="50000"/>
              </a:spcBef>
              <a:spcAft>
                <a:spcPct val="0"/>
              </a:spcAft>
            </a:pPr>
            <a:r>
              <a:rPr lang="en-US" altLang="zh-CN" sz="2000" b="1" dirty="0">
                <a:solidFill>
                  <a:srgbClr val="FF0000"/>
                </a:solidFill>
                <a:latin typeface="Times New Roman" panose="02020603050405020304" pitchFamily="18" charset="0"/>
                <a:ea typeface="宋体" panose="02010600030101010101" pitchFamily="2" charset="-122"/>
              </a:rPr>
              <a:t>1487-1488</a:t>
            </a:r>
            <a:r>
              <a:rPr lang="zh-CN" altLang="en-US" sz="2000" b="1" dirty="0">
                <a:solidFill>
                  <a:srgbClr val="FF0000"/>
                </a:solidFill>
                <a:latin typeface="Times New Roman" panose="02020603050405020304" pitchFamily="18" charset="0"/>
                <a:ea typeface="宋体" panose="02010600030101010101" pitchFamily="2" charset="-122"/>
              </a:rPr>
              <a:t>年</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18455" name="Text Box 23"/>
          <p:cNvSpPr txBox="1"/>
          <p:nvPr/>
        </p:nvSpPr>
        <p:spPr>
          <a:xfrm>
            <a:off x="6781800" y="2460626"/>
            <a:ext cx="1066800" cy="396875"/>
          </a:xfrm>
          <a:prstGeom prst="rect">
            <a:avLst/>
          </a:prstGeom>
          <a:noFill/>
          <a:ln w="9525">
            <a:noFill/>
          </a:ln>
        </p:spPr>
        <p:txBody>
          <a:bodyPr>
            <a:spAutoFit/>
          </a:bodyPr>
          <a:lstStyle/>
          <a:p>
            <a:pPr algn="ctr" eaLnBrk="0" fontAlgn="base" hangingPunct="0">
              <a:spcBef>
                <a:spcPct val="50000"/>
              </a:spcBef>
              <a:spcAft>
                <a:spcPct val="0"/>
              </a:spcAft>
            </a:pPr>
            <a:r>
              <a:rPr lang="en-US" altLang="zh-CN" sz="2000" b="1" dirty="0">
                <a:solidFill>
                  <a:srgbClr val="FF0000"/>
                </a:solidFill>
                <a:latin typeface="Times New Roman" panose="02020603050405020304" pitchFamily="18" charset="0"/>
                <a:ea typeface="宋体" panose="02010600030101010101" pitchFamily="2" charset="-122"/>
              </a:rPr>
              <a:t>1498</a:t>
            </a:r>
            <a:r>
              <a:rPr lang="zh-CN" altLang="en-US" sz="2000" b="1" dirty="0">
                <a:solidFill>
                  <a:srgbClr val="FF0000"/>
                </a:solidFill>
                <a:latin typeface="Times New Roman" panose="02020603050405020304" pitchFamily="18" charset="0"/>
                <a:ea typeface="宋体" panose="02010600030101010101" pitchFamily="2" charset="-122"/>
              </a:rPr>
              <a:t>年</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18456" name="Text Box 24"/>
          <p:cNvSpPr txBox="1">
            <a:spLocks noChangeArrowheads="1"/>
          </p:cNvSpPr>
          <p:nvPr/>
        </p:nvSpPr>
        <p:spPr bwMode="auto">
          <a:xfrm>
            <a:off x="4800600" y="4365626"/>
            <a:ext cx="2209800" cy="396875"/>
          </a:xfrm>
          <a:prstGeom prst="rect">
            <a:avLst/>
          </a:prstGeom>
          <a:noFill/>
          <a:ln>
            <a:noFill/>
          </a:ln>
          <a:effectLst>
            <a:outerShdw dist="35921" dir="2700000" algn="ctr" rotWithShape="0">
              <a:srgbClr val="C0C0C0"/>
            </a:outerShdw>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50000"/>
              </a:spcBef>
              <a:spcAft>
                <a:spcPct val="0"/>
              </a:spcAft>
              <a:defRPr/>
            </a:pPr>
            <a:r>
              <a:rPr lang="en-US" altLang="zh-CN" sz="2000" b="1">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1519-1522</a:t>
            </a:r>
            <a:r>
              <a:rPr lang="zh-CN" altLang="en-US" sz="2000" b="1">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年</a:t>
            </a:r>
            <a:endParaRPr lang="zh-CN" altLang="en-US" sz="2000" b="1">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p:txBody>
      </p:sp>
      <p:sp>
        <p:nvSpPr>
          <p:cNvPr id="224281" name="Text Box 25"/>
          <p:cNvSpPr txBox="1"/>
          <p:nvPr/>
        </p:nvSpPr>
        <p:spPr>
          <a:xfrm>
            <a:off x="2649310" y="2384425"/>
            <a:ext cx="551090" cy="1981200"/>
          </a:xfrm>
          <a:prstGeom prst="rect">
            <a:avLst/>
          </a:prstGeom>
          <a:noFill/>
          <a:ln w="9525">
            <a:noFill/>
          </a:ln>
        </p:spPr>
        <p:txBody>
          <a:bodyPr vert="eaVert" lIns="90000" tIns="46800" rIns="90000" bIns="46800">
            <a:spAutoFit/>
          </a:bodyPr>
          <a:lstStyle/>
          <a:p>
            <a:pP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太     平     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2" name="Text Box 26"/>
          <p:cNvSpPr txBox="1"/>
          <p:nvPr/>
        </p:nvSpPr>
        <p:spPr>
          <a:xfrm>
            <a:off x="4572000" y="2384425"/>
            <a:ext cx="4572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大</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3" name="Text Box 27"/>
          <p:cNvSpPr txBox="1"/>
          <p:nvPr/>
        </p:nvSpPr>
        <p:spPr>
          <a:xfrm>
            <a:off x="5029200" y="3222625"/>
            <a:ext cx="7620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西</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4" name="Text Box 28"/>
          <p:cNvSpPr txBox="1"/>
          <p:nvPr/>
        </p:nvSpPr>
        <p:spPr>
          <a:xfrm>
            <a:off x="5638800" y="3908425"/>
            <a:ext cx="5334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5" name="Text Box 29"/>
          <p:cNvSpPr txBox="1"/>
          <p:nvPr/>
        </p:nvSpPr>
        <p:spPr>
          <a:xfrm>
            <a:off x="9144000" y="2689225"/>
            <a:ext cx="12192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太平洋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6" name="Text Box 30"/>
          <p:cNvSpPr txBox="1"/>
          <p:nvPr/>
        </p:nvSpPr>
        <p:spPr>
          <a:xfrm>
            <a:off x="6959600" y="3430588"/>
            <a:ext cx="12954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印度洋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7" name="Text Box 31"/>
          <p:cNvSpPr txBox="1"/>
          <p:nvPr/>
        </p:nvSpPr>
        <p:spPr>
          <a:xfrm>
            <a:off x="7467600" y="1927226"/>
            <a:ext cx="10668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亚  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88" name="Text Box 32"/>
          <p:cNvSpPr txBox="1"/>
          <p:nvPr/>
        </p:nvSpPr>
        <p:spPr>
          <a:xfrm>
            <a:off x="6477000" y="1546226"/>
            <a:ext cx="8382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欧  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89" name="Text Box 33"/>
          <p:cNvSpPr txBox="1"/>
          <p:nvPr/>
        </p:nvSpPr>
        <p:spPr>
          <a:xfrm>
            <a:off x="5791200" y="2536826"/>
            <a:ext cx="7620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非洲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90" name="Text Box 34"/>
          <p:cNvSpPr txBox="1"/>
          <p:nvPr/>
        </p:nvSpPr>
        <p:spPr>
          <a:xfrm>
            <a:off x="8328025" y="3679826"/>
            <a:ext cx="11430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大洋洲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91" name="Text Box 35"/>
          <p:cNvSpPr txBox="1"/>
          <p:nvPr/>
        </p:nvSpPr>
        <p:spPr>
          <a:xfrm>
            <a:off x="3352800" y="1470026"/>
            <a:ext cx="1066800" cy="402291"/>
          </a:xfrm>
          <a:prstGeom prst="rect">
            <a:avLst/>
          </a:prstGeom>
          <a:noFill/>
          <a:ln w="9525">
            <a:noFill/>
          </a:ln>
        </p:spPr>
        <p:txBody>
          <a:bodyPr lIns="90000" tIns="46800" rIns="90000" bIns="46800">
            <a:spAutoFit/>
          </a:bodyPr>
          <a:lstStyle/>
          <a:p>
            <a:pP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北美洲</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nvGrpSpPr>
          <p:cNvPr id="18468" name="Group 36"/>
          <p:cNvGrpSpPr/>
          <p:nvPr/>
        </p:nvGrpSpPr>
        <p:grpSpPr>
          <a:xfrm>
            <a:off x="6311900" y="4078288"/>
            <a:ext cx="1295400" cy="401638"/>
            <a:chOff x="0" y="0"/>
            <a:chExt cx="816" cy="253"/>
          </a:xfrm>
        </p:grpSpPr>
        <p:sp>
          <p:nvSpPr>
            <p:cNvPr id="224293" name="Oval 37"/>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wrap="none" lIns="90000" tIns="46800" rIns="90000" bIns="46800" anchor="ctr"/>
            <a:lstStyle/>
            <a:p>
              <a:pPr fontAlgn="base">
                <a:spcBef>
                  <a:spcPct val="0"/>
                </a:spcBef>
                <a:spcAft>
                  <a:spcPct val="0"/>
                </a:spcAft>
              </a:pPr>
              <a:endParaRPr dirty="0">
                <a:solidFill>
                  <a:srgbClr val="FF0000"/>
                </a:solidFill>
                <a:latin typeface="Arial" panose="020B0604020202020204" pitchFamily="34" charset="0"/>
                <a:ea typeface="宋体" panose="02010600030101010101" pitchFamily="2" charset="-122"/>
              </a:endParaRPr>
            </a:p>
          </p:txBody>
        </p:sp>
        <p:sp>
          <p:nvSpPr>
            <p:cNvPr id="224294" name="Text Box 38"/>
            <p:cNvSpPr txBox="1"/>
            <p:nvPr/>
          </p:nvSpPr>
          <p:spPr>
            <a:xfrm>
              <a:off x="0" y="0"/>
              <a:ext cx="816" cy="253"/>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好望角</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pic>
        <p:nvPicPr>
          <p:cNvPr id="18471" name="Picture 39"/>
          <p:cNvPicPr>
            <a:picLocks noChangeAspect="1"/>
          </p:cNvPicPr>
          <p:nvPr/>
        </p:nvPicPr>
        <p:blipFill>
          <a:blip r:embed="rId1"/>
          <a:stretch>
            <a:fillRect/>
          </a:stretch>
        </p:blipFill>
        <p:spPr>
          <a:xfrm>
            <a:off x="6240463" y="3933826"/>
            <a:ext cx="455612" cy="576263"/>
          </a:xfrm>
          <a:prstGeom prst="rect">
            <a:avLst/>
          </a:prstGeom>
          <a:noFill/>
          <a:ln w="9525">
            <a:noFill/>
          </a:ln>
        </p:spPr>
      </p:pic>
      <p:sp>
        <p:nvSpPr>
          <p:cNvPr id="18472" name="AutoShape 40"/>
          <p:cNvSpPr/>
          <p:nvPr/>
        </p:nvSpPr>
        <p:spPr>
          <a:xfrm>
            <a:off x="4656138" y="5300663"/>
            <a:ext cx="1676400" cy="457200"/>
          </a:xfrm>
          <a:prstGeom prst="wedgeRectCallout">
            <a:avLst>
              <a:gd name="adj1" fmla="val -58523"/>
              <a:gd name="adj2" fmla="val -150694"/>
            </a:avLst>
          </a:prstGeom>
          <a:solidFill>
            <a:srgbClr val="FF99CC"/>
          </a:solidFill>
          <a:ln w="9525" cap="flat" cmpd="sng">
            <a:solidFill>
              <a:schemeClr val="tx1"/>
            </a:solidFill>
            <a:prstDash val="solid"/>
            <a:miter/>
            <a:headEnd type="none" w="med" len="med"/>
            <a:tailEnd type="none" w="med" len="med"/>
          </a:ln>
        </p:spPr>
        <p:txBody>
          <a:bodyPr/>
          <a:lstStyle/>
          <a:p>
            <a:pPr algn="ctr" eaLnBrk="0" fontAlgn="base" hangingPunct="0">
              <a:spcBef>
                <a:spcPct val="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麦哲伦海峡</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302" name="AutoShape 46"/>
          <p:cNvSpPr/>
          <p:nvPr/>
        </p:nvSpPr>
        <p:spPr>
          <a:xfrm>
            <a:off x="5591175" y="981076"/>
            <a:ext cx="1296988" cy="576263"/>
          </a:xfrm>
          <a:prstGeom prst="wedgeRectCallout">
            <a:avLst>
              <a:gd name="adj1" fmla="val -40454"/>
              <a:gd name="adj2" fmla="val 132093"/>
            </a:avLst>
          </a:prstGeom>
          <a:solidFill>
            <a:srgbClr val="FF99CC"/>
          </a:solidFill>
          <a:ln w="9525" cap="flat" cmpd="sng">
            <a:solidFill>
              <a:schemeClr val="tx1"/>
            </a:solidFill>
            <a:prstDash val="solid"/>
            <a:miter/>
            <a:headEnd type="none" w="med" len="med"/>
            <a:tailEnd type="none" w="med" len="med"/>
          </a:ln>
        </p:spPr>
        <p:txBody>
          <a:bodyPr lIns="0" tIns="0" rIns="0" bIns="0"/>
          <a:lstStyle/>
          <a:p>
            <a:pPr algn="ctr" eaLnBrk="0" fontAlgn="base" hangingPunct="0">
              <a:spcBef>
                <a:spcPct val="0"/>
              </a:spcBef>
              <a:spcAft>
                <a:spcPct val="0"/>
              </a:spcAft>
            </a:pPr>
            <a:r>
              <a:rPr lang="zh-CN" altLang="en-US" sz="1600" b="1" dirty="0">
                <a:solidFill>
                  <a:srgbClr val="FF0000"/>
                </a:solidFill>
                <a:latin typeface="Arial" panose="020B0604020202020204" pitchFamily="34" charset="0"/>
                <a:ea typeface="黑体" panose="02010609060101010101" pitchFamily="2" charset="-122"/>
              </a:rPr>
              <a:t>葡萄牙</a:t>
            </a:r>
            <a:endParaRPr lang="zh-CN" altLang="en-US" sz="1600" b="1" dirty="0">
              <a:solidFill>
                <a:srgbClr val="FF0000"/>
              </a:solidFill>
              <a:latin typeface="Arial" panose="020B0604020202020204" pitchFamily="34" charset="0"/>
              <a:ea typeface="黑体" panose="02010609060101010101" pitchFamily="2" charset="-122"/>
            </a:endParaRPr>
          </a:p>
          <a:p>
            <a:pPr algn="ctr" eaLnBrk="0" fontAlgn="base" hangingPunct="0">
              <a:spcBef>
                <a:spcPct val="0"/>
              </a:spcBef>
              <a:spcAft>
                <a:spcPct val="0"/>
              </a:spcAft>
            </a:pPr>
            <a:r>
              <a:rPr lang="zh-CN" altLang="en-US" sz="1600" b="1" dirty="0">
                <a:solidFill>
                  <a:srgbClr val="FF0000"/>
                </a:solidFill>
                <a:latin typeface="Arial" panose="020B0604020202020204" pitchFamily="34" charset="0"/>
                <a:ea typeface="黑体" panose="02010609060101010101" pitchFamily="2" charset="-122"/>
              </a:rPr>
              <a:t>西班牙</a:t>
            </a:r>
            <a:endParaRPr lang="zh-CN" altLang="en-US" sz="1600" b="1" dirty="0">
              <a:solidFill>
                <a:srgbClr val="FF0000"/>
              </a:solidFill>
              <a:latin typeface="Arial" panose="020B0604020202020204" pitchFamily="34" charset="0"/>
              <a:ea typeface="黑体" panose="02010609060101010101" pitchFamily="2" charset="-122"/>
            </a:endParaRPr>
          </a:p>
        </p:txBody>
      </p:sp>
      <p:pic>
        <p:nvPicPr>
          <p:cNvPr id="18479" name="Picture 47" descr="3"/>
          <p:cNvPicPr>
            <a:picLocks noChangeAspect="1"/>
          </p:cNvPicPr>
          <p:nvPr/>
        </p:nvPicPr>
        <p:blipFill>
          <a:blip r:embed="rId2"/>
          <a:stretch>
            <a:fillRect/>
          </a:stretch>
        </p:blipFill>
        <p:spPr>
          <a:xfrm>
            <a:off x="5459414" y="1628776"/>
            <a:ext cx="504825" cy="392113"/>
          </a:xfrm>
          <a:prstGeom prst="rect">
            <a:avLst/>
          </a:prstGeom>
          <a:noFill/>
          <a:ln w="9525">
            <a:noFill/>
          </a:ln>
        </p:spPr>
      </p:pic>
      <p:pic>
        <p:nvPicPr>
          <p:cNvPr id="18480" name="Picture 48" descr="3"/>
          <p:cNvPicPr>
            <a:picLocks noChangeAspect="1"/>
          </p:cNvPicPr>
          <p:nvPr/>
        </p:nvPicPr>
        <p:blipFill>
          <a:blip r:embed="rId2"/>
          <a:stretch>
            <a:fillRect/>
          </a:stretch>
        </p:blipFill>
        <p:spPr>
          <a:xfrm>
            <a:off x="5448301" y="1557338"/>
            <a:ext cx="504825" cy="392112"/>
          </a:xfrm>
          <a:prstGeom prst="rect">
            <a:avLst/>
          </a:prstGeom>
          <a:noFill/>
          <a:ln w="9525">
            <a:noFill/>
          </a:ln>
        </p:spPr>
      </p:pic>
      <p:pic>
        <p:nvPicPr>
          <p:cNvPr id="18481" name="Picture 49" descr="3"/>
          <p:cNvPicPr>
            <a:picLocks noChangeAspect="1"/>
          </p:cNvPicPr>
          <p:nvPr/>
        </p:nvPicPr>
        <p:blipFill>
          <a:blip r:embed="rId2"/>
          <a:stretch>
            <a:fillRect/>
          </a:stretch>
        </p:blipFill>
        <p:spPr>
          <a:xfrm>
            <a:off x="5514976" y="1628776"/>
            <a:ext cx="504825" cy="392113"/>
          </a:xfrm>
          <a:prstGeom prst="rect">
            <a:avLst/>
          </a:prstGeom>
          <a:noFill/>
          <a:ln w="9525">
            <a:noFill/>
          </a:ln>
        </p:spPr>
      </p:pic>
      <p:pic>
        <p:nvPicPr>
          <p:cNvPr id="18482" name="Picture 50" descr="3"/>
          <p:cNvPicPr>
            <a:picLocks noChangeAspect="1"/>
          </p:cNvPicPr>
          <p:nvPr/>
        </p:nvPicPr>
        <p:blipFill>
          <a:blip r:embed="rId2"/>
          <a:stretch>
            <a:fillRect/>
          </a:stretch>
        </p:blipFill>
        <p:spPr>
          <a:xfrm>
            <a:off x="5362576" y="1757363"/>
            <a:ext cx="504825" cy="392112"/>
          </a:xfrm>
          <a:prstGeom prst="rect">
            <a:avLst/>
          </a:prstGeom>
          <a:noFill/>
          <a:ln w="9525">
            <a:noFill/>
          </a:ln>
        </p:spPr>
      </p:pic>
      <p:pic>
        <p:nvPicPr>
          <p:cNvPr id="18483" name="Picture 51" descr="3"/>
          <p:cNvPicPr>
            <a:picLocks noChangeAspect="1"/>
          </p:cNvPicPr>
          <p:nvPr/>
        </p:nvPicPr>
        <p:blipFill>
          <a:blip r:embed="rId2"/>
          <a:stretch>
            <a:fillRect/>
          </a:stretch>
        </p:blipFill>
        <p:spPr>
          <a:xfrm>
            <a:off x="10210801" y="3898901"/>
            <a:ext cx="504825" cy="392113"/>
          </a:xfrm>
          <a:prstGeom prst="rect">
            <a:avLst/>
          </a:prstGeom>
          <a:noFill/>
          <a:ln w="9525">
            <a:noFill/>
          </a:ln>
        </p:spPr>
      </p:pic>
      <p:pic>
        <p:nvPicPr>
          <p:cNvPr id="224311" name="图片 224310" descr="phoenix07292599"/>
          <p:cNvPicPr/>
          <p:nvPr/>
        </p:nvPicPr>
        <p:blipFill>
          <a:blip r:embed="rId3"/>
          <a:stretch>
            <a:fillRect/>
          </a:stretch>
        </p:blipFill>
        <p:spPr>
          <a:xfrm>
            <a:off x="1342390" y="4611370"/>
            <a:ext cx="1186815" cy="1470660"/>
          </a:xfrm>
          <a:prstGeom prst="ellipse">
            <a:avLst/>
          </a:prstGeom>
          <a:noFill/>
          <a:ln w="9525">
            <a:noFill/>
          </a:ln>
        </p:spPr>
      </p:pic>
      <p:pic>
        <p:nvPicPr>
          <p:cNvPr id="224312" name="图片 224311" descr="u=2659034950,3285947002&amp;gp=0"/>
          <p:cNvPicPr>
            <a:picLocks noChangeAspect="1"/>
          </p:cNvPicPr>
          <p:nvPr/>
        </p:nvPicPr>
        <p:blipFill>
          <a:blip r:embed="rId4">
            <a:clrChange>
              <a:clrFrom>
                <a:srgbClr val="060805"/>
              </a:clrFrom>
              <a:clrTo>
                <a:srgbClr val="060805">
                  <a:alpha val="0"/>
                </a:srgbClr>
              </a:clrTo>
            </a:clrChange>
          </a:blip>
          <a:srcRect l="10701" r="7671"/>
          <a:stretch>
            <a:fillRect/>
          </a:stretch>
        </p:blipFill>
        <p:spPr>
          <a:xfrm>
            <a:off x="1343025" y="894080"/>
            <a:ext cx="1315085" cy="1439545"/>
          </a:xfrm>
          <a:prstGeom prst="rect">
            <a:avLst/>
          </a:prstGeom>
          <a:noFill/>
          <a:ln w="9525">
            <a:noFill/>
          </a:ln>
        </p:spPr>
      </p:pic>
      <p:pic>
        <p:nvPicPr>
          <p:cNvPr id="224313" name="图片 224312" descr="image002"/>
          <p:cNvPicPr/>
          <p:nvPr/>
        </p:nvPicPr>
        <p:blipFill>
          <a:blip r:embed="rId5"/>
          <a:srcRect l="6008" t="6472" r="8450" b="7361"/>
          <a:stretch>
            <a:fillRect/>
          </a:stretch>
        </p:blipFill>
        <p:spPr>
          <a:xfrm>
            <a:off x="9347200" y="702310"/>
            <a:ext cx="1194435" cy="1631315"/>
          </a:xfrm>
          <a:prstGeom prst="ellipse">
            <a:avLst/>
          </a:prstGeom>
          <a:noFill/>
          <a:ln w="9525">
            <a:noFill/>
          </a:ln>
        </p:spPr>
      </p:pic>
      <p:grpSp>
        <p:nvGrpSpPr>
          <p:cNvPr id="224314" name="组合 224313"/>
          <p:cNvGrpSpPr/>
          <p:nvPr/>
        </p:nvGrpSpPr>
        <p:grpSpPr>
          <a:xfrm>
            <a:off x="1412875" y="2332038"/>
            <a:ext cx="1295400" cy="402362"/>
            <a:chOff x="0" y="0"/>
            <a:chExt cx="816" cy="220"/>
          </a:xfrm>
        </p:grpSpPr>
        <p:sp>
          <p:nvSpPr>
            <p:cNvPr id="224315" name="椭圆 224314"/>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16" name="文本框 224315"/>
            <p:cNvSpPr txBox="1"/>
            <p:nvPr/>
          </p:nvSpPr>
          <p:spPr>
            <a:xfrm>
              <a:off x="0" y="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迪亚士</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grpSp>
        <p:nvGrpSpPr>
          <p:cNvPr id="224317" name="组合 224316"/>
          <p:cNvGrpSpPr/>
          <p:nvPr/>
        </p:nvGrpSpPr>
        <p:grpSpPr>
          <a:xfrm>
            <a:off x="1255937" y="6077453"/>
            <a:ext cx="1676400" cy="402362"/>
            <a:chOff x="10" y="-40"/>
            <a:chExt cx="816" cy="220"/>
          </a:xfrm>
        </p:grpSpPr>
        <p:sp>
          <p:nvSpPr>
            <p:cNvPr id="224318" name="椭圆 224317"/>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19" name="文本框 224318"/>
            <p:cNvSpPr txBox="1"/>
            <p:nvPr/>
          </p:nvSpPr>
          <p:spPr>
            <a:xfrm>
              <a:off x="10" y="-4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哥伦布</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grpSp>
        <p:nvGrpSpPr>
          <p:cNvPr id="224320" name="组合 224319"/>
          <p:cNvGrpSpPr/>
          <p:nvPr/>
        </p:nvGrpSpPr>
        <p:grpSpPr>
          <a:xfrm>
            <a:off x="9105900" y="2311400"/>
            <a:ext cx="1905000" cy="402362"/>
            <a:chOff x="0" y="0"/>
            <a:chExt cx="816" cy="220"/>
          </a:xfrm>
        </p:grpSpPr>
        <p:sp>
          <p:nvSpPr>
            <p:cNvPr id="224321" name="椭圆 224320"/>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22" name="文本框 224321"/>
            <p:cNvSpPr txBox="1"/>
            <p:nvPr/>
          </p:nvSpPr>
          <p:spPr>
            <a:xfrm>
              <a:off x="0" y="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达</a:t>
              </a:r>
              <a:r>
                <a:rPr lang="en-US" altLang="zh-CN" sz="2000" b="1">
                  <a:solidFill>
                    <a:srgbClr val="FF0000"/>
                  </a:solidFill>
                  <a:latin typeface="Times New Roman" panose="02020603050405020304" pitchFamily="18" charset="0"/>
                  <a:ea typeface="宋体" panose="02010600030101010101" pitchFamily="2" charset="-122"/>
                </a:rPr>
                <a:t>.</a:t>
              </a:r>
              <a:r>
                <a:rPr lang="zh-CN" altLang="en-US" sz="2000" b="1" dirty="0">
                  <a:solidFill>
                    <a:srgbClr val="FF0000"/>
                  </a:solidFill>
                  <a:latin typeface="Times New Roman" panose="02020603050405020304" pitchFamily="18" charset="0"/>
                  <a:ea typeface="宋体" panose="02010600030101010101" pitchFamily="2" charset="-122"/>
                </a:rPr>
                <a:t>伽马</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grpSp>
        <p:nvGrpSpPr>
          <p:cNvPr id="224323" name="组合 224322"/>
          <p:cNvGrpSpPr/>
          <p:nvPr/>
        </p:nvGrpSpPr>
        <p:grpSpPr>
          <a:xfrm>
            <a:off x="9706293" y="5998528"/>
            <a:ext cx="1295400" cy="402362"/>
            <a:chOff x="0" y="0"/>
            <a:chExt cx="816" cy="220"/>
          </a:xfrm>
        </p:grpSpPr>
        <p:sp>
          <p:nvSpPr>
            <p:cNvPr id="224324" name="椭圆 224323"/>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25" name="文本框 224324"/>
            <p:cNvSpPr txBox="1"/>
            <p:nvPr/>
          </p:nvSpPr>
          <p:spPr>
            <a:xfrm>
              <a:off x="0" y="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麦哲伦</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pic>
        <p:nvPicPr>
          <p:cNvPr id="224326" name="Picture 2" descr="D:\015-图片\图片资源\18欧盟\新航路的开辟\Fernao de Magalhaes  麦哲伦\C0011433-Ferdinand_Magellan,_Portuguese_explorer-SPL.jpg"/>
          <p:cNvPicPr>
            <a:picLocks noChangeAspect="1"/>
          </p:cNvPicPr>
          <p:nvPr/>
        </p:nvPicPr>
        <p:blipFill>
          <a:blip r:embed="rId6"/>
          <a:stretch>
            <a:fillRect/>
          </a:stretch>
        </p:blipFill>
        <p:spPr>
          <a:xfrm>
            <a:off x="9706610" y="4480560"/>
            <a:ext cx="1141095" cy="1520190"/>
          </a:xfrm>
          <a:prstGeom prst="ellipse">
            <a:avLst/>
          </a:prstGeom>
          <a:noFill/>
          <a:ln w="9525">
            <a:noFill/>
          </a:ln>
        </p:spPr>
      </p:pic>
      <p:sp>
        <p:nvSpPr>
          <p:cNvPr id="224327" name="矩形标注 224326"/>
          <p:cNvSpPr/>
          <p:nvPr/>
        </p:nvSpPr>
        <p:spPr>
          <a:xfrm>
            <a:off x="7896226" y="2492376"/>
            <a:ext cx="720725" cy="360363"/>
          </a:xfrm>
          <a:prstGeom prst="wedgeRectCallout">
            <a:avLst>
              <a:gd name="adj1" fmla="val -92069"/>
              <a:gd name="adj2" fmla="val 17843"/>
            </a:avLst>
          </a:prstGeom>
          <a:solidFill>
            <a:srgbClr val="FF99CC"/>
          </a:solidFill>
          <a:ln w="9525" cap="flat" cmpd="sng">
            <a:solidFill>
              <a:schemeClr val="tx1"/>
            </a:solidFill>
            <a:prstDash val="solid"/>
            <a:miter/>
            <a:headEnd type="none" w="med" len="med"/>
            <a:tailEnd type="none" w="med" len="med"/>
          </a:ln>
        </p:spPr>
        <p:txBody>
          <a:bodyPr/>
          <a:lstStyle/>
          <a:p>
            <a:pPr marL="342900" indent="-342900" algn="ctr" fontAlgn="base">
              <a:spcBef>
                <a:spcPct val="20000"/>
              </a:spcBef>
              <a:spcAft>
                <a:spcPct val="0"/>
              </a:spcAft>
              <a:buClr>
                <a:srgbClr val="EBF25A"/>
              </a:buClr>
              <a:buSzPct val="80000"/>
            </a:pPr>
            <a:r>
              <a:rPr lang="zh-CN" altLang="en-US" b="1" dirty="0">
                <a:solidFill>
                  <a:srgbClr val="FF0000"/>
                </a:solidFill>
                <a:effectLst>
                  <a:outerShdw blurRad="38100" dist="38100" dir="2700000">
                    <a:srgbClr val="000000"/>
                  </a:outerShdw>
                </a:effectLst>
                <a:latin typeface="Tahoma" panose="020B0604030504040204" pitchFamily="34" charset="0"/>
                <a:ea typeface="黑体" panose="02010609060101010101" pitchFamily="2" charset="-122"/>
              </a:rPr>
              <a:t>印度</a:t>
            </a:r>
            <a:endParaRPr lang="zh-CN" altLang="en-US" b="1" dirty="0">
              <a:solidFill>
                <a:srgbClr val="FF0000"/>
              </a:solidFill>
              <a:effectLst>
                <a:outerShdw blurRad="38100" dist="38100" dir="2700000">
                  <a:srgbClr val="000000"/>
                </a:outerShdw>
              </a:effectLst>
              <a:latin typeface="Tahoma" panose="020B0604030504040204" pitchFamily="34" charset="0"/>
              <a:ea typeface="黑体" panose="02010609060101010101" pitchFamily="2" charset="-122"/>
            </a:endParaRPr>
          </a:p>
        </p:txBody>
      </p:sp>
      <p:sp>
        <p:nvSpPr>
          <p:cNvPr id="224328" name="文本框 224327"/>
          <p:cNvSpPr txBox="1"/>
          <p:nvPr/>
        </p:nvSpPr>
        <p:spPr>
          <a:xfrm>
            <a:off x="4872039" y="981076"/>
            <a:ext cx="2160587" cy="584775"/>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50000"/>
              </a:spcBef>
              <a:spcAft>
                <a:spcPct val="0"/>
              </a:spcAft>
            </a:pPr>
            <a:r>
              <a:rPr lang="zh-CN" altLang="en-US" sz="3200" b="1">
                <a:solidFill>
                  <a:srgbClr val="FF0000"/>
                </a:solidFill>
                <a:latin typeface="Arial" panose="020B0604020202020204" pitchFamily="34" charset="0"/>
                <a:ea typeface="楷体_GB2312" panose="02010609030101010101" charset="-122"/>
              </a:rPr>
              <a:t>一个中心</a:t>
            </a:r>
            <a:endParaRPr lang="zh-CN" altLang="en-US" sz="3200" b="1">
              <a:solidFill>
                <a:srgbClr val="FF0000"/>
              </a:solidFill>
              <a:latin typeface="Arial" panose="020B0604020202020204" pitchFamily="34" charset="0"/>
              <a:ea typeface="楷体_GB2312" panose="02010609030101010101" charset="-122"/>
            </a:endParaRPr>
          </a:p>
        </p:txBody>
      </p:sp>
      <p:sp>
        <p:nvSpPr>
          <p:cNvPr id="224329" name="文本框 224328"/>
          <p:cNvSpPr txBox="1"/>
          <p:nvPr/>
        </p:nvSpPr>
        <p:spPr>
          <a:xfrm>
            <a:off x="5270501" y="1700213"/>
            <a:ext cx="1223963" cy="1098550"/>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50000"/>
              </a:spcBef>
              <a:spcAft>
                <a:spcPct val="0"/>
              </a:spcAft>
            </a:pPr>
            <a:r>
              <a:rPr lang="zh-CN" altLang="en-US" sz="3200" b="1">
                <a:solidFill>
                  <a:srgbClr val="FF0000"/>
                </a:solidFill>
                <a:latin typeface="Arial" panose="020B0604020202020204" pitchFamily="34" charset="0"/>
                <a:ea typeface="楷体_GB2312" panose="02010609030101010101" charset="-122"/>
              </a:rPr>
              <a:t>两个方向</a:t>
            </a:r>
            <a:endParaRPr lang="zh-CN" altLang="en-US" sz="3200" b="1">
              <a:solidFill>
                <a:srgbClr val="FF0000"/>
              </a:solidFill>
              <a:latin typeface="Arial" panose="020B0604020202020204" pitchFamily="34" charset="0"/>
              <a:ea typeface="楷体_GB2312" panose="02010609030101010101" charset="-122"/>
            </a:endParaRPr>
          </a:p>
        </p:txBody>
      </p:sp>
      <p:sp>
        <p:nvSpPr>
          <p:cNvPr id="224330" name="矩形 224329"/>
          <p:cNvSpPr/>
          <p:nvPr/>
        </p:nvSpPr>
        <p:spPr>
          <a:xfrm>
            <a:off x="4943476" y="3500439"/>
            <a:ext cx="2016125" cy="584775"/>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50000"/>
              </a:spcBef>
              <a:spcAft>
                <a:spcPct val="0"/>
              </a:spcAft>
            </a:pPr>
            <a:r>
              <a:rPr lang="zh-CN" altLang="en-US" sz="3200" b="1" dirty="0">
                <a:solidFill>
                  <a:srgbClr val="FF0000"/>
                </a:solidFill>
                <a:latin typeface="Arial" panose="020B0604020202020204" pitchFamily="34" charset="0"/>
                <a:ea typeface="楷体_GB2312" panose="02010609030101010101" charset="-122"/>
              </a:rPr>
              <a:t>三条航线</a:t>
            </a:r>
            <a:endParaRPr lang="zh-CN" altLang="en-US" sz="3200" b="1" dirty="0">
              <a:solidFill>
                <a:srgbClr val="FF0000"/>
              </a:solidFill>
              <a:latin typeface="Arial" panose="020B0604020202020204" pitchFamily="34" charset="0"/>
              <a:ea typeface="楷体_GB2312" panose="02010609030101010101" charset="-122"/>
            </a:endParaRPr>
          </a:p>
        </p:txBody>
      </p:sp>
      <p:sp>
        <p:nvSpPr>
          <p:cNvPr id="224331" name="矩形 224330"/>
          <p:cNvSpPr/>
          <p:nvPr/>
        </p:nvSpPr>
        <p:spPr>
          <a:xfrm>
            <a:off x="5232401" y="4797425"/>
            <a:ext cx="1584325" cy="1098550"/>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0"/>
              </a:spcBef>
              <a:spcAft>
                <a:spcPct val="0"/>
              </a:spcAft>
            </a:pPr>
            <a:r>
              <a:rPr lang="zh-CN" altLang="en-US" sz="3200" b="1" dirty="0">
                <a:solidFill>
                  <a:srgbClr val="FF0000"/>
                </a:solidFill>
                <a:latin typeface="Arial" panose="020B0604020202020204" pitchFamily="34" charset="0"/>
                <a:ea typeface="楷体_GB2312" panose="02010609030101010101" charset="-122"/>
              </a:rPr>
              <a:t>四大</a:t>
            </a:r>
            <a:endParaRPr lang="zh-CN" altLang="en-US" sz="3200" b="1" dirty="0">
              <a:solidFill>
                <a:srgbClr val="FF0000"/>
              </a:solidFill>
              <a:latin typeface="Arial" panose="020B0604020202020204" pitchFamily="34" charset="0"/>
              <a:ea typeface="楷体_GB2312" panose="02010609030101010101" charset="-122"/>
            </a:endParaRPr>
          </a:p>
          <a:p>
            <a:pPr algn="ctr" eaLnBrk="0" fontAlgn="base" hangingPunct="0">
              <a:spcBef>
                <a:spcPct val="0"/>
              </a:spcBef>
              <a:spcAft>
                <a:spcPct val="0"/>
              </a:spcAft>
            </a:pPr>
            <a:r>
              <a:rPr lang="zh-CN" altLang="en-US" sz="3200" b="1" dirty="0">
                <a:solidFill>
                  <a:srgbClr val="FF0000"/>
                </a:solidFill>
                <a:latin typeface="Arial" panose="020B0604020202020204" pitchFamily="34" charset="0"/>
                <a:ea typeface="楷体_GB2312" panose="02010609030101010101" charset="-122"/>
              </a:rPr>
              <a:t>航海家</a:t>
            </a:r>
            <a:endParaRPr lang="zh-CN" altLang="en-US" sz="3200" b="1" dirty="0">
              <a:solidFill>
                <a:srgbClr val="FF0000"/>
              </a:solidFill>
              <a:latin typeface="Arial" panose="020B0604020202020204" pitchFamily="34" charset="0"/>
              <a:ea typeface="楷体_GB2312" panose="02010609030101010101" charset="-122"/>
            </a:endParaRPr>
          </a:p>
        </p:txBody>
      </p:sp>
      <p:sp>
        <p:nvSpPr>
          <p:cNvPr id="224332" name="椭圆 224331"/>
          <p:cNvSpPr/>
          <p:nvPr/>
        </p:nvSpPr>
        <p:spPr>
          <a:xfrm>
            <a:off x="5232401" y="115888"/>
            <a:ext cx="1439863" cy="863600"/>
          </a:xfrm>
          <a:prstGeom prst="ellipse">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3200" b="1" dirty="0">
                <a:solidFill>
                  <a:srgbClr val="FF0000"/>
                </a:solidFill>
                <a:latin typeface="Arial" panose="020B0604020202020204" pitchFamily="34" charset="0"/>
                <a:ea typeface="楷体_GB2312" panose="02010609030101010101" charset="-122"/>
              </a:rPr>
              <a:t>西欧</a:t>
            </a:r>
            <a:endParaRPr lang="zh-CN" altLang="en-US" sz="3200" b="1" dirty="0">
              <a:solidFill>
                <a:srgbClr val="FF0000"/>
              </a:solidFill>
              <a:latin typeface="Arial" panose="020B0604020202020204" pitchFamily="34" charset="0"/>
              <a:ea typeface="楷体_GB2312" panose="02010609030101010101" charset="-122"/>
            </a:endParaRPr>
          </a:p>
        </p:txBody>
      </p:sp>
      <p:sp>
        <p:nvSpPr>
          <p:cNvPr id="224333" name="左箭头 224332"/>
          <p:cNvSpPr/>
          <p:nvPr/>
        </p:nvSpPr>
        <p:spPr>
          <a:xfrm>
            <a:off x="4629150" y="2060576"/>
            <a:ext cx="603250" cy="479425"/>
          </a:xfrm>
          <a:prstGeom prst="leftArrow">
            <a:avLst>
              <a:gd name="adj1" fmla="val 50000"/>
              <a:gd name="adj2" fmla="val 31456"/>
            </a:avLst>
          </a:prstGeom>
          <a:solidFill>
            <a:srgbClr val="FFFF00"/>
          </a:solidFill>
          <a:ln w="9525" cap="flat" cmpd="sng">
            <a:solidFill>
              <a:srgbClr val="FF00FF"/>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4" name="左箭头 224333"/>
          <p:cNvSpPr/>
          <p:nvPr/>
        </p:nvSpPr>
        <p:spPr>
          <a:xfrm rot="10800000">
            <a:off x="6500813" y="2035176"/>
            <a:ext cx="603250" cy="479425"/>
          </a:xfrm>
          <a:prstGeom prst="leftArrow">
            <a:avLst>
              <a:gd name="adj1" fmla="val 50000"/>
              <a:gd name="adj2" fmla="val 31456"/>
            </a:avLst>
          </a:prstGeom>
          <a:solidFill>
            <a:srgbClr val="FFFF00"/>
          </a:solidFill>
          <a:ln w="9525" cap="flat" cmpd="sng">
            <a:solidFill>
              <a:srgbClr val="FF00FF"/>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5" name="椭圆 224334"/>
          <p:cNvSpPr/>
          <p:nvPr/>
        </p:nvSpPr>
        <p:spPr>
          <a:xfrm>
            <a:off x="7104063" y="1700213"/>
            <a:ext cx="1079500" cy="1079500"/>
          </a:xfrm>
          <a:prstGeom prst="ellipse">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3200" b="1">
                <a:solidFill>
                  <a:srgbClr val="FF0000"/>
                </a:solidFill>
                <a:latin typeface="Arial" panose="020B0604020202020204" pitchFamily="34" charset="0"/>
                <a:ea typeface="楷体_GB2312" panose="02010609030101010101" charset="-122"/>
              </a:rPr>
              <a:t>东</a:t>
            </a:r>
            <a:endParaRPr lang="zh-CN" altLang="en-US" sz="3200" b="1">
              <a:solidFill>
                <a:srgbClr val="FF0000"/>
              </a:solidFill>
              <a:latin typeface="Arial" panose="020B0604020202020204" pitchFamily="34" charset="0"/>
              <a:ea typeface="楷体_GB2312" panose="02010609030101010101" charset="-122"/>
            </a:endParaRPr>
          </a:p>
        </p:txBody>
      </p:sp>
      <p:sp>
        <p:nvSpPr>
          <p:cNvPr id="224336" name="椭圆 224335"/>
          <p:cNvSpPr/>
          <p:nvPr/>
        </p:nvSpPr>
        <p:spPr>
          <a:xfrm>
            <a:off x="3576638" y="1701800"/>
            <a:ext cx="1079500" cy="1079500"/>
          </a:xfrm>
          <a:prstGeom prst="ellipse">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3200" b="1">
                <a:solidFill>
                  <a:srgbClr val="FF0000"/>
                </a:solidFill>
                <a:latin typeface="Arial" panose="020B0604020202020204" pitchFamily="34" charset="0"/>
                <a:ea typeface="楷体_GB2312" panose="02010609030101010101" charset="-122"/>
              </a:rPr>
              <a:t>西</a:t>
            </a:r>
            <a:endParaRPr lang="zh-CN" altLang="en-US" sz="3200" b="1">
              <a:solidFill>
                <a:srgbClr val="FF0000"/>
              </a:solidFill>
              <a:latin typeface="Arial" panose="020B0604020202020204" pitchFamily="34" charset="0"/>
              <a:ea typeface="楷体_GB2312" panose="02010609030101010101" charset="-122"/>
            </a:endParaRPr>
          </a:p>
        </p:txBody>
      </p:sp>
      <p:sp>
        <p:nvSpPr>
          <p:cNvPr id="224337" name="下箭头 224336"/>
          <p:cNvSpPr/>
          <p:nvPr/>
        </p:nvSpPr>
        <p:spPr>
          <a:xfrm>
            <a:off x="7535864" y="2852739"/>
            <a:ext cx="287337" cy="649287"/>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8" name="下箭头 224337"/>
          <p:cNvSpPr/>
          <p:nvPr/>
        </p:nvSpPr>
        <p:spPr>
          <a:xfrm>
            <a:off x="3935414" y="2924175"/>
            <a:ext cx="287337" cy="649288"/>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9" name="下箭头 224338"/>
          <p:cNvSpPr/>
          <p:nvPr/>
        </p:nvSpPr>
        <p:spPr>
          <a:xfrm>
            <a:off x="7535864" y="4221164"/>
            <a:ext cx="287337" cy="649287"/>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40" name="下箭头 224339"/>
          <p:cNvSpPr/>
          <p:nvPr/>
        </p:nvSpPr>
        <p:spPr>
          <a:xfrm>
            <a:off x="3935414" y="4221164"/>
            <a:ext cx="287337" cy="649287"/>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41" name="圆角矩形 224340"/>
          <p:cNvSpPr/>
          <p:nvPr/>
        </p:nvSpPr>
        <p:spPr>
          <a:xfrm>
            <a:off x="6864351" y="5229226"/>
            <a:ext cx="2735263" cy="576263"/>
          </a:xfrm>
          <a:prstGeom prst="roundRect">
            <a:avLst>
              <a:gd name="adj" fmla="val 16667"/>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2400" b="1">
                <a:solidFill>
                  <a:srgbClr val="FF0000"/>
                </a:solidFill>
                <a:latin typeface="Arial" panose="020B0604020202020204" pitchFamily="34" charset="0"/>
                <a:ea typeface="楷体_GB2312" panose="02010609030101010101" charset="-122"/>
              </a:rPr>
              <a:t>迪亚士、达</a:t>
            </a:r>
            <a:r>
              <a:rPr lang="en-US" altLang="zh-CN" sz="2400" b="1">
                <a:solidFill>
                  <a:srgbClr val="FF0000"/>
                </a:solidFill>
                <a:latin typeface="Arial" panose="020B0604020202020204" pitchFamily="34" charset="0"/>
                <a:ea typeface="楷体_GB2312" panose="02010609030101010101" charset="-122"/>
              </a:rPr>
              <a:t>·</a:t>
            </a:r>
            <a:r>
              <a:rPr lang="zh-CN" altLang="en-US" sz="2400" b="1">
                <a:solidFill>
                  <a:srgbClr val="FF0000"/>
                </a:solidFill>
                <a:latin typeface="Arial" panose="020B0604020202020204" pitchFamily="34" charset="0"/>
                <a:ea typeface="楷体_GB2312" panose="02010609030101010101" charset="-122"/>
              </a:rPr>
              <a:t>伽马</a:t>
            </a:r>
            <a:endParaRPr lang="zh-CN" altLang="en-US" sz="2400" b="1">
              <a:solidFill>
                <a:srgbClr val="FF0000"/>
              </a:solidFill>
              <a:latin typeface="Arial" panose="020B0604020202020204" pitchFamily="34" charset="0"/>
              <a:ea typeface="楷体_GB2312" panose="02010609030101010101" charset="-122"/>
            </a:endParaRPr>
          </a:p>
        </p:txBody>
      </p:sp>
      <p:sp>
        <p:nvSpPr>
          <p:cNvPr id="224342" name="圆角矩形 224341"/>
          <p:cNvSpPr/>
          <p:nvPr/>
        </p:nvSpPr>
        <p:spPr>
          <a:xfrm>
            <a:off x="2654300" y="5229226"/>
            <a:ext cx="2520950" cy="574675"/>
          </a:xfrm>
          <a:prstGeom prst="roundRect">
            <a:avLst>
              <a:gd name="adj" fmla="val 16667"/>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2400" b="1">
                <a:solidFill>
                  <a:srgbClr val="FF0000"/>
                </a:solidFill>
                <a:latin typeface="Arial" panose="020B0604020202020204" pitchFamily="34" charset="0"/>
                <a:ea typeface="楷体_GB2312" panose="02010609030101010101" charset="-122"/>
              </a:rPr>
              <a:t>哥伦布、麦哲伦 </a:t>
            </a:r>
            <a:endParaRPr lang="zh-CN" altLang="en-US" sz="2400" b="1">
              <a:solidFill>
                <a:srgbClr val="FF0000"/>
              </a:solidFill>
              <a:latin typeface="Arial" panose="020B0604020202020204" pitchFamily="34" charset="0"/>
              <a:ea typeface="楷体_GB2312" panose="02010609030101010101" charset="-122"/>
            </a:endParaRPr>
          </a:p>
        </p:txBody>
      </p:sp>
      <p:sp>
        <p:nvSpPr>
          <p:cNvPr id="26" name="下箭头 25"/>
          <p:cNvSpPr/>
          <p:nvPr/>
        </p:nvSpPr>
        <p:spPr>
          <a:xfrm rot="16200000">
            <a:off x="6767195" y="314325"/>
            <a:ext cx="297180" cy="469900"/>
          </a:xfrm>
          <a:prstGeom prst="downArrow">
            <a:avLst/>
          </a:prstGeom>
          <a:solidFill>
            <a:srgbClr val="F98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27" name="文本框 26"/>
          <p:cNvSpPr txBox="1"/>
          <p:nvPr/>
        </p:nvSpPr>
        <p:spPr>
          <a:xfrm>
            <a:off x="7122040" y="319457"/>
            <a:ext cx="79375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非洲</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29" name="下箭头 28"/>
          <p:cNvSpPr/>
          <p:nvPr/>
        </p:nvSpPr>
        <p:spPr>
          <a:xfrm rot="16200000">
            <a:off x="8035925" y="311785"/>
            <a:ext cx="297180" cy="469900"/>
          </a:xfrm>
          <a:prstGeom prst="downArrow">
            <a:avLst/>
          </a:prstGeom>
          <a:solidFill>
            <a:srgbClr val="F98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30" name="文本框 29"/>
          <p:cNvSpPr txBox="1"/>
          <p:nvPr/>
        </p:nvSpPr>
        <p:spPr>
          <a:xfrm>
            <a:off x="8409820" y="338507"/>
            <a:ext cx="79502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印度</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2" name="下箭头 1"/>
          <p:cNvSpPr/>
          <p:nvPr/>
        </p:nvSpPr>
        <p:spPr>
          <a:xfrm rot="5400000">
            <a:off x="4866640" y="312420"/>
            <a:ext cx="297180" cy="4699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3" name="文本框 2"/>
          <p:cNvSpPr txBox="1"/>
          <p:nvPr/>
        </p:nvSpPr>
        <p:spPr>
          <a:xfrm>
            <a:off x="4011175" y="316917"/>
            <a:ext cx="794385"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美洲</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4" name="下箭头 3"/>
          <p:cNvSpPr/>
          <p:nvPr/>
        </p:nvSpPr>
        <p:spPr>
          <a:xfrm rot="5400000">
            <a:off x="3670935" y="313055"/>
            <a:ext cx="297180" cy="4699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5" name="文本框 4"/>
          <p:cNvSpPr txBox="1"/>
          <p:nvPr/>
        </p:nvSpPr>
        <p:spPr>
          <a:xfrm>
            <a:off x="2806580" y="318187"/>
            <a:ext cx="79375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亚洲</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6" name="下箭头 5"/>
          <p:cNvSpPr/>
          <p:nvPr/>
        </p:nvSpPr>
        <p:spPr>
          <a:xfrm rot="5400000">
            <a:off x="2426970" y="313690"/>
            <a:ext cx="297180" cy="4699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7" name="文本框 6"/>
          <p:cNvSpPr txBox="1"/>
          <p:nvPr/>
        </p:nvSpPr>
        <p:spPr>
          <a:xfrm>
            <a:off x="1543565" y="318822"/>
            <a:ext cx="79375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西欧</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8" name="矩形 7"/>
          <p:cNvSpPr/>
          <p:nvPr/>
        </p:nvSpPr>
        <p:spPr>
          <a:xfrm>
            <a:off x="220293" y="102637"/>
            <a:ext cx="11763858" cy="6634065"/>
          </a:xfrm>
          <a:prstGeom prst="rect">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pic>
        <p:nvPicPr>
          <p:cNvPr id="9" name="图片 8" descr="z025"/>
          <p:cNvPicPr>
            <a:picLocks noChangeAspect="1"/>
          </p:cNvPicPr>
          <p:nvPr/>
        </p:nvPicPr>
        <p:blipFill>
          <a:blip r:embed="rId7"/>
          <a:stretch>
            <a:fillRect/>
          </a:stretch>
        </p:blipFill>
        <p:spPr>
          <a:xfrm>
            <a:off x="11403013" y="35761"/>
            <a:ext cx="788987" cy="733425"/>
          </a:xfrm>
          <a:prstGeom prst="rect">
            <a:avLst/>
          </a:prstGeom>
          <a:noFill/>
          <a:ln w="9525">
            <a:noFill/>
          </a:ln>
        </p:spPr>
      </p:pic>
      <p:pic>
        <p:nvPicPr>
          <p:cNvPr id="11" name="图片 10" descr="C:/Users/ADMINI~1/AppData/Local/Temp/kaimatting/20200905212739/output_aiMatting_20200905212742.pngoutput_aiMatting_20200905212742"/>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365760" y="2457450"/>
            <a:ext cx="799465" cy="799465"/>
          </a:xfrm>
          <a:prstGeom prst="rect">
            <a:avLst/>
          </a:prstGeom>
        </p:spPr>
      </p:pic>
      <p:pic>
        <p:nvPicPr>
          <p:cNvPr id="31" name="图片 30" descr="C:/Users/ADMINI~1/AppData/Local/Temp/kaimatting/20200905210934/output_aiMatting_20200905210937.pngoutput_aiMatting_20200905210937"/>
          <p:cNvPicPr>
            <a:picLocks noChangeAspect="1"/>
          </p:cNvPicPr>
          <p:nvPr/>
        </p:nvPicPr>
        <p:blipFill>
          <a:blip r:embed="rId10"/>
          <a:stretch>
            <a:fillRect/>
          </a:stretch>
        </p:blipFill>
        <p:spPr>
          <a:xfrm>
            <a:off x="11160125" y="2183130"/>
            <a:ext cx="532130" cy="1047750"/>
          </a:xfrm>
          <a:prstGeom prst="rect">
            <a:avLst/>
          </a:prstGeom>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indefinite" fill="hold">
                                          <p:stCondLst>
                                            <p:cond delay="0"/>
                                          </p:stCondLst>
                                        </p:cTn>
                                        <p:tgtEl>
                                          <p:spTgt spid="224312"/>
                                        </p:tgtEl>
                                        <p:attrNameLst>
                                          <p:attrName>style.visibility</p:attrName>
                                        </p:attrNameLst>
                                      </p:cBhvr>
                                      <p:to>
                                        <p:strVal val="visible"/>
                                      </p:to>
                                    </p:set>
                                    <p:anim calcmode="lin" valueType="num">
                                      <p:cBhvr>
                                        <p:cTn id="7" dur="500" fill="hold"/>
                                        <p:tgtEl>
                                          <p:spTgt spid="224312"/>
                                        </p:tgtEl>
                                        <p:attrNameLst>
                                          <p:attrName>ppt_w</p:attrName>
                                        </p:attrNameLst>
                                      </p:cBhvr>
                                      <p:tavLst>
                                        <p:tav tm="0">
                                          <p:val>
                                            <p:fltVal val="0"/>
                                          </p:val>
                                        </p:tav>
                                        <p:tav tm="100000">
                                          <p:val>
                                            <p:strVal val="#ppt_w"/>
                                          </p:val>
                                        </p:tav>
                                      </p:tavLst>
                                    </p:anim>
                                    <p:anim calcmode="lin" valueType="num">
                                      <p:cBhvr>
                                        <p:cTn id="8" dur="500" fill="hold"/>
                                        <p:tgtEl>
                                          <p:spTgt spid="22431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indefinite" fill="hold">
                                          <p:stCondLst>
                                            <p:cond delay="0"/>
                                          </p:stCondLst>
                                        </p:cTn>
                                        <p:tgtEl>
                                          <p:spTgt spid="224314"/>
                                        </p:tgtEl>
                                        <p:attrNameLst>
                                          <p:attrName>style.visibility</p:attrName>
                                        </p:attrNameLst>
                                      </p:cBhvr>
                                      <p:to>
                                        <p:strVal val="visible"/>
                                      </p:to>
                                    </p:set>
                                    <p:anim calcmode="lin" valueType="num">
                                      <p:cBhvr additive="base">
                                        <p:cTn id="12" dur="500" fill="hold"/>
                                        <p:tgtEl>
                                          <p:spTgt spid="224314"/>
                                        </p:tgtEl>
                                        <p:attrNameLst>
                                          <p:attrName>ppt_x</p:attrName>
                                        </p:attrNameLst>
                                      </p:cBhvr>
                                      <p:tavLst>
                                        <p:tav tm="0">
                                          <p:val>
                                            <p:strVal val="0-#ppt_w/2"/>
                                          </p:val>
                                        </p:tav>
                                        <p:tav tm="100000">
                                          <p:val>
                                            <p:strVal val="#ppt_x"/>
                                          </p:val>
                                        </p:tav>
                                      </p:tavLst>
                                    </p:anim>
                                    <p:anim calcmode="lin" valueType="num">
                                      <p:cBhvr additive="base">
                                        <p:cTn id="13" dur="500" fill="hold"/>
                                        <p:tgtEl>
                                          <p:spTgt spid="224314"/>
                                        </p:tgtEl>
                                        <p:attrNameLst>
                                          <p:attrName>ppt_y</p:attrName>
                                        </p:attrNameLst>
                                      </p:cBhvr>
                                      <p:tavLst>
                                        <p:tav tm="0">
                                          <p:val>
                                            <p:strVal val="#ppt_y"/>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224302">
                                            <p:bg/>
                                          </p:spTgt>
                                        </p:tgtEl>
                                        <p:attrNameLst>
                                          <p:attrName>style.visibility</p:attrName>
                                        </p:attrNameLst>
                                      </p:cBhvr>
                                      <p:to>
                                        <p:strVal val="visible"/>
                                      </p:to>
                                    </p:set>
                                    <p:animEffect transition="in" filter="wipe(down)">
                                      <p:cBhvr>
                                        <p:cTn id="16" dur="500"/>
                                        <p:tgtEl>
                                          <p:spTgt spid="224302">
                                            <p:bg/>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24302">
                                            <p:txEl>
                                              <p:pRg st="0" end="0"/>
                                            </p:txEl>
                                          </p:spTgt>
                                        </p:tgtEl>
                                        <p:attrNameLst>
                                          <p:attrName>style.visibility</p:attrName>
                                        </p:attrNameLst>
                                      </p:cBhvr>
                                      <p:to>
                                        <p:strVal val="visible"/>
                                      </p:to>
                                    </p:set>
                                    <p:animEffect transition="in" filter="wipe(down)">
                                      <p:cBhvr>
                                        <p:cTn id="20" dur="500"/>
                                        <p:tgtEl>
                                          <p:spTgt spid="224302">
                                            <p:txEl>
                                              <p:pRg st="0" end="0"/>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8482"/>
                                        </p:tgtEl>
                                        <p:attrNameLst>
                                          <p:attrName>style.visibility</p:attrName>
                                        </p:attrNameLst>
                                      </p:cBhvr>
                                      <p:to>
                                        <p:strVal val="visible"/>
                                      </p:to>
                                    </p:set>
                                    <p:animEffect transition="in" filter="wipe(down)">
                                      <p:cBhvr>
                                        <p:cTn id="24" dur="500"/>
                                        <p:tgtEl>
                                          <p:spTgt spid="18482"/>
                                        </p:tgtEl>
                                      </p:cBhvr>
                                    </p:animEffect>
                                  </p:childTnLst>
                                </p:cTn>
                              </p:par>
                            </p:childTnLst>
                          </p:cTn>
                        </p:par>
                        <p:par>
                          <p:cTn id="25" fill="hold">
                            <p:stCondLst>
                              <p:cond delay="2000"/>
                            </p:stCondLst>
                            <p:childTnLst>
                              <p:par>
                                <p:cTn id="26" presetID="0" presetClass="path" presetSubtype="0" accel="50000" decel="50000" fill="hold" nodeType="afterEffect">
                                  <p:stCondLst>
                                    <p:cond delay="0"/>
                                  </p:stCondLst>
                                  <p:childTnLst>
                                    <p:animMotion origin="layout" path="M 1.38889E-6 5.89595E-6 C -0.00504 0.00995 -0.01007 0.02012 -0.01424 0.0296 C -0.0184 0.03908 -0.02344 0.04648 -0.02535 0.05712 C -0.02726 0.06775 -0.02535 0.07885 -0.02535 0.09319 C -0.02535 0.10752 -0.02691 0.13111 -0.02535 0.14382 C -0.02379 0.15654 -0.0224 0.1651 -0.0158 0.16926 C -0.0092 0.17342 0.00694 0.16602 0.01441 0.16926 C 0.02187 0.17249 0.02396 0.18082 0.02865 0.18822 C 0.03333 0.19562 0.03941 0.20648 0.04288 0.21365 C 0.04635 0.22082 0.04774 0.22174 0.04931 0.23053 C 0.05087 0.23932 0.04983 0.25434 0.05243 0.26637 C 0.05503 0.27839 0.05955 0.29157 0.0651 0.30244 C 0.07066 0.3133 0.07969 0.32741 0.08576 0.33203 C 0.09184 0.33666 0.09896 0.33018 0.10156 0.32995 " pathEditMode="relative" ptsTypes="aaaaaaaaaaaaaA">
                                      <p:cBhvr>
                                        <p:cTn id="27" dur="3000" fill="hold"/>
                                        <p:tgtEl>
                                          <p:spTgt spid="18482"/>
                                        </p:tgtEl>
                                        <p:attrNameLst>
                                          <p:attrName>ppt_x</p:attrName>
                                          <p:attrName>ppt_y</p:attrName>
                                        </p:attrNameLst>
                                      </p:cBhvr>
                                    </p:animMotion>
                                  </p:childTnLst>
                                  <p:subTnLst>
                                    <p:set>
                                      <p:cBhvr override="childStyle">
                                        <p:cTn dur="1" fill="hold" display="0" masterRel="sameClick" afterEffect="1">
                                          <p:stCondLst>
                                            <p:cond evt="end" delay="0">
                                              <p:tn val="26"/>
                                            </p:cond>
                                          </p:stCondLst>
                                        </p:cTn>
                                        <p:tgtEl>
                                          <p:spTgt spid="18482"/>
                                        </p:tgtEl>
                                        <p:attrNameLst>
                                          <p:attrName>style.visibility</p:attrName>
                                        </p:attrNameLst>
                                      </p:cBhvr>
                                      <p:to>
                                        <p:strVal val="hidden"/>
                                      </p:to>
                                    </p:set>
                                  </p:subTnLst>
                                </p:cTn>
                              </p:par>
                              <p:par>
                                <p:cTn id="28" presetID="22" presetClass="entr" presetSubtype="1" fill="hold" nodeType="withEffect">
                                  <p:stCondLst>
                                    <p:cond delay="0"/>
                                  </p:stCondLst>
                                  <p:childTnLst>
                                    <p:set>
                                      <p:cBhvr>
                                        <p:cTn id="29" dur="1" fill="hold">
                                          <p:stCondLst>
                                            <p:cond delay="0"/>
                                          </p:stCondLst>
                                        </p:cTn>
                                        <p:tgtEl>
                                          <p:spTgt spid="18447"/>
                                        </p:tgtEl>
                                        <p:attrNameLst>
                                          <p:attrName>style.visibility</p:attrName>
                                        </p:attrNameLst>
                                      </p:cBhvr>
                                      <p:to>
                                        <p:strVal val="visible"/>
                                      </p:to>
                                    </p:set>
                                    <p:animEffect transition="in" filter="wipe(up)">
                                      <p:cBhvr>
                                        <p:cTn id="30" dur="3000"/>
                                        <p:tgtEl>
                                          <p:spTgt spid="18447"/>
                                        </p:tgtEl>
                                      </p:cBhvr>
                                    </p:animEffect>
                                  </p:childTnLst>
                                </p:cTn>
                              </p:par>
                              <p:par>
                                <p:cTn id="31" presetID="9" presetClass="entr" presetSubtype="0" fill="hold" nodeType="withEffect">
                                  <p:stCondLst>
                                    <p:cond delay="0"/>
                                  </p:stCondLst>
                                  <p:childTnLst>
                                    <p:set>
                                      <p:cBhvr>
                                        <p:cTn id="32" dur="1" fill="hold">
                                          <p:stCondLst>
                                            <p:cond delay="0"/>
                                          </p:stCondLst>
                                        </p:cTn>
                                        <p:tgtEl>
                                          <p:spTgt spid="18468"/>
                                        </p:tgtEl>
                                        <p:attrNameLst>
                                          <p:attrName>style.visibility</p:attrName>
                                        </p:attrNameLst>
                                      </p:cBhvr>
                                      <p:to>
                                        <p:strVal val="visible"/>
                                      </p:to>
                                    </p:set>
                                    <p:animEffect transition="in" filter="dissolve">
                                      <p:cBhvr>
                                        <p:cTn id="33" dur="500"/>
                                        <p:tgtEl>
                                          <p:spTgt spid="18468"/>
                                        </p:tgtEl>
                                      </p:cBhvr>
                                    </p:animEffect>
                                  </p:childTnLst>
                                </p:cTn>
                              </p:par>
                            </p:childTnLst>
                          </p:cTn>
                        </p:par>
                        <p:par>
                          <p:cTn id="34" fill="hold">
                            <p:stCondLst>
                              <p:cond delay="5000"/>
                            </p:stCondLst>
                            <p:childTnLst>
                              <p:par>
                                <p:cTn id="35" presetID="16" presetClass="entr" presetSubtype="42" fill="hold" grpId="0" nodeType="afterEffect">
                                  <p:stCondLst>
                                    <p:cond delay="0"/>
                                  </p:stCondLst>
                                  <p:childTnLst>
                                    <p:set>
                                      <p:cBhvr>
                                        <p:cTn id="36" dur="1" fill="hold">
                                          <p:stCondLst>
                                            <p:cond delay="0"/>
                                          </p:stCondLst>
                                        </p:cTn>
                                        <p:tgtEl>
                                          <p:spTgt spid="18454"/>
                                        </p:tgtEl>
                                        <p:attrNameLst>
                                          <p:attrName>style.visibility</p:attrName>
                                        </p:attrNameLst>
                                      </p:cBhvr>
                                      <p:to>
                                        <p:strVal val="visible"/>
                                      </p:to>
                                    </p:set>
                                    <p:animEffect transition="in" filter="barn(outHorizontal)">
                                      <p:cBhvr>
                                        <p:cTn id="37" dur="500"/>
                                        <p:tgtEl>
                                          <p:spTgt spid="18454"/>
                                        </p:tgtEl>
                                      </p:cBhvr>
                                    </p:animEffect>
                                  </p:childTnLst>
                                </p:cTn>
                              </p:par>
                              <p:par>
                                <p:cTn id="38" presetID="9" presetClass="entr" presetSubtype="0" fill="hold" nodeType="withEffect">
                                  <p:stCondLst>
                                    <p:cond delay="0"/>
                                  </p:stCondLst>
                                  <p:childTnLst>
                                    <p:set>
                                      <p:cBhvr>
                                        <p:cTn id="39" dur="1" fill="hold">
                                          <p:stCondLst>
                                            <p:cond delay="0"/>
                                          </p:stCondLst>
                                        </p:cTn>
                                        <p:tgtEl>
                                          <p:spTgt spid="18471"/>
                                        </p:tgtEl>
                                        <p:attrNameLst>
                                          <p:attrName>style.visibility</p:attrName>
                                        </p:attrNameLst>
                                      </p:cBhvr>
                                      <p:to>
                                        <p:strVal val="visible"/>
                                      </p:to>
                                    </p:set>
                                    <p:animEffect transition="in" filter="dissolve">
                                      <p:cBhvr>
                                        <p:cTn id="40" dur="500"/>
                                        <p:tgtEl>
                                          <p:spTgt spid="18471"/>
                                        </p:tgtEl>
                                      </p:cBhvr>
                                    </p:animEffect>
                                  </p:childTnLst>
                                  <p:subTnLst>
                                    <p:set>
                                      <p:cBhvr override="childStyle">
                                        <p:cTn dur="1" fill="hold" display="0" masterRel="nextClick" afterEffect="1"/>
                                        <p:tgtEl>
                                          <p:spTgt spid="18471"/>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3" presetClass="entr" presetSubtype="5" fill="hold" nodeType="clickEffect">
                                  <p:stCondLst>
                                    <p:cond delay="0"/>
                                  </p:stCondLst>
                                  <p:childTnLst>
                                    <p:set>
                                      <p:cBhvr>
                                        <p:cTn id="44" dur="indefinite" fill="hold">
                                          <p:stCondLst>
                                            <p:cond delay="0"/>
                                          </p:stCondLst>
                                        </p:cTn>
                                        <p:tgtEl>
                                          <p:spTgt spid="224311"/>
                                        </p:tgtEl>
                                        <p:attrNameLst>
                                          <p:attrName>style.visibility</p:attrName>
                                        </p:attrNameLst>
                                      </p:cBhvr>
                                      <p:to>
                                        <p:strVal val="visible"/>
                                      </p:to>
                                    </p:set>
                                    <p:animEffect transition="in" filter="blinds(vertical)">
                                      <p:cBhvr>
                                        <p:cTn id="45" dur="500"/>
                                        <p:tgtEl>
                                          <p:spTgt spid="224311"/>
                                        </p:tgtEl>
                                      </p:cBhvr>
                                    </p:animEffect>
                                  </p:childTnLst>
                                </p:cTn>
                              </p:par>
                            </p:childTnLst>
                          </p:cTn>
                        </p:par>
                        <p:par>
                          <p:cTn id="46" fill="hold">
                            <p:stCondLst>
                              <p:cond delay="500"/>
                            </p:stCondLst>
                            <p:childTnLst>
                              <p:par>
                                <p:cTn id="47" presetID="2" presetClass="entr" presetSubtype="8" fill="hold" nodeType="afterEffect">
                                  <p:stCondLst>
                                    <p:cond delay="0"/>
                                  </p:stCondLst>
                                  <p:childTnLst>
                                    <p:set>
                                      <p:cBhvr>
                                        <p:cTn id="48" dur="indefinite" fill="hold">
                                          <p:stCondLst>
                                            <p:cond delay="0"/>
                                          </p:stCondLst>
                                        </p:cTn>
                                        <p:tgtEl>
                                          <p:spTgt spid="224317"/>
                                        </p:tgtEl>
                                        <p:attrNameLst>
                                          <p:attrName>style.visibility</p:attrName>
                                        </p:attrNameLst>
                                      </p:cBhvr>
                                      <p:to>
                                        <p:strVal val="visible"/>
                                      </p:to>
                                    </p:set>
                                    <p:anim calcmode="lin" valueType="num">
                                      <p:cBhvr additive="base">
                                        <p:cTn id="49" dur="500" fill="hold"/>
                                        <p:tgtEl>
                                          <p:spTgt spid="224317"/>
                                        </p:tgtEl>
                                        <p:attrNameLst>
                                          <p:attrName>ppt_x</p:attrName>
                                        </p:attrNameLst>
                                      </p:cBhvr>
                                      <p:tavLst>
                                        <p:tav tm="0">
                                          <p:val>
                                            <p:strVal val="0-#ppt_w/2"/>
                                          </p:val>
                                        </p:tav>
                                        <p:tav tm="100000">
                                          <p:val>
                                            <p:strVal val="#ppt_x"/>
                                          </p:val>
                                        </p:tav>
                                      </p:tavLst>
                                    </p:anim>
                                    <p:anim calcmode="lin" valueType="num">
                                      <p:cBhvr additive="base">
                                        <p:cTn id="50" dur="500" fill="hold"/>
                                        <p:tgtEl>
                                          <p:spTgt spid="224317"/>
                                        </p:tgtEl>
                                        <p:attrNameLst>
                                          <p:attrName>ppt_y</p:attrName>
                                        </p:attrNameLst>
                                      </p:cBhvr>
                                      <p:tavLst>
                                        <p:tav tm="0">
                                          <p:val>
                                            <p:strVal val="#ppt_y"/>
                                          </p:val>
                                        </p:tav>
                                        <p:tav tm="100000">
                                          <p:val>
                                            <p:strVal val="#ppt_y"/>
                                          </p:val>
                                        </p:tav>
                                      </p:tavLst>
                                    </p:anim>
                                  </p:childTnLst>
                                </p:cTn>
                              </p:par>
                              <p:par>
                                <p:cTn id="51" presetID="22" presetClass="entr" presetSubtype="4" fill="hold" nodeType="withEffect">
                                  <p:stCondLst>
                                    <p:cond delay="0"/>
                                  </p:stCondLst>
                                  <p:childTnLst>
                                    <p:set>
                                      <p:cBhvr>
                                        <p:cTn id="52" dur="1" fill="hold">
                                          <p:stCondLst>
                                            <p:cond delay="0"/>
                                          </p:stCondLst>
                                        </p:cTn>
                                        <p:tgtEl>
                                          <p:spTgt spid="224302">
                                            <p:txEl>
                                              <p:pRg st="1" end="1"/>
                                            </p:txEl>
                                          </p:spTgt>
                                        </p:tgtEl>
                                        <p:attrNameLst>
                                          <p:attrName>style.visibility</p:attrName>
                                        </p:attrNameLst>
                                      </p:cBhvr>
                                      <p:to>
                                        <p:strVal val="visible"/>
                                      </p:to>
                                    </p:set>
                                    <p:animEffect transition="in" filter="wipe(down)">
                                      <p:cBhvr>
                                        <p:cTn id="53" dur="500"/>
                                        <p:tgtEl>
                                          <p:spTgt spid="224302">
                                            <p:txEl>
                                              <p:pRg st="1" end="1"/>
                                            </p:txEl>
                                          </p:spTgt>
                                        </p:tgtEl>
                                      </p:cBhvr>
                                    </p:animEffect>
                                  </p:childTnLst>
                                </p:cTn>
                              </p:par>
                            </p:childTnLst>
                          </p:cTn>
                        </p:par>
                        <p:par>
                          <p:cTn id="54" fill="hold">
                            <p:stCondLst>
                              <p:cond delay="1000"/>
                            </p:stCondLst>
                            <p:childTnLst>
                              <p:par>
                                <p:cTn id="55" presetID="22" presetClass="entr" presetSubtype="4" fill="hold" nodeType="afterEffect">
                                  <p:stCondLst>
                                    <p:cond delay="0"/>
                                  </p:stCondLst>
                                  <p:childTnLst>
                                    <p:set>
                                      <p:cBhvr>
                                        <p:cTn id="56" dur="1" fill="hold">
                                          <p:stCondLst>
                                            <p:cond delay="0"/>
                                          </p:stCondLst>
                                        </p:cTn>
                                        <p:tgtEl>
                                          <p:spTgt spid="18480"/>
                                        </p:tgtEl>
                                        <p:attrNameLst>
                                          <p:attrName>style.visibility</p:attrName>
                                        </p:attrNameLst>
                                      </p:cBhvr>
                                      <p:to>
                                        <p:strVal val="visible"/>
                                      </p:to>
                                    </p:set>
                                    <p:animEffect transition="in" filter="wipe(down)">
                                      <p:cBhvr>
                                        <p:cTn id="57" dur="500"/>
                                        <p:tgtEl>
                                          <p:spTgt spid="18480"/>
                                        </p:tgtEl>
                                      </p:cBhvr>
                                    </p:animEffect>
                                  </p:childTnLst>
                                </p:cTn>
                              </p:par>
                            </p:childTnLst>
                          </p:cTn>
                        </p:par>
                        <p:par>
                          <p:cTn id="58" fill="hold">
                            <p:stCondLst>
                              <p:cond delay="1500"/>
                            </p:stCondLst>
                            <p:childTnLst>
                              <p:par>
                                <p:cTn id="59" presetID="0" presetClass="path" presetSubtype="0" accel="50000" decel="50000" fill="hold" nodeType="afterEffect">
                                  <p:stCondLst>
                                    <p:cond delay="0"/>
                                  </p:stCondLst>
                                  <p:childTnLst>
                                    <p:animMotion origin="layout" path="M 0.00191 0.03264 C 0.00365 0.0338 -8.33333E-7 0.04167 -0.00364 0.0456 C -0.00729 0.04954 -0.01424 0.05371 -0.01962 0.05579 C -0.025 0.05787 -0.03021 0.05648 -0.03559 0.05857 C -0.04097 0.06065 -0.04271 0.06551 -0.05156 0.06783 C -0.06042 0.07014 -0.0783 0.0713 -0.08906 0.07246 C -0.09983 0.07361 -0.10868 0.07361 -0.11614 0.07431 C -0.12361 0.075 -0.13038 0.07454 -0.13351 0.07616 C -0.13663 0.07778 -0.13299 0.08009 -0.13489 0.08357 C -0.1368 0.08704 -0.14583 0.09375 -0.14531 0.09653 C -0.14479 0.09931 -0.13611 0.1 -0.13142 0.10023 C -0.12674 0.10046 -0.12014 0.10093 -0.11684 0.09838 C -0.11354 0.09583 -0.11406 0.09051 -0.11198 0.08542 C -0.10989 0.08033 -0.10712 0.07199 -0.10434 0.0669 C -0.10156 0.06181 -0.1033 0.0588 -0.09531 0.05486 C -0.08733 0.05093 -0.06736 0.0463 -0.05642 0.04375 C -0.04549 0.04121 -0.03646 0.04005 -0.02934 0.03912 C -0.02222 0.0382 -0.0191 0.03935 -0.01406 0.0382 C -0.00903 0.03704 0.00017 0.03148 0.00191 0.03264 Z " pathEditMode="relative" rAng="0" ptsTypes="aaaaaaaaaaaaaaaaaaa">
                                      <p:cBhvr>
                                        <p:cTn id="60" dur="5000" fill="hold"/>
                                        <p:tgtEl>
                                          <p:spTgt spid="18480"/>
                                        </p:tgtEl>
                                        <p:attrNameLst>
                                          <p:attrName>ppt_x</p:attrName>
                                          <p:attrName>ppt_y</p:attrName>
                                        </p:attrNameLst>
                                      </p:cBhvr>
                                      <p:rCtr x="-6900" y="3400"/>
                                    </p:animMotion>
                                  </p:childTnLst>
                                  <p:subTnLst>
                                    <p:set>
                                      <p:cBhvr override="childStyle">
                                        <p:cTn dur="1" fill="hold" display="0" masterRel="nextClick" afterEffect="1"/>
                                        <p:tgtEl>
                                          <p:spTgt spid="18480"/>
                                        </p:tgtEl>
                                        <p:attrNameLst>
                                          <p:attrName>style.visibility</p:attrName>
                                        </p:attrNameLst>
                                      </p:cBhvr>
                                      <p:to>
                                        <p:strVal val="hidden"/>
                                      </p:to>
                                    </p:set>
                                  </p:subTnLst>
                                </p:cTn>
                              </p:par>
                              <p:par>
                                <p:cTn id="61" presetID="22" presetClass="entr" presetSubtype="2" fill="hold" nodeType="withEffect">
                                  <p:stCondLst>
                                    <p:cond delay="0"/>
                                  </p:stCondLst>
                                  <p:childTnLst>
                                    <p:set>
                                      <p:cBhvr>
                                        <p:cTn id="62" dur="1" fill="hold">
                                          <p:stCondLst>
                                            <p:cond delay="0"/>
                                          </p:stCondLst>
                                        </p:cTn>
                                        <p:tgtEl>
                                          <p:spTgt spid="18445"/>
                                        </p:tgtEl>
                                        <p:attrNameLst>
                                          <p:attrName>style.visibility</p:attrName>
                                        </p:attrNameLst>
                                      </p:cBhvr>
                                      <p:to>
                                        <p:strVal val="visible"/>
                                      </p:to>
                                    </p:set>
                                    <p:animEffect transition="in" filter="wipe(right)">
                                      <p:cBhvr>
                                        <p:cTn id="63" dur="3000"/>
                                        <p:tgtEl>
                                          <p:spTgt spid="18445"/>
                                        </p:tgtEl>
                                      </p:cBhvr>
                                    </p:animEffect>
                                  </p:childTnLst>
                                </p:cTn>
                              </p:par>
                              <p:par>
                                <p:cTn id="64" presetID="22" presetClass="entr" presetSubtype="8" fill="hold" nodeType="withEffect">
                                  <p:stCondLst>
                                    <p:cond delay="2500"/>
                                  </p:stCondLst>
                                  <p:childTnLst>
                                    <p:set>
                                      <p:cBhvr>
                                        <p:cTn id="65" dur="1" fill="hold">
                                          <p:stCondLst>
                                            <p:cond delay="0"/>
                                          </p:stCondLst>
                                        </p:cTn>
                                        <p:tgtEl>
                                          <p:spTgt spid="18446"/>
                                        </p:tgtEl>
                                        <p:attrNameLst>
                                          <p:attrName>style.visibility</p:attrName>
                                        </p:attrNameLst>
                                      </p:cBhvr>
                                      <p:to>
                                        <p:strVal val="visible"/>
                                      </p:to>
                                    </p:set>
                                    <p:animEffect transition="in" filter="wipe(left)">
                                      <p:cBhvr>
                                        <p:cTn id="66" dur="2000"/>
                                        <p:tgtEl>
                                          <p:spTgt spid="18446"/>
                                        </p:tgtEl>
                                      </p:cBhvr>
                                    </p:animEffect>
                                  </p:childTnLst>
                                </p:cTn>
                              </p:par>
                            </p:childTnLst>
                          </p:cTn>
                        </p:par>
                        <p:par>
                          <p:cTn id="67" fill="hold">
                            <p:stCondLst>
                              <p:cond delay="6500"/>
                            </p:stCondLst>
                            <p:childTnLst>
                              <p:par>
                                <p:cTn id="68" presetID="16" presetClass="entr" presetSubtype="42" fill="hold" grpId="0" nodeType="afterEffect">
                                  <p:stCondLst>
                                    <p:cond delay="0"/>
                                  </p:stCondLst>
                                  <p:childTnLst>
                                    <p:set>
                                      <p:cBhvr>
                                        <p:cTn id="69" dur="1" fill="hold">
                                          <p:stCondLst>
                                            <p:cond delay="0"/>
                                          </p:stCondLst>
                                        </p:cTn>
                                        <p:tgtEl>
                                          <p:spTgt spid="18453"/>
                                        </p:tgtEl>
                                        <p:attrNameLst>
                                          <p:attrName>style.visibility</p:attrName>
                                        </p:attrNameLst>
                                      </p:cBhvr>
                                      <p:to>
                                        <p:strVal val="visible"/>
                                      </p:to>
                                    </p:set>
                                    <p:animEffect transition="in" filter="barn(outHorizontal)">
                                      <p:cBhvr>
                                        <p:cTn id="70" dur="500"/>
                                        <p:tgtEl>
                                          <p:spTgt spid="18453"/>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indefinite" fill="hold">
                                          <p:stCondLst>
                                            <p:cond delay="0"/>
                                          </p:stCondLst>
                                        </p:cTn>
                                        <p:tgtEl>
                                          <p:spTgt spid="224313"/>
                                        </p:tgtEl>
                                        <p:attrNameLst>
                                          <p:attrName>style.visibility</p:attrName>
                                        </p:attrNameLst>
                                      </p:cBhvr>
                                      <p:to>
                                        <p:strVal val="visible"/>
                                      </p:to>
                                    </p:set>
                                    <p:animEffect transition="in" filter="randombar(horizontal)">
                                      <p:cBhvr>
                                        <p:cTn id="75" dur="500"/>
                                        <p:tgtEl>
                                          <p:spTgt spid="224313"/>
                                        </p:tgtEl>
                                      </p:cBhvr>
                                    </p:animEffect>
                                  </p:childTnLst>
                                </p:cTn>
                              </p:par>
                            </p:childTnLst>
                          </p:cTn>
                        </p:par>
                        <p:par>
                          <p:cTn id="76" fill="hold">
                            <p:stCondLst>
                              <p:cond delay="500"/>
                            </p:stCondLst>
                            <p:childTnLst>
                              <p:par>
                                <p:cTn id="77" presetID="2" presetClass="entr" presetSubtype="8" fill="hold" nodeType="afterEffect">
                                  <p:stCondLst>
                                    <p:cond delay="0"/>
                                  </p:stCondLst>
                                  <p:childTnLst>
                                    <p:set>
                                      <p:cBhvr>
                                        <p:cTn id="78" dur="indefinite" fill="hold">
                                          <p:stCondLst>
                                            <p:cond delay="0"/>
                                          </p:stCondLst>
                                        </p:cTn>
                                        <p:tgtEl>
                                          <p:spTgt spid="224320"/>
                                        </p:tgtEl>
                                        <p:attrNameLst>
                                          <p:attrName>style.visibility</p:attrName>
                                        </p:attrNameLst>
                                      </p:cBhvr>
                                      <p:to>
                                        <p:strVal val="visible"/>
                                      </p:to>
                                    </p:set>
                                    <p:anim calcmode="lin" valueType="num">
                                      <p:cBhvr additive="base">
                                        <p:cTn id="79" dur="500" fill="hold"/>
                                        <p:tgtEl>
                                          <p:spTgt spid="224320"/>
                                        </p:tgtEl>
                                        <p:attrNameLst>
                                          <p:attrName>ppt_x</p:attrName>
                                        </p:attrNameLst>
                                      </p:cBhvr>
                                      <p:tavLst>
                                        <p:tav tm="0">
                                          <p:val>
                                            <p:strVal val="0-#ppt_w/2"/>
                                          </p:val>
                                        </p:tav>
                                        <p:tav tm="100000">
                                          <p:val>
                                            <p:strVal val="#ppt_x"/>
                                          </p:val>
                                        </p:tav>
                                      </p:tavLst>
                                    </p:anim>
                                    <p:anim calcmode="lin" valueType="num">
                                      <p:cBhvr additive="base">
                                        <p:cTn id="80" dur="500" fill="hold"/>
                                        <p:tgtEl>
                                          <p:spTgt spid="2243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4" fill="hold" nodeType="afterEffect">
                                  <p:stCondLst>
                                    <p:cond delay="0"/>
                                  </p:stCondLst>
                                  <p:childTnLst>
                                    <p:set>
                                      <p:cBhvr>
                                        <p:cTn id="83" dur="1" fill="hold">
                                          <p:stCondLst>
                                            <p:cond delay="0"/>
                                          </p:stCondLst>
                                        </p:cTn>
                                        <p:tgtEl>
                                          <p:spTgt spid="18481"/>
                                        </p:tgtEl>
                                        <p:attrNameLst>
                                          <p:attrName>style.visibility</p:attrName>
                                        </p:attrNameLst>
                                      </p:cBhvr>
                                      <p:to>
                                        <p:strVal val="visible"/>
                                      </p:to>
                                    </p:set>
                                    <p:animEffect transition="in" filter="wipe(down)">
                                      <p:cBhvr>
                                        <p:cTn id="84" dur="500"/>
                                        <p:tgtEl>
                                          <p:spTgt spid="18481"/>
                                        </p:tgtEl>
                                      </p:cBhvr>
                                    </p:animEffect>
                                  </p:childTnLst>
                                </p:cTn>
                              </p:par>
                            </p:childTnLst>
                          </p:cTn>
                        </p:par>
                        <p:par>
                          <p:cTn id="85" fill="hold">
                            <p:stCondLst>
                              <p:cond delay="1500"/>
                            </p:stCondLst>
                            <p:childTnLst>
                              <p:par>
                                <p:cTn id="86" presetID="0" presetClass="path" presetSubtype="0" accel="50000" decel="50000" fill="hold" nodeType="afterEffect">
                                  <p:stCondLst>
                                    <p:cond delay="0"/>
                                  </p:stCondLst>
                                  <p:childTnLst>
                                    <p:animMotion origin="layout" path="M -0.01059 0.03195 C -0.0151 0.03449 -0.01961 0.03704 -0.02309 0.04121 C -0.02656 0.04537 -0.02899 0.05185 -0.03142 0.05695 C -0.03385 0.06204 -0.03472 0.06783 -0.03767 0.07176 C -0.04062 0.0757 -0.04583 0.0757 -0.04948 0.08009 C -0.05312 0.08449 -0.05677 0.09097 -0.0592 0.09769 C -0.06163 0.1044 -0.06371 0.11459 -0.06406 0.12084 C -0.06441 0.12709 -0.06354 0.13148 -0.06128 0.13565 C -0.05902 0.13982 -0.05347 0.14213 -0.05086 0.14584 C -0.04826 0.14954 -0.04739 0.15185 -0.046 0.15787 C -0.04461 0.16389 -0.04236 0.17477 -0.04253 0.18195 C -0.0427 0.18912 -0.04514 0.19514 -0.0467 0.20046 C -0.04826 0.20579 -0.05243 0.20486 -0.05156 0.21435 C -0.05069 0.22384 -0.04444 0.24584 -0.04184 0.25787 C -0.03923 0.26991 -0.03836 0.28125 -0.03559 0.28658 C -0.03281 0.2919 -0.02882 0.28681 -0.02517 0.28935 C -0.02152 0.2919 -0.01736 0.29931 -0.01336 0.30232 C -0.00937 0.30533 -0.00451 0.3044 -0.00156 0.30787 C 0.00139 0.31134 0.00243 0.31968 0.00469 0.32361 C 0.00695 0.32755 0.01111 0.32847 0.01233 0.33195 C 0.01355 0.33542 0.0073 0.33935 0.01233 0.34398 C 0.01736 0.34861 0.03247 0.35718 0.04289 0.35972 C 0.0533 0.36227 0.06615 0.35903 0.07483 0.3588 C 0.08351 0.35857 0.09046 0.36227 0.09497 0.35787 C 0.09948 0.35347 0.09983 0.34236 0.10191 0.33287 C 0.104 0.32338 0.10313 0.30903 0.10747 0.30139 C 0.11181 0.29375 0.12414 0.29398 0.12761 0.2875 C 0.13108 0.28102 0.12726 0.27315 0.1283 0.2625 C 0.12934 0.25185 0.13056 0.23634 0.13386 0.22361 C 0.13716 0.21088 0.1441 0.19653 0.14775 0.18658 C 0.15139 0.17662 0.14983 0.16875 0.15608 0.16343 C 0.16233 0.1581 0.17778 0.15834 0.18525 0.15509 C 0.19271 0.15185 0.19983 0.14653 0.20122 0.14398 C 0.20261 0.14144 0.19757 0.14005 0.19358 0.13935 C 0.18959 0.13866 0.18125 0.13959 0.17761 0.14028 C 0.17396 0.14097 0.17361 0.13218 0.17205 0.14398 C 0.17049 0.15579 0.16945 0.18357 0.16858 0.21158 " pathEditMode="relative" ptsTypes="aaaaaaaaaaaaaaaaaaaaaaaaaaaaaaaaaaaaA">
                                      <p:cBhvr>
                                        <p:cTn id="87" dur="7000" fill="hold"/>
                                        <p:tgtEl>
                                          <p:spTgt spid="18481"/>
                                        </p:tgtEl>
                                        <p:attrNameLst>
                                          <p:attrName>ppt_x</p:attrName>
                                          <p:attrName>ppt_y</p:attrName>
                                        </p:attrNameLst>
                                      </p:cBhvr>
                                    </p:animMotion>
                                  </p:childTnLst>
                                  <p:subTnLst>
                                    <p:set>
                                      <p:cBhvr override="childStyle">
                                        <p:cTn dur="1" fill="hold" display="0" masterRel="nextClick" afterEffect="1"/>
                                        <p:tgtEl>
                                          <p:spTgt spid="18481"/>
                                        </p:tgtEl>
                                        <p:attrNameLst>
                                          <p:attrName>style.visibility</p:attrName>
                                        </p:attrNameLst>
                                      </p:cBhvr>
                                      <p:to>
                                        <p:strVal val="hidden"/>
                                      </p:to>
                                    </p:set>
                                  </p:subTnLst>
                                </p:cTn>
                              </p:par>
                              <p:par>
                                <p:cTn id="88" presetID="22" presetClass="entr" presetSubtype="1" fill="hold" nodeType="withEffect">
                                  <p:stCondLst>
                                    <p:cond delay="0"/>
                                  </p:stCondLst>
                                  <p:childTnLst>
                                    <p:set>
                                      <p:cBhvr>
                                        <p:cTn id="89" dur="1" fill="hold">
                                          <p:stCondLst>
                                            <p:cond delay="0"/>
                                          </p:stCondLst>
                                        </p:cTn>
                                        <p:tgtEl>
                                          <p:spTgt spid="18448"/>
                                        </p:tgtEl>
                                        <p:attrNameLst>
                                          <p:attrName>style.visibility</p:attrName>
                                        </p:attrNameLst>
                                      </p:cBhvr>
                                      <p:to>
                                        <p:strVal val="visible"/>
                                      </p:to>
                                    </p:set>
                                    <p:animEffect transition="in" filter="wipe(up)">
                                      <p:cBhvr>
                                        <p:cTn id="90" dur="4000"/>
                                        <p:tgtEl>
                                          <p:spTgt spid="18448"/>
                                        </p:tgtEl>
                                      </p:cBhvr>
                                    </p:animEffect>
                                  </p:childTnLst>
                                </p:cTn>
                              </p:par>
                              <p:par>
                                <p:cTn id="91" presetID="22" presetClass="entr" presetSubtype="4" fill="hold" nodeType="withEffect">
                                  <p:stCondLst>
                                    <p:cond delay="3700"/>
                                  </p:stCondLst>
                                  <p:childTnLst>
                                    <p:set>
                                      <p:cBhvr>
                                        <p:cTn id="92" dur="1" fill="hold">
                                          <p:stCondLst>
                                            <p:cond delay="0"/>
                                          </p:stCondLst>
                                        </p:cTn>
                                        <p:tgtEl>
                                          <p:spTgt spid="18449"/>
                                        </p:tgtEl>
                                        <p:attrNameLst>
                                          <p:attrName>style.visibility</p:attrName>
                                        </p:attrNameLst>
                                      </p:cBhvr>
                                      <p:to>
                                        <p:strVal val="visible"/>
                                      </p:to>
                                    </p:set>
                                    <p:animEffect transition="in" filter="wipe(down)">
                                      <p:cBhvr>
                                        <p:cTn id="93" dur="1000"/>
                                        <p:tgtEl>
                                          <p:spTgt spid="18449"/>
                                        </p:tgtEl>
                                      </p:cBhvr>
                                    </p:animEffect>
                                  </p:childTnLst>
                                </p:cTn>
                              </p:par>
                              <p:par>
                                <p:cTn id="94" presetID="22" presetClass="entr" presetSubtype="1" fill="hold" nodeType="withEffect">
                                  <p:stCondLst>
                                    <p:cond delay="5000"/>
                                  </p:stCondLst>
                                  <p:childTnLst>
                                    <p:set>
                                      <p:cBhvr>
                                        <p:cTn id="95" dur="1" fill="hold">
                                          <p:stCondLst>
                                            <p:cond delay="0"/>
                                          </p:stCondLst>
                                        </p:cTn>
                                        <p:tgtEl>
                                          <p:spTgt spid="18450"/>
                                        </p:tgtEl>
                                        <p:attrNameLst>
                                          <p:attrName>style.visibility</p:attrName>
                                        </p:attrNameLst>
                                      </p:cBhvr>
                                      <p:to>
                                        <p:strVal val="visible"/>
                                      </p:to>
                                    </p:set>
                                    <p:animEffect transition="in" filter="wipe(up)">
                                      <p:cBhvr>
                                        <p:cTn id="96" dur="2000"/>
                                        <p:tgtEl>
                                          <p:spTgt spid="18450"/>
                                        </p:tgtEl>
                                      </p:cBhvr>
                                    </p:animEffect>
                                  </p:childTnLst>
                                </p:cTn>
                              </p:par>
                              <p:par>
                                <p:cTn id="97" presetID="22" presetClass="entr" presetSubtype="8" fill="hold" grpId="0" nodeType="withEffect">
                                  <p:stCondLst>
                                    <p:cond delay="5000"/>
                                  </p:stCondLst>
                                  <p:childTnLst>
                                    <p:set>
                                      <p:cBhvr>
                                        <p:cTn id="98" dur="1" fill="hold">
                                          <p:stCondLst>
                                            <p:cond delay="0"/>
                                          </p:stCondLst>
                                        </p:cTn>
                                        <p:tgtEl>
                                          <p:spTgt spid="224327"/>
                                        </p:tgtEl>
                                        <p:attrNameLst>
                                          <p:attrName>style.visibility</p:attrName>
                                        </p:attrNameLst>
                                      </p:cBhvr>
                                      <p:to>
                                        <p:strVal val="visible"/>
                                      </p:to>
                                    </p:set>
                                    <p:animEffect transition="in" filter="wipe(left)">
                                      <p:cBhvr>
                                        <p:cTn id="99" dur="500"/>
                                        <p:tgtEl>
                                          <p:spTgt spid="224327"/>
                                        </p:tgtEl>
                                      </p:cBhvr>
                                    </p:animEffect>
                                  </p:childTnLst>
                                </p:cTn>
                              </p:par>
                            </p:childTnLst>
                          </p:cTn>
                        </p:par>
                        <p:par>
                          <p:cTn id="100" fill="hold">
                            <p:stCondLst>
                              <p:cond delay="8500"/>
                            </p:stCondLst>
                            <p:childTnLst>
                              <p:par>
                                <p:cTn id="101" presetID="16" presetClass="entr" presetSubtype="42" fill="hold" grpId="0" nodeType="afterEffect">
                                  <p:stCondLst>
                                    <p:cond delay="0"/>
                                  </p:stCondLst>
                                  <p:childTnLst>
                                    <p:set>
                                      <p:cBhvr>
                                        <p:cTn id="102" dur="1" fill="hold">
                                          <p:stCondLst>
                                            <p:cond delay="0"/>
                                          </p:stCondLst>
                                        </p:cTn>
                                        <p:tgtEl>
                                          <p:spTgt spid="18455"/>
                                        </p:tgtEl>
                                        <p:attrNameLst>
                                          <p:attrName>style.visibility</p:attrName>
                                        </p:attrNameLst>
                                      </p:cBhvr>
                                      <p:to>
                                        <p:strVal val="visible"/>
                                      </p:to>
                                    </p:set>
                                    <p:animEffect transition="in" filter="barn(outHorizontal)">
                                      <p:cBhvr>
                                        <p:cTn id="103" dur="1000"/>
                                        <p:tgtEl>
                                          <p:spTgt spid="18455"/>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8" fill="hold" nodeType="clickEffect">
                                  <p:stCondLst>
                                    <p:cond delay="0"/>
                                  </p:stCondLst>
                                  <p:childTnLst>
                                    <p:set>
                                      <p:cBhvr>
                                        <p:cTn id="107" dur="indefinite" fill="hold">
                                          <p:stCondLst>
                                            <p:cond delay="0"/>
                                          </p:stCondLst>
                                        </p:cTn>
                                        <p:tgtEl>
                                          <p:spTgt spid="224323"/>
                                        </p:tgtEl>
                                        <p:attrNameLst>
                                          <p:attrName>style.visibility</p:attrName>
                                        </p:attrNameLst>
                                      </p:cBhvr>
                                      <p:to>
                                        <p:strVal val="visible"/>
                                      </p:to>
                                    </p:set>
                                    <p:anim calcmode="lin" valueType="num">
                                      <p:cBhvr additive="base">
                                        <p:cTn id="108" dur="500" fill="hold"/>
                                        <p:tgtEl>
                                          <p:spTgt spid="224323"/>
                                        </p:tgtEl>
                                        <p:attrNameLst>
                                          <p:attrName>ppt_x</p:attrName>
                                        </p:attrNameLst>
                                      </p:cBhvr>
                                      <p:tavLst>
                                        <p:tav tm="0">
                                          <p:val>
                                            <p:strVal val="0-#ppt_w/2"/>
                                          </p:val>
                                        </p:tav>
                                        <p:tav tm="100000">
                                          <p:val>
                                            <p:strVal val="#ppt_x"/>
                                          </p:val>
                                        </p:tav>
                                      </p:tavLst>
                                    </p:anim>
                                    <p:anim calcmode="lin" valueType="num">
                                      <p:cBhvr additive="base">
                                        <p:cTn id="109" dur="500" fill="hold"/>
                                        <p:tgtEl>
                                          <p:spTgt spid="224323"/>
                                        </p:tgtEl>
                                        <p:attrNameLst>
                                          <p:attrName>ppt_y</p:attrName>
                                        </p:attrNameLst>
                                      </p:cBhvr>
                                      <p:tavLst>
                                        <p:tav tm="0">
                                          <p:val>
                                            <p:strVal val="#ppt_y"/>
                                          </p:val>
                                        </p:tav>
                                        <p:tav tm="100000">
                                          <p:val>
                                            <p:strVal val="#ppt_y"/>
                                          </p:val>
                                        </p:tav>
                                      </p:tavLst>
                                    </p:anim>
                                  </p:childTnLst>
                                </p:cTn>
                              </p:par>
                            </p:childTnLst>
                          </p:cTn>
                        </p:par>
                        <p:par>
                          <p:cTn id="110" fill="hold">
                            <p:stCondLst>
                              <p:cond delay="500"/>
                            </p:stCondLst>
                            <p:childTnLst>
                              <p:par>
                                <p:cTn id="111" presetID="14" presetClass="entr" presetSubtype="10" fill="hold" nodeType="afterEffect">
                                  <p:stCondLst>
                                    <p:cond delay="0"/>
                                  </p:stCondLst>
                                  <p:childTnLst>
                                    <p:set>
                                      <p:cBhvr>
                                        <p:cTn id="112" dur="1" fill="hold">
                                          <p:stCondLst>
                                            <p:cond delay="0"/>
                                          </p:stCondLst>
                                        </p:cTn>
                                        <p:tgtEl>
                                          <p:spTgt spid="224326"/>
                                        </p:tgtEl>
                                        <p:attrNameLst>
                                          <p:attrName>style.visibility</p:attrName>
                                        </p:attrNameLst>
                                      </p:cBhvr>
                                      <p:to>
                                        <p:strVal val="visible"/>
                                      </p:to>
                                    </p:set>
                                    <p:animEffect transition="in" filter="randombar(horizontal)">
                                      <p:cBhvr>
                                        <p:cTn id="113" dur="500"/>
                                        <p:tgtEl>
                                          <p:spTgt spid="224326"/>
                                        </p:tgtEl>
                                      </p:cBhvr>
                                    </p:animEffect>
                                  </p:childTnLst>
                                </p:cTn>
                              </p:par>
                            </p:childTnLst>
                          </p:cTn>
                        </p:par>
                        <p:par>
                          <p:cTn id="114" fill="hold">
                            <p:stCondLst>
                              <p:cond delay="1000"/>
                            </p:stCondLst>
                            <p:childTnLst>
                              <p:par>
                                <p:cTn id="115" presetID="22" presetClass="entr" presetSubtype="4" fill="hold" nodeType="afterEffect">
                                  <p:stCondLst>
                                    <p:cond delay="0"/>
                                  </p:stCondLst>
                                  <p:childTnLst>
                                    <p:set>
                                      <p:cBhvr>
                                        <p:cTn id="116" dur="1" fill="hold">
                                          <p:stCondLst>
                                            <p:cond delay="0"/>
                                          </p:stCondLst>
                                        </p:cTn>
                                        <p:tgtEl>
                                          <p:spTgt spid="18479"/>
                                        </p:tgtEl>
                                        <p:attrNameLst>
                                          <p:attrName>style.visibility</p:attrName>
                                        </p:attrNameLst>
                                      </p:cBhvr>
                                      <p:to>
                                        <p:strVal val="visible"/>
                                      </p:to>
                                    </p:set>
                                    <p:animEffect transition="in" filter="wipe(down)">
                                      <p:cBhvr>
                                        <p:cTn id="117" dur="500"/>
                                        <p:tgtEl>
                                          <p:spTgt spid="18479"/>
                                        </p:tgtEl>
                                      </p:cBhvr>
                                    </p:animEffect>
                                  </p:childTnLst>
                                </p:cTn>
                              </p:par>
                            </p:childTnLst>
                          </p:cTn>
                        </p:par>
                        <p:par>
                          <p:cTn id="118" fill="hold">
                            <p:stCondLst>
                              <p:cond delay="1500"/>
                            </p:stCondLst>
                            <p:childTnLst>
                              <p:par>
                                <p:cTn id="119" presetID="0" presetClass="path" presetSubtype="0" accel="50000" decel="50000" fill="hold" nodeType="afterEffect">
                                  <p:stCondLst>
                                    <p:cond delay="0"/>
                                  </p:stCondLst>
                                  <p:childTnLst>
                                    <p:animMotion origin="layout" path="M -0.01058 0.03194 C -0.0111 0.03704 -0.01145 0.04213 -0.01197 0.04676 C -0.01249 0.05139 -0.0111 0.0544 -0.01406 0.05972 C -0.01701 0.06505 -0.02395 0.07268 -0.02933 0.07917 C -0.03472 0.08565 -0.04183 0.09375 -0.046 0.09861 C -0.05017 0.10347 -0.05173 0.10185 -0.05433 0.1088 C -0.05694 0.11574 -0.05972 0.1287 -0.06197 0.14028 C -0.06423 0.15185 -0.06527 0.16921 -0.06753 0.17824 C -0.06978 0.18727 -0.07447 0.1838 -0.07517 0.19491 C -0.07586 0.20602 -0.07169 0.23171 -0.07169 0.24491 C -0.07169 0.2581 -0.07308 0.2669 -0.07517 0.27361 C -0.07725 0.28032 -0.08263 0.27361 -0.08419 0.28472 C -0.08576 0.29583 -0.08124 0.32662 -0.08489 0.34028 C -0.08853 0.35393 -0.10103 0.35486 -0.10642 0.36713 C -0.1118 0.3794 -0.11388 0.40417 -0.11683 0.41343 C -0.11978 0.42268 -0.12326 0.41713 -0.12447 0.42268 C -0.12569 0.42824 -0.12169 0.44236 -0.12447 0.44676 C -0.12725 0.45116 -0.13524 0.44606 -0.14114 0.44861 C -0.14704 0.45116 -0.1526 0.46551 -0.15989 0.46157 C -0.16718 0.45764 -0.17742 0.43426 -0.18489 0.42454 C -0.19235 0.41481 -0.19548 0.40694 -0.20433 0.40324 C -0.21319 0.39954 -0.22916 0.40625 -0.23767 0.40231 C -0.24617 0.39838 -0.24617 0.38588 -0.25572 0.38009 C -0.26527 0.37431 -0.2743 0.36921 -0.29461 0.36713 C -0.31492 0.36505 -0.36058 0.36643 -0.37794 0.36806 C -0.39531 0.36968 -0.39704 0.37338 -0.39878 0.37731 " pathEditMode="relative" ptsTypes="aaaaaaaaaaaaaaaaaaaaaaaaaA">
                                      <p:cBhvr>
                                        <p:cTn id="120" dur="5000" fill="hold"/>
                                        <p:tgtEl>
                                          <p:spTgt spid="18479"/>
                                        </p:tgtEl>
                                        <p:attrNameLst>
                                          <p:attrName>ppt_x</p:attrName>
                                          <p:attrName>ppt_y</p:attrName>
                                        </p:attrNameLst>
                                      </p:cBhvr>
                                    </p:animMotion>
                                  </p:childTnLst>
                                  <p:subTnLst>
                                    <p:set>
                                      <p:cBhvr override="childStyle">
                                        <p:cTn dur="1" fill="hold" display="0" masterRel="sameClick" afterEffect="1">
                                          <p:stCondLst>
                                            <p:cond evt="end" delay="0">
                                              <p:tn val="119"/>
                                            </p:cond>
                                          </p:stCondLst>
                                        </p:cTn>
                                        <p:tgtEl>
                                          <p:spTgt spid="18479"/>
                                        </p:tgtEl>
                                        <p:attrNameLst>
                                          <p:attrName>style.visibility</p:attrName>
                                        </p:attrNameLst>
                                      </p:cBhvr>
                                      <p:to>
                                        <p:strVal val="hidden"/>
                                      </p:to>
                                    </p:set>
                                  </p:subTnLst>
                                </p:cTn>
                              </p:par>
                              <p:par>
                                <p:cTn id="121" presetID="22" presetClass="entr" presetSubtype="2" fill="hold" nodeType="withEffect">
                                  <p:stCondLst>
                                    <p:cond delay="0"/>
                                  </p:stCondLst>
                                  <p:childTnLst>
                                    <p:set>
                                      <p:cBhvr>
                                        <p:cTn id="122" dur="1" fill="hold">
                                          <p:stCondLst>
                                            <p:cond delay="0"/>
                                          </p:stCondLst>
                                        </p:cTn>
                                        <p:tgtEl>
                                          <p:spTgt spid="18451"/>
                                        </p:tgtEl>
                                        <p:attrNameLst>
                                          <p:attrName>style.visibility</p:attrName>
                                        </p:attrNameLst>
                                      </p:cBhvr>
                                      <p:to>
                                        <p:strVal val="visible"/>
                                      </p:to>
                                    </p:set>
                                    <p:animEffect transition="in" filter="wipe(right)">
                                      <p:cBhvr>
                                        <p:cTn id="123" dur="5000"/>
                                        <p:tgtEl>
                                          <p:spTgt spid="18451"/>
                                        </p:tgtEl>
                                      </p:cBhvr>
                                    </p:animEffect>
                                  </p:childTnLst>
                                </p:cTn>
                              </p:par>
                            </p:childTnLst>
                          </p:cTn>
                        </p:par>
                        <p:par>
                          <p:cTn id="124" fill="hold">
                            <p:stCondLst>
                              <p:cond delay="6500"/>
                            </p:stCondLst>
                            <p:childTnLst>
                              <p:par>
                                <p:cTn id="125" presetID="22" presetClass="entr" presetSubtype="4" fill="hold" nodeType="afterEffect">
                                  <p:stCondLst>
                                    <p:cond delay="0"/>
                                  </p:stCondLst>
                                  <p:childTnLst>
                                    <p:set>
                                      <p:cBhvr>
                                        <p:cTn id="126" dur="1" fill="hold">
                                          <p:stCondLst>
                                            <p:cond delay="0"/>
                                          </p:stCondLst>
                                        </p:cTn>
                                        <p:tgtEl>
                                          <p:spTgt spid="18483"/>
                                        </p:tgtEl>
                                        <p:attrNameLst>
                                          <p:attrName>style.visibility</p:attrName>
                                        </p:attrNameLst>
                                      </p:cBhvr>
                                      <p:to>
                                        <p:strVal val="visible"/>
                                      </p:to>
                                    </p:set>
                                    <p:animEffect transition="in" filter="wipe(down)">
                                      <p:cBhvr>
                                        <p:cTn id="127" dur="1000"/>
                                        <p:tgtEl>
                                          <p:spTgt spid="18483"/>
                                        </p:tgtEl>
                                      </p:cBhvr>
                                    </p:animEffect>
                                  </p:childTnLst>
                                </p:cTn>
                              </p:par>
                              <p:par>
                                <p:cTn id="128" presetID="0" presetClass="path" presetSubtype="0" accel="50000" decel="50000" fill="hold" nodeType="withEffect">
                                  <p:stCondLst>
                                    <p:cond delay="0"/>
                                  </p:stCondLst>
                                  <p:childTnLst>
                                    <p:animMotion origin="layout" path="M -5.83333E-6 -7.03704E-6 C -0.00556 0.0037 -0.01112 0.00763 -0.01459 -7.03704E-6 C -0.01806 -0.00765 -0.01754 -0.03311 -0.02084 -0.04584 C -0.02414 -0.05857 -0.02796 -0.06829 -0.03438 -0.0764 C -0.04081 -0.0845 -0.05348 -0.08936 -0.05938 -0.09445 C -0.06529 -0.09954 -0.06129 -0.10348 -0.0698 -0.10695 C -0.07831 -0.11042 -0.10227 -0.1095 -0.11042 -0.11529 C -0.11858 -0.12107 -0.11303 -0.13357 -0.11876 -0.14167 C -0.12449 -0.14978 -0.13456 -0.16274 -0.1448 -0.1639 C -0.15504 -0.16505 -0.17397 -0.15927 -0.18022 -0.14862 C -0.18647 -0.13797 -0.179 -0.11158 -0.1823 -0.10001 C -0.1856 -0.08843 -0.19167 -0.08658 -0.20001 -0.07917 C -0.20834 -0.07177 -0.22032 -0.06181 -0.2323 -0.05556 C -0.24428 -0.04931 -0.26112 -0.04723 -0.27188 -0.04167 C -0.28265 -0.03612 -0.28473 -0.0264 -0.29688 -0.02223 C -0.30904 -0.01806 -0.32796 -0.02015 -0.3448 -0.01667 C -0.36164 -0.0132 -0.38369 -0.00811 -0.39792 -0.0014 C -0.41216 0.00532 -0.41824 0.0199 -0.43022 0.0236 C -0.4422 0.02731 -0.46008 0.03286 -0.4698 0.02083 C -0.47952 0.00879 -0.48508 -0.02848 -0.48855 -0.04862 C -0.49202 -0.06876 -0.48751 -0.09075 -0.49063 -0.10001 C -0.49376 -0.10927 -0.49983 -0.10255 -0.5073 -0.10417 C -0.51477 -0.10579 -0.53161 -0.10742 -0.53542 -0.10973 C -0.53924 -0.11204 -0.52917 -0.10788 -0.53022 -0.11806 C -0.53126 -0.12825 -0.53733 -0.15533 -0.54167 -0.17084 C -0.54602 -0.18635 -0.55452 -0.19792 -0.55626 -0.21112 C -0.55799 -0.22431 -0.55608 -0.23913 -0.55209 -0.25001 C -0.5481 -0.26089 -0.53647 -0.26783 -0.5323 -0.2764 C -0.52813 -0.28496 -0.52796 -0.29538 -0.52709 -0.3014 C -0.52622 -0.30742 -0.52674 -0.30996 -0.52709 -0.31251 " pathEditMode="relative" ptsTypes="aaaaaaaaaaaaaaaaaaaaaaaaaaaaaA">
                                      <p:cBhvr>
                                        <p:cTn id="129" dur="3000" fill="hold"/>
                                        <p:tgtEl>
                                          <p:spTgt spid="18483"/>
                                        </p:tgtEl>
                                        <p:attrNameLst>
                                          <p:attrName>ppt_x</p:attrName>
                                          <p:attrName>ppt_y</p:attrName>
                                        </p:attrNameLst>
                                      </p:cBhvr>
                                    </p:animMotion>
                                  </p:childTnLst>
                                  <p:subTnLst>
                                    <p:set>
                                      <p:cBhvr override="childStyle">
                                        <p:cTn dur="1" fill="hold" display="0" masterRel="nextClick" afterEffect="1"/>
                                        <p:tgtEl>
                                          <p:spTgt spid="18483"/>
                                        </p:tgtEl>
                                        <p:attrNameLst>
                                          <p:attrName>style.visibility</p:attrName>
                                        </p:attrNameLst>
                                      </p:cBhvr>
                                      <p:to>
                                        <p:strVal val="hidden"/>
                                      </p:to>
                                    </p:set>
                                  </p:subTnLst>
                                </p:cTn>
                              </p:par>
                              <p:par>
                                <p:cTn id="130" presetID="22" presetClass="entr" presetSubtype="2" fill="hold" nodeType="withEffect">
                                  <p:stCondLst>
                                    <p:cond delay="500"/>
                                  </p:stCondLst>
                                  <p:childTnLst>
                                    <p:set>
                                      <p:cBhvr>
                                        <p:cTn id="131" dur="1" fill="hold">
                                          <p:stCondLst>
                                            <p:cond delay="0"/>
                                          </p:stCondLst>
                                        </p:cTn>
                                        <p:tgtEl>
                                          <p:spTgt spid="18452"/>
                                        </p:tgtEl>
                                        <p:attrNameLst>
                                          <p:attrName>style.visibility</p:attrName>
                                        </p:attrNameLst>
                                      </p:cBhvr>
                                      <p:to>
                                        <p:strVal val="visible"/>
                                      </p:to>
                                    </p:set>
                                    <p:animEffect transition="in" filter="wipe(right)">
                                      <p:cBhvr>
                                        <p:cTn id="132" dur="1500"/>
                                        <p:tgtEl>
                                          <p:spTgt spid="18452"/>
                                        </p:tgtEl>
                                      </p:cBhvr>
                                    </p:animEffect>
                                  </p:childTnLst>
                                </p:cTn>
                              </p:par>
                            </p:childTnLst>
                          </p:cTn>
                        </p:par>
                        <p:par>
                          <p:cTn id="133" fill="hold">
                            <p:stCondLst>
                              <p:cond delay="7500"/>
                            </p:stCondLst>
                            <p:childTnLst>
                              <p:par>
                                <p:cTn id="134" presetID="16" presetClass="entr" presetSubtype="42" fill="hold" grpId="0" nodeType="afterEffect">
                                  <p:stCondLst>
                                    <p:cond delay="0"/>
                                  </p:stCondLst>
                                  <p:childTnLst>
                                    <p:set>
                                      <p:cBhvr>
                                        <p:cTn id="135" dur="1" fill="hold">
                                          <p:stCondLst>
                                            <p:cond delay="0"/>
                                          </p:stCondLst>
                                        </p:cTn>
                                        <p:tgtEl>
                                          <p:spTgt spid="18456"/>
                                        </p:tgtEl>
                                        <p:attrNameLst>
                                          <p:attrName>style.visibility</p:attrName>
                                        </p:attrNameLst>
                                      </p:cBhvr>
                                      <p:to>
                                        <p:strVal val="visible"/>
                                      </p:to>
                                    </p:set>
                                    <p:animEffect transition="in" filter="barn(outHorizontal)">
                                      <p:cBhvr>
                                        <p:cTn id="136" dur="1000"/>
                                        <p:tgtEl>
                                          <p:spTgt spid="18456"/>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499"/>
                                          </p:stCondLst>
                                        </p:cTn>
                                        <p:tgtEl>
                                          <p:spTgt spid="1847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224328"/>
                                        </p:tgtEl>
                                        <p:attrNameLst>
                                          <p:attrName>style.visibility</p:attrName>
                                        </p:attrNameLst>
                                      </p:cBhvr>
                                      <p:to>
                                        <p:strVal val="visible"/>
                                      </p:to>
                                    </p:set>
                                    <p:animEffect transition="in" filter="wipe(left)">
                                      <p:cBhvr>
                                        <p:cTn id="145" dur="500"/>
                                        <p:tgtEl>
                                          <p:spTgt spid="224328"/>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224329"/>
                                        </p:tgtEl>
                                        <p:attrNameLst>
                                          <p:attrName>style.visibility</p:attrName>
                                        </p:attrNameLst>
                                      </p:cBhvr>
                                      <p:to>
                                        <p:strVal val="visible"/>
                                      </p:to>
                                    </p:set>
                                    <p:animEffect transition="in" filter="wipe(left)">
                                      <p:cBhvr>
                                        <p:cTn id="150" dur="500"/>
                                        <p:tgtEl>
                                          <p:spTgt spid="224329"/>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224330"/>
                                        </p:tgtEl>
                                        <p:attrNameLst>
                                          <p:attrName>style.visibility</p:attrName>
                                        </p:attrNameLst>
                                      </p:cBhvr>
                                      <p:to>
                                        <p:strVal val="visible"/>
                                      </p:to>
                                    </p:set>
                                    <p:animEffect transition="in" filter="wipe(left)">
                                      <p:cBhvr>
                                        <p:cTn id="155" dur="500"/>
                                        <p:tgtEl>
                                          <p:spTgt spid="224330"/>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224331"/>
                                        </p:tgtEl>
                                        <p:attrNameLst>
                                          <p:attrName>style.visibility</p:attrName>
                                        </p:attrNameLst>
                                      </p:cBhvr>
                                      <p:to>
                                        <p:strVal val="visible"/>
                                      </p:to>
                                    </p:set>
                                    <p:animEffect transition="in" filter="wipe(left)">
                                      <p:cBhvr>
                                        <p:cTn id="160" dur="500"/>
                                        <p:tgtEl>
                                          <p:spTgt spid="224331"/>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224332"/>
                                        </p:tgtEl>
                                        <p:attrNameLst>
                                          <p:attrName>style.visibility</p:attrName>
                                        </p:attrNameLst>
                                      </p:cBhvr>
                                      <p:to>
                                        <p:strVal val="visible"/>
                                      </p:to>
                                    </p:set>
                                    <p:animEffect transition="in" filter="wipe(left)">
                                      <p:cBhvr>
                                        <p:cTn id="165" dur="500"/>
                                        <p:tgtEl>
                                          <p:spTgt spid="224332"/>
                                        </p:tgtEl>
                                      </p:cBhvr>
                                    </p:animEffect>
                                  </p:childTnLst>
                                </p:cTn>
                              </p:par>
                            </p:childTnLst>
                          </p:cTn>
                        </p:par>
                        <p:par>
                          <p:cTn id="166" fill="hold">
                            <p:stCondLst>
                              <p:cond delay="500"/>
                            </p:stCondLst>
                            <p:childTnLst>
                              <p:par>
                                <p:cTn id="167" presetID="22" presetClass="entr" presetSubtype="2" fill="hold" grpId="0" nodeType="afterEffect">
                                  <p:stCondLst>
                                    <p:cond delay="0"/>
                                  </p:stCondLst>
                                  <p:childTnLst>
                                    <p:set>
                                      <p:cBhvr>
                                        <p:cTn id="168" dur="1" fill="hold">
                                          <p:stCondLst>
                                            <p:cond delay="0"/>
                                          </p:stCondLst>
                                        </p:cTn>
                                        <p:tgtEl>
                                          <p:spTgt spid="2"/>
                                        </p:tgtEl>
                                        <p:attrNameLst>
                                          <p:attrName>style.visibility</p:attrName>
                                        </p:attrNameLst>
                                      </p:cBhvr>
                                      <p:to>
                                        <p:strVal val="visible"/>
                                      </p:to>
                                    </p:set>
                                    <p:animEffect transition="in" filter="wipe(right)">
                                      <p:cBhvr>
                                        <p:cTn id="169" dur="500"/>
                                        <p:tgtEl>
                                          <p:spTgt spid="2"/>
                                        </p:tgtEl>
                                      </p:cBhvr>
                                    </p:animEffect>
                                  </p:childTnLst>
                                </p:cTn>
                              </p:par>
                            </p:childTnLst>
                          </p:cTn>
                        </p:par>
                      </p:childTnLst>
                    </p:cTn>
                  </p:par>
                  <p:par>
                    <p:cTn id="170" fill="hold">
                      <p:stCondLst>
                        <p:cond delay="indefinite"/>
                      </p:stCondLst>
                      <p:childTnLst>
                        <p:par>
                          <p:cTn id="171" fill="hold">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
                                        </p:tgtEl>
                                        <p:attrNameLst>
                                          <p:attrName>style.visibility</p:attrName>
                                        </p:attrNameLst>
                                      </p:cBhvr>
                                      <p:to>
                                        <p:strVal val="visible"/>
                                      </p:to>
                                    </p:set>
                                    <p:anim calcmode="lin" valueType="num">
                                      <p:cBhvr additive="base">
                                        <p:cTn id="174" dur="500" fill="hold"/>
                                        <p:tgtEl>
                                          <p:spTgt spid="3"/>
                                        </p:tgtEl>
                                        <p:attrNameLst>
                                          <p:attrName>ppt_x</p:attrName>
                                        </p:attrNameLst>
                                      </p:cBhvr>
                                      <p:tavLst>
                                        <p:tav tm="0">
                                          <p:val>
                                            <p:strVal val="#ppt_x"/>
                                          </p:val>
                                        </p:tav>
                                        <p:tav tm="100000">
                                          <p:val>
                                            <p:strVal val="#ppt_x"/>
                                          </p:val>
                                        </p:tav>
                                      </p:tavLst>
                                    </p:anim>
                                    <p:anim calcmode="lin" valueType="num">
                                      <p:cBhvr additive="base">
                                        <p:cTn id="175" dur="500" fill="hold"/>
                                        <p:tgtEl>
                                          <p:spTgt spid="3"/>
                                        </p:tgtEl>
                                        <p:attrNameLst>
                                          <p:attrName>ppt_y</p:attrName>
                                        </p:attrNameLst>
                                      </p:cBhvr>
                                      <p:tavLst>
                                        <p:tav tm="0">
                                          <p:val>
                                            <p:strVal val="1+#ppt_h/2"/>
                                          </p:val>
                                        </p:tav>
                                        <p:tav tm="100000">
                                          <p:val>
                                            <p:strVal val="#ppt_y"/>
                                          </p:val>
                                        </p:tav>
                                      </p:tavLst>
                                    </p:anim>
                                  </p:childTnLst>
                                </p:cTn>
                              </p:par>
                            </p:childTnLst>
                          </p:cTn>
                        </p:par>
                        <p:par>
                          <p:cTn id="176" fill="hold">
                            <p:stCondLst>
                              <p:cond delay="500"/>
                            </p:stCondLst>
                            <p:childTnLst>
                              <p:par>
                                <p:cTn id="177" presetID="22" presetClass="entr" presetSubtype="2" fill="hold" grpId="0" nodeType="afterEffect">
                                  <p:stCondLst>
                                    <p:cond delay="0"/>
                                  </p:stCondLst>
                                  <p:childTnLst>
                                    <p:set>
                                      <p:cBhvr>
                                        <p:cTn id="178" dur="1" fill="hold">
                                          <p:stCondLst>
                                            <p:cond delay="0"/>
                                          </p:stCondLst>
                                        </p:cTn>
                                        <p:tgtEl>
                                          <p:spTgt spid="4"/>
                                        </p:tgtEl>
                                        <p:attrNameLst>
                                          <p:attrName>style.visibility</p:attrName>
                                        </p:attrNameLst>
                                      </p:cBhvr>
                                      <p:to>
                                        <p:strVal val="visible"/>
                                      </p:to>
                                    </p:set>
                                    <p:animEffect transition="in" filter="wipe(right)">
                                      <p:cBhvr>
                                        <p:cTn id="179" dur="500"/>
                                        <p:tgtEl>
                                          <p:spTgt spid="4"/>
                                        </p:tgtEl>
                                      </p:cBhvr>
                                    </p:animEffect>
                                  </p:childTnLst>
                                </p:cTn>
                              </p:par>
                            </p:childTnLst>
                          </p:cTn>
                        </p:par>
                      </p:childTnLst>
                    </p:cTn>
                  </p:par>
                  <p:par>
                    <p:cTn id="180" fill="hold">
                      <p:stCondLst>
                        <p:cond delay="indefinite"/>
                      </p:stCondLst>
                      <p:childTnLst>
                        <p:par>
                          <p:cTn id="181" fill="hold">
                            <p:stCondLst>
                              <p:cond delay="0"/>
                            </p:stCondLst>
                            <p:childTnLst>
                              <p:par>
                                <p:cTn id="182" presetID="2" presetClass="entr" presetSubtype="4" fill="hold" grpId="0" nodeType="clickEffect">
                                  <p:stCondLst>
                                    <p:cond delay="0"/>
                                  </p:stCondLst>
                                  <p:childTnLst>
                                    <p:set>
                                      <p:cBhvr>
                                        <p:cTn id="183" dur="1" fill="hold">
                                          <p:stCondLst>
                                            <p:cond delay="0"/>
                                          </p:stCondLst>
                                        </p:cTn>
                                        <p:tgtEl>
                                          <p:spTgt spid="5"/>
                                        </p:tgtEl>
                                        <p:attrNameLst>
                                          <p:attrName>style.visibility</p:attrName>
                                        </p:attrNameLst>
                                      </p:cBhvr>
                                      <p:to>
                                        <p:strVal val="visible"/>
                                      </p:to>
                                    </p:set>
                                    <p:anim calcmode="lin" valueType="num">
                                      <p:cBhvr additive="base">
                                        <p:cTn id="184" dur="500" fill="hold"/>
                                        <p:tgtEl>
                                          <p:spTgt spid="5"/>
                                        </p:tgtEl>
                                        <p:attrNameLst>
                                          <p:attrName>ppt_x</p:attrName>
                                        </p:attrNameLst>
                                      </p:cBhvr>
                                      <p:tavLst>
                                        <p:tav tm="0">
                                          <p:val>
                                            <p:strVal val="#ppt_x"/>
                                          </p:val>
                                        </p:tav>
                                        <p:tav tm="100000">
                                          <p:val>
                                            <p:strVal val="#ppt_x"/>
                                          </p:val>
                                        </p:tav>
                                      </p:tavLst>
                                    </p:anim>
                                    <p:anim calcmode="lin" valueType="num">
                                      <p:cBhvr additive="base">
                                        <p:cTn id="185" dur="500" fill="hold"/>
                                        <p:tgtEl>
                                          <p:spTgt spid="5"/>
                                        </p:tgtEl>
                                        <p:attrNameLst>
                                          <p:attrName>ppt_y</p:attrName>
                                        </p:attrNameLst>
                                      </p:cBhvr>
                                      <p:tavLst>
                                        <p:tav tm="0">
                                          <p:val>
                                            <p:strVal val="1+#ppt_h/2"/>
                                          </p:val>
                                        </p:tav>
                                        <p:tav tm="100000">
                                          <p:val>
                                            <p:strVal val="#ppt_y"/>
                                          </p:val>
                                        </p:tav>
                                      </p:tavLst>
                                    </p:anim>
                                  </p:childTnLst>
                                </p:cTn>
                              </p:par>
                            </p:childTnLst>
                          </p:cTn>
                        </p:par>
                        <p:par>
                          <p:cTn id="186" fill="hold">
                            <p:stCondLst>
                              <p:cond delay="500"/>
                            </p:stCondLst>
                            <p:childTnLst>
                              <p:par>
                                <p:cTn id="187" presetID="22" presetClass="entr" presetSubtype="2" fill="hold" grpId="0" nodeType="afterEffect">
                                  <p:stCondLst>
                                    <p:cond delay="0"/>
                                  </p:stCondLst>
                                  <p:childTnLst>
                                    <p:set>
                                      <p:cBhvr>
                                        <p:cTn id="188" dur="1" fill="hold">
                                          <p:stCondLst>
                                            <p:cond delay="0"/>
                                          </p:stCondLst>
                                        </p:cTn>
                                        <p:tgtEl>
                                          <p:spTgt spid="6"/>
                                        </p:tgtEl>
                                        <p:attrNameLst>
                                          <p:attrName>style.visibility</p:attrName>
                                        </p:attrNameLst>
                                      </p:cBhvr>
                                      <p:to>
                                        <p:strVal val="visible"/>
                                      </p:to>
                                    </p:set>
                                    <p:animEffect transition="in" filter="wipe(right)">
                                      <p:cBhvr>
                                        <p:cTn id="189" dur="500"/>
                                        <p:tgtEl>
                                          <p:spTgt spid="6"/>
                                        </p:tgtEl>
                                      </p:cBhvr>
                                    </p:animEffect>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7"/>
                                        </p:tgtEl>
                                        <p:attrNameLst>
                                          <p:attrName>style.visibility</p:attrName>
                                        </p:attrNameLst>
                                      </p:cBhvr>
                                      <p:to>
                                        <p:strVal val="visible"/>
                                      </p:to>
                                    </p:set>
                                    <p:anim calcmode="lin" valueType="num">
                                      <p:cBhvr additive="base">
                                        <p:cTn id="194" dur="500" fill="hold"/>
                                        <p:tgtEl>
                                          <p:spTgt spid="7"/>
                                        </p:tgtEl>
                                        <p:attrNameLst>
                                          <p:attrName>ppt_x</p:attrName>
                                        </p:attrNameLst>
                                      </p:cBhvr>
                                      <p:tavLst>
                                        <p:tav tm="0">
                                          <p:val>
                                            <p:strVal val="#ppt_x"/>
                                          </p:val>
                                        </p:tav>
                                        <p:tav tm="100000">
                                          <p:val>
                                            <p:strVal val="#ppt_x"/>
                                          </p:val>
                                        </p:tav>
                                      </p:tavLst>
                                    </p:anim>
                                    <p:anim calcmode="lin" valueType="num">
                                      <p:cBhvr additive="base">
                                        <p:cTn id="195" dur="500" fill="hold"/>
                                        <p:tgtEl>
                                          <p:spTgt spid="7"/>
                                        </p:tgtEl>
                                        <p:attrNameLst>
                                          <p:attrName>ppt_y</p:attrName>
                                        </p:attrNameLst>
                                      </p:cBhvr>
                                      <p:tavLst>
                                        <p:tav tm="0">
                                          <p:val>
                                            <p:strVal val="1+#ppt_h/2"/>
                                          </p:val>
                                        </p:tav>
                                        <p:tav tm="100000">
                                          <p:val>
                                            <p:strVal val="#ppt_y"/>
                                          </p:val>
                                        </p:tav>
                                      </p:tavLst>
                                    </p:anim>
                                  </p:childTnLst>
                                </p:cTn>
                              </p:par>
                            </p:childTnLst>
                          </p:cTn>
                        </p:par>
                        <p:par>
                          <p:cTn id="196" fill="hold">
                            <p:stCondLst>
                              <p:cond delay="500"/>
                            </p:stCondLst>
                            <p:childTnLst>
                              <p:par>
                                <p:cTn id="197" presetID="22" presetClass="entr" presetSubtype="8" fill="hold" grpId="0" nodeType="afterEffect">
                                  <p:stCondLst>
                                    <p:cond delay="0"/>
                                  </p:stCondLst>
                                  <p:childTnLst>
                                    <p:set>
                                      <p:cBhvr>
                                        <p:cTn id="198" dur="1" fill="hold">
                                          <p:stCondLst>
                                            <p:cond delay="0"/>
                                          </p:stCondLst>
                                        </p:cTn>
                                        <p:tgtEl>
                                          <p:spTgt spid="26"/>
                                        </p:tgtEl>
                                        <p:attrNameLst>
                                          <p:attrName>style.visibility</p:attrName>
                                        </p:attrNameLst>
                                      </p:cBhvr>
                                      <p:to>
                                        <p:strVal val="visible"/>
                                      </p:to>
                                    </p:set>
                                    <p:animEffect transition="in" filter="wipe(left)">
                                      <p:cBhvr>
                                        <p:cTn id="199" dur="500"/>
                                        <p:tgtEl>
                                          <p:spTgt spid="26"/>
                                        </p:tgtEl>
                                      </p:cBhvr>
                                    </p:animEffect>
                                  </p:childTnLst>
                                </p:cTn>
                              </p:par>
                            </p:childTnLst>
                          </p:cTn>
                        </p:par>
                      </p:childTnLst>
                    </p:cTn>
                  </p:par>
                  <p:par>
                    <p:cTn id="200" fill="hold">
                      <p:stCondLst>
                        <p:cond delay="indefinite"/>
                      </p:stCondLst>
                      <p:childTnLst>
                        <p:par>
                          <p:cTn id="201" fill="hold">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27"/>
                                        </p:tgtEl>
                                        <p:attrNameLst>
                                          <p:attrName>style.visibility</p:attrName>
                                        </p:attrNameLst>
                                      </p:cBhvr>
                                      <p:to>
                                        <p:strVal val="visible"/>
                                      </p:to>
                                    </p:set>
                                    <p:anim calcmode="lin" valueType="num">
                                      <p:cBhvr additive="base">
                                        <p:cTn id="204" dur="500" fill="hold"/>
                                        <p:tgtEl>
                                          <p:spTgt spid="27"/>
                                        </p:tgtEl>
                                        <p:attrNameLst>
                                          <p:attrName>ppt_x</p:attrName>
                                        </p:attrNameLst>
                                      </p:cBhvr>
                                      <p:tavLst>
                                        <p:tav tm="0">
                                          <p:val>
                                            <p:strVal val="#ppt_x"/>
                                          </p:val>
                                        </p:tav>
                                        <p:tav tm="100000">
                                          <p:val>
                                            <p:strVal val="#ppt_x"/>
                                          </p:val>
                                        </p:tav>
                                      </p:tavLst>
                                    </p:anim>
                                    <p:anim calcmode="lin" valueType="num">
                                      <p:cBhvr additive="base">
                                        <p:cTn id="205" dur="500" fill="hold"/>
                                        <p:tgtEl>
                                          <p:spTgt spid="27"/>
                                        </p:tgtEl>
                                        <p:attrNameLst>
                                          <p:attrName>ppt_y</p:attrName>
                                        </p:attrNameLst>
                                      </p:cBhvr>
                                      <p:tavLst>
                                        <p:tav tm="0">
                                          <p:val>
                                            <p:strVal val="1+#ppt_h/2"/>
                                          </p:val>
                                        </p:tav>
                                        <p:tav tm="100000">
                                          <p:val>
                                            <p:strVal val="#ppt_y"/>
                                          </p:val>
                                        </p:tav>
                                      </p:tavLst>
                                    </p:anim>
                                  </p:childTnLst>
                                </p:cTn>
                              </p:par>
                            </p:childTnLst>
                          </p:cTn>
                        </p:par>
                        <p:par>
                          <p:cTn id="206" fill="hold">
                            <p:stCondLst>
                              <p:cond delay="500"/>
                            </p:stCondLst>
                            <p:childTnLst>
                              <p:par>
                                <p:cTn id="207" presetID="22" presetClass="entr" presetSubtype="8" fill="hold" grpId="0" nodeType="afterEffect">
                                  <p:stCondLst>
                                    <p:cond delay="0"/>
                                  </p:stCondLst>
                                  <p:childTnLst>
                                    <p:set>
                                      <p:cBhvr>
                                        <p:cTn id="208" dur="1" fill="hold">
                                          <p:stCondLst>
                                            <p:cond delay="0"/>
                                          </p:stCondLst>
                                        </p:cTn>
                                        <p:tgtEl>
                                          <p:spTgt spid="29"/>
                                        </p:tgtEl>
                                        <p:attrNameLst>
                                          <p:attrName>style.visibility</p:attrName>
                                        </p:attrNameLst>
                                      </p:cBhvr>
                                      <p:to>
                                        <p:strVal val="visible"/>
                                      </p:to>
                                    </p:set>
                                    <p:animEffect transition="in" filter="wipe(left)">
                                      <p:cBhvr>
                                        <p:cTn id="209" dur="500"/>
                                        <p:tgtEl>
                                          <p:spTgt spid="29"/>
                                        </p:tgtEl>
                                      </p:cBhvr>
                                    </p:animEffect>
                                  </p:childTnLst>
                                </p:cTn>
                              </p:par>
                            </p:childTnLst>
                          </p:cTn>
                        </p:par>
                      </p:childTnLst>
                    </p:cTn>
                  </p:par>
                  <p:par>
                    <p:cTn id="210" fill="hold">
                      <p:stCondLst>
                        <p:cond delay="indefinite"/>
                      </p:stCondLst>
                      <p:childTnLst>
                        <p:par>
                          <p:cTn id="211" fill="hold">
                            <p:stCondLst>
                              <p:cond delay="0"/>
                            </p:stCondLst>
                            <p:childTnLst>
                              <p:par>
                                <p:cTn id="212" presetID="2" presetClass="entr" presetSubtype="4" fill="hold" grpId="0" nodeType="clickEffect">
                                  <p:stCondLst>
                                    <p:cond delay="0"/>
                                  </p:stCondLst>
                                  <p:childTnLst>
                                    <p:set>
                                      <p:cBhvr>
                                        <p:cTn id="213" dur="1" fill="hold">
                                          <p:stCondLst>
                                            <p:cond delay="0"/>
                                          </p:stCondLst>
                                        </p:cTn>
                                        <p:tgtEl>
                                          <p:spTgt spid="30"/>
                                        </p:tgtEl>
                                        <p:attrNameLst>
                                          <p:attrName>style.visibility</p:attrName>
                                        </p:attrNameLst>
                                      </p:cBhvr>
                                      <p:to>
                                        <p:strVal val="visible"/>
                                      </p:to>
                                    </p:set>
                                    <p:anim calcmode="lin" valueType="num">
                                      <p:cBhvr additive="base">
                                        <p:cTn id="214" dur="500" fill="hold"/>
                                        <p:tgtEl>
                                          <p:spTgt spid="30"/>
                                        </p:tgtEl>
                                        <p:attrNameLst>
                                          <p:attrName>ppt_x</p:attrName>
                                        </p:attrNameLst>
                                      </p:cBhvr>
                                      <p:tavLst>
                                        <p:tav tm="0">
                                          <p:val>
                                            <p:strVal val="#ppt_x"/>
                                          </p:val>
                                        </p:tav>
                                        <p:tav tm="100000">
                                          <p:val>
                                            <p:strVal val="#ppt_x"/>
                                          </p:val>
                                        </p:tav>
                                      </p:tavLst>
                                    </p:anim>
                                    <p:anim calcmode="lin" valueType="num">
                                      <p:cBhvr additive="base">
                                        <p:cTn id="2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22" presetClass="entr" presetSubtype="8" fill="hold" nodeType="clickEffect">
                                  <p:stCondLst>
                                    <p:cond delay="0"/>
                                  </p:stCondLst>
                                  <p:childTnLst>
                                    <p:set>
                                      <p:cBhvr>
                                        <p:cTn id="219" dur="1" fill="hold">
                                          <p:stCondLst>
                                            <p:cond delay="0"/>
                                          </p:stCondLst>
                                        </p:cTn>
                                        <p:tgtEl>
                                          <p:spTgt spid="224334"/>
                                        </p:tgtEl>
                                        <p:attrNameLst>
                                          <p:attrName>style.visibility</p:attrName>
                                        </p:attrNameLst>
                                      </p:cBhvr>
                                      <p:to>
                                        <p:strVal val="visible"/>
                                      </p:to>
                                    </p:set>
                                    <p:animEffect transition="in" filter="wipe(left)">
                                      <p:cBhvr>
                                        <p:cTn id="220" dur="500"/>
                                        <p:tgtEl>
                                          <p:spTgt spid="224334"/>
                                        </p:tgtEl>
                                      </p:cBhvr>
                                    </p:animEffect>
                                  </p:childTnLst>
                                </p:cTn>
                              </p:par>
                            </p:childTnLst>
                          </p:cTn>
                        </p:par>
                        <p:par>
                          <p:cTn id="221" fill="hold">
                            <p:stCondLst>
                              <p:cond delay="500"/>
                            </p:stCondLst>
                            <p:childTnLst>
                              <p:par>
                                <p:cTn id="222" presetID="22" presetClass="entr" presetSubtype="2" fill="hold" nodeType="afterEffect">
                                  <p:stCondLst>
                                    <p:cond delay="0"/>
                                  </p:stCondLst>
                                  <p:childTnLst>
                                    <p:set>
                                      <p:cBhvr>
                                        <p:cTn id="223" dur="1" fill="hold">
                                          <p:stCondLst>
                                            <p:cond delay="0"/>
                                          </p:stCondLst>
                                        </p:cTn>
                                        <p:tgtEl>
                                          <p:spTgt spid="224333"/>
                                        </p:tgtEl>
                                        <p:attrNameLst>
                                          <p:attrName>style.visibility</p:attrName>
                                        </p:attrNameLst>
                                      </p:cBhvr>
                                      <p:to>
                                        <p:strVal val="visible"/>
                                      </p:to>
                                    </p:set>
                                    <p:animEffect transition="in" filter="wipe(right)">
                                      <p:cBhvr>
                                        <p:cTn id="224" dur="500"/>
                                        <p:tgtEl>
                                          <p:spTgt spid="224333"/>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8" fill="hold" grpId="0" nodeType="clickEffect">
                                  <p:stCondLst>
                                    <p:cond delay="0"/>
                                  </p:stCondLst>
                                  <p:childTnLst>
                                    <p:set>
                                      <p:cBhvr>
                                        <p:cTn id="228" dur="1" fill="hold">
                                          <p:stCondLst>
                                            <p:cond delay="0"/>
                                          </p:stCondLst>
                                        </p:cTn>
                                        <p:tgtEl>
                                          <p:spTgt spid="224335"/>
                                        </p:tgtEl>
                                        <p:attrNameLst>
                                          <p:attrName>style.visibility</p:attrName>
                                        </p:attrNameLst>
                                      </p:cBhvr>
                                      <p:to>
                                        <p:strVal val="visible"/>
                                      </p:to>
                                    </p:set>
                                    <p:animEffect transition="in" filter="wipe(left)">
                                      <p:cBhvr>
                                        <p:cTn id="229" dur="500"/>
                                        <p:tgtEl>
                                          <p:spTgt spid="224335"/>
                                        </p:tgtEl>
                                      </p:cBhvr>
                                    </p:animEffect>
                                  </p:childTnLst>
                                </p:cTn>
                              </p:par>
                            </p:childTnLst>
                          </p:cTn>
                        </p:par>
                      </p:childTnLst>
                    </p:cTn>
                  </p:par>
                  <p:par>
                    <p:cTn id="230" fill="hold">
                      <p:stCondLst>
                        <p:cond delay="indefinite"/>
                      </p:stCondLst>
                      <p:childTnLst>
                        <p:par>
                          <p:cTn id="231" fill="hold">
                            <p:stCondLst>
                              <p:cond delay="0"/>
                            </p:stCondLst>
                            <p:childTnLst>
                              <p:par>
                                <p:cTn id="232" presetID="22" presetClass="entr" presetSubtype="4" fill="hold" grpId="0" nodeType="clickEffect">
                                  <p:stCondLst>
                                    <p:cond delay="0"/>
                                  </p:stCondLst>
                                  <p:childTnLst>
                                    <p:set>
                                      <p:cBhvr>
                                        <p:cTn id="233" dur="1" fill="hold">
                                          <p:stCondLst>
                                            <p:cond delay="0"/>
                                          </p:stCondLst>
                                        </p:cTn>
                                        <p:tgtEl>
                                          <p:spTgt spid="224336"/>
                                        </p:tgtEl>
                                        <p:attrNameLst>
                                          <p:attrName>style.visibility</p:attrName>
                                        </p:attrNameLst>
                                      </p:cBhvr>
                                      <p:to>
                                        <p:strVal val="visible"/>
                                      </p:to>
                                    </p:set>
                                    <p:animEffect transition="in" filter="wipe(down)">
                                      <p:cBhvr>
                                        <p:cTn id="234" dur="500"/>
                                        <p:tgtEl>
                                          <p:spTgt spid="224336"/>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1" fill="hold" nodeType="clickEffect">
                                  <p:stCondLst>
                                    <p:cond delay="0"/>
                                  </p:stCondLst>
                                  <p:childTnLst>
                                    <p:set>
                                      <p:cBhvr>
                                        <p:cTn id="238" dur="1" fill="hold">
                                          <p:stCondLst>
                                            <p:cond delay="0"/>
                                          </p:stCondLst>
                                        </p:cTn>
                                        <p:tgtEl>
                                          <p:spTgt spid="224338"/>
                                        </p:tgtEl>
                                        <p:attrNameLst>
                                          <p:attrName>style.visibility</p:attrName>
                                        </p:attrNameLst>
                                      </p:cBhvr>
                                      <p:to>
                                        <p:strVal val="visible"/>
                                      </p:to>
                                    </p:set>
                                    <p:animEffect transition="in" filter="wipe(up)">
                                      <p:cBhvr>
                                        <p:cTn id="239" dur="500"/>
                                        <p:tgtEl>
                                          <p:spTgt spid="224338"/>
                                        </p:tgtEl>
                                      </p:cBhvr>
                                    </p:animEffect>
                                  </p:childTnLst>
                                </p:cTn>
                              </p:par>
                            </p:childTnLst>
                          </p:cTn>
                        </p:par>
                        <p:par>
                          <p:cTn id="240" fill="hold">
                            <p:stCondLst>
                              <p:cond delay="500"/>
                            </p:stCondLst>
                            <p:childTnLst>
                              <p:par>
                                <p:cTn id="241" presetID="22" presetClass="entr" presetSubtype="1" fill="hold" nodeType="afterEffect">
                                  <p:stCondLst>
                                    <p:cond delay="0"/>
                                  </p:stCondLst>
                                  <p:childTnLst>
                                    <p:set>
                                      <p:cBhvr>
                                        <p:cTn id="242" dur="1" fill="hold">
                                          <p:stCondLst>
                                            <p:cond delay="0"/>
                                          </p:stCondLst>
                                        </p:cTn>
                                        <p:tgtEl>
                                          <p:spTgt spid="224337"/>
                                        </p:tgtEl>
                                        <p:attrNameLst>
                                          <p:attrName>style.visibility</p:attrName>
                                        </p:attrNameLst>
                                      </p:cBhvr>
                                      <p:to>
                                        <p:strVal val="visible"/>
                                      </p:to>
                                    </p:set>
                                    <p:animEffect transition="in" filter="wipe(up)">
                                      <p:cBhvr>
                                        <p:cTn id="243" dur="500"/>
                                        <p:tgtEl>
                                          <p:spTgt spid="224337"/>
                                        </p:tgtEl>
                                      </p:cBhvr>
                                    </p:animEffect>
                                  </p:childTnLst>
                                </p:cTn>
                              </p:par>
                            </p:childTnLst>
                          </p:cTn>
                        </p:par>
                        <p:par>
                          <p:cTn id="244" fill="hold">
                            <p:stCondLst>
                              <p:cond delay="1000"/>
                            </p:stCondLst>
                            <p:childTnLst>
                              <p:par>
                                <p:cTn id="245" presetID="22" presetClass="entr" presetSubtype="1" fill="hold" nodeType="afterEffect">
                                  <p:stCondLst>
                                    <p:cond delay="0"/>
                                  </p:stCondLst>
                                  <p:childTnLst>
                                    <p:set>
                                      <p:cBhvr>
                                        <p:cTn id="246" dur="1" fill="hold">
                                          <p:stCondLst>
                                            <p:cond delay="0"/>
                                          </p:stCondLst>
                                        </p:cTn>
                                        <p:tgtEl>
                                          <p:spTgt spid="224340"/>
                                        </p:tgtEl>
                                        <p:attrNameLst>
                                          <p:attrName>style.visibility</p:attrName>
                                        </p:attrNameLst>
                                      </p:cBhvr>
                                      <p:to>
                                        <p:strVal val="visible"/>
                                      </p:to>
                                    </p:set>
                                    <p:animEffect transition="in" filter="wipe(up)">
                                      <p:cBhvr>
                                        <p:cTn id="247" dur="500"/>
                                        <p:tgtEl>
                                          <p:spTgt spid="224340"/>
                                        </p:tgtEl>
                                      </p:cBhvr>
                                    </p:animEffect>
                                  </p:childTnLst>
                                </p:cTn>
                              </p:par>
                            </p:childTnLst>
                          </p:cTn>
                        </p:par>
                        <p:par>
                          <p:cTn id="248" fill="hold">
                            <p:stCondLst>
                              <p:cond delay="1500"/>
                            </p:stCondLst>
                            <p:childTnLst>
                              <p:par>
                                <p:cTn id="249" presetID="22" presetClass="entr" presetSubtype="1" fill="hold" nodeType="afterEffect">
                                  <p:stCondLst>
                                    <p:cond delay="0"/>
                                  </p:stCondLst>
                                  <p:childTnLst>
                                    <p:set>
                                      <p:cBhvr>
                                        <p:cTn id="250" dur="1" fill="hold">
                                          <p:stCondLst>
                                            <p:cond delay="0"/>
                                          </p:stCondLst>
                                        </p:cTn>
                                        <p:tgtEl>
                                          <p:spTgt spid="224339"/>
                                        </p:tgtEl>
                                        <p:attrNameLst>
                                          <p:attrName>style.visibility</p:attrName>
                                        </p:attrNameLst>
                                      </p:cBhvr>
                                      <p:to>
                                        <p:strVal val="visible"/>
                                      </p:to>
                                    </p:set>
                                    <p:animEffect transition="in" filter="wipe(up)">
                                      <p:cBhvr>
                                        <p:cTn id="251" dur="500"/>
                                        <p:tgtEl>
                                          <p:spTgt spid="224339"/>
                                        </p:tgtEl>
                                      </p:cBhvr>
                                    </p:animEffect>
                                  </p:childTnLst>
                                </p:cTn>
                              </p:par>
                            </p:childTnLst>
                          </p:cTn>
                        </p:par>
                      </p:childTnLst>
                    </p:cTn>
                  </p:par>
                  <p:par>
                    <p:cTn id="252" fill="hold">
                      <p:stCondLst>
                        <p:cond delay="indefinite"/>
                      </p:stCondLst>
                      <p:childTnLst>
                        <p:par>
                          <p:cTn id="253" fill="hold">
                            <p:stCondLst>
                              <p:cond delay="0"/>
                            </p:stCondLst>
                            <p:childTnLst>
                              <p:par>
                                <p:cTn id="254" presetID="22" presetClass="entr" presetSubtype="8" fill="hold" grpId="0" nodeType="clickEffect">
                                  <p:stCondLst>
                                    <p:cond delay="0"/>
                                  </p:stCondLst>
                                  <p:childTnLst>
                                    <p:set>
                                      <p:cBhvr>
                                        <p:cTn id="255" dur="1" fill="hold">
                                          <p:stCondLst>
                                            <p:cond delay="0"/>
                                          </p:stCondLst>
                                        </p:cTn>
                                        <p:tgtEl>
                                          <p:spTgt spid="224342"/>
                                        </p:tgtEl>
                                        <p:attrNameLst>
                                          <p:attrName>style.visibility</p:attrName>
                                        </p:attrNameLst>
                                      </p:cBhvr>
                                      <p:to>
                                        <p:strVal val="visible"/>
                                      </p:to>
                                    </p:set>
                                    <p:animEffect transition="in" filter="wipe(left)">
                                      <p:cBhvr>
                                        <p:cTn id="256" dur="500"/>
                                        <p:tgtEl>
                                          <p:spTgt spid="224342"/>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8" fill="hold" grpId="0" nodeType="clickEffect">
                                  <p:stCondLst>
                                    <p:cond delay="0"/>
                                  </p:stCondLst>
                                  <p:childTnLst>
                                    <p:set>
                                      <p:cBhvr>
                                        <p:cTn id="260" dur="1" fill="hold">
                                          <p:stCondLst>
                                            <p:cond delay="0"/>
                                          </p:stCondLst>
                                        </p:cTn>
                                        <p:tgtEl>
                                          <p:spTgt spid="224341"/>
                                        </p:tgtEl>
                                        <p:attrNameLst>
                                          <p:attrName>style.visibility</p:attrName>
                                        </p:attrNameLst>
                                      </p:cBhvr>
                                      <p:to>
                                        <p:strVal val="visible"/>
                                      </p:to>
                                    </p:set>
                                    <p:animEffect transition="in" filter="wipe(left)">
                                      <p:cBhvr>
                                        <p:cTn id="261" dur="500"/>
                                        <p:tgtEl>
                                          <p:spTgt spid="22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3" grpId="0"/>
      <p:bldP spid="18454" grpId="0"/>
      <p:bldP spid="18455" grpId="0"/>
      <p:bldP spid="18456" grpId="0" bldLvl="0" animBg="1"/>
      <p:bldP spid="224302" grpId="0" animBg="1" build="allAtOnce"/>
      <p:bldP spid="224327" grpId="0" bldLvl="0" animBg="1"/>
      <p:bldP spid="224328" grpId="0" bldLvl="0" animBg="1"/>
      <p:bldP spid="224329" grpId="0" bldLvl="0" animBg="1"/>
      <p:bldP spid="224330" grpId="0" bldLvl="0" animBg="1"/>
      <p:bldP spid="224331" grpId="0" bldLvl="0" animBg="1"/>
      <p:bldP spid="224332" grpId="0" bldLvl="0" animBg="1"/>
      <p:bldP spid="224335" grpId="0" bldLvl="0" animBg="1"/>
      <p:bldP spid="224336" grpId="0" bldLvl="0" animBg="1"/>
      <p:bldP spid="224341" grpId="0" bldLvl="0" animBg="1"/>
      <p:bldP spid="224342" grpId="0" bldLvl="0" animBg="1"/>
      <p:bldP spid="26" grpId="0" bldLvl="0" animBg="1"/>
      <p:bldP spid="26" grpId="1" animBg="1"/>
      <p:bldP spid="27" grpId="0" bldLvl="0" animBg="1"/>
      <p:bldP spid="27" grpId="1"/>
      <p:bldP spid="29" grpId="0" bldLvl="0" animBg="1"/>
      <p:bldP spid="29" grpId="1" animBg="1"/>
      <p:bldP spid="30" grpId="0" bldLvl="0" animBg="1"/>
      <p:bldP spid="30" grpId="1"/>
      <p:bldP spid="2" grpId="0" bldLvl="0" animBg="1"/>
      <p:bldP spid="2" grpId="1" animBg="1"/>
      <p:bldP spid="3" grpId="0" bldLvl="0" animBg="1"/>
      <p:bldP spid="3" grpId="1"/>
      <p:bldP spid="4" grpId="0" bldLvl="0" animBg="1"/>
      <p:bldP spid="4" grpId="1" animBg="1"/>
      <p:bldP spid="5" grpId="0" bldLvl="0" animBg="1"/>
      <p:bldP spid="5" grpId="1"/>
      <p:bldP spid="6" grpId="0" bldLvl="0" animBg="1"/>
      <p:bldP spid="6" grpId="1" animBg="1"/>
      <p:bldP spid="7" grpId="0" bldLvl="0" animBg="1"/>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箭头连接符 31"/>
          <p:cNvCxnSpPr/>
          <p:nvPr/>
        </p:nvCxnSpPr>
        <p:spPr>
          <a:xfrm flipV="1">
            <a:off x="6851887" y="1608167"/>
            <a:ext cx="135971" cy="15370"/>
          </a:xfrm>
          <a:prstGeom prst="straightConnector1">
            <a:avLst/>
          </a:prstGeom>
          <a:ln w="28575">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95544" y="2241177"/>
            <a:ext cx="511427" cy="299085"/>
          </a:xfrm>
          <a:prstGeom prst="rect">
            <a:avLst/>
          </a:prstGeom>
          <a:noFill/>
        </p:spPr>
        <p:txBody>
          <a:bodyPr wrap="square" rtlCol="0">
            <a:spAutoFit/>
          </a:bodyPr>
          <a:lstStyle/>
          <a:p>
            <a:endParaRPr lang="zh-CN" altLang="en-US" sz="1350" b="1">
              <a:ea typeface="微软雅黑" panose="020B0503020204020204" pitchFamily="34" charset="-122"/>
            </a:endParaRPr>
          </a:p>
        </p:txBody>
      </p:sp>
      <p:graphicFrame>
        <p:nvGraphicFramePr>
          <p:cNvPr id="4" name="表格 3"/>
          <p:cNvGraphicFramePr>
            <a:graphicFrameLocks noGrp="1"/>
          </p:cNvGraphicFramePr>
          <p:nvPr>
            <p:custDataLst>
              <p:tags r:id="rId1"/>
            </p:custDataLst>
          </p:nvPr>
        </p:nvGraphicFramePr>
        <p:xfrm>
          <a:off x="-10081" y="1051960"/>
          <a:ext cx="12220575" cy="5770880"/>
        </p:xfrm>
        <a:graphic>
          <a:graphicData uri="http://schemas.openxmlformats.org/drawingml/2006/table">
            <a:tbl>
              <a:tblPr firstRow="1" bandRow="1">
                <a:tableStyleId>{5940675A-B579-460E-94D1-54222C63F5DA}</a:tableStyleId>
              </a:tblPr>
              <a:tblGrid>
                <a:gridCol w="906145"/>
                <a:gridCol w="1237615"/>
                <a:gridCol w="1265555"/>
                <a:gridCol w="1362710"/>
                <a:gridCol w="7448550"/>
              </a:tblGrid>
              <a:tr h="565785">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航向</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支持国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时间</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航海家</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开辟新航路的概况及成就</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4515">
                <a:tc rowSpan="5">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向</a:t>
                      </a:r>
                      <a:endParaRPr lang="zh-CN" altLang="en-US" sz="1800" b="1">
                        <a:solidFill>
                          <a:schemeClr val="tx1"/>
                        </a:solidFill>
                        <a:latin typeface="微软雅黑" panose="020B0503020204020204" pitchFamily="34" charset="-122"/>
                        <a:ea typeface="微软雅黑" panose="020B0503020204020204" pitchFamily="34" charset="-122"/>
                      </a:endParaRPr>
                    </a:p>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北</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英国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1497</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卡伯特</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发现</a:t>
                      </a:r>
                      <a:r>
                        <a:rPr lang="en-US" altLang="zh-CN" sz="1800" b="1">
                          <a:solidFill>
                            <a:schemeClr val="tx1"/>
                          </a:solidFill>
                          <a:latin typeface="微软雅黑" panose="020B0503020204020204" pitchFamily="34" charset="-122"/>
                          <a:ea typeface="微软雅黑" panose="020B0503020204020204" pitchFamily="34" charset="-122"/>
                        </a:rPr>
                        <a:t>_________</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5150">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法国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rowSpan="2">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16</a:t>
                      </a:r>
                      <a:endParaRPr lang="en-US" altLang="zh-CN" sz="1800" b="1">
                        <a:solidFill>
                          <a:schemeClr val="tx1"/>
                        </a:solidFill>
                        <a:latin typeface="微软雅黑" panose="020B0503020204020204" pitchFamily="34" charset="-122"/>
                        <a:ea typeface="微软雅黑" panose="020B0503020204020204" pitchFamily="34" charset="-122"/>
                      </a:endParaRPr>
                    </a:p>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世纪</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卡蒂埃</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到达</a:t>
                      </a:r>
                      <a:r>
                        <a:rPr lang="en-US" altLang="zh-CN" sz="1800" b="1">
                          <a:latin typeface="微软雅黑" panose="020B0503020204020204" pitchFamily="34" charset="-122"/>
                          <a:ea typeface="微软雅黑" panose="020B0503020204020204" pitchFamily="34" charset="-122"/>
                          <a:sym typeface="+mn-ea"/>
                        </a:rPr>
                        <a:t>______________</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4515">
                <a:tc vMerge="1">
                  <a:tcPr anchor="ctr"/>
                </a:tc>
                <a:tc rowSpan="2">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荷兰</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巴伦支</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三次航行</a:t>
                      </a:r>
                      <a:r>
                        <a:rPr lang="en-US" altLang="zh-CN" sz="1800" b="1">
                          <a:solidFill>
                            <a:schemeClr val="tx1"/>
                          </a:solidFill>
                          <a:latin typeface="微软雅黑" panose="020B0503020204020204" pitchFamily="34" charset="-122"/>
                          <a:ea typeface="微软雅黑" panose="020B0503020204020204" pitchFamily="34" charset="-122"/>
                        </a:rPr>
                        <a:t>_______</a:t>
                      </a:r>
                      <a:r>
                        <a:rPr lang="zh-CN" altLang="en-US" sz="1800" b="1">
                          <a:solidFill>
                            <a:schemeClr val="tx1"/>
                          </a:solidFill>
                          <a:latin typeface="微软雅黑" panose="020B0503020204020204" pitchFamily="34" charset="-122"/>
                          <a:ea typeface="微软雅黑" panose="020B0503020204020204" pitchFamily="34" charset="-122"/>
                        </a:rPr>
                        <a:t>地区，留下航行记录和航海图</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982345">
                <a:tc vMerge="1">
                  <a:tcPr anchor="ctr"/>
                </a:tc>
                <a:tc vMerge="1">
                  <a:tcPr anchor="ctr"/>
                </a:tc>
                <a:tc>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17</a:t>
                      </a:r>
                      <a:r>
                        <a:rPr lang="zh-CN" altLang="en-US" sz="1800" b="1">
                          <a:solidFill>
                            <a:schemeClr val="tx1"/>
                          </a:solidFill>
                          <a:latin typeface="微软雅黑" panose="020B0503020204020204" pitchFamily="34" charset="-122"/>
                          <a:ea typeface="微软雅黑" panose="020B0503020204020204" pitchFamily="34" charset="-122"/>
                        </a:rPr>
                        <a:t>世纪初</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哈德逊（英）</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多次向西北航行，探索</a:t>
                      </a:r>
                      <a:r>
                        <a:rPr lang="zh-CN" altLang="en-US" sz="1800" b="1" u="sng">
                          <a:solidFill>
                            <a:schemeClr val="tx1"/>
                          </a:solidFill>
                          <a:latin typeface="微软雅黑" panose="020B0503020204020204" pitchFamily="34" charset="-122"/>
                          <a:ea typeface="微软雅黑" panose="020B0503020204020204" pitchFamily="34" charset="-122"/>
                        </a:rPr>
                        <a:t>                           </a:t>
                      </a:r>
                      <a:r>
                        <a:rPr lang="zh-CN" altLang="en-US" sz="1800" b="1">
                          <a:solidFill>
                            <a:schemeClr val="tx1"/>
                          </a:solidFill>
                          <a:latin typeface="微软雅黑" panose="020B0503020204020204" pitchFamily="34" charset="-122"/>
                          <a:ea typeface="微软雅黑" panose="020B0503020204020204" pitchFamily="34" charset="-122"/>
                        </a:rPr>
                        <a:t>的航路</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981710">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俄罗斯</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在北太平洋和西伯利亚地区进行了多次海上和陆上探险，开辟了</a:t>
                      </a:r>
                      <a:r>
                        <a:rPr lang="zh-CN" altLang="en-US" sz="1800" b="1" u="sng">
                          <a:solidFill>
                            <a:schemeClr val="tx1"/>
                          </a:solidFill>
                          <a:latin typeface="微软雅黑" panose="020B0503020204020204" pitchFamily="34" charset="-122"/>
                          <a:ea typeface="微软雅黑" panose="020B0503020204020204" pitchFamily="34" charset="-122"/>
                        </a:rPr>
                        <a:t>                               </a:t>
                      </a:r>
                      <a:r>
                        <a:rPr lang="zh-CN" altLang="en-US" sz="1800" b="1">
                          <a:solidFill>
                            <a:schemeClr val="tx1"/>
                          </a:solidFill>
                          <a:latin typeface="微软雅黑" panose="020B0503020204020204" pitchFamily="34" charset="-122"/>
                          <a:ea typeface="微软雅黑" panose="020B0503020204020204" pitchFamily="34" charset="-122"/>
                        </a:rPr>
                        <a:t>的航线</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5785">
                <a:tc rowSpan="2">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向</a:t>
                      </a:r>
                      <a:endParaRPr lang="zh-CN" altLang="en-US" sz="1800" b="1">
                        <a:solidFill>
                          <a:schemeClr val="tx1"/>
                        </a:solidFill>
                        <a:latin typeface="微软雅黑" panose="020B0503020204020204" pitchFamily="34" charset="-122"/>
                        <a:ea typeface="微软雅黑" panose="020B0503020204020204" pitchFamily="34" charset="-122"/>
                      </a:endParaRPr>
                    </a:p>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南</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英国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1578</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德雷克</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到达美洲南端的一个岬角</a:t>
                      </a:r>
                      <a:r>
                        <a:rPr lang="en-US" altLang="zh-CN" sz="1800" b="1">
                          <a:solidFill>
                            <a:schemeClr val="tx1"/>
                          </a:solidFill>
                          <a:latin typeface="微软雅黑" panose="020B0503020204020204" pitchFamily="34" charset="-122"/>
                          <a:ea typeface="微软雅黑" panose="020B0503020204020204" pitchFamily="34" charset="-122"/>
                        </a:rPr>
                        <a:t>——_______</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981075">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荷兰</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en-US" altLang="zh-CN" sz="1800" b="1" spc="-300">
                          <a:solidFill>
                            <a:schemeClr val="tx1"/>
                          </a:solidFill>
                          <a:uFillTx/>
                          <a:latin typeface="微软雅黑" panose="020B0503020204020204" pitchFamily="34" charset="-122"/>
                          <a:ea typeface="微软雅黑" panose="020B0503020204020204" pitchFamily="34" charset="-122"/>
                        </a:rPr>
                        <a:t>1642-</a:t>
                      </a:r>
                      <a:r>
                        <a:rPr lang="en-US" altLang="zh-CN" sz="1800" b="1">
                          <a:solidFill>
                            <a:schemeClr val="tx1"/>
                          </a:solidFill>
                          <a:uFillTx/>
                          <a:latin typeface="微软雅黑" panose="020B0503020204020204" pitchFamily="34" charset="-122"/>
                          <a:ea typeface="微软雅黑" panose="020B0503020204020204" pitchFamily="34" charset="-122"/>
                        </a:rPr>
                        <a:t>1643</a:t>
                      </a:r>
                      <a:endParaRPr lang="en-US" altLang="zh-CN" sz="1800" b="1">
                        <a:solidFill>
                          <a:schemeClr val="tx1"/>
                        </a:solidFill>
                        <a:uFillTx/>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塔斯曼</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环航</a:t>
                      </a:r>
                      <a:r>
                        <a:rPr lang="zh-CN" altLang="en-US" sz="1800" b="1" u="sng">
                          <a:solidFill>
                            <a:schemeClr val="tx1"/>
                          </a:solidFill>
                          <a:latin typeface="微软雅黑" panose="020B0503020204020204" pitchFamily="34" charset="-122"/>
                          <a:ea typeface="微软雅黑" panose="020B0503020204020204" pitchFamily="34" charset="-122"/>
                        </a:rPr>
                        <a:t>             </a:t>
                      </a:r>
                      <a:r>
                        <a:rPr lang="zh-CN" altLang="en-US" sz="1800" b="1">
                          <a:solidFill>
                            <a:schemeClr val="tx1"/>
                          </a:solidFill>
                          <a:latin typeface="微软雅黑" panose="020B0503020204020204" pitchFamily="34" charset="-122"/>
                          <a:ea typeface="微软雅黑" panose="020B0503020204020204" pitchFamily="34" charset="-122"/>
                        </a:rPr>
                        <a:t>，到达新西兰和塔斯马尼亚岛</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bl>
          </a:graphicData>
        </a:graphic>
      </p:graphicFrame>
      <p:sp>
        <p:nvSpPr>
          <p:cNvPr id="5" name="文本框 4"/>
          <p:cNvSpPr txBox="1"/>
          <p:nvPr/>
        </p:nvSpPr>
        <p:spPr>
          <a:xfrm>
            <a:off x="5390461" y="1643613"/>
            <a:ext cx="1097280" cy="368300"/>
          </a:xfrm>
          <a:prstGeom prst="rect">
            <a:avLst/>
          </a:prstGeom>
          <a:noFill/>
        </p:spPr>
        <p:txBody>
          <a:bodyPr wrap="non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纽芬兰岛</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5666105" y="2838958"/>
            <a:ext cx="868680" cy="368300"/>
          </a:xfrm>
          <a:prstGeom prst="rect">
            <a:avLst/>
          </a:prstGeom>
          <a:noFill/>
        </p:spPr>
        <p:txBody>
          <a:bodyPr wrap="non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北冰洋</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5328920" y="2240915"/>
            <a:ext cx="1659255" cy="368300"/>
          </a:xfrm>
          <a:prstGeom prst="rect">
            <a:avLst/>
          </a:prstGeom>
          <a:noFill/>
        </p:spPr>
        <p:txBody>
          <a:bodyPr wrap="squar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拉布拉多半岛</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6987858" y="3395504"/>
            <a:ext cx="2020729" cy="368300"/>
          </a:xfrm>
          <a:prstGeom prst="rect">
            <a:avLst/>
          </a:prstGeom>
          <a:noFill/>
        </p:spPr>
        <p:txBody>
          <a:bodyPr wrap="squar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经北冰洋通向亚洲</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5920105" y="4773295"/>
            <a:ext cx="2092166" cy="368300"/>
          </a:xfrm>
          <a:prstGeom prst="rect">
            <a:avLst/>
          </a:prstGeom>
          <a:noFill/>
        </p:spPr>
        <p:txBody>
          <a:bodyPr wrap="square" rtlCol="0">
            <a:spAutoFit/>
          </a:bodyPr>
          <a:p>
            <a:r>
              <a:rPr lang="zh-CN" altLang="en-US" b="1">
                <a:solidFill>
                  <a:srgbClr val="FF0000"/>
                </a:solidFill>
                <a:latin typeface="微软雅黑" panose="020B0503020204020204" pitchFamily="34" charset="-122"/>
                <a:ea typeface="微软雅黑" panose="020B0503020204020204" pitchFamily="34" charset="-122"/>
                <a:sym typeface="+mn-ea"/>
              </a:rPr>
              <a:t>北太平洋到北冰洋</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7824668" y="5337967"/>
            <a:ext cx="868680" cy="368300"/>
          </a:xfrm>
          <a:prstGeom prst="rect">
            <a:avLst/>
          </a:prstGeom>
          <a:noFill/>
        </p:spPr>
        <p:txBody>
          <a:bodyPr wrap="non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合恩角</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5194300" y="6097905"/>
            <a:ext cx="1182370" cy="368300"/>
          </a:xfrm>
          <a:prstGeom prst="rect">
            <a:avLst/>
          </a:prstGeom>
          <a:noFill/>
        </p:spPr>
        <p:txBody>
          <a:bodyPr wrap="square" rtlCol="0">
            <a:spAutoFit/>
          </a:bodyPr>
          <a:p>
            <a:r>
              <a:rPr lang="zh-CN" altLang="en-US" b="1">
                <a:solidFill>
                  <a:srgbClr val="FF0000"/>
                </a:solidFill>
                <a:latin typeface="微软雅黑" panose="020B0503020204020204" pitchFamily="34" charset="-122"/>
                <a:ea typeface="微软雅黑" panose="020B0503020204020204" pitchFamily="34" charset="-122"/>
                <a:sym typeface="+mn-ea"/>
              </a:rPr>
              <a:t>澳大利亚</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3" name="文本框 2"/>
          <p:cNvSpPr txBox="1"/>
          <p:nvPr/>
        </p:nvSpPr>
        <p:spPr>
          <a:xfrm>
            <a:off x="7110095" y="255270"/>
            <a:ext cx="3533140"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新航路开辟其它航线</a:t>
            </a:r>
            <a:endParaRPr lang="en-US" altLang="zh-CN" sz="2800"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3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4"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3500"/>
                            </p:stCondLst>
                            <p:childTnLst>
                              <p:par>
                                <p:cTn id="52" presetID="12" presetClass="entr" presetSubtype="4" fill="hold" grpId="0" nodeType="afterEffect">
                                  <p:stCondLst>
                                    <p:cond delay="0"/>
                                  </p:stCondLst>
                                  <p:childTnLst>
                                    <p:set>
                                      <p:cBhvr>
                                        <p:cTn id="53" dur="1" fill="hold">
                                          <p:stCondLst>
                                            <p:cond delay="0"/>
                                          </p:stCondLst>
                                        </p:cTn>
                                        <p:tgtEl>
                                          <p:spTgt spid="255016"/>
                                        </p:tgtEl>
                                        <p:attrNameLst>
                                          <p:attrName>style.visibility</p:attrName>
                                        </p:attrNameLst>
                                      </p:cBhvr>
                                      <p:to>
                                        <p:strVal val="visible"/>
                                      </p:to>
                                    </p:set>
                                    <p:animEffect transition="in" filter="slide(fromBottom)">
                                      <p:cBhvr>
                                        <p:cTn id="5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7" grpId="0"/>
      <p:bldP spid="8" grpId="0"/>
      <p:bldP spid="9" grpId="0"/>
      <p:bldP spid="10" grpId="0"/>
      <p:bldP spid="25501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050" name="对象 4"/>
          <p:cNvGraphicFramePr>
            <a:graphicFrameLocks noChangeAspect="1"/>
          </p:cNvGraphicFramePr>
          <p:nvPr/>
        </p:nvGraphicFramePr>
        <p:xfrm>
          <a:off x="635" y="-43815"/>
          <a:ext cx="12190730" cy="6746240"/>
        </p:xfrm>
        <a:graphic>
          <a:graphicData uri="http://schemas.openxmlformats.org/presentationml/2006/ole">
            <mc:AlternateContent xmlns:mc="http://schemas.openxmlformats.org/markup-compatibility/2006">
              <mc:Choice xmlns:v="urn:schemas-microsoft-com:vml" Requires="v">
                <p:oleObj spid="_x0000_s3077" name="" r:id="rId1" imgW="9575800" imgH="5194300" progId="Excel.Sheet.12">
                  <p:embed/>
                </p:oleObj>
              </mc:Choice>
              <mc:Fallback>
                <p:oleObj name="" r:id="rId1" imgW="9575800" imgH="5194300" progId="Excel.Sheet.12">
                  <p:embed/>
                  <p:pic>
                    <p:nvPicPr>
                      <p:cNvPr id="0" name="图片 3076"/>
                      <p:cNvPicPr/>
                      <p:nvPr/>
                    </p:nvPicPr>
                    <p:blipFill>
                      <a:blip r:embed="rId2"/>
                      <a:stretch>
                        <a:fillRect/>
                      </a:stretch>
                    </p:blipFill>
                    <p:spPr>
                      <a:xfrm>
                        <a:off x="635" y="-43815"/>
                        <a:ext cx="12190730" cy="6746240"/>
                      </a:xfrm>
                      <a:prstGeom prst="rect">
                        <a:avLst/>
                      </a:prstGeom>
                      <a:noFill/>
                      <a:ln w="38100">
                        <a:noFill/>
                        <a:miter/>
                      </a:ln>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0830" y="784860"/>
            <a:ext cx="2540000" cy="5262245"/>
          </a:xfrm>
          <a:prstGeom prst="rect">
            <a:avLst/>
          </a:prstGeom>
          <a:noFill/>
        </p:spPr>
        <p:txBody>
          <a:bodyPr wrap="square" rtlCol="0" anchor="t">
            <a:spAutoFit/>
          </a:bodyPr>
          <a:lstStyle/>
          <a:p>
            <a:pPr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新航路开辟影响：</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①对世界：</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②</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对欧洲：</a:t>
            </a:r>
            <a:endParaRPr 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）经：</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）政：</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）外：</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③对殖民地：</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④对中国：</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527685" y="1606550"/>
            <a:ext cx="11038840" cy="829945"/>
          </a:xfrm>
          <a:prstGeom prst="rect">
            <a:avLst/>
          </a:prstGeom>
          <a:noFill/>
        </p:spPr>
        <p:txBody>
          <a:bodyPr wrap="none" rtlCol="0" anchor="t">
            <a:spAutoFit/>
          </a:bodyPr>
          <a:lstStyle/>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（1）推动人口迁移，族群变化，物种交流和疾病传播，使世界</a:t>
            </a:r>
            <a:r>
              <a:rPr lang="zh-CN" sz="2400" b="1" u="sng">
                <a:latin typeface="微软雅黑" panose="020B0503020204020204" pitchFamily="34" charset="-122"/>
                <a:ea typeface="微软雅黑" panose="020B0503020204020204" pitchFamily="34" charset="-122"/>
                <a:cs typeface="微软雅黑" panose="020B0503020204020204" pitchFamily="34" charset="-122"/>
                <a:sym typeface="+mn-ea"/>
              </a:rPr>
              <a:t>日益连成一个整体</a:t>
            </a:r>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（2）商品的世界性流动，</a:t>
            </a:r>
            <a:r>
              <a:rPr lang="zh-CN" sz="2400" b="1" u="sng">
                <a:latin typeface="微软雅黑" panose="020B0503020204020204" pitchFamily="34" charset="-122"/>
                <a:ea typeface="微软雅黑" panose="020B0503020204020204" pitchFamily="34" charset="-122"/>
                <a:cs typeface="微软雅黑" panose="020B0503020204020204" pitchFamily="34" charset="-122"/>
                <a:sym typeface="+mn-ea"/>
              </a:rPr>
              <a:t>世界市场雏形出现</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u="sng">
                <a:latin typeface="微软雅黑" panose="020B0503020204020204" pitchFamily="34" charset="-122"/>
                <a:ea typeface="微软雅黑" panose="020B0503020204020204" pitchFamily="34" charset="-122"/>
                <a:cs typeface="微软雅黑" panose="020B0503020204020204" pitchFamily="34" charset="-122"/>
                <a:sym typeface="+mn-ea"/>
              </a:rPr>
              <a:t>国际分工</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初步发展</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 name="文本框 22"/>
          <p:cNvSpPr txBox="1"/>
          <p:nvPr/>
        </p:nvSpPr>
        <p:spPr>
          <a:xfrm>
            <a:off x="1597025" y="2967990"/>
            <a:ext cx="10093960" cy="1938020"/>
          </a:xfrm>
          <a:prstGeom prst="rect">
            <a:avLst/>
          </a:prstGeom>
          <a:noFill/>
        </p:spPr>
        <p:txBody>
          <a:bodyPr wrap="square" rtlCol="0" anchor="t">
            <a:spAutoFit/>
          </a:bodyPr>
          <a:lstStyle/>
          <a:p>
            <a:pPr indent="0" algn="l"/>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引发商业革命</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（贸易中心由地中海转移到大西洋）</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价格革命</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货币贬值、物价上涨</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推动社会转型</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加速西欧封建制度</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转向资本主义制度</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西欧国家16-18C</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早期</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殖民扩张</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【掠夺财富，促进资本原始积累】</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（西、葡、荷、英、法）</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世界市场拓展</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nvSpPr>
        <p:spPr>
          <a:xfrm>
            <a:off x="2103755" y="4851400"/>
            <a:ext cx="3535680" cy="460375"/>
          </a:xfrm>
          <a:prstGeom prst="rect">
            <a:avLst/>
          </a:prstGeom>
          <a:noFill/>
        </p:spPr>
        <p:txBody>
          <a:bodyPr wrap="none" rtlCol="0" anchor="t">
            <a:spAutoFit/>
          </a:bodyPr>
          <a:lstStyle/>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主观灾难性、客观进步性</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文本框 24"/>
          <p:cNvSpPr txBox="1"/>
          <p:nvPr/>
        </p:nvSpPr>
        <p:spPr>
          <a:xfrm>
            <a:off x="1597025" y="5311775"/>
            <a:ext cx="10435590" cy="1198880"/>
          </a:xfrm>
          <a:prstGeom prst="rect">
            <a:avLst/>
          </a:prstGeom>
          <a:noFill/>
        </p:spPr>
        <p:txBody>
          <a:bodyPr wrap="square" rtlCol="0" anchor="t">
            <a:spAutoFit/>
          </a:bodyPr>
          <a:lstStyle/>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白银流入，促进东南沿海商品经济的发展</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玉米、番薯流入，推动农产品商品化，打破传统粮食结构“餐桌革命”</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3</a:t>
            </a:r>
            <a:r>
              <a:rPr lang="zh-CN" altLang="en-US" sz="2400" b="1" dirty="0">
                <a:latin typeface="微软雅黑" panose="020B0503020204020204" pitchFamily="34" charset="-122"/>
                <a:ea typeface="微软雅黑" panose="020B0503020204020204" pitchFamily="34" charset="-122"/>
                <a:sym typeface="+mn-ea"/>
              </a:rPr>
              <a:t>）出现</a:t>
            </a:r>
            <a:r>
              <a:rPr lang="en-US" altLang="zh-CN" sz="2400" b="1" dirty="0">
                <a:latin typeface="微软雅黑" panose="020B0503020204020204" pitchFamily="34" charset="-122"/>
                <a:ea typeface="微软雅黑" panose="020B0503020204020204" pitchFamily="34" charset="-122"/>
                <a:sym typeface="+mn-ea"/>
              </a:rPr>
              <a:t>“</a:t>
            </a:r>
            <a:r>
              <a:rPr lang="zh-CN" altLang="en-US" sz="2400" b="1" dirty="0">
                <a:latin typeface="微软雅黑" panose="020B0503020204020204" pitchFamily="34" charset="-122"/>
                <a:ea typeface="微软雅黑" panose="020B0503020204020204" pitchFamily="34" charset="-122"/>
                <a:sym typeface="+mn-ea"/>
              </a:rPr>
              <a:t>西学东渐</a:t>
            </a:r>
            <a:r>
              <a:rPr lang="en-US" altLang="zh-CN" sz="2400" b="1" dirty="0">
                <a:latin typeface="微软雅黑" panose="020B0503020204020204" pitchFamily="34" charset="-122"/>
                <a:ea typeface="微软雅黑" panose="020B0503020204020204" pitchFamily="34" charset="-122"/>
                <a:sym typeface="+mn-ea"/>
              </a:rPr>
              <a:t>”</a:t>
            </a:r>
            <a:r>
              <a:rPr lang="zh-CN" altLang="en-US" sz="2400" b="1" dirty="0">
                <a:latin typeface="微软雅黑" panose="020B0503020204020204" pitchFamily="34" charset="-122"/>
                <a:ea typeface="微软雅黑" panose="020B0503020204020204" pitchFamily="34" charset="-122"/>
                <a:sym typeface="+mn-ea"/>
              </a:rPr>
              <a:t>现象</a:t>
            </a:r>
            <a:endParaRPr lang="zh-CN" altLang="en-US" sz="2400" b="1" dirty="0">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0"/>
                            </p:stCondLst>
                            <p:childTnLst>
                              <p:par>
                                <p:cTn id="20" presetID="12" presetClass="entr" presetSubtype="4" fill="hold" grpId="0" nodeType="afterEffect">
                                  <p:stCondLst>
                                    <p:cond delay="0"/>
                                  </p:stCondLst>
                                  <p:childTnLst>
                                    <p:set>
                                      <p:cBhvr>
                                        <p:cTn id="21" dur="1" fill="hold">
                                          <p:stCondLst>
                                            <p:cond delay="0"/>
                                          </p:stCondLst>
                                        </p:cTn>
                                        <p:tgtEl>
                                          <p:spTgt spid="255016"/>
                                        </p:tgtEl>
                                        <p:attrNameLst>
                                          <p:attrName>style.visibility</p:attrName>
                                        </p:attrNameLst>
                                      </p:cBhvr>
                                      <p:to>
                                        <p:strVal val="visible"/>
                                      </p:to>
                                    </p:set>
                                    <p:animEffect transition="in" filter="slide(fromBottom)">
                                      <p:cBhvr>
                                        <p:cTn id="22"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55016"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31950" y="1701165"/>
            <a:ext cx="8654415" cy="2353310"/>
          </a:xfrm>
          <a:prstGeom prst="rect">
            <a:avLst/>
          </a:prstGeom>
          <a:noFill/>
        </p:spPr>
        <p:txBody>
          <a:bodyPr wrap="square" rtlCol="0" anchor="t">
            <a:spAutoFit/>
          </a:bodyPr>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新航路开辟后，欧洲白人移民美洲，欧洲大陆的牲畜、水果引入美洲，美洲特产流入世界各地，欧洲人也将疾病病原体带入美洲和大洋洲。</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上述现象说明</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A. 殖民掠夺残酷无情</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B. 先进思想观念传入美洲</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C. 世界走向整体发展</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D. 欧洲政治制度向外扩张</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圆角矩形 15"/>
          <p:cNvSpPr/>
          <p:nvPr/>
        </p:nvSpPr>
        <p:spPr>
          <a:xfrm flipH="1">
            <a:off x="6889895" y="3113898"/>
            <a:ext cx="1734976" cy="53240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人口迁移</a:t>
            </a:r>
            <a:endParaRPr lang="zh-CN" altLang="en-US" sz="2100" b="1" dirty="0">
              <a:solidFill>
                <a:srgbClr val="C00000"/>
              </a:solidFill>
              <a:latin typeface="微软雅黑" panose="020B0503020204020204" pitchFamily="34" charset="-122"/>
              <a:ea typeface="微软雅黑" panose="020B0503020204020204" pitchFamily="34" charset="-122"/>
            </a:endParaRPr>
          </a:p>
        </p:txBody>
      </p:sp>
      <p:sp>
        <p:nvSpPr>
          <p:cNvPr id="6" name="圆角矩形 5"/>
          <p:cNvSpPr/>
          <p:nvPr/>
        </p:nvSpPr>
        <p:spPr>
          <a:xfrm flipH="1">
            <a:off x="6872295" y="4367388"/>
            <a:ext cx="1748790" cy="63246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物种交流</a:t>
            </a:r>
            <a:endParaRPr lang="zh-CN" altLang="en-US" sz="2100" b="1" dirty="0">
              <a:solidFill>
                <a:srgbClr val="C00000"/>
              </a:solidFill>
              <a:latin typeface="微软雅黑" panose="020B0503020204020204" pitchFamily="34" charset="-122"/>
              <a:ea typeface="微软雅黑" panose="020B0503020204020204" pitchFamily="34" charset="-122"/>
            </a:endParaRPr>
          </a:p>
        </p:txBody>
      </p:sp>
      <p:sp>
        <p:nvSpPr>
          <p:cNvPr id="4" name="圆角矩形 3"/>
          <p:cNvSpPr/>
          <p:nvPr/>
        </p:nvSpPr>
        <p:spPr>
          <a:xfrm flipH="1">
            <a:off x="6872295" y="3706353"/>
            <a:ext cx="1752600" cy="60102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族群</a:t>
            </a:r>
            <a:r>
              <a:rPr lang="zh-CN" altLang="zh-CN" sz="2100" b="1" dirty="0">
                <a:solidFill>
                  <a:srgbClr val="C00000"/>
                </a:solidFill>
                <a:latin typeface="微软雅黑" panose="020B0503020204020204" pitchFamily="34" charset="-122"/>
                <a:ea typeface="微软雅黑" panose="020B0503020204020204" pitchFamily="34" charset="-122"/>
              </a:rPr>
              <a:t>混合</a:t>
            </a:r>
            <a:endParaRPr lang="zh-CN" altLang="zh-CN" sz="2100" b="1" dirty="0">
              <a:solidFill>
                <a:srgbClr val="C00000"/>
              </a:solidFill>
              <a:latin typeface="微软雅黑" panose="020B0503020204020204" pitchFamily="34" charset="-122"/>
              <a:ea typeface="微软雅黑" panose="020B0503020204020204" pitchFamily="34" charset="-122"/>
            </a:endParaRPr>
          </a:p>
        </p:txBody>
      </p:sp>
      <p:sp>
        <p:nvSpPr>
          <p:cNvPr id="8" name="圆角矩形 8"/>
          <p:cNvSpPr/>
          <p:nvPr/>
        </p:nvSpPr>
        <p:spPr>
          <a:xfrm flipH="1">
            <a:off x="6870866" y="5059856"/>
            <a:ext cx="1750219" cy="53244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疾病传播</a:t>
            </a:r>
            <a:endParaRPr lang="zh-CN" altLang="en-US" sz="2100" b="1" dirty="0">
              <a:solidFill>
                <a:srgbClr val="C00000"/>
              </a:solidFill>
              <a:latin typeface="微软雅黑" panose="020B0503020204020204" pitchFamily="34" charset="-122"/>
              <a:ea typeface="微软雅黑" panose="020B0503020204020204" pitchFamily="34" charset="-122"/>
            </a:endParaRPr>
          </a:p>
        </p:txBody>
      </p:sp>
      <p:sp>
        <p:nvSpPr>
          <p:cNvPr id="36" name="矩形 35"/>
          <p:cNvSpPr/>
          <p:nvPr/>
        </p:nvSpPr>
        <p:spPr>
          <a:xfrm>
            <a:off x="9004509" y="3593331"/>
            <a:ext cx="754053" cy="1360805"/>
          </a:xfrm>
          <a:prstGeom prst="rect">
            <a:avLst/>
          </a:prstGeom>
          <a:noFill/>
          <a:ln>
            <a:noFill/>
          </a:ln>
        </p:spPr>
        <p:txBody>
          <a:bodyPr vert="horz" wrap="square" lIns="68580" tIns="34290" rIns="68580" bIns="34290">
            <a:spAutoFit/>
          </a:bodyPr>
          <a:p>
            <a:pPr algn="ctr"/>
            <a:r>
              <a:rPr lang="zh-CN" altLang="zh-CN" sz="2100" b="1" dirty="0" smtClean="0">
                <a:solidFill>
                  <a:srgbClr val="C00000"/>
                </a:solidFill>
                <a:latin typeface="微软雅黑" panose="020B0503020204020204" pitchFamily="34" charset="-122"/>
                <a:ea typeface="微软雅黑" panose="020B0503020204020204" pitchFamily="34" charset="-122"/>
              </a:rPr>
              <a:t>全球联系</a:t>
            </a:r>
            <a:endParaRPr lang="zh-CN" altLang="zh-CN" sz="2100" b="1" dirty="0" smtClean="0">
              <a:solidFill>
                <a:srgbClr val="C00000"/>
              </a:solidFill>
              <a:latin typeface="微软雅黑" panose="020B0503020204020204" pitchFamily="34" charset="-122"/>
              <a:ea typeface="微软雅黑" panose="020B0503020204020204" pitchFamily="34" charset="-122"/>
            </a:endParaRPr>
          </a:p>
          <a:p>
            <a:pPr algn="ctr"/>
            <a:r>
              <a:rPr lang="zh-CN" altLang="zh-CN" sz="2100" b="1" dirty="0" smtClean="0">
                <a:solidFill>
                  <a:srgbClr val="C00000"/>
                </a:solidFill>
                <a:latin typeface="微软雅黑" panose="020B0503020204020204" pitchFamily="34" charset="-122"/>
                <a:ea typeface="微软雅黑" panose="020B0503020204020204" pitchFamily="34" charset="-122"/>
              </a:rPr>
              <a:t>初步建立</a:t>
            </a:r>
            <a:endParaRPr lang="zh-CN" altLang="zh-CN" sz="2100" b="1" dirty="0" smtClean="0">
              <a:solidFill>
                <a:srgbClr val="C00000"/>
              </a:solidFill>
              <a:latin typeface="微软雅黑" panose="020B0503020204020204" pitchFamily="34" charset="-122"/>
              <a:ea typeface="微软雅黑" panose="020B0503020204020204" pitchFamily="34" charset="-122"/>
            </a:endParaRPr>
          </a:p>
        </p:txBody>
      </p:sp>
      <p:sp>
        <p:nvSpPr>
          <p:cNvPr id="15" name="右大括号 14"/>
          <p:cNvSpPr/>
          <p:nvPr/>
        </p:nvSpPr>
        <p:spPr>
          <a:xfrm>
            <a:off x="8685371" y="3298508"/>
            <a:ext cx="254794" cy="219503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350"/>
          </a:p>
        </p:txBody>
      </p:sp>
      <p:pic>
        <p:nvPicPr>
          <p:cNvPr id="9" name="Picture 4" descr="RW_002"/>
          <p:cNvPicPr>
            <a:picLocks noChangeAspect="1"/>
          </p:cNvPicPr>
          <p:nvPr/>
        </p:nvPicPr>
        <p:blipFill>
          <a:blip r:embed="rId1"/>
          <a:stretch>
            <a:fillRect/>
          </a:stretch>
        </p:blipFill>
        <p:spPr>
          <a:xfrm>
            <a:off x="1632238" y="3349303"/>
            <a:ext cx="448255" cy="357663"/>
          </a:xfrm>
          <a:prstGeom prst="rect">
            <a:avLst/>
          </a:prstGeom>
          <a:noFill/>
          <a:ln w="9525">
            <a:noFill/>
          </a:ln>
        </p:spPr>
      </p:pic>
      <p:sp>
        <p:nvSpPr>
          <p:cNvPr id="10" name="文本框 9"/>
          <p:cNvSpPr txBox="1"/>
          <p:nvPr/>
        </p:nvSpPr>
        <p:spPr>
          <a:xfrm>
            <a:off x="2279809" y="908844"/>
            <a:ext cx="7937183" cy="506730"/>
          </a:xfrm>
          <a:prstGeom prst="rect">
            <a:avLst/>
          </a:prstGeom>
          <a:noFill/>
        </p:spPr>
        <p:txBody>
          <a:bodyPr wrap="square" rtlCol="0">
            <a:spAutoFit/>
          </a:bodyPr>
          <a:p>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14 —16</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世纪，是</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人</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和</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世界</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被发现的时代。</a:t>
            </a:r>
            <a:endPar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endParaRPr>
          </a:p>
        </p:txBody>
      </p:sp>
      <p:pic>
        <p:nvPicPr>
          <p:cNvPr id="9218" name="Picture 2" descr="http://img03.sogoucdn.com/v2/thumb/resize/w/640/t/2/retype/ext/jpg/q/75?appid=200556&amp;url=http%3A%2F%2Fimg02.sogoucdn.com%2Fapp%2Fa%2F200883%2F443780d97e94c389f2c087a4ea4e1b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460" y="4293235"/>
            <a:ext cx="4615815" cy="2224405"/>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C:\Users\hp\Desktop\微信图片_20210314104304_副本.jpg"/>
          <p:cNvPicPr>
            <a:picLocks noChangeAspect="1" noChangeArrowheads="1"/>
          </p:cNvPicPr>
          <p:nvPr/>
        </p:nvPicPr>
        <p:blipFill>
          <a:blip r:embed="rId3" cstate="print">
            <a:clrChange>
              <a:clrFrom>
                <a:srgbClr val="FFFFFF"/>
              </a:clrFrom>
              <a:clrTo>
                <a:srgbClr val="FFFFFF">
                  <a:alpha val="0"/>
                </a:srgbClr>
              </a:clrTo>
            </a:clrChange>
            <a:lum bright="10000" contrast="10000"/>
          </a:blip>
          <a:srcRect b="52128"/>
          <a:stretch>
            <a:fillRect/>
          </a:stretch>
        </p:blipFill>
        <p:spPr bwMode="auto">
          <a:xfrm rot="21240000" flipH="1">
            <a:off x="8823960" y="5551805"/>
            <a:ext cx="2092960" cy="1335405"/>
          </a:xfrm>
          <a:prstGeom prst="rect">
            <a:avLst/>
          </a:prstGeom>
          <a:noFill/>
        </p:spPr>
      </p:pic>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000000"/>
                                          </p:val>
                                        </p:tav>
                                        <p:tav tm="100000">
                                          <p:val>
                                            <p:strVal val="#ppt_w"/>
                                          </p:val>
                                        </p:tav>
                                      </p:tavLst>
                                    </p:anim>
                                    <p:anim calcmode="lin" valueType="num">
                                      <p:cBhvr>
                                        <p:cTn id="30" dur="500" fill="hold"/>
                                        <p:tgtEl>
                                          <p:spTgt spid="9"/>
                                        </p:tgtEl>
                                        <p:attrNameLst>
                                          <p:attrName>ppt_h</p:attrName>
                                        </p:attrNameLst>
                                      </p:cBhvr>
                                      <p:tavLst>
                                        <p:tav tm="0">
                                          <p:val>
                                            <p:fltVal val="0.00000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childTnLst>
                          </p:cTn>
                        </p:par>
                        <p:par>
                          <p:cTn id="51" fill="hold">
                            <p:stCondLst>
                              <p:cond delay="500"/>
                            </p:stCondLst>
                            <p:childTnLst>
                              <p:par>
                                <p:cTn id="52" presetID="12" presetClass="entr" presetSubtype="4" fill="hold" grpId="0" nodeType="afterEffect">
                                  <p:stCondLst>
                                    <p:cond delay="0"/>
                                  </p:stCondLst>
                                  <p:childTnLst>
                                    <p:set>
                                      <p:cBhvr>
                                        <p:cTn id="53" dur="1" fill="hold">
                                          <p:stCondLst>
                                            <p:cond delay="0"/>
                                          </p:stCondLst>
                                        </p:cTn>
                                        <p:tgtEl>
                                          <p:spTgt spid="255016"/>
                                        </p:tgtEl>
                                        <p:attrNameLst>
                                          <p:attrName>style.visibility</p:attrName>
                                        </p:attrNameLst>
                                      </p:cBhvr>
                                      <p:to>
                                        <p:strVal val="visible"/>
                                      </p:to>
                                    </p:set>
                                    <p:animEffect transition="in" filter="slide(fromBottom)">
                                      <p:cBhvr>
                                        <p:cTn id="5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4" grpId="0" bldLvl="0" animBg="1"/>
      <p:bldP spid="6" grpId="0" bldLvl="0" animBg="1"/>
      <p:bldP spid="8" grpId="0" bldLvl="0" animBg="1"/>
      <p:bldP spid="15" grpId="0" bldLvl="0" animBg="1"/>
      <p:bldP spid="36" grpId="0"/>
      <p:bldP spid="10" grpId="0"/>
      <p:bldP spid="255016"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51201" descr="1004"/>
          <p:cNvPicPr>
            <a:picLocks noChangeAspect="1"/>
          </p:cNvPicPr>
          <p:nvPr/>
        </p:nvPicPr>
        <p:blipFill>
          <a:blip r:embed="rId1">
            <a:lum contrast="18000"/>
          </a:blip>
          <a:stretch>
            <a:fillRect/>
          </a:stretch>
        </p:blipFill>
        <p:spPr>
          <a:xfrm>
            <a:off x="635" y="0"/>
            <a:ext cx="12190730" cy="6918960"/>
          </a:xfrm>
          <a:prstGeom prst="rect">
            <a:avLst/>
          </a:prstGeom>
          <a:noFill/>
          <a:ln w="9525">
            <a:noFill/>
          </a:ln>
        </p:spPr>
      </p:pic>
      <p:sp>
        <p:nvSpPr>
          <p:cNvPr id="42" name="TextBox 5"/>
          <p:cNvSpPr txBox="1"/>
          <p:nvPr/>
        </p:nvSpPr>
        <p:spPr>
          <a:xfrm>
            <a:off x="8399780" y="2277269"/>
            <a:ext cx="1723073" cy="419735"/>
          </a:xfrm>
          <a:prstGeom prst="rect">
            <a:avLst/>
          </a:prstGeom>
          <a:solidFill>
            <a:srgbClr val="FFFFFF"/>
          </a:solidFill>
          <a:ln w="22225">
            <a:solidFill>
              <a:schemeClr val="tx1"/>
            </a:solidFill>
          </a:ln>
        </p:spPr>
        <p:txBody>
          <a:bodyPr wrap="square" lIns="51435" tIns="25717" rIns="51435" bIns="25717" rtlCol="0">
            <a:spAutoFit/>
          </a:bodyPr>
          <a:lstStyle/>
          <a:p>
            <a:pPr algn="ctr" defTabSz="914400">
              <a:defRPr/>
            </a:pPr>
            <a:r>
              <a:rPr lang="zh-CN" altLang="en-US" sz="2400" b="1" dirty="0">
                <a:solidFill>
                  <a:schemeClr val="tx1"/>
                </a:solidFill>
                <a:latin typeface="微软雅黑" panose="020B0503020204020204" pitchFamily="34" charset="-122"/>
                <a:ea typeface="微软雅黑" panose="020B0503020204020204" pitchFamily="34" charset="-122"/>
              </a:rPr>
              <a:t>太平洋贸易</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18" name="TextBox 5"/>
          <p:cNvSpPr txBox="1"/>
          <p:nvPr/>
        </p:nvSpPr>
        <p:spPr>
          <a:xfrm>
            <a:off x="4078923" y="2205514"/>
            <a:ext cx="1723073" cy="419735"/>
          </a:xfrm>
          <a:prstGeom prst="rect">
            <a:avLst/>
          </a:prstGeom>
          <a:solidFill>
            <a:srgbClr val="FFFFFF"/>
          </a:solidFill>
          <a:ln w="22225">
            <a:solidFill>
              <a:schemeClr val="tx1"/>
            </a:solidFill>
          </a:ln>
        </p:spPr>
        <p:txBody>
          <a:bodyPr wrap="square" lIns="51435" tIns="25717" rIns="51435" bIns="25717" rtlCol="0">
            <a:spAutoFit/>
          </a:bodyPr>
          <a:lstStyle/>
          <a:p>
            <a:pPr algn="ctr" defTabSz="914400">
              <a:defRPr/>
            </a:pPr>
            <a:r>
              <a:rPr lang="zh-CN" altLang="en-US" sz="2400" b="1" dirty="0">
                <a:solidFill>
                  <a:schemeClr val="tx1"/>
                </a:solidFill>
                <a:latin typeface="微软雅黑" panose="020B0503020204020204" pitchFamily="34" charset="-122"/>
                <a:ea typeface="微软雅黑" panose="020B0503020204020204" pitchFamily="34" charset="-122"/>
              </a:rPr>
              <a:t>大西洋贸易</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2" name="TextBox 5"/>
          <p:cNvSpPr txBox="1"/>
          <p:nvPr/>
        </p:nvSpPr>
        <p:spPr>
          <a:xfrm>
            <a:off x="6614636" y="4171474"/>
            <a:ext cx="1723073" cy="419735"/>
          </a:xfrm>
          <a:prstGeom prst="rect">
            <a:avLst/>
          </a:prstGeom>
          <a:solidFill>
            <a:srgbClr val="FFFFFF"/>
          </a:solidFill>
          <a:ln w="22225">
            <a:solidFill>
              <a:schemeClr val="tx1"/>
            </a:solidFill>
          </a:ln>
        </p:spPr>
        <p:txBody>
          <a:bodyPr wrap="square" lIns="51435" tIns="25717" rIns="51435" bIns="25717" rtlCol="0">
            <a:spAutoFit/>
          </a:bodyPr>
          <a:lstStyle/>
          <a:p>
            <a:pPr algn="ctr" defTabSz="914400">
              <a:defRPr/>
            </a:pPr>
            <a:r>
              <a:rPr lang="zh-CN" altLang="en-US" sz="2400" b="1" dirty="0">
                <a:solidFill>
                  <a:schemeClr val="tx1"/>
                </a:solidFill>
                <a:latin typeface="微软雅黑" panose="020B0503020204020204" pitchFamily="34" charset="-122"/>
                <a:ea typeface="微软雅黑" panose="020B0503020204020204" pitchFamily="34" charset="-122"/>
              </a:rPr>
              <a:t>印度洋贸易</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2" presetClass="entr" presetSubtype="4" fill="hold" grpId="0" nodeType="afterEffect">
                                  <p:stCondLst>
                                    <p:cond delay="0"/>
                                  </p:stCondLst>
                                  <p:childTnLst>
                                    <p:set>
                                      <p:cBhvr>
                                        <p:cTn id="13" dur="1" fill="hold">
                                          <p:stCondLst>
                                            <p:cond delay="0"/>
                                          </p:stCondLst>
                                        </p:cTn>
                                        <p:tgtEl>
                                          <p:spTgt spid="255016"/>
                                        </p:tgtEl>
                                        <p:attrNameLst>
                                          <p:attrName>style.visibility</p:attrName>
                                        </p:attrNameLst>
                                      </p:cBhvr>
                                      <p:to>
                                        <p:strVal val="visible"/>
                                      </p:to>
                                    </p:set>
                                    <p:animEffect transition="in" filter="slide(fromBottom)">
                                      <p:cBhvr>
                                        <p:cTn id="1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2" grpId="0" bldLvl="0" animBg="1"/>
      <p:bldP spid="42" grpId="1" animBg="1"/>
      <p:bldP spid="18" grpId="0" bldLvl="0" animBg="1"/>
      <p:bldP spid="18" grpId="1" animBg="1"/>
      <p:bldP spid="2550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35" y="1811020"/>
            <a:ext cx="12193270" cy="3235325"/>
          </a:xfrm>
        </p:spPr>
        <p:txBody>
          <a:bodyPr/>
          <a:lstStyle/>
          <a:p>
            <a:pPr marL="0" indent="0">
              <a:buNone/>
            </a:pP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在人类文明早期，一部分人能够脱离社会生产活动而从事专门的管理和文化创造工作。这主要得益于（    ）</a:t>
            </a:r>
            <a:endPar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A.农业和畜牧业产生          B.社会出现严重阶级分化</a:t>
            </a:r>
            <a:endPar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a:buNone/>
            </a:pP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C.国家和文字的产生          </a:t>
            </a:r>
            <a:r>
              <a:rPr lang="en-US" altLang="zh-CN"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.社会生产与分工的发展</a:t>
            </a:r>
            <a:endPar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9350375" y="4861560"/>
            <a:ext cx="2295525" cy="1568450"/>
          </a:xfrm>
          <a:prstGeom prst="rect">
            <a:avLst/>
          </a:prstGeom>
          <a:noFill/>
        </p:spPr>
        <p:txBody>
          <a:bodyPr wrap="square" rtlCol="0">
            <a:spAutoFit/>
            <a:scene3d>
              <a:camera prst="orthographicFront"/>
              <a:lightRig rig="threePt" dir="t"/>
            </a:scene3d>
          </a:bodyPr>
          <a:lstStyle/>
          <a:p>
            <a:r>
              <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rPr>
              <a:t>D</a:t>
            </a:r>
            <a:endPar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endParaRPr>
          </a:p>
        </p:txBody>
      </p:sp>
      <p:sp>
        <p:nvSpPr>
          <p:cNvPr id="255016" name="文本框 255015"/>
          <p:cNvSpPr txBox="1"/>
          <p:nvPr/>
        </p:nvSpPr>
        <p:spPr>
          <a:xfrm>
            <a:off x="0" y="-889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
        <p:nvSpPr>
          <p:cNvPr id="100" name="文本框 99"/>
          <p:cNvSpPr txBox="1"/>
          <p:nvPr/>
        </p:nvSpPr>
        <p:spPr>
          <a:xfrm>
            <a:off x="140970" y="812165"/>
            <a:ext cx="6074410" cy="829945"/>
          </a:xfrm>
          <a:prstGeom prst="rect">
            <a:avLst/>
          </a:prstGeom>
          <a:noFill/>
          <a:ln w="9525">
            <a:noFill/>
          </a:ln>
        </p:spPr>
        <p:txBody>
          <a:bodyPr wrap="square">
            <a:spAutoFit/>
          </a:bodyPr>
          <a:p>
            <a:pPr indent="0" algn="ctr"/>
            <a:r>
              <a:rPr lang="zh-CN" sz="4800" b="1">
                <a:solidFill>
                  <a:srgbClr val="000000"/>
                </a:solidFill>
                <a:ea typeface="宋体" panose="02010600030101010101" pitchFamily="2" charset="-122"/>
              </a:rPr>
              <a:t>锐锐喊你来做题！！</a:t>
            </a:r>
            <a:endParaRPr lang="zh-CN" sz="4800" b="1">
              <a:solidFill>
                <a:srgbClr val="000000"/>
              </a:solidFill>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255016"/>
                                        </p:tgtEl>
                                        <p:attrNameLst>
                                          <p:attrName>style.visibility</p:attrName>
                                        </p:attrNameLst>
                                      </p:cBhvr>
                                      <p:to>
                                        <p:strVal val="visible"/>
                                      </p:to>
                                    </p:set>
                                    <p:animEffect transition="in" filter="slide(fromBottom)">
                                      <p:cBhvr>
                                        <p:cTn id="1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5016"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p:nvPr>
            <p:custDataLst>
              <p:tags r:id="rId1"/>
            </p:custDataLst>
          </p:nvPr>
        </p:nvGraphicFramePr>
        <p:xfrm>
          <a:off x="1803559" y="1610202"/>
          <a:ext cx="8605520" cy="3725545"/>
        </p:xfrm>
        <a:graphic>
          <a:graphicData uri="http://schemas.openxmlformats.org/drawingml/2006/table">
            <a:tbl>
              <a:tblPr firstRow="1" bandRow="1"/>
              <a:tblGrid>
                <a:gridCol w="862965"/>
                <a:gridCol w="1275080"/>
                <a:gridCol w="1055370"/>
                <a:gridCol w="5412105"/>
              </a:tblGrid>
              <a:tr h="434975">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海路贸易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tc>
                <a:tc hMerge="1">
                  <a:tcPr/>
                </a:tc>
                <a:tc>
                  <a:txBody>
                    <a:bodyPr/>
                    <a:lstStyle/>
                    <a:p>
                      <a:pPr algn="ctr">
                        <a:buNone/>
                      </a:pPr>
                      <a:r>
                        <a:rPr lang="zh-CN" altLang="en-US" sz="2100" b="1">
                          <a:solidFill>
                            <a:schemeClr val="tx1"/>
                          </a:solidFill>
                          <a:latin typeface="华文中宋" panose="02010600040101010101" pitchFamily="2" charset="-122"/>
                          <a:ea typeface="华文中宋" panose="02010600040101010101" pitchFamily="2" charset="-122"/>
                        </a:rPr>
                        <a:t>主导国</a:t>
                      </a:r>
                      <a:endParaRPr lang="zh-CN" altLang="en-US" sz="2100" b="1">
                        <a:solidFill>
                          <a:schemeClr val="tx1"/>
                        </a:solidFill>
                        <a:latin typeface="华文中宋" panose="02010600040101010101" pitchFamily="2" charset="-122"/>
                        <a:ea typeface="华文中宋" panose="02010600040101010101" pitchFamily="2" charset="-122"/>
                      </a:endParaRPr>
                    </a:p>
                  </a:txBody>
                  <a:tcPr marL="68580" marR="68580" marT="34290" marB="34290" anchor="ctr"/>
                </a:tc>
                <a:tc>
                  <a:txBody>
                    <a:bodyPr/>
                    <a:lstStyle/>
                    <a:p>
                      <a:pPr algn="ctr">
                        <a:buNone/>
                      </a:pPr>
                      <a:r>
                        <a:rPr lang="zh-CN" altLang="en-US" sz="2100" b="1">
                          <a:solidFill>
                            <a:schemeClr val="tx1"/>
                          </a:solidFill>
                          <a:latin typeface="华文中宋" panose="02010600040101010101" pitchFamily="2" charset="-122"/>
                          <a:ea typeface="华文中宋" panose="02010600040101010101" pitchFamily="2" charset="-122"/>
                        </a:rPr>
                        <a:t>贸易双方及主要交换物</a:t>
                      </a:r>
                      <a:endParaRPr lang="zh-CN" altLang="en-US" sz="2100" b="1">
                        <a:solidFill>
                          <a:schemeClr val="tx1"/>
                        </a:solidFill>
                        <a:latin typeface="华文中宋" panose="02010600040101010101" pitchFamily="2" charset="-122"/>
                        <a:ea typeface="华文中宋" panose="02010600040101010101" pitchFamily="2" charset="-122"/>
                      </a:endParaRPr>
                    </a:p>
                  </a:txBody>
                  <a:tcPr marL="68580" marR="68580" marT="34290" marB="34290" anchor="ctr"/>
                </a:tc>
              </a:tr>
              <a:tr h="393065">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印度洋贸易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tx2">
                        <a:lumMod val="20000"/>
                        <a:lumOff val="80000"/>
                      </a:schemeClr>
                    </a:solidFill>
                  </a:tcPr>
                </a:tc>
                <a:tc hMerge="1">
                  <a:tcPr/>
                </a:tc>
                <a:tc rowSpan="3">
                  <a:txBody>
                    <a:bodyPr/>
                    <a:lstStyle/>
                    <a:p>
                      <a:pPr algn="ctr">
                        <a:buNone/>
                      </a:pPr>
                      <a:endParaRPr lang="zh-CN" altLang="en-US" sz="1800" b="1" dirty="0">
                        <a:latin typeface="华文中宋" panose="02010600040101010101" pitchFamily="2" charset="-122"/>
                        <a:ea typeface="华文中宋" panose="02010600040101010101" pitchFamily="2" charset="-122"/>
                      </a:endParaRPr>
                    </a:p>
                  </a:txBody>
                  <a:tcPr marL="68580" marR="68580" marT="34290" marB="34290" anchor="ctr">
                    <a:solidFill>
                      <a:schemeClr val="accent2">
                        <a:lumMod val="60000"/>
                        <a:lumOff val="40000"/>
                      </a:schemeClr>
                    </a:solidFill>
                  </a:tcPr>
                </a:tc>
                <a:tc>
                  <a:txBody>
                    <a:bodyPr/>
                    <a:lstStyle/>
                    <a:p>
                      <a:pPr algn="just">
                        <a:buNone/>
                      </a:pPr>
                      <a:endParaRPr lang="zh-CN" altLang="en-US" sz="1800" b="1" dirty="0">
                        <a:uFillTx/>
                        <a:latin typeface="华文中宋" panose="02010600040101010101" pitchFamily="2" charset="-122"/>
                        <a:ea typeface="华文中宋" panose="02010600040101010101" pitchFamily="2" charset="-122"/>
                        <a:cs typeface="楷体" panose="02010609060101010101" charset="-122"/>
                        <a:sym typeface="+mn-ea"/>
                      </a:endParaRPr>
                    </a:p>
                  </a:txBody>
                  <a:tcPr marL="68580" marR="68580" marT="34290" marB="34290" anchor="ctr">
                    <a:solidFill>
                      <a:schemeClr val="tx2">
                        <a:lumMod val="20000"/>
                        <a:lumOff val="80000"/>
                      </a:schemeClr>
                    </a:solidFill>
                  </a:tcPr>
                </a:tc>
              </a:tr>
              <a:tr h="706755">
                <a:tc row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大西洋贸易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4">
                        <a:lumMod val="40000"/>
                        <a:lumOff val="60000"/>
                      </a:schemeClr>
                    </a:solidFill>
                  </a:tcPr>
                </a:tc>
                <a:tc>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欧美贸易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4">
                        <a:lumMod val="40000"/>
                        <a:lumOff val="60000"/>
                      </a:schemeClr>
                    </a:solidFill>
                  </a:tcPr>
                </a:tc>
                <a:tc vMerge="1">
                  <a:tcPr/>
                </a:tc>
                <a:tc>
                  <a:txBody>
                    <a:bodyPr/>
                    <a:lstStyle/>
                    <a:p>
                      <a:pPr algn="just">
                        <a:buNone/>
                      </a:pPr>
                      <a:endParaRPr lang="zh-CN" altLang="en-US" sz="1800" b="1" dirty="0">
                        <a:solidFill>
                          <a:schemeClr val="tx1"/>
                        </a:solidFill>
                        <a:uFillTx/>
                        <a:latin typeface="华文中宋" panose="02010600040101010101" pitchFamily="2" charset="-122"/>
                        <a:ea typeface="华文中宋" panose="02010600040101010101" pitchFamily="2" charset="-122"/>
                        <a:cs typeface="微软雅黑" panose="020B0503020204020204" pitchFamily="34" charset="-122"/>
                        <a:sym typeface="+mn-ea"/>
                      </a:endParaRPr>
                    </a:p>
                  </a:txBody>
                  <a:tcPr marL="68580" marR="68580" marT="34290" marB="34290" anchor="ctr">
                    <a:solidFill>
                      <a:schemeClr val="accent4">
                        <a:lumMod val="40000"/>
                        <a:lumOff val="60000"/>
                      </a:schemeClr>
                    </a:solidFill>
                  </a:tcPr>
                </a:tc>
              </a:tr>
              <a:tr h="594360">
                <a:tc vMerge="1">
                  <a:tcPr/>
                </a:tc>
                <a:tc>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三角贸易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4">
                        <a:lumMod val="40000"/>
                        <a:lumOff val="60000"/>
                      </a:schemeClr>
                    </a:solidFill>
                  </a:tcPr>
                </a:tc>
                <a:tc vMerge="1">
                  <a:tcPr/>
                </a:tc>
                <a:tc>
                  <a:txBody>
                    <a:bodyPr/>
                    <a:lstStyle/>
                    <a:p>
                      <a:pPr algn="just">
                        <a:buNone/>
                      </a:pPr>
                      <a:endParaRPr lang="zh-CN" altLang="en-US" sz="1800" b="1" dirty="0">
                        <a:latin typeface="华文中宋" panose="02010600040101010101" pitchFamily="2" charset="-122"/>
                        <a:ea typeface="华文中宋" panose="02010600040101010101" pitchFamily="2" charset="-122"/>
                        <a:cs typeface="微软雅黑" panose="020B0503020204020204" pitchFamily="34" charset="-122"/>
                      </a:endParaRPr>
                    </a:p>
                  </a:txBody>
                  <a:tcPr marL="68580" marR="68580" marT="34290" marB="34290" anchor="ctr">
                    <a:solidFill>
                      <a:schemeClr val="accent4">
                        <a:lumMod val="40000"/>
                        <a:lumOff val="60000"/>
                      </a:schemeClr>
                    </a:solidFill>
                  </a:tcPr>
                </a:tc>
              </a:tr>
              <a:tr h="1028700">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以澳门为主要中转站的海上贸易网络</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6">
                        <a:lumMod val="40000"/>
                        <a:lumOff val="60000"/>
                      </a:schemeClr>
                    </a:solidFill>
                  </a:tcPr>
                </a:tc>
                <a:tc hMerge="1">
                  <a:tcPr/>
                </a:tc>
                <a:tc>
                  <a:txBody>
                    <a:bodyPr/>
                    <a:lstStyle/>
                    <a:p>
                      <a:pPr algn="ctr">
                        <a:buNone/>
                      </a:pPr>
                      <a:endParaRPr lang="zh-CN" altLang="en-US" sz="1800" b="1" dirty="0">
                        <a:latin typeface="华文中宋" panose="02010600040101010101" pitchFamily="2" charset="-122"/>
                        <a:ea typeface="华文中宋" panose="02010600040101010101" pitchFamily="2" charset="-122"/>
                      </a:endParaRPr>
                    </a:p>
                  </a:txBody>
                  <a:tcPr marL="68580" marR="68580" marT="34290" marB="34290" anchor="ctr">
                    <a:solidFill>
                      <a:schemeClr val="accent6">
                        <a:lumMod val="40000"/>
                        <a:lumOff val="60000"/>
                      </a:schemeClr>
                    </a:solidFill>
                  </a:tcPr>
                </a:tc>
                <a:tc>
                  <a:txBody>
                    <a:bodyPr/>
                    <a:lstStyle/>
                    <a:p>
                      <a:pPr algn="just">
                        <a:lnSpc>
                          <a:spcPct val="110000"/>
                        </a:lnSpc>
                        <a:buNone/>
                      </a:pPr>
                      <a:endParaRPr lang="zh-CN" altLang="en-US" sz="1800" b="1" dirty="0">
                        <a:latin typeface="华文中宋" panose="02010600040101010101" pitchFamily="2" charset="-122"/>
                        <a:ea typeface="华文中宋" panose="02010600040101010101" pitchFamily="2" charset="-122"/>
                        <a:cs typeface="微软雅黑" panose="020B0503020204020204" pitchFamily="34" charset="-122"/>
                        <a:sym typeface="+mn-ea"/>
                      </a:endParaRPr>
                    </a:p>
                  </a:txBody>
                  <a:tcPr marL="68580" marR="68580" marT="34290" marB="34290" anchor="ctr">
                    <a:solidFill>
                      <a:schemeClr val="accent6">
                        <a:lumMod val="40000"/>
                        <a:lumOff val="60000"/>
                      </a:schemeClr>
                    </a:solidFill>
                  </a:tcPr>
                </a:tc>
              </a:tr>
              <a:tr h="567690">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太平洋贸易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2">
                        <a:lumMod val="40000"/>
                        <a:lumOff val="60000"/>
                      </a:schemeClr>
                    </a:solidFill>
                  </a:tcPr>
                </a:tc>
                <a:tc hMerge="1">
                  <a:tcPr/>
                </a:tc>
                <a:tc>
                  <a:txBody>
                    <a:bodyPr/>
                    <a:lstStyle/>
                    <a:p>
                      <a:pPr algn="ctr">
                        <a:buNone/>
                      </a:pPr>
                      <a:endParaRPr lang="zh-CN" altLang="en-US" sz="1800" b="1" dirty="0">
                        <a:latin typeface="华文中宋" panose="02010600040101010101" pitchFamily="2" charset="-122"/>
                        <a:ea typeface="华文中宋" panose="02010600040101010101" pitchFamily="2" charset="-122"/>
                      </a:endParaRPr>
                    </a:p>
                  </a:txBody>
                  <a:tcPr marL="68580" marR="68580" marT="34290" marB="34290" anchor="ctr">
                    <a:solidFill>
                      <a:schemeClr val="accent2">
                        <a:lumMod val="40000"/>
                        <a:lumOff val="60000"/>
                      </a:schemeClr>
                    </a:solidFill>
                  </a:tcPr>
                </a:tc>
                <a:tc>
                  <a:txBody>
                    <a:bodyPr/>
                    <a:lstStyle/>
                    <a:p>
                      <a:pPr algn="just">
                        <a:buNone/>
                      </a:pPr>
                      <a:endParaRPr lang="zh-CN" altLang="en-US" sz="1800" b="1" dirty="0">
                        <a:latin typeface="华文中宋" panose="02010600040101010101" pitchFamily="2" charset="-122"/>
                        <a:ea typeface="华文中宋" panose="02010600040101010101" pitchFamily="2" charset="-122"/>
                        <a:cs typeface="微软雅黑" panose="020B0503020204020204" pitchFamily="34" charset="-122"/>
                        <a:sym typeface="+mn-ea"/>
                      </a:endParaRPr>
                    </a:p>
                  </a:txBody>
                  <a:tcPr marL="68580" marR="68580" marT="34290" marB="34290" anchor="ctr">
                    <a:solidFill>
                      <a:schemeClr val="accent2">
                        <a:lumMod val="40000"/>
                        <a:lumOff val="60000"/>
                      </a:schemeClr>
                    </a:solidFill>
                  </a:tcPr>
                </a:tc>
              </a:tr>
            </a:tbl>
          </a:graphicData>
        </a:graphic>
      </p:graphicFrame>
      <p:sp>
        <p:nvSpPr>
          <p:cNvPr id="6" name="文本框 5"/>
          <p:cNvSpPr txBox="1"/>
          <p:nvPr/>
        </p:nvSpPr>
        <p:spPr>
          <a:xfrm>
            <a:off x="4171950" y="2546033"/>
            <a:ext cx="667703" cy="622300"/>
          </a:xfrm>
          <a:prstGeom prst="rect">
            <a:avLst/>
          </a:prstGeom>
          <a:noFill/>
        </p:spPr>
        <p:txBody>
          <a:bodyPr wrap="square" lIns="68580" tIns="34290" rIns="68580" bIns="34290" rtlCol="0">
            <a:spAutoFit/>
          </a:bodyPr>
          <a:lstStyle/>
          <a:p>
            <a:pPr algn="ctr">
              <a:buNone/>
            </a:pPr>
            <a:r>
              <a:rPr lang="zh-CN" altLang="en-US" b="1" dirty="0">
                <a:latin typeface="方正清刻本悦宋简体" panose="02000000000000000000" pitchFamily="2" charset="-122"/>
                <a:ea typeface="方正清刻本悦宋简体" panose="02000000000000000000" pitchFamily="2" charset="-122"/>
                <a:sym typeface="+mn-ea"/>
              </a:rPr>
              <a:t>西欧</a:t>
            </a:r>
            <a:endParaRPr lang="zh-CN" altLang="en-US" b="1" dirty="0">
              <a:latin typeface="方正清刻本悦宋简体" panose="02000000000000000000" pitchFamily="2" charset="-122"/>
              <a:ea typeface="方正清刻本悦宋简体" panose="02000000000000000000" pitchFamily="2" charset="-122"/>
            </a:endParaRPr>
          </a:p>
          <a:p>
            <a:pPr algn="ctr">
              <a:buNone/>
            </a:pPr>
            <a:r>
              <a:rPr lang="zh-CN" altLang="en-US" b="1" dirty="0">
                <a:latin typeface="方正清刻本悦宋简体" panose="02000000000000000000" pitchFamily="2" charset="-122"/>
                <a:ea typeface="方正清刻本悦宋简体" panose="02000000000000000000" pitchFamily="2" charset="-122"/>
                <a:sym typeface="+mn-ea"/>
              </a:rPr>
              <a:t>诸国</a:t>
            </a:r>
            <a:endParaRPr lang="zh-CN" altLang="en-US" b="1" dirty="0">
              <a:latin typeface="方正清刻本悦宋简体" panose="02000000000000000000" pitchFamily="2" charset="-122"/>
              <a:ea typeface="方正清刻本悦宋简体" panose="02000000000000000000" pitchFamily="2" charset="-122"/>
              <a:sym typeface="+mn-ea"/>
            </a:endParaRPr>
          </a:p>
        </p:txBody>
      </p:sp>
      <p:sp>
        <p:nvSpPr>
          <p:cNvPr id="8" name="文本框 7"/>
          <p:cNvSpPr txBox="1"/>
          <p:nvPr/>
        </p:nvSpPr>
        <p:spPr>
          <a:xfrm>
            <a:off x="5871687" y="2127409"/>
            <a:ext cx="3848576"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楷体" panose="02010609060101010101" charset="-122"/>
                <a:sym typeface="+mn-ea"/>
              </a:rPr>
              <a:t>与阿拉伯商人的竞争中逐渐占据优势</a:t>
            </a:r>
            <a:endParaRPr lang="zh-CN" altLang="en-US" b="1" dirty="0">
              <a:latin typeface="方正清刻本悦宋简体" panose="02000000000000000000" pitchFamily="2" charset="-122"/>
              <a:ea typeface="方正清刻本悦宋简体" panose="02000000000000000000" pitchFamily="2" charset="-122"/>
              <a:cs typeface="楷体" panose="02010609060101010101" charset="-122"/>
              <a:sym typeface="+mn-ea"/>
            </a:endParaRPr>
          </a:p>
        </p:txBody>
      </p:sp>
      <p:sp>
        <p:nvSpPr>
          <p:cNvPr id="11" name="文本框 10"/>
          <p:cNvSpPr txBox="1"/>
          <p:nvPr/>
        </p:nvSpPr>
        <p:spPr>
          <a:xfrm>
            <a:off x="5156359" y="2591277"/>
            <a:ext cx="5024438"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手工制品（欧洲）↔贵金属、蔗糖和烟草（南美）</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p:txBody>
      </p:sp>
      <p:sp>
        <p:nvSpPr>
          <p:cNvPr id="12" name="文本框 11"/>
          <p:cNvSpPr txBox="1"/>
          <p:nvPr/>
        </p:nvSpPr>
        <p:spPr>
          <a:xfrm>
            <a:off x="5093970" y="3158490"/>
            <a:ext cx="5149215" cy="62230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纺织品、枪支和手工制品（欧洲）→黑人（非洲）→奴隶（美洲）</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endParaRPr>
          </a:p>
        </p:txBody>
      </p:sp>
      <p:sp>
        <p:nvSpPr>
          <p:cNvPr id="13" name="文本框 12"/>
          <p:cNvSpPr txBox="1"/>
          <p:nvPr/>
        </p:nvSpPr>
        <p:spPr>
          <a:xfrm>
            <a:off x="4081462" y="4141947"/>
            <a:ext cx="848678"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sym typeface="+mn-ea"/>
              </a:rPr>
              <a:t>葡萄牙</a:t>
            </a:r>
            <a:endParaRPr lang="zh-CN" altLang="en-US" b="1" dirty="0">
              <a:latin typeface="方正清刻本悦宋简体" panose="02000000000000000000" pitchFamily="2" charset="-122"/>
              <a:ea typeface="方正清刻本悦宋简体" panose="02000000000000000000" pitchFamily="2" charset="-122"/>
              <a:sym typeface="+mn-ea"/>
            </a:endParaRPr>
          </a:p>
        </p:txBody>
      </p:sp>
      <p:sp>
        <p:nvSpPr>
          <p:cNvPr id="14" name="文本框 13"/>
          <p:cNvSpPr txBox="1"/>
          <p:nvPr/>
        </p:nvSpPr>
        <p:spPr>
          <a:xfrm>
            <a:off x="4966336" y="3717608"/>
            <a:ext cx="5443061" cy="1286510"/>
          </a:xfrm>
          <a:prstGeom prst="rect">
            <a:avLst/>
          </a:prstGeom>
          <a:noFill/>
        </p:spPr>
        <p:txBody>
          <a:bodyPr wrap="square" lIns="68580" tIns="34290" rIns="68580" bIns="34290" rtlCol="0">
            <a:spAutoFit/>
          </a:bodyPr>
          <a:lstStyle/>
          <a:p>
            <a:pPr algn="just">
              <a:lnSpc>
                <a:spcPct val="110000"/>
              </a:lnSpc>
              <a:buNone/>
            </a:pP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线路</a:t>
            </a:r>
            <a:r>
              <a:rPr lang="en-US" altLang="zh-CN"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1</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：生丝、瓷器等</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（中国澳门</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印度</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果阿</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中转↔白银（欧洲）</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a:p>
            <a:pPr algn="just">
              <a:lnSpc>
                <a:spcPct val="110000"/>
              </a:lnSpc>
              <a:buNone/>
            </a:pP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线路</a:t>
            </a:r>
            <a:r>
              <a:rPr lang="en-US" altLang="zh-CN"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2</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：生丝（中国</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 ↔</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澳门</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↔白银</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（日本</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a:p>
            <a:pPr algn="just">
              <a:lnSpc>
                <a:spcPct val="110000"/>
              </a:lnSpc>
              <a:buNone/>
            </a:pP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p:txBody>
      </p:sp>
      <p:sp>
        <p:nvSpPr>
          <p:cNvPr id="16" name="文本框 15"/>
          <p:cNvSpPr txBox="1"/>
          <p:nvPr/>
        </p:nvSpPr>
        <p:spPr>
          <a:xfrm>
            <a:off x="4047648" y="4914425"/>
            <a:ext cx="860108"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sym typeface="+mn-ea"/>
              </a:rPr>
              <a:t>西班牙</a:t>
            </a:r>
            <a:endParaRPr lang="zh-CN" altLang="en-US" b="1" dirty="0">
              <a:latin typeface="方正清刻本悦宋简体" panose="02000000000000000000" pitchFamily="2" charset="-122"/>
              <a:ea typeface="方正清刻本悦宋简体" panose="02000000000000000000" pitchFamily="2" charset="-122"/>
              <a:sym typeface="+mn-ea"/>
            </a:endParaRPr>
          </a:p>
        </p:txBody>
      </p:sp>
      <p:sp>
        <p:nvSpPr>
          <p:cNvPr id="17" name="文本框 16"/>
          <p:cNvSpPr txBox="1"/>
          <p:nvPr/>
        </p:nvSpPr>
        <p:spPr>
          <a:xfrm>
            <a:off x="5020152" y="4747260"/>
            <a:ext cx="5115401" cy="62230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生丝、丝绸、棉布和瓷器等（中国</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 ↔</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马尼拉</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↔白银</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（墨西哥</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p:txBody>
      </p:sp>
      <p:sp>
        <p:nvSpPr>
          <p:cNvPr id="22" name="圆角矩形 21"/>
          <p:cNvSpPr/>
          <p:nvPr/>
        </p:nvSpPr>
        <p:spPr>
          <a:xfrm>
            <a:off x="4047649" y="2194560"/>
            <a:ext cx="792004" cy="3064669"/>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6433180" y="4384248"/>
            <a:ext cx="648072" cy="288032"/>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7990304" y="4792673"/>
            <a:ext cx="648072" cy="288032"/>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72260" y="5733415"/>
            <a:ext cx="9131935" cy="922020"/>
          </a:xfrm>
          <a:prstGeom prst="rect">
            <a:avLst/>
          </a:prstGeom>
          <a:noFill/>
        </p:spPr>
        <p:txBody>
          <a:bodyPr wrap="square" rtlCol="0" anchor="t">
            <a:spAutoFit/>
          </a:bodyPr>
          <a:p>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材料</a:t>
            </a: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西班牙殖民地时期中西贸易的主要特征概括为“丝绸流向菲律宾，白银流向中国”，即著名的“丝银贸易”。</a:t>
            </a: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严中平</a:t>
            </a: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a:p>
        </p:txBody>
      </p:sp>
      <p:pic>
        <p:nvPicPr>
          <p:cNvPr id="305156" name="Picture 5" descr="c"/>
          <p:cNvPicPr>
            <a:picLocks noChangeAspect="1"/>
          </p:cNvPicPr>
          <p:nvPr/>
        </p:nvPicPr>
        <p:blipFill>
          <a:blip r:embed="rId2"/>
          <a:stretch>
            <a:fillRect/>
          </a:stretch>
        </p:blipFill>
        <p:spPr>
          <a:xfrm>
            <a:off x="1154430" y="735330"/>
            <a:ext cx="1024890" cy="828675"/>
          </a:xfrm>
          <a:prstGeom prst="rect">
            <a:avLst/>
          </a:prstGeom>
          <a:noFill/>
          <a:ln w="9525">
            <a:noFill/>
          </a:ln>
        </p:spPr>
      </p:pic>
      <p:graphicFrame>
        <p:nvGraphicFramePr>
          <p:cNvPr id="1026" name="Object 9"/>
          <p:cNvGraphicFramePr>
            <a:graphicFrameLocks noChangeAspect="1"/>
          </p:cNvGraphicFramePr>
          <p:nvPr/>
        </p:nvGraphicFramePr>
        <p:xfrm>
          <a:off x="9555480" y="849630"/>
          <a:ext cx="1096645" cy="1282065"/>
        </p:xfrm>
        <a:graphic>
          <a:graphicData uri="http://schemas.openxmlformats.org/presentationml/2006/ole">
            <mc:AlternateContent xmlns:mc="http://schemas.openxmlformats.org/markup-compatibility/2006">
              <mc:Choice xmlns:v="urn:schemas-microsoft-com:vml" Requires="v">
                <p:oleObj spid="_x0000_s3076" name="" r:id="rId3" imgW="946150" imgH="933450" progId="MS_ClipArt_Gallery.2">
                  <p:embed/>
                </p:oleObj>
              </mc:Choice>
              <mc:Fallback>
                <p:oleObj name="" r:id="rId3" imgW="946150" imgH="933450" progId="MS_ClipArt_Gallery.2">
                  <p:embed/>
                  <p:pic>
                    <p:nvPicPr>
                      <p:cNvPr id="0" name="图片 3075"/>
                      <p:cNvPicPr/>
                      <p:nvPr/>
                    </p:nvPicPr>
                    <p:blipFill>
                      <a:blip r:embed="rId4"/>
                      <a:stretch>
                        <a:fillRect/>
                      </a:stretch>
                    </p:blipFill>
                    <p:spPr>
                      <a:xfrm>
                        <a:off x="9555480" y="849630"/>
                        <a:ext cx="1096645" cy="1282065"/>
                      </a:xfrm>
                      <a:prstGeom prst="rect">
                        <a:avLst/>
                      </a:prstGeom>
                      <a:noFill/>
                      <a:ln w="38100">
                        <a:noFill/>
                        <a:miter/>
                      </a:ln>
                    </p:spPr>
                  </p:pic>
                </p:oleObj>
              </mc:Fallback>
            </mc:AlternateContent>
          </a:graphicData>
        </a:graphic>
      </p:graphicFrame>
      <p:sp>
        <p:nvSpPr>
          <p:cNvPr id="9" name="文本框 8"/>
          <p:cNvSpPr txBox="1"/>
          <p:nvPr/>
        </p:nvSpPr>
        <p:spPr>
          <a:xfrm>
            <a:off x="1991360" y="827405"/>
            <a:ext cx="10666095" cy="645160"/>
          </a:xfrm>
          <a:prstGeom prst="rect">
            <a:avLst/>
          </a:prstGeom>
          <a:noFill/>
        </p:spPr>
        <p:txBody>
          <a:bodyPr wrap="square" rtlCol="0">
            <a:spAutoFit/>
          </a:bodyPr>
          <a:p>
            <a:pPr>
              <a:lnSpc>
                <a:spcPct val="150000"/>
              </a:lnSpc>
            </a:pPr>
            <a:r>
              <a:rPr lang="en-US" altLang="zh-CN" sz="2400" dirty="0" smtClean="0">
                <a:latin typeface="+mn-ea"/>
              </a:rPr>
              <a:t>     </a:t>
            </a:r>
            <a:r>
              <a:rPr lang="zh-CN" altLang="en-US" sz="2400" b="1" dirty="0" smtClean="0">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黄金</a:t>
            </a:r>
            <a:r>
              <a:rPr lang="zh-CN" altLang="en-US" sz="2400" b="1" dirty="0" smtClean="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是驱使西班牙人横渡大西洋到美洲去的咒语</a:t>
            </a:r>
            <a:endParaRPr lang="zh-CN" altLang="en-US" sz="24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0"/>
                            </p:stCondLst>
                            <p:childTnLst>
                              <p:par>
                                <p:cTn id="22" presetID="12" presetClass="entr" presetSubtype="4" fill="hold" grpId="0" nodeType="afterEffect">
                                  <p:stCondLst>
                                    <p:cond delay="0"/>
                                  </p:stCondLst>
                                  <p:childTnLst>
                                    <p:set>
                                      <p:cBhvr>
                                        <p:cTn id="23" dur="1" fill="hold">
                                          <p:stCondLst>
                                            <p:cond delay="0"/>
                                          </p:stCondLst>
                                        </p:cTn>
                                        <p:tgtEl>
                                          <p:spTgt spid="255016"/>
                                        </p:tgtEl>
                                        <p:attrNameLst>
                                          <p:attrName>style.visibility</p:attrName>
                                        </p:attrNameLst>
                                      </p:cBhvr>
                                      <p:to>
                                        <p:strVal val="visible"/>
                                      </p:to>
                                    </p:set>
                                    <p:animEffect transition="in" filter="slide(fromBottom)">
                                      <p:cBhvr>
                                        <p:cTn id="2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bldLvl="0" animBg="1"/>
      <p:bldP spid="2" grpId="0"/>
      <p:bldP spid="2" grpId="1"/>
      <p:bldP spid="255016"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75105" y="193040"/>
            <a:ext cx="9241790" cy="2143125"/>
          </a:xfrm>
          <a:prstGeom prst="rect">
            <a:avLst/>
          </a:prstGeom>
          <a:noFill/>
          <a:ln>
            <a:solidFill>
              <a:schemeClr val="bg1"/>
            </a:solid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p>
            <a:pPr algn="ctr">
              <a:lnSpc>
                <a:spcPts val="4000"/>
              </a:lnSpc>
            </a:pPr>
            <a:r>
              <a:rPr lang="en-US" altLang="zh-CN" sz="2800" b="1" dirty="0">
                <a:solidFill>
                  <a:srgbClr val="FF0000"/>
                </a:solidFill>
                <a:latin typeface="汉仪昌黎宋刻本(原版)简" panose="00020600040101010101" pitchFamily="18" charset="-122"/>
                <a:ea typeface="汉仪昌黎宋刻本(原版)简" panose="00020600040101010101" pitchFamily="18" charset="-122"/>
              </a:rPr>
              <a:t>“</a:t>
            </a:r>
            <a:r>
              <a:rPr lang="zh-CN" altLang="en-US" sz="2800" b="1" dirty="0">
                <a:solidFill>
                  <a:srgbClr val="FF0000"/>
                </a:solidFill>
                <a:latin typeface="汉仪昌黎宋刻本(原版)简" panose="00020600040101010101" pitchFamily="18" charset="-122"/>
                <a:ea typeface="汉仪昌黎宋刻本(原版)简" panose="00020600040101010101" pitchFamily="18" charset="-122"/>
              </a:rPr>
              <a:t>三角贸易”的影响</a:t>
            </a:r>
            <a:endParaRPr lang="en-US" altLang="zh-CN" sz="2800" b="1" dirty="0">
              <a:solidFill>
                <a:srgbClr val="FF0000"/>
              </a:solidFill>
              <a:latin typeface="汉仪昌黎宋刻本(原版)简" panose="00020600040101010101" pitchFamily="18" charset="-122"/>
              <a:ea typeface="汉仪昌黎宋刻本(原版)简" panose="00020600040101010101" pitchFamily="18" charset="-122"/>
            </a:endParaRPr>
          </a:p>
          <a:p>
            <a:pPr marL="457200" indent="-457200" algn="just">
              <a:lnSpc>
                <a:spcPts val="4000"/>
              </a:lnSpc>
              <a:buFont typeface="Wingdings" panose="05000000000000000000" pitchFamily="2" charset="2"/>
              <a:buChar char="Ø"/>
            </a:pPr>
            <a:r>
              <a:rPr lang="zh-CN" altLang="en-US" sz="2800" dirty="0">
                <a:solidFill>
                  <a:srgbClr val="FF0000"/>
                </a:solidFill>
                <a:latin typeface="方正宋刻本秀楷简体" panose="02000000000000000000" pitchFamily="2" charset="-122"/>
                <a:ea typeface="方正宋刻本秀楷简体" panose="02000000000000000000" pitchFamily="2" charset="-122"/>
              </a:rPr>
              <a:t>对欧洲：</a:t>
            </a:r>
            <a:r>
              <a:rPr lang="zh-CN" altLang="en-US" sz="2800" dirty="0">
                <a:latin typeface="方正宋刻本秀楷简体" panose="02000000000000000000" pitchFamily="2" charset="-122"/>
                <a:ea typeface="方正宋刻本秀楷简体" panose="02000000000000000000" pitchFamily="2" charset="-122"/>
              </a:rPr>
              <a:t>获得大量原料财富，加速资本原始积累。</a:t>
            </a:r>
            <a:endParaRPr lang="zh-CN" altLang="en-US" sz="2800" dirty="0">
              <a:latin typeface="方正宋刻本秀楷简体" panose="02000000000000000000" pitchFamily="2" charset="-122"/>
              <a:ea typeface="方正宋刻本秀楷简体" panose="02000000000000000000" pitchFamily="2" charset="-122"/>
            </a:endParaRPr>
          </a:p>
          <a:p>
            <a:pPr marL="457200" indent="-457200" algn="just">
              <a:lnSpc>
                <a:spcPts val="4000"/>
              </a:lnSpc>
              <a:buFont typeface="Wingdings" panose="05000000000000000000" pitchFamily="2" charset="2"/>
              <a:buChar char="Ø"/>
            </a:pPr>
            <a:r>
              <a:rPr lang="zh-CN" altLang="en-US" sz="2800" dirty="0">
                <a:solidFill>
                  <a:srgbClr val="FF0000"/>
                </a:solidFill>
                <a:latin typeface="方正宋刻本秀楷简体" panose="02000000000000000000" pitchFamily="2" charset="-122"/>
                <a:ea typeface="方正宋刻本秀楷简体" panose="02000000000000000000" pitchFamily="2" charset="-122"/>
              </a:rPr>
              <a:t>对美洲：</a:t>
            </a:r>
            <a:r>
              <a:rPr lang="zh-CN" altLang="en-US" sz="2800" dirty="0">
                <a:latin typeface="方正宋刻本秀楷简体" panose="02000000000000000000" pitchFamily="2" charset="-122"/>
                <a:ea typeface="方正宋刻本秀楷简体" panose="02000000000000000000" pitchFamily="2" charset="-122"/>
              </a:rPr>
              <a:t>增加了劳动力，促进种植园经济的发展；</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gn="just">
              <a:lnSpc>
                <a:spcPts val="4000"/>
              </a:lnSpc>
              <a:buFont typeface="Wingdings" panose="05000000000000000000" pitchFamily="2" charset="2"/>
              <a:buChar char="Ø"/>
            </a:pPr>
            <a:r>
              <a:rPr lang="zh-CN" altLang="en-US" sz="2800" dirty="0">
                <a:solidFill>
                  <a:srgbClr val="FF0000"/>
                </a:solidFill>
                <a:latin typeface="方正宋刻本秀楷简体" panose="02000000000000000000" pitchFamily="2" charset="-122"/>
                <a:ea typeface="方正宋刻本秀楷简体" panose="02000000000000000000" pitchFamily="2" charset="-122"/>
              </a:rPr>
              <a:t>对非洲：</a:t>
            </a:r>
            <a:r>
              <a:rPr lang="zh-CN" altLang="en-US" sz="2800" dirty="0">
                <a:latin typeface="方正宋刻本秀楷简体" panose="02000000000000000000" pitchFamily="2" charset="-122"/>
                <a:ea typeface="方正宋刻本秀楷简体" panose="02000000000000000000" pitchFamily="2" charset="-122"/>
              </a:rPr>
              <a:t>丧失了大量青壮劳动力，经济社会倒退；</a:t>
            </a:r>
            <a:endParaRPr lang="en-US" altLang="zh-CN" sz="2800" dirty="0">
              <a:latin typeface="方正宋刻本秀楷简体" panose="02000000000000000000" pitchFamily="2" charset="-122"/>
              <a:ea typeface="方正宋刻本秀楷简体" panose="02000000000000000000" pitchFamily="2" charset="-122"/>
            </a:endParaRPr>
          </a:p>
        </p:txBody>
      </p:sp>
      <p:sp>
        <p:nvSpPr>
          <p:cNvPr id="10" name="矩形 9"/>
          <p:cNvSpPr/>
          <p:nvPr/>
        </p:nvSpPr>
        <p:spPr>
          <a:xfrm>
            <a:off x="280980" y="1985284"/>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早期殖民掠夺</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2164" name="AutoShape 4"/>
          <p:cNvSpPr/>
          <p:nvPr/>
        </p:nvSpPr>
        <p:spPr>
          <a:xfrm>
            <a:off x="935355" y="1129030"/>
            <a:ext cx="385445" cy="4585335"/>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800" dirty="0">
              <a:latin typeface="楷体_GB2312" panose="02010609030101010101" charset="-122"/>
              <a:ea typeface="楷体_GB2312" panose="02010609030101010101" charset="-122"/>
            </a:endParaRPr>
          </a:p>
        </p:txBody>
      </p:sp>
      <p:sp>
        <p:nvSpPr>
          <p:cNvPr id="5" name="矩形 4"/>
          <p:cNvSpPr/>
          <p:nvPr/>
        </p:nvSpPr>
        <p:spPr>
          <a:xfrm>
            <a:off x="3219019" y="2959583"/>
            <a:ext cx="7158151" cy="1140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50000"/>
              </a:lnSpc>
            </a:pPr>
            <a:r>
              <a:rPr lang="zh-CN" altLang="en-US" sz="2800" b="1" dirty="0">
                <a:solidFill>
                  <a:srgbClr val="FF0000"/>
                </a:solidFill>
                <a:latin typeface="黑体" panose="02010609060101010101" pitchFamily="2" charset="-122"/>
                <a:ea typeface="黑体" panose="02010609060101010101" pitchFamily="2" charset="-122"/>
              </a:rPr>
              <a:t>对欧洲：</a:t>
            </a:r>
            <a:r>
              <a:rPr lang="zh-CN" altLang="en-US" sz="2800" b="1" dirty="0">
                <a:solidFill>
                  <a:srgbClr val="353AF7"/>
                </a:solidFill>
                <a:latin typeface="黑体" panose="02010609060101010101" pitchFamily="2" charset="-122"/>
                <a:ea typeface="黑体" panose="02010609060101010101" pitchFamily="2" charset="-122"/>
              </a:rPr>
              <a:t>客观上有助于欧洲殖民国家的资本原始积累</a:t>
            </a:r>
            <a:r>
              <a:rPr lang="en-US" altLang="zh-CN" sz="2800" b="1" dirty="0">
                <a:solidFill>
                  <a:srgbClr val="353AF7"/>
                </a:solidFill>
                <a:latin typeface="黑体" panose="02010609060101010101" pitchFamily="2" charset="-122"/>
                <a:ea typeface="黑体" panose="02010609060101010101" pitchFamily="2" charset="-122"/>
              </a:rPr>
              <a:t>,</a:t>
            </a:r>
            <a:r>
              <a:rPr lang="zh-CN" altLang="en-US" sz="2800" b="1" dirty="0">
                <a:solidFill>
                  <a:srgbClr val="353AF7"/>
                </a:solidFill>
                <a:latin typeface="黑体" panose="02010609060101010101" pitchFamily="2" charset="-122"/>
                <a:ea typeface="黑体" panose="02010609060101010101" pitchFamily="2" charset="-122"/>
              </a:rPr>
              <a:t>推动了欧洲资本主义工商业的发展；</a:t>
            </a:r>
            <a:endParaRPr lang="en-US" altLang="zh-CN" sz="2800" b="1" dirty="0">
              <a:solidFill>
                <a:srgbClr val="353AF7"/>
              </a:solidFill>
              <a:latin typeface="黑体" panose="02010609060101010101" pitchFamily="2" charset="-122"/>
              <a:ea typeface="黑体" panose="02010609060101010101" pitchFamily="2" charset="-122"/>
            </a:endParaRPr>
          </a:p>
        </p:txBody>
      </p:sp>
      <p:sp>
        <p:nvSpPr>
          <p:cNvPr id="6" name="矩形 5"/>
          <p:cNvSpPr/>
          <p:nvPr/>
        </p:nvSpPr>
        <p:spPr>
          <a:xfrm>
            <a:off x="3218815" y="4181492"/>
            <a:ext cx="8869320" cy="1085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50000"/>
              </a:lnSpc>
            </a:pPr>
            <a:r>
              <a:rPr lang="zh-CN" altLang="en-US" sz="2800" b="1" dirty="0">
                <a:solidFill>
                  <a:srgbClr val="FF0000"/>
                </a:solidFill>
                <a:latin typeface="黑体" panose="02010609060101010101" pitchFamily="2" charset="-122"/>
                <a:ea typeface="黑体" panose="02010609060101010101" pitchFamily="2" charset="-122"/>
              </a:rPr>
              <a:t>对殖民地：</a:t>
            </a:r>
            <a:r>
              <a:rPr lang="zh-CN" altLang="en-US" sz="2800" b="1" dirty="0">
                <a:solidFill>
                  <a:srgbClr val="353AF7"/>
                </a:solidFill>
                <a:latin typeface="黑体" panose="02010609060101010101" pitchFamily="2" charset="-122"/>
                <a:ea typeface="黑体" panose="02010609060101010101" pitchFamily="2" charset="-122"/>
              </a:rPr>
              <a:t>给殖民地人民带来了沉重的灾难，与此同时欧洲文化也传到殖民地，对当地产生了深远的影响。</a:t>
            </a:r>
            <a:endParaRPr lang="en-US" altLang="zh-CN" sz="2800" b="1" dirty="0">
              <a:solidFill>
                <a:srgbClr val="353AF7"/>
              </a:solidFill>
              <a:latin typeface="黑体" panose="02010609060101010101" pitchFamily="2" charset="-122"/>
              <a:ea typeface="黑体" panose="02010609060101010101" pitchFamily="2" charset="-122"/>
            </a:endParaRPr>
          </a:p>
        </p:txBody>
      </p:sp>
      <p:sp>
        <p:nvSpPr>
          <p:cNvPr id="7" name="矩形 6"/>
          <p:cNvSpPr/>
          <p:nvPr/>
        </p:nvSpPr>
        <p:spPr>
          <a:xfrm>
            <a:off x="1475017" y="5545017"/>
            <a:ext cx="10727674" cy="1140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sz="2600" b="1" dirty="0">
                <a:solidFill>
                  <a:srgbClr val="FF0000"/>
                </a:solidFill>
                <a:latin typeface="黑体" panose="02010609060101010101" pitchFamily="2" charset="-122"/>
                <a:ea typeface="黑体" panose="02010609060101010101" pitchFamily="2" charset="-122"/>
              </a:rPr>
              <a:t>对世界：</a:t>
            </a:r>
            <a:r>
              <a:rPr lang="zh-CN" altLang="en-US" sz="2600" b="1" dirty="0">
                <a:solidFill>
                  <a:srgbClr val="353AF7"/>
                </a:solidFill>
                <a:latin typeface="黑体" panose="02010609060101010101" pitchFamily="2" charset="-122"/>
                <a:ea typeface="黑体" panose="02010609060101010101" pitchFamily="2" charset="-122"/>
              </a:rPr>
              <a:t>促进了全球人口迁移与物种交换，加速了商品的世界性流动，有助于世界市场的逐渐形成，推动人类社会进入大变革的时代。</a:t>
            </a:r>
            <a:endParaRPr lang="en-US" altLang="zh-CN" sz="2600" b="1" dirty="0">
              <a:solidFill>
                <a:srgbClr val="353AF7"/>
              </a:solidFill>
              <a:latin typeface="黑体" panose="02010609060101010101" pitchFamily="2" charset="-122"/>
              <a:ea typeface="黑体" panose="02010609060101010101" pitchFamily="2" charset="-122"/>
            </a:endParaRPr>
          </a:p>
        </p:txBody>
      </p:sp>
      <p:sp>
        <p:nvSpPr>
          <p:cNvPr id="92166" name="Text Box 6"/>
          <p:cNvSpPr txBox="1"/>
          <p:nvPr/>
        </p:nvSpPr>
        <p:spPr>
          <a:xfrm>
            <a:off x="1320800" y="2437765"/>
            <a:ext cx="4034155" cy="521970"/>
          </a:xfrm>
          <a:prstGeom prst="rect">
            <a:avLst/>
          </a:prstGeom>
          <a:noFill/>
          <a:ln w="9525">
            <a:noFill/>
          </a:ln>
        </p:spPr>
        <p:txBody>
          <a:bodyPr wrap="square">
            <a:spAutoFit/>
          </a:bodyPr>
          <a:p>
            <a:r>
              <a:rPr lang="zh-CN" altLang="en-US" sz="2800" b="1" dirty="0">
                <a:solidFill>
                  <a:srgbClr val="FF0000"/>
                </a:solidFill>
                <a:effectLst>
                  <a:outerShdw blurRad="38100" dist="38100" dir="2700000" algn="tl">
                    <a:srgbClr val="000000">
                      <a:alpha val="43137"/>
                    </a:srgbClr>
                  </a:outerShdw>
                </a:effectLst>
                <a:latin typeface="楷体_GB2312" panose="02010609030101010101" charset="-122"/>
                <a:ea typeface="楷体_GB2312" panose="02010609030101010101" charset="-122"/>
              </a:rPr>
              <a:t>殖民掠夺历史意义：</a:t>
            </a:r>
            <a:endParaRPr lang="zh-CN" altLang="en-US" sz="2800" b="1" dirty="0">
              <a:solidFill>
                <a:srgbClr val="FF0000"/>
              </a:solidFill>
              <a:effectLst>
                <a:outerShdw blurRad="38100" dist="38100" dir="2700000" algn="tl">
                  <a:srgbClr val="000000">
                    <a:alpha val="43137"/>
                  </a:srgbClr>
                </a:outerShdw>
              </a:effectLst>
              <a:latin typeface="楷体_GB2312" panose="02010609030101010101" charset="-122"/>
              <a:ea typeface="楷体_GB2312" panose="02010609030101010101" charset="-122"/>
            </a:endParaRPr>
          </a:p>
        </p:txBody>
      </p:sp>
      <p:pic>
        <p:nvPicPr>
          <p:cNvPr id="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5105" y="3068955"/>
            <a:ext cx="1589405" cy="207327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5016" name="文本框 255015"/>
          <p:cNvSpPr txBox="1"/>
          <p:nvPr/>
        </p:nvSpPr>
        <p:spPr>
          <a:xfrm>
            <a:off x="15875" y="10160"/>
            <a:ext cx="427990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7974950" y="1750383"/>
            <a:ext cx="3985178" cy="2989248"/>
          </a:xfrm>
          <a:prstGeom prst="rect">
            <a:avLst/>
          </a:prstGeom>
          <a:ln>
            <a:solidFill>
              <a:schemeClr val="tx1"/>
            </a:solidFill>
          </a:ln>
        </p:spPr>
      </p:pic>
      <p:sp>
        <p:nvSpPr>
          <p:cNvPr id="10" name="文本框 9"/>
          <p:cNvSpPr txBox="1"/>
          <p:nvPr/>
        </p:nvSpPr>
        <p:spPr>
          <a:xfrm>
            <a:off x="289133" y="644407"/>
            <a:ext cx="11475938" cy="1168400"/>
          </a:xfrm>
          <a:prstGeom prst="rect">
            <a:avLst/>
          </a:prstGeom>
          <a:noFill/>
        </p:spPr>
        <p:txBody>
          <a:bodyPr wrap="square" rtlCol="0" anchor="t">
            <a:spAutoFit/>
          </a:bodyPr>
          <a:lstStyle/>
          <a:p>
            <a:pPr marL="0" indent="0" algn="just">
              <a:lnSpc>
                <a:spcPct val="125000"/>
              </a:lnSpc>
              <a:spcBef>
                <a:spcPts val="0"/>
              </a:spcBef>
              <a:spcAft>
                <a:spcPts val="0"/>
              </a:spcAft>
              <a:buSzPct val="100000"/>
            </a:pPr>
            <a:r>
              <a:rPr lang="zh-CN" sz="2800" b="1" dirty="0">
                <a:solidFill>
                  <a:schemeClr val="tx1"/>
                </a:solidFill>
                <a:effectLst/>
                <a:uFillTx/>
                <a:latin typeface="黑体" panose="02010609060101010101" pitchFamily="2" charset="-122"/>
                <a:ea typeface="黑体" panose="02010609060101010101" pitchFamily="2" charset="-122"/>
                <a:cs typeface="黑体" panose="02010609060101010101" pitchFamily="2" charset="-122"/>
                <a:sym typeface="+mn-ea"/>
              </a:rPr>
              <a:t>【课堂探究】结合地图和材料，谈一谈新航路为什么首先开始于西班牙和葡萄牙呢？（</a:t>
            </a:r>
            <a:r>
              <a:rPr lang="en-US" altLang="zh-CN" sz="2800" b="1" dirty="0">
                <a:solidFill>
                  <a:schemeClr val="tx1"/>
                </a:solidFill>
                <a:effectLst/>
                <a:uFillTx/>
                <a:latin typeface="黑体" panose="02010609060101010101" pitchFamily="2" charset="-122"/>
                <a:ea typeface="黑体" panose="02010609060101010101" pitchFamily="2" charset="-122"/>
                <a:cs typeface="黑体" panose="02010609060101010101" pitchFamily="2" charset="-122"/>
                <a:sym typeface="+mn-ea"/>
              </a:rPr>
              <a:t>4’)</a:t>
            </a:r>
            <a:endParaRPr lang="en-US" altLang="zh-CN" sz="2800" b="1" dirty="0">
              <a:solidFill>
                <a:schemeClr val="tx1"/>
              </a:solidFill>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11" name="文本框 10"/>
          <p:cNvSpPr txBox="1"/>
          <p:nvPr/>
        </p:nvSpPr>
        <p:spPr>
          <a:xfrm>
            <a:off x="91293" y="1824158"/>
            <a:ext cx="7653655" cy="3062605"/>
          </a:xfrm>
          <a:prstGeom prst="rect">
            <a:avLst/>
          </a:prstGeom>
          <a:noFill/>
        </p:spPr>
        <p:txBody>
          <a:bodyPr wrap="square" rtlCol="0" anchor="t">
            <a:spAutoFit/>
          </a:bodyPr>
          <a:lstStyle/>
          <a:p>
            <a:pPr marL="0" indent="0" algn="just">
              <a:lnSpc>
                <a:spcPct val="115000"/>
              </a:lnSpc>
              <a:spcBef>
                <a:spcPts val="0"/>
              </a:spcBef>
              <a:spcAft>
                <a:spcPts val="0"/>
              </a:spcAft>
              <a:buSzPct val="100000"/>
            </a:pPr>
            <a:r>
              <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rPr>
              <a:t>史料体现：</a:t>
            </a:r>
            <a:r>
              <a:rPr lang="zh-CN" sz="2400" b="1" dirty="0">
                <a:solidFill>
                  <a:schemeClr val="tx1"/>
                </a:solidFill>
                <a:effectLst/>
                <a:uFillTx/>
                <a:latin typeface="楷体" panose="02010609060101010101" charset="-122"/>
                <a:ea typeface="楷体" panose="02010609060101010101" charset="-122"/>
                <a:cs typeface="楷体" panose="02010609060101010101" charset="-122"/>
                <a:sym typeface="+mn-ea"/>
              </a:rPr>
              <a:t>在伊比利亚半岛，历时</a:t>
            </a:r>
            <a:r>
              <a:rPr lang="en-US" altLang="zh-CN" sz="2400" b="1" dirty="0">
                <a:solidFill>
                  <a:schemeClr val="tx1"/>
                </a:solidFill>
                <a:effectLst/>
                <a:uFillTx/>
                <a:latin typeface="楷体" panose="02010609060101010101" charset="-122"/>
                <a:ea typeface="楷体" panose="02010609060101010101" charset="-122"/>
                <a:cs typeface="楷体" panose="02010609060101010101" charset="-122"/>
                <a:sym typeface="+mn-ea"/>
              </a:rPr>
              <a:t>8</a:t>
            </a:r>
            <a:r>
              <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rPr>
              <a:t>个世纪之久的再征服运动到</a:t>
            </a:r>
            <a:r>
              <a:rPr lang="en-US" altLang="zh-CN" sz="2400" b="1" dirty="0">
                <a:solidFill>
                  <a:schemeClr val="tx1"/>
                </a:solidFill>
                <a:effectLst/>
                <a:uFillTx/>
                <a:latin typeface="楷体" panose="02010609060101010101" charset="-122"/>
                <a:ea typeface="楷体" panose="02010609060101010101" charset="-122"/>
                <a:cs typeface="楷体" panose="02010609060101010101" charset="-122"/>
                <a:sym typeface="+mn-ea"/>
              </a:rPr>
              <a:t>15</a:t>
            </a:r>
            <a:r>
              <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rPr>
              <a:t>世纪逐渐结束。西班牙和葡萄牙先后完成了政治统一进程，建立起中央集权的专制统治，具有相当雄厚的物质力量和必要的组织能力。封建国家为了扩大贸易，增加财源，进而发动海外掠夺，对开辟新航路予以必要的支持，提供了重要条件。</a:t>
            </a:r>
            <a:endPar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endParaRPr>
          </a:p>
          <a:p>
            <a:pPr marL="0" indent="0" algn="r">
              <a:lnSpc>
                <a:spcPct val="115000"/>
              </a:lnSpc>
              <a:spcBef>
                <a:spcPts val="0"/>
              </a:spcBef>
              <a:spcAft>
                <a:spcPts val="0"/>
              </a:spcAft>
              <a:buSzPct val="100000"/>
            </a:pPr>
            <a:r>
              <a:rPr lang="en-US" altLang="zh-CN" sz="2400" b="1"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朱寰主编《世界上古中古史》（下册）</a:t>
            </a:r>
            <a:endParaRPr lang="zh-CN" altLang="en-US" sz="2400" b="1" dirty="0">
              <a:solidFill>
                <a:schemeClr val="tx1"/>
              </a:solidFill>
              <a:effectLst/>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2" name="文本框 21"/>
          <p:cNvSpPr txBox="1"/>
          <p:nvPr/>
        </p:nvSpPr>
        <p:spPr>
          <a:xfrm>
            <a:off x="8129387" y="4846133"/>
            <a:ext cx="2558415" cy="368300"/>
          </a:xfrm>
          <a:prstGeom prst="rect">
            <a:avLst/>
          </a:prstGeom>
          <a:noFill/>
        </p:spPr>
        <p:txBody>
          <a:bodyPr wrap="square" rtlCol="0">
            <a:spAutoFit/>
          </a:bodyPr>
          <a:lstStyle/>
          <a:p>
            <a:r>
              <a:rPr lang="zh-CN" altLang="en-US" dirty="0">
                <a:solidFill>
                  <a:schemeClr val="tx1"/>
                </a:solidFill>
                <a:latin typeface="宋体" panose="02010600030101010101" pitchFamily="2" charset="-122"/>
                <a:ea typeface="宋体" panose="02010600030101010101" pitchFamily="2" charset="-122"/>
              </a:rPr>
              <a:t>◎西班牙和葡萄牙简图</a:t>
            </a:r>
            <a:endParaRPr lang="zh-CN" altLang="en-US" dirty="0">
              <a:solidFill>
                <a:schemeClr val="tx1"/>
              </a:solidFill>
              <a:latin typeface="宋体" panose="02010600030101010101" pitchFamily="2" charset="-122"/>
              <a:ea typeface="宋体" panose="02010600030101010101" pitchFamily="2" charset="-122"/>
            </a:endParaRPr>
          </a:p>
        </p:txBody>
      </p:sp>
      <p:sp>
        <p:nvSpPr>
          <p:cNvPr id="23" name="文本框 22"/>
          <p:cNvSpPr txBox="1"/>
          <p:nvPr/>
        </p:nvSpPr>
        <p:spPr>
          <a:xfrm>
            <a:off x="1012825" y="4846320"/>
            <a:ext cx="5464810" cy="1899285"/>
          </a:xfrm>
          <a:prstGeom prst="rect">
            <a:avLst/>
          </a:prstGeom>
          <a:noFill/>
        </p:spPr>
        <p:txBody>
          <a:bodyPr wrap="square" rtlCol="0" anchor="t">
            <a:spAutoFit/>
          </a:bodyPr>
          <a:lstStyle/>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地理环境为航海提供了便利条件；</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专制的政治制度；</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物质力量雄厚；</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扩大贸易和增加财源的需要。</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255016"/>
                                        </p:tgtEl>
                                        <p:attrNameLst>
                                          <p:attrName>style.visibility</p:attrName>
                                        </p:attrNameLst>
                                      </p:cBhvr>
                                      <p:to>
                                        <p:strVal val="visible"/>
                                      </p:to>
                                    </p:set>
                                    <p:animEffect transition="in" filter="slide(fromBottom)">
                                      <p:cBhvr>
                                        <p:cTn id="13"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3" grpId="0"/>
      <p:bldP spid="23" grpId="1"/>
      <p:bldP spid="255016"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5880" y="2284369"/>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文艺复兴运动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760095" y="578485"/>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11" name="矩形 10"/>
          <p:cNvSpPr/>
          <p:nvPr/>
        </p:nvSpPr>
        <p:spPr>
          <a:xfrm>
            <a:off x="1198245" y="37973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时间及其地点：</a:t>
            </a:r>
            <a:r>
              <a:rPr lang="en-US" altLang="zh-CN" sz="2300" b="1" dirty="0">
                <a:solidFill>
                  <a:srgbClr val="032AF3"/>
                </a:solidFill>
                <a:latin typeface="宋体" panose="02010600030101010101" pitchFamily="2" charset="-122"/>
                <a:ea typeface="宋体" panose="02010600030101010101" pitchFamily="2" charset="-122"/>
              </a:rPr>
              <a:t>14</a:t>
            </a:r>
            <a:r>
              <a:rPr lang="zh-CN" altLang="en-US" sz="2300" b="1" dirty="0">
                <a:solidFill>
                  <a:srgbClr val="032AF3"/>
                </a:solidFill>
                <a:latin typeface="宋体" panose="02010600030101010101" pitchFamily="2" charset="-122"/>
                <a:ea typeface="宋体" panose="02010600030101010101" pitchFamily="2" charset="-122"/>
              </a:rPr>
              <a:t>世纪中叶，开始于意大利</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6" name="矩形 5"/>
          <p:cNvSpPr/>
          <p:nvPr/>
        </p:nvSpPr>
        <p:spPr>
          <a:xfrm>
            <a:off x="1198245" y="9683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根本原因：</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3044190" y="1006475"/>
            <a:ext cx="3401060" cy="368300"/>
          </a:xfrm>
          <a:prstGeom prst="rect">
            <a:avLst/>
          </a:prstGeom>
          <a:noFill/>
        </p:spPr>
        <p:txBody>
          <a:bodyPr wrap="none" rtlCol="0" anchor="t">
            <a:spAutoFit/>
          </a:bodyPr>
          <a:p>
            <a:r>
              <a:rPr lang="zh-CN" altLang="en-US" b="1" dirty="0">
                <a:solidFill>
                  <a:srgbClr val="0000FF"/>
                </a:solidFill>
                <a:latin typeface="微软雅黑" panose="020B0503020204020204" pitchFamily="34" charset="-122"/>
                <a:ea typeface="微软雅黑" panose="020B0503020204020204" pitchFamily="34" charset="-122"/>
                <a:sym typeface="+mn-ea"/>
              </a:rPr>
              <a:t>意大利最早出现了资本主义萌芽</a:t>
            </a:r>
            <a:endParaRPr lang="zh-CN" altLang="en-US"/>
          </a:p>
        </p:txBody>
      </p:sp>
      <p:sp>
        <p:nvSpPr>
          <p:cNvPr id="8" name="矩形 7"/>
          <p:cNvSpPr/>
          <p:nvPr/>
        </p:nvSpPr>
        <p:spPr>
          <a:xfrm>
            <a:off x="1198245" y="160591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核心思想：人文主义（要求以人为中心，提倡发扬人的个性，追求人的价值）</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9" name="矩形 8"/>
          <p:cNvSpPr/>
          <p:nvPr/>
        </p:nvSpPr>
        <p:spPr>
          <a:xfrm>
            <a:off x="1198245" y="2284095"/>
            <a:ext cx="11331575" cy="798830"/>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4.</a:t>
            </a:r>
            <a:r>
              <a:rPr lang="zh-CN" altLang="en-US" sz="2300" b="1" dirty="0">
                <a:solidFill>
                  <a:srgbClr val="032AF3"/>
                </a:solidFill>
                <a:latin typeface="宋体" panose="02010600030101010101" pitchFamily="2" charset="-122"/>
                <a:ea typeface="宋体" panose="02010600030101010101" pitchFamily="2" charset="-122"/>
                <a:sym typeface="+mn-ea"/>
              </a:rPr>
              <a:t>实质：一场反对教会</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神权至上</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和提倡人文主义的资产阶级新文化运动</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（资产阶级思想解放运动）</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54" name="矩形 53"/>
          <p:cNvSpPr/>
          <p:nvPr/>
        </p:nvSpPr>
        <p:spPr>
          <a:xfrm>
            <a:off x="1198245" y="3527425"/>
            <a:ext cx="10546715" cy="2892425"/>
          </a:xfrm>
          <a:prstGeom prst="rect">
            <a:avLst/>
          </a:prstGeom>
          <a:solidFill>
            <a:schemeClr val="accent6">
              <a:lumMod val="60000"/>
              <a:lumOff val="40000"/>
              <a:alpha val="26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dirty="0">
              <a:ea typeface="宋体" panose="02010600030101010101" pitchFamily="2" charset="-122"/>
            </a:endParaRPr>
          </a:p>
          <a:p>
            <a:pPr algn="ctr"/>
            <a:endParaRPr lang="zh-CN" altLang="en-US" sz="2400" dirty="0">
              <a:solidFill>
                <a:schemeClr val="accent6"/>
              </a:solidFill>
              <a:effectLst>
                <a:outerShdw blurRad="38100" dist="38100" dir="2700000" algn="tl">
                  <a:srgbClr val="000000">
                    <a:alpha val="43137"/>
                  </a:srgbClr>
                </a:outerShdw>
              </a:effectLst>
              <a:ea typeface="宋体" panose="02010600030101010101" pitchFamily="2" charset="-122"/>
            </a:endParaRPr>
          </a:p>
        </p:txBody>
      </p:sp>
      <p:sp>
        <p:nvSpPr>
          <p:cNvPr id="10" name="矩形 9"/>
          <p:cNvSpPr/>
          <p:nvPr/>
        </p:nvSpPr>
        <p:spPr>
          <a:xfrm>
            <a:off x="1198245" y="308292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5.</a:t>
            </a:r>
            <a:r>
              <a:rPr lang="zh-CN" altLang="en-US" sz="2300" b="1" dirty="0">
                <a:solidFill>
                  <a:srgbClr val="032AF3"/>
                </a:solidFill>
                <a:latin typeface="宋体" panose="02010600030101010101" pitchFamily="2" charset="-122"/>
                <a:ea typeface="宋体" panose="02010600030101010101" pitchFamily="2" charset="-122"/>
                <a:sym typeface="+mn-ea"/>
              </a:rPr>
              <a:t>代表人物及其作品：</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pic>
        <p:nvPicPr>
          <p:cNvPr id="25" name="图片 24"/>
          <p:cNvPicPr>
            <a:picLocks noChangeAspect="1"/>
          </p:cNvPicPr>
          <p:nvPr/>
        </p:nvPicPr>
        <p:blipFill>
          <a:blip r:embed="rId1"/>
          <a:srcRect b="8601"/>
          <a:stretch>
            <a:fillRect/>
          </a:stretch>
        </p:blipFill>
        <p:spPr>
          <a:xfrm>
            <a:off x="1315085" y="3750945"/>
            <a:ext cx="1217613" cy="2092325"/>
          </a:xfrm>
          <a:prstGeom prst="rect">
            <a:avLst/>
          </a:prstGeom>
          <a:noFill/>
          <a:ln w="9525">
            <a:noFill/>
          </a:ln>
        </p:spPr>
      </p:pic>
      <p:sp>
        <p:nvSpPr>
          <p:cNvPr id="12" name="矩形 11"/>
          <p:cNvSpPr/>
          <p:nvPr/>
        </p:nvSpPr>
        <p:spPr>
          <a:xfrm>
            <a:off x="2533015" y="375094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1.</a:t>
            </a:r>
            <a:r>
              <a:rPr lang="zh-CN" altLang="en-US" sz="2300" b="1" dirty="0">
                <a:solidFill>
                  <a:srgbClr val="032AF3"/>
                </a:solidFill>
                <a:latin typeface="宋体" panose="02010600030101010101" pitchFamily="2" charset="-122"/>
                <a:ea typeface="宋体" panose="02010600030101010101" pitchFamily="2" charset="-122"/>
                <a:sym typeface="+mn-ea"/>
              </a:rPr>
              <a:t>文艺复兴的先驱</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但丁 代表作</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《神曲》 向近代社会过渡的作品</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3" name="矩形 12"/>
          <p:cNvSpPr/>
          <p:nvPr/>
        </p:nvSpPr>
        <p:spPr>
          <a:xfrm>
            <a:off x="2660015" y="419608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文艺复兴的艺术家</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达</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芬奇 代表作</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《蒙娜丽莎》《最后的晚餐》</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4" name="矩形 13"/>
          <p:cNvSpPr/>
          <p:nvPr/>
        </p:nvSpPr>
        <p:spPr>
          <a:xfrm>
            <a:off x="2660015" y="475107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文艺复兴得文学巨匠</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莎士比亚 代表作</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《罗密欧与朱丽叶》</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5" name="矩形 14"/>
          <p:cNvSpPr/>
          <p:nvPr/>
        </p:nvSpPr>
        <p:spPr>
          <a:xfrm>
            <a:off x="2660015" y="529463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4.</a:t>
            </a:r>
            <a:r>
              <a:rPr lang="zh-CN" altLang="en-US" sz="2300" b="1" dirty="0">
                <a:solidFill>
                  <a:srgbClr val="032AF3"/>
                </a:solidFill>
                <a:latin typeface="宋体" panose="02010600030101010101" pitchFamily="2" charset="-122"/>
                <a:ea typeface="宋体" panose="02010600030101010101" pitchFamily="2" charset="-122"/>
                <a:sym typeface="+mn-ea"/>
              </a:rPr>
              <a:t>文艺复兴</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文学三杰</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但丁 彼特拉克 薄伽丘</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6" name="矩形 15"/>
          <p:cNvSpPr/>
          <p:nvPr/>
        </p:nvSpPr>
        <p:spPr>
          <a:xfrm>
            <a:off x="2660015" y="584327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5.</a:t>
            </a:r>
            <a:r>
              <a:rPr lang="zh-CN" altLang="en-US" sz="2300" b="1" dirty="0">
                <a:solidFill>
                  <a:srgbClr val="032AF3"/>
                </a:solidFill>
                <a:latin typeface="宋体" panose="02010600030101010101" pitchFamily="2" charset="-122"/>
                <a:ea typeface="宋体" panose="02010600030101010101" pitchFamily="2" charset="-122"/>
                <a:sym typeface="+mn-ea"/>
              </a:rPr>
              <a:t>文艺复兴</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美术三杰</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达</a:t>
            </a:r>
            <a:r>
              <a:rPr lang="en-US" altLang="zh-CN"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芬奇 拉斐尔 米开朗琪罗</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pic>
        <p:nvPicPr>
          <p:cNvPr id="26" name="图片 25"/>
          <p:cNvPicPr>
            <a:picLocks noChangeAspect="1"/>
          </p:cNvPicPr>
          <p:nvPr/>
        </p:nvPicPr>
        <p:blipFill>
          <a:blip r:embed="rId2"/>
          <a:stretch>
            <a:fillRect/>
          </a:stretch>
        </p:blipFill>
        <p:spPr>
          <a:xfrm>
            <a:off x="10433050" y="98425"/>
            <a:ext cx="1114425" cy="1315085"/>
          </a:xfrm>
          <a:prstGeom prst="rect">
            <a:avLst/>
          </a:prstGeom>
          <a:noFill/>
          <a:ln w="9525">
            <a:noFill/>
          </a:ln>
        </p:spPr>
      </p:pic>
      <p:pic>
        <p:nvPicPr>
          <p:cNvPr id="24" name="图片 23"/>
          <p:cNvPicPr>
            <a:picLocks noChangeAspect="1"/>
          </p:cNvPicPr>
          <p:nvPr/>
        </p:nvPicPr>
        <p:blipFill>
          <a:blip r:embed="rId3"/>
          <a:srcRect l="3317" r="3735" b="3123"/>
          <a:stretch>
            <a:fillRect/>
          </a:stretch>
        </p:blipFill>
        <p:spPr>
          <a:xfrm>
            <a:off x="8934450" y="-635"/>
            <a:ext cx="1177925" cy="1413510"/>
          </a:xfrm>
          <a:prstGeom prst="rect">
            <a:avLst/>
          </a:prstGeom>
          <a:noFill/>
          <a:ln w="9525">
            <a:noFill/>
          </a:ln>
        </p:spPr>
      </p:pic>
      <p:pic>
        <p:nvPicPr>
          <p:cNvPr id="24581" name="图片 6" descr="01300000060155120071023988207"/>
          <p:cNvPicPr>
            <a:picLocks noChangeAspect="1"/>
          </p:cNvPicPr>
          <p:nvPr/>
        </p:nvPicPr>
        <p:blipFill>
          <a:blip r:embed="rId4" cstate="print"/>
          <a:stretch>
            <a:fillRect/>
          </a:stretch>
        </p:blipFill>
        <p:spPr>
          <a:xfrm>
            <a:off x="7414260" y="-35560"/>
            <a:ext cx="1210310" cy="14103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18" presetClass="entr" presetSubtype="12"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strips(down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par>
                                <p:cTn id="56" presetID="18" presetClass="entr" presetSubtype="1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strips(downLeft)">
                                      <p:cBhvr>
                                        <p:cTn id="58" dur="500"/>
                                        <p:tgtEl>
                                          <p:spTgt spid="26"/>
                                        </p:tgtEl>
                                      </p:cBhvr>
                                    </p:animEffect>
                                  </p:childTnLst>
                                </p:cTn>
                              </p:par>
                              <p:par>
                                <p:cTn id="59" presetID="18" presetClass="entr" presetSubtype="12"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strips(downLeft)">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p:bldP spid="9" grpId="0"/>
      <p:bldP spid="10" grpId="0"/>
      <p:bldP spid="12" grpId="0"/>
      <p:bldP spid="13" grpId="0"/>
      <p:bldP spid="14" grpId="0"/>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5880" y="2284369"/>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文艺复兴运动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760095" y="578485"/>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11" name="矩形 10"/>
          <p:cNvSpPr/>
          <p:nvPr/>
        </p:nvSpPr>
        <p:spPr>
          <a:xfrm>
            <a:off x="1198245" y="248285"/>
            <a:ext cx="11331575" cy="186118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6.</a:t>
            </a:r>
            <a:r>
              <a:rPr lang="zh-CN" altLang="en-US" sz="2300" b="1" dirty="0">
                <a:solidFill>
                  <a:srgbClr val="032AF3"/>
                </a:solidFill>
                <a:latin typeface="宋体" panose="02010600030101010101" pitchFamily="2" charset="-122"/>
                <a:ea typeface="宋体" panose="02010600030101010101" pitchFamily="2" charset="-122"/>
                <a:sym typeface="+mn-ea"/>
              </a:rPr>
              <a:t>历史意义：</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1.</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打破封建神学束缚，促进人们的思想大解放</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2.</a:t>
            </a:r>
            <a:r>
              <a:rPr lang="zh-CN"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促进近代科学的兴起，推动欧洲文化思想繁荣</a:t>
            </a:r>
            <a:endParaRPr lang="zh-CN"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解放人性，提倡人文主义，追求现实生活</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为资本主义社会的产生和发展奠定基础</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pic>
        <p:nvPicPr>
          <p:cNvPr id="2" name="图片 1"/>
          <p:cNvPicPr>
            <a:picLocks noChangeAspect="1"/>
          </p:cNvPicPr>
          <p:nvPr/>
        </p:nvPicPr>
        <p:blipFill>
          <a:blip r:embed="rId1" cstate="print"/>
          <a:srcRect b="5576"/>
          <a:stretch>
            <a:fillRect/>
          </a:stretch>
        </p:blipFill>
        <p:spPr bwMode="auto">
          <a:xfrm>
            <a:off x="1363345" y="2095500"/>
            <a:ext cx="2421255" cy="3053080"/>
          </a:xfrm>
          <a:prstGeom prst="rect">
            <a:avLst/>
          </a:prstGeom>
          <a:noFill/>
          <a:ln w="9525">
            <a:noFill/>
            <a:miter lim="800000"/>
            <a:headEnd/>
            <a:tailEnd/>
          </a:ln>
        </p:spPr>
      </p:pic>
      <p:pic>
        <p:nvPicPr>
          <p:cNvPr id="6" name="图片 16387" descr="006lastsup"/>
          <p:cNvPicPr>
            <a:picLocks noChangeAspect="1" noChangeArrowheads="1"/>
          </p:cNvPicPr>
          <p:nvPr/>
        </p:nvPicPr>
        <p:blipFill>
          <a:blip r:embed="rId2" cstate="print"/>
          <a:srcRect/>
          <a:stretch>
            <a:fillRect/>
          </a:stretch>
        </p:blipFill>
        <p:spPr bwMode="auto">
          <a:xfrm>
            <a:off x="4502785" y="1972945"/>
            <a:ext cx="4721860" cy="305244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1748" name="图片 22531" descr="03sisti"/>
          <p:cNvPicPr>
            <a:picLocks noChangeAspect="1"/>
          </p:cNvPicPr>
          <p:nvPr/>
        </p:nvPicPr>
        <p:blipFill>
          <a:blip r:embed="rId3" cstate="print"/>
          <a:stretch>
            <a:fillRect/>
          </a:stretch>
        </p:blipFill>
        <p:spPr>
          <a:xfrm>
            <a:off x="9730105" y="1968500"/>
            <a:ext cx="2199005" cy="3381375"/>
          </a:xfrm>
          <a:prstGeom prst="rect">
            <a:avLst/>
          </a:prstGeom>
          <a:noFill/>
          <a:ln w="9525">
            <a:noFill/>
          </a:ln>
        </p:spPr>
      </p:pic>
      <p:sp>
        <p:nvSpPr>
          <p:cNvPr id="3" name="矩形 2"/>
          <p:cNvSpPr/>
          <p:nvPr/>
        </p:nvSpPr>
        <p:spPr>
          <a:xfrm>
            <a:off x="1078230" y="53498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  </a:t>
            </a:r>
            <a:r>
              <a:rPr lang="zh-CN" altLang="en-US" sz="2300" b="1" dirty="0">
                <a:solidFill>
                  <a:srgbClr val="032AF3"/>
                </a:solidFill>
                <a:latin typeface="宋体" panose="02010600030101010101" pitchFamily="2" charset="-122"/>
                <a:ea typeface="宋体" panose="02010600030101010101" pitchFamily="2" charset="-122"/>
                <a:sym typeface="+mn-ea"/>
              </a:rPr>
              <a:t>蒙娜丽莎                    最后的晚餐                     西斯廷圣母            </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7" name="矩形 6"/>
          <p:cNvSpPr/>
          <p:nvPr/>
        </p:nvSpPr>
        <p:spPr>
          <a:xfrm>
            <a:off x="1363345" y="612521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7.</a:t>
            </a:r>
            <a:r>
              <a:rPr lang="zh-CN" altLang="en-US" sz="2300" b="1" dirty="0">
                <a:solidFill>
                  <a:srgbClr val="032AF3"/>
                </a:solidFill>
                <a:latin typeface="宋体" panose="02010600030101010101" pitchFamily="2" charset="-122"/>
                <a:ea typeface="宋体" panose="02010600030101010101" pitchFamily="2" charset="-122"/>
                <a:sym typeface="+mn-ea"/>
              </a:rPr>
              <a:t>为新航路的开辟奠定了思想基础</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524000" y="0"/>
            <a:ext cx="9144000" cy="6858000"/>
          </a:xfrm>
          <a:prstGeom prst="rect">
            <a:avLst/>
          </a:prstGeom>
        </p:spPr>
      </p:pic>
      <p:sp>
        <p:nvSpPr>
          <p:cNvPr id="2" name="矩形 1"/>
          <p:cNvSpPr/>
          <p:nvPr/>
        </p:nvSpPr>
        <p:spPr>
          <a:xfrm>
            <a:off x="1524000" y="0"/>
            <a:ext cx="9144000" cy="6858000"/>
          </a:xfrm>
          <a:prstGeom prst="rect">
            <a:avLst/>
          </a:prstGeom>
          <a:solidFill>
            <a:srgbClr val="182E6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cs typeface="华文新魏" panose="02010800040101010101" charset="-122"/>
            </a:endParaRPr>
          </a:p>
        </p:txBody>
      </p:sp>
      <p:sp>
        <p:nvSpPr>
          <p:cNvPr id="19533" name="内容占位符 1"/>
          <p:cNvSpPr>
            <a:spLocks noGrp="1"/>
          </p:cNvSpPr>
          <p:nvPr/>
        </p:nvSpPr>
        <p:spPr>
          <a:xfrm>
            <a:off x="1662748" y="735727"/>
            <a:ext cx="5083969" cy="3780234"/>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a:lstStyle>
          <a:p>
            <a:pPr marL="0" indent="0">
              <a:buNone/>
            </a:pPr>
            <a:r>
              <a:rPr lang="zh-CN" altLang="en-US" sz="2700" b="1" dirty="0">
                <a:solidFill>
                  <a:srgbClr val="FFC000"/>
                </a:solidFill>
                <a:latin typeface="方正舒体" panose="02010601030101010101" pitchFamily="2" charset="-122"/>
                <a:ea typeface="方正舒体" panose="02010601030101010101" pitchFamily="2" charset="-122"/>
              </a:rPr>
              <a:t>文艺复兴的评价</a:t>
            </a:r>
            <a:endParaRPr lang="zh-CN" altLang="en-US" sz="2700" b="1"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600" dirty="0">
              <a:solidFill>
                <a:srgbClr val="FFC000"/>
              </a:solidFill>
              <a:latin typeface="方正舒体" panose="02010601030101010101" pitchFamily="2" charset="-122"/>
              <a:ea typeface="方正舒体" panose="02010601030101010101" pitchFamily="2" charset="-122"/>
            </a:endParaRPr>
          </a:p>
          <a:p>
            <a:pPr marL="0" indent="0">
              <a:buNone/>
            </a:pPr>
            <a:r>
              <a:rPr lang="zh-CN" altLang="en-US" sz="2100" b="1" dirty="0">
                <a:solidFill>
                  <a:srgbClr val="FFC000"/>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rPr>
              <a:t>（一）积极影响</a:t>
            </a:r>
            <a:endParaRPr lang="zh-CN" altLang="en-US" sz="1800" b="1"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200" dirty="0">
              <a:solidFill>
                <a:srgbClr val="FFC000"/>
              </a:solidFill>
              <a:latin typeface="方正舒体" panose="02010601030101010101" pitchFamily="2" charset="-122"/>
              <a:ea typeface="方正舒体" panose="02010601030101010101" pitchFamily="2" charset="-122"/>
            </a:endParaRPr>
          </a:p>
          <a:p>
            <a:pPr marL="0" indent="0">
              <a:buNone/>
            </a:pPr>
            <a:r>
              <a:rPr lang="zh-CN" altLang="en-US" sz="2100" b="1" dirty="0">
                <a:solidFill>
                  <a:srgbClr val="FFC000"/>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rPr>
              <a:t>（二）消极影响</a:t>
            </a: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p:txBody>
      </p:sp>
      <p:sp>
        <p:nvSpPr>
          <p:cNvPr id="19535" name="Text Box 11"/>
          <p:cNvSpPr txBox="1"/>
          <p:nvPr/>
        </p:nvSpPr>
        <p:spPr>
          <a:xfrm>
            <a:off x="3631565" y="1418273"/>
            <a:ext cx="6819900" cy="414020"/>
          </a:xfrm>
          <a:prstGeom prst="rect">
            <a:avLst/>
          </a:prstGeom>
          <a:noFill/>
          <a:ln w="9525">
            <a:noFill/>
          </a:ln>
        </p:spPr>
        <p:txBody>
          <a:bodyPr wrap="square" anchor="t">
            <a:spAutoFit/>
          </a:bodyPr>
          <a:p>
            <a:r>
              <a:rPr lang="zh-CN" altLang="en-US" sz="2100" b="1" dirty="0">
                <a:solidFill>
                  <a:srgbClr val="FFC000"/>
                </a:solidFill>
                <a:latin typeface="宋体" panose="02010600030101010101" pitchFamily="2" charset="-122"/>
                <a:ea typeface="宋体" panose="02010600030101010101" pitchFamily="2" charset="-122"/>
                <a:sym typeface="Wingdings" panose="05000000000000000000" pitchFamily="2" charset="2"/>
              </a:rPr>
              <a:t>政治：冲破了基督教神学的桎梏，</a:t>
            </a:r>
            <a:r>
              <a:rPr lang="zh-CN" altLang="en-US" sz="2100" b="1" dirty="0">
                <a:solidFill>
                  <a:srgbClr val="FFC000"/>
                </a:solidFill>
                <a:latin typeface="微软雅黑" panose="020B0503020204020204" pitchFamily="34" charset="-122"/>
                <a:ea typeface="微软雅黑" panose="020B0503020204020204" pitchFamily="34" charset="-122"/>
                <a:sym typeface="Wingdings" panose="05000000000000000000" pitchFamily="2" charset="2"/>
              </a:rPr>
              <a:t>冲击了教会的统治</a:t>
            </a:r>
            <a:r>
              <a:rPr lang="zh-CN" altLang="en-US" sz="2100" b="1" dirty="0">
                <a:solidFill>
                  <a:srgbClr val="FFC000"/>
                </a:solidFill>
                <a:latin typeface="宋体" panose="02010600030101010101" pitchFamily="2" charset="-122"/>
                <a:ea typeface="宋体" panose="02010600030101010101" pitchFamily="2" charset="-122"/>
                <a:sym typeface="Wingdings" panose="05000000000000000000" pitchFamily="2" charset="2"/>
              </a:rPr>
              <a:t>。</a:t>
            </a:r>
            <a:endParaRPr lang="zh-CN" altLang="en-US" sz="2100" b="1" dirty="0">
              <a:solidFill>
                <a:srgbClr val="FFC000"/>
              </a:solidFill>
              <a:latin typeface="宋体" panose="02010600030101010101" pitchFamily="2" charset="-122"/>
              <a:ea typeface="宋体" panose="02010600030101010101" pitchFamily="2" charset="-122"/>
              <a:sym typeface="Wingdings" panose="05000000000000000000" pitchFamily="2" charset="2"/>
            </a:endParaRPr>
          </a:p>
        </p:txBody>
      </p:sp>
      <p:sp>
        <p:nvSpPr>
          <p:cNvPr id="19536" name="Text Box 13"/>
          <p:cNvSpPr txBox="1"/>
          <p:nvPr/>
        </p:nvSpPr>
        <p:spPr>
          <a:xfrm>
            <a:off x="3631565" y="1832293"/>
            <a:ext cx="6057900" cy="414020"/>
          </a:xfrm>
          <a:prstGeom prst="rect">
            <a:avLst/>
          </a:prstGeom>
          <a:noFill/>
          <a:ln w="9525">
            <a:noFill/>
          </a:ln>
        </p:spPr>
        <p:txBody>
          <a:bodyPr anchor="t">
            <a:spAutoFit/>
          </a:bodyPr>
          <a:p>
            <a:pPr>
              <a:spcBef>
                <a:spcPct val="20000"/>
              </a:spcBef>
            </a:pPr>
            <a:r>
              <a:rPr lang="zh-CN" altLang="en-US" sz="2100" b="1" dirty="0">
                <a:solidFill>
                  <a:srgbClr val="FFC000"/>
                </a:solidFill>
                <a:latin typeface="宋体" panose="02010600030101010101" pitchFamily="2" charset="-122"/>
                <a:ea typeface="宋体" panose="02010600030101010101" pitchFamily="2" charset="-122"/>
              </a:rPr>
              <a:t>经济：促进了</a:t>
            </a:r>
            <a:r>
              <a:rPr lang="zh-CN" altLang="en-US" sz="21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资本主义</a:t>
            </a:r>
            <a:r>
              <a:rPr lang="zh-CN" altLang="en-US" sz="2100" b="1" dirty="0">
                <a:solidFill>
                  <a:srgbClr val="FFC000"/>
                </a:solidFill>
                <a:latin typeface="宋体" panose="02010600030101010101" pitchFamily="2" charset="-122"/>
                <a:ea typeface="宋体" panose="02010600030101010101" pitchFamily="2" charset="-122"/>
              </a:rPr>
              <a:t>的发展。</a:t>
            </a:r>
            <a:endParaRPr lang="zh-CN" altLang="en-US" sz="2100" b="1" dirty="0">
              <a:solidFill>
                <a:srgbClr val="FFC000"/>
              </a:solidFill>
              <a:latin typeface="宋体" panose="02010600030101010101" pitchFamily="2" charset="-122"/>
              <a:ea typeface="宋体" panose="02010600030101010101" pitchFamily="2" charset="-122"/>
            </a:endParaRPr>
          </a:p>
        </p:txBody>
      </p:sp>
      <p:sp>
        <p:nvSpPr>
          <p:cNvPr id="19537" name="Text Box 13"/>
          <p:cNvSpPr txBox="1"/>
          <p:nvPr/>
        </p:nvSpPr>
        <p:spPr>
          <a:xfrm>
            <a:off x="3631724" y="2187734"/>
            <a:ext cx="8356283" cy="877570"/>
          </a:xfrm>
          <a:prstGeom prst="rect">
            <a:avLst/>
          </a:prstGeom>
          <a:noFill/>
          <a:ln w="9525">
            <a:noFill/>
          </a:ln>
        </p:spPr>
        <p:txBody>
          <a:bodyPr wrap="square" anchor="t">
            <a:spAutoFit/>
          </a:bodyPr>
          <a:p>
            <a:pPr>
              <a:lnSpc>
                <a:spcPts val="3065"/>
              </a:lnSpc>
            </a:pPr>
            <a:r>
              <a:rPr lang="zh-CN" altLang="en-US" sz="2100" b="1" dirty="0">
                <a:solidFill>
                  <a:srgbClr val="FFC000"/>
                </a:solidFill>
                <a:latin typeface="宋体" panose="02010600030101010101" pitchFamily="2" charset="-122"/>
                <a:ea typeface="宋体" panose="02010600030101010101" pitchFamily="2" charset="-122"/>
              </a:rPr>
              <a:t>思想：</a:t>
            </a:r>
            <a:r>
              <a:rPr lang="zh-CN" altLang="en-US" sz="2100" b="1" dirty="0">
                <a:solidFill>
                  <a:srgbClr val="FFC000"/>
                </a:solidFill>
                <a:latin typeface="微软雅黑" panose="020B0503020204020204" pitchFamily="34" charset="-122"/>
                <a:ea typeface="微软雅黑" panose="020B0503020204020204" pitchFamily="34" charset="-122"/>
              </a:rPr>
              <a:t>解放人们的思想</a:t>
            </a:r>
            <a:r>
              <a:rPr lang="zh-CN" altLang="en-US" sz="2100" b="1" dirty="0">
                <a:solidFill>
                  <a:srgbClr val="FFC000"/>
                </a:solidFill>
                <a:latin typeface="宋体" panose="02010600030101010101" pitchFamily="2" charset="-122"/>
                <a:ea typeface="宋体" panose="02010600030101010101" pitchFamily="2" charset="-122"/>
              </a:rPr>
              <a:t>促进了</a:t>
            </a:r>
            <a:r>
              <a:rPr lang="zh-CN" altLang="en-US" sz="21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个性解放</a:t>
            </a:r>
            <a:r>
              <a:rPr lang="zh-CN" altLang="en-US" sz="2100" b="1" dirty="0">
                <a:solidFill>
                  <a:srgbClr val="FFC000"/>
                </a:solidFill>
                <a:latin typeface="宋体" panose="02010600030101010101" pitchFamily="2" charset="-122"/>
                <a:ea typeface="宋体" panose="02010600030101010101" pitchFamily="2" charset="-122"/>
              </a:rPr>
              <a:t>，推动了宗教改革</a:t>
            </a:r>
            <a:endParaRPr lang="zh-CN" altLang="en-US" sz="2100" b="1" dirty="0">
              <a:solidFill>
                <a:srgbClr val="FFC000"/>
              </a:solidFill>
              <a:latin typeface="宋体" panose="02010600030101010101" pitchFamily="2" charset="-122"/>
              <a:ea typeface="宋体" panose="02010600030101010101" pitchFamily="2" charset="-122"/>
            </a:endParaRPr>
          </a:p>
          <a:p>
            <a:pPr>
              <a:lnSpc>
                <a:spcPts val="3065"/>
              </a:lnSpc>
            </a:pPr>
            <a:r>
              <a:rPr lang="zh-CN" altLang="en-US" sz="2100" b="1" dirty="0">
                <a:solidFill>
                  <a:srgbClr val="FFC000"/>
                </a:solidFill>
                <a:latin typeface="宋体" panose="02010600030101010101" pitchFamily="2" charset="-122"/>
                <a:ea typeface="宋体" panose="02010600030101010101" pitchFamily="2" charset="-122"/>
              </a:rPr>
              <a:t>和启蒙运动。</a:t>
            </a:r>
            <a:endParaRPr lang="zh-CN" altLang="en-US" sz="2100" b="1" dirty="0">
              <a:solidFill>
                <a:srgbClr val="FFC000"/>
              </a:solidFill>
              <a:latin typeface="宋体" panose="02010600030101010101" pitchFamily="2" charset="-122"/>
              <a:ea typeface="宋体" panose="02010600030101010101" pitchFamily="2" charset="-122"/>
            </a:endParaRPr>
          </a:p>
        </p:txBody>
      </p:sp>
      <p:sp>
        <p:nvSpPr>
          <p:cNvPr id="19538" name="Text Box 13"/>
          <p:cNvSpPr txBox="1"/>
          <p:nvPr/>
        </p:nvSpPr>
        <p:spPr>
          <a:xfrm>
            <a:off x="3575685" y="3068955"/>
            <a:ext cx="10542270" cy="877570"/>
          </a:xfrm>
          <a:prstGeom prst="rect">
            <a:avLst/>
          </a:prstGeom>
          <a:noFill/>
          <a:ln w="9525">
            <a:noFill/>
          </a:ln>
        </p:spPr>
        <p:txBody>
          <a:bodyPr wrap="square" anchor="t">
            <a:spAutoFit/>
          </a:bodyPr>
          <a:p>
            <a:pPr>
              <a:lnSpc>
                <a:spcPts val="3065"/>
              </a:lnSpc>
            </a:pPr>
            <a:r>
              <a:rPr lang="zh-CN" altLang="en-US" sz="2800" b="1" dirty="0">
                <a:solidFill>
                  <a:srgbClr val="FFC000"/>
                </a:solidFill>
                <a:latin typeface="宋体" panose="02010600030101010101" pitchFamily="2" charset="-122"/>
                <a:ea typeface="宋体" panose="02010600030101010101" pitchFamily="2" charset="-122"/>
              </a:rPr>
              <a:t>文化：提倡</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科学和理性</a:t>
            </a:r>
            <a:r>
              <a:rPr lang="zh-CN" altLang="en-US" sz="2800" b="1" dirty="0">
                <a:solidFill>
                  <a:srgbClr val="FFC000"/>
                </a:solidFill>
                <a:latin typeface="宋体" panose="02010600030101010101" pitchFamily="2" charset="-122"/>
                <a:ea typeface="宋体" panose="02010600030101010101" pitchFamily="2" charset="-122"/>
              </a:rPr>
              <a:t>，促进了</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近代科学、</a:t>
            </a:r>
            <a:endPar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nSpc>
                <a:spcPts val="3065"/>
              </a:lnSpc>
            </a:pP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文学、艺术</a:t>
            </a:r>
            <a:r>
              <a:rPr lang="zh-CN" altLang="en-US" sz="2800" b="1" dirty="0">
                <a:solidFill>
                  <a:srgbClr val="FFC000"/>
                </a:solidFill>
                <a:latin typeface="宋体" panose="02010600030101010101" pitchFamily="2" charset="-122"/>
                <a:ea typeface="宋体" panose="02010600030101010101" pitchFamily="2" charset="-122"/>
              </a:rPr>
              <a:t>的发展。</a:t>
            </a:r>
            <a:endParaRPr lang="zh-CN" altLang="en-US" sz="2800" b="1" dirty="0">
              <a:solidFill>
                <a:srgbClr val="FFC000"/>
              </a:solidFill>
              <a:latin typeface="宋体" panose="02010600030101010101" pitchFamily="2" charset="-122"/>
              <a:ea typeface="宋体" panose="02010600030101010101" pitchFamily="2" charset="-122"/>
            </a:endParaRPr>
          </a:p>
        </p:txBody>
      </p:sp>
      <p:sp>
        <p:nvSpPr>
          <p:cNvPr id="19539" name="Text Box 7"/>
          <p:cNvSpPr txBox="1"/>
          <p:nvPr/>
        </p:nvSpPr>
        <p:spPr>
          <a:xfrm>
            <a:off x="1663065" y="4516120"/>
            <a:ext cx="9004935" cy="749300"/>
          </a:xfrm>
          <a:prstGeom prst="rect">
            <a:avLst/>
          </a:prstGeom>
          <a:noFill/>
          <a:ln w="9525">
            <a:noFill/>
          </a:ln>
        </p:spPr>
        <p:txBody>
          <a:bodyPr wrap="square" anchor="t">
            <a:spAutoFit/>
          </a:bodyPr>
          <a:p>
            <a:pPr>
              <a:lnSpc>
                <a:spcPts val="2565"/>
              </a:lnSpc>
            </a:pPr>
            <a:r>
              <a:rPr lang="en-US" altLang="zh-CN"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Wingdings" panose="05000000000000000000" pitchFamily="2" charset="2"/>
              </a:rPr>
              <a:t>1.</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对人文主义的过分推崇，造成个人私欲的膨胀、泛滥和社会混乱。</a:t>
            </a:r>
            <a:endPar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9540" name="Text Box 16"/>
          <p:cNvSpPr txBox="1"/>
          <p:nvPr/>
        </p:nvSpPr>
        <p:spPr>
          <a:xfrm>
            <a:off x="1663065" y="5514975"/>
            <a:ext cx="10617200" cy="420370"/>
          </a:xfrm>
          <a:prstGeom prst="rect">
            <a:avLst/>
          </a:prstGeom>
          <a:noFill/>
          <a:ln w="9525">
            <a:noFill/>
          </a:ln>
        </p:spPr>
        <p:txBody>
          <a:bodyPr wrap="square" anchor="t">
            <a:spAutoFit/>
          </a:bodyPr>
          <a:p>
            <a:pPr>
              <a:lnSpc>
                <a:spcPts val="2565"/>
              </a:lnSpc>
            </a:pPr>
            <a:r>
              <a:rPr lang="en-US" altLang="zh-CN"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Wingdings" panose="05000000000000000000" pitchFamily="2" charset="2"/>
              </a:rPr>
              <a:t>2.</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影响</a:t>
            </a:r>
            <a:r>
              <a:rPr lang="zh-CN" altLang="en-US" sz="28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rPr>
              <a:t>仅限于上流社会与知识阶层</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，缺少群众基础。</a:t>
            </a:r>
            <a:endPar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文本框 3"/>
          <p:cNvSpPr txBox="1"/>
          <p:nvPr/>
        </p:nvSpPr>
        <p:spPr>
          <a:xfrm>
            <a:off x="3079433" y="0"/>
            <a:ext cx="6032500" cy="706755"/>
          </a:xfrm>
          <a:prstGeom prst="rect">
            <a:avLst/>
          </a:prstGeom>
          <a:noFill/>
        </p:spPr>
        <p:txBody>
          <a:bodyPr wrap="none" rtlCol="0" anchor="t">
            <a:spAutoFit/>
          </a:bodyPr>
          <a:p>
            <a:pPr algn="ctr"/>
            <a:r>
              <a:rPr lang="en-US" altLang="zh-CN" sz="4000" b="1" dirty="0">
                <a:solidFill>
                  <a:srgbClr val="FFC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华文新魏" panose="02010800040101010101" charset="-122"/>
                <a:sym typeface="+mn-ea"/>
              </a:rPr>
              <a:t> </a:t>
            </a:r>
            <a:r>
              <a:rPr lang="zh-CN" altLang="en-US" sz="4000" b="1" dirty="0">
                <a:solidFill>
                  <a:srgbClr val="FFC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华文新魏" panose="02010800040101010101" charset="-122"/>
                <a:sym typeface="+mn-ea"/>
              </a:rPr>
              <a:t>回望时代，人性之花盛开</a:t>
            </a:r>
            <a:endParaRPr lang="zh-CN" altLang="en-US" sz="4000">
              <a:latin typeface="汉仪尚巍手书简" panose="00020600040101010101" charset="-122"/>
              <a:ea typeface="汉仪尚巍手书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19533">
                                            <p:txEl>
                                              <p:charRg st="0" end="10"/>
                                            </p:txEl>
                                          </p:spTgt>
                                        </p:tgtEl>
                                        <p:attrNameLst>
                                          <p:attrName>style.visibility</p:attrName>
                                        </p:attrNameLst>
                                      </p:cBhvr>
                                      <p:to>
                                        <p:strVal val="visible"/>
                                      </p:to>
                                    </p:set>
                                    <p:animEffect transition="in" filter="fade">
                                      <p:cBhvr>
                                        <p:cTn id="9" dur="1000"/>
                                        <p:tgtEl>
                                          <p:spTgt spid="19533">
                                            <p:txEl>
                                              <p:charRg st="0" end="1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9535"/>
                                        </p:tgtEl>
                                        <p:attrNameLst>
                                          <p:attrName>style.visibility</p:attrName>
                                        </p:attrNameLst>
                                      </p:cBhvr>
                                      <p:to>
                                        <p:strVal val="visible"/>
                                      </p:to>
                                    </p:set>
                                    <p:animEffect transition="in" filter="box(in)">
                                      <p:cBhvr>
                                        <p:cTn id="14" dur="500"/>
                                        <p:tgtEl>
                                          <p:spTgt spid="19535"/>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9536"/>
                                        </p:tgtEl>
                                        <p:attrNameLst>
                                          <p:attrName>style.visibility</p:attrName>
                                        </p:attrNameLst>
                                      </p:cBhvr>
                                      <p:to>
                                        <p:strVal val="visible"/>
                                      </p:to>
                                    </p:set>
                                    <p:animEffect transition="in" filter="box(in)">
                                      <p:cBhvr>
                                        <p:cTn id="19" dur="500"/>
                                        <p:tgtEl>
                                          <p:spTgt spid="1953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9537"/>
                                        </p:tgtEl>
                                        <p:attrNameLst>
                                          <p:attrName>style.visibility</p:attrName>
                                        </p:attrNameLst>
                                      </p:cBhvr>
                                      <p:to>
                                        <p:strVal val="visible"/>
                                      </p:to>
                                    </p:set>
                                    <p:animEffect transition="in" filter="box(in)">
                                      <p:cBhvr>
                                        <p:cTn id="24" dur="500"/>
                                        <p:tgtEl>
                                          <p:spTgt spid="1953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9538"/>
                                        </p:tgtEl>
                                        <p:attrNameLst>
                                          <p:attrName>style.visibility</p:attrName>
                                        </p:attrNameLst>
                                      </p:cBhvr>
                                      <p:to>
                                        <p:strVal val="visible"/>
                                      </p:to>
                                    </p:set>
                                    <p:animEffect transition="in" filter="box(in)">
                                      <p:cBhvr>
                                        <p:cTn id="29" dur="500"/>
                                        <p:tgtEl>
                                          <p:spTgt spid="1953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9539"/>
                                        </p:tgtEl>
                                        <p:attrNameLst>
                                          <p:attrName>style.visibility</p:attrName>
                                        </p:attrNameLst>
                                      </p:cBhvr>
                                      <p:to>
                                        <p:strVal val="visible"/>
                                      </p:to>
                                    </p:set>
                                    <p:animEffect transition="in" filter="box(in)">
                                      <p:cBhvr>
                                        <p:cTn id="34" dur="500"/>
                                        <p:tgtEl>
                                          <p:spTgt spid="19539"/>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9540"/>
                                        </p:tgtEl>
                                        <p:attrNameLst>
                                          <p:attrName>style.visibility</p:attrName>
                                        </p:attrNameLst>
                                      </p:cBhvr>
                                      <p:to>
                                        <p:strVal val="visible"/>
                                      </p:to>
                                    </p:set>
                                    <p:animEffect transition="in" filter="box(in)">
                                      <p:cBhvr>
                                        <p:cTn id="39" dur="500"/>
                                        <p:tgtEl>
                                          <p:spTgt spid="19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9533" grpId="0" uiExpand="1" build="p"/>
      <p:bldP spid="19535" grpId="0"/>
      <p:bldP spid="19536" grpId="0"/>
      <p:bldP spid="19537" grpId="0"/>
      <p:bldP spid="19538" grpId="0"/>
      <p:bldP spid="19539" grpId="0"/>
      <p:bldP spid="1954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26040" y="2330724"/>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宗教改革运动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00" name="文本框 99"/>
          <p:cNvSpPr txBox="1"/>
          <p:nvPr/>
        </p:nvSpPr>
        <p:spPr>
          <a:xfrm>
            <a:off x="1503680" y="748030"/>
            <a:ext cx="10459085" cy="4831080"/>
          </a:xfrm>
          <a:prstGeom prst="rect">
            <a:avLst/>
          </a:prstGeom>
          <a:noFill/>
          <a:ln w="9525">
            <a:noFill/>
          </a:ln>
        </p:spPr>
        <p:txBody>
          <a:bodyPr wrap="square">
            <a:spAutoFit/>
          </a:bodyPr>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宗教改革（</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16-17C</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德意志</a:t>
            </a:r>
            <a:r>
              <a:rPr lang="zh-CN" sz="2800" b="1">
                <a:latin typeface="微软雅黑" panose="020B0503020204020204" pitchFamily="34" charset="-122"/>
                <a:ea typeface="微软雅黑" panose="020B0503020204020204" pitchFamily="34" charset="-122"/>
                <a:cs typeface="微软雅黑" panose="020B0503020204020204" pitchFamily="34" charset="-122"/>
              </a:rPr>
              <a:t>，反教会统治）</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1、背景：</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①根：资本主义发展</a:t>
            </a:r>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②直</a:t>
            </a:r>
            <a:r>
              <a:rPr lang="zh-CN" sz="2800" b="1">
                <a:latin typeface="微软雅黑" panose="020B0503020204020204" pitchFamily="34" charset="-122"/>
                <a:ea typeface="微软雅黑" panose="020B0503020204020204" pitchFamily="34" charset="-122"/>
                <a:cs typeface="微软雅黑" panose="020B0503020204020204" pitchFamily="34" charset="-122"/>
              </a:rPr>
              <a:t>：教皇出售赎罪券</a:t>
            </a:r>
            <a:endParaRPr lang="en-US"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latin typeface="微软雅黑" panose="020B0503020204020204" pitchFamily="34" charset="-122"/>
                <a:ea typeface="微软雅黑" panose="020B0503020204020204" pitchFamily="34" charset="-122"/>
                <a:cs typeface="微软雅黑" panose="020B0503020204020204" pitchFamily="34" charset="-122"/>
              </a:rPr>
              <a:t>2</a:t>
            </a:r>
            <a:r>
              <a:rPr lang="zh-CN" sz="2800" b="1">
                <a:latin typeface="微软雅黑" panose="020B0503020204020204" pitchFamily="34" charset="-122"/>
                <a:ea typeface="微软雅黑" panose="020B0503020204020204" pitchFamily="34" charset="-122"/>
                <a:cs typeface="微软雅黑" panose="020B0503020204020204" pitchFamily="34" charset="-122"/>
              </a:rPr>
              <a:t>、序幕：1517年，</a:t>
            </a:r>
            <a:r>
              <a:rPr lang="zh-CN" sz="2800" b="1" u="sng">
                <a:latin typeface="微软雅黑" panose="020B0503020204020204" pitchFamily="34" charset="-122"/>
                <a:ea typeface="微软雅黑" panose="020B0503020204020204" pitchFamily="34" charset="-122"/>
                <a:cs typeface="微软雅黑" panose="020B0503020204020204" pitchFamily="34" charset="-122"/>
              </a:rPr>
              <a:t>马丁·路德</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u="sng">
                <a:latin typeface="微软雅黑" panose="020B0503020204020204" pitchFamily="34" charset="-122"/>
                <a:ea typeface="微软雅黑" panose="020B0503020204020204" pitchFamily="34" charset="-122"/>
                <a:cs typeface="微软雅黑" panose="020B0503020204020204" pitchFamily="34" charset="-122"/>
              </a:rPr>
              <a:t>九十五条论纲</a:t>
            </a:r>
            <a:r>
              <a:rPr lang="zh-CN" sz="2800" b="1">
                <a:latin typeface="微软雅黑" panose="020B0503020204020204" pitchFamily="34" charset="-122"/>
                <a:ea typeface="微软雅黑" panose="020B0503020204020204" pitchFamily="34" charset="-122"/>
                <a:cs typeface="微软雅黑" panose="020B0503020204020204" pitchFamily="34" charset="-122"/>
              </a:rPr>
              <a:t>》　</a:t>
            </a:r>
            <a:r>
              <a:rPr lang="en-US" sz="2800" b="1">
                <a:latin typeface="微软雅黑" panose="020B0503020204020204" pitchFamily="34" charset="-122"/>
                <a:ea typeface="微软雅黑" panose="020B0503020204020204" pitchFamily="34" charset="-122"/>
                <a:cs typeface="微软雅黑" panose="020B0503020204020204" pitchFamily="34" charset="-122"/>
              </a:rPr>
              <a:t> </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3、内容：①</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因信称义</a:t>
            </a:r>
            <a:r>
              <a:rPr lang="zh-CN" sz="2800" b="1">
                <a:latin typeface="微软雅黑" panose="020B0503020204020204" pitchFamily="34" charset="-122"/>
                <a:ea typeface="微软雅黑" panose="020B0503020204020204" pitchFamily="34" charset="-122"/>
                <a:cs typeface="微软雅黑" panose="020B0503020204020204" pitchFamily="34" charset="-122"/>
              </a:rPr>
              <a:t>：灵魂获救</a:t>
            </a:r>
            <a:r>
              <a:rPr lang="zh-CN" sz="2800" b="1" u="sng">
                <a:latin typeface="微软雅黑" panose="020B0503020204020204" pitchFamily="34" charset="-122"/>
                <a:ea typeface="微软雅黑" panose="020B0503020204020204" pitchFamily="34" charset="-122"/>
                <a:cs typeface="微软雅黑" panose="020B0503020204020204" pitchFamily="34" charset="-122"/>
              </a:rPr>
              <a:t>靠自己的信仰</a:t>
            </a:r>
            <a:endParaRPr lang="zh-CN" sz="2800" b="1" u="sng">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②</a:t>
            </a:r>
            <a:r>
              <a:rPr lang="zh-CN" sz="2800" b="1">
                <a:latin typeface="微软雅黑" panose="020B0503020204020204" pitchFamily="34" charset="-122"/>
                <a:ea typeface="微软雅黑" panose="020B0503020204020204" pitchFamily="34" charset="-122"/>
                <a:cs typeface="微软雅黑" panose="020B0503020204020204" pitchFamily="34" charset="-122"/>
              </a:rPr>
              <a:t>改革教会：建</a:t>
            </a:r>
            <a:r>
              <a:rPr lang="zh-CN" sz="2800" b="1" u="sng">
                <a:latin typeface="微软雅黑" panose="020B0503020204020204" pitchFamily="34" charset="-122"/>
                <a:ea typeface="微软雅黑" panose="020B0503020204020204" pitchFamily="34" charset="-122"/>
                <a:cs typeface="微软雅黑" panose="020B0503020204020204" pitchFamily="34" charset="-122"/>
              </a:rPr>
              <a:t>民族教会</a:t>
            </a:r>
            <a:r>
              <a:rPr lang="zh-CN" sz="2800" b="1">
                <a:latin typeface="微软雅黑" panose="020B0503020204020204" pitchFamily="34" charset="-122"/>
                <a:ea typeface="微软雅黑" panose="020B0503020204020204" pitchFamily="34" charset="-122"/>
                <a:cs typeface="微软雅黑" panose="020B0503020204020204" pitchFamily="34" charset="-122"/>
              </a:rPr>
              <a:t>，用民族语言进行宗教活动，</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王权高于教权</a:t>
            </a:r>
            <a:r>
              <a:rPr lang="zh-CN" sz="2800" b="1">
                <a:latin typeface="微软雅黑" panose="020B0503020204020204" pitchFamily="34" charset="-122"/>
                <a:ea typeface="微软雅黑" panose="020B0503020204020204" pitchFamily="34" charset="-122"/>
                <a:cs typeface="微软雅黑" panose="020B0503020204020204" pitchFamily="34" charset="-122"/>
              </a:rPr>
              <a:t>　　　　　　　　　　　</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结果：形成了</a:t>
            </a:r>
            <a:r>
              <a:rPr lang="zh-CN" sz="2800" b="1" u="sng">
                <a:latin typeface="微软雅黑" panose="020B0503020204020204" pitchFamily="34" charset="-122"/>
                <a:ea typeface="微软雅黑" panose="020B0503020204020204" pitchFamily="34" charset="-122"/>
                <a:cs typeface="微软雅黑" panose="020B0503020204020204" pitchFamily="34" charset="-122"/>
              </a:rPr>
              <a:t>新教（不受罗马教会控制）</a:t>
            </a:r>
            <a:r>
              <a:rPr lang="zh-CN" sz="2800" b="1">
                <a:latin typeface="微软雅黑" panose="020B0503020204020204" pitchFamily="34" charset="-122"/>
                <a:ea typeface="微软雅黑" panose="020B0503020204020204" pitchFamily="34" charset="-122"/>
                <a:cs typeface="微软雅黑" panose="020B0503020204020204" pitchFamily="34" charset="-122"/>
              </a:rPr>
              <a:t>，其中加尔文派和英国国教影响最大</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、意义：①思想解放，发展人文主义</a:t>
            </a: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促进新兴的民族国家</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和文化教育事业的发展</a:t>
            </a:r>
            <a:endPar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左大括号 4"/>
          <p:cNvSpPr/>
          <p:nvPr/>
        </p:nvSpPr>
        <p:spPr>
          <a:xfrm>
            <a:off x="861695" y="748030"/>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255016" name="文本框 255015"/>
          <p:cNvSpPr txBox="1"/>
          <p:nvPr/>
        </p:nvSpPr>
        <p:spPr>
          <a:xfrm>
            <a:off x="0" y="1016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8194" name="Picture 2" descr="https://p1.ssl.qhimg.com/dr/270_500_/t01b30ef5d1d08c2b03.jpg?size=328x419"/>
          <p:cNvPicPr>
            <a:picLocks noChangeAspect="1" noChangeArrowheads="1"/>
          </p:cNvPicPr>
          <p:nvPr>
            <p:custDataLst>
              <p:tags r:id="rId1"/>
            </p:custDataLst>
          </p:nvPr>
        </p:nvPicPr>
        <p:blipFill>
          <a:blip r:embed="rId2" cstate="print"/>
          <a:srcRect/>
          <a:stretch>
            <a:fillRect/>
          </a:stretch>
        </p:blipFill>
        <p:spPr bwMode="auto">
          <a:xfrm>
            <a:off x="9855200" y="10160"/>
            <a:ext cx="2273300" cy="2752725"/>
          </a:xfrm>
          <a:prstGeom prst="rect">
            <a:avLst/>
          </a:prstGeom>
          <a:noFill/>
        </p:spPr>
      </p:pic>
      <p:sp>
        <p:nvSpPr>
          <p:cNvPr id="14" name="矩形 13"/>
          <p:cNvSpPr/>
          <p:nvPr>
            <p:custDataLst>
              <p:tags r:id="rId3"/>
            </p:custDataLst>
          </p:nvPr>
        </p:nvSpPr>
        <p:spPr>
          <a:xfrm>
            <a:off x="2008505" y="5967730"/>
            <a:ext cx="9197340" cy="621665"/>
          </a:xfrm>
          <a:prstGeom prst="rect">
            <a:avLst/>
          </a:prstGeom>
          <a:solidFill>
            <a:srgbClr val="FF0000"/>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10000"/>
              </a:lnSpc>
            </a:pPr>
            <a:r>
              <a:rPr lang="zh-CN" altLang="en-US" sz="3200" b="1">
                <a:effectLst/>
                <a:latin typeface="微软雅黑" panose="020B0503020204020204" pitchFamily="34" charset="-122"/>
                <a:ea typeface="微软雅黑" panose="020B0503020204020204" pitchFamily="34" charset="-122"/>
              </a:rPr>
              <a:t>宗教改革是一场资产阶级性质的社会改革运动</a:t>
            </a:r>
            <a:endParaRPr lang="zh-CN" altLang="en-US" sz="3200" b="1">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linds(horizont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2"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P spid="14" grpId="0" bldLvl="0" animBg="1"/>
      <p:bldP spid="14" grpId="1" animBg="1"/>
      <p:bldP spid="14" grpId="2"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77645" y="857250"/>
            <a:ext cx="10714990" cy="4831080"/>
          </a:xfrm>
          <a:prstGeom prst="rect">
            <a:avLst/>
          </a:prstGeom>
          <a:noFill/>
          <a:ln w="9525">
            <a:noFill/>
          </a:ln>
        </p:spPr>
        <p:txBody>
          <a:bodyPr wrap="square">
            <a:spAutoFit/>
          </a:bodyPr>
          <a:lstStyle/>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启蒙运动（</a:t>
            </a:r>
            <a:r>
              <a:rPr 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17-18</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C，法国</a:t>
            </a:r>
            <a:r>
              <a:rPr lang="zh-CN" sz="2800" b="1">
                <a:latin typeface="微软雅黑" panose="020B0503020204020204" pitchFamily="34" charset="-122"/>
                <a:ea typeface="微软雅黑" panose="020B0503020204020204" pitchFamily="34" charset="-122"/>
                <a:cs typeface="微软雅黑" panose="020B0503020204020204" pitchFamily="34" charset="-122"/>
              </a:rPr>
              <a:t>，政治领域，反君主专制）</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1、核心：</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理性</a:t>
            </a:r>
            <a:r>
              <a:rPr 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、主张：</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（1）共性：天赋人权、民主、平等、自由、法制、权力制衡</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个性：</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①</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孟德斯鸠：《论法的精神》，提出三权分立（行政、立法、司法），君主立宪</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②</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伏尔泰：“开明”君主改革，君主立宪</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③</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卢梭：《社会契约论》，主权在民，直接民主，民主共和</a:t>
            </a:r>
            <a:endParaRPr lang="en-US"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④</a:t>
            </a:r>
            <a:r>
              <a:rPr lang="zh-CN" sz="2800" b="1">
                <a:latin typeface="微软雅黑" panose="020B0503020204020204" pitchFamily="34" charset="-122"/>
                <a:ea typeface="微软雅黑" panose="020B0503020204020204" pitchFamily="34" charset="-122"/>
                <a:cs typeface="微软雅黑" panose="020B0503020204020204" pitchFamily="34" charset="-122"/>
              </a:rPr>
              <a:t>亚当·斯密：《国富论》主张自由竞争</a:t>
            </a:r>
            <a:endParaRPr lang="en-US"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sz="2800" b="1">
                <a:latin typeface="微软雅黑" panose="020B0503020204020204" pitchFamily="34" charset="-122"/>
                <a:ea typeface="微软雅黑" panose="020B0503020204020204" pitchFamily="34" charset="-122"/>
                <a:cs typeface="微软雅黑" panose="020B0503020204020204" pitchFamily="34" charset="-122"/>
              </a:rPr>
              <a:t>⑤康德：人应该独立思考，理性判断，人非工具</a:t>
            </a:r>
            <a:endParaRPr lang="zh-CN" altLang="en-US" sz="2800" b="1" u="wavy">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126040" y="2330724"/>
            <a:ext cx="528913"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启蒙运动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861695" y="748030"/>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3" name="文本框 2"/>
          <p:cNvSpPr txBox="1"/>
          <p:nvPr/>
        </p:nvSpPr>
        <p:spPr>
          <a:xfrm>
            <a:off x="1477645" y="5935980"/>
            <a:ext cx="10715625" cy="922020"/>
          </a:xfrm>
          <a:prstGeom prst="rect">
            <a:avLst/>
          </a:prstGeom>
          <a:solidFill>
            <a:schemeClr val="accent2"/>
          </a:solidFill>
        </p:spPr>
        <p:txBody>
          <a:bodyPr wrap="square" rtlCol="0">
            <a:spAutoFit/>
          </a:bodyPr>
          <a:p>
            <a:r>
              <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启蒙思想成为殖民地半殖民地人民争取民族独立的精神武器</a:t>
            </a:r>
            <a:endPar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【亚非拉殖民地、北美殖民地（引发美国独立战争）】</a:t>
            </a:r>
            <a:endPar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rcRect l="13167" t="5884" r="18833" b="27651"/>
          <a:stretch>
            <a:fillRect/>
          </a:stretch>
        </p:blipFill>
        <p:spPr>
          <a:xfrm>
            <a:off x="10013315" y="184150"/>
            <a:ext cx="1956435" cy="1923415"/>
          </a:xfrm>
          <a:prstGeom prst="roundRect">
            <a:avLst/>
          </a:prstGeom>
          <a:effectLst>
            <a:softEdge rad="76200"/>
          </a:effec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P spid="3" grpId="0" bldLvl="0" animBg="1"/>
      <p:bldP spid="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5" y="0"/>
            <a:ext cx="12191365" cy="977265"/>
          </a:xfrm>
          <a:prstGeom prst="rect">
            <a:avLst/>
          </a:prstGeom>
          <a:solidFill>
            <a:srgbClr val="FF0000"/>
          </a:solidFill>
        </p:spPr>
        <p:txBody>
          <a:bodyPr wrap="square" rtlCol="0" anchor="t">
            <a:spAutoFit/>
          </a:bodyPr>
          <a:lstStyle/>
          <a:p>
            <a:pPr marL="279400" lvl="1" indent="0" algn="l" fontAlgn="auto">
              <a:lnSpc>
                <a:spcPct val="120000"/>
              </a:lnSpc>
              <a:spcBef>
                <a:spcPts val="0"/>
              </a:spcBef>
              <a:spcAft>
                <a:spcPts val="800"/>
              </a:spcAft>
              <a:buSzPct val="100000"/>
              <a:buNone/>
            </a:pPr>
            <a:r>
              <a:rPr lang="zh-CN" altLang="en-US" sz="2400" b="1" spc="16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合作探究：欧洲思想解放运动如何促使“人”一步一步地从“神”的迷信中解放出来？反映资产阶级怎样的诉求？</a:t>
            </a:r>
            <a:endParaRPr lang="zh-CN" altLang="en-US" sz="2400" b="1" spc="16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0" name="文本框 99"/>
          <p:cNvSpPr txBox="1"/>
          <p:nvPr>
            <p:custDataLst>
              <p:tags r:id="rId1"/>
            </p:custDataLst>
          </p:nvPr>
        </p:nvSpPr>
        <p:spPr>
          <a:xfrm>
            <a:off x="0" y="1530350"/>
            <a:ext cx="12191365" cy="3538220"/>
          </a:xfrm>
          <a:prstGeom prst="rect">
            <a:avLst/>
          </a:prstGeom>
          <a:noFill/>
          <a:ln w="9525">
            <a:noFill/>
          </a:ln>
        </p:spPr>
        <p:txBody>
          <a:bodyPr wrap="square">
            <a:spAutoFit/>
          </a:bodyPr>
          <a:lstStyle/>
          <a:p>
            <a:pPr indent="0"/>
            <a:r>
              <a:rPr lang="en-US" alt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材料体现：</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现代意识的兴起标志着人类在精神领域的成长，其历程包括近代早期的四场运动和变革</a:t>
            </a:r>
            <a:r>
              <a:rPr 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文艺复兴肯定了人的价值、人的欲望以及对现世幸福的追求</a:t>
            </a:r>
            <a:r>
              <a:rPr lang="en-US"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宗教改革建立</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了人在信仰事务上的自主</a:t>
            </a:r>
            <a:r>
              <a:rPr 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在科学革命中，人的</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理性探索出认识自然规律</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的行之有效的系统方法，新的思维传统和科学精神由此形成</a:t>
            </a:r>
            <a:r>
              <a:rPr 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启蒙运动则进一步将人类社会作为理性认识的对象，激发了</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人类运用理性的勇气</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和决心。四场运动并非环环紧扣，其精神实质却相通相融，</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共同推进了人类在精神层面的自立、自主、自觉和自信。</a:t>
            </a:r>
            <a:endPar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endParaRPr>
          </a:p>
          <a:p>
            <a:pPr indent="0"/>
            <a:r>
              <a:rPr lang="en-US" alt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摘选自徐蓝《世界近现代史</a:t>
            </a:r>
            <a:r>
              <a:rPr lang="en-US" alt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1500——2007</a:t>
            </a:r>
            <a:r>
              <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endPar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endParaRPr>
          </a:p>
        </p:txBody>
      </p:sp>
      <p:sp>
        <p:nvSpPr>
          <p:cNvPr id="7" name="文本框 6"/>
          <p:cNvSpPr txBox="1"/>
          <p:nvPr/>
        </p:nvSpPr>
        <p:spPr>
          <a:xfrm>
            <a:off x="1524000" y="5602605"/>
            <a:ext cx="9149080" cy="932180"/>
          </a:xfrm>
          <a:prstGeom prst="rect">
            <a:avLst/>
          </a:prstGeom>
          <a:noFill/>
        </p:spPr>
        <p:txBody>
          <a:bodyPr wrap="square" rtlCol="0" anchor="t">
            <a:spAutoFit/>
          </a:bodyPr>
          <a:lstStyle/>
          <a:p>
            <a:pPr marL="0" lvl="0" indent="0" algn="l" fontAlgn="auto">
              <a:lnSpc>
                <a:spcPct val="100000"/>
              </a:lnSpc>
              <a:spcBef>
                <a:spcPts val="0"/>
              </a:spcBef>
              <a:spcAft>
                <a:spcPts val="800"/>
              </a:spcAft>
              <a:buSzPct val="100000"/>
              <a:buNone/>
            </a:pPr>
            <a:r>
              <a:rPr lang="en-US" altLang="zh-CN"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spc="2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资产阶级的诉求</a:t>
            </a:r>
            <a:r>
              <a:rPr lang="zh-CN" altLang="en-US"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：建立资产阶级理性王国</a:t>
            </a:r>
            <a:endParaRPr lang="zh-CN" altLang="en-US"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0" algn="l" fontAlgn="auto">
              <a:lnSpc>
                <a:spcPct val="100000"/>
              </a:lnSpc>
              <a:spcBef>
                <a:spcPts val="0"/>
              </a:spcBef>
              <a:spcAft>
                <a:spcPts val="800"/>
              </a:spcAft>
              <a:buSzPct val="100000"/>
              <a:buNone/>
            </a:pPr>
            <a:r>
              <a:rPr lang="zh-CN" altLang="en-US"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rPr>
              <a:t>（现代民主政治制度</a:t>
            </a:r>
            <a:r>
              <a:rPr lang="en-US" altLang="zh-CN"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rPr>
              <a:t>——</a:t>
            </a:r>
            <a:r>
              <a:rPr lang="zh-CN" altLang="en-US"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rPr>
              <a:t>天赋人权、平等、自由、法治和权力制衡）</a:t>
            </a:r>
            <a:endParaRPr lang="zh-CN" altLang="en-US"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flipV="1">
            <a:off x="9960212" y="3791951"/>
            <a:ext cx="711304" cy="184194"/>
          </a:xfrm>
          <a:prstGeom prst="line">
            <a:avLst/>
          </a:prstGeom>
          <a:ln>
            <a:solidFill>
              <a:srgbClr val="F5C059"/>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9283976" y="1590167"/>
            <a:ext cx="1374391" cy="355902"/>
          </a:xfrm>
          <a:prstGeom prst="line">
            <a:avLst/>
          </a:prstGeom>
          <a:ln>
            <a:solidFill>
              <a:srgbClr val="F5C059"/>
            </a:solidFill>
          </a:ln>
        </p:spPr>
        <p:style>
          <a:lnRef idx="1">
            <a:schemeClr val="accent1"/>
          </a:lnRef>
          <a:fillRef idx="0">
            <a:schemeClr val="accent1"/>
          </a:fillRef>
          <a:effectRef idx="0">
            <a:schemeClr val="accent1"/>
          </a:effectRef>
          <a:fontRef idx="minor">
            <a:schemeClr val="tx1"/>
          </a:fontRef>
        </p:style>
      </p:cxnSp>
      <p:sp>
        <p:nvSpPr>
          <p:cNvPr id="119810" name="内容占位符 119809"/>
          <p:cNvSpPr>
            <a:spLocks noGrp="1"/>
          </p:cNvSpPr>
          <p:nvPr/>
        </p:nvSpPr>
        <p:spPr>
          <a:xfrm>
            <a:off x="3844290" y="947738"/>
            <a:ext cx="4281964" cy="481489"/>
          </a:xfrm>
          <a:prstGeom prst="rect">
            <a:avLst/>
          </a:prstGeom>
          <a:solidFill>
            <a:srgbClr val="FF0000"/>
          </a:solidFill>
          <a:ln w="9525">
            <a:noFill/>
          </a:ln>
        </p:spPr>
        <p:txBody>
          <a:bodyPr wrap="square" lIns="68580" tIns="34290" rIns="68580" bIns="3429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None/>
            </a:pPr>
            <a:r>
              <a:rPr lang="zh-CN" altLang="en-US" sz="2700" b="1" dirty="0">
                <a:solidFill>
                  <a:schemeClr val="bg1"/>
                </a:solidFill>
                <a:latin typeface="黑体" panose="02010609060101010101" pitchFamily="2" charset="-122"/>
                <a:ea typeface="黑体" panose="02010609060101010101" pitchFamily="2" charset="-122"/>
              </a:rPr>
              <a:t>资本主义经济的产生与发展</a:t>
            </a:r>
            <a:endParaRPr lang="zh-CN" altLang="en-US" sz="2700" b="1" dirty="0">
              <a:solidFill>
                <a:schemeClr val="bg1"/>
              </a:solidFill>
              <a:latin typeface="黑体" panose="02010609060101010101" pitchFamily="2" charset="-122"/>
              <a:ea typeface="黑体" panose="02010609060101010101" pitchFamily="2" charset="-122"/>
            </a:endParaRPr>
          </a:p>
        </p:txBody>
      </p:sp>
      <p:grpSp>
        <p:nvGrpSpPr>
          <p:cNvPr id="20507" name="组合 20506"/>
          <p:cNvGrpSpPr/>
          <p:nvPr/>
        </p:nvGrpSpPr>
        <p:grpSpPr>
          <a:xfrm>
            <a:off x="1797130" y="1495901"/>
            <a:ext cx="3380184" cy="736997"/>
            <a:chOff x="113" y="373"/>
            <a:chExt cx="2839" cy="619"/>
          </a:xfrm>
        </p:grpSpPr>
        <p:sp>
          <p:nvSpPr>
            <p:cNvPr id="59394" name="文本框 20485"/>
            <p:cNvSpPr txBox="1"/>
            <p:nvPr/>
          </p:nvSpPr>
          <p:spPr>
            <a:xfrm>
              <a:off x="113" y="373"/>
              <a:ext cx="1860" cy="619"/>
            </a:xfrm>
            <a:prstGeom prst="rect">
              <a:avLst/>
            </a:prstGeom>
            <a:noFill/>
            <a:ln w="9525" cap="rnd" cmpd="sng">
              <a:solidFill>
                <a:srgbClr val="FF0000"/>
              </a:solidFill>
              <a:prstDash val="sysDot"/>
              <a:miter/>
              <a:headEnd type="none" w="med" len="med"/>
              <a:tailEnd type="none" w="med" len="med"/>
            </a:ln>
          </p:spPr>
          <p:txBody>
            <a:bodyPr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文艺复兴</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a:t>
              </a:r>
              <a:r>
                <a:rPr lang="en-US" altLang="zh-CN" sz="2100" b="1" dirty="0">
                  <a:latin typeface="黑体" panose="02010609060101010101" pitchFamily="2" charset="-122"/>
                  <a:ea typeface="黑体" panose="02010609060101010101" pitchFamily="2" charset="-122"/>
                </a:rPr>
                <a:t>14-17</a:t>
              </a:r>
              <a:r>
                <a:rPr lang="zh-CN" altLang="en-US" sz="2100" b="1" dirty="0">
                  <a:latin typeface="黑体" panose="02010609060101010101" pitchFamily="2" charset="-122"/>
                  <a:ea typeface="黑体" panose="02010609060101010101" pitchFamily="2" charset="-122"/>
                </a:rPr>
                <a:t>世纪）</a:t>
              </a:r>
              <a:endParaRPr lang="zh-CN" altLang="en-US" sz="2100" b="1" dirty="0">
                <a:latin typeface="黑体" panose="02010609060101010101" pitchFamily="2" charset="-122"/>
                <a:ea typeface="黑体" panose="02010609060101010101" pitchFamily="2" charset="-122"/>
              </a:endParaRPr>
            </a:p>
          </p:txBody>
        </p:sp>
        <p:sp>
          <p:nvSpPr>
            <p:cNvPr id="59396" name="直接连接符 20487"/>
            <p:cNvSpPr/>
            <p:nvPr/>
          </p:nvSpPr>
          <p:spPr>
            <a:xfrm flipV="1">
              <a:off x="2046" y="618"/>
              <a:ext cx="906" cy="0"/>
            </a:xfrm>
            <a:prstGeom prst="line">
              <a:avLst/>
            </a:prstGeom>
            <a:ln w="38100" cap="flat" cmpd="sng">
              <a:solidFill>
                <a:srgbClr val="0000FF"/>
              </a:solidFill>
              <a:prstDash val="solid"/>
              <a:round/>
              <a:headEnd type="none" w="med" len="med"/>
              <a:tailEnd type="triangle" w="med" len="med"/>
            </a:ln>
          </p:spPr>
        </p:sp>
      </p:grpSp>
      <p:sp>
        <p:nvSpPr>
          <p:cNvPr id="20502" name="矩形 20501"/>
          <p:cNvSpPr/>
          <p:nvPr/>
        </p:nvSpPr>
        <p:spPr>
          <a:xfrm>
            <a:off x="5206841" y="1635919"/>
            <a:ext cx="477393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神学思想</a:t>
            </a:r>
            <a:r>
              <a:rPr lang="zh-CN" altLang="en-US" sz="2400" b="1" dirty="0">
                <a:solidFill>
                  <a:schemeClr val="tx1"/>
                </a:solidFill>
                <a:latin typeface="Arial" panose="020B0604020202020204" pitchFamily="34" charset="0"/>
                <a:ea typeface="黑体" panose="02010609060101010101" pitchFamily="2" charset="-122"/>
              </a:rPr>
              <a:t>的束缚中解放出来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59398" name="文本框 20488"/>
          <p:cNvSpPr txBox="1"/>
          <p:nvPr/>
        </p:nvSpPr>
        <p:spPr>
          <a:xfrm>
            <a:off x="1801178" y="2372678"/>
            <a:ext cx="2228374" cy="737235"/>
          </a:xfrm>
          <a:prstGeom prst="rect">
            <a:avLst/>
          </a:prstGeom>
          <a:noFill/>
          <a:ln w="9525" cap="rnd" cmpd="sng">
            <a:solidFill>
              <a:srgbClr val="FF0000"/>
            </a:solidFill>
            <a:prstDash val="sysDot"/>
            <a:miter/>
            <a:headEnd type="none" w="med" len="med"/>
            <a:tailEnd type="none" w="med" len="med"/>
          </a:ln>
        </p:spPr>
        <p:txBody>
          <a:bodyPr wrap="square"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宗教改革</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a:t>
            </a:r>
            <a:r>
              <a:rPr lang="en-US" altLang="zh-CN" sz="2100" b="1" dirty="0">
                <a:latin typeface="黑体" panose="02010609060101010101" pitchFamily="2" charset="-122"/>
                <a:ea typeface="黑体" panose="02010609060101010101" pitchFamily="2" charset="-122"/>
              </a:rPr>
              <a:t>16</a:t>
            </a:r>
            <a:r>
              <a:rPr lang="zh-CN" altLang="en-US" sz="2100" b="1" dirty="0">
                <a:latin typeface="黑体" panose="02010609060101010101" pitchFamily="2" charset="-122"/>
                <a:ea typeface="黑体" panose="02010609060101010101" pitchFamily="2" charset="-122"/>
              </a:rPr>
              <a:t>世纪）</a:t>
            </a:r>
            <a:r>
              <a:rPr lang="zh-CN" altLang="en-US" sz="2100" dirty="0">
                <a:latin typeface="黑体" panose="02010609060101010101" pitchFamily="2" charset="-122"/>
                <a:ea typeface="黑体" panose="02010609060101010101" pitchFamily="2" charset="-122"/>
              </a:rPr>
              <a:t>            </a:t>
            </a:r>
            <a:endParaRPr lang="zh-CN" altLang="en-US" sz="2100" dirty="0">
              <a:latin typeface="黑体" panose="02010609060101010101" pitchFamily="2" charset="-122"/>
              <a:ea typeface="黑体" panose="02010609060101010101" pitchFamily="2" charset="-122"/>
            </a:endParaRPr>
          </a:p>
        </p:txBody>
      </p:sp>
      <p:sp>
        <p:nvSpPr>
          <p:cNvPr id="4" name="直接连接符 20487"/>
          <p:cNvSpPr/>
          <p:nvPr/>
        </p:nvSpPr>
        <p:spPr>
          <a:xfrm flipV="1">
            <a:off x="4108609" y="2684384"/>
            <a:ext cx="1078706" cy="0"/>
          </a:xfrm>
          <a:prstGeom prst="line">
            <a:avLst/>
          </a:prstGeom>
          <a:ln w="38100" cap="flat" cmpd="sng">
            <a:solidFill>
              <a:srgbClr val="0000FF"/>
            </a:solidFill>
            <a:prstDash val="solid"/>
            <a:round/>
            <a:headEnd type="none" w="med" len="med"/>
            <a:tailEnd type="triangle" w="med" len="med"/>
          </a:ln>
        </p:spPr>
      </p:sp>
      <p:sp>
        <p:nvSpPr>
          <p:cNvPr id="20508" name="矩形 20507"/>
          <p:cNvSpPr/>
          <p:nvPr/>
        </p:nvSpPr>
        <p:spPr>
          <a:xfrm>
            <a:off x="5220891" y="2500075"/>
            <a:ext cx="416179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教权</a:t>
            </a:r>
            <a:r>
              <a:rPr lang="zh-CN" altLang="en-US" sz="2400" b="1" dirty="0">
                <a:solidFill>
                  <a:schemeClr val="tx1"/>
                </a:solidFill>
                <a:latin typeface="Arial" panose="020B0604020202020204" pitchFamily="34" charset="0"/>
                <a:ea typeface="黑体" panose="02010609060101010101" pitchFamily="2" charset="-122"/>
              </a:rPr>
              <a:t>的控制中解放出来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59424" name="文本框 20519"/>
          <p:cNvSpPr txBox="1"/>
          <p:nvPr/>
        </p:nvSpPr>
        <p:spPr>
          <a:xfrm>
            <a:off x="1783080" y="3278981"/>
            <a:ext cx="2251234" cy="737235"/>
          </a:xfrm>
          <a:prstGeom prst="rect">
            <a:avLst/>
          </a:prstGeom>
          <a:noFill/>
          <a:ln w="9525" cap="rnd" cmpd="sng">
            <a:solidFill>
              <a:srgbClr val="FF0000"/>
            </a:solidFill>
            <a:prstDash val="sysDot"/>
            <a:miter/>
            <a:headEnd type="none" w="med" len="med"/>
            <a:tailEnd type="none" w="med" len="med"/>
          </a:ln>
        </p:spPr>
        <p:txBody>
          <a:bodyPr wrap="square"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科学革命</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en-US" altLang="zh-CN" sz="2100" b="1" dirty="0">
                <a:latin typeface="黑体" panose="02010609060101010101" pitchFamily="2" charset="-122"/>
                <a:ea typeface="黑体" panose="02010609060101010101" pitchFamily="2" charset="-122"/>
              </a:rPr>
              <a:t>(16-17</a:t>
            </a:r>
            <a:r>
              <a:rPr lang="zh-CN" altLang="en-US" sz="2100" b="1" dirty="0">
                <a:latin typeface="黑体" panose="02010609060101010101" pitchFamily="2" charset="-122"/>
                <a:ea typeface="黑体" panose="02010609060101010101" pitchFamily="2" charset="-122"/>
              </a:rPr>
              <a:t>世纪</a:t>
            </a:r>
            <a:r>
              <a:rPr lang="en-US" altLang="zh-CN" sz="2100" b="1" dirty="0">
                <a:latin typeface="黑体" panose="02010609060101010101" pitchFamily="2" charset="-122"/>
                <a:ea typeface="黑体" panose="02010609060101010101" pitchFamily="2" charset="-122"/>
              </a:rPr>
              <a:t>)</a:t>
            </a:r>
            <a:endParaRPr lang="en-US" altLang="zh-CN" sz="2100" b="1" dirty="0">
              <a:latin typeface="黑体" panose="02010609060101010101" pitchFamily="2" charset="-122"/>
              <a:ea typeface="黑体" panose="02010609060101010101" pitchFamily="2" charset="-122"/>
            </a:endParaRPr>
          </a:p>
        </p:txBody>
      </p:sp>
      <p:sp>
        <p:nvSpPr>
          <p:cNvPr id="59426" name="直接连接符 20521"/>
          <p:cNvSpPr/>
          <p:nvPr/>
        </p:nvSpPr>
        <p:spPr>
          <a:xfrm>
            <a:off x="4080185" y="3612356"/>
            <a:ext cx="1172891" cy="0"/>
          </a:xfrm>
          <a:prstGeom prst="line">
            <a:avLst/>
          </a:prstGeom>
          <a:ln w="38100" cap="flat" cmpd="sng">
            <a:solidFill>
              <a:srgbClr val="0000FF"/>
            </a:solidFill>
            <a:prstDash val="solid"/>
            <a:round/>
            <a:headEnd type="none" w="med" len="med"/>
            <a:tailEnd type="triangle" w="med" len="med"/>
          </a:ln>
        </p:spPr>
      </p:sp>
      <p:sp>
        <p:nvSpPr>
          <p:cNvPr id="20516" name="矩形 20515"/>
          <p:cNvSpPr/>
          <p:nvPr/>
        </p:nvSpPr>
        <p:spPr>
          <a:xfrm>
            <a:off x="5279231" y="3410665"/>
            <a:ext cx="416179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自然</a:t>
            </a:r>
            <a:r>
              <a:rPr lang="zh-CN" altLang="en-US" sz="2400" b="1" dirty="0">
                <a:solidFill>
                  <a:schemeClr val="tx1"/>
                </a:solidFill>
                <a:latin typeface="Arial" panose="020B0604020202020204" pitchFamily="34" charset="0"/>
                <a:ea typeface="黑体" panose="02010609060101010101" pitchFamily="2" charset="-122"/>
              </a:rPr>
              <a:t>的束缚中解放出来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20492" name="文本框 20491"/>
          <p:cNvSpPr txBox="1"/>
          <p:nvPr/>
        </p:nvSpPr>
        <p:spPr>
          <a:xfrm>
            <a:off x="1775460" y="4187190"/>
            <a:ext cx="2253615" cy="737235"/>
          </a:xfrm>
          <a:prstGeom prst="rect">
            <a:avLst/>
          </a:prstGeom>
          <a:noFill/>
          <a:ln w="9525" cap="rnd" cmpd="sng">
            <a:solidFill>
              <a:srgbClr val="FF0000"/>
            </a:solidFill>
            <a:prstDash val="sysDot"/>
            <a:miter/>
            <a:headEnd type="none" w="med" len="med"/>
            <a:tailEnd type="none" w="med" len="med"/>
          </a:ln>
        </p:spPr>
        <p:txBody>
          <a:bodyPr wrap="square"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启蒙运动</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a:t>
            </a:r>
            <a:r>
              <a:rPr lang="en-US" altLang="zh-CN" sz="2100" b="1" dirty="0">
                <a:latin typeface="黑体" panose="02010609060101010101" pitchFamily="2" charset="-122"/>
                <a:ea typeface="黑体" panose="02010609060101010101" pitchFamily="2" charset="-122"/>
              </a:rPr>
              <a:t>17-18</a:t>
            </a:r>
            <a:r>
              <a:rPr lang="zh-CN" altLang="en-US" sz="2100" b="1" dirty="0">
                <a:latin typeface="黑体" panose="02010609060101010101" pitchFamily="2" charset="-122"/>
                <a:ea typeface="黑体" panose="02010609060101010101" pitchFamily="2" charset="-122"/>
              </a:rPr>
              <a:t>世纪）</a:t>
            </a:r>
            <a:endParaRPr lang="zh-CN" altLang="en-US" sz="2100" b="1" dirty="0">
              <a:latin typeface="黑体" panose="02010609060101010101" pitchFamily="2" charset="-122"/>
              <a:ea typeface="黑体" panose="02010609060101010101" pitchFamily="2" charset="-122"/>
            </a:endParaRPr>
          </a:p>
        </p:txBody>
      </p:sp>
      <p:sp>
        <p:nvSpPr>
          <p:cNvPr id="20494" name="直接连接符 20493"/>
          <p:cNvSpPr/>
          <p:nvPr/>
        </p:nvSpPr>
        <p:spPr>
          <a:xfrm>
            <a:off x="4100513" y="4470321"/>
            <a:ext cx="1134666" cy="0"/>
          </a:xfrm>
          <a:prstGeom prst="line">
            <a:avLst/>
          </a:prstGeom>
          <a:ln w="38100" cap="flat" cmpd="sng">
            <a:solidFill>
              <a:srgbClr val="0000FF"/>
            </a:solidFill>
            <a:prstDash val="solid"/>
            <a:round/>
            <a:headEnd type="none" w="med" len="med"/>
            <a:tailEnd type="triangle" w="med" len="med"/>
          </a:ln>
        </p:spPr>
      </p:sp>
      <p:sp>
        <p:nvSpPr>
          <p:cNvPr id="20512" name="矩形 20511"/>
          <p:cNvSpPr/>
          <p:nvPr/>
        </p:nvSpPr>
        <p:spPr>
          <a:xfrm>
            <a:off x="5293757" y="4258390"/>
            <a:ext cx="416179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王权</a:t>
            </a:r>
            <a:r>
              <a:rPr lang="zh-CN" altLang="en-US" sz="2400" b="1" dirty="0">
                <a:solidFill>
                  <a:schemeClr val="tx1"/>
                </a:solidFill>
                <a:latin typeface="Arial" panose="020B0604020202020204" pitchFamily="34" charset="0"/>
                <a:ea typeface="黑体" panose="02010609060101010101" pitchFamily="2" charset="-122"/>
              </a:rPr>
              <a:t>的压迫中解放出来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5" name="内容占位符 119809"/>
          <p:cNvSpPr>
            <a:spLocks noGrp="1"/>
          </p:cNvSpPr>
          <p:nvPr/>
        </p:nvSpPr>
        <p:spPr>
          <a:xfrm>
            <a:off x="1832134" y="5025390"/>
            <a:ext cx="8544401" cy="481489"/>
          </a:xfrm>
          <a:prstGeom prst="rect">
            <a:avLst/>
          </a:prstGeom>
          <a:solidFill>
            <a:srgbClr val="FF0000"/>
          </a:solidFill>
          <a:ln w="9525">
            <a:noFill/>
          </a:ln>
        </p:spPr>
        <p:txBody>
          <a:bodyPr wrap="square" lIns="68580" tIns="34290" rIns="68580" bIns="3429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None/>
            </a:pPr>
            <a:r>
              <a:rPr lang="zh-CN" altLang="en-US" sz="2700" b="1" dirty="0">
                <a:solidFill>
                  <a:schemeClr val="bg1"/>
                </a:solidFill>
                <a:latin typeface="黑体" panose="02010609060101010101" pitchFamily="2" charset="-122"/>
                <a:ea typeface="黑体" panose="02010609060101010101" pitchFamily="2" charset="-122"/>
              </a:rPr>
              <a:t>反对封建主义，推动资产阶级革命及资本主义制度确立</a:t>
            </a:r>
            <a:endParaRPr lang="zh-CN" altLang="en-US" sz="2700" b="1" dirty="0">
              <a:solidFill>
                <a:schemeClr val="bg1"/>
              </a:solidFill>
              <a:latin typeface="黑体" panose="02010609060101010101" pitchFamily="2" charset="-122"/>
              <a:ea typeface="黑体" panose="02010609060101010101" pitchFamily="2"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ox(in)">
                                      <p:cBhvr>
                                        <p:cTn id="7" dur="2000"/>
                                        <p:tgtEl>
                                          <p:spTgt spid="1198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07"/>
                                        </p:tgtEl>
                                        <p:attrNameLst>
                                          <p:attrName>style.visibility</p:attrName>
                                        </p:attrNameLst>
                                      </p:cBhvr>
                                      <p:to>
                                        <p:strVal val="visible"/>
                                      </p:to>
                                    </p:set>
                                    <p:animEffect transition="in" filter="box(in)">
                                      <p:cBhvr>
                                        <p:cTn id="12" dur="2000"/>
                                        <p:tgtEl>
                                          <p:spTgt spid="2050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502"/>
                                        </p:tgtEl>
                                        <p:attrNameLst>
                                          <p:attrName>style.visibility</p:attrName>
                                        </p:attrNameLst>
                                      </p:cBhvr>
                                      <p:to>
                                        <p:strVal val="visible"/>
                                      </p:to>
                                    </p:set>
                                    <p:animEffect transition="in" filter="box(in)">
                                      <p:cBhvr>
                                        <p:cTn id="17" dur="2000"/>
                                        <p:tgtEl>
                                          <p:spTgt spid="2050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9398"/>
                                        </p:tgtEl>
                                        <p:attrNameLst>
                                          <p:attrName>style.visibility</p:attrName>
                                        </p:attrNameLst>
                                      </p:cBhvr>
                                      <p:to>
                                        <p:strVal val="visible"/>
                                      </p:to>
                                    </p:set>
                                    <p:animEffect transition="in" filter="box(in)">
                                      <p:cBhvr>
                                        <p:cTn id="22" dur="2000"/>
                                        <p:tgtEl>
                                          <p:spTgt spid="5939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508"/>
                                        </p:tgtEl>
                                        <p:attrNameLst>
                                          <p:attrName>style.visibility</p:attrName>
                                        </p:attrNameLst>
                                      </p:cBhvr>
                                      <p:to>
                                        <p:strVal val="visible"/>
                                      </p:to>
                                    </p:set>
                                    <p:animEffect transition="in" filter="box(in)">
                                      <p:cBhvr>
                                        <p:cTn id="32" dur="2000"/>
                                        <p:tgtEl>
                                          <p:spTgt spid="2050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9424"/>
                                        </p:tgtEl>
                                        <p:attrNameLst>
                                          <p:attrName>style.visibility</p:attrName>
                                        </p:attrNameLst>
                                      </p:cBhvr>
                                      <p:to>
                                        <p:strVal val="visible"/>
                                      </p:to>
                                    </p:set>
                                    <p:animEffect transition="in" filter="box(in)">
                                      <p:cBhvr>
                                        <p:cTn id="37" dur="2000"/>
                                        <p:tgtEl>
                                          <p:spTgt spid="5942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9426"/>
                                        </p:tgtEl>
                                        <p:attrNameLst>
                                          <p:attrName>style.visibility</p:attrName>
                                        </p:attrNameLst>
                                      </p:cBhvr>
                                      <p:to>
                                        <p:strVal val="visible"/>
                                      </p:to>
                                    </p:set>
                                    <p:animEffect transition="in" filter="box(in)">
                                      <p:cBhvr>
                                        <p:cTn id="42" dur="2000"/>
                                        <p:tgtEl>
                                          <p:spTgt spid="5942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0516"/>
                                        </p:tgtEl>
                                        <p:attrNameLst>
                                          <p:attrName>style.visibility</p:attrName>
                                        </p:attrNameLst>
                                      </p:cBhvr>
                                      <p:to>
                                        <p:strVal val="visible"/>
                                      </p:to>
                                    </p:set>
                                    <p:animEffect transition="in" filter="box(in)">
                                      <p:cBhvr>
                                        <p:cTn id="47" dur="2000"/>
                                        <p:tgtEl>
                                          <p:spTgt spid="2051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0492"/>
                                        </p:tgtEl>
                                        <p:attrNameLst>
                                          <p:attrName>style.visibility</p:attrName>
                                        </p:attrNameLst>
                                      </p:cBhvr>
                                      <p:to>
                                        <p:strVal val="visible"/>
                                      </p:to>
                                    </p:set>
                                    <p:animEffect transition="in" filter="box(in)">
                                      <p:cBhvr>
                                        <p:cTn id="52" dur="2000"/>
                                        <p:tgtEl>
                                          <p:spTgt spid="2049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20494"/>
                                        </p:tgtEl>
                                        <p:attrNameLst>
                                          <p:attrName>style.visibility</p:attrName>
                                        </p:attrNameLst>
                                      </p:cBhvr>
                                      <p:to>
                                        <p:strVal val="visible"/>
                                      </p:to>
                                    </p:set>
                                    <p:animEffect transition="in" filter="box(in)">
                                      <p:cBhvr>
                                        <p:cTn id="57" dur="2000"/>
                                        <p:tgtEl>
                                          <p:spTgt spid="20494"/>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0512"/>
                                        </p:tgtEl>
                                        <p:attrNameLst>
                                          <p:attrName>style.visibility</p:attrName>
                                        </p:attrNameLst>
                                      </p:cBhvr>
                                      <p:to>
                                        <p:strVal val="visible"/>
                                      </p:to>
                                    </p:set>
                                    <p:animEffect transition="in" filter="box(in)">
                                      <p:cBhvr>
                                        <p:cTn id="62" dur="2000"/>
                                        <p:tgtEl>
                                          <p:spTgt spid="2051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ox(in)">
                                      <p:cBhvr>
                                        <p:cTn id="67" dur="2000"/>
                                        <p:tgtEl>
                                          <p:spTgt spid="5"/>
                                        </p:tgtEl>
                                      </p:cBhvr>
                                    </p:animEffect>
                                  </p:childTnLst>
                                </p:cTn>
                              </p:par>
                            </p:childTnLst>
                          </p:cTn>
                        </p:par>
                        <p:par>
                          <p:cTn id="68" fill="hold">
                            <p:stCondLst>
                              <p:cond delay="2000"/>
                            </p:stCondLst>
                            <p:childTnLst>
                              <p:par>
                                <p:cTn id="69" presetID="12" presetClass="entr" presetSubtype="4" fill="hold" grpId="0" nodeType="afterEffect">
                                  <p:stCondLst>
                                    <p:cond delay="0"/>
                                  </p:stCondLst>
                                  <p:childTnLst>
                                    <p:set>
                                      <p:cBhvr>
                                        <p:cTn id="70" dur="1" fill="hold">
                                          <p:stCondLst>
                                            <p:cond delay="0"/>
                                          </p:stCondLst>
                                        </p:cTn>
                                        <p:tgtEl>
                                          <p:spTgt spid="255016"/>
                                        </p:tgtEl>
                                        <p:attrNameLst>
                                          <p:attrName>style.visibility</p:attrName>
                                        </p:attrNameLst>
                                      </p:cBhvr>
                                      <p:to>
                                        <p:strVal val="visible"/>
                                      </p:to>
                                    </p:set>
                                    <p:animEffect transition="in" filter="slide(fromBottom)">
                                      <p:cBhvr>
                                        <p:cTn id="71"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1" animBg="1"/>
      <p:bldP spid="119810" grpId="2" bldLvl="0" animBg="1"/>
      <p:bldP spid="20502" grpId="0" bldLvl="0" animBg="1"/>
      <p:bldP spid="59398" grpId="0" bldLvl="0" animBg="1"/>
      <p:bldP spid="20508" grpId="0" bldLvl="0" animBg="1"/>
      <p:bldP spid="59424" grpId="0" bldLvl="0" animBg="1"/>
      <p:bldP spid="20516" grpId="0" bldLvl="0" animBg="1"/>
      <p:bldP spid="20492" grpId="0" bldLvl="0" animBg="1"/>
      <p:bldP spid="20512" grpId="0" bldLvl="0" animBg="1"/>
      <p:bldP spid="5" grpId="0" bldLvl="0" animBg="1"/>
      <p:bldP spid="2550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50" name="图片 1" descr="C:\Users\Administrator\Desktop\图片1.jpg"/>
          <p:cNvPicPr>
            <a:picLocks noChangeAspect="1"/>
          </p:cNvPicPr>
          <p:nvPr/>
        </p:nvPicPr>
        <p:blipFill>
          <a:blip r:embed="rId1"/>
          <a:stretch>
            <a:fillRect/>
          </a:stretch>
        </p:blipFill>
        <p:spPr>
          <a:xfrm>
            <a:off x="-55245" y="36195"/>
            <a:ext cx="12230100" cy="6808470"/>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264470" y="1660799"/>
            <a:ext cx="528913" cy="396938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资产阶级革命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 </a:t>
            </a:r>
            <a:endPar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英国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9" name="AutoShape 4"/>
          <p:cNvSpPr/>
          <p:nvPr/>
        </p:nvSpPr>
        <p:spPr>
          <a:xfrm>
            <a:off x="1030605" y="1659890"/>
            <a:ext cx="386715" cy="491490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205" dirty="0">
              <a:latin typeface="Arial" panose="020B0604020202020204" pitchFamily="34" charset="0"/>
            </a:endParaRPr>
          </a:p>
        </p:txBody>
      </p:sp>
      <p:sp>
        <p:nvSpPr>
          <p:cNvPr id="20" name="Text Box 7"/>
          <p:cNvSpPr txBox="1"/>
          <p:nvPr/>
        </p:nvSpPr>
        <p:spPr>
          <a:xfrm>
            <a:off x="1605280" y="2037715"/>
            <a:ext cx="9701530" cy="478155"/>
          </a:xfrm>
          <a:prstGeom prst="rect">
            <a:avLst/>
          </a:prstGeom>
          <a:noFill/>
          <a:ln w="9525">
            <a:noFill/>
          </a:ln>
        </p:spPr>
        <p:txBody>
          <a:bodyPr wrap="square">
            <a:spAutoFit/>
          </a:bodyPr>
          <a:p>
            <a:r>
              <a:rPr lang="zh-CN" altLang="en-US" sz="2520" b="1" dirty="0">
                <a:solidFill>
                  <a:srgbClr val="0000FF"/>
                </a:solidFill>
                <a:latin typeface="Arial" panose="020B0604020202020204" pitchFamily="34" charset="0"/>
              </a:rPr>
              <a:t>根本原因：斯图亚特王朝的封建统治阻碍了英国资本主义的发展</a:t>
            </a:r>
            <a:endParaRPr lang="zh-CN" altLang="en-US" sz="2520" b="1" dirty="0">
              <a:solidFill>
                <a:srgbClr val="0000FF"/>
              </a:solidFill>
              <a:latin typeface="Arial" panose="020B0604020202020204" pitchFamily="34" charset="0"/>
            </a:endParaRPr>
          </a:p>
        </p:txBody>
      </p:sp>
      <p:sp>
        <p:nvSpPr>
          <p:cNvPr id="21" name="Text Box 8"/>
          <p:cNvSpPr txBox="1"/>
          <p:nvPr/>
        </p:nvSpPr>
        <p:spPr>
          <a:xfrm>
            <a:off x="1447673" y="6096508"/>
            <a:ext cx="1090136" cy="478155"/>
          </a:xfrm>
          <a:prstGeom prst="rect">
            <a:avLst/>
          </a:prstGeom>
          <a:noFill/>
          <a:ln w="9525">
            <a:noFill/>
          </a:ln>
        </p:spPr>
        <p:txBody>
          <a:bodyPr wrap="square">
            <a:spAutoFit/>
          </a:bodyPr>
          <a:p>
            <a:pPr algn="l"/>
            <a:r>
              <a:rPr lang="zh-CN" altLang="en-US" sz="2520" b="1" dirty="0">
                <a:solidFill>
                  <a:srgbClr val="0000FF"/>
                </a:solidFill>
                <a:latin typeface="Arial" panose="020B0604020202020204" pitchFamily="34" charset="0"/>
              </a:rPr>
              <a:t>结果：</a:t>
            </a:r>
            <a:endParaRPr lang="zh-CN" altLang="en-US" sz="2520" b="1" dirty="0">
              <a:solidFill>
                <a:srgbClr val="0000FF"/>
              </a:solidFill>
              <a:latin typeface="Arial" panose="020B0604020202020204" pitchFamily="34" charset="0"/>
            </a:endParaRPr>
          </a:p>
        </p:txBody>
      </p:sp>
      <p:sp>
        <p:nvSpPr>
          <p:cNvPr id="22" name="Text Box 23"/>
          <p:cNvSpPr txBox="1"/>
          <p:nvPr/>
        </p:nvSpPr>
        <p:spPr>
          <a:xfrm>
            <a:off x="2510885" y="5480304"/>
            <a:ext cx="6819519" cy="1252855"/>
          </a:xfrm>
          <a:prstGeom prst="rect">
            <a:avLst/>
          </a:prstGeom>
          <a:noFill/>
          <a:ln w="9525">
            <a:noFill/>
          </a:ln>
        </p:spPr>
        <p:txBody>
          <a:bodyPr wrap="square">
            <a:spAutoFit/>
          </a:bodyPr>
          <a:p>
            <a:r>
              <a:rPr lang="zh-CN" sz="2520" b="1" dirty="0">
                <a:solidFill>
                  <a:srgbClr val="FF0000"/>
                </a:solidFill>
                <a:latin typeface="Arial" panose="020B0604020202020204" pitchFamily="34" charset="0"/>
              </a:rPr>
              <a:t>推翻了封建</a:t>
            </a:r>
            <a:r>
              <a:rPr lang="zh-CN" sz="2520" b="1" dirty="0">
                <a:solidFill>
                  <a:srgbClr val="FF0000"/>
                </a:solidFill>
                <a:sym typeface="+mn-ea"/>
              </a:rPr>
              <a:t>君主</a:t>
            </a:r>
            <a:r>
              <a:rPr lang="zh-CN" sz="2520" b="1" dirty="0">
                <a:solidFill>
                  <a:srgbClr val="FF0000"/>
                </a:solidFill>
                <a:latin typeface="Arial" panose="020B0604020202020204" pitchFamily="34" charset="0"/>
              </a:rPr>
              <a:t>专制，为英国的资本主义发展开辟了道路，对世界近代史的发展产生了重要影响，确立君主立宪制</a:t>
            </a:r>
            <a:endParaRPr lang="zh-CN" altLang="en-US" sz="2520" b="1" dirty="0">
              <a:solidFill>
                <a:srgbClr val="FF0000"/>
              </a:solidFill>
              <a:latin typeface="Arial" panose="020B0604020202020204" pitchFamily="34" charset="0"/>
            </a:endParaRPr>
          </a:p>
        </p:txBody>
      </p:sp>
      <p:sp>
        <p:nvSpPr>
          <p:cNvPr id="27" name="文本框 26"/>
          <p:cNvSpPr txBox="1"/>
          <p:nvPr/>
        </p:nvSpPr>
        <p:spPr>
          <a:xfrm>
            <a:off x="264160" y="856615"/>
            <a:ext cx="11873865" cy="521970"/>
          </a:xfrm>
          <a:prstGeom prst="rect">
            <a:avLst/>
          </a:prstGeom>
          <a:noFill/>
          <a:ln w="9525">
            <a:noFill/>
          </a:ln>
        </p:spPr>
        <p:txBody>
          <a:bodyPr wrap="square">
            <a:spAutoFit/>
          </a:bodyPr>
          <a:p>
            <a:r>
              <a:rPr lang="zh-CN" altLang="en-US" sz="2800" b="1" dirty="0">
                <a:effectLst>
                  <a:outerShdw blurRad="38100" dist="38100" dir="2700000" algn="tl">
                    <a:srgbClr val="000000">
                      <a:alpha val="43137"/>
                    </a:srgbClr>
                  </a:outerShdw>
                </a:effectLst>
                <a:latin typeface="Arial" panose="020B0604020202020204" pitchFamily="34" charset="0"/>
              </a:rPr>
              <a:t>詹姆士一世</a:t>
            </a:r>
            <a:r>
              <a:rPr lang="en-US" altLang="zh-CN" sz="2800" b="1" dirty="0">
                <a:solidFill>
                  <a:srgbClr val="FF0000"/>
                </a:solidFill>
                <a:effectLst>
                  <a:outerShdw blurRad="38100" dist="38100" dir="2700000" algn="tl">
                    <a:srgbClr val="000000">
                      <a:alpha val="43137"/>
                    </a:srgbClr>
                  </a:outerShdw>
                </a:effectLst>
                <a:latin typeface="Arial" panose="020B0604020202020204" pitchFamily="34" charset="0"/>
              </a:rPr>
              <a:t>---</a:t>
            </a:r>
            <a:r>
              <a:rPr lang="zh-CN" altLang="en-US" sz="2800" b="1" dirty="0">
                <a:effectLst>
                  <a:outerShdw blurRad="38100" dist="38100" dir="2700000" algn="tl">
                    <a:srgbClr val="000000">
                      <a:alpha val="43137"/>
                    </a:srgbClr>
                  </a:outerShdw>
                </a:effectLst>
                <a:latin typeface="Arial" panose="020B0604020202020204" pitchFamily="34" charset="0"/>
              </a:rPr>
              <a:t>查理一世</a:t>
            </a:r>
            <a:r>
              <a:rPr lang="en-US" altLang="zh-CN" sz="2800" b="1" dirty="0">
                <a:solidFill>
                  <a:srgbClr val="FF0000"/>
                </a:solidFill>
                <a:effectLst>
                  <a:outerShdw blurRad="38100" dist="38100" dir="2700000" algn="tl">
                    <a:srgbClr val="000000">
                      <a:alpha val="43137"/>
                    </a:srgbClr>
                  </a:outerShdw>
                </a:effectLst>
                <a:latin typeface="Arial" panose="020B0604020202020204" pitchFamily="34" charset="0"/>
              </a:rPr>
              <a:t>---</a:t>
            </a:r>
            <a:r>
              <a:rPr lang="zh-CN" altLang="en-US" sz="2800" b="1" dirty="0">
                <a:effectLst>
                  <a:outerShdw blurRad="38100" dist="38100" dir="2700000" algn="tl">
                    <a:srgbClr val="000000">
                      <a:alpha val="43137"/>
                    </a:srgbClr>
                  </a:outerShdw>
                </a:effectLst>
                <a:latin typeface="Arial" panose="020B0604020202020204" pitchFamily="34" charset="0"/>
              </a:rPr>
              <a:t>克伦威尔</a:t>
            </a:r>
            <a:r>
              <a:rPr lang="en-US" altLang="zh-CN" sz="2800" b="1" dirty="0">
                <a:solidFill>
                  <a:srgbClr val="FF0000"/>
                </a:solidFill>
                <a:effectLst>
                  <a:outerShdw blurRad="38100" dist="38100" dir="2700000" algn="tl">
                    <a:srgbClr val="000000">
                      <a:alpha val="43137"/>
                    </a:srgbClr>
                  </a:outerShdw>
                </a:effectLst>
                <a:latin typeface="Arial" panose="020B0604020202020204" pitchFamily="34" charset="0"/>
              </a:rPr>
              <a:t>---</a:t>
            </a:r>
            <a:r>
              <a:rPr lang="zh-CN" altLang="en-US" sz="2800" b="1" dirty="0">
                <a:effectLst>
                  <a:outerShdw blurRad="38100" dist="38100" dir="2700000" algn="tl">
                    <a:srgbClr val="000000">
                      <a:alpha val="43137"/>
                    </a:srgbClr>
                  </a:outerShdw>
                </a:effectLst>
                <a:sym typeface="+mn-ea"/>
              </a:rPr>
              <a:t>查理二世</a:t>
            </a:r>
            <a:r>
              <a:rPr lang="en-US" altLang="zh-CN" sz="2800" b="1" dirty="0">
                <a:solidFill>
                  <a:srgbClr val="FF0000"/>
                </a:solidFill>
                <a:effectLst>
                  <a:outerShdw blurRad="38100" dist="38100" dir="2700000" algn="tl">
                    <a:srgbClr val="000000">
                      <a:alpha val="43137"/>
                    </a:srgbClr>
                  </a:outerShdw>
                </a:effectLst>
                <a:sym typeface="+mn-ea"/>
              </a:rPr>
              <a:t>---</a:t>
            </a:r>
            <a:r>
              <a:rPr lang="zh-CN" altLang="en-US" sz="2800" b="1" dirty="0">
                <a:effectLst>
                  <a:outerShdw blurRad="38100" dist="38100" dir="2700000" algn="tl">
                    <a:srgbClr val="000000">
                      <a:alpha val="43137"/>
                    </a:srgbClr>
                  </a:outerShdw>
                </a:effectLst>
                <a:sym typeface="+mn-ea"/>
              </a:rPr>
              <a:t>詹姆士二世</a:t>
            </a:r>
            <a:r>
              <a:rPr lang="en-US" altLang="zh-CN" sz="2800" b="1" dirty="0">
                <a:solidFill>
                  <a:srgbClr val="FF0000"/>
                </a:solidFill>
                <a:effectLst>
                  <a:outerShdw blurRad="38100" dist="38100" dir="2700000" algn="tl">
                    <a:srgbClr val="000000">
                      <a:alpha val="43137"/>
                    </a:srgbClr>
                  </a:outerShdw>
                </a:effectLst>
                <a:sym typeface="+mn-ea"/>
              </a:rPr>
              <a:t>---</a:t>
            </a:r>
            <a:r>
              <a:rPr lang="zh-CN" altLang="en-US" sz="2800" b="1" dirty="0">
                <a:effectLst>
                  <a:outerShdw blurRad="38100" dist="38100" dir="2700000" algn="tl">
                    <a:srgbClr val="000000">
                      <a:alpha val="43137"/>
                    </a:srgbClr>
                  </a:outerShdw>
                </a:effectLst>
                <a:sym typeface="+mn-ea"/>
              </a:rPr>
              <a:t>玛丽、威廉</a:t>
            </a:r>
            <a:endParaRPr lang="zh-CN" altLang="en-US" sz="2800" b="1" dirty="0">
              <a:effectLst>
                <a:outerShdw blurRad="38100" dist="38100" dir="2700000" algn="tl">
                  <a:srgbClr val="000000">
                    <a:alpha val="43137"/>
                  </a:srgbClr>
                </a:outerShdw>
              </a:effectLst>
              <a:latin typeface="Arial" panose="020B0604020202020204" pitchFamily="34" charset="0"/>
              <a:sym typeface="+mn-ea"/>
            </a:endParaRPr>
          </a:p>
        </p:txBody>
      </p:sp>
      <p:sp>
        <p:nvSpPr>
          <p:cNvPr id="28" name="Text Box 7"/>
          <p:cNvSpPr txBox="1"/>
          <p:nvPr/>
        </p:nvSpPr>
        <p:spPr>
          <a:xfrm>
            <a:off x="1417193" y="3320860"/>
            <a:ext cx="587407" cy="865505"/>
          </a:xfrm>
          <a:prstGeom prst="rect">
            <a:avLst/>
          </a:prstGeom>
          <a:noFill/>
          <a:ln w="9525">
            <a:noFill/>
          </a:ln>
        </p:spPr>
        <p:txBody>
          <a:bodyPr wrap="square">
            <a:spAutoFit/>
          </a:bodyPr>
          <a:p>
            <a:r>
              <a:rPr lang="zh-CN" altLang="en-US" sz="2520" b="1" dirty="0">
                <a:solidFill>
                  <a:srgbClr val="0000FF"/>
                </a:solidFill>
                <a:latin typeface="Arial" panose="020B0604020202020204" pitchFamily="34" charset="0"/>
              </a:rPr>
              <a:t>过程</a:t>
            </a:r>
            <a:endParaRPr lang="zh-CN" altLang="en-US" sz="2520" b="1" dirty="0">
              <a:solidFill>
                <a:srgbClr val="0000FF"/>
              </a:solidFill>
              <a:latin typeface="Arial" panose="020B0604020202020204" pitchFamily="34" charset="0"/>
            </a:endParaRPr>
          </a:p>
        </p:txBody>
      </p:sp>
      <p:sp>
        <p:nvSpPr>
          <p:cNvPr id="29" name="AutoShape 17"/>
          <p:cNvSpPr/>
          <p:nvPr/>
        </p:nvSpPr>
        <p:spPr>
          <a:xfrm>
            <a:off x="2004790" y="2949321"/>
            <a:ext cx="400050" cy="1728883"/>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205" dirty="0">
              <a:latin typeface="Arial" panose="020B0604020202020204" pitchFamily="34" charset="0"/>
            </a:endParaRPr>
          </a:p>
        </p:txBody>
      </p:sp>
      <p:sp>
        <p:nvSpPr>
          <p:cNvPr id="30" name="Text Box 14"/>
          <p:cNvSpPr txBox="1"/>
          <p:nvPr/>
        </p:nvSpPr>
        <p:spPr>
          <a:xfrm>
            <a:off x="2538190" y="2611882"/>
            <a:ext cx="1789430" cy="478155"/>
          </a:xfrm>
          <a:prstGeom prst="rect">
            <a:avLst/>
          </a:prstGeom>
          <a:noFill/>
          <a:ln w="9525">
            <a:noFill/>
          </a:ln>
        </p:spPr>
        <p:txBody>
          <a:bodyPr wrap="none">
            <a:spAutoFit/>
          </a:bodyPr>
          <a:p>
            <a:r>
              <a:rPr lang="zh-CN" altLang="en-US" sz="2520" b="1" dirty="0">
                <a:latin typeface="Arial" panose="020B0604020202020204" pitchFamily="34" charset="0"/>
              </a:rPr>
              <a:t>爆发标志：</a:t>
            </a:r>
            <a:endParaRPr lang="zh-CN" altLang="en-US" sz="2520" b="1" dirty="0">
              <a:latin typeface="Arial" panose="020B0604020202020204" pitchFamily="34" charset="0"/>
            </a:endParaRPr>
          </a:p>
        </p:txBody>
      </p:sp>
      <p:sp>
        <p:nvSpPr>
          <p:cNvPr id="31" name="Text Box 14"/>
          <p:cNvSpPr txBox="1"/>
          <p:nvPr/>
        </p:nvSpPr>
        <p:spPr>
          <a:xfrm>
            <a:off x="2537809" y="3320764"/>
            <a:ext cx="1789430" cy="478155"/>
          </a:xfrm>
          <a:prstGeom prst="rect">
            <a:avLst/>
          </a:prstGeom>
          <a:noFill/>
          <a:ln w="9525">
            <a:noFill/>
          </a:ln>
        </p:spPr>
        <p:txBody>
          <a:bodyPr wrap="none">
            <a:spAutoFit/>
          </a:bodyPr>
          <a:p>
            <a:r>
              <a:rPr lang="zh-CN" altLang="en-US" sz="2520" b="1" dirty="0">
                <a:latin typeface="Arial" panose="020B0604020202020204" pitchFamily="34" charset="0"/>
              </a:rPr>
              <a:t>初步胜利：</a:t>
            </a:r>
            <a:endParaRPr lang="zh-CN" altLang="en-US" sz="2520" b="1" dirty="0">
              <a:latin typeface="Arial" panose="020B0604020202020204" pitchFamily="34" charset="0"/>
            </a:endParaRPr>
          </a:p>
        </p:txBody>
      </p:sp>
      <p:sp>
        <p:nvSpPr>
          <p:cNvPr id="32" name="Text Box 14"/>
          <p:cNvSpPr txBox="1"/>
          <p:nvPr/>
        </p:nvSpPr>
        <p:spPr>
          <a:xfrm>
            <a:off x="4327557" y="3878453"/>
            <a:ext cx="5002530" cy="478155"/>
          </a:xfrm>
          <a:prstGeom prst="rect">
            <a:avLst/>
          </a:prstGeom>
          <a:noFill/>
          <a:ln w="9525">
            <a:noFill/>
          </a:ln>
        </p:spPr>
        <p:txBody>
          <a:bodyPr wrap="none">
            <a:spAutoFit/>
          </a:bodyPr>
          <a:p>
            <a:r>
              <a:rPr lang="zh-CN" altLang="en-US" sz="2520" b="1" dirty="0">
                <a:solidFill>
                  <a:srgbClr val="FF0000"/>
                </a:solidFill>
                <a:latin typeface="Arial" panose="020B0604020202020204" pitchFamily="34" charset="0"/>
              </a:rPr>
              <a:t>克伦威尔专政，斯图亚特王朝复辟</a:t>
            </a:r>
            <a:endParaRPr lang="zh-CN" altLang="en-US" sz="2520" b="1" dirty="0">
              <a:solidFill>
                <a:srgbClr val="FF0000"/>
              </a:solidFill>
              <a:latin typeface="Arial" panose="020B0604020202020204" pitchFamily="34" charset="0"/>
            </a:endParaRPr>
          </a:p>
        </p:txBody>
      </p:sp>
      <p:sp>
        <p:nvSpPr>
          <p:cNvPr id="33" name="Text Box 14"/>
          <p:cNvSpPr txBox="1"/>
          <p:nvPr/>
        </p:nvSpPr>
        <p:spPr>
          <a:xfrm>
            <a:off x="2538190" y="4481227"/>
            <a:ext cx="1789430" cy="478155"/>
          </a:xfrm>
          <a:prstGeom prst="rect">
            <a:avLst/>
          </a:prstGeom>
          <a:noFill/>
          <a:ln w="9525">
            <a:noFill/>
          </a:ln>
        </p:spPr>
        <p:txBody>
          <a:bodyPr wrap="none">
            <a:spAutoFit/>
          </a:bodyPr>
          <a:p>
            <a:r>
              <a:rPr lang="zh-CN" altLang="en-US" sz="2520" b="1" dirty="0">
                <a:latin typeface="Arial" panose="020B0604020202020204" pitchFamily="34" charset="0"/>
              </a:rPr>
              <a:t>取得成功：</a:t>
            </a:r>
            <a:endParaRPr lang="zh-CN" altLang="en-US" sz="2520" b="1" dirty="0">
              <a:latin typeface="Arial" panose="020B0604020202020204" pitchFamily="34" charset="0"/>
            </a:endParaRPr>
          </a:p>
        </p:txBody>
      </p:sp>
      <p:sp>
        <p:nvSpPr>
          <p:cNvPr id="34" name="Text Box 23"/>
          <p:cNvSpPr txBox="1"/>
          <p:nvPr/>
        </p:nvSpPr>
        <p:spPr>
          <a:xfrm>
            <a:off x="1605343" y="1378268"/>
            <a:ext cx="6752844" cy="478155"/>
          </a:xfrm>
          <a:prstGeom prst="rect">
            <a:avLst/>
          </a:prstGeom>
          <a:noFill/>
          <a:ln w="9525">
            <a:noFill/>
          </a:ln>
        </p:spPr>
        <p:txBody>
          <a:bodyPr wrap="square">
            <a:spAutoFit/>
          </a:bodyPr>
          <a:p>
            <a:r>
              <a:rPr lang="zh-CN" altLang="en-US" sz="2520" b="1" dirty="0">
                <a:solidFill>
                  <a:srgbClr val="FF0000"/>
                </a:solidFill>
                <a:latin typeface="Arial" panose="020B0604020202020204" pitchFamily="34" charset="0"/>
              </a:rPr>
              <a:t>《大宪章》</a:t>
            </a:r>
            <a:r>
              <a:rPr lang="zh-CN" altLang="en-US" sz="2520" b="1" dirty="0">
                <a:latin typeface="Arial" panose="020B0604020202020204" pitchFamily="34" charset="0"/>
              </a:rPr>
              <a:t>王权有限，王在法下。议会制度</a:t>
            </a:r>
            <a:endParaRPr lang="zh-CN" altLang="en-US" sz="2520" b="1" dirty="0">
              <a:latin typeface="Arial" panose="020B0604020202020204" pitchFamily="34" charset="0"/>
            </a:endParaRPr>
          </a:p>
        </p:txBody>
      </p:sp>
      <p:sp>
        <p:nvSpPr>
          <p:cNvPr id="35" name="Text Box 14"/>
          <p:cNvSpPr txBox="1"/>
          <p:nvPr/>
        </p:nvSpPr>
        <p:spPr>
          <a:xfrm>
            <a:off x="4327557" y="2611882"/>
            <a:ext cx="3464560" cy="478155"/>
          </a:xfrm>
          <a:prstGeom prst="rect">
            <a:avLst/>
          </a:prstGeom>
          <a:noFill/>
          <a:ln w="9525">
            <a:noFill/>
          </a:ln>
        </p:spPr>
        <p:txBody>
          <a:bodyPr wrap="none">
            <a:spAutoFit/>
          </a:bodyPr>
          <a:p>
            <a:r>
              <a:rPr lang="en-US" altLang="zh-CN" sz="2520" b="1" dirty="0">
                <a:solidFill>
                  <a:srgbClr val="FF0000"/>
                </a:solidFill>
                <a:latin typeface="Arial" panose="020B0604020202020204" pitchFamily="34" charset="0"/>
              </a:rPr>
              <a:t>1640</a:t>
            </a:r>
            <a:r>
              <a:rPr lang="zh-CN" altLang="en-US" sz="2520" b="1" dirty="0">
                <a:solidFill>
                  <a:srgbClr val="FF0000"/>
                </a:solidFill>
                <a:latin typeface="Arial" panose="020B0604020202020204" pitchFamily="34" charset="0"/>
              </a:rPr>
              <a:t>年，议会重新召开</a:t>
            </a:r>
            <a:endParaRPr lang="zh-CN" altLang="en-US" sz="2520" b="1" dirty="0">
              <a:solidFill>
                <a:srgbClr val="FF0000"/>
              </a:solidFill>
              <a:latin typeface="Arial" panose="020B0604020202020204" pitchFamily="34" charset="0"/>
            </a:endParaRPr>
          </a:p>
        </p:txBody>
      </p:sp>
      <p:sp>
        <p:nvSpPr>
          <p:cNvPr id="36" name="Text Box 14"/>
          <p:cNvSpPr txBox="1"/>
          <p:nvPr/>
        </p:nvSpPr>
        <p:spPr>
          <a:xfrm>
            <a:off x="4182142" y="3189954"/>
            <a:ext cx="4038600" cy="478155"/>
          </a:xfrm>
          <a:prstGeom prst="rect">
            <a:avLst/>
          </a:prstGeom>
          <a:noFill/>
          <a:ln w="9525">
            <a:noFill/>
          </a:ln>
        </p:spPr>
        <p:txBody>
          <a:bodyPr wrap="none">
            <a:spAutoFit/>
          </a:bodyPr>
          <a:p>
            <a:r>
              <a:rPr lang="zh-CN" altLang="en-US" sz="2520" b="1" dirty="0">
                <a:solidFill>
                  <a:srgbClr val="FF0000"/>
                </a:solidFill>
                <a:latin typeface="Arial" panose="020B0604020202020204" pitchFamily="34" charset="0"/>
              </a:rPr>
              <a:t>处死查理一世，成立共和国</a:t>
            </a:r>
            <a:endParaRPr lang="zh-CN" altLang="en-US" sz="2520" b="1" dirty="0">
              <a:solidFill>
                <a:srgbClr val="FF0000"/>
              </a:solidFill>
              <a:latin typeface="Arial" panose="020B0604020202020204" pitchFamily="34" charset="0"/>
            </a:endParaRPr>
          </a:p>
        </p:txBody>
      </p:sp>
      <p:sp>
        <p:nvSpPr>
          <p:cNvPr id="37" name="Text Box 14"/>
          <p:cNvSpPr txBox="1"/>
          <p:nvPr/>
        </p:nvSpPr>
        <p:spPr>
          <a:xfrm>
            <a:off x="2538190" y="3878453"/>
            <a:ext cx="1789430" cy="478155"/>
          </a:xfrm>
          <a:prstGeom prst="rect">
            <a:avLst/>
          </a:prstGeom>
          <a:noFill/>
          <a:ln w="9525">
            <a:noFill/>
          </a:ln>
        </p:spPr>
        <p:txBody>
          <a:bodyPr wrap="none">
            <a:spAutoFit/>
          </a:bodyPr>
          <a:p>
            <a:r>
              <a:rPr lang="zh-CN" altLang="en-US" sz="2520" b="1" dirty="0">
                <a:latin typeface="Arial" panose="020B0604020202020204" pitchFamily="34" charset="0"/>
              </a:rPr>
              <a:t>陷入低谷：</a:t>
            </a:r>
            <a:endParaRPr lang="zh-CN" altLang="en-US" sz="2520" b="1" dirty="0">
              <a:latin typeface="Arial" panose="020B0604020202020204" pitchFamily="34" charset="0"/>
            </a:endParaRPr>
          </a:p>
        </p:txBody>
      </p:sp>
      <p:sp>
        <p:nvSpPr>
          <p:cNvPr id="38" name="Text Box 14"/>
          <p:cNvSpPr txBox="1"/>
          <p:nvPr/>
        </p:nvSpPr>
        <p:spPr>
          <a:xfrm>
            <a:off x="4259231" y="4481227"/>
            <a:ext cx="5071110" cy="478155"/>
          </a:xfrm>
          <a:prstGeom prst="rect">
            <a:avLst/>
          </a:prstGeom>
          <a:noFill/>
          <a:ln w="9525">
            <a:noFill/>
          </a:ln>
        </p:spPr>
        <p:txBody>
          <a:bodyPr wrap="none">
            <a:spAutoFit/>
          </a:bodyPr>
          <a:p>
            <a:r>
              <a:rPr lang="zh-CN" altLang="en-US" sz="2520" b="1" dirty="0">
                <a:solidFill>
                  <a:srgbClr val="FF0000"/>
                </a:solidFill>
                <a:latin typeface="Arial" panose="020B0604020202020204" pitchFamily="34" charset="0"/>
              </a:rPr>
              <a:t>光荣革命，</a:t>
            </a:r>
            <a:r>
              <a:rPr lang="en-US" altLang="zh-CN" sz="2520" b="1" dirty="0">
                <a:solidFill>
                  <a:srgbClr val="FF0000"/>
                </a:solidFill>
                <a:latin typeface="Arial" panose="020B0604020202020204" pitchFamily="34" charset="0"/>
              </a:rPr>
              <a:t>1689</a:t>
            </a:r>
            <a:r>
              <a:rPr lang="zh-CN" altLang="en-US" sz="2520" b="1" dirty="0">
                <a:solidFill>
                  <a:srgbClr val="FF0000"/>
                </a:solidFill>
                <a:latin typeface="Arial" panose="020B0604020202020204" pitchFamily="34" charset="0"/>
              </a:rPr>
              <a:t>通过《权利法案》</a:t>
            </a:r>
            <a:endParaRPr lang="zh-CN" altLang="en-US" sz="2520" b="1" dirty="0">
              <a:solidFill>
                <a:srgbClr val="FF0000"/>
              </a:solidFill>
              <a:latin typeface="Arial" panose="020B0604020202020204" pitchFamily="34" charset="0"/>
            </a:endParaRPr>
          </a:p>
        </p:txBody>
      </p:sp>
      <p:pic>
        <p:nvPicPr>
          <p:cNvPr id="39" name="图片 3" descr="查理一世断头台"/>
          <p:cNvPicPr>
            <a:picLocks noChangeAspect="1"/>
          </p:cNvPicPr>
          <p:nvPr/>
        </p:nvPicPr>
        <p:blipFill>
          <a:blip r:embed="rId1"/>
          <a:stretch>
            <a:fillRect/>
          </a:stretch>
        </p:blipFill>
        <p:spPr>
          <a:xfrm>
            <a:off x="9587865" y="2820035"/>
            <a:ext cx="2338705" cy="2907665"/>
          </a:xfrm>
          <a:prstGeom prst="rect">
            <a:avLst/>
          </a:prstGeom>
        </p:spPr>
      </p:pic>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2" presetClass="entr" presetSubtype="4" fill="hold" grpId="0" nodeType="afterEffect">
                                  <p:stCondLst>
                                    <p:cond delay="0"/>
                                  </p:stCondLst>
                                  <p:childTnLst>
                                    <p:set>
                                      <p:cBhvr>
                                        <p:cTn id="47" dur="1" fill="hold">
                                          <p:stCondLst>
                                            <p:cond delay="0"/>
                                          </p:stCondLst>
                                        </p:cTn>
                                        <p:tgtEl>
                                          <p:spTgt spid="255016"/>
                                        </p:tgtEl>
                                        <p:attrNameLst>
                                          <p:attrName>style.visibility</p:attrName>
                                        </p:attrNameLst>
                                      </p:cBhvr>
                                      <p:to>
                                        <p:strVal val="visible"/>
                                      </p:to>
                                    </p:set>
                                    <p:animEffect transition="in" filter="slide(fromBottom)">
                                      <p:cBhvr>
                                        <p:cTn id="48"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7" grpId="0" uiExpand="1"/>
      <p:bldP spid="35" grpId="0"/>
      <p:bldP spid="36" grpId="0"/>
      <p:bldP spid="32" grpId="0"/>
      <p:bldP spid="38" grpId="0"/>
      <p:bldP spid="22" grpId="0"/>
      <p:bldP spid="255016"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100" name="文本框 99"/>
          <p:cNvSpPr txBox="1"/>
          <p:nvPr/>
        </p:nvSpPr>
        <p:spPr>
          <a:xfrm>
            <a:off x="102870" y="859155"/>
            <a:ext cx="6838950" cy="5631180"/>
          </a:xfrm>
          <a:prstGeom prst="rect">
            <a:avLst/>
          </a:prstGeom>
          <a:noFill/>
          <a:ln w="9525">
            <a:noFill/>
          </a:ln>
        </p:spPr>
        <p:txBody>
          <a:bodyPr wrap="square">
            <a:spAutoFit/>
          </a:bodyPr>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君主立宪制——英国</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前提：</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1688</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“光荣革命”</a:t>
            </a:r>
            <a:endPar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确立：</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1689</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《权利法案》</a:t>
            </a:r>
            <a:r>
              <a:rPr lang="en-US" sz="2400" b="1">
                <a:latin typeface="微软雅黑" panose="020B0503020204020204" pitchFamily="34" charset="-122"/>
                <a:ea typeface="微软雅黑" panose="020B0503020204020204" pitchFamily="34" charset="-122"/>
                <a:cs typeface="微软雅黑" panose="020B0503020204020204" pitchFamily="34" charset="-122"/>
              </a:rPr>
              <a:t>     </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议会掌</a:t>
            </a:r>
            <a:r>
              <a:rPr lang="zh-CN" sz="2400" b="1">
                <a:latin typeface="微软雅黑" panose="020B0503020204020204" pitchFamily="34" charset="-122"/>
                <a:ea typeface="微软雅黑" panose="020B0503020204020204" pitchFamily="34" charset="-122"/>
                <a:cs typeface="微软雅黑" panose="020B0503020204020204" pitchFamily="34" charset="-122"/>
              </a:rPr>
              <a:t>立法权，国王掌行政权</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发展：</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1721</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责任内阁制</a:t>
            </a:r>
            <a:endPar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内阁掌</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行政权，国王正式统而不治</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内阁对议会负责，受议会监督</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【不信任案】</a:t>
            </a:r>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内阁成员与首相共进退</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完善：</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1832</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年第一次议会改革</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工业革命后，</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工业资产阶级</a:t>
            </a:r>
            <a:r>
              <a:rPr lang="zh-CN" sz="2400" b="1">
                <a:latin typeface="微软雅黑" panose="020B0503020204020204" pitchFamily="34" charset="-122"/>
                <a:ea typeface="微软雅黑" panose="020B0503020204020204" pitchFamily="34" charset="-122"/>
                <a:cs typeface="微软雅黑" panose="020B0503020204020204" pitchFamily="34" charset="-122"/>
              </a:rPr>
              <a:t>要求更多议会席位</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latin typeface="微软雅黑" panose="020B0503020204020204" pitchFamily="34" charset="-122"/>
                <a:ea typeface="微软雅黑" panose="020B0503020204020204" pitchFamily="34" charset="-122"/>
                <a:cs typeface="微软雅黑" panose="020B0503020204020204" pitchFamily="34" charset="-122"/>
              </a:rPr>
              <a:t>特点：</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①国王“统而不治”</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议会是国家权力中心</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首相是政府行政首脑</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②具有</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和平性、渐进性</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4" descr="微信图片_20210405132515"/>
          <p:cNvPicPr>
            <a:picLocks noChangeAspect="1"/>
          </p:cNvPicPr>
          <p:nvPr/>
        </p:nvPicPr>
        <p:blipFill>
          <a:blip r:embed="rId1"/>
          <a:stretch>
            <a:fillRect/>
          </a:stretch>
        </p:blipFill>
        <p:spPr>
          <a:xfrm>
            <a:off x="6805295" y="122555"/>
            <a:ext cx="5386705" cy="3435350"/>
          </a:xfrm>
          <a:prstGeom prst="rect">
            <a:avLst/>
          </a:prstGeom>
        </p:spPr>
      </p:pic>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930" y="3557905"/>
            <a:ext cx="5386070" cy="3363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11449"/>
            <a:ext cx="12192000" cy="358775"/>
          </a:xfrm>
          <a:prstGeom prst="rect">
            <a:avLst/>
          </a:prstGeom>
        </p:spPr>
        <p:txBody>
          <a:bodyPr wrap="square">
            <a:spAutoFit/>
          </a:bodyPr>
          <a:lstStyle/>
          <a:p>
            <a:r>
              <a:rPr lang="zh-CN" altLang="en-US" sz="1740" b="1" dirty="0" smtClean="0">
                <a:latin typeface="Times New Roman" panose="02020603050405020304" pitchFamily="18" charset="0"/>
              </a:rPr>
              <a:t>从</a:t>
            </a:r>
            <a:r>
              <a:rPr lang="zh-CN" altLang="en-US" sz="1740" b="1" dirty="0" smtClean="0">
                <a:solidFill>
                  <a:srgbClr val="FF0000"/>
                </a:solidFill>
                <a:latin typeface="Times New Roman" panose="02020603050405020304" pitchFamily="18" charset="0"/>
              </a:rPr>
              <a:t>过程</a:t>
            </a:r>
            <a:r>
              <a:rPr lang="zh-CN" altLang="en-US" sz="1740" b="1" dirty="0" smtClean="0">
                <a:latin typeface="Times New Roman" panose="02020603050405020304" pitchFamily="18" charset="0"/>
              </a:rPr>
              <a:t>中，我们看到英国的资产阶级革命呈现什么特点？为什么会呈现这样的特点？启示？</a:t>
            </a:r>
            <a:endParaRPr lang="zh-CN" altLang="en-US" sz="1740" dirty="0"/>
          </a:p>
        </p:txBody>
      </p:sp>
      <p:sp>
        <p:nvSpPr>
          <p:cNvPr id="3" name="Rectangle 5"/>
          <p:cNvSpPr/>
          <p:nvPr/>
        </p:nvSpPr>
        <p:spPr>
          <a:xfrm>
            <a:off x="1809724" y="595239"/>
            <a:ext cx="6111240" cy="686435"/>
          </a:xfrm>
          <a:prstGeom prst="rect">
            <a:avLst/>
          </a:prstGeom>
          <a:solidFill>
            <a:schemeClr val="bg1"/>
          </a:solidFill>
          <a:ln w="9525">
            <a:noFill/>
          </a:ln>
        </p:spPr>
        <p:txBody>
          <a:bodyPr wrap="none">
            <a:spAutoFit/>
          </a:bodyPr>
          <a:lstStyle/>
          <a:p>
            <a:pPr eaLnBrk="0" hangingPunct="0"/>
            <a:r>
              <a:rPr lang="zh-CN" altLang="en-US" sz="3870" b="1" dirty="0">
                <a:latin typeface="Arial" panose="020B0604020202020204" pitchFamily="34" charset="0"/>
              </a:rPr>
              <a:t>特点：曲折、漫长、不彻底</a:t>
            </a:r>
            <a:endParaRPr lang="zh-CN" altLang="en-US" sz="3870" b="1" dirty="0">
              <a:latin typeface="Arial" panose="020B0604020202020204" pitchFamily="34" charset="0"/>
            </a:endParaRPr>
          </a:p>
        </p:txBody>
      </p:sp>
      <p:sp>
        <p:nvSpPr>
          <p:cNvPr id="4" name="TextBox 5"/>
          <p:cNvSpPr txBox="1"/>
          <p:nvPr/>
        </p:nvSpPr>
        <p:spPr>
          <a:xfrm>
            <a:off x="857216" y="1631985"/>
            <a:ext cx="11010900" cy="1164590"/>
          </a:xfrm>
          <a:prstGeom prst="rect">
            <a:avLst/>
          </a:prstGeom>
          <a:noFill/>
          <a:ln w="9525">
            <a:noFill/>
          </a:ln>
        </p:spPr>
        <p:txBody>
          <a:bodyPr>
            <a:spAutoFit/>
          </a:bodyPr>
          <a:lstStyle/>
          <a:p>
            <a:pPr eaLnBrk="0" hangingPunct="0"/>
            <a:r>
              <a:rPr lang="zh-CN" altLang="en-US" sz="3485" b="1" dirty="0">
                <a:latin typeface="Times New Roman" panose="02020603050405020304" pitchFamily="18" charset="0"/>
              </a:rPr>
              <a:t>原因：</a:t>
            </a:r>
            <a:r>
              <a:rPr lang="zh-CN" altLang="en-US" sz="3485" b="1" dirty="0">
                <a:solidFill>
                  <a:srgbClr val="FF0000"/>
                </a:solidFill>
                <a:latin typeface="Times New Roman" panose="02020603050405020304" pitchFamily="18" charset="0"/>
              </a:rPr>
              <a:t>英国资本主义经济发展不充分，</a:t>
            </a:r>
            <a:endParaRPr lang="zh-CN" altLang="en-US" sz="3485" b="1" dirty="0">
              <a:solidFill>
                <a:srgbClr val="FF0000"/>
              </a:solidFill>
              <a:latin typeface="Times New Roman" panose="02020603050405020304" pitchFamily="18" charset="0"/>
            </a:endParaRPr>
          </a:p>
          <a:p>
            <a:pPr eaLnBrk="0" hangingPunct="0"/>
            <a:r>
              <a:rPr lang="zh-CN" altLang="en-US" sz="3485" b="1" dirty="0">
                <a:solidFill>
                  <a:srgbClr val="FF0000"/>
                </a:solidFill>
                <a:latin typeface="Times New Roman" panose="02020603050405020304" pitchFamily="18" charset="0"/>
              </a:rPr>
              <a:t>               资产阶级力量不够强大；</a:t>
            </a:r>
            <a:endParaRPr lang="zh-CN" altLang="en-US" sz="3485" dirty="0">
              <a:solidFill>
                <a:srgbClr val="FF0000"/>
              </a:solidFill>
              <a:latin typeface="Calibri" panose="020F0502020204030204" charset="0"/>
            </a:endParaRPr>
          </a:p>
        </p:txBody>
      </p:sp>
      <p:sp>
        <p:nvSpPr>
          <p:cNvPr id="5" name="TextBox 6"/>
          <p:cNvSpPr txBox="1"/>
          <p:nvPr/>
        </p:nvSpPr>
        <p:spPr>
          <a:xfrm>
            <a:off x="476212" y="3014308"/>
            <a:ext cx="14577484" cy="447675"/>
          </a:xfrm>
          <a:prstGeom prst="rect">
            <a:avLst/>
          </a:prstGeom>
          <a:noFill/>
          <a:ln w="9525">
            <a:noFill/>
          </a:ln>
        </p:spPr>
        <p:txBody>
          <a:bodyPr>
            <a:spAutoFit/>
          </a:bodyPr>
          <a:lstStyle/>
          <a:p>
            <a:pPr eaLnBrk="0" hangingPunct="0"/>
            <a:r>
              <a:rPr lang="zh-CN" altLang="en-US" sz="2320" b="1" dirty="0">
                <a:latin typeface="Times New Roman" panose="02020603050405020304" pitchFamily="18" charset="0"/>
              </a:rPr>
              <a:t>启示：</a:t>
            </a:r>
            <a:r>
              <a:rPr lang="zh-CN" altLang="en-US" sz="2320" b="1" dirty="0">
                <a:solidFill>
                  <a:srgbClr val="FF0000"/>
                </a:solidFill>
                <a:latin typeface="Times New Roman" panose="02020603050405020304" pitchFamily="18" charset="0"/>
              </a:rPr>
              <a:t>任何新事物取代旧事物的过程都不是一帆风顺的。</a:t>
            </a:r>
            <a:endParaRPr lang="zh-CN" altLang="en-US" sz="2320" dirty="0">
              <a:solidFill>
                <a:srgbClr val="FF0000"/>
              </a:solidFill>
              <a:latin typeface="Calibri" panose="020F0502020204030204" charset="0"/>
            </a:endParaRPr>
          </a:p>
        </p:txBody>
      </p:sp>
      <p:sp>
        <p:nvSpPr>
          <p:cNvPr id="6" name="右箭头 5"/>
          <p:cNvSpPr/>
          <p:nvPr/>
        </p:nvSpPr>
        <p:spPr>
          <a:xfrm>
            <a:off x="0" y="4534860"/>
            <a:ext cx="12325092" cy="139767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740"/>
          </a:p>
        </p:txBody>
      </p:sp>
      <p:sp>
        <p:nvSpPr>
          <p:cNvPr id="7" name="矩形 6"/>
          <p:cNvSpPr/>
          <p:nvPr/>
        </p:nvSpPr>
        <p:spPr>
          <a:xfrm>
            <a:off x="3577991" y="5010987"/>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1640</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8" name="矩形 7"/>
          <p:cNvSpPr/>
          <p:nvPr/>
        </p:nvSpPr>
        <p:spPr>
          <a:xfrm>
            <a:off x="1799991" y="5010987"/>
            <a:ext cx="1581982" cy="447675"/>
          </a:xfrm>
          <a:prstGeom prst="rect">
            <a:avLst/>
          </a:prstGeom>
          <a:noFill/>
          <a:ln>
            <a:noFill/>
          </a:ln>
        </p:spPr>
        <p:txBody>
          <a:bodyPr wrap="square" rtlCol="0" anchor="t">
            <a:spAutoFit/>
          </a:bodyPr>
          <a:lstStyle/>
          <a:p>
            <a:pPr algn="ctr"/>
            <a:r>
              <a:rPr lang="en-US" altLang="zh-CN" sz="2320" b="1">
                <a:solidFill>
                  <a:schemeClr val="tx1"/>
                </a:solidFill>
                <a:effectLst>
                  <a:outerShdw blurRad="38100" dist="19050" dir="2700000" algn="tl" rotWithShape="0">
                    <a:schemeClr val="dk1">
                      <a:alpha val="40000"/>
                    </a:schemeClr>
                  </a:outerShdw>
                </a:effectLst>
              </a:rPr>
              <a:t>1628</a:t>
            </a:r>
            <a:r>
              <a:rPr lang="zh-CN" altLang="en-US" sz="2320" b="1">
                <a:solidFill>
                  <a:schemeClr val="tx1"/>
                </a:solidFill>
                <a:effectLst>
                  <a:outerShdw blurRad="38100" dist="19050" dir="2700000" algn="tl" rotWithShape="0">
                    <a:schemeClr val="dk1">
                      <a:alpha val="40000"/>
                    </a:schemeClr>
                  </a:outerShdw>
                </a:effectLst>
              </a:rPr>
              <a:t>年</a:t>
            </a:r>
            <a:endParaRPr lang="zh-CN" altLang="en-US" sz="2320" b="1">
              <a:solidFill>
                <a:schemeClr val="tx1"/>
              </a:solidFill>
              <a:effectLst>
                <a:outerShdw blurRad="38100" dist="19050" dir="2700000" algn="tl" rotWithShape="0">
                  <a:schemeClr val="dk1">
                    <a:alpha val="40000"/>
                  </a:schemeClr>
                </a:outerShdw>
              </a:effectLst>
            </a:endParaRPr>
          </a:p>
        </p:txBody>
      </p:sp>
      <p:sp>
        <p:nvSpPr>
          <p:cNvPr id="9" name="矩形 8"/>
          <p:cNvSpPr/>
          <p:nvPr/>
        </p:nvSpPr>
        <p:spPr>
          <a:xfrm>
            <a:off x="244662" y="5010987"/>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1215</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0" name="矩形 9"/>
          <p:cNvSpPr/>
          <p:nvPr/>
        </p:nvSpPr>
        <p:spPr>
          <a:xfrm>
            <a:off x="5133317" y="5010987"/>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1642</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1" name="矩形 10"/>
          <p:cNvSpPr/>
          <p:nvPr/>
        </p:nvSpPr>
        <p:spPr>
          <a:xfrm>
            <a:off x="6911318" y="5010987"/>
            <a:ext cx="1581982" cy="447675"/>
          </a:xfrm>
          <a:prstGeom prst="rect">
            <a:avLst/>
          </a:prstGeom>
          <a:noFill/>
          <a:ln>
            <a:noFill/>
          </a:ln>
        </p:spPr>
        <p:txBody>
          <a:bodyPr wrap="square" rtlCol="0" anchor="t">
            <a:spAutoFit/>
          </a:bodyPr>
          <a:lstStyle/>
          <a:p>
            <a:pPr algn="ctr"/>
            <a:r>
              <a:rPr lang="en-US" altLang="zh-CN" sz="2320" b="1">
                <a:solidFill>
                  <a:schemeClr val="tx1"/>
                </a:solidFill>
                <a:effectLst>
                  <a:outerShdw blurRad="38100" dist="19050" dir="2700000" algn="tl" rotWithShape="0">
                    <a:schemeClr val="dk1">
                      <a:alpha val="40000"/>
                    </a:schemeClr>
                  </a:outerShdw>
                </a:effectLst>
              </a:rPr>
              <a:t>1649</a:t>
            </a:r>
            <a:r>
              <a:rPr lang="zh-CN" altLang="en-US" sz="2320" b="1">
                <a:solidFill>
                  <a:schemeClr val="tx1"/>
                </a:solidFill>
                <a:effectLst>
                  <a:outerShdw blurRad="38100" dist="19050" dir="2700000" algn="tl" rotWithShape="0">
                    <a:schemeClr val="dk1">
                      <a:alpha val="40000"/>
                    </a:schemeClr>
                  </a:outerShdw>
                </a:effectLst>
              </a:rPr>
              <a:t>年</a:t>
            </a:r>
            <a:endParaRPr lang="zh-CN" altLang="en-US" sz="2320" b="1">
              <a:solidFill>
                <a:schemeClr val="tx1"/>
              </a:solidFill>
              <a:effectLst>
                <a:outerShdw blurRad="38100" dist="19050" dir="2700000" algn="tl" rotWithShape="0">
                  <a:schemeClr val="dk1">
                    <a:alpha val="40000"/>
                  </a:schemeClr>
                </a:outerShdw>
              </a:effectLst>
            </a:endParaRPr>
          </a:p>
        </p:txBody>
      </p:sp>
      <p:sp>
        <p:nvSpPr>
          <p:cNvPr id="12" name="矩形 11"/>
          <p:cNvSpPr/>
          <p:nvPr/>
        </p:nvSpPr>
        <p:spPr>
          <a:xfrm>
            <a:off x="8466644" y="5010987"/>
            <a:ext cx="1581982" cy="447675"/>
          </a:xfrm>
          <a:prstGeom prst="rect">
            <a:avLst/>
          </a:prstGeom>
          <a:noFill/>
          <a:ln>
            <a:noFill/>
          </a:ln>
        </p:spPr>
        <p:txBody>
          <a:bodyPr wrap="square" rtlCol="0" anchor="t">
            <a:spAutoFit/>
          </a:bodyPr>
          <a:lstStyle/>
          <a:p>
            <a:pPr algn="ctr"/>
            <a:r>
              <a:rPr lang="en-US" altLang="zh-CN" sz="2320" b="1">
                <a:solidFill>
                  <a:schemeClr val="tx1"/>
                </a:solidFill>
                <a:effectLst>
                  <a:outerShdw blurRad="38100" dist="19050" dir="2700000" algn="tl" rotWithShape="0">
                    <a:schemeClr val="dk1">
                      <a:alpha val="40000"/>
                    </a:schemeClr>
                  </a:outerShdw>
                </a:effectLst>
              </a:rPr>
              <a:t>1660</a:t>
            </a:r>
            <a:r>
              <a:rPr lang="zh-CN" altLang="en-US" sz="2320" b="1">
                <a:solidFill>
                  <a:schemeClr val="tx1"/>
                </a:solidFill>
                <a:effectLst>
                  <a:outerShdw blurRad="38100" dist="19050" dir="2700000" algn="tl" rotWithShape="0">
                    <a:schemeClr val="dk1">
                      <a:alpha val="40000"/>
                    </a:schemeClr>
                  </a:outerShdw>
                </a:effectLst>
              </a:rPr>
              <a:t>年</a:t>
            </a:r>
            <a:endParaRPr lang="zh-CN" altLang="en-US" sz="2320" b="1">
              <a:solidFill>
                <a:schemeClr val="tx1"/>
              </a:solidFill>
              <a:effectLst>
                <a:outerShdw blurRad="38100" dist="19050" dir="2700000" algn="tl" rotWithShape="0">
                  <a:schemeClr val="dk1">
                    <a:alpha val="40000"/>
                  </a:schemeClr>
                </a:outerShdw>
              </a:effectLst>
            </a:endParaRPr>
          </a:p>
        </p:txBody>
      </p:sp>
      <p:sp>
        <p:nvSpPr>
          <p:cNvPr id="13" name="矩形 12"/>
          <p:cNvSpPr/>
          <p:nvPr/>
        </p:nvSpPr>
        <p:spPr>
          <a:xfrm>
            <a:off x="9690038" y="5018671"/>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1688</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4" name="矩形 13"/>
          <p:cNvSpPr/>
          <p:nvPr/>
        </p:nvSpPr>
        <p:spPr>
          <a:xfrm>
            <a:off x="10610018" y="5018671"/>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1689</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5" name="文本框 26"/>
          <p:cNvSpPr txBox="1"/>
          <p:nvPr/>
        </p:nvSpPr>
        <p:spPr>
          <a:xfrm>
            <a:off x="-216203" y="4052577"/>
            <a:ext cx="2467187" cy="50800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《大宪章》</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16" name="文本框 27"/>
          <p:cNvSpPr txBox="1"/>
          <p:nvPr/>
        </p:nvSpPr>
        <p:spPr>
          <a:xfrm>
            <a:off x="445956" y="5731014"/>
            <a:ext cx="4077160" cy="50800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《权利请愿书》</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17" name="文本框 29"/>
          <p:cNvSpPr txBox="1"/>
          <p:nvPr/>
        </p:nvSpPr>
        <p:spPr>
          <a:xfrm>
            <a:off x="3273759" y="3843699"/>
            <a:ext cx="2153921" cy="92456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重开议会，革命爆发</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18" name="文本框 30"/>
          <p:cNvSpPr txBox="1"/>
          <p:nvPr/>
        </p:nvSpPr>
        <p:spPr>
          <a:xfrm>
            <a:off x="4526957" y="5731014"/>
            <a:ext cx="2708880" cy="50800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内战爆发</a:t>
            </a:r>
            <a:r>
              <a:rPr lang="zh-CN" altLang="en-US" sz="2710" b="1">
                <a:latin typeface="华文仿宋" panose="02010600040101010101" charset="-122"/>
                <a:ea typeface="华文仿宋" panose="02010600040101010101" charset="-122"/>
              </a:rPr>
              <a:t> </a:t>
            </a:r>
            <a:endParaRPr lang="zh-CN" altLang="en-US" sz="2710" b="1">
              <a:latin typeface="华文仿宋" panose="02010600040101010101" charset="-122"/>
              <a:ea typeface="华文仿宋" panose="02010600040101010101" charset="-122"/>
            </a:endParaRPr>
          </a:p>
        </p:txBody>
      </p:sp>
      <p:sp>
        <p:nvSpPr>
          <p:cNvPr id="19" name="文本框 31"/>
          <p:cNvSpPr txBox="1"/>
          <p:nvPr/>
        </p:nvSpPr>
        <p:spPr>
          <a:xfrm>
            <a:off x="6194760" y="3843698"/>
            <a:ext cx="3456940" cy="92456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处死查理一世，建立共和国</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20" name="文本框 32"/>
          <p:cNvSpPr txBox="1"/>
          <p:nvPr/>
        </p:nvSpPr>
        <p:spPr>
          <a:xfrm>
            <a:off x="7936484" y="5731014"/>
            <a:ext cx="2708880" cy="50800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王朝复辟</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21" name="文本框 33"/>
          <p:cNvSpPr txBox="1"/>
          <p:nvPr/>
        </p:nvSpPr>
        <p:spPr>
          <a:xfrm>
            <a:off x="9426617" y="4050121"/>
            <a:ext cx="2708880" cy="50800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光荣革命</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22" name="文本框 34"/>
          <p:cNvSpPr txBox="1"/>
          <p:nvPr/>
        </p:nvSpPr>
        <p:spPr>
          <a:xfrm>
            <a:off x="10046582" y="5731017"/>
            <a:ext cx="3521330" cy="50800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《权利法案》</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pic>
        <p:nvPicPr>
          <p:cNvPr id="23" name="图片 22" descr="WechatIMG21"/>
          <p:cNvPicPr>
            <a:picLocks noChangeAspect="1"/>
          </p:cNvPicPr>
          <p:nvPr/>
        </p:nvPicPr>
        <p:blipFill>
          <a:blip r:embed="rId1"/>
          <a:stretch>
            <a:fillRect/>
          </a:stretch>
        </p:blipFill>
        <p:spPr>
          <a:xfrm>
            <a:off x="8722412" y="802587"/>
            <a:ext cx="2971994" cy="25274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16" grpId="0"/>
      <p:bldP spid="17" grpId="0"/>
      <p:bldP spid="18" grpId="0"/>
      <p:bldP spid="19" grpId="0"/>
      <p:bldP spid="20" grpId="0"/>
      <p:bldP spid="21" grpId="0"/>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1865815" y="1197640"/>
          <a:ext cx="8256905" cy="4387215"/>
        </p:xfrm>
        <a:graphic>
          <a:graphicData uri="http://schemas.openxmlformats.org/drawingml/2006/table">
            <a:tbl>
              <a:tblPr firstRow="1" bandRow="1">
                <a:tableStyleId>{5C22544A-7EE6-4342-B048-85BDC9FD1C3A}</a:tableStyleId>
              </a:tblPr>
              <a:tblGrid>
                <a:gridCol w="2655570"/>
                <a:gridCol w="2849245"/>
                <a:gridCol w="2752090"/>
              </a:tblGrid>
              <a:tr h="737235">
                <a:tc>
                  <a:txBody>
                    <a:bodyPr/>
                    <a:lstStyle/>
                    <a:p>
                      <a:pPr algn="ctr">
                        <a:lnSpc>
                          <a:spcPct val="180000"/>
                        </a:lnSpc>
                        <a:buNone/>
                      </a:pPr>
                      <a:endParaRPr lang="zh-CN" altLang="en-US" sz="2320"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r>
                        <a:rPr lang="zh-CN" altLang="en-US" sz="2320" dirty="0">
                          <a:solidFill>
                            <a:srgbClr val="3B322C"/>
                          </a:solidFill>
                          <a:latin typeface="HYYiSongJ" panose="00020600040101010101" charset="-122"/>
                          <a:ea typeface="HYYiSongJ" panose="00020600040101010101" charset="-122"/>
                        </a:rPr>
                        <a:t>资产阶级革命前</a:t>
                      </a:r>
                      <a:endParaRPr lang="zh-CN" altLang="en-US" sz="2320"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r>
                        <a:rPr lang="zh-CN" altLang="en-US" sz="2320" dirty="0">
                          <a:solidFill>
                            <a:srgbClr val="3B322C"/>
                          </a:solidFill>
                          <a:latin typeface="HYYiSongJ" panose="00020600040101010101" charset="-122"/>
                          <a:ea typeface="HYYiSongJ" panose="00020600040101010101" charset="-122"/>
                        </a:rPr>
                        <a:t>资产阶级革命后</a:t>
                      </a:r>
                      <a:endParaRPr lang="zh-CN" altLang="en-US" sz="2320"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25170">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国家制度</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25170">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王权来源</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37235">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议会与王权的关系</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25170">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权力中心</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37235">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统治方式</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bl>
          </a:graphicData>
        </a:graphic>
      </p:graphicFrame>
      <p:sp>
        <p:nvSpPr>
          <p:cNvPr id="4" name="矩形 3"/>
          <p:cNvSpPr/>
          <p:nvPr/>
        </p:nvSpPr>
        <p:spPr>
          <a:xfrm>
            <a:off x="4810449" y="2026413"/>
            <a:ext cx="2174225"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君主专制</a:t>
            </a:r>
            <a:endParaRPr lang="zh-CN" altLang="en-US" sz="2320" b="1" dirty="0">
              <a:solidFill>
                <a:srgbClr val="0070C0"/>
              </a:solidFill>
              <a:latin typeface="HYYiSongJ" panose="00020600040101010101" charset="-122"/>
              <a:ea typeface="HYYiSongJ" panose="00020600040101010101" charset="-122"/>
            </a:endParaRPr>
          </a:p>
        </p:txBody>
      </p:sp>
      <p:sp>
        <p:nvSpPr>
          <p:cNvPr id="5" name="矩形 4"/>
          <p:cNvSpPr/>
          <p:nvPr/>
        </p:nvSpPr>
        <p:spPr>
          <a:xfrm>
            <a:off x="4851909" y="2737839"/>
            <a:ext cx="2174225"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君主专制</a:t>
            </a:r>
            <a:endParaRPr lang="zh-CN" altLang="en-US" sz="2320" b="1" dirty="0">
              <a:solidFill>
                <a:srgbClr val="0070C0"/>
              </a:solidFill>
              <a:latin typeface="HYYiSongJ" panose="00020600040101010101" charset="-122"/>
              <a:ea typeface="HYYiSongJ" panose="00020600040101010101" charset="-122"/>
            </a:endParaRPr>
          </a:p>
        </p:txBody>
      </p:sp>
      <p:sp>
        <p:nvSpPr>
          <p:cNvPr id="6" name="矩形 5"/>
          <p:cNvSpPr/>
          <p:nvPr/>
        </p:nvSpPr>
        <p:spPr>
          <a:xfrm>
            <a:off x="4811678" y="3459104"/>
            <a:ext cx="2174839"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王权限制议会</a:t>
            </a:r>
            <a:endParaRPr lang="zh-CN" altLang="en-US" sz="2320" b="1" dirty="0">
              <a:solidFill>
                <a:srgbClr val="0070C0"/>
              </a:solidFill>
              <a:latin typeface="HYYiSongJ" panose="00020600040101010101" charset="-122"/>
              <a:ea typeface="HYYiSongJ" panose="00020600040101010101" charset="-122"/>
            </a:endParaRPr>
          </a:p>
        </p:txBody>
      </p:sp>
      <p:sp>
        <p:nvSpPr>
          <p:cNvPr id="7" name="矩形 6"/>
          <p:cNvSpPr/>
          <p:nvPr/>
        </p:nvSpPr>
        <p:spPr>
          <a:xfrm>
            <a:off x="4811678" y="4239343"/>
            <a:ext cx="2175453"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国王</a:t>
            </a:r>
            <a:endParaRPr lang="zh-CN" altLang="en-US" sz="2320" b="1" dirty="0">
              <a:solidFill>
                <a:srgbClr val="0070C0"/>
              </a:solidFill>
              <a:latin typeface="HYYiSongJ" panose="00020600040101010101" charset="-122"/>
              <a:ea typeface="HYYiSongJ" panose="00020600040101010101" charset="-122"/>
            </a:endParaRPr>
          </a:p>
        </p:txBody>
      </p:sp>
      <p:sp>
        <p:nvSpPr>
          <p:cNvPr id="8" name="矩形 7"/>
          <p:cNvSpPr/>
          <p:nvPr/>
        </p:nvSpPr>
        <p:spPr>
          <a:xfrm>
            <a:off x="4811678" y="5018967"/>
            <a:ext cx="2176068"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人治</a:t>
            </a:r>
            <a:endParaRPr lang="zh-CN" altLang="en-US" sz="2320" b="1" dirty="0">
              <a:solidFill>
                <a:srgbClr val="0070C0"/>
              </a:solidFill>
              <a:latin typeface="HYYiSongJ" panose="00020600040101010101" charset="-122"/>
              <a:ea typeface="HYYiSongJ" panose="00020600040101010101" charset="-122"/>
            </a:endParaRPr>
          </a:p>
        </p:txBody>
      </p:sp>
      <p:sp>
        <p:nvSpPr>
          <p:cNvPr id="9" name="矩形 8"/>
          <p:cNvSpPr/>
          <p:nvPr/>
        </p:nvSpPr>
        <p:spPr>
          <a:xfrm>
            <a:off x="7738495" y="2026413"/>
            <a:ext cx="209005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君主立宪制</a:t>
            </a:r>
            <a:endParaRPr lang="zh-CN" altLang="en-US" sz="2320" b="1" dirty="0">
              <a:solidFill>
                <a:srgbClr val="FF0000"/>
              </a:solidFill>
              <a:latin typeface="HYYiSongJ" panose="00020600040101010101" charset="-122"/>
              <a:ea typeface="HYYiSongJ" panose="00020600040101010101" charset="-122"/>
            </a:endParaRPr>
          </a:p>
        </p:txBody>
      </p:sp>
      <p:sp>
        <p:nvSpPr>
          <p:cNvPr id="10" name="矩形 9"/>
          <p:cNvSpPr/>
          <p:nvPr/>
        </p:nvSpPr>
        <p:spPr>
          <a:xfrm>
            <a:off x="7738495" y="2750131"/>
            <a:ext cx="209005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法律赋予</a:t>
            </a:r>
            <a:endParaRPr lang="zh-CN" altLang="en-US" sz="2320" b="1" dirty="0">
              <a:solidFill>
                <a:srgbClr val="FF0000"/>
              </a:solidFill>
              <a:latin typeface="HYYiSongJ" panose="00020600040101010101" charset="-122"/>
              <a:ea typeface="HYYiSongJ" panose="00020600040101010101" charset="-122"/>
            </a:endParaRPr>
          </a:p>
        </p:txBody>
      </p:sp>
      <p:sp>
        <p:nvSpPr>
          <p:cNvPr id="11" name="矩形 10"/>
          <p:cNvSpPr/>
          <p:nvPr/>
        </p:nvSpPr>
        <p:spPr>
          <a:xfrm>
            <a:off x="7737881" y="3459104"/>
            <a:ext cx="2090672"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议会限制王权</a:t>
            </a:r>
            <a:endParaRPr lang="zh-CN" altLang="en-US" sz="2320" b="1" dirty="0">
              <a:solidFill>
                <a:srgbClr val="FF0000"/>
              </a:solidFill>
              <a:latin typeface="HYYiSongJ" panose="00020600040101010101" charset="-122"/>
              <a:ea typeface="HYYiSongJ" panose="00020600040101010101" charset="-122"/>
            </a:endParaRPr>
          </a:p>
        </p:txBody>
      </p:sp>
      <p:sp>
        <p:nvSpPr>
          <p:cNvPr id="12" name="矩形 11"/>
          <p:cNvSpPr/>
          <p:nvPr/>
        </p:nvSpPr>
        <p:spPr>
          <a:xfrm>
            <a:off x="7738495" y="4239343"/>
            <a:ext cx="209005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微软雅黑" panose="020B0503020204020204" pitchFamily="34" charset="-122"/>
                <a:ea typeface="微软雅黑" panose="020B0503020204020204" pitchFamily="34" charset="-122"/>
              </a:rPr>
              <a:t>议会</a:t>
            </a:r>
            <a:endParaRPr lang="zh-CN" altLang="en-US" sz="2320" b="1" dirty="0">
              <a:solidFill>
                <a:srgbClr val="FF0000"/>
              </a:solidFill>
              <a:latin typeface="微软雅黑" panose="020B0503020204020204" pitchFamily="34" charset="-122"/>
              <a:ea typeface="微软雅黑" panose="020B0503020204020204" pitchFamily="34" charset="-122"/>
            </a:endParaRPr>
          </a:p>
        </p:txBody>
      </p:sp>
      <p:sp>
        <p:nvSpPr>
          <p:cNvPr id="13" name="矩形 12"/>
          <p:cNvSpPr/>
          <p:nvPr/>
        </p:nvSpPr>
        <p:spPr>
          <a:xfrm>
            <a:off x="7834950" y="5018967"/>
            <a:ext cx="199421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法治</a:t>
            </a:r>
            <a:endParaRPr lang="zh-CN" altLang="en-US" sz="2320" b="1" dirty="0">
              <a:solidFill>
                <a:srgbClr val="FF0000"/>
              </a:solidFill>
              <a:latin typeface="HYYiSongJ" panose="00020600040101010101" charset="-122"/>
              <a:ea typeface="HYYiSongJ" panose="00020600040101010101"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par>
                          <p:cTn id="43" fill="hold">
                            <p:stCondLst>
                              <p:cond delay="0"/>
                            </p:stCondLst>
                            <p:childTnLst>
                              <p:par>
                                <p:cTn id="44" presetID="12" presetClass="entr" presetSubtype="4" fill="hold" grpId="0" nodeType="afterEffect">
                                  <p:stCondLst>
                                    <p:cond delay="0"/>
                                  </p:stCondLst>
                                  <p:childTnLst>
                                    <p:set>
                                      <p:cBhvr>
                                        <p:cTn id="45" dur="1" fill="hold">
                                          <p:stCondLst>
                                            <p:cond delay="0"/>
                                          </p:stCondLst>
                                        </p:cTn>
                                        <p:tgtEl>
                                          <p:spTgt spid="255016"/>
                                        </p:tgtEl>
                                        <p:attrNameLst>
                                          <p:attrName>style.visibility</p:attrName>
                                        </p:attrNameLst>
                                      </p:cBhvr>
                                      <p:to>
                                        <p:strVal val="visible"/>
                                      </p:to>
                                    </p:set>
                                    <p:animEffect transition="in" filter="slide(fromBottom)">
                                      <p:cBhvr>
                                        <p:cTn id="46"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255016"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919852" y="2304096"/>
            <a:ext cx="4170506" cy="368300"/>
          </a:xfrm>
          <a:prstGeom prst="rect">
            <a:avLst/>
          </a:prstGeom>
          <a:noFill/>
        </p:spPr>
        <p:txBody>
          <a:bodyPr wrap="square">
            <a:spAutoFit/>
          </a:bodyPr>
          <a:lstStyle/>
          <a:p>
            <a:r>
              <a:rPr lang="en-US" altLang="zh-CN" b="1" dirty="0">
                <a:latin typeface="楷体" panose="02010609060101010101" charset="-122"/>
                <a:ea typeface="楷体" panose="02010609060101010101" charset="-122"/>
              </a:rPr>
              <a:t>1714</a:t>
            </a:r>
            <a:r>
              <a:rPr lang="zh-CN" altLang="en-US" b="1" dirty="0">
                <a:latin typeface="楷体" panose="02010609060101010101" charset="-122"/>
                <a:ea typeface="楷体" panose="02010609060101010101" charset="-122"/>
              </a:rPr>
              <a:t>年，乔治一世来到英国开始统治。</a:t>
            </a:r>
            <a:endParaRPr lang="en-US" altLang="zh-CN" b="1" dirty="0">
              <a:latin typeface="楷体" panose="02010609060101010101" charset="-122"/>
              <a:ea typeface="楷体" panose="02010609060101010101" charset="-122"/>
            </a:endParaRPr>
          </a:p>
        </p:txBody>
      </p:sp>
      <p:graphicFrame>
        <p:nvGraphicFramePr>
          <p:cNvPr id="6" name="表格 3"/>
          <p:cNvGraphicFramePr>
            <a:graphicFrameLocks noGrp="1"/>
          </p:cNvGraphicFramePr>
          <p:nvPr/>
        </p:nvGraphicFramePr>
        <p:xfrm>
          <a:off x="1876148" y="946360"/>
          <a:ext cx="8576310" cy="1097280"/>
        </p:xfrm>
        <a:graphic>
          <a:graphicData uri="http://schemas.openxmlformats.org/drawingml/2006/table">
            <a:tbl>
              <a:tblPr firstRow="1" bandRow="1">
                <a:tableStyleId>{5C22544A-7EE6-4342-B048-85BDC9FD1C3A}</a:tableStyleId>
              </a:tblPr>
              <a:tblGrid>
                <a:gridCol w="886460"/>
                <a:gridCol w="2642870"/>
                <a:gridCol w="2636520"/>
                <a:gridCol w="2410460"/>
              </a:tblGrid>
              <a:tr h="370840">
                <a:tc>
                  <a:txBody>
                    <a:bodyPr/>
                    <a:lstStyle/>
                    <a:p>
                      <a:r>
                        <a:rPr lang="zh-CN" altLang="en-US" sz="2100" b="1" dirty="0">
                          <a:latin typeface="黑体" panose="02010609060101010101" pitchFamily="2" charset="-122"/>
                          <a:ea typeface="黑体" panose="02010609060101010101" pitchFamily="2" charset="-122"/>
                        </a:rPr>
                        <a:t>国家</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国情</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革命特点</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制度</a:t>
                      </a:r>
                      <a:endParaRPr lang="zh-CN" altLang="en-US" sz="2100" b="1" dirty="0">
                        <a:latin typeface="黑体" panose="02010609060101010101" pitchFamily="2" charset="-122"/>
                        <a:ea typeface="黑体" panose="02010609060101010101" pitchFamily="2" charset="-122"/>
                      </a:endParaRPr>
                    </a:p>
                  </a:txBody>
                  <a:tcPr marL="68580" marR="68580" marT="34290" marB="34290"/>
                </a:tc>
              </a:tr>
              <a:tr h="370840">
                <a:tc>
                  <a:txBody>
                    <a:bodyPr/>
                    <a:lstStyle/>
                    <a:p>
                      <a:r>
                        <a:rPr lang="zh-CN" altLang="en-US" sz="2100" b="1" dirty="0">
                          <a:latin typeface="黑体" panose="02010609060101010101" pitchFamily="2" charset="-122"/>
                          <a:ea typeface="黑体" panose="02010609060101010101" pitchFamily="2" charset="-122"/>
                        </a:rPr>
                        <a:t>英国</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资本主义发展较充分</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早而渐进</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en-US" altLang="zh-CN" sz="2100" b="1" dirty="0">
                          <a:solidFill>
                            <a:schemeClr val="tx1"/>
                          </a:solidFill>
                          <a:latin typeface="黑体" panose="02010609060101010101" pitchFamily="2" charset="-122"/>
                          <a:ea typeface="黑体" panose="02010609060101010101" pitchFamily="2" charset="-122"/>
                        </a:rPr>
                        <a:t>1689</a:t>
                      </a:r>
                      <a:r>
                        <a:rPr lang="zh-CN" altLang="en-US" sz="2100" b="1" dirty="0">
                          <a:solidFill>
                            <a:schemeClr val="tx1"/>
                          </a:solidFill>
                          <a:latin typeface="黑体" panose="02010609060101010101" pitchFamily="2" charset="-122"/>
                          <a:ea typeface="黑体" panose="02010609060101010101" pitchFamily="2" charset="-122"/>
                        </a:rPr>
                        <a:t>年君主立宪制</a:t>
                      </a:r>
                      <a:endParaRPr lang="en-US" altLang="zh-CN" sz="2100" b="1" dirty="0">
                        <a:solidFill>
                          <a:schemeClr val="tx1"/>
                        </a:solidFill>
                        <a:latin typeface="黑体" panose="02010609060101010101" pitchFamily="2" charset="-122"/>
                        <a:ea typeface="黑体" panose="02010609060101010101" pitchFamily="2" charset="-122"/>
                      </a:endParaRPr>
                    </a:p>
                    <a:p>
                      <a:r>
                        <a:rPr lang="en-US" altLang="zh-CN" sz="2100" b="1" dirty="0">
                          <a:solidFill>
                            <a:srgbClr val="FF0000"/>
                          </a:solidFill>
                          <a:latin typeface="黑体" panose="02010609060101010101" pitchFamily="2" charset="-122"/>
                          <a:ea typeface="黑体" panose="02010609060101010101" pitchFamily="2" charset="-122"/>
                        </a:rPr>
                        <a:t>1721</a:t>
                      </a:r>
                      <a:r>
                        <a:rPr lang="zh-CN" altLang="en-US" sz="2100" b="1" dirty="0">
                          <a:solidFill>
                            <a:srgbClr val="FF0000"/>
                          </a:solidFill>
                          <a:latin typeface="黑体" panose="02010609060101010101" pitchFamily="2" charset="-122"/>
                          <a:ea typeface="黑体" panose="02010609060101010101" pitchFamily="2" charset="-122"/>
                        </a:rPr>
                        <a:t>年责任内阁制</a:t>
                      </a:r>
                      <a:endParaRPr lang="en-US" altLang="zh-CN" sz="2100" b="1" dirty="0">
                        <a:solidFill>
                          <a:srgbClr val="FF0000"/>
                        </a:solidFill>
                        <a:latin typeface="黑体" panose="02010609060101010101" pitchFamily="2" charset="-122"/>
                        <a:ea typeface="黑体" panose="02010609060101010101" pitchFamily="2" charset="-122"/>
                      </a:endParaRPr>
                    </a:p>
                  </a:txBody>
                  <a:tcPr marL="68580" marR="68580" marT="34290" marB="34290"/>
                </a:tc>
              </a:tr>
            </a:tbl>
          </a:graphicData>
        </a:graphic>
      </p:graphicFrame>
      <p:pic>
        <p:nvPicPr>
          <p:cNvPr id="1028"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t="13462" b="9127"/>
          <a:stretch>
            <a:fillRect/>
          </a:stretch>
        </p:blipFill>
        <p:spPr bwMode="auto">
          <a:xfrm>
            <a:off x="7976121" y="2613981"/>
            <a:ext cx="2691880" cy="338805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8479"/>
          <a:stretch>
            <a:fillRect/>
          </a:stretch>
        </p:blipFill>
        <p:spPr bwMode="auto">
          <a:xfrm>
            <a:off x="1524001" y="2061420"/>
            <a:ext cx="2691880" cy="398163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3742125" y="4917715"/>
            <a:ext cx="4570890" cy="414020"/>
          </a:xfrm>
          <a:prstGeom prst="rect">
            <a:avLst/>
          </a:prstGeom>
          <a:noFill/>
        </p:spPr>
        <p:txBody>
          <a:bodyPr wrap="square">
            <a:spAutoFit/>
          </a:bodyPr>
          <a:lstStyle/>
          <a:p>
            <a:r>
              <a:rPr lang="zh-CN" altLang="en-US" sz="2100" b="1" i="0" dirty="0">
                <a:solidFill>
                  <a:srgbClr val="333333"/>
                </a:solidFill>
                <a:effectLst/>
                <a:latin typeface="楷体" panose="02010609060101010101" charset="-122"/>
                <a:ea typeface="楷体" panose="02010609060101010101" charset="-122"/>
              </a:rPr>
              <a:t>“此乃吾君也，何其声之不似我也？”</a:t>
            </a:r>
            <a:endParaRPr lang="zh-CN" altLang="en-US" sz="2100" b="1" dirty="0">
              <a:latin typeface="楷体" panose="02010609060101010101" charset="-122"/>
              <a:ea typeface="楷体" panose="02010609060101010101" charset="-122"/>
            </a:endParaRPr>
          </a:p>
        </p:txBody>
      </p:sp>
      <p:sp>
        <p:nvSpPr>
          <p:cNvPr id="8" name="文本框 7"/>
          <p:cNvSpPr txBox="1"/>
          <p:nvPr/>
        </p:nvSpPr>
        <p:spPr>
          <a:xfrm>
            <a:off x="1847701" y="5661961"/>
            <a:ext cx="4572000" cy="414020"/>
          </a:xfrm>
          <a:prstGeom prst="rect">
            <a:avLst/>
          </a:prstGeom>
          <a:noFill/>
        </p:spPr>
        <p:txBody>
          <a:bodyPr wrap="square">
            <a:spAutoFit/>
          </a:bodyPr>
          <a:lstStyle/>
          <a:p>
            <a:r>
              <a:rPr lang="zh-CN" altLang="en-US" sz="2100" b="1" dirty="0">
                <a:latin typeface="楷体" panose="02010609060101010101" charset="-122"/>
                <a:ea typeface="楷体" panose="02010609060101010101" charset="-122"/>
              </a:rPr>
              <a:t>英王乔治一世</a:t>
            </a:r>
            <a:endParaRPr lang="zh-CN" altLang="en-US" sz="2100" dirty="0"/>
          </a:p>
        </p:txBody>
      </p:sp>
      <p:sp>
        <p:nvSpPr>
          <p:cNvPr id="10" name="文本框 9"/>
          <p:cNvSpPr txBox="1"/>
          <p:nvPr/>
        </p:nvSpPr>
        <p:spPr>
          <a:xfrm>
            <a:off x="7225665" y="6123934"/>
            <a:ext cx="3442316" cy="414020"/>
          </a:xfrm>
          <a:prstGeom prst="rect">
            <a:avLst/>
          </a:prstGeom>
          <a:noFill/>
        </p:spPr>
        <p:txBody>
          <a:bodyPr wrap="square">
            <a:spAutoFit/>
          </a:bodyPr>
          <a:lstStyle/>
          <a:p>
            <a:r>
              <a:rPr lang="zh-CN" altLang="en-US" sz="2100" b="1" i="0" dirty="0">
                <a:effectLst/>
                <a:latin typeface="楷体" panose="02010609060101010101" charset="-122"/>
                <a:ea typeface="楷体" panose="02010609060101010101" charset="-122"/>
              </a:rPr>
              <a:t>第一任首相</a:t>
            </a:r>
            <a:r>
              <a:rPr lang="zh-CN" altLang="en-US" sz="2100" b="1" i="0" u="none" strike="noStrike" dirty="0">
                <a:effectLst/>
                <a:latin typeface="楷体" panose="02010609060101010101" charset="-122"/>
                <a:ea typeface="楷体" panose="02010609060101010101" charset="-122"/>
              </a:rPr>
              <a:t>罗伯特</a:t>
            </a:r>
            <a:r>
              <a:rPr lang="en-US" altLang="zh-CN" sz="2100" b="1" i="0" u="none" strike="noStrike" dirty="0">
                <a:effectLst/>
                <a:latin typeface="楷体" panose="02010609060101010101" charset="-122"/>
                <a:ea typeface="楷体" panose="02010609060101010101" charset="-122"/>
              </a:rPr>
              <a:t>·</a:t>
            </a:r>
            <a:r>
              <a:rPr lang="zh-CN" altLang="en-US" sz="2100" b="1" i="0" u="none" strike="noStrike" dirty="0">
                <a:effectLst/>
                <a:latin typeface="楷体" panose="02010609060101010101" charset="-122"/>
                <a:ea typeface="楷体" panose="02010609060101010101" charset="-122"/>
              </a:rPr>
              <a:t>沃波尔</a:t>
            </a:r>
            <a:endParaRPr lang="zh-CN" altLang="en-US" sz="2100" b="1" dirty="0">
              <a:latin typeface="楷体" panose="02010609060101010101" charset="-122"/>
              <a:ea typeface="楷体" panose="02010609060101010101" charset="-122"/>
            </a:endParaRPr>
          </a:p>
        </p:txBody>
      </p:sp>
      <p:sp>
        <p:nvSpPr>
          <p:cNvPr id="11" name="文本框 10"/>
          <p:cNvSpPr txBox="1"/>
          <p:nvPr/>
        </p:nvSpPr>
        <p:spPr>
          <a:xfrm>
            <a:off x="3919851" y="2718172"/>
            <a:ext cx="4406732" cy="368300"/>
          </a:xfrm>
          <a:prstGeom prst="rect">
            <a:avLst/>
          </a:prstGeom>
          <a:noFill/>
        </p:spPr>
        <p:txBody>
          <a:bodyPr wrap="square">
            <a:spAutoFit/>
          </a:bodyPr>
          <a:lstStyle/>
          <a:p>
            <a:r>
              <a:rPr lang="zh-CN" altLang="en-US" b="1" i="0" dirty="0">
                <a:solidFill>
                  <a:srgbClr val="333333"/>
                </a:solidFill>
                <a:effectLst/>
                <a:latin typeface="楷体" panose="02010609060101010101" charset="-122"/>
                <a:ea typeface="楷体" panose="02010609060101010101" charset="-122"/>
              </a:rPr>
              <a:t>即位后面临的最大困难是：他不会讲英语。</a:t>
            </a:r>
            <a:endParaRPr lang="en-US" altLang="zh-CN" b="1" i="0" dirty="0">
              <a:solidFill>
                <a:srgbClr val="333333"/>
              </a:solidFill>
              <a:effectLst/>
              <a:latin typeface="楷体" panose="02010609060101010101" charset="-122"/>
              <a:ea typeface="楷体" panose="02010609060101010101" charset="-122"/>
            </a:endParaRPr>
          </a:p>
        </p:txBody>
      </p:sp>
      <p:sp>
        <p:nvSpPr>
          <p:cNvPr id="12" name="文本框 11"/>
          <p:cNvSpPr txBox="1"/>
          <p:nvPr/>
        </p:nvSpPr>
        <p:spPr>
          <a:xfrm>
            <a:off x="3919851" y="3110083"/>
            <a:ext cx="4406732" cy="1014730"/>
          </a:xfrm>
          <a:prstGeom prst="rect">
            <a:avLst/>
          </a:prstGeom>
          <a:noFill/>
        </p:spPr>
        <p:txBody>
          <a:bodyPr wrap="square">
            <a:spAutoFit/>
          </a:bodyPr>
          <a:lstStyle/>
          <a:p>
            <a:r>
              <a:rPr lang="zh-CN" altLang="en-US" b="1" dirty="0">
                <a:solidFill>
                  <a:srgbClr val="333333"/>
                </a:solidFill>
                <a:latin typeface="楷体" panose="02010609060101010101" charset="-122"/>
                <a:ea typeface="楷体" panose="02010609060101010101" charset="-122"/>
              </a:rPr>
              <a:t>君臣之间只好用当时的欧洲外交语言</a:t>
            </a:r>
            <a:r>
              <a:rPr lang="en-US" altLang="zh-CN" b="1" dirty="0">
                <a:solidFill>
                  <a:srgbClr val="333333"/>
                </a:solidFill>
                <a:latin typeface="楷体" panose="02010609060101010101" charset="-122"/>
                <a:ea typeface="楷体" panose="02010609060101010101" charset="-122"/>
              </a:rPr>
              <a:t>——</a:t>
            </a:r>
            <a:r>
              <a:rPr lang="zh-CN" altLang="en-US" b="1" dirty="0">
                <a:solidFill>
                  <a:srgbClr val="333333"/>
                </a:solidFill>
                <a:latin typeface="楷体" panose="02010609060101010101" charset="-122"/>
                <a:ea typeface="楷体" panose="02010609060101010101" charset="-122"/>
              </a:rPr>
              <a:t>法语交谈，但是懂得法语的大臣并不太多。</a:t>
            </a:r>
            <a:endParaRPr lang="en-US" altLang="zh-CN" b="1" dirty="0">
              <a:solidFill>
                <a:srgbClr val="333333"/>
              </a:solidFill>
              <a:latin typeface="楷体" panose="02010609060101010101" charset="-122"/>
              <a:ea typeface="楷体" panose="02010609060101010101" charset="-122"/>
            </a:endParaRPr>
          </a:p>
          <a:p>
            <a:endParaRPr lang="en-US" altLang="zh-CN" sz="600" b="1" dirty="0">
              <a:solidFill>
                <a:srgbClr val="333333"/>
              </a:solidFill>
              <a:latin typeface="楷体" panose="02010609060101010101" charset="-122"/>
              <a:ea typeface="楷体" panose="02010609060101010101" charset="-122"/>
            </a:endParaRPr>
          </a:p>
          <a:p>
            <a:r>
              <a:rPr lang="zh-CN" altLang="en-US" b="1" dirty="0">
                <a:solidFill>
                  <a:srgbClr val="333333"/>
                </a:solidFill>
                <a:latin typeface="楷体" panose="02010609060101010101" charset="-122"/>
                <a:ea typeface="楷体" panose="02010609060101010101" charset="-122"/>
              </a:rPr>
              <a:t>于是，君臣之间使用蹩脚的拉丁语来帮忙。</a:t>
            </a:r>
            <a:endParaRPr lang="en-US" altLang="zh-CN" b="1" i="0" dirty="0">
              <a:solidFill>
                <a:srgbClr val="333333"/>
              </a:solidFill>
              <a:effectLst/>
              <a:latin typeface="楷体" panose="02010609060101010101" charset="-122"/>
              <a:ea typeface="楷体" panose="02010609060101010101" charset="-122"/>
            </a:endParaRPr>
          </a:p>
        </p:txBody>
      </p:sp>
      <p:sp>
        <p:nvSpPr>
          <p:cNvPr id="13" name="文本框 12"/>
          <p:cNvSpPr txBox="1"/>
          <p:nvPr/>
        </p:nvSpPr>
        <p:spPr>
          <a:xfrm>
            <a:off x="3919851" y="4134732"/>
            <a:ext cx="4406732" cy="691515"/>
          </a:xfrm>
          <a:prstGeom prst="rect">
            <a:avLst/>
          </a:prstGeom>
          <a:noFill/>
        </p:spPr>
        <p:txBody>
          <a:bodyPr wrap="square">
            <a:spAutoFit/>
          </a:bodyPr>
          <a:lstStyle/>
          <a:p>
            <a:r>
              <a:rPr lang="zh-CN" altLang="en-US" b="1" i="0" dirty="0">
                <a:solidFill>
                  <a:srgbClr val="333333"/>
                </a:solidFill>
                <a:effectLst/>
                <a:latin typeface="楷体" panose="02010609060101010101" charset="-122"/>
                <a:ea typeface="楷体" panose="02010609060101010101" charset="-122"/>
              </a:rPr>
              <a:t>后来干脆</a:t>
            </a:r>
            <a:r>
              <a:rPr lang="zh-CN" altLang="en-US" sz="2100" b="1" i="0" dirty="0">
                <a:solidFill>
                  <a:srgbClr val="0000FF"/>
                </a:solidFill>
                <a:effectLst/>
                <a:latin typeface="黑体" panose="02010609060101010101" pitchFamily="2" charset="-122"/>
                <a:ea typeface="黑体" panose="02010609060101010101" pitchFamily="2" charset="-122"/>
              </a:rPr>
              <a:t>不再参加内阁会议</a:t>
            </a:r>
            <a:r>
              <a:rPr lang="zh-CN" altLang="en-US" b="1" i="0" dirty="0">
                <a:solidFill>
                  <a:srgbClr val="333333"/>
                </a:solidFill>
                <a:effectLst/>
                <a:latin typeface="楷体" panose="02010609060101010101" charset="-122"/>
                <a:ea typeface="楷体" panose="02010609060101010101" charset="-122"/>
              </a:rPr>
              <a:t>，不再去听那些他感到莫名其妙的英语。</a:t>
            </a:r>
            <a:endParaRPr lang="zh-CN" altLang="en-US" b="1" dirty="0">
              <a:latin typeface="楷体" panose="02010609060101010101" charset="-122"/>
              <a:ea typeface="楷体" panose="02010609060101010101" charset="-122"/>
            </a:endParaRPr>
          </a:p>
        </p:txBody>
      </p:sp>
      <p:sp>
        <p:nvSpPr>
          <p:cNvPr id="14" name="文本框 13"/>
          <p:cNvSpPr txBox="1"/>
          <p:nvPr/>
        </p:nvSpPr>
        <p:spPr>
          <a:xfrm>
            <a:off x="1487805" y="3102610"/>
            <a:ext cx="9135745" cy="1383665"/>
          </a:xfrm>
          <a:prstGeom prst="rect">
            <a:avLst/>
          </a:prstGeom>
          <a:solidFill>
            <a:schemeClr val="tx1"/>
          </a:solidFill>
        </p:spPr>
        <p:txBody>
          <a:bodyPr wrap="square">
            <a:spAutoFit/>
          </a:bodyPr>
          <a:p>
            <a:r>
              <a:rPr lang="zh-CN" altLang="zh-CN" sz="2800" b="1" dirty="0">
                <a:solidFill>
                  <a:schemeClr val="bg1"/>
                </a:solidFill>
                <a:effectLst/>
                <a:latin typeface="黑体" panose="02010609060101010101" pitchFamily="2" charset="-122"/>
                <a:ea typeface="黑体" panose="02010609060101010101" pitchFamily="2" charset="-122"/>
                <a:cs typeface="宋体" panose="02010600030101010101" pitchFamily="2" charset="-122"/>
              </a:rPr>
              <a:t>责任内阁制，是资本主义国家由</a:t>
            </a:r>
            <a:r>
              <a:rPr lang="zh-CN" altLang="zh-CN" sz="2800" b="1" u="sng" dirty="0">
                <a:solidFill>
                  <a:srgbClr val="FFFF00"/>
                </a:solidFill>
                <a:effectLst/>
                <a:latin typeface="黑体" panose="02010609060101010101" pitchFamily="2" charset="-122"/>
                <a:ea typeface="黑体" panose="02010609060101010101" pitchFamily="2" charset="-122"/>
                <a:cs typeface="宋体" panose="02010600030101010101" pitchFamily="2" charset="-122"/>
              </a:rPr>
              <a:t>内阁总揽国家行政权力并向议会负责</a:t>
            </a:r>
            <a:r>
              <a:rPr lang="zh-CN" altLang="zh-CN" sz="2800" b="1" dirty="0">
                <a:solidFill>
                  <a:schemeClr val="bg1"/>
                </a:solidFill>
                <a:effectLst/>
                <a:latin typeface="黑体" panose="02010609060101010101" pitchFamily="2" charset="-122"/>
                <a:ea typeface="黑体" panose="02010609060101010101" pitchFamily="2" charset="-122"/>
                <a:cs typeface="宋体" panose="02010600030101010101" pitchFamily="2" charset="-122"/>
              </a:rPr>
              <a:t>的一种国家政权组织形式。由于内阁制政府具有对议会全权负责的特征，故又称议会内阁制。</a:t>
            </a:r>
            <a:endParaRPr lang="zh-CN" altLang="en-US" sz="2800" b="1" dirty="0">
              <a:solidFill>
                <a:schemeClr val="bg1"/>
              </a:solidFill>
              <a:latin typeface="黑体" panose="02010609060101010101" pitchFamily="2" charset="-122"/>
              <a:ea typeface="黑体" panose="02010609060101010101" pitchFamily="2" charset="-122"/>
            </a:endParaRPr>
          </a:p>
        </p:txBody>
      </p:sp>
      <p:sp>
        <p:nvSpPr>
          <p:cNvPr id="2" name="文本框 1"/>
          <p:cNvSpPr txBox="1"/>
          <p:nvPr/>
        </p:nvSpPr>
        <p:spPr>
          <a:xfrm>
            <a:off x="2135371" y="188840"/>
            <a:ext cx="8008620" cy="447675"/>
          </a:xfrm>
          <a:prstGeom prst="rect">
            <a:avLst/>
          </a:prstGeom>
          <a:noFill/>
        </p:spPr>
        <p:txBody>
          <a:bodyPr wrap="none" rtlCol="0" anchor="t">
            <a:spAutoFit/>
          </a:bodyPr>
          <a:p>
            <a:r>
              <a:rPr lang="en-US" altLang="zh-CN" sz="2320" b="1">
                <a:latin typeface="汉仪尚巍手书简" panose="00020600040101010101" charset="-122"/>
                <a:ea typeface="汉仪尚巍手书简" panose="00020600040101010101" charset="-122"/>
                <a:cs typeface="汉仪尚巍手书简" panose="00020600040101010101" charset="-122"/>
              </a:rPr>
              <a:t> </a:t>
            </a:r>
            <a:r>
              <a:rPr lang="zh-CN" altLang="en-US" sz="2320" b="1">
                <a:latin typeface="汉仪尚巍手书简" panose="00020600040101010101" charset="-122"/>
                <a:ea typeface="汉仪尚巍手书简" panose="00020600040101010101" charset="-122"/>
                <a:cs typeface="汉仪尚巍手书简" panose="00020600040101010101" charset="-122"/>
              </a:rPr>
              <a:t>议会传统之习俗，王在法下不可逆转</a:t>
            </a:r>
            <a:r>
              <a:rPr lang="en-US" altLang="zh-CN" sz="2320" b="1">
                <a:latin typeface="汉仪尚巍手书简" panose="00020600040101010101" charset="-122"/>
                <a:ea typeface="汉仪尚巍手书简" panose="00020600040101010101" charset="-122"/>
                <a:cs typeface="汉仪尚巍手书简" panose="00020600040101010101" charset="-122"/>
              </a:rPr>
              <a:t> — </a:t>
            </a:r>
            <a:r>
              <a:rPr lang="zh-CN" altLang="en-US" sz="2320" b="1">
                <a:latin typeface="汉仪尚巍手书简" panose="00020600040101010101" charset="-122"/>
                <a:ea typeface="汉仪尚巍手书简" panose="00020600040101010101" charset="-122"/>
                <a:cs typeface="汉仪尚巍手书简" panose="00020600040101010101" charset="-122"/>
              </a:rPr>
              <a:t>英国政治社会来源</a:t>
            </a:r>
            <a:endParaRPr lang="zh-CN" altLang="en-US" sz="2320" b="1">
              <a:latin typeface="汉仪尚巍手书简" panose="00020600040101010101" charset="-122"/>
              <a:ea typeface="汉仪尚巍手书简" panose="00020600040101010101" charset="-122"/>
              <a:cs typeface="汉仪尚巍手书简" panose="0002060004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P spid="10" grpId="0"/>
      <p:bldP spid="11" grpId="0"/>
      <p:bldP spid="12" grpId="0"/>
      <p:bldP spid="13" grpId="0"/>
      <p:bldP spid="14"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31" name="Text Box 25"/>
          <p:cNvSpPr txBox="1"/>
          <p:nvPr/>
        </p:nvSpPr>
        <p:spPr>
          <a:xfrm>
            <a:off x="3072372" y="800826"/>
            <a:ext cx="6132890" cy="460375"/>
          </a:xfrm>
          <a:prstGeom prst="rect">
            <a:avLst/>
          </a:prstGeom>
          <a:noFill/>
          <a:ln w="9525">
            <a:noFill/>
          </a:ln>
        </p:spPr>
        <p:txBody>
          <a:bodyPr wrap="square">
            <a:spAutoFit/>
          </a:bodyPr>
          <a:p>
            <a:r>
              <a:rPr lang="zh-CN" altLang="en-US" sz="2400" b="1" dirty="0">
                <a:solidFill>
                  <a:srgbClr val="FF0000"/>
                </a:solidFill>
                <a:latin typeface="+mn-ea"/>
                <a:ea typeface="+mn-ea"/>
              </a:rPr>
              <a:t>英国的殖民统治阻碍美国资本主义经济发展</a:t>
            </a:r>
            <a:endParaRPr lang="zh-CN" altLang="en-US" sz="2400" b="1" dirty="0">
              <a:solidFill>
                <a:srgbClr val="FF0000"/>
              </a:solidFill>
              <a:latin typeface="+mn-ea"/>
              <a:ea typeface="+mn-ea"/>
            </a:endParaRPr>
          </a:p>
        </p:txBody>
      </p:sp>
      <p:sp>
        <p:nvSpPr>
          <p:cNvPr id="26633" name="Text Box 25"/>
          <p:cNvSpPr txBox="1"/>
          <p:nvPr/>
        </p:nvSpPr>
        <p:spPr>
          <a:xfrm>
            <a:off x="4146399" y="1421735"/>
            <a:ext cx="5058229"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1775</a:t>
            </a:r>
            <a:r>
              <a:rPr lang="zh-CN" altLang="en-US" sz="2400" b="1" dirty="0">
                <a:solidFill>
                  <a:srgbClr val="FF0000"/>
                </a:solidFill>
                <a:latin typeface="+mn-ea"/>
                <a:ea typeface="+mn-ea"/>
                <a:cs typeface="+mn-ea"/>
              </a:rPr>
              <a:t>年，来克星顿的枪声</a:t>
            </a:r>
            <a:endParaRPr lang="zh-CN" altLang="en-US" sz="2400" b="1" dirty="0">
              <a:solidFill>
                <a:srgbClr val="FF0000"/>
              </a:solidFill>
              <a:latin typeface="+mn-ea"/>
              <a:ea typeface="+mn-ea"/>
              <a:cs typeface="+mn-ea"/>
            </a:endParaRPr>
          </a:p>
        </p:txBody>
      </p:sp>
      <p:sp>
        <p:nvSpPr>
          <p:cNvPr id="26634" name="Text Box 25"/>
          <p:cNvSpPr txBox="1"/>
          <p:nvPr/>
        </p:nvSpPr>
        <p:spPr>
          <a:xfrm>
            <a:off x="4115042" y="1879570"/>
            <a:ext cx="5235575"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1776.7.4</a:t>
            </a:r>
            <a:r>
              <a:rPr lang="zh-CN" altLang="en-US" sz="2400" b="1" dirty="0">
                <a:solidFill>
                  <a:srgbClr val="FF0000"/>
                </a:solidFill>
                <a:latin typeface="+mn-ea"/>
                <a:ea typeface="+mn-ea"/>
                <a:cs typeface="+mn-ea"/>
              </a:rPr>
              <a:t>大陆会议《独立宣言》</a:t>
            </a:r>
            <a:endParaRPr lang="zh-CN" altLang="en-US" sz="2400" b="1" dirty="0">
              <a:solidFill>
                <a:srgbClr val="FF0000"/>
              </a:solidFill>
              <a:latin typeface="+mn-ea"/>
              <a:ea typeface="+mn-ea"/>
              <a:cs typeface="+mn-ea"/>
            </a:endParaRPr>
          </a:p>
        </p:txBody>
      </p:sp>
      <p:sp>
        <p:nvSpPr>
          <p:cNvPr id="3" name="Text Box 25"/>
          <p:cNvSpPr txBox="1"/>
          <p:nvPr/>
        </p:nvSpPr>
        <p:spPr>
          <a:xfrm>
            <a:off x="4013049" y="2337465"/>
            <a:ext cx="3709005"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1777</a:t>
            </a:r>
            <a:r>
              <a:rPr lang="zh-CN" altLang="en-US" sz="2400" b="1" dirty="0">
                <a:solidFill>
                  <a:srgbClr val="FF0000"/>
                </a:solidFill>
                <a:latin typeface="+mn-ea"/>
                <a:ea typeface="+mn-ea"/>
                <a:cs typeface="+mn-ea"/>
              </a:rPr>
              <a:t>年，萨拉托加大捷</a:t>
            </a:r>
            <a:endParaRPr lang="zh-CN" altLang="en-US" sz="2400" b="1" dirty="0">
              <a:solidFill>
                <a:srgbClr val="FF0000"/>
              </a:solidFill>
              <a:latin typeface="+mn-ea"/>
              <a:ea typeface="+mn-ea"/>
              <a:cs typeface="+mn-ea"/>
            </a:endParaRPr>
          </a:p>
        </p:txBody>
      </p:sp>
      <p:sp>
        <p:nvSpPr>
          <p:cNvPr id="4" name="Text Box 25"/>
          <p:cNvSpPr txBox="1"/>
          <p:nvPr/>
        </p:nvSpPr>
        <p:spPr>
          <a:xfrm>
            <a:off x="4145492" y="2792851"/>
            <a:ext cx="3575957"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1783</a:t>
            </a:r>
            <a:r>
              <a:rPr lang="zh-CN" altLang="en-US" sz="2400" b="1" dirty="0">
                <a:solidFill>
                  <a:srgbClr val="FF0000"/>
                </a:solidFill>
                <a:latin typeface="+mn-ea"/>
                <a:ea typeface="+mn-ea"/>
                <a:cs typeface="+mn-ea"/>
              </a:rPr>
              <a:t>年，英国承认独立</a:t>
            </a:r>
            <a:endParaRPr lang="zh-CN" altLang="en-US" sz="2400" b="1" dirty="0">
              <a:solidFill>
                <a:srgbClr val="FF0000"/>
              </a:solidFill>
              <a:latin typeface="+mn-ea"/>
              <a:ea typeface="+mn-ea"/>
              <a:cs typeface="+mn-ea"/>
            </a:endParaRPr>
          </a:p>
        </p:txBody>
      </p:sp>
      <p:sp>
        <p:nvSpPr>
          <p:cNvPr id="5" name="Text Box 25"/>
          <p:cNvSpPr txBox="1"/>
          <p:nvPr/>
        </p:nvSpPr>
        <p:spPr>
          <a:xfrm>
            <a:off x="4146399" y="3248237"/>
            <a:ext cx="7294638" cy="829945"/>
          </a:xfrm>
          <a:prstGeom prst="rect">
            <a:avLst/>
          </a:prstGeom>
          <a:noFill/>
          <a:ln w="9525">
            <a:noFill/>
          </a:ln>
        </p:spPr>
        <p:txBody>
          <a:bodyPr wrap="square">
            <a:spAutoFit/>
          </a:bodyPr>
          <a:p>
            <a:r>
              <a:rPr lang="en-US" altLang="zh-CN" sz="2400" b="1" dirty="0">
                <a:solidFill>
                  <a:srgbClr val="FF0000"/>
                </a:solidFill>
                <a:latin typeface="+mn-ea"/>
                <a:ea typeface="+mn-ea"/>
                <a:cs typeface="+mn-ea"/>
              </a:rPr>
              <a:t>1787</a:t>
            </a:r>
            <a:r>
              <a:rPr lang="zh-CN" altLang="en-US" sz="2400" b="1" dirty="0">
                <a:solidFill>
                  <a:srgbClr val="FF0000"/>
                </a:solidFill>
                <a:latin typeface="+mn-ea"/>
                <a:ea typeface="+mn-ea"/>
                <a:cs typeface="+mn-ea"/>
              </a:rPr>
              <a:t>年美国宪法 资产阶级第一部成文宪法</a:t>
            </a:r>
            <a:endParaRPr lang="zh-CN" altLang="en-US" sz="2400" b="1" dirty="0">
              <a:solidFill>
                <a:srgbClr val="FF0000"/>
              </a:solidFill>
              <a:latin typeface="+mn-ea"/>
              <a:ea typeface="+mn-ea"/>
              <a:cs typeface="+mn-ea"/>
            </a:endParaRPr>
          </a:p>
          <a:p>
            <a:r>
              <a:rPr lang="zh-CN" altLang="en-US" sz="2400" b="1" dirty="0">
                <a:solidFill>
                  <a:srgbClr val="FF0000"/>
                </a:solidFill>
                <a:latin typeface="+mn-ea"/>
                <a:ea typeface="+mn-ea"/>
                <a:cs typeface="+mn-ea"/>
              </a:rPr>
              <a:t>       联邦制共和国</a:t>
            </a:r>
            <a:endParaRPr lang="zh-CN" altLang="en-US" sz="2400" b="1" dirty="0">
              <a:solidFill>
                <a:srgbClr val="FF0000"/>
              </a:solidFill>
              <a:latin typeface="+mn-ea"/>
              <a:ea typeface="+mn-ea"/>
              <a:cs typeface="+mn-ea"/>
            </a:endParaRPr>
          </a:p>
        </p:txBody>
      </p:sp>
      <p:sp>
        <p:nvSpPr>
          <p:cNvPr id="92164" name="AutoShape 4"/>
          <p:cNvSpPr/>
          <p:nvPr/>
        </p:nvSpPr>
        <p:spPr>
          <a:xfrm>
            <a:off x="1123950" y="1380490"/>
            <a:ext cx="368300" cy="269748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92166" name="Text Box 6"/>
          <p:cNvSpPr txBox="1"/>
          <p:nvPr/>
        </p:nvSpPr>
        <p:spPr>
          <a:xfrm>
            <a:off x="1492250" y="800644"/>
            <a:ext cx="1787525" cy="460375"/>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根本原因：</a:t>
            </a:r>
            <a:endParaRPr lang="zh-CN" altLang="en-US" sz="2400" b="1" dirty="0">
              <a:solidFill>
                <a:srgbClr val="0000FF"/>
              </a:solidFill>
              <a:latin typeface="Arial" panose="020B0604020202020204" pitchFamily="34" charset="0"/>
            </a:endParaRPr>
          </a:p>
        </p:txBody>
      </p:sp>
      <p:sp>
        <p:nvSpPr>
          <p:cNvPr id="92177" name="AutoShape 17"/>
          <p:cNvSpPr/>
          <p:nvPr/>
        </p:nvSpPr>
        <p:spPr>
          <a:xfrm>
            <a:off x="2184854" y="1602075"/>
            <a:ext cx="381000" cy="2755295"/>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2" name="Text Box 6"/>
          <p:cNvSpPr txBox="1"/>
          <p:nvPr/>
        </p:nvSpPr>
        <p:spPr>
          <a:xfrm>
            <a:off x="1656927" y="2694336"/>
            <a:ext cx="574675" cy="829945"/>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过程</a:t>
            </a:r>
            <a:endParaRPr lang="zh-CN" altLang="en-US" sz="2400" b="1" dirty="0">
              <a:solidFill>
                <a:srgbClr val="0000FF"/>
              </a:solidFill>
              <a:latin typeface="Arial" panose="020B0604020202020204" pitchFamily="34" charset="0"/>
            </a:endParaRPr>
          </a:p>
        </p:txBody>
      </p:sp>
      <p:sp>
        <p:nvSpPr>
          <p:cNvPr id="7" name="Text Box 25"/>
          <p:cNvSpPr txBox="1"/>
          <p:nvPr/>
        </p:nvSpPr>
        <p:spPr>
          <a:xfrm>
            <a:off x="2847854" y="4078242"/>
            <a:ext cx="1297214" cy="460375"/>
          </a:xfrm>
          <a:prstGeom prst="rect">
            <a:avLst/>
          </a:prstGeom>
          <a:noFill/>
          <a:ln w="9525">
            <a:noFill/>
          </a:ln>
        </p:spPr>
        <p:txBody>
          <a:bodyPr wrap="square">
            <a:spAutoFit/>
          </a:bodyPr>
          <a:p>
            <a:r>
              <a:rPr lang="zh-CN" altLang="en-US" sz="2400" b="1" dirty="0">
                <a:solidFill>
                  <a:schemeClr val="tx1"/>
                </a:solidFill>
                <a:latin typeface="+mn-ea"/>
                <a:ea typeface="+mn-ea"/>
              </a:rPr>
              <a:t>性  质：</a:t>
            </a:r>
            <a:endParaRPr lang="zh-CN" altLang="en-US" sz="2400" b="1" dirty="0">
              <a:solidFill>
                <a:schemeClr val="tx1"/>
              </a:solidFill>
              <a:latin typeface="+mn-ea"/>
              <a:ea typeface="+mn-ea"/>
            </a:endParaRPr>
          </a:p>
        </p:txBody>
      </p:sp>
      <p:sp>
        <p:nvSpPr>
          <p:cNvPr id="8" name="Text Box 25"/>
          <p:cNvSpPr txBox="1"/>
          <p:nvPr/>
        </p:nvSpPr>
        <p:spPr>
          <a:xfrm>
            <a:off x="4012988" y="4078242"/>
            <a:ext cx="6171595" cy="460375"/>
          </a:xfrm>
          <a:prstGeom prst="rect">
            <a:avLst/>
          </a:prstGeom>
          <a:noFill/>
          <a:ln w="9525">
            <a:noFill/>
          </a:ln>
        </p:spPr>
        <p:txBody>
          <a:bodyPr wrap="square">
            <a:spAutoFit/>
          </a:bodyPr>
          <a:p>
            <a:r>
              <a:rPr lang="zh-CN" altLang="en-US" sz="2400" b="1" dirty="0">
                <a:solidFill>
                  <a:srgbClr val="FF0000"/>
                </a:solidFill>
                <a:latin typeface="+mn-ea"/>
                <a:ea typeface="+mn-ea"/>
              </a:rPr>
              <a:t>民族解放战争，资产阶级革命</a:t>
            </a:r>
            <a:endParaRPr lang="zh-CN" altLang="en-US" sz="2400" b="1" dirty="0">
              <a:solidFill>
                <a:srgbClr val="FF0000"/>
              </a:solidFill>
              <a:latin typeface="+mn-ea"/>
              <a:ea typeface="+mn-ea"/>
            </a:endParaRPr>
          </a:p>
        </p:txBody>
      </p:sp>
      <p:sp>
        <p:nvSpPr>
          <p:cNvPr id="9" name="Text Box 25"/>
          <p:cNvSpPr txBox="1"/>
          <p:nvPr/>
        </p:nvSpPr>
        <p:spPr>
          <a:xfrm>
            <a:off x="2668089" y="1421614"/>
            <a:ext cx="1446590"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战争开始：</a:t>
            </a:r>
            <a:endParaRPr lang="zh-CN" altLang="en-US" sz="2400" b="1" dirty="0">
              <a:solidFill>
                <a:schemeClr val="tx1"/>
              </a:solidFill>
              <a:latin typeface="+mn-ea"/>
              <a:ea typeface="+mn-ea"/>
              <a:cs typeface="+mn-ea"/>
            </a:endParaRPr>
          </a:p>
        </p:txBody>
      </p:sp>
      <p:sp>
        <p:nvSpPr>
          <p:cNvPr id="10" name="Text Box 25"/>
          <p:cNvSpPr txBox="1"/>
          <p:nvPr/>
        </p:nvSpPr>
        <p:spPr>
          <a:xfrm>
            <a:off x="2602744" y="1882080"/>
            <a:ext cx="1543352"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独   立：</a:t>
            </a:r>
            <a:endParaRPr lang="zh-CN" altLang="en-US" sz="2400" b="1" dirty="0">
              <a:solidFill>
                <a:schemeClr val="tx1"/>
              </a:solidFill>
              <a:latin typeface="+mn-ea"/>
              <a:ea typeface="+mn-ea"/>
              <a:cs typeface="+mn-ea"/>
            </a:endParaRPr>
          </a:p>
        </p:txBody>
      </p:sp>
      <p:sp>
        <p:nvSpPr>
          <p:cNvPr id="11" name="Text Box 25"/>
          <p:cNvSpPr txBox="1"/>
          <p:nvPr/>
        </p:nvSpPr>
        <p:spPr>
          <a:xfrm>
            <a:off x="2640844" y="2335046"/>
            <a:ext cx="1475014"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转折点：</a:t>
            </a:r>
            <a:endParaRPr lang="zh-CN" altLang="en-US" sz="2400" b="1" dirty="0">
              <a:solidFill>
                <a:schemeClr val="tx1"/>
              </a:solidFill>
              <a:latin typeface="+mn-ea"/>
              <a:ea typeface="+mn-ea"/>
              <a:cs typeface="+mn-ea"/>
            </a:endParaRPr>
          </a:p>
        </p:txBody>
      </p:sp>
      <p:sp>
        <p:nvSpPr>
          <p:cNvPr id="12" name="Text Box 25"/>
          <p:cNvSpPr txBox="1"/>
          <p:nvPr/>
        </p:nvSpPr>
        <p:spPr>
          <a:xfrm>
            <a:off x="2602744" y="2792851"/>
            <a:ext cx="1543957"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战争结束：</a:t>
            </a:r>
            <a:endParaRPr lang="zh-CN" altLang="en-US" sz="2400" b="1" dirty="0">
              <a:solidFill>
                <a:schemeClr val="tx1"/>
              </a:solidFill>
              <a:latin typeface="+mn-ea"/>
              <a:ea typeface="+mn-ea"/>
              <a:cs typeface="+mn-ea"/>
            </a:endParaRPr>
          </a:p>
        </p:txBody>
      </p:sp>
      <p:sp>
        <p:nvSpPr>
          <p:cNvPr id="13" name="Text Box 25"/>
          <p:cNvSpPr txBox="1"/>
          <p:nvPr/>
        </p:nvSpPr>
        <p:spPr>
          <a:xfrm>
            <a:off x="2565854" y="3248237"/>
            <a:ext cx="1447195"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巩固成果：</a:t>
            </a:r>
            <a:endParaRPr lang="zh-CN" altLang="en-US" sz="2400" b="1" dirty="0">
              <a:solidFill>
                <a:schemeClr val="tx1"/>
              </a:solidFill>
              <a:latin typeface="+mn-ea"/>
              <a:ea typeface="+mn-ea"/>
              <a:cs typeface="+mn-ea"/>
            </a:endParaRPr>
          </a:p>
        </p:txBody>
      </p:sp>
      <p:sp>
        <p:nvSpPr>
          <p:cNvPr id="14" name="Text Box 25"/>
          <p:cNvSpPr txBox="1"/>
          <p:nvPr/>
        </p:nvSpPr>
        <p:spPr>
          <a:xfrm>
            <a:off x="73025" y="6047740"/>
            <a:ext cx="11764645" cy="460375"/>
          </a:xfrm>
          <a:prstGeom prst="rect">
            <a:avLst/>
          </a:prstGeom>
          <a:noFill/>
          <a:ln w="9525">
            <a:noFill/>
          </a:ln>
        </p:spPr>
        <p:txBody>
          <a:bodyPr wrap="square">
            <a:spAutoFit/>
          </a:bodyPr>
          <a:p>
            <a:r>
              <a:rPr lang="zh-CN" altLang="en-US" sz="2400" b="1" dirty="0">
                <a:solidFill>
                  <a:srgbClr val="FF0000"/>
                </a:solidFill>
                <a:latin typeface="+mn-ea"/>
                <a:ea typeface="+mn-ea"/>
              </a:rPr>
              <a:t>积极影响：资产阶级政治要求，第一个人权宣言。消极影响：奴隶制  黑人印第安人</a:t>
            </a:r>
            <a:endParaRPr lang="zh-CN" altLang="en-US" sz="2400" b="1" dirty="0">
              <a:solidFill>
                <a:srgbClr val="FF0000"/>
              </a:solidFill>
              <a:latin typeface="+mn-ea"/>
              <a:ea typeface="+mn-ea"/>
            </a:endParaRPr>
          </a:p>
        </p:txBody>
      </p:sp>
      <p:sp>
        <p:nvSpPr>
          <p:cNvPr id="16" name="Text Box 6"/>
          <p:cNvSpPr txBox="1"/>
          <p:nvPr/>
        </p:nvSpPr>
        <p:spPr>
          <a:xfrm>
            <a:off x="461373" y="4661263"/>
            <a:ext cx="9720943" cy="1568450"/>
          </a:xfrm>
          <a:prstGeom prst="rect">
            <a:avLst/>
          </a:prstGeom>
          <a:noFill/>
          <a:ln w="9525">
            <a:noFill/>
          </a:ln>
        </p:spPr>
        <p:txBody>
          <a:bodyPr wrap="square">
            <a:spAutoFit/>
          </a:bodyPr>
          <a:p>
            <a:r>
              <a:rPr lang="en-US" sz="2400" b="1">
                <a:solidFill>
                  <a:schemeClr val="tx1"/>
                </a:solidFill>
                <a:latin typeface="楷体_GB2312" panose="02010609030101010101" charset="-122"/>
                <a:ea typeface="楷体_GB2312" panose="02010609030101010101" charset="-122"/>
                <a:cs typeface="宋体" panose="02010600030101010101" pitchFamily="2" charset="-122"/>
                <a:sym typeface="+mn-ea"/>
              </a:rPr>
              <a:t>宣布人人生而平等，享有生命权、自由权和追求幸福的权利。</a:t>
            </a:r>
            <a:r>
              <a:rPr lang="en-US" sz="2400" b="1">
                <a:latin typeface="楷体_GB2312" panose="02010609030101010101" charset="-122"/>
                <a:ea typeface="楷体_GB2312" panose="02010609030101010101" charset="-122"/>
                <a:cs typeface="宋体" panose="02010600030101010101" pitchFamily="2" charset="-122"/>
                <a:sym typeface="+mn-ea"/>
              </a:rPr>
              <a:t>列举了英国殖民统治的种种暴政，号召殖民地人民反对英国的殖民统治</a:t>
            </a:r>
            <a:r>
              <a:rPr lang="zh-CN" sz="2400" b="1">
                <a:latin typeface="楷体_GB2312" panose="02010609030101010101" charset="-122"/>
                <a:ea typeface="楷体_GB2312" panose="02010609030101010101" charset="-122"/>
                <a:cs typeface="楷体_GB2312" panose="02010609030101010101" charset="-122"/>
                <a:sym typeface="+mn-ea"/>
              </a:rPr>
              <a:t>宣告北美13个殖民地脱离英国而独立。</a:t>
            </a:r>
            <a:endParaRPr lang="en-US" altLang="en-US" sz="2400" b="1">
              <a:solidFill>
                <a:schemeClr val="tx1"/>
              </a:solidFill>
              <a:latin typeface="楷体_GB2312" panose="02010609030101010101" charset="-122"/>
              <a:ea typeface="楷体_GB2312" panose="02010609030101010101" charset="-122"/>
              <a:cs typeface="宋体" panose="02010600030101010101" pitchFamily="2" charset="-122"/>
            </a:endParaRPr>
          </a:p>
          <a:p>
            <a:endParaRPr lang="en-US" altLang="en-US" sz="2400" b="1" dirty="0">
              <a:solidFill>
                <a:schemeClr val="tx1"/>
              </a:solidFill>
              <a:latin typeface="楷体_GB2312" panose="02010609030101010101" charset="-122"/>
              <a:ea typeface="楷体_GB2312" panose="02010609030101010101" charset="-122"/>
              <a:cs typeface="宋体" panose="02010600030101010101" pitchFamily="2" charset="-122"/>
            </a:endParaRPr>
          </a:p>
        </p:txBody>
      </p:sp>
      <p:sp>
        <p:nvSpPr>
          <p:cNvPr id="6" name="矩形 5"/>
          <p:cNvSpPr/>
          <p:nvPr/>
        </p:nvSpPr>
        <p:spPr>
          <a:xfrm>
            <a:off x="461955" y="1380764"/>
            <a:ext cx="528913" cy="224536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美国的独立</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pic>
        <p:nvPicPr>
          <p:cNvPr id="17" name="图片 1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0182860" y="174625"/>
            <a:ext cx="1741170" cy="4656455"/>
          </a:xfrm>
          <a:prstGeom prst="rect">
            <a:avLst/>
          </a:prstGeom>
        </p:spPr>
      </p:pic>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 calcmode="lin" valueType="num">
                                      <p:cBhvr additive="base">
                                        <p:cTn id="7" dur="500" fill="hold"/>
                                        <p:tgtEl>
                                          <p:spTgt spid="26631"/>
                                        </p:tgtEl>
                                        <p:attrNameLst>
                                          <p:attrName>ppt_x</p:attrName>
                                        </p:attrNameLst>
                                      </p:cBhvr>
                                      <p:tavLst>
                                        <p:tav tm="0">
                                          <p:val>
                                            <p:strVal val="#ppt_x"/>
                                          </p:val>
                                        </p:tav>
                                        <p:tav tm="100000">
                                          <p:val>
                                            <p:strVal val="#ppt_x"/>
                                          </p:val>
                                        </p:tav>
                                      </p:tavLst>
                                    </p:anim>
                                    <p:anim calcmode="lin" valueType="num">
                                      <p:cBhvr additive="base">
                                        <p:cTn id="8" dur="500" fill="hold"/>
                                        <p:tgtEl>
                                          <p:spTgt spid="266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33"/>
                                        </p:tgtEl>
                                        <p:attrNameLst>
                                          <p:attrName>style.visibility</p:attrName>
                                        </p:attrNameLst>
                                      </p:cBhvr>
                                      <p:to>
                                        <p:strVal val="visible"/>
                                      </p:to>
                                    </p:set>
                                    <p:anim calcmode="lin" valueType="num">
                                      <p:cBhvr additive="base">
                                        <p:cTn id="13" dur="500" fill="hold"/>
                                        <p:tgtEl>
                                          <p:spTgt spid="26633"/>
                                        </p:tgtEl>
                                        <p:attrNameLst>
                                          <p:attrName>ppt_x</p:attrName>
                                        </p:attrNameLst>
                                      </p:cBhvr>
                                      <p:tavLst>
                                        <p:tav tm="0">
                                          <p:val>
                                            <p:strVal val="#ppt_x"/>
                                          </p:val>
                                        </p:tav>
                                        <p:tav tm="100000">
                                          <p:val>
                                            <p:strVal val="#ppt_x"/>
                                          </p:val>
                                        </p:tav>
                                      </p:tavLst>
                                    </p:anim>
                                    <p:anim calcmode="lin" valueType="num">
                                      <p:cBhvr additive="base">
                                        <p:cTn id="14" dur="500" fill="hold"/>
                                        <p:tgtEl>
                                          <p:spTgt spid="266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34"/>
                                        </p:tgtEl>
                                        <p:attrNameLst>
                                          <p:attrName>style.visibility</p:attrName>
                                        </p:attrNameLst>
                                      </p:cBhvr>
                                      <p:to>
                                        <p:strVal val="visible"/>
                                      </p:to>
                                    </p:set>
                                    <p:anim calcmode="lin" valueType="num">
                                      <p:cBhvr additive="base">
                                        <p:cTn id="19" dur="500" fill="hold"/>
                                        <p:tgtEl>
                                          <p:spTgt spid="26634"/>
                                        </p:tgtEl>
                                        <p:attrNameLst>
                                          <p:attrName>ppt_x</p:attrName>
                                        </p:attrNameLst>
                                      </p:cBhvr>
                                      <p:tavLst>
                                        <p:tav tm="0">
                                          <p:val>
                                            <p:strVal val="#ppt_x"/>
                                          </p:val>
                                        </p:tav>
                                        <p:tav tm="100000">
                                          <p:val>
                                            <p:strVal val="#ppt_x"/>
                                          </p:val>
                                        </p:tav>
                                      </p:tavLst>
                                    </p:anim>
                                    <p:anim calcmode="lin" valueType="num">
                                      <p:cBhvr additive="base">
                                        <p:cTn id="20" dur="500" fill="hold"/>
                                        <p:tgtEl>
                                          <p:spTgt spid="266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2" presetClass="entr" presetSubtype="4" fill="hold" grpId="0" nodeType="afterEffect">
                                  <p:stCondLst>
                                    <p:cond delay="0"/>
                                  </p:stCondLst>
                                  <p:childTnLst>
                                    <p:set>
                                      <p:cBhvr>
                                        <p:cTn id="59" dur="1" fill="hold">
                                          <p:stCondLst>
                                            <p:cond delay="0"/>
                                          </p:stCondLst>
                                        </p:cTn>
                                        <p:tgtEl>
                                          <p:spTgt spid="255016"/>
                                        </p:tgtEl>
                                        <p:attrNameLst>
                                          <p:attrName>style.visibility</p:attrName>
                                        </p:attrNameLst>
                                      </p:cBhvr>
                                      <p:to>
                                        <p:strVal val="visible"/>
                                      </p:to>
                                    </p:set>
                                    <p:animEffect transition="in" filter="slide(fromBottom)">
                                      <p:cBhvr>
                                        <p:cTn id="6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P spid="26633" grpId="0"/>
      <p:bldP spid="26634" grpId="0"/>
      <p:bldP spid="3" grpId="0"/>
      <p:bldP spid="4" grpId="0"/>
      <p:bldP spid="5" grpId="0"/>
      <p:bldP spid="8" grpId="0"/>
      <p:bldP spid="16" grpId="0"/>
      <p:bldP spid="14" grpId="0"/>
      <p:bldP spid="255016"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9"/>
          <p:cNvSpPr txBox="1">
            <a:spLocks noChangeArrowheads="1"/>
          </p:cNvSpPr>
          <p:nvPr/>
        </p:nvSpPr>
        <p:spPr bwMode="auto">
          <a:xfrm flipH="1">
            <a:off x="2849063" y="323722"/>
            <a:ext cx="6506573" cy="707886"/>
          </a:xfrm>
          <a:prstGeom prst="rect">
            <a:avLst/>
          </a:prstGeom>
          <a:noFill/>
          <a:ln>
            <a:noFill/>
          </a:ln>
          <a:effectLst/>
        </p:spPr>
        <p:txBody>
          <a:bodyPr vert="horz"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4000" b="1" dirty="0">
                <a:solidFill>
                  <a:srgbClr val="C00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美国独立战争的过程</a:t>
            </a:r>
            <a:endParaRPr lang="zh-CN" altLang="en-US" sz="4000" b="1" dirty="0">
              <a:solidFill>
                <a:srgbClr val="C00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sp>
        <p:nvSpPr>
          <p:cNvPr id="3" name="矩形 2"/>
          <p:cNvSpPr/>
          <p:nvPr/>
        </p:nvSpPr>
        <p:spPr>
          <a:xfrm>
            <a:off x="3861708" y="1143332"/>
            <a:ext cx="7123736" cy="5000625"/>
          </a:xfrm>
          <a:prstGeom prst="rect">
            <a:avLst/>
          </a:prstGeom>
        </p:spPr>
        <p:txBody>
          <a:bodyPr wrap="square">
            <a:spAutoFit/>
          </a:bodyPr>
          <a:lstStyle/>
          <a:p>
            <a:pPr>
              <a:lnSpc>
                <a:spcPct val="190000"/>
              </a:lnSpc>
            </a:pPr>
            <a:r>
              <a:rPr lang="en-US" altLang="zh-CN" sz="2800" b="1" spc="300" dirty="0">
                <a:solidFill>
                  <a:srgbClr val="207FF4"/>
                </a:solidFill>
              </a:rPr>
              <a:t>1</a:t>
            </a:r>
            <a:r>
              <a:rPr lang="zh-CN" altLang="en-US" sz="2800" b="1" spc="300" dirty="0">
                <a:solidFill>
                  <a:srgbClr val="207FF4"/>
                </a:solidFill>
              </a:rPr>
              <a:t>、开始</a:t>
            </a:r>
            <a:r>
              <a:rPr lang="en-US" altLang="zh-CN" sz="2800" b="1" spc="300" dirty="0">
                <a:solidFill>
                  <a:srgbClr val="207FF4"/>
                </a:solidFill>
              </a:rPr>
              <a:t>——</a:t>
            </a:r>
            <a:endParaRPr lang="en-US" altLang="zh-CN" sz="2800" b="1" spc="300" dirty="0">
              <a:solidFill>
                <a:srgbClr val="FF0000"/>
              </a:solidFill>
            </a:endParaRPr>
          </a:p>
          <a:p>
            <a:pPr>
              <a:lnSpc>
                <a:spcPct val="190000"/>
              </a:lnSpc>
            </a:pPr>
            <a:r>
              <a:rPr lang="en-US" altLang="zh-CN" sz="2800" b="1" spc="300" dirty="0"/>
              <a:t>2</a:t>
            </a:r>
            <a:r>
              <a:rPr lang="zh-CN" altLang="en-US" sz="2800" b="1" spc="300" dirty="0"/>
              <a:t>、建军——</a:t>
            </a:r>
            <a:endParaRPr lang="zh-CN" altLang="en-US" sz="2800" b="1" spc="300" dirty="0"/>
          </a:p>
          <a:p>
            <a:pPr>
              <a:lnSpc>
                <a:spcPct val="190000"/>
              </a:lnSpc>
            </a:pPr>
            <a:r>
              <a:rPr lang="en-US" altLang="zh-CN" sz="2800" b="1" spc="300" dirty="0">
                <a:solidFill>
                  <a:srgbClr val="207FF4"/>
                </a:solidFill>
              </a:rPr>
              <a:t>3</a:t>
            </a:r>
            <a:r>
              <a:rPr lang="zh-CN" altLang="en-US" sz="2800" b="1" spc="300" dirty="0">
                <a:solidFill>
                  <a:srgbClr val="207FF4"/>
                </a:solidFill>
              </a:rPr>
              <a:t>、建国——</a:t>
            </a:r>
            <a:endParaRPr lang="en-US" altLang="zh-CN" sz="2800" b="1" spc="300" dirty="0">
              <a:solidFill>
                <a:srgbClr val="207FF4"/>
              </a:solidFill>
            </a:endParaRPr>
          </a:p>
          <a:p>
            <a:pPr>
              <a:lnSpc>
                <a:spcPct val="190000"/>
              </a:lnSpc>
            </a:pPr>
            <a:r>
              <a:rPr lang="en-US" altLang="zh-CN" sz="2800" b="1" spc="300" dirty="0"/>
              <a:t>4</a:t>
            </a:r>
            <a:r>
              <a:rPr lang="zh-CN" altLang="en-US" sz="2800" b="1" spc="300" dirty="0"/>
              <a:t>、转折——</a:t>
            </a:r>
            <a:endParaRPr lang="zh-CN" altLang="en-US" sz="2800" b="1" spc="300" dirty="0"/>
          </a:p>
          <a:p>
            <a:pPr>
              <a:lnSpc>
                <a:spcPct val="190000"/>
              </a:lnSpc>
            </a:pPr>
            <a:r>
              <a:rPr lang="en-US" altLang="zh-CN" sz="2800" b="1" spc="300" dirty="0">
                <a:solidFill>
                  <a:srgbClr val="207FF4"/>
                </a:solidFill>
              </a:rPr>
              <a:t>5、胜利——</a:t>
            </a:r>
            <a:endParaRPr lang="en-US" altLang="zh-CN" sz="2800" b="1" spc="300" dirty="0">
              <a:solidFill>
                <a:srgbClr val="207FF4"/>
              </a:solidFill>
            </a:endParaRPr>
          </a:p>
          <a:p>
            <a:pPr>
              <a:lnSpc>
                <a:spcPct val="190000"/>
              </a:lnSpc>
            </a:pPr>
            <a:r>
              <a:rPr lang="en-US" altLang="zh-CN" sz="2800" b="1" spc="300" dirty="0">
                <a:solidFill>
                  <a:schemeClr val="tx1"/>
                </a:solidFill>
              </a:rPr>
              <a:t>6</a:t>
            </a:r>
            <a:r>
              <a:rPr lang="zh-CN" altLang="en-US" sz="2800" b="1" spc="300" dirty="0">
                <a:solidFill>
                  <a:schemeClr val="tx1"/>
                </a:solidFill>
              </a:rPr>
              <a:t>、独立——</a:t>
            </a:r>
            <a:endParaRPr lang="zh-CN" altLang="en-US" sz="2800" b="1" spc="300" dirty="0">
              <a:solidFill>
                <a:schemeClr val="tx1"/>
              </a:solidFill>
            </a:endParaRPr>
          </a:p>
        </p:txBody>
      </p:sp>
      <p:sp>
        <p:nvSpPr>
          <p:cNvPr id="4" name="文本框 3"/>
          <p:cNvSpPr txBox="1"/>
          <p:nvPr/>
        </p:nvSpPr>
        <p:spPr>
          <a:xfrm>
            <a:off x="6267450" y="1420987"/>
            <a:ext cx="4078605" cy="521970"/>
          </a:xfrm>
          <a:prstGeom prst="rect">
            <a:avLst/>
          </a:prstGeom>
          <a:noFill/>
        </p:spPr>
        <p:txBody>
          <a:bodyPr wrap="square" rtlCol="0" anchor="t">
            <a:spAutoFit/>
          </a:bodyPr>
          <a:lstStyle/>
          <a:p>
            <a:r>
              <a:rPr lang="zh-CN" altLang="en-US" sz="2800" b="1" dirty="0">
                <a:solidFill>
                  <a:srgbClr val="207FF4"/>
                </a:solidFill>
                <a:latin typeface="华文中宋" panose="02010600040101010101" pitchFamily="2" charset="-122"/>
                <a:ea typeface="华文中宋" panose="02010600040101010101" pitchFamily="2" charset="-122"/>
                <a:cs typeface="华文中宋" panose="02010600040101010101" pitchFamily="2" charset="-122"/>
              </a:rPr>
              <a:t>来克星顿枪声（1775.4）</a:t>
            </a:r>
            <a:endParaRPr lang="zh-CN" altLang="en-US" sz="2800" b="1" dirty="0">
              <a:solidFill>
                <a:srgbClr val="207FF4"/>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文本框 4"/>
          <p:cNvSpPr txBox="1"/>
          <p:nvPr/>
        </p:nvSpPr>
        <p:spPr>
          <a:xfrm>
            <a:off x="6267518" y="2202329"/>
            <a:ext cx="5530283" cy="523220"/>
          </a:xfrm>
          <a:prstGeom prst="rect">
            <a:avLst/>
          </a:prstGeom>
          <a:noFill/>
        </p:spPr>
        <p:txBody>
          <a:bodyPr wrap="square" rtlCol="0" anchor="t">
            <a:spAutoFit/>
          </a:bodyPr>
          <a:lstStyle/>
          <a:p>
            <a:r>
              <a:rPr lang="zh-CN" altLang="en-US" sz="2800" b="1" dirty="0">
                <a:latin typeface="华文中宋" panose="02010600040101010101" pitchFamily="2" charset="-122"/>
                <a:ea typeface="华文中宋" panose="02010600040101010101" pitchFamily="2" charset="-122"/>
                <a:cs typeface="华文中宋" panose="02010600040101010101" pitchFamily="2" charset="-122"/>
              </a:rPr>
              <a:t>第二届大陆会议的召开（1775 .5）</a:t>
            </a:r>
            <a:endParaRPr lang="zh-CN" altLang="en-US" dirty="0"/>
          </a:p>
        </p:txBody>
      </p:sp>
      <p:sp>
        <p:nvSpPr>
          <p:cNvPr id="6" name="矩形 5"/>
          <p:cNvSpPr/>
          <p:nvPr/>
        </p:nvSpPr>
        <p:spPr>
          <a:xfrm>
            <a:off x="220345" y="111760"/>
            <a:ext cx="11764010" cy="663384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047531" y="3054785"/>
            <a:ext cx="7273925" cy="521970"/>
          </a:xfrm>
          <a:prstGeom prst="rect">
            <a:avLst/>
          </a:prstGeom>
          <a:noFill/>
        </p:spPr>
        <p:txBody>
          <a:bodyPr wrap="square" rtlCol="0" anchor="t">
            <a:spAutoFit/>
          </a:bodyPr>
          <a:lstStyle/>
          <a:p>
            <a:r>
              <a:rPr lang="en-US" altLang="zh-CN" sz="2800" b="1" spc="300" dirty="0">
                <a:solidFill>
                  <a:srgbClr val="207FF4"/>
                </a:solidFill>
              </a:rPr>
              <a:t>《独立宣言》的发表（1776.7）</a:t>
            </a:r>
            <a:endParaRPr lang="en-US" altLang="zh-CN" sz="2800" b="1" spc="300" dirty="0">
              <a:solidFill>
                <a:srgbClr val="207FF4"/>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nvSpPr>
        <p:spPr>
          <a:xfrm>
            <a:off x="6267450" y="3837377"/>
            <a:ext cx="4808220" cy="521970"/>
          </a:xfrm>
          <a:prstGeom prst="rect">
            <a:avLst/>
          </a:prstGeom>
          <a:noFill/>
        </p:spPr>
        <p:txBody>
          <a:bodyPr wrap="square" rtlCol="0" anchor="t">
            <a:spAutoFit/>
          </a:bodyPr>
          <a:lstStyle/>
          <a:p>
            <a:r>
              <a:rPr lang="zh-CN" altLang="en-US" sz="2800" b="1" dirty="0">
                <a:latin typeface="华文中宋" panose="02010600040101010101" pitchFamily="2" charset="-122"/>
                <a:ea typeface="华文中宋" panose="02010600040101010101" pitchFamily="2" charset="-122"/>
                <a:cs typeface="华文中宋" panose="02010600040101010101" pitchFamily="2" charset="-122"/>
              </a:rPr>
              <a:t>萨拉托加大捷（</a:t>
            </a:r>
            <a:r>
              <a:rPr lang="en-US" altLang="zh-CN" sz="2800" b="1" dirty="0">
                <a:latin typeface="华文中宋" panose="02010600040101010101" pitchFamily="2" charset="-122"/>
                <a:ea typeface="华文中宋" panose="02010600040101010101" pitchFamily="2" charset="-122"/>
                <a:cs typeface="华文中宋" panose="02010600040101010101" pitchFamily="2" charset="-122"/>
              </a:rPr>
              <a:t>1777</a:t>
            </a:r>
            <a:r>
              <a:rPr lang="zh-CN" altLang="en-US" sz="2800" b="1" dirty="0">
                <a:latin typeface="华文中宋" panose="02010600040101010101" pitchFamily="2" charset="-122"/>
                <a:ea typeface="华文中宋" panose="02010600040101010101" pitchFamily="2" charset="-122"/>
                <a:cs typeface="华文中宋" panose="02010600040101010101" pitchFamily="2" charset="-122"/>
              </a:rPr>
              <a:t>）</a:t>
            </a:r>
            <a:endParaRPr lang="zh-CN" altLang="en-US" dirty="0"/>
          </a:p>
        </p:txBody>
      </p:sp>
      <p:sp>
        <p:nvSpPr>
          <p:cNvPr id="9" name="文本框 8"/>
          <p:cNvSpPr txBox="1"/>
          <p:nvPr/>
        </p:nvSpPr>
        <p:spPr>
          <a:xfrm>
            <a:off x="6267450" y="4683731"/>
            <a:ext cx="3994786" cy="523220"/>
          </a:xfrm>
          <a:prstGeom prst="rect">
            <a:avLst/>
          </a:prstGeom>
          <a:noFill/>
        </p:spPr>
        <p:txBody>
          <a:bodyPr wrap="square" rtlCol="0">
            <a:spAutoFit/>
          </a:bodyPr>
          <a:lstStyle/>
          <a:p>
            <a:r>
              <a:rPr lang="zh-CN" altLang="en-US" sz="2800" b="1" spc="300" dirty="0">
                <a:solidFill>
                  <a:srgbClr val="207FF4"/>
                </a:solidFill>
              </a:rPr>
              <a:t>约克镇战役（</a:t>
            </a:r>
            <a:r>
              <a:rPr lang="en-US" altLang="zh-CN" sz="2800" b="1" spc="300" dirty="0">
                <a:solidFill>
                  <a:srgbClr val="207FF4"/>
                </a:solidFill>
              </a:rPr>
              <a:t>1781</a:t>
            </a:r>
            <a:r>
              <a:rPr lang="zh-CN" altLang="en-US" sz="2800" b="1" spc="300" dirty="0">
                <a:solidFill>
                  <a:srgbClr val="207FF4"/>
                </a:solidFill>
              </a:rPr>
              <a:t>）</a:t>
            </a:r>
            <a:endParaRPr lang="zh-CN" altLang="en-US" sz="2800" b="1" spc="300" dirty="0">
              <a:solidFill>
                <a:srgbClr val="207FF4"/>
              </a:solidFill>
            </a:endParaRPr>
          </a:p>
        </p:txBody>
      </p:sp>
      <p:sp>
        <p:nvSpPr>
          <p:cNvPr id="10" name="文本框 9"/>
          <p:cNvSpPr txBox="1"/>
          <p:nvPr/>
        </p:nvSpPr>
        <p:spPr>
          <a:xfrm>
            <a:off x="6267450" y="5453058"/>
            <a:ext cx="4933950" cy="523220"/>
          </a:xfrm>
          <a:prstGeom prst="rect">
            <a:avLst/>
          </a:prstGeom>
          <a:noFill/>
        </p:spPr>
        <p:txBody>
          <a:bodyPr wrap="square" rtlCol="0">
            <a:spAutoFit/>
          </a:bodyPr>
          <a:lstStyle/>
          <a:p>
            <a:r>
              <a:rPr lang="zh-CN" altLang="en-US" sz="2800" b="1" spc="300" dirty="0">
                <a:solidFill>
                  <a:schemeClr val="tx1"/>
                </a:solidFill>
              </a:rPr>
              <a:t>英国承认美国独立（</a:t>
            </a:r>
            <a:r>
              <a:rPr lang="en-US" altLang="zh-CN" sz="2800" b="1" spc="300" dirty="0">
                <a:solidFill>
                  <a:schemeClr val="tx1"/>
                </a:solidFill>
              </a:rPr>
              <a:t>1783</a:t>
            </a:r>
            <a:r>
              <a:rPr lang="zh-CN" altLang="en-US" sz="2800" b="1" spc="300" dirty="0">
                <a:solidFill>
                  <a:schemeClr val="tx1"/>
                </a:solidFill>
              </a:rPr>
              <a:t>）</a:t>
            </a:r>
            <a:endParaRPr lang="zh-CN" altLang="en-US" sz="2800" b="1" spc="300" dirty="0">
              <a:solidFill>
                <a:schemeClr val="tx1"/>
              </a:solidFill>
            </a:endParaRPr>
          </a:p>
        </p:txBody>
      </p:sp>
      <p:pic>
        <p:nvPicPr>
          <p:cNvPr id="11" name="图片 10"/>
          <p:cNvPicPr>
            <a:picLocks noChangeAspect="1"/>
          </p:cNvPicPr>
          <p:nvPr/>
        </p:nvPicPr>
        <p:blipFill>
          <a:blip r:embed="rId1"/>
          <a:srcRect b="1976"/>
          <a:stretch>
            <a:fillRect/>
          </a:stretch>
        </p:blipFill>
        <p:spPr>
          <a:xfrm>
            <a:off x="392249" y="1220128"/>
            <a:ext cx="3297555" cy="4756150"/>
          </a:xfrm>
          <a:prstGeom prst="rect">
            <a:avLst/>
          </a:prstGeom>
          <a:ln>
            <a:noFill/>
          </a:ln>
        </p:spPr>
      </p:pic>
      <p:sp>
        <p:nvSpPr>
          <p:cNvPr id="12" name="文本框 11"/>
          <p:cNvSpPr txBox="1"/>
          <p:nvPr/>
        </p:nvSpPr>
        <p:spPr>
          <a:xfrm>
            <a:off x="819359" y="6009946"/>
            <a:ext cx="3486423" cy="400110"/>
          </a:xfrm>
          <a:prstGeom prst="rect">
            <a:avLst/>
          </a:prstGeom>
          <a:noFill/>
        </p:spPr>
        <p:txBody>
          <a:bodyPr wrap="square" rtlCol="0">
            <a:spAutoFit/>
          </a:bodyPr>
          <a:lstStyle/>
          <a:p>
            <a:r>
              <a:rPr lang="zh-CN" altLang="en-US" sz="2000" b="1" dirty="0">
                <a:latin typeface="仿宋" panose="02010609060101010101" charset="-122"/>
                <a:ea typeface="仿宋" panose="02010609060101010101" charset="-122"/>
              </a:rPr>
              <a:t>美国独立战争形势图</a:t>
            </a:r>
            <a:endParaRPr lang="zh-CN" altLang="en-US" sz="2000" b="1" dirty="0">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25033" y="499970"/>
            <a:ext cx="1408370" cy="51588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nvGrpSpPr>
          <p:cNvPr id="20" name="组合 19"/>
          <p:cNvGrpSpPr/>
          <p:nvPr/>
        </p:nvGrpSpPr>
        <p:grpSpPr>
          <a:xfrm>
            <a:off x="9730106" y="4235994"/>
            <a:ext cx="1720850" cy="1944774"/>
            <a:chOff x="7381171" y="4633903"/>
            <a:chExt cx="1856006" cy="2132308"/>
          </a:xfrm>
        </p:grpSpPr>
        <p:pic>
          <p:nvPicPr>
            <p:cNvPr id="63494" name="Picture 4" descr="2006828221853882"/>
            <p:cNvPicPr>
              <a:picLocks noChangeAspect="1"/>
            </p:cNvPicPr>
            <p:nvPr/>
          </p:nvPicPr>
          <p:blipFill>
            <a:blip r:embed="rId1"/>
            <a:srcRect b="15063"/>
            <a:stretch>
              <a:fillRect/>
            </a:stretch>
          </p:blipFill>
          <p:spPr>
            <a:xfrm>
              <a:off x="7467497" y="4633903"/>
              <a:ext cx="1683354" cy="1605247"/>
            </a:xfrm>
            <a:prstGeom prst="rect">
              <a:avLst/>
            </a:prstGeom>
            <a:ln>
              <a:noFill/>
            </a:ln>
            <a:effectLst>
              <a:softEdge rad="112500"/>
            </a:effectLst>
          </p:spPr>
        </p:pic>
        <p:sp>
          <p:nvSpPr>
            <p:cNvPr id="63495" name="Text Box 6"/>
            <p:cNvSpPr txBox="1"/>
            <p:nvPr/>
          </p:nvSpPr>
          <p:spPr>
            <a:xfrm>
              <a:off x="7381171" y="6193908"/>
              <a:ext cx="1856006" cy="572303"/>
            </a:xfrm>
            <a:prstGeom prst="rect">
              <a:avLst/>
            </a:prstGeom>
            <a:noFill/>
            <a:ln w="9525">
              <a:noFill/>
            </a:ln>
          </p:spPr>
          <p:txBody>
            <a:bodyPr wrap="square" anchor="t">
              <a:spAutoFit/>
            </a:bodyPr>
            <a:lstStyle/>
            <a:p>
              <a:pPr algn="ctr">
                <a:spcBef>
                  <a:spcPct val="50000"/>
                </a:spcBef>
              </a:pPr>
              <a:r>
                <a:rPr lang="zh-CN" altLang="en-US" sz="2800" b="1" dirty="0">
                  <a:solidFill>
                    <a:srgbClr val="FF0000"/>
                  </a:solidFill>
                  <a:latin typeface="华文中宋" panose="02010600040101010101" pitchFamily="2" charset="-122"/>
                  <a:ea typeface="华文中宋" panose="02010600040101010101" pitchFamily="2" charset="-122"/>
                </a:rPr>
                <a:t>最高法院</a:t>
              </a:r>
              <a:endParaRPr lang="zh-CN" altLang="en-US" sz="2800" b="1" dirty="0">
                <a:solidFill>
                  <a:srgbClr val="FF0000"/>
                </a:solidFill>
                <a:latin typeface="华文中宋" panose="02010600040101010101" pitchFamily="2" charset="-122"/>
                <a:ea typeface="华文中宋" panose="02010600040101010101" pitchFamily="2" charset="-122"/>
              </a:endParaRPr>
            </a:p>
          </p:txBody>
        </p:sp>
      </p:grpSp>
      <p:grpSp>
        <p:nvGrpSpPr>
          <p:cNvPr id="21" name="组合 20"/>
          <p:cNvGrpSpPr/>
          <p:nvPr/>
        </p:nvGrpSpPr>
        <p:grpSpPr>
          <a:xfrm>
            <a:off x="2575244" y="4207419"/>
            <a:ext cx="1568450" cy="1994112"/>
            <a:chOff x="0" y="4724400"/>
            <a:chExt cx="1692275" cy="2186929"/>
          </a:xfrm>
        </p:grpSpPr>
        <p:pic>
          <p:nvPicPr>
            <p:cNvPr id="63497" name="Picture 3" descr="美国国会"/>
            <p:cNvPicPr>
              <a:picLocks noChangeAspect="1"/>
            </p:cNvPicPr>
            <p:nvPr/>
          </p:nvPicPr>
          <p:blipFill>
            <a:blip r:embed="rId2"/>
            <a:srcRect b="12202"/>
            <a:stretch>
              <a:fillRect/>
            </a:stretch>
          </p:blipFill>
          <p:spPr>
            <a:xfrm>
              <a:off x="0" y="4724400"/>
              <a:ext cx="1670050" cy="1657350"/>
            </a:xfrm>
            <a:prstGeom prst="rect">
              <a:avLst/>
            </a:prstGeom>
            <a:ln>
              <a:noFill/>
            </a:ln>
            <a:effectLst>
              <a:softEdge rad="112500"/>
            </a:effectLst>
          </p:spPr>
        </p:pic>
        <p:sp>
          <p:nvSpPr>
            <p:cNvPr id="63498" name="Text Box 7"/>
            <p:cNvSpPr txBox="1"/>
            <p:nvPr/>
          </p:nvSpPr>
          <p:spPr>
            <a:xfrm>
              <a:off x="0" y="6338888"/>
              <a:ext cx="1692275" cy="572441"/>
            </a:xfrm>
            <a:prstGeom prst="rect">
              <a:avLst/>
            </a:prstGeom>
            <a:noFill/>
            <a:ln w="9525">
              <a:noFill/>
            </a:ln>
          </p:spPr>
          <p:txBody>
            <a:bodyPr anchor="t">
              <a:spAutoFit/>
            </a:bodyPr>
            <a:lstStyle/>
            <a:p>
              <a:pPr algn="ctr">
                <a:spcBef>
                  <a:spcPct val="50000"/>
                </a:spcBef>
              </a:pPr>
              <a:r>
                <a:rPr lang="zh-CN" altLang="en-US" sz="2800" b="1" dirty="0">
                  <a:solidFill>
                    <a:srgbClr val="FF0000"/>
                  </a:solidFill>
                  <a:latin typeface="华文中宋" panose="02010600040101010101" pitchFamily="2" charset="-122"/>
                  <a:ea typeface="华文中宋" panose="02010600040101010101" pitchFamily="2" charset="-122"/>
                </a:rPr>
                <a:t>国会</a:t>
              </a:r>
              <a:endParaRPr lang="zh-CN" altLang="en-US" sz="2800" b="1" dirty="0">
                <a:solidFill>
                  <a:srgbClr val="FF0000"/>
                </a:solidFill>
                <a:latin typeface="华文中宋" panose="02010600040101010101" pitchFamily="2" charset="-122"/>
                <a:ea typeface="华文中宋" panose="02010600040101010101" pitchFamily="2" charset="-122"/>
              </a:endParaRPr>
            </a:p>
          </p:txBody>
        </p:sp>
      </p:grpSp>
      <p:grpSp>
        <p:nvGrpSpPr>
          <p:cNvPr id="94239" name="Group 31"/>
          <p:cNvGrpSpPr/>
          <p:nvPr/>
        </p:nvGrpSpPr>
        <p:grpSpPr>
          <a:xfrm>
            <a:off x="2534200" y="1723360"/>
            <a:ext cx="2908762" cy="2420559"/>
            <a:chOff x="82" y="1170"/>
            <a:chExt cx="1976" cy="1671"/>
          </a:xfrm>
        </p:grpSpPr>
        <p:sp>
          <p:nvSpPr>
            <p:cNvPr id="63500" name="Line 8"/>
            <p:cNvSpPr/>
            <p:nvPr/>
          </p:nvSpPr>
          <p:spPr>
            <a:xfrm flipH="1">
              <a:off x="385" y="1170"/>
              <a:ext cx="1673" cy="1671"/>
            </a:xfrm>
            <a:prstGeom prst="line">
              <a:avLst/>
            </a:prstGeom>
            <a:ln w="38100" cap="flat" cmpd="sng">
              <a:solidFill>
                <a:schemeClr val="tx1"/>
              </a:solidFill>
              <a:prstDash val="solid"/>
              <a:round/>
              <a:headEnd type="none" w="med" len="med"/>
              <a:tailEnd type="triangle" w="lg" len="lg"/>
            </a:ln>
          </p:spPr>
        </p:sp>
        <p:sp>
          <p:nvSpPr>
            <p:cNvPr id="63501" name="Text Box 9"/>
            <p:cNvSpPr txBox="1"/>
            <p:nvPr/>
          </p:nvSpPr>
          <p:spPr>
            <a:xfrm rot="8100000">
              <a:off x="82" y="1648"/>
              <a:ext cx="1798" cy="231"/>
            </a:xfrm>
            <a:prstGeom prst="rect">
              <a:avLst/>
            </a:prstGeom>
            <a:noFill/>
            <a:ln w="9525">
              <a:noFill/>
            </a:ln>
          </p:spPr>
          <p:txBody>
            <a:bodyPr rot="10800000" vert="eaVert"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议案否决权</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38" name="Group 30"/>
          <p:cNvGrpSpPr/>
          <p:nvPr/>
        </p:nvGrpSpPr>
        <p:grpSpPr>
          <a:xfrm>
            <a:off x="3447414" y="1883319"/>
            <a:ext cx="2838899" cy="2232025"/>
            <a:chOff x="629" y="1344"/>
            <a:chExt cx="1929" cy="1541"/>
          </a:xfrm>
        </p:grpSpPr>
        <p:sp>
          <p:nvSpPr>
            <p:cNvPr id="63503" name="Line 10"/>
            <p:cNvSpPr/>
            <p:nvPr/>
          </p:nvSpPr>
          <p:spPr>
            <a:xfrm flipV="1">
              <a:off x="703" y="1344"/>
              <a:ext cx="1497" cy="1541"/>
            </a:xfrm>
            <a:prstGeom prst="line">
              <a:avLst/>
            </a:prstGeom>
            <a:ln w="38100" cap="flat" cmpd="sng">
              <a:solidFill>
                <a:schemeClr val="tx1"/>
              </a:solidFill>
              <a:prstDash val="solid"/>
              <a:round/>
              <a:headEnd type="none" w="med" len="med"/>
              <a:tailEnd type="triangle" w="lg" len="lg"/>
            </a:ln>
          </p:spPr>
        </p:sp>
        <p:sp>
          <p:nvSpPr>
            <p:cNvPr id="63504" name="Text Box 11"/>
            <p:cNvSpPr txBox="1"/>
            <p:nvPr/>
          </p:nvSpPr>
          <p:spPr>
            <a:xfrm rot="18900000">
              <a:off x="629" y="2074"/>
              <a:ext cx="1929" cy="403"/>
            </a:xfrm>
            <a:prstGeom prst="rect">
              <a:avLst/>
            </a:prstGeom>
            <a:noFill/>
            <a:ln w="9525">
              <a:noFill/>
            </a:ln>
          </p:spPr>
          <p:txBody>
            <a:bodyPr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可以弹劾总统</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0" name="Group 32"/>
          <p:cNvGrpSpPr/>
          <p:nvPr/>
        </p:nvGrpSpPr>
        <p:grpSpPr>
          <a:xfrm>
            <a:off x="7743221" y="2106377"/>
            <a:ext cx="2001838" cy="3046412"/>
            <a:chOff x="3379" y="1389"/>
            <a:chExt cx="1360" cy="2103"/>
          </a:xfrm>
        </p:grpSpPr>
        <p:sp>
          <p:nvSpPr>
            <p:cNvPr id="63506" name="Line 12"/>
            <p:cNvSpPr/>
            <p:nvPr/>
          </p:nvSpPr>
          <p:spPr>
            <a:xfrm>
              <a:off x="3379" y="1525"/>
              <a:ext cx="1360" cy="1406"/>
            </a:xfrm>
            <a:prstGeom prst="line">
              <a:avLst/>
            </a:prstGeom>
            <a:ln w="38100" cap="flat" cmpd="sng">
              <a:solidFill>
                <a:schemeClr val="tx1"/>
              </a:solidFill>
              <a:prstDash val="solid"/>
              <a:round/>
              <a:headEnd type="none" w="med" len="med"/>
              <a:tailEnd type="triangle" w="lg" len="lg"/>
            </a:ln>
          </p:spPr>
        </p:sp>
        <p:sp>
          <p:nvSpPr>
            <p:cNvPr id="63507" name="Text Box 13"/>
            <p:cNvSpPr txBox="1"/>
            <p:nvPr/>
          </p:nvSpPr>
          <p:spPr>
            <a:xfrm rot="-2700000">
              <a:off x="3774" y="1389"/>
              <a:ext cx="499" cy="2103"/>
            </a:xfrm>
            <a:prstGeom prst="rect">
              <a:avLst/>
            </a:prstGeom>
            <a:noFill/>
            <a:ln w="9525">
              <a:noFill/>
            </a:ln>
          </p:spPr>
          <p:txBody>
            <a:bodyPr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任命最高法官</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1" name="Group 33"/>
          <p:cNvGrpSpPr/>
          <p:nvPr/>
        </p:nvGrpSpPr>
        <p:grpSpPr>
          <a:xfrm>
            <a:off x="7820344" y="1072090"/>
            <a:ext cx="2271712" cy="3475351"/>
            <a:chOff x="3424" y="725"/>
            <a:chExt cx="1543" cy="2399"/>
          </a:xfrm>
        </p:grpSpPr>
        <p:sp>
          <p:nvSpPr>
            <p:cNvPr id="63509" name="Line 14"/>
            <p:cNvSpPr/>
            <p:nvPr/>
          </p:nvSpPr>
          <p:spPr>
            <a:xfrm flipH="1" flipV="1">
              <a:off x="3424" y="1298"/>
              <a:ext cx="1543" cy="1588"/>
            </a:xfrm>
            <a:prstGeom prst="line">
              <a:avLst/>
            </a:prstGeom>
            <a:ln w="38100" cap="flat" cmpd="sng">
              <a:solidFill>
                <a:schemeClr val="tx1"/>
              </a:solidFill>
              <a:prstDash val="solid"/>
              <a:round/>
              <a:headEnd type="none" w="med" len="med"/>
              <a:tailEnd type="triangle" w="lg" len="lg"/>
            </a:ln>
          </p:spPr>
        </p:sp>
        <p:sp>
          <p:nvSpPr>
            <p:cNvPr id="63510" name="Text Box 15"/>
            <p:cNvSpPr txBox="1"/>
            <p:nvPr/>
          </p:nvSpPr>
          <p:spPr>
            <a:xfrm rot="2700000">
              <a:off x="3248" y="1726"/>
              <a:ext cx="2399" cy="397"/>
            </a:xfrm>
            <a:prstGeom prst="rect">
              <a:avLst/>
            </a:prstGeom>
            <a:noFill/>
            <a:ln w="9525">
              <a:noFill/>
            </a:ln>
          </p:spPr>
          <p:txBody>
            <a:bodyPr wrap="square"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宣布总统行为违宪</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3" name="Group 35"/>
          <p:cNvGrpSpPr/>
          <p:nvPr/>
        </p:nvGrpSpPr>
        <p:grpSpPr>
          <a:xfrm>
            <a:off x="4507177" y="5660672"/>
            <a:ext cx="4673600" cy="649288"/>
            <a:chOff x="1247" y="3612"/>
            <a:chExt cx="3176" cy="448"/>
          </a:xfrm>
        </p:grpSpPr>
        <p:sp>
          <p:nvSpPr>
            <p:cNvPr id="63512" name="Line 17"/>
            <p:cNvSpPr/>
            <p:nvPr/>
          </p:nvSpPr>
          <p:spPr>
            <a:xfrm flipH="1">
              <a:off x="1247" y="3612"/>
              <a:ext cx="3176" cy="0"/>
            </a:xfrm>
            <a:prstGeom prst="line">
              <a:avLst/>
            </a:prstGeom>
            <a:ln w="38100" cap="flat" cmpd="sng">
              <a:solidFill>
                <a:schemeClr val="tx1"/>
              </a:solidFill>
              <a:prstDash val="solid"/>
              <a:round/>
              <a:headEnd type="none" w="med" len="med"/>
              <a:tailEnd type="triangle" w="lg" len="lg"/>
            </a:ln>
          </p:spPr>
        </p:sp>
        <p:sp>
          <p:nvSpPr>
            <p:cNvPr id="63513" name="Text Box 18"/>
            <p:cNvSpPr txBox="1"/>
            <p:nvPr/>
          </p:nvSpPr>
          <p:spPr>
            <a:xfrm>
              <a:off x="1636" y="3657"/>
              <a:ext cx="2358" cy="403"/>
            </a:xfrm>
            <a:prstGeom prst="rect">
              <a:avLst/>
            </a:prstGeom>
            <a:noFill/>
            <a:ln w="9525">
              <a:noFill/>
            </a:ln>
          </p:spPr>
          <p:txBody>
            <a:bodyPr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可以宣布法律无效</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2" name="Group 34"/>
          <p:cNvGrpSpPr/>
          <p:nvPr/>
        </p:nvGrpSpPr>
        <p:grpSpPr>
          <a:xfrm>
            <a:off x="4512377" y="4705425"/>
            <a:ext cx="4839958" cy="602129"/>
            <a:chOff x="1247" y="2923"/>
            <a:chExt cx="3289" cy="416"/>
          </a:xfrm>
        </p:grpSpPr>
        <p:sp>
          <p:nvSpPr>
            <p:cNvPr id="63515" name="Text Box 16"/>
            <p:cNvSpPr txBox="1"/>
            <p:nvPr/>
          </p:nvSpPr>
          <p:spPr>
            <a:xfrm>
              <a:off x="1337" y="2923"/>
              <a:ext cx="3199" cy="403"/>
            </a:xfrm>
            <a:prstGeom prst="rect">
              <a:avLst/>
            </a:prstGeom>
            <a:noFill/>
            <a:ln w="9525">
              <a:noFill/>
            </a:ln>
          </p:spPr>
          <p:txBody>
            <a:bodyPr wrap="square"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任命法官需经国会通过</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63516" name="Line 22"/>
            <p:cNvSpPr/>
            <p:nvPr/>
          </p:nvSpPr>
          <p:spPr>
            <a:xfrm>
              <a:off x="1247" y="3339"/>
              <a:ext cx="3221" cy="0"/>
            </a:xfrm>
            <a:prstGeom prst="line">
              <a:avLst/>
            </a:prstGeom>
            <a:ln w="38100" cap="flat" cmpd="sng">
              <a:solidFill>
                <a:schemeClr val="tx1"/>
              </a:solidFill>
              <a:prstDash val="solid"/>
              <a:round/>
              <a:headEnd type="none" w="med" len="med"/>
              <a:tailEnd type="triangle" w="lg" len="lg"/>
            </a:ln>
          </p:spPr>
        </p:sp>
      </p:grpSp>
      <p:sp>
        <p:nvSpPr>
          <p:cNvPr id="137229" name="Text Box 47"/>
          <p:cNvSpPr txBox="1"/>
          <p:nvPr/>
        </p:nvSpPr>
        <p:spPr>
          <a:xfrm>
            <a:off x="5789280" y="2376051"/>
            <a:ext cx="1985963" cy="521970"/>
          </a:xfrm>
          <a:prstGeom prst="rect">
            <a:avLst/>
          </a:prstGeom>
          <a:noFill/>
          <a:ln w="9525" cap="flat" cmpd="sng">
            <a:noFill/>
            <a:prstDash val="solid"/>
            <a:miter/>
            <a:headEnd type="none" w="med" len="med"/>
            <a:tailEnd type="none" w="med" len="med"/>
          </a:ln>
        </p:spPr>
        <p:txBody>
          <a:bodyPr wrap="square" anchor="t">
            <a:spAutoFit/>
          </a:bodyPr>
          <a:lstStyle/>
          <a:p>
            <a:pPr algn="ctr" eaLnBrk="0" hangingPunct="0">
              <a:spcBef>
                <a:spcPct val="50000"/>
              </a:spcBef>
            </a:pPr>
            <a:r>
              <a:rPr lang="zh-CN" altLang="en-US" sz="2800" b="1" dirty="0">
                <a:solidFill>
                  <a:srgbClr val="C00000"/>
                </a:solidFill>
                <a:latin typeface="华文新魏" panose="02010800040101010101" charset="-122"/>
                <a:ea typeface="华文新魏" panose="02010800040101010101" charset="-122"/>
              </a:rPr>
              <a:t>（行政权）</a:t>
            </a:r>
            <a:endParaRPr lang="zh-CN" altLang="en-US" sz="2800" b="1" dirty="0">
              <a:solidFill>
                <a:srgbClr val="C00000"/>
              </a:solidFill>
              <a:latin typeface="华文新魏" panose="02010800040101010101" charset="-122"/>
              <a:ea typeface="华文新魏" panose="02010800040101010101" charset="-122"/>
            </a:endParaRPr>
          </a:p>
        </p:txBody>
      </p:sp>
      <p:sp>
        <p:nvSpPr>
          <p:cNvPr id="137230" name="Text Box 48"/>
          <p:cNvSpPr txBox="1"/>
          <p:nvPr/>
        </p:nvSpPr>
        <p:spPr>
          <a:xfrm>
            <a:off x="2329975" y="6153970"/>
            <a:ext cx="2058988" cy="521970"/>
          </a:xfrm>
          <a:prstGeom prst="rect">
            <a:avLst/>
          </a:prstGeom>
          <a:noFill/>
          <a:ln w="9525" cap="flat" cmpd="sng">
            <a:noFill/>
            <a:prstDash val="solid"/>
            <a:miter/>
            <a:headEnd type="none" w="med" len="med"/>
            <a:tailEnd type="none" w="med" len="med"/>
          </a:ln>
        </p:spPr>
        <p:txBody>
          <a:bodyPr wrap="square" anchor="t">
            <a:spAutoFit/>
          </a:bodyPr>
          <a:lstStyle>
            <a:defPPr>
              <a:defRPr lang="zh-CN"/>
            </a:defPPr>
            <a:lvl1pPr algn="ctr" eaLnBrk="0" hangingPunct="0">
              <a:spcBef>
                <a:spcPct val="50000"/>
              </a:spcBef>
              <a:defRPr sz="2800" b="1">
                <a:solidFill>
                  <a:srgbClr val="C00000"/>
                </a:solidFill>
                <a:latin typeface="华文新魏" panose="02010800040101010101" charset="-122"/>
                <a:ea typeface="华文新魏" panose="02010800040101010101" charset="-122"/>
              </a:defRPr>
            </a:lvl1pPr>
          </a:lstStyle>
          <a:p>
            <a:r>
              <a:rPr lang="zh-CN" altLang="en-US" dirty="0"/>
              <a:t>（立法权）</a:t>
            </a:r>
            <a:endParaRPr lang="zh-CN" altLang="en-US" dirty="0"/>
          </a:p>
        </p:txBody>
      </p:sp>
      <p:sp>
        <p:nvSpPr>
          <p:cNvPr id="137231" name="Text Box 49"/>
          <p:cNvSpPr txBox="1"/>
          <p:nvPr/>
        </p:nvSpPr>
        <p:spPr>
          <a:xfrm>
            <a:off x="9505475" y="6189336"/>
            <a:ext cx="2170112" cy="521970"/>
          </a:xfrm>
          <a:prstGeom prst="rect">
            <a:avLst/>
          </a:prstGeom>
          <a:noFill/>
          <a:ln w="9525" cap="flat" cmpd="sng">
            <a:noFill/>
            <a:prstDash val="solid"/>
            <a:miter/>
            <a:headEnd type="none" w="med" len="med"/>
            <a:tailEnd type="none" w="med" len="med"/>
          </a:ln>
        </p:spPr>
        <p:txBody>
          <a:bodyPr wrap="square" anchor="t">
            <a:spAutoFit/>
          </a:bodyPr>
          <a:lstStyle>
            <a:defPPr>
              <a:defRPr lang="zh-CN"/>
            </a:defPPr>
            <a:lvl1pPr algn="ctr" eaLnBrk="0" hangingPunct="0">
              <a:spcBef>
                <a:spcPct val="50000"/>
              </a:spcBef>
              <a:defRPr sz="2800" b="1">
                <a:solidFill>
                  <a:srgbClr val="C00000"/>
                </a:solidFill>
                <a:latin typeface="华文新魏" panose="02010800040101010101" charset="-122"/>
                <a:ea typeface="华文新魏" panose="02010800040101010101" charset="-122"/>
              </a:defRPr>
            </a:lvl1pPr>
          </a:lstStyle>
          <a:p>
            <a:r>
              <a:rPr lang="zh-CN" altLang="en-US" dirty="0"/>
              <a:t>（司法权）</a:t>
            </a:r>
            <a:endParaRPr lang="zh-CN" altLang="en-US" dirty="0"/>
          </a:p>
        </p:txBody>
      </p:sp>
      <p:sp>
        <p:nvSpPr>
          <p:cNvPr id="3" name="文本框 2">
            <a:hlinkClick r:id="rId3" action="ppaction://hlinksldjump"/>
          </p:cNvPr>
          <p:cNvSpPr txBox="1"/>
          <p:nvPr/>
        </p:nvSpPr>
        <p:spPr>
          <a:xfrm>
            <a:off x="537318" y="499970"/>
            <a:ext cx="1107996" cy="3938814"/>
          </a:xfrm>
          <a:prstGeom prst="rect">
            <a:avLst/>
          </a:prstGeom>
          <a:noFill/>
        </p:spPr>
        <p:txBody>
          <a:bodyPr vert="eaVert" wrap="square" rtlCol="0">
            <a:spAutoFit/>
          </a:bodyPr>
          <a:lstStyle/>
          <a:p>
            <a:r>
              <a:rPr lang="zh-CN" altLang="en-US" sz="6000" b="1" dirty="0">
                <a:solidFill>
                  <a:srgbClr val="FF00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三权分立</a:t>
            </a:r>
            <a:endParaRPr lang="zh-CN" altLang="en-US" sz="6000" b="1" dirty="0">
              <a:solidFill>
                <a:srgbClr val="FF00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endParaRPr>
          </a:p>
        </p:txBody>
      </p:sp>
      <p:cxnSp>
        <p:nvCxnSpPr>
          <p:cNvPr id="5" name="直接连接符 4"/>
          <p:cNvCxnSpPr/>
          <p:nvPr/>
        </p:nvCxnSpPr>
        <p:spPr>
          <a:xfrm>
            <a:off x="470508" y="102870"/>
            <a:ext cx="0" cy="2338056"/>
          </a:xfrm>
          <a:prstGeom prst="line">
            <a:avLst/>
          </a:prstGeom>
          <a:ln>
            <a:solidFill>
              <a:srgbClr val="7F6000"/>
            </a:solidFill>
          </a:ln>
        </p:spPr>
        <p:style>
          <a:lnRef idx="3">
            <a:schemeClr val="dk1"/>
          </a:lnRef>
          <a:fillRef idx="0">
            <a:schemeClr val="dk1"/>
          </a:fillRef>
          <a:effectRef idx="2">
            <a:schemeClr val="dk1"/>
          </a:effectRef>
          <a:fontRef idx="minor">
            <a:schemeClr val="tx1"/>
          </a:fontRef>
        </p:style>
      </p:cxnSp>
      <p:sp>
        <p:nvSpPr>
          <p:cNvPr id="36" name="矩形 35"/>
          <p:cNvSpPr/>
          <p:nvPr/>
        </p:nvSpPr>
        <p:spPr>
          <a:xfrm>
            <a:off x="220345" y="102870"/>
            <a:ext cx="11764010" cy="663384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333942" y="1752721"/>
            <a:ext cx="615553" cy="4187825"/>
          </a:xfrm>
          <a:prstGeom prst="rect">
            <a:avLst/>
          </a:prstGeom>
          <a:noFill/>
        </p:spPr>
        <p:txBody>
          <a:bodyPr vert="eaVert" wrap="square" rtlCol="0">
            <a:spAutoFit/>
          </a:bodyPr>
          <a:lstStyle/>
          <a:p>
            <a:r>
              <a:rPr lang="zh-CN" altLang="en-US" sz="2800" dirty="0">
                <a:solidFill>
                  <a:srgbClr val="FF0000"/>
                </a:solidFill>
                <a:latin typeface="华文新魏" panose="02010800040101010101" charset="-122"/>
                <a:ea typeface="华文新魏" panose="02010800040101010101" charset="-122"/>
              </a:rPr>
              <a:t>－－制衡下的民主自由</a:t>
            </a:r>
            <a:endParaRPr lang="zh-CN" altLang="en-US" sz="2800" dirty="0">
              <a:solidFill>
                <a:srgbClr val="FF0000"/>
              </a:solidFill>
              <a:latin typeface="华文新魏" panose="02010800040101010101" charset="-122"/>
              <a:ea typeface="华文新魏" panose="02010800040101010101" charset="-122"/>
            </a:endParaRPr>
          </a:p>
        </p:txBody>
      </p:sp>
      <p:sp>
        <p:nvSpPr>
          <p:cNvPr id="6" name="文本框 5"/>
          <p:cNvSpPr txBox="1"/>
          <p:nvPr/>
        </p:nvSpPr>
        <p:spPr>
          <a:xfrm>
            <a:off x="5236301" y="3444929"/>
            <a:ext cx="3079876" cy="923330"/>
          </a:xfrm>
          <a:prstGeom prst="rect">
            <a:avLst/>
          </a:prstGeom>
          <a:noFill/>
        </p:spPr>
        <p:txBody>
          <a:bodyPr wrap="square" rtlCol="0">
            <a:spAutoFit/>
          </a:bodyPr>
          <a:lstStyle/>
          <a:p>
            <a:r>
              <a:rPr lang="zh-CN" altLang="en-US" sz="5400">
                <a:solidFill>
                  <a:srgbClr val="383CF4"/>
                </a:solidFill>
                <a:latin typeface="华文琥珀" panose="02010800040101010101" charset="-122"/>
                <a:ea typeface="华文琥珀" panose="02010800040101010101" charset="-122"/>
              </a:rPr>
              <a:t>分权制衡</a:t>
            </a:r>
            <a:endParaRPr lang="zh-CN" altLang="en-US" sz="5400">
              <a:solidFill>
                <a:srgbClr val="383CF4"/>
              </a:solidFill>
              <a:latin typeface="华文琥珀" panose="02010800040101010101" charset="-122"/>
              <a:ea typeface="华文琥珀" panose="02010800040101010101" charset="-122"/>
            </a:endParaRPr>
          </a:p>
        </p:txBody>
      </p:sp>
      <p:pic>
        <p:nvPicPr>
          <p:cNvPr id="8" name="图片 7"/>
          <p:cNvPicPr>
            <a:picLocks noChangeAspect="1"/>
          </p:cNvPicPr>
          <p:nvPr/>
        </p:nvPicPr>
        <p:blipFill>
          <a:blip r:embed="rId4"/>
          <a:stretch>
            <a:fillRect/>
          </a:stretch>
        </p:blipFill>
        <p:spPr>
          <a:xfrm>
            <a:off x="5894076" y="294159"/>
            <a:ext cx="1838925" cy="2176405"/>
          </a:xfrm>
          <a:prstGeom prst="rect">
            <a:avLst/>
          </a:prstGeom>
          <a:ln>
            <a:noFill/>
          </a:ln>
          <a:effectLst>
            <a:softEdge rad="112500"/>
          </a:effectLst>
        </p:spPr>
      </p:pic>
      <p:sp>
        <p:nvSpPr>
          <p:cNvPr id="40" name="Text Box 12"/>
          <p:cNvSpPr txBox="1">
            <a:spLocks noChangeArrowheads="1"/>
          </p:cNvSpPr>
          <p:nvPr>
            <p:custDataLst>
              <p:tags r:id="rId5"/>
            </p:custDataLst>
          </p:nvPr>
        </p:nvSpPr>
        <p:spPr bwMode="auto">
          <a:xfrm rot="18900000">
            <a:off x="2941873" y="2764404"/>
            <a:ext cx="3062288" cy="400110"/>
          </a:xfrm>
          <a:prstGeom prst="rect">
            <a:avLst/>
          </a:prstGeom>
          <a:noFill/>
          <a:ln w="9525">
            <a:noFill/>
            <a:miter lim="800000"/>
          </a:ln>
          <a:effectLst/>
        </p:spPr>
        <p:txBody>
          <a:bodyPr>
            <a:spAutoFit/>
          </a:bodyPr>
          <a:lstStyle/>
          <a:p>
            <a:pPr>
              <a:spcBef>
                <a:spcPct val="50000"/>
              </a:spcBef>
            </a:pPr>
            <a:r>
              <a:rPr lang="zh-CN" altLang="en-US" sz="2000" b="1" dirty="0">
                <a:solidFill>
                  <a:schemeClr val="accent2">
                    <a:lumMod val="75000"/>
                  </a:schemeClr>
                </a:solidFill>
                <a:ea typeface="黑体" panose="02010609060101010101" pitchFamily="2" charset="-122"/>
              </a:rPr>
              <a:t>以</a:t>
            </a:r>
            <a:r>
              <a:rPr lang="en-US" altLang="zh-CN" sz="2000" b="1" dirty="0">
                <a:solidFill>
                  <a:schemeClr val="accent2">
                    <a:lumMod val="75000"/>
                  </a:schemeClr>
                </a:solidFill>
                <a:ea typeface="黑体" panose="02010609060101010101" pitchFamily="2" charset="-122"/>
              </a:rPr>
              <a:t>2/3</a:t>
            </a:r>
            <a:r>
              <a:rPr lang="zh-CN" altLang="en-US" sz="2000" b="1" dirty="0">
                <a:solidFill>
                  <a:schemeClr val="accent2">
                    <a:lumMod val="75000"/>
                  </a:schemeClr>
                </a:solidFill>
                <a:ea typeface="黑体" panose="02010609060101010101" pitchFamily="2" charset="-122"/>
              </a:rPr>
              <a:t>以上多数再次通过</a:t>
            </a:r>
            <a:endParaRPr lang="zh-CN" altLang="en-US" sz="2000" b="1" dirty="0">
              <a:solidFill>
                <a:schemeClr val="accent2">
                  <a:lumMod val="75000"/>
                </a:schemeClr>
              </a:solidFill>
              <a:ea typeface="黑体" panose="02010609060101010101" pitchFamily="2" charset="-122"/>
            </a:endParaRPr>
          </a:p>
        </p:txBody>
      </p:sp>
      <p:sp>
        <p:nvSpPr>
          <p:cNvPr id="11" name="矩形 10"/>
          <p:cNvSpPr/>
          <p:nvPr>
            <p:custDataLst>
              <p:tags r:id="rId6"/>
            </p:custDataLst>
          </p:nvPr>
        </p:nvSpPr>
        <p:spPr>
          <a:xfrm>
            <a:off x="8928012" y="482950"/>
            <a:ext cx="3520440" cy="1106805"/>
          </a:xfrm>
          <a:prstGeom prst="rect">
            <a:avLst/>
          </a:prstGeom>
        </p:spPr>
        <p:txBody>
          <a:bodyPr wrap="square">
            <a:spAutoFit/>
            <a:scene3d>
              <a:camera prst="perspectiveHeroicExtremeLeftFacing"/>
              <a:lightRig rig="threePt" dir="t"/>
            </a:scene3d>
          </a:bodyPr>
          <a:lstStyle/>
          <a:p>
            <a:r>
              <a:rPr lang="zh-CN" altLang="en-US" sz="6600" b="1" dirty="0">
                <a:solidFill>
                  <a:schemeClr val="accent6">
                    <a:lumMod val="60000"/>
                    <a:lumOff val="40000"/>
                  </a:schemeClr>
                </a:solidFill>
                <a:effectLst>
                  <a:innerShdw blurRad="63500" dist="50800" dir="13500000">
                    <a:srgbClr val="000000">
                      <a:alpha val="50000"/>
                    </a:srgbClr>
                  </a:innerShd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共和制</a:t>
            </a:r>
            <a:endParaRPr lang="zh-CN" altLang="en-US" sz="6600" b="1" dirty="0">
              <a:solidFill>
                <a:schemeClr val="accent6">
                  <a:lumMod val="60000"/>
                  <a:lumOff val="40000"/>
                </a:schemeClr>
              </a:solidFill>
              <a:effectLst>
                <a:innerShdw blurRad="63500" dist="50800" dir="13500000">
                  <a:srgbClr val="000000">
                    <a:alpha val="50000"/>
                  </a:srgbClr>
                </a:innerShd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ustDataLst>
      <p:tags r:id="rId7"/>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7229"/>
                                        </p:tgtEl>
                                        <p:attrNameLst>
                                          <p:attrName>style.visibility</p:attrName>
                                        </p:attrNameLst>
                                      </p:cBhvr>
                                      <p:to>
                                        <p:strVal val="visible"/>
                                      </p:to>
                                    </p:set>
                                    <p:animEffect transition="in" filter="wipe(left)">
                                      <p:cBhvr>
                                        <p:cTn id="7" dur="500"/>
                                        <p:tgtEl>
                                          <p:spTgt spid="1372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7230"/>
                                        </p:tgtEl>
                                        <p:attrNameLst>
                                          <p:attrName>style.visibility</p:attrName>
                                        </p:attrNameLst>
                                      </p:cBhvr>
                                      <p:to>
                                        <p:strVal val="visible"/>
                                      </p:to>
                                    </p:set>
                                    <p:animEffect transition="in" filter="wipe(left)">
                                      <p:cBhvr>
                                        <p:cTn id="10" dur="500"/>
                                        <p:tgtEl>
                                          <p:spTgt spid="13723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7231"/>
                                        </p:tgtEl>
                                        <p:attrNameLst>
                                          <p:attrName>style.visibility</p:attrName>
                                        </p:attrNameLst>
                                      </p:cBhvr>
                                      <p:to>
                                        <p:strVal val="visible"/>
                                      </p:to>
                                    </p:set>
                                    <p:animEffect transition="in" filter="wipe(left)">
                                      <p:cBhvr>
                                        <p:cTn id="13" dur="500"/>
                                        <p:tgtEl>
                                          <p:spTgt spid="1372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94239"/>
                                        </p:tgtEl>
                                        <p:attrNameLst>
                                          <p:attrName>style.visibility</p:attrName>
                                        </p:attrNameLst>
                                      </p:cBhvr>
                                      <p:to>
                                        <p:strVal val="visible"/>
                                      </p:to>
                                    </p:set>
                                    <p:animEffect transition="in" filter="slide(fromTop)">
                                      <p:cBhvr>
                                        <p:cTn id="35" dur="500"/>
                                        <p:tgtEl>
                                          <p:spTgt spid="9423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94238"/>
                                        </p:tgtEl>
                                        <p:attrNameLst>
                                          <p:attrName>style.visibility</p:attrName>
                                        </p:attrNameLst>
                                      </p:cBhvr>
                                      <p:to>
                                        <p:strVal val="visible"/>
                                      </p:to>
                                    </p:set>
                                    <p:animEffect transition="in" filter="slide(fromBottom)">
                                      <p:cBhvr>
                                        <p:cTn id="44" dur="500"/>
                                        <p:tgtEl>
                                          <p:spTgt spid="942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4240"/>
                                        </p:tgtEl>
                                        <p:attrNameLst>
                                          <p:attrName>style.visibility</p:attrName>
                                        </p:attrNameLst>
                                      </p:cBhvr>
                                      <p:to>
                                        <p:strVal val="visible"/>
                                      </p:to>
                                    </p:set>
                                    <p:anim calcmode="lin" valueType="num">
                                      <p:cBhvr>
                                        <p:cTn id="49" dur="500" fill="hold"/>
                                        <p:tgtEl>
                                          <p:spTgt spid="94240"/>
                                        </p:tgtEl>
                                        <p:attrNameLst>
                                          <p:attrName>ppt_w</p:attrName>
                                        </p:attrNameLst>
                                      </p:cBhvr>
                                      <p:tavLst>
                                        <p:tav tm="0">
                                          <p:val>
                                            <p:fltVal val="0"/>
                                          </p:val>
                                        </p:tav>
                                        <p:tav tm="100000">
                                          <p:val>
                                            <p:strVal val="#ppt_w"/>
                                          </p:val>
                                        </p:tav>
                                      </p:tavLst>
                                    </p:anim>
                                    <p:anim calcmode="lin" valueType="num">
                                      <p:cBhvr>
                                        <p:cTn id="50" dur="500" fill="hold"/>
                                        <p:tgtEl>
                                          <p:spTgt spid="94240"/>
                                        </p:tgtEl>
                                        <p:attrNameLst>
                                          <p:attrName>ppt_h</p:attrName>
                                        </p:attrNameLst>
                                      </p:cBhvr>
                                      <p:tavLst>
                                        <p:tav tm="0">
                                          <p:val>
                                            <p:fltVal val="0"/>
                                          </p:val>
                                        </p:tav>
                                        <p:tav tm="100000">
                                          <p:val>
                                            <p:strVal val="#ppt_h"/>
                                          </p:val>
                                        </p:tav>
                                      </p:tavLst>
                                    </p:anim>
                                    <p:animEffect transition="in" filter="fade">
                                      <p:cBhvr>
                                        <p:cTn id="51" dur="500"/>
                                        <p:tgtEl>
                                          <p:spTgt spid="9424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94241"/>
                                        </p:tgtEl>
                                        <p:attrNameLst>
                                          <p:attrName>style.visibility</p:attrName>
                                        </p:attrNameLst>
                                      </p:cBhvr>
                                      <p:to>
                                        <p:strVal val="visible"/>
                                      </p:to>
                                    </p:set>
                                    <p:anim calcmode="lin" valueType="num">
                                      <p:cBhvr>
                                        <p:cTn id="56" dur="500" fill="hold"/>
                                        <p:tgtEl>
                                          <p:spTgt spid="94241"/>
                                        </p:tgtEl>
                                        <p:attrNameLst>
                                          <p:attrName>ppt_w</p:attrName>
                                        </p:attrNameLst>
                                      </p:cBhvr>
                                      <p:tavLst>
                                        <p:tav tm="0">
                                          <p:val>
                                            <p:fltVal val="0"/>
                                          </p:val>
                                        </p:tav>
                                        <p:tav tm="100000">
                                          <p:val>
                                            <p:strVal val="#ppt_w"/>
                                          </p:val>
                                        </p:tav>
                                      </p:tavLst>
                                    </p:anim>
                                    <p:anim calcmode="lin" valueType="num">
                                      <p:cBhvr>
                                        <p:cTn id="57" dur="500" fill="hold"/>
                                        <p:tgtEl>
                                          <p:spTgt spid="94241"/>
                                        </p:tgtEl>
                                        <p:attrNameLst>
                                          <p:attrName>ppt_h</p:attrName>
                                        </p:attrNameLst>
                                      </p:cBhvr>
                                      <p:tavLst>
                                        <p:tav tm="0">
                                          <p:val>
                                            <p:fltVal val="0"/>
                                          </p:val>
                                        </p:tav>
                                        <p:tav tm="100000">
                                          <p:val>
                                            <p:strVal val="#ppt_h"/>
                                          </p:val>
                                        </p:tav>
                                      </p:tavLst>
                                    </p:anim>
                                    <p:animEffect transition="in" filter="fade">
                                      <p:cBhvr>
                                        <p:cTn id="58" dur="500"/>
                                        <p:tgtEl>
                                          <p:spTgt spid="94241"/>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nodeType="clickEffect">
                                  <p:stCondLst>
                                    <p:cond delay="0"/>
                                  </p:stCondLst>
                                  <p:childTnLst>
                                    <p:set>
                                      <p:cBhvr>
                                        <p:cTn id="62" dur="1" fill="hold">
                                          <p:stCondLst>
                                            <p:cond delay="0"/>
                                          </p:stCondLst>
                                        </p:cTn>
                                        <p:tgtEl>
                                          <p:spTgt spid="94242"/>
                                        </p:tgtEl>
                                        <p:attrNameLst>
                                          <p:attrName>style.visibility</p:attrName>
                                        </p:attrNameLst>
                                      </p:cBhvr>
                                      <p:to>
                                        <p:strVal val="visible"/>
                                      </p:to>
                                    </p:set>
                                    <p:animEffect transition="in" filter="slide(fromLeft)">
                                      <p:cBhvr>
                                        <p:cTn id="63" dur="500"/>
                                        <p:tgtEl>
                                          <p:spTgt spid="94242"/>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2" fill="hold" nodeType="clickEffect">
                                  <p:stCondLst>
                                    <p:cond delay="0"/>
                                  </p:stCondLst>
                                  <p:childTnLst>
                                    <p:set>
                                      <p:cBhvr>
                                        <p:cTn id="67" dur="1" fill="hold">
                                          <p:stCondLst>
                                            <p:cond delay="0"/>
                                          </p:stCondLst>
                                        </p:cTn>
                                        <p:tgtEl>
                                          <p:spTgt spid="94243"/>
                                        </p:tgtEl>
                                        <p:attrNameLst>
                                          <p:attrName>style.visibility</p:attrName>
                                        </p:attrNameLst>
                                      </p:cBhvr>
                                      <p:to>
                                        <p:strVal val="visible"/>
                                      </p:to>
                                    </p:set>
                                    <p:animEffect transition="in" filter="slide(fromRight)">
                                      <p:cBhvr>
                                        <p:cTn id="68" dur="500"/>
                                        <p:tgtEl>
                                          <p:spTgt spid="94243"/>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9" grpId="0" bldLvl="0"/>
      <p:bldP spid="137230" grpId="0" bldLvl="0" animBg="1"/>
      <p:bldP spid="137231" grpId="0" bldLvl="0" animBg="1"/>
      <p:bldP spid="6" grpId="0"/>
      <p:bldP spid="40"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2"/>
          <p:cNvSpPr/>
          <p:nvPr/>
        </p:nvSpPr>
        <p:spPr bwMode="auto">
          <a:xfrm>
            <a:off x="2212056" y="1074336"/>
            <a:ext cx="305770" cy="4104168"/>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74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8" name="AutoShape 12"/>
          <p:cNvSpPr/>
          <p:nvPr/>
        </p:nvSpPr>
        <p:spPr bwMode="auto">
          <a:xfrm>
            <a:off x="2799590" y="1498984"/>
            <a:ext cx="193750" cy="2033510"/>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9" name="Rectangle 3"/>
          <p:cNvSpPr>
            <a:spLocks noChangeArrowheads="1"/>
          </p:cNvSpPr>
          <p:nvPr/>
        </p:nvSpPr>
        <p:spPr bwMode="auto">
          <a:xfrm>
            <a:off x="2993340" y="2225972"/>
            <a:ext cx="1188786" cy="1419860"/>
          </a:xfrm>
          <a:prstGeom prst="rect">
            <a:avLst/>
          </a:prstGeom>
          <a:noFill/>
          <a:ln w="9525">
            <a:noFill/>
            <a:miter lim="800000"/>
          </a:ln>
        </p:spPr>
        <p:txBody>
          <a:bodyPr wrap="square">
            <a:spAutoFit/>
          </a:bodyPr>
          <a:lstStyle/>
          <a:p>
            <a:pPr algn="l">
              <a:buClrTx/>
              <a:buSzTx/>
              <a:buFontTx/>
            </a:pP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rPr>
              <a:t>1789.8</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l">
              <a:buClrTx/>
              <a:buSzTx/>
              <a:buFontTx/>
            </a:pP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l">
              <a:buClrTx/>
              <a:buSzTx/>
              <a:buFontTx/>
            </a:pP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l">
              <a:buClrTx/>
              <a:buSzTx/>
              <a:buFontTx/>
            </a:pPr>
            <a:endPar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4" name="TextBox 40"/>
          <p:cNvSpPr txBox="1"/>
          <p:nvPr/>
        </p:nvSpPr>
        <p:spPr>
          <a:xfrm>
            <a:off x="5062002" y="5594584"/>
            <a:ext cx="736600" cy="423545"/>
          </a:xfrm>
          <a:prstGeom prst="rect">
            <a:avLst/>
          </a:prstGeom>
          <a:noFill/>
        </p:spPr>
        <p:txBody>
          <a:bodyPr wrap="none" rtlCol="0">
            <a:spAutoFit/>
          </a:bodyPr>
          <a:lstStyle/>
          <a:p>
            <a:pPr algn="l">
              <a:buClrTx/>
              <a:buSzTx/>
              <a:buFontTx/>
            </a:pPr>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1815</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25" name="AutoShape 12"/>
          <p:cNvSpPr/>
          <p:nvPr/>
        </p:nvSpPr>
        <p:spPr bwMode="auto">
          <a:xfrm>
            <a:off x="3254529" y="797144"/>
            <a:ext cx="244615" cy="456653"/>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6" name="Rectangle 2">
            <a:hlinkClick r:id="rId1" action="ppaction://hlinksldjump"/>
          </p:cNvPr>
          <p:cNvSpPr>
            <a:spLocks noChangeArrowheads="1"/>
          </p:cNvSpPr>
          <p:nvPr/>
        </p:nvSpPr>
        <p:spPr bwMode="auto">
          <a:xfrm>
            <a:off x="2984036" y="1416750"/>
            <a:ext cx="1009650" cy="423545"/>
          </a:xfrm>
          <a:prstGeom prst="rect">
            <a:avLst/>
          </a:prstGeom>
          <a:noFill/>
          <a:ln w="9525">
            <a:noFill/>
            <a:miter lim="800000"/>
          </a:ln>
        </p:spPr>
        <p:txBody>
          <a:bodyPr wrap="none">
            <a:spAutoFit/>
          </a:bodyPr>
          <a:lstStyle/>
          <a:p>
            <a:pPr algn="ct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rPr>
              <a:t>导火线</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8" name="文本框 27"/>
          <p:cNvSpPr txBox="1"/>
          <p:nvPr/>
        </p:nvSpPr>
        <p:spPr>
          <a:xfrm>
            <a:off x="2529792" y="839668"/>
            <a:ext cx="734060" cy="423545"/>
          </a:xfrm>
          <a:prstGeom prst="rect">
            <a:avLst/>
          </a:prstGeom>
          <a:noFill/>
        </p:spPr>
        <p:txBody>
          <a:bodyPr wrap="none" rtlCol="0">
            <a:spAutoFit/>
          </a:bodyPr>
          <a:lstStyle/>
          <a:p>
            <a:pPr algn="ct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原因</a:t>
            </a:r>
            <a:endPar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29" name="文本框 28"/>
          <p:cNvSpPr txBox="1"/>
          <p:nvPr/>
        </p:nvSpPr>
        <p:spPr>
          <a:xfrm>
            <a:off x="3499182" y="660086"/>
            <a:ext cx="128524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根本原因</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30" name="文本框 29"/>
          <p:cNvSpPr txBox="1"/>
          <p:nvPr/>
        </p:nvSpPr>
        <p:spPr>
          <a:xfrm>
            <a:off x="2315503" y="4845301"/>
            <a:ext cx="2543887" cy="423545"/>
          </a:xfrm>
          <a:prstGeom prst="rect">
            <a:avLst/>
          </a:prstGeom>
          <a:noFill/>
        </p:spPr>
        <p:txBody>
          <a:bodyPr wrap="square" rtlCol="0">
            <a:spAutoFit/>
          </a:bodyPr>
          <a:lstStyle/>
          <a:p>
            <a:pPr algn="ct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拿破仑帝国的兴亡</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31" name="文本框 30"/>
          <p:cNvSpPr txBox="1"/>
          <p:nvPr/>
        </p:nvSpPr>
        <p:spPr>
          <a:xfrm>
            <a:off x="2397232" y="2059085"/>
            <a:ext cx="468656" cy="755650"/>
          </a:xfrm>
          <a:prstGeom prst="rect">
            <a:avLst/>
          </a:prstGeom>
          <a:noFill/>
        </p:spPr>
        <p:txBody>
          <a:bodyPr wrap="squar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过程</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34" name="文本框 33"/>
          <p:cNvSpPr txBox="1"/>
          <p:nvPr/>
        </p:nvSpPr>
        <p:spPr>
          <a:xfrm>
            <a:off x="2418950" y="3637655"/>
            <a:ext cx="835579"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rPr>
              <a:t>影响</a:t>
            </a:r>
            <a:endPar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35" name="文本框 34"/>
          <p:cNvSpPr txBox="1"/>
          <p:nvPr/>
        </p:nvSpPr>
        <p:spPr>
          <a:xfrm>
            <a:off x="3488950" y="1002554"/>
            <a:ext cx="128524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思想基础</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36" name="AutoShape 12"/>
          <p:cNvSpPr/>
          <p:nvPr/>
        </p:nvSpPr>
        <p:spPr bwMode="auto">
          <a:xfrm>
            <a:off x="4794806" y="4430941"/>
            <a:ext cx="261190" cy="1328239"/>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9" name="文本框 38"/>
          <p:cNvSpPr txBox="1"/>
          <p:nvPr/>
        </p:nvSpPr>
        <p:spPr>
          <a:xfrm>
            <a:off x="5055775" y="4431104"/>
            <a:ext cx="73406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夺权</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0" name="文本框 39"/>
          <p:cNvSpPr txBox="1"/>
          <p:nvPr/>
        </p:nvSpPr>
        <p:spPr>
          <a:xfrm>
            <a:off x="5903357" y="5240999"/>
            <a:ext cx="349123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成立法兰西第一帝国  称帝</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2" name="文本框 41"/>
          <p:cNvSpPr txBox="1"/>
          <p:nvPr/>
        </p:nvSpPr>
        <p:spPr>
          <a:xfrm>
            <a:off x="5062275" y="4764930"/>
            <a:ext cx="128524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加强统治</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3" name="AutoShape 12"/>
          <p:cNvSpPr/>
          <p:nvPr/>
        </p:nvSpPr>
        <p:spPr bwMode="auto">
          <a:xfrm>
            <a:off x="6235066" y="4702990"/>
            <a:ext cx="246330" cy="537811"/>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44" name="文本框 43"/>
          <p:cNvSpPr txBox="1"/>
          <p:nvPr/>
        </p:nvSpPr>
        <p:spPr>
          <a:xfrm>
            <a:off x="6481616" y="4473900"/>
            <a:ext cx="734060" cy="423545"/>
          </a:xfrm>
          <a:prstGeom prst="rect">
            <a:avLst/>
          </a:prstGeom>
          <a:noFill/>
        </p:spPr>
        <p:txBody>
          <a:bodyPr wrap="non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对内</a:t>
            </a:r>
            <a:endPar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5" name="文本框 44"/>
          <p:cNvSpPr txBox="1"/>
          <p:nvPr/>
        </p:nvSpPr>
        <p:spPr>
          <a:xfrm>
            <a:off x="6481616" y="4887929"/>
            <a:ext cx="73406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对外</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6" name="文本框 45"/>
          <p:cNvSpPr txBox="1"/>
          <p:nvPr/>
        </p:nvSpPr>
        <p:spPr>
          <a:xfrm>
            <a:off x="2397309" y="4052225"/>
            <a:ext cx="73406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性质</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3834634" y="3223295"/>
            <a:ext cx="7712817" cy="423545"/>
          </a:xfrm>
          <a:prstGeom prst="rect">
            <a:avLst/>
          </a:prstGeom>
          <a:noFill/>
        </p:spPr>
        <p:txBody>
          <a:bodyPr wrap="square" rtlCol="0">
            <a:spAutoFit/>
          </a:bodyPr>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罗伯斯庇尔为首的雅各宾派掌权，推向高潮 热月政变断头台</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4" name="文本框 3"/>
          <p:cNvSpPr txBox="1"/>
          <p:nvPr/>
        </p:nvSpPr>
        <p:spPr>
          <a:xfrm>
            <a:off x="2993340" y="1831044"/>
            <a:ext cx="983034"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开始：</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5" name="文本框 4"/>
          <p:cNvSpPr txBox="1"/>
          <p:nvPr/>
        </p:nvSpPr>
        <p:spPr>
          <a:xfrm>
            <a:off x="4181553" y="2225401"/>
            <a:ext cx="3954998"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制宪议会通过《人权宣言》</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6" name="文本框 5"/>
          <p:cNvSpPr txBox="1"/>
          <p:nvPr/>
        </p:nvSpPr>
        <p:spPr>
          <a:xfrm>
            <a:off x="3984375" y="1831044"/>
            <a:ext cx="5131210"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1789.7.</a:t>
            </a:r>
            <a:r>
              <a:rPr lang="en-US" altLang="zh-CN"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1</a:t>
            </a: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4 巴黎人民攻占巴士底监狱</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7" name="文本框 6"/>
          <p:cNvSpPr txBox="1"/>
          <p:nvPr/>
        </p:nvSpPr>
        <p:spPr>
          <a:xfrm>
            <a:off x="3984413" y="1416793"/>
            <a:ext cx="2112010" cy="423545"/>
          </a:xfrm>
          <a:prstGeom prst="rect">
            <a:avLst/>
          </a:prstGeom>
          <a:noFill/>
        </p:spPr>
        <p:txBody>
          <a:bodyPr wrap="none" rtlCol="0">
            <a:spAutoFit/>
          </a:bodyPr>
          <a:lstStyle/>
          <a:p>
            <a:pPr algn="l"/>
            <a:r>
              <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三级会议的召开</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0" name="文本框 9"/>
          <p:cNvSpPr txBox="1"/>
          <p:nvPr/>
        </p:nvSpPr>
        <p:spPr>
          <a:xfrm>
            <a:off x="4755515" y="1002030"/>
            <a:ext cx="6184900" cy="423545"/>
          </a:xfrm>
          <a:prstGeom prst="rect">
            <a:avLst/>
          </a:prstGeom>
          <a:noFill/>
        </p:spPr>
        <p:txBody>
          <a:bodyPr wrap="squar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启蒙运动为法国大革命作了重要的理论准备</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1" name="文本框 10"/>
          <p:cNvSpPr txBox="1"/>
          <p:nvPr/>
        </p:nvSpPr>
        <p:spPr>
          <a:xfrm>
            <a:off x="4755371" y="659976"/>
            <a:ext cx="5764467" cy="423545"/>
          </a:xfrm>
          <a:prstGeom prst="rect">
            <a:avLst/>
          </a:prstGeom>
          <a:noFill/>
        </p:spPr>
        <p:txBody>
          <a:bodyPr wrap="squar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封建专制统治阻碍了法国资本主义经济的发展</a:t>
            </a:r>
            <a:endParaRPr lang="zh-CN" altLang="en-US" sz="2155" b="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endParaRPr>
          </a:p>
        </p:txBody>
      </p:sp>
      <p:sp>
        <p:nvSpPr>
          <p:cNvPr id="12" name="文本框 11"/>
          <p:cNvSpPr txBox="1"/>
          <p:nvPr/>
        </p:nvSpPr>
        <p:spPr>
          <a:xfrm>
            <a:off x="3064247" y="3275414"/>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1794</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4" name="文本框 13"/>
          <p:cNvSpPr txBox="1"/>
          <p:nvPr/>
        </p:nvSpPr>
        <p:spPr>
          <a:xfrm>
            <a:off x="3976411" y="2861053"/>
            <a:ext cx="7623810" cy="423545"/>
          </a:xfrm>
          <a:prstGeom prst="rect">
            <a:avLst/>
          </a:prstGeom>
          <a:noFill/>
        </p:spPr>
        <p:txBody>
          <a:bodyPr wrap="none" rtlCol="0">
            <a:spAutoFit/>
          </a:bodyPr>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废除君主制，</a:t>
            </a: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建立法兰西第一共和国，次年路易十六被处死。</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5" name="文本框 14"/>
          <p:cNvSpPr txBox="1"/>
          <p:nvPr/>
        </p:nvSpPr>
        <p:spPr>
          <a:xfrm>
            <a:off x="2993377" y="2861053"/>
            <a:ext cx="736600" cy="423545"/>
          </a:xfrm>
          <a:prstGeom prst="rect">
            <a:avLst/>
          </a:prstGeom>
          <a:noFill/>
        </p:spPr>
        <p:txBody>
          <a:bodyPr wrap="none" rtlCol="0">
            <a:spAutoFit/>
          </a:bodyPr>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1792</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6" name="文本框 15"/>
          <p:cNvSpPr txBox="1"/>
          <p:nvPr/>
        </p:nvSpPr>
        <p:spPr>
          <a:xfrm>
            <a:off x="4181591" y="2558713"/>
            <a:ext cx="459486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1791</a:t>
            </a: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宪法，废除旧制度，确立新制度</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7" name="文本框 16"/>
          <p:cNvSpPr txBox="1"/>
          <p:nvPr/>
        </p:nvSpPr>
        <p:spPr>
          <a:xfrm>
            <a:off x="3064247" y="2558713"/>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1791</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8" name="文本框 17"/>
          <p:cNvSpPr txBox="1"/>
          <p:nvPr/>
        </p:nvSpPr>
        <p:spPr>
          <a:xfrm>
            <a:off x="5640140" y="4431050"/>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1799</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9" name="文本框 18"/>
          <p:cNvSpPr txBox="1"/>
          <p:nvPr/>
        </p:nvSpPr>
        <p:spPr>
          <a:xfrm>
            <a:off x="7196991" y="4431050"/>
            <a:ext cx="431673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改善财政发展经济《拿破仑法典》</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0" name="文本框 19"/>
          <p:cNvSpPr txBox="1"/>
          <p:nvPr/>
        </p:nvSpPr>
        <p:spPr>
          <a:xfrm>
            <a:off x="5790452" y="3885810"/>
            <a:ext cx="309880" cy="755650"/>
          </a:xfrm>
          <a:prstGeom prst="rect">
            <a:avLst/>
          </a:prstGeom>
          <a:noFill/>
        </p:spPr>
        <p:txBody>
          <a:bodyPr wrap="none" rtlCol="0">
            <a:spAutoFit/>
          </a:bodyPr>
          <a:lstStyle/>
          <a:p>
            <a:pPr algn="l"/>
            <a:endPar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endParaRPr>
          </a:p>
          <a:p>
            <a:pPr algn="l"/>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1" name="文本框 20"/>
          <p:cNvSpPr txBox="1"/>
          <p:nvPr/>
        </p:nvSpPr>
        <p:spPr>
          <a:xfrm>
            <a:off x="2940003" y="3374705"/>
            <a:ext cx="9399978" cy="645160"/>
          </a:xfrm>
          <a:prstGeom prst="rect">
            <a:avLst/>
          </a:prstGeom>
          <a:noFill/>
        </p:spPr>
        <p:txBody>
          <a:bodyPr wrap="square" rtlCol="0">
            <a:spAutoFit/>
          </a:bodyPr>
          <a:lstStyle/>
          <a:p>
            <a:pPr algn="l"/>
            <a:r>
              <a:rPr lang="zh-CN" altLang="en-US"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摧毁了法国的君主统治，传播了资产阶级自由民主思想，具有世界性影响</a:t>
            </a:r>
            <a:endParaRPr lang="zh-CN" altLang="en-US"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algn="l"/>
            <a:endParaRPr lang="zh-CN" altLang="en-US"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3" name="文本框 22"/>
          <p:cNvSpPr txBox="1"/>
          <p:nvPr/>
        </p:nvSpPr>
        <p:spPr>
          <a:xfrm>
            <a:off x="3112789" y="4052015"/>
            <a:ext cx="5296383" cy="389890"/>
          </a:xfrm>
          <a:prstGeom prst="rect">
            <a:avLst/>
          </a:prstGeom>
          <a:noFill/>
          <a:ln w="9525">
            <a:noFill/>
          </a:ln>
        </p:spPr>
        <p:txBody>
          <a:bodyPr wrap="square" anchor="t">
            <a:spAutoFit/>
          </a:bodyPr>
          <a:p>
            <a:pPr algn="ctr">
              <a:lnSpc>
                <a:spcPct val="90000"/>
              </a:lnSpc>
              <a:buFont typeface="Wingdings" panose="05000000000000000000" pitchFamily="2" charset="2"/>
            </a:pPr>
            <a:r>
              <a:rPr lang="zh-CN" altLang="zh-CN" sz="2155" b="1">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近代史上</a:t>
            </a:r>
            <a:r>
              <a:rPr lang="zh-CN" altLang="zh-CN" sz="2155"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最大、最彻底</a:t>
            </a:r>
            <a:r>
              <a:rPr lang="zh-CN" altLang="zh-CN" sz="2155" b="1">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的</a:t>
            </a:r>
            <a:r>
              <a:rPr lang="zh-CN" altLang="zh-CN" sz="2155"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资产阶级革命</a:t>
            </a:r>
            <a:endParaRPr lang="zh-CN" altLang="zh-CN" sz="2155"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endParaRPr>
          </a:p>
        </p:txBody>
      </p:sp>
      <p:sp>
        <p:nvSpPr>
          <p:cNvPr id="38" name="文本框 37"/>
          <p:cNvSpPr txBox="1"/>
          <p:nvPr/>
        </p:nvSpPr>
        <p:spPr>
          <a:xfrm>
            <a:off x="7196673" y="4888048"/>
            <a:ext cx="1836420" cy="423545"/>
          </a:xfrm>
          <a:prstGeom prst="rect">
            <a:avLst/>
          </a:prstGeom>
          <a:noFill/>
        </p:spPr>
        <p:txBody>
          <a:bodyPr wrap="none" rtlCol="0">
            <a:spAutoFit/>
          </a:bodyPr>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打败反法联盟</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1" name="文本框 40"/>
          <p:cNvSpPr txBox="1"/>
          <p:nvPr/>
        </p:nvSpPr>
        <p:spPr>
          <a:xfrm>
            <a:off x="5055203" y="5240999"/>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1804</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7" name="文本框 46"/>
          <p:cNvSpPr txBox="1"/>
          <p:nvPr/>
        </p:nvSpPr>
        <p:spPr>
          <a:xfrm>
            <a:off x="5903297" y="5594460"/>
            <a:ext cx="5284470" cy="423545"/>
          </a:xfrm>
          <a:prstGeom prst="rect">
            <a:avLst/>
          </a:prstGeom>
          <a:noFill/>
        </p:spPr>
        <p:txBody>
          <a:bodyPr wrap="none" rtlCol="0">
            <a:spAutoFit/>
          </a:bodyPr>
          <a:p>
            <a:pPr algn="l"/>
            <a:r>
              <a:rPr lang="en-US" altLang="zh-CN" sz="2155" b="1" smtClean="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1812,</a:t>
            </a: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远征俄国大败，法兰西第一帝国覆灭</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8" name="矩形 47"/>
          <p:cNvSpPr/>
          <p:nvPr/>
        </p:nvSpPr>
        <p:spPr>
          <a:xfrm>
            <a:off x="1964967" y="6102213"/>
            <a:ext cx="9500870" cy="478155"/>
          </a:xfrm>
          <a:prstGeom prst="rect">
            <a:avLst/>
          </a:prstGeom>
          <a:noFill/>
          <a:ln>
            <a:noFill/>
          </a:ln>
        </p:spPr>
        <p:txBody>
          <a:bodyPr wrap="none" rtlCol="0" anchor="t">
            <a:spAutoFit/>
          </a:bodyPr>
          <a:p>
            <a:pPr algn="ctr" fontAlgn="base"/>
            <a:r>
              <a:rPr lang="zh-CN" altLang="en-US" sz="2520"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《人权宣言》宣告</a:t>
            </a:r>
            <a:r>
              <a:rPr lang="zh-CN" altLang="en-US" sz="2520" b="1" strike="noStrike" noProof="1">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人权、法治、</a:t>
            </a:r>
            <a:r>
              <a:rPr lang="zh-CN" altLang="en-US" sz="2520" b="1" strike="noStrike" noProof="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自由</a:t>
            </a:r>
            <a:r>
              <a:rPr lang="zh-CN" altLang="en-US" sz="2520" b="1" strike="noStrike" noProof="1">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a:t>
            </a:r>
            <a:r>
              <a:rPr lang="zh-CN" altLang="en-US" sz="2520" b="1">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sym typeface="+mn-ea"/>
              </a:rPr>
              <a:t>分权、</a:t>
            </a:r>
            <a:r>
              <a:rPr lang="zh-CN" altLang="en-US" sz="2520" b="1" strike="noStrike" noProof="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平等、保护私有财产</a:t>
            </a:r>
            <a:endParaRPr lang="zh-CN" altLang="en-US" sz="2520" b="1" strike="noStrike" noProof="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endParaRPr>
          </a:p>
        </p:txBody>
      </p:sp>
      <p:sp>
        <p:nvSpPr>
          <p:cNvPr id="2" name="矩形 1"/>
          <p:cNvSpPr/>
          <p:nvPr/>
        </p:nvSpPr>
        <p:spPr>
          <a:xfrm>
            <a:off x="1436045" y="2059579"/>
            <a:ext cx="528913" cy="224536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法国大革命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64135"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childTnLst>
                          </p:cTn>
                        </p:par>
                        <p:par>
                          <p:cTn id="93" fill="hold">
                            <p:stCondLst>
                              <p:cond delay="500"/>
                            </p:stCondLst>
                            <p:childTnLst>
                              <p:par>
                                <p:cTn id="94" presetID="12" presetClass="entr" presetSubtype="4" fill="hold" grpId="0" nodeType="afterEffect">
                                  <p:stCondLst>
                                    <p:cond delay="0"/>
                                  </p:stCondLst>
                                  <p:childTnLst>
                                    <p:set>
                                      <p:cBhvr>
                                        <p:cTn id="95" dur="1" fill="hold">
                                          <p:stCondLst>
                                            <p:cond delay="0"/>
                                          </p:stCondLst>
                                        </p:cTn>
                                        <p:tgtEl>
                                          <p:spTgt spid="255016"/>
                                        </p:tgtEl>
                                        <p:attrNameLst>
                                          <p:attrName>style.visibility</p:attrName>
                                        </p:attrNameLst>
                                      </p:cBhvr>
                                      <p:to>
                                        <p:strVal val="visible"/>
                                      </p:to>
                                    </p:set>
                                    <p:animEffect transition="in" filter="slide(fromBottom)">
                                      <p:cBhvr>
                                        <p:cTn id="96"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7" grpId="0"/>
      <p:bldP spid="6" grpId="0"/>
      <p:bldP spid="5" grpId="0"/>
      <p:bldP spid="16" grpId="0"/>
      <p:bldP spid="14" grpId="0"/>
      <p:bldP spid="3" grpId="0"/>
      <p:bldP spid="21" grpId="0"/>
      <p:bldP spid="23" grpId="0"/>
      <p:bldP spid="18" grpId="0"/>
      <p:bldP spid="19" grpId="0"/>
      <p:bldP spid="38" grpId="0"/>
      <p:bldP spid="40" grpId="0"/>
      <p:bldP spid="47" grpId="0"/>
      <p:bldP spid="255016"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81340" y="2224405"/>
            <a:ext cx="4010660" cy="463359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635" y="2865755"/>
            <a:ext cx="7790180" cy="2676525"/>
          </a:xfrm>
          <a:prstGeom prst="rect">
            <a:avLst/>
          </a:prstGeom>
          <a:noFill/>
        </p:spPr>
        <p:txBody>
          <a:bodyPr wrap="square">
            <a:spAutoFit/>
          </a:bodyPr>
          <a:lstStyle/>
          <a:p>
            <a:r>
              <a:rPr lang="zh-CN" altLang="en-US" sz="2800" b="1" i="0" dirty="0">
                <a:effectLst/>
                <a:latin typeface="楷体" panose="02010609060101010101" charset="-122"/>
                <a:ea typeface="楷体" panose="02010609060101010101" charset="-122"/>
              </a:rPr>
              <a:t>【漫画解析】</a:t>
            </a:r>
            <a:endParaRPr lang="zh-CN" altLang="en-US" sz="2800" b="1" i="0" dirty="0">
              <a:effectLst/>
              <a:latin typeface="楷体" panose="02010609060101010101" charset="-122"/>
              <a:ea typeface="楷体" panose="02010609060101010101" charset="-122"/>
            </a:endParaRPr>
          </a:p>
          <a:p>
            <a:r>
              <a:rPr lang="zh-CN" altLang="en-US" sz="2800" b="1" i="0" dirty="0">
                <a:effectLst/>
                <a:latin typeface="楷体" panose="02010609060101010101" charset="-122"/>
                <a:ea typeface="楷体" panose="02010609060101010101" charset="-122"/>
              </a:rPr>
              <a:t>英国的漫画家针对法国政体的演变创作了题为</a:t>
            </a:r>
            <a:r>
              <a:rPr lang="zh-CN" altLang="en-US" sz="2800" b="1" i="0" dirty="0">
                <a:solidFill>
                  <a:srgbClr val="0000FF"/>
                </a:solidFill>
                <a:effectLst/>
                <a:latin typeface="楷体" panose="02010609060101010101" charset="-122"/>
                <a:ea typeface="楷体" panose="02010609060101010101" charset="-122"/>
              </a:rPr>
              <a:t>“玛丽安娜女郎（法国的象征）终于挑好帽子了”</a:t>
            </a:r>
            <a:r>
              <a:rPr lang="zh-CN" altLang="en-US" sz="2800" b="1" i="0" dirty="0">
                <a:effectLst/>
                <a:latin typeface="楷体" panose="02010609060101010101" charset="-122"/>
                <a:ea typeface="楷体" panose="02010609060101010101" charset="-122"/>
              </a:rPr>
              <a:t>的漫画。</a:t>
            </a:r>
            <a:endParaRPr lang="en-US" altLang="zh-CN" sz="2800" b="1" i="0" dirty="0">
              <a:effectLst/>
              <a:latin typeface="楷体" panose="02010609060101010101" charset="-122"/>
              <a:ea typeface="楷体" panose="02010609060101010101" charset="-122"/>
            </a:endParaRPr>
          </a:p>
          <a:p>
            <a:r>
              <a:rPr lang="zh-CN" altLang="en-US" sz="2800" b="1" i="0" dirty="0">
                <a:effectLst/>
                <a:latin typeface="楷体" panose="02010609060101010101" charset="-122"/>
                <a:ea typeface="楷体" panose="02010609060101010101" charset="-122"/>
              </a:rPr>
              <a:t>漫画中的房间内衣物凌乱，女郎站在镜子前面，终于选好并戴上了象征共和制度的三色帽。</a:t>
            </a:r>
            <a:endParaRPr lang="zh-CN" altLang="en-US" sz="2800" b="1" dirty="0">
              <a:latin typeface="楷体" panose="02010609060101010101" charset="-122"/>
              <a:ea typeface="楷体" panose="02010609060101010101" charset="-122"/>
            </a:endParaRPr>
          </a:p>
        </p:txBody>
      </p:sp>
      <p:graphicFrame>
        <p:nvGraphicFramePr>
          <p:cNvPr id="5" name="表格 3"/>
          <p:cNvGraphicFramePr>
            <a:graphicFrameLocks noGrp="1"/>
          </p:cNvGraphicFramePr>
          <p:nvPr>
            <p:custDataLst>
              <p:tags r:id="rId2"/>
            </p:custDataLst>
          </p:nvPr>
        </p:nvGraphicFramePr>
        <p:xfrm>
          <a:off x="22731" y="926386"/>
          <a:ext cx="12145010" cy="1061085"/>
        </p:xfrm>
        <a:graphic>
          <a:graphicData uri="http://schemas.openxmlformats.org/drawingml/2006/table">
            <a:tbl>
              <a:tblPr firstRow="1" bandRow="1">
                <a:tableStyleId>{5C22544A-7EE6-4342-B048-85BDC9FD1C3A}</a:tableStyleId>
              </a:tblPr>
              <a:tblGrid>
                <a:gridCol w="1254760"/>
                <a:gridCol w="3743325"/>
                <a:gridCol w="3733165"/>
                <a:gridCol w="3413760"/>
              </a:tblGrid>
              <a:tr h="392430">
                <a:tc>
                  <a:txBody>
                    <a:bodyPr/>
                    <a:lstStyle/>
                    <a:p>
                      <a:r>
                        <a:rPr lang="zh-CN" altLang="en-US" sz="2100" b="1" dirty="0">
                          <a:latin typeface="黑体" panose="02010609060101010101" pitchFamily="2" charset="-122"/>
                          <a:ea typeface="黑体" panose="02010609060101010101" pitchFamily="2" charset="-122"/>
                        </a:rPr>
                        <a:t>国家</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国情</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革命特点</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制度</a:t>
                      </a:r>
                      <a:endParaRPr lang="zh-CN" altLang="en-US" sz="2100" b="1" dirty="0">
                        <a:latin typeface="黑体" panose="02010609060101010101" pitchFamily="2" charset="-122"/>
                        <a:ea typeface="黑体" panose="02010609060101010101" pitchFamily="2" charset="-122"/>
                      </a:endParaRPr>
                    </a:p>
                  </a:txBody>
                  <a:tcPr marL="68580" marR="68580" marT="34290" marB="34290"/>
                </a:tc>
              </a:tr>
              <a:tr h="668655">
                <a:tc>
                  <a:txBody>
                    <a:bodyPr/>
                    <a:lstStyle/>
                    <a:p>
                      <a:r>
                        <a:rPr lang="zh-CN" altLang="en-US" sz="2100" b="1" dirty="0">
                          <a:latin typeface="黑体" panose="02010609060101010101" pitchFamily="2" charset="-122"/>
                          <a:ea typeface="黑体" panose="02010609060101010101" pitchFamily="2" charset="-122"/>
                        </a:rPr>
                        <a:t>法国</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资本主义和封建主义同时强大</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曲折反复</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对此反复，最终确定共和制</a:t>
                      </a:r>
                      <a:endParaRPr lang="zh-CN" altLang="en-US" sz="2100" b="1" dirty="0">
                        <a:latin typeface="黑体" panose="02010609060101010101" pitchFamily="2" charset="-122"/>
                        <a:ea typeface="黑体" panose="02010609060101010101" pitchFamily="2" charset="-122"/>
                      </a:endParaRPr>
                    </a:p>
                  </a:txBody>
                  <a:tcPr marL="68580" marR="68580" marT="34290" marB="34290"/>
                </a:tc>
              </a:tr>
            </a:tbl>
          </a:graphicData>
        </a:graphic>
      </p:graphicFrame>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2" presetClass="entr" presetSubtype="4" fill="hold" grpId="0" nodeType="afterEffect">
                                  <p:stCondLst>
                                    <p:cond delay="0"/>
                                  </p:stCondLst>
                                  <p:childTnLst>
                                    <p:set>
                                      <p:cBhvr>
                                        <p:cTn id="13" dur="1" fill="hold">
                                          <p:stCondLst>
                                            <p:cond delay="0"/>
                                          </p:stCondLst>
                                        </p:cTn>
                                        <p:tgtEl>
                                          <p:spTgt spid="255016"/>
                                        </p:tgtEl>
                                        <p:attrNameLst>
                                          <p:attrName>style.visibility</p:attrName>
                                        </p:attrNameLst>
                                      </p:cBhvr>
                                      <p:to>
                                        <p:strVal val="visible"/>
                                      </p:to>
                                    </p:set>
                                    <p:animEffect transition="in" filter="slide(fromBottom)">
                                      <p:cBhvr>
                                        <p:cTn id="1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50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
          <p:cNvPicPr>
            <a:picLocks noChangeAspect="1"/>
          </p:cNvPicPr>
          <p:nvPr/>
        </p:nvPicPr>
        <p:blipFill>
          <a:blip r:embed="rId1" cstate="print"/>
          <a:srcRect t="33798"/>
          <a:stretch>
            <a:fillRect/>
          </a:stretch>
        </p:blipFill>
        <p:spPr>
          <a:xfrm>
            <a:off x="0" y="673735"/>
            <a:ext cx="12192000" cy="5510530"/>
          </a:xfrm>
          <a:prstGeom prst="rect">
            <a:avLst/>
          </a:prstGeom>
        </p:spPr>
      </p:pic>
      <p:sp>
        <p:nvSpPr>
          <p:cNvPr id="255016" name="文本框 255015"/>
          <p:cNvSpPr txBox="1"/>
          <p:nvPr/>
        </p:nvSpPr>
        <p:spPr>
          <a:xfrm>
            <a:off x="332105" y="16573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lstStyle/>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pic>
        <p:nvPicPr>
          <p:cNvPr id="4" name="Picture 2" descr="2-d"/>
          <p:cNvPicPr>
            <a:picLocks noChangeAspect="1"/>
          </p:cNvPicPr>
          <p:nvPr/>
        </p:nvPicPr>
        <p:blipFill>
          <a:blip r:embed="rId2" cstate="print"/>
          <a:stretch>
            <a:fillRect/>
          </a:stretch>
        </p:blipFill>
        <p:spPr>
          <a:xfrm>
            <a:off x="2228215" y="835660"/>
            <a:ext cx="8326755" cy="3994785"/>
          </a:xfrm>
          <a:prstGeom prst="rect">
            <a:avLst/>
          </a:prstGeom>
          <a:noFill/>
          <a:ln w="9525">
            <a:noFill/>
          </a:ln>
        </p:spPr>
      </p:pic>
      <p:grpSp>
        <p:nvGrpSpPr>
          <p:cNvPr id="26" name="组合 25"/>
          <p:cNvGrpSpPr/>
          <p:nvPr/>
        </p:nvGrpSpPr>
        <p:grpSpPr>
          <a:xfrm>
            <a:off x="7759700" y="1783715"/>
            <a:ext cx="2662555" cy="1344930"/>
            <a:chOff x="7749540" y="1760220"/>
            <a:chExt cx="2662555" cy="1344930"/>
          </a:xfrm>
        </p:grpSpPr>
        <p:pic>
          <p:nvPicPr>
            <p:cNvPr id="11" name="Picture 9" descr="古代中国"/>
            <p:cNvPicPr>
              <a:picLocks noChangeAspect="1"/>
            </p:cNvPicPr>
            <p:nvPr/>
          </p:nvPicPr>
          <p:blipFill>
            <a:blip r:embed="rId3" cstate="print"/>
            <a:stretch>
              <a:fillRect/>
            </a:stretch>
          </p:blipFill>
          <p:spPr>
            <a:xfrm>
              <a:off x="9051925" y="1849755"/>
              <a:ext cx="1360170" cy="1255395"/>
            </a:xfrm>
            <a:prstGeom prst="rect">
              <a:avLst/>
            </a:prstGeom>
            <a:noFill/>
            <a:ln w="9525">
              <a:noFill/>
            </a:ln>
          </p:spPr>
        </p:pic>
        <p:sp>
          <p:nvSpPr>
            <p:cNvPr id="34826" name="AutoShape 10" descr="之字形"/>
            <p:cNvSpPr/>
            <p:nvPr/>
          </p:nvSpPr>
          <p:spPr>
            <a:xfrm>
              <a:off x="7749540" y="1760220"/>
              <a:ext cx="1691640" cy="520065"/>
            </a:xfrm>
            <a:prstGeom prst="wedgeEllipseCallout">
              <a:avLst>
                <a:gd name="adj1" fmla="val 54116"/>
                <a:gd name="adj2" fmla="val 64324"/>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古代中国</a:t>
              </a:r>
              <a:endParaRPr lang="zh-CN" altLang="zh-CN" sz="2000" b="1" dirty="0">
                <a:solidFill>
                  <a:srgbClr val="800000"/>
                </a:solidFill>
                <a:latin typeface="方正粗黑宋简体" panose="02000000000000000000" charset="-122"/>
                <a:ea typeface="方正粗黑宋简体" panose="02000000000000000000" charset="-122"/>
              </a:endParaRPr>
            </a:p>
          </p:txBody>
        </p:sp>
      </p:grpSp>
      <p:grpSp>
        <p:nvGrpSpPr>
          <p:cNvPr id="6" name="组合 5"/>
          <p:cNvGrpSpPr/>
          <p:nvPr/>
        </p:nvGrpSpPr>
        <p:grpSpPr>
          <a:xfrm>
            <a:off x="3187065" y="2722245"/>
            <a:ext cx="1549400" cy="1108710"/>
            <a:chOff x="3187065" y="2722245"/>
            <a:chExt cx="1549400" cy="1108710"/>
          </a:xfrm>
        </p:grpSpPr>
        <p:sp>
          <p:nvSpPr>
            <p:cNvPr id="34827" name="AutoShape 11" descr="之字形"/>
            <p:cNvSpPr/>
            <p:nvPr/>
          </p:nvSpPr>
          <p:spPr>
            <a:xfrm>
              <a:off x="3400425" y="3351530"/>
              <a:ext cx="1336040" cy="479425"/>
            </a:xfrm>
            <a:prstGeom prst="wedgeEllipseCallout">
              <a:avLst>
                <a:gd name="adj1" fmla="val -53384"/>
                <a:gd name="adj2" fmla="val -87111"/>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古埃及</a:t>
              </a:r>
              <a:endParaRPr lang="zh-CN" altLang="zh-CN" sz="2000" b="1" dirty="0">
                <a:solidFill>
                  <a:srgbClr val="800000"/>
                </a:solidFill>
                <a:latin typeface="方正粗黑宋简体" panose="02000000000000000000" charset="-122"/>
                <a:ea typeface="方正粗黑宋简体" panose="02000000000000000000" charset="-122"/>
              </a:endParaRPr>
            </a:p>
          </p:txBody>
        </p:sp>
        <p:sp>
          <p:nvSpPr>
            <p:cNvPr id="5" name="任意多边形 4"/>
            <p:cNvSpPr/>
            <p:nvPr/>
          </p:nvSpPr>
          <p:spPr>
            <a:xfrm>
              <a:off x="3187065" y="2722245"/>
              <a:ext cx="213360" cy="685800"/>
            </a:xfrm>
            <a:custGeom>
              <a:avLst/>
              <a:gdLst>
                <a:gd name="connisteX0" fmla="*/ 60960 w 213360"/>
                <a:gd name="connsiteY0" fmla="*/ 0 h 685800"/>
                <a:gd name="connisteX1" fmla="*/ 7620 w 213360"/>
                <a:gd name="connsiteY1" fmla="*/ 30480 h 685800"/>
                <a:gd name="connisteX2" fmla="*/ 0 w 213360"/>
                <a:gd name="connsiteY2" fmla="*/ 152400 h 685800"/>
                <a:gd name="connisteX3" fmla="*/ 15240 w 213360"/>
                <a:gd name="connsiteY3" fmla="*/ 198120 h 685800"/>
                <a:gd name="connisteX4" fmla="*/ 15240 w 213360"/>
                <a:gd name="connsiteY4" fmla="*/ 304800 h 685800"/>
                <a:gd name="connisteX5" fmla="*/ 15240 w 213360"/>
                <a:gd name="connsiteY5" fmla="*/ 411480 h 685800"/>
                <a:gd name="connisteX6" fmla="*/ 60960 w 213360"/>
                <a:gd name="connsiteY6" fmla="*/ 495300 h 685800"/>
                <a:gd name="connisteX7" fmla="*/ 129540 w 213360"/>
                <a:gd name="connsiteY7" fmla="*/ 533400 h 685800"/>
                <a:gd name="connisteX8" fmla="*/ 129540 w 213360"/>
                <a:gd name="connsiteY8" fmla="*/ 556260 h 685800"/>
                <a:gd name="connisteX9" fmla="*/ 144780 w 213360"/>
                <a:gd name="connsiteY9" fmla="*/ 624840 h 685800"/>
                <a:gd name="connisteX10" fmla="*/ 144780 w 213360"/>
                <a:gd name="connsiteY10" fmla="*/ 670560 h 685800"/>
                <a:gd name="connisteX11" fmla="*/ 175260 w 213360"/>
                <a:gd name="connsiteY11" fmla="*/ 685800 h 685800"/>
                <a:gd name="connisteX12" fmla="*/ 205740 w 213360"/>
                <a:gd name="connsiteY12" fmla="*/ 647700 h 685800"/>
                <a:gd name="connisteX13" fmla="*/ 182880 w 213360"/>
                <a:gd name="connsiteY13" fmla="*/ 579120 h 685800"/>
                <a:gd name="connisteX14" fmla="*/ 205740 w 213360"/>
                <a:gd name="connsiteY14" fmla="*/ 525780 h 685800"/>
                <a:gd name="connisteX15" fmla="*/ 213360 w 213360"/>
                <a:gd name="connsiteY15" fmla="*/ 480060 h 685800"/>
                <a:gd name="connisteX16" fmla="*/ 198120 w 213360"/>
                <a:gd name="connsiteY16" fmla="*/ 441960 h 685800"/>
                <a:gd name="connisteX17" fmla="*/ 144780 w 213360"/>
                <a:gd name="connsiteY17" fmla="*/ 388620 h 685800"/>
                <a:gd name="connisteX18" fmla="*/ 129540 w 213360"/>
                <a:gd name="connsiteY18" fmla="*/ 358140 h 685800"/>
                <a:gd name="connisteX19" fmla="*/ 129540 w 213360"/>
                <a:gd name="connsiteY19" fmla="*/ 297180 h 685800"/>
                <a:gd name="connisteX20" fmla="*/ 160020 w 213360"/>
                <a:gd name="connsiteY20" fmla="*/ 266700 h 685800"/>
                <a:gd name="connisteX21" fmla="*/ 167640 w 213360"/>
                <a:gd name="connsiteY21" fmla="*/ 190500 h 685800"/>
                <a:gd name="connisteX22" fmla="*/ 160020 w 213360"/>
                <a:gd name="connsiteY22" fmla="*/ 121920 h 685800"/>
                <a:gd name="connisteX23" fmla="*/ 160020 w 213360"/>
                <a:gd name="connsiteY23" fmla="*/ 30480 h 685800"/>
                <a:gd name="connisteX24" fmla="*/ 121920 w 213360"/>
                <a:gd name="connsiteY24" fmla="*/ 7620 h 685800"/>
                <a:gd name="connisteX25" fmla="*/ 60960 w 213360"/>
                <a:gd name="connsiteY25" fmla="*/ 0 h 685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Lst>
              <a:rect l="l" t="t" r="r" b="b"/>
              <a:pathLst>
                <a:path w="213360" h="685800">
                  <a:moveTo>
                    <a:pt x="60960" y="0"/>
                  </a:moveTo>
                  <a:lnTo>
                    <a:pt x="7620" y="30480"/>
                  </a:lnTo>
                  <a:lnTo>
                    <a:pt x="0" y="152400"/>
                  </a:lnTo>
                  <a:lnTo>
                    <a:pt x="15240" y="198120"/>
                  </a:lnTo>
                  <a:lnTo>
                    <a:pt x="15240" y="304800"/>
                  </a:lnTo>
                  <a:lnTo>
                    <a:pt x="15240" y="411480"/>
                  </a:lnTo>
                  <a:lnTo>
                    <a:pt x="60960" y="495300"/>
                  </a:lnTo>
                  <a:lnTo>
                    <a:pt x="129540" y="533400"/>
                  </a:lnTo>
                  <a:lnTo>
                    <a:pt x="129540" y="556260"/>
                  </a:lnTo>
                  <a:lnTo>
                    <a:pt x="144780" y="624840"/>
                  </a:lnTo>
                  <a:lnTo>
                    <a:pt x="144780" y="670560"/>
                  </a:lnTo>
                  <a:lnTo>
                    <a:pt x="175260" y="685800"/>
                  </a:lnTo>
                  <a:lnTo>
                    <a:pt x="205740" y="647700"/>
                  </a:lnTo>
                  <a:lnTo>
                    <a:pt x="182880" y="579120"/>
                  </a:lnTo>
                  <a:lnTo>
                    <a:pt x="205740" y="525780"/>
                  </a:lnTo>
                  <a:lnTo>
                    <a:pt x="213360" y="480060"/>
                  </a:lnTo>
                  <a:lnTo>
                    <a:pt x="198120" y="441960"/>
                  </a:lnTo>
                  <a:lnTo>
                    <a:pt x="144780" y="388620"/>
                  </a:lnTo>
                  <a:lnTo>
                    <a:pt x="129540" y="358140"/>
                  </a:lnTo>
                  <a:lnTo>
                    <a:pt x="129540" y="297180"/>
                  </a:lnTo>
                  <a:lnTo>
                    <a:pt x="160020" y="266700"/>
                  </a:lnTo>
                  <a:lnTo>
                    <a:pt x="167640" y="190500"/>
                  </a:lnTo>
                  <a:lnTo>
                    <a:pt x="160020" y="121920"/>
                  </a:lnTo>
                  <a:lnTo>
                    <a:pt x="160020" y="30480"/>
                  </a:lnTo>
                  <a:lnTo>
                    <a:pt x="121920" y="7620"/>
                  </a:lnTo>
                  <a:lnTo>
                    <a:pt x="60960" y="0"/>
                  </a:lnTo>
                  <a:close/>
                </a:path>
              </a:pathLst>
            </a:custGeom>
            <a:solidFill>
              <a:srgbClr val="FCAE19"/>
            </a:solidFill>
            <a:ln>
              <a:solidFill>
                <a:srgbClr val="FC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3827145" y="1674495"/>
            <a:ext cx="1879600" cy="1169670"/>
            <a:chOff x="3827145" y="1674495"/>
            <a:chExt cx="1879600" cy="1169670"/>
          </a:xfrm>
        </p:grpSpPr>
        <p:sp>
          <p:nvSpPr>
            <p:cNvPr id="8" name="任意多边形 7"/>
            <p:cNvSpPr/>
            <p:nvPr/>
          </p:nvSpPr>
          <p:spPr>
            <a:xfrm>
              <a:off x="3827145" y="2158365"/>
              <a:ext cx="685800" cy="685800"/>
            </a:xfrm>
            <a:custGeom>
              <a:avLst/>
              <a:gdLst>
                <a:gd name="connisteX0" fmla="*/ 144780 w 685800"/>
                <a:gd name="connsiteY0" fmla="*/ 121920 h 685800"/>
                <a:gd name="connisteX1" fmla="*/ 38100 w 685800"/>
                <a:gd name="connsiteY1" fmla="*/ 137160 h 685800"/>
                <a:gd name="connisteX2" fmla="*/ 7620 w 685800"/>
                <a:gd name="connsiteY2" fmla="*/ 167640 h 685800"/>
                <a:gd name="connisteX3" fmla="*/ 0 w 685800"/>
                <a:gd name="connsiteY3" fmla="*/ 236220 h 685800"/>
                <a:gd name="connisteX4" fmla="*/ 60960 w 685800"/>
                <a:gd name="connsiteY4" fmla="*/ 274320 h 685800"/>
                <a:gd name="connisteX5" fmla="*/ 121920 w 685800"/>
                <a:gd name="connsiteY5" fmla="*/ 297180 h 685800"/>
                <a:gd name="connisteX6" fmla="*/ 198120 w 685800"/>
                <a:gd name="connsiteY6" fmla="*/ 388620 h 685800"/>
                <a:gd name="connisteX7" fmla="*/ 304800 w 685800"/>
                <a:gd name="connsiteY7" fmla="*/ 457200 h 685800"/>
                <a:gd name="connisteX8" fmla="*/ 327660 w 685800"/>
                <a:gd name="connsiteY8" fmla="*/ 449580 h 685800"/>
                <a:gd name="connisteX9" fmla="*/ 365760 w 685800"/>
                <a:gd name="connsiteY9" fmla="*/ 495300 h 685800"/>
                <a:gd name="connisteX10" fmla="*/ 419100 w 685800"/>
                <a:gd name="connsiteY10" fmla="*/ 541020 h 685800"/>
                <a:gd name="connisteX11" fmla="*/ 449580 w 685800"/>
                <a:gd name="connsiteY11" fmla="*/ 579120 h 685800"/>
                <a:gd name="connisteX12" fmla="*/ 487680 w 685800"/>
                <a:gd name="connsiteY12" fmla="*/ 601980 h 685800"/>
                <a:gd name="connisteX13" fmla="*/ 533400 w 685800"/>
                <a:gd name="connsiteY13" fmla="*/ 601980 h 685800"/>
                <a:gd name="connisteX14" fmla="*/ 579120 w 685800"/>
                <a:gd name="connsiteY14" fmla="*/ 685800 h 685800"/>
                <a:gd name="connisteX15" fmla="*/ 655320 w 685800"/>
                <a:gd name="connsiteY15" fmla="*/ 685800 h 685800"/>
                <a:gd name="connisteX16" fmla="*/ 678180 w 685800"/>
                <a:gd name="connsiteY16" fmla="*/ 678180 h 685800"/>
                <a:gd name="connisteX17" fmla="*/ 685800 w 685800"/>
                <a:gd name="connsiteY17" fmla="*/ 640080 h 685800"/>
                <a:gd name="connisteX18" fmla="*/ 685800 w 685800"/>
                <a:gd name="connsiteY18" fmla="*/ 586740 h 685800"/>
                <a:gd name="connisteX19" fmla="*/ 670560 w 685800"/>
                <a:gd name="connsiteY19" fmla="*/ 487680 h 685800"/>
                <a:gd name="connisteX20" fmla="*/ 655320 w 685800"/>
                <a:gd name="connsiteY20" fmla="*/ 426720 h 685800"/>
                <a:gd name="connisteX21" fmla="*/ 594360 w 685800"/>
                <a:gd name="connsiteY21" fmla="*/ 373380 h 685800"/>
                <a:gd name="connisteX22" fmla="*/ 502920 w 685800"/>
                <a:gd name="connsiteY22" fmla="*/ 312420 h 685800"/>
                <a:gd name="connisteX23" fmla="*/ 457200 w 685800"/>
                <a:gd name="connsiteY23" fmla="*/ 259080 h 685800"/>
                <a:gd name="connisteX24" fmla="*/ 441960 w 685800"/>
                <a:gd name="connsiteY24" fmla="*/ 129540 h 685800"/>
                <a:gd name="connisteX25" fmla="*/ 403860 w 685800"/>
                <a:gd name="connsiteY25" fmla="*/ 38100 h 685800"/>
                <a:gd name="connisteX26" fmla="*/ 358140 w 685800"/>
                <a:gd name="connsiteY26" fmla="*/ 0 h 685800"/>
                <a:gd name="connisteX27" fmla="*/ 312420 w 685800"/>
                <a:gd name="connsiteY27" fmla="*/ 76200 h 685800"/>
                <a:gd name="connisteX28" fmla="*/ 274320 w 685800"/>
                <a:gd name="connsiteY28" fmla="*/ 152400 h 685800"/>
                <a:gd name="connisteX29" fmla="*/ 228600 w 685800"/>
                <a:gd name="connsiteY29" fmla="*/ 152400 h 685800"/>
                <a:gd name="connisteX30" fmla="*/ 144780 w 685800"/>
                <a:gd name="connsiteY30" fmla="*/ 121920 h 685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685800" h="685800">
                  <a:moveTo>
                    <a:pt x="144780" y="121920"/>
                  </a:moveTo>
                  <a:lnTo>
                    <a:pt x="38100" y="137160"/>
                  </a:lnTo>
                  <a:lnTo>
                    <a:pt x="7620" y="167640"/>
                  </a:lnTo>
                  <a:lnTo>
                    <a:pt x="0" y="236220"/>
                  </a:lnTo>
                  <a:lnTo>
                    <a:pt x="60960" y="274320"/>
                  </a:lnTo>
                  <a:lnTo>
                    <a:pt x="121920" y="297180"/>
                  </a:lnTo>
                  <a:lnTo>
                    <a:pt x="198120" y="388620"/>
                  </a:lnTo>
                  <a:lnTo>
                    <a:pt x="304800" y="457200"/>
                  </a:lnTo>
                  <a:lnTo>
                    <a:pt x="327660" y="449580"/>
                  </a:lnTo>
                  <a:lnTo>
                    <a:pt x="365760" y="495300"/>
                  </a:lnTo>
                  <a:lnTo>
                    <a:pt x="419100" y="541020"/>
                  </a:lnTo>
                  <a:lnTo>
                    <a:pt x="449580" y="579120"/>
                  </a:lnTo>
                  <a:lnTo>
                    <a:pt x="487680" y="601980"/>
                  </a:lnTo>
                  <a:lnTo>
                    <a:pt x="533400" y="601980"/>
                  </a:lnTo>
                  <a:lnTo>
                    <a:pt x="579120" y="685800"/>
                  </a:lnTo>
                  <a:lnTo>
                    <a:pt x="655320" y="685800"/>
                  </a:lnTo>
                  <a:lnTo>
                    <a:pt x="678180" y="678180"/>
                  </a:lnTo>
                  <a:lnTo>
                    <a:pt x="685800" y="640080"/>
                  </a:lnTo>
                  <a:lnTo>
                    <a:pt x="685800" y="586740"/>
                  </a:lnTo>
                  <a:lnTo>
                    <a:pt x="670560" y="487680"/>
                  </a:lnTo>
                  <a:lnTo>
                    <a:pt x="655320" y="426720"/>
                  </a:lnTo>
                  <a:lnTo>
                    <a:pt x="594360" y="373380"/>
                  </a:lnTo>
                  <a:lnTo>
                    <a:pt x="502920" y="312420"/>
                  </a:lnTo>
                  <a:lnTo>
                    <a:pt x="457200" y="259080"/>
                  </a:lnTo>
                  <a:lnTo>
                    <a:pt x="441960" y="129540"/>
                  </a:lnTo>
                  <a:lnTo>
                    <a:pt x="403860" y="38100"/>
                  </a:lnTo>
                  <a:lnTo>
                    <a:pt x="358140" y="0"/>
                  </a:lnTo>
                  <a:lnTo>
                    <a:pt x="312420" y="76200"/>
                  </a:lnTo>
                  <a:lnTo>
                    <a:pt x="274320" y="152400"/>
                  </a:lnTo>
                  <a:lnTo>
                    <a:pt x="228600" y="152400"/>
                  </a:lnTo>
                  <a:lnTo>
                    <a:pt x="144780" y="121920"/>
                  </a:lnTo>
                  <a:close/>
                </a:path>
              </a:pathLst>
            </a:custGeom>
            <a:solidFill>
              <a:srgbClr val="FCAE19"/>
            </a:solidFill>
            <a:ln>
              <a:solidFill>
                <a:srgbClr val="FC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22" name="AutoShape 6" descr="之字形"/>
            <p:cNvSpPr/>
            <p:nvPr/>
          </p:nvSpPr>
          <p:spPr>
            <a:xfrm>
              <a:off x="3964305" y="1674495"/>
              <a:ext cx="1742440" cy="483870"/>
            </a:xfrm>
            <a:prstGeom prst="wedgeEllipseCallout">
              <a:avLst>
                <a:gd name="adj1" fmla="val -34948"/>
                <a:gd name="adj2" fmla="val 100393"/>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古巴比伦</a:t>
              </a:r>
              <a:endParaRPr lang="zh-CN" altLang="zh-CN" sz="2000" b="1" dirty="0">
                <a:solidFill>
                  <a:srgbClr val="800000"/>
                </a:solidFill>
                <a:latin typeface="方正粗黑宋简体" panose="02000000000000000000" charset="-122"/>
                <a:ea typeface="方正粗黑宋简体" panose="02000000000000000000" charset="-122"/>
              </a:endParaRPr>
            </a:p>
          </p:txBody>
        </p:sp>
      </p:grpSp>
      <p:grpSp>
        <p:nvGrpSpPr>
          <p:cNvPr id="25" name="组合 24"/>
          <p:cNvGrpSpPr/>
          <p:nvPr/>
        </p:nvGrpSpPr>
        <p:grpSpPr>
          <a:xfrm>
            <a:off x="5655945" y="2562225"/>
            <a:ext cx="2288540" cy="1614805"/>
            <a:chOff x="5655945" y="2562225"/>
            <a:chExt cx="2288540" cy="1614805"/>
          </a:xfrm>
        </p:grpSpPr>
        <p:sp>
          <p:nvSpPr>
            <p:cNvPr id="10" name="任意多边形 9"/>
            <p:cNvSpPr/>
            <p:nvPr/>
          </p:nvSpPr>
          <p:spPr>
            <a:xfrm>
              <a:off x="5655945" y="2562225"/>
              <a:ext cx="1516380" cy="1089660"/>
            </a:xfrm>
            <a:custGeom>
              <a:avLst/>
              <a:gdLst>
                <a:gd name="connisteX0" fmla="*/ 342900 w 1516380"/>
                <a:gd name="connsiteY0" fmla="*/ 114300 h 1089660"/>
                <a:gd name="connisteX1" fmla="*/ 502920 w 1516380"/>
                <a:gd name="connsiteY1" fmla="*/ 144780 h 1089660"/>
                <a:gd name="connisteX2" fmla="*/ 655320 w 1516380"/>
                <a:gd name="connsiteY2" fmla="*/ 144780 h 1089660"/>
                <a:gd name="connisteX3" fmla="*/ 693420 w 1516380"/>
                <a:gd name="connsiteY3" fmla="*/ 15240 h 1089660"/>
                <a:gd name="connisteX4" fmla="*/ 746760 w 1516380"/>
                <a:gd name="connsiteY4" fmla="*/ 0 h 1089660"/>
                <a:gd name="connisteX5" fmla="*/ 822960 w 1516380"/>
                <a:gd name="connsiteY5" fmla="*/ 38100 h 1089660"/>
                <a:gd name="connisteX6" fmla="*/ 937260 w 1516380"/>
                <a:gd name="connsiteY6" fmla="*/ 121920 h 1089660"/>
                <a:gd name="connisteX7" fmla="*/ 1280160 w 1516380"/>
                <a:gd name="connsiteY7" fmla="*/ 175260 h 1089660"/>
                <a:gd name="connisteX8" fmla="*/ 1325880 w 1516380"/>
                <a:gd name="connsiteY8" fmla="*/ 198120 h 1089660"/>
                <a:gd name="connisteX9" fmla="*/ 1318260 w 1516380"/>
                <a:gd name="connsiteY9" fmla="*/ 266700 h 1089660"/>
                <a:gd name="connisteX10" fmla="*/ 1325880 w 1516380"/>
                <a:gd name="connsiteY10" fmla="*/ 381000 h 1089660"/>
                <a:gd name="connisteX11" fmla="*/ 1333500 w 1516380"/>
                <a:gd name="connsiteY11" fmla="*/ 457200 h 1089660"/>
                <a:gd name="connisteX12" fmla="*/ 1455420 w 1516380"/>
                <a:gd name="connsiteY12" fmla="*/ 548640 h 1089660"/>
                <a:gd name="connisteX13" fmla="*/ 1493520 w 1516380"/>
                <a:gd name="connsiteY13" fmla="*/ 617220 h 1089660"/>
                <a:gd name="connisteX14" fmla="*/ 1516380 w 1516380"/>
                <a:gd name="connsiteY14" fmla="*/ 723900 h 1089660"/>
                <a:gd name="connisteX15" fmla="*/ 1447800 w 1516380"/>
                <a:gd name="connsiteY15" fmla="*/ 769620 h 1089660"/>
                <a:gd name="connisteX16" fmla="*/ 1333500 w 1516380"/>
                <a:gd name="connsiteY16" fmla="*/ 746760 h 1089660"/>
                <a:gd name="connisteX17" fmla="*/ 1226820 w 1516380"/>
                <a:gd name="connsiteY17" fmla="*/ 701040 h 1089660"/>
                <a:gd name="connisteX18" fmla="*/ 1150620 w 1516380"/>
                <a:gd name="connsiteY18" fmla="*/ 601980 h 1089660"/>
                <a:gd name="connisteX19" fmla="*/ 998220 w 1516380"/>
                <a:gd name="connsiteY19" fmla="*/ 441960 h 1089660"/>
                <a:gd name="connisteX20" fmla="*/ 876300 w 1516380"/>
                <a:gd name="connsiteY20" fmla="*/ 502920 h 1089660"/>
                <a:gd name="connisteX21" fmla="*/ 815340 w 1516380"/>
                <a:gd name="connsiteY21" fmla="*/ 563880 h 1089660"/>
                <a:gd name="connisteX22" fmla="*/ 800100 w 1516380"/>
                <a:gd name="connsiteY22" fmla="*/ 716280 h 1089660"/>
                <a:gd name="connisteX23" fmla="*/ 845820 w 1516380"/>
                <a:gd name="connsiteY23" fmla="*/ 883920 h 1089660"/>
                <a:gd name="connisteX24" fmla="*/ 861060 w 1516380"/>
                <a:gd name="connsiteY24" fmla="*/ 944880 h 1089660"/>
                <a:gd name="connisteX25" fmla="*/ 800100 w 1516380"/>
                <a:gd name="connsiteY25" fmla="*/ 967740 h 1089660"/>
                <a:gd name="connisteX26" fmla="*/ 754380 w 1516380"/>
                <a:gd name="connsiteY26" fmla="*/ 1089660 h 1089660"/>
                <a:gd name="connisteX27" fmla="*/ 685800 w 1516380"/>
                <a:gd name="connsiteY27" fmla="*/ 1074420 h 1089660"/>
                <a:gd name="connisteX28" fmla="*/ 617220 w 1516380"/>
                <a:gd name="connsiteY28" fmla="*/ 1036320 h 1089660"/>
                <a:gd name="connisteX29" fmla="*/ 525780 w 1516380"/>
                <a:gd name="connsiteY29" fmla="*/ 967740 h 1089660"/>
                <a:gd name="connisteX30" fmla="*/ 502920 w 1516380"/>
                <a:gd name="connsiteY30" fmla="*/ 944880 h 1089660"/>
                <a:gd name="connisteX31" fmla="*/ 617220 w 1516380"/>
                <a:gd name="connsiteY31" fmla="*/ 906780 h 1089660"/>
                <a:gd name="connisteX32" fmla="*/ 533400 w 1516380"/>
                <a:gd name="connsiteY32" fmla="*/ 899160 h 1089660"/>
                <a:gd name="connisteX33" fmla="*/ 541020 w 1516380"/>
                <a:gd name="connsiteY33" fmla="*/ 830580 h 1089660"/>
                <a:gd name="connisteX34" fmla="*/ 647700 w 1516380"/>
                <a:gd name="connsiteY34" fmla="*/ 845820 h 1089660"/>
                <a:gd name="connisteX35" fmla="*/ 731520 w 1516380"/>
                <a:gd name="connsiteY35" fmla="*/ 822960 h 1089660"/>
                <a:gd name="connisteX36" fmla="*/ 685800 w 1516380"/>
                <a:gd name="connsiteY36" fmla="*/ 762000 h 1089660"/>
                <a:gd name="connisteX37" fmla="*/ 586740 w 1516380"/>
                <a:gd name="connsiteY37" fmla="*/ 800100 h 1089660"/>
                <a:gd name="connisteX38" fmla="*/ 518160 w 1516380"/>
                <a:gd name="connsiteY38" fmla="*/ 822960 h 1089660"/>
                <a:gd name="connisteX39" fmla="*/ 495300 w 1516380"/>
                <a:gd name="connsiteY39" fmla="*/ 845820 h 1089660"/>
                <a:gd name="connisteX40" fmla="*/ 396240 w 1516380"/>
                <a:gd name="connsiteY40" fmla="*/ 777240 h 1089660"/>
                <a:gd name="connisteX41" fmla="*/ 358140 w 1516380"/>
                <a:gd name="connsiteY41" fmla="*/ 708660 h 1089660"/>
                <a:gd name="connisteX42" fmla="*/ 175260 w 1516380"/>
                <a:gd name="connsiteY42" fmla="*/ 716280 h 1089660"/>
                <a:gd name="connisteX43" fmla="*/ 0 w 1516380"/>
                <a:gd name="connsiteY43" fmla="*/ 731520 h 1089660"/>
                <a:gd name="connisteX44" fmla="*/ 7620 w 1516380"/>
                <a:gd name="connsiteY44" fmla="*/ 640080 h 1089660"/>
                <a:gd name="connisteX45" fmla="*/ 83820 w 1516380"/>
                <a:gd name="connsiteY45" fmla="*/ 640080 h 1089660"/>
                <a:gd name="connisteX46" fmla="*/ 167640 w 1516380"/>
                <a:gd name="connsiteY46" fmla="*/ 640080 h 1089660"/>
                <a:gd name="connisteX47" fmla="*/ 373380 w 1516380"/>
                <a:gd name="connsiteY47" fmla="*/ 548640 h 1089660"/>
                <a:gd name="connisteX48" fmla="*/ 388620 w 1516380"/>
                <a:gd name="connsiteY48" fmla="*/ 449580 h 1089660"/>
                <a:gd name="connisteX49" fmla="*/ 403860 w 1516380"/>
                <a:gd name="connsiteY49" fmla="*/ 304800 h 1089660"/>
                <a:gd name="connisteX50" fmla="*/ 365760 w 1516380"/>
                <a:gd name="connsiteY50" fmla="*/ 228600 h 1089660"/>
                <a:gd name="connisteX51" fmla="*/ 320040 w 1516380"/>
                <a:gd name="connsiteY51" fmla="*/ 198120 h 1089660"/>
                <a:gd name="connisteX52" fmla="*/ 274320 w 1516380"/>
                <a:gd name="connsiteY52" fmla="*/ 182880 h 1089660"/>
                <a:gd name="connisteX53" fmla="*/ 342900 w 1516380"/>
                <a:gd name="connsiteY53" fmla="*/ 114300 h 10896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Lst>
              <a:rect l="l" t="t" r="r" b="b"/>
              <a:pathLst>
                <a:path w="1516380" h="1089660">
                  <a:moveTo>
                    <a:pt x="342900" y="114300"/>
                  </a:moveTo>
                  <a:lnTo>
                    <a:pt x="502920" y="144780"/>
                  </a:lnTo>
                  <a:lnTo>
                    <a:pt x="655320" y="144780"/>
                  </a:lnTo>
                  <a:lnTo>
                    <a:pt x="693420" y="15240"/>
                  </a:lnTo>
                  <a:lnTo>
                    <a:pt x="746760" y="0"/>
                  </a:lnTo>
                  <a:lnTo>
                    <a:pt x="822960" y="38100"/>
                  </a:lnTo>
                  <a:lnTo>
                    <a:pt x="937260" y="121920"/>
                  </a:lnTo>
                  <a:lnTo>
                    <a:pt x="1280160" y="175260"/>
                  </a:lnTo>
                  <a:lnTo>
                    <a:pt x="1325880" y="198120"/>
                  </a:lnTo>
                  <a:lnTo>
                    <a:pt x="1318260" y="266700"/>
                  </a:lnTo>
                  <a:lnTo>
                    <a:pt x="1325880" y="381000"/>
                  </a:lnTo>
                  <a:lnTo>
                    <a:pt x="1333500" y="457200"/>
                  </a:lnTo>
                  <a:lnTo>
                    <a:pt x="1455420" y="548640"/>
                  </a:lnTo>
                  <a:lnTo>
                    <a:pt x="1493520" y="617220"/>
                  </a:lnTo>
                  <a:lnTo>
                    <a:pt x="1516380" y="723900"/>
                  </a:lnTo>
                  <a:lnTo>
                    <a:pt x="1447800" y="769620"/>
                  </a:lnTo>
                  <a:lnTo>
                    <a:pt x="1333500" y="746760"/>
                  </a:lnTo>
                  <a:lnTo>
                    <a:pt x="1226820" y="701040"/>
                  </a:lnTo>
                  <a:lnTo>
                    <a:pt x="1150620" y="601980"/>
                  </a:lnTo>
                  <a:lnTo>
                    <a:pt x="998220" y="441960"/>
                  </a:lnTo>
                  <a:lnTo>
                    <a:pt x="876300" y="502920"/>
                  </a:lnTo>
                  <a:lnTo>
                    <a:pt x="815340" y="563880"/>
                  </a:lnTo>
                  <a:lnTo>
                    <a:pt x="800100" y="716280"/>
                  </a:lnTo>
                  <a:lnTo>
                    <a:pt x="845820" y="883920"/>
                  </a:lnTo>
                  <a:lnTo>
                    <a:pt x="861060" y="944880"/>
                  </a:lnTo>
                  <a:lnTo>
                    <a:pt x="800100" y="967740"/>
                  </a:lnTo>
                  <a:lnTo>
                    <a:pt x="754380" y="1089660"/>
                  </a:lnTo>
                  <a:lnTo>
                    <a:pt x="685800" y="1074420"/>
                  </a:lnTo>
                  <a:lnTo>
                    <a:pt x="617220" y="1036320"/>
                  </a:lnTo>
                  <a:lnTo>
                    <a:pt x="525780" y="967740"/>
                  </a:lnTo>
                  <a:lnTo>
                    <a:pt x="502920" y="944880"/>
                  </a:lnTo>
                  <a:lnTo>
                    <a:pt x="617220" y="906780"/>
                  </a:lnTo>
                  <a:lnTo>
                    <a:pt x="533400" y="899160"/>
                  </a:lnTo>
                  <a:lnTo>
                    <a:pt x="541020" y="830580"/>
                  </a:lnTo>
                  <a:lnTo>
                    <a:pt x="647700" y="845820"/>
                  </a:lnTo>
                  <a:lnTo>
                    <a:pt x="731520" y="822960"/>
                  </a:lnTo>
                  <a:lnTo>
                    <a:pt x="685800" y="762000"/>
                  </a:lnTo>
                  <a:lnTo>
                    <a:pt x="586740" y="800100"/>
                  </a:lnTo>
                  <a:lnTo>
                    <a:pt x="518160" y="822960"/>
                  </a:lnTo>
                  <a:lnTo>
                    <a:pt x="495300" y="845820"/>
                  </a:lnTo>
                  <a:lnTo>
                    <a:pt x="396240" y="777240"/>
                  </a:lnTo>
                  <a:lnTo>
                    <a:pt x="358140" y="708660"/>
                  </a:lnTo>
                  <a:lnTo>
                    <a:pt x="175260" y="716280"/>
                  </a:lnTo>
                  <a:lnTo>
                    <a:pt x="0" y="731520"/>
                  </a:lnTo>
                  <a:lnTo>
                    <a:pt x="7620" y="640080"/>
                  </a:lnTo>
                  <a:lnTo>
                    <a:pt x="83820" y="640080"/>
                  </a:lnTo>
                  <a:lnTo>
                    <a:pt x="167640" y="640080"/>
                  </a:lnTo>
                  <a:lnTo>
                    <a:pt x="373380" y="548640"/>
                  </a:lnTo>
                  <a:lnTo>
                    <a:pt x="388620" y="449580"/>
                  </a:lnTo>
                  <a:lnTo>
                    <a:pt x="403860" y="304800"/>
                  </a:lnTo>
                  <a:lnTo>
                    <a:pt x="365760" y="228600"/>
                  </a:lnTo>
                  <a:lnTo>
                    <a:pt x="320040" y="198120"/>
                  </a:lnTo>
                  <a:lnTo>
                    <a:pt x="274320" y="182880"/>
                  </a:lnTo>
                  <a:lnTo>
                    <a:pt x="342900" y="114300"/>
                  </a:lnTo>
                  <a:close/>
                </a:path>
              </a:pathLst>
            </a:custGeom>
            <a:solidFill>
              <a:srgbClr val="FCAE19"/>
            </a:solidFill>
            <a:ln>
              <a:solidFill>
                <a:srgbClr val="FC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24" name="AutoShape 8" descr="之字形"/>
            <p:cNvSpPr/>
            <p:nvPr/>
          </p:nvSpPr>
          <p:spPr>
            <a:xfrm>
              <a:off x="6548120" y="3587115"/>
              <a:ext cx="1396365" cy="589915"/>
            </a:xfrm>
            <a:prstGeom prst="wedgeEllipseCallout">
              <a:avLst>
                <a:gd name="adj1" fmla="val -53956"/>
                <a:gd name="adj2" fmla="val -140850"/>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古印度</a:t>
              </a:r>
              <a:endParaRPr lang="zh-CN" altLang="zh-CN" sz="2000" b="1" dirty="0">
                <a:solidFill>
                  <a:srgbClr val="800000"/>
                </a:solidFill>
                <a:latin typeface="方正粗黑宋简体" panose="02000000000000000000" charset="-122"/>
                <a:ea typeface="方正粗黑宋简体" panose="02000000000000000000" charset="-122"/>
              </a:endParaRPr>
            </a:p>
          </p:txBody>
        </p:sp>
      </p:grpSp>
      <p:grpSp>
        <p:nvGrpSpPr>
          <p:cNvPr id="15" name="组合 14"/>
          <p:cNvGrpSpPr/>
          <p:nvPr/>
        </p:nvGrpSpPr>
        <p:grpSpPr>
          <a:xfrm>
            <a:off x="1407795" y="5434965"/>
            <a:ext cx="9734550" cy="219710"/>
            <a:chOff x="2217" y="8559"/>
            <a:chExt cx="15330" cy="346"/>
          </a:xfrm>
        </p:grpSpPr>
        <p:cxnSp>
          <p:nvCxnSpPr>
            <p:cNvPr id="3" name="直接箭头连接符 2"/>
            <p:cNvCxnSpPr/>
            <p:nvPr/>
          </p:nvCxnSpPr>
          <p:spPr>
            <a:xfrm>
              <a:off x="2217" y="8905"/>
              <a:ext cx="1533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3663" y="8559"/>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7527" y="8590"/>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11537" y="8590"/>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15185" y="8590"/>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1545590" y="5038090"/>
            <a:ext cx="1972310" cy="1085850"/>
            <a:chOff x="1545590" y="5038090"/>
            <a:chExt cx="1972310" cy="1085850"/>
          </a:xfrm>
        </p:grpSpPr>
        <p:sp>
          <p:nvSpPr>
            <p:cNvPr id="16" name="文本框 15"/>
            <p:cNvSpPr txBox="1"/>
            <p:nvPr/>
          </p:nvSpPr>
          <p:spPr>
            <a:xfrm>
              <a:off x="1545590" y="5725160"/>
              <a:ext cx="1972310" cy="398780"/>
            </a:xfrm>
            <a:prstGeom prst="rect">
              <a:avLst/>
            </a:prstGeom>
            <a:noFill/>
          </p:spPr>
          <p:txBody>
            <a:bodyPr wrap="none" rtlCol="0">
              <a:spAutoFit/>
            </a:bodyPr>
            <a:lstStyle/>
            <a:p>
              <a:r>
                <a:rPr lang="zh-CN" altLang="zh-CN" sz="2000" b="1" dirty="0">
                  <a:latin typeface="楷体" panose="02010609060101010101" charset="-122"/>
                  <a:ea typeface="楷体" panose="02010609060101010101" charset="-122"/>
                  <a:cs typeface="楷体" panose="02010609060101010101" charset="-122"/>
                </a:rPr>
                <a:t>约公元前</a:t>
              </a:r>
              <a:r>
                <a:rPr lang="en-US" altLang="zh-CN" sz="2000" b="1" dirty="0">
                  <a:latin typeface="楷体" panose="02010609060101010101" charset="-122"/>
                  <a:ea typeface="楷体" panose="02010609060101010101" charset="-122"/>
                  <a:cs typeface="楷体" panose="02010609060101010101" charset="-122"/>
                </a:rPr>
                <a:t>3500</a:t>
              </a:r>
              <a:r>
                <a:rPr lang="zh-CN" altLang="en-US" sz="2000" b="1" dirty="0">
                  <a:latin typeface="楷体" panose="02010609060101010101" charset="-122"/>
                  <a:ea typeface="楷体" panose="02010609060101010101" charset="-122"/>
                  <a:cs typeface="楷体" panose="02010609060101010101" charset="-122"/>
                </a:rPr>
                <a:t>年</a:t>
              </a:r>
              <a:endParaRPr lang="zh-CN" altLang="en-US" sz="2000" b="1" dirty="0">
                <a:latin typeface="楷体" panose="02010609060101010101" charset="-122"/>
                <a:ea typeface="楷体" panose="02010609060101010101" charset="-122"/>
                <a:cs typeface="楷体" panose="02010609060101010101" charset="-122"/>
              </a:endParaRPr>
            </a:p>
          </p:txBody>
        </p:sp>
        <p:sp>
          <p:nvSpPr>
            <p:cNvPr id="20" name="文本框 19"/>
            <p:cNvSpPr txBox="1"/>
            <p:nvPr/>
          </p:nvSpPr>
          <p:spPr>
            <a:xfrm>
              <a:off x="1817370" y="5038090"/>
              <a:ext cx="1101090" cy="460375"/>
            </a:xfrm>
            <a:prstGeom prst="rect">
              <a:avLst/>
            </a:prstGeom>
            <a:noFill/>
          </p:spPr>
          <p:txBody>
            <a:bodyPr wrap="none" rtlCol="0">
              <a:spAutoFit/>
            </a:bodyPr>
            <a:lstStyle/>
            <a:p>
              <a:r>
                <a:rPr lang="zh-CN" sz="2400" b="1" dirty="0">
                  <a:solidFill>
                    <a:srgbClr val="FF0000"/>
                  </a:solidFill>
                  <a:latin typeface="楷体" panose="02010609060101010101" charset="-122"/>
                  <a:ea typeface="楷体" panose="02010609060101010101" charset="-122"/>
                  <a:cs typeface="楷体" panose="02010609060101010101" charset="-122"/>
                </a:rPr>
                <a:t>古埃及</a:t>
              </a:r>
              <a:endParaRPr lang="zh-CN" sz="2400" b="1" dirty="0">
                <a:solidFill>
                  <a:srgbClr val="FF0000"/>
                </a:solidFill>
                <a:latin typeface="楷体" panose="02010609060101010101" charset="-122"/>
                <a:ea typeface="楷体" panose="02010609060101010101" charset="-122"/>
                <a:cs typeface="楷体" panose="02010609060101010101" charset="-122"/>
              </a:endParaRPr>
            </a:p>
          </p:txBody>
        </p:sp>
      </p:grpSp>
      <p:grpSp>
        <p:nvGrpSpPr>
          <p:cNvPr id="28" name="组合 27"/>
          <p:cNvGrpSpPr/>
          <p:nvPr/>
        </p:nvGrpSpPr>
        <p:grpSpPr>
          <a:xfrm>
            <a:off x="3874135" y="5007610"/>
            <a:ext cx="1971040" cy="1120140"/>
            <a:chOff x="3874135" y="5007610"/>
            <a:chExt cx="1971040" cy="1120140"/>
          </a:xfrm>
        </p:grpSpPr>
        <p:sp>
          <p:nvSpPr>
            <p:cNvPr id="17" name="文本框 16"/>
            <p:cNvSpPr txBox="1"/>
            <p:nvPr/>
          </p:nvSpPr>
          <p:spPr>
            <a:xfrm>
              <a:off x="3874135" y="5728970"/>
              <a:ext cx="1971040" cy="398780"/>
            </a:xfrm>
            <a:prstGeom prst="rect">
              <a:avLst/>
            </a:prstGeom>
            <a:noFill/>
          </p:spPr>
          <p:txBody>
            <a:bodyPr wrap="none" rtlCol="0">
              <a:spAutoFit/>
            </a:bodyPr>
            <a:lstStyle/>
            <a:p>
              <a:r>
                <a:rPr lang="zh-CN" altLang="zh-CN" sz="2000" b="1" dirty="0">
                  <a:latin typeface="楷体" panose="02010609060101010101" charset="-122"/>
                  <a:ea typeface="楷体" panose="02010609060101010101" charset="-122"/>
                  <a:cs typeface="楷体" panose="02010609060101010101" charset="-122"/>
                </a:rPr>
                <a:t>约公元前</a:t>
              </a:r>
              <a:r>
                <a:rPr lang="en-US" sz="2000" b="1" dirty="0">
                  <a:latin typeface="楷体" panose="02010609060101010101" charset="-122"/>
                  <a:ea typeface="楷体" panose="02010609060101010101" charset="-122"/>
                  <a:cs typeface="楷体" panose="02010609060101010101" charset="-122"/>
                </a:rPr>
                <a:t>23</a:t>
              </a:r>
              <a:r>
                <a:rPr lang="zh-CN" altLang="en-US" sz="2000" b="1" dirty="0">
                  <a:latin typeface="楷体" panose="02010609060101010101" charset="-122"/>
                  <a:ea typeface="楷体" panose="02010609060101010101" charset="-122"/>
                  <a:cs typeface="楷体" panose="02010609060101010101" charset="-122"/>
                </a:rPr>
                <a:t>世纪</a:t>
              </a:r>
              <a:endParaRPr lang="zh-CN" altLang="en-US" sz="2000" b="1" dirty="0">
                <a:latin typeface="楷体" panose="02010609060101010101" charset="-122"/>
                <a:ea typeface="楷体" panose="02010609060101010101" charset="-122"/>
                <a:cs typeface="楷体" panose="02010609060101010101" charset="-122"/>
              </a:endParaRPr>
            </a:p>
          </p:txBody>
        </p:sp>
        <p:sp>
          <p:nvSpPr>
            <p:cNvPr id="21" name="文本框 20"/>
            <p:cNvSpPr txBox="1"/>
            <p:nvPr/>
          </p:nvSpPr>
          <p:spPr>
            <a:xfrm>
              <a:off x="4208145" y="5007610"/>
              <a:ext cx="1101090" cy="460375"/>
            </a:xfrm>
            <a:prstGeom prst="rect">
              <a:avLst/>
            </a:prstGeom>
            <a:noFill/>
          </p:spPr>
          <p:txBody>
            <a:bodyPr wrap="none" rtlCol="0">
              <a:spAutoFit/>
            </a:bodyPr>
            <a:lstStyle/>
            <a:p>
              <a:r>
                <a:rPr lang="zh-CN" sz="2400" b="1" dirty="0">
                  <a:solidFill>
                    <a:srgbClr val="FF0000"/>
                  </a:solidFill>
                  <a:latin typeface="楷体" panose="02010609060101010101" charset="-122"/>
                  <a:ea typeface="楷体" panose="02010609060101010101" charset="-122"/>
                  <a:cs typeface="楷体" panose="02010609060101010101" charset="-122"/>
                </a:rPr>
                <a:t>古印度</a:t>
              </a:r>
              <a:endParaRPr lang="zh-CN" sz="2400" b="1" dirty="0">
                <a:solidFill>
                  <a:srgbClr val="FF0000"/>
                </a:solidFill>
                <a:latin typeface="楷体" panose="02010609060101010101" charset="-122"/>
                <a:ea typeface="楷体" panose="02010609060101010101" charset="-122"/>
                <a:cs typeface="楷体" panose="02010609060101010101" charset="-122"/>
              </a:endParaRPr>
            </a:p>
          </p:txBody>
        </p:sp>
      </p:grpSp>
      <p:grpSp>
        <p:nvGrpSpPr>
          <p:cNvPr id="29" name="组合 28"/>
          <p:cNvGrpSpPr/>
          <p:nvPr/>
        </p:nvGrpSpPr>
        <p:grpSpPr>
          <a:xfrm>
            <a:off x="6344920" y="5036185"/>
            <a:ext cx="1972310" cy="1091565"/>
            <a:chOff x="6344920" y="5036185"/>
            <a:chExt cx="1972310" cy="1091565"/>
          </a:xfrm>
        </p:grpSpPr>
        <p:sp>
          <p:nvSpPr>
            <p:cNvPr id="18" name="文本框 17"/>
            <p:cNvSpPr txBox="1"/>
            <p:nvPr/>
          </p:nvSpPr>
          <p:spPr>
            <a:xfrm>
              <a:off x="6344920" y="5728970"/>
              <a:ext cx="1972310" cy="398780"/>
            </a:xfrm>
            <a:prstGeom prst="rect">
              <a:avLst/>
            </a:prstGeom>
            <a:noFill/>
          </p:spPr>
          <p:txBody>
            <a:bodyPr wrap="none" rtlCol="0">
              <a:spAutoFit/>
            </a:bodyPr>
            <a:lstStyle/>
            <a:p>
              <a:r>
                <a:rPr lang="zh-CN" altLang="zh-CN" sz="2000" b="1">
                  <a:latin typeface="楷体" panose="02010609060101010101" charset="-122"/>
                  <a:ea typeface="楷体" panose="02010609060101010101" charset="-122"/>
                  <a:cs typeface="楷体" panose="02010609060101010101" charset="-122"/>
                </a:rPr>
                <a:t>约公元前</a:t>
              </a:r>
              <a:r>
                <a:rPr lang="en-US" altLang="zh-CN" sz="2000" b="1">
                  <a:latin typeface="楷体" panose="02010609060101010101" charset="-122"/>
                  <a:ea typeface="楷体" panose="02010609060101010101" charset="-122"/>
                  <a:cs typeface="楷体" panose="02010609060101010101" charset="-122"/>
                </a:rPr>
                <a:t>2070</a:t>
              </a:r>
              <a:r>
                <a:rPr lang="zh-CN" altLang="en-US" sz="2000" b="1">
                  <a:latin typeface="楷体" panose="02010609060101010101" charset="-122"/>
                  <a:ea typeface="楷体" panose="02010609060101010101" charset="-122"/>
                  <a:cs typeface="楷体" panose="02010609060101010101" charset="-122"/>
                </a:rPr>
                <a:t>年</a:t>
              </a:r>
              <a:endParaRPr lang="zh-CN" altLang="en-US" sz="2000" b="1">
                <a:latin typeface="楷体" panose="02010609060101010101" charset="-122"/>
                <a:ea typeface="楷体" panose="02010609060101010101" charset="-122"/>
                <a:cs typeface="楷体" panose="02010609060101010101" charset="-122"/>
              </a:endParaRPr>
            </a:p>
          </p:txBody>
        </p:sp>
        <p:sp>
          <p:nvSpPr>
            <p:cNvPr id="22" name="文本框 21"/>
            <p:cNvSpPr txBox="1"/>
            <p:nvPr/>
          </p:nvSpPr>
          <p:spPr>
            <a:xfrm>
              <a:off x="6791325" y="5036185"/>
              <a:ext cx="1101090" cy="460375"/>
            </a:xfrm>
            <a:prstGeom prst="rect">
              <a:avLst/>
            </a:prstGeom>
            <a:noFill/>
          </p:spPr>
          <p:txBody>
            <a:bodyPr wrap="none" rtlCol="0">
              <a:spAutoFit/>
            </a:bodyPr>
            <a:lstStyle/>
            <a:p>
              <a:r>
                <a:rPr lang="zh-CN" sz="2400" b="1">
                  <a:solidFill>
                    <a:srgbClr val="FF0000"/>
                  </a:solidFill>
                  <a:latin typeface="楷体" panose="02010609060101010101" charset="-122"/>
                  <a:ea typeface="楷体" panose="02010609060101010101" charset="-122"/>
                  <a:cs typeface="楷体" panose="02010609060101010101" charset="-122"/>
                </a:rPr>
                <a:t>古中国</a:t>
              </a:r>
              <a:endParaRPr lang="zh-CN" sz="2400" b="1">
                <a:solidFill>
                  <a:srgbClr val="FF0000"/>
                </a:solidFill>
                <a:latin typeface="楷体" panose="02010609060101010101" charset="-122"/>
                <a:ea typeface="楷体" panose="02010609060101010101" charset="-122"/>
                <a:cs typeface="楷体" panose="02010609060101010101" charset="-122"/>
              </a:endParaRPr>
            </a:p>
          </p:txBody>
        </p:sp>
      </p:grpSp>
      <p:grpSp>
        <p:nvGrpSpPr>
          <p:cNvPr id="30" name="组合 29"/>
          <p:cNvGrpSpPr/>
          <p:nvPr/>
        </p:nvGrpSpPr>
        <p:grpSpPr>
          <a:xfrm>
            <a:off x="8756650" y="5055235"/>
            <a:ext cx="1971040" cy="1068705"/>
            <a:chOff x="8756650" y="5055235"/>
            <a:chExt cx="1971040" cy="1068705"/>
          </a:xfrm>
        </p:grpSpPr>
        <p:sp>
          <p:nvSpPr>
            <p:cNvPr id="19" name="文本框 18"/>
            <p:cNvSpPr txBox="1"/>
            <p:nvPr/>
          </p:nvSpPr>
          <p:spPr>
            <a:xfrm>
              <a:off x="8756650" y="5725160"/>
              <a:ext cx="1971040" cy="398780"/>
            </a:xfrm>
            <a:prstGeom prst="rect">
              <a:avLst/>
            </a:prstGeom>
            <a:noFill/>
          </p:spPr>
          <p:txBody>
            <a:bodyPr wrap="none" rtlCol="0">
              <a:spAutoFit/>
            </a:bodyPr>
            <a:lstStyle/>
            <a:p>
              <a:r>
                <a:rPr lang="zh-CN" altLang="zh-CN" sz="2000" b="1">
                  <a:latin typeface="楷体" panose="02010609060101010101" charset="-122"/>
                  <a:ea typeface="楷体" panose="02010609060101010101" charset="-122"/>
                  <a:cs typeface="楷体" panose="02010609060101010101" charset="-122"/>
                </a:rPr>
                <a:t>约公元前</a:t>
              </a:r>
              <a:r>
                <a:rPr lang="en-US" sz="2000" b="1">
                  <a:latin typeface="楷体" panose="02010609060101010101" charset="-122"/>
                  <a:ea typeface="楷体" panose="02010609060101010101" charset="-122"/>
                  <a:cs typeface="楷体" panose="02010609060101010101" charset="-122"/>
                </a:rPr>
                <a:t>19</a:t>
              </a:r>
              <a:r>
                <a:rPr lang="zh-CN" altLang="en-US" sz="2000" b="1">
                  <a:latin typeface="楷体" panose="02010609060101010101" charset="-122"/>
                  <a:ea typeface="楷体" panose="02010609060101010101" charset="-122"/>
                  <a:cs typeface="楷体" panose="02010609060101010101" charset="-122"/>
                </a:rPr>
                <a:t>世纪</a:t>
              </a:r>
              <a:endParaRPr lang="zh-CN" altLang="en-US" sz="2000" b="1">
                <a:latin typeface="楷体" panose="02010609060101010101" charset="-122"/>
                <a:ea typeface="楷体" panose="02010609060101010101" charset="-122"/>
                <a:cs typeface="楷体" panose="02010609060101010101" charset="-122"/>
              </a:endParaRPr>
            </a:p>
          </p:txBody>
        </p:sp>
        <p:sp>
          <p:nvSpPr>
            <p:cNvPr id="23" name="文本框 22"/>
            <p:cNvSpPr txBox="1"/>
            <p:nvPr/>
          </p:nvSpPr>
          <p:spPr>
            <a:xfrm>
              <a:off x="8973185" y="5055235"/>
              <a:ext cx="1407160" cy="460375"/>
            </a:xfrm>
            <a:prstGeom prst="rect">
              <a:avLst/>
            </a:prstGeom>
            <a:noFill/>
          </p:spPr>
          <p:txBody>
            <a:bodyPr wrap="none" rtlCol="0">
              <a:spAutoFit/>
            </a:bodyPr>
            <a:lstStyle/>
            <a:p>
              <a:r>
                <a:rPr lang="zh-CN" sz="2400" b="1" dirty="0">
                  <a:solidFill>
                    <a:srgbClr val="FF0000"/>
                  </a:solidFill>
                  <a:latin typeface="楷体" panose="02010609060101010101" charset="-122"/>
                  <a:ea typeface="楷体" panose="02010609060101010101" charset="-122"/>
                  <a:cs typeface="楷体" panose="02010609060101010101" charset="-122"/>
                </a:rPr>
                <a:t>古巴比伦</a:t>
              </a:r>
              <a:endParaRPr lang="zh-CN" sz="2400" b="1" dirty="0">
                <a:solidFill>
                  <a:srgbClr val="FF0000"/>
                </a:solidFill>
                <a:latin typeface="楷体" panose="02010609060101010101" charset="-122"/>
                <a:ea typeface="楷体" panose="02010609060101010101" charset="-122"/>
                <a:cs typeface="楷体" panose="02010609060101010101" charset="-122"/>
              </a:endParaRPr>
            </a:p>
          </p:txBody>
        </p:sp>
      </p:grpSp>
      <p:sp>
        <p:nvSpPr>
          <p:cNvPr id="254998" name="文本框 254997"/>
          <p:cNvSpPr txBox="1"/>
          <p:nvPr/>
        </p:nvSpPr>
        <p:spPr>
          <a:xfrm>
            <a:off x="1160145" y="1522095"/>
            <a:ext cx="747395" cy="2799715"/>
          </a:xfrm>
          <a:prstGeom prst="rect">
            <a:avLst/>
          </a:prstGeom>
          <a:solidFill>
            <a:srgbClr val="FFCC00"/>
          </a:solidFill>
          <a:ln w="9525">
            <a:noFill/>
          </a:ln>
        </p:spPr>
        <p:txBody>
          <a:bodyPr wrap="square">
            <a:spAutoFit/>
          </a:bodyPr>
          <a:lstStyle/>
          <a:p>
            <a:pPr algn="dist">
              <a:spcBef>
                <a:spcPct val="50000"/>
              </a:spcBef>
            </a:pPr>
            <a:r>
              <a:rPr lang="zh-CN" altLang="en-US" sz="4400" b="0" dirty="0">
                <a:solidFill>
                  <a:srgbClr val="FF0000"/>
                </a:solidFill>
                <a:effectLst>
                  <a:outerShdw blurRad="38100" dist="38100" dir="2700000">
                    <a:srgbClr val="000000"/>
                  </a:outerShdw>
                </a:effectLst>
                <a:latin typeface="方正粗黑宋简体" panose="02000000000000000000" charset="-122"/>
                <a:ea typeface="方正粗黑宋简体" panose="02000000000000000000" charset="-122"/>
              </a:rPr>
              <a:t>大河文明</a:t>
            </a:r>
            <a:endParaRPr lang="zh-CN" altLang="en-US" sz="4400" b="0" dirty="0">
              <a:solidFill>
                <a:srgbClr val="FF0000"/>
              </a:solidFill>
              <a:effectLst>
                <a:outerShdw blurRad="38100" dist="38100" dir="2700000">
                  <a:srgbClr val="000000"/>
                </a:outerShdw>
              </a:effectLst>
              <a:latin typeface="方正粗黑宋简体" panose="02000000000000000000" charset="-122"/>
              <a:ea typeface="方正粗黑宋简体" panose="02000000000000000000" charset="-122"/>
            </a:endParaRPr>
          </a:p>
        </p:txBody>
      </p:sp>
      <p:sp>
        <p:nvSpPr>
          <p:cNvPr id="24" name="文本框 23"/>
          <p:cNvSpPr txBox="1"/>
          <p:nvPr/>
        </p:nvSpPr>
        <p:spPr>
          <a:xfrm>
            <a:off x="5845353" y="165607"/>
            <a:ext cx="2824480" cy="491490"/>
          </a:xfrm>
          <a:prstGeom prst="rect">
            <a:avLst/>
          </a:prstGeom>
          <a:noFill/>
        </p:spPr>
        <p:txBody>
          <a:bodyPr wrap="none" rtlCol="0">
            <a:spAutoFit/>
          </a:bodyPr>
          <a:lstStyle/>
          <a:p>
            <a:r>
              <a:rPr lang="en-US" altLang="zh-CN" sz="2600" dirty="0">
                <a:solidFill>
                  <a:srgbClr val="032AF3"/>
                </a:solidFill>
                <a:latin typeface="方正粗黑宋简体" panose="02000000000000000000" charset="-122"/>
                <a:ea typeface="方正粗黑宋简体" panose="02000000000000000000" charset="-122"/>
                <a:cs typeface="方正粗黑宋简体" panose="02000000000000000000" charset="-122"/>
              </a:rPr>
              <a:t>——</a:t>
            </a:r>
            <a:r>
              <a:rPr lang="zh-CN" altLang="en-US" sz="2600" dirty="0">
                <a:solidFill>
                  <a:srgbClr val="032AF3"/>
                </a:solidFill>
                <a:latin typeface="方正粗黑宋简体" panose="02000000000000000000" charset="-122"/>
                <a:ea typeface="方正粗黑宋简体" panose="02000000000000000000" charset="-122"/>
                <a:cs typeface="方正粗黑宋简体" panose="02000000000000000000" charset="-122"/>
              </a:rPr>
              <a:t>四大文明古国</a:t>
            </a:r>
            <a:endParaRPr lang="zh-CN" altLang="en-US" sz="2600" dirty="0">
              <a:solidFill>
                <a:srgbClr val="032AF3"/>
              </a:solidFill>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54998"/>
                                        </p:tgtEl>
                                        <p:attrNameLst>
                                          <p:attrName>style.visibility</p:attrName>
                                        </p:attrNameLst>
                                      </p:cBhvr>
                                      <p:to>
                                        <p:strVal val="visible"/>
                                      </p:to>
                                    </p:set>
                                    <p:animEffect transition="in" filter="wipe(up)">
                                      <p:cBhvr>
                                        <p:cTn id="42" dur="500"/>
                                        <p:tgtEl>
                                          <p:spTgt spid="25499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randombar(horizont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randombar(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randombar(horizontal)">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P spid="254998" grpId="0" bldLvl="0" animBg="1"/>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5" descr="微信图片_20210405144651"/>
          <p:cNvPicPr>
            <a:picLocks noChangeAspect="1"/>
          </p:cNvPicPr>
          <p:nvPr/>
        </p:nvPicPr>
        <p:blipFill>
          <a:blip r:embed="rId1"/>
          <a:stretch>
            <a:fillRect/>
          </a:stretch>
        </p:blipFill>
        <p:spPr>
          <a:xfrm>
            <a:off x="-635" y="0"/>
            <a:ext cx="12192635" cy="694118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683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5">
                  <a:lumMod val="75000"/>
                </a:schemeClr>
              </a:solidFill>
            </a:endParaRPr>
          </a:p>
        </p:txBody>
      </p:sp>
      <p:pic>
        <p:nvPicPr>
          <p:cNvPr id="4" name="图片 3"/>
          <p:cNvPicPr>
            <a:picLocks noChangeAspect="1"/>
          </p:cNvPicPr>
          <p:nvPr/>
        </p:nvPicPr>
        <p:blipFill>
          <a:blip r:embed="rId1"/>
          <a:stretch>
            <a:fillRect/>
          </a:stretch>
        </p:blipFill>
        <p:spPr>
          <a:xfrm>
            <a:off x="0" y="0"/>
            <a:ext cx="12191365" cy="6857365"/>
          </a:xfrm>
          <a:prstGeom prst="rect">
            <a:avLst/>
          </a:prstGeom>
        </p:spPr>
      </p:pic>
      <p:sp>
        <p:nvSpPr>
          <p:cNvPr id="3" name="矩形 2"/>
          <p:cNvSpPr/>
          <p:nvPr/>
        </p:nvSpPr>
        <p:spPr>
          <a:xfrm>
            <a:off x="0" y="19050"/>
            <a:ext cx="12206605" cy="683895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5">
                  <a:lumMod val="75000"/>
                </a:schemeClr>
              </a:solidFill>
            </a:endParaRPr>
          </a:p>
        </p:txBody>
      </p:sp>
      <p:sp>
        <p:nvSpPr>
          <p:cNvPr id="44055" name="Text Box 27"/>
          <p:cNvSpPr txBox="1"/>
          <p:nvPr/>
        </p:nvSpPr>
        <p:spPr>
          <a:xfrm>
            <a:off x="1934210" y="246063"/>
            <a:ext cx="8642350" cy="523240"/>
          </a:xfrm>
          <a:prstGeom prst="rect">
            <a:avLst/>
          </a:prstGeom>
          <a:noFill/>
          <a:ln w="9525">
            <a:noFill/>
          </a:ln>
        </p:spPr>
        <p:txBody>
          <a:bodyPr lIns="0" tIns="46800" rIns="0" bIns="46800">
            <a:spAutoFit/>
          </a:bodyPr>
          <a:p>
            <a:pPr indent="0" eaLnBrk="1" hangingPunct="1">
              <a:buFont typeface="Wingdings" panose="05000000000000000000" pitchFamily="2" charset="2"/>
              <a:buNone/>
            </a:pPr>
            <a:r>
              <a:rPr lang="zh-CN" altLang="en-US" sz="2800" b="1" dirty="0">
                <a:solidFill>
                  <a:srgbClr val="FF0000"/>
                </a:solidFill>
                <a:latin typeface="微软雅黑" panose="020B0503020204020204" pitchFamily="34" charset="-122"/>
              </a:rPr>
              <a:t>延伸探索</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早期资本主义时代的三大圣光法案的作用</a:t>
            </a:r>
            <a:endParaRPr lang="zh-CN" altLang="en-US" sz="2800" b="1" dirty="0">
              <a:solidFill>
                <a:srgbClr val="FF0000"/>
              </a:solidFill>
              <a:latin typeface="微软雅黑" panose="020B0503020204020204" pitchFamily="34" charset="-122"/>
            </a:endParaRPr>
          </a:p>
        </p:txBody>
      </p:sp>
      <p:sp>
        <p:nvSpPr>
          <p:cNvPr id="569372" name="Text Box 28"/>
          <p:cNvSpPr txBox="1"/>
          <p:nvPr/>
        </p:nvSpPr>
        <p:spPr>
          <a:xfrm>
            <a:off x="1920240" y="863918"/>
            <a:ext cx="8642350" cy="501650"/>
          </a:xfrm>
          <a:prstGeom prst="rect">
            <a:avLst/>
          </a:prstGeom>
          <a:noFill/>
          <a:ln w="9525">
            <a:noFill/>
          </a:ln>
        </p:spPr>
        <p:txBody>
          <a:bodyPr lIns="0" tIns="46800" rIns="0" bIns="46800">
            <a:spAutoFit/>
          </a:bodyPr>
          <a:p>
            <a:pPr eaLnBrk="1" hangingPunct="1">
              <a:lnSpc>
                <a:spcPct val="95000"/>
              </a:lnSpc>
              <a:buFont typeface="Arial" panose="020B0604020202020204" pitchFamily="34" charset="0"/>
            </a:pPr>
            <a:r>
              <a:rPr lang="zh-CN" altLang="en-US" sz="2800" dirty="0">
                <a:solidFill>
                  <a:schemeClr val="accent4">
                    <a:lumMod val="60000"/>
                    <a:lumOff val="40000"/>
                  </a:schemeClr>
                </a:solidFill>
                <a:latin typeface="微软雅黑" panose="020B0503020204020204" pitchFamily="34" charset="-122"/>
              </a:rPr>
              <a:t>英国：</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权利法案</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sym typeface="+mn-ea"/>
              </a:rPr>
              <a:t>限制</a:t>
            </a:r>
            <a:r>
              <a:rPr lang="zh-CN" altLang="en-US" sz="2800" dirty="0">
                <a:solidFill>
                  <a:schemeClr val="accent4">
                    <a:lumMod val="60000"/>
                    <a:lumOff val="40000"/>
                  </a:schemeClr>
                </a:solidFill>
                <a:latin typeface="微软雅黑" panose="020B0503020204020204" pitchFamily="34" charset="-122"/>
              </a:rPr>
              <a:t>国王权力，扩大议会权力。</a:t>
            </a:r>
            <a:endParaRPr lang="zh-CN" altLang="en-US" sz="2800" dirty="0">
              <a:solidFill>
                <a:schemeClr val="accent4">
                  <a:lumMod val="60000"/>
                  <a:lumOff val="40000"/>
                </a:schemeClr>
              </a:solidFill>
              <a:latin typeface="微软雅黑" panose="020B0503020204020204" pitchFamily="34" charset="-122"/>
            </a:endParaRPr>
          </a:p>
        </p:txBody>
      </p:sp>
      <p:sp>
        <p:nvSpPr>
          <p:cNvPr id="569373" name="Text Box 29"/>
          <p:cNvSpPr txBox="1"/>
          <p:nvPr/>
        </p:nvSpPr>
        <p:spPr>
          <a:xfrm>
            <a:off x="1920240" y="1346200"/>
            <a:ext cx="8336915" cy="910590"/>
          </a:xfrm>
          <a:prstGeom prst="rect">
            <a:avLst/>
          </a:prstGeom>
          <a:noFill/>
          <a:ln w="9525">
            <a:noFill/>
          </a:ln>
        </p:spPr>
        <p:txBody>
          <a:bodyPr wrap="square" lIns="0" tIns="46800" rIns="0" bIns="46800">
            <a:spAutoFit/>
          </a:bodyPr>
          <a:p>
            <a:pPr eaLnBrk="1" hangingPunct="1">
              <a:lnSpc>
                <a:spcPct val="95000"/>
              </a:lnSpc>
              <a:buFont typeface="Arial" panose="020B0604020202020204" pitchFamily="34" charset="0"/>
            </a:pPr>
            <a:r>
              <a:rPr lang="zh-CN" altLang="en-US" sz="2800" dirty="0">
                <a:solidFill>
                  <a:schemeClr val="accent4">
                    <a:lumMod val="60000"/>
                    <a:lumOff val="40000"/>
                  </a:schemeClr>
                </a:solidFill>
                <a:latin typeface="微软雅黑" panose="020B0503020204020204" pitchFamily="34" charset="-122"/>
              </a:rPr>
              <a:t>美国：</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独立宣言</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，宣告成立美利坚合众国，宣布一切人生而平等。</a:t>
            </a:r>
            <a:endParaRPr lang="zh-CN" altLang="en-US" sz="2800" dirty="0">
              <a:solidFill>
                <a:schemeClr val="accent4">
                  <a:lumMod val="60000"/>
                  <a:lumOff val="40000"/>
                </a:schemeClr>
              </a:solidFill>
              <a:latin typeface="微软雅黑" panose="020B0503020204020204" pitchFamily="34" charset="-122"/>
            </a:endParaRPr>
          </a:p>
        </p:txBody>
      </p:sp>
      <p:sp>
        <p:nvSpPr>
          <p:cNvPr id="10" name="Text Box 30"/>
          <p:cNvSpPr txBox="1"/>
          <p:nvPr/>
        </p:nvSpPr>
        <p:spPr>
          <a:xfrm>
            <a:off x="1920240" y="2167890"/>
            <a:ext cx="8181975" cy="910590"/>
          </a:xfrm>
          <a:prstGeom prst="rect">
            <a:avLst/>
          </a:prstGeom>
          <a:noFill/>
          <a:ln w="9525">
            <a:noFill/>
          </a:ln>
        </p:spPr>
        <p:txBody>
          <a:bodyPr wrap="square" lIns="0" tIns="46800" rIns="0" bIns="46800">
            <a:spAutoFit/>
          </a:bodyPr>
          <a:p>
            <a:pPr eaLnBrk="1" hangingPunct="1">
              <a:lnSpc>
                <a:spcPct val="95000"/>
              </a:lnSpc>
              <a:buFont typeface="Arial" panose="020B0604020202020204" pitchFamily="34" charset="0"/>
            </a:pPr>
            <a:r>
              <a:rPr lang="zh-CN" altLang="en-US" sz="2800" dirty="0">
                <a:solidFill>
                  <a:schemeClr val="accent4">
                    <a:lumMod val="60000"/>
                    <a:lumOff val="40000"/>
                  </a:schemeClr>
                </a:solidFill>
                <a:latin typeface="微软雅黑" panose="020B0503020204020204" pitchFamily="34" charset="-122"/>
              </a:rPr>
              <a:t>法国：</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人权宣言</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，宣布人生来是平等的，法律面前人人平等，私有财产神圣不可侵犯</a:t>
            </a:r>
            <a:r>
              <a:rPr lang="zh-CN" altLang="en-US" sz="2800" b="1" dirty="0">
                <a:solidFill>
                  <a:schemeClr val="accent4">
                    <a:lumMod val="60000"/>
                    <a:lumOff val="40000"/>
                  </a:schemeClr>
                </a:solidFill>
                <a:latin typeface="微软雅黑" panose="020B0503020204020204" pitchFamily="34" charset="-122"/>
              </a:rPr>
              <a:t>。</a:t>
            </a:r>
            <a:endParaRPr lang="zh-CN" altLang="en-US" sz="2800" b="1" dirty="0">
              <a:solidFill>
                <a:schemeClr val="accent4">
                  <a:lumMod val="60000"/>
                  <a:lumOff val="40000"/>
                </a:schemeClr>
              </a:solidFill>
              <a:latin typeface="微软雅黑" panose="020B0503020204020204" pitchFamily="34" charset="-122"/>
            </a:endParaRPr>
          </a:p>
        </p:txBody>
      </p:sp>
      <p:sp>
        <p:nvSpPr>
          <p:cNvPr id="569346" name="Text Box 2"/>
          <p:cNvSpPr txBox="1"/>
          <p:nvPr/>
        </p:nvSpPr>
        <p:spPr>
          <a:xfrm>
            <a:off x="1605915" y="3078163"/>
            <a:ext cx="8496300" cy="523240"/>
          </a:xfrm>
          <a:prstGeom prst="rect">
            <a:avLst/>
          </a:prstGeom>
          <a:noFill/>
          <a:ln w="9525">
            <a:noFill/>
          </a:ln>
        </p:spPr>
        <p:txBody>
          <a:bodyPr lIns="0" tIns="46800" rIns="0" bIns="46800">
            <a:spAutoFit/>
          </a:bodyPr>
          <a:p>
            <a:pPr algn="ctr" eaLnBrk="1" hangingPunct="1">
              <a:spcBef>
                <a:spcPct val="50000"/>
              </a:spcBef>
            </a:pP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权利法案</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独立宣言</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人权宣言</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的异同点</a:t>
            </a:r>
            <a:endParaRPr lang="zh-CN" altLang="en-US" sz="2800" b="1" dirty="0">
              <a:solidFill>
                <a:srgbClr val="FF0000"/>
              </a:solidFill>
              <a:latin typeface="微软雅黑" panose="020B0503020204020204" pitchFamily="34" charset="-122"/>
            </a:endParaRPr>
          </a:p>
        </p:txBody>
      </p:sp>
      <p:graphicFrame>
        <p:nvGraphicFramePr>
          <p:cNvPr id="13" name="Group 58"/>
          <p:cNvGraphicFramePr>
            <a:graphicFrameLocks noGrp="1"/>
          </p:cNvGraphicFramePr>
          <p:nvPr>
            <p:custDataLst>
              <p:tags r:id="rId2"/>
            </p:custDataLst>
          </p:nvPr>
        </p:nvGraphicFramePr>
        <p:xfrm>
          <a:off x="1690370" y="3705225"/>
          <a:ext cx="8797925" cy="2687320"/>
        </p:xfrm>
        <a:graphic>
          <a:graphicData uri="http://schemas.openxmlformats.org/drawingml/2006/table">
            <a:tbl>
              <a:tblPr/>
              <a:tblGrid>
                <a:gridCol w="1009650"/>
                <a:gridCol w="2957195"/>
                <a:gridCol w="2524125"/>
                <a:gridCol w="2306955"/>
              </a:tblGrid>
              <a:tr h="422910">
                <a:tc>
                  <a:txBody>
                    <a:bodyPr/>
                    <a:p>
                      <a:pPr marL="0" marR="0" lvl="0" indent="0" algn="l" defTabSz="914400" rtl="0" eaLnBrk="1" fontAlgn="base" latinLnBrk="0" hangingPunct="1">
                        <a:lnSpc>
                          <a:spcPct val="90000"/>
                        </a:lnSpc>
                        <a:spcBef>
                          <a:spcPct val="0"/>
                        </a:spcBef>
                        <a:spcAft>
                          <a:spcPct val="0"/>
                        </a:spcAft>
                        <a:buClrTx/>
                        <a:buSzTx/>
                        <a:buFontTx/>
                        <a:buNone/>
                      </a:pPr>
                      <a:endParaRPr kumimoji="0" lang="zh-CN"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28575" cap="flat" cmpd="sng" algn="ctr">
                      <a:solidFill>
                        <a:srgbClr val="0000FF"/>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权利法案</a:t>
                      </a: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独立宣言</a:t>
                      </a: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人权宣言</a:t>
                      </a: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1080770">
                <a:tc>
                  <a:txBody>
                    <a:bodyPr/>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不同点</a:t>
                      </a:r>
                      <a:endPar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28575" cap="flat" cmpd="sng" algn="ctr">
                      <a:solidFill>
                        <a:srgbClr val="0000FF"/>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rPr>
                        <a:t>目的是为了限制国王的权利，确立了君主立宪制 </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rPr>
                        <a:t>摆脱英国的殖民统治，使得国家独立 </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宣布私有财产神圣不可侵犯</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28575" cap="flat" cmpd="sng" algn="ctr">
                      <a:solidFill>
                        <a:srgbClr val="0000FF"/>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1183640">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相同点</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28575" cap="flat" cmpd="sng" algn="ctr">
                      <a:solidFill>
                        <a:srgbClr val="0000FF"/>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gridSpan="3">
                  <a:txBody>
                    <a:bodyPr/>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28575" cap="flat" cmpd="sng" algn="ctr">
                      <a:solidFill>
                        <a:srgbClr val="0000FF"/>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cPr/>
                </a:tc>
                <a:tc hMerge="1">
                  <a:tcPr/>
                </a:tc>
              </a:tr>
            </a:tbl>
          </a:graphicData>
        </a:graphic>
      </p:graphicFrame>
      <p:sp>
        <p:nvSpPr>
          <p:cNvPr id="14" name="矩形 13"/>
          <p:cNvSpPr/>
          <p:nvPr/>
        </p:nvSpPr>
        <p:spPr>
          <a:xfrm>
            <a:off x="2599690" y="5209540"/>
            <a:ext cx="7848600" cy="1087755"/>
          </a:xfrm>
          <a:prstGeom prst="rect">
            <a:avLst/>
          </a:prstGeom>
          <a:noFill/>
          <a:ln w="9525">
            <a:noFill/>
          </a:ln>
        </p:spPr>
        <p:txBody>
          <a:bodyPr>
            <a:spAutoFit/>
          </a:bodyPr>
          <a:p>
            <a:pPr defTabSz="914400" eaLnBrk="1" hangingPunct="1">
              <a:lnSpc>
                <a:spcPct val="90000"/>
              </a:lnSpc>
            </a:pPr>
            <a:r>
              <a:rPr lang="zh-CN" altLang="en-US" sz="2400" b="1" dirty="0">
                <a:solidFill>
                  <a:schemeClr val="accent4">
                    <a:lumMod val="60000"/>
                    <a:lumOff val="40000"/>
                  </a:schemeClr>
                </a:solidFill>
                <a:latin typeface="微软雅黑" panose="020B0503020204020204" pitchFamily="34" charset="-122"/>
              </a:rPr>
              <a:t>目的：都是资产阶级用法律形式维护自己的统治而颁布的。</a:t>
            </a:r>
            <a:endParaRPr lang="zh-CN" altLang="en-US" sz="2400" b="1" dirty="0">
              <a:solidFill>
                <a:schemeClr val="accent4">
                  <a:lumMod val="60000"/>
                  <a:lumOff val="40000"/>
                </a:schemeClr>
              </a:solidFill>
              <a:latin typeface="微软雅黑" panose="020B0503020204020204" pitchFamily="34" charset="-122"/>
            </a:endParaRPr>
          </a:p>
          <a:p>
            <a:pPr defTabSz="914400" eaLnBrk="1" hangingPunct="1">
              <a:lnSpc>
                <a:spcPct val="90000"/>
              </a:lnSpc>
            </a:pPr>
            <a:r>
              <a:rPr lang="zh-CN" altLang="en-US" sz="2400" b="1" dirty="0">
                <a:solidFill>
                  <a:schemeClr val="accent4">
                    <a:lumMod val="60000"/>
                    <a:lumOff val="40000"/>
                  </a:schemeClr>
                </a:solidFill>
                <a:latin typeface="微软雅黑" panose="020B0503020204020204" pitchFamily="34" charset="-122"/>
              </a:rPr>
              <a:t>内容：都宣扬了资产阶级自由、平等、民主、法治的思想。</a:t>
            </a:r>
            <a:endParaRPr lang="en-US" altLang="zh-CN" sz="2400" b="1" dirty="0">
              <a:solidFill>
                <a:schemeClr val="accent4">
                  <a:lumMod val="60000"/>
                  <a:lumOff val="40000"/>
                </a:schemeClr>
              </a:solidFill>
              <a:latin typeface="微软雅黑" panose="020B0503020204020204" pitchFamily="34" charset="-122"/>
            </a:endParaRPr>
          </a:p>
          <a:p>
            <a:pPr defTabSz="914400" eaLnBrk="1" hangingPunct="1">
              <a:lnSpc>
                <a:spcPct val="90000"/>
              </a:lnSpc>
            </a:pPr>
            <a:r>
              <a:rPr lang="zh-CN" altLang="en-US" sz="2400" b="1" dirty="0">
                <a:solidFill>
                  <a:schemeClr val="accent4">
                    <a:lumMod val="60000"/>
                    <a:lumOff val="40000"/>
                  </a:schemeClr>
                </a:solidFill>
                <a:latin typeface="微软雅黑" panose="020B0503020204020204" pitchFamily="34" charset="-122"/>
              </a:rPr>
              <a:t>作用：巩固了资产阶级统治，促进了资本主义发展。</a:t>
            </a:r>
            <a:endParaRPr lang="zh-CN" altLang="en-US" sz="2400" b="1" dirty="0">
              <a:solidFill>
                <a:schemeClr val="accent4">
                  <a:lumMod val="60000"/>
                  <a:lumOff val="40000"/>
                </a:scheme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55"/>
                                        </p:tgtEl>
                                        <p:attrNameLst>
                                          <p:attrName>style.visibility</p:attrName>
                                        </p:attrNameLst>
                                      </p:cBhvr>
                                      <p:to>
                                        <p:strVal val="visible"/>
                                      </p:to>
                                    </p:set>
                                    <p:animEffect transition="in" filter="fade">
                                      <p:cBhvr>
                                        <p:cTn id="7" dur="1000"/>
                                        <p:tgtEl>
                                          <p:spTgt spid="44055"/>
                                        </p:tgtEl>
                                      </p:cBhvr>
                                    </p:animEffect>
                                    <p:anim calcmode="lin" valueType="num">
                                      <p:cBhvr>
                                        <p:cTn id="8" dur="1000" fill="hold"/>
                                        <p:tgtEl>
                                          <p:spTgt spid="44055"/>
                                        </p:tgtEl>
                                        <p:attrNameLst>
                                          <p:attrName>ppt_x</p:attrName>
                                        </p:attrNameLst>
                                      </p:cBhvr>
                                      <p:tavLst>
                                        <p:tav tm="0">
                                          <p:val>
                                            <p:strVal val="#ppt_x"/>
                                          </p:val>
                                        </p:tav>
                                        <p:tav tm="100000">
                                          <p:val>
                                            <p:strVal val="#ppt_x"/>
                                          </p:val>
                                        </p:tav>
                                      </p:tavLst>
                                    </p:anim>
                                    <p:anim calcmode="lin" valueType="num">
                                      <p:cBhvr>
                                        <p:cTn id="9" dur="1000" fill="hold"/>
                                        <p:tgtEl>
                                          <p:spTgt spid="440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69372"/>
                                        </p:tgtEl>
                                        <p:attrNameLst>
                                          <p:attrName>style.visibility</p:attrName>
                                        </p:attrNameLst>
                                      </p:cBhvr>
                                      <p:to>
                                        <p:strVal val="visible"/>
                                      </p:to>
                                    </p:set>
                                    <p:anim calcmode="lin" valueType="num">
                                      <p:cBhvr additive="base">
                                        <p:cTn id="14" dur="500" fill="hold"/>
                                        <p:tgtEl>
                                          <p:spTgt spid="569372"/>
                                        </p:tgtEl>
                                        <p:attrNameLst>
                                          <p:attrName>ppt_x</p:attrName>
                                        </p:attrNameLst>
                                      </p:cBhvr>
                                      <p:tavLst>
                                        <p:tav tm="0">
                                          <p:val>
                                            <p:strVal val="#ppt_x"/>
                                          </p:val>
                                        </p:tav>
                                        <p:tav tm="100000">
                                          <p:val>
                                            <p:strVal val="#ppt_x"/>
                                          </p:val>
                                        </p:tav>
                                      </p:tavLst>
                                    </p:anim>
                                    <p:anim calcmode="lin" valueType="num">
                                      <p:cBhvr additive="base">
                                        <p:cTn id="15" dur="500" fill="hold"/>
                                        <p:tgtEl>
                                          <p:spTgt spid="56937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69373"/>
                                        </p:tgtEl>
                                        <p:attrNameLst>
                                          <p:attrName>style.visibility</p:attrName>
                                        </p:attrNameLst>
                                      </p:cBhvr>
                                      <p:to>
                                        <p:strVal val="visible"/>
                                      </p:to>
                                    </p:set>
                                    <p:anim calcmode="lin" valueType="num">
                                      <p:cBhvr additive="base">
                                        <p:cTn id="20" dur="500" fill="hold"/>
                                        <p:tgtEl>
                                          <p:spTgt spid="569373"/>
                                        </p:tgtEl>
                                        <p:attrNameLst>
                                          <p:attrName>ppt_x</p:attrName>
                                        </p:attrNameLst>
                                      </p:cBhvr>
                                      <p:tavLst>
                                        <p:tav tm="0">
                                          <p:val>
                                            <p:strVal val="#ppt_x"/>
                                          </p:val>
                                        </p:tav>
                                        <p:tav tm="100000">
                                          <p:val>
                                            <p:strVal val="#ppt_x"/>
                                          </p:val>
                                        </p:tav>
                                      </p:tavLst>
                                    </p:anim>
                                    <p:anim calcmode="lin" valueType="num">
                                      <p:cBhvr additive="base">
                                        <p:cTn id="21" dur="500" fill="hold"/>
                                        <p:tgtEl>
                                          <p:spTgt spid="56937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69346"/>
                                        </p:tgtEl>
                                        <p:attrNameLst>
                                          <p:attrName>style.visibility</p:attrName>
                                        </p:attrNameLst>
                                      </p:cBhvr>
                                      <p:to>
                                        <p:strVal val="visible"/>
                                      </p:to>
                                    </p:set>
                                    <p:anim calcmode="lin" valueType="num">
                                      <p:cBhvr additive="base">
                                        <p:cTn id="32" dur="500" fill="hold"/>
                                        <p:tgtEl>
                                          <p:spTgt spid="569346"/>
                                        </p:tgtEl>
                                        <p:attrNameLst>
                                          <p:attrName>ppt_x</p:attrName>
                                        </p:attrNameLst>
                                      </p:cBhvr>
                                      <p:tavLst>
                                        <p:tav tm="0">
                                          <p:val>
                                            <p:strVal val="#ppt_x"/>
                                          </p:val>
                                        </p:tav>
                                        <p:tav tm="100000">
                                          <p:val>
                                            <p:strVal val="#ppt_x"/>
                                          </p:val>
                                        </p:tav>
                                      </p:tavLst>
                                    </p:anim>
                                    <p:anim calcmode="lin" valueType="num">
                                      <p:cBhvr additive="base">
                                        <p:cTn id="33" dur="500" fill="hold"/>
                                        <p:tgtEl>
                                          <p:spTgt spid="56934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4">
                                            <p:txEl>
                                              <p:charRg st="0" end="27"/>
                                            </p:txEl>
                                          </p:spTgt>
                                        </p:tgtEl>
                                        <p:attrNameLst>
                                          <p:attrName>style.visibility</p:attrName>
                                        </p:attrNameLst>
                                      </p:cBhvr>
                                      <p:to>
                                        <p:strVal val="visible"/>
                                      </p:to>
                                    </p:set>
                                    <p:anim calcmode="lin" valueType="num">
                                      <p:cBhvr additive="base">
                                        <p:cTn id="44" dur="500" fill="hold"/>
                                        <p:tgtEl>
                                          <p:spTgt spid="14">
                                            <p:txEl>
                                              <p:charRg st="0" end="2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4">
                                            <p:txEl>
                                              <p:charRg st="0" end="27"/>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4">
                                            <p:txEl>
                                              <p:charRg st="27" end="54"/>
                                            </p:txEl>
                                          </p:spTgt>
                                        </p:tgtEl>
                                        <p:attrNameLst>
                                          <p:attrName>style.visibility</p:attrName>
                                        </p:attrNameLst>
                                      </p:cBhvr>
                                      <p:to>
                                        <p:strVal val="visible"/>
                                      </p:to>
                                    </p:set>
                                    <p:anim calcmode="lin" valueType="num">
                                      <p:cBhvr additive="base">
                                        <p:cTn id="50" dur="500" fill="hold"/>
                                        <p:tgtEl>
                                          <p:spTgt spid="14">
                                            <p:txEl>
                                              <p:charRg st="27" end="5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4">
                                            <p:txEl>
                                              <p:charRg st="27" end="5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4">
                                            <p:txEl>
                                              <p:charRg st="54" end="78"/>
                                            </p:txEl>
                                          </p:spTgt>
                                        </p:tgtEl>
                                        <p:attrNameLst>
                                          <p:attrName>style.visibility</p:attrName>
                                        </p:attrNameLst>
                                      </p:cBhvr>
                                      <p:to>
                                        <p:strVal val="visible"/>
                                      </p:to>
                                    </p:set>
                                    <p:anim calcmode="lin" valueType="num">
                                      <p:cBhvr additive="base">
                                        <p:cTn id="56" dur="500" fill="hold"/>
                                        <p:tgtEl>
                                          <p:spTgt spid="14">
                                            <p:txEl>
                                              <p:charRg st="54" end="7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4">
                                            <p:txEl>
                                              <p:charRg st="54" end="7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569372" grpId="0"/>
      <p:bldP spid="569373" grpId="0"/>
      <p:bldP spid="10" grpId="0" animBg="1"/>
      <p:bldP spid="569346" grpId="0"/>
      <p:bldP spid="44055" grpId="0"/>
      <p:bldP spid="44055"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70805" y="621015"/>
            <a:ext cx="9049121" cy="1545590"/>
          </a:xfrm>
          <a:prstGeom prst="rect">
            <a:avLst/>
          </a:prstGeom>
          <a:noFill/>
        </p:spPr>
        <p:txBody>
          <a:bodyPr wrap="square">
            <a:spAutoFit/>
          </a:bodyPr>
          <a:lstStyle/>
          <a:p>
            <a:pPr algn="l" fontAlgn="ctr">
              <a:lnSpc>
                <a:spcPct val="150000"/>
              </a:lnSpc>
            </a:pPr>
            <a:r>
              <a:rPr lang="zh-CN" altLang="en-US"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rPr>
              <a:t>素养提升</a:t>
            </a:r>
            <a:r>
              <a:rPr lang="en-US" altLang="zh-CN"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rPr>
              <a:t>—</a:t>
            </a:r>
            <a:r>
              <a:rPr lang="zh-CN" altLang="en-US"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rPr>
              <a:t>英法美早期资产阶级革命典型练习题训练：</a:t>
            </a:r>
            <a:endParaRPr lang="en-US" altLang="zh-CN"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endParaRPr>
          </a:p>
          <a:p>
            <a:pPr algn="l" fontAlgn="ctr">
              <a:lnSpc>
                <a:spcPct val="150000"/>
              </a:lnSpc>
            </a:pP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1</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指出英、法两国的代议制民主在发展进程中体现的不同</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特点</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endParaRPr lang="zh-CN" altLang="zh-CN" sz="2100" b="1" kern="100" dirty="0">
              <a:effectLst/>
              <a:latin typeface="黑体" panose="02010609060101010101" pitchFamily="2" charset="-122"/>
              <a:ea typeface="黑体" panose="02010609060101010101" pitchFamily="2" charset="-122"/>
            </a:endParaRPr>
          </a:p>
          <a:p>
            <a:pPr algn="l" fontAlgn="ctr">
              <a:lnSpc>
                <a:spcPct val="150000"/>
              </a:lnSpc>
            </a:pP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2</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简析促使英、法两国代议制民主在发展进程中体现不同特点的主要</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原因</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endParaRPr lang="zh-CN" altLang="zh-CN" sz="2100" b="1" kern="100" dirty="0">
              <a:effectLst/>
              <a:latin typeface="黑体" panose="02010609060101010101" pitchFamily="2" charset="-122"/>
              <a:ea typeface="黑体" panose="02010609060101010101" pitchFamily="2" charset="-122"/>
            </a:endParaRPr>
          </a:p>
        </p:txBody>
      </p:sp>
      <p:sp>
        <p:nvSpPr>
          <p:cNvPr id="5" name="文本框 4"/>
          <p:cNvSpPr txBox="1"/>
          <p:nvPr/>
        </p:nvSpPr>
        <p:spPr>
          <a:xfrm>
            <a:off x="1524000" y="2277224"/>
            <a:ext cx="8948415" cy="1545590"/>
          </a:xfrm>
          <a:prstGeom prst="rect">
            <a:avLst/>
          </a:prstGeom>
          <a:noFill/>
        </p:spPr>
        <p:txBody>
          <a:bodyPr wrap="square">
            <a:spAutoFit/>
          </a:bodyPr>
          <a:lstStyle/>
          <a:p>
            <a:pPr algn="l" fontAlgn="ctr">
              <a:lnSpc>
                <a:spcPct val="150000"/>
              </a:lnSpc>
            </a:pP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1</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特点：</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英国：和平渐进</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议会在变革中起主导作用；</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pPr algn="l" fontAlgn="ctr">
              <a:lnSpc>
                <a:spcPct val="150000"/>
              </a:lnSpc>
            </a:pP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法国：不断革命，表现出浓厚的激进色彩；较多受到民众力量的推动。</a:t>
            </a:r>
            <a:endParaRPr lang="zh-CN" altLang="zh-CN" sz="2100" b="1" kern="100" dirty="0">
              <a:effectLst/>
              <a:latin typeface="黑体" panose="02010609060101010101" pitchFamily="2" charset="-122"/>
              <a:ea typeface="黑体" panose="02010609060101010101" pitchFamily="2" charset="-122"/>
            </a:endParaRPr>
          </a:p>
          <a:p>
            <a:pPr algn="l" fontAlgn="ctr">
              <a:lnSpc>
                <a:spcPct val="150000"/>
              </a:lnSpc>
            </a:pP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2</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原因：</a:t>
            </a:r>
            <a:endParaRPr lang="zh-CN" altLang="zh-CN" sz="2100" b="1" kern="100" dirty="0">
              <a:effectLst/>
              <a:latin typeface="黑体" panose="02010609060101010101" pitchFamily="2" charset="-122"/>
              <a:ea typeface="黑体" panose="02010609060101010101" pitchFamily="2" charset="-122"/>
            </a:endParaRPr>
          </a:p>
        </p:txBody>
      </p:sp>
      <p:sp>
        <p:nvSpPr>
          <p:cNvPr id="7" name="文本框 6"/>
          <p:cNvSpPr txBox="1"/>
          <p:nvPr/>
        </p:nvSpPr>
        <p:spPr>
          <a:xfrm>
            <a:off x="1710430" y="3862313"/>
            <a:ext cx="8842160" cy="2030095"/>
          </a:xfrm>
          <a:prstGeom prst="rect">
            <a:avLst/>
          </a:prstGeom>
          <a:noFill/>
        </p:spPr>
        <p:txBody>
          <a:bodyPr wrap="square">
            <a:spAutoFit/>
          </a:bodyPr>
          <a:lstStyle/>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政治：</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英法不同的历史传统，英国有限制君权的传统，而法国的君主权力相对强势；</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经济：</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与英国相比，法国资本主义经济发展程度低；</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思想：</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法国受启蒙思想的影响较大，尤其是卢梭的激进民主思想；</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地理：</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外部因素对两国革命的影响不同</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。英国孤局海外，较少受到国外势力的影响，可以较为自主地发展，法国受欧洲其他国家干涉较多。</a:t>
            </a:r>
            <a:endParaRPr lang="zh-CN" altLang="en-US" sz="2100" dirty="0"/>
          </a:p>
        </p:txBody>
      </p:sp>
      <p:sp>
        <p:nvSpPr>
          <p:cNvPr id="8" name="文本框 7"/>
          <p:cNvSpPr txBox="1"/>
          <p:nvPr/>
        </p:nvSpPr>
        <p:spPr>
          <a:xfrm>
            <a:off x="2999591" y="3357245"/>
            <a:ext cx="4407764" cy="414020"/>
          </a:xfrm>
          <a:prstGeom prst="rect">
            <a:avLst/>
          </a:prstGeom>
          <a:noFill/>
        </p:spPr>
        <p:txBody>
          <a:bodyPr wrap="square" rtlCol="0">
            <a:spAutoFit/>
          </a:bodyPr>
          <a:lstStyle/>
          <a:p>
            <a:r>
              <a:rPr lang="en-US" altLang="zh-CN" sz="2100" b="1" dirty="0">
                <a:solidFill>
                  <a:srgbClr val="FF0000"/>
                </a:solidFill>
                <a:latin typeface="黑体" panose="02010609060101010101" pitchFamily="2" charset="-122"/>
                <a:ea typeface="黑体" panose="02010609060101010101" pitchFamily="2" charset="-122"/>
              </a:rPr>
              <a:t>OTA——</a:t>
            </a:r>
            <a:r>
              <a:rPr lang="zh-CN" altLang="en-US" sz="2100" b="1" dirty="0">
                <a:solidFill>
                  <a:srgbClr val="FF0000"/>
                </a:solidFill>
                <a:latin typeface="黑体" panose="02010609060101010101" pitchFamily="2" charset="-122"/>
                <a:ea typeface="黑体" panose="02010609060101010101" pitchFamily="2" charset="-122"/>
              </a:rPr>
              <a:t>经济、政治、思想、地理</a:t>
            </a:r>
            <a:endParaRPr lang="zh-CN" altLang="en-US" sz="2100" b="1" dirty="0">
              <a:solidFill>
                <a:srgbClr val="FF0000"/>
              </a:solidFill>
              <a:latin typeface="黑体" panose="02010609060101010101" pitchFamily="2" charset="-122"/>
              <a:ea typeface="黑体" panose="02010609060101010101" pitchFamily="2"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2" presetClass="entr" presetSubtype="4" fill="hold" grpId="0" nodeType="afterEffect">
                                  <p:stCondLst>
                                    <p:cond delay="0"/>
                                  </p:stCondLst>
                                  <p:childTnLst>
                                    <p:set>
                                      <p:cBhvr>
                                        <p:cTn id="17" dur="1" fill="hold">
                                          <p:stCondLst>
                                            <p:cond delay="0"/>
                                          </p:stCondLst>
                                        </p:cTn>
                                        <p:tgtEl>
                                          <p:spTgt spid="255016"/>
                                        </p:tgtEl>
                                        <p:attrNameLst>
                                          <p:attrName>style.visibility</p:attrName>
                                        </p:attrNameLst>
                                      </p:cBhvr>
                                      <p:to>
                                        <p:strVal val="visible"/>
                                      </p:to>
                                    </p:set>
                                    <p:animEffect transition="in" filter="slide(fromBottom)">
                                      <p:cBhvr>
                                        <p:cTn id="18"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55016"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69550" y="1881779"/>
            <a:ext cx="528913" cy="396938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资本主义制度的扩展</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9" name="AutoShape 4"/>
          <p:cNvSpPr/>
          <p:nvPr/>
        </p:nvSpPr>
        <p:spPr>
          <a:xfrm>
            <a:off x="1030605" y="1052195"/>
            <a:ext cx="386715" cy="537083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205" dirty="0">
              <a:latin typeface="Arial" panose="020B0604020202020204" pitchFamily="34" charset="0"/>
            </a:endParaRPr>
          </a:p>
        </p:txBody>
      </p:sp>
      <p:sp>
        <p:nvSpPr>
          <p:cNvPr id="100" name="文本框 99"/>
          <p:cNvSpPr txBox="1"/>
          <p:nvPr/>
        </p:nvSpPr>
        <p:spPr>
          <a:xfrm>
            <a:off x="1713230" y="405765"/>
            <a:ext cx="10559415" cy="6369685"/>
          </a:xfrm>
          <a:prstGeom prst="rect">
            <a:avLst/>
          </a:prstGeom>
          <a:noFill/>
          <a:ln w="9525">
            <a:noFill/>
          </a:ln>
        </p:spPr>
        <p:txBody>
          <a:bodyPr wrap="square">
            <a:spAutoFit/>
          </a:bodyPr>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1</a:t>
            </a:r>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俄国农奴制改革</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1861</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sz="2400" b="1">
                <a:latin typeface="微软雅黑" panose="020B0503020204020204" pitchFamily="34" charset="-122"/>
                <a:ea typeface="微软雅黑" panose="020B0503020204020204" pitchFamily="34" charset="-122"/>
                <a:cs typeface="微软雅黑" panose="020B0503020204020204" pitchFamily="34" charset="-122"/>
              </a:rPr>
              <a:t>1</a:t>
            </a:r>
            <a:r>
              <a:rPr lang="zh-CN" sz="2400" b="1">
                <a:latin typeface="微软雅黑" panose="020B0503020204020204" pitchFamily="34" charset="-122"/>
                <a:ea typeface="微软雅黑" panose="020B0503020204020204" pitchFamily="34" charset="-122"/>
                <a:cs typeface="微软雅黑" panose="020B0503020204020204" pitchFamily="34" charset="-122"/>
              </a:rPr>
              <a:t>）内容：废除农奴制</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sz="2400" b="1">
                <a:latin typeface="微软雅黑" panose="020B0503020204020204" pitchFamily="34" charset="-122"/>
                <a:ea typeface="微软雅黑" panose="020B0503020204020204" pitchFamily="34" charset="-122"/>
                <a:cs typeface="微软雅黑" panose="020B0503020204020204" pitchFamily="34" charset="-122"/>
              </a:rPr>
              <a:t>）影响：①　促进了俄国资本主义的发展（劳动力、资金）</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②　</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未触及沙皇专制，保留大量农奴制残余</a:t>
            </a:r>
            <a:endPar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2</a:t>
            </a:r>
            <a:r>
              <a:rPr lang="zh-CN" sz="2400" b="1">
                <a:latin typeface="微软雅黑" panose="020B0503020204020204" pitchFamily="34" charset="-122"/>
                <a:ea typeface="微软雅黑" panose="020B0503020204020204" pitchFamily="34" charset="-122"/>
                <a:cs typeface="微软雅黑" panose="020B0503020204020204" pitchFamily="34" charset="-122"/>
              </a:rPr>
              <a:t>、意大利统一</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   1861</a:t>
            </a:r>
            <a:r>
              <a:rPr lang="zh-CN" sz="2400" b="1">
                <a:latin typeface="微软雅黑" panose="020B0503020204020204" pitchFamily="34" charset="-122"/>
                <a:ea typeface="微软雅黑" panose="020B0503020204020204" pitchFamily="34" charset="-122"/>
                <a:cs typeface="微软雅黑" panose="020B0503020204020204" pitchFamily="34" charset="-122"/>
              </a:rPr>
              <a:t>年，实行君主立宪制，</a:t>
            </a:r>
            <a:r>
              <a:rPr lang="en-US" sz="2400" b="1">
                <a:latin typeface="微软雅黑" panose="020B0503020204020204" pitchFamily="34" charset="-122"/>
                <a:ea typeface="微软雅黑" panose="020B0503020204020204" pitchFamily="34" charset="-122"/>
                <a:cs typeface="微软雅黑" panose="020B0503020204020204" pitchFamily="34" charset="-122"/>
              </a:rPr>
              <a:t>1870</a:t>
            </a:r>
            <a:r>
              <a:rPr lang="zh-CN" sz="2400" b="1">
                <a:latin typeface="微软雅黑" panose="020B0503020204020204" pitchFamily="34" charset="-122"/>
                <a:ea typeface="微软雅黑" panose="020B0503020204020204" pitchFamily="34" charset="-122"/>
                <a:cs typeface="微软雅黑" panose="020B0503020204020204" pitchFamily="34" charset="-122"/>
              </a:rPr>
              <a:t>年，实现统一</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3、</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德国统一</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1871</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sz="2400" b="1">
                <a:latin typeface="微软雅黑" panose="020B0503020204020204" pitchFamily="34" charset="-122"/>
                <a:ea typeface="微软雅黑" panose="020B0503020204020204" pitchFamily="34" charset="-122"/>
                <a:cs typeface="微软雅黑" panose="020B0503020204020204" pitchFamily="34" charset="-122"/>
              </a:rPr>
              <a:t>1</a:t>
            </a:r>
            <a:r>
              <a:rPr lang="zh-CN" sz="2400" b="1">
                <a:latin typeface="微软雅黑" panose="020B0503020204020204" pitchFamily="34" charset="-122"/>
                <a:ea typeface="微软雅黑" panose="020B0503020204020204" pitchFamily="34" charset="-122"/>
                <a:cs typeface="微软雅黑" panose="020B0503020204020204" pitchFamily="34" charset="-122"/>
              </a:rPr>
              <a:t>）过程：王朝战争后，</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en-US" sz="2400" b="1">
                <a:latin typeface="微软雅黑" panose="020B0503020204020204" pitchFamily="34" charset="-122"/>
                <a:ea typeface="微软雅黑" panose="020B0503020204020204" pitchFamily="34" charset="-122"/>
                <a:cs typeface="微软雅黑" panose="020B0503020204020204" pitchFamily="34" charset="-122"/>
              </a:rPr>
              <a:t>871</a:t>
            </a:r>
            <a:r>
              <a:rPr lang="zh-CN" sz="2400" b="1">
                <a:latin typeface="微软雅黑" panose="020B0503020204020204" pitchFamily="34" charset="-122"/>
                <a:ea typeface="微软雅黑" panose="020B0503020204020204" pitchFamily="34" charset="-122"/>
                <a:cs typeface="微软雅黑" panose="020B0503020204020204" pitchFamily="34" charset="-122"/>
              </a:rPr>
              <a:t>年德国统一，实行</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君主立宪制</a:t>
            </a:r>
            <a:r>
              <a:rPr lang="zh-CN" sz="2400" b="1">
                <a:latin typeface="微软雅黑" panose="020B0503020204020204" pitchFamily="34" charset="-122"/>
                <a:ea typeface="微软雅黑" panose="020B0503020204020204" pitchFamily="34" charset="-122"/>
                <a:cs typeface="微软雅黑" panose="020B0503020204020204" pitchFamily="34" charset="-122"/>
              </a:rPr>
              <a:t>。</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sz="2400" b="1">
                <a:latin typeface="微软雅黑" panose="020B0503020204020204" pitchFamily="34" charset="-122"/>
                <a:ea typeface="微软雅黑" panose="020B0503020204020204" pitchFamily="34" charset="-122"/>
                <a:cs typeface="微软雅黑" panose="020B0503020204020204" pitchFamily="34" charset="-122"/>
              </a:rPr>
              <a:t>）特点：皇帝掌权，</a:t>
            </a:r>
            <a:r>
              <a:rPr lang="zh-CN" sz="2400" b="1" u="sng">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实质带有浓厚专制主义色彩</a:t>
            </a:r>
            <a:endParaRPr lang="zh-CN" sz="2400" b="1" u="sng">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日本明治维新</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1868</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（1）措施：①加强中央集权，废除封建等级制度，“废藩置县”；</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②富国强兵、殖产兴业；</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③文明开化；</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）特点：①使日本走上资本主义道路</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保留大量封建势力和军国主义，</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走上对外扩张道路</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美国南北战争【美国内战】</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1861-1865 </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林肯</a:t>
            </a:r>
            <a:endPar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根本原因：农奴制存废问题</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扭转战局的两大重要文件：《宅地法》《解放黑人奴隶宣言》</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意义：解放生产力，维护美国国家统一</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 name="表格"/>
          <p:cNvGraphicFramePr>
            <a:graphicFrameLocks noGrp="1"/>
          </p:cNvGraphicFramePr>
          <p:nvPr/>
        </p:nvGraphicFramePr>
        <p:xfrm>
          <a:off x="1818110" y="1327541"/>
          <a:ext cx="8553450" cy="3881120"/>
        </p:xfrm>
        <a:graphic>
          <a:graphicData uri="http://schemas.openxmlformats.org/drawingml/2006/table">
            <a:tbl>
              <a:tblPr bandRow="1">
                <a:noFill/>
              </a:tblPr>
              <a:tblGrid>
                <a:gridCol w="1136650"/>
                <a:gridCol w="3789680"/>
                <a:gridCol w="3627120"/>
              </a:tblGrid>
              <a:tr h="370840">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FF3300"/>
                          </a:solidFill>
                          <a:latin typeface="微软雅黑" panose="020B0503020204020204" pitchFamily="34" charset="-122"/>
                          <a:ea typeface="微软雅黑" panose="020B0503020204020204" pitchFamily="34" charset="-122"/>
                          <a:cs typeface="Calibri" panose="020F0502020204030204" charset="0"/>
                        </a:rPr>
                        <a:t>不同点</a:t>
                      </a:r>
                      <a:endParaRPr lang="zh-CN" altLang="en-US" sz="2100" b="1" i="0" u="none" strike="noStrike" kern="1200" cap="none" spc="0" baseline="0">
                        <a:solidFill>
                          <a:srgbClr val="FF3300"/>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28575">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00"/>
                    </a:solidFill>
                  </a:tcPr>
                </a:tc>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明治维新（</a:t>
                      </a:r>
                      <a:r>
                        <a:rPr lang="en-US" altLang="zh-CN"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19</a:t>
                      </a: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世纪中期）</a:t>
                      </a:r>
                      <a:endPar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28575">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00"/>
                    </a:solidFill>
                  </a:tcPr>
                </a:tc>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戊戌变法（</a:t>
                      </a:r>
                      <a:r>
                        <a:rPr lang="en-US" altLang="zh-CN"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19</a:t>
                      </a: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世纪末期）</a:t>
                      </a:r>
                      <a:endPar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28575">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00"/>
                    </a:solidFill>
                  </a:tcPr>
                </a:tc>
              </a:tr>
              <a:tr h="1003300">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社会</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背景</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r>
              <a:tr h="930275">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领导</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力量</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r>
              <a:tr h="690880">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具体</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措施</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r>
              <a:tr h="885825">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国际</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环境</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28575">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28575">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28575">
                      <a:solidFill>
                        <a:srgbClr val="000000"/>
                      </a:solidFill>
                      <a:prstDash val="solid"/>
                      <a:headEnd type="none" w="med" len="med"/>
                      <a:tailEnd type="none" w="med" len="med"/>
                    </a:lnB>
                    <a:solidFill>
                      <a:srgbClr val="FFFFFF"/>
                    </a:solidFill>
                  </a:tcPr>
                </a:tc>
              </a:tr>
            </a:tbl>
          </a:graphicData>
        </a:graphic>
      </p:graphicFrame>
      <p:sp>
        <p:nvSpPr>
          <p:cNvPr id="690" name="矩形"/>
          <p:cNvSpPr/>
          <p:nvPr/>
        </p:nvSpPr>
        <p:spPr>
          <a:xfrm>
            <a:off x="3202500" y="1801412"/>
            <a:ext cx="3294209"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资本主义发展水平较高</a:t>
            </a:r>
            <a:r>
              <a:rPr lang="en-US" altLang="zh-CN"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a:t>
            </a:r>
            <a:endParaRPr lang="en-US" altLang="zh-CN"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封建统治相对薄弱；</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1" name="矩形"/>
          <p:cNvSpPr/>
          <p:nvPr/>
        </p:nvSpPr>
        <p:spPr>
          <a:xfrm>
            <a:off x="6808576" y="1803890"/>
            <a:ext cx="3271286" cy="76200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en-US" altLang="zh-CN" sz="2360" b="1" i="0" u="none" strike="noStrike" kern="1200" cap="none" spc="0" baseline="0">
                <a:solidFill>
                  <a:srgbClr val="0000CC"/>
                </a:solidFill>
                <a:effectLst>
                  <a:outerShdw blurRad="38100" dist="38100" dir="2700000" algn="tl">
                    <a:srgbClr val="C0C0C0"/>
                  </a:outerShdw>
                </a:effectLst>
                <a:latin typeface="黑体" panose="02010609060101010101" pitchFamily="2" charset="-122"/>
                <a:ea typeface="黑体" panose="02010609060101010101" pitchFamily="2" charset="-122"/>
                <a:cs typeface="Calibri" panose="020F0502020204030204" charset="0"/>
                <a:sym typeface="宋体" panose="02010600030101010101" pitchFamily="2" charset="-122"/>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资本主义发展不充分</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a:t>
            </a:r>
            <a:endPar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a:p>
            <a:pPr marL="0" indent="0" algn="l">
              <a:lnSpc>
                <a:spcPct val="100000"/>
              </a:lnSpc>
              <a:spcBef>
                <a:spcPts val="0"/>
              </a:spcBef>
              <a:spcAft>
                <a:spcPts val="0"/>
              </a:spcAft>
              <a:buNone/>
            </a:pP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  </a:t>
            </a: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封建统治势力强大；</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2" name="矩形"/>
          <p:cNvSpPr/>
          <p:nvPr/>
        </p:nvSpPr>
        <p:spPr>
          <a:xfrm>
            <a:off x="3067086" y="2881876"/>
            <a:ext cx="3570042" cy="39878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倒幕派实力强大掌握政权</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3" name="矩形"/>
          <p:cNvSpPr/>
          <p:nvPr/>
        </p:nvSpPr>
        <p:spPr>
          <a:xfrm>
            <a:off x="6915731" y="2697094"/>
            <a:ext cx="3297513"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资产阶级弱小，</a:t>
            </a:r>
            <a:endPar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endParaRPr>
          </a:p>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寄希望于无实权的皇帝</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4" name="矩形"/>
          <p:cNvSpPr/>
          <p:nvPr/>
        </p:nvSpPr>
        <p:spPr>
          <a:xfrm>
            <a:off x="3395147" y="3615411"/>
            <a:ext cx="2908915" cy="39878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大刀阔斧，全面推行</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5" name="矩形"/>
          <p:cNvSpPr/>
          <p:nvPr/>
        </p:nvSpPr>
        <p:spPr>
          <a:xfrm>
            <a:off x="6810617" y="3617345"/>
            <a:ext cx="3175504" cy="39878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变法法令如“一纸空文”</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6" name="矩形"/>
          <p:cNvSpPr/>
          <p:nvPr/>
        </p:nvSpPr>
        <p:spPr>
          <a:xfrm>
            <a:off x="3129386" y="4246232"/>
            <a:ext cx="3367322"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自由资义时期西方侵略中国（有利的国际环境）</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7" name="矩形"/>
          <p:cNvSpPr/>
          <p:nvPr/>
        </p:nvSpPr>
        <p:spPr>
          <a:xfrm>
            <a:off x="6906811" y="4245824"/>
            <a:ext cx="3175728"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向帝义过渡阶段，列强掀起了瓜分中国的狂潮；</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8" name="矩形"/>
          <p:cNvSpPr/>
          <p:nvPr/>
        </p:nvSpPr>
        <p:spPr>
          <a:xfrm>
            <a:off x="2284148" y="5166334"/>
            <a:ext cx="7340294"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相同点：</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都是在</a:t>
            </a: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民族危机加剧</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的情况下进行的；</a:t>
            </a: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endPar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endParaRPr>
          </a:p>
          <a:p>
            <a:pPr marL="0" indent="0" algn="l">
              <a:lnSpc>
                <a:spcPct val="100000"/>
              </a:lnSpc>
              <a:spcBef>
                <a:spcPts val="0"/>
              </a:spcBef>
              <a:spcAft>
                <a:spcPts val="0"/>
              </a:spcAft>
              <a:buNone/>
            </a:pP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都是</a:t>
            </a: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资产阶级</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发动的；</a:t>
            </a: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都</a:t>
            </a: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促进了思想的解放</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endParaRPr>
          </a:p>
        </p:txBody>
      </p:sp>
      <p:sp>
        <p:nvSpPr>
          <p:cNvPr id="806" name="文本框"/>
          <p:cNvSpPr txBox="1"/>
          <p:nvPr/>
        </p:nvSpPr>
        <p:spPr>
          <a:xfrm>
            <a:off x="4871437" y="693060"/>
            <a:ext cx="2804160" cy="391160"/>
          </a:xfrm>
          <a:prstGeom prst="rect">
            <a:avLst/>
          </a:prstGeom>
          <a:noFill/>
          <a:ln w="12700" cap="flat" cmpd="sng">
            <a:noFill/>
            <a:prstDash val="solid"/>
            <a:miter/>
          </a:ln>
        </p:spPr>
        <p:txBody>
          <a:bodyPr vert="horz" wrap="none" lIns="68580" tIns="34290" rIns="68580" bIns="34290"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比较明治维新戊戌变法</a:t>
            </a:r>
            <a:endParaRPr lang="zh-CN" altLang="en-US" sz="1350" b="0" i="0" u="none" strike="noStrike" kern="1200" cap="none" spc="0" baseline="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randombar(horizontal)">
                                      <p:cBhvr>
                                        <p:cTn id="7" dur="500"/>
                                        <p:tgtEl>
                                          <p:spTgt spid="6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91"/>
                                        </p:tgtEl>
                                        <p:attrNameLst>
                                          <p:attrName>style.visibility</p:attrName>
                                        </p:attrNameLst>
                                      </p:cBhvr>
                                      <p:to>
                                        <p:strVal val="visible"/>
                                      </p:to>
                                    </p:set>
                                    <p:animEffect transition="in" filter="randombar(horizontal)">
                                      <p:cBhvr>
                                        <p:cTn id="12" dur="500"/>
                                        <p:tgtEl>
                                          <p:spTgt spid="6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92"/>
                                        </p:tgtEl>
                                        <p:attrNameLst>
                                          <p:attrName>style.visibility</p:attrName>
                                        </p:attrNameLst>
                                      </p:cBhvr>
                                      <p:to>
                                        <p:strVal val="visible"/>
                                      </p:to>
                                    </p:set>
                                    <p:animEffect transition="in" filter="randombar(horizontal)">
                                      <p:cBhvr>
                                        <p:cTn id="17" dur="500"/>
                                        <p:tgtEl>
                                          <p:spTgt spid="69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93"/>
                                        </p:tgtEl>
                                        <p:attrNameLst>
                                          <p:attrName>style.visibility</p:attrName>
                                        </p:attrNameLst>
                                      </p:cBhvr>
                                      <p:to>
                                        <p:strVal val="visible"/>
                                      </p:to>
                                    </p:set>
                                    <p:animEffect transition="in" filter="randombar(horizontal)">
                                      <p:cBhvr>
                                        <p:cTn id="22" dur="500"/>
                                        <p:tgtEl>
                                          <p:spTgt spid="69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94"/>
                                        </p:tgtEl>
                                        <p:attrNameLst>
                                          <p:attrName>style.visibility</p:attrName>
                                        </p:attrNameLst>
                                      </p:cBhvr>
                                      <p:to>
                                        <p:strVal val="visible"/>
                                      </p:to>
                                    </p:set>
                                    <p:animEffect transition="in" filter="randombar(horizontal)">
                                      <p:cBhvr>
                                        <p:cTn id="27" dur="500"/>
                                        <p:tgtEl>
                                          <p:spTgt spid="69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95"/>
                                        </p:tgtEl>
                                        <p:attrNameLst>
                                          <p:attrName>style.visibility</p:attrName>
                                        </p:attrNameLst>
                                      </p:cBhvr>
                                      <p:to>
                                        <p:strVal val="visible"/>
                                      </p:to>
                                    </p:set>
                                    <p:animEffect transition="in" filter="randombar(horizontal)">
                                      <p:cBhvr>
                                        <p:cTn id="32" dur="500"/>
                                        <p:tgtEl>
                                          <p:spTgt spid="69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96"/>
                                        </p:tgtEl>
                                        <p:attrNameLst>
                                          <p:attrName>style.visibility</p:attrName>
                                        </p:attrNameLst>
                                      </p:cBhvr>
                                      <p:to>
                                        <p:strVal val="visible"/>
                                      </p:to>
                                    </p:set>
                                    <p:animEffect transition="in" filter="randombar(horizontal)">
                                      <p:cBhvr>
                                        <p:cTn id="37" dur="500"/>
                                        <p:tgtEl>
                                          <p:spTgt spid="69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97"/>
                                        </p:tgtEl>
                                        <p:attrNameLst>
                                          <p:attrName>style.visibility</p:attrName>
                                        </p:attrNameLst>
                                      </p:cBhvr>
                                      <p:to>
                                        <p:strVal val="visible"/>
                                      </p:to>
                                    </p:set>
                                    <p:animEffect transition="in" filter="randombar(horizontal)">
                                      <p:cBhvr>
                                        <p:cTn id="42" dur="500"/>
                                        <p:tgtEl>
                                          <p:spTgt spid="69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98"/>
                                        </p:tgtEl>
                                        <p:attrNameLst>
                                          <p:attrName>style.visibility</p:attrName>
                                        </p:attrNameLst>
                                      </p:cBhvr>
                                      <p:to>
                                        <p:strVal val="visible"/>
                                      </p:to>
                                    </p:set>
                                    <p:anim calcmode="lin" valueType="num">
                                      <p:cBhvr additive="base">
                                        <p:cTn id="47" dur="500" fill="hold"/>
                                        <p:tgtEl>
                                          <p:spTgt spid="698"/>
                                        </p:tgtEl>
                                        <p:attrNameLst>
                                          <p:attrName>ppt_x</p:attrName>
                                        </p:attrNameLst>
                                      </p:cBhvr>
                                      <p:tavLst>
                                        <p:tav tm="0">
                                          <p:val>
                                            <p:strVal val="#ppt_x"/>
                                          </p:val>
                                        </p:tav>
                                        <p:tav tm="100000">
                                          <p:val>
                                            <p:strVal val="#ppt_x"/>
                                          </p:val>
                                        </p:tav>
                                      </p:tavLst>
                                    </p:anim>
                                    <p:anim calcmode="lin" valueType="num">
                                      <p:cBhvr additive="base">
                                        <p:cTn id="48" dur="500" fill="hold"/>
                                        <p:tgtEl>
                                          <p:spTgt spid="698"/>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12" presetClass="entr" presetSubtype="4" fill="hold" grpId="0" nodeType="afterEffect">
                                  <p:stCondLst>
                                    <p:cond delay="0"/>
                                  </p:stCondLst>
                                  <p:childTnLst>
                                    <p:set>
                                      <p:cBhvr>
                                        <p:cTn id="51" dur="1" fill="hold">
                                          <p:stCondLst>
                                            <p:cond delay="0"/>
                                          </p:stCondLst>
                                        </p:cTn>
                                        <p:tgtEl>
                                          <p:spTgt spid="255016"/>
                                        </p:tgtEl>
                                        <p:attrNameLst>
                                          <p:attrName>style.visibility</p:attrName>
                                        </p:attrNameLst>
                                      </p:cBhvr>
                                      <p:to>
                                        <p:strVal val="visible"/>
                                      </p:to>
                                    </p:set>
                                    <p:animEffect transition="in" filter="slide(fromBottom)">
                                      <p:cBhvr>
                                        <p:cTn id="52"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91" grpId="0" animBg="1"/>
      <p:bldP spid="692" grpId="0" animBg="1"/>
      <p:bldP spid="693" grpId="0" animBg="1"/>
      <p:bldP spid="694" grpId="0" animBg="1"/>
      <p:bldP spid="695" grpId="0" animBg="1"/>
      <p:bldP spid="696" grpId="0" animBg="1"/>
      <p:bldP spid="697" grpId="0" animBg="1"/>
      <p:bldP spid="698" grpId="0"/>
      <p:bldP spid="255016"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1202" name="表格 51201"/>
          <p:cNvGraphicFramePr/>
          <p:nvPr/>
        </p:nvGraphicFramePr>
        <p:xfrm>
          <a:off x="1844279" y="1762125"/>
          <a:ext cx="8616315" cy="4139565"/>
        </p:xfrm>
        <a:graphic>
          <a:graphicData uri="http://schemas.openxmlformats.org/drawingml/2006/table">
            <a:tbl>
              <a:tblPr/>
              <a:tblGrid>
                <a:gridCol w="463550"/>
                <a:gridCol w="1000125"/>
                <a:gridCol w="3535680"/>
                <a:gridCol w="3616960"/>
              </a:tblGrid>
              <a:tr h="496570">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t>俄国</a:t>
                      </a:r>
                      <a:r>
                        <a:rPr lang="en-US" altLang="zh-CN" sz="2100" b="1"/>
                        <a:t>1861</a:t>
                      </a:r>
                      <a:r>
                        <a:rPr lang="zh-CN" altLang="en-US" sz="2100" b="1"/>
                        <a:t>年改革</a:t>
                      </a:r>
                      <a:endParaRPr lang="zh-CN" altLang="en-US" sz="2100" b="1"/>
                    </a:p>
                  </a:txBody>
                  <a:tcPr marL="91437" marR="91437" marT="34287" marB="3428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t>日本明治维新</a:t>
                      </a:r>
                      <a:endParaRPr lang="zh-CN" altLang="en-US" sz="2100" b="1"/>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52450">
                <a:tc rowSpan="4">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endParaRPr lang="zh-CN" altLang="en-US" sz="2100" b="1">
                        <a:latin typeface="华文仿宋" panose="02010600040101010101" charset="-122"/>
                        <a:ea typeface="华文仿宋" panose="02010600040101010101" charset="-122"/>
                      </a:endParaRPr>
                    </a:p>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相同点</a:t>
                      </a:r>
                      <a:endParaRPr lang="zh-CN" altLang="en-US" sz="2100" b="1">
                        <a:latin typeface="华文仿宋" panose="02010600040101010101" charset="-122"/>
                        <a:ea typeface="华文仿宋" panose="02010600040101010101" charset="-122"/>
                      </a:endParaRPr>
                    </a:p>
                  </a:txBody>
                  <a:tcPr marL="91437" marR="91437" marT="34287" marB="34287"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时代</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4991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原因</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5118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性质</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5118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影响</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791845">
                <a:tc row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不同点</a:t>
                      </a:r>
                      <a:endParaRPr lang="zh-CN" altLang="en-US" sz="2100" b="1">
                        <a:latin typeface="华文仿宋" panose="02010600040101010101" charset="-122"/>
                        <a:ea typeface="华文仿宋" panose="02010600040101010101" charset="-122"/>
                      </a:endParaRPr>
                    </a:p>
                  </a:txBody>
                  <a:tcPr marL="91437" marR="91437" marT="34287" marB="34287"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原因</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64643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28575"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500" b="1">
                          <a:latin typeface="华文仿宋" panose="02010600040101010101" charset="-122"/>
                          <a:ea typeface="华文仿宋" panose="02010600040101010101" charset="-122"/>
                        </a:rPr>
                        <a:t>核心</a:t>
                      </a:r>
                      <a:endParaRPr lang="zh-CN" altLang="en-US" sz="1500" b="1">
                        <a:latin typeface="华文仿宋" panose="02010600040101010101" charset="-122"/>
                        <a:ea typeface="华文仿宋" panose="02010600040101010101" charset="-122"/>
                      </a:endParaRPr>
                    </a:p>
                    <a:p>
                      <a:pPr marL="0" lvl="0" indent="0" algn="ctr" eaLnBrk="1" hangingPunct="1">
                        <a:spcBef>
                          <a:spcPct val="20000"/>
                        </a:spcBef>
                        <a:buClr>
                          <a:srgbClr val="0563C1"/>
                        </a:buClr>
                        <a:buSzPct val="70000"/>
                        <a:buFont typeface="Wingdings" panose="05000000000000000000" pitchFamily="2" charset="2"/>
                        <a:buNone/>
                      </a:pPr>
                      <a:r>
                        <a:rPr lang="zh-CN" altLang="en-US" sz="1500" b="1">
                          <a:latin typeface="华文仿宋" panose="02010600040101010101" charset="-122"/>
                          <a:ea typeface="华文仿宋" panose="02010600040101010101" charset="-122"/>
                        </a:rPr>
                        <a:t>内容</a:t>
                      </a:r>
                      <a:endParaRPr lang="zh-CN" altLang="en-US" sz="15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51236" name="Rectangle 44"/>
          <p:cNvSpPr/>
          <p:nvPr/>
        </p:nvSpPr>
        <p:spPr>
          <a:xfrm>
            <a:off x="3602831" y="1293019"/>
            <a:ext cx="5100638" cy="414020"/>
          </a:xfrm>
          <a:prstGeom prst="rect">
            <a:avLst/>
          </a:prstGeom>
          <a:noFill/>
          <a:ln w="9525">
            <a:noFill/>
          </a:ln>
        </p:spPr>
        <p:txBody>
          <a:bodyPr>
            <a:spAutoFit/>
          </a:bodyPr>
          <a:p>
            <a:r>
              <a:rPr lang="zh-CN" altLang="en-US" sz="2100" b="1">
                <a:solidFill>
                  <a:srgbClr val="C00000"/>
                </a:solidFill>
                <a:latin typeface="楷体" panose="02010609060101010101" charset="-122"/>
                <a:ea typeface="楷体" panose="02010609060101010101" charset="-122"/>
              </a:rPr>
              <a:t>俄国</a:t>
            </a:r>
            <a:r>
              <a:rPr lang="en-US" altLang="zh-CN" sz="2100" b="1">
                <a:solidFill>
                  <a:srgbClr val="C00000"/>
                </a:solidFill>
                <a:latin typeface="楷体" panose="02010609060101010101" charset="-122"/>
                <a:ea typeface="楷体" panose="02010609060101010101" charset="-122"/>
              </a:rPr>
              <a:t>1861</a:t>
            </a:r>
            <a:r>
              <a:rPr lang="zh-CN" altLang="en-US" sz="2100" b="1">
                <a:solidFill>
                  <a:srgbClr val="C00000"/>
                </a:solidFill>
                <a:latin typeface="楷体" panose="02010609060101010101" charset="-122"/>
                <a:ea typeface="楷体" panose="02010609060101010101" charset="-122"/>
              </a:rPr>
              <a:t>年改革与日本明治维新的异同</a:t>
            </a:r>
            <a:endParaRPr lang="zh-CN" altLang="en-US" sz="2100" b="1">
              <a:solidFill>
                <a:srgbClr val="C00000"/>
              </a:solidFill>
              <a:latin typeface="楷体" panose="02010609060101010101" charset="-122"/>
              <a:ea typeface="楷体" panose="02010609060101010101" charset="-122"/>
            </a:endParaRPr>
          </a:p>
        </p:txBody>
      </p:sp>
      <p:sp>
        <p:nvSpPr>
          <p:cNvPr id="51237" name="Text Box 94"/>
          <p:cNvSpPr/>
          <p:nvPr/>
        </p:nvSpPr>
        <p:spPr>
          <a:xfrm>
            <a:off x="3520678" y="2333625"/>
            <a:ext cx="2724150" cy="368300"/>
          </a:xfrm>
          <a:prstGeom prst="rect">
            <a:avLst/>
          </a:prstGeom>
          <a:noFill/>
          <a:ln w="9525">
            <a:noFill/>
          </a:ln>
        </p:spPr>
        <p:txBody>
          <a:bodyPr>
            <a:spAutoFit/>
          </a:bodyPr>
          <a:p>
            <a:r>
              <a:rPr lang="zh-CN" altLang="en-US" b="1">
                <a:latin typeface="华文仿宋" panose="02010600040101010101" charset="-122"/>
                <a:ea typeface="华文仿宋" panose="02010600040101010101" charset="-122"/>
              </a:rPr>
              <a:t>都发生在</a:t>
            </a:r>
            <a:r>
              <a:rPr lang="en-US" altLang="zh-CN" b="1">
                <a:latin typeface="华文仿宋" panose="02010600040101010101" charset="-122"/>
                <a:ea typeface="华文仿宋" panose="02010600040101010101" charset="-122"/>
              </a:rPr>
              <a:t>19</a:t>
            </a:r>
            <a:r>
              <a:rPr lang="zh-CN" altLang="en-US" b="1">
                <a:latin typeface="华文仿宋" panose="02010600040101010101" charset="-122"/>
                <a:ea typeface="华文仿宋" panose="02010600040101010101" charset="-122"/>
              </a:rPr>
              <a:t>世纪</a:t>
            </a:r>
            <a:r>
              <a:rPr lang="en-US" altLang="zh-CN" b="1">
                <a:latin typeface="华文仿宋" panose="02010600040101010101" charset="-122"/>
                <a:ea typeface="华文仿宋" panose="02010600040101010101" charset="-122"/>
              </a:rPr>
              <a:t>60</a:t>
            </a:r>
            <a:r>
              <a:rPr lang="zh-CN" altLang="en-US" b="1">
                <a:latin typeface="华文仿宋" panose="02010600040101010101" charset="-122"/>
                <a:ea typeface="华文仿宋" panose="02010600040101010101" charset="-122"/>
              </a:rPr>
              <a:t>年代</a:t>
            </a:r>
            <a:endParaRPr lang="zh-CN" altLang="en-US" b="1">
              <a:latin typeface="华文仿宋" panose="02010600040101010101" charset="-122"/>
              <a:ea typeface="华文仿宋" panose="02010600040101010101" charset="-122"/>
            </a:endParaRPr>
          </a:p>
        </p:txBody>
      </p:sp>
      <p:sp>
        <p:nvSpPr>
          <p:cNvPr id="51238" name="Text Box 95"/>
          <p:cNvSpPr/>
          <p:nvPr/>
        </p:nvSpPr>
        <p:spPr>
          <a:xfrm>
            <a:off x="3520678" y="2847975"/>
            <a:ext cx="6477000" cy="321945"/>
          </a:xfrm>
          <a:prstGeom prst="rect">
            <a:avLst/>
          </a:prstGeom>
          <a:noFill/>
          <a:ln w="9525">
            <a:noFill/>
          </a:ln>
        </p:spPr>
        <p:txBody>
          <a:bodyPr>
            <a:spAutoFit/>
          </a:bodyPr>
          <a:p>
            <a:r>
              <a:rPr lang="zh-CN" altLang="en-US" sz="1500" b="1">
                <a:solidFill>
                  <a:srgbClr val="FF0000"/>
                </a:solidFill>
                <a:latin typeface="华文仿宋" panose="02010600040101010101" charset="-122"/>
                <a:ea typeface="华文仿宋" panose="02010600040101010101" charset="-122"/>
              </a:rPr>
              <a:t>都是因为资本主义的发展受到了阻碍；都面临内忧外患</a:t>
            </a:r>
            <a:endParaRPr lang="zh-CN" altLang="en-US" sz="1500" b="1">
              <a:solidFill>
                <a:srgbClr val="FF0000"/>
              </a:solidFill>
              <a:latin typeface="华文仿宋" panose="02010600040101010101" charset="-122"/>
              <a:ea typeface="华文仿宋" panose="02010600040101010101" charset="-122"/>
            </a:endParaRPr>
          </a:p>
        </p:txBody>
      </p:sp>
      <p:sp>
        <p:nvSpPr>
          <p:cNvPr id="51239" name="Text Box 96"/>
          <p:cNvSpPr/>
          <p:nvPr/>
        </p:nvSpPr>
        <p:spPr>
          <a:xfrm>
            <a:off x="3479006" y="3431381"/>
            <a:ext cx="6443663" cy="368300"/>
          </a:xfrm>
          <a:prstGeom prst="rect">
            <a:avLst/>
          </a:prstGeom>
          <a:noFill/>
          <a:ln w="9525">
            <a:noFill/>
          </a:ln>
        </p:spPr>
        <p:txBody>
          <a:bodyPr>
            <a:spAutoFit/>
          </a:bodyPr>
          <a:p>
            <a:r>
              <a:rPr lang="zh-CN" altLang="en-US" b="1">
                <a:solidFill>
                  <a:srgbClr val="FF0000"/>
                </a:solidFill>
                <a:latin typeface="华文仿宋" panose="02010600040101010101" charset="-122"/>
                <a:ea typeface="华文仿宋" panose="02010600040101010101" charset="-122"/>
              </a:rPr>
              <a:t>都是自上而下的资产阶级性质的改革。</a:t>
            </a:r>
            <a:endParaRPr lang="zh-CN" altLang="en-US" b="1">
              <a:solidFill>
                <a:srgbClr val="FF0000"/>
              </a:solidFill>
              <a:latin typeface="华文仿宋" panose="02010600040101010101" charset="-122"/>
              <a:ea typeface="华文仿宋" panose="02010600040101010101" charset="-122"/>
            </a:endParaRPr>
          </a:p>
        </p:txBody>
      </p:sp>
      <p:sp>
        <p:nvSpPr>
          <p:cNvPr id="51240" name="Text Box 97"/>
          <p:cNvSpPr/>
          <p:nvPr/>
        </p:nvSpPr>
        <p:spPr>
          <a:xfrm>
            <a:off x="3289697" y="3876675"/>
            <a:ext cx="7074694" cy="553085"/>
          </a:xfrm>
          <a:prstGeom prst="rect">
            <a:avLst/>
          </a:prstGeom>
          <a:noFill/>
          <a:ln w="9525">
            <a:noFill/>
          </a:ln>
        </p:spPr>
        <p:txBody>
          <a:bodyPr>
            <a:spAutoFit/>
          </a:bodyPr>
          <a:p>
            <a:r>
              <a:rPr lang="zh-CN" altLang="en-US" sz="1500" b="1">
                <a:solidFill>
                  <a:srgbClr val="FF0000"/>
                </a:solidFill>
                <a:latin typeface="华文仿宋" panose="02010600040101010101" charset="-122"/>
                <a:ea typeface="华文仿宋" panose="02010600040101010101" charset="-122"/>
              </a:rPr>
              <a:t>都走上资本主义道路，促进了资本主义的发展；改革都不彻底，都保留了大量的封建残余；都走上对外扩张道路。</a:t>
            </a:r>
            <a:endParaRPr lang="zh-CN" altLang="en-US" sz="1500" b="1">
              <a:solidFill>
                <a:srgbClr val="FF0000"/>
              </a:solidFill>
              <a:latin typeface="华文仿宋" panose="02010600040101010101" charset="-122"/>
              <a:ea typeface="华文仿宋" panose="02010600040101010101" charset="-122"/>
            </a:endParaRPr>
          </a:p>
        </p:txBody>
      </p:sp>
      <p:sp>
        <p:nvSpPr>
          <p:cNvPr id="51241" name="Text Box 98"/>
          <p:cNvSpPr/>
          <p:nvPr/>
        </p:nvSpPr>
        <p:spPr>
          <a:xfrm>
            <a:off x="3386138" y="4579144"/>
            <a:ext cx="3352800" cy="553085"/>
          </a:xfrm>
          <a:prstGeom prst="rect">
            <a:avLst/>
          </a:prstGeom>
          <a:noFill/>
          <a:ln w="9525">
            <a:noFill/>
          </a:ln>
        </p:spPr>
        <p:txBody>
          <a:bodyPr>
            <a:spAutoFit/>
          </a:bodyPr>
          <a:p>
            <a:r>
              <a:rPr lang="zh-CN" altLang="en-US" sz="1500" b="1">
                <a:latin typeface="华文仿宋" panose="02010600040101010101" charset="-122"/>
                <a:ea typeface="华文仿宋" panose="02010600040101010101" charset="-122"/>
              </a:rPr>
              <a:t>农奴制阻碍了资本主义发展；克里木战争暴露了农奴制的腐朽性</a:t>
            </a:r>
            <a:endParaRPr lang="zh-CN" altLang="en-US" sz="1500" b="1">
              <a:latin typeface="华文仿宋" panose="02010600040101010101" charset="-122"/>
              <a:ea typeface="华文仿宋" panose="02010600040101010101" charset="-122"/>
            </a:endParaRPr>
          </a:p>
        </p:txBody>
      </p:sp>
      <p:sp>
        <p:nvSpPr>
          <p:cNvPr id="51242" name="Text Box 99"/>
          <p:cNvSpPr/>
          <p:nvPr/>
        </p:nvSpPr>
        <p:spPr>
          <a:xfrm>
            <a:off x="6949679" y="4579144"/>
            <a:ext cx="3505200" cy="553085"/>
          </a:xfrm>
          <a:prstGeom prst="rect">
            <a:avLst/>
          </a:prstGeom>
          <a:noFill/>
          <a:ln w="9525">
            <a:noFill/>
          </a:ln>
        </p:spPr>
        <p:txBody>
          <a:bodyPr>
            <a:spAutoFit/>
          </a:bodyPr>
          <a:p>
            <a:r>
              <a:rPr lang="zh-CN" altLang="en-US" sz="1500" b="1">
                <a:latin typeface="华文仿宋" panose="02010600040101010101" charset="-122"/>
                <a:ea typeface="华文仿宋" panose="02010600040101010101" charset="-122"/>
              </a:rPr>
              <a:t>幕府统治阻碍了资本主义发展，面临外国侵略的民族危机</a:t>
            </a:r>
            <a:endParaRPr lang="zh-CN" altLang="en-US" sz="1500" b="1">
              <a:latin typeface="华文仿宋" panose="02010600040101010101" charset="-122"/>
              <a:ea typeface="华文仿宋" panose="02010600040101010101" charset="-122"/>
            </a:endParaRPr>
          </a:p>
        </p:txBody>
      </p:sp>
      <p:sp>
        <p:nvSpPr>
          <p:cNvPr id="51243" name="Text Box 102"/>
          <p:cNvSpPr/>
          <p:nvPr/>
        </p:nvSpPr>
        <p:spPr>
          <a:xfrm>
            <a:off x="3479006" y="5384006"/>
            <a:ext cx="3429000" cy="368300"/>
          </a:xfrm>
          <a:prstGeom prst="rect">
            <a:avLst/>
          </a:prstGeom>
          <a:noFill/>
          <a:ln w="9525">
            <a:noFill/>
          </a:ln>
        </p:spPr>
        <p:txBody>
          <a:bodyPr>
            <a:spAutoFit/>
          </a:bodyPr>
          <a:p>
            <a:r>
              <a:rPr lang="zh-CN" altLang="en-US" b="1">
                <a:solidFill>
                  <a:srgbClr val="FF0000"/>
                </a:solidFill>
                <a:latin typeface="华文仿宋" panose="02010600040101010101" charset="-122"/>
                <a:ea typeface="华文仿宋" panose="02010600040101010101" charset="-122"/>
              </a:rPr>
              <a:t>废除农奴制</a:t>
            </a:r>
            <a:endParaRPr lang="zh-CN" altLang="en-US" b="1">
              <a:solidFill>
                <a:srgbClr val="FF0000"/>
              </a:solidFill>
              <a:latin typeface="华文仿宋" panose="02010600040101010101" charset="-122"/>
              <a:ea typeface="华文仿宋" panose="02010600040101010101" charset="-122"/>
            </a:endParaRPr>
          </a:p>
        </p:txBody>
      </p:sp>
      <p:sp>
        <p:nvSpPr>
          <p:cNvPr id="51244" name="Text Box 103"/>
          <p:cNvSpPr/>
          <p:nvPr/>
        </p:nvSpPr>
        <p:spPr>
          <a:xfrm>
            <a:off x="7105650" y="5467350"/>
            <a:ext cx="3349228" cy="368300"/>
          </a:xfrm>
          <a:prstGeom prst="rect">
            <a:avLst/>
          </a:prstGeom>
          <a:noFill/>
          <a:ln w="9525">
            <a:noFill/>
          </a:ln>
        </p:spPr>
        <p:txBody>
          <a:bodyPr>
            <a:spAutoFit/>
          </a:bodyPr>
          <a:p>
            <a:r>
              <a:rPr lang="zh-CN" altLang="en-US" b="1">
                <a:solidFill>
                  <a:srgbClr val="FF0000"/>
                </a:solidFill>
                <a:latin typeface="华文仿宋" panose="02010600040101010101" charset="-122"/>
                <a:ea typeface="华文仿宋" panose="02010600040101010101" charset="-122"/>
              </a:rPr>
              <a:t>发展资本主义</a:t>
            </a:r>
            <a:endParaRPr lang="zh-CN" altLang="en-US" b="1">
              <a:solidFill>
                <a:srgbClr val="FF0000"/>
              </a:solidFill>
              <a:latin typeface="华文仿宋" panose="02010600040101010101" charset="-122"/>
              <a:ea typeface="华文仿宋" panose="02010600040101010101"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7"/>
                                        </p:tgtEl>
                                        <p:attrNameLst>
                                          <p:attrName>style.visibility</p:attrName>
                                        </p:attrNameLst>
                                      </p:cBhvr>
                                      <p:to>
                                        <p:strVal val="visible"/>
                                      </p:to>
                                    </p:set>
                                    <p:anim calcmode="lin" valueType="num">
                                      <p:cBhvr>
                                        <p:cTn id="7" dur="500" fill="hold"/>
                                        <p:tgtEl>
                                          <p:spTgt spid="51237"/>
                                        </p:tgtEl>
                                        <p:attrNameLst>
                                          <p:attrName>ppt_x</p:attrName>
                                        </p:attrNameLst>
                                      </p:cBhvr>
                                      <p:tavLst>
                                        <p:tav tm="0">
                                          <p:val>
                                            <p:strVal val="#ppt_x"/>
                                          </p:val>
                                        </p:tav>
                                        <p:tav tm="100000">
                                          <p:val>
                                            <p:strVal val="#ppt_x"/>
                                          </p:val>
                                        </p:tav>
                                      </p:tavLst>
                                    </p:anim>
                                    <p:anim calcmode="lin" valueType="num">
                                      <p:cBhvr>
                                        <p:cTn id="8" dur="500" fill="hold"/>
                                        <p:tgtEl>
                                          <p:spTgt spid="512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8"/>
                                        </p:tgtEl>
                                        <p:attrNameLst>
                                          <p:attrName>style.visibility</p:attrName>
                                        </p:attrNameLst>
                                      </p:cBhvr>
                                      <p:to>
                                        <p:strVal val="visible"/>
                                      </p:to>
                                    </p:set>
                                    <p:anim calcmode="lin" valueType="num">
                                      <p:cBhvr>
                                        <p:cTn id="13" dur="500" fill="hold"/>
                                        <p:tgtEl>
                                          <p:spTgt spid="51238"/>
                                        </p:tgtEl>
                                        <p:attrNameLst>
                                          <p:attrName>ppt_x</p:attrName>
                                        </p:attrNameLst>
                                      </p:cBhvr>
                                      <p:tavLst>
                                        <p:tav tm="0">
                                          <p:val>
                                            <p:strVal val="#ppt_x"/>
                                          </p:val>
                                        </p:tav>
                                        <p:tav tm="100000">
                                          <p:val>
                                            <p:strVal val="#ppt_x"/>
                                          </p:val>
                                        </p:tav>
                                      </p:tavLst>
                                    </p:anim>
                                    <p:anim calcmode="lin" valueType="num">
                                      <p:cBhvr>
                                        <p:cTn id="14" dur="500" fill="hold"/>
                                        <p:tgtEl>
                                          <p:spTgt spid="512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9"/>
                                        </p:tgtEl>
                                        <p:attrNameLst>
                                          <p:attrName>style.visibility</p:attrName>
                                        </p:attrNameLst>
                                      </p:cBhvr>
                                      <p:to>
                                        <p:strVal val="visible"/>
                                      </p:to>
                                    </p:set>
                                    <p:anim calcmode="lin" valueType="num">
                                      <p:cBhvr>
                                        <p:cTn id="19" dur="500" fill="hold"/>
                                        <p:tgtEl>
                                          <p:spTgt spid="51239"/>
                                        </p:tgtEl>
                                        <p:attrNameLst>
                                          <p:attrName>ppt_x</p:attrName>
                                        </p:attrNameLst>
                                      </p:cBhvr>
                                      <p:tavLst>
                                        <p:tav tm="0">
                                          <p:val>
                                            <p:strVal val="#ppt_x"/>
                                          </p:val>
                                        </p:tav>
                                        <p:tav tm="100000">
                                          <p:val>
                                            <p:strVal val="#ppt_x"/>
                                          </p:val>
                                        </p:tav>
                                      </p:tavLst>
                                    </p:anim>
                                    <p:anim calcmode="lin" valueType="num">
                                      <p:cBhvr>
                                        <p:cTn id="20" dur="500" fill="hold"/>
                                        <p:tgtEl>
                                          <p:spTgt spid="512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40"/>
                                        </p:tgtEl>
                                        <p:attrNameLst>
                                          <p:attrName>style.visibility</p:attrName>
                                        </p:attrNameLst>
                                      </p:cBhvr>
                                      <p:to>
                                        <p:strVal val="visible"/>
                                      </p:to>
                                    </p:set>
                                    <p:anim calcmode="lin" valueType="num">
                                      <p:cBhvr>
                                        <p:cTn id="25" dur="500" fill="hold"/>
                                        <p:tgtEl>
                                          <p:spTgt spid="51240"/>
                                        </p:tgtEl>
                                        <p:attrNameLst>
                                          <p:attrName>ppt_x</p:attrName>
                                        </p:attrNameLst>
                                      </p:cBhvr>
                                      <p:tavLst>
                                        <p:tav tm="0">
                                          <p:val>
                                            <p:strVal val="#ppt_x"/>
                                          </p:val>
                                        </p:tav>
                                        <p:tav tm="100000">
                                          <p:val>
                                            <p:strVal val="#ppt_x"/>
                                          </p:val>
                                        </p:tav>
                                      </p:tavLst>
                                    </p:anim>
                                    <p:anim calcmode="lin" valueType="num">
                                      <p:cBhvr>
                                        <p:cTn id="26" dur="500" fill="hold"/>
                                        <p:tgtEl>
                                          <p:spTgt spid="512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41"/>
                                        </p:tgtEl>
                                        <p:attrNameLst>
                                          <p:attrName>style.visibility</p:attrName>
                                        </p:attrNameLst>
                                      </p:cBhvr>
                                      <p:to>
                                        <p:strVal val="visible"/>
                                      </p:to>
                                    </p:set>
                                    <p:anim calcmode="lin" valueType="num">
                                      <p:cBhvr>
                                        <p:cTn id="31" dur="500" fill="hold"/>
                                        <p:tgtEl>
                                          <p:spTgt spid="51241"/>
                                        </p:tgtEl>
                                        <p:attrNameLst>
                                          <p:attrName>ppt_x</p:attrName>
                                        </p:attrNameLst>
                                      </p:cBhvr>
                                      <p:tavLst>
                                        <p:tav tm="0">
                                          <p:val>
                                            <p:strVal val="#ppt_x"/>
                                          </p:val>
                                        </p:tav>
                                        <p:tav tm="100000">
                                          <p:val>
                                            <p:strVal val="#ppt_x"/>
                                          </p:val>
                                        </p:tav>
                                      </p:tavLst>
                                    </p:anim>
                                    <p:anim calcmode="lin" valueType="num">
                                      <p:cBhvr>
                                        <p:cTn id="32" dur="500" fill="hold"/>
                                        <p:tgtEl>
                                          <p:spTgt spid="512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42"/>
                                        </p:tgtEl>
                                        <p:attrNameLst>
                                          <p:attrName>style.visibility</p:attrName>
                                        </p:attrNameLst>
                                      </p:cBhvr>
                                      <p:to>
                                        <p:strVal val="visible"/>
                                      </p:to>
                                    </p:set>
                                    <p:anim calcmode="lin" valueType="num">
                                      <p:cBhvr>
                                        <p:cTn id="37" dur="500" fill="hold"/>
                                        <p:tgtEl>
                                          <p:spTgt spid="51242"/>
                                        </p:tgtEl>
                                        <p:attrNameLst>
                                          <p:attrName>ppt_x</p:attrName>
                                        </p:attrNameLst>
                                      </p:cBhvr>
                                      <p:tavLst>
                                        <p:tav tm="0">
                                          <p:val>
                                            <p:strVal val="#ppt_x"/>
                                          </p:val>
                                        </p:tav>
                                        <p:tav tm="100000">
                                          <p:val>
                                            <p:strVal val="#ppt_x"/>
                                          </p:val>
                                        </p:tav>
                                      </p:tavLst>
                                    </p:anim>
                                    <p:anim calcmode="lin" valueType="num">
                                      <p:cBhvr>
                                        <p:cTn id="38" dur="500" fill="hold"/>
                                        <p:tgtEl>
                                          <p:spTgt spid="512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43"/>
                                        </p:tgtEl>
                                        <p:attrNameLst>
                                          <p:attrName>style.visibility</p:attrName>
                                        </p:attrNameLst>
                                      </p:cBhvr>
                                      <p:to>
                                        <p:strVal val="visible"/>
                                      </p:to>
                                    </p:set>
                                    <p:anim calcmode="lin" valueType="num">
                                      <p:cBhvr>
                                        <p:cTn id="43" dur="500" fill="hold"/>
                                        <p:tgtEl>
                                          <p:spTgt spid="51243"/>
                                        </p:tgtEl>
                                        <p:attrNameLst>
                                          <p:attrName>ppt_x</p:attrName>
                                        </p:attrNameLst>
                                      </p:cBhvr>
                                      <p:tavLst>
                                        <p:tav tm="0">
                                          <p:val>
                                            <p:strVal val="#ppt_x"/>
                                          </p:val>
                                        </p:tav>
                                        <p:tav tm="100000">
                                          <p:val>
                                            <p:strVal val="#ppt_x"/>
                                          </p:val>
                                        </p:tav>
                                      </p:tavLst>
                                    </p:anim>
                                    <p:anim calcmode="lin" valueType="num">
                                      <p:cBhvr>
                                        <p:cTn id="44" dur="500" fill="hold"/>
                                        <p:tgtEl>
                                          <p:spTgt spid="512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44"/>
                                        </p:tgtEl>
                                        <p:attrNameLst>
                                          <p:attrName>style.visibility</p:attrName>
                                        </p:attrNameLst>
                                      </p:cBhvr>
                                      <p:to>
                                        <p:strVal val="visible"/>
                                      </p:to>
                                    </p:set>
                                    <p:anim calcmode="lin" valueType="num">
                                      <p:cBhvr>
                                        <p:cTn id="49" dur="500" fill="hold"/>
                                        <p:tgtEl>
                                          <p:spTgt spid="51244"/>
                                        </p:tgtEl>
                                        <p:attrNameLst>
                                          <p:attrName>ppt_x</p:attrName>
                                        </p:attrNameLst>
                                      </p:cBhvr>
                                      <p:tavLst>
                                        <p:tav tm="0">
                                          <p:val>
                                            <p:strVal val="#ppt_x"/>
                                          </p:val>
                                        </p:tav>
                                        <p:tav tm="100000">
                                          <p:val>
                                            <p:strVal val="#ppt_x"/>
                                          </p:val>
                                        </p:tav>
                                      </p:tavLst>
                                    </p:anim>
                                    <p:anim calcmode="lin" valueType="num">
                                      <p:cBhvr>
                                        <p:cTn id="50" dur="500" fill="hold"/>
                                        <p:tgtEl>
                                          <p:spTgt spid="51244"/>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2" presetClass="entr" presetSubtype="4" fill="hold" grpId="0" nodeType="afterEffect">
                                  <p:stCondLst>
                                    <p:cond delay="0"/>
                                  </p:stCondLst>
                                  <p:childTnLst>
                                    <p:set>
                                      <p:cBhvr>
                                        <p:cTn id="53" dur="1" fill="hold">
                                          <p:stCondLst>
                                            <p:cond delay="0"/>
                                          </p:stCondLst>
                                        </p:cTn>
                                        <p:tgtEl>
                                          <p:spTgt spid="255016"/>
                                        </p:tgtEl>
                                        <p:attrNameLst>
                                          <p:attrName>style.visibility</p:attrName>
                                        </p:attrNameLst>
                                      </p:cBhvr>
                                      <p:to>
                                        <p:strVal val="visible"/>
                                      </p:to>
                                    </p:set>
                                    <p:animEffect transition="in" filter="slide(fromBottom)">
                                      <p:cBhvr>
                                        <p:cTn id="5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7" grpId="0" animBg="1"/>
      <p:bldP spid="51238" grpId="0" animBg="1"/>
      <p:bldP spid="51239" grpId="0" animBg="1"/>
      <p:bldP spid="51240" grpId="0" animBg="1"/>
      <p:bldP spid="51241" grpId="0" animBg="1"/>
      <p:bldP spid="51242" grpId="0" animBg="1"/>
      <p:bldP spid="51243" grpId="0" animBg="1"/>
      <p:bldP spid="51244" grpId="0" animBg="1"/>
      <p:bldP spid="255016"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2226" name="表格 52225"/>
          <p:cNvGraphicFramePr/>
          <p:nvPr/>
        </p:nvGraphicFramePr>
        <p:xfrm>
          <a:off x="1679972" y="1956197"/>
          <a:ext cx="8830310" cy="3702685"/>
        </p:xfrm>
        <a:graphic>
          <a:graphicData uri="http://schemas.openxmlformats.org/drawingml/2006/table">
            <a:tbl>
              <a:tblPr/>
              <a:tblGrid>
                <a:gridCol w="455930"/>
                <a:gridCol w="1008380"/>
                <a:gridCol w="3694430"/>
                <a:gridCol w="3671570"/>
              </a:tblGrid>
              <a:tr h="419100">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洋务运动</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明治维新</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17830">
                <a:tc rowSpan="4">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endParaRPr lang="zh-CN" altLang="en-US" sz="1800" b="1">
                        <a:latin typeface="华文仿宋" panose="02010600040101010101" charset="-122"/>
                        <a:ea typeface="华文仿宋" panose="02010600040101010101" charset="-122"/>
                      </a:endParaRPr>
                    </a:p>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不同点</a:t>
                      </a:r>
                      <a:endParaRPr lang="zh-CN" altLang="en-US" sz="1800" b="1">
                        <a:latin typeface="华文仿宋" panose="02010600040101010101" charset="-122"/>
                        <a:ea typeface="华文仿宋" panose="02010600040101010101" charset="-122"/>
                      </a:endParaRPr>
                    </a:p>
                  </a:txBody>
                  <a:tcPr marL="91439" marR="91439" marT="34294" marB="3429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时间</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9895">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性质</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037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内容</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95250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结果</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68579" marR="6857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62990">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相同点</a:t>
                      </a:r>
                      <a:endParaRPr lang="zh-CN" altLang="en-US" sz="1800" b="1">
                        <a:latin typeface="华文仿宋" panose="02010600040101010101" charset="-122"/>
                        <a:ea typeface="华文仿宋" panose="02010600040101010101" charset="-122"/>
                      </a:endParaRPr>
                    </a:p>
                  </a:txBody>
                  <a:tcPr marL="91439" marR="91439" marT="34294" marB="34294"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rgbClr val="000000"/>
                      </a:solidFill>
                      <a:prstDash val="solid"/>
                      <a:headEnd type="none" w="med" len="med"/>
                      <a:tailEnd type="none" w="med" len="med"/>
                    </a:lnT>
                    <a:lnB w="28575" cap="flat" cmpd="sng">
                      <a:solidFill>
                        <a:schemeClr val="tx1"/>
                      </a:solidFill>
                      <a:prstDash val="solid"/>
                      <a:headEnd type="none" w="med" len="med"/>
                      <a:tailEnd type="none" w="med" len="med"/>
                    </a:lnB>
                  </a:tcPr>
                </a:tc>
              </a:tr>
            </a:tbl>
          </a:graphicData>
        </a:graphic>
      </p:graphicFrame>
      <p:sp>
        <p:nvSpPr>
          <p:cNvPr id="52264" name="Text Box 112"/>
          <p:cNvSpPr/>
          <p:nvPr/>
        </p:nvSpPr>
        <p:spPr>
          <a:xfrm>
            <a:off x="3393281" y="2391966"/>
            <a:ext cx="3245644" cy="368300"/>
          </a:xfrm>
          <a:prstGeom prst="rect">
            <a:avLst/>
          </a:prstGeom>
          <a:noFill/>
          <a:ln w="9525">
            <a:noFill/>
          </a:ln>
        </p:spPr>
        <p:txBody>
          <a:bodyPr>
            <a:spAutoFit/>
          </a:bodyPr>
          <a:p>
            <a:r>
              <a:rPr lang="en-US" altLang="zh-CN" b="1">
                <a:latin typeface="华文仿宋" panose="02010600040101010101" charset="-122"/>
                <a:ea typeface="华文仿宋" panose="02010600040101010101" charset="-122"/>
              </a:rPr>
              <a:t>19</a:t>
            </a:r>
            <a:r>
              <a:rPr lang="zh-CN" altLang="en-US" b="1">
                <a:latin typeface="华文仿宋" panose="02010600040101010101" charset="-122"/>
                <a:ea typeface="华文仿宋" panose="02010600040101010101" charset="-122"/>
              </a:rPr>
              <a:t>世纪</a:t>
            </a:r>
            <a:r>
              <a:rPr lang="en-US" altLang="zh-CN" b="1">
                <a:latin typeface="华文仿宋" panose="02010600040101010101" charset="-122"/>
                <a:ea typeface="华文仿宋" panose="02010600040101010101" charset="-122"/>
              </a:rPr>
              <a:t>60-90</a:t>
            </a:r>
            <a:r>
              <a:rPr lang="zh-CN" altLang="en-US" b="1">
                <a:latin typeface="华文仿宋" panose="02010600040101010101" charset="-122"/>
                <a:ea typeface="华文仿宋" panose="02010600040101010101" charset="-122"/>
              </a:rPr>
              <a:t>年代</a:t>
            </a:r>
            <a:endParaRPr lang="zh-CN" altLang="en-US" b="1">
              <a:latin typeface="华文仿宋" panose="02010600040101010101" charset="-122"/>
              <a:ea typeface="华文仿宋" panose="02010600040101010101" charset="-122"/>
            </a:endParaRPr>
          </a:p>
        </p:txBody>
      </p:sp>
      <p:sp>
        <p:nvSpPr>
          <p:cNvPr id="52265" name="Text Box 113"/>
          <p:cNvSpPr/>
          <p:nvPr/>
        </p:nvSpPr>
        <p:spPr>
          <a:xfrm>
            <a:off x="3581400" y="2821781"/>
            <a:ext cx="2870597"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地主阶级性质改革</a:t>
            </a:r>
            <a:endParaRPr lang="zh-CN" altLang="en-US" b="1">
              <a:solidFill>
                <a:srgbClr val="C00000"/>
              </a:solidFill>
              <a:latin typeface="华文仿宋" panose="02010600040101010101" charset="-122"/>
              <a:ea typeface="华文仿宋" panose="02010600040101010101" charset="-122"/>
            </a:endParaRPr>
          </a:p>
        </p:txBody>
      </p:sp>
      <p:sp>
        <p:nvSpPr>
          <p:cNvPr id="52266" name="Text Box 115"/>
          <p:cNvSpPr/>
          <p:nvPr/>
        </p:nvSpPr>
        <p:spPr>
          <a:xfrm>
            <a:off x="3496866" y="3245644"/>
            <a:ext cx="3037284"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只学技术，不变革制度</a:t>
            </a:r>
            <a:endParaRPr lang="zh-CN" altLang="en-US" b="1">
              <a:solidFill>
                <a:srgbClr val="C00000"/>
              </a:solidFill>
              <a:latin typeface="华文仿宋" panose="02010600040101010101" charset="-122"/>
              <a:ea typeface="华文仿宋" panose="02010600040101010101" charset="-122"/>
            </a:endParaRPr>
          </a:p>
        </p:txBody>
      </p:sp>
      <p:sp>
        <p:nvSpPr>
          <p:cNvPr id="52267" name="Text Box 122"/>
          <p:cNvSpPr/>
          <p:nvPr/>
        </p:nvSpPr>
        <p:spPr>
          <a:xfrm>
            <a:off x="3245644" y="3659981"/>
            <a:ext cx="3539728" cy="922020"/>
          </a:xfrm>
          <a:prstGeom prst="rect">
            <a:avLst/>
          </a:prstGeom>
          <a:noFill/>
          <a:ln w="9525">
            <a:noFill/>
          </a:ln>
        </p:spPr>
        <p:txBody>
          <a:bodyPr>
            <a:spAutoFit/>
          </a:bodyPr>
          <a:p>
            <a:r>
              <a:rPr lang="zh-CN" altLang="zh-CN" b="1">
                <a:latin typeface="华文仿宋" panose="02010600040101010101" charset="-122"/>
                <a:ea typeface="华文仿宋" panose="02010600040101010101" charset="-122"/>
              </a:rPr>
              <a:t>甲午战败，洋务运动破产，</a:t>
            </a:r>
            <a:r>
              <a:rPr lang="zh-CN" altLang="zh-CN" b="1">
                <a:solidFill>
                  <a:srgbClr val="C00000"/>
                </a:solidFill>
                <a:latin typeface="华文仿宋" panose="02010600040101010101" charset="-122"/>
                <a:ea typeface="华文仿宋" panose="02010600040101010101" charset="-122"/>
              </a:rPr>
              <a:t>没有使中国走上富强之路，</a:t>
            </a:r>
            <a:r>
              <a:rPr lang="zh-CN" altLang="zh-CN" b="1">
                <a:latin typeface="华文仿宋" panose="02010600040101010101" charset="-122"/>
                <a:ea typeface="华文仿宋" panose="02010600040101010101" charset="-122"/>
              </a:rPr>
              <a:t>但开启了中国的近代化进程</a:t>
            </a:r>
            <a:endParaRPr lang="zh-CN" altLang="zh-CN" b="1">
              <a:latin typeface="华文仿宋" panose="02010600040101010101" charset="-122"/>
              <a:ea typeface="华文仿宋" panose="02010600040101010101" charset="-122"/>
            </a:endParaRPr>
          </a:p>
        </p:txBody>
      </p:sp>
      <p:sp>
        <p:nvSpPr>
          <p:cNvPr id="52268" name="Text Box 123"/>
          <p:cNvSpPr/>
          <p:nvPr/>
        </p:nvSpPr>
        <p:spPr>
          <a:xfrm>
            <a:off x="6871097" y="3659981"/>
            <a:ext cx="3546871" cy="922020"/>
          </a:xfrm>
          <a:prstGeom prst="rect">
            <a:avLst/>
          </a:prstGeom>
          <a:noFill/>
          <a:ln w="9525">
            <a:noFill/>
          </a:ln>
        </p:spPr>
        <p:txBody>
          <a:bodyPr>
            <a:spAutoFit/>
          </a:bodyPr>
          <a:p>
            <a:r>
              <a:rPr lang="zh-CN" altLang="zh-CN" b="1">
                <a:latin typeface="华文仿宋" panose="02010600040101010101" charset="-122"/>
                <a:ea typeface="华文仿宋" panose="02010600040101010101" charset="-122"/>
              </a:rPr>
              <a:t>摆脱了民族危机，</a:t>
            </a:r>
            <a:r>
              <a:rPr lang="zh-CN" altLang="zh-CN" b="1">
                <a:solidFill>
                  <a:srgbClr val="C00000"/>
                </a:solidFill>
                <a:latin typeface="华文仿宋" panose="02010600040101010101" charset="-122"/>
                <a:ea typeface="华文仿宋" panose="02010600040101010101" charset="-122"/>
              </a:rPr>
              <a:t>走上了发展资本主义的道路，实现了富国强兵</a:t>
            </a:r>
            <a:r>
              <a:rPr lang="zh-CN" altLang="zh-CN" b="1">
                <a:latin typeface="华文仿宋" panose="02010600040101010101" charset="-122"/>
                <a:ea typeface="华文仿宋" panose="02010600040101010101" charset="-122"/>
              </a:rPr>
              <a:t>，开始对外侵略扩张</a:t>
            </a:r>
            <a:endParaRPr lang="zh-CN" altLang="zh-CN" b="1">
              <a:latin typeface="华文仿宋" panose="02010600040101010101" charset="-122"/>
              <a:ea typeface="华文仿宋" panose="02010600040101010101" charset="-122"/>
            </a:endParaRPr>
          </a:p>
        </p:txBody>
      </p:sp>
      <p:sp>
        <p:nvSpPr>
          <p:cNvPr id="52269" name="Rectangle 111"/>
          <p:cNvSpPr/>
          <p:nvPr/>
        </p:nvSpPr>
        <p:spPr>
          <a:xfrm>
            <a:off x="3504168" y="1196975"/>
            <a:ext cx="7560469" cy="460375"/>
          </a:xfrm>
          <a:prstGeom prst="rect">
            <a:avLst/>
          </a:prstGeom>
          <a:noFill/>
          <a:ln w="9525">
            <a:noFill/>
          </a:ln>
        </p:spPr>
        <p:txBody>
          <a:bodyPr>
            <a:spAutoFit/>
          </a:bodyPr>
          <a:p>
            <a:r>
              <a:rPr lang="zh-CN" altLang="en-US" sz="2400" b="1">
                <a:solidFill>
                  <a:srgbClr val="C00000"/>
                </a:solidFill>
                <a:latin typeface="楷体" panose="02010609060101010101" charset="-122"/>
                <a:ea typeface="楷体" panose="02010609060101010101" charset="-122"/>
              </a:rPr>
              <a:t>中国洋务运动与日本明治维新的异同</a:t>
            </a:r>
            <a:endParaRPr lang="zh-CN" altLang="en-US" sz="2400" b="1">
              <a:solidFill>
                <a:srgbClr val="C00000"/>
              </a:solidFill>
              <a:latin typeface="楷体" panose="02010609060101010101" charset="-122"/>
              <a:ea typeface="楷体" panose="02010609060101010101" charset="-122"/>
            </a:endParaRPr>
          </a:p>
        </p:txBody>
      </p:sp>
      <p:sp>
        <p:nvSpPr>
          <p:cNvPr id="52271" name="文本框 2"/>
          <p:cNvSpPr/>
          <p:nvPr/>
        </p:nvSpPr>
        <p:spPr>
          <a:xfrm>
            <a:off x="7299722" y="2391966"/>
            <a:ext cx="1398984" cy="368300"/>
          </a:xfrm>
          <a:prstGeom prst="rect">
            <a:avLst/>
          </a:prstGeom>
          <a:noFill/>
          <a:ln w="9525">
            <a:noFill/>
          </a:ln>
        </p:spPr>
        <p:txBody>
          <a:bodyPr>
            <a:spAutoFit/>
          </a:bodyPr>
          <a:p>
            <a:r>
              <a:rPr lang="en-US" altLang="zh-CN" b="1">
                <a:latin typeface="华文仿宋" panose="02010600040101010101" charset="-122"/>
                <a:ea typeface="华文仿宋" panose="02010600040101010101" charset="-122"/>
              </a:rPr>
              <a:t>1868</a:t>
            </a:r>
            <a:r>
              <a:rPr lang="zh-CN" altLang="en-US" b="1">
                <a:latin typeface="华文仿宋" panose="02010600040101010101" charset="-122"/>
                <a:ea typeface="华文仿宋" panose="02010600040101010101" charset="-122"/>
              </a:rPr>
              <a:t>年</a:t>
            </a:r>
            <a:endParaRPr lang="zh-CN" altLang="en-US" b="1">
              <a:latin typeface="华文仿宋" panose="02010600040101010101" charset="-122"/>
              <a:ea typeface="华文仿宋" panose="02010600040101010101" charset="-122"/>
            </a:endParaRPr>
          </a:p>
        </p:txBody>
      </p:sp>
      <p:sp>
        <p:nvSpPr>
          <p:cNvPr id="52272" name="Text Box 113"/>
          <p:cNvSpPr/>
          <p:nvPr/>
        </p:nvSpPr>
        <p:spPr>
          <a:xfrm>
            <a:off x="7299722" y="2821781"/>
            <a:ext cx="2919413"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资产阶级性质改革</a:t>
            </a:r>
            <a:endParaRPr lang="zh-CN" altLang="en-US" b="1">
              <a:solidFill>
                <a:srgbClr val="C00000"/>
              </a:solidFill>
              <a:latin typeface="华文仿宋" panose="02010600040101010101" charset="-122"/>
              <a:ea typeface="华文仿宋" panose="02010600040101010101" charset="-122"/>
            </a:endParaRPr>
          </a:p>
        </p:txBody>
      </p:sp>
      <p:sp>
        <p:nvSpPr>
          <p:cNvPr id="52273" name="Text Box 115"/>
          <p:cNvSpPr/>
          <p:nvPr/>
        </p:nvSpPr>
        <p:spPr>
          <a:xfrm>
            <a:off x="7008019" y="3267075"/>
            <a:ext cx="3211116"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改变封建制度，发展资本主义</a:t>
            </a:r>
            <a:endParaRPr lang="zh-CN" altLang="en-US" b="1">
              <a:solidFill>
                <a:srgbClr val="C00000"/>
              </a:solidFill>
              <a:latin typeface="华文仿宋" panose="02010600040101010101" charset="-122"/>
              <a:ea typeface="华文仿宋" panose="02010600040101010101" charset="-122"/>
            </a:endParaRPr>
          </a:p>
        </p:txBody>
      </p:sp>
      <p:sp>
        <p:nvSpPr>
          <p:cNvPr id="52274" name="文本框 5"/>
          <p:cNvSpPr/>
          <p:nvPr/>
        </p:nvSpPr>
        <p:spPr>
          <a:xfrm>
            <a:off x="4852988" y="5575697"/>
            <a:ext cx="4210050" cy="299085"/>
          </a:xfrm>
          <a:prstGeom prst="rect">
            <a:avLst/>
          </a:prstGeom>
          <a:noFill/>
          <a:ln w="9525">
            <a:noFill/>
          </a:ln>
        </p:spPr>
        <p:txBody>
          <a:bodyPr>
            <a:spAutoFit/>
          </a:bodyPr>
          <a:p>
            <a:endParaRPr lang="zh-CN" altLang="en-US" sz="1350"/>
          </a:p>
        </p:txBody>
      </p:sp>
      <p:sp>
        <p:nvSpPr>
          <p:cNvPr id="52275" name="文本框 6"/>
          <p:cNvSpPr/>
          <p:nvPr/>
        </p:nvSpPr>
        <p:spPr>
          <a:xfrm>
            <a:off x="3393281" y="4676775"/>
            <a:ext cx="6466285" cy="922020"/>
          </a:xfrm>
          <a:prstGeom prst="rect">
            <a:avLst/>
          </a:prstGeom>
          <a:noFill/>
          <a:ln w="9525">
            <a:noFill/>
          </a:ln>
        </p:spPr>
        <p:txBody>
          <a:bodyPr>
            <a:spAutoFit/>
          </a:bodyPr>
          <a:p>
            <a:pPr>
              <a:spcBef>
                <a:spcPct val="20000"/>
              </a:spcBef>
              <a:buClr>
                <a:srgbClr val="0563C1"/>
              </a:buClr>
              <a:buSzPct val="70000"/>
            </a:pPr>
            <a:r>
              <a:rPr lang="zh-CN" altLang="en-US" b="1">
                <a:solidFill>
                  <a:srgbClr val="C00000"/>
                </a:solidFill>
                <a:latin typeface="华文仿宋" panose="02010600040101010101" charset="-122"/>
                <a:ea typeface="华文仿宋" panose="02010600040101010101" charset="-122"/>
              </a:rPr>
              <a:t>背景：改革前都面临民族危机；目的都是要巩固统治，摆脱危机，实现富国强兵；</a:t>
            </a:r>
            <a:r>
              <a:rPr lang="zh-CN" altLang="en-US" b="1">
                <a:latin typeface="华文仿宋" panose="02010600040101010101" charset="-122"/>
                <a:ea typeface="华文仿宋" panose="02010600040101010101" charset="-122"/>
              </a:rPr>
              <a:t>内容上都学习西方的先进技术，都在经济、军事、教育上进行了改革；都促进了本国的近代化</a:t>
            </a:r>
            <a:endParaRPr lang="zh-CN" altLang="en-US" b="1">
              <a:latin typeface="华文仿宋" panose="02010600040101010101" charset="-122"/>
              <a:ea typeface="华文仿宋" panose="02010600040101010101"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64"/>
                                        </p:tgtEl>
                                        <p:attrNameLst>
                                          <p:attrName>style.visibility</p:attrName>
                                        </p:attrNameLst>
                                      </p:cBhvr>
                                      <p:to>
                                        <p:strVal val="visible"/>
                                      </p:to>
                                    </p:set>
                                    <p:anim calcmode="lin" valueType="num">
                                      <p:cBhvr>
                                        <p:cTn id="7" dur="500" fill="hold"/>
                                        <p:tgtEl>
                                          <p:spTgt spid="52264"/>
                                        </p:tgtEl>
                                        <p:attrNameLst>
                                          <p:attrName>ppt_x</p:attrName>
                                        </p:attrNameLst>
                                      </p:cBhvr>
                                      <p:tavLst>
                                        <p:tav tm="0">
                                          <p:val>
                                            <p:strVal val="#ppt_x"/>
                                          </p:val>
                                        </p:tav>
                                        <p:tav tm="100000">
                                          <p:val>
                                            <p:strVal val="#ppt_x"/>
                                          </p:val>
                                        </p:tav>
                                      </p:tavLst>
                                    </p:anim>
                                    <p:anim calcmode="lin" valueType="num">
                                      <p:cBhvr>
                                        <p:cTn id="8" dur="500" fill="hold"/>
                                        <p:tgtEl>
                                          <p:spTgt spid="522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71"/>
                                        </p:tgtEl>
                                        <p:attrNameLst>
                                          <p:attrName>style.visibility</p:attrName>
                                        </p:attrNameLst>
                                      </p:cBhvr>
                                      <p:to>
                                        <p:strVal val="visible"/>
                                      </p:to>
                                    </p:set>
                                    <p:anim calcmode="lin" valueType="num">
                                      <p:cBhvr additive="base">
                                        <p:cTn id="13" dur="500" fill="hold"/>
                                        <p:tgtEl>
                                          <p:spTgt spid="52271"/>
                                        </p:tgtEl>
                                        <p:attrNameLst>
                                          <p:attrName>ppt_x</p:attrName>
                                        </p:attrNameLst>
                                      </p:cBhvr>
                                      <p:tavLst>
                                        <p:tav tm="0">
                                          <p:val>
                                            <p:strVal val="#ppt_x"/>
                                          </p:val>
                                        </p:tav>
                                        <p:tav tm="100000">
                                          <p:val>
                                            <p:strVal val="#ppt_x"/>
                                          </p:val>
                                        </p:tav>
                                      </p:tavLst>
                                    </p:anim>
                                    <p:anim calcmode="lin" valueType="num">
                                      <p:cBhvr additive="base">
                                        <p:cTn id="14" dur="500" fill="hold"/>
                                        <p:tgtEl>
                                          <p:spTgt spid="522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65"/>
                                        </p:tgtEl>
                                        <p:attrNameLst>
                                          <p:attrName>style.visibility</p:attrName>
                                        </p:attrNameLst>
                                      </p:cBhvr>
                                      <p:to>
                                        <p:strVal val="visible"/>
                                      </p:to>
                                    </p:set>
                                    <p:anim calcmode="lin" valueType="num">
                                      <p:cBhvr>
                                        <p:cTn id="19" dur="500" fill="hold"/>
                                        <p:tgtEl>
                                          <p:spTgt spid="52265"/>
                                        </p:tgtEl>
                                        <p:attrNameLst>
                                          <p:attrName>ppt_x</p:attrName>
                                        </p:attrNameLst>
                                      </p:cBhvr>
                                      <p:tavLst>
                                        <p:tav tm="0">
                                          <p:val>
                                            <p:strVal val="#ppt_x"/>
                                          </p:val>
                                        </p:tav>
                                        <p:tav tm="100000">
                                          <p:val>
                                            <p:strVal val="#ppt_x"/>
                                          </p:val>
                                        </p:tav>
                                      </p:tavLst>
                                    </p:anim>
                                    <p:anim calcmode="lin" valueType="num">
                                      <p:cBhvr>
                                        <p:cTn id="20" dur="500" fill="hold"/>
                                        <p:tgtEl>
                                          <p:spTgt spid="5226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72"/>
                                        </p:tgtEl>
                                        <p:attrNameLst>
                                          <p:attrName>style.visibility</p:attrName>
                                        </p:attrNameLst>
                                      </p:cBhvr>
                                      <p:to>
                                        <p:strVal val="visible"/>
                                      </p:to>
                                    </p:set>
                                    <p:anim calcmode="lin" valueType="num">
                                      <p:cBhvr>
                                        <p:cTn id="25" dur="500" fill="hold"/>
                                        <p:tgtEl>
                                          <p:spTgt spid="52272"/>
                                        </p:tgtEl>
                                        <p:attrNameLst>
                                          <p:attrName>ppt_x</p:attrName>
                                        </p:attrNameLst>
                                      </p:cBhvr>
                                      <p:tavLst>
                                        <p:tav tm="0">
                                          <p:val>
                                            <p:strVal val="#ppt_x"/>
                                          </p:val>
                                        </p:tav>
                                        <p:tav tm="100000">
                                          <p:val>
                                            <p:strVal val="#ppt_x"/>
                                          </p:val>
                                        </p:tav>
                                      </p:tavLst>
                                    </p:anim>
                                    <p:anim calcmode="lin" valueType="num">
                                      <p:cBhvr>
                                        <p:cTn id="26" dur="500" fill="hold"/>
                                        <p:tgtEl>
                                          <p:spTgt spid="5227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266"/>
                                        </p:tgtEl>
                                        <p:attrNameLst>
                                          <p:attrName>style.visibility</p:attrName>
                                        </p:attrNameLst>
                                      </p:cBhvr>
                                      <p:to>
                                        <p:strVal val="visible"/>
                                      </p:to>
                                    </p:set>
                                    <p:anim calcmode="lin" valueType="num">
                                      <p:cBhvr>
                                        <p:cTn id="31" dur="500" fill="hold"/>
                                        <p:tgtEl>
                                          <p:spTgt spid="52266"/>
                                        </p:tgtEl>
                                        <p:attrNameLst>
                                          <p:attrName>ppt_x</p:attrName>
                                        </p:attrNameLst>
                                      </p:cBhvr>
                                      <p:tavLst>
                                        <p:tav tm="0">
                                          <p:val>
                                            <p:strVal val="#ppt_x"/>
                                          </p:val>
                                        </p:tav>
                                        <p:tav tm="100000">
                                          <p:val>
                                            <p:strVal val="#ppt_x"/>
                                          </p:val>
                                        </p:tav>
                                      </p:tavLst>
                                    </p:anim>
                                    <p:anim calcmode="lin" valueType="num">
                                      <p:cBhvr>
                                        <p:cTn id="32" dur="500" fill="hold"/>
                                        <p:tgtEl>
                                          <p:spTgt spid="5226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273"/>
                                        </p:tgtEl>
                                        <p:attrNameLst>
                                          <p:attrName>style.visibility</p:attrName>
                                        </p:attrNameLst>
                                      </p:cBhvr>
                                      <p:to>
                                        <p:strVal val="visible"/>
                                      </p:to>
                                    </p:set>
                                    <p:anim calcmode="lin" valueType="num">
                                      <p:cBhvr>
                                        <p:cTn id="37" dur="500" fill="hold"/>
                                        <p:tgtEl>
                                          <p:spTgt spid="52273"/>
                                        </p:tgtEl>
                                        <p:attrNameLst>
                                          <p:attrName>ppt_x</p:attrName>
                                        </p:attrNameLst>
                                      </p:cBhvr>
                                      <p:tavLst>
                                        <p:tav tm="0">
                                          <p:val>
                                            <p:strVal val="#ppt_x"/>
                                          </p:val>
                                        </p:tav>
                                        <p:tav tm="100000">
                                          <p:val>
                                            <p:strVal val="#ppt_x"/>
                                          </p:val>
                                        </p:tav>
                                      </p:tavLst>
                                    </p:anim>
                                    <p:anim calcmode="lin" valueType="num">
                                      <p:cBhvr>
                                        <p:cTn id="38" dur="500" fill="hold"/>
                                        <p:tgtEl>
                                          <p:spTgt spid="5227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2267"/>
                                        </p:tgtEl>
                                        <p:attrNameLst>
                                          <p:attrName>style.visibility</p:attrName>
                                        </p:attrNameLst>
                                      </p:cBhvr>
                                      <p:to>
                                        <p:strVal val="visible"/>
                                      </p:to>
                                    </p:set>
                                    <p:anim calcmode="lin" valueType="num">
                                      <p:cBhvr>
                                        <p:cTn id="43" dur="500" fill="hold"/>
                                        <p:tgtEl>
                                          <p:spTgt spid="52267"/>
                                        </p:tgtEl>
                                        <p:attrNameLst>
                                          <p:attrName>ppt_x</p:attrName>
                                        </p:attrNameLst>
                                      </p:cBhvr>
                                      <p:tavLst>
                                        <p:tav tm="0">
                                          <p:val>
                                            <p:strVal val="#ppt_x"/>
                                          </p:val>
                                        </p:tav>
                                        <p:tav tm="100000">
                                          <p:val>
                                            <p:strVal val="#ppt_x"/>
                                          </p:val>
                                        </p:tav>
                                      </p:tavLst>
                                    </p:anim>
                                    <p:anim calcmode="lin" valueType="num">
                                      <p:cBhvr>
                                        <p:cTn id="44" dur="500" fill="hold"/>
                                        <p:tgtEl>
                                          <p:spTgt spid="5226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2268"/>
                                        </p:tgtEl>
                                        <p:attrNameLst>
                                          <p:attrName>style.visibility</p:attrName>
                                        </p:attrNameLst>
                                      </p:cBhvr>
                                      <p:to>
                                        <p:strVal val="visible"/>
                                      </p:to>
                                    </p:set>
                                    <p:anim calcmode="lin" valueType="num">
                                      <p:cBhvr>
                                        <p:cTn id="49" dur="500" fill="hold"/>
                                        <p:tgtEl>
                                          <p:spTgt spid="52268"/>
                                        </p:tgtEl>
                                        <p:attrNameLst>
                                          <p:attrName>ppt_x</p:attrName>
                                        </p:attrNameLst>
                                      </p:cBhvr>
                                      <p:tavLst>
                                        <p:tav tm="0">
                                          <p:val>
                                            <p:strVal val="#ppt_x"/>
                                          </p:val>
                                        </p:tav>
                                        <p:tav tm="100000">
                                          <p:val>
                                            <p:strVal val="#ppt_x"/>
                                          </p:val>
                                        </p:tav>
                                      </p:tavLst>
                                    </p:anim>
                                    <p:anim calcmode="lin" valueType="num">
                                      <p:cBhvr>
                                        <p:cTn id="50" dur="500" fill="hold"/>
                                        <p:tgtEl>
                                          <p:spTgt spid="5226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2275"/>
                                        </p:tgtEl>
                                        <p:attrNameLst>
                                          <p:attrName>style.visibility</p:attrName>
                                        </p:attrNameLst>
                                      </p:cBhvr>
                                      <p:to>
                                        <p:strVal val="visible"/>
                                      </p:to>
                                    </p:set>
                                    <p:anim calcmode="lin" valueType="num">
                                      <p:cBhvr additive="base">
                                        <p:cTn id="55" dur="500" fill="hold"/>
                                        <p:tgtEl>
                                          <p:spTgt spid="52275"/>
                                        </p:tgtEl>
                                        <p:attrNameLst>
                                          <p:attrName>ppt_x</p:attrName>
                                        </p:attrNameLst>
                                      </p:cBhvr>
                                      <p:tavLst>
                                        <p:tav tm="0">
                                          <p:val>
                                            <p:strVal val="#ppt_x"/>
                                          </p:val>
                                        </p:tav>
                                        <p:tav tm="100000">
                                          <p:val>
                                            <p:strVal val="#ppt_x"/>
                                          </p:val>
                                        </p:tav>
                                      </p:tavLst>
                                    </p:anim>
                                    <p:anim calcmode="lin" valueType="num">
                                      <p:cBhvr additive="base">
                                        <p:cTn id="56" dur="500" fill="hold"/>
                                        <p:tgtEl>
                                          <p:spTgt spid="52275"/>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2" presetClass="entr" presetSubtype="4" fill="hold" grpId="0" nodeType="afterEffect">
                                  <p:stCondLst>
                                    <p:cond delay="0"/>
                                  </p:stCondLst>
                                  <p:childTnLst>
                                    <p:set>
                                      <p:cBhvr>
                                        <p:cTn id="59" dur="1" fill="hold">
                                          <p:stCondLst>
                                            <p:cond delay="0"/>
                                          </p:stCondLst>
                                        </p:cTn>
                                        <p:tgtEl>
                                          <p:spTgt spid="255016"/>
                                        </p:tgtEl>
                                        <p:attrNameLst>
                                          <p:attrName>style.visibility</p:attrName>
                                        </p:attrNameLst>
                                      </p:cBhvr>
                                      <p:to>
                                        <p:strVal val="visible"/>
                                      </p:to>
                                    </p:set>
                                    <p:animEffect transition="in" filter="slide(fromBottom)">
                                      <p:cBhvr>
                                        <p:cTn id="6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4" grpId="0" animBg="1"/>
      <p:bldP spid="52265" grpId="0" animBg="1"/>
      <p:bldP spid="52266" grpId="0" animBg="1"/>
      <p:bldP spid="52267" grpId="0" animBg="1"/>
      <p:bldP spid="52268" grpId="0" animBg="1"/>
      <p:bldP spid="52271" grpId="0" animBg="1"/>
      <p:bldP spid="52272" grpId="0" animBg="1"/>
      <p:bldP spid="52273" grpId="0" animBg="1"/>
      <p:bldP spid="52275" grpId="0" animBg="1"/>
      <p:bldP spid="255016"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3633470"/>
            <a:ext cx="12191365" cy="3224530"/>
          </a:xfrm>
          <a:prstGeom prst="rect">
            <a:avLst/>
          </a:prstGeom>
        </p:spPr>
      </p:pic>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10243" name="Text Box 4"/>
          <p:cNvSpPr txBox="1"/>
          <p:nvPr/>
        </p:nvSpPr>
        <p:spPr>
          <a:xfrm>
            <a:off x="0" y="1391285"/>
            <a:ext cx="11780520" cy="1512570"/>
          </a:xfrm>
          <a:prstGeom prst="rect">
            <a:avLst/>
          </a:prstGeom>
          <a:noFill/>
          <a:ln w="19050" cap="flat" cmpd="sng">
            <a:solidFill>
              <a:schemeClr val="tx1"/>
            </a:solidFill>
            <a:prstDash val="solid"/>
            <a:miter/>
            <a:headEnd type="none" w="med" len="med"/>
            <a:tailEnd type="none" w="med" len="med"/>
          </a:ln>
        </p:spPr>
        <p:txBody>
          <a:bodyPr wrap="square" anchor="t">
            <a:spAutoFit/>
          </a:bodyPr>
          <a:p>
            <a:pPr algn="just" eaLnBrk="0" hangingPunct="0">
              <a:lnSpc>
                <a:spcPct val="110000"/>
              </a:lnSpc>
            </a:pPr>
            <a:r>
              <a:rPr lang="zh-CN" altLang="en-US" sz="2800" b="1" dirty="0">
                <a:solidFill>
                  <a:srgbClr val="FF0000"/>
                </a:solidFill>
                <a:latin typeface="黑体" panose="02010609060101010101" pitchFamily="2" charset="-122"/>
                <a:ea typeface="黑体" panose="02010609060101010101" pitchFamily="2" charset="-122"/>
              </a:rPr>
              <a:t>工业革命</a:t>
            </a:r>
            <a:r>
              <a:rPr lang="en-US" altLang="zh-CN" sz="2800" b="1" dirty="0">
                <a:solidFill>
                  <a:srgbClr val="FF0000"/>
                </a:solidFill>
                <a:latin typeface="黑体" panose="02010609060101010101" pitchFamily="2" charset="-122"/>
                <a:ea typeface="黑体" panose="02010609060101010101" pitchFamily="2" charset="-122"/>
              </a:rPr>
              <a:t>:</a:t>
            </a:r>
            <a:r>
              <a:rPr lang="zh-CN" altLang="en-US" sz="2800" b="1" dirty="0">
                <a:solidFill>
                  <a:srgbClr val="0D0D0D"/>
                </a:solidFill>
                <a:latin typeface="黑体" panose="02010609060101010101" pitchFamily="2" charset="-122"/>
                <a:ea typeface="黑体" panose="02010609060101010101" pitchFamily="2" charset="-122"/>
              </a:rPr>
              <a:t>又称产业革命，开始于</a:t>
            </a:r>
            <a:r>
              <a:rPr lang="en-US" altLang="zh-CN" sz="2800" b="1" dirty="0">
                <a:solidFill>
                  <a:srgbClr val="0D0D0D"/>
                </a:solidFill>
                <a:latin typeface="黑体" panose="02010609060101010101" pitchFamily="2" charset="-122"/>
                <a:ea typeface="黑体" panose="02010609060101010101" pitchFamily="2" charset="-122"/>
              </a:rPr>
              <a:t>18</a:t>
            </a:r>
            <a:r>
              <a:rPr lang="zh-CN" altLang="en-US" sz="2800" b="1" dirty="0">
                <a:solidFill>
                  <a:srgbClr val="0D0D0D"/>
                </a:solidFill>
                <a:latin typeface="黑体" panose="02010609060101010101" pitchFamily="2" charset="-122"/>
                <a:ea typeface="黑体" panose="02010609060101010101" pitchFamily="2" charset="-122"/>
              </a:rPr>
              <a:t>世纪</a:t>
            </a:r>
            <a:r>
              <a:rPr lang="en-US" altLang="zh-CN" sz="2800" b="1" dirty="0">
                <a:solidFill>
                  <a:srgbClr val="0D0D0D"/>
                </a:solidFill>
                <a:latin typeface="黑体" panose="02010609060101010101" pitchFamily="2" charset="-122"/>
                <a:ea typeface="黑体" panose="02010609060101010101" pitchFamily="2" charset="-122"/>
              </a:rPr>
              <a:t>60</a:t>
            </a:r>
            <a:r>
              <a:rPr lang="zh-CN" altLang="en-US" sz="2800" b="1" dirty="0">
                <a:solidFill>
                  <a:srgbClr val="0D0D0D"/>
                </a:solidFill>
                <a:latin typeface="黑体" panose="02010609060101010101" pitchFamily="2" charset="-122"/>
                <a:ea typeface="黑体" panose="02010609060101010101" pitchFamily="2" charset="-122"/>
              </a:rPr>
              <a:t>年代的英国，是资本主义工业化的早期历程，它是以机器取代人力，以大规模工厂化生产取代个体工场手工生产的一场生产与科技革命。</a:t>
            </a:r>
            <a:endParaRPr lang="zh-CN" altLang="en-US" sz="2800" b="1" dirty="0">
              <a:solidFill>
                <a:srgbClr val="0D0D0D"/>
              </a:solidFill>
              <a:latin typeface="黑体" panose="02010609060101010101" pitchFamily="2" charset="-122"/>
              <a:ea typeface="黑体" panose="02010609060101010101" pitchFamily="2" charset="-122"/>
            </a:endParaRPr>
          </a:p>
        </p:txBody>
      </p:sp>
      <p:sp>
        <p:nvSpPr>
          <p:cNvPr id="3" name="文本框 2"/>
          <p:cNvSpPr txBox="1"/>
          <p:nvPr/>
        </p:nvSpPr>
        <p:spPr>
          <a:xfrm>
            <a:off x="135890" y="630555"/>
            <a:ext cx="4070985"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概念：何为工业革命？</a:t>
            </a:r>
            <a:endParaRPr lang="zh-CN" altLang="en-US" sz="2800" b="1">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55016"/>
                                        </p:tgtEl>
                                        <p:attrNameLst>
                                          <p:attrName>style.visibility</p:attrName>
                                        </p:attrNameLst>
                                      </p:cBhvr>
                                      <p:to>
                                        <p:strVal val="visible"/>
                                      </p:to>
                                    </p:set>
                                    <p:animEffect transition="in" filter="slide(fromBottom)">
                                      <p:cBhvr>
                                        <p:cTn id="12"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p:cNvGraphicFramePr>
            <a:graphicFrameLocks noGrp="1"/>
          </p:cNvGraphicFramePr>
          <p:nvPr>
            <p:custDataLst>
              <p:tags r:id="rId1"/>
            </p:custDataLst>
          </p:nvPr>
        </p:nvGraphicFramePr>
        <p:xfrm>
          <a:off x="610870" y="687705"/>
          <a:ext cx="10969625" cy="5798185"/>
        </p:xfrm>
        <a:graphic>
          <a:graphicData uri="http://schemas.openxmlformats.org/drawingml/2006/table">
            <a:tbl>
              <a:tblPr>
                <a:tableStyleId>{5940675A-B579-460E-94D1-54222C63F5DA}</a:tableStyleId>
              </a:tblPr>
              <a:tblGrid>
                <a:gridCol w="1974215"/>
                <a:gridCol w="3446145"/>
                <a:gridCol w="5549265"/>
              </a:tblGrid>
              <a:tr h="45212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内  容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solidFill>
                      <a:schemeClr val="accent1">
                        <a:lumMod val="20000"/>
                        <a:lumOff val="8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  </a:t>
                      </a: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第一次工业革命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solidFill>
                      <a:schemeClr val="accent1">
                        <a:lumMod val="20000"/>
                        <a:lumOff val="8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第二次工业革命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solidFill>
                      <a:schemeClr val="accent1">
                        <a:lumMod val="20000"/>
                        <a:lumOff val="80000"/>
                      </a:schemeClr>
                    </a:solidFill>
                  </a:tcPr>
                </a:tc>
              </a:tr>
              <a:tr h="44069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时间</a:t>
                      </a: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18C60S—19C40S</a:t>
                      </a:r>
                      <a:endPar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19C</a:t>
                      </a: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中后期到</a:t>
                      </a:r>
                      <a:r>
                        <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20C</a:t>
                      </a: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初</a:t>
                      </a: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tc>
              </a:tr>
              <a:tr h="874395">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发生范围</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882015">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lang="zh-CN" sz="2800" b="1">
                          <a:ln>
                            <a:noFill/>
                          </a:ln>
                          <a:effectLst/>
                          <a:latin typeface="微软雅黑" panose="020B0503020204020204" pitchFamily="34" charset="-122"/>
                          <a:ea typeface="微软雅黑" panose="020B0503020204020204" pitchFamily="34" charset="-122"/>
                          <a:sym typeface="+mn-ea"/>
                        </a:rPr>
                        <a:t>发明基础</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sym typeface="+mn-ea"/>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sym typeface="+mn-ea"/>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76454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lang="zh-CN" sz="2800" b="1">
                          <a:ln>
                            <a:noFill/>
                          </a:ln>
                          <a:effectLst/>
                          <a:latin typeface="微软雅黑" panose="020B0503020204020204" pitchFamily="34" charset="-122"/>
                          <a:ea typeface="微软雅黑" panose="020B0503020204020204" pitchFamily="34" charset="-122"/>
                          <a:cs typeface="微软雅黑" panose="020B0503020204020204" pitchFamily="34" charset="-122"/>
                          <a:sym typeface="+mn-ea"/>
                        </a:rPr>
                        <a:t>主要部门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54991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重要标志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r>
                        <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456565">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能源动力</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c>
                  <a:txBody>
                    <a:bodyPr/>
                    <a:lstStyle/>
                    <a:p>
                      <a:pPr marL="0" marR="0" lvl="0" algn="ctr" defTabSz="914400" rtl="0" eaLnBrk="1" fontAlgn="ctr" latinLnBrk="0" hangingPunct="1">
                        <a:lnSpc>
                          <a:spcPct val="100000"/>
                        </a:lnSpc>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r>
              <a:tr h="42418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交通工具</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c>
                  <a:txBody>
                    <a:bodyPr/>
                    <a:lstStyle/>
                    <a:p>
                      <a:pPr marL="0" marR="0" lvl="0" algn="ctr" defTabSz="914400" rtl="0" eaLnBrk="1" fontAlgn="ctr" latinLnBrk="0" hangingPunct="1">
                        <a:lnSpc>
                          <a:spcPct val="100000"/>
                        </a:lnSpc>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r>
              <a:tr h="47244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生产组织</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47244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世界市场</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bl>
          </a:graphicData>
        </a:graphic>
      </p:graphicFrame>
      <p:sp>
        <p:nvSpPr>
          <p:cNvPr id="4" name="文本框 3"/>
          <p:cNvSpPr txBox="1"/>
          <p:nvPr>
            <p:custDataLst>
              <p:tags r:id="rId2"/>
            </p:custDataLst>
          </p:nvPr>
        </p:nvSpPr>
        <p:spPr>
          <a:xfrm>
            <a:off x="1923415" y="1566545"/>
            <a:ext cx="4486275" cy="82994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英国首发，</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后波及欧美他国</a:t>
            </a:r>
            <a:endParaRPr lang="zh-CN" altLang="en-US" sz="2400" b="1">
              <a:latin typeface="微软雅黑" panose="020B0503020204020204" pitchFamily="34" charset="-122"/>
              <a:ea typeface="微软雅黑" panose="020B0503020204020204" pitchFamily="34" charset="-122"/>
            </a:endParaRPr>
          </a:p>
        </p:txBody>
      </p:sp>
      <p:sp>
        <p:nvSpPr>
          <p:cNvPr id="5" name="文本框 4"/>
          <p:cNvSpPr txBox="1"/>
          <p:nvPr>
            <p:custDataLst>
              <p:tags r:id="rId3"/>
            </p:custDataLst>
          </p:nvPr>
        </p:nvSpPr>
        <p:spPr>
          <a:xfrm>
            <a:off x="7355840" y="1504950"/>
            <a:ext cx="2761615" cy="891540"/>
          </a:xfrm>
          <a:prstGeom prst="rect">
            <a:avLst/>
          </a:prstGeom>
          <a:noFill/>
        </p:spPr>
        <p:txBody>
          <a:bodyPr wrap="square" rtlCol="0" anchor="t">
            <a:spAutoFit/>
          </a:bodyPr>
          <a:lstStyle/>
          <a:p>
            <a:pPr fontAlgn="auto"/>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多国同时发生</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美、德突出</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4"/>
            </p:custDataLst>
          </p:nvPr>
        </p:nvSpPr>
        <p:spPr>
          <a:xfrm>
            <a:off x="2717165" y="2468880"/>
            <a:ext cx="3103245" cy="829945"/>
          </a:xfrm>
          <a:prstGeom prst="rect">
            <a:avLst/>
          </a:prstGeom>
          <a:noFill/>
        </p:spPr>
        <p:txBody>
          <a:bodyPr wrap="square" rtlCol="0" anchor="t">
            <a:spAutoFit/>
          </a:bodyPr>
          <a:lstStyle/>
          <a:p>
            <a:pPr algn="ctr"/>
            <a:r>
              <a:rPr lang="zh-CN" altLang="en-US" sz="2400" b="1">
                <a:solidFill>
                  <a:schemeClr val="tx1"/>
                </a:solidFill>
                <a:latin typeface="微软雅黑" panose="020B0503020204020204" pitchFamily="34" charset="-122"/>
                <a:ea typeface="微软雅黑" panose="020B0503020204020204" pitchFamily="34" charset="-122"/>
              </a:rPr>
              <a:t>科学技术与生产尚未紧密结合</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5"/>
            </p:custDataLst>
          </p:nvPr>
        </p:nvSpPr>
        <p:spPr>
          <a:xfrm>
            <a:off x="6013450" y="2572385"/>
            <a:ext cx="5567045" cy="460375"/>
          </a:xfrm>
          <a:prstGeom prst="rect">
            <a:avLst/>
          </a:prstGeom>
          <a:noFill/>
        </p:spPr>
        <p:txBody>
          <a:bodyPr wrap="square" rtlCol="0" anchor="t">
            <a:spAutoFit/>
          </a:bodyPr>
          <a:lstStyle/>
          <a:p>
            <a:pPr algn="ctr">
              <a:buClrTx/>
              <a:buSzTx/>
              <a:buFontTx/>
            </a:pPr>
            <a:r>
              <a:rPr lang="zh-CN" altLang="en-US" sz="2400" b="1">
                <a:latin typeface="微软雅黑" panose="020B0503020204020204" pitchFamily="34" charset="-122"/>
                <a:ea typeface="微软雅黑" panose="020B0503020204020204" pitchFamily="34" charset="-122"/>
              </a:rPr>
              <a:t>科学技术与生产紧密结合</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6"/>
            </p:custDataLst>
          </p:nvPr>
        </p:nvSpPr>
        <p:spPr>
          <a:xfrm>
            <a:off x="2439035" y="3483610"/>
            <a:ext cx="3658235"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以轻工业为主</a:t>
            </a:r>
            <a:endParaRPr lang="zh-CN" altLang="en-US" sz="2400" b="1">
              <a:latin typeface="微软雅黑" panose="020B0503020204020204" pitchFamily="34" charset="-122"/>
              <a:ea typeface="微软雅黑" panose="020B0503020204020204" pitchFamily="34" charset="-122"/>
            </a:endParaRPr>
          </a:p>
        </p:txBody>
      </p:sp>
      <p:sp>
        <p:nvSpPr>
          <p:cNvPr id="13" name="文本框 12"/>
          <p:cNvSpPr txBox="1"/>
          <p:nvPr>
            <p:custDataLst>
              <p:tags r:id="rId7"/>
            </p:custDataLst>
          </p:nvPr>
        </p:nvSpPr>
        <p:spPr>
          <a:xfrm>
            <a:off x="6013450" y="3483610"/>
            <a:ext cx="5566410"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以重工业为主</a:t>
            </a:r>
            <a:endParaRPr lang="zh-CN" altLang="en-US" sz="2400" b="1">
              <a:latin typeface="微软雅黑" panose="020B0503020204020204" pitchFamily="34" charset="-122"/>
              <a:ea typeface="微软雅黑" panose="020B0503020204020204" pitchFamily="34" charset="-122"/>
            </a:endParaRPr>
          </a:p>
        </p:txBody>
      </p:sp>
      <p:sp>
        <p:nvSpPr>
          <p:cNvPr id="14" name="文本框 13"/>
          <p:cNvSpPr txBox="1"/>
          <p:nvPr>
            <p:custDataLst>
              <p:tags r:id="rId8"/>
            </p:custDataLst>
          </p:nvPr>
        </p:nvSpPr>
        <p:spPr>
          <a:xfrm>
            <a:off x="2131060" y="4096385"/>
            <a:ext cx="4486275"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改良蒸汽机－蒸汽时代</a:t>
            </a:r>
            <a:endParaRPr lang="zh-CN" altLang="en-US" sz="2400" b="1">
              <a:latin typeface="微软雅黑" panose="020B0503020204020204" pitchFamily="34" charset="-122"/>
              <a:ea typeface="微软雅黑" panose="020B0503020204020204" pitchFamily="34" charset="-122"/>
            </a:endParaRPr>
          </a:p>
        </p:txBody>
      </p:sp>
      <p:sp>
        <p:nvSpPr>
          <p:cNvPr id="15" name="文本框 14"/>
          <p:cNvSpPr txBox="1"/>
          <p:nvPr>
            <p:custDataLst>
              <p:tags r:id="rId9"/>
            </p:custDataLst>
          </p:nvPr>
        </p:nvSpPr>
        <p:spPr>
          <a:xfrm>
            <a:off x="6097905" y="4046855"/>
            <a:ext cx="5567045"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电力广泛应用－电气时代</a:t>
            </a:r>
            <a:endParaRPr lang="zh-CN" altLang="en-US" sz="2400" b="1">
              <a:latin typeface="微软雅黑" panose="020B0503020204020204" pitchFamily="34" charset="-122"/>
              <a:ea typeface="微软雅黑" panose="020B0503020204020204" pitchFamily="34" charset="-122"/>
            </a:endParaRPr>
          </a:p>
        </p:txBody>
      </p:sp>
      <p:sp>
        <p:nvSpPr>
          <p:cNvPr id="16" name="文本框 15"/>
          <p:cNvSpPr txBox="1"/>
          <p:nvPr>
            <p:custDataLst>
              <p:tags r:id="rId10"/>
            </p:custDataLst>
          </p:nvPr>
        </p:nvSpPr>
        <p:spPr>
          <a:xfrm>
            <a:off x="3082291" y="5537200"/>
            <a:ext cx="263271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工厂(组织规模小)</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custDataLst>
              <p:tags r:id="rId11"/>
            </p:custDataLst>
          </p:nvPr>
        </p:nvSpPr>
        <p:spPr>
          <a:xfrm>
            <a:off x="6494781" y="5521325"/>
            <a:ext cx="477393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sym typeface="+mn-ea"/>
              </a:rPr>
              <a:t>垄断组织（生产与资本高度集中）</a:t>
            </a:r>
            <a:endParaRPr lang="zh-CN" altLang="en-US" sz="2400" b="1">
              <a:latin typeface="微软雅黑" panose="020B0503020204020204" pitchFamily="34" charset="-122"/>
              <a:ea typeface="微软雅黑" panose="020B0503020204020204" pitchFamily="34" charset="-122"/>
              <a:sym typeface="+mn-ea"/>
            </a:endParaRPr>
          </a:p>
        </p:txBody>
      </p:sp>
      <p:sp>
        <p:nvSpPr>
          <p:cNvPr id="23" name="文本框 22"/>
          <p:cNvSpPr txBox="1"/>
          <p:nvPr>
            <p:custDataLst>
              <p:tags r:id="rId12"/>
            </p:custDataLst>
          </p:nvPr>
        </p:nvSpPr>
        <p:spPr>
          <a:xfrm>
            <a:off x="3181985" y="4617085"/>
            <a:ext cx="217297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煤炭； 蒸汽机</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custDataLst>
              <p:tags r:id="rId13"/>
            </p:custDataLst>
          </p:nvPr>
        </p:nvSpPr>
        <p:spPr>
          <a:xfrm>
            <a:off x="7727315" y="4610100"/>
            <a:ext cx="2019300" cy="460375"/>
          </a:xfrm>
          <a:prstGeom prst="rect">
            <a:avLst/>
          </a:prstGeom>
          <a:noFill/>
        </p:spPr>
        <p:txBody>
          <a:bodyPr wrap="none" rtlCol="0" anchor="t">
            <a:spAutoFit/>
          </a:bodyPr>
          <a:lstStyle/>
          <a:p>
            <a:pPr marL="0" marR="0" lvl="0" algn="ctr" defTabSz="914400" rtl="0" eaLnBrk="1" fontAlgn="ctr" latinLnBrk="0" hangingPunct="1">
              <a:lnSpc>
                <a:spcPct val="100000"/>
              </a:lnSpc>
              <a:buClrTx/>
              <a:buSzTx/>
              <a:buFontTx/>
              <a:buNone/>
            </a:pPr>
            <a:r>
              <a:rPr lang="zh-CN" altLang="en-US" sz="2400" b="1">
                <a:latin typeface="微软雅黑" panose="020B0503020204020204" pitchFamily="34" charset="-122"/>
                <a:ea typeface="微软雅黑" panose="020B0503020204020204" pitchFamily="34" charset="-122"/>
                <a:sym typeface="+mn-ea"/>
              </a:rPr>
              <a:t>电力与内燃机</a:t>
            </a:r>
            <a:endParaRPr lang="zh-CN" altLang="en-US" sz="2400" b="1">
              <a:latin typeface="微软雅黑" panose="020B0503020204020204" pitchFamily="34" charset="-122"/>
              <a:ea typeface="微软雅黑" panose="020B0503020204020204" pitchFamily="34" charset="-122"/>
              <a:sym typeface="+mn-ea"/>
            </a:endParaRPr>
          </a:p>
        </p:txBody>
      </p:sp>
      <p:sp>
        <p:nvSpPr>
          <p:cNvPr id="25" name="文本框 24"/>
          <p:cNvSpPr txBox="1"/>
          <p:nvPr>
            <p:custDataLst>
              <p:tags r:id="rId14"/>
            </p:custDataLst>
          </p:nvPr>
        </p:nvSpPr>
        <p:spPr>
          <a:xfrm>
            <a:off x="3322320" y="5071745"/>
            <a:ext cx="171323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sym typeface="+mn-ea"/>
              </a:rPr>
              <a:t>轮船与火车</a:t>
            </a:r>
            <a:endParaRPr lang="zh-CN" altLang="en-US" sz="2400" b="1">
              <a:latin typeface="微软雅黑" panose="020B0503020204020204" pitchFamily="34" charset="-122"/>
              <a:ea typeface="微软雅黑" panose="020B0503020204020204" pitchFamily="34" charset="-122"/>
              <a:sym typeface="+mn-ea"/>
            </a:endParaRPr>
          </a:p>
        </p:txBody>
      </p:sp>
      <p:sp>
        <p:nvSpPr>
          <p:cNvPr id="26" name="文本框 25"/>
          <p:cNvSpPr txBox="1"/>
          <p:nvPr>
            <p:custDataLst>
              <p:tags r:id="rId15"/>
            </p:custDataLst>
          </p:nvPr>
        </p:nvSpPr>
        <p:spPr>
          <a:xfrm>
            <a:off x="7971155" y="5063490"/>
            <a:ext cx="1713230" cy="460375"/>
          </a:xfrm>
          <a:prstGeom prst="rect">
            <a:avLst/>
          </a:prstGeom>
          <a:noFill/>
        </p:spPr>
        <p:txBody>
          <a:bodyPr wrap="none" rtlCol="0" anchor="t">
            <a:spAutoFit/>
          </a:bodyPr>
          <a:lstStyle/>
          <a:p>
            <a:r>
              <a:rPr lang="zh-CN" altLang="en-US" sz="2400" b="1">
                <a:latin typeface="微软雅黑" panose="020B0503020204020204" pitchFamily="34" charset="-122"/>
                <a:ea typeface="微软雅黑" panose="020B0503020204020204" pitchFamily="34" charset="-122"/>
                <a:sym typeface="+mn-ea"/>
              </a:rPr>
              <a:t>飞机与汽车</a:t>
            </a:r>
            <a:endParaRPr lang="zh-CN" altLang="en-US" sz="2400" b="1">
              <a:latin typeface="微软雅黑" panose="020B0503020204020204" pitchFamily="34" charset="-122"/>
              <a:ea typeface="微软雅黑" panose="020B0503020204020204" pitchFamily="34" charset="-122"/>
              <a:sym typeface="+mn-ea"/>
            </a:endParaRPr>
          </a:p>
        </p:txBody>
      </p:sp>
      <p:sp>
        <p:nvSpPr>
          <p:cNvPr id="2" name="文本框 1"/>
          <p:cNvSpPr txBox="1"/>
          <p:nvPr>
            <p:custDataLst>
              <p:tags r:id="rId16"/>
            </p:custDataLst>
          </p:nvPr>
        </p:nvSpPr>
        <p:spPr>
          <a:xfrm>
            <a:off x="2652395" y="6002655"/>
            <a:ext cx="323088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sym typeface="+mn-ea"/>
              </a:rPr>
              <a:t>初步形成（商品输出）</a:t>
            </a:r>
            <a:endParaRPr lang="zh-CN" altLang="en-US" sz="2400" b="1">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17"/>
            </p:custDataLst>
          </p:nvPr>
        </p:nvSpPr>
        <p:spPr>
          <a:xfrm>
            <a:off x="7266305" y="5981065"/>
            <a:ext cx="3230880" cy="460375"/>
          </a:xfrm>
          <a:prstGeom prst="rect">
            <a:avLst/>
          </a:prstGeom>
          <a:noFill/>
        </p:spPr>
        <p:txBody>
          <a:bodyPr wrap="none" rtlCol="0" anchor="t">
            <a:spAutoFit/>
          </a:bodyPr>
          <a:lstStyle/>
          <a:p>
            <a:r>
              <a:rPr lang="zh-CN" altLang="en-US" sz="2400" b="1">
                <a:latin typeface="微软雅黑" panose="020B0503020204020204" pitchFamily="34" charset="-122"/>
                <a:ea typeface="微软雅黑" panose="020B0503020204020204" pitchFamily="34" charset="-122"/>
                <a:sym typeface="+mn-ea"/>
              </a:rPr>
              <a:t>最终形成（资本输出）</a:t>
            </a:r>
            <a:endParaRPr lang="zh-CN" altLang="en-US" sz="2400" b="1">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ox(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ox(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heckerboard(across)">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ox(in)">
                                      <p:cBhvr>
                                        <p:cTn id="62" dur="20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ox(in)">
                                      <p:cBhvr>
                                        <p:cTn id="67" dur="2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ppt_x"/>
                                          </p:val>
                                        </p:tav>
                                        <p:tav tm="100000">
                                          <p:val>
                                            <p:strVal val="#ppt_x"/>
                                          </p:val>
                                        </p:tav>
                                      </p:tavLst>
                                    </p:anim>
                                    <p:anim calcmode="lin" valueType="num">
                                      <p:cBhvr additive="base">
                                        <p:cTn id="7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box(in)">
                                      <p:cBhvr>
                                        <p:cTn id="78" dur="20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box(in)">
                                      <p:cBhvr>
                                        <p:cTn id="83" dur="2000"/>
                                        <p:tgtEl>
                                          <p:spTgt spid="8"/>
                                        </p:tgtEl>
                                      </p:cBhvr>
                                    </p:animEffect>
                                  </p:childTnLst>
                                </p:cTn>
                              </p:par>
                            </p:childTnLst>
                          </p:cTn>
                        </p:par>
                        <p:par>
                          <p:cTn id="84" fill="hold">
                            <p:stCondLst>
                              <p:cond delay="2000"/>
                            </p:stCondLst>
                            <p:childTnLst>
                              <p:par>
                                <p:cTn id="85" presetID="12" presetClass="entr" presetSubtype="4" fill="hold" grpId="0" nodeType="afterEffect">
                                  <p:stCondLst>
                                    <p:cond delay="0"/>
                                  </p:stCondLst>
                                  <p:childTnLst>
                                    <p:set>
                                      <p:cBhvr>
                                        <p:cTn id="86" dur="1" fill="hold">
                                          <p:stCondLst>
                                            <p:cond delay="0"/>
                                          </p:stCondLst>
                                        </p:cTn>
                                        <p:tgtEl>
                                          <p:spTgt spid="255016"/>
                                        </p:tgtEl>
                                        <p:attrNameLst>
                                          <p:attrName>style.visibility</p:attrName>
                                        </p:attrNameLst>
                                      </p:cBhvr>
                                      <p:to>
                                        <p:strVal val="visible"/>
                                      </p:to>
                                    </p:set>
                                    <p:animEffect transition="in" filter="slide(fromBottom)">
                                      <p:cBhvr>
                                        <p:cTn id="8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1" grpId="0"/>
      <p:bldP spid="12" grpId="0"/>
      <p:bldP spid="13" grpId="0"/>
      <p:bldP spid="14" grpId="0"/>
      <p:bldP spid="15" grpId="0"/>
      <p:bldP spid="16" grpId="0"/>
      <p:bldP spid="17" grpId="0"/>
      <p:bldP spid="23" grpId="0"/>
      <p:bldP spid="24" grpId="0"/>
      <p:bldP spid="25" grpId="0"/>
      <p:bldP spid="26" grpId="0"/>
      <p:bldP spid="2" grpId="0"/>
      <p:bldP spid="8" grpId="0"/>
      <p:bldP spid="255016"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6370" y="1621790"/>
            <a:ext cx="11765280" cy="953135"/>
          </a:xfrm>
          <a:prstGeom prst="rect">
            <a:avLst/>
          </a:prstGeom>
          <a:noFill/>
          <a:ln w="9525">
            <a:noFill/>
          </a:ln>
        </p:spPr>
        <p:txBody>
          <a:bodyPr wrap="square">
            <a:spAutoFit/>
          </a:bodyPr>
          <a:lstStyle/>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下表为美国工业发展情况简表。结合所学与此表可知，这一时期的美国</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4" name="表格 3"/>
          <p:cNvGraphicFramePr/>
          <p:nvPr>
            <p:custDataLst>
              <p:tags r:id="rId1"/>
            </p:custDataLst>
          </p:nvPr>
        </p:nvGraphicFramePr>
        <p:xfrm>
          <a:off x="166370" y="2715895"/>
          <a:ext cx="11932285" cy="1453515"/>
        </p:xfrm>
        <a:graphic>
          <a:graphicData uri="http://schemas.openxmlformats.org/drawingml/2006/table">
            <a:tbl>
              <a:tblPr firstRow="1" bandRow="1">
                <a:tableStyleId>{5940675A-B579-460E-94D1-54222C63F5DA}</a:tableStyleId>
              </a:tblPr>
              <a:tblGrid>
                <a:gridCol w="1633855"/>
                <a:gridCol w="1948815"/>
                <a:gridCol w="1946275"/>
                <a:gridCol w="1948815"/>
                <a:gridCol w="1946910"/>
                <a:gridCol w="2507615"/>
              </a:tblGrid>
              <a:tr h="560070">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时间</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生铁</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钢</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煤</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石油</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轻重工业比重</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6405">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1860年</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84万吨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1．2万吨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1820万吨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50万桶</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2．4︰1</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7040">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1900年</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1401万吨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1035万吨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2．4亿吨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6362万桶</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1．2︰1</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85725" y="4279900"/>
            <a:ext cx="12106275" cy="1383665"/>
          </a:xfrm>
          <a:prstGeom prst="rect">
            <a:avLst/>
          </a:prstGeom>
          <a:noFill/>
          <a:ln w="9525">
            <a:noFill/>
          </a:ln>
        </p:spPr>
        <p:txBody>
          <a:bodyPr wrap="square">
            <a:spAutoFit/>
          </a:bodyPr>
          <a:lstStyle/>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①生产效率大大提高                   ②重工业在工业中的比重不断上升</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③形成了发达的国家垄断资本主义       ④《全国工业复兴法》实施效果显著</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A．①②           B．③④           C．①②③           D．①③④</a:t>
            </a:r>
            <a:endPar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10351783" y="5015112"/>
            <a:ext cx="1234440" cy="1568450"/>
          </a:xfrm>
          <a:prstGeom prst="rect">
            <a:avLst/>
          </a:prstGeom>
          <a:noFill/>
        </p:spPr>
        <p:txBody>
          <a:bodyPr wrap="square" rtlCol="0">
            <a:spAutoFit/>
            <a:scene3d>
              <a:camera prst="orthographicFront"/>
              <a:lightRig rig="threePt" dir="t"/>
            </a:scene3d>
          </a:bodyPr>
          <a:lstStyle/>
          <a:p>
            <a:r>
              <a:rPr lang="en-US" altLang="zh-CN" sz="9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a:t>
            </a:r>
            <a:endParaRPr lang="en-US" altLang="zh-CN" sz="9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3205" y="802640"/>
            <a:ext cx="3533140"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锐锐喊你来做题</a:t>
            </a:r>
            <a:r>
              <a:rPr lang="en-US" altLang="zh-CN" sz="2800" b="1">
                <a:latin typeface="微软雅黑" panose="020B0503020204020204" pitchFamily="34" charset="-122"/>
                <a:ea typeface="微软雅黑" panose="020B0503020204020204" pitchFamily="34" charset="-122"/>
              </a:rPr>
              <a:t>!!!!!!</a:t>
            </a:r>
            <a:endParaRPr lang="en-US" altLang="zh-CN" sz="2800" b="1">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0" y="9525"/>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255016"/>
                                        </p:tgtEl>
                                        <p:attrNameLst>
                                          <p:attrName>style.visibility</p:attrName>
                                        </p:attrNameLst>
                                      </p:cBhvr>
                                      <p:to>
                                        <p:strVal val="visible"/>
                                      </p:to>
                                    </p:set>
                                    <p:animEffect transition="in" filter="slide(fromBottom)">
                                      <p:cBhvr>
                                        <p:cTn id="1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50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09880" y="1677670"/>
          <a:ext cx="11189335" cy="4982210"/>
        </p:xfrm>
        <a:graphic>
          <a:graphicData uri="http://schemas.openxmlformats.org/drawingml/2006/table">
            <a:tbl>
              <a:tblPr firstRow="1" bandRow="1">
                <a:tableStyleId>{5940675A-B579-460E-94D1-54222C63F5DA}</a:tableStyleId>
              </a:tblPr>
              <a:tblGrid>
                <a:gridCol w="2723515"/>
                <a:gridCol w="8465820"/>
              </a:tblGrid>
              <a:tr h="1156335">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古代文明的诞生</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文明的早期发展（成就）</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40435">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西亚巴比伦文明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实行君主专制（君权神授）</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汉谟拉比法典》</a:t>
                      </a:r>
                      <a:endPar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r>
                        <a:rPr lang="en-US" altLang="zh-CN" sz="2000" b="1">
                          <a:solidFill>
                            <a:srgbClr val="000000"/>
                          </a:solidFill>
                          <a:latin typeface="微软雅黑" panose="020B0503020204020204" pitchFamily="34" charset="-122"/>
                          <a:ea typeface="微软雅黑" panose="020B0503020204020204" pitchFamily="34" charset="-122"/>
                        </a:rPr>
                        <a:t>世界最古老文字</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楔形文字</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史诗《吉尔伽美什》</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60进制</a:t>
                      </a:r>
                      <a:endPar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9800">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东北非埃及文明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法老至上</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000" b="1">
                          <a:solidFill>
                            <a:srgbClr val="000000"/>
                          </a:solidFill>
                          <a:latin typeface="微软雅黑" panose="020B0503020204020204" pitchFamily="34" charset="-122"/>
                          <a:ea typeface="微软雅黑" panose="020B0503020204020204" pitchFamily="34" charset="-122"/>
                        </a:rPr>
                        <a:t>象形文字，金字塔</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太阳历，莎草纸</a:t>
                      </a:r>
                      <a:endPar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9800">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南亚印度文明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形成种姓制度</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000" b="1">
                          <a:solidFill>
                            <a:srgbClr val="000000"/>
                          </a:solidFill>
                          <a:latin typeface="微软雅黑" panose="020B0503020204020204" pitchFamily="34" charset="-122"/>
                          <a:ea typeface="微软雅黑" panose="020B0503020204020204" pitchFamily="34" charset="-122"/>
                        </a:rPr>
                        <a:t>佛教形成（宣扬平等）</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史诗《摩诃婆罗多》《罗摩衍那》</a:t>
                      </a:r>
                      <a:endParaRPr lang="en-US" altLang="zh-CN" sz="2000" b="1">
                        <a:solidFill>
                          <a:srgbClr val="000000"/>
                        </a:solidFill>
                        <a:latin typeface="微软雅黑" panose="020B0503020204020204" pitchFamily="34" charset="-122"/>
                        <a:ea typeface="微软雅黑" panose="020B0503020204020204" pitchFamily="34" charset="-122"/>
                      </a:endParaRPr>
                    </a:p>
                    <a:p>
                      <a:pPr indent="0">
                        <a:buNone/>
                      </a:pPr>
                      <a:r>
                        <a:rPr lang="en-US" altLang="zh-CN" sz="2000" b="1">
                          <a:solidFill>
                            <a:srgbClr val="000000"/>
                          </a:solidFill>
                          <a:latin typeface="微软雅黑" panose="020B0503020204020204" pitchFamily="34" charset="-122"/>
                          <a:ea typeface="微软雅黑" panose="020B0503020204020204" pitchFamily="34" charset="-122"/>
                        </a:rPr>
                        <a:t>创造数字0-9</a:t>
                      </a:r>
                      <a:endPar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05840">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南欧希腊文明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城邦制</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（小国寡民）</a:t>
                      </a: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，寡头政治（斯巴达），民主政治（雅典）</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，人文主义（</a:t>
                      </a:r>
                      <a:r>
                        <a:rPr lang="en-US" altLang="zh-CN"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BC5</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智者学派的普罗泰戈拉</a:t>
                      </a:r>
                      <a:r>
                        <a:rPr lang="en-US" altLang="zh-CN"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人是万物的尺度</a:t>
                      </a:r>
                      <a:r>
                        <a:rPr lang="en-US" altLang="zh-CN"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309880" y="995045"/>
            <a:ext cx="12002135" cy="521970"/>
          </a:xfrm>
          <a:prstGeom prst="rect">
            <a:avLst/>
          </a:prstGeom>
          <a:solidFill>
            <a:schemeClr val="bg1"/>
          </a:solidFill>
        </p:spPr>
        <p:txBody>
          <a:bodyPr wrap="square" rtlCol="0" anchor="t">
            <a:spAutoFit/>
          </a:bodyPr>
          <a:lstStyle/>
          <a:p>
            <a:pPr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r>
              <a:rPr lang="zh-CN" altLang="en-US" sz="2800" b="1" noProof="0" dirty="0">
                <a:ln>
                  <a:noFill/>
                </a:ln>
                <a:effectLst/>
                <a:uLnTx/>
                <a:uFillTx/>
                <a:latin typeface="微软雅黑" panose="020B0503020204020204" pitchFamily="34" charset="-122"/>
                <a:ea typeface="微软雅黑" panose="020B0503020204020204" pitchFamily="34" charset="-122"/>
                <a:sym typeface="+mn-ea"/>
              </a:rPr>
              <a:t>特点：</a:t>
            </a:r>
            <a:r>
              <a:rPr lang="zh-CN" altLang="en-US" sz="2800" b="1" noProof="0" dirty="0">
                <a:ln>
                  <a:noFill/>
                </a:ln>
                <a:effectLst/>
                <a:highlight>
                  <a:srgbClr val="FFFF00"/>
                </a:highlight>
                <a:uLnTx/>
                <a:uFillTx/>
                <a:latin typeface="微软雅黑" panose="020B0503020204020204" pitchFamily="34" charset="-122"/>
                <a:ea typeface="微软雅黑" panose="020B0503020204020204" pitchFamily="34" charset="-122"/>
                <a:sym typeface="+mn-ea"/>
              </a:rPr>
              <a:t>由于历史环境的不同</a:t>
            </a:r>
            <a:r>
              <a:rPr lang="zh-CN" altLang="en-US" sz="2800" b="1" noProof="0" dirty="0">
                <a:ln>
                  <a:noFill/>
                </a:ln>
                <a:effectLst/>
                <a:uLnTx/>
                <a:uFillTx/>
                <a:latin typeface="微软雅黑" panose="020B0503020204020204" pitchFamily="34" charset="-122"/>
                <a:ea typeface="微软雅黑" panose="020B0503020204020204" pitchFamily="34" charset="-122"/>
                <a:sym typeface="+mn-ea"/>
              </a:rPr>
              <a:t>，古代文明呈现出</a:t>
            </a:r>
            <a:r>
              <a:rPr lang="zh-CN" altLang="en-US" sz="28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孤立存在、多元发展格局</a:t>
            </a:r>
            <a:endParaRPr lang="zh-CN" altLang="en-US" sz="2800" b="1" noProof="0" dirty="0">
              <a:ln>
                <a:noFill/>
              </a:ln>
              <a:effectLst/>
              <a:uLnTx/>
              <a:uFillTx/>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332105" y="16573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55016"/>
                                        </p:tgtEl>
                                        <p:attrNameLst>
                                          <p:attrName>style.visibility</p:attrName>
                                        </p:attrNameLst>
                                      </p:cBhvr>
                                      <p:to>
                                        <p:strVal val="visible"/>
                                      </p:to>
                                    </p:set>
                                    <p:animEffect transition="in" filter="slide(fromBottom)">
                                      <p:cBhvr>
                                        <p:cTn id="11"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55016"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u=3294393019,1017268480&amp;fm=23&amp;gp=0"/>
          <p:cNvPicPr>
            <a:picLocks noChangeAspect="1" noChangeArrowheads="1"/>
          </p:cNvPicPr>
          <p:nvPr/>
        </p:nvPicPr>
        <p:blipFill>
          <a:blip r:embed="rId1"/>
          <a:stretch>
            <a:fillRect/>
          </a:stretch>
        </p:blipFill>
        <p:spPr bwMode="auto">
          <a:xfrm>
            <a:off x="6261837" y="1407416"/>
            <a:ext cx="3396834" cy="19644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6" name="Picture 5" descr="u=413573513,374411583&amp;fm=23&amp;gp=0"/>
          <p:cNvPicPr>
            <a:picLocks noChangeAspect="1" noChangeArrowheads="1"/>
          </p:cNvPicPr>
          <p:nvPr/>
        </p:nvPicPr>
        <p:blipFill>
          <a:blip r:embed="rId2"/>
          <a:stretch>
            <a:fillRect/>
          </a:stretch>
        </p:blipFill>
        <p:spPr bwMode="auto">
          <a:xfrm>
            <a:off x="2530316" y="1407416"/>
            <a:ext cx="3096555" cy="192861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68610" name="Text Box 2"/>
          <p:cNvSpPr txBox="1">
            <a:spLocks noChangeArrowheads="1"/>
          </p:cNvSpPr>
          <p:nvPr/>
        </p:nvSpPr>
        <p:spPr bwMode="auto">
          <a:xfrm>
            <a:off x="2567146" y="765175"/>
            <a:ext cx="7494414" cy="506730"/>
          </a:xfrm>
          <a:prstGeom prst="rect">
            <a:avLst/>
          </a:prstGeom>
          <a:solidFill>
            <a:schemeClr val="bg1"/>
          </a:solidFill>
          <a:ln w="9525">
            <a:noFill/>
            <a:miter lim="800000"/>
          </a:ln>
        </p:spPr>
        <p:txBody>
          <a:bodyPr wrap="square">
            <a:spAutoFit/>
          </a:bodyPr>
          <a:lstStyle/>
          <a:p>
            <a:pPr>
              <a:spcBef>
                <a:spcPct val="50000"/>
              </a:spcBef>
            </a:pPr>
            <a:r>
              <a:rPr lang="zh-CN" altLang="en-US" sz="2700" b="1">
                <a:solidFill>
                  <a:srgbClr val="0000FF"/>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欧洲早期三大工人运动   </a:t>
            </a:r>
            <a:r>
              <a:rPr lang="zh-CN" altLang="zh-CN"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(19</a:t>
            </a:r>
            <a:r>
              <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世纪</a:t>
            </a:r>
            <a:r>
              <a:rPr lang="zh-CN" altLang="zh-CN"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30</a:t>
            </a:r>
            <a:r>
              <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年代</a:t>
            </a:r>
            <a:r>
              <a:rPr lang="zh-CN" altLang="zh-CN"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—40</a:t>
            </a:r>
            <a:r>
              <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年代）</a:t>
            </a:r>
            <a:endPar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endParaRPr>
          </a:p>
        </p:txBody>
      </p:sp>
      <p:sp>
        <p:nvSpPr>
          <p:cNvPr id="68612" name="Rectangle 4"/>
          <p:cNvSpPr>
            <a:spLocks noChangeArrowheads="1"/>
          </p:cNvSpPr>
          <p:nvPr/>
        </p:nvSpPr>
        <p:spPr bwMode="auto">
          <a:xfrm>
            <a:off x="2390911" y="3403131"/>
            <a:ext cx="3716842" cy="460375"/>
          </a:xfrm>
          <a:prstGeom prst="rect">
            <a:avLst/>
          </a:prstGeom>
          <a:noFill/>
          <a:ln w="9525">
            <a:noFill/>
            <a:miter lim="800000"/>
          </a:ln>
        </p:spPr>
        <p:txBody>
          <a:bodyPr wrap="square">
            <a:spAutoFit/>
          </a:bodyPr>
          <a:lstStyle/>
          <a:p>
            <a:r>
              <a:rPr lang="zh-CN" altLang="zh-CN" sz="2400" b="1">
                <a:effectLst>
                  <a:outerShdw blurRad="38100" dist="38100" dir="2700000" algn="tl">
                    <a:srgbClr val="000000">
                      <a:alpha val="43137"/>
                    </a:srgbClr>
                  </a:outerShdw>
                </a:effectLst>
                <a:latin typeface="汉仪颜楷简" panose="00020600040101010101" charset="-122"/>
                <a:ea typeface="汉仪颜楷简" panose="00020600040101010101" charset="-122"/>
              </a:rPr>
              <a:t>①</a:t>
            </a:r>
            <a:r>
              <a:rPr lang="zh-CN" altLang="en-US" sz="2400" b="1">
                <a:effectLst>
                  <a:outerShdw blurRad="38100" dist="38100" dir="2700000" algn="tl">
                    <a:srgbClr val="000000">
                      <a:alpha val="43137"/>
                    </a:srgbClr>
                  </a:outerShdw>
                </a:effectLst>
                <a:latin typeface="汉仪颜楷简" panose="00020600040101010101" charset="-122"/>
                <a:ea typeface="汉仪颜楷简" panose="00020600040101010101" charset="-122"/>
              </a:rPr>
              <a:t>法国里昂两次工人起义</a:t>
            </a:r>
            <a:endParaRPr lang="zh-CN" altLang="en-US" sz="2400" b="1">
              <a:effectLst>
                <a:outerShdw blurRad="38100" dist="38100" dir="2700000" algn="tl">
                  <a:srgbClr val="000000">
                    <a:alpha val="43137"/>
                  </a:srgbClr>
                </a:outerShdw>
              </a:effectLst>
              <a:latin typeface="汉仪颜楷简" panose="00020600040101010101" charset="-122"/>
              <a:ea typeface="汉仪颜楷简" panose="00020600040101010101" charset="-122"/>
            </a:endParaRPr>
          </a:p>
        </p:txBody>
      </p:sp>
      <p:sp>
        <p:nvSpPr>
          <p:cNvPr id="68615" name="Rectangle 7"/>
          <p:cNvSpPr>
            <a:spLocks noChangeArrowheads="1"/>
          </p:cNvSpPr>
          <p:nvPr/>
        </p:nvSpPr>
        <p:spPr bwMode="auto">
          <a:xfrm>
            <a:off x="6510358" y="3409677"/>
            <a:ext cx="2899793" cy="506730"/>
          </a:xfrm>
          <a:prstGeom prst="rect">
            <a:avLst/>
          </a:prstGeom>
          <a:noFill/>
          <a:ln w="9525">
            <a:noFill/>
            <a:miter lim="800000"/>
          </a:ln>
        </p:spPr>
        <p:txBody>
          <a:bodyPr wrap="square">
            <a:spAutoFit/>
          </a:bodyPr>
          <a:lstStyle/>
          <a:p>
            <a:r>
              <a:rPr lang="zh-CN" altLang="zh-CN" sz="2700" b="1">
                <a:effectLst>
                  <a:outerShdw blurRad="38100" dist="38100" dir="2700000" algn="tl">
                    <a:srgbClr val="000000">
                      <a:alpha val="43137"/>
                    </a:srgbClr>
                  </a:outerShdw>
                </a:effectLst>
                <a:latin typeface="汉仪颜楷简" panose="00020600040101010101" charset="-122"/>
                <a:ea typeface="汉仪颜楷简" panose="00020600040101010101" charset="-122"/>
              </a:rPr>
              <a:t>②</a:t>
            </a:r>
            <a:r>
              <a:rPr lang="zh-CN" altLang="en-US" sz="2700" b="1">
                <a:effectLst>
                  <a:outerShdw blurRad="38100" dist="38100" dir="2700000" algn="tl">
                    <a:srgbClr val="000000">
                      <a:alpha val="43137"/>
                    </a:srgbClr>
                  </a:outerShdw>
                </a:effectLst>
                <a:latin typeface="汉仪颜楷简" panose="00020600040101010101" charset="-122"/>
                <a:ea typeface="汉仪颜楷简" panose="00020600040101010101" charset="-122"/>
              </a:rPr>
              <a:t>英国宪章运动</a:t>
            </a:r>
            <a:endParaRPr lang="zh-CN" altLang="en-US" sz="2700" b="1">
              <a:effectLst>
                <a:outerShdw blurRad="38100" dist="38100" dir="2700000" algn="tl">
                  <a:srgbClr val="000000">
                    <a:alpha val="43137"/>
                  </a:srgbClr>
                </a:outerShdw>
              </a:effectLst>
              <a:latin typeface="汉仪颜楷简" panose="00020600040101010101" charset="-122"/>
              <a:ea typeface="汉仪颜楷简" panose="00020600040101010101" charset="-122"/>
            </a:endParaRPr>
          </a:p>
        </p:txBody>
      </p:sp>
      <p:sp>
        <p:nvSpPr>
          <p:cNvPr id="10249" name="Rectangle 9"/>
          <p:cNvSpPr>
            <a:spLocks noChangeArrowheads="1"/>
          </p:cNvSpPr>
          <p:nvPr/>
        </p:nvSpPr>
        <p:spPr bwMode="auto">
          <a:xfrm>
            <a:off x="6932771" y="4405789"/>
            <a:ext cx="3735229" cy="922020"/>
          </a:xfrm>
          <a:prstGeom prst="rect">
            <a:avLst/>
          </a:prstGeom>
          <a:noFill/>
          <a:ln w="9525">
            <a:noFill/>
            <a:miter lim="800000"/>
          </a:ln>
          <a:extLst>
            <a:ext uri="{909E8E84-426E-40DD-AFC4-6F175D3DCCD1}">
              <a14:hiddenFill xmlns:a14="http://schemas.microsoft.com/office/drawing/2010/main">
                <a:solidFill>
                  <a:schemeClr val="bg1"/>
                </a:solidFill>
              </a14:hiddenFill>
            </a:ext>
          </a:extLst>
        </p:spPr>
        <p:txBody>
          <a:bodyPr wrap="square">
            <a:spAutoFit/>
          </a:bodyPr>
          <a:lstStyle/>
          <a:p>
            <a:r>
              <a:rPr lang="zh-CN" altLang="zh-CN" sz="2700" b="1">
                <a:ln>
                  <a:noFill/>
                </a:ln>
                <a:solidFill>
                  <a:schemeClr val="tx1"/>
                </a:solidFill>
                <a:latin typeface="汉仪颜楷简" panose="00020600040101010101" charset="-122"/>
                <a:ea typeface="汉仪颜楷简" panose="00020600040101010101" charset="-122"/>
                <a:cs typeface="汉仪颜楷简" panose="00020600040101010101" charset="-122"/>
              </a:rPr>
              <a:t>③1844</a:t>
            </a:r>
            <a:r>
              <a:rPr lang="zh-CN" altLang="en-US" sz="2700" b="1">
                <a:ln>
                  <a:noFill/>
                </a:ln>
                <a:solidFill>
                  <a:schemeClr val="tx1"/>
                </a:solidFill>
                <a:latin typeface="汉仪颜楷简" panose="00020600040101010101" charset="-122"/>
                <a:ea typeface="汉仪颜楷简" panose="00020600040101010101" charset="-122"/>
                <a:cs typeface="汉仪颜楷简" panose="00020600040101010101" charset="-122"/>
              </a:rPr>
              <a:t>年德意志西里西亚织工起义</a:t>
            </a:r>
            <a:endParaRPr lang="zh-CN" altLang="en-US" sz="2700" b="1">
              <a:ln>
                <a:noFill/>
              </a:ln>
              <a:solidFill>
                <a:schemeClr val="tx1"/>
              </a:solidFill>
              <a:latin typeface="汉仪颜楷简" panose="00020600040101010101" charset="-122"/>
              <a:ea typeface="汉仪颜楷简" panose="00020600040101010101" charset="-122"/>
              <a:cs typeface="汉仪颜楷简" panose="00020600040101010101" charset="-122"/>
            </a:endParaRPr>
          </a:p>
        </p:txBody>
      </p:sp>
      <p:pic>
        <p:nvPicPr>
          <p:cNvPr id="10250" name="Picture 10" descr="u=1329656634,2155230931&amp;fm=21&amp;gp=0"/>
          <p:cNvPicPr>
            <a:picLocks noChangeAspect="1" noChangeArrowheads="1"/>
          </p:cNvPicPr>
          <p:nvPr/>
        </p:nvPicPr>
        <p:blipFill>
          <a:blip r:embed="rId3"/>
          <a:srcRect l="4961" t="5154" r="4858" b="4529"/>
          <a:stretch>
            <a:fillRect/>
          </a:stretch>
        </p:blipFill>
        <p:spPr bwMode="auto">
          <a:xfrm>
            <a:off x="2466832" y="3893071"/>
            <a:ext cx="4365115" cy="192426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4" name="TextBox 3"/>
          <p:cNvSpPr txBox="1"/>
          <p:nvPr/>
        </p:nvSpPr>
        <p:spPr>
          <a:xfrm>
            <a:off x="3321763" y="1956227"/>
            <a:ext cx="1513660" cy="852805"/>
          </a:xfrm>
          <a:prstGeom prst="rect">
            <a:avLst/>
          </a:prstGeom>
          <a:solidFill>
            <a:schemeClr val="bg1"/>
          </a:solidFill>
          <a:ln w="57150" cap="rnd" cmpd="dbl">
            <a:solidFill>
              <a:schemeClr val="tx1"/>
            </a:solidFill>
          </a:ln>
        </p:spPr>
        <p:txBody>
          <a:bodyPr wrap="square" rtlCol="0">
            <a:spAutoFit/>
          </a:bodyPr>
          <a:lstStyle/>
          <a:p>
            <a:r>
              <a:rPr lang="zh-CN" altLang="en-US" sz="4950" smtClean="0">
                <a:solidFill>
                  <a:srgbClr val="FF0000"/>
                </a:solidFill>
                <a:latin typeface="华文琥珀" panose="02010800040101010101" charset="-122"/>
                <a:ea typeface="华文琥珀" panose="02010800040101010101" charset="-122"/>
              </a:rPr>
              <a:t>失败</a:t>
            </a:r>
            <a:endParaRPr lang="zh-CN" altLang="en-US" sz="4950">
              <a:solidFill>
                <a:srgbClr val="FF0000"/>
              </a:solidFill>
              <a:latin typeface="华文琥珀" panose="02010800040101010101" charset="-122"/>
              <a:ea typeface="华文琥珀" panose="02010800040101010101" charset="-122"/>
            </a:endParaRPr>
          </a:p>
        </p:txBody>
      </p:sp>
      <p:sp>
        <p:nvSpPr>
          <p:cNvPr id="14" name="TextBox 13"/>
          <p:cNvSpPr txBox="1"/>
          <p:nvPr/>
        </p:nvSpPr>
        <p:spPr>
          <a:xfrm>
            <a:off x="7009221" y="1974134"/>
            <a:ext cx="1513660" cy="852805"/>
          </a:xfrm>
          <a:prstGeom prst="rect">
            <a:avLst/>
          </a:prstGeom>
          <a:solidFill>
            <a:schemeClr val="bg1"/>
          </a:solidFill>
          <a:ln w="38100" cmpd="dbl">
            <a:solidFill>
              <a:schemeClr val="tx1"/>
            </a:solidFill>
          </a:ln>
        </p:spPr>
        <p:txBody>
          <a:bodyPr wrap="square" rtlCol="0">
            <a:spAutoFit/>
          </a:bodyPr>
          <a:lstStyle/>
          <a:p>
            <a:r>
              <a:rPr lang="zh-CN" altLang="en-US" sz="4950" smtClean="0">
                <a:solidFill>
                  <a:srgbClr val="FF0000"/>
                </a:solidFill>
                <a:latin typeface="华文琥珀" panose="02010800040101010101" charset="-122"/>
                <a:ea typeface="华文琥珀" panose="02010800040101010101" charset="-122"/>
              </a:rPr>
              <a:t>失败</a:t>
            </a:r>
            <a:endParaRPr lang="zh-CN" altLang="en-US" sz="4950">
              <a:solidFill>
                <a:srgbClr val="FF0000"/>
              </a:solidFill>
              <a:latin typeface="华文琥珀" panose="02010800040101010101" charset="-122"/>
              <a:ea typeface="华文琥珀" panose="02010800040101010101" charset="-122"/>
            </a:endParaRPr>
          </a:p>
        </p:txBody>
      </p:sp>
      <p:sp>
        <p:nvSpPr>
          <p:cNvPr id="15" name="TextBox 14"/>
          <p:cNvSpPr txBox="1"/>
          <p:nvPr/>
        </p:nvSpPr>
        <p:spPr>
          <a:xfrm>
            <a:off x="3892560" y="4534644"/>
            <a:ext cx="1513660" cy="852805"/>
          </a:xfrm>
          <a:prstGeom prst="rect">
            <a:avLst/>
          </a:prstGeom>
          <a:solidFill>
            <a:schemeClr val="bg1"/>
          </a:solidFill>
          <a:ln w="38100" cmpd="dbl">
            <a:solidFill>
              <a:schemeClr val="tx1"/>
            </a:solidFill>
          </a:ln>
        </p:spPr>
        <p:txBody>
          <a:bodyPr wrap="square" rtlCol="0">
            <a:spAutoFit/>
          </a:bodyPr>
          <a:lstStyle/>
          <a:p>
            <a:r>
              <a:rPr lang="zh-CN" altLang="en-US" sz="4950" smtClean="0">
                <a:solidFill>
                  <a:srgbClr val="FF0000"/>
                </a:solidFill>
                <a:latin typeface="华文琥珀" panose="02010800040101010101" charset="-122"/>
                <a:ea typeface="华文琥珀" panose="02010800040101010101" charset="-122"/>
              </a:rPr>
              <a:t>失败</a:t>
            </a:r>
            <a:endParaRPr lang="zh-CN" altLang="en-US" sz="4950">
              <a:solidFill>
                <a:srgbClr val="FF0000"/>
              </a:solidFill>
              <a:latin typeface="华文琥珀" panose="02010800040101010101" charset="-122"/>
              <a:ea typeface="华文琥珀" panose="02010800040101010101" charset="-122"/>
            </a:endParaRPr>
          </a:p>
        </p:txBody>
      </p:sp>
      <p:sp>
        <p:nvSpPr>
          <p:cNvPr id="22" name="Rectangle 19"/>
          <p:cNvSpPr>
            <a:spLocks noChangeArrowheads="1"/>
          </p:cNvSpPr>
          <p:nvPr/>
        </p:nvSpPr>
        <p:spPr bwMode="auto">
          <a:xfrm>
            <a:off x="0" y="5659120"/>
            <a:ext cx="12192635" cy="1198880"/>
          </a:xfrm>
          <a:prstGeom prst="rect">
            <a:avLst/>
          </a:prstGeom>
          <a:solidFill>
            <a:srgbClr val="FFFF00"/>
          </a:solidFill>
          <a:ln w="28575" cmpd="thickThin">
            <a:solidFill>
              <a:schemeClr val="tx1"/>
            </a:solidFill>
            <a:prstDash val="solid"/>
          </a:ln>
          <a:effectLst/>
        </p:spPr>
        <p:txBody>
          <a:bodyPr wrap="square">
            <a:spAutoFit/>
          </a:bodyPr>
          <a:lstStyle/>
          <a:p>
            <a:pPr fontAlgn="auto">
              <a:spcBef>
                <a:spcPct val="0"/>
              </a:spcBef>
              <a:spcAft>
                <a:spcPct val="0"/>
              </a:spcAft>
              <a:defRPr/>
            </a:pPr>
            <a:r>
              <a:rPr lang="zh-CN" altLang="en-US" sz="3600" b="1" smtClean="0">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cs typeface="汉仪颜楷简" panose="00020600040101010101" charset="-122"/>
              </a:rPr>
              <a:t>背景：</a:t>
            </a:r>
            <a:r>
              <a:rPr lang="zh-CN" altLang="en-US" sz="3600" b="1" smtClean="0">
                <a:solidFill>
                  <a:srgbClr val="0432FF"/>
                </a:solidFill>
                <a:effectLst/>
                <a:latin typeface="汉仪颜楷简" panose="00020600040101010101" charset="-122"/>
                <a:ea typeface="汉仪颜楷简" panose="00020600040101010101" charset="-122"/>
                <a:cs typeface="汉仪颜楷简" panose="00020600040101010101" charset="-122"/>
              </a:rPr>
              <a:t>国际三大</a:t>
            </a:r>
            <a:r>
              <a:rPr lang="zh-CN" altLang="en-US" sz="3600" b="1">
                <a:solidFill>
                  <a:srgbClr val="0432FF"/>
                </a:solidFill>
                <a:effectLst/>
                <a:latin typeface="汉仪颜楷简" panose="00020600040101010101" charset="-122"/>
                <a:ea typeface="汉仪颜楷简" panose="00020600040101010101" charset="-122"/>
                <a:cs typeface="汉仪颜楷简" panose="00020600040101010101" charset="-122"/>
              </a:rPr>
              <a:t>工人运动爆发，无产阶级开始登上历史舞台，迫切</a:t>
            </a:r>
            <a:r>
              <a:rPr lang="zh-CN" altLang="en-US" sz="3600" b="1" smtClean="0">
                <a:solidFill>
                  <a:srgbClr val="0432FF"/>
                </a:solidFill>
                <a:effectLst/>
                <a:latin typeface="汉仪颜楷简" panose="00020600040101010101" charset="-122"/>
                <a:ea typeface="汉仪颜楷简" panose="00020600040101010101" charset="-122"/>
                <a:cs typeface="汉仪颜楷简" panose="00020600040101010101" charset="-122"/>
              </a:rPr>
              <a:t>需要科学理论的指导</a:t>
            </a:r>
            <a:r>
              <a:rPr lang="zh-CN" altLang="en-US" sz="3600" b="1">
                <a:solidFill>
                  <a:srgbClr val="0432FF"/>
                </a:solidFill>
                <a:effectLst/>
                <a:latin typeface="汉仪颜楷简" panose="00020600040101010101" charset="-122"/>
                <a:ea typeface="汉仪颜楷简" panose="00020600040101010101" charset="-122"/>
                <a:cs typeface="汉仪颜楷简" panose="00020600040101010101" charset="-122"/>
              </a:rPr>
              <a:t>。</a:t>
            </a:r>
            <a:endParaRPr lang="zh-CN" altLang="en-US" sz="3600" b="1">
              <a:solidFill>
                <a:srgbClr val="0432FF"/>
              </a:solidFill>
              <a:effectLst/>
              <a:latin typeface="汉仪颜楷简" panose="00020600040101010101" charset="-122"/>
              <a:ea typeface="汉仪颜楷简" panose="00020600040101010101" charset="-122"/>
              <a:cs typeface="汉仪颜楷简" panose="00020600040101010101" charset="-122"/>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8612"/>
                                        </p:tgtEl>
                                        <p:attrNameLst>
                                          <p:attrName>style.visibility</p:attrName>
                                        </p:attrNameLst>
                                      </p:cBhvr>
                                      <p:to>
                                        <p:strVal val="visible"/>
                                      </p:to>
                                    </p:set>
                                    <p:animEffect transition="in" filter="barn(inVertical)">
                                      <p:cBhvr>
                                        <p:cTn id="10" dur="500"/>
                                        <p:tgtEl>
                                          <p:spTgt spid="686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1" nodeType="withEffect">
                                  <p:stCondLst>
                                    <p:cond delay="0"/>
                                  </p:stCondLst>
                                  <p:childTnLst>
                                    <p:set>
                                      <p:cBhvr>
                                        <p:cTn id="17" dur="1" fill="hold">
                                          <p:stCondLst>
                                            <p:cond delay="0"/>
                                          </p:stCondLst>
                                        </p:cTn>
                                        <p:tgtEl>
                                          <p:spTgt spid="68615"/>
                                        </p:tgtEl>
                                        <p:attrNameLst>
                                          <p:attrName>style.visibility</p:attrName>
                                        </p:attrNameLst>
                                      </p:cBhvr>
                                      <p:to>
                                        <p:strVal val="visible"/>
                                      </p:to>
                                    </p:set>
                                    <p:animEffect transition="in" filter="barn(inVertical)">
                                      <p:cBhvr>
                                        <p:cTn id="18" dur="500"/>
                                        <p:tgtEl>
                                          <p:spTgt spid="686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250"/>
                                        </p:tgtEl>
                                        <p:attrNameLst>
                                          <p:attrName>style.visibility</p:attrName>
                                        </p:attrNameLst>
                                      </p:cBhvr>
                                      <p:to>
                                        <p:strVal val="visible"/>
                                      </p:to>
                                    </p:set>
                                    <p:animEffect transition="in" filter="blinds(horizontal)">
                                      <p:cBhvr>
                                        <p:cTn id="23" dur="500"/>
                                        <p:tgtEl>
                                          <p:spTgt spid="10250"/>
                                        </p:tgtEl>
                                      </p:cBhvr>
                                    </p:animEffect>
                                  </p:childTnLst>
                                </p:cTn>
                              </p:par>
                              <p:par>
                                <p:cTn id="24" presetID="3" presetClass="entr" presetSubtype="10" fill="hold" grpId="2" nodeType="withEffect">
                                  <p:stCondLst>
                                    <p:cond delay="0"/>
                                  </p:stCondLst>
                                  <p:childTnLst>
                                    <p:set>
                                      <p:cBhvr>
                                        <p:cTn id="25" dur="1" fill="hold">
                                          <p:stCondLst>
                                            <p:cond delay="0"/>
                                          </p:stCondLst>
                                        </p:cTn>
                                        <p:tgtEl>
                                          <p:spTgt spid="10249"/>
                                        </p:tgtEl>
                                        <p:attrNameLst>
                                          <p:attrName>style.visibility</p:attrName>
                                        </p:attrNameLst>
                                      </p:cBhvr>
                                      <p:to>
                                        <p:strVal val="visible"/>
                                      </p:to>
                                    </p:set>
                                    <p:animEffect transition="in" filter="blinds(horizontal)">
                                      <p:cBhvr>
                                        <p:cTn id="26" dur="500"/>
                                        <p:tgtEl>
                                          <p:spTgt spid="1024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3"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grpId="4"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5"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6"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heckerboard(across)">
                                      <p:cBhvr>
                                        <p:cTn id="42" dur="500"/>
                                        <p:tgtEl>
                                          <p:spTgt spid="22"/>
                                        </p:tgtEl>
                                      </p:cBhvr>
                                    </p:animEffect>
                                  </p:childTnLst>
                                </p:cTn>
                              </p:par>
                            </p:childTnLst>
                          </p:cTn>
                        </p:par>
                        <p:par>
                          <p:cTn id="43" fill="hold">
                            <p:stCondLst>
                              <p:cond delay="500"/>
                            </p:stCondLst>
                            <p:childTnLst>
                              <p:par>
                                <p:cTn id="44" presetID="12" presetClass="entr" presetSubtype="4" fill="hold" grpId="0" nodeType="afterEffect">
                                  <p:stCondLst>
                                    <p:cond delay="0"/>
                                  </p:stCondLst>
                                  <p:childTnLst>
                                    <p:set>
                                      <p:cBhvr>
                                        <p:cTn id="45" dur="1" fill="hold">
                                          <p:stCondLst>
                                            <p:cond delay="0"/>
                                          </p:stCondLst>
                                        </p:cTn>
                                        <p:tgtEl>
                                          <p:spTgt spid="255016"/>
                                        </p:tgtEl>
                                        <p:attrNameLst>
                                          <p:attrName>style.visibility</p:attrName>
                                        </p:attrNameLst>
                                      </p:cBhvr>
                                      <p:to>
                                        <p:strVal val="visible"/>
                                      </p:to>
                                    </p:set>
                                    <p:animEffect transition="in" filter="slide(fromBottom)">
                                      <p:cBhvr>
                                        <p:cTn id="46"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p:bldP spid="68615" grpId="1"/>
      <p:bldP spid="10249" grpId="2" bldLvl="0" animBg="1"/>
      <p:bldP spid="4" grpId="3" bldLvl="0" animBg="1"/>
      <p:bldP spid="14" grpId="4" bldLvl="0" animBg="1"/>
      <p:bldP spid="15" grpId="5" bldLvl="0" animBg="1"/>
      <p:bldP spid="22" grpId="6" bldLvl="0" animBg="1"/>
      <p:bldP spid="255016"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图片 3"/>
          <p:cNvPicPr>
            <a:picLocks noChangeAspect="1"/>
          </p:cNvPicPr>
          <p:nvPr>
            <p:custDataLst>
              <p:tags r:id="rId1"/>
            </p:custDataLst>
          </p:nvPr>
        </p:nvPicPr>
        <p:blipFill>
          <a:blip r:embed="rId2"/>
          <a:stretch>
            <a:fillRect/>
          </a:stretch>
        </p:blipFill>
        <p:spPr>
          <a:xfrm>
            <a:off x="8207375" y="4044950"/>
            <a:ext cx="2419350" cy="2771775"/>
          </a:xfrm>
          <a:prstGeom prst="rect">
            <a:avLst/>
          </a:prstGeom>
          <a:noFill/>
          <a:ln w="9525">
            <a:noFill/>
          </a:ln>
        </p:spPr>
      </p:pic>
      <p:pic>
        <p:nvPicPr>
          <p:cNvPr id="48130" name="图片 10"/>
          <p:cNvPicPr>
            <a:picLocks noChangeAspect="1"/>
          </p:cNvPicPr>
          <p:nvPr>
            <p:custDataLst>
              <p:tags r:id="rId3"/>
            </p:custDataLst>
          </p:nvPr>
        </p:nvPicPr>
        <p:blipFill>
          <a:blip r:embed="rId4"/>
          <a:stretch>
            <a:fillRect/>
          </a:stretch>
        </p:blipFill>
        <p:spPr>
          <a:xfrm>
            <a:off x="1554163" y="3752850"/>
            <a:ext cx="1941512" cy="3079750"/>
          </a:xfrm>
          <a:prstGeom prst="rect">
            <a:avLst/>
          </a:prstGeom>
          <a:noFill/>
          <a:ln w="9525">
            <a:noFill/>
          </a:ln>
        </p:spPr>
      </p:pic>
      <p:sp>
        <p:nvSpPr>
          <p:cNvPr id="3" name="文本框 2"/>
          <p:cNvSpPr txBox="1"/>
          <p:nvPr/>
        </p:nvSpPr>
        <p:spPr>
          <a:xfrm>
            <a:off x="1981835" y="855980"/>
            <a:ext cx="8582025" cy="1383665"/>
          </a:xfrm>
          <a:prstGeom prst="rect">
            <a:avLst/>
          </a:prstGeom>
          <a:noFill/>
          <a:ln w="38100" cap="flat" cmpd="sng">
            <a:solidFill>
              <a:srgbClr val="00B050"/>
            </a:solidFill>
            <a:prstDash val="sysDash"/>
            <a:round/>
            <a:headEnd type="none" w="med" len="med"/>
            <a:tailEnd type="none" w="med" len="med"/>
          </a:ln>
        </p:spPr>
        <p:txBody>
          <a:bodyPr wrap="square" anchor="t">
            <a:spAutoFit/>
          </a:bodyPr>
          <a:p>
            <a:pPr indent="457200"/>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材料</a:t>
            </a:r>
            <a:r>
              <a:rPr lang="en-US" altLang="zh-CN"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800" b="1" dirty="0">
                <a:latin typeface="微软雅黑" panose="020B0503020204020204" pitchFamily="34" charset="-122"/>
                <a:ea typeface="微软雅黑" panose="020B0503020204020204" pitchFamily="34" charset="-122"/>
                <a:sym typeface="Arial" panose="020B0604020202020204" pitchFamily="34" charset="0"/>
              </a:rPr>
              <a:t>这次变革</a:t>
            </a:r>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（工业革命）</a:t>
            </a:r>
            <a:r>
              <a:rPr lang="zh-CN" altLang="en-US" sz="2800" b="1" dirty="0">
                <a:latin typeface="微软雅黑" panose="020B0503020204020204" pitchFamily="34" charset="-122"/>
                <a:ea typeface="微软雅黑" panose="020B0503020204020204" pitchFamily="34" charset="-122"/>
                <a:sym typeface="Arial" panose="020B0604020202020204" pitchFamily="34" charset="0"/>
              </a:rPr>
              <a:t>并没有能建立起一个更幸福、更合理、更富有自尊心的社会，相反，使千百万群众身价倍落……                 </a:t>
            </a:r>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——历史学家哈孟德夫妇</a:t>
            </a:r>
            <a:endPar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圆角矩形 1"/>
          <p:cNvSpPr/>
          <p:nvPr/>
        </p:nvSpPr>
        <p:spPr>
          <a:xfrm>
            <a:off x="2836545" y="5680075"/>
            <a:ext cx="6872605" cy="995579"/>
          </a:xfrm>
          <a:prstGeom prst="roundRect">
            <a:avLst>
              <a:gd name="adj" fmla="val 7278"/>
            </a:avLst>
          </a:prstGeom>
          <a:solidFill>
            <a:schemeClr val="bg1"/>
          </a:solidFill>
          <a:ln w="38100" cap="flat" cmpd="sng">
            <a:solidFill>
              <a:srgbClr val="00B050"/>
            </a:solidFill>
            <a:prstDash val="solid"/>
            <a:round/>
            <a:headEnd type="none" w="med" len="med"/>
            <a:tailEnd type="none" w="med" len="med"/>
          </a:ln>
        </p:spPr>
        <p:txBody>
          <a:bodyPr wrap="square" anchor="t">
            <a:spAutoFit/>
          </a:bodyPr>
          <a:p>
            <a:pPr>
              <a:buFont typeface="Arial" panose="020B0604020202020204" pitchFamily="34" charset="0"/>
            </a:pPr>
            <a:r>
              <a:rPr lang="zh-CN" altLang="en-US" sz="2400" b="1" dirty="0">
                <a:solidFill>
                  <a:srgbClr val="0000FF"/>
                </a:solidFill>
                <a:latin typeface="Calibri" panose="020F0502020204030204" charset="0"/>
                <a:ea typeface="微软雅黑" panose="020B0503020204020204" pitchFamily="34" charset="-122"/>
                <a:sym typeface="微软雅黑" panose="020B0503020204020204" pitchFamily="34" charset="-122"/>
              </a:rPr>
              <a:t>经济原因：</a:t>
            </a:r>
            <a:r>
              <a:rPr lang="zh-CN" altLang="en-US" sz="2800" b="1" dirty="0">
                <a:latin typeface="Calibri" panose="020F0502020204030204" charset="0"/>
                <a:ea typeface="微软雅黑" panose="020B0503020204020204" pitchFamily="34" charset="-122"/>
                <a:sym typeface="微软雅黑" panose="020B0503020204020204" pitchFamily="34" charset="-122"/>
              </a:rPr>
              <a:t>资本主义经济迅速发展，资产阶级与无产阶级矛盾日益突出。</a:t>
            </a:r>
            <a:endParaRPr lang="en-US" altLang="zh-CN" sz="2800" b="1" dirty="0">
              <a:latin typeface="Calibri" panose="020F0502020204030204" charset="0"/>
              <a:ea typeface="微软雅黑" panose="020B0503020204020204" pitchFamily="34" charset="-122"/>
              <a:sym typeface="微软雅黑" panose="020B0503020204020204" pitchFamily="34" charset="-122"/>
            </a:endParaRPr>
          </a:p>
        </p:txBody>
      </p:sp>
      <p:sp>
        <p:nvSpPr>
          <p:cNvPr id="53252" name="Text Box 4"/>
          <p:cNvSpPr txBox="1"/>
          <p:nvPr/>
        </p:nvSpPr>
        <p:spPr>
          <a:xfrm>
            <a:off x="1904365" y="3022600"/>
            <a:ext cx="613410" cy="1780540"/>
          </a:xfrm>
          <a:prstGeom prst="rect">
            <a:avLst/>
          </a:prstGeom>
          <a:solidFill>
            <a:schemeClr val="tx2">
              <a:lumMod val="20000"/>
              <a:lumOff val="80000"/>
            </a:schemeClr>
          </a:solidFill>
          <a:ln w="9525" cap="flat" cmpd="sng">
            <a:solidFill>
              <a:schemeClr val="tx1"/>
            </a:solidFill>
            <a:prstDash val="solid"/>
            <a:miter/>
            <a:headEnd type="none" w="med" len="med"/>
            <a:tailEnd type="none" w="med" len="med"/>
          </a:ln>
        </p:spPr>
        <p:txBody>
          <a:bodyPr vert="eaVert" wrap="square">
            <a:spAutoFit/>
          </a:bodyPr>
          <a:p>
            <a:pPr algn="ctr">
              <a:lnSpc>
                <a:spcPct val="100000"/>
              </a:lnSpc>
              <a:spcBef>
                <a:spcPts val="0"/>
              </a:spcBef>
            </a:pPr>
            <a:r>
              <a:rPr lang="zh-CN" altLang="en-US" sz="2800" b="1" dirty="0">
                <a:latin typeface="微软雅黑" panose="020B0503020204020204" pitchFamily="34" charset="-122"/>
              </a:rPr>
              <a:t>工业革命</a:t>
            </a:r>
            <a:endParaRPr lang="zh-CN" altLang="en-US" sz="2800" b="1" dirty="0">
              <a:latin typeface="微软雅黑" panose="020B0503020204020204" pitchFamily="34" charset="-122"/>
            </a:endParaRPr>
          </a:p>
        </p:txBody>
      </p:sp>
      <p:sp>
        <p:nvSpPr>
          <p:cNvPr id="53253" name="Text Box 5"/>
          <p:cNvSpPr txBox="1"/>
          <p:nvPr/>
        </p:nvSpPr>
        <p:spPr>
          <a:xfrm>
            <a:off x="3349625" y="2581275"/>
            <a:ext cx="613410" cy="2662555"/>
          </a:xfrm>
          <a:prstGeom prst="rect">
            <a:avLst/>
          </a:prstGeom>
          <a:solidFill>
            <a:schemeClr val="accent4">
              <a:lumMod val="20000"/>
              <a:lumOff val="80000"/>
            </a:schemeClr>
          </a:solidFill>
          <a:ln w="9525" cap="flat" cmpd="sng">
            <a:solidFill>
              <a:schemeClr val="tx1"/>
            </a:solidFill>
            <a:prstDash val="solid"/>
            <a:miter/>
            <a:headEnd type="none" w="med" len="med"/>
            <a:tailEnd type="none" w="med" len="med"/>
          </a:ln>
        </p:spPr>
        <p:txBody>
          <a:bodyPr vert="eaVert" wrap="square">
            <a:spAutoFit/>
          </a:bodyPr>
          <a:p>
            <a:pPr>
              <a:lnSpc>
                <a:spcPct val="100000"/>
              </a:lnSpc>
              <a:spcBef>
                <a:spcPts val="0"/>
              </a:spcBef>
              <a:buClr>
                <a:schemeClr val="folHlink"/>
              </a:buClr>
              <a:buSzPct val="60000"/>
              <a:buFont typeface="Wingdings" panose="05000000000000000000" pitchFamily="2" charset="2"/>
              <a:buNone/>
            </a:pPr>
            <a:r>
              <a:rPr lang="zh-CN" altLang="en-US" sz="2800" b="1" dirty="0">
                <a:solidFill>
                  <a:schemeClr val="tx1"/>
                </a:solidFill>
                <a:latin typeface="微软雅黑" panose="020B0503020204020204" pitchFamily="34" charset="-122"/>
              </a:rPr>
              <a:t>阶级关系的变革</a:t>
            </a:r>
            <a:endParaRPr lang="zh-CN" altLang="en-US" sz="2800" b="1" dirty="0">
              <a:solidFill>
                <a:schemeClr val="tx1"/>
              </a:solidFill>
              <a:latin typeface="微软雅黑" panose="020B0503020204020204" pitchFamily="34" charset="-122"/>
            </a:endParaRPr>
          </a:p>
        </p:txBody>
      </p:sp>
      <p:sp>
        <p:nvSpPr>
          <p:cNvPr id="53254" name="AutoShape 6"/>
          <p:cNvSpPr/>
          <p:nvPr/>
        </p:nvSpPr>
        <p:spPr>
          <a:xfrm>
            <a:off x="2654935" y="3720465"/>
            <a:ext cx="641350" cy="313690"/>
          </a:xfrm>
          <a:prstGeom prst="rightArrow">
            <a:avLst>
              <a:gd name="adj1" fmla="val 50000"/>
              <a:gd name="adj2" fmla="val 55870"/>
            </a:avLst>
          </a:prstGeom>
          <a:solidFill>
            <a:srgbClr val="FF5050"/>
          </a:solidFill>
          <a:ln w="9525" cap="flat" cmpd="sng">
            <a:solidFill>
              <a:schemeClr val="tx1"/>
            </a:solidFill>
            <a:prstDash val="solid"/>
            <a:miter/>
            <a:headEnd type="none" w="med" len="med"/>
            <a:tailEnd type="none" w="med" len="med"/>
          </a:ln>
        </p:spPr>
        <p:txBody>
          <a:bodyPr wrap="none" anchor="ctr"/>
          <a:p>
            <a:pPr>
              <a:lnSpc>
                <a:spcPct val="100000"/>
              </a:lnSpc>
              <a:spcBef>
                <a:spcPts val="0"/>
              </a:spcBef>
            </a:pPr>
            <a:endParaRPr lang="zh-CN" altLang="en-US" sz="2800" b="1" dirty="0">
              <a:latin typeface="微软雅黑" panose="020B0503020204020204" pitchFamily="34" charset="-122"/>
            </a:endParaRPr>
          </a:p>
        </p:txBody>
      </p:sp>
      <p:sp>
        <p:nvSpPr>
          <p:cNvPr id="53255" name="Rectangle 7"/>
          <p:cNvSpPr/>
          <p:nvPr/>
        </p:nvSpPr>
        <p:spPr>
          <a:xfrm>
            <a:off x="4545965" y="2802255"/>
            <a:ext cx="2383790" cy="509270"/>
          </a:xfrm>
          <a:prstGeom prst="rect">
            <a:avLst/>
          </a:prstGeom>
          <a:solidFill>
            <a:schemeClr val="tx1"/>
          </a:solidFill>
          <a:ln w="9525" cap="flat" cmpd="sng">
            <a:solidFill>
              <a:schemeClr val="tx1"/>
            </a:solidFill>
            <a:prstDash val="solid"/>
            <a:miter/>
            <a:headEnd type="none" w="med" len="med"/>
            <a:tailEnd type="none" w="med" len="med"/>
          </a:ln>
        </p:spPr>
        <p:txBody>
          <a:bodyPr wrap="none" anchor="ctr"/>
          <a:p>
            <a:pPr algn="ctr">
              <a:lnSpc>
                <a:spcPct val="100000"/>
              </a:lnSpc>
              <a:spcBef>
                <a:spcPts val="0"/>
              </a:spcBef>
            </a:pPr>
            <a:r>
              <a:rPr lang="zh-CN" altLang="en-US" sz="2800" b="1" dirty="0">
                <a:solidFill>
                  <a:schemeClr val="bg1"/>
                </a:solidFill>
                <a:latin typeface="微软雅黑" panose="020B0503020204020204" pitchFamily="34" charset="-122"/>
              </a:rPr>
              <a:t>资产阶级</a:t>
            </a:r>
            <a:endParaRPr lang="zh-CN" altLang="en-US" sz="2800" b="1" dirty="0">
              <a:solidFill>
                <a:schemeClr val="bg1"/>
              </a:solidFill>
              <a:latin typeface="微软雅黑" panose="020B0503020204020204" pitchFamily="34" charset="-122"/>
            </a:endParaRPr>
          </a:p>
        </p:txBody>
      </p:sp>
      <p:sp>
        <p:nvSpPr>
          <p:cNvPr id="53256" name="Rectangle 8"/>
          <p:cNvSpPr/>
          <p:nvPr/>
        </p:nvSpPr>
        <p:spPr>
          <a:xfrm>
            <a:off x="4611370" y="4599940"/>
            <a:ext cx="2413635" cy="487680"/>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p>
            <a:pPr algn="ctr">
              <a:lnSpc>
                <a:spcPct val="100000"/>
              </a:lnSpc>
              <a:spcBef>
                <a:spcPts val="0"/>
              </a:spcBef>
            </a:pPr>
            <a:r>
              <a:rPr lang="zh-CN" altLang="en-US" sz="2800" b="1" dirty="0">
                <a:latin typeface="微软雅黑" panose="020B0503020204020204" pitchFamily="34" charset="-122"/>
              </a:rPr>
              <a:t>无产阶级</a:t>
            </a:r>
            <a:endParaRPr lang="zh-CN" altLang="en-US" sz="2800" b="1" dirty="0">
              <a:latin typeface="微软雅黑" panose="020B0503020204020204" pitchFamily="34" charset="-122"/>
            </a:endParaRPr>
          </a:p>
        </p:txBody>
      </p:sp>
      <p:sp>
        <p:nvSpPr>
          <p:cNvPr id="53257" name="AutoShape 9"/>
          <p:cNvSpPr/>
          <p:nvPr/>
        </p:nvSpPr>
        <p:spPr>
          <a:xfrm>
            <a:off x="4071620" y="3720465"/>
            <a:ext cx="593725" cy="313690"/>
          </a:xfrm>
          <a:prstGeom prst="rightArrow">
            <a:avLst>
              <a:gd name="adj1" fmla="val 50000"/>
              <a:gd name="adj2" fmla="val 55870"/>
            </a:avLst>
          </a:prstGeom>
          <a:solidFill>
            <a:srgbClr val="FF5050"/>
          </a:solidFill>
          <a:ln w="9525" cap="flat" cmpd="sng">
            <a:solidFill>
              <a:schemeClr val="tx1"/>
            </a:solidFill>
            <a:prstDash val="solid"/>
            <a:miter/>
            <a:headEnd type="none" w="med" len="med"/>
            <a:tailEnd type="none" w="med" len="med"/>
          </a:ln>
        </p:spPr>
        <p:txBody>
          <a:bodyPr wrap="none" anchor="ctr"/>
          <a:p>
            <a:pPr>
              <a:lnSpc>
                <a:spcPct val="100000"/>
              </a:lnSpc>
              <a:spcBef>
                <a:spcPts val="0"/>
              </a:spcBef>
            </a:pPr>
            <a:endParaRPr lang="zh-CN" altLang="en-US" sz="2800" b="1" dirty="0">
              <a:latin typeface="微软雅黑" panose="020B0503020204020204" pitchFamily="34" charset="-122"/>
            </a:endParaRPr>
          </a:p>
        </p:txBody>
      </p:sp>
      <p:sp>
        <p:nvSpPr>
          <p:cNvPr id="53258" name="AutoShape 10"/>
          <p:cNvSpPr/>
          <p:nvPr/>
        </p:nvSpPr>
        <p:spPr>
          <a:xfrm>
            <a:off x="6892925" y="3702050"/>
            <a:ext cx="716915" cy="332105"/>
          </a:xfrm>
          <a:prstGeom prst="rightArrow">
            <a:avLst>
              <a:gd name="adj1" fmla="val 50000"/>
              <a:gd name="adj2" fmla="val 58508"/>
            </a:avLst>
          </a:prstGeom>
          <a:solidFill>
            <a:srgbClr val="FF5050"/>
          </a:solidFill>
          <a:ln w="9525" cap="flat" cmpd="sng">
            <a:solidFill>
              <a:schemeClr val="tx1"/>
            </a:solidFill>
            <a:prstDash val="solid"/>
            <a:miter/>
            <a:headEnd type="none" w="med" len="med"/>
            <a:tailEnd type="none" w="med" len="med"/>
          </a:ln>
        </p:spPr>
        <p:txBody>
          <a:bodyPr wrap="none" anchor="ctr"/>
          <a:p>
            <a:pPr>
              <a:lnSpc>
                <a:spcPct val="100000"/>
              </a:lnSpc>
              <a:spcBef>
                <a:spcPts val="0"/>
              </a:spcBef>
            </a:pPr>
            <a:endParaRPr lang="zh-CN" altLang="en-US" sz="2800" b="1" dirty="0">
              <a:latin typeface="微软雅黑" panose="020B0503020204020204" pitchFamily="34" charset="-122"/>
            </a:endParaRPr>
          </a:p>
        </p:txBody>
      </p:sp>
      <p:sp>
        <p:nvSpPr>
          <p:cNvPr id="53259" name="Text Box 11"/>
          <p:cNvSpPr txBox="1"/>
          <p:nvPr/>
        </p:nvSpPr>
        <p:spPr>
          <a:xfrm>
            <a:off x="7715250" y="2541270"/>
            <a:ext cx="613410" cy="2983230"/>
          </a:xfrm>
          <a:prstGeom prst="rect">
            <a:avLst/>
          </a:prstGeom>
          <a:solidFill>
            <a:schemeClr val="accent4">
              <a:lumMod val="40000"/>
              <a:lumOff val="60000"/>
            </a:schemeClr>
          </a:solidFill>
          <a:ln w="9525" cap="flat" cmpd="sng">
            <a:solidFill>
              <a:schemeClr val="tx1"/>
            </a:solidFill>
            <a:prstDash val="solid"/>
            <a:miter/>
            <a:headEnd type="none" w="med" len="med"/>
            <a:tailEnd type="none" w="med" len="med"/>
          </a:ln>
        </p:spPr>
        <p:txBody>
          <a:bodyPr vert="eaVert" wrap="square">
            <a:spAutoFit/>
          </a:bodyPr>
          <a:p>
            <a:pPr>
              <a:lnSpc>
                <a:spcPct val="100000"/>
              </a:lnSpc>
              <a:spcBef>
                <a:spcPts val="0"/>
              </a:spcBef>
              <a:buClr>
                <a:schemeClr val="folHlink"/>
              </a:buClr>
              <a:buSzPct val="60000"/>
              <a:buFont typeface="Wingdings" panose="05000000000000000000" pitchFamily="2" charset="2"/>
              <a:buNone/>
            </a:pPr>
            <a:r>
              <a:rPr lang="zh-CN" altLang="en-US" sz="2800" b="1" dirty="0">
                <a:solidFill>
                  <a:srgbClr val="000066"/>
                </a:solidFill>
                <a:latin typeface="微软雅黑" panose="020B0503020204020204" pitchFamily="34" charset="-122"/>
              </a:rPr>
              <a:t>社会矛盾日益突出</a:t>
            </a:r>
            <a:endParaRPr lang="zh-CN" altLang="en-US" sz="2800" b="1" dirty="0">
              <a:solidFill>
                <a:srgbClr val="000066"/>
              </a:solidFill>
              <a:latin typeface="微软雅黑" panose="020B0503020204020204" pitchFamily="34" charset="-122"/>
            </a:endParaRPr>
          </a:p>
        </p:txBody>
      </p:sp>
      <p:sp>
        <p:nvSpPr>
          <p:cNvPr id="61460" name="右箭头 61459"/>
          <p:cNvSpPr/>
          <p:nvPr/>
        </p:nvSpPr>
        <p:spPr>
          <a:xfrm>
            <a:off x="8434070" y="3702050"/>
            <a:ext cx="1009015" cy="314325"/>
          </a:xfrm>
          <a:prstGeom prst="rightArrow">
            <a:avLst>
              <a:gd name="adj1" fmla="val 50000"/>
              <a:gd name="adj2" fmla="val 149587"/>
            </a:avLst>
          </a:prstGeom>
          <a:solidFill>
            <a:schemeClr val="accent1"/>
          </a:solidFill>
          <a:ln w="9525" cap="flat" cmpd="sng">
            <a:solidFill>
              <a:schemeClr val="tx1"/>
            </a:solidFill>
            <a:prstDash val="solid"/>
            <a:miter/>
            <a:headEnd type="none" w="med" len="med"/>
            <a:tailEnd type="none" w="med" len="med"/>
          </a:ln>
        </p:spPr>
        <p:txBody>
          <a:bodyPr anchor="t"/>
          <a:p>
            <a:pPr>
              <a:lnSpc>
                <a:spcPct val="100000"/>
              </a:lnSpc>
              <a:spcBef>
                <a:spcPts val="0"/>
              </a:spcBef>
            </a:pPr>
            <a:endParaRPr lang="zh-CN" altLang="en-US" sz="2800" b="1">
              <a:latin typeface="微软雅黑" panose="020B0503020204020204" pitchFamily="34" charset="-122"/>
            </a:endParaRPr>
          </a:p>
        </p:txBody>
      </p:sp>
      <p:sp>
        <p:nvSpPr>
          <p:cNvPr id="61461" name="文本框 61460"/>
          <p:cNvSpPr txBox="1"/>
          <p:nvPr/>
        </p:nvSpPr>
        <p:spPr>
          <a:xfrm>
            <a:off x="9530080" y="2952115"/>
            <a:ext cx="575945" cy="1814830"/>
          </a:xfrm>
          <a:prstGeom prst="rect">
            <a:avLst/>
          </a:prstGeom>
          <a:solidFill>
            <a:schemeClr val="accent1">
              <a:lumMod val="60000"/>
              <a:lumOff val="40000"/>
            </a:schemeClr>
          </a:solidFill>
          <a:ln w="9525">
            <a:noFill/>
          </a:ln>
        </p:spPr>
        <p:txBody>
          <a:bodyPr wrap="square" anchor="t">
            <a:spAutoFit/>
            <a:scene3d>
              <a:camera prst="orthographicFront"/>
              <a:lightRig rig="threePt" dir="t"/>
            </a:scene3d>
          </a:bodyPr>
          <a:p>
            <a:pPr algn="ctr" fontAlgn="auto">
              <a:lnSpc>
                <a:spcPct val="100000"/>
              </a:lnSpc>
              <a:spcBef>
                <a:spcPts val="0"/>
              </a:spcBef>
            </a:pPr>
            <a:r>
              <a:rPr lang="zh-CN" altLang="en-US" sz="2800" b="1" dirty="0">
                <a:latin typeface="微软雅黑" panose="020B0503020204020204" pitchFamily="34" charset="-122"/>
              </a:rPr>
              <a:t>工人觉醒</a:t>
            </a:r>
            <a:endParaRPr lang="zh-CN" altLang="en-US" sz="2800" b="1" dirty="0">
              <a:ln w="22225">
                <a:solidFill>
                  <a:schemeClr val="accent2"/>
                </a:solidFill>
                <a:prstDash val="solid"/>
              </a:ln>
              <a:solidFill>
                <a:schemeClr val="accent2">
                  <a:lumMod val="40000"/>
                  <a:lumOff val="60000"/>
                </a:schemeClr>
              </a:solidFill>
              <a:effectLst/>
              <a:latin typeface="微软雅黑" panose="020B0503020204020204" pitchFamily="34" charset="-122"/>
            </a:endParaRPr>
          </a:p>
        </p:txBody>
      </p:sp>
      <p:sp>
        <p:nvSpPr>
          <p:cNvPr id="6" name="右箭头 5"/>
          <p:cNvSpPr/>
          <p:nvPr/>
        </p:nvSpPr>
        <p:spPr>
          <a:xfrm rot="5400000">
            <a:off x="5257165" y="3851275"/>
            <a:ext cx="1108710" cy="219075"/>
          </a:xfrm>
          <a:prstGeom prst="rightArrow">
            <a:avLst>
              <a:gd name="adj1" fmla="val 50000"/>
              <a:gd name="adj2" fmla="val 149587"/>
            </a:avLst>
          </a:prstGeom>
          <a:solidFill>
            <a:schemeClr val="tx1"/>
          </a:solidFill>
          <a:ln w="9525" cap="flat" cmpd="sng">
            <a:solidFill>
              <a:schemeClr val="tx1"/>
            </a:solidFill>
            <a:prstDash val="solid"/>
            <a:miter/>
            <a:headEnd type="none" w="med" len="med"/>
            <a:tailEnd type="none" w="med" len="med"/>
          </a:ln>
        </p:spPr>
        <p:txBody>
          <a:bodyPr anchor="t"/>
          <a:p>
            <a:pPr>
              <a:lnSpc>
                <a:spcPct val="100000"/>
              </a:lnSpc>
              <a:spcBef>
                <a:spcPts val="0"/>
              </a:spcBef>
            </a:pPr>
            <a:endParaRPr lang="zh-CN" altLang="en-US" sz="2800" b="1">
              <a:latin typeface="微软雅黑" panose="020B0503020204020204" pitchFamily="34" charset="-122"/>
            </a:endParaRPr>
          </a:p>
        </p:txBody>
      </p:sp>
      <p:sp>
        <p:nvSpPr>
          <p:cNvPr id="8" name="文本框 7"/>
          <p:cNvSpPr txBox="1"/>
          <p:nvPr/>
        </p:nvSpPr>
        <p:spPr>
          <a:xfrm>
            <a:off x="4866640" y="3597910"/>
            <a:ext cx="1956435" cy="521970"/>
          </a:xfrm>
          <a:prstGeom prst="rect">
            <a:avLst/>
          </a:prstGeom>
          <a:noFill/>
        </p:spPr>
        <p:txBody>
          <a:bodyPr wrap="square" rtlCol="0">
            <a:spAutoFit/>
          </a:bodyPr>
          <a:p>
            <a:pPr>
              <a:lnSpc>
                <a:spcPct val="100000"/>
              </a:lnSpc>
              <a:spcBef>
                <a:spcPts val="0"/>
              </a:spcBef>
            </a:pPr>
            <a:r>
              <a:rPr lang="zh-CN" altLang="en-US" sz="2800" b="1">
                <a:solidFill>
                  <a:srgbClr val="FF0000"/>
                </a:solidFill>
                <a:latin typeface="微软雅黑" panose="020B0503020204020204" pitchFamily="34" charset="-122"/>
                <a:cs typeface="微软雅黑" panose="020B0503020204020204" pitchFamily="34" charset="-122"/>
              </a:rPr>
              <a:t>残酷   剥削</a:t>
            </a:r>
            <a:endParaRPr lang="zh-CN" altLang="en-US" sz="2800" b="1">
              <a:solidFill>
                <a:srgbClr val="FF0000"/>
              </a:solidFill>
              <a:latin typeface="微软雅黑" panose="020B0503020204020204" pitchFamily="34" charset="-122"/>
              <a:cs typeface="微软雅黑" panose="020B0503020204020204" pitchFamily="34" charset="-122"/>
            </a:endParaRPr>
          </a:p>
        </p:txBody>
      </p:sp>
      <p:sp>
        <p:nvSpPr>
          <p:cNvPr id="18" name="矩形 17"/>
          <p:cNvSpPr/>
          <p:nvPr/>
        </p:nvSpPr>
        <p:spPr>
          <a:xfrm>
            <a:off x="209550" y="1013460"/>
            <a:ext cx="1089025"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马克思主义的诞生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和国际共产主义运动的兴起</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2164" name="AutoShape 4"/>
          <p:cNvSpPr/>
          <p:nvPr/>
        </p:nvSpPr>
        <p:spPr>
          <a:xfrm>
            <a:off x="1416050" y="1235710"/>
            <a:ext cx="368300" cy="524637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5"/>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500" fill="hold">
                                          <p:stCondLst>
                                            <p:cond delay="0"/>
                                          </p:stCondLst>
                                        </p:cTn>
                                        <p:tgtEl>
                                          <p:spTgt spid="53252"/>
                                        </p:tgtEl>
                                        <p:attrNameLst>
                                          <p:attrName>style.visibility</p:attrName>
                                        </p:attrNameLst>
                                      </p:cBhvr>
                                      <p:to>
                                        <p:strVal val="visible"/>
                                      </p:to>
                                    </p:set>
                                    <p:animEffect transition="in" filter="blinds(horizontal)">
                                      <p:cBhvr>
                                        <p:cTn id="12" dur="500"/>
                                        <p:tgtEl>
                                          <p:spTgt spid="532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3253"/>
                                        </p:tgtEl>
                                        <p:attrNameLst>
                                          <p:attrName>style.visibility</p:attrName>
                                        </p:attrNameLst>
                                      </p:cBhvr>
                                      <p:to>
                                        <p:strVal val="visible"/>
                                      </p:to>
                                    </p:set>
                                    <p:animEffect transition="in" filter="blinds(horizontal)">
                                      <p:cBhvr>
                                        <p:cTn id="22" dur="500"/>
                                        <p:tgtEl>
                                          <p:spTgt spid="5325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3257"/>
                                        </p:tgtEl>
                                        <p:attrNameLst>
                                          <p:attrName>style.visibility</p:attrName>
                                        </p:attrNameLst>
                                      </p:cBhvr>
                                      <p:to>
                                        <p:strVal val="visible"/>
                                      </p:to>
                                    </p:set>
                                    <p:animEffect transition="in" filter="blinds(horizontal)">
                                      <p:cBhvr>
                                        <p:cTn id="27" dur="500"/>
                                        <p:tgtEl>
                                          <p:spTgt spid="5325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3255"/>
                                        </p:tgtEl>
                                        <p:attrNameLst>
                                          <p:attrName>style.visibility</p:attrName>
                                        </p:attrNameLst>
                                      </p:cBhvr>
                                      <p:to>
                                        <p:strVal val="visible"/>
                                      </p:to>
                                    </p:set>
                                    <p:animEffect transition="in" filter="blinds(horizontal)">
                                      <p:cBhvr>
                                        <p:cTn id="32" dur="500"/>
                                        <p:tgtEl>
                                          <p:spTgt spid="5325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3256"/>
                                        </p:tgtEl>
                                        <p:attrNameLst>
                                          <p:attrName>style.visibility</p:attrName>
                                        </p:attrNameLst>
                                      </p:cBhvr>
                                      <p:to>
                                        <p:strVal val="visible"/>
                                      </p:to>
                                    </p:set>
                                    <p:animEffect transition="in" filter="blinds(horizontal)">
                                      <p:cBhvr>
                                        <p:cTn id="43" dur="500"/>
                                        <p:tgtEl>
                                          <p:spTgt spid="5325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53258"/>
                                        </p:tgtEl>
                                        <p:attrNameLst>
                                          <p:attrName>style.visibility</p:attrName>
                                        </p:attrNameLst>
                                      </p:cBhvr>
                                      <p:to>
                                        <p:strVal val="visible"/>
                                      </p:to>
                                    </p:set>
                                    <p:animEffect transition="in" filter="blinds(horizontal)">
                                      <p:cBhvr>
                                        <p:cTn id="54" dur="500"/>
                                        <p:tgtEl>
                                          <p:spTgt spid="5325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53259"/>
                                        </p:tgtEl>
                                        <p:attrNameLst>
                                          <p:attrName>style.visibility</p:attrName>
                                        </p:attrNameLst>
                                      </p:cBhvr>
                                      <p:to>
                                        <p:strVal val="visible"/>
                                      </p:to>
                                    </p:set>
                                    <p:animEffect transition="in" filter="blinds(horizontal)">
                                      <p:cBhvr>
                                        <p:cTn id="59" dur="500"/>
                                        <p:tgtEl>
                                          <p:spTgt spid="5325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61460"/>
                                        </p:tgtEl>
                                        <p:attrNameLst>
                                          <p:attrName>style.visibility</p:attrName>
                                        </p:attrNameLst>
                                      </p:cBhvr>
                                      <p:to>
                                        <p:strVal val="visible"/>
                                      </p:to>
                                    </p:set>
                                    <p:anim calcmode="lin" valueType="num">
                                      <p:cBhvr additive="base">
                                        <p:cTn id="64" dur="500" fill="hold"/>
                                        <p:tgtEl>
                                          <p:spTgt spid="61460"/>
                                        </p:tgtEl>
                                        <p:attrNameLst>
                                          <p:attrName>ppt_x</p:attrName>
                                        </p:attrNameLst>
                                      </p:cBhvr>
                                      <p:tavLst>
                                        <p:tav tm="0">
                                          <p:val>
                                            <p:strVal val="#ppt_x"/>
                                          </p:val>
                                        </p:tav>
                                        <p:tav tm="100000">
                                          <p:val>
                                            <p:strVal val="#ppt_x"/>
                                          </p:val>
                                        </p:tav>
                                      </p:tavLst>
                                    </p:anim>
                                    <p:anim calcmode="lin" valueType="num">
                                      <p:cBhvr additive="base">
                                        <p:cTn id="65" dur="500" fill="hold"/>
                                        <p:tgtEl>
                                          <p:spTgt spid="6146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61461"/>
                                        </p:tgtEl>
                                        <p:attrNameLst>
                                          <p:attrName>style.visibility</p:attrName>
                                        </p:attrNameLst>
                                      </p:cBhvr>
                                      <p:to>
                                        <p:strVal val="visible"/>
                                      </p:to>
                                    </p:set>
                                    <p:anim calcmode="lin" valueType="num">
                                      <p:cBhvr additive="base">
                                        <p:cTn id="70" dur="500" fill="hold"/>
                                        <p:tgtEl>
                                          <p:spTgt spid="61461"/>
                                        </p:tgtEl>
                                        <p:attrNameLst>
                                          <p:attrName>ppt_x</p:attrName>
                                        </p:attrNameLst>
                                      </p:cBhvr>
                                      <p:tavLst>
                                        <p:tav tm="0">
                                          <p:val>
                                            <p:strVal val="#ppt_x"/>
                                          </p:val>
                                        </p:tav>
                                        <p:tav tm="100000">
                                          <p:val>
                                            <p:strVal val="#ppt_x"/>
                                          </p:val>
                                        </p:tav>
                                      </p:tavLst>
                                    </p:anim>
                                    <p:anim calcmode="lin" valueType="num">
                                      <p:cBhvr additive="base">
                                        <p:cTn id="71" dur="500" fill="hold"/>
                                        <p:tgtEl>
                                          <p:spTgt spid="6146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left)">
                                      <p:cBhvr>
                                        <p:cTn id="76" dur="500"/>
                                        <p:tgtEl>
                                          <p:spTgt spid="2"/>
                                        </p:tgtEl>
                                      </p:cBhvr>
                                    </p:animEffect>
                                  </p:childTnLst>
                                </p:cTn>
                              </p:par>
                            </p:childTnLst>
                          </p:cTn>
                        </p:par>
                        <p:par>
                          <p:cTn id="77" fill="hold">
                            <p:stCondLst>
                              <p:cond delay="500"/>
                            </p:stCondLst>
                            <p:childTnLst>
                              <p:par>
                                <p:cTn id="78" presetID="12" presetClass="entr" presetSubtype="4" fill="hold" grpId="0" nodeType="afterEffect">
                                  <p:stCondLst>
                                    <p:cond delay="0"/>
                                  </p:stCondLst>
                                  <p:childTnLst>
                                    <p:set>
                                      <p:cBhvr>
                                        <p:cTn id="79" dur="1" fill="hold">
                                          <p:stCondLst>
                                            <p:cond delay="0"/>
                                          </p:stCondLst>
                                        </p:cTn>
                                        <p:tgtEl>
                                          <p:spTgt spid="255016"/>
                                        </p:tgtEl>
                                        <p:attrNameLst>
                                          <p:attrName>style.visibility</p:attrName>
                                        </p:attrNameLst>
                                      </p:cBhvr>
                                      <p:to>
                                        <p:strVal val="visible"/>
                                      </p:to>
                                    </p:set>
                                    <p:animEffect transition="in" filter="slide(fromBottom)">
                                      <p:cBhvr>
                                        <p:cTn id="8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P spid="53252" grpId="0" bldLvl="0" animBg="1"/>
      <p:bldP spid="53253" grpId="0" bldLvl="0" animBg="1"/>
      <p:bldP spid="53254" grpId="0" bldLvl="0" animBg="1"/>
      <p:bldP spid="53255" grpId="0" bldLvl="0" animBg="1"/>
      <p:bldP spid="53256" grpId="0" bldLvl="0" animBg="1"/>
      <p:bldP spid="53257" grpId="0" bldLvl="0" animBg="1"/>
      <p:bldP spid="53258" grpId="0" bldLvl="0" animBg="1"/>
      <p:bldP spid="53259" grpId="0" bldLvl="0" animBg="1"/>
      <p:bldP spid="61461" grpId="0" bldLvl="0" animBg="1"/>
      <p:bldP spid="8" grpId="0"/>
      <p:bldP spid="255016"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图片 3"/>
          <p:cNvPicPr>
            <a:picLocks noChangeAspect="1"/>
          </p:cNvPicPr>
          <p:nvPr>
            <p:custDataLst>
              <p:tags r:id="rId1"/>
            </p:custDataLst>
          </p:nvPr>
        </p:nvPicPr>
        <p:blipFill>
          <a:blip r:embed="rId2"/>
          <a:stretch>
            <a:fillRect/>
          </a:stretch>
        </p:blipFill>
        <p:spPr>
          <a:xfrm>
            <a:off x="8207375" y="4044950"/>
            <a:ext cx="2419350" cy="2771775"/>
          </a:xfrm>
          <a:prstGeom prst="rect">
            <a:avLst/>
          </a:prstGeom>
          <a:noFill/>
          <a:ln w="9525">
            <a:noFill/>
          </a:ln>
        </p:spPr>
      </p:pic>
      <p:pic>
        <p:nvPicPr>
          <p:cNvPr id="48130" name="图片 10"/>
          <p:cNvPicPr>
            <a:picLocks noChangeAspect="1"/>
          </p:cNvPicPr>
          <p:nvPr>
            <p:custDataLst>
              <p:tags r:id="rId3"/>
            </p:custDataLst>
          </p:nvPr>
        </p:nvPicPr>
        <p:blipFill>
          <a:blip r:embed="rId4"/>
          <a:stretch>
            <a:fillRect/>
          </a:stretch>
        </p:blipFill>
        <p:spPr>
          <a:xfrm>
            <a:off x="1554163" y="3752850"/>
            <a:ext cx="1941512" cy="3079750"/>
          </a:xfrm>
          <a:prstGeom prst="rect">
            <a:avLst/>
          </a:prstGeom>
          <a:noFill/>
          <a:ln w="9525">
            <a:noFill/>
          </a:ln>
        </p:spPr>
      </p:pic>
      <p:sp>
        <p:nvSpPr>
          <p:cNvPr id="2" name="圆角矩形 1"/>
          <p:cNvSpPr/>
          <p:nvPr/>
        </p:nvSpPr>
        <p:spPr>
          <a:xfrm>
            <a:off x="2768600" y="1031240"/>
            <a:ext cx="3853180" cy="545248"/>
          </a:xfrm>
          <a:prstGeom prst="roundRect">
            <a:avLst>
              <a:gd name="adj" fmla="val 7278"/>
            </a:avLst>
          </a:prstGeom>
          <a:solidFill>
            <a:schemeClr val="bg1"/>
          </a:solidFill>
          <a:ln w="38100" cap="flat" cmpd="sng">
            <a:solidFill>
              <a:srgbClr val="00B050"/>
            </a:solidFill>
            <a:prstDash val="solid"/>
            <a:round/>
            <a:headEnd type="none" w="med" len="med"/>
            <a:tailEnd type="none" w="med" len="med"/>
          </a:ln>
        </p:spPr>
        <p:txBody>
          <a:bodyPr wrap="square" anchor="t">
            <a:spAutoFit/>
          </a:bodyPr>
          <a:p>
            <a:pPr algn="ctr">
              <a:buFont typeface="Arial" panose="020B0604020202020204" pitchFamily="34" charset="0"/>
            </a:pPr>
            <a:r>
              <a:rPr lang="zh-CN" sz="2800" b="1" dirty="0">
                <a:latin typeface="微软雅黑" panose="020B0503020204020204" pitchFamily="34" charset="-122"/>
                <a:cs typeface="微软雅黑" panose="020B0503020204020204" pitchFamily="34" charset="-122"/>
                <a:sym typeface="微软雅黑" panose="020B0503020204020204" pitchFamily="34" charset="-122"/>
              </a:rPr>
              <a:t>《共产党宣言》内容：</a:t>
            </a:r>
            <a:endParaRPr sz="2800" b="1" dirty="0">
              <a:solidFill>
                <a:srgbClr val="FF0000"/>
              </a:solidFill>
              <a:latin typeface="微软雅黑" panose="020B0503020204020204" pitchFamily="34" charset="-122"/>
              <a:cs typeface="微软雅黑" panose="020B0503020204020204" pitchFamily="34" charset="-122"/>
              <a:sym typeface="微软雅黑" panose="020B0503020204020204" pitchFamily="34" charset="-122"/>
            </a:endParaRPr>
          </a:p>
        </p:txBody>
      </p:sp>
      <p:sp>
        <p:nvSpPr>
          <p:cNvPr id="21" name="文本框 11"/>
          <p:cNvSpPr/>
          <p:nvPr/>
        </p:nvSpPr>
        <p:spPr>
          <a:xfrm>
            <a:off x="2588260" y="1812925"/>
            <a:ext cx="4325620" cy="953135"/>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①有文字记载的全部历史都是</a:t>
            </a:r>
            <a:r>
              <a:rPr lang="zh-CN" altLang="en-US" sz="2800" b="1" dirty="0">
                <a:solidFill>
                  <a:srgbClr val="FF0000"/>
                </a:solidFill>
                <a:latin typeface="Calibri" panose="020F0502020204030204" charset="0"/>
                <a:ea typeface="微软雅黑" panose="020B0503020204020204" pitchFamily="34" charset="-122"/>
                <a:sym typeface="+mn-ea"/>
              </a:rPr>
              <a:t>阶级斗争</a:t>
            </a:r>
            <a:r>
              <a:rPr lang="zh-CN" altLang="en-US" sz="2800" b="1" dirty="0">
                <a:solidFill>
                  <a:schemeClr val="tx1"/>
                </a:solidFill>
                <a:latin typeface="Calibri" panose="020F0502020204030204" charset="0"/>
                <a:ea typeface="微软雅黑" panose="020B0503020204020204" pitchFamily="34" charset="-122"/>
                <a:sym typeface="+mn-ea"/>
              </a:rPr>
              <a:t>的历史</a:t>
            </a:r>
            <a:endParaRPr lang="zh-CN" altLang="en-US" sz="2800" b="1" dirty="0">
              <a:solidFill>
                <a:schemeClr val="tx1"/>
              </a:solidFill>
              <a:latin typeface="Calibri" panose="020F0502020204030204" charset="0"/>
              <a:ea typeface="微软雅黑" panose="020B0503020204020204" pitchFamily="34" charset="-122"/>
              <a:sym typeface="+mn-ea"/>
            </a:endParaRPr>
          </a:p>
        </p:txBody>
      </p:sp>
      <p:sp>
        <p:nvSpPr>
          <p:cNvPr id="22" name="文本框 10"/>
          <p:cNvSpPr/>
          <p:nvPr/>
        </p:nvSpPr>
        <p:spPr>
          <a:xfrm>
            <a:off x="2588260" y="2924175"/>
            <a:ext cx="4327525" cy="953135"/>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②资本主义社会必将被</a:t>
            </a:r>
            <a:r>
              <a:rPr lang="zh-CN" altLang="en-US" sz="2800" b="1" dirty="0">
                <a:solidFill>
                  <a:srgbClr val="FF0000"/>
                </a:solidFill>
                <a:latin typeface="Calibri" panose="020F0502020204030204" charset="0"/>
                <a:ea typeface="微软雅黑" panose="020B0503020204020204" pitchFamily="34" charset="-122"/>
                <a:sym typeface="+mn-ea"/>
              </a:rPr>
              <a:t>共产主义社会</a:t>
            </a:r>
            <a:r>
              <a:rPr lang="zh-CN" altLang="en-US" sz="2800" b="1" dirty="0">
                <a:solidFill>
                  <a:schemeClr val="tx1"/>
                </a:solidFill>
                <a:latin typeface="Calibri" panose="020F0502020204030204" charset="0"/>
                <a:ea typeface="微软雅黑" panose="020B0503020204020204" pitchFamily="34" charset="-122"/>
                <a:sym typeface="+mn-ea"/>
              </a:rPr>
              <a:t>取代</a:t>
            </a:r>
            <a:endParaRPr lang="zh-CN" altLang="en-US" sz="2800" b="1" dirty="0">
              <a:solidFill>
                <a:schemeClr val="tx1"/>
              </a:solidFill>
              <a:latin typeface="Calibri" panose="020F0502020204030204" charset="0"/>
              <a:ea typeface="微软雅黑" panose="020B0503020204020204" pitchFamily="34" charset="-122"/>
              <a:sym typeface="+mn-ea"/>
            </a:endParaRPr>
          </a:p>
        </p:txBody>
      </p:sp>
      <p:sp>
        <p:nvSpPr>
          <p:cNvPr id="23" name="矩形 22"/>
          <p:cNvSpPr/>
          <p:nvPr/>
        </p:nvSpPr>
        <p:spPr>
          <a:xfrm>
            <a:off x="2559685" y="4017010"/>
            <a:ext cx="4271645" cy="521970"/>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③</a:t>
            </a:r>
            <a:r>
              <a:rPr lang="zh-CN" altLang="en-US" sz="2800" b="1" dirty="0">
                <a:solidFill>
                  <a:srgbClr val="FF0000"/>
                </a:solidFill>
                <a:latin typeface="Calibri" panose="020F0502020204030204" charset="0"/>
                <a:ea typeface="微软雅黑" panose="020B0503020204020204" pitchFamily="34" charset="-122"/>
                <a:sym typeface="+mn-ea"/>
              </a:rPr>
              <a:t>肯定资产阶级的作用</a:t>
            </a:r>
            <a:endParaRPr lang="zh-CN" altLang="en-US" sz="2800" b="1" dirty="0">
              <a:solidFill>
                <a:srgbClr val="FF0000"/>
              </a:solidFill>
              <a:latin typeface="Calibri" panose="020F0502020204030204" charset="0"/>
              <a:ea typeface="微软雅黑" panose="020B0503020204020204" pitchFamily="34" charset="-122"/>
              <a:sym typeface="+mn-ea"/>
            </a:endParaRPr>
          </a:p>
        </p:txBody>
      </p:sp>
      <p:sp>
        <p:nvSpPr>
          <p:cNvPr id="24" name="文本框 10"/>
          <p:cNvSpPr/>
          <p:nvPr/>
        </p:nvSpPr>
        <p:spPr>
          <a:xfrm>
            <a:off x="2531110" y="4693920"/>
            <a:ext cx="4328160" cy="1814830"/>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④号召</a:t>
            </a:r>
            <a:r>
              <a:rPr lang="zh-CN" altLang="en-US" sz="2800" b="1" dirty="0">
                <a:solidFill>
                  <a:srgbClr val="FF0000"/>
                </a:solidFill>
                <a:latin typeface="Calibri" panose="020F0502020204030204" charset="0"/>
                <a:ea typeface="微软雅黑" panose="020B0503020204020204" pitchFamily="34" charset="-122"/>
                <a:sym typeface="+mn-ea"/>
              </a:rPr>
              <a:t>工人阶级联合</a:t>
            </a:r>
            <a:r>
              <a:rPr lang="zh-CN" altLang="en-US" sz="2800" b="1" dirty="0">
                <a:solidFill>
                  <a:schemeClr val="tx1"/>
                </a:solidFill>
                <a:latin typeface="Calibri" panose="020F0502020204030204" charset="0"/>
                <a:ea typeface="微软雅黑" panose="020B0503020204020204" pitchFamily="34" charset="-122"/>
                <a:sym typeface="+mn-ea"/>
              </a:rPr>
              <a:t>起来，建立无产阶级自己的政党，用</a:t>
            </a:r>
            <a:r>
              <a:rPr lang="zh-CN" altLang="en-US" sz="2800" b="1" dirty="0">
                <a:solidFill>
                  <a:srgbClr val="FF0000"/>
                </a:solidFill>
                <a:latin typeface="Calibri" panose="020F0502020204030204" charset="0"/>
                <a:ea typeface="微软雅黑" panose="020B0503020204020204" pitchFamily="34" charset="-122"/>
                <a:sym typeface="+mn-ea"/>
              </a:rPr>
              <a:t>暴力</a:t>
            </a:r>
            <a:r>
              <a:rPr lang="zh-CN" altLang="en-US" sz="2800" b="1" dirty="0">
                <a:solidFill>
                  <a:schemeClr val="tx1"/>
                </a:solidFill>
                <a:latin typeface="Calibri" panose="020F0502020204030204" charset="0"/>
                <a:ea typeface="微软雅黑" panose="020B0503020204020204" pitchFamily="34" charset="-122"/>
                <a:sym typeface="+mn-ea"/>
              </a:rPr>
              <a:t>推翻资产阶级统治，进行</a:t>
            </a:r>
            <a:r>
              <a:rPr lang="zh-CN" altLang="en-US" sz="2800" b="1" dirty="0">
                <a:solidFill>
                  <a:srgbClr val="FF0000"/>
                </a:solidFill>
                <a:latin typeface="Calibri" panose="020F0502020204030204" charset="0"/>
                <a:ea typeface="微软雅黑" panose="020B0503020204020204" pitchFamily="34" charset="-122"/>
                <a:sym typeface="+mn-ea"/>
              </a:rPr>
              <a:t>无产阶级革命</a:t>
            </a:r>
            <a:endParaRPr lang="zh-CN" altLang="en-US" sz="2800" b="1" dirty="0">
              <a:solidFill>
                <a:srgbClr val="FF0000"/>
              </a:solidFill>
              <a:latin typeface="Calibri" panose="020F0502020204030204" charset="0"/>
              <a:ea typeface="微软雅黑" panose="020B0503020204020204" pitchFamily="34" charset="-122"/>
              <a:sym typeface="+mn-ea"/>
            </a:endParaRPr>
          </a:p>
        </p:txBody>
      </p:sp>
      <p:graphicFrame>
        <p:nvGraphicFramePr>
          <p:cNvPr id="32" name="Object 7"/>
          <p:cNvGraphicFramePr>
            <a:graphicFrameLocks noChangeAspect="1"/>
          </p:cNvGraphicFramePr>
          <p:nvPr/>
        </p:nvGraphicFramePr>
        <p:xfrm>
          <a:off x="7738110" y="2000250"/>
          <a:ext cx="2727960" cy="3840480"/>
        </p:xfrm>
        <a:graphic>
          <a:graphicData uri="http://schemas.openxmlformats.org/presentationml/2006/ole">
            <mc:AlternateContent xmlns:mc="http://schemas.openxmlformats.org/markup-compatibility/2006">
              <mc:Choice xmlns:v="urn:schemas-microsoft-com:vml" Requires="v">
                <p:oleObj spid="_x0000_s3073" name="BMP 图像" r:id="rId5" imgW="2590800" imgH="3952875" progId="PBrush">
                  <p:embed/>
                </p:oleObj>
              </mc:Choice>
              <mc:Fallback>
                <p:oleObj name="BMP 图像" r:id="rId5" imgW="2590800" imgH="3952875" progId="PBrush">
                  <p:embed/>
                  <p:pic>
                    <p:nvPicPr>
                      <p:cNvPr id="0" name="Object 7"/>
                      <p:cNvPicPr>
                        <a:picLocks noChangeAspect="1"/>
                      </p:cNvPicPr>
                      <p:nvPr/>
                    </p:nvPicPr>
                    <p:blipFill>
                      <a:blip r:embed="rId6"/>
                      <a:stretch>
                        <a:fillRect/>
                      </a:stretch>
                    </p:blipFill>
                    <p:spPr>
                      <a:xfrm>
                        <a:off x="7738110" y="2000250"/>
                        <a:ext cx="2727960" cy="3840480"/>
                      </a:xfrm>
                      <a:prstGeom prst="rect">
                        <a:avLst/>
                      </a:prstGeom>
                      <a:noFill/>
                      <a:ln w="9525" cap="flat" cmpd="sng">
                        <a:solidFill>
                          <a:srgbClr val="800000"/>
                        </a:solidFill>
                        <a:prstDash val="solid"/>
                        <a:miter/>
                        <a:headEnd type="none" w="med" len="med"/>
                        <a:tailEnd type="none" w="med" len="med"/>
                      </a:ln>
                    </p:spPr>
                  </p:pic>
                </p:oleObj>
              </mc:Fallback>
            </mc:AlternateContent>
          </a:graphicData>
        </a:graphic>
      </p:graphicFrame>
      <p:sp>
        <p:nvSpPr>
          <p:cNvPr id="18" name="矩形 17"/>
          <p:cNvSpPr/>
          <p:nvPr/>
        </p:nvSpPr>
        <p:spPr>
          <a:xfrm>
            <a:off x="209550" y="1013460"/>
            <a:ext cx="1089025"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马克思主义的诞生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和国际共产主义运动的兴起</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2164" name="AutoShape 4"/>
          <p:cNvSpPr/>
          <p:nvPr/>
        </p:nvSpPr>
        <p:spPr>
          <a:xfrm>
            <a:off x="1554480" y="1262380"/>
            <a:ext cx="368300" cy="524637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Tree>
    <p:custDataLst>
      <p:tags r:id="rId7"/>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1" grpId="0" bldLvl="0" animBg="1"/>
      <p:bldP spid="22" grpId="0" bldLvl="0" animBg="1"/>
      <p:bldP spid="23" grpId="0" bldLvl="0" animBg="1"/>
      <p:bldP spid="24"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7" name="Text Box 7"/>
          <p:cNvSpPr txBox="1"/>
          <p:nvPr/>
        </p:nvSpPr>
        <p:spPr>
          <a:xfrm>
            <a:off x="2330450" y="1013460"/>
            <a:ext cx="669925" cy="1938020"/>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马克思主义</a:t>
            </a:r>
            <a:endParaRPr lang="zh-CN" altLang="en-US" sz="2400" b="1" dirty="0">
              <a:solidFill>
                <a:srgbClr val="0000FF"/>
              </a:solidFill>
              <a:latin typeface="Arial" panose="020B0604020202020204" pitchFamily="34" charset="0"/>
            </a:endParaRPr>
          </a:p>
        </p:txBody>
      </p:sp>
      <p:sp>
        <p:nvSpPr>
          <p:cNvPr id="8" name="Rectangle 18"/>
          <p:cNvSpPr/>
          <p:nvPr/>
        </p:nvSpPr>
        <p:spPr>
          <a:xfrm>
            <a:off x="5150485" y="1730375"/>
            <a:ext cx="3392805" cy="829945"/>
          </a:xfrm>
          <a:prstGeom prst="rect">
            <a:avLst/>
          </a:prstGeom>
          <a:noFill/>
          <a:ln w="9525">
            <a:noFill/>
          </a:ln>
        </p:spPr>
        <p:txBody>
          <a:bodyPr wrap="square">
            <a:spAutoFit/>
          </a:bodyPr>
          <a:p>
            <a:pPr algn="l"/>
            <a:r>
              <a:rPr lang="zh-CN" altLang="en-US" sz="2400" b="1" dirty="0">
                <a:latin typeface="Arial" panose="020B0604020202020204" pitchFamily="34" charset="0"/>
              </a:rPr>
              <a:t>马克思主义哲学、政治经济学、科学社会主义</a:t>
            </a:r>
            <a:endParaRPr lang="zh-CN" altLang="en-US" sz="2400" b="1" dirty="0">
              <a:latin typeface="Arial" panose="020B0604020202020204" pitchFamily="34" charset="0"/>
            </a:endParaRPr>
          </a:p>
        </p:txBody>
      </p:sp>
      <p:sp>
        <p:nvSpPr>
          <p:cNvPr id="9" name="Rectangle 18"/>
          <p:cNvSpPr/>
          <p:nvPr/>
        </p:nvSpPr>
        <p:spPr>
          <a:xfrm>
            <a:off x="4965700" y="2791460"/>
            <a:ext cx="4058285" cy="829945"/>
          </a:xfrm>
          <a:prstGeom prst="rect">
            <a:avLst/>
          </a:prstGeom>
          <a:noFill/>
          <a:ln w="9525">
            <a:noFill/>
          </a:ln>
        </p:spPr>
        <p:txBody>
          <a:bodyPr wrap="square">
            <a:spAutoFit/>
          </a:bodyPr>
          <a:p>
            <a:pPr algn="l"/>
            <a:r>
              <a:rPr lang="en-US" altLang="zh-CN" sz="2400" b="1" dirty="0">
                <a:latin typeface="Arial" panose="020B0604020202020204" pitchFamily="34" charset="0"/>
              </a:rPr>
              <a:t>1848</a:t>
            </a:r>
            <a:r>
              <a:rPr lang="zh-CN" altLang="en-US" sz="2400" b="1" dirty="0">
                <a:latin typeface="Arial" panose="020B0604020202020204" pitchFamily="34" charset="0"/>
              </a:rPr>
              <a:t>《共产党宣言》的发表【科学社会主义诞生】</a:t>
            </a:r>
            <a:endParaRPr lang="zh-CN" altLang="en-US" sz="2400" b="1" dirty="0">
              <a:latin typeface="Arial" panose="020B0604020202020204" pitchFamily="34" charset="0"/>
            </a:endParaRPr>
          </a:p>
        </p:txBody>
      </p:sp>
      <p:sp>
        <p:nvSpPr>
          <p:cNvPr id="92164" name="AutoShape 4"/>
          <p:cNvSpPr/>
          <p:nvPr/>
        </p:nvSpPr>
        <p:spPr>
          <a:xfrm>
            <a:off x="1567180" y="1207770"/>
            <a:ext cx="368300" cy="524637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92174" name="Text Box 14"/>
          <p:cNvSpPr txBox="1"/>
          <p:nvPr/>
        </p:nvSpPr>
        <p:spPr>
          <a:xfrm>
            <a:off x="3554730" y="1752600"/>
            <a:ext cx="1713230" cy="460375"/>
          </a:xfrm>
          <a:prstGeom prst="rect">
            <a:avLst/>
          </a:prstGeom>
          <a:noFill/>
          <a:ln w="9525">
            <a:noFill/>
          </a:ln>
        </p:spPr>
        <p:txBody>
          <a:bodyPr wrap="none">
            <a:spAutoFit/>
          </a:bodyPr>
          <a:p>
            <a:r>
              <a:rPr lang="zh-CN" sz="2400" b="1" dirty="0">
                <a:latin typeface="Arial" panose="020B0604020202020204" pitchFamily="34" charset="0"/>
              </a:rPr>
              <a:t>组成部分：</a:t>
            </a:r>
            <a:endParaRPr lang="zh-CN" sz="2400" b="1" dirty="0">
              <a:latin typeface="Arial" panose="020B0604020202020204" pitchFamily="34" charset="0"/>
            </a:endParaRPr>
          </a:p>
        </p:txBody>
      </p:sp>
      <p:sp>
        <p:nvSpPr>
          <p:cNvPr id="92177" name="AutoShape 17"/>
          <p:cNvSpPr/>
          <p:nvPr/>
        </p:nvSpPr>
        <p:spPr>
          <a:xfrm>
            <a:off x="3000375" y="1138555"/>
            <a:ext cx="381000" cy="2014220"/>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92178" name="Rectangle 18"/>
          <p:cNvSpPr/>
          <p:nvPr/>
        </p:nvSpPr>
        <p:spPr>
          <a:xfrm>
            <a:off x="5150485" y="1013460"/>
            <a:ext cx="4070985" cy="460375"/>
          </a:xfrm>
          <a:prstGeom prst="rect">
            <a:avLst/>
          </a:prstGeom>
          <a:noFill/>
          <a:ln w="9525">
            <a:noFill/>
          </a:ln>
        </p:spPr>
        <p:txBody>
          <a:bodyPr wrap="square">
            <a:spAutoFit/>
          </a:bodyPr>
          <a:p>
            <a:pPr algn="l"/>
            <a:r>
              <a:rPr lang="zh-CN" altLang="en-US" sz="2400" b="1" dirty="0">
                <a:latin typeface="Arial" panose="020B0604020202020204" pitchFamily="34" charset="0"/>
              </a:rPr>
              <a:t>马克思、恩格斯</a:t>
            </a:r>
            <a:endParaRPr lang="zh-CN" altLang="en-US" sz="2400" b="1" dirty="0">
              <a:latin typeface="Arial" panose="020B0604020202020204" pitchFamily="34" charset="0"/>
            </a:endParaRPr>
          </a:p>
        </p:txBody>
      </p:sp>
      <p:sp>
        <p:nvSpPr>
          <p:cNvPr id="7" name="Text Box 14"/>
          <p:cNvSpPr txBox="1"/>
          <p:nvPr/>
        </p:nvSpPr>
        <p:spPr>
          <a:xfrm>
            <a:off x="3554730" y="1013460"/>
            <a:ext cx="1407160" cy="460375"/>
          </a:xfrm>
          <a:prstGeom prst="rect">
            <a:avLst/>
          </a:prstGeom>
          <a:noFill/>
          <a:ln w="9525">
            <a:noFill/>
          </a:ln>
        </p:spPr>
        <p:txBody>
          <a:bodyPr wrap="none">
            <a:spAutoFit/>
          </a:bodyPr>
          <a:p>
            <a:r>
              <a:rPr lang="zh-CN" altLang="en-US" sz="2400" b="1" dirty="0">
                <a:latin typeface="Arial" panose="020B0604020202020204" pitchFamily="34" charset="0"/>
              </a:rPr>
              <a:t>创立者：</a:t>
            </a:r>
            <a:endParaRPr lang="zh-CN" altLang="en-US" sz="2400" b="1" dirty="0">
              <a:latin typeface="Arial" panose="020B0604020202020204" pitchFamily="34" charset="0"/>
            </a:endParaRPr>
          </a:p>
        </p:txBody>
      </p:sp>
      <p:sp>
        <p:nvSpPr>
          <p:cNvPr id="2" name="Text Box 14"/>
          <p:cNvSpPr txBox="1"/>
          <p:nvPr/>
        </p:nvSpPr>
        <p:spPr>
          <a:xfrm>
            <a:off x="3554730" y="2791460"/>
            <a:ext cx="1713230" cy="460375"/>
          </a:xfrm>
          <a:prstGeom prst="rect">
            <a:avLst/>
          </a:prstGeom>
          <a:noFill/>
          <a:ln w="9525">
            <a:noFill/>
          </a:ln>
        </p:spPr>
        <p:txBody>
          <a:bodyPr wrap="none">
            <a:spAutoFit/>
          </a:bodyPr>
          <a:p>
            <a:r>
              <a:rPr lang="zh-CN" sz="2400" b="1" dirty="0">
                <a:latin typeface="Arial" panose="020B0604020202020204" pitchFamily="34" charset="0"/>
              </a:rPr>
              <a:t>诞生标志：</a:t>
            </a:r>
            <a:endParaRPr lang="zh-CN" sz="2400" b="1" dirty="0">
              <a:latin typeface="Arial" panose="020B0604020202020204" pitchFamily="34" charset="0"/>
            </a:endParaRPr>
          </a:p>
        </p:txBody>
      </p:sp>
      <p:sp>
        <p:nvSpPr>
          <p:cNvPr id="18" name="矩形 17"/>
          <p:cNvSpPr/>
          <p:nvPr/>
        </p:nvSpPr>
        <p:spPr>
          <a:xfrm>
            <a:off x="209550" y="1013460"/>
            <a:ext cx="1089025"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马克思主义的诞生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和国际共产主义运动的兴起</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36" name="图片 35" descr="D:\桌面\马克思主义的诞生和国际工人运动的兴起\《在国际工人协会（第一国际）成立大会上》冯远作.jpg《在国际工人协会（第一国际）成立大会上》冯远作"/>
          <p:cNvPicPr>
            <a:picLocks noChangeAspect="1"/>
          </p:cNvPicPr>
          <p:nvPr/>
        </p:nvPicPr>
        <p:blipFill>
          <a:blip r:embed="rId1"/>
          <a:srcRect/>
          <a:stretch>
            <a:fillRect/>
          </a:stretch>
        </p:blipFill>
        <p:spPr>
          <a:xfrm>
            <a:off x="8929370" y="0"/>
            <a:ext cx="3262630" cy="2336800"/>
          </a:xfrm>
          <a:prstGeom prst="rect">
            <a:avLst/>
          </a:prstGeom>
        </p:spPr>
      </p:pic>
      <p:pic>
        <p:nvPicPr>
          <p:cNvPr id="3" name="图片 2" descr="W020180504510076859229.png"/>
          <p:cNvPicPr>
            <a:picLocks noChangeAspect="1"/>
          </p:cNvPicPr>
          <p:nvPr/>
        </p:nvPicPr>
        <p:blipFill>
          <a:blip r:embed="rId2">
            <a:clrChange>
              <a:clrFrom>
                <a:srgbClr val="FFFFFF"/>
              </a:clrFrom>
              <a:clrTo>
                <a:srgbClr val="FFFFFF">
                  <a:alpha val="0"/>
                </a:srgbClr>
              </a:clrTo>
            </a:clrChange>
          </a:blip>
          <a:stretch>
            <a:fillRect/>
          </a:stretch>
        </p:blipFill>
        <p:spPr>
          <a:xfrm>
            <a:off x="9940290" y="3070225"/>
            <a:ext cx="2693035" cy="3787775"/>
          </a:xfrm>
          <a:prstGeom prst="rect">
            <a:avLst/>
          </a:prstGeom>
        </p:spPr>
      </p:pic>
      <p:sp>
        <p:nvSpPr>
          <p:cNvPr id="4" name="Text Box 7"/>
          <p:cNvSpPr txBox="1"/>
          <p:nvPr/>
        </p:nvSpPr>
        <p:spPr>
          <a:xfrm>
            <a:off x="2233930" y="4276090"/>
            <a:ext cx="669925" cy="1568450"/>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国际共运</a:t>
            </a:r>
            <a:endParaRPr lang="zh-CN" altLang="en-US" sz="2400" b="1" dirty="0">
              <a:solidFill>
                <a:srgbClr val="0000FF"/>
              </a:solidFill>
              <a:latin typeface="Arial" panose="020B0604020202020204" pitchFamily="34" charset="0"/>
            </a:endParaRPr>
          </a:p>
        </p:txBody>
      </p:sp>
      <p:sp>
        <p:nvSpPr>
          <p:cNvPr id="5" name="AutoShape 17"/>
          <p:cNvSpPr/>
          <p:nvPr/>
        </p:nvSpPr>
        <p:spPr>
          <a:xfrm>
            <a:off x="2903855" y="4276090"/>
            <a:ext cx="381000" cy="2014220"/>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6" name="Rectangle 18"/>
          <p:cNvSpPr/>
          <p:nvPr/>
        </p:nvSpPr>
        <p:spPr>
          <a:xfrm>
            <a:off x="3386455" y="4041775"/>
            <a:ext cx="6921500" cy="829945"/>
          </a:xfrm>
          <a:prstGeom prst="rect">
            <a:avLst/>
          </a:prstGeom>
          <a:noFill/>
          <a:ln w="9525">
            <a:noFill/>
          </a:ln>
        </p:spPr>
        <p:txBody>
          <a:bodyPr wrap="square">
            <a:spAutoFit/>
          </a:bodyPr>
          <a:p>
            <a:pPr algn="l"/>
            <a:r>
              <a:rPr lang="zh-CN" altLang="en-US" sz="2400" b="1" dirty="0">
                <a:latin typeface="Arial" panose="020B0604020202020204" pitchFamily="34" charset="0"/>
              </a:rPr>
              <a:t>科学社会主义两大法宝：唯物史观、剩余价值规律</a:t>
            </a:r>
            <a:endParaRPr lang="zh-CN" altLang="en-US" sz="2400" b="1" dirty="0">
              <a:latin typeface="Arial" panose="020B0604020202020204" pitchFamily="34" charset="0"/>
            </a:endParaRPr>
          </a:p>
          <a:p>
            <a:pPr algn="l"/>
            <a:r>
              <a:rPr lang="zh-CN" altLang="en-US" sz="2400" b="1" dirty="0">
                <a:latin typeface="Arial" panose="020B0604020202020204" pitchFamily="34" charset="0"/>
              </a:rPr>
              <a:t>【经济基础决定上层建筑；社会存在决定社会意识】</a:t>
            </a:r>
            <a:endParaRPr lang="zh-CN" altLang="en-US" sz="2400" b="1" dirty="0">
              <a:latin typeface="Arial" panose="020B0604020202020204" pitchFamily="34" charset="0"/>
            </a:endParaRPr>
          </a:p>
        </p:txBody>
      </p:sp>
      <p:sp>
        <p:nvSpPr>
          <p:cNvPr id="17" name="Rectangle 18"/>
          <p:cNvSpPr/>
          <p:nvPr/>
        </p:nvSpPr>
        <p:spPr>
          <a:xfrm>
            <a:off x="3284855" y="5460365"/>
            <a:ext cx="6921500" cy="829945"/>
          </a:xfrm>
          <a:prstGeom prst="rect">
            <a:avLst/>
          </a:prstGeom>
          <a:noFill/>
          <a:ln w="9525">
            <a:noFill/>
          </a:ln>
        </p:spPr>
        <p:txBody>
          <a:bodyPr wrap="square">
            <a:spAutoFit/>
          </a:bodyPr>
          <a:p>
            <a:pPr algn="l"/>
            <a:r>
              <a:rPr lang="en-US" altLang="zh-CN" sz="2400" b="1" dirty="0">
                <a:latin typeface="Arial" panose="020B0604020202020204" pitchFamily="34" charset="0"/>
              </a:rPr>
              <a:t>1871</a:t>
            </a:r>
            <a:r>
              <a:rPr lang="zh-CN" altLang="en-US" sz="2400" b="1" dirty="0">
                <a:latin typeface="Arial" panose="020B0604020202020204" pitchFamily="34" charset="0"/>
              </a:rPr>
              <a:t>年</a:t>
            </a:r>
            <a:r>
              <a:rPr lang="en-US" altLang="zh-CN" sz="2400" b="1" dirty="0">
                <a:latin typeface="Arial" panose="020B0604020202020204" pitchFamily="34" charset="0"/>
              </a:rPr>
              <a:t> </a:t>
            </a:r>
            <a:r>
              <a:rPr lang="zh-CN" altLang="en-US" sz="2400" b="1" dirty="0">
                <a:latin typeface="Arial" panose="020B0604020202020204" pitchFamily="34" charset="0"/>
              </a:rPr>
              <a:t>巴黎公社运动兴起【无产阶级尝试</a:t>
            </a:r>
            <a:r>
              <a:rPr lang="en-US" altLang="zh-CN" sz="2400" b="1" dirty="0">
                <a:latin typeface="Arial" panose="020B0604020202020204" pitchFamily="34" charset="0"/>
              </a:rPr>
              <a:t>≠</a:t>
            </a:r>
            <a:r>
              <a:rPr lang="zh-CN" altLang="en-US" sz="2400" b="1" dirty="0">
                <a:latin typeface="Arial" panose="020B0604020202020204" pitchFamily="34" charset="0"/>
              </a:rPr>
              <a:t>建立国家】</a:t>
            </a:r>
            <a:r>
              <a:rPr lang="en-US" altLang="zh-CN" sz="2400" b="1" dirty="0">
                <a:latin typeface="Arial" panose="020B0604020202020204" pitchFamily="34" charset="0"/>
              </a:rPr>
              <a:t> </a:t>
            </a:r>
            <a:r>
              <a:rPr lang="zh-CN" altLang="en-US" sz="2400" b="1" dirty="0">
                <a:latin typeface="Arial" panose="020B0604020202020204" pitchFamily="34" charset="0"/>
              </a:rPr>
              <a:t>国际歌</a:t>
            </a:r>
            <a:r>
              <a:rPr lang="en-US" altLang="zh-CN" sz="2400" b="1" dirty="0">
                <a:latin typeface="Arial" panose="020B0604020202020204" pitchFamily="34" charset="0"/>
              </a:rPr>
              <a:t>  </a:t>
            </a:r>
            <a:r>
              <a:rPr lang="zh-CN" altLang="en-US" sz="2400" b="1" dirty="0">
                <a:latin typeface="Arial" panose="020B0604020202020204" pitchFamily="34" charset="0"/>
              </a:rPr>
              <a:t>丰富了马克思主义学说</a:t>
            </a:r>
            <a:endParaRPr lang="zh-CN" altLang="en-US" sz="2400" b="1"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78"/>
                                        </p:tgtEl>
                                        <p:attrNameLst>
                                          <p:attrName>style.visibility</p:attrName>
                                        </p:attrNameLst>
                                      </p:cBhvr>
                                      <p:to>
                                        <p:strVal val="visible"/>
                                      </p:to>
                                    </p:set>
                                    <p:anim calcmode="lin" valueType="num">
                                      <p:cBhvr additive="base">
                                        <p:cTn id="7" dur="500" fill="hold"/>
                                        <p:tgtEl>
                                          <p:spTgt spid="92178"/>
                                        </p:tgtEl>
                                        <p:attrNameLst>
                                          <p:attrName>ppt_x</p:attrName>
                                        </p:attrNameLst>
                                      </p:cBhvr>
                                      <p:tavLst>
                                        <p:tav tm="0">
                                          <p:val>
                                            <p:strVal val="#ppt_x"/>
                                          </p:val>
                                        </p:tav>
                                        <p:tav tm="100000">
                                          <p:val>
                                            <p:strVal val="#ppt_x"/>
                                          </p:val>
                                        </p:tav>
                                      </p:tavLst>
                                    </p:anim>
                                    <p:anim calcmode="lin" valueType="num">
                                      <p:cBhvr additive="base">
                                        <p:cTn id="8" dur="500" fill="hold"/>
                                        <p:tgtEl>
                                          <p:spTgt spid="92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2" presetClass="entr" presetSubtype="4" fill="hold" grpId="0" nodeType="afterEffect">
                                  <p:stCondLst>
                                    <p:cond delay="0"/>
                                  </p:stCondLst>
                                  <p:childTnLst>
                                    <p:set>
                                      <p:cBhvr>
                                        <p:cTn id="23" dur="1" fill="hold">
                                          <p:stCondLst>
                                            <p:cond delay="0"/>
                                          </p:stCondLst>
                                        </p:cTn>
                                        <p:tgtEl>
                                          <p:spTgt spid="255016"/>
                                        </p:tgtEl>
                                        <p:attrNameLst>
                                          <p:attrName>style.visibility</p:attrName>
                                        </p:attrNameLst>
                                      </p:cBhvr>
                                      <p:to>
                                        <p:strVal val="visible"/>
                                      </p:to>
                                    </p:set>
                                    <p:animEffect transition="in" filter="slide(fromBottom)">
                                      <p:cBhvr>
                                        <p:cTn id="24" dur="500"/>
                                        <p:tgtEl>
                                          <p:spTgt spid="2550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8" grpId="0"/>
      <p:bldP spid="8" grpId="0"/>
      <p:bldP spid="9" grpId="0"/>
      <p:bldP spid="255016" grpId="0" bldLvl="0" animBg="1"/>
      <p:bldP spid="6"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内容占位符 2"/>
          <p:cNvSpPr>
            <a:spLocks noGrp="1"/>
          </p:cNvSpPr>
          <p:nvPr/>
        </p:nvSpPr>
        <p:spPr>
          <a:xfrm>
            <a:off x="1736090" y="786765"/>
            <a:ext cx="8762365" cy="2364105"/>
          </a:xfrm>
          <a:ln w="12700">
            <a:solidFill>
              <a:srgbClr val="AAF9F4"/>
            </a:solidFill>
          </a:ln>
        </p:spPr>
        <p:txBody>
          <a:bodyPr anchor="t">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700" b="1">
                <a:latin typeface="黑体" panose="02010609060101010101" pitchFamily="2" charset="-122"/>
                <a:ea typeface="黑体" panose="02010609060101010101" pitchFamily="2" charset="-122"/>
                <a:cs typeface="黑体" panose="02010609060101010101" pitchFamily="2" charset="-122"/>
              </a:rPr>
              <a:t>    </a:t>
            </a:r>
            <a:endParaRPr lang="zh-CN" altLang="en-US" sz="2700" b="1">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4651193" y="2731069"/>
            <a:ext cx="2324100"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rPr>
              <a:t>高涨</a:t>
            </a:r>
            <a:endParaRPr lang="zh-CN" altLang="en-US" sz="2600" b="1">
              <a:solidFill>
                <a:srgbClr val="FF0000"/>
              </a:solidFill>
              <a:uFillTx/>
              <a:latin typeface="黑体" panose="02010609060101010101" pitchFamily="2" charset="-122"/>
              <a:ea typeface="黑体" panose="02010609060101010101" pitchFamily="2" charset="-122"/>
            </a:endParaRPr>
          </a:p>
        </p:txBody>
      </p:sp>
      <p:cxnSp>
        <p:nvCxnSpPr>
          <p:cNvPr id="2" name="直接箭头连接符 1"/>
          <p:cNvCxnSpPr/>
          <p:nvPr/>
        </p:nvCxnSpPr>
        <p:spPr>
          <a:xfrm flipV="1">
            <a:off x="1850843" y="3428776"/>
            <a:ext cx="8505825" cy="5715"/>
          </a:xfrm>
          <a:prstGeom prst="straightConnector1">
            <a:avLst/>
          </a:prstGeom>
          <a:noFill/>
          <a:ln w="57150" cap="flat" cmpd="sng" algn="ctr">
            <a:solidFill>
              <a:srgbClr val="FF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4384017" y="2917759"/>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7140076" y="2918236"/>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3270068" y="2918236"/>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850843" y="3940613"/>
            <a:ext cx="7040716" cy="414020"/>
          </a:xfrm>
          <a:prstGeom prst="rect">
            <a:avLst/>
          </a:prstGeom>
          <a:noFill/>
          <a:extLst>
            <a:ext uri="{909E8E84-426E-40DD-AFC4-6F175D3DCCD1}">
              <a14:hiddenFill xmlns:a14="http://schemas.microsoft.com/office/drawing/2010/main">
                <a:solidFill>
                  <a:srgbClr val="FFFF00"/>
                </a:solidFill>
              </a14:hiddenFill>
            </a:ext>
          </a:extLst>
        </p:spPr>
        <p:txBody>
          <a:bodyPr wrap="square" rtlCol="0" anchor="t">
            <a:spAutoFit/>
          </a:bodyPr>
          <a:lstStyle/>
          <a:p>
            <a:pPr algn="l"/>
            <a:r>
              <a:rPr lang="en-US" altLang="zh-CN" sz="2100" b="1">
                <a:solidFill>
                  <a:schemeClr val="tx1"/>
                </a:solidFill>
                <a:latin typeface="楷体" panose="02010609060101010101" charset="-122"/>
                <a:ea typeface="楷体" panose="02010609060101010101" charset="-122"/>
              </a:rPr>
              <a:t>        1914     1918                1939    1945</a:t>
            </a:r>
            <a:endParaRPr lang="en-US" altLang="zh-CN" sz="2100" b="1">
              <a:solidFill>
                <a:schemeClr val="tx1"/>
              </a:solidFill>
              <a:latin typeface="楷体" panose="02010609060101010101" charset="-122"/>
              <a:ea typeface="楷体" panose="02010609060101010101" charset="-122"/>
            </a:endParaRPr>
          </a:p>
        </p:txBody>
      </p:sp>
      <p:sp>
        <p:nvSpPr>
          <p:cNvPr id="9" name="文本框 8"/>
          <p:cNvSpPr txBox="1"/>
          <p:nvPr/>
        </p:nvSpPr>
        <p:spPr>
          <a:xfrm>
            <a:off x="2097541" y="2731069"/>
            <a:ext cx="950119"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rPr>
              <a:t>觉醒</a:t>
            </a:r>
            <a:endParaRPr lang="zh-CN" altLang="en-US" sz="2600" b="1">
              <a:solidFill>
                <a:srgbClr val="FF0000"/>
              </a:solidFill>
              <a:uFillTx/>
              <a:latin typeface="黑体" panose="02010609060101010101" pitchFamily="2" charset="-122"/>
              <a:ea typeface="黑体" panose="02010609060101010101" pitchFamily="2" charset="-122"/>
            </a:endParaRPr>
          </a:p>
        </p:txBody>
      </p:sp>
      <p:cxnSp>
        <p:nvCxnSpPr>
          <p:cNvPr id="10" name="直接连接符 9"/>
          <p:cNvCxnSpPr/>
          <p:nvPr/>
        </p:nvCxnSpPr>
        <p:spPr>
          <a:xfrm flipH="1">
            <a:off x="8173538" y="2917759"/>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8332606" y="2731069"/>
            <a:ext cx="1772126" cy="491490"/>
          </a:xfrm>
          <a:prstGeom prst="rect">
            <a:avLst/>
          </a:prstGeom>
          <a:solidFill>
            <a:srgbClr val="FFFF00"/>
          </a:solidFill>
          <a:ln>
            <a:solidFill>
              <a:schemeClr val="accent1"/>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rPr>
              <a:t>新高潮</a:t>
            </a:r>
            <a:endParaRPr lang="zh-CN" altLang="en-US" sz="2600" b="1">
              <a:solidFill>
                <a:srgbClr val="FF0000"/>
              </a:solidFill>
              <a:uFillTx/>
              <a:latin typeface="黑体" panose="02010609060101010101" pitchFamily="2" charset="-122"/>
              <a:ea typeface="黑体" panose="02010609060101010101" pitchFamily="2" charset="-122"/>
            </a:endParaRPr>
          </a:p>
        </p:txBody>
      </p:sp>
      <p:sp>
        <p:nvSpPr>
          <p:cNvPr id="14" name="文本框 13"/>
          <p:cNvSpPr txBox="1"/>
          <p:nvPr/>
        </p:nvSpPr>
        <p:spPr>
          <a:xfrm>
            <a:off x="1955800" y="4271645"/>
            <a:ext cx="1524000"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cs typeface="黑体" panose="02010609060101010101" pitchFamily="2" charset="-122"/>
              </a:rPr>
              <a:t>第</a:t>
            </a:r>
            <a:r>
              <a:rPr lang="en-US" altLang="zh-CN" sz="2600" b="1">
                <a:solidFill>
                  <a:srgbClr val="FF0000"/>
                </a:solidFill>
                <a:uFillTx/>
                <a:latin typeface="黑体" panose="02010609060101010101" pitchFamily="2" charset="-122"/>
                <a:ea typeface="黑体" panose="02010609060101010101" pitchFamily="2" charset="-122"/>
                <a:cs typeface="黑体" panose="02010609060101010101" pitchFamily="2" charset="-122"/>
              </a:rPr>
              <a:t>13</a:t>
            </a:r>
            <a:r>
              <a:rPr lang="zh-CN" altLang="en-US" sz="2600" b="1">
                <a:solidFill>
                  <a:srgbClr val="FF0000"/>
                </a:solidFill>
                <a:uFillTx/>
                <a:latin typeface="黑体" panose="02010609060101010101" pitchFamily="2" charset="-122"/>
                <a:ea typeface="黑体" panose="02010609060101010101" pitchFamily="2" charset="-122"/>
                <a:cs typeface="黑体" panose="02010609060101010101" pitchFamily="2" charset="-122"/>
              </a:rPr>
              <a:t>课</a:t>
            </a:r>
            <a:endParaRPr lang="zh-CN" altLang="en-US" sz="2600" b="1">
              <a:solidFill>
                <a:srgbClr val="FF0000"/>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15" name="文本框 14"/>
          <p:cNvSpPr txBox="1"/>
          <p:nvPr/>
        </p:nvSpPr>
        <p:spPr>
          <a:xfrm>
            <a:off x="4651193" y="4308475"/>
            <a:ext cx="2324100" cy="491490"/>
          </a:xfrm>
          <a:prstGeom prst="rect">
            <a:avLst/>
          </a:prstGeom>
          <a:solidFill>
            <a:srgbClr val="FFFF00"/>
          </a:solidFill>
          <a:ln>
            <a:solidFill>
              <a:srgbClr val="FF00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cs typeface="+mn-ea"/>
              </a:rPr>
              <a:t>第</a:t>
            </a:r>
            <a:r>
              <a:rPr lang="en-US" altLang="zh-CN" sz="2600" b="1">
                <a:solidFill>
                  <a:srgbClr val="FF0000"/>
                </a:solidFill>
                <a:uFillTx/>
                <a:latin typeface="黑体" panose="02010609060101010101" pitchFamily="2" charset="-122"/>
                <a:ea typeface="黑体" panose="02010609060101010101" pitchFamily="2" charset="-122"/>
                <a:cs typeface="+mn-ea"/>
              </a:rPr>
              <a:t>16</a:t>
            </a:r>
            <a:r>
              <a:rPr lang="zh-CN" altLang="en-US" sz="2600" b="1">
                <a:solidFill>
                  <a:srgbClr val="FF0000"/>
                </a:solidFill>
                <a:uFillTx/>
                <a:latin typeface="黑体" panose="02010609060101010101" pitchFamily="2" charset="-122"/>
                <a:ea typeface="黑体" panose="02010609060101010101" pitchFamily="2" charset="-122"/>
                <a:cs typeface="+mn-ea"/>
              </a:rPr>
              <a:t>课</a:t>
            </a:r>
            <a:endParaRPr lang="zh-CN" altLang="en-US" sz="2600" b="1">
              <a:solidFill>
                <a:srgbClr val="FF0000"/>
              </a:solidFill>
              <a:uFillTx/>
              <a:latin typeface="黑体" panose="02010609060101010101" pitchFamily="2" charset="-122"/>
              <a:ea typeface="黑体" panose="02010609060101010101" pitchFamily="2" charset="-122"/>
              <a:cs typeface="+mn-ea"/>
            </a:endParaRPr>
          </a:p>
        </p:txBody>
      </p:sp>
      <p:sp>
        <p:nvSpPr>
          <p:cNvPr id="16" name="文本框 15"/>
          <p:cNvSpPr txBox="1"/>
          <p:nvPr/>
        </p:nvSpPr>
        <p:spPr>
          <a:xfrm>
            <a:off x="8332606" y="4271951"/>
            <a:ext cx="1908563"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cs typeface="+mn-ea"/>
              </a:rPr>
              <a:t>第</a:t>
            </a:r>
            <a:r>
              <a:rPr lang="en-US" altLang="zh-CN" sz="2600" b="1">
                <a:solidFill>
                  <a:srgbClr val="FF0000"/>
                </a:solidFill>
                <a:uFillTx/>
                <a:latin typeface="黑体" panose="02010609060101010101" pitchFamily="2" charset="-122"/>
                <a:ea typeface="黑体" panose="02010609060101010101" pitchFamily="2" charset="-122"/>
                <a:cs typeface="+mn-ea"/>
              </a:rPr>
              <a:t>21</a:t>
            </a:r>
            <a:r>
              <a:rPr lang="zh-CN" altLang="en-US" sz="2600" b="1">
                <a:solidFill>
                  <a:srgbClr val="FF0000"/>
                </a:solidFill>
                <a:uFillTx/>
                <a:latin typeface="黑体" panose="02010609060101010101" pitchFamily="2" charset="-122"/>
                <a:ea typeface="黑体" panose="02010609060101010101" pitchFamily="2" charset="-122"/>
                <a:cs typeface="+mn-ea"/>
              </a:rPr>
              <a:t>课</a:t>
            </a:r>
            <a:endParaRPr lang="zh-CN" altLang="en-US" sz="2600" b="1">
              <a:solidFill>
                <a:srgbClr val="FF0000"/>
              </a:solidFill>
              <a:uFillTx/>
              <a:latin typeface="黑体" panose="02010609060101010101" pitchFamily="2" charset="-122"/>
              <a:ea typeface="黑体" panose="02010609060101010101" pitchFamily="2" charset="-122"/>
              <a:cs typeface="+mn-ea"/>
            </a:endParaRPr>
          </a:p>
        </p:txBody>
      </p:sp>
      <p:sp>
        <p:nvSpPr>
          <p:cNvPr id="12" name="文本框 11"/>
          <p:cNvSpPr txBox="1"/>
          <p:nvPr/>
        </p:nvSpPr>
        <p:spPr>
          <a:xfrm>
            <a:off x="1736090" y="4815840"/>
            <a:ext cx="1743075" cy="1568450"/>
          </a:xfrm>
          <a:prstGeom prst="rect">
            <a:avLst/>
          </a:prstGeom>
          <a:noFill/>
          <a:ln w="41275">
            <a:solidFill>
              <a:srgbClr val="FF0000"/>
            </a:solidFill>
          </a:ln>
        </p:spPr>
        <p:txBody>
          <a:bodyPr wrap="square" rtlCol="0" anchor="t">
            <a:spAutoFit/>
          </a:bodyPr>
          <a:lstStyle/>
          <a:p>
            <a:r>
              <a:rPr lang="zh-CN" altLang="en-US" sz="2400" b="1">
                <a:effectLst>
                  <a:outerShdw blurRad="38100" dist="19050" dir="2700000" algn="tl" rotWithShape="0">
                    <a:srgbClr val="000000">
                      <a:alpha val="40000"/>
                    </a:srgbClr>
                  </a:outerShdw>
                </a:effectLst>
                <a:latin typeface="+mn-lt"/>
                <a:ea typeface="+mn-ea"/>
                <a:sym typeface="+mn-ea"/>
              </a:rPr>
              <a:t>亚非拉民族</a:t>
            </a:r>
            <a:endParaRPr lang="zh-CN" altLang="en-US" sz="2400" b="1">
              <a:effectLst>
                <a:outerShdw blurRad="38100" dist="19050" dir="2700000" algn="tl" rotWithShape="0">
                  <a:srgbClr val="000000">
                    <a:alpha val="40000"/>
                  </a:srgbClr>
                </a:outerShdw>
              </a:effectLst>
              <a:latin typeface="+mn-lt"/>
              <a:ea typeface="+mn-ea"/>
              <a:sym typeface="+mn-ea"/>
            </a:endParaRPr>
          </a:p>
          <a:p>
            <a:pPr algn="ctr"/>
            <a:r>
              <a:rPr lang="zh-CN" altLang="en-US" sz="2400" b="1">
                <a:effectLst>
                  <a:outerShdw blurRad="38100" dist="19050" dir="2700000" algn="tl" rotWithShape="0">
                    <a:srgbClr val="000000">
                      <a:alpha val="40000"/>
                    </a:srgbClr>
                  </a:outerShdw>
                </a:effectLst>
                <a:latin typeface="+mn-lt"/>
                <a:ea typeface="+mn-ea"/>
                <a:sym typeface="+mn-ea"/>
              </a:rPr>
              <a:t>独立运动</a:t>
            </a:r>
            <a:endParaRPr lang="zh-CN" altLang="en-US" sz="2400" b="1">
              <a:effectLst>
                <a:outerShdw blurRad="38100" dist="19050" dir="2700000" algn="tl" rotWithShape="0">
                  <a:srgbClr val="000000">
                    <a:alpha val="40000"/>
                  </a:srgbClr>
                </a:outerShdw>
              </a:effectLst>
              <a:latin typeface="+mn-lt"/>
              <a:ea typeface="+mn-ea"/>
              <a:sym typeface="+mn-ea"/>
            </a:endParaRPr>
          </a:p>
          <a:p>
            <a:pPr algn="l"/>
            <a:r>
              <a:rPr lang="en-US" altLang="zh-CN" sz="2400" b="1">
                <a:solidFill>
                  <a:srgbClr val="0B0BD5"/>
                </a:solidFill>
                <a:effectLst>
                  <a:outerShdw blurRad="38100" dist="19050" dir="2700000" algn="tl" rotWithShape="0">
                    <a:srgbClr val="000000">
                      <a:alpha val="40000"/>
                    </a:srgbClr>
                  </a:outerShdw>
                </a:effectLst>
                <a:latin typeface="+mn-lt"/>
                <a:ea typeface="+mn-ea"/>
                <a:sym typeface="+mn-ea"/>
              </a:rPr>
              <a:t>   19</a:t>
            </a:r>
            <a:r>
              <a:rPr lang="zh-CN" altLang="en-US" sz="2400" b="1">
                <a:solidFill>
                  <a:srgbClr val="0B0BD5"/>
                </a:solidFill>
                <a:effectLst>
                  <a:outerShdw blurRad="38100" dist="19050" dir="2700000" algn="tl" rotWithShape="0">
                    <a:srgbClr val="000000">
                      <a:alpha val="40000"/>
                    </a:srgbClr>
                  </a:outerShdw>
                </a:effectLst>
                <a:latin typeface="+mn-lt"/>
                <a:ea typeface="+mn-ea"/>
                <a:sym typeface="+mn-ea"/>
              </a:rPr>
              <a:t>世纪末</a:t>
            </a:r>
            <a:r>
              <a:rPr lang="en-US" altLang="zh-CN" sz="2400" b="1">
                <a:solidFill>
                  <a:srgbClr val="0B0BD5"/>
                </a:solidFill>
                <a:effectLst>
                  <a:outerShdw blurRad="38100" dist="19050" dir="2700000" algn="tl" rotWithShape="0">
                    <a:srgbClr val="000000">
                      <a:alpha val="40000"/>
                    </a:srgbClr>
                  </a:outerShdw>
                </a:effectLst>
                <a:latin typeface="+mn-lt"/>
                <a:ea typeface="+mn-ea"/>
                <a:sym typeface="+mn-ea"/>
              </a:rPr>
              <a:t> </a:t>
            </a:r>
            <a:endParaRPr lang="zh-CN" altLang="en-US" sz="2400" b="1">
              <a:solidFill>
                <a:srgbClr val="0B0BD5"/>
              </a:solidFill>
              <a:effectLst>
                <a:outerShdw blurRad="38100" dist="19050" dir="2700000" algn="tl" rotWithShape="0">
                  <a:srgbClr val="000000">
                    <a:alpha val="40000"/>
                  </a:srgbClr>
                </a:outerShdw>
              </a:effectLst>
              <a:latin typeface="+mn-lt"/>
              <a:ea typeface="+mn-ea"/>
              <a:sym typeface="+mn-ea"/>
            </a:endParaRPr>
          </a:p>
          <a:p>
            <a:pPr algn="l"/>
            <a:r>
              <a:rPr lang="en-US" altLang="zh-CN" sz="2400" b="1">
                <a:solidFill>
                  <a:srgbClr val="0B0BD5"/>
                </a:solidFill>
                <a:effectLst>
                  <a:outerShdw blurRad="38100" dist="19050" dir="2700000" algn="tl" rotWithShape="0">
                    <a:srgbClr val="000000">
                      <a:alpha val="40000"/>
                    </a:srgbClr>
                  </a:outerShdw>
                </a:effectLst>
                <a:latin typeface="+mn-lt"/>
                <a:ea typeface="+mn-ea"/>
                <a:sym typeface="+mn-ea"/>
              </a:rPr>
              <a:t>   20</a:t>
            </a:r>
            <a:r>
              <a:rPr lang="zh-CN" altLang="en-US" sz="2400" b="1">
                <a:solidFill>
                  <a:srgbClr val="0B0BD5"/>
                </a:solidFill>
                <a:effectLst>
                  <a:outerShdw blurRad="38100" dist="19050" dir="2700000" algn="tl" rotWithShape="0">
                    <a:srgbClr val="000000">
                      <a:alpha val="40000"/>
                    </a:srgbClr>
                  </a:outerShdw>
                </a:effectLst>
                <a:latin typeface="+mn-lt"/>
                <a:ea typeface="+mn-ea"/>
                <a:sym typeface="+mn-ea"/>
              </a:rPr>
              <a:t>世纪初</a:t>
            </a:r>
            <a:endParaRPr lang="zh-CN" altLang="en-US" sz="2400" b="1">
              <a:solidFill>
                <a:srgbClr val="0B0BD5"/>
              </a:solidFill>
              <a:effectLst>
                <a:outerShdw blurRad="38100" dist="19050" dir="2700000" algn="tl" rotWithShape="0">
                  <a:srgbClr val="000000">
                    <a:alpha val="40000"/>
                  </a:srgbClr>
                </a:outerShdw>
              </a:effectLst>
              <a:latin typeface="+mn-lt"/>
              <a:ea typeface="+mn-ea"/>
              <a:sym typeface="+mn-ea"/>
            </a:endParaRPr>
          </a:p>
        </p:txBody>
      </p:sp>
      <p:sp>
        <p:nvSpPr>
          <p:cNvPr id="13" name="文本框 12"/>
          <p:cNvSpPr txBox="1"/>
          <p:nvPr/>
        </p:nvSpPr>
        <p:spPr>
          <a:xfrm>
            <a:off x="4702810" y="4815840"/>
            <a:ext cx="2447925" cy="1198880"/>
          </a:xfrm>
          <a:prstGeom prst="rect">
            <a:avLst/>
          </a:prstGeom>
          <a:noFill/>
          <a:ln w="19050">
            <a:solidFill>
              <a:srgbClr val="FF0000"/>
            </a:solidFill>
          </a:ln>
        </p:spPr>
        <p:txBody>
          <a:bodyPr wrap="square" rtlCol="0" anchor="t">
            <a:spAutoFit/>
          </a:bodyPr>
          <a:lstStyle/>
          <a:p>
            <a:pPr lvl="0" algn="l">
              <a:buClrTx/>
              <a:buSzTx/>
              <a:buFontTx/>
            </a:pPr>
            <a:r>
              <a:rPr lang="en-US" altLang="zh-CN" sz="2000" b="1">
                <a:effectLst>
                  <a:outerShdw blurRad="38100" dist="19050" dir="2700000" algn="tl" rotWithShape="0">
                    <a:srgbClr val="000000">
                      <a:alpha val="40000"/>
                    </a:srgbClr>
                  </a:outerShdw>
                </a:effectLst>
                <a:latin typeface="+mn-lt"/>
                <a:ea typeface="+mn-ea"/>
                <a:sym typeface="+mn-ea"/>
              </a:rPr>
              <a:t> </a:t>
            </a:r>
            <a:r>
              <a:rPr lang="zh-CN" altLang="en-US" sz="2400" b="1">
                <a:effectLst>
                  <a:outerShdw blurRad="38100" dist="19050" dir="2700000" algn="tl" rotWithShape="0">
                    <a:srgbClr val="000000">
                      <a:alpha val="40000"/>
                    </a:srgbClr>
                  </a:outerShdw>
                </a:effectLst>
                <a:latin typeface="+mn-lt"/>
                <a:ea typeface="+mn-ea"/>
                <a:sym typeface="+mn-ea"/>
              </a:rPr>
              <a:t>亚非拉民族民主</a:t>
            </a:r>
            <a:endParaRPr lang="zh-CN" altLang="en-US" sz="2400" b="1">
              <a:effectLst>
                <a:outerShdw blurRad="38100" dist="19050" dir="2700000" algn="tl" rotWithShape="0">
                  <a:srgbClr val="000000">
                    <a:alpha val="40000"/>
                  </a:srgbClr>
                </a:outerShdw>
              </a:effectLst>
              <a:latin typeface="+mn-lt"/>
              <a:ea typeface="+mn-ea"/>
              <a:sym typeface="+mn-ea"/>
            </a:endParaRPr>
          </a:p>
          <a:p>
            <a:pPr lvl="0" algn="ctr">
              <a:buClrTx/>
              <a:buSzTx/>
              <a:buFontTx/>
            </a:pPr>
            <a:r>
              <a:rPr lang="zh-CN" altLang="en-US" sz="2400" b="1">
                <a:effectLst>
                  <a:outerShdw blurRad="38100" dist="19050" dir="2700000" algn="tl" rotWithShape="0">
                    <a:srgbClr val="000000">
                      <a:alpha val="40000"/>
                    </a:srgbClr>
                  </a:outerShdw>
                </a:effectLst>
                <a:latin typeface="+mn-lt"/>
                <a:ea typeface="+mn-ea"/>
                <a:sym typeface="+mn-ea"/>
              </a:rPr>
              <a:t>运动的高涨</a:t>
            </a:r>
            <a:endParaRPr lang="zh-CN" altLang="en-US" sz="2400" b="1">
              <a:effectLst>
                <a:outerShdw blurRad="38100" dist="19050" dir="2700000" algn="tl" rotWithShape="0">
                  <a:srgbClr val="000000">
                    <a:alpha val="40000"/>
                  </a:srgbClr>
                </a:outerShdw>
              </a:effectLst>
              <a:latin typeface="+mn-lt"/>
              <a:ea typeface="+mn-ea"/>
              <a:sym typeface="+mn-ea"/>
            </a:endParaRPr>
          </a:p>
          <a:p>
            <a:pPr lvl="0" algn="l">
              <a:buClrTx/>
              <a:buSzTx/>
              <a:buFontTx/>
            </a:pPr>
            <a:r>
              <a:rPr lang="zh-CN" altLang="en-US" sz="2400" b="1">
                <a:solidFill>
                  <a:srgbClr val="0B0BD5"/>
                </a:solidFill>
                <a:effectLst>
                  <a:outerShdw blurRad="38100" dist="19050" dir="2700000" algn="tl" rotWithShape="0">
                    <a:srgbClr val="000000">
                      <a:alpha val="40000"/>
                    </a:srgbClr>
                  </a:outerShdw>
                </a:effectLst>
                <a:latin typeface="+mn-lt"/>
                <a:ea typeface="+mn-ea"/>
                <a:sym typeface="+mn-ea"/>
              </a:rPr>
              <a:t>一战后到二战前</a:t>
            </a:r>
            <a:endParaRPr lang="zh-CN" altLang="en-US" sz="2400" b="1">
              <a:solidFill>
                <a:srgbClr val="0B0BD5"/>
              </a:solidFill>
              <a:effectLst>
                <a:outerShdw blurRad="38100" dist="19050" dir="2700000" algn="tl" rotWithShape="0">
                  <a:srgbClr val="000000">
                    <a:alpha val="40000"/>
                  </a:srgbClr>
                </a:outerShdw>
              </a:effectLst>
              <a:latin typeface="+mn-lt"/>
              <a:ea typeface="+mn-ea"/>
              <a:sym typeface="+mn-ea"/>
            </a:endParaRPr>
          </a:p>
        </p:txBody>
      </p:sp>
      <p:sp>
        <p:nvSpPr>
          <p:cNvPr id="17" name="文本框 16"/>
          <p:cNvSpPr txBox="1"/>
          <p:nvPr/>
        </p:nvSpPr>
        <p:spPr>
          <a:xfrm>
            <a:off x="7590155" y="4815840"/>
            <a:ext cx="3077845" cy="1198880"/>
          </a:xfrm>
          <a:prstGeom prst="rect">
            <a:avLst/>
          </a:prstGeom>
          <a:noFill/>
          <a:ln w="19050">
            <a:solidFill>
              <a:srgbClr val="FF0000"/>
            </a:solidFill>
          </a:ln>
        </p:spPr>
        <p:txBody>
          <a:bodyPr wrap="square" rtlCol="0" anchor="t">
            <a:spAutoFit/>
          </a:bodyPr>
          <a:lstStyle/>
          <a:p>
            <a:pPr lvl="0" algn="ctr">
              <a:buClrTx/>
              <a:buSzTx/>
              <a:buFontTx/>
            </a:pPr>
            <a:r>
              <a:rPr lang="en-US" altLang="zh-CN" sz="2400" b="1" dirty="0" err="1">
                <a:effectLst>
                  <a:outerShdw blurRad="38100" dist="19050" dir="2700000" algn="tl" rotWithShape="0">
                    <a:srgbClr val="000000">
                      <a:alpha val="40000"/>
                    </a:srgbClr>
                  </a:outerShdw>
                </a:effectLst>
                <a:latin typeface="+mn-lt"/>
                <a:ea typeface="+mn-ea"/>
                <a:sym typeface="+mn-ea"/>
              </a:rPr>
              <a:t>世界殖民体系的瓦解</a:t>
            </a:r>
            <a:endParaRPr lang="en-US" altLang="zh-CN" sz="2400" b="1" dirty="0">
              <a:effectLst>
                <a:outerShdw blurRad="38100" dist="19050" dir="2700000" algn="tl" rotWithShape="0">
                  <a:srgbClr val="000000">
                    <a:alpha val="40000"/>
                  </a:srgbClr>
                </a:outerShdw>
              </a:effectLst>
              <a:latin typeface="+mn-lt"/>
              <a:ea typeface="+mn-ea"/>
              <a:sym typeface="+mn-ea"/>
            </a:endParaRPr>
          </a:p>
          <a:p>
            <a:pPr lvl="0" algn="ctr">
              <a:buClrTx/>
              <a:buSzTx/>
              <a:buFontTx/>
            </a:pPr>
            <a:r>
              <a:rPr lang="en-US" altLang="zh-CN" sz="2400" b="1" dirty="0" err="1">
                <a:effectLst>
                  <a:outerShdw blurRad="38100" dist="19050" dir="2700000" algn="tl" rotWithShape="0">
                    <a:srgbClr val="000000">
                      <a:alpha val="40000"/>
                    </a:srgbClr>
                  </a:outerShdw>
                </a:effectLst>
                <a:latin typeface="+mn-lt"/>
                <a:ea typeface="+mn-ea"/>
                <a:sym typeface="+mn-ea"/>
              </a:rPr>
              <a:t>与新兴国家的发展</a:t>
            </a:r>
            <a:endParaRPr lang="en-US" altLang="zh-CN" sz="2400" b="1" dirty="0">
              <a:effectLst>
                <a:outerShdw blurRad="38100" dist="19050" dir="2700000" algn="tl" rotWithShape="0">
                  <a:srgbClr val="000000">
                    <a:alpha val="40000"/>
                  </a:srgbClr>
                </a:outerShdw>
              </a:effectLst>
              <a:latin typeface="+mn-lt"/>
              <a:ea typeface="+mn-ea"/>
              <a:sym typeface="+mn-ea"/>
            </a:endParaRPr>
          </a:p>
          <a:p>
            <a:pPr lvl="0" algn="ctr">
              <a:buClrTx/>
              <a:buSzTx/>
              <a:buFontTx/>
            </a:pPr>
            <a:r>
              <a:rPr lang="zh-CN" altLang="en-US" sz="2400" b="1" dirty="0">
                <a:solidFill>
                  <a:srgbClr val="0B0BD5"/>
                </a:solidFill>
                <a:effectLst>
                  <a:outerShdw blurRad="38100" dist="19050" dir="2700000" algn="tl" rotWithShape="0">
                    <a:srgbClr val="000000">
                      <a:alpha val="40000"/>
                    </a:srgbClr>
                  </a:outerShdw>
                </a:effectLst>
                <a:latin typeface="+mn-lt"/>
                <a:ea typeface="+mn-ea"/>
                <a:sym typeface="+mn-ea"/>
              </a:rPr>
              <a:t>二战后</a:t>
            </a:r>
            <a:endParaRPr lang="zh-CN" altLang="en-US" sz="2400" b="1" dirty="0">
              <a:solidFill>
                <a:srgbClr val="0B0BD5"/>
              </a:solidFill>
              <a:effectLst>
                <a:outerShdw blurRad="38100" dist="19050" dir="2700000" algn="tl" rotWithShape="0">
                  <a:srgbClr val="000000">
                    <a:alpha val="40000"/>
                  </a:srgbClr>
                </a:outerShdw>
              </a:effectLst>
              <a:latin typeface="+mn-lt"/>
              <a:ea typeface="+mn-ea"/>
              <a:sym typeface="+mn-ea"/>
            </a:endParaRPr>
          </a:p>
        </p:txBody>
      </p:sp>
      <p:sp>
        <p:nvSpPr>
          <p:cNvPr id="18" name="文本框 17"/>
          <p:cNvSpPr txBox="1"/>
          <p:nvPr/>
        </p:nvSpPr>
        <p:spPr>
          <a:xfrm>
            <a:off x="480695" y="808355"/>
            <a:ext cx="11001375" cy="1783715"/>
          </a:xfrm>
          <a:prstGeom prst="rect">
            <a:avLst/>
          </a:prstGeom>
          <a:noFill/>
          <a:ln>
            <a:solidFill>
              <a:srgbClr val="FF0000"/>
            </a:solidFill>
          </a:ln>
        </p:spPr>
        <p:txBody>
          <a:bodyPr wrap="square" rtlCol="0">
            <a:spAutoFit/>
          </a:bodyPr>
          <a:lstStyle/>
          <a:p>
            <a:pPr marL="0" indent="0">
              <a:buNone/>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7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殖民体系</a:t>
            </a:r>
            <a:r>
              <a:rPr lang="zh-CN" altLang="en-US" sz="2700" b="1">
                <a:solidFill>
                  <a:srgbClr val="0B0BD5"/>
                </a:solidFill>
                <a:latin typeface="微软雅黑" panose="020B0503020204020204" pitchFamily="34" charset="-122"/>
                <a:ea typeface="微软雅黑" panose="020B0503020204020204" pitchFamily="34" charset="-122"/>
                <a:cs typeface="微软雅黑" panose="020B0503020204020204" pitchFamily="34" charset="-122"/>
                <a:sym typeface="+mn-ea"/>
              </a:rPr>
              <a:t>开始瓦解</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的历史潮流20世纪初就开始了。但是只有到了第二次世界大战之后才形成势不可挡的洪流。它首先在</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亚洲</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出现高潮。接着转向</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非洲</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拉丁美洲</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，一浪高过一浪，殖民体系的堤坝一块块塌落。</a:t>
            </a:r>
            <a:endParaRPr lang="zh-CN" altLang="en-US" sz="2700" b="1">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吴于廑 齐世荣《世界史</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现代史编》下卷</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3479165" y="121920"/>
            <a:ext cx="4608195" cy="52197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l"/>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资本主义殖民体系逐渐瓦解</a:t>
            </a:r>
            <a:endPar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9" grpId="0" bldLvl="0" animBg="1"/>
      <p:bldP spid="11" grpId="0" bldLvl="0" animBg="1"/>
      <p:bldP spid="14" grpId="0" bldLvl="0" animBg="1"/>
      <p:bldP spid="15" grpId="0" bldLvl="0" animBg="1"/>
      <p:bldP spid="16" grpId="0" bldLvl="0" animBg="1"/>
      <p:bldP spid="12" grpId="0" bldLvl="0" animBg="1"/>
      <p:bldP spid="13" grpId="0" bldLvl="0" animBg="1"/>
      <p:bldP spid="17"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19050" y="840740"/>
            <a:ext cx="830580" cy="5692775"/>
          </a:xfrm>
          <a:prstGeom prst="rect">
            <a:avLst/>
          </a:prstGeom>
          <a:noFill/>
        </p:spPr>
        <p:txBody>
          <a:bodyPr wrap="square" rtlCol="0">
            <a:spAutoFit/>
          </a:bodyPr>
          <a:p>
            <a:pPr algn="ctr"/>
            <a:r>
              <a:rPr sz="2800" b="1" err="1">
                <a:latin typeface="微软雅黑" panose="020B0503020204020204" pitchFamily="34" charset="-122"/>
                <a:ea typeface="微软雅黑" panose="020B0503020204020204" pitchFamily="34" charset="-122"/>
                <a:cs typeface="黑体" panose="02010609060101010101" pitchFamily="2" charset="-122"/>
              </a:rPr>
              <a:t>资本主义世界殖民体系的形成</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8" name="文本框 7"/>
          <p:cNvSpPr txBox="1"/>
          <p:nvPr>
            <p:custDataLst>
              <p:tags r:id="rId2"/>
            </p:custDataLst>
          </p:nvPr>
        </p:nvSpPr>
        <p:spPr>
          <a:xfrm>
            <a:off x="1132205" y="1095375"/>
            <a:ext cx="3443605" cy="521970"/>
          </a:xfrm>
          <a:prstGeom prst="rect">
            <a:avLst/>
          </a:prstGeom>
          <a:noFill/>
        </p:spPr>
        <p:txBody>
          <a:bodyPr wrap="square" rtlCol="0">
            <a:spAutoFit/>
          </a:bodyPr>
          <a:p>
            <a:r>
              <a:rPr sz="2800" b="1" err="1">
                <a:latin typeface="微软雅黑" panose="020B0503020204020204" pitchFamily="34" charset="-122"/>
                <a:ea typeface="微软雅黑" panose="020B0503020204020204" pitchFamily="34" charset="-122"/>
                <a:cs typeface="黑体" panose="02010609060101010101" pitchFamily="2" charset="-122"/>
              </a:rPr>
              <a:t>拉丁美洲的殖民地化</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9" name="文本框 8"/>
          <p:cNvSpPr txBox="1"/>
          <p:nvPr>
            <p:custDataLst>
              <p:tags r:id="rId3"/>
            </p:custDataLst>
          </p:nvPr>
        </p:nvSpPr>
        <p:spPr>
          <a:xfrm>
            <a:off x="1237615" y="2454275"/>
            <a:ext cx="1737995" cy="1383665"/>
          </a:xfrm>
          <a:prstGeom prst="rect">
            <a:avLst/>
          </a:prstGeom>
          <a:noFill/>
        </p:spPr>
        <p:txBody>
          <a:bodyPr wrap="square" rtlCol="0">
            <a:spAutoFit/>
          </a:bodyPr>
          <a:p>
            <a:r>
              <a:rPr sz="2800" b="1" err="1">
                <a:latin typeface="微软雅黑" panose="020B0503020204020204" pitchFamily="34" charset="-122"/>
                <a:ea typeface="微软雅黑" panose="020B0503020204020204" pitchFamily="34" charset="-122"/>
                <a:cs typeface="黑体" panose="02010609060101010101" pitchFamily="2" charset="-122"/>
              </a:rPr>
              <a:t>亚洲沦为殖民地半殖民地</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10" name="文本框 9"/>
          <p:cNvSpPr txBox="1"/>
          <p:nvPr>
            <p:custDataLst>
              <p:tags r:id="rId4"/>
            </p:custDataLst>
          </p:nvPr>
        </p:nvSpPr>
        <p:spPr>
          <a:xfrm>
            <a:off x="1131914" y="4270505"/>
            <a:ext cx="3852305" cy="521970"/>
          </a:xfrm>
          <a:prstGeom prst="rect">
            <a:avLst/>
          </a:prstGeom>
          <a:noFill/>
        </p:spPr>
        <p:txBody>
          <a:bodyPr wrap="square" rtlCol="0">
            <a:spAutoFit/>
          </a:bodyPr>
          <a:p>
            <a:r>
              <a:rPr sz="2800" b="1" err="1">
                <a:latin typeface="微软雅黑" panose="020B0503020204020204" pitchFamily="34" charset="-122"/>
                <a:ea typeface="微软雅黑" panose="020B0503020204020204" pitchFamily="34" charset="-122"/>
                <a:cs typeface="黑体" panose="02010609060101010101" pitchFamily="2" charset="-122"/>
              </a:rPr>
              <a:t>西方列强瓜分非洲</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11" name="文本框 10"/>
          <p:cNvSpPr txBox="1"/>
          <p:nvPr>
            <p:custDataLst>
              <p:tags r:id="rId5"/>
            </p:custDataLst>
          </p:nvPr>
        </p:nvSpPr>
        <p:spPr>
          <a:xfrm>
            <a:off x="1131985" y="5579235"/>
            <a:ext cx="4116920" cy="521970"/>
          </a:xfrm>
          <a:prstGeom prst="rect">
            <a:avLst/>
          </a:prstGeom>
          <a:noFill/>
        </p:spPr>
        <p:txBody>
          <a:bodyPr wrap="square" rtlCol="0">
            <a:spAutoFit/>
          </a:bodyPr>
          <a:p>
            <a:r>
              <a:rPr sz="2800" b="1">
                <a:latin typeface="微软雅黑" panose="020B0503020204020204" pitchFamily="34" charset="-122"/>
                <a:ea typeface="微软雅黑" panose="020B0503020204020204" pitchFamily="34" charset="-122"/>
                <a:cs typeface="黑体" panose="02010609060101010101" pitchFamily="2" charset="-122"/>
              </a:rPr>
              <a:t>世界殖民体系的形成</a:t>
            </a:r>
            <a:endParaRPr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12" name="文本框 11"/>
          <p:cNvSpPr txBox="1"/>
          <p:nvPr>
            <p:custDataLst>
              <p:tags r:id="rId6"/>
            </p:custDataLst>
          </p:nvPr>
        </p:nvSpPr>
        <p:spPr>
          <a:xfrm>
            <a:off x="4765040" y="716915"/>
            <a:ext cx="5902960" cy="1038860"/>
          </a:xfrm>
          <a:prstGeom prst="rect">
            <a:avLst/>
          </a:prstGeom>
          <a:noFill/>
        </p:spPr>
        <p:txBody>
          <a:bodyPr wrap="square" rtlCol="0">
            <a:spAutoFit/>
          </a:bodyPr>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欧洲列强在拉丁美洲的殖民侵略</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西、葡在拉丁美洲的殖民统治</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13" name="文本框 12"/>
          <p:cNvSpPr txBox="1"/>
          <p:nvPr>
            <p:custDataLst>
              <p:tags r:id="rId7"/>
            </p:custDataLst>
          </p:nvPr>
        </p:nvSpPr>
        <p:spPr>
          <a:xfrm>
            <a:off x="7093585" y="2670810"/>
            <a:ext cx="5098415" cy="1714500"/>
          </a:xfrm>
          <a:prstGeom prst="rect">
            <a:avLst/>
          </a:prstGeom>
          <a:noFill/>
        </p:spPr>
        <p:txBody>
          <a:bodyPr wrap="square" rtlCol="0">
            <a:spAutoFit/>
          </a:bodyPr>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南亚：英国对印度的征服与掠夺</a:t>
            </a:r>
            <a:endParaRPr sz="24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东南亚：荷、英、法、美汇聚东南亚</a:t>
            </a:r>
            <a:endParaRPr sz="24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西亚：英、法、俄在西亚的势力范围</a:t>
            </a:r>
            <a:endParaRPr sz="24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东亚：中、朝两国遭受侵略</a:t>
            </a:r>
            <a:endParaRPr sz="24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14" name="文本框 13"/>
          <p:cNvSpPr txBox="1"/>
          <p:nvPr>
            <p:custDataLst>
              <p:tags r:id="rId8"/>
            </p:custDataLst>
          </p:nvPr>
        </p:nvSpPr>
        <p:spPr>
          <a:xfrm>
            <a:off x="4455752" y="3838240"/>
            <a:ext cx="1623518" cy="1512570"/>
          </a:xfrm>
          <a:prstGeom prst="rect">
            <a:avLst/>
          </a:prstGeom>
          <a:noFill/>
        </p:spPr>
        <p:txBody>
          <a:bodyPr wrap="square" rtlCol="0">
            <a:spAutoFit/>
          </a:bodyPr>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早期殖民</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殖民扩张</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柏林会议</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15" name="左大括号 14"/>
          <p:cNvSpPr/>
          <p:nvPr>
            <p:custDataLst>
              <p:tags r:id="rId9"/>
            </p:custDataLst>
          </p:nvPr>
        </p:nvSpPr>
        <p:spPr>
          <a:xfrm>
            <a:off x="4670730" y="912112"/>
            <a:ext cx="34256" cy="759212"/>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16" name="左大括号 15"/>
          <p:cNvSpPr/>
          <p:nvPr>
            <p:custDataLst>
              <p:tags r:id="rId10"/>
            </p:custDataLst>
          </p:nvPr>
        </p:nvSpPr>
        <p:spPr>
          <a:xfrm>
            <a:off x="2855489" y="2454001"/>
            <a:ext cx="44723" cy="1114617"/>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17" name="左大括号 16"/>
          <p:cNvSpPr/>
          <p:nvPr>
            <p:custDataLst>
              <p:tags r:id="rId11"/>
            </p:custDataLst>
          </p:nvPr>
        </p:nvSpPr>
        <p:spPr>
          <a:xfrm>
            <a:off x="4259571" y="4129135"/>
            <a:ext cx="34256" cy="929874"/>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19" name="左大括号 18"/>
          <p:cNvSpPr/>
          <p:nvPr>
            <p:custDataLst>
              <p:tags r:id="rId12"/>
            </p:custDataLst>
          </p:nvPr>
        </p:nvSpPr>
        <p:spPr>
          <a:xfrm>
            <a:off x="4704986" y="5505189"/>
            <a:ext cx="60316" cy="977782"/>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20" name="左大括号 19"/>
          <p:cNvSpPr/>
          <p:nvPr>
            <p:custDataLst>
              <p:tags r:id="rId13"/>
            </p:custDataLst>
          </p:nvPr>
        </p:nvSpPr>
        <p:spPr>
          <a:xfrm>
            <a:off x="779780" y="1315085"/>
            <a:ext cx="248920" cy="4425950"/>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100">
              <a:latin typeface="微软雅黑" panose="020B0503020204020204" pitchFamily="34" charset="-122"/>
              <a:ea typeface="微软雅黑" panose="020B0503020204020204" pitchFamily="34" charset="-122"/>
            </a:endParaRPr>
          </a:p>
        </p:txBody>
      </p:sp>
      <p:sp>
        <p:nvSpPr>
          <p:cNvPr id="24" name="文本框 23"/>
          <p:cNvSpPr txBox="1"/>
          <p:nvPr>
            <p:custDataLst>
              <p:tags r:id="rId14"/>
            </p:custDataLst>
          </p:nvPr>
        </p:nvSpPr>
        <p:spPr>
          <a:xfrm>
            <a:off x="4898639" y="5265534"/>
            <a:ext cx="3670859" cy="1512570"/>
          </a:xfrm>
          <a:prstGeom prst="rect">
            <a:avLst/>
          </a:prstGeom>
          <a:noFill/>
        </p:spPr>
        <p:txBody>
          <a:bodyPr wrap="square" rtlCol="0">
            <a:spAutoFit/>
          </a:bodyPr>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概念</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形成原因、过程</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评价殖民体系</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5" name="文本框 4"/>
          <p:cNvSpPr txBox="1"/>
          <p:nvPr>
            <p:custDataLst>
              <p:tags r:id="rId15"/>
            </p:custDataLst>
          </p:nvPr>
        </p:nvSpPr>
        <p:spPr>
          <a:xfrm>
            <a:off x="2900045" y="3168015"/>
            <a:ext cx="4094480" cy="521970"/>
          </a:xfrm>
          <a:prstGeom prst="rect">
            <a:avLst/>
          </a:prstGeom>
          <a:noFill/>
        </p:spPr>
        <p:txBody>
          <a:bodyPr wrap="none" rtlCol="0" anchor="t">
            <a:spAutoFit/>
          </a:bodyPr>
          <a:p>
            <a:pPr indent="0">
              <a:buFont typeface="Wingdings" panose="05000000000000000000" charset="0"/>
              <a:buNone/>
            </a:pPr>
            <a:r>
              <a:rPr lang="zh-CN" altLang="en-US" sz="2800" b="1">
                <a:latin typeface="微软雅黑" panose="020B0503020204020204" pitchFamily="34" charset="-122"/>
                <a:ea typeface="微软雅黑" panose="020B0503020204020204" pitchFamily="34" charset="-122"/>
                <a:sym typeface="+mn-ea"/>
              </a:rPr>
              <a:t>英法美在亚洲的殖民活动</a:t>
            </a:r>
            <a:endParaRPr lang="zh-CN" altLang="en-US" sz="2800" b="1">
              <a:latin typeface="微软雅黑" panose="020B0503020204020204" pitchFamily="34" charset="-122"/>
              <a:ea typeface="微软雅黑" panose="020B0503020204020204" pitchFamily="34" charset="-122"/>
              <a:sym typeface="+mn-ea"/>
            </a:endParaRPr>
          </a:p>
        </p:txBody>
      </p:sp>
      <p:sp>
        <p:nvSpPr>
          <p:cNvPr id="6" name="文本框 5"/>
          <p:cNvSpPr txBox="1"/>
          <p:nvPr>
            <p:custDataLst>
              <p:tags r:id="rId16"/>
            </p:custDataLst>
          </p:nvPr>
        </p:nvSpPr>
        <p:spPr>
          <a:xfrm>
            <a:off x="3042285" y="2127250"/>
            <a:ext cx="4450080" cy="565150"/>
          </a:xfrm>
          <a:prstGeom prst="rect">
            <a:avLst/>
          </a:prstGeom>
          <a:noFill/>
        </p:spPr>
        <p:txBody>
          <a:bodyPr wrap="none" rtlCol="0">
            <a:spAutoFit/>
          </a:bodyPr>
          <a:p>
            <a:pPr algn="l">
              <a:lnSpc>
                <a:spcPct val="110000"/>
              </a:lnSpc>
            </a:pPr>
            <a:r>
              <a:rPr lang="zh-CN" altLang="en-US" sz="2800" b="1">
                <a:sym typeface="+mn-ea"/>
              </a:rPr>
              <a:t>葡萄牙和西班牙的殖民侵略</a:t>
            </a:r>
            <a:endParaRPr lang="zh-CN" altLang="en-US" sz="2800" b="1">
              <a:sym typeface="+mn-ea"/>
            </a:endParaRPr>
          </a:p>
        </p:txBody>
      </p:sp>
      <p:sp>
        <p:nvSpPr>
          <p:cNvPr id="18" name="左大括号 17"/>
          <p:cNvSpPr/>
          <p:nvPr>
            <p:custDataLst>
              <p:tags r:id="rId17"/>
            </p:custDataLst>
          </p:nvPr>
        </p:nvSpPr>
        <p:spPr>
          <a:xfrm>
            <a:off x="6992611" y="3062970"/>
            <a:ext cx="34256" cy="929874"/>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2" name="文本框 1"/>
          <p:cNvSpPr txBox="1"/>
          <p:nvPr/>
        </p:nvSpPr>
        <p:spPr>
          <a:xfrm>
            <a:off x="0" y="-16510"/>
            <a:ext cx="12192000" cy="460375"/>
          </a:xfrm>
          <a:prstGeom prst="rect">
            <a:avLst/>
          </a:prstGeom>
          <a:solidFill>
            <a:srgbClr val="9DC3E6"/>
          </a:solidFill>
          <a:ln w="9525">
            <a:noFill/>
          </a:ln>
        </p:spPr>
        <p:txBody>
          <a:bodyPr wrap="square" anchor="t" anchorCtr="0">
            <a:spAutoFit/>
          </a:bodyPr>
          <a:p>
            <a:r>
              <a:rPr lang="zh-CN" altLang="en-US" sz="2400" b="1" dirty="0">
                <a:latin typeface="黑体" panose="02010609060101010101" pitchFamily="2" charset="-122"/>
                <a:ea typeface="黑体" panose="02010609060101010101" pitchFamily="2" charset="-122"/>
              </a:rPr>
              <a:t>本课知识点联系概括</a:t>
            </a:r>
            <a:r>
              <a:rPr lang="en-US" altLang="zh-CN" sz="2400" b="1" dirty="0">
                <a:latin typeface="黑体" panose="02010609060101010101" pitchFamily="2" charset="-122"/>
                <a:ea typeface="黑体" panose="02010609060101010101" pitchFamily="2" charset="-122"/>
              </a:rPr>
              <a:t> — </a:t>
            </a:r>
            <a:r>
              <a:rPr lang="zh-CN" altLang="en-US" sz="2400" b="1" dirty="0">
                <a:latin typeface="黑体" panose="02010609060101010101" pitchFamily="2" charset="-122"/>
                <a:ea typeface="黑体" panose="02010609060101010101" pitchFamily="2" charset="-122"/>
              </a:rPr>
              <a:t>归纳并总结殖民体系过程、影响与垄断资本主义联系【讨论总结】</a:t>
            </a:r>
            <a:endParaRPr lang="zh-CN" altLang="en-US" sz="2400" b="1" dirty="0">
              <a:latin typeface="黑体" panose="02010609060101010101" pitchFamily="2" charset="-122"/>
              <a:ea typeface="黑体" panose="02010609060101010101" pitchFamily="2" charset="-122"/>
            </a:endParaRPr>
          </a:p>
        </p:txBody>
      </p: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p:cNvSpPr>
            <a:spLocks noChangeArrowheads="1"/>
          </p:cNvSpPr>
          <p:nvPr/>
        </p:nvSpPr>
        <p:spPr bwMode="auto">
          <a:xfrm>
            <a:off x="904198" y="236542"/>
            <a:ext cx="2689225" cy="521970"/>
          </a:xfrm>
          <a:prstGeom prst="rect">
            <a:avLst/>
          </a:prstGeom>
          <a:solidFill>
            <a:schemeClr val="bg1"/>
          </a:solidFill>
          <a:ln w="9525">
            <a:noFill/>
            <a:miter lim="800000"/>
          </a:ln>
        </p:spPr>
        <p:txBody>
          <a:bodyPr wrap="none">
            <a:spAutoFit/>
          </a:bodyPr>
          <a:lstStyle/>
          <a:p>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a:t>
            </a:r>
            <a:endPar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a:spLocks noChangeArrowheads="1"/>
          </p:cNvSpPr>
          <p:nvPr/>
        </p:nvSpPr>
        <p:spPr bwMode="auto">
          <a:xfrm>
            <a:off x="288925" y="1000760"/>
            <a:ext cx="4779645" cy="2749550"/>
          </a:xfrm>
          <a:prstGeom prst="rect">
            <a:avLst/>
          </a:prstGeom>
          <a:noFill/>
          <a:ln w="9525">
            <a:noFill/>
            <a:miter lim="800000"/>
          </a:ln>
          <a:extLst>
            <a:ext uri="{909E8E84-426E-40DD-AFC4-6F175D3DCCD1}">
              <a14:hiddenFill xmlns:a14="http://schemas.microsoft.com/office/drawing/2010/main">
                <a:solidFill>
                  <a:schemeClr val="bg1"/>
                </a:solidFill>
              </a14:hiddenFill>
            </a:ext>
          </a:extLst>
        </p:spPr>
        <p:txBody>
          <a:bodyPr wrap="square">
            <a:spAutoFit/>
          </a:bodyPr>
          <a:lstStyle/>
          <a:p>
            <a:pPr>
              <a:lnSpc>
                <a:spcPct val="120000"/>
              </a:lnSpc>
            </a:pPr>
            <a:r>
              <a:rPr lang="zh-CN" altLang="en-US" sz="2400" b="1">
                <a:latin typeface="微软雅黑" panose="020B0503020204020204" pitchFamily="34" charset="-122"/>
                <a:ea typeface="微软雅黑" panose="020B0503020204020204" pitchFamily="34" charset="-122"/>
              </a:rPr>
              <a:t>非洲内陆探险：欧洲冒险家（英国利文斯顿、原籍英国入美国籍后又回英国的斯坦利）深入非洲内陆探险，一方面使外界开始了解非洲；另一方面，为欧洲殖民国家进一步侵占非洲开辟了道路。</a:t>
            </a:r>
            <a:endParaRPr lang="zh-CN" altLang="en-US" sz="2400" b="1">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cstate="print"/>
          <a:stretch>
            <a:fillRect/>
          </a:stretch>
        </p:blipFill>
        <p:spPr>
          <a:xfrm>
            <a:off x="5068628" y="139837"/>
            <a:ext cx="3014473" cy="3736393"/>
          </a:xfrm>
          <a:prstGeom prst="rect">
            <a:avLst/>
          </a:prstGeom>
          <a:ln>
            <a:noFill/>
          </a:ln>
          <a:effectLst>
            <a:softEdge rad="112500"/>
          </a:effectLst>
        </p:spPr>
      </p:pic>
      <p:pic>
        <p:nvPicPr>
          <p:cNvPr id="10" name="图片 9"/>
          <p:cNvPicPr>
            <a:picLocks noChangeAspect="1"/>
          </p:cNvPicPr>
          <p:nvPr/>
        </p:nvPicPr>
        <p:blipFill>
          <a:blip r:embed="rId2" cstate="print"/>
          <a:stretch>
            <a:fillRect/>
          </a:stretch>
        </p:blipFill>
        <p:spPr>
          <a:xfrm>
            <a:off x="8991600" y="236855"/>
            <a:ext cx="2733675" cy="3639185"/>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12" name="矩形 11"/>
          <p:cNvSpPr>
            <a:spLocks noChangeArrowheads="1"/>
          </p:cNvSpPr>
          <p:nvPr/>
        </p:nvSpPr>
        <p:spPr bwMode="auto">
          <a:xfrm>
            <a:off x="9320165" y="3875803"/>
            <a:ext cx="2325370" cy="460375"/>
          </a:xfrm>
          <a:prstGeom prst="rect">
            <a:avLst/>
          </a:prstGeom>
          <a:noFill/>
          <a:ln w="9525">
            <a:noFill/>
            <a:miter lim="800000"/>
          </a:ln>
        </p:spPr>
        <p:txBody>
          <a:bodyPr wrap="none">
            <a:spAutoFit/>
          </a:bodyPr>
          <a:lstStyle/>
          <a:p>
            <a:r>
              <a:rPr lang="zh-CN" altLang="en-US" sz="2400" b="1" dirty="0">
                <a:latin typeface="微软雅黑" panose="020B0503020204020204" pitchFamily="34" charset="-122"/>
                <a:ea typeface="微软雅黑" panose="020B0503020204020204" pitchFamily="34" charset="-122"/>
              </a:rPr>
              <a:t>斯坦利探险刚果</a:t>
            </a:r>
            <a:endParaRPr lang="zh-CN" altLang="en-US" sz="2400" b="1" dirty="0">
              <a:latin typeface="微软雅黑" panose="020B0503020204020204" pitchFamily="34" charset="-122"/>
              <a:ea typeface="微软雅黑" panose="020B0503020204020204" pitchFamily="34" charset="-122"/>
            </a:endParaRPr>
          </a:p>
        </p:txBody>
      </p:sp>
      <p:sp>
        <p:nvSpPr>
          <p:cNvPr id="17" name="矩形 16"/>
          <p:cNvSpPr>
            <a:spLocks noChangeArrowheads="1"/>
          </p:cNvSpPr>
          <p:nvPr/>
        </p:nvSpPr>
        <p:spPr bwMode="auto">
          <a:xfrm>
            <a:off x="5260293" y="3876144"/>
            <a:ext cx="2631440" cy="460375"/>
          </a:xfrm>
          <a:prstGeom prst="rect">
            <a:avLst/>
          </a:prstGeom>
          <a:noFill/>
          <a:ln w="9525">
            <a:noFill/>
            <a:miter lim="800000"/>
          </a:ln>
        </p:spPr>
        <p:txBody>
          <a:bodyPr wrap="none">
            <a:spAutoFit/>
          </a:bodyPr>
          <a:lstStyle/>
          <a:p>
            <a:r>
              <a:rPr lang="zh-CN" altLang="en-US" sz="2400" b="1" dirty="0">
                <a:latin typeface="微软雅黑" panose="020B0503020204020204" pitchFamily="34" charset="-122"/>
                <a:ea typeface="微软雅黑" panose="020B0503020204020204" pitchFamily="34" charset="-122"/>
              </a:rPr>
              <a:t>利文斯顿非洲探险</a:t>
            </a:r>
            <a:endParaRPr lang="zh-CN" altLang="en-US" sz="2400" b="1" dirty="0">
              <a:latin typeface="微软雅黑" panose="020B0503020204020204" pitchFamily="34" charset="-122"/>
              <a:ea typeface="微软雅黑" panose="020B0503020204020204" pitchFamily="34" charset="-122"/>
            </a:endParaRPr>
          </a:p>
        </p:txBody>
      </p:sp>
      <p:sp>
        <p:nvSpPr>
          <p:cNvPr id="7" name="矩形 6"/>
          <p:cNvSpPr/>
          <p:nvPr/>
        </p:nvSpPr>
        <p:spPr>
          <a:xfrm>
            <a:off x="288925" y="4458970"/>
            <a:ext cx="11614150" cy="2306955"/>
          </a:xfrm>
          <a:prstGeom prst="rect">
            <a:avLst/>
          </a:prstGeom>
          <a:ln>
            <a:noFill/>
            <a:prstDash val="dash"/>
          </a:ln>
        </p:spPr>
        <p:txBody>
          <a:bodyPr wrap="square">
            <a:spAutoFit/>
          </a:bodyPr>
          <a:lstStyle/>
          <a:p>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在非洲，到</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初，法国人已在马达加斯加岛、戈雷岛和塞内加尔河河口安家，英国人则在冈比亚和黄金海岸落户。非洲沿海的这些殖民点起了经营黄金、象牙、蜂蜡和奴隶交易的贸易站的作用；其中，奴隶占极重要的地位，特别是在西印度群岛产糖殖民地的发展增加了对当地劳动力的需求之后。不过，非洲很少受到</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世纪英、法竞争的影响。争夺这块大陆的真正的斗争直到</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世纪才来临。</a:t>
            </a:r>
            <a:endPar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斯塔夫里阿诺斯</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全球通史</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31875" y="6243320"/>
            <a:ext cx="3677920" cy="460375"/>
          </a:xfrm>
          <a:prstGeom prst="rect">
            <a:avLst/>
          </a:prstGeom>
          <a:noFill/>
        </p:spPr>
        <p:txBody>
          <a:bodyPr wrap="none" rtlCol="0" anchor="t">
            <a:spAutoFit/>
          </a:bodyPr>
          <a:p>
            <a:r>
              <a:rPr lang="zh-CN" altLang="en-US" sz="2400" b="1" dirty="0" smtClean="0">
                <a:solidFill>
                  <a:schemeClr val="tx1"/>
                </a:solidFill>
                <a:latin typeface="微软雅黑" panose="020B0503020204020204" pitchFamily="34" charset="-122"/>
                <a:ea typeface="微软雅黑" panose="020B0503020204020204" pitchFamily="34" charset="-122"/>
                <a:sym typeface="+mn-ea"/>
              </a:rPr>
              <a:t>“地图上作业”【</a:t>
            </a:r>
            <a:r>
              <a:rPr lang="en-US" altLang="zh-CN" sz="2400" b="1" dirty="0" smtClean="0">
                <a:solidFill>
                  <a:schemeClr val="tx1"/>
                </a:solidFill>
                <a:latin typeface="微软雅黑" panose="020B0503020204020204" pitchFamily="34" charset="-122"/>
                <a:ea typeface="微软雅黑" panose="020B0503020204020204" pitchFamily="34" charset="-122"/>
                <a:sym typeface="+mn-ea"/>
              </a:rPr>
              <a:t>1884</a:t>
            </a:r>
            <a:r>
              <a:rPr lang="zh-CN" altLang="en-US" sz="2400" b="1" dirty="0" smtClean="0">
                <a:solidFill>
                  <a:schemeClr val="tx1"/>
                </a:solidFill>
                <a:latin typeface="微软雅黑" panose="020B0503020204020204" pitchFamily="34" charset="-122"/>
                <a:ea typeface="微软雅黑" panose="020B0503020204020204" pitchFamily="34" charset="-122"/>
                <a:sym typeface="+mn-ea"/>
              </a:rPr>
              <a:t>】</a:t>
            </a:r>
            <a:endParaRPr lang="zh-CN" altLang="en-US" sz="2400" b="1" dirty="0" smtClean="0">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308610" y="2553970"/>
            <a:ext cx="4156075" cy="3433445"/>
          </a:xfrm>
          <a:prstGeom prst="rect">
            <a:avLst/>
          </a:prstGeom>
        </p:spPr>
      </p:pic>
      <p:sp>
        <p:nvSpPr>
          <p:cNvPr id="4" name="文本框 3"/>
          <p:cNvSpPr txBox="1"/>
          <p:nvPr/>
        </p:nvSpPr>
        <p:spPr>
          <a:xfrm>
            <a:off x="4464685" y="4041140"/>
            <a:ext cx="1275080" cy="1568450"/>
          </a:xfrm>
          <a:prstGeom prst="rect">
            <a:avLst/>
          </a:prstGeom>
          <a:noFill/>
        </p:spPr>
        <p:txBody>
          <a:bodyPr wrap="square" rtlCol="0" anchor="t">
            <a:spAutoFit/>
          </a:bodyPr>
          <a:p>
            <a:r>
              <a:rPr lang="zh-CN" altLang="en-US" sz="2400" b="1"/>
              <a:t>俾斯麦主持召开柏林会议</a:t>
            </a:r>
            <a:endParaRPr lang="zh-CN" altLang="en-US" sz="2400" b="1"/>
          </a:p>
        </p:txBody>
      </p:sp>
      <p:pic>
        <p:nvPicPr>
          <p:cNvPr id="5" name="图片 4"/>
          <p:cNvPicPr>
            <a:picLocks noChangeAspect="1"/>
          </p:cNvPicPr>
          <p:nvPr/>
        </p:nvPicPr>
        <p:blipFill>
          <a:blip r:embed="rId2" cstate="print"/>
          <a:srcRect/>
          <a:stretch>
            <a:fillRect/>
          </a:stretch>
        </p:blipFill>
        <p:spPr bwMode="auto">
          <a:xfrm>
            <a:off x="308610" y="148590"/>
            <a:ext cx="4155440" cy="2405380"/>
          </a:xfrm>
          <a:prstGeom prst="rect">
            <a:avLst/>
          </a:prstGeom>
          <a:noFill/>
          <a:ln w="9525">
            <a:noFill/>
            <a:miter lim="800000"/>
            <a:headEnd/>
            <a:tailEnd/>
          </a:ln>
        </p:spPr>
      </p:pic>
      <p:sp>
        <p:nvSpPr>
          <p:cNvPr id="11" name="矩形 10"/>
          <p:cNvSpPr>
            <a:spLocks noChangeArrowheads="1"/>
          </p:cNvSpPr>
          <p:nvPr/>
        </p:nvSpPr>
        <p:spPr bwMode="auto">
          <a:xfrm>
            <a:off x="4697730" y="967105"/>
            <a:ext cx="1162685" cy="1198880"/>
          </a:xfrm>
          <a:prstGeom prst="rect">
            <a:avLst/>
          </a:prstGeom>
          <a:noFill/>
          <a:ln w="9525">
            <a:noFill/>
            <a:miter lim="800000"/>
          </a:ln>
        </p:spPr>
        <p:txBody>
          <a:bodyPr wrap="square">
            <a:spAutoFit/>
          </a:bodyPr>
          <a:p>
            <a:r>
              <a:rPr lang="zh-CN" altLang="en-US" sz="2400" b="1">
                <a:latin typeface="微软雅黑" panose="020B0503020204020204" pitchFamily="34" charset="-122"/>
                <a:ea typeface="微软雅黑" panose="020B0503020204020204" pitchFamily="34" charset="-122"/>
              </a:rPr>
              <a:t>俾斯麦出席柏林会议</a:t>
            </a:r>
            <a:endParaRPr lang="zh-CN" altLang="en-US" sz="2400" b="1">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5974715" y="148590"/>
            <a:ext cx="5765800" cy="5316855"/>
          </a:xfrm>
          <a:prstGeom prst="rect">
            <a:avLst/>
          </a:prstGeom>
        </p:spPr>
      </p:pic>
      <p:sp>
        <p:nvSpPr>
          <p:cNvPr id="9" name="文本框 8"/>
          <p:cNvSpPr txBox="1"/>
          <p:nvPr/>
        </p:nvSpPr>
        <p:spPr>
          <a:xfrm>
            <a:off x="6857365" y="5763895"/>
            <a:ext cx="4463415" cy="829945"/>
          </a:xfrm>
          <a:prstGeom prst="rect">
            <a:avLst/>
          </a:prstGeom>
          <a:noFill/>
        </p:spPr>
        <p:txBody>
          <a:bodyPr wrap="square" rtlCol="0" anchor="t">
            <a:spAutoFit/>
          </a:bodyPr>
          <a:p>
            <a:r>
              <a:rPr lang="zh-CN" altLang="en-US" sz="2400" b="1">
                <a:latin typeface="微软雅黑" panose="020B0503020204020204" pitchFamily="34" charset="-122"/>
                <a:ea typeface="微软雅黑" panose="020B0503020204020204" pitchFamily="34" charset="-122"/>
              </a:rPr>
              <a:t>漫画反映了比利时国王利奥波德二世对刚果的血腥殖民统治。</a:t>
            </a:r>
            <a:endParaRPr lang="zh-CN" altLang="en-US" sz="2400" b="1">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 grpId="1"/>
      <p:bldP spid="4" grpId="1"/>
      <p:bldP spid="9" grpId="0"/>
      <p:bldP spid="9"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矩形 2"/>
          <p:cNvSpPr txBox="1"/>
          <p:nvPr/>
        </p:nvSpPr>
        <p:spPr>
          <a:xfrm>
            <a:off x="2016125" y="122238"/>
            <a:ext cx="8159750" cy="584200"/>
          </a:xfrm>
          <a:prstGeom prst="rect">
            <a:avLst/>
          </a:prstGeom>
          <a:noFill/>
          <a:ln w="9525">
            <a:noFill/>
          </a:ln>
        </p:spPr>
        <p:txBody>
          <a:bodyPr anchor="t" anchorCtr="0">
            <a:spAutoFit/>
          </a:bodyPr>
          <a:p>
            <a:r>
              <a:rPr lang="en-US" altLang="zh-CN" sz="3200" b="1" dirty="0">
                <a:solidFill>
                  <a:srgbClr val="FF0000"/>
                </a:solidFill>
                <a:latin typeface="微软雅黑" panose="020B0503020204020204" pitchFamily="34" charset="-122"/>
                <a:ea typeface="微软雅黑" panose="020B0503020204020204" pitchFamily="34" charset="-122"/>
              </a:rPr>
              <a:t>资本主义世界殖民体系形成过程及阶段特征</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cxnSp>
        <p:nvCxnSpPr>
          <p:cNvPr id="5" name="直接箭头连接符 4"/>
          <p:cNvCxnSpPr/>
          <p:nvPr/>
        </p:nvCxnSpPr>
        <p:spPr>
          <a:xfrm>
            <a:off x="269875" y="2357438"/>
            <a:ext cx="116522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184275" y="1778000"/>
            <a:ext cx="12700" cy="94456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325938" y="1747838"/>
            <a:ext cx="0" cy="97472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434263" y="1722438"/>
            <a:ext cx="0" cy="90328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553700" y="1722438"/>
            <a:ext cx="0" cy="944563"/>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1" name="左大括号 10"/>
          <p:cNvSpPr/>
          <p:nvPr/>
        </p:nvSpPr>
        <p:spPr>
          <a:xfrm rot="5400000">
            <a:off x="2566988" y="-41275"/>
            <a:ext cx="347663" cy="3087688"/>
          </a:xfrm>
          <a:prstGeom prst="leftBrace">
            <a:avLst>
              <a:gd name="adj1" fmla="val 8333"/>
              <a:gd name="adj2" fmla="val 48684"/>
            </a:avLst>
          </a:prstGeom>
          <a:ln w="635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6" name="左大括号 15"/>
          <p:cNvSpPr/>
          <p:nvPr/>
        </p:nvSpPr>
        <p:spPr>
          <a:xfrm rot="5400000">
            <a:off x="5695950" y="-60325"/>
            <a:ext cx="347663" cy="3087688"/>
          </a:xfrm>
          <a:prstGeom prst="leftBrace">
            <a:avLst>
              <a:gd name="adj1" fmla="val 8333"/>
              <a:gd name="adj2" fmla="val 48684"/>
            </a:avLst>
          </a:prstGeom>
          <a:ln w="635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7" name="左大括号 16"/>
          <p:cNvSpPr/>
          <p:nvPr/>
        </p:nvSpPr>
        <p:spPr>
          <a:xfrm rot="5400000">
            <a:off x="8825706" y="-91281"/>
            <a:ext cx="347663" cy="3089275"/>
          </a:xfrm>
          <a:prstGeom prst="leftBrace">
            <a:avLst>
              <a:gd name="adj1" fmla="val 8333"/>
              <a:gd name="adj2" fmla="val 48684"/>
            </a:avLst>
          </a:prstGeom>
          <a:ln w="635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9" name="文本框 18"/>
          <p:cNvSpPr txBox="1"/>
          <p:nvPr/>
        </p:nvSpPr>
        <p:spPr>
          <a:xfrm>
            <a:off x="269875" y="2466975"/>
            <a:ext cx="1614488" cy="107791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开始：</a:t>
            </a:r>
            <a:endParaRPr lang="en-US" altLang="zh-CN" sz="2400" b="1" dirty="0">
              <a:solidFill>
                <a:srgbClr val="FF0000"/>
              </a:solidFill>
              <a:latin typeface="黑体" panose="02010609060101010101" pitchFamily="2" charset="-122"/>
              <a:ea typeface="黑体" panose="02010609060101010101" pitchFamily="2" charset="-122"/>
            </a:endParaRPr>
          </a:p>
          <a:p>
            <a:r>
              <a:rPr lang="en-US" altLang="zh-CN" sz="2000" b="1" dirty="0">
                <a:latin typeface="黑体" panose="02010609060101010101" pitchFamily="2" charset="-122"/>
                <a:ea typeface="黑体" panose="02010609060101010101" pitchFamily="2" charset="-122"/>
              </a:rPr>
              <a:t>15</a:t>
            </a:r>
            <a:r>
              <a:rPr lang="zh-CN" altLang="en-US" sz="2000" b="1" dirty="0">
                <a:latin typeface="黑体" panose="02010609060101010101" pitchFamily="2" charset="-122"/>
                <a:ea typeface="黑体" panose="02010609060101010101" pitchFamily="2" charset="-122"/>
              </a:rPr>
              <a:t>世纪</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新航路开辟</a:t>
            </a:r>
            <a:endParaRPr lang="zh-CN" altLang="en-US" sz="2000" b="1" dirty="0">
              <a:latin typeface="黑体" panose="02010609060101010101" pitchFamily="2" charset="-122"/>
              <a:ea typeface="黑体" panose="02010609060101010101" pitchFamily="2" charset="-122"/>
            </a:endParaRPr>
          </a:p>
        </p:txBody>
      </p:sp>
      <p:sp>
        <p:nvSpPr>
          <p:cNvPr id="20" name="文本框 19"/>
          <p:cNvSpPr txBox="1"/>
          <p:nvPr/>
        </p:nvSpPr>
        <p:spPr>
          <a:xfrm>
            <a:off x="3538538" y="2836863"/>
            <a:ext cx="1836737" cy="708025"/>
          </a:xfrm>
          <a:prstGeom prst="rect">
            <a:avLst/>
          </a:prstGeom>
          <a:noFill/>
          <a:ln w="9525">
            <a:noFill/>
          </a:ln>
        </p:spPr>
        <p:txBody>
          <a:bodyPr anchor="t" anchorCtr="0">
            <a:spAutoFit/>
          </a:bodyPr>
          <a:p>
            <a:r>
              <a:rPr lang="en-US" altLang="zh-CN" sz="2000" b="1" dirty="0">
                <a:latin typeface="黑体" panose="02010609060101010101" pitchFamily="2" charset="-122"/>
                <a:ea typeface="黑体" panose="02010609060101010101" pitchFamily="2" charset="-122"/>
              </a:rPr>
              <a:t>18</a:t>
            </a:r>
            <a:r>
              <a:rPr lang="zh-CN" altLang="en-US" sz="2000" b="1" dirty="0">
                <a:latin typeface="黑体" panose="02010609060101010101" pitchFamily="2" charset="-122"/>
                <a:ea typeface="黑体" panose="02010609060101010101" pitchFamily="2" charset="-122"/>
              </a:rPr>
              <a:t>世纪</a:t>
            </a:r>
            <a:r>
              <a:rPr lang="en-US" altLang="zh-CN" sz="2000" b="1" dirty="0">
                <a:latin typeface="黑体" panose="02010609060101010101" pitchFamily="2" charset="-122"/>
                <a:ea typeface="黑体" panose="02010609060101010101" pitchFamily="2" charset="-122"/>
              </a:rPr>
              <a:t>60</a:t>
            </a:r>
            <a:r>
              <a:rPr lang="zh-CN" altLang="en-US" sz="2000" b="1" dirty="0">
                <a:latin typeface="黑体" panose="02010609060101010101" pitchFamily="2" charset="-122"/>
                <a:ea typeface="黑体" panose="02010609060101010101" pitchFamily="2" charset="-122"/>
              </a:rPr>
              <a:t>年代</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工业革命开始</a:t>
            </a:r>
            <a:endParaRPr lang="zh-CN" altLang="en-US" sz="2000" b="1" dirty="0">
              <a:latin typeface="黑体" panose="02010609060101010101" pitchFamily="2" charset="-122"/>
              <a:ea typeface="黑体" panose="02010609060101010101" pitchFamily="2" charset="-122"/>
            </a:endParaRPr>
          </a:p>
        </p:txBody>
      </p:sp>
      <p:sp>
        <p:nvSpPr>
          <p:cNvPr id="21" name="文本框 20"/>
          <p:cNvSpPr txBox="1"/>
          <p:nvPr/>
        </p:nvSpPr>
        <p:spPr>
          <a:xfrm>
            <a:off x="1793875" y="876300"/>
            <a:ext cx="2087563" cy="46196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早期殖民扩张</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22" name="文本框 21"/>
          <p:cNvSpPr txBox="1"/>
          <p:nvPr/>
        </p:nvSpPr>
        <p:spPr>
          <a:xfrm>
            <a:off x="1962150" y="1949450"/>
            <a:ext cx="1835150" cy="830263"/>
          </a:xfrm>
          <a:prstGeom prst="rect">
            <a:avLst/>
          </a:prstGeom>
          <a:noFill/>
          <a:ln w="9525">
            <a:noFill/>
          </a:ln>
        </p:spPr>
        <p:txBody>
          <a:bodyPr anchor="t" anchorCtr="0">
            <a:spAutoFit/>
          </a:bodyPr>
          <a:p>
            <a:r>
              <a:rPr lang="zh-CN" altLang="en-US" sz="2400" b="1" dirty="0">
                <a:solidFill>
                  <a:srgbClr val="0000FF"/>
                </a:solidFill>
                <a:latin typeface="华文仿宋" panose="02010600040101010101" charset="-122"/>
                <a:ea typeface="华文仿宋" panose="02010600040101010101" charset="-122"/>
              </a:rPr>
              <a:t>暴力掠夺</a:t>
            </a:r>
            <a:endParaRPr lang="en-US" altLang="zh-CN" sz="2400" b="1" dirty="0">
              <a:solidFill>
                <a:srgbClr val="0000FF"/>
              </a:solidFill>
              <a:latin typeface="华文仿宋" panose="02010600040101010101" charset="-122"/>
              <a:ea typeface="华文仿宋" panose="02010600040101010101" charset="-122"/>
            </a:endParaRPr>
          </a:p>
          <a:p>
            <a:r>
              <a:rPr lang="zh-CN" altLang="en-US" sz="2400" b="1" dirty="0">
                <a:solidFill>
                  <a:srgbClr val="0000FF"/>
                </a:solidFill>
                <a:latin typeface="华文仿宋" panose="02010600040101010101" charset="-122"/>
                <a:ea typeface="华文仿宋" panose="02010600040101010101" charset="-122"/>
              </a:rPr>
              <a:t>原始积累</a:t>
            </a:r>
            <a:endParaRPr lang="zh-CN" altLang="en-US" sz="2400" b="1" dirty="0">
              <a:solidFill>
                <a:srgbClr val="0000FF"/>
              </a:solidFill>
              <a:latin typeface="华文仿宋" panose="02010600040101010101" charset="-122"/>
              <a:ea typeface="华文仿宋" panose="02010600040101010101" charset="-122"/>
            </a:endParaRPr>
          </a:p>
        </p:txBody>
      </p:sp>
      <p:sp>
        <p:nvSpPr>
          <p:cNvPr id="23" name="文本框 22"/>
          <p:cNvSpPr txBox="1"/>
          <p:nvPr/>
        </p:nvSpPr>
        <p:spPr>
          <a:xfrm>
            <a:off x="5207000" y="1927225"/>
            <a:ext cx="1835150" cy="831850"/>
          </a:xfrm>
          <a:prstGeom prst="rect">
            <a:avLst/>
          </a:prstGeom>
          <a:noFill/>
          <a:ln w="9525">
            <a:noFill/>
          </a:ln>
        </p:spPr>
        <p:txBody>
          <a:bodyPr anchor="t" anchorCtr="0">
            <a:spAutoFit/>
          </a:bodyPr>
          <a:p>
            <a:r>
              <a:rPr lang="zh-CN" altLang="en-US" sz="2400" b="1" dirty="0">
                <a:solidFill>
                  <a:srgbClr val="0000FF"/>
                </a:solidFill>
                <a:latin typeface="华文仿宋" panose="02010600040101010101" charset="-122"/>
                <a:ea typeface="华文仿宋" panose="02010600040101010101" charset="-122"/>
              </a:rPr>
              <a:t>武力侵略</a:t>
            </a:r>
            <a:endParaRPr lang="en-US" altLang="zh-CN" sz="2400" b="1" dirty="0">
              <a:solidFill>
                <a:srgbClr val="0000FF"/>
              </a:solidFill>
              <a:latin typeface="华文仿宋" panose="02010600040101010101" charset="-122"/>
              <a:ea typeface="华文仿宋" panose="02010600040101010101" charset="-122"/>
            </a:endParaRPr>
          </a:p>
          <a:p>
            <a:r>
              <a:rPr lang="zh-CN" altLang="en-US" sz="2400" b="1" dirty="0">
                <a:solidFill>
                  <a:srgbClr val="0000FF"/>
                </a:solidFill>
                <a:latin typeface="华文仿宋" panose="02010600040101010101" charset="-122"/>
                <a:ea typeface="华文仿宋" panose="02010600040101010101" charset="-122"/>
              </a:rPr>
              <a:t>商品输出</a:t>
            </a:r>
            <a:endParaRPr lang="en-US" altLang="zh-CN" sz="2400" b="1" dirty="0">
              <a:solidFill>
                <a:srgbClr val="0000FF"/>
              </a:solidFill>
              <a:latin typeface="华文仿宋" panose="02010600040101010101" charset="-122"/>
              <a:ea typeface="华文仿宋" panose="02010600040101010101" charset="-122"/>
            </a:endParaRPr>
          </a:p>
        </p:txBody>
      </p:sp>
      <p:sp>
        <p:nvSpPr>
          <p:cNvPr id="24" name="文本框 23"/>
          <p:cNvSpPr txBox="1"/>
          <p:nvPr/>
        </p:nvSpPr>
        <p:spPr>
          <a:xfrm>
            <a:off x="8451850" y="1941513"/>
            <a:ext cx="1466850" cy="831850"/>
          </a:xfrm>
          <a:prstGeom prst="rect">
            <a:avLst/>
          </a:prstGeom>
          <a:noFill/>
          <a:ln w="9525">
            <a:noFill/>
          </a:ln>
        </p:spPr>
        <p:txBody>
          <a:bodyPr anchor="t" anchorCtr="0">
            <a:spAutoFit/>
          </a:bodyPr>
          <a:p>
            <a:r>
              <a:rPr lang="zh-CN" altLang="en-US" sz="2400" b="1" dirty="0">
                <a:solidFill>
                  <a:srgbClr val="0000FF"/>
                </a:solidFill>
                <a:latin typeface="华文仿宋" panose="02010600040101010101" charset="-122"/>
                <a:ea typeface="华文仿宋" panose="02010600040101010101" charset="-122"/>
              </a:rPr>
              <a:t>瓜分世界资本输出</a:t>
            </a:r>
            <a:endParaRPr lang="en-US" altLang="zh-CN" sz="2400" b="1" dirty="0">
              <a:solidFill>
                <a:srgbClr val="0000FF"/>
              </a:solidFill>
              <a:latin typeface="华文仿宋" panose="02010600040101010101" charset="-122"/>
              <a:ea typeface="华文仿宋" panose="02010600040101010101" charset="-122"/>
            </a:endParaRPr>
          </a:p>
        </p:txBody>
      </p:sp>
      <p:sp>
        <p:nvSpPr>
          <p:cNvPr id="25" name="文本框 24"/>
          <p:cNvSpPr txBox="1"/>
          <p:nvPr/>
        </p:nvSpPr>
        <p:spPr>
          <a:xfrm>
            <a:off x="4729163" y="876300"/>
            <a:ext cx="2678112" cy="46196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工业时期殖民扩张</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26" name="文本框 25"/>
          <p:cNvSpPr txBox="1"/>
          <p:nvPr/>
        </p:nvSpPr>
        <p:spPr>
          <a:xfrm>
            <a:off x="7810500" y="839788"/>
            <a:ext cx="2676525" cy="461962"/>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垄断时期殖民扩张</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28" name="文本框 27"/>
          <p:cNvSpPr txBox="1"/>
          <p:nvPr/>
        </p:nvSpPr>
        <p:spPr>
          <a:xfrm>
            <a:off x="6845300" y="2470150"/>
            <a:ext cx="1835150" cy="1076325"/>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初步形成：</a:t>
            </a:r>
            <a:endParaRPr lang="en-US" altLang="zh-CN" sz="2400" b="1" dirty="0">
              <a:solidFill>
                <a:srgbClr val="FF0000"/>
              </a:solidFill>
              <a:latin typeface="黑体" panose="02010609060101010101" pitchFamily="2" charset="-122"/>
              <a:ea typeface="黑体" panose="02010609060101010101" pitchFamily="2" charset="-122"/>
            </a:endParaRPr>
          </a:p>
          <a:p>
            <a:r>
              <a:rPr lang="en-US" altLang="zh-CN" sz="2000" b="1" dirty="0">
                <a:latin typeface="黑体" panose="02010609060101010101" pitchFamily="2" charset="-122"/>
                <a:ea typeface="黑体" panose="02010609060101010101" pitchFamily="2" charset="-122"/>
              </a:rPr>
              <a:t>19</a:t>
            </a:r>
            <a:r>
              <a:rPr lang="zh-CN" altLang="en-US" sz="2000" b="1" dirty="0">
                <a:latin typeface="黑体" panose="02010609060101010101" pitchFamily="2" charset="-122"/>
                <a:ea typeface="黑体" panose="02010609060101010101" pitchFamily="2" charset="-122"/>
              </a:rPr>
              <a:t>世纪中期</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工业革命完成</a:t>
            </a:r>
            <a:endParaRPr lang="zh-CN" altLang="en-US" sz="2000" b="1" dirty="0">
              <a:latin typeface="黑体" panose="02010609060101010101" pitchFamily="2" charset="-122"/>
              <a:ea typeface="黑体" panose="02010609060101010101" pitchFamily="2" charset="-122"/>
            </a:endParaRPr>
          </a:p>
        </p:txBody>
      </p:sp>
      <p:sp>
        <p:nvSpPr>
          <p:cNvPr id="29" name="文本框 28"/>
          <p:cNvSpPr txBox="1"/>
          <p:nvPr/>
        </p:nvSpPr>
        <p:spPr>
          <a:xfrm>
            <a:off x="9601200" y="2466975"/>
            <a:ext cx="2493963" cy="107791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最终形成：</a:t>
            </a:r>
            <a:endParaRPr lang="en-US" altLang="zh-CN" sz="2400" b="1" dirty="0">
              <a:solidFill>
                <a:srgbClr val="FF0000"/>
              </a:solidFill>
              <a:latin typeface="黑体" panose="02010609060101010101" pitchFamily="2" charset="-122"/>
              <a:ea typeface="黑体" panose="02010609060101010101" pitchFamily="2" charset="-122"/>
            </a:endParaRPr>
          </a:p>
          <a:p>
            <a:r>
              <a:rPr lang="en-US" altLang="zh-CN" sz="2000" b="1" dirty="0">
                <a:latin typeface="黑体" panose="02010609060101010101" pitchFamily="2" charset="-122"/>
                <a:ea typeface="黑体" panose="02010609060101010101" pitchFamily="2" charset="-122"/>
              </a:rPr>
              <a:t>20</a:t>
            </a:r>
            <a:r>
              <a:rPr lang="zh-CN" altLang="en-US" sz="2000" b="1" dirty="0">
                <a:latin typeface="黑体" panose="02010609060101010101" pitchFamily="2" charset="-122"/>
                <a:ea typeface="黑体" panose="02010609060101010101" pitchFamily="2" charset="-122"/>
              </a:rPr>
              <a:t>世纪初</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第二次工业革命完成</a:t>
            </a:r>
            <a:endParaRPr lang="zh-CN" altLang="en-US" sz="2000" b="1" dirty="0">
              <a:latin typeface="黑体" panose="02010609060101010101" pitchFamily="2" charset="-122"/>
              <a:ea typeface="黑体" panose="02010609060101010101" pitchFamily="2" charset="-122"/>
            </a:endParaRPr>
          </a:p>
        </p:txBody>
      </p:sp>
      <p:sp>
        <p:nvSpPr>
          <p:cNvPr id="30" name="矩形 29"/>
          <p:cNvSpPr/>
          <p:nvPr/>
        </p:nvSpPr>
        <p:spPr>
          <a:xfrm>
            <a:off x="269875" y="3657600"/>
            <a:ext cx="11603038" cy="2946400"/>
          </a:xfrm>
          <a:prstGeom prst="rect">
            <a:avLst/>
          </a:prstGeom>
          <a:noFill/>
          <a:ln w="9525">
            <a:noFill/>
          </a:ln>
        </p:spPr>
        <p:txBody>
          <a:bodyPr anchor="t" anchorCtr="0">
            <a:spAutoFit/>
          </a:bodyPr>
          <a:p>
            <a:pPr algn="just" defTabSz="609600">
              <a:lnSpc>
                <a:spcPts val="3175"/>
              </a:lnSpc>
            </a:pPr>
            <a:r>
              <a:rPr lang="zh-CN" altLang="en-US" sz="2400" b="1" dirty="0">
                <a:solidFill>
                  <a:srgbClr val="FF0000"/>
                </a:solidFill>
                <a:latin typeface="微软雅黑" panose="020B0503020204020204" pitchFamily="34" charset="-122"/>
                <a:ea typeface="微软雅黑" panose="020B0503020204020204" pitchFamily="34" charset="-122"/>
              </a:rPr>
              <a:t>由于资本主义经济具有开放性和扩张性，殖民扩张始终伴随其产生和发展。</a:t>
            </a:r>
            <a:endParaRPr lang="zh-CN" altLang="en-US" sz="2400" b="1" dirty="0">
              <a:solidFill>
                <a:srgbClr val="FF0000"/>
              </a:solidFill>
              <a:latin typeface="微软雅黑" panose="020B0503020204020204" pitchFamily="34" charset="-122"/>
              <a:ea typeface="微软雅黑" panose="020B0503020204020204" pitchFamily="34" charset="-122"/>
            </a:endParaRPr>
          </a:p>
          <a:p>
            <a:pPr algn="just" defTabSz="609600">
              <a:lnSpc>
                <a:spcPts val="3175"/>
              </a:lnSpc>
            </a:pPr>
            <a:r>
              <a:rPr lang="en-US" altLang="zh-CN" sz="2400" b="1" dirty="0">
                <a:solidFill>
                  <a:srgbClr val="000000"/>
                </a:solidFill>
                <a:latin typeface="微软雅黑" panose="020B0503020204020204" pitchFamily="34" charset="-122"/>
                <a:ea typeface="微软雅黑" panose="020B0503020204020204" pitchFamily="34" charset="-122"/>
              </a:rPr>
              <a:t>    </a:t>
            </a:r>
            <a:r>
              <a:rPr lang="en-US" altLang="zh-CN" sz="2400" b="1" dirty="0">
                <a:solidFill>
                  <a:srgbClr val="0D0D0D"/>
                </a:solidFill>
                <a:latin typeface="微软简隶书" charset="0"/>
                <a:ea typeface="宋体" panose="02010600030101010101" pitchFamily="2" charset="-122"/>
              </a:rPr>
              <a:t>1.15</a:t>
            </a:r>
            <a:r>
              <a:rPr lang="zh-CN" altLang="en-US" sz="2400" b="1" dirty="0">
                <a:solidFill>
                  <a:srgbClr val="0D0D0D"/>
                </a:solidFill>
                <a:latin typeface="微软简隶书" charset="0"/>
                <a:ea typeface="宋体" panose="02010600030101010101" pitchFamily="2" charset="-122"/>
              </a:rPr>
              <a:t>世纪末至</a:t>
            </a:r>
            <a:r>
              <a:rPr lang="en-US" altLang="zh-CN" sz="2400" b="1" dirty="0">
                <a:solidFill>
                  <a:srgbClr val="0D0D0D"/>
                </a:solidFill>
                <a:latin typeface="微软简隶书" charset="0"/>
                <a:ea typeface="宋体" panose="02010600030101010101" pitchFamily="2" charset="-122"/>
              </a:rPr>
              <a:t>18</a:t>
            </a:r>
            <a:r>
              <a:rPr lang="zh-CN" altLang="en-US" sz="2400" b="1" dirty="0">
                <a:solidFill>
                  <a:srgbClr val="0D0D0D"/>
                </a:solidFill>
                <a:latin typeface="微软简隶书" charset="0"/>
                <a:ea typeface="宋体" panose="02010600030101010101" pitchFamily="2" charset="-122"/>
              </a:rPr>
              <a:t>世纪中期，商品经济和资本主义萌芽的发展推动新航路的开辟和早期殖民扩张。</a:t>
            </a:r>
            <a:endParaRPr lang="zh-CN" altLang="en-US" sz="2400" b="1" dirty="0">
              <a:solidFill>
                <a:srgbClr val="0D0D0D"/>
              </a:solidFill>
              <a:latin typeface="微软简隶书" charset="0"/>
              <a:ea typeface="宋体" panose="02010600030101010101" pitchFamily="2" charset="-122"/>
            </a:endParaRPr>
          </a:p>
          <a:p>
            <a:pPr algn="just" defTabSz="609600">
              <a:lnSpc>
                <a:spcPts val="3175"/>
              </a:lnSpc>
            </a:pPr>
            <a:r>
              <a:rPr lang="en-US" altLang="zh-CN" sz="2400" b="1" dirty="0">
                <a:solidFill>
                  <a:srgbClr val="0D0D0D"/>
                </a:solidFill>
                <a:latin typeface="微软简隶书" charset="0"/>
                <a:ea typeface="宋体" panose="02010600030101010101" pitchFamily="2" charset="-122"/>
              </a:rPr>
              <a:t>    2.18</a:t>
            </a:r>
            <a:r>
              <a:rPr lang="zh-CN" altLang="en-US" sz="2400" b="1" dirty="0">
                <a:solidFill>
                  <a:srgbClr val="0D0D0D"/>
                </a:solidFill>
                <a:latin typeface="微软简隶书" charset="0"/>
                <a:ea typeface="宋体" panose="02010600030101010101" pitchFamily="2" charset="-122"/>
              </a:rPr>
              <a:t>世纪</a:t>
            </a:r>
            <a:r>
              <a:rPr lang="en-US" altLang="zh-CN" sz="2400" b="1" dirty="0">
                <a:solidFill>
                  <a:srgbClr val="0D0D0D"/>
                </a:solidFill>
                <a:latin typeface="微软简隶书" charset="0"/>
                <a:ea typeface="宋体" panose="02010600030101010101" pitchFamily="2" charset="-122"/>
              </a:rPr>
              <a:t>60</a:t>
            </a:r>
            <a:r>
              <a:rPr lang="zh-CN" altLang="en-US" sz="2400" b="1" dirty="0">
                <a:solidFill>
                  <a:srgbClr val="0D0D0D"/>
                </a:solidFill>
                <a:latin typeface="微软简隶书" charset="0"/>
                <a:ea typeface="宋体" panose="02010600030101010101" pitchFamily="2" charset="-122"/>
              </a:rPr>
              <a:t>年代，工业革命促进资本主义不断发展， 欧美国家进一步对外殖民扩张，寻找商品市场和原料产地，推动了世界联系加强。</a:t>
            </a:r>
            <a:endParaRPr lang="zh-CN" altLang="en-US" sz="2400" b="1" dirty="0">
              <a:solidFill>
                <a:srgbClr val="0D0D0D"/>
              </a:solidFill>
              <a:latin typeface="微软简隶书" charset="0"/>
              <a:ea typeface="宋体" panose="02010600030101010101" pitchFamily="2" charset="-122"/>
            </a:endParaRPr>
          </a:p>
          <a:p>
            <a:pPr algn="just" defTabSz="609600">
              <a:lnSpc>
                <a:spcPts val="3175"/>
              </a:lnSpc>
            </a:pPr>
            <a:r>
              <a:rPr lang="en-US" altLang="zh-CN" sz="2400" b="1" dirty="0">
                <a:solidFill>
                  <a:srgbClr val="0D0D0D"/>
                </a:solidFill>
                <a:latin typeface="微软简隶书" charset="0"/>
                <a:ea typeface="宋体" panose="02010600030101010101" pitchFamily="2" charset="-122"/>
              </a:rPr>
              <a:t>    3.19 </a:t>
            </a:r>
            <a:r>
              <a:rPr lang="zh-CN" altLang="en-US" sz="2400" b="1" dirty="0">
                <a:solidFill>
                  <a:srgbClr val="0D0D0D"/>
                </a:solidFill>
                <a:latin typeface="微软简隶书" charset="0"/>
                <a:ea typeface="宋体" panose="02010600030101010101" pitchFamily="2" charset="-122"/>
              </a:rPr>
              <a:t>世纪中期以后， 第二次工业革命浪潮，资本主义向帝国主义过渡，西方列强掀起了瓜分世界的狂潮，资本主义世界殖民体系形成。</a:t>
            </a:r>
            <a:endParaRPr lang="zh-CN" altLang="en-US" sz="2400" b="1" dirty="0">
              <a:solidFill>
                <a:srgbClr val="0D0D0D"/>
              </a:solidFill>
              <a:latin typeface="微软简隶书"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charRg st="0" end="3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charRg st="34" end="8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xEl>
                                              <p:charRg st="81" end="14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charRg st="146" end="211"/>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6" grpId="0" bldLvl="0" animBg="1"/>
      <p:bldP spid="17" grpId="0" bldLvl="0" animBg="1"/>
      <p:bldP spid="19" grpId="0"/>
      <p:bldP spid="20" grpId="0"/>
      <p:bldP spid="21" grpId="0"/>
      <p:bldP spid="22" grpId="0"/>
      <p:bldP spid="23" grpId="0"/>
      <p:bldP spid="24" grpId="0"/>
      <p:bldP spid="25" grpId="0"/>
      <p:bldP spid="26" grpId="0"/>
      <p:bldP spid="28" grpId="0"/>
      <p:bldP spid="2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矩形 2"/>
          <p:cNvSpPr/>
          <p:nvPr/>
        </p:nvSpPr>
        <p:spPr>
          <a:xfrm>
            <a:off x="501650" y="150813"/>
            <a:ext cx="11250613" cy="521970"/>
          </a:xfrm>
          <a:prstGeom prst="rect">
            <a:avLst/>
          </a:prstGeom>
          <a:noFill/>
          <a:ln w="9525">
            <a:noFill/>
          </a:ln>
        </p:spPr>
        <p:txBody>
          <a:bodyPr anchor="t" anchorCtr="0">
            <a:spAutoFit/>
          </a:bodyPr>
          <a:p>
            <a:r>
              <a:rPr lang="zh-CN" altLang="zh-CN" sz="2800" b="1" dirty="0">
                <a:solidFill>
                  <a:srgbClr val="FF0000"/>
                </a:solidFill>
                <a:latin typeface="微软雅黑" panose="020B0503020204020204" pitchFamily="34" charset="-122"/>
                <a:ea typeface="微软雅黑" panose="020B0503020204020204" pitchFamily="34" charset="-122"/>
              </a:rPr>
              <a:t> </a:t>
            </a:r>
            <a:r>
              <a:rPr lang="en-US" altLang="zh-CN" sz="2800" b="1" dirty="0">
                <a:solidFill>
                  <a:srgbClr val="FF0000"/>
                </a:solidFill>
                <a:latin typeface="微软雅黑" panose="020B0503020204020204" pitchFamily="34" charset="-122"/>
                <a:ea typeface="微软雅黑" panose="020B0503020204020204" pitchFamily="34" charset="-122"/>
              </a:rPr>
              <a:t>Q </a:t>
            </a:r>
            <a:r>
              <a:rPr lang="zh-CN" altLang="zh-CN" sz="2800" b="1" dirty="0">
                <a:solidFill>
                  <a:srgbClr val="FF0000"/>
                </a:solidFill>
                <a:latin typeface="微软雅黑" panose="020B0503020204020204" pitchFamily="34" charset="-122"/>
                <a:ea typeface="微软雅黑" panose="020B0503020204020204" pitchFamily="34" charset="-122"/>
              </a:rPr>
              <a:t>阅读教材第7</a:t>
            </a:r>
            <a:r>
              <a:rPr lang="en-US" altLang="zh-CN" sz="2800" b="1" dirty="0">
                <a:solidFill>
                  <a:srgbClr val="FF0000"/>
                </a:solidFill>
                <a:latin typeface="微软雅黑" panose="020B0503020204020204" pitchFamily="34" charset="-122"/>
                <a:ea typeface="微软雅黑" panose="020B0503020204020204" pitchFamily="34" charset="-122"/>
              </a:rPr>
              <a:t>4</a:t>
            </a:r>
            <a:r>
              <a:rPr lang="zh-CN" altLang="zh-CN" sz="2800" b="1" dirty="0">
                <a:solidFill>
                  <a:srgbClr val="FF0000"/>
                </a:solidFill>
                <a:latin typeface="微软雅黑" panose="020B0503020204020204" pitchFamily="34" charset="-122"/>
                <a:ea typeface="微软雅黑" panose="020B0503020204020204" pitchFamily="34" charset="-122"/>
              </a:rPr>
              <a:t>页史料，指出世界殖民体系最终</a:t>
            </a:r>
            <a:r>
              <a:rPr lang="zh-CN" altLang="en-US" sz="2800" b="1" dirty="0">
                <a:solidFill>
                  <a:srgbClr val="0000FF"/>
                </a:solidFill>
                <a:latin typeface="微软雅黑" panose="020B0503020204020204" pitchFamily="34" charset="-122"/>
                <a:ea typeface="微软雅黑" panose="020B0503020204020204" pitchFamily="34" charset="-122"/>
              </a:rPr>
              <a:t>形成的原因</a:t>
            </a:r>
            <a:r>
              <a:rPr lang="zh-CN" altLang="zh-CN" sz="2800" b="1" dirty="0">
                <a:solidFill>
                  <a:srgbClr val="FF0000"/>
                </a:solidFill>
                <a:latin typeface="微软雅黑" panose="020B0503020204020204" pitchFamily="34" charset="-122"/>
                <a:ea typeface="微软雅黑" panose="020B0503020204020204" pitchFamily="34" charset="-122"/>
              </a:rPr>
              <a:t>是什么？</a:t>
            </a:r>
            <a:endParaRPr lang="zh-CN" altLang="zh-CN" sz="2800" b="1" dirty="0">
              <a:solidFill>
                <a:srgbClr val="FF0000"/>
              </a:solidFill>
              <a:latin typeface="微软雅黑" panose="020B0503020204020204" pitchFamily="34" charset="-122"/>
              <a:ea typeface="微软雅黑" panose="020B0503020204020204" pitchFamily="34" charset="-122"/>
            </a:endParaRPr>
          </a:p>
        </p:txBody>
      </p:sp>
      <p:sp>
        <p:nvSpPr>
          <p:cNvPr id="24578" name="文本框 1"/>
          <p:cNvSpPr txBox="1"/>
          <p:nvPr/>
        </p:nvSpPr>
        <p:spPr>
          <a:xfrm>
            <a:off x="287338" y="735013"/>
            <a:ext cx="11464925" cy="2246312"/>
          </a:xfrm>
          <a:prstGeom prst="rect">
            <a:avLst/>
          </a:prstGeom>
          <a:noFill/>
          <a:ln w="9525">
            <a:noFill/>
          </a:ln>
        </p:spPr>
        <p:txBody>
          <a:bodyPr anchor="t" anchorCtr="0">
            <a:spAutoFit/>
          </a:bodyPr>
          <a:p>
            <a:r>
              <a:rPr lang="en-US" altLang="zh-CN" sz="2800" b="1" dirty="0">
                <a:latin typeface="楷体" panose="02010609060101010101" charset="-122"/>
                <a:ea typeface="楷体" panose="02010609060101010101" charset="-122"/>
              </a:rPr>
              <a:t>    </a:t>
            </a:r>
            <a:r>
              <a:rPr lang="zh-CN" altLang="en-US" sz="2800" b="1" dirty="0">
                <a:latin typeface="楷体" panose="02010609060101010101" charset="-122"/>
                <a:ea typeface="楷体" panose="02010609060101010101" charset="-122"/>
              </a:rPr>
              <a:t>19世纪下半期，随着工业革命的深入，在科学技术的推动和企业组织化程度提高等背景下，资本主义进入垄断阶段，经济飞速发展。</a:t>
            </a:r>
            <a:endParaRPr lang="zh-CN" altLang="en-US" sz="2800" b="1" dirty="0">
              <a:latin typeface="楷体" panose="02010609060101010101" charset="-122"/>
              <a:ea typeface="楷体" panose="02010609060101010101" charset="-122"/>
            </a:endParaRPr>
          </a:p>
          <a:p>
            <a:r>
              <a:rPr lang="zh-CN" altLang="en-US" sz="2800" b="1" dirty="0">
                <a:latin typeface="楷体" panose="02010609060101010101" charset="-122"/>
                <a:ea typeface="楷体" panose="02010609060101010101" charset="-122"/>
              </a:rPr>
              <a:t>    经济的大发展造成严重的生产过剩趋势，资本主义列强纷纷加紧寻求海外市场和原料产地，掀起掠夺、瓜分殖民地的新高潮。</a:t>
            </a:r>
            <a:endParaRPr lang="zh-CN" altLang="en-US" sz="2800" b="1" dirty="0">
              <a:latin typeface="楷体" panose="02010609060101010101" charset="-122"/>
              <a:ea typeface="楷体" panose="02010609060101010101" charset="-122"/>
            </a:endParaRPr>
          </a:p>
          <a:p>
            <a:pPr algn="r"/>
            <a:r>
              <a:rPr lang="zh-CN" altLang="en-US" sz="2400" b="1" dirty="0">
                <a:latin typeface="宋体" panose="02010600030101010101" pitchFamily="2" charset="-122"/>
                <a:ea typeface="宋体" panose="02010600030101010101" pitchFamily="2" charset="-122"/>
              </a:rPr>
              <a:t>——岳麓版选修教材《20世纪的战争与和平》</a:t>
            </a:r>
            <a:endParaRPr lang="zh-CN" altLang="en-US" sz="2400" b="1" dirty="0">
              <a:latin typeface="宋体" panose="02010600030101010101" pitchFamily="2" charset="-122"/>
              <a:ea typeface="宋体" panose="02010600030101010101" pitchFamily="2" charset="-122"/>
            </a:endParaRPr>
          </a:p>
        </p:txBody>
      </p:sp>
      <p:cxnSp>
        <p:nvCxnSpPr>
          <p:cNvPr id="5" name="直接连接符 4"/>
          <p:cNvCxnSpPr/>
          <p:nvPr/>
        </p:nvCxnSpPr>
        <p:spPr>
          <a:xfrm>
            <a:off x="4219575" y="1177925"/>
            <a:ext cx="22907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35463" y="1627188"/>
            <a:ext cx="3370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064125" y="2027238"/>
            <a:ext cx="15192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36613" y="2495550"/>
            <a:ext cx="3141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064125" y="2460625"/>
            <a:ext cx="4256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1300" y="2754313"/>
            <a:ext cx="11515725" cy="3963987"/>
          </a:xfrm>
          <a:prstGeom prst="rect">
            <a:avLst/>
          </a:prstGeom>
          <a:solidFill>
            <a:srgbClr val="F2F2F2"/>
          </a:solidFill>
          <a:ln w="9525">
            <a:noFill/>
          </a:ln>
        </p:spPr>
        <p:txBody>
          <a:bodyPr anchor="t" anchorCtr="0">
            <a:spAutoFit/>
          </a:bodyPr>
          <a:p>
            <a:pPr eaLnBrk="0" hangingPunct="0">
              <a:lnSpc>
                <a:spcPts val="3775"/>
              </a:lnSpc>
              <a:spcBef>
                <a:spcPts val="700"/>
              </a:spcBef>
            </a:pPr>
            <a:r>
              <a:rPr lang="zh-CN" altLang="en-US" sz="2800" b="1" dirty="0">
                <a:latin typeface="微软简隶书" charset="0"/>
                <a:ea typeface="宋体" panose="02010600030101010101" pitchFamily="2" charset="-122"/>
                <a:sym typeface="宋体" panose="02010600030101010101" pitchFamily="2" charset="-122"/>
              </a:rPr>
              <a:t>资本主义世界殖民体系的建立是同资本主义发展到帝国主义联系在一起的。</a:t>
            </a:r>
            <a:endParaRPr lang="zh-CN" altLang="en-US" sz="2800" b="1" dirty="0">
              <a:latin typeface="微软简隶书" charset="0"/>
              <a:ea typeface="宋体" panose="02010600030101010101" pitchFamily="2" charset="-122"/>
              <a:sym typeface="宋体" panose="02010600030101010101" pitchFamily="2" charset="-122"/>
            </a:endParaRPr>
          </a:p>
          <a:p>
            <a:pPr eaLnBrk="0" hangingPunct="0">
              <a:lnSpc>
                <a:spcPts val="3775"/>
              </a:lnSpc>
            </a:pPr>
            <a:r>
              <a:rPr lang="en-US" altLang="zh-CN" sz="2800" b="1" dirty="0">
                <a:latin typeface="微软简隶书" charset="0"/>
                <a:ea typeface="宋体" panose="02010600030101010101" pitchFamily="2" charset="-122"/>
                <a:sym typeface="宋体" panose="02010600030101010101" pitchFamily="2" charset="-122"/>
              </a:rPr>
              <a:t>  ⑴</a:t>
            </a:r>
            <a:r>
              <a:rPr lang="zh-CN" altLang="en-US" sz="2800" b="1" dirty="0">
                <a:solidFill>
                  <a:srgbClr val="FF0000"/>
                </a:solidFill>
                <a:latin typeface="微软简隶书" charset="0"/>
                <a:ea typeface="宋体" panose="02010600030101010101" pitchFamily="2" charset="-122"/>
                <a:sym typeface="宋体" panose="02010600030101010101" pitchFamily="2" charset="-122"/>
              </a:rPr>
              <a:t>根本原因</a:t>
            </a:r>
            <a:r>
              <a:rPr lang="zh-CN" altLang="en-US" sz="2800" b="1" dirty="0">
                <a:latin typeface="微软简隶书" charset="0"/>
                <a:ea typeface="宋体" panose="02010600030101010101" pitchFamily="2" charset="-122"/>
                <a:sym typeface="宋体" panose="02010600030101010101" pitchFamily="2" charset="-122"/>
              </a:rPr>
              <a:t>是资本主义经济具有开放性和扩张性。</a:t>
            </a:r>
            <a:endParaRPr lang="zh-CN" altLang="en-US" sz="2800" b="1" dirty="0">
              <a:latin typeface="微软简隶书" charset="0"/>
              <a:ea typeface="宋体" panose="02010600030101010101" pitchFamily="2" charset="-122"/>
              <a:sym typeface="宋体" panose="02010600030101010101" pitchFamily="2" charset="-122"/>
            </a:endParaRPr>
          </a:p>
          <a:p>
            <a:pPr eaLnBrk="0" hangingPunct="0">
              <a:lnSpc>
                <a:spcPts val="3775"/>
              </a:lnSpc>
            </a:pPr>
            <a:r>
              <a:rPr lang="zh-CN" altLang="en-US" sz="2800" b="1" dirty="0">
                <a:latin typeface="微软简隶书" charset="0"/>
                <a:ea typeface="宋体" panose="02010600030101010101" pitchFamily="2" charset="-122"/>
                <a:sym typeface="宋体" panose="02010600030101010101" pitchFamily="2" charset="-122"/>
              </a:rPr>
              <a:t>  ⑵工业革命后，资本主义经济发展需要倾销商品，掠夺原料，导致世界联系加强。</a:t>
            </a:r>
            <a:endParaRPr lang="zh-CN" altLang="en-US" sz="2800" b="1" dirty="0">
              <a:latin typeface="微软简隶书" charset="0"/>
              <a:ea typeface="宋体" panose="02010600030101010101" pitchFamily="2" charset="-122"/>
              <a:sym typeface="宋体" panose="02010600030101010101" pitchFamily="2" charset="-122"/>
            </a:endParaRPr>
          </a:p>
          <a:p>
            <a:pPr eaLnBrk="0" hangingPunct="0">
              <a:lnSpc>
                <a:spcPts val="3775"/>
              </a:lnSpc>
            </a:pPr>
            <a:r>
              <a:rPr lang="zh-CN" altLang="en-US" sz="2800" b="1" dirty="0">
                <a:latin typeface="微软简隶书" charset="0"/>
                <a:ea typeface="宋体" panose="02010600030101010101" pitchFamily="2" charset="-122"/>
                <a:sym typeface="宋体" panose="02010600030101010101" pitchFamily="2" charset="-122"/>
              </a:rPr>
              <a:t>  ⑶在向垄断资本主义的过渡中</a:t>
            </a:r>
            <a:r>
              <a:rPr lang="en-US" altLang="zh-CN" sz="2800" b="1" dirty="0">
                <a:latin typeface="微软简隶书" charset="0"/>
                <a:ea typeface="宋体" panose="02010600030101010101" pitchFamily="2" charset="-122"/>
                <a:sym typeface="宋体" panose="02010600030101010101" pitchFamily="2" charset="-122"/>
              </a:rPr>
              <a:t>,</a:t>
            </a:r>
            <a:r>
              <a:rPr lang="zh-CN" altLang="en-US" sz="2800" b="1" dirty="0">
                <a:latin typeface="微软简隶书" charset="0"/>
                <a:ea typeface="宋体" panose="02010600030101010101" pitchFamily="2" charset="-122"/>
                <a:sym typeface="宋体" panose="02010600030101010101" pitchFamily="2" charset="-122"/>
              </a:rPr>
              <a:t>资本主义各国要求独占更大的商品市场、原料产地和资本投资场所。列强掀起了大规模的瓜分世界的狂朝；努力扩大自己的殖民帝国，导致更大规模地瓜分世界。</a:t>
            </a:r>
            <a:endParaRPr lang="zh-CN" altLang="en-US" sz="2800" b="1" dirty="0">
              <a:latin typeface="微软简隶书"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0">
                                            <p:txEl>
                                              <p:charRg st="0" end="34"/>
                                            </p:txEl>
                                          </p:spTgt>
                                        </p:tgtEl>
                                        <p:attrNameLst>
                                          <p:attrName>style.visibility</p:attrName>
                                        </p:attrNameLst>
                                      </p:cBhvr>
                                      <p:to>
                                        <p:strVal val="visible"/>
                                      </p:to>
                                    </p:set>
                                    <p:animEffect transition="in" filter="diamond(in)">
                                      <p:cBhvr>
                                        <p:cTn id="27" dur="2000"/>
                                        <p:tgtEl>
                                          <p:spTgt spid="10">
                                            <p:txEl>
                                              <p:charRg st="0" end="3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0">
                                            <p:txEl>
                                              <p:charRg st="34" end="59"/>
                                            </p:txEl>
                                          </p:spTgt>
                                        </p:tgtEl>
                                        <p:attrNameLst>
                                          <p:attrName>style.visibility</p:attrName>
                                        </p:attrNameLst>
                                      </p:cBhvr>
                                      <p:to>
                                        <p:strVal val="visible"/>
                                      </p:to>
                                    </p:set>
                                    <p:animEffect transition="in" filter="diamond(in)">
                                      <p:cBhvr>
                                        <p:cTn id="32" dur="2000"/>
                                        <p:tgtEl>
                                          <p:spTgt spid="10">
                                            <p:txEl>
                                              <p:charRg st="34" end="59"/>
                                            </p:txEl>
                                          </p:spTgt>
                                        </p:tgtEl>
                                      </p:cBhvr>
                                    </p:animEffect>
                                  </p:childTnLst>
                                </p:cTn>
                              </p:par>
                              <p:par>
                                <p:cTn id="33" presetID="8" presetClass="entr" presetSubtype="16" fill="hold" nodeType="withEffect">
                                  <p:stCondLst>
                                    <p:cond delay="0"/>
                                  </p:stCondLst>
                                  <p:childTnLst>
                                    <p:set>
                                      <p:cBhvr>
                                        <p:cTn id="34" dur="1" fill="hold">
                                          <p:stCondLst>
                                            <p:cond delay="0"/>
                                          </p:stCondLst>
                                        </p:cTn>
                                        <p:tgtEl>
                                          <p:spTgt spid="10">
                                            <p:txEl>
                                              <p:charRg st="59" end="101"/>
                                            </p:txEl>
                                          </p:spTgt>
                                        </p:tgtEl>
                                        <p:attrNameLst>
                                          <p:attrName>style.visibility</p:attrName>
                                        </p:attrNameLst>
                                      </p:cBhvr>
                                      <p:to>
                                        <p:strVal val="visible"/>
                                      </p:to>
                                    </p:set>
                                    <p:animEffect transition="in" filter="diamond(in)">
                                      <p:cBhvr>
                                        <p:cTn id="35" dur="2000"/>
                                        <p:tgtEl>
                                          <p:spTgt spid="10">
                                            <p:txEl>
                                              <p:charRg st="59" end="10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nodeType="clickEffect">
                                  <p:stCondLst>
                                    <p:cond delay="0"/>
                                  </p:stCondLst>
                                  <p:childTnLst>
                                    <p:set>
                                      <p:cBhvr>
                                        <p:cTn id="39" dur="1" fill="hold">
                                          <p:stCondLst>
                                            <p:cond delay="0"/>
                                          </p:stCondLst>
                                        </p:cTn>
                                        <p:tgtEl>
                                          <p:spTgt spid="10">
                                            <p:txEl>
                                              <p:charRg st="101" end="186"/>
                                            </p:txEl>
                                          </p:spTgt>
                                        </p:tgtEl>
                                        <p:attrNameLst>
                                          <p:attrName>style.visibility</p:attrName>
                                        </p:attrNameLst>
                                      </p:cBhvr>
                                      <p:to>
                                        <p:strVal val="visible"/>
                                      </p:to>
                                    </p:set>
                                    <p:animEffect transition="in" filter="plus(in)">
                                      <p:cBhvr>
                                        <p:cTn id="40" dur="2000"/>
                                        <p:tgtEl>
                                          <p:spTgt spid="10">
                                            <p:txEl>
                                              <p:charRg st="101" end="18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
          <p:cNvPicPr>
            <a:picLocks noChangeAspect="1"/>
          </p:cNvPicPr>
          <p:nvPr/>
        </p:nvPicPr>
        <p:blipFill>
          <a:blip r:embed="rId1" cstate="print"/>
          <a:srcRect t="33798"/>
          <a:stretch>
            <a:fillRect/>
          </a:stretch>
        </p:blipFill>
        <p:spPr>
          <a:xfrm>
            <a:off x="0" y="692785"/>
            <a:ext cx="12192000" cy="5510530"/>
          </a:xfrm>
          <a:prstGeom prst="rect">
            <a:avLst/>
          </a:prstGeom>
        </p:spPr>
      </p:pic>
      <p:sp>
        <p:nvSpPr>
          <p:cNvPr id="169005" name="文本框 169004"/>
          <p:cNvSpPr txBox="1"/>
          <p:nvPr/>
        </p:nvSpPr>
        <p:spPr>
          <a:xfrm>
            <a:off x="5499418" y="1439863"/>
            <a:ext cx="3024187" cy="583565"/>
          </a:xfrm>
          <a:prstGeom prst="rect">
            <a:avLst/>
          </a:prstGeom>
          <a:noFill/>
          <a:ln w="9525">
            <a:noFill/>
          </a:ln>
        </p:spPr>
        <p:txBody>
          <a:bodyPr>
            <a:spAutoFit/>
          </a:bodyPr>
          <a:lstStyle/>
          <a:p>
            <a:pPr algn="l" eaLnBrk="0" hangingPunct="0">
              <a:spcBef>
                <a:spcPct val="50000"/>
              </a:spcBef>
            </a:pPr>
            <a:r>
              <a:rPr lang="en-US" altLang="zh-CN" sz="3200" b="1" dirty="0">
                <a:solidFill>
                  <a:schemeClr val="tx1"/>
                </a:solidFill>
                <a:latin typeface="方正粗黑宋简体" panose="02000000000000000000" charset="-122"/>
                <a:ea typeface="方正粗黑宋简体" panose="02000000000000000000" charset="-122"/>
              </a:rPr>
              <a:t>=                   +</a:t>
            </a:r>
            <a:endParaRPr lang="en-US" altLang="zh-CN" sz="3200" b="1" dirty="0">
              <a:solidFill>
                <a:schemeClr val="tx1"/>
              </a:solidFill>
              <a:latin typeface="方正粗黑宋简体" panose="02000000000000000000" charset="-122"/>
              <a:ea typeface="方正粗黑宋简体" panose="02000000000000000000" charset="-122"/>
            </a:endParaRPr>
          </a:p>
        </p:txBody>
      </p:sp>
      <p:sp>
        <p:nvSpPr>
          <p:cNvPr id="169006" name="文本框 169005"/>
          <p:cNvSpPr txBox="1"/>
          <p:nvPr/>
        </p:nvSpPr>
        <p:spPr>
          <a:xfrm>
            <a:off x="1819275" y="1481455"/>
            <a:ext cx="1734820" cy="521970"/>
          </a:xfrm>
          <a:prstGeom prst="rect">
            <a:avLst/>
          </a:prstGeom>
          <a:solidFill>
            <a:srgbClr val="FFCC00"/>
          </a:solidFill>
          <a:ln w="9525">
            <a:noFill/>
          </a:ln>
        </p:spPr>
        <p:txBody>
          <a:bodyPr wrap="square">
            <a:spAutoFit/>
          </a:bodyPr>
          <a:lstStyle/>
          <a:p>
            <a:pPr algn="ctr">
              <a:spcBef>
                <a:spcPct val="50000"/>
              </a:spcBef>
            </a:pPr>
            <a:r>
              <a:rPr lang="zh-CN" altLang="en-US" sz="28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海洋文明</a:t>
            </a:r>
            <a:endParaRPr lang="zh-CN" altLang="en-US" sz="28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69007" name="矩形 169006"/>
          <p:cNvSpPr/>
          <p:nvPr/>
        </p:nvSpPr>
        <p:spPr>
          <a:xfrm>
            <a:off x="3843655" y="1489075"/>
            <a:ext cx="1706880" cy="460375"/>
          </a:xfrm>
          <a:prstGeom prst="rect">
            <a:avLst/>
          </a:prstGeom>
          <a:solidFill>
            <a:srgbClr val="FF99CC"/>
          </a:solidFill>
          <a:ln w="9525">
            <a:noFill/>
          </a:ln>
        </p:spPr>
        <p:txBody>
          <a:bodyPr wrap="none" anchor="t">
            <a:spAutoFit/>
          </a:bodyPr>
          <a:lstStyle/>
          <a:p>
            <a:pPr eaLnBrk="0" hangingPunct="0"/>
            <a:r>
              <a:rPr lang="zh-CN" altLang="en-US" sz="2400" b="0" dirty="0">
                <a:effectLst>
                  <a:outerShdw blurRad="38100" dist="38100" dir="2700000">
                    <a:srgbClr val="000000"/>
                  </a:outerShdw>
                </a:effectLst>
                <a:latin typeface="黑体" panose="02010609060101010101" pitchFamily="2" charset="-122"/>
                <a:ea typeface="黑体" panose="02010609060101010101" pitchFamily="2" charset="-122"/>
              </a:rPr>
              <a:t>地中海文明</a:t>
            </a:r>
            <a:endParaRPr lang="zh-CN" altLang="en-US" sz="2400" b="0" dirty="0">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69008" name="矩形 169007"/>
          <p:cNvSpPr/>
          <p:nvPr/>
        </p:nvSpPr>
        <p:spPr>
          <a:xfrm>
            <a:off x="5942330" y="1481455"/>
            <a:ext cx="1989455" cy="460375"/>
          </a:xfrm>
          <a:prstGeom prst="rect">
            <a:avLst/>
          </a:prstGeom>
          <a:solidFill>
            <a:srgbClr val="99CC00">
              <a:alpha val="59000"/>
            </a:srgbClr>
          </a:solidFill>
          <a:ln w="9525">
            <a:noFill/>
          </a:ln>
        </p:spPr>
        <p:txBody>
          <a:bodyPr wrap="square" anchor="t">
            <a:spAutoFit/>
          </a:bodyPr>
          <a:lstStyle/>
          <a:p>
            <a:pPr algn="ctr" eaLnBrk="0" hangingPunct="0"/>
            <a:r>
              <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rPr>
              <a:t>古希腊文明</a:t>
            </a:r>
            <a:endPar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69009" name="矩形 169008"/>
          <p:cNvSpPr/>
          <p:nvPr/>
        </p:nvSpPr>
        <p:spPr>
          <a:xfrm>
            <a:off x="8533130" y="1481455"/>
            <a:ext cx="2152015" cy="460375"/>
          </a:xfrm>
          <a:prstGeom prst="rect">
            <a:avLst/>
          </a:prstGeom>
          <a:solidFill>
            <a:srgbClr val="99CC00">
              <a:alpha val="59000"/>
            </a:srgbClr>
          </a:solidFill>
          <a:ln w="9525">
            <a:noFill/>
          </a:ln>
        </p:spPr>
        <p:txBody>
          <a:bodyPr wrap="square" anchor="t">
            <a:spAutoFit/>
          </a:bodyPr>
          <a:lstStyle/>
          <a:p>
            <a:pPr algn="ctr" eaLnBrk="0" hangingPunct="0"/>
            <a:r>
              <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rPr>
              <a:t>古罗马文明</a:t>
            </a:r>
            <a:endPar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nvGrpSpPr>
          <p:cNvPr id="3" name="组合 2"/>
          <p:cNvGrpSpPr/>
          <p:nvPr/>
        </p:nvGrpSpPr>
        <p:grpSpPr>
          <a:xfrm>
            <a:off x="5759450" y="777240"/>
            <a:ext cx="2447925" cy="697865"/>
            <a:chOff x="5759450" y="777240"/>
            <a:chExt cx="2447925" cy="697865"/>
          </a:xfrm>
        </p:grpSpPr>
        <p:sp>
          <p:nvSpPr>
            <p:cNvPr id="169011" name="矩形 169010"/>
            <p:cNvSpPr/>
            <p:nvPr/>
          </p:nvSpPr>
          <p:spPr>
            <a:xfrm>
              <a:off x="5759450" y="777240"/>
              <a:ext cx="2447925" cy="460375"/>
            </a:xfrm>
            <a:prstGeom prst="rect">
              <a:avLst/>
            </a:prstGeom>
            <a:solidFill>
              <a:srgbClr val="CCFFFF">
                <a:alpha val="62000"/>
              </a:srgbClr>
            </a:solidFill>
            <a:ln w="9525">
              <a:solidFill>
                <a:srgbClr val="032AF3"/>
              </a:solidFill>
            </a:ln>
          </p:spPr>
          <p:txBody>
            <a:bodyPr wrap="square">
              <a:spAutoFit/>
            </a:bodyPr>
            <a:lstStyle/>
            <a:p>
              <a:pPr algn="ctr"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西方文明的摇篮</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69013" name="下箭头 169012"/>
            <p:cNvSpPr/>
            <p:nvPr/>
          </p:nvSpPr>
          <p:spPr>
            <a:xfrm flipV="1">
              <a:off x="6775450" y="1243330"/>
              <a:ext cx="303530" cy="231775"/>
            </a:xfrm>
            <a:prstGeom prst="downArrow">
              <a:avLst>
                <a:gd name="adj1" fmla="val 50000"/>
                <a:gd name="adj2" fmla="val 25000"/>
              </a:avLst>
            </a:prstGeom>
            <a:solidFill>
              <a:srgbClr val="FF0000"/>
            </a:solidFill>
            <a:ln w="9525" cap="flat" cmpd="sng">
              <a:solidFill>
                <a:schemeClr val="tx1"/>
              </a:solidFill>
              <a:prstDash val="solid"/>
              <a:miter/>
              <a:headEnd type="none" w="med" len="med"/>
              <a:tailEnd type="none" w="med" len="med"/>
            </a:ln>
          </p:spPr>
          <p:txBody>
            <a:bodyPr/>
            <a:lstStyle/>
            <a:p>
              <a:endParaRPr lang="zh-CN" altLang="en-US" sz="2400"/>
            </a:p>
          </p:txBody>
        </p:sp>
      </p:grpSp>
      <p:grpSp>
        <p:nvGrpSpPr>
          <p:cNvPr id="4" name="组合 3"/>
          <p:cNvGrpSpPr/>
          <p:nvPr/>
        </p:nvGrpSpPr>
        <p:grpSpPr>
          <a:xfrm>
            <a:off x="8308975" y="763270"/>
            <a:ext cx="2669540" cy="711200"/>
            <a:chOff x="8308975" y="763270"/>
            <a:chExt cx="2669540" cy="711200"/>
          </a:xfrm>
        </p:grpSpPr>
        <p:sp>
          <p:nvSpPr>
            <p:cNvPr id="169012" name="矩形 169011"/>
            <p:cNvSpPr/>
            <p:nvPr/>
          </p:nvSpPr>
          <p:spPr>
            <a:xfrm>
              <a:off x="8308975" y="763270"/>
              <a:ext cx="2669540" cy="460375"/>
            </a:xfrm>
            <a:prstGeom prst="rect">
              <a:avLst/>
            </a:prstGeom>
            <a:solidFill>
              <a:srgbClr val="CCFFFF">
                <a:alpha val="62000"/>
              </a:srgbClr>
            </a:solidFill>
            <a:ln w="9525">
              <a:solidFill>
                <a:srgbClr val="032AF3"/>
              </a:solidFill>
            </a:ln>
          </p:spPr>
          <p:txBody>
            <a:bodyPr wrap="square">
              <a:spAutoFit/>
            </a:bodyPr>
            <a:lstStyle/>
            <a:p>
              <a:pPr algn="ctr"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古希腊文明继承者</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69014" name="下箭头 169013"/>
            <p:cNvSpPr/>
            <p:nvPr/>
          </p:nvSpPr>
          <p:spPr>
            <a:xfrm flipV="1">
              <a:off x="9450070" y="1242695"/>
              <a:ext cx="303530" cy="231775"/>
            </a:xfrm>
            <a:prstGeom prst="downArrow">
              <a:avLst>
                <a:gd name="adj1" fmla="val 50000"/>
                <a:gd name="adj2" fmla="val 25000"/>
              </a:avLst>
            </a:prstGeom>
            <a:solidFill>
              <a:srgbClr val="FF0000"/>
            </a:solidFill>
            <a:ln w="9525" cap="flat" cmpd="sng">
              <a:solidFill>
                <a:schemeClr val="tx1"/>
              </a:solidFill>
              <a:prstDash val="solid"/>
              <a:miter/>
              <a:headEnd type="none" w="med" len="med"/>
              <a:tailEnd type="none" w="med" len="med"/>
            </a:ln>
          </p:spPr>
          <p:txBody>
            <a:bodyPr/>
            <a:lstStyle/>
            <a:p>
              <a:endParaRPr lang="zh-CN" altLang="en-US" sz="2400"/>
            </a:p>
          </p:txBody>
        </p:sp>
      </p:grpSp>
      <p:sp>
        <p:nvSpPr>
          <p:cNvPr id="169017" name="矩形 169016"/>
          <p:cNvSpPr/>
          <p:nvPr/>
        </p:nvSpPr>
        <p:spPr>
          <a:xfrm>
            <a:off x="2389505" y="2125980"/>
            <a:ext cx="3024505" cy="1863725"/>
          </a:xfrm>
          <a:prstGeom prst="rect">
            <a:avLst/>
          </a:prstGeom>
          <a:noFill/>
          <a:ln w="9525">
            <a:noFill/>
          </a:ln>
        </p:spPr>
        <p:txBody>
          <a:bodyPr wrap="square">
            <a:spAutoFit/>
          </a:bodyPr>
          <a:lstStyle/>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海外贸易频繁；</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追求自由民主；</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有冒险精神；</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侵略成性</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p:txBody>
      </p:sp>
      <p:sp>
        <p:nvSpPr>
          <p:cNvPr id="43" name="文本框 42"/>
          <p:cNvSpPr txBox="1"/>
          <p:nvPr/>
        </p:nvSpPr>
        <p:spPr>
          <a:xfrm>
            <a:off x="434340" y="763270"/>
            <a:ext cx="5066030" cy="521970"/>
          </a:xfrm>
          <a:prstGeom prst="rect">
            <a:avLst/>
          </a:prstGeom>
          <a:noFill/>
        </p:spPr>
        <p:txBody>
          <a:bodyPr wrap="square" rtlCol="0">
            <a:spAutoFit/>
          </a:bodyPr>
          <a:lstStyle/>
          <a:p>
            <a:r>
              <a:rPr lang="zh-CN" altLang="en-US" sz="2800" b="1" dirty="0">
                <a:solidFill>
                  <a:srgbClr val="032AF3"/>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古希腊文明【西方文明起源】</a:t>
            </a:r>
            <a:endParaRPr lang="zh-CN" altLang="en-US" sz="2800" b="1" dirty="0">
              <a:solidFill>
                <a:srgbClr val="032AF3"/>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endParaRPr>
          </a:p>
        </p:txBody>
      </p:sp>
      <p:grpSp>
        <p:nvGrpSpPr>
          <p:cNvPr id="6" name="组合 5"/>
          <p:cNvGrpSpPr/>
          <p:nvPr/>
        </p:nvGrpSpPr>
        <p:grpSpPr>
          <a:xfrm>
            <a:off x="1641793" y="2349500"/>
            <a:ext cx="1295400" cy="1463675"/>
            <a:chOff x="1641793" y="2349500"/>
            <a:chExt cx="1295400" cy="1463675"/>
          </a:xfrm>
        </p:grpSpPr>
        <p:sp>
          <p:nvSpPr>
            <p:cNvPr id="169016" name="矩形 169015"/>
            <p:cNvSpPr/>
            <p:nvPr/>
          </p:nvSpPr>
          <p:spPr>
            <a:xfrm>
              <a:off x="1641793" y="2841308"/>
              <a:ext cx="1295400" cy="460375"/>
            </a:xfrm>
            <a:prstGeom prst="rect">
              <a:avLst/>
            </a:prstGeom>
            <a:noFill/>
            <a:ln w="9525">
              <a:noFill/>
            </a:ln>
          </p:spPr>
          <p:txBody>
            <a:bodyPr>
              <a:spAutoFit/>
            </a:bodyPr>
            <a:lstStyle/>
            <a:p>
              <a:pPr algn="l" eaLnBrk="0" hangingPunct="0"/>
              <a:r>
                <a:rPr lang="zh-CN" altLang="en-US" sz="2400" b="1" dirty="0">
                  <a:solidFill>
                    <a:schemeClr val="accent4">
                      <a:lumMod val="50000"/>
                    </a:schemeClr>
                  </a:solidFill>
                  <a:latin typeface="宋体" panose="02010600030101010101" pitchFamily="2" charset="-122"/>
                  <a:ea typeface="宋体" panose="02010600030101010101" pitchFamily="2" charset="-122"/>
                </a:rPr>
                <a:t>特征</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p:txBody>
        </p:sp>
        <p:sp>
          <p:nvSpPr>
            <p:cNvPr id="36" name="左大括号 35"/>
            <p:cNvSpPr/>
            <p:nvPr/>
          </p:nvSpPr>
          <p:spPr>
            <a:xfrm>
              <a:off x="2361565" y="2349500"/>
              <a:ext cx="151765" cy="146367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grpSp>
      <p:grpSp>
        <p:nvGrpSpPr>
          <p:cNvPr id="5" name="组合 4"/>
          <p:cNvGrpSpPr/>
          <p:nvPr/>
        </p:nvGrpSpPr>
        <p:grpSpPr>
          <a:xfrm>
            <a:off x="614998" y="1455737"/>
            <a:ext cx="1079817" cy="1907223"/>
            <a:chOff x="614998" y="1455737"/>
            <a:chExt cx="1079817" cy="1907223"/>
          </a:xfrm>
        </p:grpSpPr>
        <p:sp>
          <p:nvSpPr>
            <p:cNvPr id="15" name="任意多边形 14"/>
            <p:cNvSpPr/>
            <p:nvPr/>
          </p:nvSpPr>
          <p:spPr>
            <a:xfrm rot="5400000" flipH="1">
              <a:off x="642620" y="1428115"/>
              <a:ext cx="1024255" cy="1079500"/>
            </a:xfrm>
            <a:custGeom>
              <a:avLst/>
              <a:gdLst>
                <a:gd name="txL" fmla="*/ 0 w 21600"/>
                <a:gd name="txT" fmla="*/ 18008 h 21600"/>
                <a:gd name="txR" fmla="*/ 16778 w 21600"/>
                <a:gd name="txB" fmla="*/ 21600 h 21600"/>
              </a:gdLst>
              <a:ahLst/>
              <a:cxnLst>
                <a:cxn ang="270">
                  <a:pos x="15383" y="0"/>
                </a:cxn>
                <a:cxn ang="180">
                  <a:pos x="9166" y="5585"/>
                </a:cxn>
                <a:cxn ang="180">
                  <a:pos x="0" y="19804"/>
                </a:cxn>
                <a:cxn ang="90">
                  <a:pos x="8389" y="21600"/>
                </a:cxn>
                <a:cxn ang="0">
                  <a:pos x="16778" y="14395"/>
                </a:cxn>
                <a:cxn ang="0">
                  <a:pos x="21600" y="5585"/>
                </a:cxn>
              </a:cxnLst>
              <a:rect l="txL" t="txT" r="txR" b="txB"/>
              <a:pathLst>
                <a:path w="21600" h="21600">
                  <a:moveTo>
                    <a:pt x="15383" y="0"/>
                  </a:moveTo>
                  <a:lnTo>
                    <a:pt x="9166" y="5585"/>
                  </a:lnTo>
                  <a:lnTo>
                    <a:pt x="13988" y="5585"/>
                  </a:lnTo>
                  <a:lnTo>
                    <a:pt x="13988" y="18008"/>
                  </a:lnTo>
                  <a:lnTo>
                    <a:pt x="0" y="18008"/>
                  </a:lnTo>
                  <a:lnTo>
                    <a:pt x="0" y="21600"/>
                  </a:lnTo>
                  <a:lnTo>
                    <a:pt x="16778" y="21600"/>
                  </a:lnTo>
                  <a:lnTo>
                    <a:pt x="16778" y="5585"/>
                  </a:lnTo>
                  <a:lnTo>
                    <a:pt x="21600" y="5585"/>
                  </a:lnTo>
                  <a:close/>
                </a:path>
              </a:pathLst>
            </a:custGeom>
            <a:solidFill>
              <a:srgbClr val="99CCFF"/>
            </a:solidFill>
            <a:ln w="9525" cap="flat" cmpd="sng">
              <a:solidFill>
                <a:srgbClr val="0000FF"/>
              </a:solidFill>
              <a:prstDash val="solid"/>
              <a:miter/>
              <a:headEnd type="none" w="med" len="med"/>
              <a:tailEnd type="none" w="med" len="med"/>
            </a:ln>
          </p:spPr>
          <p:txBody>
            <a:bodyPr/>
            <a:lstStyle/>
            <a:p>
              <a:endParaRPr lang="zh-CN" altLang="en-US" sz="2400"/>
            </a:p>
          </p:txBody>
        </p:sp>
        <p:sp>
          <p:nvSpPr>
            <p:cNvPr id="16" name="任意多边形 15"/>
            <p:cNvSpPr/>
            <p:nvPr/>
          </p:nvSpPr>
          <p:spPr>
            <a:xfrm rot="5400000">
              <a:off x="685800" y="2353945"/>
              <a:ext cx="938530" cy="1079500"/>
            </a:xfrm>
            <a:custGeom>
              <a:avLst/>
              <a:gdLst>
                <a:gd name="txL" fmla="*/ 0 w 21600"/>
                <a:gd name="txT" fmla="*/ 18008 h 21600"/>
                <a:gd name="txR" fmla="*/ 16778 w 21600"/>
                <a:gd name="txB" fmla="*/ 21600 h 21600"/>
              </a:gdLst>
              <a:ahLst/>
              <a:cxnLst>
                <a:cxn ang="270">
                  <a:pos x="15383" y="0"/>
                </a:cxn>
                <a:cxn ang="180">
                  <a:pos x="9166" y="5585"/>
                </a:cxn>
                <a:cxn ang="180">
                  <a:pos x="0" y="19804"/>
                </a:cxn>
                <a:cxn ang="90">
                  <a:pos x="8389" y="21600"/>
                </a:cxn>
                <a:cxn ang="0">
                  <a:pos x="16778" y="14395"/>
                </a:cxn>
                <a:cxn ang="0">
                  <a:pos x="21600" y="5585"/>
                </a:cxn>
              </a:cxnLst>
              <a:rect l="txL" t="txT" r="txR" b="txB"/>
              <a:pathLst>
                <a:path w="21600" h="21600">
                  <a:moveTo>
                    <a:pt x="15383" y="0"/>
                  </a:moveTo>
                  <a:lnTo>
                    <a:pt x="9166" y="5585"/>
                  </a:lnTo>
                  <a:lnTo>
                    <a:pt x="13988" y="5585"/>
                  </a:lnTo>
                  <a:lnTo>
                    <a:pt x="13988" y="18008"/>
                  </a:lnTo>
                  <a:lnTo>
                    <a:pt x="0" y="18008"/>
                  </a:lnTo>
                  <a:lnTo>
                    <a:pt x="0" y="21600"/>
                  </a:lnTo>
                  <a:lnTo>
                    <a:pt x="16778" y="21600"/>
                  </a:lnTo>
                  <a:lnTo>
                    <a:pt x="16778" y="5585"/>
                  </a:lnTo>
                  <a:lnTo>
                    <a:pt x="21600" y="5585"/>
                  </a:lnTo>
                  <a:close/>
                </a:path>
              </a:pathLst>
            </a:custGeom>
            <a:solidFill>
              <a:srgbClr val="99CCFF"/>
            </a:solidFill>
            <a:ln w="9525" cap="flat" cmpd="sng">
              <a:solidFill>
                <a:srgbClr val="0000FF"/>
              </a:solidFill>
              <a:prstDash val="solid"/>
              <a:miter/>
              <a:headEnd type="none" w="med" len="med"/>
              <a:tailEnd type="none" w="med" len="med"/>
            </a:ln>
          </p:spPr>
          <p:txBody>
            <a:bodyPr/>
            <a:lstStyle/>
            <a:p>
              <a:endParaRPr lang="zh-CN" altLang="en-US" sz="2400"/>
            </a:p>
          </p:txBody>
        </p:sp>
      </p:grpSp>
      <p:grpSp>
        <p:nvGrpSpPr>
          <p:cNvPr id="7" name="组合 6"/>
          <p:cNvGrpSpPr/>
          <p:nvPr/>
        </p:nvGrpSpPr>
        <p:grpSpPr>
          <a:xfrm>
            <a:off x="5817235" y="1941830"/>
            <a:ext cx="2239645" cy="1219835"/>
            <a:chOff x="5817235" y="1941830"/>
            <a:chExt cx="2239645" cy="1219835"/>
          </a:xfrm>
        </p:grpSpPr>
        <p:cxnSp>
          <p:nvCxnSpPr>
            <p:cNvPr id="17" name="直接连接符 16"/>
            <p:cNvCxnSpPr>
              <a:stCxn id="169008" idx="2"/>
              <a:endCxn id="18" idx="0"/>
            </p:cNvCxnSpPr>
            <p:nvPr/>
          </p:nvCxnSpPr>
          <p:spPr>
            <a:xfrm>
              <a:off x="6937375" y="1941830"/>
              <a:ext cx="0" cy="671195"/>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5817235" y="2613025"/>
              <a:ext cx="2239645" cy="54864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爱琴文明</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sp>
        <p:nvSpPr>
          <p:cNvPr id="21" name="椭圆 20"/>
          <p:cNvSpPr/>
          <p:nvPr/>
        </p:nvSpPr>
        <p:spPr>
          <a:xfrm>
            <a:off x="8315325" y="2265045"/>
            <a:ext cx="2663825" cy="548640"/>
          </a:xfrm>
          <a:prstGeom prst="ellipse">
            <a:avLst/>
          </a:prstGeom>
          <a:gradFill>
            <a:gsLst>
              <a:gs pos="0">
                <a:srgbClr val="FFFF00"/>
              </a:gs>
              <a:gs pos="50000">
                <a:schemeClr val="accent4">
                  <a:lumMod val="95000"/>
                  <a:lumOff val="5000"/>
                </a:schemeClr>
              </a:gs>
              <a:gs pos="100000">
                <a:schemeClr val="accent4">
                  <a:lumMod val="95000"/>
                  <a:lumOff val="5000"/>
                </a:schemeClr>
              </a:gs>
            </a:gsLst>
            <a:lin ang="54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克里特文明</a:t>
            </a:r>
            <a:endPar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sp>
        <p:nvSpPr>
          <p:cNvPr id="22" name="椭圆 21"/>
          <p:cNvSpPr/>
          <p:nvPr/>
        </p:nvSpPr>
        <p:spPr>
          <a:xfrm>
            <a:off x="8387080" y="2873375"/>
            <a:ext cx="2607945" cy="548640"/>
          </a:xfrm>
          <a:prstGeom prst="ellipse">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迈锡尼文明</a:t>
            </a:r>
            <a:endPar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sp>
        <p:nvSpPr>
          <p:cNvPr id="63" name="左大括号 62"/>
          <p:cNvSpPr/>
          <p:nvPr/>
        </p:nvSpPr>
        <p:spPr>
          <a:xfrm>
            <a:off x="8057515" y="2431415"/>
            <a:ext cx="257810" cy="80073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grpSp>
        <p:nvGrpSpPr>
          <p:cNvPr id="28" name="组合 27"/>
          <p:cNvGrpSpPr/>
          <p:nvPr/>
        </p:nvGrpSpPr>
        <p:grpSpPr>
          <a:xfrm>
            <a:off x="5803900" y="3177540"/>
            <a:ext cx="2239645" cy="765175"/>
            <a:chOff x="9053" y="4128"/>
            <a:chExt cx="3527" cy="1205"/>
          </a:xfrm>
        </p:grpSpPr>
        <p:cxnSp>
          <p:nvCxnSpPr>
            <p:cNvPr id="26" name="直接连接符 25"/>
            <p:cNvCxnSpPr>
              <a:endCxn id="27" idx="0"/>
            </p:cNvCxnSpPr>
            <p:nvPr/>
          </p:nvCxnSpPr>
          <p:spPr>
            <a:xfrm flipH="1">
              <a:off x="1081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9053" y="4469"/>
              <a:ext cx="3527" cy="864"/>
            </a:xfrm>
            <a:prstGeom prst="ellipse">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荷马时代</a:t>
              </a:r>
              <a:endPar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grpSp>
        <p:nvGrpSpPr>
          <p:cNvPr id="32" name="组合 31"/>
          <p:cNvGrpSpPr/>
          <p:nvPr/>
        </p:nvGrpSpPr>
        <p:grpSpPr>
          <a:xfrm>
            <a:off x="5819140" y="3947160"/>
            <a:ext cx="2239645" cy="765175"/>
            <a:chOff x="9053" y="4128"/>
            <a:chExt cx="3527" cy="1205"/>
          </a:xfrm>
        </p:grpSpPr>
        <p:cxnSp>
          <p:nvCxnSpPr>
            <p:cNvPr id="33" name="直接连接符 32"/>
            <p:cNvCxnSpPr>
              <a:endCxn id="34" idx="0"/>
            </p:cNvCxnSpPr>
            <p:nvPr/>
          </p:nvCxnSpPr>
          <p:spPr>
            <a:xfrm flipH="1">
              <a:off x="1081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9053" y="4469"/>
              <a:ext cx="3527" cy="864"/>
            </a:xfrm>
            <a:prstGeom prst="ellipse">
              <a:avLst/>
            </a:prstGeom>
            <a:solidFill>
              <a:schemeClr val="accent5">
                <a:lumMod val="40000"/>
                <a:lumOff val="60000"/>
              </a:schemeClr>
            </a:solidFill>
            <a:ln>
              <a:solidFill>
                <a:schemeClr val="accent5">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古风时代</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grpSp>
        <p:nvGrpSpPr>
          <p:cNvPr id="35" name="组合 34"/>
          <p:cNvGrpSpPr/>
          <p:nvPr/>
        </p:nvGrpSpPr>
        <p:grpSpPr>
          <a:xfrm>
            <a:off x="5820410" y="4716780"/>
            <a:ext cx="2239645" cy="765175"/>
            <a:chOff x="9053" y="4128"/>
            <a:chExt cx="3527" cy="1205"/>
          </a:xfrm>
        </p:grpSpPr>
        <p:cxnSp>
          <p:nvCxnSpPr>
            <p:cNvPr id="37" name="直接连接符 36"/>
            <p:cNvCxnSpPr>
              <a:endCxn id="38" idx="0"/>
            </p:cNvCxnSpPr>
            <p:nvPr/>
          </p:nvCxnSpPr>
          <p:spPr>
            <a:xfrm flipH="1">
              <a:off x="1081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9053" y="4469"/>
              <a:ext cx="3527" cy="864"/>
            </a:xfrm>
            <a:prstGeom prst="ellipse">
              <a:avLst/>
            </a:prstGeom>
            <a:solidFill>
              <a:schemeClr val="accent6">
                <a:lumMod val="40000"/>
                <a:lumOff val="60000"/>
              </a:schemeClr>
            </a:solidFill>
            <a:ln>
              <a:solidFill>
                <a:schemeClr val="accent5">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古典时代</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grpSp>
        <p:nvGrpSpPr>
          <p:cNvPr id="39" name="组合 38"/>
          <p:cNvGrpSpPr/>
          <p:nvPr/>
        </p:nvGrpSpPr>
        <p:grpSpPr>
          <a:xfrm>
            <a:off x="5654675" y="5497830"/>
            <a:ext cx="2622550" cy="765175"/>
            <a:chOff x="8834" y="4128"/>
            <a:chExt cx="4130" cy="1205"/>
          </a:xfrm>
        </p:grpSpPr>
        <p:cxnSp>
          <p:nvCxnSpPr>
            <p:cNvPr id="40" name="直接连接符 39"/>
            <p:cNvCxnSpPr/>
            <p:nvPr/>
          </p:nvCxnSpPr>
          <p:spPr>
            <a:xfrm flipH="1">
              <a:off x="1087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8834" y="4469"/>
              <a:ext cx="4130" cy="864"/>
            </a:xfrm>
            <a:prstGeom prst="ellipse">
              <a:avLst/>
            </a:prstGeom>
            <a:solidFill>
              <a:schemeClr val="accent6">
                <a:lumMod val="60000"/>
                <a:lumOff val="40000"/>
              </a:schemeClr>
            </a:solidFill>
            <a:ln>
              <a:solidFill>
                <a:schemeClr val="accent5">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希腊化时代</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sp>
        <p:nvSpPr>
          <p:cNvPr id="44" name="文本框 43"/>
          <p:cNvSpPr txBox="1"/>
          <p:nvPr/>
        </p:nvSpPr>
        <p:spPr>
          <a:xfrm>
            <a:off x="7877175" y="4253865"/>
            <a:ext cx="3640455" cy="460375"/>
          </a:xfrm>
          <a:prstGeom prst="rect">
            <a:avLst/>
          </a:prstGeom>
          <a:noFill/>
        </p:spPr>
        <p:txBody>
          <a:bodyPr wrap="none" rtlCol="0">
            <a:spAutoFit/>
          </a:bodyPr>
          <a:lstStyle/>
          <a:p>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8-</a:t>
            </a:r>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6C</a:t>
            </a:r>
            <a:r>
              <a:rPr lang="zh-CN" altLang="en-US" sz="2400" b="1">
                <a:solidFill>
                  <a:srgbClr val="032AF3"/>
                </a:solidFill>
                <a:latin typeface="楷体" panose="02010609060101010101" charset="-122"/>
                <a:ea typeface="楷体" panose="02010609060101010101" charset="-122"/>
                <a:cs typeface="楷体" panose="02010609060101010101" charset="-122"/>
              </a:rPr>
              <a:t>，</a:t>
            </a:r>
            <a:r>
              <a:rPr lang="zh-CN" altLang="en-US" sz="2400" b="1">
                <a:solidFill>
                  <a:srgbClr val="FF0000"/>
                </a:solidFill>
                <a:latin typeface="方正粗黑宋简体" panose="02000000000000000000" charset="-122"/>
                <a:ea typeface="方正粗黑宋简体" panose="02000000000000000000" charset="-122"/>
                <a:cs typeface="楷体" panose="02010609060101010101" charset="-122"/>
              </a:rPr>
              <a:t>城邦时代 </a:t>
            </a:r>
            <a:r>
              <a:rPr lang="zh-CN" altLang="en-US" sz="2400" b="1">
                <a:solidFill>
                  <a:srgbClr val="032AF3"/>
                </a:solidFill>
                <a:latin typeface="楷体" panose="02010609060101010101" charset="-122"/>
                <a:ea typeface="楷体" panose="02010609060101010101" charset="-122"/>
                <a:cs typeface="楷体" panose="02010609060101010101" charset="-122"/>
              </a:rPr>
              <a:t>）</a:t>
            </a:r>
            <a:endParaRPr lang="zh-CN" altLang="en-US" sz="2400" b="1">
              <a:solidFill>
                <a:srgbClr val="032AF3"/>
              </a:solidFill>
              <a:latin typeface="楷体" panose="02010609060101010101" charset="-122"/>
              <a:ea typeface="楷体" panose="02010609060101010101" charset="-122"/>
              <a:cs typeface="楷体" panose="02010609060101010101" charset="-122"/>
            </a:endParaRPr>
          </a:p>
        </p:txBody>
      </p:sp>
      <p:sp>
        <p:nvSpPr>
          <p:cNvPr id="45" name="文本框 44"/>
          <p:cNvSpPr txBox="1"/>
          <p:nvPr/>
        </p:nvSpPr>
        <p:spPr>
          <a:xfrm>
            <a:off x="7864475" y="3465830"/>
            <a:ext cx="3705860" cy="460375"/>
          </a:xfrm>
          <a:prstGeom prst="rect">
            <a:avLst/>
          </a:prstGeom>
          <a:noFill/>
        </p:spPr>
        <p:txBody>
          <a:bodyPr wrap="none" rtlCol="0">
            <a:spAutoFit/>
          </a:bodyPr>
          <a:lstStyle/>
          <a:p>
            <a:r>
              <a:rPr lang="zh-CN" altLang="en-US" sz="2400" b="1" dirty="0">
                <a:solidFill>
                  <a:srgbClr val="032AF3"/>
                </a:solidFill>
                <a:latin typeface="楷体" panose="02010609060101010101" charset="-122"/>
                <a:ea typeface="楷体" panose="02010609060101010101" charset="-122"/>
                <a:cs typeface="楷体" panose="02010609060101010101" charset="-122"/>
              </a:rPr>
              <a:t>（前</a:t>
            </a:r>
            <a:r>
              <a:rPr lang="en-US" altLang="zh-CN" sz="2400" b="1" dirty="0">
                <a:solidFill>
                  <a:srgbClr val="032AF3"/>
                </a:solidFill>
                <a:latin typeface="楷体" panose="02010609060101010101" charset="-122"/>
                <a:ea typeface="楷体" panose="02010609060101010101" charset="-122"/>
                <a:cs typeface="楷体" panose="02010609060101010101" charset="-122"/>
              </a:rPr>
              <a:t>12-</a:t>
            </a:r>
            <a:r>
              <a:rPr lang="zh-CN" altLang="en-US" sz="2400" b="1" dirty="0">
                <a:solidFill>
                  <a:srgbClr val="032AF3"/>
                </a:solidFill>
                <a:latin typeface="楷体" panose="02010609060101010101" charset="-122"/>
                <a:ea typeface="楷体" panose="02010609060101010101" charset="-122"/>
                <a:cs typeface="楷体" panose="02010609060101010101" charset="-122"/>
              </a:rPr>
              <a:t>前</a:t>
            </a:r>
            <a:r>
              <a:rPr lang="en-US" altLang="zh-CN" sz="2400" b="1" dirty="0">
                <a:solidFill>
                  <a:srgbClr val="032AF3"/>
                </a:solidFill>
                <a:latin typeface="楷体" panose="02010609060101010101" charset="-122"/>
                <a:ea typeface="楷体" panose="02010609060101010101" charset="-122"/>
                <a:cs typeface="楷体" panose="02010609060101010101" charset="-122"/>
              </a:rPr>
              <a:t>8C</a:t>
            </a:r>
            <a:r>
              <a:rPr lang="zh-CN" altLang="en-US" sz="2400" b="1" dirty="0">
                <a:solidFill>
                  <a:srgbClr val="032AF3"/>
                </a:solidFill>
                <a:latin typeface="楷体" panose="02010609060101010101" charset="-122"/>
                <a:ea typeface="楷体" panose="02010609060101010101" charset="-122"/>
                <a:cs typeface="楷体" panose="02010609060101010101" charset="-122"/>
              </a:rPr>
              <a:t>，黑暗时代）</a:t>
            </a:r>
            <a:endParaRPr lang="zh-CN" altLang="en-US" sz="2400" b="1" dirty="0">
              <a:solidFill>
                <a:srgbClr val="032AF3"/>
              </a:solidFill>
              <a:latin typeface="楷体" panose="02010609060101010101" charset="-122"/>
              <a:ea typeface="楷体" panose="02010609060101010101" charset="-122"/>
              <a:cs typeface="楷体" panose="02010609060101010101" charset="-122"/>
            </a:endParaRPr>
          </a:p>
        </p:txBody>
      </p:sp>
      <p:sp>
        <p:nvSpPr>
          <p:cNvPr id="46" name="文本框 45"/>
          <p:cNvSpPr txBox="1"/>
          <p:nvPr/>
        </p:nvSpPr>
        <p:spPr>
          <a:xfrm>
            <a:off x="7914005" y="5003165"/>
            <a:ext cx="2940050" cy="460375"/>
          </a:xfrm>
          <a:prstGeom prst="rect">
            <a:avLst/>
          </a:prstGeom>
          <a:noFill/>
        </p:spPr>
        <p:txBody>
          <a:bodyPr wrap="none" rtlCol="0">
            <a:spAutoFit/>
          </a:bodyPr>
          <a:lstStyle/>
          <a:p>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5-</a:t>
            </a:r>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4C</a:t>
            </a:r>
            <a:r>
              <a:rPr lang="zh-CN" altLang="en-US" sz="2400" b="1">
                <a:solidFill>
                  <a:srgbClr val="032AF3"/>
                </a:solidFill>
                <a:latin typeface="楷体" panose="02010609060101010101" charset="-122"/>
                <a:ea typeface="楷体" panose="02010609060101010101" charset="-122"/>
                <a:cs typeface="楷体" panose="02010609060101010101" charset="-122"/>
              </a:rPr>
              <a:t>，盛期）</a:t>
            </a:r>
            <a:endParaRPr lang="zh-CN" altLang="en-US" sz="2400" b="1">
              <a:solidFill>
                <a:srgbClr val="032AF3"/>
              </a:solidFill>
              <a:latin typeface="楷体" panose="02010609060101010101" charset="-122"/>
              <a:ea typeface="楷体" panose="02010609060101010101" charset="-122"/>
              <a:cs typeface="楷体" panose="02010609060101010101" charset="-122"/>
            </a:endParaRPr>
          </a:p>
        </p:txBody>
      </p:sp>
      <p:sp>
        <p:nvSpPr>
          <p:cNvPr id="47" name="文本框 46"/>
          <p:cNvSpPr txBox="1"/>
          <p:nvPr/>
        </p:nvSpPr>
        <p:spPr>
          <a:xfrm>
            <a:off x="4686300" y="6263005"/>
            <a:ext cx="5386070" cy="460375"/>
          </a:xfrm>
          <a:prstGeom prst="rect">
            <a:avLst/>
          </a:prstGeom>
          <a:noFill/>
        </p:spPr>
        <p:txBody>
          <a:bodyPr wrap="none" rtlCol="0">
            <a:spAutoFit/>
          </a:bodyPr>
          <a:lstStyle/>
          <a:p>
            <a:r>
              <a:rPr lang="zh-CN" altLang="en-US" sz="2400" b="1">
                <a:solidFill>
                  <a:srgbClr val="032AF3"/>
                </a:solidFill>
                <a:latin typeface="楷体" panose="02010609060101010101" charset="-122"/>
                <a:ea typeface="楷体" panose="02010609060101010101" charset="-122"/>
                <a:cs typeface="楷体" panose="02010609060101010101" charset="-122"/>
              </a:rPr>
              <a:t>（马其顿亚历山大征服后的希腊世界）</a:t>
            </a:r>
            <a:endParaRPr lang="zh-CN" altLang="en-US" sz="2400" b="1">
              <a:solidFill>
                <a:srgbClr val="032AF3"/>
              </a:solidFill>
              <a:latin typeface="楷体" panose="02010609060101010101" charset="-122"/>
              <a:ea typeface="楷体" panose="02010609060101010101" charset="-122"/>
              <a:cs typeface="楷体" panose="02010609060101010101" charset="-122"/>
            </a:endParaRPr>
          </a:p>
        </p:txBody>
      </p:sp>
      <p:sp>
        <p:nvSpPr>
          <p:cNvPr id="48" name="矩形 47"/>
          <p:cNvSpPr/>
          <p:nvPr/>
        </p:nvSpPr>
        <p:spPr>
          <a:xfrm>
            <a:off x="9724390" y="4206875"/>
            <a:ext cx="1386840"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016" name="文本框 255015"/>
          <p:cNvSpPr txBox="1"/>
          <p:nvPr/>
        </p:nvSpPr>
        <p:spPr>
          <a:xfrm>
            <a:off x="280670" y="16700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9006"/>
                                        </p:tgtEl>
                                        <p:attrNameLst>
                                          <p:attrName>style.visibility</p:attrName>
                                        </p:attrNameLst>
                                      </p:cBhvr>
                                      <p:to>
                                        <p:strVal val="visible"/>
                                      </p:to>
                                    </p:set>
                                    <p:animEffect transition="in" filter="wipe(left)">
                                      <p:cBhvr>
                                        <p:cTn id="12" dur="500"/>
                                        <p:tgtEl>
                                          <p:spTgt spid="169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9007"/>
                                        </p:tgtEl>
                                        <p:attrNameLst>
                                          <p:attrName>style.visibility</p:attrName>
                                        </p:attrNameLst>
                                      </p:cBhvr>
                                      <p:to>
                                        <p:strVal val="visible"/>
                                      </p:to>
                                    </p:set>
                                    <p:animEffect transition="in" filter="wipe(left)">
                                      <p:cBhvr>
                                        <p:cTn id="17" dur="500"/>
                                        <p:tgtEl>
                                          <p:spTgt spid="16900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69005"/>
                                        </p:tgtEl>
                                        <p:attrNameLst>
                                          <p:attrName>style.visibility</p:attrName>
                                        </p:attrNameLst>
                                      </p:cBhvr>
                                      <p:to>
                                        <p:strVal val="visible"/>
                                      </p:to>
                                    </p:set>
                                    <p:animEffect transition="in" filter="wipe(left)">
                                      <p:cBhvr>
                                        <p:cTn id="21" dur="500"/>
                                        <p:tgtEl>
                                          <p:spTgt spid="16900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9008"/>
                                        </p:tgtEl>
                                        <p:attrNameLst>
                                          <p:attrName>style.visibility</p:attrName>
                                        </p:attrNameLst>
                                      </p:cBhvr>
                                      <p:to>
                                        <p:strVal val="visible"/>
                                      </p:to>
                                    </p:set>
                                    <p:animEffect transition="in" filter="wipe(left)">
                                      <p:cBhvr>
                                        <p:cTn id="26" dur="500"/>
                                        <p:tgtEl>
                                          <p:spTgt spid="16900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9009"/>
                                        </p:tgtEl>
                                        <p:attrNameLst>
                                          <p:attrName>style.visibility</p:attrName>
                                        </p:attrNameLst>
                                      </p:cBhvr>
                                      <p:to>
                                        <p:strVal val="visible"/>
                                      </p:to>
                                    </p:set>
                                    <p:animEffect transition="in" filter="wipe(left)">
                                      <p:cBhvr>
                                        <p:cTn id="31" dur="500"/>
                                        <p:tgtEl>
                                          <p:spTgt spid="1690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69017"/>
                                        </p:tgtEl>
                                        <p:attrNameLst>
                                          <p:attrName>style.visibility</p:attrName>
                                        </p:attrNameLst>
                                      </p:cBhvr>
                                      <p:to>
                                        <p:strVal val="visible"/>
                                      </p:to>
                                    </p:set>
                                    <p:animEffect transition="in" filter="randombar(horizontal)">
                                      <p:cBhvr>
                                        <p:cTn id="56" dur="500"/>
                                        <p:tgtEl>
                                          <p:spTgt spid="1690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ipe(left)">
                                      <p:cBhvr>
                                        <p:cTn id="66" dur="500"/>
                                        <p:tgtEl>
                                          <p:spTgt spid="6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left)">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up)">
                                      <p:cBhvr>
                                        <p:cTn id="81" dur="500"/>
                                        <p:tgtEl>
                                          <p:spTgt spid="28"/>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left)">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up)">
                                      <p:cBhvr>
                                        <p:cTn id="89" dur="500"/>
                                        <p:tgtEl>
                                          <p:spTgt spid="32"/>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left)">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up)">
                                      <p:cBhvr>
                                        <p:cTn id="97" dur="500"/>
                                        <p:tgtEl>
                                          <p:spTgt spid="3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wipe(left)">
                                      <p:cBhvr>
                                        <p:cTn id="100" dur="500"/>
                                        <p:tgtEl>
                                          <p:spTgt spid="46"/>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wipe(up)">
                                      <p:cBhvr>
                                        <p:cTn id="105" dur="500"/>
                                        <p:tgtEl>
                                          <p:spTgt spid="39"/>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wipe(left)">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p:cTn id="113" dur="500" fill="hold"/>
                                        <p:tgtEl>
                                          <p:spTgt spid="48"/>
                                        </p:tgtEl>
                                        <p:attrNameLst>
                                          <p:attrName>ppt_w</p:attrName>
                                        </p:attrNameLst>
                                      </p:cBhvr>
                                      <p:tavLst>
                                        <p:tav tm="0">
                                          <p:val>
                                            <p:fltVal val="0"/>
                                          </p:val>
                                        </p:tav>
                                        <p:tav tm="100000">
                                          <p:val>
                                            <p:strVal val="#ppt_w"/>
                                          </p:val>
                                        </p:tav>
                                      </p:tavLst>
                                    </p:anim>
                                    <p:anim calcmode="lin" valueType="num">
                                      <p:cBhvr>
                                        <p:cTn id="114" dur="500" fill="hold"/>
                                        <p:tgtEl>
                                          <p:spTgt spid="48"/>
                                        </p:tgtEl>
                                        <p:attrNameLst>
                                          <p:attrName>ppt_h</p:attrName>
                                        </p:attrNameLst>
                                      </p:cBhvr>
                                      <p:tavLst>
                                        <p:tav tm="0">
                                          <p:val>
                                            <p:fltVal val="0"/>
                                          </p:val>
                                        </p:tav>
                                        <p:tav tm="100000">
                                          <p:val>
                                            <p:strVal val="#ppt_h"/>
                                          </p:val>
                                        </p:tav>
                                      </p:tavLst>
                                    </p:anim>
                                    <p:animEffect transition="in" filter="fade">
                                      <p:cBhvr>
                                        <p:cTn id="115" dur="500"/>
                                        <p:tgtEl>
                                          <p:spTgt spid="48"/>
                                        </p:tgtEl>
                                      </p:cBhvr>
                                    </p:animEffect>
                                  </p:childTnLst>
                                </p:cTn>
                              </p:par>
                            </p:childTnLst>
                          </p:cTn>
                        </p:par>
                        <p:par>
                          <p:cTn id="116" fill="hold">
                            <p:stCondLst>
                              <p:cond delay="500"/>
                            </p:stCondLst>
                            <p:childTnLst>
                              <p:par>
                                <p:cTn id="117" presetID="12" presetClass="entr" presetSubtype="4" fill="hold" grpId="0" nodeType="afterEffect">
                                  <p:stCondLst>
                                    <p:cond delay="0"/>
                                  </p:stCondLst>
                                  <p:childTnLst>
                                    <p:set>
                                      <p:cBhvr>
                                        <p:cTn id="118" dur="1" fill="hold">
                                          <p:stCondLst>
                                            <p:cond delay="0"/>
                                          </p:stCondLst>
                                        </p:cTn>
                                        <p:tgtEl>
                                          <p:spTgt spid="255016"/>
                                        </p:tgtEl>
                                        <p:attrNameLst>
                                          <p:attrName>style.visibility</p:attrName>
                                        </p:attrNameLst>
                                      </p:cBhvr>
                                      <p:to>
                                        <p:strVal val="visible"/>
                                      </p:to>
                                    </p:set>
                                    <p:animEffect transition="in" filter="slide(fromBottom)">
                                      <p:cBhvr>
                                        <p:cTn id="119"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005" grpId="0"/>
      <p:bldP spid="169006" grpId="0" animBg="1"/>
      <p:bldP spid="169007" grpId="0" animBg="1"/>
      <p:bldP spid="169008" grpId="0" animBg="1"/>
      <p:bldP spid="169009" grpId="0" animBg="1"/>
      <p:bldP spid="169017" grpId="0"/>
      <p:bldP spid="43" grpId="0"/>
      <p:bldP spid="21" grpId="0" animBg="1"/>
      <p:bldP spid="22" grpId="0" animBg="1"/>
      <p:bldP spid="63" grpId="0" animBg="1"/>
      <p:bldP spid="44" grpId="0"/>
      <p:bldP spid="45" grpId="0"/>
      <p:bldP spid="46" grpId="0"/>
      <p:bldP spid="47" grpId="0"/>
      <p:bldP spid="48" grpId="0" animBg="1"/>
      <p:bldP spid="255016"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64820" y="111760"/>
            <a:ext cx="11262360" cy="1814830"/>
          </a:xfrm>
          <a:prstGeom prst="rect">
            <a:avLst/>
          </a:prstGeom>
          <a:noFill/>
        </p:spPr>
        <p:txBody>
          <a:bodyPr wrap="square" rtlCol="0">
            <a:spAutoFit/>
          </a:bodyPr>
          <a:lstStyle/>
          <a:p>
            <a:pPr algn="just"/>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资本原始积累时期：（早期殖民扩张）</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15</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世纪末</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世纪晚期，殖民扩张的目的掠夺金银财富，以进行资本的原始积累为主。扩张方式是</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暴力方式</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进行掠夺；后果是开辟和加强了新旧大陆之间、亚欧大陆之间的经济文化联系，为后来世界市场的形成打下了坚实基础。</a:t>
            </a:r>
            <a:endPar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464820" y="2143760"/>
            <a:ext cx="11261725" cy="2245360"/>
          </a:xfrm>
          <a:prstGeom prst="rect">
            <a:avLst/>
          </a:prstGeom>
          <a:noFill/>
        </p:spPr>
        <p:txBody>
          <a:bodyPr wrap="square" rtlCol="0">
            <a:spAutoFit/>
          </a:bodyPr>
          <a:lstStyle/>
          <a:p>
            <a:pPr algn="just"/>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自由资本主义时期：（第一次工业革命）</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世纪末</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世纪中后期，殖民扩张的</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目的是拓展商品销售市场和原料产地</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，以适应本国工业资本主义的发展需要。扩张方式为</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发动侵略战争和输出廉价的商品</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；重要影响是亚洲各国被卷入资本主义世界市场，东方从属于西方的国际关系形成。</a:t>
            </a:r>
            <a:endPar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464820" y="4707255"/>
            <a:ext cx="11261090" cy="1814830"/>
          </a:xfrm>
          <a:prstGeom prst="rect">
            <a:avLst/>
          </a:prstGeom>
          <a:noFill/>
        </p:spPr>
        <p:txBody>
          <a:bodyPr wrap="square" rtlCol="0">
            <a:spAutoFit/>
          </a:bodyPr>
          <a:lstStyle/>
          <a:p>
            <a:pPr algn="just"/>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垄断资本主义时期：（第二次工业革命）</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世纪末</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世纪初，殖民扩张的目的和方式，以</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资本输出为主</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，掀起瓜分狂潮和进行帝国主义战争；结果，帝国主义殖民体系最终形成，世界成为一个不可分割的整体。</a:t>
            </a:r>
            <a:endPar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rcRect t="21443"/>
          <a:stretch>
            <a:fillRect/>
          </a:stretch>
        </p:blipFill>
        <p:spPr>
          <a:xfrm>
            <a:off x="0" y="635"/>
            <a:ext cx="12191365" cy="6858635"/>
          </a:xfrm>
          <a:prstGeom prst="rect">
            <a:avLst/>
          </a:prstGeom>
        </p:spPr>
      </p:pic>
      <p:sp>
        <p:nvSpPr>
          <p:cNvPr id="20" name="文本框 19"/>
          <p:cNvSpPr txBox="1"/>
          <p:nvPr/>
        </p:nvSpPr>
        <p:spPr>
          <a:xfrm>
            <a:off x="6692866" y="6458986"/>
            <a:ext cx="5131435" cy="398780"/>
          </a:xfrm>
          <a:prstGeom prst="rect">
            <a:avLst/>
          </a:prstGeom>
          <a:noFill/>
          <a:ln>
            <a:noFill/>
          </a:ln>
        </p:spPr>
        <p:txBody>
          <a:bodyPr wrap="none" rtlCol="0" anchor="t">
            <a:spAutoFit/>
          </a:bodyPr>
          <a:p>
            <a:pPr marL="342900" indent="-342900" algn="l">
              <a:buFont typeface="Wingdings" panose="05000000000000000000" charset="0"/>
              <a:buChar char="Ø"/>
            </a:pPr>
            <a:r>
              <a:rPr lang="zh-CN" sz="20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西方国家殖民世界进程图（</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1492-1914</a:t>
            </a:r>
            <a:r>
              <a:rPr lang="zh-CN" sz="20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2" name="文本框 1"/>
          <p:cNvSpPr txBox="1"/>
          <p:nvPr/>
        </p:nvSpPr>
        <p:spPr>
          <a:xfrm>
            <a:off x="635" y="6151245"/>
            <a:ext cx="12191365" cy="70675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p>
            <a:pPr algn="ctr"/>
            <a:r>
              <a:rPr lang="en-US" altLang="zh-CN"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19C</a:t>
            </a:r>
            <a:r>
              <a:rPr lang="zh-CN" altLang="en-US"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末</a:t>
            </a:r>
            <a:r>
              <a:rPr lang="en-US" altLang="zh-CN"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20C </a:t>
            </a:r>
            <a:r>
              <a:rPr lang="zh-CN" altLang="en-US"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初资本主义殖民体系最终形成</a:t>
            </a:r>
            <a:endParaRPr lang="zh-CN" altLang="en-US"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 name="文本框 51"/>
          <p:cNvSpPr txBox="1"/>
          <p:nvPr/>
        </p:nvSpPr>
        <p:spPr>
          <a:xfrm>
            <a:off x="219710" y="1318895"/>
            <a:ext cx="551815" cy="13106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海地独立</a:t>
            </a:r>
            <a:endParaRPr lang="zh-CN" altLang="zh-CN" sz="2400">
              <a:latin typeface="黑体" panose="02010609060101010101" pitchFamily="2" charset="-122"/>
              <a:ea typeface="黑体" panose="02010609060101010101" pitchFamily="2" charset="-122"/>
            </a:endParaRPr>
          </a:p>
        </p:txBody>
      </p:sp>
      <p:sp>
        <p:nvSpPr>
          <p:cNvPr id="53" name="文本框 52"/>
          <p:cNvSpPr txBox="1"/>
          <p:nvPr/>
        </p:nvSpPr>
        <p:spPr>
          <a:xfrm>
            <a:off x="771525" y="1292860"/>
            <a:ext cx="551815" cy="19202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拉美基本独立</a:t>
            </a:r>
            <a:endParaRPr lang="zh-CN" altLang="zh-CN" sz="2400">
              <a:latin typeface="黑体" panose="02010609060101010101" pitchFamily="2" charset="-122"/>
              <a:ea typeface="黑体" panose="02010609060101010101" pitchFamily="2" charset="-122"/>
            </a:endParaRPr>
          </a:p>
        </p:txBody>
      </p:sp>
      <p:sp>
        <p:nvSpPr>
          <p:cNvPr id="63" name="文本框 62"/>
          <p:cNvSpPr txBox="1"/>
          <p:nvPr/>
        </p:nvSpPr>
        <p:spPr>
          <a:xfrm>
            <a:off x="1873885" y="1327150"/>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墨西哥资产革命</a:t>
            </a:r>
            <a:endParaRPr lang="zh-CN" altLang="zh-CN" sz="2400">
              <a:latin typeface="黑体" panose="02010609060101010101" pitchFamily="2" charset="-122"/>
              <a:ea typeface="黑体" panose="02010609060101010101" pitchFamily="2" charset="-122"/>
            </a:endParaRPr>
          </a:p>
        </p:txBody>
      </p:sp>
      <p:sp>
        <p:nvSpPr>
          <p:cNvPr id="17" name="文本框 16"/>
          <p:cNvSpPr txBox="1"/>
          <p:nvPr/>
        </p:nvSpPr>
        <p:spPr>
          <a:xfrm>
            <a:off x="1323340" y="1292860"/>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巴西建立共和国</a:t>
            </a:r>
            <a:endParaRPr lang="zh-CN" altLang="zh-CN" sz="2400">
              <a:latin typeface="黑体" panose="02010609060101010101" pitchFamily="2" charset="-122"/>
              <a:ea typeface="黑体" panose="02010609060101010101" pitchFamily="2" charset="-122"/>
            </a:endParaRPr>
          </a:p>
        </p:txBody>
      </p:sp>
      <p:sp>
        <p:nvSpPr>
          <p:cNvPr id="56" name="文本框 55"/>
          <p:cNvSpPr txBox="1"/>
          <p:nvPr/>
        </p:nvSpPr>
        <p:spPr>
          <a:xfrm>
            <a:off x="4838700" y="4632960"/>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印度国大党成立</a:t>
            </a:r>
            <a:endParaRPr lang="zh-CN" altLang="zh-CN" sz="2400">
              <a:latin typeface="黑体" panose="02010609060101010101" pitchFamily="2" charset="-122"/>
              <a:ea typeface="黑体" panose="02010609060101010101" pitchFamily="2" charset="-122"/>
            </a:endParaRPr>
          </a:p>
        </p:txBody>
      </p:sp>
      <p:sp>
        <p:nvSpPr>
          <p:cNvPr id="59" name="文本框 58"/>
          <p:cNvSpPr txBox="1"/>
          <p:nvPr/>
        </p:nvSpPr>
        <p:spPr>
          <a:xfrm>
            <a:off x="5523230" y="4646930"/>
            <a:ext cx="551815" cy="19202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伊朗立宪革命</a:t>
            </a:r>
            <a:endParaRPr lang="zh-CN" altLang="zh-CN" sz="2400">
              <a:latin typeface="黑体" panose="02010609060101010101" pitchFamily="2" charset="-122"/>
              <a:ea typeface="黑体" panose="02010609060101010101" pitchFamily="2" charset="-122"/>
            </a:endParaRPr>
          </a:p>
        </p:txBody>
      </p:sp>
      <p:sp>
        <p:nvSpPr>
          <p:cNvPr id="60" name="文本框 59"/>
          <p:cNvSpPr txBox="1"/>
          <p:nvPr/>
        </p:nvSpPr>
        <p:spPr>
          <a:xfrm>
            <a:off x="6365240" y="4586605"/>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孟买工人总罢工</a:t>
            </a:r>
            <a:endParaRPr lang="zh-CN" altLang="zh-CN" sz="2400">
              <a:latin typeface="黑体" panose="02010609060101010101" pitchFamily="2" charset="-122"/>
              <a:ea typeface="黑体" panose="02010609060101010101" pitchFamily="2" charset="-122"/>
            </a:endParaRPr>
          </a:p>
        </p:txBody>
      </p:sp>
      <p:sp>
        <p:nvSpPr>
          <p:cNvPr id="62" name="文本框 61"/>
          <p:cNvSpPr txBox="1"/>
          <p:nvPr/>
        </p:nvSpPr>
        <p:spPr>
          <a:xfrm>
            <a:off x="7116445" y="4562475"/>
            <a:ext cx="551815" cy="1920240"/>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中国辛亥革命</a:t>
            </a:r>
            <a:endParaRPr lang="zh-CN" altLang="zh-CN" sz="2400">
              <a:latin typeface="黑体" panose="02010609060101010101" pitchFamily="2" charset="-122"/>
              <a:ea typeface="黑体" panose="02010609060101010101" pitchFamily="2" charset="-122"/>
            </a:endParaRPr>
          </a:p>
        </p:txBody>
      </p:sp>
      <p:sp>
        <p:nvSpPr>
          <p:cNvPr id="54" name="文本框 53"/>
          <p:cNvSpPr txBox="1"/>
          <p:nvPr/>
        </p:nvSpPr>
        <p:spPr>
          <a:xfrm>
            <a:off x="10208895" y="1038860"/>
            <a:ext cx="551815" cy="2834640"/>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苏丹</a:t>
            </a:r>
            <a:r>
              <a:rPr lang="en-US" altLang="zh-CN" sz="2400">
                <a:latin typeface="黑体" panose="02010609060101010101" pitchFamily="2" charset="-122"/>
                <a:ea typeface="黑体" panose="02010609060101010101" pitchFamily="2" charset="-122"/>
              </a:rPr>
              <a:t>“</a:t>
            </a:r>
            <a:r>
              <a:rPr lang="zh-CN" altLang="en-US" sz="2400">
                <a:latin typeface="黑体" panose="02010609060101010101" pitchFamily="2" charset="-122"/>
                <a:ea typeface="黑体" panose="02010609060101010101" pitchFamily="2" charset="-122"/>
              </a:rPr>
              <a:t>马赫迪</a:t>
            </a:r>
            <a:r>
              <a:rPr lang="en-US" altLang="zh-CN" sz="2400">
                <a:latin typeface="黑体" panose="02010609060101010101" pitchFamily="2" charset="-122"/>
                <a:ea typeface="黑体" panose="02010609060101010101" pitchFamily="2" charset="-122"/>
              </a:rPr>
              <a:t>”</a:t>
            </a:r>
            <a:r>
              <a:rPr lang="zh-CN" altLang="zh-CN" sz="2400">
                <a:latin typeface="黑体" panose="02010609060101010101" pitchFamily="2" charset="-122"/>
                <a:ea typeface="黑体" panose="02010609060101010101" pitchFamily="2" charset="-122"/>
              </a:rPr>
              <a:t>反英</a:t>
            </a:r>
            <a:endParaRPr lang="zh-CN" altLang="zh-CN" sz="2400">
              <a:latin typeface="黑体" panose="02010609060101010101" pitchFamily="2" charset="-122"/>
              <a:ea typeface="黑体" panose="02010609060101010101" pitchFamily="2" charset="-122"/>
            </a:endParaRPr>
          </a:p>
        </p:txBody>
      </p:sp>
      <p:sp>
        <p:nvSpPr>
          <p:cNvPr id="35" name="文本框 34"/>
          <p:cNvSpPr txBox="1"/>
          <p:nvPr/>
        </p:nvSpPr>
        <p:spPr>
          <a:xfrm>
            <a:off x="10760710" y="1055370"/>
            <a:ext cx="551815" cy="2941955"/>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埃及军官阿拉比反英</a:t>
            </a:r>
            <a:endParaRPr lang="zh-CN" altLang="zh-CN" sz="2400">
              <a:latin typeface="黑体" panose="02010609060101010101" pitchFamily="2" charset="-122"/>
              <a:ea typeface="黑体" panose="02010609060101010101" pitchFamily="2" charset="-122"/>
            </a:endParaRPr>
          </a:p>
        </p:txBody>
      </p:sp>
      <p:sp>
        <p:nvSpPr>
          <p:cNvPr id="36" name="文本框 35"/>
          <p:cNvSpPr txBox="1"/>
          <p:nvPr/>
        </p:nvSpPr>
        <p:spPr>
          <a:xfrm>
            <a:off x="11355705" y="1038860"/>
            <a:ext cx="551815" cy="2834640"/>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埃塞俄比亚皇帝抗意</a:t>
            </a:r>
            <a:endParaRPr lang="zh-CN" altLang="zh-CN" sz="2400">
              <a:latin typeface="黑体" panose="02010609060101010101" pitchFamily="2" charset="-122"/>
              <a:ea typeface="黑体" panose="02010609060101010101" pitchFamily="2" charset="-122"/>
            </a:endParaRPr>
          </a:p>
        </p:txBody>
      </p:sp>
      <p:pic>
        <p:nvPicPr>
          <p:cNvPr id="66" name="图片 65" descr="360截图20210322194809902"/>
          <p:cNvPicPr>
            <a:picLocks noChangeAspect="1"/>
          </p:cNvPicPr>
          <p:nvPr/>
        </p:nvPicPr>
        <p:blipFill>
          <a:blip r:embed="rId1"/>
          <a:stretch>
            <a:fillRect/>
          </a:stretch>
        </p:blipFill>
        <p:spPr>
          <a:xfrm>
            <a:off x="3302000" y="4227830"/>
            <a:ext cx="3041015" cy="2552700"/>
          </a:xfrm>
          <a:prstGeom prst="rect">
            <a:avLst/>
          </a:prstGeom>
        </p:spPr>
      </p:pic>
      <p:grpSp>
        <p:nvGrpSpPr>
          <p:cNvPr id="68" name="组合 67"/>
          <p:cNvGrpSpPr/>
          <p:nvPr/>
        </p:nvGrpSpPr>
        <p:grpSpPr>
          <a:xfrm>
            <a:off x="125730" y="182880"/>
            <a:ext cx="10052050" cy="4037965"/>
            <a:chOff x="311" y="182"/>
            <a:chExt cx="15059" cy="6359"/>
          </a:xfrm>
        </p:grpSpPr>
        <p:grpSp>
          <p:nvGrpSpPr>
            <p:cNvPr id="67" name="组合 66"/>
            <p:cNvGrpSpPr/>
            <p:nvPr/>
          </p:nvGrpSpPr>
          <p:grpSpPr>
            <a:xfrm>
              <a:off x="311" y="182"/>
              <a:ext cx="15059" cy="6359"/>
              <a:chOff x="262" y="193"/>
              <a:chExt cx="15059" cy="6359"/>
            </a:xfrm>
          </p:grpSpPr>
          <p:grpSp>
            <p:nvGrpSpPr>
              <p:cNvPr id="3" name="组合 2"/>
              <p:cNvGrpSpPr/>
              <p:nvPr/>
            </p:nvGrpSpPr>
            <p:grpSpPr>
              <a:xfrm>
                <a:off x="262" y="193"/>
                <a:ext cx="15059" cy="6359"/>
                <a:chOff x="-145" y="872"/>
                <a:chExt cx="14599" cy="6692"/>
              </a:xfrm>
            </p:grpSpPr>
            <p:pic>
              <p:nvPicPr>
                <p:cNvPr id="31" name="图片 30" descr="MJOU3BXDM(X_QPY`CHKMF8X"/>
                <p:cNvPicPr>
                  <a:picLocks noChangeAspect="1"/>
                </p:cNvPicPr>
                <p:nvPr/>
              </p:nvPicPr>
              <p:blipFill>
                <a:blip r:embed="rId2"/>
                <a:stretch>
                  <a:fillRect/>
                </a:stretch>
              </p:blipFill>
              <p:spPr>
                <a:xfrm>
                  <a:off x="4518" y="872"/>
                  <a:ext cx="9936" cy="6692"/>
                </a:xfrm>
                <a:prstGeom prst="rect">
                  <a:avLst/>
                </a:prstGeom>
              </p:spPr>
            </p:pic>
            <p:grpSp>
              <p:nvGrpSpPr>
                <p:cNvPr id="2" name="组合 1"/>
                <p:cNvGrpSpPr/>
                <p:nvPr/>
              </p:nvGrpSpPr>
              <p:grpSpPr>
                <a:xfrm>
                  <a:off x="-145" y="1655"/>
                  <a:ext cx="4612" cy="1007"/>
                  <a:chOff x="155" y="3567"/>
                  <a:chExt cx="4612" cy="1007"/>
                </a:xfrm>
              </p:grpSpPr>
              <p:sp>
                <p:nvSpPr>
                  <p:cNvPr id="4" name="右箭头 3"/>
                  <p:cNvSpPr/>
                  <p:nvPr/>
                </p:nvSpPr>
                <p:spPr>
                  <a:xfrm>
                    <a:off x="199" y="4273"/>
                    <a:ext cx="4568" cy="301"/>
                  </a:xfrm>
                  <a:prstGeom prst="rightArrow">
                    <a:avLst>
                      <a:gd name="adj1" fmla="val 4998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485" y="4271"/>
                    <a:ext cx="295" cy="3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55" y="3592"/>
                    <a:ext cx="1002" cy="610"/>
                  </a:xfrm>
                  <a:prstGeom prst="rect">
                    <a:avLst/>
                  </a:prstGeom>
                  <a:noFill/>
                </p:spPr>
                <p:txBody>
                  <a:bodyPr wrap="square" rtlCol="0">
                    <a:spAutoFit/>
                  </a:bodyPr>
                  <a:p>
                    <a:r>
                      <a:rPr lang="en-US" altLang="zh-CN"/>
                      <a:t>1804</a:t>
                    </a:r>
                    <a:endParaRPr lang="en-US" altLang="zh-CN"/>
                  </a:p>
                </p:txBody>
              </p:sp>
              <p:sp>
                <p:nvSpPr>
                  <p:cNvPr id="14" name="文本框 13"/>
                  <p:cNvSpPr txBox="1"/>
                  <p:nvPr/>
                </p:nvSpPr>
                <p:spPr>
                  <a:xfrm>
                    <a:off x="985" y="3592"/>
                    <a:ext cx="1016" cy="610"/>
                  </a:xfrm>
                  <a:prstGeom prst="rect">
                    <a:avLst/>
                  </a:prstGeom>
                  <a:noFill/>
                </p:spPr>
                <p:txBody>
                  <a:bodyPr wrap="square" rtlCol="0">
                    <a:spAutoFit/>
                  </a:bodyPr>
                  <a:p>
                    <a:r>
                      <a:rPr lang="en-US" altLang="zh-CN"/>
                      <a:t>1826</a:t>
                    </a:r>
                    <a:endParaRPr lang="en-US" altLang="zh-CN"/>
                  </a:p>
                </p:txBody>
              </p:sp>
              <p:sp>
                <p:nvSpPr>
                  <p:cNvPr id="15" name="文本框 14"/>
                  <p:cNvSpPr txBox="1"/>
                  <p:nvPr/>
                </p:nvSpPr>
                <p:spPr>
                  <a:xfrm>
                    <a:off x="1897" y="3567"/>
                    <a:ext cx="1016" cy="610"/>
                  </a:xfrm>
                  <a:prstGeom prst="rect">
                    <a:avLst/>
                  </a:prstGeom>
                  <a:noFill/>
                </p:spPr>
                <p:txBody>
                  <a:bodyPr wrap="square" rtlCol="0">
                    <a:spAutoFit/>
                  </a:bodyPr>
                  <a:p>
                    <a:r>
                      <a:rPr lang="en-US" altLang="zh-CN"/>
                      <a:t>1889</a:t>
                    </a:r>
                    <a:endParaRPr lang="en-US" altLang="zh-CN"/>
                  </a:p>
                </p:txBody>
              </p:sp>
              <p:sp>
                <p:nvSpPr>
                  <p:cNvPr id="16" name="文本框 15"/>
                  <p:cNvSpPr txBox="1"/>
                  <p:nvPr/>
                </p:nvSpPr>
                <p:spPr>
                  <a:xfrm>
                    <a:off x="2790" y="3567"/>
                    <a:ext cx="1016" cy="610"/>
                  </a:xfrm>
                  <a:prstGeom prst="rect">
                    <a:avLst/>
                  </a:prstGeom>
                  <a:noFill/>
                </p:spPr>
                <p:txBody>
                  <a:bodyPr wrap="square" rtlCol="0">
                    <a:spAutoFit/>
                  </a:bodyPr>
                  <a:p>
                    <a:r>
                      <a:rPr lang="en-US" altLang="zh-CN"/>
                      <a:t>1910</a:t>
                    </a:r>
                    <a:endParaRPr lang="en-US" altLang="zh-CN"/>
                  </a:p>
                </p:txBody>
              </p:sp>
            </p:grpSp>
          </p:grpSp>
          <p:sp>
            <p:nvSpPr>
              <p:cNvPr id="45" name="椭圆 44"/>
              <p:cNvSpPr/>
              <p:nvPr/>
            </p:nvSpPr>
            <p:spPr>
              <a:xfrm>
                <a:off x="4051" y="1594"/>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nvSpPr>
            <p:spPr>
              <a:xfrm>
                <a:off x="3834" y="949"/>
                <a:ext cx="1048" cy="580"/>
              </a:xfrm>
              <a:prstGeom prst="rect">
                <a:avLst/>
              </a:prstGeom>
              <a:noFill/>
            </p:spPr>
            <p:txBody>
              <a:bodyPr wrap="square" rtlCol="0">
                <a:spAutoFit/>
              </a:bodyPr>
              <a:p>
                <a:r>
                  <a:rPr lang="en-US" altLang="zh-CN"/>
                  <a:t>1917</a:t>
                </a:r>
                <a:endParaRPr lang="en-US" altLang="zh-CN"/>
              </a:p>
            </p:txBody>
          </p:sp>
        </p:grpSp>
        <p:sp>
          <p:nvSpPr>
            <p:cNvPr id="39" name="椭圆 38"/>
            <p:cNvSpPr/>
            <p:nvPr/>
          </p:nvSpPr>
          <p:spPr>
            <a:xfrm>
              <a:off x="1563" y="1594"/>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椭圆 40"/>
            <p:cNvSpPr/>
            <p:nvPr/>
          </p:nvSpPr>
          <p:spPr>
            <a:xfrm>
              <a:off x="2418" y="1595"/>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p:nvSpPr>
          <p:spPr>
            <a:xfrm>
              <a:off x="3195" y="1595"/>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6" name="组合 75"/>
          <p:cNvGrpSpPr/>
          <p:nvPr/>
        </p:nvGrpSpPr>
        <p:grpSpPr>
          <a:xfrm>
            <a:off x="3326130" y="260985"/>
            <a:ext cx="6804025" cy="4295260"/>
            <a:chOff x="4321" y="674"/>
            <a:chExt cx="10190" cy="6534"/>
          </a:xfrm>
        </p:grpSpPr>
        <p:grpSp>
          <p:nvGrpSpPr>
            <p:cNvPr id="25" name="组合 24"/>
            <p:cNvGrpSpPr/>
            <p:nvPr/>
          </p:nvGrpSpPr>
          <p:grpSpPr>
            <a:xfrm rot="0">
              <a:off x="4321" y="674"/>
              <a:ext cx="10190" cy="6534"/>
              <a:chOff x="3487" y="531"/>
              <a:chExt cx="9186" cy="6633"/>
            </a:xfrm>
          </p:grpSpPr>
          <p:pic>
            <p:nvPicPr>
              <p:cNvPr id="37" name="图片 36" descr="1W4E$]6%B2@(AXK_@RUG`CO"/>
              <p:cNvPicPr>
                <a:picLocks noChangeAspect="1"/>
              </p:cNvPicPr>
              <p:nvPr/>
            </p:nvPicPr>
            <p:blipFill>
              <a:blip r:embed="rId3"/>
              <a:stretch>
                <a:fillRect/>
              </a:stretch>
            </p:blipFill>
            <p:spPr>
              <a:xfrm>
                <a:off x="3487" y="531"/>
                <a:ext cx="9186" cy="5982"/>
              </a:xfrm>
              <a:prstGeom prst="rect">
                <a:avLst/>
              </a:prstGeom>
            </p:spPr>
          </p:pic>
          <p:grpSp>
            <p:nvGrpSpPr>
              <p:cNvPr id="8" name="组合 7"/>
              <p:cNvGrpSpPr/>
              <p:nvPr/>
            </p:nvGrpSpPr>
            <p:grpSpPr>
              <a:xfrm>
                <a:off x="5290" y="6408"/>
                <a:ext cx="5535" cy="756"/>
                <a:chOff x="5286" y="3654"/>
                <a:chExt cx="5535" cy="756"/>
              </a:xfrm>
            </p:grpSpPr>
            <p:sp>
              <p:nvSpPr>
                <p:cNvPr id="5" name="右箭头 4"/>
                <p:cNvSpPr/>
                <p:nvPr/>
              </p:nvSpPr>
              <p:spPr>
                <a:xfrm>
                  <a:off x="5286" y="4145"/>
                  <a:ext cx="5535" cy="26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5769" y="4145"/>
                  <a:ext cx="256" cy="2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nvSpPr>
              <p:spPr>
                <a:xfrm>
                  <a:off x="6694" y="4101"/>
                  <a:ext cx="256" cy="2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5286" y="3654"/>
                  <a:ext cx="1016" cy="569"/>
                </a:xfrm>
                <a:prstGeom prst="rect">
                  <a:avLst/>
                </a:prstGeom>
                <a:noFill/>
              </p:spPr>
              <p:txBody>
                <a:bodyPr wrap="square" rtlCol="0">
                  <a:spAutoFit/>
                </a:bodyPr>
                <a:p>
                  <a:r>
                    <a:rPr lang="en-US" altLang="zh-CN"/>
                    <a:t>1885</a:t>
                  </a:r>
                  <a:endParaRPr lang="en-US" altLang="zh-CN"/>
                </a:p>
              </p:txBody>
            </p:sp>
            <p:sp>
              <p:nvSpPr>
                <p:cNvPr id="22" name="文本框 21"/>
                <p:cNvSpPr txBox="1"/>
                <p:nvPr/>
              </p:nvSpPr>
              <p:spPr>
                <a:xfrm>
                  <a:off x="7451" y="3654"/>
                  <a:ext cx="1016" cy="569"/>
                </a:xfrm>
                <a:prstGeom prst="rect">
                  <a:avLst/>
                </a:prstGeom>
                <a:noFill/>
              </p:spPr>
              <p:txBody>
                <a:bodyPr wrap="square" rtlCol="0">
                  <a:spAutoFit/>
                </a:bodyPr>
                <a:p>
                  <a:r>
                    <a:rPr lang="en-US" altLang="zh-CN"/>
                    <a:t>1908</a:t>
                  </a:r>
                  <a:endParaRPr lang="en-US" altLang="zh-CN"/>
                </a:p>
              </p:txBody>
            </p:sp>
            <p:sp>
              <p:nvSpPr>
                <p:cNvPr id="23" name="文本框 22"/>
                <p:cNvSpPr txBox="1"/>
                <p:nvPr/>
              </p:nvSpPr>
              <p:spPr>
                <a:xfrm>
                  <a:off x="8464" y="3654"/>
                  <a:ext cx="1016" cy="569"/>
                </a:xfrm>
                <a:prstGeom prst="rect">
                  <a:avLst/>
                </a:prstGeom>
                <a:noFill/>
              </p:spPr>
              <p:txBody>
                <a:bodyPr wrap="square" rtlCol="0">
                  <a:spAutoFit/>
                </a:bodyPr>
                <a:p>
                  <a:r>
                    <a:rPr lang="en-US" altLang="zh-CN"/>
                    <a:t>1911</a:t>
                  </a:r>
                  <a:endParaRPr lang="en-US" altLang="zh-CN"/>
                </a:p>
              </p:txBody>
            </p:sp>
            <p:sp>
              <p:nvSpPr>
                <p:cNvPr id="24" name="椭圆 23"/>
                <p:cNvSpPr/>
                <p:nvPr/>
              </p:nvSpPr>
              <p:spPr>
                <a:xfrm>
                  <a:off x="9857" y="4129"/>
                  <a:ext cx="257" cy="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6314" y="3654"/>
                  <a:ext cx="1016" cy="569"/>
                </a:xfrm>
                <a:prstGeom prst="rect">
                  <a:avLst/>
                </a:prstGeom>
                <a:noFill/>
              </p:spPr>
              <p:txBody>
                <a:bodyPr wrap="square" rtlCol="0">
                  <a:spAutoFit/>
                </a:bodyPr>
                <a:p>
                  <a:r>
                    <a:rPr lang="en-US" altLang="zh-CN"/>
                    <a:t>1905</a:t>
                  </a:r>
                  <a:endParaRPr lang="en-US" altLang="zh-CN"/>
                </a:p>
              </p:txBody>
            </p:sp>
          </p:grpSp>
        </p:grpSp>
        <p:grpSp>
          <p:nvGrpSpPr>
            <p:cNvPr id="73" name="组合 72"/>
            <p:cNvGrpSpPr/>
            <p:nvPr/>
          </p:nvGrpSpPr>
          <p:grpSpPr>
            <a:xfrm>
              <a:off x="9149" y="6464"/>
              <a:ext cx="3046" cy="737"/>
              <a:chOff x="9149" y="6464"/>
              <a:chExt cx="3046" cy="737"/>
            </a:xfrm>
          </p:grpSpPr>
          <p:sp>
            <p:nvSpPr>
              <p:cNvPr id="69" name="椭圆 68"/>
              <p:cNvSpPr/>
              <p:nvPr/>
            </p:nvSpPr>
            <p:spPr>
              <a:xfrm>
                <a:off x="10274" y="6904"/>
                <a:ext cx="272" cy="2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9149" y="6932"/>
                <a:ext cx="272" cy="2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文本框 70"/>
              <p:cNvSpPr txBox="1"/>
              <p:nvPr/>
            </p:nvSpPr>
            <p:spPr>
              <a:xfrm>
                <a:off x="11120" y="6464"/>
                <a:ext cx="1075" cy="560"/>
              </a:xfrm>
              <a:prstGeom prst="rect">
                <a:avLst/>
              </a:prstGeom>
              <a:noFill/>
            </p:spPr>
            <p:txBody>
              <a:bodyPr wrap="square" rtlCol="0">
                <a:spAutoFit/>
              </a:bodyPr>
              <a:p>
                <a:r>
                  <a:rPr lang="en-US" altLang="zh-CN"/>
                  <a:t>1912</a:t>
                </a:r>
                <a:endParaRPr lang="en-US" altLang="zh-CN"/>
              </a:p>
            </p:txBody>
          </p:sp>
        </p:grpSp>
      </p:grpSp>
      <p:sp>
        <p:nvSpPr>
          <p:cNvPr id="51" name="文本框 50"/>
          <p:cNvSpPr txBox="1"/>
          <p:nvPr/>
        </p:nvSpPr>
        <p:spPr>
          <a:xfrm>
            <a:off x="2449830" y="1330960"/>
            <a:ext cx="551815" cy="28346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墨西哥资产阶级宪法</a:t>
            </a:r>
            <a:endParaRPr lang="zh-CN" altLang="zh-CN" sz="2400">
              <a:latin typeface="黑体" panose="02010609060101010101" pitchFamily="2" charset="-122"/>
              <a:ea typeface="黑体" panose="02010609060101010101" pitchFamily="2" charset="-122"/>
            </a:endParaRPr>
          </a:p>
        </p:txBody>
      </p:sp>
      <p:sp>
        <p:nvSpPr>
          <p:cNvPr id="72" name="文本框 71"/>
          <p:cNvSpPr txBox="1"/>
          <p:nvPr/>
        </p:nvSpPr>
        <p:spPr>
          <a:xfrm>
            <a:off x="7866380" y="4622800"/>
            <a:ext cx="551815" cy="2600325"/>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临时约法</a:t>
            </a:r>
            <a:endParaRPr lang="zh-CN" altLang="zh-CN" sz="2400">
              <a:latin typeface="黑体" panose="02010609060101010101" pitchFamily="2" charset="-122"/>
              <a:ea typeface="黑体" panose="02010609060101010101" pitchFamily="2" charset="-122"/>
            </a:endParaRPr>
          </a:p>
        </p:txBody>
      </p:sp>
      <p:grpSp>
        <p:nvGrpSpPr>
          <p:cNvPr id="75" name="组合 74"/>
          <p:cNvGrpSpPr/>
          <p:nvPr/>
        </p:nvGrpSpPr>
        <p:grpSpPr>
          <a:xfrm>
            <a:off x="3326130" y="260985"/>
            <a:ext cx="8710295" cy="3613150"/>
            <a:chOff x="5036" y="837"/>
            <a:chExt cx="13717" cy="6131"/>
          </a:xfrm>
        </p:grpSpPr>
        <p:sp>
          <p:nvSpPr>
            <p:cNvPr id="74" name="右箭头 73"/>
            <p:cNvSpPr/>
            <p:nvPr/>
          </p:nvSpPr>
          <p:spPr>
            <a:xfrm>
              <a:off x="15974" y="1803"/>
              <a:ext cx="2615" cy="28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6" name="组合 25"/>
            <p:cNvGrpSpPr/>
            <p:nvPr/>
          </p:nvGrpSpPr>
          <p:grpSpPr>
            <a:xfrm>
              <a:off x="5036" y="837"/>
              <a:ext cx="13717" cy="6131"/>
              <a:chOff x="4235" y="1220"/>
              <a:chExt cx="14124" cy="7143"/>
            </a:xfrm>
          </p:grpSpPr>
          <p:grpSp>
            <p:nvGrpSpPr>
              <p:cNvPr id="12" name="组合 11"/>
              <p:cNvGrpSpPr/>
              <p:nvPr/>
            </p:nvGrpSpPr>
            <p:grpSpPr>
              <a:xfrm>
                <a:off x="15243" y="1594"/>
                <a:ext cx="3116" cy="1069"/>
                <a:chOff x="12878" y="4181"/>
                <a:chExt cx="3116" cy="1069"/>
              </a:xfrm>
            </p:grpSpPr>
            <p:sp>
              <p:nvSpPr>
                <p:cNvPr id="28" name="椭圆 27"/>
                <p:cNvSpPr/>
                <p:nvPr/>
              </p:nvSpPr>
              <p:spPr>
                <a:xfrm>
                  <a:off x="13343" y="4932"/>
                  <a:ext cx="298" cy="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4264" y="4932"/>
                  <a:ext cx="298" cy="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nvSpPr>
              <p:spPr>
                <a:xfrm>
                  <a:off x="15209" y="4947"/>
                  <a:ext cx="298" cy="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2878" y="4205"/>
                  <a:ext cx="1228" cy="728"/>
                </a:xfrm>
                <a:prstGeom prst="rect">
                  <a:avLst/>
                </a:prstGeom>
                <a:noFill/>
              </p:spPr>
              <p:txBody>
                <a:bodyPr wrap="square" rtlCol="0">
                  <a:spAutoFit/>
                </a:bodyPr>
                <a:p>
                  <a:r>
                    <a:rPr lang="en-US" altLang="zh-CN"/>
                    <a:t>1881</a:t>
                  </a:r>
                  <a:endParaRPr lang="en-US" altLang="zh-CN"/>
                </a:p>
              </p:txBody>
            </p:sp>
            <p:sp>
              <p:nvSpPr>
                <p:cNvPr id="33" name="文本框 32"/>
                <p:cNvSpPr txBox="1"/>
                <p:nvPr/>
              </p:nvSpPr>
              <p:spPr>
                <a:xfrm>
                  <a:off x="13940" y="4205"/>
                  <a:ext cx="1269" cy="728"/>
                </a:xfrm>
                <a:prstGeom prst="rect">
                  <a:avLst/>
                </a:prstGeom>
                <a:noFill/>
              </p:spPr>
              <p:txBody>
                <a:bodyPr wrap="square" rtlCol="0">
                  <a:spAutoFit/>
                </a:bodyPr>
                <a:p>
                  <a:r>
                    <a:rPr lang="en-US" altLang="zh-CN"/>
                    <a:t>1882</a:t>
                  </a:r>
                  <a:endParaRPr lang="en-US" altLang="zh-CN"/>
                </a:p>
              </p:txBody>
            </p:sp>
            <p:sp>
              <p:nvSpPr>
                <p:cNvPr id="34" name="文本框 33"/>
                <p:cNvSpPr txBox="1"/>
                <p:nvPr/>
              </p:nvSpPr>
              <p:spPr>
                <a:xfrm>
                  <a:off x="14904" y="4181"/>
                  <a:ext cx="1090" cy="728"/>
                </a:xfrm>
                <a:prstGeom prst="rect">
                  <a:avLst/>
                </a:prstGeom>
                <a:noFill/>
              </p:spPr>
              <p:txBody>
                <a:bodyPr wrap="square" rtlCol="0">
                  <a:spAutoFit/>
                </a:bodyPr>
                <a:p>
                  <a:r>
                    <a:rPr lang="en-US" altLang="zh-CN"/>
                    <a:t>1894</a:t>
                  </a:r>
                  <a:endParaRPr lang="en-US" altLang="zh-CN"/>
                </a:p>
              </p:txBody>
            </p:sp>
          </p:grpSp>
          <p:pic>
            <p:nvPicPr>
              <p:cNvPr id="38" name="图片 37" descr="6TRFP~3($X}ZYBFU%EZVBEU"/>
              <p:cNvPicPr>
                <a:picLocks noChangeAspect="1"/>
              </p:cNvPicPr>
              <p:nvPr/>
            </p:nvPicPr>
            <p:blipFill>
              <a:blip r:embed="rId4"/>
              <a:stretch>
                <a:fillRect/>
              </a:stretch>
            </p:blipFill>
            <p:spPr>
              <a:xfrm>
                <a:off x="4235" y="1220"/>
                <a:ext cx="11074" cy="7143"/>
              </a:xfrm>
              <a:prstGeom prst="rect">
                <a:avLst/>
              </a:prstGeom>
            </p:spPr>
          </p:pic>
        </p:grpSp>
      </p:grpSp>
      <p:pic>
        <p:nvPicPr>
          <p:cNvPr id="18438" name="图片 141"/>
          <p:cNvPicPr/>
          <p:nvPr>
            <p:custDataLst>
              <p:tags r:id="rId5"/>
            </p:custDataLst>
          </p:nvPr>
        </p:nvPicPr>
        <p:blipFill>
          <a:blip r:embed="rId6"/>
          <a:srcRect l="35972" t="6528" r="36698" b="24257"/>
          <a:stretch>
            <a:fillRect/>
          </a:stretch>
        </p:blipFill>
        <p:spPr>
          <a:xfrm>
            <a:off x="10130155" y="4257040"/>
            <a:ext cx="1605915" cy="2523490"/>
          </a:xfrm>
          <a:prstGeom prst="rect">
            <a:avLst/>
          </a:prstGeom>
          <a:noFill/>
          <a:ln>
            <a:noFill/>
            <a:miter lim="800000"/>
            <a:headEnd/>
            <a:tailEnd/>
          </a:ln>
        </p:spPr>
      </p:pic>
      <p:pic>
        <p:nvPicPr>
          <p:cNvPr id="20484" name="图片 13"/>
          <p:cNvPicPr/>
          <p:nvPr>
            <p:custDataLst>
              <p:tags r:id="rId7"/>
            </p:custDataLst>
          </p:nvPr>
        </p:nvPicPr>
        <p:blipFill>
          <a:blip r:embed="rId8"/>
          <a:stretch>
            <a:fillRect/>
          </a:stretch>
        </p:blipFill>
        <p:spPr>
          <a:xfrm>
            <a:off x="10025380" y="4224020"/>
            <a:ext cx="1906905" cy="2587625"/>
          </a:xfrm>
          <a:prstGeom prst="rect">
            <a:avLst/>
          </a:prstGeom>
          <a:noFill/>
          <a:ln>
            <a:miter lim="800000"/>
            <a:headEnd/>
            <a:tailEnd/>
          </a:ln>
        </p:spPr>
      </p:pic>
      <p:pic>
        <p:nvPicPr>
          <p:cNvPr id="28676" name="图片 7"/>
          <p:cNvPicPr/>
          <p:nvPr>
            <p:custDataLst>
              <p:tags r:id="rId9"/>
            </p:custDataLst>
          </p:nvPr>
        </p:nvPicPr>
        <p:blipFill>
          <a:blip r:embed="rId10"/>
          <a:srcRect b="6648"/>
          <a:stretch>
            <a:fillRect/>
          </a:stretch>
        </p:blipFill>
        <p:spPr>
          <a:xfrm>
            <a:off x="10048240" y="4285615"/>
            <a:ext cx="2026285" cy="2526030"/>
          </a:xfrm>
          <a:prstGeom prst="rect">
            <a:avLst/>
          </a:prstGeom>
          <a:noFill/>
          <a:ln>
            <a:noFill/>
            <a:miter lim="800000"/>
            <a:headEnd/>
            <a:tailEnd/>
          </a:ln>
        </p:spPr>
      </p:pic>
      <p:pic>
        <p:nvPicPr>
          <p:cNvPr id="77" name="图片 76"/>
          <p:cNvPicPr>
            <a:picLocks noChangeAspect="1"/>
          </p:cNvPicPr>
          <p:nvPr>
            <p:custDataLst>
              <p:tags r:id="rId11"/>
            </p:custDataLst>
          </p:nvPr>
        </p:nvPicPr>
        <p:blipFill>
          <a:blip r:embed="rId12"/>
          <a:srcRect l="5223" t="3777" r="4257" b="3777"/>
          <a:stretch>
            <a:fillRect/>
          </a:stretch>
        </p:blipFill>
        <p:spPr>
          <a:xfrm>
            <a:off x="10048240" y="4273550"/>
            <a:ext cx="1988185" cy="2538095"/>
          </a:xfrm>
          <a:prstGeom prst="rect">
            <a:avLst/>
          </a:prstGeom>
        </p:spPr>
      </p:pic>
      <p:pic>
        <p:nvPicPr>
          <p:cNvPr id="6" name="图片 5"/>
          <p:cNvPicPr>
            <a:picLocks noChangeAspect="1"/>
          </p:cNvPicPr>
          <p:nvPr>
            <p:custDataLst>
              <p:tags r:id="rId13"/>
            </p:custDataLst>
          </p:nvPr>
        </p:nvPicPr>
        <p:blipFill>
          <a:blip r:embed="rId14"/>
          <a:stretch>
            <a:fillRect/>
          </a:stretch>
        </p:blipFill>
        <p:spPr>
          <a:xfrm>
            <a:off x="52705" y="4227830"/>
            <a:ext cx="1946910" cy="2528570"/>
          </a:xfrm>
          <a:prstGeom prst="rect">
            <a:avLst/>
          </a:prstGeom>
        </p:spPr>
      </p:pic>
      <p:pic>
        <p:nvPicPr>
          <p:cNvPr id="3084" name="图片 20"/>
          <p:cNvPicPr>
            <a:picLocks noChangeAspect="1"/>
          </p:cNvPicPr>
          <p:nvPr>
            <p:custDataLst>
              <p:tags r:id="rId15"/>
            </p:custDataLst>
          </p:nvPr>
        </p:nvPicPr>
        <p:blipFill>
          <a:blip r:embed="rId16"/>
          <a:stretch>
            <a:fillRect/>
          </a:stretch>
        </p:blipFill>
        <p:spPr>
          <a:xfrm>
            <a:off x="2047240" y="4227195"/>
            <a:ext cx="2065655" cy="2529840"/>
          </a:xfrm>
          <a:prstGeom prst="rect">
            <a:avLst/>
          </a:prstGeom>
          <a:noFill/>
          <a:ln w="9525">
            <a:noFill/>
          </a:ln>
        </p:spPr>
      </p:pic>
      <p:sp>
        <p:nvSpPr>
          <p:cNvPr id="43" name="文本框 42"/>
          <p:cNvSpPr txBox="1"/>
          <p:nvPr/>
        </p:nvSpPr>
        <p:spPr>
          <a:xfrm>
            <a:off x="55245" y="4227195"/>
            <a:ext cx="3246755" cy="2553335"/>
          </a:xfrm>
          <a:prstGeom prst="rect">
            <a:avLst/>
          </a:prstGeom>
          <a:solidFill>
            <a:schemeClr val="bg1"/>
          </a:solidFill>
          <a:ln w="12700" cmpd="sng">
            <a:solidFill>
              <a:schemeClr val="tx1"/>
            </a:solidFill>
            <a:prstDash val="solid"/>
          </a:ln>
        </p:spPr>
        <p:txBody>
          <a:bodyPr wrap="square" rtlCol="0" anchor="t">
            <a:spAutoFit/>
          </a:bodyPr>
          <a:p>
            <a:pPr algn="just" fontAlgn="auto">
              <a:lnSpc>
                <a:spcPct val="100000"/>
              </a:lnSpc>
              <a:spcBef>
                <a:spcPts val="0"/>
              </a:spcBef>
              <a:spcAft>
                <a:spcPts val="0"/>
              </a:spcAft>
            </a:pPr>
            <a:r>
              <a:rPr lang="en-US" altLang="zh-CN" sz="2000" b="1">
                <a:latin typeface="楷体" panose="02010609060101010101" charset="-122"/>
                <a:ea typeface="楷体" panose="02010609060101010101" charset="-122"/>
                <a:cs typeface="楷体" panose="02010609060101010101" charset="-122"/>
                <a:sym typeface="+mn-ea"/>
              </a:rPr>
              <a:t>    </a:t>
            </a:r>
            <a:r>
              <a:rPr lang="zh-CN" altLang="en-US" sz="2000" b="1">
                <a:latin typeface="楷体" panose="02010609060101010101" charset="-122"/>
                <a:ea typeface="楷体" panose="02010609060101010101" charset="-122"/>
                <a:cs typeface="楷体" panose="02010609060101010101" charset="-122"/>
                <a:sym typeface="+mn-ea"/>
              </a:rPr>
              <a:t>由于资本主义发展迟缓，资产阶级还十分软弱，政权都落到了土生白人地主手中，</a:t>
            </a: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殖民时期的封建结构被保存下来</a:t>
            </a:r>
            <a:r>
              <a:rPr lang="zh-CN" altLang="en-US" sz="2000" b="1">
                <a:latin typeface="楷体" panose="02010609060101010101" charset="-122"/>
                <a:ea typeface="楷体" panose="02010609060101010101" charset="-122"/>
                <a:cs typeface="楷体" panose="02010609060101010101" charset="-122"/>
                <a:sym typeface="+mn-ea"/>
              </a:rPr>
              <a:t>，大土地所有制得到继续发展。</a:t>
            </a:r>
            <a:endParaRPr lang="zh-CN" altLang="en-US" sz="2000" b="1">
              <a:latin typeface="楷体" panose="02010609060101010101" charset="-122"/>
              <a:ea typeface="楷体" panose="02010609060101010101" charset="-122"/>
              <a:cs typeface="楷体" panose="02010609060101010101" charset="-122"/>
              <a:sym typeface="+mn-ea"/>
            </a:endParaRPr>
          </a:p>
          <a:p>
            <a:pPr algn="just" fontAlgn="auto">
              <a:lnSpc>
                <a:spcPct val="100000"/>
              </a:lnSpc>
              <a:spcBef>
                <a:spcPts val="0"/>
              </a:spcBef>
              <a:spcAft>
                <a:spcPts val="0"/>
              </a:spcAft>
            </a:pPr>
            <a:r>
              <a:rPr lang="en-US" altLang="zh-CN" sz="2000" b="1">
                <a:latin typeface="楷体" panose="02010609060101010101" charset="-122"/>
                <a:ea typeface="楷体" panose="02010609060101010101" charset="-122"/>
                <a:cs typeface="楷体" panose="02010609060101010101" charset="-122"/>
                <a:sym typeface="+mn-ea"/>
              </a:rPr>
              <a:t>     ——</a:t>
            </a:r>
            <a:r>
              <a:rPr lang="zh-CN" altLang="en-US" sz="2000" b="1">
                <a:latin typeface="楷体" panose="02010609060101010101" charset="-122"/>
                <a:ea typeface="楷体" panose="02010609060101010101" charset="-122"/>
                <a:cs typeface="楷体" panose="02010609060101010101" charset="-122"/>
                <a:sym typeface="+mn-ea"/>
              </a:rPr>
              <a:t>吴于廑、齐世荣《世界史</a:t>
            </a:r>
            <a:r>
              <a:rPr lang="en-US" altLang="zh-CN" sz="2000" b="1">
                <a:latin typeface="楷体" panose="02010609060101010101" charset="-122"/>
                <a:ea typeface="楷体" panose="02010609060101010101" charset="-122"/>
                <a:cs typeface="楷体" panose="02010609060101010101" charset="-122"/>
                <a:sym typeface="+mn-ea"/>
              </a:rPr>
              <a:t>·</a:t>
            </a:r>
            <a:r>
              <a:rPr lang="zh-CN" altLang="en-US" sz="2000" b="1">
                <a:latin typeface="楷体" panose="02010609060101010101" charset="-122"/>
                <a:ea typeface="楷体" panose="02010609060101010101" charset="-122"/>
                <a:cs typeface="楷体" panose="02010609060101010101" charset="-122"/>
                <a:sym typeface="+mn-ea"/>
              </a:rPr>
              <a:t>近代史（下）》</a:t>
            </a:r>
            <a:endParaRPr lang="zh-CN" altLang="en-US" sz="2000" b="1">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08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4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843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4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2048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867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286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17" grpId="0"/>
      <p:bldP spid="63" grpId="0"/>
      <p:bldP spid="51" grpId="0"/>
      <p:bldP spid="43" grpId="0" bldLvl="0" animBg="1"/>
      <p:bldP spid="43" grpId="1" bldLvl="0" animBg="1"/>
      <p:bldP spid="56" grpId="0"/>
      <p:bldP spid="60" grpId="0"/>
      <p:bldP spid="59" grpId="0"/>
      <p:bldP spid="62" grpId="0"/>
      <p:bldP spid="72" grpId="0"/>
      <p:bldP spid="54" grpId="0"/>
      <p:bldP spid="35" grpId="0"/>
      <p:bldP spid="3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8" name="图片 1" descr="C:/Users/hu/AppData/Local/Temp/kaimatting_20191027103535/output_20191027103557..pngoutput_20191027103557."/>
          <p:cNvPicPr>
            <a:picLocks noGrp="1" noChangeAspect="1"/>
          </p:cNvPicPr>
          <p:nvPr/>
        </p:nvPicPr>
        <p:blipFill>
          <a:blip r:embed="rId1"/>
          <a:stretch>
            <a:fillRect/>
          </a:stretch>
        </p:blipFill>
        <p:spPr>
          <a:xfrm flipH="1">
            <a:off x="175260" y="1368213"/>
            <a:ext cx="2690707" cy="2306320"/>
          </a:xfrm>
          <a:prstGeom prst="rect">
            <a:avLst/>
          </a:prstGeom>
          <a:noFill/>
          <a:ln w="9525">
            <a:noFill/>
          </a:ln>
        </p:spPr>
      </p:pic>
      <p:sp>
        <p:nvSpPr>
          <p:cNvPr id="6" name="左大括号 5"/>
          <p:cNvSpPr/>
          <p:nvPr/>
        </p:nvSpPr>
        <p:spPr>
          <a:xfrm>
            <a:off x="3491653" y="2140373"/>
            <a:ext cx="121073" cy="960120"/>
          </a:xfrm>
          <a:prstGeom prst="leftBrace">
            <a:avLst>
              <a:gd name="adj1" fmla="val 66054"/>
              <a:gd name="adj2" fmla="val 5142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7" name="矩形 6"/>
          <p:cNvSpPr>
            <a:spLocks noChangeArrowheads="1"/>
          </p:cNvSpPr>
          <p:nvPr/>
        </p:nvSpPr>
        <p:spPr bwMode="auto">
          <a:xfrm>
            <a:off x="3672840" y="1982047"/>
            <a:ext cx="6683587" cy="46037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民族运动：</a:t>
            </a:r>
            <a:r>
              <a:rPr kumimoji="0" lang="zh-CN" altLang="en-US" sz="2400" b="1" i="0" u="none" strike="noStrike" kern="1200" cap="none" spc="0" normalizeH="0" baseline="0" noProof="0">
                <a:solidFill>
                  <a:schemeClr val="tx1"/>
                </a:solidFill>
                <a:effectLst/>
                <a:uLnTx/>
                <a:uFillTx/>
                <a:latin typeface="黑体" panose="02010609060101010101" pitchFamily="2" charset="-122"/>
                <a:ea typeface="黑体" panose="02010609060101010101" pitchFamily="2" charset="-122"/>
                <a:cs typeface="+mn-cs"/>
              </a:rPr>
              <a:t>对外反对</a:t>
            </a:r>
            <a:r>
              <a:rPr kumimoji="0" lang="zh-CN" altLang="en-US" sz="2400" b="1" i="0" u="sng" strike="noStrike" kern="1200" cap="none" spc="0" normalizeH="0" baseline="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帝国主义</a:t>
            </a:r>
            <a:r>
              <a:rPr kumimoji="0" lang="zh-CN" altLang="en-US" sz="2400" b="1" i="0" u="none" strike="noStrike" kern="1200" cap="none" spc="0" normalizeH="0" baseline="0" noProof="0">
                <a:solidFill>
                  <a:schemeClr val="tx1"/>
                </a:solidFill>
                <a:effectLst/>
                <a:uLnTx/>
                <a:uFillTx/>
                <a:latin typeface="黑体" panose="02010609060101010101" pitchFamily="2" charset="-122"/>
                <a:ea typeface="黑体" panose="02010609060101010101" pitchFamily="2" charset="-122"/>
                <a:cs typeface="+mn-cs"/>
              </a:rPr>
              <a:t>，实现</a:t>
            </a:r>
            <a:r>
              <a:rPr kumimoji="0" lang="zh-CN" altLang="en-US" sz="2400" b="1" i="0" u="sng" strike="noStrike" kern="1200" cap="none" spc="0" normalizeH="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民族解放</a:t>
            </a:r>
            <a:endParaRPr kumimoji="0" lang="zh-CN" altLang="en-US" sz="2400" b="1" i="0" u="sng" strike="noStrike" kern="1200" cap="none" spc="0" normalizeH="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endParaRPr>
          </a:p>
        </p:txBody>
      </p:sp>
      <p:sp>
        <p:nvSpPr>
          <p:cNvPr id="8" name="矩形 7"/>
          <p:cNvSpPr/>
          <p:nvPr/>
        </p:nvSpPr>
        <p:spPr>
          <a:xfrm>
            <a:off x="3672840" y="2677160"/>
            <a:ext cx="6583680" cy="460375"/>
          </a:xfrm>
          <a:prstGeom prst="rect">
            <a:avLst/>
          </a:prstGeom>
          <a:noFill/>
          <a:ln w="9525">
            <a:noFill/>
          </a:ln>
        </p:spPr>
        <p:txBody>
          <a:bodyPr wrap="square" anchor="t">
            <a:spAutoFit/>
          </a:bodyPr>
          <a:lstStyle/>
          <a:p>
            <a:pPr algn="l" defTabSz="914400" fontAlgn="base">
              <a:buClrTx/>
              <a:buSzTx/>
              <a:buFontTx/>
              <a:defRPr/>
            </a:pPr>
            <a:r>
              <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民主运动：</a:t>
            </a:r>
            <a:r>
              <a:rPr lang="zh-CN" altLang="en-US" sz="2400" b="1" kern="1200" noProof="0">
                <a:solidFill>
                  <a:schemeClr val="tx1"/>
                </a:solidFill>
                <a:effectLst/>
                <a:uLnTx/>
                <a:uFillTx/>
                <a:latin typeface="黑体" panose="02010609060101010101" pitchFamily="2" charset="-122"/>
                <a:ea typeface="黑体" panose="02010609060101010101" pitchFamily="2" charset="-122"/>
                <a:cs typeface="+mn-cs"/>
              </a:rPr>
              <a:t>对内反对</a:t>
            </a:r>
            <a:r>
              <a:rPr lang="zh-CN" altLang="en-US" sz="2400" b="1" u="sng" kern="120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专制独裁</a:t>
            </a:r>
            <a:r>
              <a:rPr lang="zh-CN" altLang="en-US" sz="2400" b="1" kern="1200" noProof="0">
                <a:solidFill>
                  <a:schemeClr val="tx1"/>
                </a:solidFill>
                <a:effectLst/>
                <a:uLnTx/>
                <a:uFillTx/>
                <a:latin typeface="黑体" panose="02010609060101010101" pitchFamily="2" charset="-122"/>
                <a:ea typeface="黑体" panose="02010609060101010101" pitchFamily="2" charset="-122"/>
                <a:cs typeface="+mn-cs"/>
              </a:rPr>
              <a:t>，实现</a:t>
            </a:r>
            <a:r>
              <a:rPr lang="zh-CN" altLang="en-US" sz="2400" b="1" u="sng" kern="120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民主自由</a:t>
            </a:r>
            <a:endParaRPr lang="zh-CN" altLang="en-US" sz="2400" b="1" u="sng" kern="120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endParaRPr>
          </a:p>
        </p:txBody>
      </p:sp>
      <p:sp>
        <p:nvSpPr>
          <p:cNvPr id="2" name="文本框 1"/>
          <p:cNvSpPr txBox="1"/>
          <p:nvPr/>
        </p:nvSpPr>
        <p:spPr>
          <a:xfrm>
            <a:off x="0" y="807720"/>
            <a:ext cx="12192635" cy="94107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lang="zh-CN" altLang="en-US"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概念：亚非拉国家</a:t>
            </a:r>
            <a:r>
              <a:rPr lang="zh-CN" altLang="zh-CN"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反对殖民统治、争取民族独立和实现国家的</a:t>
            </a:r>
            <a:r>
              <a:rPr lang="zh-CN" altLang="en-US"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民主化与现代化的运动</a:t>
            </a:r>
            <a:r>
              <a:rPr lang="zh-CN" altLang="zh-CN"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a:t>
            </a:r>
            <a:endParaRPr kumimoji="0" lang="zh-CN" altLang="zh-CN" sz="2665" b="1" i="0" u="none" strike="noStrike" cap="none" spc="0" normalizeH="0" baseline="0" dirty="0">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Arial" panose="020B0604020202020204"/>
              <a:sym typeface="+mn-ea"/>
            </a:endParaRPr>
          </a:p>
        </p:txBody>
      </p:sp>
      <p:grpSp>
        <p:nvGrpSpPr>
          <p:cNvPr id="3" name="组合 2"/>
          <p:cNvGrpSpPr/>
          <p:nvPr/>
        </p:nvGrpSpPr>
        <p:grpSpPr>
          <a:xfrm>
            <a:off x="63500" y="3604260"/>
            <a:ext cx="3549015" cy="3263265"/>
            <a:chOff x="-31278" y="3084023"/>
            <a:chExt cx="2981703" cy="3162188"/>
          </a:xfrm>
        </p:grpSpPr>
        <p:pic>
          <p:nvPicPr>
            <p:cNvPr id="6152" name="Picture 2"/>
            <p:cNvPicPr>
              <a:picLocks noChangeAspect="1"/>
            </p:cNvPicPr>
            <p:nvPr/>
          </p:nvPicPr>
          <p:blipFill>
            <a:blip r:embed="rId2"/>
            <a:stretch>
              <a:fillRect/>
            </a:stretch>
          </p:blipFill>
          <p:spPr>
            <a:xfrm>
              <a:off x="-31278" y="3084023"/>
              <a:ext cx="2981703" cy="3162188"/>
            </a:xfrm>
            <a:prstGeom prst="rect">
              <a:avLst/>
            </a:prstGeom>
            <a:noFill/>
            <a:ln w="9525">
              <a:noFill/>
            </a:ln>
            <a:effectLst>
              <a:softEdge rad="63500"/>
            </a:effectLst>
          </p:spPr>
        </p:pic>
        <p:sp>
          <p:nvSpPr>
            <p:cNvPr id="6153" name="矩形 9"/>
            <p:cNvSpPr/>
            <p:nvPr/>
          </p:nvSpPr>
          <p:spPr>
            <a:xfrm>
              <a:off x="-26086" y="3084576"/>
              <a:ext cx="2976134" cy="804238"/>
            </a:xfrm>
            <a:prstGeom prst="rect">
              <a:avLst/>
            </a:prstGeom>
            <a:solidFill>
              <a:srgbClr val="C00000"/>
            </a:solidFill>
            <a:ln w="9525">
              <a:noFill/>
            </a:ln>
          </p:spPr>
          <p:txBody>
            <a:bodyPr anchor="t">
              <a:spAutoFit/>
            </a:bodyPr>
            <a:lstStyle/>
            <a:p>
              <a:pPr algn="ctr"/>
              <a:r>
                <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印度的非暴力不合作运动</a:t>
              </a:r>
              <a:endPar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grpSp>
        <p:nvGrpSpPr>
          <p:cNvPr id="4" name="组合 3"/>
          <p:cNvGrpSpPr/>
          <p:nvPr/>
        </p:nvGrpSpPr>
        <p:grpSpPr>
          <a:xfrm>
            <a:off x="4047490" y="3601720"/>
            <a:ext cx="3923030" cy="3241040"/>
            <a:chOff x="3058785" y="3097806"/>
            <a:chExt cx="3284315" cy="2707458"/>
          </a:xfrm>
        </p:grpSpPr>
        <p:pic>
          <p:nvPicPr>
            <p:cNvPr id="6155" name="Picture 3"/>
            <p:cNvPicPr>
              <a:picLocks noChangeAspect="1"/>
            </p:cNvPicPr>
            <p:nvPr/>
          </p:nvPicPr>
          <p:blipFill>
            <a:blip r:embed="rId3"/>
            <a:stretch>
              <a:fillRect/>
            </a:stretch>
          </p:blipFill>
          <p:spPr>
            <a:xfrm>
              <a:off x="3058785" y="3097806"/>
              <a:ext cx="3284315" cy="2707458"/>
            </a:xfrm>
            <a:prstGeom prst="rect">
              <a:avLst/>
            </a:prstGeom>
            <a:noFill/>
            <a:ln w="9525">
              <a:noFill/>
            </a:ln>
            <a:effectLst>
              <a:softEdge rad="63500"/>
            </a:effectLst>
          </p:spPr>
        </p:pic>
        <p:sp>
          <p:nvSpPr>
            <p:cNvPr id="6156" name="矩形 11"/>
            <p:cNvSpPr/>
            <p:nvPr/>
          </p:nvSpPr>
          <p:spPr>
            <a:xfrm>
              <a:off x="3084834" y="3101519"/>
              <a:ext cx="3180119" cy="384582"/>
            </a:xfrm>
            <a:prstGeom prst="rect">
              <a:avLst/>
            </a:prstGeom>
            <a:solidFill>
              <a:srgbClr val="0070C0"/>
            </a:solidFill>
            <a:ln w="9525">
              <a:noFill/>
            </a:ln>
          </p:spPr>
          <p:txBody>
            <a:bodyPr wrap="square" anchor="t">
              <a:spAutoFit/>
            </a:bodyPr>
            <a:lstStyle/>
            <a:p>
              <a:pPr algn="ctr"/>
              <a:r>
                <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埃及的华夫脱运动</a:t>
              </a:r>
              <a:endPar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grpSp>
        <p:nvGrpSpPr>
          <p:cNvPr id="5" name="组合 4"/>
          <p:cNvGrpSpPr/>
          <p:nvPr/>
        </p:nvGrpSpPr>
        <p:grpSpPr>
          <a:xfrm>
            <a:off x="8222615" y="3601720"/>
            <a:ext cx="3813175" cy="3243580"/>
            <a:chOff x="5639956" y="3878291"/>
            <a:chExt cx="3037178" cy="2965103"/>
          </a:xfrm>
        </p:grpSpPr>
        <p:pic>
          <p:nvPicPr>
            <p:cNvPr id="6158" name="Picture 4"/>
            <p:cNvPicPr>
              <a:picLocks noChangeAspect="1"/>
            </p:cNvPicPr>
            <p:nvPr/>
          </p:nvPicPr>
          <p:blipFill>
            <a:blip r:embed="rId4"/>
            <a:stretch>
              <a:fillRect/>
            </a:stretch>
          </p:blipFill>
          <p:spPr>
            <a:xfrm>
              <a:off x="5639956" y="3878291"/>
              <a:ext cx="3037178" cy="2965103"/>
            </a:xfrm>
            <a:prstGeom prst="rect">
              <a:avLst/>
            </a:prstGeom>
            <a:noFill/>
            <a:ln w="9525">
              <a:noFill/>
            </a:ln>
            <a:effectLst>
              <a:softEdge rad="63500"/>
            </a:effectLst>
          </p:spPr>
        </p:pic>
        <p:sp>
          <p:nvSpPr>
            <p:cNvPr id="6159" name="矩形 12"/>
            <p:cNvSpPr/>
            <p:nvPr/>
          </p:nvSpPr>
          <p:spPr>
            <a:xfrm>
              <a:off x="5695085" y="3901510"/>
              <a:ext cx="2882917" cy="420850"/>
            </a:xfrm>
            <a:prstGeom prst="rect">
              <a:avLst/>
            </a:prstGeom>
            <a:solidFill>
              <a:srgbClr val="7030A0"/>
            </a:solidFill>
            <a:ln w="9525">
              <a:noFill/>
            </a:ln>
          </p:spPr>
          <p:txBody>
            <a:bodyPr wrap="square" anchor="t">
              <a:spAutoFit/>
            </a:bodyPr>
            <a:lstStyle/>
            <a:p>
              <a:pPr algn="ctr"/>
              <a:r>
                <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墨西哥的卡德纳斯改革</a:t>
              </a:r>
              <a:endPar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sp>
        <p:nvSpPr>
          <p:cNvPr id="11" name="文本框 10"/>
          <p:cNvSpPr txBox="1"/>
          <p:nvPr/>
        </p:nvSpPr>
        <p:spPr>
          <a:xfrm>
            <a:off x="1253067" y="1368213"/>
            <a:ext cx="1543473" cy="11074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kumimoji="0" lang="zh-CN" altLang="en-US" sz="2135"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charset="-122"/>
                <a:ea typeface="楷体" panose="02010609060101010101" charset="-122"/>
                <a:cs typeface="Arial" panose="020B0604020202020204"/>
                <a:sym typeface="Arial" panose="020B0604020202020204"/>
              </a:rPr>
              <a:t>你从概念中能获得哪些信息？</a:t>
            </a:r>
            <a:endParaRPr kumimoji="0" lang="zh-CN" altLang="en-US" sz="2135"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charset="-122"/>
              <a:ea typeface="楷体" panose="02010609060101010101" charset="-122"/>
              <a:cs typeface="Arial" panose="020B0604020202020204"/>
              <a:sym typeface="Arial" panose="020B0604020202020204"/>
            </a:endParaRPr>
          </a:p>
        </p:txBody>
      </p:sp>
      <p:pic>
        <p:nvPicPr>
          <p:cNvPr id="34827" name="Picture 11" descr="MCj03892080000[1]"/>
          <p:cNvPicPr>
            <a:picLocks noChangeAspect="1"/>
          </p:cNvPicPr>
          <p:nvPr/>
        </p:nvPicPr>
        <p:blipFill>
          <a:blip r:embed="rId5"/>
          <a:stretch>
            <a:fillRect/>
          </a:stretch>
        </p:blipFill>
        <p:spPr>
          <a:xfrm>
            <a:off x="10316845" y="1368425"/>
            <a:ext cx="1373188" cy="2100263"/>
          </a:xfrm>
          <a:prstGeom prst="rect">
            <a:avLst/>
          </a:prstGeom>
          <a:noFill/>
          <a:ln w="9525">
            <a:noFill/>
          </a:ln>
        </p:spPr>
      </p:pic>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par>
                          <p:cTn id="27" fill="hold">
                            <p:stCondLst>
                              <p:cond delay="0"/>
                            </p:stCondLst>
                            <p:childTnLst>
                              <p:par>
                                <p:cTn id="28" presetID="12" presetClass="entr" presetSubtype="4" fill="hold" grpId="0" nodeType="afterEffect">
                                  <p:stCondLst>
                                    <p:cond delay="0"/>
                                  </p:stCondLst>
                                  <p:childTnLst>
                                    <p:set>
                                      <p:cBhvr>
                                        <p:cTn id="29" dur="1" fill="hold">
                                          <p:stCondLst>
                                            <p:cond delay="0"/>
                                          </p:stCondLst>
                                        </p:cTn>
                                        <p:tgtEl>
                                          <p:spTgt spid="255016"/>
                                        </p:tgtEl>
                                        <p:attrNameLst>
                                          <p:attrName>style.visibility</p:attrName>
                                        </p:attrNameLst>
                                      </p:cBhvr>
                                      <p:to>
                                        <p:strVal val="visible"/>
                                      </p:to>
                                    </p:set>
                                    <p:animEffect transition="in" filter="slide(fromBottom)">
                                      <p:cBhvr>
                                        <p:cTn id="3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p:bldP spid="255016"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左大括号 6"/>
          <p:cNvSpPr/>
          <p:nvPr/>
        </p:nvSpPr>
        <p:spPr>
          <a:xfrm>
            <a:off x="1764403" y="1341438"/>
            <a:ext cx="423818" cy="4845050"/>
          </a:xfrm>
          <a:prstGeom prst="leftBrace">
            <a:avLst>
              <a:gd name="adj1" fmla="val 8333"/>
              <a:gd name="adj2" fmla="val 48038"/>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endParaRPr>
          </a:p>
        </p:txBody>
      </p:sp>
      <p:sp>
        <p:nvSpPr>
          <p:cNvPr id="61444" name="文本框 7"/>
          <p:cNvSpPr txBox="1"/>
          <p:nvPr/>
        </p:nvSpPr>
        <p:spPr>
          <a:xfrm>
            <a:off x="2195287" y="1130300"/>
            <a:ext cx="3868737" cy="520700"/>
          </a:xfrm>
          <a:prstGeom prst="rect">
            <a:avLst/>
          </a:prstGeom>
          <a:noFill/>
          <a:ln w="9525">
            <a:noFill/>
          </a:ln>
        </p:spPr>
        <p:txBody>
          <a:bodyPr anchor="t" anchorCtr="0">
            <a:spAutoFit/>
          </a:bodyPr>
          <a:lstStyle/>
          <a:p>
            <a:r>
              <a:rPr lang="zh-CN" altLang="en-US" sz="2800" b="1" dirty="0">
                <a:latin typeface="宋体" panose="02010600030101010101" pitchFamily="2" charset="-122"/>
                <a:ea typeface="宋体" panose="02010600030101010101" pitchFamily="2" charset="-122"/>
              </a:rPr>
              <a:t>背景：一战、十月革命</a:t>
            </a:r>
            <a:endParaRPr lang="zh-CN" altLang="en-US" sz="2800" b="1" dirty="0">
              <a:latin typeface="宋体" panose="02010600030101010101" pitchFamily="2" charset="-122"/>
              <a:ea typeface="宋体" panose="02010600030101010101" pitchFamily="2" charset="-122"/>
            </a:endParaRPr>
          </a:p>
        </p:txBody>
      </p:sp>
      <p:sp>
        <p:nvSpPr>
          <p:cNvPr id="54278" name="文本框 8"/>
          <p:cNvSpPr txBox="1">
            <a:spLocks noChangeArrowheads="1"/>
          </p:cNvSpPr>
          <p:nvPr/>
        </p:nvSpPr>
        <p:spPr bwMode="auto">
          <a:xfrm>
            <a:off x="2131166" y="1646796"/>
            <a:ext cx="9732963" cy="181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     </a:t>
            </a:r>
            <a:r>
              <a:rPr kumimoji="0" lang="zh-CN" altLang="en-US" sz="2800" b="1" i="0" u="none" strike="noStrike" kern="1200" cap="none" spc="0" normalizeH="0" noProof="0" dirty="0" smtClean="0">
                <a:ln>
                  <a:noFill/>
                </a:ln>
                <a:solidFill>
                  <a:schemeClr val="tx1"/>
                </a:solidFill>
                <a:effectLst/>
                <a:uLnTx/>
                <a:uFillTx/>
                <a:latin typeface="宋体" panose="02010600030101010101" pitchFamily="2" charset="-122"/>
              </a:rPr>
              <a:t> </a:t>
            </a: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①</a:t>
            </a:r>
            <a:r>
              <a:rPr kumimoji="0" lang="zh-CN" altLang="en-US" sz="2800" b="1" i="0" u="none" strike="noStrike" kern="1200" cap="none" spc="0" normalizeH="0" baseline="0" noProof="0" dirty="0" smtClean="0">
                <a:ln>
                  <a:noFill/>
                </a:ln>
                <a:solidFill>
                  <a:srgbClr val="C00000"/>
                </a:solidFill>
                <a:effectLst/>
                <a:uLnTx/>
                <a:uFillTx/>
                <a:latin typeface="宋体" panose="02010600030101010101" pitchFamily="2" charset="-122"/>
              </a:rPr>
              <a:t>亚洲</a:t>
            </a: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民族民主运动的</a:t>
            </a:r>
            <a:r>
              <a:rPr kumimoji="0" lang="zh-CN" altLang="en-US" sz="2800" b="1" i="0" u="none" strike="noStrike" kern="1200" cap="none" spc="0" normalizeH="0" baseline="0" noProof="0" dirty="0" smtClean="0">
                <a:ln>
                  <a:noFill/>
                </a:ln>
                <a:solidFill>
                  <a:srgbClr val="C00000"/>
                </a:solidFill>
                <a:effectLst/>
                <a:uLnTx/>
                <a:uFillTx/>
                <a:latin typeface="宋体" panose="02010600030101010101" pitchFamily="2" charset="-122"/>
              </a:rPr>
              <a:t>新高潮</a:t>
            </a:r>
            <a:endParaRPr kumimoji="0" lang="zh-CN" altLang="en-US" sz="2800" b="1" i="0" u="none" strike="noStrike" kern="1200" cap="none" spc="0" normalizeH="0" baseline="0" noProof="0" dirty="0" smtClean="0">
              <a:ln>
                <a:noFill/>
              </a:ln>
              <a:solidFill>
                <a:srgbClr val="C00000"/>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东亚：中国</a:t>
            </a:r>
            <a:endParaRPr kumimoji="0" lang="en-US" altLang="zh-CN" sz="2000" b="1" i="0" u="none" strike="noStrike" kern="1200" cap="none" spc="0" normalizeH="0" baseline="0" noProof="0" dirty="0" smtClean="0">
              <a:ln>
                <a:noFill/>
              </a:ln>
              <a:solidFill>
                <a:schemeClr val="tx1"/>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东南亚：印尼、越南</a:t>
            </a:r>
            <a:endPar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西亚：伊拉克、叙利亚、黎巴嫩  </a:t>
            </a:r>
            <a:r>
              <a:rPr kumimoji="0" lang="zh-CN" altLang="en-US" sz="2400" b="1" i="0" u="none" strike="noStrike" kern="1200" cap="none" spc="0" normalizeH="0" baseline="0" noProof="0" dirty="0" smtClean="0">
                <a:ln>
                  <a:noFill/>
                </a:ln>
                <a:solidFill>
                  <a:schemeClr val="accent2"/>
                </a:solidFill>
                <a:effectLst/>
                <a:uLnTx/>
                <a:uFillTx/>
                <a:latin typeface="宋体" panose="02010600030101010101" pitchFamily="2" charset="-122"/>
              </a:rPr>
              <a:t>      </a:t>
            </a:r>
            <a:endParaRPr kumimoji="0" lang="zh-CN" altLang="en-US" sz="2400" b="1" i="0" u="none" strike="noStrike" kern="1200" cap="none" spc="0" normalizeH="0" baseline="0" noProof="0" dirty="0" smtClean="0">
              <a:ln>
                <a:noFill/>
              </a:ln>
              <a:solidFill>
                <a:schemeClr val="accent2"/>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南亚：印度非暴力不合作（含义、过程、评价）</a:t>
            </a:r>
            <a:endPar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endParaRPr>
          </a:p>
        </p:txBody>
      </p:sp>
      <p:sp>
        <p:nvSpPr>
          <p:cNvPr id="61446" name="文本框 9"/>
          <p:cNvSpPr txBox="1"/>
          <p:nvPr/>
        </p:nvSpPr>
        <p:spPr>
          <a:xfrm>
            <a:off x="2155623" y="3446463"/>
            <a:ext cx="9732962" cy="1446212"/>
          </a:xfrm>
          <a:prstGeom prst="rect">
            <a:avLst/>
          </a:prstGeom>
          <a:noFill/>
          <a:ln w="9525">
            <a:noFill/>
          </a:ln>
        </p:spPr>
        <p:txBody>
          <a:bodyPr anchor="t" anchorCtr="0">
            <a:spAutoFit/>
          </a:bodyPr>
          <a:lstStyle/>
          <a:p>
            <a:r>
              <a:rPr lang="zh-CN" altLang="en-US" sz="2800" b="1" dirty="0">
                <a:latin typeface="宋体" panose="02010600030101010101" pitchFamily="2" charset="-122"/>
                <a:ea typeface="宋体" panose="02010600030101010101" pitchFamily="2" charset="-122"/>
              </a:rPr>
              <a:t>表</a:t>
            </a:r>
            <a:r>
              <a:rPr lang="zh-CN" altLang="en-US" sz="2800" b="1" dirty="0" smtClean="0">
                <a:latin typeface="宋体" panose="02010600030101010101" pitchFamily="2" charset="-122"/>
                <a:ea typeface="宋体" panose="02010600030101010101" pitchFamily="2" charset="-122"/>
              </a:rPr>
              <a:t>现：</a:t>
            </a:r>
            <a:r>
              <a:rPr lang="en-US" altLang="zh-CN" sz="2800" b="1" dirty="0" smtClean="0">
                <a:latin typeface="宋体" panose="02010600030101010101" pitchFamily="2" charset="-122"/>
                <a:ea typeface="宋体" panose="02010600030101010101" pitchFamily="2" charset="-122"/>
              </a:rPr>
              <a:t>②</a:t>
            </a:r>
            <a:r>
              <a:rPr lang="zh-CN" altLang="en-US" sz="2800" b="1" dirty="0">
                <a:solidFill>
                  <a:srgbClr val="C00000"/>
                </a:solidFill>
                <a:latin typeface="宋体" panose="02010600030101010101" pitchFamily="2" charset="-122"/>
                <a:ea typeface="宋体" panose="02010600030101010101" pitchFamily="2" charset="-122"/>
              </a:rPr>
              <a:t>非洲</a:t>
            </a:r>
            <a:r>
              <a:rPr lang="zh-CN" altLang="en-US" sz="2800" b="1" dirty="0">
                <a:latin typeface="宋体" panose="02010600030101010101" pitchFamily="2" charset="-122"/>
                <a:ea typeface="宋体" panose="02010600030101010101" pitchFamily="2" charset="-122"/>
              </a:rPr>
              <a:t>独立意识</a:t>
            </a:r>
            <a:r>
              <a:rPr lang="zh-CN" altLang="en-US" sz="2800" b="1" dirty="0">
                <a:solidFill>
                  <a:srgbClr val="C00000"/>
                </a:solidFill>
                <a:latin typeface="宋体" panose="02010600030101010101" pitchFamily="2" charset="-122"/>
                <a:ea typeface="宋体" panose="02010600030101010101" pitchFamily="2" charset="-122"/>
              </a:rPr>
              <a:t>渐觉醒</a:t>
            </a:r>
            <a:endParaRPr lang="zh-CN" altLang="en-US" sz="2800" b="1" dirty="0">
              <a:solidFill>
                <a:srgbClr val="C00000"/>
              </a:solidFill>
              <a:latin typeface="宋体" panose="02010600030101010101" pitchFamily="2" charset="-122"/>
              <a:ea typeface="宋体" panose="02010600030101010101" pitchFamily="2" charset="-122"/>
            </a:endParaRPr>
          </a:p>
          <a:p>
            <a:r>
              <a:rPr lang="zh-CN" altLang="en-US" sz="2000" b="1" dirty="0">
                <a:latin typeface="宋体" panose="02010600030101010101" pitchFamily="2" charset="-122"/>
                <a:ea typeface="宋体" panose="02010600030101010101" pitchFamily="2" charset="-122"/>
                <a:sym typeface="宋体" panose="02010600030101010101" pitchFamily="2" charset="-122"/>
              </a:rPr>
              <a:t>           东非：华夫脱党（未安全成功）</a:t>
            </a: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r>
              <a:rPr lang="zh-CN" altLang="en-US" sz="2000" b="1" dirty="0">
                <a:latin typeface="宋体" panose="02010600030101010101" pitchFamily="2" charset="-122"/>
                <a:ea typeface="宋体" panose="02010600030101010101" pitchFamily="2" charset="-122"/>
                <a:sym typeface="宋体" panose="02010600030101010101" pitchFamily="2" charset="-122"/>
              </a:rPr>
              <a:t>                 埃塞俄比亚（胜利）</a:t>
            </a: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r>
              <a:rPr lang="zh-CN" altLang="en-US" sz="2000" b="1" dirty="0">
                <a:latin typeface="宋体" panose="02010600030101010101" pitchFamily="2" charset="-122"/>
                <a:ea typeface="宋体" panose="02010600030101010101" pitchFamily="2" charset="-122"/>
                <a:sym typeface="宋体" panose="02010600030101010101" pitchFamily="2" charset="-122"/>
              </a:rPr>
              <a:t>           北非：摩洛哥（失败）</a:t>
            </a:r>
            <a:endParaRPr lang="zh-CN" altLang="en-US" sz="2000" b="1" dirty="0">
              <a:latin typeface="宋体" panose="02010600030101010101" pitchFamily="2" charset="-122"/>
              <a:ea typeface="宋体" panose="02010600030101010101" pitchFamily="2" charset="-122"/>
            </a:endParaRPr>
          </a:p>
        </p:txBody>
      </p:sp>
      <p:sp>
        <p:nvSpPr>
          <p:cNvPr id="61448" name="文本框 11"/>
          <p:cNvSpPr txBox="1"/>
          <p:nvPr/>
        </p:nvSpPr>
        <p:spPr>
          <a:xfrm>
            <a:off x="1976312" y="4791074"/>
            <a:ext cx="9570388" cy="1262063"/>
          </a:xfrm>
          <a:prstGeom prst="rect">
            <a:avLst/>
          </a:prstGeom>
          <a:noFill/>
          <a:ln w="9525">
            <a:noFill/>
          </a:ln>
        </p:spPr>
        <p:txBody>
          <a:bodyPr wrap="square" anchor="t" anchorCtr="0">
            <a:spAutoFit/>
          </a:bodyPr>
          <a:lstStyle/>
          <a:p>
            <a:r>
              <a:rPr lang="en-US" altLang="zh-CN" sz="2800" b="1" dirty="0">
                <a:latin typeface="宋体" panose="02010600030101010101" pitchFamily="2" charset="-122"/>
                <a:ea typeface="宋体" panose="02010600030101010101" pitchFamily="2" charset="-122"/>
              </a:rPr>
              <a:t>     </a:t>
            </a:r>
            <a:r>
              <a:rPr lang="en-US" altLang="zh-CN" sz="2800" b="1" dirty="0" smtClean="0">
                <a:latin typeface="宋体" panose="02010600030101010101" pitchFamily="2" charset="-122"/>
                <a:ea typeface="宋体" panose="02010600030101010101" pitchFamily="2" charset="-122"/>
              </a:rPr>
              <a:t>  ③</a:t>
            </a:r>
            <a:r>
              <a:rPr lang="zh-CN" altLang="en-US" sz="2800" b="1" dirty="0">
                <a:latin typeface="宋体" panose="02010600030101010101" pitchFamily="2" charset="-122"/>
                <a:ea typeface="宋体" panose="02010600030101010101" pitchFamily="2" charset="-122"/>
                <a:sym typeface="+mn-ea"/>
              </a:rPr>
              <a:t>拉丁美洲</a:t>
            </a:r>
            <a:r>
              <a:rPr lang="zh-CN" altLang="en-US" sz="2800" b="1" dirty="0">
                <a:solidFill>
                  <a:srgbClr val="000000"/>
                </a:solidFill>
                <a:latin typeface="宋体" panose="02010600030101010101" pitchFamily="2" charset="-122"/>
                <a:ea typeface="宋体" panose="02010600030101010101" pitchFamily="2" charset="-122"/>
                <a:sym typeface="+mn-ea"/>
              </a:rPr>
              <a:t>民族民主革命与改革</a:t>
            </a:r>
            <a:r>
              <a:rPr lang="zh-CN" altLang="en-US" sz="2800" b="1" dirty="0">
                <a:solidFill>
                  <a:srgbClr val="C00000"/>
                </a:solidFill>
                <a:latin typeface="宋体" panose="02010600030101010101" pitchFamily="2" charset="-122"/>
                <a:ea typeface="宋体" panose="02010600030101010101" pitchFamily="2" charset="-122"/>
                <a:sym typeface="+mn-ea"/>
              </a:rPr>
              <a:t>趋深入</a:t>
            </a:r>
            <a:endParaRPr lang="en-US" altLang="zh-CN" sz="2800" b="1" dirty="0">
              <a:solidFill>
                <a:srgbClr val="C00000"/>
              </a:solidFill>
              <a:latin typeface="宋体" panose="02010600030101010101" pitchFamily="2" charset="-122"/>
              <a:ea typeface="宋体" panose="02010600030101010101" pitchFamily="2" charset="-122"/>
              <a:sym typeface="+mn-ea"/>
            </a:endParaRPr>
          </a:p>
          <a:p>
            <a:r>
              <a:rPr lang="en-US" altLang="zh-CN" sz="2800" b="1" dirty="0">
                <a:solidFill>
                  <a:srgbClr val="000000"/>
                </a:solidFill>
                <a:latin typeface="宋体" panose="02010600030101010101" pitchFamily="2" charset="-122"/>
                <a:ea typeface="宋体" panose="02010600030101010101" pitchFamily="2" charset="-122"/>
                <a:sym typeface="+mn-ea"/>
              </a:rPr>
              <a:t>        </a:t>
            </a:r>
            <a:r>
              <a:rPr lang="zh-CN" altLang="en-US" sz="2000" b="1" dirty="0">
                <a:latin typeface="宋体" panose="02010600030101010101" pitchFamily="2" charset="-122"/>
                <a:ea typeface="宋体" panose="02010600030101010101" pitchFamily="2" charset="-122"/>
                <a:sym typeface="宋体" panose="02010600030101010101" pitchFamily="2" charset="-122"/>
              </a:rPr>
              <a:t>墨西哥民主改革（措施）</a:t>
            </a: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r>
              <a:rPr lang="zh-CN" altLang="en-US" sz="2000" b="1" dirty="0">
                <a:latin typeface="宋体" panose="02010600030101010101" pitchFamily="2" charset="-122"/>
                <a:ea typeface="宋体" panose="02010600030101010101" pitchFamily="2" charset="-122"/>
              </a:rPr>
              <a:t>           尼加拉瓜桑地诺游击队</a:t>
            </a:r>
            <a:endParaRPr lang="zh-CN" altLang="en-US" sz="2000" b="1" dirty="0">
              <a:latin typeface="宋体" panose="02010600030101010101" pitchFamily="2" charset="-122"/>
              <a:ea typeface="宋体" panose="02010600030101010101" pitchFamily="2" charset="-122"/>
            </a:endParaRPr>
          </a:p>
        </p:txBody>
      </p:sp>
      <p:sp>
        <p:nvSpPr>
          <p:cNvPr id="61450" name="文本框 14"/>
          <p:cNvSpPr txBox="1"/>
          <p:nvPr/>
        </p:nvSpPr>
        <p:spPr>
          <a:xfrm>
            <a:off x="2284413" y="5958337"/>
            <a:ext cx="8286750" cy="801688"/>
          </a:xfrm>
          <a:prstGeom prst="rect">
            <a:avLst/>
          </a:prstGeom>
          <a:noFill/>
          <a:ln w="9525">
            <a:noFill/>
          </a:ln>
        </p:spPr>
        <p:txBody>
          <a:bodyPr anchor="t" anchorCtr="0">
            <a:spAutoFit/>
          </a:bodyPr>
          <a:lstStyle/>
          <a:p>
            <a:r>
              <a:rPr lang="zh-CN" altLang="en-US" sz="2800" b="1" dirty="0">
                <a:latin typeface="宋体" panose="02010600030101010101" pitchFamily="2" charset="-122"/>
                <a:ea typeface="宋体" panose="02010600030101010101" pitchFamily="2" charset="-122"/>
              </a:rPr>
              <a:t>特点：（广泛性、持续性、多样性）</a:t>
            </a:r>
            <a:endParaRPr lang="zh-CN" altLang="en-US" sz="2800" b="1" dirty="0">
              <a:latin typeface="宋体" panose="02010600030101010101" pitchFamily="2" charset="-122"/>
              <a:ea typeface="宋体" panose="02010600030101010101" pitchFamily="2" charset="-122"/>
            </a:endParaRPr>
          </a:p>
          <a:p>
            <a:endParaRPr lang="zh-CN" altLang="en-US" b="1" dirty="0">
              <a:latin typeface="宋体" panose="02010600030101010101" pitchFamily="2" charset="-122"/>
              <a:ea typeface="宋体" panose="02010600030101010101" pitchFamily="2" charset="-122"/>
            </a:endParaRPr>
          </a:p>
        </p:txBody>
      </p:sp>
      <p:cxnSp>
        <p:nvCxnSpPr>
          <p:cNvPr id="3" name="直接箭头连接符 2"/>
          <p:cNvCxnSpPr>
            <a:stCxn id="61442" idx="2"/>
          </p:cNvCxnSpPr>
          <p:nvPr/>
        </p:nvCxnSpPr>
        <p:spPr>
          <a:xfrm>
            <a:off x="1118385" y="4238939"/>
            <a:ext cx="126217" cy="40624"/>
          </a:xfrm>
          <a:prstGeom prst="straightConnector1">
            <a:avLst/>
          </a:prstGeom>
          <a:ln cmpd="dbl">
            <a:tailEnd type="arrow"/>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009960" y="1127399"/>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亚非拉民族民主运动高涨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06375" y="4870450"/>
            <a:ext cx="10895330" cy="534035"/>
            <a:chOff x="981" y="2777"/>
            <a:chExt cx="17158" cy="841"/>
          </a:xfrm>
        </p:grpSpPr>
        <p:sp>
          <p:nvSpPr>
            <p:cNvPr id="6" name="文本框 5"/>
            <p:cNvSpPr txBox="1"/>
            <p:nvPr/>
          </p:nvSpPr>
          <p:spPr>
            <a:xfrm>
              <a:off x="981" y="2796"/>
              <a:ext cx="254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持续时间：</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12" name="文本框 11"/>
            <p:cNvSpPr txBox="1"/>
            <p:nvPr/>
          </p:nvSpPr>
          <p:spPr>
            <a:xfrm>
              <a:off x="3652" y="2777"/>
              <a:ext cx="14487" cy="841"/>
            </a:xfrm>
            <a:prstGeom prst="rect">
              <a:avLst/>
            </a:prstGeom>
            <a:noFill/>
          </p:spPr>
          <p:txBody>
            <a:bodyPr wrap="square">
              <a:spAutoFit/>
            </a:bodyPr>
            <a:lstStyle/>
            <a:p>
              <a:pPr>
                <a:lnSpc>
                  <a:spcPct val="120000"/>
                </a:lnSpc>
              </a:pPr>
              <a:r>
                <a:rPr lang="zh-CN" altLang="en-US" sz="2400" b="1" dirty="0">
                  <a:latin typeface="宋体" panose="02010600030101010101" pitchFamily="2" charset="-122"/>
                  <a:ea typeface="宋体" panose="02010600030101010101" pitchFamily="2" charset="-122"/>
                </a:rPr>
                <a:t>从1918年至1939年</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民族解放运动从未间断</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持续高涨。</a:t>
              </a:r>
              <a:r>
                <a:rPr lang="zh-CN" altLang="en-US" sz="2400" b="1" dirty="0">
                  <a:solidFill>
                    <a:schemeClr val="accent2">
                      <a:lumMod val="75000"/>
                    </a:schemeClr>
                  </a:solidFill>
                  <a:latin typeface="宋体" panose="02010600030101010101" pitchFamily="2" charset="-122"/>
                  <a:ea typeface="宋体" panose="02010600030101010101" pitchFamily="2" charset="-122"/>
                </a:rPr>
                <a:t>（持续性）</a:t>
              </a:r>
              <a:endParaRPr lang="zh-CN" altLang="en-US" sz="2400" b="1" dirty="0">
                <a:solidFill>
                  <a:schemeClr val="accent2">
                    <a:lumMod val="75000"/>
                  </a:schemeClr>
                </a:solidFill>
                <a:latin typeface="宋体" panose="02010600030101010101" pitchFamily="2" charset="-122"/>
                <a:ea typeface="宋体" panose="02010600030101010101" pitchFamily="2" charset="-122"/>
              </a:endParaRPr>
            </a:p>
          </p:txBody>
        </p:sp>
      </p:grpSp>
      <p:grpSp>
        <p:nvGrpSpPr>
          <p:cNvPr id="17" name="组合 16"/>
          <p:cNvGrpSpPr/>
          <p:nvPr/>
        </p:nvGrpSpPr>
        <p:grpSpPr>
          <a:xfrm>
            <a:off x="191770" y="3905250"/>
            <a:ext cx="11864340" cy="977265"/>
            <a:chOff x="300" y="3374"/>
            <a:chExt cx="18684" cy="1539"/>
          </a:xfrm>
        </p:grpSpPr>
        <p:sp>
          <p:nvSpPr>
            <p:cNvPr id="7" name="文本框 6"/>
            <p:cNvSpPr txBox="1"/>
            <p:nvPr/>
          </p:nvSpPr>
          <p:spPr>
            <a:xfrm>
              <a:off x="300" y="3374"/>
              <a:ext cx="2833" cy="822"/>
            </a:xfrm>
            <a:prstGeom prst="rect">
              <a:avLst/>
            </a:prstGeom>
            <a:noFill/>
          </p:spPr>
          <p:txBody>
            <a:bodyPr wrap="square" rtlCol="0">
              <a:spAutoFit/>
            </a:bodyPr>
            <a:lstStyle/>
            <a:p>
              <a:r>
                <a:rPr lang="zh-CN" altLang="en-US" sz="2800" dirty="0">
                  <a:solidFill>
                    <a:srgbClr val="FF0000"/>
                  </a:solidFill>
                </a:rPr>
                <a:t>运动性质：</a:t>
              </a:r>
              <a:endParaRPr lang="zh-CN" altLang="en-US" sz="2800" dirty="0">
                <a:solidFill>
                  <a:srgbClr val="FF0000"/>
                </a:solidFill>
              </a:endParaRPr>
            </a:p>
          </p:txBody>
        </p:sp>
        <p:sp>
          <p:nvSpPr>
            <p:cNvPr id="13" name="文本框 12"/>
            <p:cNvSpPr txBox="1"/>
            <p:nvPr/>
          </p:nvSpPr>
          <p:spPr>
            <a:xfrm>
              <a:off x="2994" y="3374"/>
              <a:ext cx="15990" cy="1539"/>
            </a:xfrm>
            <a:prstGeom prst="rect">
              <a:avLst/>
            </a:prstGeom>
            <a:noFill/>
          </p:spPr>
          <p:txBody>
            <a:bodyPr wrap="square">
              <a:spAutoFit/>
            </a:bodyPr>
            <a:lstStyle/>
            <a:p>
              <a:pPr>
                <a:lnSpc>
                  <a:spcPct val="120000"/>
                </a:lnSpc>
              </a:pPr>
              <a:r>
                <a:rPr lang="zh-CN" altLang="en-US" sz="2400" b="1" dirty="0">
                  <a:latin typeface="宋体" panose="02010600030101010101" pitchFamily="2" charset="-122"/>
                  <a:ea typeface="宋体" panose="02010600030101010101" pitchFamily="2" charset="-122"/>
                </a:rPr>
                <a:t>大都属于民族民主革命的范畴，</a:t>
              </a:r>
              <a:r>
                <a:rPr lang="zh-CN" altLang="en-US" sz="2400" b="1" dirty="0">
                  <a:latin typeface="宋体" panose="02010600030101010101" pitchFamily="2" charset="-122"/>
                  <a:ea typeface="宋体" panose="02010600030101010101" pitchFamily="2" charset="-122"/>
                  <a:sym typeface="+mn-ea"/>
                </a:rPr>
                <a:t>有些国家的民族解放运动具有反法西斯性质的特点。</a:t>
              </a:r>
              <a:r>
                <a:rPr lang="zh-CN" altLang="en-US" sz="2400" b="1" dirty="0">
                  <a:solidFill>
                    <a:schemeClr val="accent2">
                      <a:lumMod val="75000"/>
                    </a:schemeClr>
                  </a:solidFill>
                  <a:latin typeface="宋体" panose="02010600030101010101" pitchFamily="2" charset="-122"/>
                  <a:ea typeface="宋体" panose="02010600030101010101" pitchFamily="2" charset="-122"/>
                  <a:sym typeface="+mn-ea"/>
                </a:rPr>
                <a:t>（统一性与多样性）</a:t>
              </a:r>
              <a:endParaRPr lang="zh-CN" altLang="en-US" sz="2400" b="1" dirty="0">
                <a:solidFill>
                  <a:schemeClr val="accent2">
                    <a:lumMod val="75000"/>
                  </a:schemeClr>
                </a:solidFill>
                <a:latin typeface="宋体" panose="02010600030101010101" pitchFamily="2" charset="-122"/>
                <a:ea typeface="宋体" panose="02010600030101010101" pitchFamily="2" charset="-122"/>
              </a:endParaRPr>
            </a:p>
          </p:txBody>
        </p:sp>
      </p:grpSp>
      <p:grpSp>
        <p:nvGrpSpPr>
          <p:cNvPr id="19" name="组合 18"/>
          <p:cNvGrpSpPr/>
          <p:nvPr/>
        </p:nvGrpSpPr>
        <p:grpSpPr>
          <a:xfrm>
            <a:off x="118745" y="1296670"/>
            <a:ext cx="12073466" cy="829945"/>
            <a:chOff x="981" y="4605"/>
            <a:chExt cx="18272" cy="1307"/>
          </a:xfrm>
        </p:grpSpPr>
        <p:sp>
          <p:nvSpPr>
            <p:cNvPr id="9" name="文本框 8"/>
            <p:cNvSpPr txBox="1"/>
            <p:nvPr/>
          </p:nvSpPr>
          <p:spPr>
            <a:xfrm>
              <a:off x="981" y="4605"/>
              <a:ext cx="268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革命范围：</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15" name="文本框 14"/>
            <p:cNvSpPr txBox="1"/>
            <p:nvPr/>
          </p:nvSpPr>
          <p:spPr>
            <a:xfrm>
              <a:off x="3374" y="4605"/>
              <a:ext cx="15879" cy="1307"/>
            </a:xfrm>
            <a:prstGeom prst="rect">
              <a:avLst/>
            </a:prstGeom>
            <a:noFill/>
          </p:spPr>
          <p:txBody>
            <a:bodyPr wrap="square">
              <a:spAutoFit/>
            </a:bodyPr>
            <a:lstStyle/>
            <a:p>
              <a:r>
                <a:rPr lang="zh-CN" altLang="en-US" sz="2400" b="1" dirty="0">
                  <a:latin typeface="宋体" panose="02010600030101010101" pitchFamily="2" charset="-122"/>
                  <a:ea typeface="宋体" panose="02010600030101010101" pitchFamily="2" charset="-122"/>
                  <a:cs typeface="+mn-ea"/>
                  <a:sym typeface="+mn-ea"/>
                </a:rPr>
                <a:t>地区广：</a:t>
              </a:r>
              <a:r>
                <a:rPr lang="zh-CN" altLang="en-US" sz="2400" b="1" dirty="0">
                  <a:latin typeface="宋体" panose="02010600030101010101" pitchFamily="2" charset="-122"/>
                  <a:ea typeface="宋体" panose="02010600030101010101" pitchFamily="2" charset="-122"/>
                  <a:sym typeface="+mn-ea"/>
                </a:rPr>
                <a:t>各国民族斗争遥相呼应，此起彼伏；</a:t>
              </a:r>
              <a:endParaRPr lang="en-US" altLang="zh-CN" sz="2400" b="1" dirty="0">
                <a:latin typeface="宋体" panose="02010600030101010101" pitchFamily="2" charset="-122"/>
                <a:ea typeface="宋体" panose="02010600030101010101" pitchFamily="2" charset="-122"/>
                <a:sym typeface="+mn-ea"/>
              </a:endParaRPr>
            </a:p>
            <a:p>
              <a:r>
                <a:rPr lang="zh-CN" altLang="en-US" sz="2400" b="1" dirty="0">
                  <a:latin typeface="宋体" panose="02010600030101010101" pitchFamily="2" charset="-122"/>
                  <a:ea typeface="宋体" panose="02010600030101010101" pitchFamily="2" charset="-122"/>
                  <a:cs typeface="+mn-ea"/>
                  <a:sym typeface="+mn-ea"/>
                </a:rPr>
                <a:t>参与面广：</a:t>
              </a:r>
              <a:r>
                <a:rPr lang="zh-CN" altLang="en-US" sz="2400" b="1" dirty="0">
                  <a:latin typeface="宋体" panose="02010600030101010101" pitchFamily="2" charset="-122"/>
                  <a:ea typeface="宋体" panose="02010600030101010101" pitchFamily="2" charset="-122"/>
                  <a:sym typeface="+mn-ea"/>
                </a:rPr>
                <a:t>社会各阶层都有参加，逐渐具有了全民族运动的规模。</a:t>
              </a:r>
              <a:r>
                <a:rPr lang="zh-CN" altLang="en-US" sz="2400" b="1" dirty="0">
                  <a:solidFill>
                    <a:schemeClr val="accent2">
                      <a:lumMod val="75000"/>
                    </a:schemeClr>
                  </a:solidFill>
                  <a:latin typeface="宋体" panose="02010600030101010101" pitchFamily="2" charset="-122"/>
                  <a:ea typeface="宋体" panose="02010600030101010101" pitchFamily="2" charset="-122"/>
                  <a:sym typeface="+mn-ea"/>
                </a:rPr>
                <a:t>（广泛性）</a:t>
              </a:r>
              <a:endParaRPr lang="en-US" altLang="zh-CN" sz="2400" b="1" dirty="0">
                <a:solidFill>
                  <a:schemeClr val="accent2">
                    <a:lumMod val="75000"/>
                  </a:schemeClr>
                </a:solidFill>
                <a:latin typeface="宋体" panose="02010600030101010101" pitchFamily="2" charset="-122"/>
                <a:ea typeface="宋体" panose="02010600030101010101" pitchFamily="2" charset="-122"/>
                <a:cs typeface="+mn-ea"/>
                <a:sym typeface="+mn-ea"/>
              </a:endParaRPr>
            </a:p>
          </p:txBody>
        </p:sp>
      </p:grpSp>
      <p:grpSp>
        <p:nvGrpSpPr>
          <p:cNvPr id="21" name="组合 20"/>
          <p:cNvGrpSpPr/>
          <p:nvPr/>
        </p:nvGrpSpPr>
        <p:grpSpPr>
          <a:xfrm>
            <a:off x="157480" y="2126615"/>
            <a:ext cx="11898630" cy="1198880"/>
            <a:chOff x="912" y="5792"/>
            <a:chExt cx="18738" cy="1888"/>
          </a:xfrm>
        </p:grpSpPr>
        <p:sp>
          <p:nvSpPr>
            <p:cNvPr id="16" name="文本框 15"/>
            <p:cNvSpPr txBox="1"/>
            <p:nvPr/>
          </p:nvSpPr>
          <p:spPr>
            <a:xfrm>
              <a:off x="912" y="5986"/>
              <a:ext cx="254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领导阶级：</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18" name="文本框 17"/>
            <p:cNvSpPr txBox="1"/>
            <p:nvPr/>
          </p:nvSpPr>
          <p:spPr>
            <a:xfrm>
              <a:off x="3660" y="5792"/>
              <a:ext cx="15990" cy="1888"/>
            </a:xfrm>
            <a:prstGeom prst="rect">
              <a:avLst/>
            </a:prstGeom>
            <a:noFill/>
          </p:spPr>
          <p:txBody>
            <a:bodyPr wrap="square">
              <a:spAutoFit/>
            </a:bodyPr>
            <a:lstStyle/>
            <a:p>
              <a:r>
                <a:rPr lang="zh-CN" altLang="zh-CN" sz="2400" b="1" dirty="0">
                  <a:latin typeface="宋体" panose="02010600030101010101" pitchFamily="2" charset="-122"/>
                  <a:ea typeface="宋体" panose="02010600030101010101" pitchFamily="2" charset="-122"/>
                  <a:cs typeface="+mn-ea"/>
                  <a:sym typeface="+mn-ea"/>
                </a:rPr>
                <a:t>多数国家资产阶级掌握运动领导权</a:t>
              </a:r>
              <a:r>
                <a:rPr lang="zh-CN" altLang="en-US" sz="2400" b="1" dirty="0">
                  <a:latin typeface="宋体" panose="02010600030101010101" pitchFamily="2" charset="-122"/>
                  <a:ea typeface="宋体" panose="02010600030101010101" pitchFamily="2" charset="-122"/>
                  <a:cs typeface="+mn-ea"/>
                  <a:sym typeface="+mn-ea"/>
                </a:rPr>
                <a:t>；</a:t>
              </a:r>
              <a:r>
                <a:rPr lang="zh-CN" altLang="zh-CN" sz="2400" b="1" dirty="0">
                  <a:latin typeface="宋体" panose="02010600030101010101" pitchFamily="2" charset="-122"/>
                  <a:ea typeface="宋体" panose="02010600030101010101" pitchFamily="2" charset="-122"/>
                  <a:cs typeface="+mn-ea"/>
                  <a:sym typeface="+mn-ea"/>
                </a:rPr>
                <a:t>部分国家无产阶级政党开始探索民族解放的道路</a:t>
              </a:r>
              <a:r>
                <a:rPr lang="zh-CN" altLang="en-US" sz="2400" b="1" dirty="0">
                  <a:latin typeface="宋体" panose="02010600030101010101" pitchFamily="2" charset="-122"/>
                  <a:ea typeface="宋体" panose="02010600030101010101" pitchFamily="2" charset="-122"/>
                  <a:cs typeface="+mn-ea"/>
                  <a:sym typeface="+mn-ea"/>
                </a:rPr>
                <a:t>；有的地区由</a:t>
              </a:r>
              <a:r>
                <a:rPr lang="zh-CN" altLang="en-US" sz="2400" dirty="0"/>
                <a:t>民族主义政党或当地社会的上层如酋长等领导。</a:t>
              </a:r>
              <a:r>
                <a:rPr lang="zh-CN" altLang="en-US" sz="2400" b="1" dirty="0">
                  <a:solidFill>
                    <a:schemeClr val="accent2">
                      <a:lumMod val="75000"/>
                    </a:schemeClr>
                  </a:solidFill>
                  <a:latin typeface="宋体" panose="02010600030101010101" pitchFamily="2" charset="-122"/>
                  <a:ea typeface="宋体" panose="02010600030101010101" pitchFamily="2" charset="-122"/>
                  <a:cs typeface="+mn-ea"/>
                  <a:sym typeface="+mn-ea"/>
                </a:rPr>
                <a:t>（多样性）</a:t>
              </a:r>
              <a:endParaRPr lang="en-US" altLang="zh-CN" sz="2400" b="1" dirty="0">
                <a:solidFill>
                  <a:schemeClr val="accent2">
                    <a:lumMod val="75000"/>
                  </a:schemeClr>
                </a:solidFill>
                <a:latin typeface="宋体" panose="02010600030101010101" pitchFamily="2" charset="-122"/>
                <a:ea typeface="宋体" panose="02010600030101010101" pitchFamily="2" charset="-122"/>
                <a:cs typeface="+mn-ea"/>
                <a:sym typeface="+mn-ea"/>
              </a:endParaRPr>
            </a:p>
          </p:txBody>
        </p:sp>
      </p:grpSp>
      <p:grpSp>
        <p:nvGrpSpPr>
          <p:cNvPr id="22" name="组合 21"/>
          <p:cNvGrpSpPr/>
          <p:nvPr/>
        </p:nvGrpSpPr>
        <p:grpSpPr>
          <a:xfrm>
            <a:off x="157480" y="3168015"/>
            <a:ext cx="12034520" cy="521970"/>
            <a:chOff x="912" y="7230"/>
            <a:chExt cx="18952" cy="822"/>
          </a:xfrm>
        </p:grpSpPr>
        <p:sp>
          <p:nvSpPr>
            <p:cNvPr id="10" name="文本框 9"/>
            <p:cNvSpPr txBox="1"/>
            <p:nvPr/>
          </p:nvSpPr>
          <p:spPr>
            <a:xfrm>
              <a:off x="912" y="7230"/>
              <a:ext cx="254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斗争方式：</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20" name="文本框 19"/>
            <p:cNvSpPr txBox="1"/>
            <p:nvPr/>
          </p:nvSpPr>
          <p:spPr>
            <a:xfrm>
              <a:off x="3591" y="7327"/>
              <a:ext cx="16273" cy="725"/>
            </a:xfrm>
            <a:prstGeom prst="rect">
              <a:avLst/>
            </a:prstGeom>
            <a:noFill/>
          </p:spPr>
          <p:txBody>
            <a:bodyPr wrap="square">
              <a:spAutoFit/>
            </a:bodyPr>
            <a:lstStyle/>
            <a:p>
              <a:r>
                <a:rPr lang="zh-CN" altLang="en-US" sz="2400" b="1" dirty="0">
                  <a:latin typeface="宋体" panose="02010600030101010101" pitchFamily="2" charset="-122"/>
                  <a:ea typeface="宋体" panose="02010600030101010101" pitchFamily="2" charset="-122"/>
                  <a:sym typeface="+mn-ea"/>
                </a:rPr>
                <a:t>各国根据国情采取了武装起义、非暴力不合作、民主改革等方式</a:t>
              </a:r>
              <a:r>
                <a:rPr lang="zh-CN" altLang="en-US" sz="2400" b="1" dirty="0">
                  <a:solidFill>
                    <a:schemeClr val="accent2">
                      <a:lumMod val="75000"/>
                    </a:schemeClr>
                  </a:solidFill>
                  <a:latin typeface="宋体" panose="02010600030101010101" pitchFamily="2" charset="-122"/>
                  <a:ea typeface="宋体" panose="02010600030101010101" pitchFamily="2" charset="-122"/>
                  <a:sym typeface="+mn-ea"/>
                </a:rPr>
                <a:t>（多样性）</a:t>
              </a:r>
              <a:endParaRPr lang="zh-CN" altLang="en-US" sz="2400" b="1" dirty="0">
                <a:solidFill>
                  <a:schemeClr val="accent2">
                    <a:lumMod val="75000"/>
                  </a:schemeClr>
                </a:solidFill>
                <a:latin typeface="宋体" panose="02010600030101010101" pitchFamily="2" charset="-122"/>
                <a:ea typeface="宋体" panose="02010600030101010101" pitchFamily="2" charset="-122"/>
              </a:endParaRPr>
            </a:p>
          </p:txBody>
        </p:sp>
      </p:grpSp>
      <p:grpSp>
        <p:nvGrpSpPr>
          <p:cNvPr id="23" name="组合 22"/>
          <p:cNvGrpSpPr/>
          <p:nvPr/>
        </p:nvGrpSpPr>
        <p:grpSpPr>
          <a:xfrm>
            <a:off x="206375" y="5646420"/>
            <a:ext cx="11875135" cy="829945"/>
            <a:chOff x="912" y="8430"/>
            <a:chExt cx="18701" cy="1307"/>
          </a:xfrm>
        </p:grpSpPr>
        <p:sp>
          <p:nvSpPr>
            <p:cNvPr id="11" name="文本框 10"/>
            <p:cNvSpPr txBox="1"/>
            <p:nvPr/>
          </p:nvSpPr>
          <p:spPr>
            <a:xfrm>
              <a:off x="912" y="8430"/>
              <a:ext cx="2544" cy="822"/>
            </a:xfrm>
            <a:prstGeom prst="rect">
              <a:avLst/>
            </a:prstGeom>
            <a:noFill/>
          </p:spPr>
          <p:txBody>
            <a:bodyPr wrap="square" rtlCol="0">
              <a:spAutoFit/>
            </a:bodyPr>
            <a:lstStyle/>
            <a:p>
              <a:r>
                <a:rPr lang="zh-CN" altLang="en-US" sz="2800" dirty="0">
                  <a:solidFill>
                    <a:srgbClr val="FF0000"/>
                  </a:solidFill>
                  <a:latin typeface="+mj-ea"/>
                  <a:ea typeface="+mj-ea"/>
                </a:rPr>
                <a:t>结果影响：</a:t>
              </a:r>
              <a:endParaRPr lang="zh-CN" altLang="en-US" sz="2800" dirty="0">
                <a:solidFill>
                  <a:srgbClr val="FF0000"/>
                </a:solidFill>
                <a:latin typeface="+mj-ea"/>
                <a:ea typeface="+mj-ea"/>
              </a:endParaRPr>
            </a:p>
          </p:txBody>
        </p:sp>
        <p:sp>
          <p:nvSpPr>
            <p:cNvPr id="25" name="文本框 24"/>
            <p:cNvSpPr txBox="1"/>
            <p:nvPr/>
          </p:nvSpPr>
          <p:spPr>
            <a:xfrm>
              <a:off x="3567" y="8430"/>
              <a:ext cx="16046" cy="1307"/>
            </a:xfrm>
            <a:prstGeom prst="rect">
              <a:avLst/>
            </a:prstGeom>
            <a:noFill/>
          </p:spPr>
          <p:txBody>
            <a:bodyPr wrap="square">
              <a:spAutoFit/>
            </a:bodyPr>
            <a:lstStyle/>
            <a:p>
              <a:r>
                <a:rPr lang="zh-CN" altLang="en-US" sz="2400" b="1" dirty="0">
                  <a:latin typeface="宋体" panose="02010600030101010101" pitchFamily="2" charset="-122"/>
                  <a:ea typeface="宋体" panose="02010600030101010101" pitchFamily="2" charset="-122"/>
                </a:rPr>
                <a:t>虽大多未取得最终胜利，但沉重打击了帝国主义和殖民主义，动摇了世界殖民体系，成为影响国际秩序的重要因素。</a:t>
              </a:r>
              <a:r>
                <a:rPr lang="zh-CN" altLang="en-US" sz="2400" b="1" dirty="0">
                  <a:solidFill>
                    <a:srgbClr val="0000FF"/>
                  </a:solidFill>
                  <a:latin typeface="宋体" panose="02010600030101010101" pitchFamily="2" charset="-122"/>
                  <a:ea typeface="宋体" panose="02010600030101010101" pitchFamily="2" charset="-122"/>
                </a:rPr>
                <a:t>（</a:t>
              </a:r>
              <a:r>
                <a:rPr lang="zh-CN" altLang="en-US" sz="2400" dirty="0">
                  <a:solidFill>
                    <a:srgbClr val="0000FF"/>
                  </a:solidFill>
                  <a:latin typeface="隶书" panose="02010509060101010101" pitchFamily="49" charset="-122"/>
                  <a:ea typeface="隶书" panose="02010509060101010101" pitchFamily="49" charset="-122"/>
                </a:rPr>
                <a:t>冲击了凡尔赛</a:t>
              </a:r>
              <a:r>
                <a:rPr lang="en-US" altLang="zh-CN" sz="2400" dirty="0">
                  <a:solidFill>
                    <a:srgbClr val="0000FF"/>
                  </a:solidFill>
                  <a:latin typeface="隶书" panose="02010509060101010101" pitchFamily="49" charset="-122"/>
                  <a:ea typeface="隶书" panose="02010509060101010101" pitchFamily="49" charset="-122"/>
                </a:rPr>
                <a:t>-</a:t>
              </a:r>
              <a:r>
                <a:rPr lang="zh-CN" altLang="en-US" sz="2400" dirty="0">
                  <a:solidFill>
                    <a:srgbClr val="0000FF"/>
                  </a:solidFill>
                  <a:latin typeface="隶书" panose="02010509060101010101" pitchFamily="49" charset="-122"/>
                  <a:ea typeface="隶书" panose="02010509060101010101" pitchFamily="49" charset="-122"/>
                </a:rPr>
                <a:t>华盛顿体系</a:t>
              </a:r>
              <a:r>
                <a:rPr lang="zh-CN" altLang="en-US" sz="2400" b="1" dirty="0">
                  <a:solidFill>
                    <a:srgbClr val="0000FF"/>
                  </a:solidFill>
                  <a:latin typeface="宋体" panose="02010600030101010101" pitchFamily="2" charset="-122"/>
                  <a:ea typeface="宋体" panose="02010600030101010101" pitchFamily="2" charset="-122"/>
                </a:rPr>
                <a:t>）</a:t>
              </a:r>
              <a:endParaRPr lang="zh-CN" altLang="en-US" sz="2400" b="1" dirty="0">
                <a:solidFill>
                  <a:srgbClr val="0000FF"/>
                </a:solidFill>
                <a:latin typeface="宋体" panose="02010600030101010101" pitchFamily="2" charset="-122"/>
                <a:ea typeface="宋体" panose="02010600030101010101" pitchFamily="2" charset="-122"/>
              </a:endParaRPr>
            </a:p>
          </p:txBody>
        </p:sp>
      </p:grpSp>
      <p:sp>
        <p:nvSpPr>
          <p:cNvPr id="54" name="文本框 53"/>
          <p:cNvSpPr txBox="1"/>
          <p:nvPr/>
        </p:nvSpPr>
        <p:spPr>
          <a:xfrm>
            <a:off x="1645398" y="3325267"/>
            <a:ext cx="9372600" cy="706755"/>
          </a:xfrm>
          <a:prstGeom prst="rect">
            <a:avLst/>
          </a:prstGeom>
          <a:solidFill>
            <a:srgbClr val="FFFF00"/>
          </a:solidFill>
        </p:spPr>
        <p:txBody>
          <a:bodyPr wrap="square" rtlCol="0" anchor="t">
            <a:spAutoFit/>
          </a:bodyPr>
          <a:p>
            <a:r>
              <a:rPr lang="zh-CN" altLang="zh-CN" sz="4000" b="1" dirty="0">
                <a:solidFill>
                  <a:srgbClr val="FF0000"/>
                </a:solidFill>
                <a:latin typeface="黑体" panose="02010609060101010101" pitchFamily="2" charset="-122"/>
                <a:ea typeface="黑体" panose="02010609060101010101" pitchFamily="2" charset="-122"/>
                <a:sym typeface="+mn-ea"/>
              </a:rPr>
              <a:t>民族民主运动的广泛性</a:t>
            </a:r>
            <a:r>
              <a:rPr lang="zh-CN" altLang="en-US" sz="4000" b="1" dirty="0">
                <a:solidFill>
                  <a:srgbClr val="FF0000"/>
                </a:solidFill>
                <a:latin typeface="黑体" panose="02010609060101010101" pitchFamily="2" charset="-122"/>
                <a:ea typeface="黑体" panose="02010609060101010101" pitchFamily="2" charset="-122"/>
                <a:sym typeface="+mn-ea"/>
              </a:rPr>
              <a:t>、持续性</a:t>
            </a:r>
            <a:r>
              <a:rPr lang="zh-CN" altLang="zh-CN" sz="4000" b="1" dirty="0">
                <a:solidFill>
                  <a:srgbClr val="FF0000"/>
                </a:solidFill>
                <a:latin typeface="黑体" panose="02010609060101010101" pitchFamily="2" charset="-122"/>
                <a:ea typeface="黑体" panose="02010609060101010101" pitchFamily="2" charset="-122"/>
                <a:sym typeface="+mn-ea"/>
              </a:rPr>
              <a:t>与多样性</a:t>
            </a:r>
            <a:endParaRPr lang="zh-CN" altLang="zh-CN" sz="4000" b="1" dirty="0">
              <a:solidFill>
                <a:srgbClr val="FF0000"/>
              </a:solidFill>
              <a:latin typeface="黑体" panose="02010609060101010101" pitchFamily="2" charset="-122"/>
              <a:ea typeface="黑体" panose="02010609060101010101" pitchFamily="2" charset="-122"/>
              <a:sym typeface="+mn-ea"/>
            </a:endParaRPr>
          </a:p>
        </p:txBody>
      </p:sp>
      <p:sp>
        <p:nvSpPr>
          <p:cNvPr id="8" name="文本框 7"/>
          <p:cNvSpPr txBox="1"/>
          <p:nvPr/>
        </p:nvSpPr>
        <p:spPr>
          <a:xfrm>
            <a:off x="935990" y="89535"/>
            <a:ext cx="10791825" cy="1210945"/>
          </a:xfrm>
          <a:prstGeom prst="rect">
            <a:avLst/>
          </a:prstGeom>
          <a:noFill/>
          <a:ln w="9525">
            <a:noFill/>
          </a:ln>
        </p:spPr>
        <p:txBody>
          <a:bodyPr wrap="square">
            <a:spAutoFit/>
          </a:bodyPr>
          <a:p>
            <a:pPr indent="0" algn="just" fontAlgn="auto">
              <a:lnSpc>
                <a:spcPct val="130000"/>
              </a:lnSpc>
            </a:pPr>
            <a:r>
              <a:rPr lang="zh-CN" altLang="en-US" sz="2800" b="1" dirty="0">
                <a:solidFill>
                  <a:srgbClr val="0000FF"/>
                </a:solidFill>
                <a:latin typeface="微软雅黑" panose="020B0503020204020204" pitchFamily="34" charset="-122"/>
                <a:ea typeface="微软雅黑" panose="020B0503020204020204" pitchFamily="34" charset="-122"/>
              </a:rPr>
              <a:t>合作探究：</a:t>
            </a:r>
            <a:r>
              <a:rPr lang="zh-CN" sz="2800" b="1" dirty="0">
                <a:solidFill>
                  <a:srgbClr val="0000FF"/>
                </a:solidFill>
                <a:latin typeface="微软雅黑" panose="020B0503020204020204" pitchFamily="34" charset="-122"/>
                <a:ea typeface="微软雅黑" panose="020B0503020204020204" pitchFamily="34" charset="-122"/>
              </a:rPr>
              <a:t>与第一次世界大战前的民族解放运动相比，这一时期的民族解放运动有哪些主要特点？</a:t>
            </a:r>
            <a:endParaRPr lang="zh-CN" altLang="en-US" sz="2800" b="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3434319" y="264963"/>
            <a:ext cx="4665228" cy="305315"/>
          </a:xfrm>
          <a:prstGeom prst="rect">
            <a:avLst/>
          </a:prstGeom>
        </p:spPr>
        <p:txBody>
          <a:bodyPr wrap="none" fromWordArt="1">
            <a:prstTxWarp prst="textPlain">
              <a:avLst/>
            </a:prstTxWarp>
            <a:noAutofit/>
          </a:bodyPr>
          <a:p>
            <a:pPr algn="ctr"/>
            <a:r>
              <a:rPr lang="zh-CN" altLang="en-US" sz="1995" b="1">
                <a:solidFill>
                  <a:srgbClr val="FF0000"/>
                </a:solidFill>
                <a:effectLst>
                  <a:outerShdw blurRad="38100" dist="19050" dir="2700000" algn="tl" rotWithShape="0">
                    <a:schemeClr val="dk1">
                      <a:alpha val="40000"/>
                    </a:schemeClr>
                  </a:outerShdw>
                </a:effectLst>
                <a:latin typeface="DFKai-SB" panose="03000509000000000000" charset="-120"/>
                <a:ea typeface="DFKai-SB" panose="03000509000000000000" charset="-120"/>
                <a:cs typeface="DFKai-SB" panose="03000509000000000000" charset="-120"/>
                <a:sym typeface="+mn-ea"/>
              </a:rPr>
              <a:t> </a:t>
            </a:r>
            <a:r>
              <a:rPr lang="zh-CN" altLang="en-US" sz="2665" b="1">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3735" b="1" dirty="0">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亚非拉民族民主运动之比较</a:t>
            </a:r>
            <a:endParaRPr lang="zh-CN" altLang="en-US" sz="3735" spc="100">
              <a:solidFill>
                <a:schemeClr val="accent6">
                  <a:lumMod val="50000"/>
                </a:schemeClr>
              </a:solidFill>
              <a:effectLst>
                <a:outerShdw blurRad="38100" dist="38100" dir="2700000" algn="tl">
                  <a:srgbClr val="000000">
                    <a:alpha val="43137"/>
                  </a:srgbClr>
                </a:outerShdw>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graphicFrame>
        <p:nvGraphicFramePr>
          <p:cNvPr id="4" name="表格 3"/>
          <p:cNvGraphicFramePr/>
          <p:nvPr>
            <p:custDataLst>
              <p:tags r:id="rId1"/>
            </p:custDataLst>
          </p:nvPr>
        </p:nvGraphicFramePr>
        <p:xfrm>
          <a:off x="539533" y="1113805"/>
          <a:ext cx="11090910" cy="5129530"/>
        </p:xfrm>
        <a:graphic>
          <a:graphicData uri="http://schemas.openxmlformats.org/drawingml/2006/table">
            <a:tbl>
              <a:tblPr firstRow="1" bandRow="1">
                <a:tableStyleId>{5C22544A-7EE6-4342-B048-85BDC9FD1C3A}</a:tableStyleId>
              </a:tblPr>
              <a:tblGrid>
                <a:gridCol w="1381760"/>
                <a:gridCol w="3701415"/>
                <a:gridCol w="2506980"/>
                <a:gridCol w="3500755"/>
              </a:tblGrid>
              <a:tr h="532130">
                <a:tc>
                  <a:txBody>
                    <a:bodyPr/>
                    <a:p>
                      <a:pPr algn="ctr" fontAlgn="auto">
                        <a:lnSpc>
                          <a:spcPct val="120000"/>
                        </a:lnSpc>
                        <a:buNone/>
                      </a:pPr>
                      <a:endParaRPr lang="zh-CN" altLang="en-US" sz="1995" b="1">
                        <a:solidFill>
                          <a:srgbClr val="FFFFFF"/>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黑体" panose="02010609060101010101" pitchFamily="2" charset="-122"/>
                        <a:sym typeface="+mn-ea"/>
                      </a:endParaRPr>
                    </a:p>
                  </a:txBody>
                  <a:tcPr marL="91213" marR="91213" marT="45606" marB="45606">
                    <a:lnL>
                      <a:noFill/>
                    </a:lnL>
                    <a:lnR>
                      <a:noFill/>
                    </a:lnR>
                    <a:lnT>
                      <a:noFill/>
                    </a:lnT>
                    <a:lnB>
                      <a:noFill/>
                    </a:lnB>
                    <a:solidFill>
                      <a:srgbClr val="595959"/>
                    </a:solidFill>
                  </a:tcPr>
                </a:tc>
                <a:tc>
                  <a:txBody>
                    <a:bodyPr/>
                    <a:p>
                      <a:pPr algn="ctr">
                        <a:buNone/>
                      </a:pPr>
                      <a:r>
                        <a:rPr lang="en-US" altLang="zh-CN" sz="2395">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非暴力不合作运动</a:t>
                      </a:r>
                      <a:endParaRPr lang="en-US" altLang="zh-CN" sz="2395" b="1">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a:txBody>
                  <a:tcPr marL="91213" marR="91213" marT="45606" marB="45606">
                    <a:lnL>
                      <a:noFill/>
                    </a:lnL>
                    <a:lnR>
                      <a:noFill/>
                    </a:lnR>
                    <a:lnT>
                      <a:noFill/>
                    </a:lnT>
                    <a:lnB>
                      <a:noFill/>
                    </a:lnB>
                    <a:solidFill>
                      <a:srgbClr val="1784C7"/>
                    </a:solidFill>
                  </a:tcPr>
                </a:tc>
                <a:tc>
                  <a:txBody>
                    <a:bodyPr/>
                    <a:p>
                      <a:pPr algn="ctr">
                        <a:buNone/>
                      </a:pPr>
                      <a:r>
                        <a:rPr lang="zh-CN" altLang="en-US" sz="2395">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楷体" panose="02010609060101010101" charset="-122"/>
                          <a:sym typeface="+mn-ea"/>
                        </a:rPr>
                        <a:t>华夫脱运动</a:t>
                      </a:r>
                      <a:endParaRPr lang="zh-CN" altLang="en-US" sz="2395" b="1">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楷体" panose="02010609060101010101" charset="-122"/>
                        <a:sym typeface="+mn-ea"/>
                      </a:endParaRPr>
                    </a:p>
                  </a:txBody>
                  <a:tcPr marL="91213" marR="91213" marT="45606" marB="45606">
                    <a:lnL>
                      <a:noFill/>
                    </a:lnL>
                    <a:lnR>
                      <a:noFill/>
                    </a:lnR>
                    <a:lnT>
                      <a:noFill/>
                    </a:lnT>
                    <a:lnB>
                      <a:noFill/>
                    </a:lnB>
                    <a:solidFill>
                      <a:srgbClr val="1BA8C9"/>
                    </a:solidFill>
                  </a:tcPr>
                </a:tc>
                <a:tc>
                  <a:txBody>
                    <a:bodyPr/>
                    <a:p>
                      <a:pPr algn="ctr">
                        <a:buNone/>
                      </a:pPr>
                      <a:r>
                        <a:rPr lang="zh-CN" altLang="en-US" sz="2395">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卡德纳斯改革</a:t>
                      </a:r>
                      <a:endParaRPr lang="zh-CN" altLang="en-US" sz="2395" b="1">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a:txBody>
                  <a:tcPr marL="91213" marR="91213" marT="45606" marB="45606">
                    <a:lnL>
                      <a:noFill/>
                    </a:lnL>
                    <a:lnR>
                      <a:noFill/>
                    </a:lnR>
                    <a:lnT>
                      <a:noFill/>
                    </a:lnT>
                    <a:lnB>
                      <a:noFill/>
                    </a:lnB>
                    <a:solidFill>
                      <a:srgbClr val="22C29C"/>
                    </a:solidFill>
                  </a:tcPr>
                </a:tc>
              </a:tr>
              <a:tr h="1249045">
                <a:tc>
                  <a:txBody>
                    <a:bodyPr/>
                    <a:p>
                      <a:pPr algn="ctr">
                        <a:lnSpc>
                          <a:spcPct val="200000"/>
                        </a:lnSpc>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背景</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FFFFF"/>
                    </a:solidFill>
                  </a:tcPr>
                </a:tc>
                <a:tc gridSpan="2">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a:noFill/>
                    </a:lnB>
                    <a:solidFill>
                      <a:srgbClr val="FFFFFF"/>
                    </a:solidFill>
                  </a:tcPr>
                </a:tc>
                <a:tc hMerge="1">
                  <a:tcPr>
                    <a:lnR w="6350">
                      <a:solidFill>
                        <a:srgbClr val="D9D9D9"/>
                      </a:solidFill>
                      <a:prstDash val="solid"/>
                    </a:lnR>
                    <a:lnT>
                      <a:noFill/>
                    </a:lnT>
                    <a:lnB>
                      <a:noFill/>
                    </a:lnB>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a:noFill/>
                    </a:lnB>
                    <a:solidFill>
                      <a:srgbClr val="FFFFFF"/>
                    </a:solidFill>
                  </a:tcPr>
                </a:tc>
              </a:tr>
              <a:tr h="461010">
                <a:tc>
                  <a:txBody>
                    <a:bodyPr/>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方式</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a:noFill/>
                    </a:lnB>
                    <a:solidFill>
                      <a:srgbClr val="F2F2F2"/>
                    </a:solidFill>
                  </a:tcPr>
                </a:tc>
              </a:tr>
              <a:tr h="815975">
                <a:tc>
                  <a:txBody>
                    <a:bodyPr/>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领导阶级</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FFFFF"/>
                    </a:solidFill>
                  </a:tcPr>
                </a:tc>
                <a:tc gridSpan="3">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a:noFill/>
                    </a:lnR>
                    <a:lnT>
                      <a:noFill/>
                    </a:lnT>
                    <a:lnB>
                      <a:noFill/>
                    </a:lnB>
                    <a:solidFill>
                      <a:srgbClr val="FFFFFF"/>
                    </a:solidFill>
                  </a:tcPr>
                </a:tc>
                <a:tc hMerge="1">
                  <a:tcPr>
                    <a:lnT>
                      <a:noFill/>
                    </a:lnT>
                    <a:lnB>
                      <a:noFill/>
                    </a:lnB>
                  </a:tcPr>
                </a:tc>
                <a:tc hMerge="1">
                  <a:tcPr>
                    <a:lnR>
                      <a:noFill/>
                    </a:lnR>
                    <a:lnT>
                      <a:noFill/>
                    </a:lnT>
                    <a:lnB>
                      <a:noFill/>
                    </a:lnB>
                  </a:tcPr>
                </a:tc>
              </a:tr>
              <a:tr h="815975">
                <a:tc>
                  <a:txBody>
                    <a:bodyPr/>
                    <a:p>
                      <a:pPr algn="ct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结果</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a:noFill/>
                    </a:lnB>
                    <a:solidFill>
                      <a:srgbClr val="F2F2F2"/>
                    </a:solidFill>
                  </a:tcPr>
                </a:tc>
              </a:tr>
              <a:tr h="1255395">
                <a:tc>
                  <a:txBody>
                    <a:bodyPr/>
                    <a:p>
                      <a:pPr algn="ct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影响</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p>
                      <a:pPr algn="ct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w="19050">
                      <a:solidFill>
                        <a:srgbClr val="595959"/>
                      </a:solidFill>
                      <a:prstDash val="solid"/>
                    </a:lnB>
                    <a:solidFill>
                      <a:srgbClr val="FFFFFF"/>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sp>
        <p:nvSpPr>
          <p:cNvPr id="5" name="文本框 4"/>
          <p:cNvSpPr txBox="1"/>
          <p:nvPr/>
        </p:nvSpPr>
        <p:spPr>
          <a:xfrm>
            <a:off x="8138185" y="1725701"/>
            <a:ext cx="3436369" cy="983615"/>
          </a:xfrm>
          <a:prstGeom prst="rect">
            <a:avLst/>
          </a:prstGeom>
          <a:noFill/>
        </p:spPr>
        <p:txBody>
          <a:bodyPr wrap="square" rtlCol="0" anchor="t">
            <a:spAutoFit/>
          </a:bodyPr>
          <a:p>
            <a:pPr algn="l">
              <a:lnSpc>
                <a:spcPct val="145000"/>
              </a:lnSpc>
              <a:spcBef>
                <a:spcPts val="0"/>
              </a:spcBef>
              <a:spcAft>
                <a:spcPts val="0"/>
              </a:spcAft>
            </a:pPr>
            <a:r>
              <a:rPr lang="en-US" sz="135">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1917</a:t>
            </a:r>
            <a:r>
              <a:rPr lang="zh-CN"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年</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宪法</a:t>
            </a:r>
            <a:r>
              <a:rPr lang="zh-CN"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成</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效</a:t>
            </a:r>
            <a:r>
              <a:rPr lang="zh-CN"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不大，</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墨西哥社会、经济发展缓慢</a:t>
            </a:r>
            <a:endParaRPr lang="en-US"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6" name="文本框 5"/>
          <p:cNvSpPr txBox="1"/>
          <p:nvPr/>
        </p:nvSpPr>
        <p:spPr>
          <a:xfrm>
            <a:off x="1974891" y="1639555"/>
            <a:ext cx="6124655" cy="1522095"/>
          </a:xfrm>
          <a:prstGeom prst="rect">
            <a:avLst/>
          </a:prstGeom>
          <a:noFill/>
        </p:spPr>
        <p:txBody>
          <a:bodyPr wrap="square" rtlCol="0" anchor="t">
            <a:spAutoFit/>
          </a:bodyPr>
          <a:p>
            <a:pPr algn="l">
              <a:lnSpc>
                <a:spcPct val="145000"/>
              </a:lnSpc>
              <a:spcBef>
                <a:spcPts val="0"/>
              </a:spcBef>
              <a:spcAft>
                <a:spcPts val="0"/>
              </a:spcAft>
            </a:pPr>
            <a:r>
              <a:rPr lang="en-US" sz="135">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2135" b="1">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都是在第一次世界大战和十月革命的影响下发生的，爆发的直接原因都是帝国主义加强殖民统治的结果</a:t>
            </a:r>
            <a:endParaRPr lang="zh-CN" altLang="en-US" sz="2135" b="1">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7" name="文本框 6"/>
          <p:cNvSpPr txBox="1"/>
          <p:nvPr/>
        </p:nvSpPr>
        <p:spPr>
          <a:xfrm>
            <a:off x="2309343" y="2984964"/>
            <a:ext cx="3357191" cy="398780"/>
          </a:xfrm>
          <a:prstGeom prst="rect">
            <a:avLst/>
          </a:prstGeom>
          <a:noFill/>
        </p:spPr>
        <p:txBody>
          <a:bodyPr wrap="square" rtlCol="0" anchor="t">
            <a:spAutoFit/>
          </a:bodyPr>
          <a:p>
            <a:pPr algn="ctr">
              <a:buNone/>
            </a:pPr>
            <a:r>
              <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非暴力不合作运动</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9" name="文本框 8"/>
          <p:cNvSpPr txBox="1"/>
          <p:nvPr/>
        </p:nvSpPr>
        <p:spPr>
          <a:xfrm>
            <a:off x="8166056" y="3000167"/>
            <a:ext cx="3437003" cy="398780"/>
          </a:xfrm>
          <a:prstGeom prst="rect">
            <a:avLst/>
          </a:prstGeom>
          <a:noFill/>
        </p:spPr>
        <p:txBody>
          <a:bodyPr wrap="square" rtlCol="0" anchor="t">
            <a:spAutoFit/>
          </a:bodyPr>
          <a:p>
            <a:pPr algn="ctr">
              <a:buNone/>
            </a:pPr>
            <a:r>
              <a:rPr lang="zh-CN" altLang="en-US"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改革</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10" name="文本框 9"/>
          <p:cNvSpPr txBox="1"/>
          <p:nvPr/>
        </p:nvSpPr>
        <p:spPr>
          <a:xfrm>
            <a:off x="1974891" y="3397961"/>
            <a:ext cx="9599664" cy="398780"/>
          </a:xfrm>
          <a:prstGeom prst="rect">
            <a:avLst/>
          </a:prstGeom>
          <a:noFill/>
        </p:spPr>
        <p:txBody>
          <a:bodyPr wrap="square" rtlCol="0" anchor="t">
            <a:spAutoFit/>
          </a:bodyPr>
          <a:p>
            <a:pPr algn="ctr"/>
            <a:r>
              <a:rPr lang="zh-CN" altLang="en-US" sz="1995" b="1">
                <a:solidFill>
                  <a:srgbClr val="FF0000"/>
                </a:solidFill>
                <a:effectLst>
                  <a:outerShdw blurRad="38100" dist="38100" dir="2700000" algn="tl">
                    <a:srgbClr val="000000">
                      <a:alpha val="43137"/>
                    </a:srgbClr>
                  </a:outerShdw>
                </a:effectLst>
                <a:latin typeface="DFKai-SB" panose="03000509000000000000" charset="-120"/>
                <a:ea typeface="DFKai-SB" panose="03000509000000000000" charset="-120"/>
                <a:cs typeface="黑体" panose="02010609060101010101" pitchFamily="2" charset="-122"/>
                <a:sym typeface="+mn-ea"/>
              </a:rPr>
              <a:t>民族资产阶级</a:t>
            </a:r>
            <a:endParaRPr lang="zh-CN" altLang="en-US" sz="1995" b="1">
              <a:solidFill>
                <a:srgbClr val="FF0000"/>
              </a:solidFill>
              <a:effectLst>
                <a:outerShdw blurRad="38100" dist="38100" dir="2700000" algn="tl">
                  <a:srgbClr val="000000">
                    <a:alpha val="43137"/>
                  </a:srgbClr>
                </a:outerShdw>
              </a:effectLst>
              <a:latin typeface="DFKai-SB" panose="03000509000000000000" charset="-120"/>
              <a:ea typeface="DFKai-SB" panose="03000509000000000000" charset="-120"/>
              <a:cs typeface="黑体" panose="02010609060101010101" pitchFamily="2" charset="-122"/>
              <a:sym typeface="+mn-ea"/>
            </a:endParaRPr>
          </a:p>
        </p:txBody>
      </p:sp>
      <p:sp>
        <p:nvSpPr>
          <p:cNvPr id="12" name="文本框 11"/>
          <p:cNvSpPr txBox="1"/>
          <p:nvPr/>
        </p:nvSpPr>
        <p:spPr>
          <a:xfrm>
            <a:off x="1974891" y="3919276"/>
            <a:ext cx="3653003" cy="860425"/>
          </a:xfrm>
          <a:prstGeom prst="rect">
            <a:avLst/>
          </a:prstGeom>
          <a:noFill/>
        </p:spPr>
        <p:txBody>
          <a:bodyPr wrap="square" rtlCol="0" anchor="t">
            <a:spAutoFit/>
          </a:bodyPr>
          <a:p>
            <a:pPr algn="l">
              <a:lnSpc>
                <a:spcPct val="125000"/>
              </a:lnSpc>
              <a:spcBef>
                <a:spcPts val="0"/>
              </a:spcBef>
              <a:spcAft>
                <a:spcPts val="0"/>
              </a:spcAft>
            </a:pPr>
            <a:r>
              <a:rPr lang="en-US" altLang="zh-CN" sz="1995" b="1">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1995" b="1">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由领导者决定停止，致使印度民族反帝运动走向低潮</a:t>
            </a:r>
            <a:endParaRPr lang="zh-CN" altLang="en-US" sz="1995"/>
          </a:p>
        </p:txBody>
      </p:sp>
      <p:sp>
        <p:nvSpPr>
          <p:cNvPr id="13" name="文本框 12"/>
          <p:cNvSpPr txBox="1"/>
          <p:nvPr/>
        </p:nvSpPr>
        <p:spPr>
          <a:xfrm>
            <a:off x="1974891" y="4841553"/>
            <a:ext cx="3653003" cy="1337945"/>
          </a:xfrm>
          <a:prstGeom prst="rect">
            <a:avLst/>
          </a:prstGeom>
          <a:noFill/>
        </p:spPr>
        <p:txBody>
          <a:bodyPr wrap="square" rtlCol="0" anchor="t">
            <a:spAutoFit/>
          </a:bodyPr>
          <a:p>
            <a:pPr algn="l">
              <a:lnSpc>
                <a:spcPct val="135000"/>
              </a:lnSpc>
              <a:spcBef>
                <a:spcPts val="0"/>
              </a:spcBef>
              <a:spcAft>
                <a:spcPts val="0"/>
              </a:spcAft>
            </a:pPr>
            <a:r>
              <a:rPr lang="en-US" altLang="zh-CN" sz="1995" b="1">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1995" b="1">
                <a:solidFill>
                  <a:srgbClr val="C0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sym typeface="+mn-ea"/>
              </a:rPr>
              <a:t>打击了英国殖民统治，增强了印度人民的民族自尊心和自信心。</a:t>
            </a:r>
            <a:endParaRPr lang="zh-CN" altLang="en-US" sz="1995" b="1">
              <a:solidFill>
                <a:srgbClr val="C0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sym typeface="+mn-ea"/>
            </a:endParaRPr>
          </a:p>
        </p:txBody>
      </p:sp>
      <p:sp>
        <p:nvSpPr>
          <p:cNvPr id="14" name="文本框 13"/>
          <p:cNvSpPr txBox="1"/>
          <p:nvPr/>
        </p:nvSpPr>
        <p:spPr>
          <a:xfrm>
            <a:off x="5667167" y="3919276"/>
            <a:ext cx="2471019" cy="860425"/>
          </a:xfrm>
          <a:prstGeom prst="rect">
            <a:avLst/>
          </a:prstGeom>
          <a:noFill/>
        </p:spPr>
        <p:txBody>
          <a:bodyPr wrap="square" rtlCol="0" anchor="t">
            <a:spAutoFit/>
          </a:bodyPr>
          <a:p>
            <a:pPr algn="l">
              <a:lnSpc>
                <a:spcPct val="125000"/>
              </a:lnSpc>
              <a:spcBef>
                <a:spcPts val="0"/>
              </a:spcBef>
              <a:spcAft>
                <a:spcPts val="0"/>
              </a:spcAft>
              <a:buNone/>
            </a:pPr>
            <a:r>
              <a:rPr lang="en-US" altLang="zh-CN" sz="13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zh-CN" altLang="en-US"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埃及取得了有条件的独立</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15" name="文本框 14"/>
          <p:cNvSpPr txBox="1"/>
          <p:nvPr/>
        </p:nvSpPr>
        <p:spPr>
          <a:xfrm>
            <a:off x="8195193" y="4111207"/>
            <a:ext cx="3379360" cy="475615"/>
          </a:xfrm>
          <a:prstGeom prst="rect">
            <a:avLst/>
          </a:prstGeom>
          <a:noFill/>
        </p:spPr>
        <p:txBody>
          <a:bodyPr wrap="square" rtlCol="0" anchor="t">
            <a:spAutoFit/>
          </a:bodyPr>
          <a:p>
            <a:pPr algn="ctr">
              <a:lnSpc>
                <a:spcPct val="125000"/>
              </a:lnSpc>
              <a:spcBef>
                <a:spcPts val="0"/>
              </a:spcBef>
              <a:spcAft>
                <a:spcPts val="0"/>
              </a:spcAft>
              <a:buNone/>
            </a:pPr>
            <a:r>
              <a:rPr lang="zh-CN" altLang="en-US"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成功</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16" name="文本框 15"/>
          <p:cNvSpPr txBox="1"/>
          <p:nvPr/>
        </p:nvSpPr>
        <p:spPr>
          <a:xfrm>
            <a:off x="5666533" y="4841553"/>
            <a:ext cx="2471019" cy="1245235"/>
          </a:xfrm>
          <a:prstGeom prst="rect">
            <a:avLst/>
          </a:prstGeom>
          <a:noFill/>
        </p:spPr>
        <p:txBody>
          <a:bodyPr wrap="square" rtlCol="0" anchor="t">
            <a:spAutoFit/>
          </a:bodyPr>
          <a:p>
            <a:pPr algn="l">
              <a:lnSpc>
                <a:spcPct val="125000"/>
              </a:lnSpc>
              <a:spcBef>
                <a:spcPts val="0"/>
              </a:spcBef>
              <a:spcAft>
                <a:spcPts val="0"/>
              </a:spcAft>
              <a:buNone/>
            </a:pPr>
            <a:r>
              <a:rPr lang="en-US" altLang="zh-CN" sz="13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en-US" altLang="zh-CN" sz="135" b="1">
                <a:solidFill>
                  <a:schemeClr val="accent1">
                    <a:lumMod val="50000"/>
                  </a:schemeClr>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sz="1995" b="1">
                <a:solidFill>
                  <a:schemeClr val="accent1">
                    <a:lumMod val="50000"/>
                  </a:schemeClr>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为埃及民族民主运动的进一步发展奠定了基础</a:t>
            </a:r>
            <a:endParaRPr lang="en-US" altLang="zh-CN" sz="1995" b="1">
              <a:solidFill>
                <a:schemeClr val="accent1">
                  <a:lumMod val="50000"/>
                </a:schemeClr>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17" name="文本框 16"/>
          <p:cNvSpPr txBox="1"/>
          <p:nvPr/>
        </p:nvSpPr>
        <p:spPr>
          <a:xfrm>
            <a:off x="8195193" y="4841553"/>
            <a:ext cx="3531384" cy="1245235"/>
          </a:xfrm>
          <a:prstGeom prst="rect">
            <a:avLst/>
          </a:prstGeom>
          <a:noFill/>
        </p:spPr>
        <p:txBody>
          <a:bodyPr wrap="square" rtlCol="0" anchor="t">
            <a:spAutoFit/>
          </a:bodyPr>
          <a:p>
            <a:pPr algn="l">
              <a:lnSpc>
                <a:spcPct val="125000"/>
              </a:lnSpc>
              <a:spcBef>
                <a:spcPts val="0"/>
              </a:spcBef>
              <a:spcAft>
                <a:spcPts val="0"/>
              </a:spcAft>
              <a:buNone/>
            </a:pPr>
            <a:r>
              <a:rPr lang="en-US" altLang="zh-CN" sz="13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en-US" altLang="zh-CN" sz="1995">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巩固了墨西哥资产阶级革命的成果</a:t>
            </a:r>
            <a:r>
              <a:rPr lang="zh-CN" altLang="en-US"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a:t>
            </a:r>
            <a:r>
              <a:rPr lang="en-US"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为墨西哥社会、经济的发展奠定了基础</a:t>
            </a:r>
            <a:endParaRPr lang="en-US" altLang="zh-CN"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2" name="文本框 1"/>
          <p:cNvSpPr txBox="1"/>
          <p:nvPr/>
        </p:nvSpPr>
        <p:spPr>
          <a:xfrm>
            <a:off x="5374640" y="2786380"/>
            <a:ext cx="2820247" cy="7359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p>
            <a:pPr marL="0" marR="0" indent="0" algn="ctr" defTabSz="914400" rtl="0" fontAlgn="auto" latinLnBrk="1" hangingPunct="0">
              <a:lnSpc>
                <a:spcPct val="100000"/>
              </a:lnSpc>
              <a:spcBef>
                <a:spcPts val="0"/>
              </a:spcBef>
              <a:spcAft>
                <a:spcPts val="0"/>
              </a:spcAft>
              <a:buClrTx/>
              <a:buSzTx/>
              <a:buFontTx/>
              <a:buNone/>
            </a:pPr>
            <a:r>
              <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和平斗争和武装起义相结合</a:t>
            </a:r>
            <a:endParaRPr kumimoji="0" lang="en-US" altLang="zh-CN" sz="1995" b="0" i="0" u="none" strike="noStrike" cap="none" spc="0" normalizeH="0" baseline="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Arial" panose="020B0604020202020204"/>
            </a:endParaRPr>
          </a:p>
        </p:txBody>
      </p:sp>
    </p:spTree>
    <p:custDataLst>
      <p:tags r:id="rId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9" grpId="0"/>
      <p:bldP spid="10" grpId="0"/>
      <p:bldP spid="12" grpId="0"/>
      <p:bldP spid="14" grpId="0"/>
      <p:bldP spid="15" grpId="0"/>
      <p:bldP spid="13" grpId="0"/>
      <p:bldP spid="16" grpId="0"/>
      <p:bldP spid="17" grpId="0"/>
      <p:bldP spid="2" grpId="0" bldLvl="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073275" y="1078230"/>
            <a:ext cx="9549130" cy="4523105"/>
          </a:xfrm>
          <a:prstGeom prst="rect">
            <a:avLst/>
          </a:prstGeom>
          <a:noFill/>
        </p:spPr>
        <p:txBody>
          <a:bodyPr wrap="square" rtlCol="0" anchor="t">
            <a:spAutoFit/>
          </a:bodyPr>
          <a:p>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殖民体系崩溃</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rPr>
              <a:t>二战后</a:t>
            </a:r>
            <a:r>
              <a:rPr lang="zh-CN" altLang="en-US" sz="2400" b="1" dirty="0">
                <a:solidFill>
                  <a:srgbClr val="FF0000"/>
                </a:solidFill>
                <a:latin typeface="微软雅黑" panose="020B0503020204020204" pitchFamily="34" charset="-122"/>
                <a:ea typeface="微软雅黑" panose="020B0503020204020204" pitchFamily="34" charset="-122"/>
                <a:sym typeface="+mn-ea"/>
              </a:rPr>
              <a:t>）</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zh-CN"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独立后的民族国家称为发展中国家，或“第三世界”</a:t>
            </a:r>
            <a:endParaRPr lang="zh-CN" altLang="zh-CN"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a:buNone/>
            </a:pPr>
            <a:r>
              <a:rPr lang="en-US" altLang="zh-CN" sz="2400" b="1" dirty="0">
                <a:latin typeface="微软雅黑" panose="020B0503020204020204" pitchFamily="34" charset="-122"/>
                <a:ea typeface="微软雅黑" panose="020B0503020204020204" pitchFamily="34" charset="-122"/>
                <a:sym typeface="+mn-ea"/>
              </a:rPr>
              <a:t>1</a:t>
            </a:r>
            <a:r>
              <a:rPr lang="zh-CN" altLang="en-US" sz="2400" b="1" dirty="0">
                <a:latin typeface="微软雅黑" panose="020B0503020204020204" pitchFamily="34" charset="-122"/>
                <a:ea typeface="微软雅黑" panose="020B0503020204020204" pitchFamily="34" charset="-122"/>
                <a:sym typeface="+mn-ea"/>
              </a:rPr>
              <a:t> 、亚洲</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     印度：</a:t>
            </a:r>
            <a:r>
              <a:rPr lang="en-US" altLang="zh-CN" sz="2400" b="1" dirty="0">
                <a:latin typeface="微软雅黑" panose="020B0503020204020204" pitchFamily="34" charset="-122"/>
                <a:ea typeface="微软雅黑" panose="020B0503020204020204" pitchFamily="34" charset="-122"/>
                <a:sym typeface="+mn-ea"/>
              </a:rPr>
              <a:t>1947</a:t>
            </a:r>
            <a:r>
              <a:rPr lang="zh-CN" altLang="en-US" sz="2400" b="1" dirty="0">
                <a:latin typeface="微软雅黑" panose="020B0503020204020204" pitchFamily="34" charset="-122"/>
                <a:ea typeface="微软雅黑" panose="020B0503020204020204" pitchFamily="34" charset="-122"/>
                <a:sym typeface="+mn-ea"/>
              </a:rPr>
              <a:t>成为独立自治领，</a:t>
            </a:r>
            <a:r>
              <a:rPr lang="en-US" altLang="zh-CN" sz="2400" b="1" dirty="0">
                <a:latin typeface="微软雅黑" panose="020B0503020204020204" pitchFamily="34" charset="-122"/>
                <a:ea typeface="微软雅黑" panose="020B0503020204020204" pitchFamily="34" charset="-122"/>
                <a:sym typeface="+mn-ea"/>
              </a:rPr>
              <a:t>20C50S</a:t>
            </a:r>
            <a:r>
              <a:rPr lang="zh-CN" altLang="en-US" sz="2400" b="1" dirty="0">
                <a:latin typeface="微软雅黑" panose="020B0503020204020204" pitchFamily="34" charset="-122"/>
                <a:ea typeface="微软雅黑" panose="020B0503020204020204" pitchFamily="34" charset="-122"/>
                <a:sym typeface="+mn-ea"/>
              </a:rPr>
              <a:t>成为共和国</a:t>
            </a:r>
            <a:endParaRPr lang="zh-CN" altLang="en-US" sz="2400" b="1" dirty="0">
              <a:latin typeface="微软雅黑" panose="020B0503020204020204" pitchFamily="34" charset="-122"/>
              <a:ea typeface="微软雅黑" panose="020B0503020204020204" pitchFamily="34" charset="-122"/>
              <a:sym typeface="+mn-ea"/>
            </a:endParaRPr>
          </a:p>
          <a:p>
            <a:pPr>
              <a:buNone/>
            </a:pPr>
            <a:r>
              <a:rPr lang="en-US" altLang="zh-CN" sz="2400" b="1" dirty="0">
                <a:latin typeface="微软雅黑" panose="020B0503020204020204" pitchFamily="34" charset="-122"/>
                <a:ea typeface="微软雅黑" panose="020B0503020204020204" pitchFamily="34" charset="-122"/>
                <a:sym typeface="+mn-ea"/>
              </a:rPr>
              <a:t>2</a:t>
            </a:r>
            <a:r>
              <a:rPr lang="zh-CN" altLang="en-US" sz="2400" b="1" dirty="0">
                <a:latin typeface="微软雅黑" panose="020B0503020204020204" pitchFamily="34" charset="-122"/>
                <a:ea typeface="微软雅黑" panose="020B0503020204020204" pitchFamily="34" charset="-122"/>
                <a:sym typeface="+mn-ea"/>
              </a:rPr>
              <a:t>、非洲</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1</a:t>
            </a:r>
            <a:r>
              <a:rPr lang="zh-CN" altLang="en-US" sz="2400" b="1" dirty="0">
                <a:latin typeface="微软雅黑" panose="020B0503020204020204" pitchFamily="34" charset="-122"/>
                <a:ea typeface="微软雅黑" panose="020B0503020204020204" pitchFamily="34" charset="-122"/>
                <a:sym typeface="+mn-ea"/>
              </a:rPr>
              <a:t>）埃及抗英：</a:t>
            </a:r>
            <a:r>
              <a:rPr lang="en-US" altLang="zh-CN" sz="2400" b="1" dirty="0">
                <a:latin typeface="微软雅黑" panose="020B0503020204020204" pitchFamily="34" charset="-122"/>
                <a:ea typeface="微软雅黑" panose="020B0503020204020204" pitchFamily="34" charset="-122"/>
                <a:sym typeface="+mn-ea"/>
              </a:rPr>
              <a:t>1953</a:t>
            </a:r>
            <a:r>
              <a:rPr lang="zh-CN" altLang="en-US" sz="2400" b="1" dirty="0">
                <a:latin typeface="微软雅黑" panose="020B0503020204020204" pitchFamily="34" charset="-122"/>
                <a:ea typeface="微软雅黑" panose="020B0503020204020204" pitchFamily="34" charset="-122"/>
                <a:sym typeface="+mn-ea"/>
              </a:rPr>
              <a:t>独立，</a:t>
            </a:r>
            <a:r>
              <a:rPr lang="en-US" altLang="zh-CN" sz="2400" b="1" dirty="0">
                <a:latin typeface="微软雅黑" panose="020B0503020204020204" pitchFamily="34" charset="-122"/>
                <a:ea typeface="微软雅黑" panose="020B0503020204020204" pitchFamily="34" charset="-122"/>
                <a:sym typeface="+mn-ea"/>
              </a:rPr>
              <a:t>1956</a:t>
            </a:r>
            <a:r>
              <a:rPr lang="zh-CN" altLang="en-US" sz="2400" b="1" dirty="0">
                <a:latin typeface="微软雅黑" panose="020B0503020204020204" pitchFamily="34" charset="-122"/>
                <a:ea typeface="微软雅黑" panose="020B0503020204020204" pitchFamily="34" charset="-122"/>
                <a:sym typeface="+mn-ea"/>
              </a:rPr>
              <a:t>收回苏伊士运河主权</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2</a:t>
            </a:r>
            <a:r>
              <a:rPr lang="zh-CN" altLang="en-US" sz="2400" b="1" dirty="0">
                <a:latin typeface="微软雅黑" panose="020B0503020204020204" pitchFamily="34" charset="-122"/>
                <a:ea typeface="微软雅黑" panose="020B0503020204020204" pitchFamily="34" charset="-122"/>
                <a:sym typeface="+mn-ea"/>
              </a:rPr>
              <a:t>）阿尔及利亚抗法：</a:t>
            </a:r>
            <a:r>
              <a:rPr lang="en-US" altLang="zh-CN" sz="2400" b="1" dirty="0">
                <a:latin typeface="微软雅黑" panose="020B0503020204020204" pitchFamily="34" charset="-122"/>
                <a:ea typeface="微软雅黑" panose="020B0503020204020204" pitchFamily="34" charset="-122"/>
                <a:sym typeface="+mn-ea"/>
              </a:rPr>
              <a:t>1962</a:t>
            </a:r>
            <a:r>
              <a:rPr lang="zh-CN" altLang="en-US" sz="2400" b="1" dirty="0">
                <a:latin typeface="微软雅黑" panose="020B0503020204020204" pitchFamily="34" charset="-122"/>
                <a:ea typeface="微软雅黑" panose="020B0503020204020204" pitchFamily="34" charset="-122"/>
                <a:sym typeface="+mn-ea"/>
              </a:rPr>
              <a:t>独立</a:t>
            </a:r>
            <a:endParaRPr lang="en-US" altLang="zh-CN" sz="2400" b="1" dirty="0">
              <a:latin typeface="微软雅黑" panose="020B0503020204020204" pitchFamily="34" charset="-122"/>
              <a:ea typeface="微软雅黑" panose="020B0503020204020204" pitchFamily="34" charset="-122"/>
              <a:sym typeface="+mn-ea"/>
            </a:endParaRPr>
          </a:p>
          <a:p>
            <a:pPr>
              <a:buNone/>
            </a:pPr>
            <a:r>
              <a:rPr lang="en-US" altLang="zh-CN" sz="2400" b="1" dirty="0">
                <a:latin typeface="微软雅黑" panose="020B0503020204020204" pitchFamily="34" charset="-122"/>
                <a:ea typeface="微软雅黑" panose="020B0503020204020204" pitchFamily="34" charset="-122"/>
                <a:sym typeface="+mn-ea"/>
              </a:rPr>
              <a:t>  (3)</a:t>
            </a:r>
            <a:r>
              <a:rPr lang="zh-CN" altLang="en-US" sz="2400" b="1" dirty="0">
                <a:latin typeface="微软雅黑" panose="020B0503020204020204" pitchFamily="34" charset="-122"/>
                <a:ea typeface="微软雅黑" panose="020B0503020204020204" pitchFamily="34" charset="-122"/>
                <a:sym typeface="+mn-ea"/>
              </a:rPr>
              <a:t>非洲年：</a:t>
            </a:r>
            <a:r>
              <a:rPr lang="en-US" altLang="zh-CN" sz="2400" b="1" dirty="0">
                <a:latin typeface="微软雅黑" panose="020B0503020204020204" pitchFamily="34" charset="-122"/>
                <a:ea typeface="微软雅黑" panose="020B0503020204020204" pitchFamily="34" charset="-122"/>
                <a:sym typeface="+mn-ea"/>
              </a:rPr>
              <a:t>1960</a:t>
            </a:r>
            <a:r>
              <a:rPr lang="zh-CN" altLang="en-US" sz="2400" b="1" dirty="0">
                <a:latin typeface="微软雅黑" panose="020B0503020204020204" pitchFamily="34" charset="-122"/>
                <a:ea typeface="微软雅黑" panose="020B0503020204020204" pitchFamily="34" charset="-122"/>
                <a:sym typeface="+mn-ea"/>
              </a:rPr>
              <a:t>年，</a:t>
            </a:r>
            <a:r>
              <a:rPr lang="en-US" altLang="zh-CN" sz="2400" b="1" dirty="0">
                <a:latin typeface="微软雅黑" panose="020B0503020204020204" pitchFamily="34" charset="-122"/>
                <a:ea typeface="微软雅黑" panose="020B0503020204020204" pitchFamily="34" charset="-122"/>
                <a:sym typeface="+mn-ea"/>
              </a:rPr>
              <a:t>17</a:t>
            </a:r>
            <a:r>
              <a:rPr lang="zh-CN" altLang="en-US" sz="2400" b="1" dirty="0">
                <a:latin typeface="微软雅黑" panose="020B0503020204020204" pitchFamily="34" charset="-122"/>
                <a:ea typeface="微软雅黑" panose="020B0503020204020204" pitchFamily="34" charset="-122"/>
                <a:sym typeface="+mn-ea"/>
              </a:rPr>
              <a:t>个非洲国家独立</a:t>
            </a:r>
            <a:endParaRPr lang="zh-CN" altLang="en-US"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 </a:t>
            </a:r>
            <a:r>
              <a:rPr lang="en-US" altLang="zh-CN" sz="2400" b="1" dirty="0">
                <a:latin typeface="微软雅黑" panose="020B0503020204020204" pitchFamily="34" charset="-122"/>
                <a:ea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4</a:t>
            </a:r>
            <a:r>
              <a:rPr lang="zh-CN" altLang="en-US" sz="2400" b="1" dirty="0">
                <a:latin typeface="微软雅黑" panose="020B0503020204020204" pitchFamily="34" charset="-122"/>
                <a:ea typeface="微软雅黑" panose="020B0503020204020204" pitchFamily="34" charset="-122"/>
                <a:sym typeface="+mn-ea"/>
              </a:rPr>
              <a:t>）结束：</a:t>
            </a:r>
            <a:r>
              <a:rPr lang="en-US" altLang="zh-CN" sz="2400" b="1" dirty="0">
                <a:latin typeface="微软雅黑" panose="020B0503020204020204" pitchFamily="34" charset="-122"/>
                <a:ea typeface="微软雅黑" panose="020B0503020204020204" pitchFamily="34" charset="-122"/>
                <a:sym typeface="+mn-ea"/>
              </a:rPr>
              <a:t>1991</a:t>
            </a:r>
            <a:r>
              <a:rPr lang="zh-CN" altLang="en-US" sz="2400" b="1" dirty="0">
                <a:latin typeface="微软雅黑" panose="020B0503020204020204" pitchFamily="34" charset="-122"/>
                <a:ea typeface="微软雅黑" panose="020B0503020204020204" pitchFamily="34" charset="-122"/>
                <a:sym typeface="+mn-ea"/>
              </a:rPr>
              <a:t>年纳米比亚独立，世界殖民体系完全解体</a:t>
            </a:r>
            <a:endParaRPr lang="zh-CN" altLang="en-US" sz="2400" b="1" dirty="0">
              <a:latin typeface="微软雅黑" panose="020B0503020204020204" pitchFamily="34" charset="-122"/>
              <a:ea typeface="微软雅黑" panose="020B0503020204020204" pitchFamily="34" charset="-122"/>
            </a:endParaRPr>
          </a:p>
          <a:p>
            <a:pPr>
              <a:buNone/>
            </a:pPr>
            <a:r>
              <a:rPr lang="en-US" altLang="zh-CN" sz="2400" b="1" dirty="0">
                <a:latin typeface="微软雅黑" panose="020B0503020204020204" pitchFamily="34" charset="-122"/>
                <a:ea typeface="微软雅黑" panose="020B0503020204020204" pitchFamily="34" charset="-122"/>
                <a:sym typeface="+mn-ea"/>
              </a:rPr>
              <a:t>3</a:t>
            </a:r>
            <a:r>
              <a:rPr lang="zh-CN" altLang="en-US" sz="2400" b="1" dirty="0">
                <a:latin typeface="微软雅黑" panose="020B0503020204020204" pitchFamily="34" charset="-122"/>
                <a:ea typeface="微软雅黑" panose="020B0503020204020204" pitchFamily="34" charset="-122"/>
                <a:sym typeface="+mn-ea"/>
              </a:rPr>
              <a:t>、拉美</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1</a:t>
            </a:r>
            <a:r>
              <a:rPr lang="zh-CN" altLang="en-US" sz="2400" b="1" dirty="0">
                <a:latin typeface="微软雅黑" panose="020B0503020204020204" pitchFamily="34" charset="-122"/>
                <a:ea typeface="微软雅黑" panose="020B0503020204020204" pitchFamily="34" charset="-122"/>
                <a:sym typeface="+mn-ea"/>
              </a:rPr>
              <a:t>）古巴：</a:t>
            </a:r>
            <a:r>
              <a:rPr lang="en-US" altLang="zh-CN" sz="2400" b="1" dirty="0">
                <a:latin typeface="微软雅黑" panose="020B0503020204020204" pitchFamily="34" charset="-122"/>
                <a:ea typeface="微软雅黑" panose="020B0503020204020204" pitchFamily="34" charset="-122"/>
                <a:sym typeface="+mn-ea"/>
              </a:rPr>
              <a:t>1961 </a:t>
            </a:r>
            <a:r>
              <a:rPr lang="zh-CN" altLang="en-US" sz="2400" b="1" dirty="0">
                <a:latin typeface="微软雅黑" panose="020B0503020204020204" pitchFamily="34" charset="-122"/>
                <a:ea typeface="微软雅黑" panose="020B0503020204020204" pitchFamily="34" charset="-122"/>
                <a:sym typeface="+mn-ea"/>
              </a:rPr>
              <a:t>卡斯特罗宣布成为社会主义国家</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2</a:t>
            </a:r>
            <a:r>
              <a:rPr lang="zh-CN" altLang="en-US" sz="2400" b="1" dirty="0">
                <a:latin typeface="微软雅黑" panose="020B0503020204020204" pitchFamily="34" charset="-122"/>
                <a:ea typeface="微软雅黑" panose="020B0503020204020204" pitchFamily="34" charset="-122"/>
                <a:sym typeface="+mn-ea"/>
              </a:rPr>
              <a:t>）巴拿马：</a:t>
            </a:r>
            <a:r>
              <a:rPr lang="en-US" altLang="zh-CN" sz="2400" b="1" dirty="0">
                <a:latin typeface="微软雅黑" panose="020B0503020204020204" pitchFamily="34" charset="-122"/>
                <a:ea typeface="微软雅黑" panose="020B0503020204020204" pitchFamily="34" charset="-122"/>
                <a:sym typeface="+mn-ea"/>
              </a:rPr>
              <a:t>1999</a:t>
            </a:r>
            <a:r>
              <a:rPr lang="zh-CN" altLang="en-US" sz="2400" b="1" dirty="0">
                <a:latin typeface="微软雅黑" panose="020B0503020204020204" pitchFamily="34" charset="-122"/>
                <a:ea typeface="微软雅黑" panose="020B0503020204020204" pitchFamily="34" charset="-122"/>
                <a:sym typeface="+mn-ea"/>
              </a:rPr>
              <a:t>收回运河区全部主权</a:t>
            </a:r>
            <a:endParaRPr lang="zh-CN" altLang="en-US" sz="2400" b="1" dirty="0">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421315" y="1755414"/>
            <a:ext cx="528913" cy="353822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世界殖民体系崩溃</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7" name="左大括号 6"/>
          <p:cNvSpPr/>
          <p:nvPr/>
        </p:nvSpPr>
        <p:spPr>
          <a:xfrm>
            <a:off x="1084953" y="1125538"/>
            <a:ext cx="423818" cy="4845050"/>
          </a:xfrm>
          <a:prstGeom prst="leftBrace">
            <a:avLst>
              <a:gd name="adj1" fmla="val 8333"/>
              <a:gd name="adj2" fmla="val 48038"/>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endParaRPr>
          </a:p>
        </p:txBody>
      </p:sp>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a:spLocks noChangeArrowheads="1"/>
          </p:cNvSpPr>
          <p:nvPr/>
        </p:nvSpPr>
        <p:spPr bwMode="auto">
          <a:xfrm>
            <a:off x="0" y="15101"/>
            <a:ext cx="12192000" cy="6472555"/>
          </a:xfrm>
          <a:prstGeom prst="rect">
            <a:avLst/>
          </a:prstGeom>
          <a:noFill/>
          <a:ln w="9525">
            <a:noFill/>
            <a:miter lim="800000"/>
          </a:ln>
        </p:spPr>
        <p:txBody>
          <a:bodyPr wrap="square">
            <a:spAutoFit/>
          </a:bodyPr>
          <a:lstStyle/>
          <a:p>
            <a:pPr algn="ctr">
              <a:spcBef>
                <a:spcPts val="800"/>
              </a:spcBef>
            </a:pPr>
            <a:r>
              <a:rPr lang="zh-CN" altLang="zh-CN" sz="3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社会主义</a:t>
            </a:r>
            <a:r>
              <a:rPr lang="zh-CN" altLang="zh-CN" sz="3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理论的发展</a:t>
            </a:r>
            <a:r>
              <a:rPr lang="zh-CN" altLang="zh-CN" sz="3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脉络</a:t>
            </a:r>
            <a:endParaRPr lang="en-US" altLang="zh-CN" sz="3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spcBef>
                <a:spcPts val="800"/>
              </a:spcBef>
            </a:pP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一</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19</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世纪初</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---1848</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年：从空想到科学</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以圣西门、傅里叶、欧文为代表的空想社会主义者抨击资本主义的弊端，提出了空想社会主义思想。</a:t>
            </a:r>
            <a:r>
              <a:rPr lang="en-US"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1848</a:t>
            </a: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年《共产党宣言》的发表，标志着马克思主义的诞生，社会主义由空想到科学。</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二、19世纪40年代—19世纪70年代：从理论到实践</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1871年，巴黎公社建立第一个无产阶级性质的政权，社会主义由理论到实践。</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三、19世纪70年代---20世纪：从理想到现实</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1917年十月革命的胜利，建立了人类历史上第一个无产阶级专政的社会主义国家，社会主义由理想变成了现实。</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四、20世纪初—20世纪50年代 ：从一国到多国</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第二次世界大战后，形成了世界性社会主义阵营，社会主义由一国到多国。</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五、</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20</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50</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年代至今：由一种模式到多种模式</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由苏联模式到南斯拉夫模式和中国模式。</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1915" y="706120"/>
            <a:ext cx="11445875" cy="6000750"/>
          </a:xfrm>
          <a:prstGeom prst="rect">
            <a:avLst/>
          </a:prstGeom>
          <a:noFill/>
        </p:spPr>
        <p:txBody>
          <a:bodyPr wrap="square" rtlCol="0" anchor="t">
            <a:spAutoFit/>
          </a:bodyPr>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十月革命与苏联建设社会主义的实践</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1</a:t>
            </a:r>
            <a:r>
              <a:rPr lang="zh-CN" altLang="en-US" sz="2400" b="1" dirty="0">
                <a:solidFill>
                  <a:schemeClr val="tx1"/>
                </a:solidFill>
                <a:latin typeface="微软雅黑" panose="020B0503020204020204" pitchFamily="34" charset="-122"/>
                <a:ea typeface="微软雅黑" panose="020B0503020204020204" pitchFamily="34" charset="-122"/>
                <a:sym typeface="+mn-ea"/>
              </a:rPr>
              <a:t>、列宁主义</a:t>
            </a: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en-US" altLang="zh-CN" sz="2400" b="1" dirty="0">
                <a:solidFill>
                  <a:srgbClr val="FF0000"/>
                </a:solidFill>
                <a:latin typeface="微软雅黑" panose="020B0503020204020204" pitchFamily="34" charset="-122"/>
                <a:ea typeface="微软雅黑" panose="020B0503020204020204" pitchFamily="34" charset="-122"/>
                <a:sym typeface="+mn-ea"/>
              </a:rPr>
              <a:t>1903</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sym typeface="+mn-ea"/>
              </a:rPr>
              <a:t>、十月革命</a:t>
            </a: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en-US" altLang="zh-CN" sz="2400" b="1" dirty="0">
                <a:solidFill>
                  <a:srgbClr val="FF0000"/>
                </a:solidFill>
                <a:latin typeface="微软雅黑" panose="020B0503020204020204" pitchFamily="34" charset="-122"/>
                <a:ea typeface="微软雅黑" panose="020B0503020204020204" pitchFamily="34" charset="-122"/>
                <a:sym typeface="+mn-ea"/>
              </a:rPr>
              <a:t>1917</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1</a:t>
            </a:r>
            <a:r>
              <a:rPr lang="zh-CN" altLang="en-US" sz="2400" b="1" dirty="0">
                <a:solidFill>
                  <a:schemeClr val="tx1"/>
                </a:solidFill>
                <a:latin typeface="微软雅黑" panose="020B0503020204020204" pitchFamily="34" charset="-122"/>
                <a:ea typeface="微软雅黑" panose="020B0503020204020204" pitchFamily="34" charset="-122"/>
                <a:sym typeface="+mn-ea"/>
              </a:rPr>
              <a:t>）过程：</a:t>
            </a:r>
            <a:r>
              <a:rPr lang="zh-CN" altLang="en-US" sz="2400" b="1" dirty="0">
                <a:solidFill>
                  <a:srgbClr val="FF0000"/>
                </a:solidFill>
                <a:latin typeface="微软雅黑" panose="020B0503020204020204" pitchFamily="34" charset="-122"/>
                <a:ea typeface="微软雅黑" panose="020B0503020204020204" pitchFamily="34" charset="-122"/>
                <a:sym typeface="+mn-ea"/>
              </a:rPr>
              <a:t>二月革命倒沙皇，四月提纲指方向（和平）</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rgbClr val="FF0000"/>
                </a:solidFill>
                <a:latin typeface="微软雅黑" panose="020B0503020204020204" pitchFamily="34" charset="-122"/>
                <a:ea typeface="微软雅黑" panose="020B0503020204020204" pitchFamily="34" charset="-122"/>
                <a:sym typeface="+mn-ea"/>
              </a:rPr>
              <a:t> </a:t>
            </a:r>
            <a:r>
              <a:rPr lang="en-US" altLang="zh-CN" sz="2400" b="1" dirty="0">
                <a:solidFill>
                  <a:srgbClr val="FF0000"/>
                </a:solidFill>
                <a:latin typeface="微软雅黑" panose="020B0503020204020204" pitchFamily="34" charset="-122"/>
                <a:ea typeface="微软雅黑" panose="020B0503020204020204" pitchFamily="34" charset="-122"/>
                <a:sym typeface="+mn-ea"/>
              </a:rPr>
              <a:t>                   </a:t>
            </a:r>
            <a:r>
              <a:rPr lang="zh-CN" altLang="en-US" sz="2400" b="1" dirty="0">
                <a:solidFill>
                  <a:srgbClr val="FF0000"/>
                </a:solidFill>
                <a:latin typeface="微软雅黑" panose="020B0503020204020204" pitchFamily="34" charset="-122"/>
                <a:ea typeface="微软雅黑" panose="020B0503020204020204" pitchFamily="34" charset="-122"/>
                <a:sym typeface="+mn-ea"/>
              </a:rPr>
              <a:t>七月流血抛幻想（暴力），十月革命现曙光（建社会主义国家）</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sym typeface="+mn-ea"/>
              </a:rPr>
              <a:t>）意义：①建立世界上第一个无产阶级专政国家</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②打破资本主义一统天下的世界格局，社会主义从理想到现实</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③打击帝国主义统治，鼓舞殖民地半殖民地解放斗争</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3</a:t>
            </a:r>
            <a:r>
              <a:rPr lang="zh-CN" altLang="en-US" sz="2400" b="1" dirty="0">
                <a:solidFill>
                  <a:schemeClr val="tx1"/>
                </a:solidFill>
                <a:latin typeface="微软雅黑" panose="020B0503020204020204" pitchFamily="34" charset="-122"/>
                <a:ea typeface="微软雅黑" panose="020B0503020204020204" pitchFamily="34" charset="-122"/>
                <a:sym typeface="+mn-ea"/>
              </a:rPr>
              <a:t>、苏联建设社会主义的实践</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1</a:t>
            </a:r>
            <a:r>
              <a:rPr lang="zh-CN" altLang="en-US" sz="2400" b="1" dirty="0">
                <a:solidFill>
                  <a:schemeClr val="tx1"/>
                </a:solidFill>
                <a:latin typeface="微软雅黑" panose="020B0503020204020204" pitchFamily="34" charset="-122"/>
                <a:ea typeface="微软雅黑" panose="020B0503020204020204" pitchFamily="34" charset="-122"/>
                <a:sym typeface="+mn-ea"/>
              </a:rPr>
              <a:t>）战时共产主义政策（1918-1921）：余粮收集制</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新经济政策（1921-1928逐步取消）</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粮食税</a:t>
            </a:r>
            <a:r>
              <a:rPr lang="zh-CN" altLang="en-US" sz="2400" b="1" dirty="0">
                <a:solidFill>
                  <a:schemeClr val="tx1"/>
                </a:solidFill>
                <a:latin typeface="微软雅黑" panose="020B0503020204020204" pitchFamily="34" charset="-122"/>
                <a:ea typeface="微软雅黑" panose="020B0503020204020204" pitchFamily="34" charset="-122"/>
                <a:sym typeface="+mn-ea"/>
              </a:rPr>
              <a:t>，允许私营，引入外资</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实质：利用市场和商品货币关系，间接过渡到社会主义</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3</a:t>
            </a:r>
            <a:r>
              <a:rPr lang="zh-CN" altLang="en-US" sz="2400" b="1" dirty="0">
                <a:solidFill>
                  <a:schemeClr val="tx1"/>
                </a:solidFill>
                <a:latin typeface="微软雅黑" panose="020B0503020204020204" pitchFamily="34" charset="-122"/>
                <a:ea typeface="微软雅黑" panose="020B0503020204020204" pitchFamily="34" charset="-122"/>
                <a:sym typeface="+mn-ea"/>
              </a:rPr>
              <a:t>）斯大林模式（苏联模式）</a:t>
            </a:r>
            <a:r>
              <a:rPr lang="zh-CN" altLang="en-US" sz="2400" b="1" dirty="0">
                <a:solidFill>
                  <a:schemeClr val="tx1"/>
                </a:solidFill>
                <a:effectLst/>
                <a:latin typeface="微软雅黑" panose="020B0503020204020204" pitchFamily="34" charset="-122"/>
                <a:ea typeface="微软雅黑" panose="020B0503020204020204" pitchFamily="34" charset="-122"/>
                <a:sym typeface="+mn-ea"/>
              </a:rPr>
              <a:t>（1928——19</a:t>
            </a:r>
            <a:r>
              <a:rPr lang="en-US" altLang="zh-CN" sz="2400" b="1" dirty="0">
                <a:solidFill>
                  <a:schemeClr val="tx1"/>
                </a:solidFill>
                <a:effectLst/>
                <a:latin typeface="微软雅黑" panose="020B0503020204020204" pitchFamily="34" charset="-122"/>
                <a:ea typeface="微软雅黑" panose="020B0503020204020204" pitchFamily="34" charset="-122"/>
                <a:sym typeface="+mn-ea"/>
              </a:rPr>
              <a:t>91</a:t>
            </a:r>
            <a:r>
              <a:rPr lang="zh-CN" altLang="en-US" sz="2400" b="1" dirty="0">
                <a:solidFill>
                  <a:schemeClr val="tx1"/>
                </a:solidFill>
                <a:effectLst/>
                <a:latin typeface="微软雅黑" panose="020B0503020204020204" pitchFamily="34" charset="-122"/>
                <a:ea typeface="微软雅黑" panose="020B0503020204020204" pitchFamily="34" charset="-122"/>
                <a:sym typeface="+mn-ea"/>
              </a:rPr>
              <a:t>）</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①内容：</a:t>
            </a:r>
            <a:r>
              <a:rPr lang="zh-CN" altLang="en-US" sz="2400" b="1" dirty="0">
                <a:solidFill>
                  <a:srgbClr val="FF0000"/>
                </a:solidFill>
                <a:latin typeface="微软雅黑" panose="020B0503020204020204" pitchFamily="34" charset="-122"/>
                <a:ea typeface="微软雅黑" panose="020B0503020204020204" pitchFamily="34" charset="-122"/>
                <a:sym typeface="+mn-ea"/>
              </a:rPr>
              <a:t>优先发展重工业</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农业集体化</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计划经济</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单一公有制</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②影响：积：</a:t>
            </a:r>
            <a:r>
              <a:rPr lang="en-US" altLang="zh-CN" sz="2400" b="1" dirty="0">
                <a:solidFill>
                  <a:schemeClr val="tx1"/>
                </a:solidFill>
                <a:latin typeface="微软雅黑" panose="020B0503020204020204" pitchFamily="34" charset="-122"/>
                <a:ea typeface="微软雅黑" panose="020B0503020204020204" pitchFamily="34" charset="-122"/>
                <a:sym typeface="+mn-ea"/>
              </a:rPr>
              <a:t>1937</a:t>
            </a:r>
            <a:r>
              <a:rPr lang="zh-CN" altLang="en-US" sz="2400" b="1" dirty="0">
                <a:solidFill>
                  <a:schemeClr val="tx1"/>
                </a:solidFill>
                <a:latin typeface="微软雅黑" panose="020B0503020204020204" pitchFamily="34" charset="-122"/>
                <a:ea typeface="微软雅黑" panose="020B0503020204020204" pitchFamily="34" charset="-122"/>
                <a:sym typeface="+mn-ea"/>
              </a:rPr>
              <a:t>实现了工业化，奠定强国基础【前期制度优越性】</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 </a:t>
            </a: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消：</a:t>
            </a:r>
            <a:r>
              <a:rPr lang="zh-CN" altLang="en-US" sz="2400" b="1" dirty="0">
                <a:solidFill>
                  <a:srgbClr val="FF0000"/>
                </a:solidFill>
                <a:latin typeface="微软雅黑" panose="020B0503020204020204" pitchFamily="34" charset="-122"/>
                <a:ea typeface="微软雅黑" panose="020B0503020204020204" pitchFamily="34" charset="-122"/>
                <a:sym typeface="+mn-ea"/>
              </a:rPr>
              <a:t>国民经济（农轻重）比例失调</a:t>
            </a:r>
            <a:r>
              <a:rPr lang="zh-CN" altLang="en-US" sz="2400" b="1" dirty="0">
                <a:solidFill>
                  <a:schemeClr val="tx1"/>
                </a:solidFill>
                <a:latin typeface="微软雅黑" panose="020B0503020204020204" pitchFamily="34" charset="-122"/>
                <a:ea typeface="微软雅黑" panose="020B0503020204020204" pitchFamily="34" charset="-122"/>
                <a:sym typeface="+mn-ea"/>
              </a:rPr>
              <a:t>【后期暴露弊端】</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967730" y="812800"/>
            <a:ext cx="4617085"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社会主义运动的理论与实践</a:t>
            </a:r>
            <a:endParaRPr lang="zh-CN" altLang="en-US" sz="2800" b="1">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0" y="0"/>
            <a:ext cx="859345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第七单元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两次世界大战、十月革命与国际秩序的演变</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2323"/>
</p:tagLst>
</file>

<file path=ppt/tags/tag101.xml><?xml version="1.0" encoding="utf-8"?>
<p:tagLst xmlns:p="http://schemas.openxmlformats.org/presentationml/2006/main">
  <p:tag name="AS_UNIQUEID" val="2324"/>
</p:tagLst>
</file>

<file path=ppt/tags/tag102.xml><?xml version="1.0" encoding="utf-8"?>
<p:tagLst xmlns:p="http://schemas.openxmlformats.org/presentationml/2006/main">
  <p:tag name="AS_UNIQUEID" val="2327"/>
</p:tagLst>
</file>

<file path=ppt/tags/tag103.xml><?xml version="1.0" encoding="utf-8"?>
<p:tagLst xmlns:p="http://schemas.openxmlformats.org/presentationml/2006/main">
  <p:tag name="AS_UNIQUEID" val="2328"/>
</p:tagLst>
</file>

<file path=ppt/tags/tag104.xml><?xml version="1.0" encoding="utf-8"?>
<p:tagLst xmlns:p="http://schemas.openxmlformats.org/presentationml/2006/main">
  <p:tag name="KSO_WM_UNIT_TABLE_BEAUTIFY" val="{d8e3c504-2826-4371-908c-6ea9c5cc9855}"/>
</p:tagLst>
</file>

<file path=ppt/tags/tag105.xml><?xml version="1.0" encoding="utf-8"?>
<p:tagLst xmlns:p="http://schemas.openxmlformats.org/presentationml/2006/main">
  <p:tag name="AS_UNIQUEID" val="1415"/>
</p:tagLst>
</file>

<file path=ppt/tags/tag106.xml><?xml version="1.0" encoding="utf-8"?>
<p:tagLst xmlns:p="http://schemas.openxmlformats.org/presentationml/2006/main">
  <p:tag name="AS_UNIQUEID" val="1416"/>
</p:tagLst>
</file>

<file path=ppt/tags/tag107.xml><?xml version="1.0" encoding="utf-8"?>
<p:tagLst xmlns:p="http://schemas.openxmlformats.org/presentationml/2006/main">
  <p:tag name="AS_UNIQUEID" val="1417"/>
</p:tagLst>
</file>

<file path=ppt/tags/tag108.xml><?xml version="1.0" encoding="utf-8"?>
<p:tagLst xmlns:p="http://schemas.openxmlformats.org/presentationml/2006/main">
  <p:tag name="AS_UNIQUEID" val="1418"/>
</p:tagLst>
</file>

<file path=ppt/tags/tag109.xml><?xml version="1.0" encoding="utf-8"?>
<p:tagLst xmlns:p="http://schemas.openxmlformats.org/presentationml/2006/main">
  <p:tag name="AS_UNIQUEID" val="1419"/>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1420"/>
</p:tagLst>
</file>

<file path=ppt/tags/tag111.xml><?xml version="1.0" encoding="utf-8"?>
<p:tagLst xmlns:p="http://schemas.openxmlformats.org/presentationml/2006/main">
  <p:tag name="AS_UNIQUEID" val="1421"/>
</p:tagLst>
</file>

<file path=ppt/tags/tag112.xml><?xml version="1.0" encoding="utf-8"?>
<p:tagLst xmlns:p="http://schemas.openxmlformats.org/presentationml/2006/main">
  <p:tag name="AS_UNIQUEID" val="1422"/>
</p:tagLst>
</file>

<file path=ppt/tags/tag113.xml><?xml version="1.0" encoding="utf-8"?>
<p:tagLst xmlns:p="http://schemas.openxmlformats.org/presentationml/2006/main">
  <p:tag name="AS_UNIQUEID" val="1423"/>
</p:tagLst>
</file>

<file path=ppt/tags/tag114.xml><?xml version="1.0" encoding="utf-8"?>
<p:tagLst xmlns:p="http://schemas.openxmlformats.org/presentationml/2006/main">
  <p:tag name="AS_UNIQUEID" val="1425"/>
</p:tagLst>
</file>

<file path=ppt/tags/tag115.xml><?xml version="1.0" encoding="utf-8"?>
<p:tagLst xmlns:p="http://schemas.openxmlformats.org/presentationml/2006/main">
  <p:tag name="AS_UNIQUEID" val="1426"/>
</p:tagLst>
</file>

<file path=ppt/tags/tag116.xml><?xml version="1.0" encoding="utf-8"?>
<p:tagLst xmlns:p="http://schemas.openxmlformats.org/presentationml/2006/main">
  <p:tag name="AS_UNIQUEID" val="1427"/>
</p:tagLst>
</file>

<file path=ppt/tags/tag117.xml><?xml version="1.0" encoding="utf-8"?>
<p:tagLst xmlns:p="http://schemas.openxmlformats.org/presentationml/2006/main">
  <p:tag name="AS_UNIQUEID" val="1428"/>
</p:tagLst>
</file>

<file path=ppt/tags/tag118.xml><?xml version="1.0" encoding="utf-8"?>
<p:tagLst xmlns:p="http://schemas.openxmlformats.org/presentationml/2006/main">
  <p:tag name="AS_UNIQUEID" val="1429"/>
</p:tagLst>
</file>

<file path=ppt/tags/tag119.xml><?xml version="1.0" encoding="utf-8"?>
<p:tagLst xmlns:p="http://schemas.openxmlformats.org/presentationml/2006/main">
  <p:tag name="AS_UNIQUEID" val="143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1431"/>
</p:tagLst>
</file>

<file path=ppt/tags/tag121.xml><?xml version="1.0" encoding="utf-8"?>
<p:tagLst xmlns:p="http://schemas.openxmlformats.org/presentationml/2006/main">
  <p:tag name="AS_UNIQUEID" val="1432"/>
</p:tagLst>
</file>

<file path=ppt/tags/tag122.xml><?xml version="1.0" encoding="utf-8"?>
<p:tagLst xmlns:p="http://schemas.openxmlformats.org/presentationml/2006/main">
  <p:tag name="AS_UNIQUEID" val="1433"/>
</p:tagLst>
</file>

<file path=ppt/tags/tag123.xml><?xml version="1.0" encoding="utf-8"?>
<p:tagLst xmlns:p="http://schemas.openxmlformats.org/presentationml/2006/main">
  <p:tag name="AS_UNIQUEID" val="1434"/>
</p:tagLst>
</file>

<file path=ppt/tags/tag124.xml><?xml version="1.0" encoding="utf-8"?>
<p:tagLst xmlns:p="http://schemas.openxmlformats.org/presentationml/2006/main">
  <p:tag name="AS_UNIQUEID" val="1435"/>
</p:tagLst>
</file>

<file path=ppt/tags/tag125.xml><?xml version="1.0" encoding="utf-8"?>
<p:tagLst xmlns:p="http://schemas.openxmlformats.org/presentationml/2006/main">
  <p:tag name="AS_UNIQUEID" val="1436"/>
</p:tagLst>
</file>

<file path=ppt/tags/tag126.xml><?xml version="1.0" encoding="utf-8"?>
<p:tagLst xmlns:p="http://schemas.openxmlformats.org/presentationml/2006/main">
  <p:tag name="AS_UNIQUEID" val="1437"/>
</p:tagLst>
</file>

<file path=ppt/tags/tag127.xml><?xml version="1.0" encoding="utf-8"?>
<p:tagLst xmlns:p="http://schemas.openxmlformats.org/presentationml/2006/main">
  <p:tag name="AS_UNIQUEID" val="1438"/>
</p:tagLst>
</file>

<file path=ppt/tags/tag128.xml><?xml version="1.0" encoding="utf-8"?>
<p:tagLst xmlns:p="http://schemas.openxmlformats.org/presentationml/2006/main">
  <p:tag name="AS_UNIQUEID" val="1439"/>
</p:tagLst>
</file>

<file path=ppt/tags/tag129.xml><?xml version="1.0" encoding="utf-8"?>
<p:tagLst xmlns:p="http://schemas.openxmlformats.org/presentationml/2006/main">
  <p:tag name="AS_UNIQUEID" val="144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1441"/>
</p:tagLst>
</file>

<file path=ppt/tags/tag131.xml><?xml version="1.0" encoding="utf-8"?>
<p:tagLst xmlns:p="http://schemas.openxmlformats.org/presentationml/2006/main">
  <p:tag name="AS_UNIQUEID" val="1442"/>
</p:tagLst>
</file>

<file path=ppt/tags/tag132.xml><?xml version="1.0" encoding="utf-8"?>
<p:tagLst xmlns:p="http://schemas.openxmlformats.org/presentationml/2006/main">
  <p:tag name="AS_UNIQUEID" val="1443"/>
</p:tagLst>
</file>

<file path=ppt/tags/tag133.xml><?xml version="1.0" encoding="utf-8"?>
<p:tagLst xmlns:p="http://schemas.openxmlformats.org/presentationml/2006/main">
  <p:tag name="AS_UNIQUEID" val="1444"/>
</p:tagLst>
</file>

<file path=ppt/tags/tag134.xml><?xml version="1.0" encoding="utf-8"?>
<p:tagLst xmlns:p="http://schemas.openxmlformats.org/presentationml/2006/main">
  <p:tag name="AS_UNIQUEID" val="1445"/>
</p:tagLst>
</file>

<file path=ppt/tags/tag135.xml><?xml version="1.0" encoding="utf-8"?>
<p:tagLst xmlns:p="http://schemas.openxmlformats.org/presentationml/2006/main">
  <p:tag name="AS_UNIQUEID" val="1446"/>
</p:tagLst>
</file>

<file path=ppt/tags/tag136.xml><?xml version="1.0" encoding="utf-8"?>
<p:tagLst xmlns:p="http://schemas.openxmlformats.org/presentationml/2006/main">
  <p:tag name="AS_UNIQUEID" val="1447"/>
</p:tagLst>
</file>

<file path=ppt/tags/tag137.xml><?xml version="1.0" encoding="utf-8"?>
<p:tagLst xmlns:p="http://schemas.openxmlformats.org/presentationml/2006/main">
  <p:tag name="AS_UNIQUEID" val="1448"/>
</p:tagLst>
</file>

<file path=ppt/tags/tag138.xml><?xml version="1.0" encoding="utf-8"?>
<p:tagLst xmlns:p="http://schemas.openxmlformats.org/presentationml/2006/main">
  <p:tag name="AS_UNIQUEID" val="1449"/>
</p:tagLst>
</file>

<file path=ppt/tags/tag139.xml><?xml version="1.0" encoding="utf-8"?>
<p:tagLst xmlns:p="http://schemas.openxmlformats.org/presentationml/2006/main">
  <p:tag name="AS_UNIQUEID" val="145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1451"/>
</p:tagLst>
</file>

<file path=ppt/tags/tag141.xml><?xml version="1.0" encoding="utf-8"?>
<p:tagLst xmlns:p="http://schemas.openxmlformats.org/presentationml/2006/main">
  <p:tag name="AS_UNIQUEID" val="1452"/>
</p:tagLst>
</file>

<file path=ppt/tags/tag142.xml><?xml version="1.0" encoding="utf-8"?>
<p:tagLst xmlns:p="http://schemas.openxmlformats.org/presentationml/2006/main">
  <p:tag name="AS_UNIQUEID" val="1453"/>
</p:tagLst>
</file>

<file path=ppt/tags/tag143.xml><?xml version="1.0" encoding="utf-8"?>
<p:tagLst xmlns:p="http://schemas.openxmlformats.org/presentationml/2006/main">
  <p:tag name="AS_UNIQUEID" val="438"/>
</p:tagLst>
</file>

<file path=ppt/tags/tag144.xml><?xml version="1.0" encoding="utf-8"?>
<p:tagLst xmlns:p="http://schemas.openxmlformats.org/presentationml/2006/main">
  <p:tag name="AS_UNIQUEID" val="439"/>
</p:tagLst>
</file>

<file path=ppt/tags/tag145.xml><?xml version="1.0" encoding="utf-8"?>
<p:tagLst xmlns:p="http://schemas.openxmlformats.org/presentationml/2006/main">
  <p:tag name="AS_UNIQUEID" val="440"/>
</p:tagLst>
</file>

<file path=ppt/tags/tag146.xml><?xml version="1.0" encoding="utf-8"?>
<p:tagLst xmlns:p="http://schemas.openxmlformats.org/presentationml/2006/main">
  <p:tag name="AS_UNIQUEID" val="441"/>
</p:tagLst>
</file>

<file path=ppt/tags/tag147.xml><?xml version="1.0" encoding="utf-8"?>
<p:tagLst xmlns:p="http://schemas.openxmlformats.org/presentationml/2006/main">
  <p:tag name="AS_UNIQUEID" val="442"/>
</p:tagLst>
</file>

<file path=ppt/tags/tag148.xml><?xml version="1.0" encoding="utf-8"?>
<p:tagLst xmlns:p="http://schemas.openxmlformats.org/presentationml/2006/main">
  <p:tag name="AS_UNIQUEID" val="443"/>
</p:tagLst>
</file>

<file path=ppt/tags/tag149.xml><?xml version="1.0" encoding="utf-8"?>
<p:tagLst xmlns:p="http://schemas.openxmlformats.org/presentationml/2006/main">
  <p:tag name="AS_UNIQUEID" val="44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446"/>
</p:tagLst>
</file>

<file path=ppt/tags/tag151.xml><?xml version="1.0" encoding="utf-8"?>
<p:tagLst xmlns:p="http://schemas.openxmlformats.org/presentationml/2006/main">
  <p:tag name="AS_UNIQUEID" val="447"/>
</p:tagLst>
</file>

<file path=ppt/tags/tag152.xml><?xml version="1.0" encoding="utf-8"?>
<p:tagLst xmlns:p="http://schemas.openxmlformats.org/presentationml/2006/main">
  <p:tag name="AS_UNIQUEID" val="448"/>
</p:tagLst>
</file>

<file path=ppt/tags/tag153.xml><?xml version="1.0" encoding="utf-8"?>
<p:tagLst xmlns:p="http://schemas.openxmlformats.org/presentationml/2006/main">
  <p:tag name="AS_UNIQUEID" val="449"/>
</p:tagLst>
</file>

<file path=ppt/tags/tag154.xml><?xml version="1.0" encoding="utf-8"?>
<p:tagLst xmlns:p="http://schemas.openxmlformats.org/presentationml/2006/main">
  <p:tag name="AS_UNIQUEID" val="450"/>
</p:tagLst>
</file>

<file path=ppt/tags/tag155.xml><?xml version="1.0" encoding="utf-8"?>
<p:tagLst xmlns:p="http://schemas.openxmlformats.org/presentationml/2006/main">
  <p:tag name="AS_UNIQUEID" val="451"/>
</p:tagLst>
</file>

<file path=ppt/tags/tag156.xml><?xml version="1.0" encoding="utf-8"?>
<p:tagLst xmlns:p="http://schemas.openxmlformats.org/presentationml/2006/main">
  <p:tag name="AS_UNIQUEID" val="452"/>
</p:tagLst>
</file>

<file path=ppt/tags/tag157.xml><?xml version="1.0" encoding="utf-8"?>
<p:tagLst xmlns:p="http://schemas.openxmlformats.org/presentationml/2006/main">
  <p:tag name="AS_UNIQUEID" val="453"/>
</p:tagLst>
</file>

<file path=ppt/tags/tag158.xml><?xml version="1.0" encoding="utf-8"?>
<p:tagLst xmlns:p="http://schemas.openxmlformats.org/presentationml/2006/main">
  <p:tag name="AS_UNIQUEID" val="454"/>
</p:tagLst>
</file>

<file path=ppt/tags/tag159.xml><?xml version="1.0" encoding="utf-8"?>
<p:tagLst xmlns:p="http://schemas.openxmlformats.org/presentationml/2006/main">
  <p:tag name="AS_UNIQUEID" val="45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456"/>
</p:tagLst>
</file>

<file path=ppt/tags/tag161.xml><?xml version="1.0" encoding="utf-8"?>
<p:tagLst xmlns:p="http://schemas.openxmlformats.org/presentationml/2006/main">
  <p:tag name="AS_UNIQUEID" val="457"/>
</p:tagLst>
</file>

<file path=ppt/tags/tag162.xml><?xml version="1.0" encoding="utf-8"?>
<p:tagLst xmlns:p="http://schemas.openxmlformats.org/presentationml/2006/main">
  <p:tag name="AS_UNIQUEID" val="458"/>
</p:tagLst>
</file>

<file path=ppt/tags/tag163.xml><?xml version="1.0" encoding="utf-8"?>
<p:tagLst xmlns:p="http://schemas.openxmlformats.org/presentationml/2006/main">
  <p:tag name="AS_UNIQUEID" val="460"/>
</p:tagLst>
</file>

<file path=ppt/tags/tag164.xml><?xml version="1.0" encoding="utf-8"?>
<p:tagLst xmlns:p="http://schemas.openxmlformats.org/presentationml/2006/main">
  <p:tag name="AS_UNIQUEID" val="461"/>
</p:tagLst>
</file>

<file path=ppt/tags/tag165.xml><?xml version="1.0" encoding="utf-8"?>
<p:tagLst xmlns:p="http://schemas.openxmlformats.org/presentationml/2006/main">
  <p:tag name="AS_UNIQUEID" val="463"/>
</p:tagLst>
</file>

<file path=ppt/tags/tag166.xml><?xml version="1.0" encoding="utf-8"?>
<p:tagLst xmlns:p="http://schemas.openxmlformats.org/presentationml/2006/main">
  <p:tag name="KSO_WM_UNIT_TABLE_BEAUTIFY" val="{05e070b1-14e0-4da0-992a-f6d33047aeae}"/>
</p:tagLst>
</file>

<file path=ppt/tags/tag167.xml><?xml version="1.0" encoding="utf-8"?>
<p:tagLst xmlns:p="http://schemas.openxmlformats.org/presentationml/2006/main">
  <p:tag name="KSO_WM_UNIT_TABLE_BEAUTIFY" val="smartTable{84488c2d-9f94-43d4-a6ff-3a98487fee59}"/>
  <p:tag name="TABLE_ENDDRAG_ORIGIN_RECT" val="962*454"/>
  <p:tag name="TABLE_ENDDRAG_RECT" val="0*82*962*454"/>
</p:tagLst>
</file>

<file path=ppt/tags/tag168.xml><?xml version="1.0" encoding="utf-8"?>
<p:tagLst xmlns:p="http://schemas.openxmlformats.org/presentationml/2006/main">
  <p:tag name="KSO_WM_UNIT_TABLE_BEAUTIFY" val="smartTable{85479559-94c3-44ab-a9c6-cdd1b158b550}"/>
  <p:tag name="TABLE_ENDDRAG_ORIGIN_RECT" val="903*412"/>
  <p:tag name="TABLE_ENDDRAG_RECT" val="29*79*903*412"/>
</p:tagLst>
</file>

<file path=ppt/tags/tag169.xml><?xml version="1.0" encoding="utf-8"?>
<p:tagLst xmlns:p="http://schemas.openxmlformats.org/presentationml/2006/main">
  <p:tag name="KSO_WM_TEMPLATE_CATEGORY" val="diagram"/>
  <p:tag name="KSO_WM_TEMPLATE_INDEX" val="20186489"/>
  <p:tag name="KSO_WM_TAG_VERSION" val="1.0"/>
  <p:tag name="KSO_WM_SLIDE_ID" val="diagram20186489_2"/>
  <p:tag name="KSO_WM_SLIDE_INDEX" val="2"/>
  <p:tag name="KSO_WM_SLIDE_ITEM_CNT" val="4"/>
  <p:tag name="KSO_WM_SLIDE_LAYOUT" val="a_f_l"/>
  <p:tag name="KSO_WM_SLIDE_LAYOUT_CNT" val="1_1_1"/>
  <p:tag name="KSO_WM_SLIDE_TYPE" val="text"/>
  <p:tag name="KSO_WM_SLIDE_SUBTYPE" val="diag"/>
  <p:tag name="KSO_WM_BEAUTIFY_FLAG" val="#wm#"/>
  <p:tag name="KSO_WM_SLIDE_POSITION" val="38*32"/>
  <p:tag name="KSO_WM_SLIDE_SIZE" val="868*480"/>
  <p:tag name="KSO_WM_DIAGRAM_GROUP_CODE" val="l1-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PLACING_PICTURE_USER_VIEWPORT" val="{&quot;height&quot;:7748,&quot;width&quot;:6399}"/>
</p:tagLst>
</file>

<file path=ppt/tags/tag171.xml><?xml version="1.0" encoding="utf-8"?>
<p:tagLst xmlns:p="http://schemas.openxmlformats.org/presentationml/2006/main">
  <p:tag name="KSO_WM_UNIT_SUBTYPE" val="h"/>
  <p:tag name="KSO_WM_UNIT_TYPE" val="i"/>
  <p:tag name="KSO_WM_UNIT_INDEX" val="1"/>
  <p:tag name="KSO_WM_TEMPLATE_CATEGORY" val="custom"/>
  <p:tag name="KSO_WM_TEMPLATE_INDEX" val="20204192"/>
  <p:tag name="KSO_WM_UNIT_ID" val="custom20204192_8*i*1"/>
  <p:tag name="KSO_WM_UNIT_HIGHLIGHT" val="0"/>
  <p:tag name="KSO_WM_UNIT_COMPATIBLE" val="0"/>
  <p:tag name="KSO_WM_UNIT_DIAGRAM_ISNUMVISUAL" val="0"/>
  <p:tag name="KSO_WM_UNIT_DIAGRAM_ISREFERUNIT" val="0"/>
  <p:tag name="KSO_WM_UNIT_LAYERLEVEL" val="1"/>
  <p:tag name="KSO_WM_TAG_VERSION" val="1.0"/>
  <p:tag name="KSO_WM_BEAUTIFY_FLAG" val="#wm#"/>
</p:tagLst>
</file>

<file path=ppt/tags/tag172.xml><?xml version="1.0" encoding="utf-8"?>
<p:tagLst xmlns:p="http://schemas.openxmlformats.org/presentationml/2006/main">
  <p:tag name="KSO_WM_BEAUTIFY_FLAG" val="#wm#"/>
  <p:tag name="KSO_WM_TEMPLATE_CATEGORY" val="diagram"/>
  <p:tag name="KSO_WM_TEMPLATE_INDEX" val="20220262"/>
</p:tagLst>
</file>

<file path=ppt/tags/tag173.xml><?xml version="1.0" encoding="utf-8"?>
<p:tagLst xmlns:p="http://schemas.openxmlformats.org/presentationml/2006/main">
  <p:tag name="KSO_WM_FULL_TEXT_BEAUTIFY_COPY_ID" val="100"/>
</p:tagLst>
</file>

<file path=ppt/tags/tag174.xml><?xml version="1.0" encoding="utf-8"?>
<p:tagLst xmlns:p="http://schemas.openxmlformats.org/presentationml/2006/main">
  <p:tag name="KSO_WM_SPECIAL_SOURCE" val="bdnull"/>
</p:tagLst>
</file>

<file path=ppt/tags/tag175.xml><?xml version="1.0" encoding="utf-8"?>
<p:tagLst xmlns:p="http://schemas.openxmlformats.org/presentationml/2006/main">
  <p:tag name="REFSHAPE" val="583758004"/>
</p:tagLst>
</file>

<file path=ppt/tags/tag176.xml><?xml version="1.0" encoding="utf-8"?>
<p:tagLst xmlns:p="http://schemas.openxmlformats.org/presentationml/2006/main">
  <p:tag name="REFSHAPE" val="583762356"/>
</p:tagLst>
</file>

<file path=ppt/tags/tag177.xml><?xml version="1.0" encoding="utf-8"?>
<p:tagLst xmlns:p="http://schemas.openxmlformats.org/presentationml/2006/main">
  <p:tag name="KSO_WM_SLIDE_SIZE" val="701*321"/>
  <p:tag name="KSO_WM_SLIDE_POSITION" val="119*106"/>
  <p:tag name="KSO_WM_SLIDE_LAYOUT_CNT" val="1_1"/>
  <p:tag name="KSO_WM_SLIDE_LAYOUT" val="f_g"/>
  <p:tag name="KSO_WM_BEAUTIFY_FLAG" val="#wm#"/>
  <p:tag name="KSO_WM_SLIDE_TYPE" val="text"/>
  <p:tag name="KSO_WM_SLIDE_ITEM_CNT" val="0"/>
  <p:tag name="KSO_WM_TAG_VERSION" val="1.0"/>
  <p:tag name="KSO_WM_COMBINE_RELATE_SLIDE_ID" val="background20179169_10"/>
  <p:tag name="KSO_WM_TEMPLATE_CATEGORY" val="custom"/>
  <p:tag name="KSO_WM_TEMPLATE_INDEX" val="20182089"/>
  <p:tag name="KSO_WM_SLIDE_ID" val="custom20182089_31"/>
  <p:tag name="KSO_WM_SLIDE_INDEX" val="31"/>
  <p:tag name="KSO_WM_TEMPLATE_SUBCATEGORY" val="0"/>
  <p:tag name="KSO_WM_SLIDE_SUBTYPE" val="pureTxt"/>
</p:tagLst>
</file>

<file path=ppt/tags/tag178.xml><?xml version="1.0" encoding="utf-8"?>
<p:tagLst xmlns:p="http://schemas.openxmlformats.org/presentationml/2006/main">
  <p:tag name="KSO_WM_UNIT_TABLE_BEAUTIFY" val="smartTable{49392ba4-8fc0-42b0-a553-1c4ac1d286fc}"/>
  <p:tag name="TABLE_ENDDRAG_ORIGIN_RECT" val="956*83"/>
  <p:tag name="TABLE_ENDDRAG_RECT" val="1*72*956*83"/>
</p:tagLst>
</file>

<file path=ppt/tags/tag179.xml><?xml version="1.0" encoding="utf-8"?>
<p:tagLst xmlns:p="http://schemas.openxmlformats.org/presentationml/2006/main">
  <p:tag name="KSO_WM_SPECIAL_SOURCE" val="bdnul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TABLE_BEAUTIFY" val="smartTable{98f7bea2-0f49-46ff-90f6-19fb0e53c848}"/>
</p:tagLst>
</file>

<file path=ppt/tags/tag181.xml><?xml version="1.0" encoding="utf-8"?>
<p:tagLst xmlns:p="http://schemas.openxmlformats.org/presentationml/2006/main">
  <p:tag name="KSO_WM_SPECIAL_SOURCE" val="bdnull"/>
</p:tagLst>
</file>

<file path=ppt/tags/tag182.xml><?xml version="1.0" encoding="utf-8"?>
<p:tagLst xmlns:p="http://schemas.openxmlformats.org/presentationml/2006/main">
  <p:tag name="KSO_WM_SPECIAL_SOURCE" val="bdnull"/>
</p:tagLst>
</file>

<file path=ppt/tags/tag183.xml><?xml version="1.0" encoding="utf-8"?>
<p:tagLst xmlns:p="http://schemas.openxmlformats.org/presentationml/2006/main">
  <p:tag name="KSO_WM_SPECIAL_SOURCE" val="bdnull"/>
</p:tagLst>
</file>

<file path=ppt/tags/tag184.xml><?xml version="1.0" encoding="utf-8"?>
<p:tagLst xmlns:p="http://schemas.openxmlformats.org/presentationml/2006/main">
  <p:tag name="KSO_WM_SPECIAL_SOURCE" val="bdnull"/>
</p:tagLst>
</file>

<file path=ppt/tags/tag185.xml><?xml version="1.0" encoding="utf-8"?>
<p:tagLst xmlns:p="http://schemas.openxmlformats.org/presentationml/2006/main">
  <p:tag name="AS_UNIQUEID" val="3122"/>
  <p:tag name="KSO_WM_UNIT_TABLE_BEAUTIFY" val="smartTable{42560841-10eb-4fa6-8fea-18db87a129a9}"/>
  <p:tag name="TABLE_ENDDRAG_ORIGIN_RECT" val="959*399"/>
  <p:tag name="TABLE_ENDDRAG_RECT" val="0*100*959*399"/>
</p:tagLst>
</file>

<file path=ppt/tags/tag186.xml><?xml version="1.0" encoding="utf-8"?>
<p:tagLst xmlns:p="http://schemas.openxmlformats.org/presentationml/2006/main">
  <p:tag name="AS_UNIQUEID" val="3246"/>
</p:tagLst>
</file>

<file path=ppt/tags/tag187.xml><?xml version="1.0" encoding="utf-8"?>
<p:tagLst xmlns:p="http://schemas.openxmlformats.org/presentationml/2006/main">
  <p:tag name="AS_UNIQUEID" val="3247"/>
</p:tagLst>
</file>

<file path=ppt/tags/tag188.xml><?xml version="1.0" encoding="utf-8"?>
<p:tagLst xmlns:p="http://schemas.openxmlformats.org/presentationml/2006/main">
  <p:tag name="AS_UNIQUEID" val="3249"/>
</p:tagLst>
</file>

<file path=ppt/tags/tag189.xml><?xml version="1.0" encoding="utf-8"?>
<p:tagLst xmlns:p="http://schemas.openxmlformats.org/presentationml/2006/main">
  <p:tag name="AS_UNIQUEID" val="325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3252"/>
</p:tagLst>
</file>

<file path=ppt/tags/tag191.xml><?xml version="1.0" encoding="utf-8"?>
<p:tagLst xmlns:p="http://schemas.openxmlformats.org/presentationml/2006/main">
  <p:tag name="AS_UNIQUEID" val="3253"/>
</p:tagLst>
</file>

<file path=ppt/tags/tag192.xml><?xml version="1.0" encoding="utf-8"?>
<p:tagLst xmlns:p="http://schemas.openxmlformats.org/presentationml/2006/main">
  <p:tag name="AS_UNIQUEID" val="3254"/>
</p:tagLst>
</file>

<file path=ppt/tags/tag193.xml><?xml version="1.0" encoding="utf-8"?>
<p:tagLst xmlns:p="http://schemas.openxmlformats.org/presentationml/2006/main">
  <p:tag name="AS_UNIQUEID" val="3255"/>
</p:tagLst>
</file>

<file path=ppt/tags/tag194.xml><?xml version="1.0" encoding="utf-8"?>
<p:tagLst xmlns:p="http://schemas.openxmlformats.org/presentationml/2006/main">
  <p:tag name="AS_UNIQUEID" val="3256"/>
</p:tagLst>
</file>

<file path=ppt/tags/tag195.xml><?xml version="1.0" encoding="utf-8"?>
<p:tagLst xmlns:p="http://schemas.openxmlformats.org/presentationml/2006/main">
  <p:tag name="AS_UNIQUEID" val="3257"/>
</p:tagLst>
</file>

<file path=ppt/tags/tag196.xml><?xml version="1.0" encoding="utf-8"?>
<p:tagLst xmlns:p="http://schemas.openxmlformats.org/presentationml/2006/main">
  <p:tag name="AS_UNIQUEID" val="3260"/>
</p:tagLst>
</file>

<file path=ppt/tags/tag197.xml><?xml version="1.0" encoding="utf-8"?>
<p:tagLst xmlns:p="http://schemas.openxmlformats.org/presentationml/2006/main">
  <p:tag name="AS_UNIQUEID" val="3261"/>
</p:tagLst>
</file>

<file path=ppt/tags/tag198.xml><?xml version="1.0" encoding="utf-8"?>
<p:tagLst xmlns:p="http://schemas.openxmlformats.org/presentationml/2006/main">
  <p:tag name="AS_UNIQUEID" val="3262"/>
</p:tagLst>
</file>

<file path=ppt/tags/tag199.xml><?xml version="1.0" encoding="utf-8"?>
<p:tagLst xmlns:p="http://schemas.openxmlformats.org/presentationml/2006/main">
  <p:tag name="AS_UNIQUEID" val="326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3264"/>
</p:tagLst>
</file>

<file path=ppt/tags/tag201.xml><?xml version="1.0" encoding="utf-8"?>
<p:tagLst xmlns:p="http://schemas.openxmlformats.org/presentationml/2006/main">
  <p:tag name="AS_UNIQUEID" val="3265"/>
</p:tagLst>
</file>

<file path=ppt/tags/tag202.xml><?xml version="1.0" encoding="utf-8"?>
<p:tagLst xmlns:p="http://schemas.openxmlformats.org/presentationml/2006/main">
  <p:tag name="KSO_WM_BEAUTIFY_FLAG" val="#wm#"/>
  <p:tag name="KSO_WM_SPECIAL_SOURCE" val="bdnull"/>
  <p:tag name="KSO_WM_TEMPLATE_CATEGORY" val="custom"/>
  <p:tag name="KSO_WM_TEMPLATE_INDEX" val="20202594"/>
</p:tagLst>
</file>

<file path=ppt/tags/tag203.xml><?xml version="1.0" encoding="utf-8"?>
<p:tagLst xmlns:p="http://schemas.openxmlformats.org/presentationml/2006/main">
  <p:tag name="KSO_WM_UNIT_TABLE_BEAUTIFY" val="smartTable{60449822-49a6-42af-8ea9-d65dce0ac991}"/>
  <p:tag name="TABLE_ENDDRAG_ORIGIN_RECT" val="939*114"/>
  <p:tag name="TABLE_ENDDRAG_RECT" val="0*212*939*114"/>
</p:tagLst>
</file>

<file path=ppt/tags/tag204.xml><?xml version="1.0" encoding="utf-8"?>
<p:tagLst xmlns:p="http://schemas.openxmlformats.org/presentationml/2006/main">
  <p:tag name="KSO_WM_BEAUTIFY_FLAG" val="#wm#"/>
  <p:tag name="KSO_WM_TEMPLATE_CATEGORY" val="diagram"/>
  <p:tag name="KSO_WM_TEMPLATE_INDEX" val="2022026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7.xml><?xml version="1.0" encoding="utf-8"?>
<p:tagLst xmlns:p="http://schemas.openxmlformats.org/presentationml/2006/main">
  <p:tag name="KSO_WM_SLIDE_SIZE" val="701*321"/>
  <p:tag name="KSO_WM_SLIDE_POSITION" val="119*106"/>
  <p:tag name="KSO_WM_SLIDE_LAYOUT_CNT" val="1_1"/>
  <p:tag name="KSO_WM_SLIDE_LAYOUT" val="f_g"/>
  <p:tag name="KSO_WM_BEAUTIFY_FLAG" val="#wm#"/>
  <p:tag name="KSO_WM_SLIDE_TYPE" val="text"/>
  <p:tag name="KSO_WM_SLIDE_ITEM_CNT" val="0"/>
  <p:tag name="KSO_WM_TAG_VERSION" val="1.0"/>
  <p:tag name="KSO_WM_COMBINE_RELATE_SLIDE_ID" val="background20179169_10"/>
  <p:tag name="KSO_WM_TEMPLATE_CATEGORY" val="custom"/>
  <p:tag name="KSO_WM_TEMPLATE_INDEX" val="20182089"/>
  <p:tag name="KSO_WM_SLIDE_ID" val="custom20182089_31"/>
  <p:tag name="KSO_WM_SLIDE_INDEX" val="31"/>
  <p:tag name="KSO_WM_TEMPLATE_SUBCATEGORY" val="0"/>
  <p:tag name="KSO_WM_SLIDE_SUBTYPE" val="pureTxt"/>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SLIDE_SIZE" val="701*321"/>
  <p:tag name="KSO_WM_SLIDE_POSITION" val="119*106"/>
  <p:tag name="KSO_WM_SLIDE_LAYOUT_CNT" val="1_1"/>
  <p:tag name="KSO_WM_SLIDE_LAYOUT" val="f_g"/>
  <p:tag name="KSO_WM_BEAUTIFY_FLAG" val="#wm#"/>
  <p:tag name="KSO_WM_SLIDE_TYPE" val="text"/>
  <p:tag name="KSO_WM_SLIDE_ITEM_CNT" val="0"/>
  <p:tag name="KSO_WM_TAG_VERSION" val="1.0"/>
  <p:tag name="KSO_WM_COMBINE_RELATE_SLIDE_ID" val="background20179169_10"/>
  <p:tag name="KSO_WM_TEMPLATE_CATEGORY" val="custom"/>
  <p:tag name="KSO_WM_TEMPLATE_INDEX" val="20182089"/>
  <p:tag name="KSO_WM_SLIDE_ID" val="custom20182089_31"/>
  <p:tag name="KSO_WM_SLIDE_INDEX" val="31"/>
  <p:tag name="KSO_WM_TEMPLATE_SUBCATEGORY" val="0"/>
  <p:tag name="KSO_WM_SLIDE_SUBTYPE" val="pureTxt"/>
</p:tagLst>
</file>

<file path=ppt/tags/tag211.xml><?xml version="1.0" encoding="utf-8"?>
<p:tagLst xmlns:p="http://schemas.openxmlformats.org/presentationml/2006/main">
  <p:tag name="AS_UNIQUEID" val="337"/>
</p:tagLst>
</file>

<file path=ppt/tags/tag212.xml><?xml version="1.0" encoding="utf-8"?>
<p:tagLst xmlns:p="http://schemas.openxmlformats.org/presentationml/2006/main">
  <p:tag name="AS_UNIQUEID" val="338"/>
</p:tagLst>
</file>

<file path=ppt/tags/tag213.xml><?xml version="1.0" encoding="utf-8"?>
<p:tagLst xmlns:p="http://schemas.openxmlformats.org/presentationml/2006/main">
  <p:tag name="AS_UNIQUEID" val="339"/>
</p:tagLst>
</file>

<file path=ppt/tags/tag214.xml><?xml version="1.0" encoding="utf-8"?>
<p:tagLst xmlns:p="http://schemas.openxmlformats.org/presentationml/2006/main">
  <p:tag name="AS_UNIQUEID" val="340"/>
</p:tagLst>
</file>

<file path=ppt/tags/tag215.xml><?xml version="1.0" encoding="utf-8"?>
<p:tagLst xmlns:p="http://schemas.openxmlformats.org/presentationml/2006/main">
  <p:tag name="AS_UNIQUEID" val="341"/>
</p:tagLst>
</file>

<file path=ppt/tags/tag216.xml><?xml version="1.0" encoding="utf-8"?>
<p:tagLst xmlns:p="http://schemas.openxmlformats.org/presentationml/2006/main">
  <p:tag name="AS_UNIQUEID" val="342"/>
</p:tagLst>
</file>

<file path=ppt/tags/tag217.xml><?xml version="1.0" encoding="utf-8"?>
<p:tagLst xmlns:p="http://schemas.openxmlformats.org/presentationml/2006/main">
  <p:tag name="AS_UNIQUEID" val="343"/>
</p:tagLst>
</file>

<file path=ppt/tags/tag218.xml><?xml version="1.0" encoding="utf-8"?>
<p:tagLst xmlns:p="http://schemas.openxmlformats.org/presentationml/2006/main">
  <p:tag name="AS_UNIQUEID" val="344"/>
</p:tagLst>
</file>

<file path=ppt/tags/tag219.xml><?xml version="1.0" encoding="utf-8"?>
<p:tagLst xmlns:p="http://schemas.openxmlformats.org/presentationml/2006/main">
  <p:tag name="AS_UNIQUEID" val="34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346"/>
</p:tagLst>
</file>

<file path=ppt/tags/tag221.xml><?xml version="1.0" encoding="utf-8"?>
<p:tagLst xmlns:p="http://schemas.openxmlformats.org/presentationml/2006/main">
  <p:tag name="AS_UNIQUEID" val="347"/>
</p:tagLst>
</file>

<file path=ppt/tags/tag222.xml><?xml version="1.0" encoding="utf-8"?>
<p:tagLst xmlns:p="http://schemas.openxmlformats.org/presentationml/2006/main">
  <p:tag name="AS_UNIQUEID" val="348"/>
</p:tagLst>
</file>

<file path=ppt/tags/tag223.xml><?xml version="1.0" encoding="utf-8"?>
<p:tagLst xmlns:p="http://schemas.openxmlformats.org/presentationml/2006/main">
  <p:tag name="AS_UNIQUEID" val="349"/>
</p:tagLst>
</file>

<file path=ppt/tags/tag224.xml><?xml version="1.0" encoding="utf-8"?>
<p:tagLst xmlns:p="http://schemas.openxmlformats.org/presentationml/2006/main">
  <p:tag name="AS_UNIQUEID" val="353"/>
</p:tagLst>
</file>

<file path=ppt/tags/tag225.xml><?xml version="1.0" encoding="utf-8"?>
<p:tagLst xmlns:p="http://schemas.openxmlformats.org/presentationml/2006/main">
  <p:tag name="AS_UNIQUEID" val="354"/>
</p:tagLst>
</file>

<file path=ppt/tags/tag226.xml><?xml version="1.0" encoding="utf-8"?>
<p:tagLst xmlns:p="http://schemas.openxmlformats.org/presentationml/2006/main">
  <p:tag name="AS_UNIQUEID" val="355"/>
</p:tagLst>
</file>

<file path=ppt/tags/tag227.xml><?xml version="1.0" encoding="utf-8"?>
<p:tagLst xmlns:p="http://schemas.openxmlformats.org/presentationml/2006/main">
  <p:tag name="AS_UNIQUEID" val="356"/>
</p:tagLst>
</file>

<file path=ppt/tags/tag228.xml><?xml version="1.0" encoding="utf-8"?>
<p:tagLst xmlns:p="http://schemas.openxmlformats.org/presentationml/2006/main">
  <p:tag name="KSO_WM_BEAUTIFY_FLAG" val="#wm#"/>
  <p:tag name="KSO_WM_TEMPLATE_CATEGORY" val="custom"/>
  <p:tag name="KSO_WM_TEMPLATE_INDEX" val="20205176"/>
</p:tagLst>
</file>

<file path=ppt/tags/tag229.xml><?xml version="1.0" encoding="utf-8"?>
<p:tagLst xmlns:p="http://schemas.openxmlformats.org/presentationml/2006/main">
  <p:tag name="KSO_WM_BEAUTIFY_FLAG" val="#wm#"/>
  <p:tag name="KSO_WM_TEMPLATE_CATEGORY" val="custom"/>
  <p:tag name="KSO_WM_TEMPLATE_INDEX" val="20205176"/>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custom"/>
  <p:tag name="KSO_WM_TEMPLATE_INDEX" val="20205176"/>
</p:tagLst>
</file>

<file path=ppt/tags/tag231.xml><?xml version="1.0" encoding="utf-8"?>
<p:tagLst xmlns:p="http://schemas.openxmlformats.org/presentationml/2006/main">
  <p:tag name="KSO_WM_BEAUTIFY_FLAG" val="#wm#"/>
  <p:tag name="KSO_WM_TEMPLATE_CATEGORY" val="custom"/>
  <p:tag name="KSO_WM_TEMPLATE_INDEX" val="20205176"/>
</p:tagLst>
</file>

<file path=ppt/tags/tag23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3.xml><?xml version="1.0" encoding="utf-8"?>
<p:tagLst xmlns:p="http://schemas.openxmlformats.org/presentationml/2006/main">
  <p:tag name="KSO_WM_UNIT_PLACING_PICTURE_USER_VIEWPORT" val="{&quot;height&quot;:3777,&quot;width&quot;:2895}"/>
</p:tagLst>
</file>

<file path=ppt/tags/tag234.xml><?xml version="1.0" encoding="utf-8"?>
<p:tagLst xmlns:p="http://schemas.openxmlformats.org/presentationml/2006/main">
  <p:tag name="KSO_WM_UNIT_PLACING_PICTURE_USER_VIEWPORT" val="{&quot;height&quot;:3966,&quot;width&quot;:3785}"/>
</p:tagLst>
</file>

<file path=ppt/tags/tag235.xml><?xml version="1.0" encoding="utf-8"?>
<p:tagLst xmlns:p="http://schemas.openxmlformats.org/presentationml/2006/main">
  <p:tag name="KSO_WM_UNIT_PLACING_PICTURE_USER_VIEWPORT" val="{&quot;height&quot;:3770,&quot;width&quot;:3035}"/>
</p:tagLst>
</file>

<file path=ppt/tags/tag236.xml><?xml version="1.0" encoding="utf-8"?>
<p:tagLst xmlns:p="http://schemas.openxmlformats.org/presentationml/2006/main">
  <p:tag name="KSO_WM_UNIT_PLACING_PICTURE_USER_VIEWPORT" val="{&quot;height&quot;:3770,&quot;width&quot;:3043}"/>
</p:tagLst>
</file>

<file path=ppt/tags/tag237.xml><?xml version="1.0" encoding="utf-8"?>
<p:tagLst xmlns:p="http://schemas.openxmlformats.org/presentationml/2006/main">
  <p:tag name="KSO_WM_UNIT_PLACING_PICTURE_USER_VIEWPORT" val="{&quot;height&quot;:3966,&quot;width&quot;:3014}"/>
</p:tagLst>
</file>

<file path=ppt/tags/tag238.xml><?xml version="1.0" encoding="utf-8"?>
<p:tagLst xmlns:p="http://schemas.openxmlformats.org/presentationml/2006/main">
  <p:tag name="AS_UNIQUEID" val="15"/>
</p:tagLst>
</file>

<file path=ppt/tags/tag239.xml><?xml version="1.0" encoding="utf-8"?>
<p:tagLst xmlns:p="http://schemas.openxmlformats.org/presentationml/2006/main">
  <p:tag name="KSO_WM_UNIT_TABLE_BEAUTIFY" val="smartTable{bb4d9660-554b-4a6b-93cd-8f1a31d9cc58}"/>
  <p:tag name="TABLE_SKINIDX" val="3"/>
  <p:tag name="TABLE_ENCOLOR" val="#5CA2F9"/>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TEMPLATE_CATEGORY" val="basetag"/>
  <p:tag name="KSO_WM_TEMPLATE_INDEX" val="20164680"/>
</p:tagLst>
</file>

<file path=ppt/tags/tag241.xml><?xml version="1.0" encoding="utf-8"?>
<p:tagLst xmlns:p="http://schemas.openxmlformats.org/presentationml/2006/main">
  <p:tag name="KSO_WM_BEAUTIFY_FLAG" val="#wm#"/>
  <p:tag name="KSO_WM_TEMPLATE_CATEGORY" val="basetag"/>
  <p:tag name="KSO_WM_TEMPLATE_INDEX" val="20164680"/>
</p:tagLst>
</file>

<file path=ppt/tags/tag242.xml><?xml version="1.0" encoding="utf-8"?>
<p:tagLst xmlns:p="http://schemas.openxmlformats.org/presentationml/2006/main">
  <p:tag name="KSO_WM_UNIT_TABLE_BEAUTIFY" val="smartTable{75f31e76-33f8-4855-b52e-a4b9c2c416c7}"/>
  <p:tag name="TABLE_ENDDRAG_ORIGIN_RECT" val="939*440"/>
  <p:tag name="TABLE_ENDDRAG_RECT" val="10*80*939*440"/>
</p:tagLst>
</file>

<file path=ppt/tags/tag243.xml><?xml version="1.0" encoding="utf-8"?>
<p:tagLst xmlns:p="http://schemas.openxmlformats.org/presentationml/2006/main">
  <p:tag name="KSO_WM_UNIT_TABLE_BEAUTIFY" val="smartTable{862c3eeb-7f8d-48ce-875f-4834cdb910b8}"/>
  <p:tag name="TABLE_ENDDRAG_ORIGIN_RECT" val="965*539"/>
  <p:tag name="TABLE_ENDDRAG_RECT" val="-1*0*965*539"/>
</p:tagLst>
</file>

<file path=ppt/tags/tag244.xml><?xml version="1.0" encoding="utf-8"?>
<p:tagLst xmlns:p="http://schemas.openxmlformats.org/presentationml/2006/main">
  <p:tag name="KSO_WM_UNIT_PLACING_PICTURE_USER_VIEWPORT" val="{&quot;height&quot;:2224,&quot;width&quot;:3213}"/>
</p:tagLst>
</file>

<file path=ppt/tags/tag245.xml><?xml version="1.0" encoding="utf-8"?>
<p:tagLst xmlns:p="http://schemas.openxmlformats.org/presentationml/2006/main">
  <p:tag name="KSO_WM_BEAUTIFY_FLAG" val="#wm#"/>
  <p:tag name="KSO_WM_TEMPLATE_CATEGORY" val="custom"/>
  <p:tag name="KSO_WM_TEMPLATE_INDEX" val="20205081"/>
</p:tagLst>
</file>

<file path=ppt/tags/tag246.xml><?xml version="1.0" encoding="utf-8"?>
<p:tagLst xmlns:p="http://schemas.openxmlformats.org/presentationml/2006/main">
  <p:tag name="AS_UNIQUEID" val="1148"/>
</p:tagLst>
</file>

<file path=ppt/tags/tag247.xml><?xml version="1.0" encoding="utf-8"?>
<p:tagLst xmlns:p="http://schemas.openxmlformats.org/presentationml/2006/main">
  <p:tag name="AS_UNIQUEID" val="1149"/>
</p:tagLst>
</file>

<file path=ppt/tags/tag248.xml><?xml version="1.0" encoding="utf-8"?>
<p:tagLst xmlns:p="http://schemas.openxmlformats.org/presentationml/2006/main">
  <p:tag name="AS_UNIQUEID" val="1150"/>
</p:tagLst>
</file>

<file path=ppt/tags/tag249.xml><?xml version="1.0" encoding="utf-8"?>
<p:tagLst xmlns:p="http://schemas.openxmlformats.org/presentationml/2006/main">
  <p:tag name="AS_UNIQUEID" val="115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1152"/>
</p:tagLst>
</file>

<file path=ppt/tags/tag251.xml><?xml version="1.0" encoding="utf-8"?>
<p:tagLst xmlns:p="http://schemas.openxmlformats.org/presentationml/2006/main">
  <p:tag name="AS_UNIQUEID" val="1153"/>
</p:tagLst>
</file>

<file path=ppt/tags/tag252.xml><?xml version="1.0" encoding="utf-8"?>
<p:tagLst xmlns:p="http://schemas.openxmlformats.org/presentationml/2006/main">
  <p:tag name="AS_UNIQUEID" val="1154"/>
</p:tagLst>
</file>

<file path=ppt/tags/tag253.xml><?xml version="1.0" encoding="utf-8"?>
<p:tagLst xmlns:p="http://schemas.openxmlformats.org/presentationml/2006/main">
  <p:tag name="AS_UNIQUEID" val="1155"/>
</p:tagLst>
</file>

<file path=ppt/tags/tag254.xml><?xml version="1.0" encoding="utf-8"?>
<p:tagLst xmlns:p="http://schemas.openxmlformats.org/presentationml/2006/main">
  <p:tag name="AS_UNIQUEID" val="1156"/>
</p:tagLst>
</file>

<file path=ppt/tags/tag255.xml><?xml version="1.0" encoding="utf-8"?>
<p:tagLst xmlns:p="http://schemas.openxmlformats.org/presentationml/2006/main">
  <p:tag name="AS_UNIQUEID" val="1157"/>
</p:tagLst>
</file>

<file path=ppt/tags/tag256.xml><?xml version="1.0" encoding="utf-8"?>
<p:tagLst xmlns:p="http://schemas.openxmlformats.org/presentationml/2006/main">
  <p:tag name="AS_UNIQUEID" val="1158"/>
</p:tagLst>
</file>

<file path=ppt/tags/tag257.xml><?xml version="1.0" encoding="utf-8"?>
<p:tagLst xmlns:p="http://schemas.openxmlformats.org/presentationml/2006/main">
  <p:tag name="AS_UNIQUEID" val="1159"/>
</p:tagLst>
</file>

<file path=ppt/tags/tag258.xml><?xml version="1.0" encoding="utf-8"?>
<p:tagLst xmlns:p="http://schemas.openxmlformats.org/presentationml/2006/main">
  <p:tag name="AS_UNIQUEID" val="1143"/>
</p:tagLst>
</file>

<file path=ppt/tags/tag259.xml><?xml version="1.0" encoding="utf-8"?>
<p:tagLst xmlns:p="http://schemas.openxmlformats.org/presentationml/2006/main">
  <p:tag name="AS_UNIQUEID" val="1144"/>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1145"/>
</p:tagLst>
</file>

<file path=ppt/tags/tag261.xml><?xml version="1.0" encoding="utf-8"?>
<p:tagLst xmlns:p="http://schemas.openxmlformats.org/presentationml/2006/main">
  <p:tag name="KSO_WM_TAG_VERSION" val="1.0"/>
  <p:tag name="KSO_WM_BEAUTIFY_FLAG" val="#wm#"/>
  <p:tag name="KSO_WM_TEMPLATE_CATEGORY" val="custom"/>
  <p:tag name="KSO_WM_TEMPLATE_INDEX" val="160574"/>
  <p:tag name="KSO_WM_UNIT_TYPE" val="d"/>
  <p:tag name="KSO_WM_UNIT_INDEX" val="1"/>
  <p:tag name="KSO_WM_UNIT_ID" val="custom160574_51*d*1"/>
  <p:tag name="KSO_WM_UNIT_LAYERLEVEL" val="1"/>
  <p:tag name="KSO_WM_UNIT_VALUE" val="1100*1695"/>
  <p:tag name="KSO_WM_UNIT_HIGHLIGHT" val="0"/>
  <p:tag name="KSO_WM_UNIT_COMPATIBLE" val="0"/>
  <p:tag name="KSO_WM_UNIT_CLEAR" val="0"/>
  <p:tag name="REFSHAPE" val="124781756"/>
</p:tagLst>
</file>

<file path=ppt/tags/tag262.xml><?xml version="1.0" encoding="utf-8"?>
<p:tagLst xmlns:p="http://schemas.openxmlformats.org/presentationml/2006/main">
  <p:tag name="KSO_WM_BEAUTIFY_FLAG" val="#wm#"/>
  <p:tag name="KSO_WM_TEMPLATE_CATEGORY" val="custom"/>
  <p:tag name="KSO_WM_TEMPLATE_INDEX" val="20205081"/>
</p:tagLst>
</file>

<file path=ppt/tags/tag263.xml><?xml version="1.0" encoding="utf-8"?>
<p:tagLst xmlns:p="http://schemas.openxmlformats.org/presentationml/2006/main">
  <p:tag name="KSO_WM_UNIT_TABLE_BEAUTIFY" val="smartTable{33968b42-2d4f-4a01-b80e-d7973e00beca}"/>
  <p:tag name="TABLE_ENDDRAG_ORIGIN_RECT" val="906*134"/>
  <p:tag name="TABLE_ENDDRAG_RECT" val="16*120*906*134"/>
</p:tagLst>
</file>

<file path=ppt/tags/tag264.xml><?xml version="1.0" encoding="utf-8"?>
<p:tagLst xmlns:p="http://schemas.openxmlformats.org/presentationml/2006/main">
  <p:tag name="KSO_WM_UNIT_PLACING_PICTURE_USER_VIEWPORT" val="{&quot;height&quot;:4228.664566929134,&quot;width&quot;:3516.3181102362205}"/>
</p:tagLst>
</file>

<file path=ppt/tags/tag265.xml><?xml version="1.0" encoding="utf-8"?>
<p:tagLst xmlns:p="http://schemas.openxmlformats.org/presentationml/2006/main">
  <p:tag name="KSO_WM_BEAUTIFY_FLAG" val="#wm#"/>
  <p:tag name="KSO_WM_TEMPLATE_CATEGORY" val="custom"/>
  <p:tag name="KSO_WM_TEMPLATE_INDEX" val="20205081"/>
</p:tagLst>
</file>

<file path=ppt/tags/tag266.xml><?xml version="1.0" encoding="utf-8"?>
<p:tagLst xmlns:p="http://schemas.openxmlformats.org/presentationml/2006/main">
  <p:tag name="KSO_WM_BEAUTIFY_FLAG" val="#wm#"/>
  <p:tag name="KSO_WM_TEMPLATE_CATEGORY" val="custom"/>
  <p:tag name="KSO_WM_TEMPLATE_INDEX" val="20205081"/>
</p:tagLst>
</file>

<file path=ppt/tags/tag267.xml><?xml version="1.0" encoding="utf-8"?>
<p:tagLst xmlns:p="http://schemas.openxmlformats.org/presentationml/2006/main">
  <p:tag name="KSO_WM_BEAUTIFY_FLAG" val="#wm#"/>
  <p:tag name="KSO_WM_TEMPLATE_CATEGORY" val="custom"/>
  <p:tag name="KSO_WM_TEMPLATE_INDEX" val="20205081"/>
</p:tagLst>
</file>

<file path=ppt/tags/tag268.xml><?xml version="1.0" encoding="utf-8"?>
<p:tagLst xmlns:p="http://schemas.openxmlformats.org/presentationml/2006/main">
  <p:tag name="KSO_WM_UNIT_TABLE_BEAUTIFY" val="smartTable{c18f11c5-8bb0-42de-842a-9a070263e8d9}"/>
  <p:tag name="TABLE_ENDDRAG_ORIGIN_RECT" val="854*143"/>
  <p:tag name="TABLE_ENDDRAG_RECT" val="41*128*854*143"/>
</p:tagLst>
</file>

<file path=ppt/tags/tag269.xml><?xml version="1.0" encoding="utf-8"?>
<p:tagLst xmlns:p="http://schemas.openxmlformats.org/presentationml/2006/main">
  <p:tag name="KSO_WM_BEAUTIFY_FLAG" val="#wm#"/>
  <p:tag name="KSO_WM_TEMPLATE_CATEGORY" val="custom"/>
  <p:tag name="KSO_WM_TEMPLATE_INDEX" val="2020508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TABLE_BEAUTIFY" val="smartTable{459d8188-64f2-47a8-8a71-c6ff40f042b0}"/>
  <p:tag name="TABLE_ENDDRAG_ORIGIN_RECT" val="911*132"/>
  <p:tag name="TABLE_ENDDRAG_RECT" val="39*128*911*132"/>
</p:tagLst>
</file>

<file path=ppt/tags/tag271.xml><?xml version="1.0" encoding="utf-8"?>
<p:tagLst xmlns:p="http://schemas.openxmlformats.org/presentationml/2006/main">
  <p:tag name="KSO_WM_BEAUTIFY_FLAG" val="#wm#"/>
  <p:tag name="KSO_WM_TEMPLATE_CATEGORY" val="custom"/>
  <p:tag name="KSO_WM_TEMPLATE_INDEX" val="20205081"/>
</p:tagLst>
</file>

<file path=ppt/tags/tag272.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DDRNlGmUOV4B4eLbZRMEDQtPU537YtGLGNFFC2ht5YY0bq2o4GpjAy8+EyvFZePq6PfuGoCthv0gUeIb1OVAds="/>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5.xml><?xml version="1.0" encoding="utf-8"?>
<p:tagLst xmlns:p="http://schemas.openxmlformats.org/presentationml/2006/main">
  <p:tag name="AS_UNIQUEID" val="2793"/>
</p:tagLst>
</file>

<file path=ppt/tags/tag76.xml><?xml version="1.0" encoding="utf-8"?>
<p:tagLst xmlns:p="http://schemas.openxmlformats.org/presentationml/2006/main">
  <p:tag name="KSO_WM_UNIT_TABLE_BEAUTIFY" val="smartTable{97d9b0c9-b369-4182-88b3-af31de9da81f}"/>
  <p:tag name="TABLE_ENDDRAG_ORIGIN_RECT" val="958*475"/>
  <p:tag name="TABLE_ENDDRAG_RECT" val="0*64*958*475"/>
</p:tagLst>
</file>

<file path=ppt/tags/tag77.xml><?xml version="1.0" encoding="utf-8"?>
<p:tagLst xmlns:p="http://schemas.openxmlformats.org/presentationml/2006/main">
  <p:tag name="KSO_WM_UNIT_TABLE_BEAUTIFY" val="smartTable{8529c172-eecf-4523-aa90-59e173e99acd}"/>
  <p:tag name="TABLE_ENDDRAG_ORIGIN_RECT" val="881*389"/>
  <p:tag name="TABLE_ENDDRAG_RECT" val="24*134*881*389"/>
</p:tagLst>
</file>

<file path=ppt/tags/tag7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ISLIDE.ICON" val="#16135;#111592;"/>
</p:tagLst>
</file>

<file path=ppt/tags/tag8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3.xml><?xml version="1.0" encoding="utf-8"?>
<p:tagLst xmlns:p="http://schemas.openxmlformats.org/presentationml/2006/main">
  <p:tag name="KSO_WM_UNIT_TABLE_BEAUTIFY" val="smartTable{ab75a929-e68e-4731-9e60-e5bfbd321537}"/>
  <p:tag name="TABLE_ENDDRAG_ORIGIN_RECT" val="697*324"/>
  <p:tag name="TABLE_ENDDRAG_RECT" val="53*1*697*324"/>
</p:tagLst>
</file>

<file path=ppt/tags/tag84.xml><?xml version="1.0" encoding="utf-8"?>
<p:tagLst xmlns:p="http://schemas.openxmlformats.org/presentationml/2006/main">
  <p:tag name="KSO_WM_UNIT_TABLE_BEAUTIFY" val="smartTable{0d90fddb-1a01-4039-941f-39b610bf567a}"/>
  <p:tag name="TABLE_ENDDRAG_ORIGIN_RECT" val="456*356"/>
  <p:tag name="TABLE_ENDDRAG_RECT" val="402*99*456*356"/>
</p:tagLst>
</file>

<file path=ppt/tags/tag85.xml><?xml version="1.0" encoding="utf-8"?>
<p:tagLst xmlns:p="http://schemas.openxmlformats.org/presentationml/2006/main">
  <p:tag name="KSO_WM_UNIT_TABLE_BEAUTIFY" val="smartTable{2175524f-e375-404f-b75b-978068d98e18}"/>
  <p:tag name="TABLE_ENDDRAG_ORIGIN_RECT" val="628*150"/>
  <p:tag name="TABLE_ENDDRAG_RECT" val="41*308*628*150"/>
</p:tagLst>
</file>

<file path=ppt/tags/tag86.xml><?xml version="1.0" encoding="utf-8"?>
<p:tagLst xmlns:p="http://schemas.openxmlformats.org/presentationml/2006/main">
  <p:tag name="KSO_WM_UNIT_ISCONTENTSTITLE" val="0"/>
  <p:tag name="KSO_WM_UNIT_PRESET_TEXT" val="单击此处添加标题"/>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2810_10*a*1"/>
  <p:tag name="KSO_WM_TEMPLATE_CATEGORY" val="custom"/>
  <p:tag name="KSO_WM_TEMPLATE_INDEX" val="20202810"/>
  <p:tag name="KSO_WM_UNIT_LAYERLEVEL" val="1"/>
  <p:tag name="KSO_WM_TAG_VERSION" val="1.0"/>
  <p:tag name="KSO_WM_BEAUTIFY_FLAG" val="#wm#"/>
</p:tagLst>
</file>

<file path=ppt/tags/tag87.xml><?xml version="1.0" encoding="utf-8"?>
<p:tagLst xmlns:p="http://schemas.openxmlformats.org/presentationml/2006/main">
  <p:tag name="KSO_WM_UNIT_PLACING_PICTURE_USER_VIEWPORT" val="{&quot;height&quot;:5226,&quot;width&quot;:11489}"/>
</p:tagLst>
</file>

<file path=ppt/tags/tag88.xml><?xml version="1.0" encoding="utf-8"?>
<p:tagLst xmlns:p="http://schemas.openxmlformats.org/presentationml/2006/main">
  <p:tag name="KSO_WM_UNIT_PLACING_PICTURE_USER_VIEWPORT" val="{&quot;height&quot;:5453,&quot;width&quot;:4954}"/>
</p:tagLst>
</file>

<file path=ppt/tags/tag89.xml><?xml version="1.0" encoding="utf-8"?>
<p:tagLst xmlns:p="http://schemas.openxmlformats.org/presentationml/2006/main">
  <p:tag name="KSO_WM_SLIDE_ID" val="custom20202810_10"/>
  <p:tag name="KSO_WM_TEMPLATE_SUBCATEGORY" val="0"/>
  <p:tag name="KSO_WM_SLIDE_TYPE" val="text"/>
  <p:tag name="KSO_WM_SLIDE_SUBTYPE" val="picTxt"/>
  <p:tag name="KSO_WM_SLIDE_ITEM_CNT" val="0"/>
  <p:tag name="KSO_WM_SLIDE_INDEX" val="10"/>
  <p:tag name="KSO_WM_SLIDE_SIZE" val="864*430"/>
  <p:tag name="KSO_WM_SLIDE_POSITION" val="48*61"/>
  <p:tag name="KSO_WM_TAG_VERSION" val="1.0"/>
  <p:tag name="KSO_WM_BEAUTIFY_FLAG" val="#wm#"/>
  <p:tag name="KSO_WM_TEMPLATE_CATEGORY" val="custom"/>
  <p:tag name="KSO_WM_TEMPLATE_INDEX" val="20202810"/>
  <p:tag name="KSO_WM_SLIDE_LAYOUT" val="a_d_f"/>
  <p:tag name="KSO_WM_SLIDE_LAYOUT_CNT" val="1_1_1"/>
  <p:tag name="KSO_WM_TEMPLATE_MASTER_TYPE" val="1"/>
  <p:tag name="KSO_WM_TEMPLATE_COLOR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2285"/>
</p:tagLst>
</file>

<file path=ppt/tags/tag91.xml><?xml version="1.0" encoding="utf-8"?>
<p:tagLst xmlns:p="http://schemas.openxmlformats.org/presentationml/2006/main">
  <p:tag name="AS_UNIQUEID" val="2286"/>
</p:tagLst>
</file>

<file path=ppt/tags/tag92.xml><?xml version="1.0" encoding="utf-8"?>
<p:tagLst xmlns:p="http://schemas.openxmlformats.org/presentationml/2006/main">
  <p:tag name="AS_UNIQUEID" val="2289"/>
</p:tagLst>
</file>

<file path=ppt/tags/tag93.xml><?xml version="1.0" encoding="utf-8"?>
<p:tagLst xmlns:p="http://schemas.openxmlformats.org/presentationml/2006/main">
  <p:tag name="AS_UNIQUEID" val="2286"/>
</p:tagLst>
</file>

<file path=ppt/tags/tag94.xml><?xml version="1.0" encoding="utf-8"?>
<p:tagLst xmlns:p="http://schemas.openxmlformats.org/presentationml/2006/main">
  <p:tag name="AS_UNIQUEID" val="2289"/>
</p:tagLst>
</file>

<file path=ppt/tags/tag95.xml><?xml version="1.0" encoding="utf-8"?>
<p:tagLst xmlns:p="http://schemas.openxmlformats.org/presentationml/2006/main">
  <p:tag name="AS_UNIQUEID" val="2318"/>
</p:tagLst>
</file>

<file path=ppt/tags/tag96.xml><?xml version="1.0" encoding="utf-8"?>
<p:tagLst xmlns:p="http://schemas.openxmlformats.org/presentationml/2006/main">
  <p:tag name="AS_UNIQUEID" val="2319"/>
  <p:tag name="KSO_WM_UNIT_TABLE_BEAUTIFY" val="smartTable{cb6cdc18-afe6-4f50-ab52-57ff889e294f}"/>
</p:tagLst>
</file>

<file path=ppt/tags/tag97.xml><?xml version="1.0" encoding="utf-8"?>
<p:tagLst xmlns:p="http://schemas.openxmlformats.org/presentationml/2006/main">
  <p:tag name="AS_UNIQUEID" val="2320"/>
</p:tagLst>
</file>

<file path=ppt/tags/tag98.xml><?xml version="1.0" encoding="utf-8"?>
<p:tagLst xmlns:p="http://schemas.openxmlformats.org/presentationml/2006/main">
  <p:tag name="AS_UNIQUEID" val="2321"/>
</p:tagLst>
</file>

<file path=ppt/tags/tag99.xml><?xml version="1.0" encoding="utf-8"?>
<p:tagLst xmlns:p="http://schemas.openxmlformats.org/presentationml/2006/main">
  <p:tag name="AS_UNIQUEID" val="2322"/>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28445</Words>
  <PresentationFormat>宽屏</PresentationFormat>
  <Paragraphs>3510</Paragraphs>
  <Slides>116</Slides>
  <Notes>0</Notes>
  <HiddenSlides>0</HiddenSlides>
  <MMClips>0</MMClips>
  <ScaleCrop>false</ScaleCrop>
  <HeadingPairs>
    <vt:vector size="8" baseType="variant">
      <vt:variant>
        <vt:lpstr>已用的字体</vt:lpstr>
      </vt:variant>
      <vt:variant>
        <vt:i4>46</vt:i4>
      </vt:variant>
      <vt:variant>
        <vt:lpstr>主题</vt:lpstr>
      </vt:variant>
      <vt:variant>
        <vt:i4>1</vt:i4>
      </vt:variant>
      <vt:variant>
        <vt:lpstr>嵌入 OLE 服务器</vt:lpstr>
      </vt:variant>
      <vt:variant>
        <vt:i4>4</vt:i4>
      </vt:variant>
      <vt:variant>
        <vt:lpstr>幻灯片标题</vt:lpstr>
      </vt:variant>
      <vt:variant>
        <vt:i4>116</vt:i4>
      </vt:variant>
    </vt:vector>
  </HeadingPairs>
  <TitlesOfParts>
    <vt:vector size="167" baseType="lpstr">
      <vt:lpstr>Arial</vt:lpstr>
      <vt:lpstr>宋体</vt:lpstr>
      <vt:lpstr>Wingdings</vt:lpstr>
      <vt:lpstr>微软雅黑</vt:lpstr>
      <vt:lpstr>Wingdings</vt:lpstr>
      <vt:lpstr>隶书</vt:lpstr>
      <vt:lpstr>方正粗黑宋简体</vt:lpstr>
      <vt:lpstr>华文仿宋</vt:lpstr>
      <vt:lpstr>黑体</vt:lpstr>
      <vt:lpstr>汉仪尚巍手书简</vt:lpstr>
      <vt:lpstr>楷体</vt:lpstr>
      <vt:lpstr>幼圆</vt:lpstr>
      <vt:lpstr>楷体_GB2312</vt:lpstr>
      <vt:lpstr>仿宋</vt:lpstr>
      <vt:lpstr>Algerian</vt:lpstr>
      <vt:lpstr>Arial Unicode MS</vt:lpstr>
      <vt:lpstr>Calibri</vt:lpstr>
      <vt:lpstr>华文行楷</vt:lpstr>
      <vt:lpstr>江西拙楷</vt:lpstr>
      <vt:lpstr>华文中宋</vt:lpstr>
      <vt:lpstr>华文楷体</vt:lpstr>
      <vt:lpstr>华文新魏</vt:lpstr>
      <vt:lpstr>Times New Roman</vt:lpstr>
      <vt:lpstr>STHeiti Light</vt:lpstr>
      <vt:lpstr>汉仪颜楷简</vt:lpstr>
      <vt:lpstr>方正魏碑_GBK</vt:lpstr>
      <vt:lpstr>等线</vt:lpstr>
      <vt:lpstr>方正清刻本悦宋简体</vt:lpstr>
      <vt:lpstr>汉仪尚巍手书W</vt:lpstr>
      <vt:lpstr>Garamond</vt:lpstr>
      <vt:lpstr>Tahoma</vt:lpstr>
      <vt:lpstr>汉仪昌黎宋刻本(原版)简</vt:lpstr>
      <vt:lpstr>方正宋刻本秀楷简体</vt:lpstr>
      <vt:lpstr>方正舒体</vt:lpstr>
      <vt:lpstr>方正苏新诗柳楷_GBK</vt:lpstr>
      <vt:lpstr>HYYiSongJ</vt:lpstr>
      <vt:lpstr>华文琥珀</vt:lpstr>
      <vt:lpstr>Arial</vt:lpstr>
      <vt:lpstr>微软简隶书</vt:lpstr>
      <vt:lpstr>米开细行楷</vt:lpstr>
      <vt:lpstr>DFKai-SB</vt:lpstr>
      <vt:lpstr>Malgun Gothic</vt:lpstr>
      <vt:lpstr>Comic Sans MS</vt:lpstr>
      <vt:lpstr>新宋体</vt:lpstr>
      <vt:lpstr>Segoe Print</vt:lpstr>
      <vt:lpstr>MingLiU-ExtB</vt:lpstr>
      <vt:lpstr>Office 主题​​</vt:lpstr>
      <vt:lpstr>MS_ClipArt_Gallery.2</vt:lpstr>
      <vt:lpstr>Excel.Sheet.12</vt:lpstr>
      <vt:lpstr>MS_ClipArt_Gallery.2</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基督教会统治（经济、政治、精神）</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世界近代史（1500年左右地理大发现－20世纪初)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2022-05-26T04:22:00Z</dcterms:created>
  <dcterms:modified xsi:type="dcterms:W3CDTF">2022-06-11T04:20:21Z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2052-10.8.2.6726</vt:lpwstr>
  </property>
  <property fmtid="{D5CDD505-2E9C-101B-9397-08002B2CF9AE}" pid="3" name="ICV">
    <vt:lpwstr>66D4063F1DD94C8383AFB66C6209AFB9</vt:lpwstr>
  </property>
  <property fmtid="{D5CDD505-2E9C-101B-9397-08002B2CF9AE}" pid="4" name="KSOSaveFontToCloudKey">
    <vt:lpwstr>850748509_embed</vt:lpwstr>
  </property>
</Properties>
</file>