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tags/tag24.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0" r:id="rId4"/>
    <p:sldMasterId id="2147483681" r:id="rId5"/>
  </p:sldMasterIdLst>
  <p:notesMasterIdLst>
    <p:notesMasterId r:id="rId20"/>
  </p:notesMasterIdLst>
  <p:sldIdLst>
    <p:sldId id="423" r:id="rId6"/>
    <p:sldId id="257" r:id="rId7"/>
    <p:sldId id="275" r:id="rId8"/>
    <p:sldId id="300" r:id="rId9"/>
    <p:sldId id="301" r:id="rId10"/>
    <p:sldId id="444" r:id="rId11"/>
    <p:sldId id="261" r:id="rId12"/>
    <p:sldId id="304" r:id="rId13"/>
    <p:sldId id="316" r:id="rId14"/>
    <p:sldId id="317" r:id="rId15"/>
    <p:sldId id="306" r:id="rId16"/>
    <p:sldId id="318" r:id="rId17"/>
    <p:sldId id="308" r:id="rId18"/>
    <p:sldId id="309" r:id="rId19"/>
    <p:sldId id="321" r:id="rId21"/>
    <p:sldId id="322" r:id="rId22"/>
    <p:sldId id="326" r:id="rId23"/>
    <p:sldId id="324" r:id="rId24"/>
    <p:sldId id="327" r:id="rId25"/>
    <p:sldId id="274" r:id="rId26"/>
    <p:sldId id="45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lenovo"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576" y="-36"/>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4.xml" Id="rId9" /><Relationship Type="http://schemas.openxmlformats.org/officeDocument/2006/relationships/slide" Target="slides/slide3.xml" Id="rId8" /><Relationship Type="http://schemas.openxmlformats.org/officeDocument/2006/relationships/slide" Target="slides/slide2.xml" Id="rId7" /><Relationship Type="http://schemas.openxmlformats.org/officeDocument/2006/relationships/slide" Target="slides/slide1.xml" Id="rId6" /><Relationship Type="http://schemas.openxmlformats.org/officeDocument/2006/relationships/slideMaster" Target="slideMasters/slideMaster4.xml" Id="rId5" /><Relationship Type="http://schemas.openxmlformats.org/officeDocument/2006/relationships/slideMaster" Target="slideMasters/slideMaster3.xml" Id="rId4" /><Relationship Type="http://schemas.openxmlformats.org/officeDocument/2006/relationships/commentAuthors" Target="commentAuthors.xml" Id="rId31" /><Relationship Type="http://schemas.openxmlformats.org/officeDocument/2006/relationships/tableStyles" Target="tableStyles.xml" Id="rId30" /><Relationship Type="http://schemas.openxmlformats.org/officeDocument/2006/relationships/slideMaster" Target="slideMasters/slideMaster2.xml" Id="rId3" /><Relationship Type="http://schemas.openxmlformats.org/officeDocument/2006/relationships/viewProps" Target="viewProps.xml" Id="rId29" /><Relationship Type="http://schemas.openxmlformats.org/officeDocument/2006/relationships/presProps" Target="presProps.xml" Id="rId28" /><Relationship Type="http://schemas.openxmlformats.org/officeDocument/2006/relationships/slide" Target="slides/slide21.xml" Id="rId27" /><Relationship Type="http://schemas.openxmlformats.org/officeDocument/2006/relationships/slide" Target="slides/slide20.xml" Id="rId26" /><Relationship Type="http://schemas.openxmlformats.org/officeDocument/2006/relationships/slide" Target="slides/slide19.xml" Id="rId25" /><Relationship Type="http://schemas.openxmlformats.org/officeDocument/2006/relationships/slide" Target="slides/slide18.xml" Id="rId24" /><Relationship Type="http://schemas.openxmlformats.org/officeDocument/2006/relationships/slide" Target="slides/slide17.xml" Id="rId23" /><Relationship Type="http://schemas.openxmlformats.org/officeDocument/2006/relationships/slide" Target="slides/slide16.xml" Id="rId22" /><Relationship Type="http://schemas.openxmlformats.org/officeDocument/2006/relationships/slide" Target="slides/slide15.xml" Id="rId21" /><Relationship Type="http://schemas.openxmlformats.org/officeDocument/2006/relationships/notesMaster" Target="notesMasters/notesMaster1.xml" Id="rId20" /><Relationship Type="http://schemas.openxmlformats.org/officeDocument/2006/relationships/theme" Target="theme/theme1.xml" Id="rId2" /><Relationship Type="http://schemas.openxmlformats.org/officeDocument/2006/relationships/slide" Target="slides/slide14.xml" Id="rId19" /><Relationship Type="http://schemas.openxmlformats.org/officeDocument/2006/relationships/slide" Target="slides/slide13.xml" Id="rId18" /><Relationship Type="http://schemas.openxmlformats.org/officeDocument/2006/relationships/slide" Target="slides/slide12.xml" Id="rId17" /><Relationship Type="http://schemas.openxmlformats.org/officeDocument/2006/relationships/slide" Target="slides/slide11.xml" Id="rId16" /><Relationship Type="http://schemas.openxmlformats.org/officeDocument/2006/relationships/slide" Target="slides/slide10.xml" Id="rId15" /><Relationship Type="http://schemas.openxmlformats.org/officeDocument/2006/relationships/slide" Target="slides/slide9.xml" Id="rId14" /><Relationship Type="http://schemas.openxmlformats.org/officeDocument/2006/relationships/slide" Target="slides/slide8.xml" Id="rId13" /><Relationship Type="http://schemas.openxmlformats.org/officeDocument/2006/relationships/slide" Target="slides/slide7.xml" Id="rId12" /><Relationship Type="http://schemas.openxmlformats.org/officeDocument/2006/relationships/slide" Target="slides/slide6.xml" Id="rId11" /><Relationship Type="http://schemas.openxmlformats.org/officeDocument/2006/relationships/slide" Target="slides/slide5.xml" Id="rId10" /><Relationship Type="http://schemas.openxmlformats.org/officeDocument/2006/relationships/slideMaster" Target="slideMasters/slideMaster1.xml" Id="rId1" /><Relationship Type="http://schemas.openxmlformats.org/officeDocument/2006/relationships/tags" Target="/ppt/tags/tag24.xml" Id="R580bce297f3c4d56"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BF3EF-792D-40F0-94AC-7E5CDE55221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C1F29-5607-4CC3-83D4-2F82BEC6A26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71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471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D01EC5F9-7DC5-4D67-86A8-F6AA8D1219F1}"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26400"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2056" name="图片 3073"/>
          <p:cNvPicPr>
            <a:picLocks noChangeAspect="1"/>
          </p:cNvPicPr>
          <p:nvPr userDrawn="1"/>
        </p:nvPicPr>
        <p:blipFill>
          <a:blip r:embed="rId2"/>
          <a:stretch>
            <a:fillRect/>
          </a:stretch>
        </p:blipFill>
        <p:spPr>
          <a:xfrm>
            <a:off x="10075333" y="9525"/>
            <a:ext cx="2112433" cy="346075"/>
          </a:xfrm>
          <a:prstGeom prst="rect">
            <a:avLst/>
          </a:prstGeom>
          <a:noFill/>
          <a:ln w="9525">
            <a:noFill/>
          </a:ln>
        </p:spPr>
      </p:pic>
      <p:pic>
        <p:nvPicPr>
          <p:cNvPr id="2057" name="图片 3074"/>
          <p:cNvPicPr>
            <a:picLocks noChangeAspect="1"/>
          </p:cNvPicPr>
          <p:nvPr userDrawn="1"/>
        </p:nvPicPr>
        <p:blipFill>
          <a:blip r:embed="rId3"/>
          <a:srcRect t="42052" b="26295"/>
          <a:stretch>
            <a:fillRect/>
          </a:stretch>
        </p:blipFill>
        <p:spPr>
          <a:xfrm>
            <a:off x="0" y="6380163"/>
            <a:ext cx="12149667" cy="463550"/>
          </a:xfrm>
          <a:prstGeom prst="rect">
            <a:avLst/>
          </a:prstGeom>
          <a:noFill/>
          <a:ln w="9525">
            <a:noFill/>
          </a:ln>
        </p:spPr>
      </p:pic>
      <p:pic>
        <p:nvPicPr>
          <p:cNvPr id="2058" name="图片 3075"/>
          <p:cNvPicPr>
            <a:picLocks noChangeAspect="1"/>
          </p:cNvPicPr>
          <p:nvPr userDrawn="1"/>
        </p:nvPicPr>
        <p:blipFill>
          <a:blip r:embed="rId4"/>
          <a:srcRect l="2394" t="4150" r="4042"/>
          <a:stretch>
            <a:fillRect/>
          </a:stretch>
        </p:blipFill>
        <p:spPr>
          <a:xfrm>
            <a:off x="46567" y="6381750"/>
            <a:ext cx="5094817" cy="482600"/>
          </a:xfrm>
          <a:prstGeom prst="rect">
            <a:avLst/>
          </a:prstGeom>
          <a:noFill/>
          <a:ln w="9525">
            <a:noFill/>
          </a:ln>
        </p:spPr>
      </p:pic>
      <p:sp>
        <p:nvSpPr>
          <p:cNvPr id="2059" name="文本框 3076"/>
          <p:cNvSpPr txBox="1"/>
          <p:nvPr userDrawn="1"/>
        </p:nvSpPr>
        <p:spPr>
          <a:xfrm>
            <a:off x="0" y="0"/>
            <a:ext cx="12183533" cy="6877685"/>
          </a:xfrm>
          <a:prstGeom prst="rect">
            <a:avLst/>
          </a:prstGeom>
          <a:noFill/>
          <a:ln w="57150" cap="flat" cmpd="sng">
            <a:solidFill>
              <a:srgbClr val="000099"/>
            </a:solidFill>
            <a:prstDash val="solid"/>
            <a:miter/>
            <a:headEnd type="none" w="med" len="med"/>
            <a:tailEnd type="none" w="med" len="med"/>
          </a:ln>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9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p:txBody>
      </p:sp>
      <p:sp>
        <p:nvSpPr>
          <p:cNvPr id="2" name="日期占位符 1"/>
          <p:cNvSpPr>
            <a:spLocks noGrp="1"/>
          </p:cNvSpPr>
          <p:nvPr>
            <p:ph type="dt" sz="half" idx="10"/>
          </p:nvPr>
        </p:nvSpPr>
        <p:spPr>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spcBef>
                <a:spcPct val="20000"/>
              </a:spcBef>
              <a:spcAft>
                <a:spcPct val="0"/>
              </a:spcAft>
              <a:buClrTx/>
              <a:buSzTx/>
              <a:buFontTx/>
              <a:buNone/>
              <a:defRPr/>
            </a:pPr>
            <a:r>
              <a:rPr kumimoji="0" lang="zh-CN" altLang="en-US" sz="3200" b="0" i="0" u="none" strike="noStrike" kern="0" cap="none" spc="0" normalizeH="0" baseline="0" noProof="0">
                <a:ln>
                  <a:noFill/>
                </a:ln>
                <a:solidFill>
                  <a:schemeClr val="tx1"/>
                </a:solidFill>
                <a:effectLst/>
                <a:uLnTx/>
                <a:uFillTx/>
                <a:latin typeface="+mn-lt"/>
                <a:ea typeface="+mn-ea"/>
                <a:cs typeface="+mn-cs"/>
              </a:rPr>
              <a:t>单击图标添加图片</a:t>
            </a: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26400"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2056" name="图片 3073"/>
          <p:cNvPicPr>
            <a:picLocks noChangeAspect="1"/>
          </p:cNvPicPr>
          <p:nvPr userDrawn="1"/>
        </p:nvPicPr>
        <p:blipFill>
          <a:blip r:embed="rId2"/>
          <a:stretch>
            <a:fillRect/>
          </a:stretch>
        </p:blipFill>
        <p:spPr>
          <a:xfrm>
            <a:off x="10075333" y="9525"/>
            <a:ext cx="2112433" cy="346075"/>
          </a:xfrm>
          <a:prstGeom prst="rect">
            <a:avLst/>
          </a:prstGeom>
          <a:noFill/>
          <a:ln w="9525">
            <a:noFill/>
          </a:ln>
        </p:spPr>
      </p:pic>
      <p:pic>
        <p:nvPicPr>
          <p:cNvPr id="2057" name="图片 3074"/>
          <p:cNvPicPr>
            <a:picLocks noChangeAspect="1"/>
          </p:cNvPicPr>
          <p:nvPr userDrawn="1"/>
        </p:nvPicPr>
        <p:blipFill>
          <a:blip r:embed="rId3"/>
          <a:srcRect t="42052" b="26295"/>
          <a:stretch>
            <a:fillRect/>
          </a:stretch>
        </p:blipFill>
        <p:spPr>
          <a:xfrm>
            <a:off x="0" y="6380163"/>
            <a:ext cx="12149667" cy="463550"/>
          </a:xfrm>
          <a:prstGeom prst="rect">
            <a:avLst/>
          </a:prstGeom>
          <a:noFill/>
          <a:ln w="9525">
            <a:noFill/>
          </a:ln>
        </p:spPr>
      </p:pic>
      <p:pic>
        <p:nvPicPr>
          <p:cNvPr id="2058" name="图片 3075"/>
          <p:cNvPicPr>
            <a:picLocks noChangeAspect="1"/>
          </p:cNvPicPr>
          <p:nvPr userDrawn="1"/>
        </p:nvPicPr>
        <p:blipFill>
          <a:blip r:embed="rId4"/>
          <a:srcRect l="2394" t="4150" r="4042"/>
          <a:stretch>
            <a:fillRect/>
          </a:stretch>
        </p:blipFill>
        <p:spPr>
          <a:xfrm>
            <a:off x="46567" y="6381750"/>
            <a:ext cx="5094817" cy="482600"/>
          </a:xfrm>
          <a:prstGeom prst="rect">
            <a:avLst/>
          </a:prstGeom>
          <a:noFill/>
          <a:ln w="9525">
            <a:noFill/>
          </a:ln>
        </p:spPr>
      </p:pic>
      <p:sp>
        <p:nvSpPr>
          <p:cNvPr id="2059" name="文本框 3076"/>
          <p:cNvSpPr txBox="1"/>
          <p:nvPr userDrawn="1"/>
        </p:nvSpPr>
        <p:spPr>
          <a:xfrm>
            <a:off x="0" y="0"/>
            <a:ext cx="12183533" cy="6877685"/>
          </a:xfrm>
          <a:prstGeom prst="rect">
            <a:avLst/>
          </a:prstGeom>
          <a:noFill/>
          <a:ln w="57150" cap="flat" cmpd="sng">
            <a:solidFill>
              <a:srgbClr val="000099"/>
            </a:solidFill>
            <a:prstDash val="solid"/>
            <a:miter/>
            <a:headEnd type="none" w="med" len="med"/>
            <a:tailEnd type="none" w="med" len="med"/>
          </a:ln>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9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p:txBody>
      </p:sp>
      <p:sp>
        <p:nvSpPr>
          <p:cNvPr id="2" name="日期占位符 1"/>
          <p:cNvSpPr>
            <a:spLocks noGrp="1"/>
          </p:cNvSpPr>
          <p:nvPr>
            <p:ph type="dt" sz="half" idx="10"/>
          </p:nvPr>
        </p:nvSpPr>
        <p:spPr>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spcBef>
                <a:spcPct val="20000"/>
              </a:spcBef>
              <a:spcAft>
                <a:spcPct val="0"/>
              </a:spcAft>
              <a:buClrTx/>
              <a:buSzTx/>
              <a:buFontTx/>
              <a:buNone/>
              <a:defRPr/>
            </a:pPr>
            <a:r>
              <a:rPr kumimoji="0" lang="zh-CN" altLang="en-US" sz="3200" b="0" i="0" u="none" strike="noStrike" kern="0" cap="none" spc="0" normalizeH="0" baseline="0" noProof="0">
                <a:ln>
                  <a:noFill/>
                </a:ln>
                <a:solidFill>
                  <a:schemeClr val="tx1"/>
                </a:solidFill>
                <a:effectLst/>
                <a:uLnTx/>
                <a:uFillTx/>
                <a:latin typeface="+mn-lt"/>
                <a:ea typeface="+mn-ea"/>
                <a:cs typeface="+mn-cs"/>
              </a:rPr>
              <a:t>单击图标添加图片</a:t>
            </a: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26400"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email"/>
          <a:srcRect l="-31072"/>
          <a:stretch>
            <a:fillRect/>
          </a:stretch>
        </p:blipFill>
        <p:spPr>
          <a:xfrm>
            <a:off x="38100" y="0"/>
            <a:ext cx="12192000" cy="6858000"/>
          </a:xfrm>
          <a:prstGeom prst="rect">
            <a:avLst/>
          </a:prstGeom>
        </p:spPr>
      </p:pic>
      <p:sp>
        <p:nvSpPr>
          <p:cNvPr id="15" name="任意多边形: 形状 14"/>
          <p:cNvSpPr/>
          <p:nvPr/>
        </p:nvSpPr>
        <p:spPr>
          <a:xfrm flipH="1">
            <a:off x="0" y="1"/>
            <a:ext cx="8278352" cy="6858001"/>
          </a:xfrm>
          <a:custGeom>
            <a:avLst/>
            <a:gdLst>
              <a:gd name="connsiteX0" fmla="*/ 8278352 w 8278352"/>
              <a:gd name="connsiteY0" fmla="*/ 0 h 6858001"/>
              <a:gd name="connsiteX1" fmla="*/ 5311770 w 8278352"/>
              <a:gd name="connsiteY1" fmla="*/ 0 h 6858001"/>
              <a:gd name="connsiteX2" fmla="*/ 5026472 w 8278352"/>
              <a:gd name="connsiteY2" fmla="*/ 81016 h 6858001"/>
              <a:gd name="connsiteX3" fmla="*/ 7866 w 8278352"/>
              <a:gd name="connsiteY3" fmla="*/ 6546911 h 6858001"/>
              <a:gd name="connsiteX4" fmla="*/ 0 w 8278352"/>
              <a:gd name="connsiteY4" fmla="*/ 6858001 h 6858001"/>
              <a:gd name="connsiteX5" fmla="*/ 8278352 w 8278352"/>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8352" h="6858001">
                <a:moveTo>
                  <a:pt x="8278352" y="0"/>
                </a:moveTo>
                <a:lnTo>
                  <a:pt x="5311770" y="0"/>
                </a:lnTo>
                <a:lnTo>
                  <a:pt x="5026472" y="81016"/>
                </a:lnTo>
                <a:cubicBezTo>
                  <a:pt x="2225587" y="952182"/>
                  <a:pt x="162428" y="3497771"/>
                  <a:pt x="7866" y="6546911"/>
                </a:cubicBezTo>
                <a:lnTo>
                  <a:pt x="0" y="6858001"/>
                </a:lnTo>
                <a:lnTo>
                  <a:pt x="8278352" y="685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p:cNvSpPr/>
          <p:nvPr/>
        </p:nvSpPr>
        <p:spPr>
          <a:xfrm flipH="1">
            <a:off x="1" y="861602"/>
            <a:ext cx="8169043" cy="5996398"/>
          </a:xfrm>
          <a:custGeom>
            <a:avLst/>
            <a:gdLst>
              <a:gd name="connsiteX0" fmla="*/ 6425201 w 8169043"/>
              <a:gd name="connsiteY0" fmla="*/ 0 h 5996398"/>
              <a:gd name="connsiteX1" fmla="*/ 16182 w 8169043"/>
              <a:gd name="connsiteY1" fmla="*/ 5783595 h 5996398"/>
              <a:gd name="connsiteX2" fmla="*/ 0 w 8169043"/>
              <a:gd name="connsiteY2" fmla="*/ 5996398 h 5996398"/>
              <a:gd name="connsiteX3" fmla="*/ 8169043 w 8169043"/>
              <a:gd name="connsiteY3" fmla="*/ 5996398 h 5996398"/>
              <a:gd name="connsiteX4" fmla="*/ 8169043 w 8169043"/>
              <a:gd name="connsiteY4" fmla="*/ 240820 h 5996398"/>
              <a:gd name="connsiteX5" fmla="*/ 8035227 w 8169043"/>
              <a:gd name="connsiteY5" fmla="*/ 202820 h 5996398"/>
              <a:gd name="connsiteX6" fmla="*/ 6425201 w 8169043"/>
              <a:gd name="connsiteY6" fmla="*/ 0 h 599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9043" h="5996398">
                <a:moveTo>
                  <a:pt x="6425201" y="0"/>
                </a:moveTo>
                <a:cubicBezTo>
                  <a:pt x="3089602" y="0"/>
                  <a:pt x="346091" y="2535036"/>
                  <a:pt x="16182" y="5783595"/>
                </a:cubicBezTo>
                <a:lnTo>
                  <a:pt x="0" y="5996398"/>
                </a:lnTo>
                <a:lnTo>
                  <a:pt x="8169043" y="5996398"/>
                </a:lnTo>
                <a:lnTo>
                  <a:pt x="8169043" y="240820"/>
                </a:lnTo>
                <a:lnTo>
                  <a:pt x="8035227" y="202820"/>
                </a:lnTo>
                <a:cubicBezTo>
                  <a:pt x="7520620" y="70418"/>
                  <a:pt x="6981134" y="0"/>
                  <a:pt x="6425201"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a:stretch>
            <a:fillRect/>
          </a:stretch>
        </p:blipFill>
        <p:spPr>
          <a:xfrm flipH="1">
            <a:off x="0" y="0"/>
            <a:ext cx="12192000" cy="6858000"/>
          </a:xfrm>
          <a:prstGeom prst="rect">
            <a:avLst/>
          </a:prstGeom>
        </p:spPr>
      </p:pic>
      <p:sp>
        <p:nvSpPr>
          <p:cNvPr id="2" name="矩形 1"/>
          <p:cNvSpPr/>
          <p:nvPr/>
        </p:nvSpPr>
        <p:spPr>
          <a:xfrm>
            <a:off x="0" y="0"/>
            <a:ext cx="12192000"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19063" y="704850"/>
            <a:ext cx="11953875"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a:stretch>
            <a:fillRect/>
          </a:stretch>
        </p:blipFill>
        <p:spPr>
          <a:xfrm>
            <a:off x="0" y="0"/>
            <a:ext cx="12192000" cy="6858000"/>
          </a:xfrm>
          <a:prstGeom prst="rect">
            <a:avLst/>
          </a:prstGeom>
        </p:spPr>
      </p:pic>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srcRect/>
          <a:stretch>
            <a:fillRect/>
          </a:stretch>
        </p:blipFill>
        <p:spPr>
          <a:xfrm>
            <a:off x="0" y="0"/>
            <a:ext cx="12192000" cy="6858000"/>
          </a:xfrm>
          <a:prstGeom prst="rect">
            <a:avLst/>
          </a:prstGeom>
        </p:spPr>
      </p:pic>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2E4E0BD-A153-4B2E-88DD-11C7049AA6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8BA71-28A5-42F9-8346-DA9F4F8F0852}" type="slidenum">
              <a:rPr lang="zh-CN" altLang="en-US" smtClean="0"/>
            </a:fld>
            <a:endParaRPr lang="zh-CN" altLang="en-US"/>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2E4E0BD-A153-4B2E-88DD-11C7049AA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8BA71-28A5-42F9-8346-DA9F4F8F0852}" type="slidenum">
              <a:rPr lang="zh-CN" altLang="en-US" smtClean="0"/>
            </a:fld>
            <a:endParaRPr lang="zh-CN" altLang="en-US"/>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custDataLst>
              <p:tags r:id="rId2"/>
            </p:custDataLst>
          </p:nvPr>
        </p:nvSpPr>
        <p:spPr>
          <a:xfrm>
            <a:off x="609600" y="274639"/>
            <a:ext cx="10972800" cy="585152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Rectangle 2"/>
          <p:cNvSpPr>
            <a:spLocks noGrp="1" noChangeArrowheads="1"/>
          </p:cNvSpPr>
          <p:nvPr>
            <p:ph type="dt" sz="half" idx="10"/>
            <p:custDataLst>
              <p:tags r:id="rId3"/>
            </p:custDataLst>
          </p:nvPr>
        </p:nvSpPr>
        <p:spPr/>
        <p:txBody>
          <a:bodyPr/>
          <a:lstStyle>
            <a:lvl1pPr>
              <a:defRPr/>
            </a:lvl1pPr>
          </a:lstStyle>
          <a:p>
            <a:fld id="{760FBDFE-C587-4B4C-A407-44438C67B59E}" type="datetimeFigureOut">
              <a:rPr lang="zh-CN" altLang="en-US" smtClean="0"/>
            </a:fld>
            <a:endParaRPr lang="zh-CN" altLang="en-US"/>
          </a:p>
        </p:txBody>
      </p:sp>
      <p:sp>
        <p:nvSpPr>
          <p:cNvPr id="4" name="Rectangle 3"/>
          <p:cNvSpPr>
            <a:spLocks noGrp="1" noChangeArrowheads="1"/>
          </p:cNvSpPr>
          <p:nvPr>
            <p:ph type="sldNum" sz="quarter" idx="11"/>
            <p:custDataLst>
              <p:tags r:id="rId4"/>
            </p:custDataLst>
          </p:nvPr>
        </p:nvSpPr>
        <p:spPr/>
        <p:txBody>
          <a:bodyPr/>
          <a:lstStyle>
            <a:lvl1pPr>
              <a:defRPr smtClean="0"/>
            </a:lvl1pPr>
          </a:lstStyle>
          <a:p>
            <a:fld id="{49AE70B2-8BF9-45C0-BB95-33D1B9D3A854}" type="slidenum">
              <a:rPr lang="zh-CN" altLang="en-US" smtClean="0"/>
            </a:fld>
            <a:endParaRPr lang="zh-CN" altLang="en-US"/>
          </a:p>
        </p:txBody>
      </p:sp>
      <p:sp>
        <p:nvSpPr>
          <p:cNvPr id="5" name="Rectangle 14"/>
          <p:cNvSpPr>
            <a:spLocks noGrp="1" noChangeArrowheads="1"/>
          </p:cNvSpPr>
          <p:nvPr>
            <p:ph type="ftr" sz="quarter" idx="12"/>
            <p:custDataLst>
              <p:tags r:id="rId5"/>
            </p:custDataLst>
          </p:nvPr>
        </p:nvSpPr>
        <p:spPr/>
        <p:txBody>
          <a:bodyPr/>
          <a:lstStyle>
            <a:lvl1pPr>
              <a:defRPr/>
            </a:lvl1pPr>
          </a:lstStyle>
          <a:p>
            <a:endParaRPr lang="zh-CN" altLang="en-US"/>
          </a:p>
        </p:txBody>
      </p:sp>
    </p:spTree>
  </p:cSld>
  <p:clrMapOvr>
    <a:masterClrMapping/>
  </p:clrMapOvr>
  <p:transition/>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2056" name="图片 3073"/>
          <p:cNvPicPr>
            <a:picLocks noChangeAspect="1"/>
          </p:cNvPicPr>
          <p:nvPr userDrawn="1"/>
        </p:nvPicPr>
        <p:blipFill>
          <a:blip r:embed="rId2"/>
          <a:stretch>
            <a:fillRect/>
          </a:stretch>
        </p:blipFill>
        <p:spPr>
          <a:xfrm>
            <a:off x="10075333" y="9525"/>
            <a:ext cx="2112433" cy="346075"/>
          </a:xfrm>
          <a:prstGeom prst="rect">
            <a:avLst/>
          </a:prstGeom>
          <a:noFill/>
          <a:ln w="9525">
            <a:noFill/>
          </a:ln>
        </p:spPr>
      </p:pic>
      <p:pic>
        <p:nvPicPr>
          <p:cNvPr id="2057" name="图片 3074"/>
          <p:cNvPicPr>
            <a:picLocks noChangeAspect="1"/>
          </p:cNvPicPr>
          <p:nvPr userDrawn="1"/>
        </p:nvPicPr>
        <p:blipFill>
          <a:blip r:embed="rId3"/>
          <a:srcRect t="42052" b="26295"/>
          <a:stretch>
            <a:fillRect/>
          </a:stretch>
        </p:blipFill>
        <p:spPr>
          <a:xfrm>
            <a:off x="0" y="6380163"/>
            <a:ext cx="12149667" cy="463550"/>
          </a:xfrm>
          <a:prstGeom prst="rect">
            <a:avLst/>
          </a:prstGeom>
          <a:noFill/>
          <a:ln w="9525">
            <a:noFill/>
          </a:ln>
        </p:spPr>
      </p:pic>
      <p:pic>
        <p:nvPicPr>
          <p:cNvPr id="2058" name="图片 3075"/>
          <p:cNvPicPr>
            <a:picLocks noChangeAspect="1"/>
          </p:cNvPicPr>
          <p:nvPr userDrawn="1"/>
        </p:nvPicPr>
        <p:blipFill>
          <a:blip r:embed="rId4"/>
          <a:srcRect l="2394" t="4150" r="4042"/>
          <a:stretch>
            <a:fillRect/>
          </a:stretch>
        </p:blipFill>
        <p:spPr>
          <a:xfrm>
            <a:off x="46567" y="6381750"/>
            <a:ext cx="5094817" cy="482600"/>
          </a:xfrm>
          <a:prstGeom prst="rect">
            <a:avLst/>
          </a:prstGeom>
          <a:noFill/>
          <a:ln w="9525">
            <a:noFill/>
          </a:ln>
        </p:spPr>
      </p:pic>
      <p:sp>
        <p:nvSpPr>
          <p:cNvPr id="2059" name="文本框 3076"/>
          <p:cNvSpPr txBox="1"/>
          <p:nvPr userDrawn="1"/>
        </p:nvSpPr>
        <p:spPr>
          <a:xfrm>
            <a:off x="0" y="0"/>
            <a:ext cx="12183533" cy="6877685"/>
          </a:xfrm>
          <a:prstGeom prst="rect">
            <a:avLst/>
          </a:prstGeom>
          <a:noFill/>
          <a:ln w="57150" cap="flat" cmpd="sng">
            <a:solidFill>
              <a:srgbClr val="000099"/>
            </a:solidFill>
            <a:prstDash val="solid"/>
            <a:miter/>
            <a:headEnd type="none" w="med" len="med"/>
            <a:tailEnd type="none" w="med" len="med"/>
          </a:ln>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9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cs typeface="+mn-cs"/>
            </a:endParaRPr>
          </a:p>
        </p:txBody>
      </p:sp>
      <p:sp>
        <p:nvSpPr>
          <p:cNvPr id="2" name="日期占位符 1"/>
          <p:cNvSpPr>
            <a:spLocks noGrp="1"/>
          </p:cNvSpPr>
          <p:nvPr>
            <p:ph type="dt" sz="half" idx="10"/>
          </p:nvPr>
        </p:nvSpPr>
        <p:spPr>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spcBef>
                <a:spcPct val="20000"/>
              </a:spcBef>
              <a:spcAft>
                <a:spcPct val="0"/>
              </a:spcAft>
              <a:buClrTx/>
              <a:buSzTx/>
              <a:buFontTx/>
              <a:buNone/>
              <a:defRPr/>
            </a:pPr>
            <a:r>
              <a:rPr kumimoji="0" lang="zh-CN" altLang="en-US" sz="3200" b="0" i="0" u="none" strike="noStrike" kern="0" cap="none" spc="0" normalizeH="0" baseline="0" noProof="0">
                <a:ln>
                  <a:noFill/>
                </a:ln>
                <a:solidFill>
                  <a:schemeClr val="tx1"/>
                </a:solidFill>
                <a:effectLst/>
                <a:uLnTx/>
                <a:uFillTx/>
                <a:latin typeface="+mn-lt"/>
                <a:ea typeface="+mn-ea"/>
                <a:cs typeface="+mn-cs"/>
              </a:rPr>
              <a:t>单击图标添加图片</a:t>
            </a: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5.jpeg"/><Relationship Id="rId11" Type="http://schemas.openxmlformats.org/officeDocument/2006/relationships/image" Target="../media/image4.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image" Target="../media/image5.jpeg"/><Relationship Id="rId11" Type="http://schemas.openxmlformats.org/officeDocument/2006/relationships/image" Target="../media/image4.jpe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image" Target="../media/image5.jpeg"/><Relationship Id="rId11" Type="http://schemas.openxmlformats.org/officeDocument/2006/relationships/image" Target="../media/image4.jpeg"/><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6" Type="http://schemas.openxmlformats.org/officeDocument/2006/relationships/theme" Target="../theme/theme4.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12000">
              <a:srgbClr val="C4E1FF"/>
            </a:gs>
            <a:gs pos="100000">
              <a:srgbClr val="98BEFC"/>
            </a:gs>
          </a:gsLst>
          <a:lin scaled="1"/>
        </a:gra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0" y="6378575"/>
            <a:ext cx="12192000" cy="479425"/>
          </a:xfrm>
          <a:prstGeom prst="rect">
            <a:avLst/>
          </a:prstGeom>
          <a:gradFill rotWithShape="1">
            <a:gsLst>
              <a:gs pos="0">
                <a:schemeClr val="bg1"/>
              </a:gs>
              <a:gs pos="50000">
                <a:schemeClr val="accent2">
                  <a:alpha val="50000"/>
                </a:schemeClr>
              </a:gs>
              <a:gs pos="100000">
                <a:schemeClr val="bg1"/>
              </a:gs>
            </a:gsLst>
            <a:lin ang="5400000" scaled="1"/>
          </a:gradFill>
          <a:ln w="9525">
            <a:noFill/>
            <a:miter lim="800000"/>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1027" name="Picture 12" descr="花纹1"/>
          <p:cNvPicPr>
            <a:picLocks noChangeAspect="1"/>
          </p:cNvPicPr>
          <p:nvPr/>
        </p:nvPicPr>
        <p:blipFill>
          <a:blip r:embed="rId11">
            <a:clrChange>
              <a:clrFrom>
                <a:srgbClr val="FFFFFF"/>
              </a:clrFrom>
              <a:clrTo>
                <a:srgbClr val="FFFFFF">
                  <a:alpha val="0"/>
                </a:srgbClr>
              </a:clrTo>
            </a:clrChange>
          </a:blip>
          <a:stretch>
            <a:fillRect/>
          </a:stretch>
        </p:blipFill>
        <p:spPr>
          <a:xfrm>
            <a:off x="10124017" y="5126038"/>
            <a:ext cx="2067983" cy="1731962"/>
          </a:xfrm>
          <a:prstGeom prst="rect">
            <a:avLst/>
          </a:prstGeom>
          <a:noFill/>
          <a:ln w="9525">
            <a:noFill/>
          </a:ln>
        </p:spPr>
      </p:pic>
      <p:sp>
        <p:nvSpPr>
          <p:cNvPr id="1035" name="Rectangle 11"/>
          <p:cNvSpPr>
            <a:spLocks noChangeArrowheads="1"/>
          </p:cNvSpPr>
          <p:nvPr/>
        </p:nvSpPr>
        <p:spPr bwMode="auto">
          <a:xfrm>
            <a:off x="0" y="0"/>
            <a:ext cx="12192000" cy="658813"/>
          </a:xfrm>
          <a:prstGeom prst="rect">
            <a:avLst/>
          </a:prstGeom>
          <a:gradFill rotWithShape="1">
            <a:gsLst>
              <a:gs pos="0">
                <a:schemeClr val="bg1"/>
              </a:gs>
              <a:gs pos="50000">
                <a:schemeClr val="accent2">
                  <a:alpha val="50000"/>
                </a:schemeClr>
              </a:gs>
              <a:gs pos="100000">
                <a:schemeClr val="bg1"/>
              </a:gs>
            </a:gsLst>
            <a:lin ang="5400000" scaled="1"/>
          </a:gradFill>
          <a:ln w="9525">
            <a:noFill/>
            <a:miter lim="800000"/>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1029" name="Group 8"/>
          <p:cNvGrpSpPr/>
          <p:nvPr/>
        </p:nvGrpSpPr>
        <p:grpSpPr>
          <a:xfrm>
            <a:off x="304800" y="171450"/>
            <a:ext cx="1270000" cy="952500"/>
            <a:chOff x="1284" y="87"/>
            <a:chExt cx="941" cy="941"/>
          </a:xfrm>
        </p:grpSpPr>
        <p:sp>
          <p:nvSpPr>
            <p:cNvPr id="1033" name="Oval 9"/>
            <p:cNvSpPr>
              <a:spLocks noChangeArrowheads="1"/>
            </p:cNvSpPr>
            <p:nvPr/>
          </p:nvSpPr>
          <p:spPr bwMode="auto">
            <a:xfrm>
              <a:off x="1284" y="87"/>
              <a:ext cx="941" cy="941"/>
            </a:xfrm>
            <a:prstGeom prst="ellipse">
              <a:avLst/>
            </a:prstGeom>
            <a:solidFill>
              <a:srgbClr val="333399"/>
            </a:solidFill>
            <a:ln w="9525">
              <a:noFill/>
              <a:round/>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4" name="Oval 10" descr="5643ce3129163969ac4b5ff0"/>
            <p:cNvSpPr>
              <a:spLocks noChangeArrowheads="1"/>
            </p:cNvSpPr>
            <p:nvPr/>
          </p:nvSpPr>
          <p:spPr bwMode="auto">
            <a:xfrm>
              <a:off x="1344" y="143"/>
              <a:ext cx="817" cy="817"/>
            </a:xfrm>
            <a:prstGeom prst="ellipse">
              <a:avLst/>
            </a:prstGeom>
            <a:blipFill dpi="0" rotWithShape="1">
              <a:blip r:embed="rId12" cstate="print"/>
              <a:srcRect/>
              <a:stretch>
                <a:fillRect/>
              </a:stretch>
            </a:blipFill>
            <a:ln w="38100">
              <a:solidFill>
                <a:schemeClr val="bg1"/>
              </a:solidFill>
              <a:round/>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032"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 name="Rectangle 3"/>
          <p:cNvSpPr>
            <a:spLocks noGrp="1"/>
          </p:cNvSpPr>
          <p:nvPr>
            <p:ph type="body"/>
          </p:nvPr>
        </p:nvSpPr>
        <p:spPr>
          <a:xfrm>
            <a:off x="609600" y="1600200"/>
            <a:ext cx="10972800" cy="4525963"/>
          </a:xfrm>
          <a:prstGeom prst="rect">
            <a:avLst/>
          </a:prstGeom>
          <a:noFill/>
          <a:ln w="9525">
            <a:noFill/>
          </a:ln>
        </p:spPr>
        <p:txBody>
          <a:bodyPr anchor="t"/>
          <a:lstStyle/>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smtClean="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smtClean="0">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12000">
              <a:srgbClr val="C4E1FF"/>
            </a:gs>
            <a:gs pos="100000">
              <a:srgbClr val="98BEFC"/>
            </a:gs>
          </a:gsLst>
          <a:lin scaled="1"/>
        </a:gra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0" y="6378575"/>
            <a:ext cx="12192000" cy="479425"/>
          </a:xfrm>
          <a:prstGeom prst="rect">
            <a:avLst/>
          </a:prstGeom>
          <a:gradFill rotWithShape="1">
            <a:gsLst>
              <a:gs pos="0">
                <a:schemeClr val="bg1"/>
              </a:gs>
              <a:gs pos="50000">
                <a:schemeClr val="accent2">
                  <a:alpha val="50000"/>
                </a:schemeClr>
              </a:gs>
              <a:gs pos="100000">
                <a:schemeClr val="bg1"/>
              </a:gs>
            </a:gsLst>
            <a:lin ang="5400000" scaled="1"/>
          </a:gradFill>
          <a:ln w="9525">
            <a:noFill/>
            <a:miter lim="800000"/>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1027" name="Picture 12" descr="花纹1"/>
          <p:cNvPicPr>
            <a:picLocks noChangeAspect="1"/>
          </p:cNvPicPr>
          <p:nvPr/>
        </p:nvPicPr>
        <p:blipFill>
          <a:blip r:embed="rId11">
            <a:clrChange>
              <a:clrFrom>
                <a:srgbClr val="FFFFFF"/>
              </a:clrFrom>
              <a:clrTo>
                <a:srgbClr val="FFFFFF">
                  <a:alpha val="0"/>
                </a:srgbClr>
              </a:clrTo>
            </a:clrChange>
          </a:blip>
          <a:stretch>
            <a:fillRect/>
          </a:stretch>
        </p:blipFill>
        <p:spPr>
          <a:xfrm>
            <a:off x="10124017" y="5126038"/>
            <a:ext cx="2067983" cy="1731962"/>
          </a:xfrm>
          <a:prstGeom prst="rect">
            <a:avLst/>
          </a:prstGeom>
          <a:noFill/>
          <a:ln w="9525">
            <a:noFill/>
          </a:ln>
        </p:spPr>
      </p:pic>
      <p:sp>
        <p:nvSpPr>
          <p:cNvPr id="1035" name="Rectangle 11"/>
          <p:cNvSpPr>
            <a:spLocks noChangeArrowheads="1"/>
          </p:cNvSpPr>
          <p:nvPr/>
        </p:nvSpPr>
        <p:spPr bwMode="auto">
          <a:xfrm>
            <a:off x="0" y="0"/>
            <a:ext cx="12192000" cy="658813"/>
          </a:xfrm>
          <a:prstGeom prst="rect">
            <a:avLst/>
          </a:prstGeom>
          <a:gradFill rotWithShape="1">
            <a:gsLst>
              <a:gs pos="0">
                <a:schemeClr val="bg1"/>
              </a:gs>
              <a:gs pos="50000">
                <a:schemeClr val="accent2">
                  <a:alpha val="50000"/>
                </a:schemeClr>
              </a:gs>
              <a:gs pos="100000">
                <a:schemeClr val="bg1"/>
              </a:gs>
            </a:gsLst>
            <a:lin ang="5400000" scaled="1"/>
          </a:gradFill>
          <a:ln w="9525">
            <a:noFill/>
            <a:miter lim="800000"/>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1029" name="Group 8"/>
          <p:cNvGrpSpPr/>
          <p:nvPr/>
        </p:nvGrpSpPr>
        <p:grpSpPr>
          <a:xfrm>
            <a:off x="304800" y="171450"/>
            <a:ext cx="1270000" cy="952500"/>
            <a:chOff x="1284" y="87"/>
            <a:chExt cx="941" cy="941"/>
          </a:xfrm>
        </p:grpSpPr>
        <p:sp>
          <p:nvSpPr>
            <p:cNvPr id="1033" name="Oval 9"/>
            <p:cNvSpPr>
              <a:spLocks noChangeArrowheads="1"/>
            </p:cNvSpPr>
            <p:nvPr/>
          </p:nvSpPr>
          <p:spPr bwMode="auto">
            <a:xfrm>
              <a:off x="1284" y="87"/>
              <a:ext cx="941" cy="941"/>
            </a:xfrm>
            <a:prstGeom prst="ellipse">
              <a:avLst/>
            </a:prstGeom>
            <a:solidFill>
              <a:srgbClr val="333399"/>
            </a:solidFill>
            <a:ln w="9525">
              <a:noFill/>
              <a:round/>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4" name="Oval 10" descr="5643ce3129163969ac4b5ff0"/>
            <p:cNvSpPr>
              <a:spLocks noChangeArrowheads="1"/>
            </p:cNvSpPr>
            <p:nvPr/>
          </p:nvSpPr>
          <p:spPr bwMode="auto">
            <a:xfrm>
              <a:off x="1344" y="143"/>
              <a:ext cx="817" cy="817"/>
            </a:xfrm>
            <a:prstGeom prst="ellipse">
              <a:avLst/>
            </a:prstGeom>
            <a:blipFill dpi="0" rotWithShape="1">
              <a:blip r:embed="rId12" cstate="print"/>
              <a:srcRect/>
              <a:stretch>
                <a:fillRect/>
              </a:stretch>
            </a:blipFill>
            <a:ln w="38100">
              <a:solidFill>
                <a:schemeClr val="bg1"/>
              </a:solidFill>
              <a:round/>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032"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 name="Rectangle 3"/>
          <p:cNvSpPr>
            <a:spLocks noGrp="1"/>
          </p:cNvSpPr>
          <p:nvPr>
            <p:ph type="body"/>
          </p:nvPr>
        </p:nvSpPr>
        <p:spPr>
          <a:xfrm>
            <a:off x="609600" y="1600200"/>
            <a:ext cx="10972800" cy="4525963"/>
          </a:xfrm>
          <a:prstGeom prst="rect">
            <a:avLst/>
          </a:prstGeom>
          <a:noFill/>
          <a:ln w="9525">
            <a:noFill/>
          </a:ln>
        </p:spPr>
        <p:txBody>
          <a:bodyPr anchor="t"/>
          <a:lstStyle/>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smtClean="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smtClean="0">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12000">
              <a:srgbClr val="C4E1FF"/>
            </a:gs>
            <a:gs pos="100000">
              <a:srgbClr val="98BEFC"/>
            </a:gs>
          </a:gsLst>
          <a:lin scaled="1"/>
        </a:gra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0" y="6378575"/>
            <a:ext cx="12192000" cy="479425"/>
          </a:xfrm>
          <a:prstGeom prst="rect">
            <a:avLst/>
          </a:prstGeom>
          <a:gradFill rotWithShape="1">
            <a:gsLst>
              <a:gs pos="0">
                <a:schemeClr val="bg1"/>
              </a:gs>
              <a:gs pos="50000">
                <a:schemeClr val="accent2">
                  <a:alpha val="50000"/>
                </a:schemeClr>
              </a:gs>
              <a:gs pos="100000">
                <a:schemeClr val="bg1"/>
              </a:gs>
            </a:gsLst>
            <a:lin ang="5400000" scaled="1"/>
          </a:gradFill>
          <a:ln w="9525">
            <a:noFill/>
            <a:miter lim="800000"/>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1027" name="Picture 12" descr="花纹1"/>
          <p:cNvPicPr>
            <a:picLocks noChangeAspect="1"/>
          </p:cNvPicPr>
          <p:nvPr/>
        </p:nvPicPr>
        <p:blipFill>
          <a:blip r:embed="rId11">
            <a:clrChange>
              <a:clrFrom>
                <a:srgbClr val="FFFFFF"/>
              </a:clrFrom>
              <a:clrTo>
                <a:srgbClr val="FFFFFF">
                  <a:alpha val="0"/>
                </a:srgbClr>
              </a:clrTo>
            </a:clrChange>
          </a:blip>
          <a:stretch>
            <a:fillRect/>
          </a:stretch>
        </p:blipFill>
        <p:spPr>
          <a:xfrm>
            <a:off x="10124017" y="5126038"/>
            <a:ext cx="2067983" cy="1731962"/>
          </a:xfrm>
          <a:prstGeom prst="rect">
            <a:avLst/>
          </a:prstGeom>
          <a:noFill/>
          <a:ln w="9525">
            <a:noFill/>
          </a:ln>
        </p:spPr>
      </p:pic>
      <p:sp>
        <p:nvSpPr>
          <p:cNvPr id="1035" name="Rectangle 11"/>
          <p:cNvSpPr>
            <a:spLocks noChangeArrowheads="1"/>
          </p:cNvSpPr>
          <p:nvPr/>
        </p:nvSpPr>
        <p:spPr bwMode="auto">
          <a:xfrm>
            <a:off x="0" y="0"/>
            <a:ext cx="12192000" cy="658813"/>
          </a:xfrm>
          <a:prstGeom prst="rect">
            <a:avLst/>
          </a:prstGeom>
          <a:gradFill rotWithShape="1">
            <a:gsLst>
              <a:gs pos="0">
                <a:schemeClr val="bg1"/>
              </a:gs>
              <a:gs pos="50000">
                <a:schemeClr val="accent2">
                  <a:alpha val="50000"/>
                </a:schemeClr>
              </a:gs>
              <a:gs pos="100000">
                <a:schemeClr val="bg1"/>
              </a:gs>
            </a:gsLst>
            <a:lin ang="5400000" scaled="1"/>
          </a:gradFill>
          <a:ln w="9525">
            <a:noFill/>
            <a:miter lim="800000"/>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1029" name="Group 8"/>
          <p:cNvGrpSpPr/>
          <p:nvPr/>
        </p:nvGrpSpPr>
        <p:grpSpPr>
          <a:xfrm>
            <a:off x="304800" y="171450"/>
            <a:ext cx="1270000" cy="952500"/>
            <a:chOff x="1284" y="87"/>
            <a:chExt cx="941" cy="941"/>
          </a:xfrm>
        </p:grpSpPr>
        <p:sp>
          <p:nvSpPr>
            <p:cNvPr id="1033" name="Oval 9"/>
            <p:cNvSpPr>
              <a:spLocks noChangeArrowheads="1"/>
            </p:cNvSpPr>
            <p:nvPr/>
          </p:nvSpPr>
          <p:spPr bwMode="auto">
            <a:xfrm>
              <a:off x="1284" y="87"/>
              <a:ext cx="941" cy="941"/>
            </a:xfrm>
            <a:prstGeom prst="ellipse">
              <a:avLst/>
            </a:prstGeom>
            <a:solidFill>
              <a:srgbClr val="333399"/>
            </a:solidFill>
            <a:ln w="9525">
              <a:noFill/>
              <a:round/>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4" name="Oval 10" descr="5643ce3129163969ac4b5ff0"/>
            <p:cNvSpPr>
              <a:spLocks noChangeArrowheads="1"/>
            </p:cNvSpPr>
            <p:nvPr/>
          </p:nvSpPr>
          <p:spPr bwMode="auto">
            <a:xfrm>
              <a:off x="1344" y="143"/>
              <a:ext cx="817" cy="817"/>
            </a:xfrm>
            <a:prstGeom prst="ellipse">
              <a:avLst/>
            </a:prstGeom>
            <a:blipFill dpi="0" rotWithShape="1">
              <a:blip r:embed="rId12" cstate="print"/>
              <a:srcRect/>
              <a:stretch>
                <a:fillRect/>
              </a:stretch>
            </a:blipFill>
            <a:ln w="38100">
              <a:solidFill>
                <a:schemeClr val="bg1"/>
              </a:solidFill>
              <a:round/>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032"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 name="Rectangle 3"/>
          <p:cNvSpPr>
            <a:spLocks noGrp="1"/>
          </p:cNvSpPr>
          <p:nvPr>
            <p:ph type="body"/>
          </p:nvPr>
        </p:nvSpPr>
        <p:spPr>
          <a:xfrm>
            <a:off x="609600" y="1600200"/>
            <a:ext cx="10972800" cy="4525963"/>
          </a:xfrm>
          <a:prstGeom prst="rect">
            <a:avLst/>
          </a:prstGeom>
          <a:noFill/>
          <a:ln w="9525">
            <a:noFill/>
          </a:ln>
        </p:spPr>
        <p:txBody>
          <a:bodyPr anchor="t"/>
          <a:lstStyle/>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smtClean="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ts val="0"/>
              </a:spcBef>
              <a:spcAft>
                <a:spcPts val="0"/>
              </a:spcAft>
              <a:buClrTx/>
              <a:buSzTx/>
              <a:buFontTx/>
              <a:buNone/>
              <a:defRPr/>
            </a:pPr>
            <a:fld id="{530820CF-B880-4189-942D-D702A7CBA730}" type="datetimeFigureOut">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smtClean="0">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r" defTabSz="914400" rtl="0" eaLnBrk="1" fontAlgn="base" latinLnBrk="0" hangingPunct="1">
              <a:lnSpc>
                <a:spcPct val="100000"/>
              </a:lnSpc>
              <a:spcBef>
                <a:spcPts val="0"/>
              </a:spcBef>
              <a:spcAft>
                <a:spcPts val="0"/>
              </a:spcAft>
              <a:buClrTx/>
              <a:buSzTx/>
              <a:buFontTx/>
              <a:buNone/>
              <a:defRPr/>
            </a:pPr>
            <a:fld id="{9A0DB2DC-4C9A-4742-B13C-FB6460FD3503}" type="slidenum">
              <a:rPr kumimoji="0" lang="zh-CN" altLang="en-US" sz="1400" b="0" i="0" u="none" strike="noStrike" kern="1200" cap="none" spc="0" normalizeH="0" baseline="0" noProof="1" dirty="0">
                <a:ln>
                  <a:noFill/>
                </a:ln>
                <a:solidFill>
                  <a:srgbClr val="000000"/>
                </a:solidFill>
                <a:effectLst/>
                <a:uLnTx/>
                <a:uFillTx/>
                <a:latin typeface="Arial" panose="020B0604020202020204" pitchFamily="34" charset="0"/>
                <a:ea typeface="宋体" panose="02010600030101010101" pitchFamily="2" charset="-122"/>
                <a:cs typeface="+mn-ea"/>
              </a:rPr>
            </a:fld>
            <a:endParaRPr kumimoji="0" lang="en-US" altLang="zh-CN" sz="1400" b="0" i="0" u="none" strike="noStrike" kern="1200" cap="none" spc="0" normalizeH="0" baseline="0" noProof="1">
              <a:ln>
                <a:noFill/>
              </a:ln>
              <a:solidFill>
                <a:srgbClr val="000000"/>
              </a:solidFill>
              <a:effectLst/>
              <a:uLnTx/>
              <a:uFillTx/>
              <a:latin typeface="Arial" panose="020B0604020202020204"/>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12000">
              <a:srgbClr val="C4E1FF"/>
            </a:gs>
            <a:gs pos="100000">
              <a:srgbClr val="98BEFC"/>
            </a:gs>
          </a:gsLst>
          <a:lin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pitchFamily="34" charset="-122"/>
                <a:ea typeface="微软雅黑 Light" panose="020B0502040204020203"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pitchFamily="34" charset="-122"/>
                <a:ea typeface="微软雅黑 Light" panose="020B0502040204020203"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pitchFamily="34" charset="-122"/>
                <a:ea typeface="微软雅黑 Light" panose="020B0502040204020203" pitchFamily="3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微软雅黑 Light" panose="020B0502040204020203" pitchFamily="34" charset="-122"/>
          <a:ea typeface="微软雅黑 Light" panose="020B0502040204020203"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Light" panose="020B0502040204020203" pitchFamily="34" charset="-122"/>
          <a:ea typeface="微软雅黑 Light" panose="020B0502040204020203"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9.xml"/><Relationship Id="rId4" Type="http://schemas.openxmlformats.org/officeDocument/2006/relationships/image" Target="../media/image12.png"/><Relationship Id="rId3" Type="http://schemas.openxmlformats.org/officeDocument/2006/relationships/slide" Target="slide1.xml"/><Relationship Id="rId2" Type="http://schemas.openxmlformats.org/officeDocument/2006/relationships/image" Target="../media/image11.png"/><Relationship Id="rId1"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5.xml"/><Relationship Id="rId7"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png"/><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5.xml"/><Relationship Id="rId3" Type="http://schemas.openxmlformats.org/officeDocument/2006/relationships/tags" Target="../tags/tag13.xml"/><Relationship Id="rId2" Type="http://schemas.openxmlformats.org/officeDocument/2006/relationships/image" Target="../media/image24.jpe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tags" Target="../tags/tag14.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5.xml"/><Relationship Id="rId2" Type="http://schemas.openxmlformats.org/officeDocument/2006/relationships/tags" Target="../tags/tag17.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tags" Target="../tags/tag19.xml"/><Relationship Id="rId3" Type="http://schemas.openxmlformats.org/officeDocument/2006/relationships/image" Target="../media/image28.png"/><Relationship Id="rId2" Type="http://schemas.microsoft.com/office/2007/relationships/media" Target="../media/media3.wmv"/><Relationship Id="rId1" Type="http://schemas.openxmlformats.org/officeDocument/2006/relationships/video" Target="../media/media3.wm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20.xml"/><Relationship Id="rId1" Type="http://schemas.openxmlformats.org/officeDocument/2006/relationships/slide" Target="slide1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9.xml"/><Relationship Id="rId3" Type="http://schemas.openxmlformats.org/officeDocument/2006/relationships/tags" Target="../tags/tag21.xml"/><Relationship Id="rId2" Type="http://schemas.openxmlformats.org/officeDocument/2006/relationships/slide" Target="slide19.xml"/><Relationship Id="rId1" Type="http://schemas.openxmlformats.org/officeDocument/2006/relationships/image" Target="../media/image29.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5.xml"/><Relationship Id="rId3" Type="http://schemas.openxmlformats.org/officeDocument/2006/relationships/tags" Target="../tags/tag22.xml"/><Relationship Id="rId2" Type="http://schemas.openxmlformats.org/officeDocument/2006/relationships/image" Target="../media/image31.jpeg"/><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9.xml"/><Relationship Id="rId4" Type="http://schemas.openxmlformats.org/officeDocument/2006/relationships/tags" Target="../tags/tag5.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NULL"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9.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GI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9.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tags" Target="../tags/tag9.xml"/><Relationship Id="rId3"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5.xml"/><Relationship Id="rId3" Type="http://schemas.openxmlformats.org/officeDocument/2006/relationships/tags" Target="../tags/tag11.xml"/><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9"/>
          <p:cNvPicPr>
            <a:picLocks noChangeAspect="1"/>
          </p:cNvPicPr>
          <p:nvPr/>
        </p:nvPicPr>
        <p:blipFill>
          <a:blip r:embed="rId1"/>
          <a:srcRect/>
          <a:stretch>
            <a:fillRect/>
          </a:stretch>
        </p:blipFill>
        <p:spPr bwMode="auto">
          <a:xfrm>
            <a:off x="1515268" y="3832226"/>
            <a:ext cx="9153526"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4"/>
          <p:cNvPicPr>
            <a:picLocks noChangeAspect="1"/>
          </p:cNvPicPr>
          <p:nvPr/>
        </p:nvPicPr>
        <p:blipFill>
          <a:blip r:embed="rId2">
            <a:extLst>
              <a:ext uri="{28A0092B-C50C-407E-A947-70E740481C1C}">
                <a14:useLocalDpi xmlns:a14="http://schemas.microsoft.com/office/drawing/2010/main" val="0"/>
              </a:ext>
            </a:extLst>
          </a:blip>
          <a:srcRect l="7339" r="9920"/>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2424272" y="976313"/>
            <a:ext cx="7559675" cy="2387600"/>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B0604020202020204"/>
              <a:ea typeface="宋体" panose="02010600030101010101" pitchFamily="2" charset="-122"/>
            </a:endParaRPr>
          </a:p>
        </p:txBody>
      </p:sp>
      <p:pic>
        <p:nvPicPr>
          <p:cNvPr id="18437" name="图片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6381" y="1360806"/>
            <a:ext cx="681513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3662045" y="4065270"/>
            <a:ext cx="5302250" cy="706755"/>
          </a:xfrm>
          <a:prstGeom prst="rect">
            <a:avLst/>
          </a:prstGeom>
          <a:noFill/>
        </p:spPr>
        <p:txBody>
          <a:bodyPr wrap="square" rtlCol="0">
            <a:spAutoFit/>
          </a:bodyPr>
          <a:p>
            <a:r>
              <a:rPr lang="zh-CN" altLang="en-US" sz="4000">
                <a:solidFill>
                  <a:srgbClr val="FFFF00"/>
                </a:solidFill>
                <a:latin typeface="华文新魏" panose="02010800040101010101" pitchFamily="2" charset="-122"/>
                <a:ea typeface="华文新魏" panose="02010800040101010101" pitchFamily="2" charset="-122"/>
                <a:cs typeface="华文新魏" panose="02010800040101010101" pitchFamily="2" charset="-122"/>
              </a:rPr>
              <a:t>兵团第十二师高级中学                </a:t>
            </a:r>
            <a:endParaRPr lang="zh-CN" altLang="en-US" sz="4000">
              <a:solidFill>
                <a:srgbClr val="FFFF0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3" name="文本框 2"/>
          <p:cNvSpPr txBox="1"/>
          <p:nvPr/>
        </p:nvSpPr>
        <p:spPr>
          <a:xfrm>
            <a:off x="5328920" y="5102860"/>
            <a:ext cx="1968500" cy="1445260"/>
          </a:xfrm>
          <a:prstGeom prst="rect">
            <a:avLst/>
          </a:prstGeom>
          <a:noFill/>
        </p:spPr>
        <p:txBody>
          <a:bodyPr wrap="square" rtlCol="0">
            <a:spAutoFit/>
          </a:bodyPr>
          <a:p>
            <a:r>
              <a:rPr lang="zh-CN" altLang="en-US" sz="4400">
                <a:solidFill>
                  <a:srgbClr val="FFFF00"/>
                </a:solidFill>
                <a:latin typeface="华文新魏" panose="02010800040101010101" pitchFamily="2" charset="-122"/>
                <a:ea typeface="华文新魏" panose="02010800040101010101" pitchFamily="2" charset="-122"/>
                <a:cs typeface="华文新魏" panose="02010800040101010101" pitchFamily="2" charset="-122"/>
                <a:sym typeface="+mn-ea"/>
              </a:rPr>
              <a:t>崔建福</a:t>
            </a:r>
            <a:endParaRPr lang="zh-CN" altLang="en-US" sz="4400">
              <a:solidFill>
                <a:srgbClr val="FFFF00"/>
              </a:solidFill>
              <a:latin typeface="华文新魏" panose="02010800040101010101" pitchFamily="2" charset="-122"/>
              <a:ea typeface="华文新魏" panose="02010800040101010101" pitchFamily="2" charset="-122"/>
              <a:cs typeface="华文新魏" panose="02010800040101010101" pitchFamily="2" charset="-122"/>
            </a:endParaRPr>
          </a:p>
          <a:p>
            <a:endParaRPr lang="zh-CN" altLang="en-US" sz="4400">
              <a:solidFill>
                <a:srgbClr val="FFFF00"/>
              </a:solidFill>
              <a:latin typeface="华文新魏" panose="02010800040101010101" pitchFamily="2" charset="-122"/>
              <a:ea typeface="华文新魏" panose="02010800040101010101" pitchFamily="2" charset="-122"/>
              <a:cs typeface="华文新魏" panose="0201080004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4"/>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sp>
        <p:nvSpPr>
          <p:cNvPr id="2" name="矩形 1"/>
          <p:cNvSpPr/>
          <p:nvPr/>
        </p:nvSpPr>
        <p:spPr>
          <a:xfrm>
            <a:off x="171020" y="662366"/>
            <a:ext cx="5527475" cy="584775"/>
          </a:xfrm>
          <a:prstGeom prst="rect">
            <a:avLst/>
          </a:prstGeom>
        </p:spPr>
        <p:txBody>
          <a:bodyPr wrap="none">
            <a:spAutoFit/>
          </a:bodyPr>
          <a:lstStyle/>
          <a:p>
            <a:pPr lvl="0"/>
            <a:r>
              <a:rPr lang="zh-CN" altLang="zh-CN" sz="3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深入探究</a:t>
            </a:r>
            <a:r>
              <a:rPr lang="zh-CN" altLang="en-US" sz="3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一</a:t>
            </a:r>
            <a:r>
              <a:rPr lang="zh-CN" altLang="zh-CN" sz="32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：中国战败的原因</a:t>
            </a:r>
            <a:endParaRPr lang="zh-CN" altLang="en-US" dirty="0">
              <a:solidFill>
                <a:srgbClr val="000000"/>
              </a:solidFill>
            </a:endParaRPr>
          </a:p>
        </p:txBody>
      </p:sp>
      <p:sp>
        <p:nvSpPr>
          <p:cNvPr id="3" name="矩形 2"/>
          <p:cNvSpPr/>
          <p:nvPr/>
        </p:nvSpPr>
        <p:spPr>
          <a:xfrm>
            <a:off x="2660073" y="1120674"/>
            <a:ext cx="2420650" cy="837152"/>
          </a:xfrm>
          <a:prstGeom prst="rect">
            <a:avLst/>
          </a:prstGeom>
        </p:spPr>
        <p:txBody>
          <a:bodyPr wrap="square">
            <a:spAutoFit/>
          </a:bodyPr>
          <a:lstStyle/>
          <a:p>
            <a:pPr lvl="0" fontAlgn="base">
              <a:lnSpc>
                <a:spcPct val="110000"/>
              </a:lnSpc>
              <a:defRPr/>
            </a:pPr>
            <a:r>
              <a:rPr lang="zh-CN" altLang="en-US" sz="4400" b="1" noProof="1">
                <a:solidFill>
                  <a:srgbClr val="FF0000"/>
                </a:solidFill>
                <a:effectLst>
                  <a:outerShdw blurRad="38100" dist="38100" dir="2700000">
                    <a:srgbClr val="000000"/>
                  </a:outerShdw>
                </a:effectLst>
                <a:latin typeface="微软雅黑" panose="020B0503020204020204" pitchFamily="34" charset="-122"/>
                <a:ea typeface="微软雅黑" panose="020B0503020204020204" pitchFamily="34" charset="-122"/>
                <a:cs typeface="+mn-ea"/>
              </a:rPr>
              <a:t>两个世界</a:t>
            </a:r>
            <a:endParaRPr lang="zh-CN" altLang="en-US" sz="4400" b="1" noProof="1">
              <a:solidFill>
                <a:srgbClr val="FF0000"/>
              </a:solidFill>
              <a:effectLst>
                <a:outerShdw blurRad="38100" dist="38100" dir="2700000">
                  <a:srgbClr val="000000"/>
                </a:outerShdw>
              </a:effectLst>
              <a:latin typeface="微软雅黑" panose="020B0503020204020204" pitchFamily="34" charset="-122"/>
              <a:ea typeface="微软雅黑" panose="020B0503020204020204" pitchFamily="34" charset="-122"/>
            </a:endParaRPr>
          </a:p>
        </p:txBody>
      </p:sp>
      <p:sp>
        <p:nvSpPr>
          <p:cNvPr id="4" name="矩形 3"/>
          <p:cNvSpPr/>
          <p:nvPr/>
        </p:nvSpPr>
        <p:spPr>
          <a:xfrm>
            <a:off x="5017683" y="1176033"/>
            <a:ext cx="2954655" cy="646331"/>
          </a:xfrm>
          <a:prstGeom prst="rect">
            <a:avLst/>
          </a:prstGeom>
        </p:spPr>
        <p:txBody>
          <a:bodyPr wrap="none">
            <a:spAutoFit/>
          </a:bodyPr>
          <a:lstStyle/>
          <a:p>
            <a:pPr lvl="0">
              <a:defRPr/>
            </a:pPr>
            <a:r>
              <a:rPr lang="en-US" altLang="zh-CN" sz="3600" b="1" dirty="0">
                <a:solidFill>
                  <a:srgbClr val="0000FF"/>
                </a:solidFill>
                <a:latin typeface="华文中宋" panose="02010600040101010101" pitchFamily="2" charset="-122"/>
                <a:ea typeface="华文中宋" panose="02010600040101010101" pitchFamily="2" charset="-122"/>
              </a:rPr>
              <a:t>——</a:t>
            </a:r>
            <a:r>
              <a:rPr lang="zh-CN" altLang="en-US" sz="3600" b="1" dirty="0">
                <a:solidFill>
                  <a:srgbClr val="0000FF"/>
                </a:solidFill>
                <a:latin typeface="华文中宋" panose="02010600040101010101" pitchFamily="2" charset="-122"/>
                <a:ea typeface="华文中宋" panose="02010600040101010101" pitchFamily="2" charset="-122"/>
              </a:rPr>
              <a:t>两个现象</a:t>
            </a:r>
            <a:endParaRPr lang="zh-CN" altLang="en-US" sz="3600" b="1" dirty="0">
              <a:solidFill>
                <a:srgbClr val="0000FF"/>
              </a:solidFill>
              <a:latin typeface="华文中宋" panose="02010600040101010101" pitchFamily="2" charset="-122"/>
              <a:ea typeface="华文中宋" panose="02010600040101010101" pitchFamily="2" charset="-122"/>
            </a:endParaRPr>
          </a:p>
        </p:txBody>
      </p:sp>
      <p:pic>
        <p:nvPicPr>
          <p:cNvPr id="5" name="图片 4"/>
          <p:cNvPicPr>
            <a:picLocks noChangeAspect="1"/>
          </p:cNvPicPr>
          <p:nvPr/>
        </p:nvPicPr>
        <p:blipFill>
          <a:blip r:embed="rId1"/>
          <a:stretch>
            <a:fillRect/>
          </a:stretch>
        </p:blipFill>
        <p:spPr>
          <a:xfrm>
            <a:off x="1867554" y="1902684"/>
            <a:ext cx="3688400" cy="2609314"/>
          </a:xfrm>
          <a:prstGeom prst="rect">
            <a:avLst/>
          </a:prstGeom>
        </p:spPr>
      </p:pic>
      <p:pic>
        <p:nvPicPr>
          <p:cNvPr id="6" name="图片 5"/>
          <p:cNvPicPr>
            <a:picLocks noChangeAspect="1"/>
          </p:cNvPicPr>
          <p:nvPr/>
        </p:nvPicPr>
        <p:blipFill>
          <a:blip r:embed="rId2"/>
          <a:stretch>
            <a:fillRect/>
          </a:stretch>
        </p:blipFill>
        <p:spPr>
          <a:xfrm>
            <a:off x="5698495" y="1840000"/>
            <a:ext cx="3645724" cy="2591025"/>
          </a:xfrm>
          <a:prstGeom prst="rect">
            <a:avLst/>
          </a:prstGeom>
        </p:spPr>
      </p:pic>
      <p:pic>
        <p:nvPicPr>
          <p:cNvPr id="8" name="图片 7"/>
          <p:cNvPicPr>
            <a:picLocks noChangeAspect="1"/>
          </p:cNvPicPr>
          <p:nvPr/>
        </p:nvPicPr>
        <p:blipFill>
          <a:blip r:embed="rId3"/>
          <a:stretch>
            <a:fillRect/>
          </a:stretch>
        </p:blipFill>
        <p:spPr>
          <a:xfrm>
            <a:off x="1873651" y="4510217"/>
            <a:ext cx="3682303" cy="993734"/>
          </a:xfrm>
          <a:prstGeom prst="rect">
            <a:avLst/>
          </a:prstGeom>
        </p:spPr>
      </p:pic>
      <p:pic>
        <p:nvPicPr>
          <p:cNvPr id="9" name="图片 8"/>
          <p:cNvPicPr>
            <a:picLocks noChangeAspect="1"/>
          </p:cNvPicPr>
          <p:nvPr/>
        </p:nvPicPr>
        <p:blipFill>
          <a:blip r:embed="rId4"/>
          <a:stretch>
            <a:fillRect/>
          </a:stretch>
        </p:blipFill>
        <p:spPr>
          <a:xfrm>
            <a:off x="5698495" y="4451370"/>
            <a:ext cx="3657917" cy="993734"/>
          </a:xfrm>
          <a:prstGeom prst="rect">
            <a:avLst/>
          </a:prstGeom>
        </p:spPr>
      </p:pic>
      <p:pic>
        <p:nvPicPr>
          <p:cNvPr id="10" name="图片 9"/>
          <p:cNvPicPr>
            <a:picLocks noChangeAspect="1"/>
          </p:cNvPicPr>
          <p:nvPr/>
        </p:nvPicPr>
        <p:blipFill>
          <a:blip r:embed="rId5"/>
          <a:stretch>
            <a:fillRect/>
          </a:stretch>
        </p:blipFill>
        <p:spPr>
          <a:xfrm>
            <a:off x="640998" y="5306433"/>
            <a:ext cx="10760373" cy="749873"/>
          </a:xfrm>
          <a:prstGeom prst="rect">
            <a:avLst/>
          </a:prstGeom>
        </p:spPr>
      </p:pic>
      <p:pic>
        <p:nvPicPr>
          <p:cNvPr id="11" name="图片 10"/>
          <p:cNvPicPr>
            <a:picLocks noChangeAspect="1"/>
          </p:cNvPicPr>
          <p:nvPr/>
        </p:nvPicPr>
        <p:blipFill>
          <a:blip r:embed="rId6"/>
          <a:stretch>
            <a:fillRect/>
          </a:stretch>
        </p:blipFill>
        <p:spPr>
          <a:xfrm>
            <a:off x="821110" y="5835792"/>
            <a:ext cx="7151228" cy="1176630"/>
          </a:xfrm>
          <a:prstGeom prst="rect">
            <a:avLst/>
          </a:prstGeom>
        </p:spPr>
      </p:pic>
      <p:sp>
        <p:nvSpPr>
          <p:cNvPr id="12" name="矩形 11"/>
          <p:cNvSpPr/>
          <p:nvPr/>
        </p:nvSpPr>
        <p:spPr>
          <a:xfrm>
            <a:off x="1210887" y="2571798"/>
            <a:ext cx="6096000" cy="1077218"/>
          </a:xfrm>
          <a:prstGeom prst="rect">
            <a:avLst/>
          </a:prstGeom>
        </p:spPr>
        <p:txBody>
          <a:bodyPr>
            <a:spAutoFit/>
          </a:bodyPr>
          <a:lstStyle/>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中</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国</a:t>
            </a:r>
            <a:endParaRPr lang="en-US" altLang="zh-CN"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3" name="矩形 12"/>
          <p:cNvSpPr/>
          <p:nvPr/>
        </p:nvSpPr>
        <p:spPr>
          <a:xfrm>
            <a:off x="9359975" y="2683202"/>
            <a:ext cx="1016924" cy="1077218"/>
          </a:xfrm>
          <a:prstGeom prst="rect">
            <a:avLst/>
          </a:prstGeom>
        </p:spPr>
        <p:txBody>
          <a:bodyPr wrap="square">
            <a:spAutoFit/>
          </a:bodyPr>
          <a:lstStyle/>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英</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国</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ctrTitle"/>
          </p:nvPr>
        </p:nvSpPr>
        <p:spPr/>
        <p:txBody>
          <a:bodyPr/>
          <a:p>
            <a:endParaRPr lang="zh-CN" altLang="en-US"/>
          </a:p>
        </p:txBody>
      </p:sp>
      <p:sp>
        <p:nvSpPr>
          <p:cNvPr id="14" name="副标题 13"/>
          <p:cNvSpPr>
            <a:spLocks noGrp="1"/>
          </p:cNvSpPr>
          <p:nvPr>
            <p:ph type="subTitle" idx="1"/>
          </p:nvPr>
        </p:nvSpPr>
        <p:spPr/>
        <p:txBody>
          <a:bodyPr/>
          <a:p>
            <a:endParaRPr lang="zh-CN" altLang="en-US"/>
          </a:p>
        </p:txBody>
      </p:sp>
      <p:pic>
        <p:nvPicPr>
          <p:cNvPr id="24578" name="Picture 4" descr="第一次鸦片战争——下篇（heinigo版） - heinigo - heinigo的个人主页"/>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14228" y="1775627"/>
            <a:ext cx="4167302" cy="281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descr="第一次鸦片战争——下篇（heinigo版） - heinigo - heinigo的个人主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762" y="1720693"/>
            <a:ext cx="3863087" cy="281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08554" y="593873"/>
            <a:ext cx="552747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zh-CN" sz="3200" b="1" i="0" u="none" strike="noStrike" kern="1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rPr>
              <a:t>深入探究</a:t>
            </a:r>
            <a:r>
              <a:rPr lang="zh-CN" altLang="en-US" sz="3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一</a:t>
            </a:r>
            <a:r>
              <a:rPr kumimoji="0" lang="zh-CN" altLang="zh-CN" sz="3200" b="0" i="0" u="none" strike="noStrike" kern="1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rPr>
              <a:t>：中国战败的原因</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3" name="矩形 2"/>
          <p:cNvSpPr/>
          <p:nvPr/>
        </p:nvSpPr>
        <p:spPr>
          <a:xfrm>
            <a:off x="2226905" y="1015424"/>
            <a:ext cx="2441694" cy="837152"/>
          </a:xfrm>
          <a:prstGeom prst="rect">
            <a:avLst/>
          </a:prstGeom>
        </p:spPr>
        <p:txBody>
          <a:bodyPr wrap="none">
            <a:spAutoFit/>
          </a:bodyPr>
          <a:lstStyle/>
          <a:p>
            <a:pPr lvl="0" fontAlgn="base">
              <a:lnSpc>
                <a:spcPct val="110000"/>
              </a:lnSpc>
              <a:defRPr/>
            </a:pPr>
            <a:r>
              <a:rPr lang="zh-CN" altLang="en-US" sz="4400" b="1" noProof="1">
                <a:solidFill>
                  <a:srgbClr val="FF0000"/>
                </a:solidFill>
                <a:effectLst>
                  <a:outerShdw blurRad="38100" dist="38100" dir="2700000">
                    <a:srgbClr val="000000"/>
                  </a:outerShdw>
                </a:effectLst>
                <a:latin typeface="微软雅黑" panose="020B0503020204020204" pitchFamily="34" charset="-122"/>
                <a:ea typeface="微软雅黑" panose="020B0503020204020204" pitchFamily="34" charset="-122"/>
                <a:cs typeface="+mn-ea"/>
              </a:rPr>
              <a:t>两个世界</a:t>
            </a:r>
            <a:endParaRPr lang="zh-CN" altLang="en-US" sz="4400" b="1" noProof="1">
              <a:solidFill>
                <a:srgbClr val="FF0000"/>
              </a:solidFill>
              <a:effectLst>
                <a:outerShdw blurRad="38100" dist="38100" dir="2700000">
                  <a:srgbClr val="000000"/>
                </a:outerShdw>
              </a:effectLst>
              <a:latin typeface="微软雅黑" panose="020B0503020204020204" pitchFamily="34" charset="-122"/>
              <a:ea typeface="微软雅黑" panose="020B0503020204020204" pitchFamily="34" charset="-122"/>
            </a:endParaRPr>
          </a:p>
        </p:txBody>
      </p:sp>
      <p:sp>
        <p:nvSpPr>
          <p:cNvPr id="4" name="矩形 3"/>
          <p:cNvSpPr/>
          <p:nvPr/>
        </p:nvSpPr>
        <p:spPr>
          <a:xfrm>
            <a:off x="4901933" y="1097411"/>
            <a:ext cx="2954655" cy="646331"/>
          </a:xfrm>
          <a:prstGeom prst="rect">
            <a:avLst/>
          </a:prstGeom>
        </p:spPr>
        <p:txBody>
          <a:bodyPr wrap="none">
            <a:spAutoFit/>
          </a:bodyPr>
          <a:lstStyle/>
          <a:p>
            <a:pPr lvl="0">
              <a:defRPr/>
            </a:pPr>
            <a:r>
              <a:rPr lang="en-US" altLang="zh-CN" sz="3600" b="1" dirty="0">
                <a:solidFill>
                  <a:srgbClr val="0000FF"/>
                </a:solidFill>
                <a:latin typeface="华文中宋" panose="02010600040101010101" pitchFamily="2" charset="-122"/>
                <a:ea typeface="华文中宋" panose="02010600040101010101" pitchFamily="2" charset="-122"/>
              </a:rPr>
              <a:t>——</a:t>
            </a:r>
            <a:r>
              <a:rPr lang="zh-CN" altLang="en-US" sz="3600" b="1" dirty="0">
                <a:solidFill>
                  <a:srgbClr val="0000FF"/>
                </a:solidFill>
                <a:latin typeface="华文中宋" panose="02010600040101010101" pitchFamily="2" charset="-122"/>
                <a:ea typeface="华文中宋" panose="02010600040101010101" pitchFamily="2" charset="-122"/>
              </a:rPr>
              <a:t>两个现象</a:t>
            </a:r>
            <a:endParaRPr lang="zh-CN" altLang="en-US" sz="3600" b="1" dirty="0">
              <a:solidFill>
                <a:srgbClr val="0000FF"/>
              </a:solidFill>
              <a:latin typeface="华文中宋" panose="02010600040101010101" pitchFamily="2" charset="-122"/>
              <a:ea typeface="华文中宋" panose="02010600040101010101" pitchFamily="2" charset="-122"/>
            </a:endParaRPr>
          </a:p>
        </p:txBody>
      </p:sp>
      <p:sp>
        <p:nvSpPr>
          <p:cNvPr id="5" name="矩形 4"/>
          <p:cNvSpPr/>
          <p:nvPr/>
        </p:nvSpPr>
        <p:spPr>
          <a:xfrm>
            <a:off x="499168" y="2740762"/>
            <a:ext cx="1108364" cy="1077218"/>
          </a:xfrm>
          <a:prstGeom prst="rect">
            <a:avLst/>
          </a:prstGeom>
        </p:spPr>
        <p:txBody>
          <a:bodyPr wrap="square">
            <a:spAutoFit/>
          </a:bodyPr>
          <a:lstStyle/>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中</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国</a:t>
            </a:r>
            <a:endParaRPr lang="zh-CN" altLang="en-US" dirty="0"/>
          </a:p>
        </p:txBody>
      </p:sp>
      <p:sp>
        <p:nvSpPr>
          <p:cNvPr id="6" name="矩形 5"/>
          <p:cNvSpPr/>
          <p:nvPr/>
        </p:nvSpPr>
        <p:spPr>
          <a:xfrm>
            <a:off x="10648402" y="2607758"/>
            <a:ext cx="958735" cy="1077218"/>
          </a:xfrm>
          <a:prstGeom prst="rect">
            <a:avLst/>
          </a:prstGeom>
        </p:spPr>
        <p:txBody>
          <a:bodyPr wrap="square">
            <a:spAutoFit/>
          </a:bodyPr>
          <a:lstStyle/>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英</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国</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矩形 6"/>
          <p:cNvSpPr/>
          <p:nvPr/>
        </p:nvSpPr>
        <p:spPr>
          <a:xfrm>
            <a:off x="1526431" y="4462630"/>
            <a:ext cx="4351931" cy="567848"/>
          </a:xfrm>
          <a:prstGeom prst="rect">
            <a:avLst/>
          </a:prstGeom>
        </p:spPr>
        <p:txBody>
          <a:bodyPr wrap="square">
            <a:spAutoFit/>
          </a:bodyPr>
          <a:lstStyle/>
          <a:p>
            <a:pPr algn="ctr">
              <a:lnSpc>
                <a:spcPct val="110000"/>
              </a:lnSpc>
            </a:pPr>
            <a:r>
              <a:rPr lang="zh-CN" altLang="en-US" sz="3200" dirty="0">
                <a:latin typeface="黑体" panose="02010609060101010101" pitchFamily="49" charset="-122"/>
                <a:ea typeface="黑体" panose="02010609060101010101" pitchFamily="49" charset="-122"/>
              </a:rPr>
              <a:t>清军使用</a:t>
            </a:r>
            <a:r>
              <a:rPr lang="en-US" altLang="zh-CN" sz="3200" dirty="0" err="1">
                <a:latin typeface="黑体" panose="02010609060101010101" pitchFamily="49" charset="-122"/>
                <a:ea typeface="黑体" panose="02010609060101010101" pitchFamily="49" charset="-122"/>
              </a:rPr>
              <a:t>的鸟枪</a:t>
            </a:r>
            <a:endParaRPr lang="zh-CN" altLang="en-US" sz="3200" dirty="0">
              <a:latin typeface="黑体" panose="02010609060101010101" pitchFamily="49" charset="-122"/>
              <a:ea typeface="黑体" panose="02010609060101010101" pitchFamily="49" charset="-122"/>
            </a:endParaRPr>
          </a:p>
        </p:txBody>
      </p:sp>
      <p:sp>
        <p:nvSpPr>
          <p:cNvPr id="8" name="矩形 7"/>
          <p:cNvSpPr/>
          <p:nvPr/>
        </p:nvSpPr>
        <p:spPr>
          <a:xfrm>
            <a:off x="5636029" y="4462630"/>
            <a:ext cx="4627881" cy="634020"/>
          </a:xfrm>
          <a:prstGeom prst="rect">
            <a:avLst/>
          </a:prstGeom>
        </p:spPr>
        <p:txBody>
          <a:bodyPr wrap="square">
            <a:spAutoFit/>
          </a:bodyPr>
          <a:lstStyle/>
          <a:p>
            <a:pPr algn="ctr">
              <a:lnSpc>
                <a:spcPct val="110000"/>
              </a:lnSpc>
            </a:pPr>
            <a:r>
              <a:rPr lang="zh-CN" altLang="en-US" sz="3200" dirty="0">
                <a:solidFill>
                  <a:srgbClr val="FF0000"/>
                </a:solidFill>
                <a:latin typeface="黑体" panose="02010609060101010101" pitchFamily="49" charset="-122"/>
                <a:ea typeface="黑体" panose="02010609060101010101" pitchFamily="49" charset="-122"/>
              </a:rPr>
              <a:t>英军</a:t>
            </a:r>
            <a:r>
              <a:rPr lang="en-US" altLang="zh-CN" sz="3200" dirty="0">
                <a:solidFill>
                  <a:srgbClr val="FF0000"/>
                </a:solidFill>
                <a:latin typeface="黑体" panose="02010609060101010101" pitchFamily="49" charset="-122"/>
                <a:ea typeface="黑体" panose="02010609060101010101" pitchFamily="49" charset="-122"/>
              </a:rPr>
              <a:t>的</a:t>
            </a:r>
            <a:r>
              <a:rPr lang="zh-CN" altLang="en-US" sz="3200" dirty="0">
                <a:solidFill>
                  <a:srgbClr val="FF0000"/>
                </a:solidFill>
                <a:latin typeface="黑体" panose="02010609060101010101" pitchFamily="49" charset="-122"/>
                <a:ea typeface="黑体" panose="02010609060101010101" pitchFamily="49" charset="-122"/>
              </a:rPr>
              <a:t>步枪、刺刀</a:t>
            </a:r>
            <a:endParaRPr lang="zh-CN" altLang="en-US" sz="3200" dirty="0">
              <a:solidFill>
                <a:srgbClr val="FF0000"/>
              </a:solidFill>
              <a:latin typeface="黑体" panose="02010609060101010101" pitchFamily="49" charset="-122"/>
              <a:ea typeface="黑体" panose="02010609060101010101" pitchFamily="49" charset="-122"/>
            </a:endParaRPr>
          </a:p>
        </p:txBody>
      </p:sp>
      <p:sp>
        <p:nvSpPr>
          <p:cNvPr id="9" name="文本框 8"/>
          <p:cNvSpPr txBox="1"/>
          <p:nvPr/>
        </p:nvSpPr>
        <p:spPr>
          <a:xfrm>
            <a:off x="1053350" y="5096650"/>
            <a:ext cx="8737479" cy="553998"/>
          </a:xfrm>
          <a:prstGeom prst="rect">
            <a:avLst/>
          </a:prstGeom>
          <a:noFill/>
        </p:spPr>
        <p:txBody>
          <a:bodyPr wrap="square" rtlCol="0">
            <a:spAutoFit/>
          </a:bodyPr>
          <a:lstStyle/>
          <a:p>
            <a:pPr>
              <a:defRPr/>
            </a:pPr>
            <a:r>
              <a:rPr lang="zh-CN" altLang="en-US" sz="3000" b="1" kern="0" dirty="0">
                <a:solidFill>
                  <a:srgbClr val="FF00FF"/>
                </a:solidFill>
                <a:latin typeface="华文中宋" panose="02010600040101010101" pitchFamily="2" charset="-122"/>
                <a:ea typeface="华文中宋" panose="02010600040101010101" pitchFamily="2" charset="-122"/>
              </a:rPr>
              <a:t>两种武器反映出了中英两国军事方面的什么差异？</a:t>
            </a:r>
            <a:endParaRPr lang="zh-CN" altLang="en-US" sz="3000" b="1" kern="0" dirty="0">
              <a:solidFill>
                <a:srgbClr val="FF00FF"/>
              </a:solidFill>
              <a:latin typeface="华文中宋" panose="02010600040101010101" pitchFamily="2" charset="-122"/>
              <a:ea typeface="华文中宋" panose="02010600040101010101" pitchFamily="2" charset="-122"/>
            </a:endParaRPr>
          </a:p>
        </p:txBody>
      </p:sp>
      <p:sp>
        <p:nvSpPr>
          <p:cNvPr id="10" name="文本框 9"/>
          <p:cNvSpPr txBox="1"/>
          <p:nvPr/>
        </p:nvSpPr>
        <p:spPr>
          <a:xfrm>
            <a:off x="1053350" y="5730670"/>
            <a:ext cx="6941127" cy="954107"/>
          </a:xfrm>
          <a:prstGeom prst="rect">
            <a:avLst/>
          </a:prstGeom>
          <a:noFill/>
        </p:spPr>
        <p:txBody>
          <a:bodyPr wrap="square" rtlCol="0">
            <a:spAutoFit/>
          </a:bodyPr>
          <a:lstStyle/>
          <a:p>
            <a:pPr marL="342900" indent="-342900">
              <a:defRPr/>
            </a:pPr>
            <a:r>
              <a:rPr lang="zh-CN" altLang="en-US" sz="2800" b="1" dirty="0">
                <a:solidFill>
                  <a:srgbClr val="FF0000"/>
                </a:solidFill>
                <a:latin typeface="微软雅黑" panose="020B0503020204020204" pitchFamily="34" charset="-122"/>
                <a:ea typeface="微软雅黑" panose="020B0503020204020204" pitchFamily="34" charset="-122"/>
              </a:rPr>
              <a:t>军事差异</a:t>
            </a:r>
            <a:r>
              <a:rPr lang="en-US" altLang="zh-CN" sz="2800" b="1" dirty="0">
                <a:solidFill>
                  <a:srgbClr val="FF0000"/>
                </a:solidFill>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中国</a:t>
            </a:r>
            <a:r>
              <a:rPr lang="zh-CN" altLang="en-US" sz="2800" b="1" dirty="0">
                <a:solidFill>
                  <a:srgbClr val="FF0000"/>
                </a:solidFill>
                <a:latin typeface="微软雅黑" panose="020B0503020204020204" pitchFamily="34" charset="-122"/>
                <a:ea typeface="微软雅黑" panose="020B0503020204020204" pitchFamily="34" charset="-122"/>
              </a:rPr>
              <a:t>军备废弛，战斗力弱</a:t>
            </a:r>
            <a:endParaRPr lang="en-US" altLang="zh-CN" sz="2800" b="1" dirty="0">
              <a:solidFill>
                <a:srgbClr val="FF0000"/>
              </a:solidFill>
              <a:latin typeface="微软雅黑" panose="020B0503020204020204" pitchFamily="34" charset="-122"/>
              <a:ea typeface="微软雅黑" panose="020B0503020204020204" pitchFamily="34" charset="-122"/>
            </a:endParaRPr>
          </a:p>
          <a:p>
            <a:pPr marL="342900" indent="-342900">
              <a:defRPr/>
            </a:pPr>
            <a:r>
              <a:rPr lang="en-US" altLang="zh-CN" sz="2800" b="1" dirty="0">
                <a:solidFill>
                  <a:srgbClr val="FF0000"/>
                </a:solidFill>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英国</a:t>
            </a:r>
            <a:r>
              <a:rPr lang="zh-CN" altLang="en-US" sz="2800" b="1" dirty="0">
                <a:solidFill>
                  <a:srgbClr val="FF0000"/>
                </a:solidFill>
                <a:latin typeface="微软雅黑" panose="020B0503020204020204" pitchFamily="34" charset="-122"/>
                <a:ea typeface="微软雅黑" panose="020B0503020204020204" pitchFamily="34" charset="-122"/>
              </a:rPr>
              <a:t>船坚炮利，军事实力强</a:t>
            </a:r>
            <a:endParaRPr lang="en-US" altLang="zh-CN" sz="2800" b="1" dirty="0">
              <a:solidFill>
                <a:srgbClr val="FF0000"/>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p:txBody>
          <a:bodyPr/>
          <a:p>
            <a:endParaRPr lang="zh-CN" altLang="en-US"/>
          </a:p>
        </p:txBody>
      </p:sp>
      <p:sp>
        <p:nvSpPr>
          <p:cNvPr id="8" name="副标题 7"/>
          <p:cNvSpPr>
            <a:spLocks noGrp="1"/>
          </p:cNvSpPr>
          <p:nvPr>
            <p:ph type="subTitle" idx="1"/>
          </p:nvPr>
        </p:nvSpPr>
        <p:spPr/>
        <p:txBody>
          <a:bodyPr/>
          <a:p>
            <a:endParaRPr lang="zh-CN" altLang="en-US"/>
          </a:p>
        </p:txBody>
      </p:sp>
      <p:sp>
        <p:nvSpPr>
          <p:cNvPr id="2" name="矩形 1"/>
          <p:cNvSpPr/>
          <p:nvPr/>
        </p:nvSpPr>
        <p:spPr>
          <a:xfrm>
            <a:off x="198364" y="673078"/>
            <a:ext cx="5527475" cy="584775"/>
          </a:xfrm>
          <a:prstGeom prst="rect">
            <a:avLst/>
          </a:prstGeom>
        </p:spPr>
        <p:txBody>
          <a:bodyPr wrap="none">
            <a:spAutoFit/>
          </a:bodyPr>
          <a:lstStyle/>
          <a:p>
            <a:pPr lvl="0"/>
            <a:r>
              <a:rPr lang="zh-CN" altLang="zh-CN" sz="3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深入探究</a:t>
            </a:r>
            <a:r>
              <a:rPr lang="zh-CN" altLang="en-US" sz="3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一</a:t>
            </a:r>
            <a:r>
              <a:rPr lang="zh-CN" altLang="zh-CN" sz="32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：中国战败的原因</a:t>
            </a:r>
            <a:endParaRPr lang="zh-CN" altLang="en-US" dirty="0">
              <a:solidFill>
                <a:srgbClr val="000000"/>
              </a:solidFill>
            </a:endParaRPr>
          </a:p>
        </p:txBody>
      </p:sp>
      <p:sp>
        <p:nvSpPr>
          <p:cNvPr id="3" name="矩形 2"/>
          <p:cNvSpPr/>
          <p:nvPr/>
        </p:nvSpPr>
        <p:spPr>
          <a:xfrm>
            <a:off x="1603076" y="1227731"/>
            <a:ext cx="3416320" cy="646331"/>
          </a:xfrm>
          <a:prstGeom prst="rect">
            <a:avLst/>
          </a:prstGeom>
        </p:spPr>
        <p:txBody>
          <a:bodyPr wrap="none">
            <a:spAutoFit/>
          </a:bodyPr>
          <a:lstStyle/>
          <a:p>
            <a:r>
              <a:rPr lang="zh-CN" altLang="en-US" sz="360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两个世界的相遇</a:t>
            </a:r>
            <a:endParaRPr lang="zh-CN" altLang="en-US" dirty="0"/>
          </a:p>
        </p:txBody>
      </p:sp>
      <p:sp>
        <p:nvSpPr>
          <p:cNvPr id="4" name="矩形 3"/>
          <p:cNvSpPr/>
          <p:nvPr/>
        </p:nvSpPr>
        <p:spPr>
          <a:xfrm>
            <a:off x="4899657" y="1210439"/>
            <a:ext cx="1005403" cy="584775"/>
          </a:xfrm>
          <a:prstGeom prst="rect">
            <a:avLst/>
          </a:prstGeom>
        </p:spPr>
        <p:txBody>
          <a:bodyPr wrap="none">
            <a:spAutoFit/>
          </a:bodyPr>
          <a:lstStyle/>
          <a:p>
            <a:pPr lvl="0">
              <a:defRPr/>
            </a:pPr>
            <a:r>
              <a:rPr lang="en-US" altLang="zh-CN" sz="3200" b="1" dirty="0">
                <a:solidFill>
                  <a:srgbClr val="0000FF"/>
                </a:solidFill>
                <a:latin typeface="华文中宋" panose="02010600040101010101" pitchFamily="2" charset="-122"/>
                <a:ea typeface="华文中宋" panose="02010600040101010101" pitchFamily="2" charset="-122"/>
                <a:sym typeface="黑体" panose="02010609060101010101" pitchFamily="49" charset="-122"/>
              </a:rPr>
              <a:t>——</a:t>
            </a:r>
            <a:endParaRPr lang="zh-CN" altLang="en-US" sz="3200" b="1" dirty="0">
              <a:solidFill>
                <a:srgbClr val="0000FF"/>
              </a:solidFill>
              <a:latin typeface="华文中宋" panose="02010600040101010101" pitchFamily="2" charset="-122"/>
              <a:ea typeface="华文中宋" panose="02010600040101010101" pitchFamily="2" charset="-122"/>
              <a:sym typeface="黑体" panose="02010609060101010101" pitchFamily="49" charset="-122"/>
            </a:endParaRPr>
          </a:p>
        </p:txBody>
      </p:sp>
      <p:pic>
        <p:nvPicPr>
          <p:cNvPr id="10" name="Picture 6" descr="W02008061632869714781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29923" y="1876222"/>
            <a:ext cx="3680113" cy="358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2"/>
          <a:stretch>
            <a:fillRect/>
          </a:stretch>
        </p:blipFill>
        <p:spPr>
          <a:xfrm>
            <a:off x="6057995" y="1928016"/>
            <a:ext cx="3557847" cy="3588383"/>
          </a:xfrm>
          <a:prstGeom prst="rect">
            <a:avLst/>
          </a:prstGeom>
        </p:spPr>
      </p:pic>
      <p:sp>
        <p:nvSpPr>
          <p:cNvPr id="12" name="矩形 11"/>
          <p:cNvSpPr/>
          <p:nvPr/>
        </p:nvSpPr>
        <p:spPr>
          <a:xfrm>
            <a:off x="1661164" y="2656293"/>
            <a:ext cx="6096000" cy="1077218"/>
          </a:xfrm>
          <a:prstGeom prst="rect">
            <a:avLst/>
          </a:prstGeom>
        </p:spPr>
        <p:txBody>
          <a:bodyPr>
            <a:spAutoFit/>
          </a:bodyPr>
          <a:lstStyle/>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中</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国</a:t>
            </a:r>
            <a:endParaRPr lang="zh-CN" altLang="en-US" dirty="0">
              <a:solidFill>
                <a:srgbClr val="000000"/>
              </a:solidFill>
            </a:endParaRPr>
          </a:p>
        </p:txBody>
      </p:sp>
      <p:sp>
        <p:nvSpPr>
          <p:cNvPr id="13" name="矩形 12"/>
          <p:cNvSpPr/>
          <p:nvPr/>
        </p:nvSpPr>
        <p:spPr>
          <a:xfrm>
            <a:off x="9711691" y="2706066"/>
            <a:ext cx="1698567" cy="1077218"/>
          </a:xfrm>
          <a:prstGeom prst="rect">
            <a:avLst/>
          </a:prstGeom>
        </p:spPr>
        <p:txBody>
          <a:bodyPr wrap="square">
            <a:spAutoFit/>
          </a:bodyPr>
          <a:lstStyle/>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英</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国</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4" name="矩形 13"/>
          <p:cNvSpPr/>
          <p:nvPr/>
        </p:nvSpPr>
        <p:spPr>
          <a:xfrm>
            <a:off x="5725839" y="1188522"/>
            <a:ext cx="2031325" cy="646331"/>
          </a:xfrm>
          <a:prstGeom prst="rect">
            <a:avLst/>
          </a:prstGeom>
        </p:spPr>
        <p:txBody>
          <a:bodyPr wrap="none">
            <a:spAutoFit/>
          </a:bodyPr>
          <a:lstStyle/>
          <a:p>
            <a:pPr lvl="0">
              <a:defRPr/>
            </a:pPr>
            <a:r>
              <a:rPr lang="zh-CN" altLang="en-US" sz="3600" b="1" dirty="0">
                <a:solidFill>
                  <a:srgbClr val="0000FF"/>
                </a:solidFill>
                <a:latin typeface="华文中宋" panose="02010600040101010101" pitchFamily="2" charset="-122"/>
                <a:ea typeface="华文中宋" panose="02010600040101010101" pitchFamily="2" charset="-122"/>
              </a:rPr>
              <a:t>两个现象</a:t>
            </a:r>
            <a:endParaRPr lang="zh-CN" altLang="en-US" sz="3600" b="1" dirty="0">
              <a:solidFill>
                <a:srgbClr val="0000FF"/>
              </a:solidFill>
              <a:latin typeface="华文中宋" panose="02010600040101010101" pitchFamily="2" charset="-122"/>
              <a:ea typeface="华文中宋" panose="02010600040101010101" pitchFamily="2" charset="-122"/>
            </a:endParaRPr>
          </a:p>
        </p:txBody>
      </p:sp>
      <p:pic>
        <p:nvPicPr>
          <p:cNvPr id="15" name="图片 14"/>
          <p:cNvPicPr>
            <a:picLocks noChangeAspect="1"/>
          </p:cNvPicPr>
          <p:nvPr/>
        </p:nvPicPr>
        <p:blipFill>
          <a:blip r:embed="rId3"/>
          <a:stretch>
            <a:fillRect/>
          </a:stretch>
        </p:blipFill>
        <p:spPr>
          <a:xfrm>
            <a:off x="3872450" y="1897891"/>
            <a:ext cx="2054414" cy="2808831"/>
          </a:xfrm>
          <a:prstGeom prst="rect">
            <a:avLst/>
          </a:prstGeom>
        </p:spPr>
      </p:pic>
      <p:sp>
        <p:nvSpPr>
          <p:cNvPr id="18" name="矩形 17"/>
          <p:cNvSpPr/>
          <p:nvPr/>
        </p:nvSpPr>
        <p:spPr>
          <a:xfrm>
            <a:off x="1135136" y="5433826"/>
            <a:ext cx="10527620" cy="507831"/>
          </a:xfrm>
          <a:prstGeom prst="rect">
            <a:avLst/>
          </a:prstGeom>
        </p:spPr>
        <p:txBody>
          <a:bodyPr wrap="square">
            <a:spAutoFit/>
          </a:bodyPr>
          <a:lstStyle/>
          <a:p>
            <a:pPr marL="342900" lvl="0" indent="-342900" eaLnBrk="0" fontAlgn="base" hangingPunct="0">
              <a:lnSpc>
                <a:spcPct val="90000"/>
              </a:lnSpc>
              <a:spcBef>
                <a:spcPct val="15000"/>
              </a:spcBef>
              <a:spcAft>
                <a:spcPct val="0"/>
              </a:spcAft>
            </a:pPr>
            <a:r>
              <a:rPr lang="en-US" altLang="zh-CN" sz="3000" b="1" kern="0" dirty="0">
                <a:solidFill>
                  <a:srgbClr val="FF00FF"/>
                </a:solidFill>
                <a:latin typeface="华文中宋" panose="02010600040101010101" pitchFamily="2" charset="-122"/>
                <a:ea typeface="华文中宋" panose="02010600040101010101" pitchFamily="2" charset="-122"/>
              </a:rPr>
              <a:t>“</a:t>
            </a:r>
            <a:r>
              <a:rPr lang="zh-CN" altLang="en-US" sz="3000" b="1" kern="0" dirty="0">
                <a:solidFill>
                  <a:srgbClr val="FF00FF"/>
                </a:solidFill>
                <a:latin typeface="华文中宋" panose="02010600040101010101" pitchFamily="2" charset="-122"/>
                <a:ea typeface="华文中宋" panose="02010600040101010101" pitchFamily="2" charset="-122"/>
              </a:rPr>
              <a:t>两个现象”的背后</a:t>
            </a:r>
            <a:r>
              <a:rPr lang="en-US" altLang="zh-CN" sz="3000" b="1" kern="0" dirty="0" err="1">
                <a:solidFill>
                  <a:srgbClr val="FF00FF"/>
                </a:solidFill>
                <a:latin typeface="华文中宋" panose="02010600040101010101" pitchFamily="2" charset="-122"/>
                <a:ea typeface="华文中宋" panose="02010600040101010101" pitchFamily="2" charset="-122"/>
              </a:rPr>
              <a:t>反映了中英两个国家的</a:t>
            </a:r>
            <a:r>
              <a:rPr lang="zh-CN" altLang="en-US" sz="3000" b="1" kern="0" dirty="0">
                <a:solidFill>
                  <a:srgbClr val="FF00FF"/>
                </a:solidFill>
                <a:latin typeface="华文中宋" panose="02010600040101010101" pitchFamily="2" charset="-122"/>
                <a:ea typeface="华文中宋" panose="02010600040101010101" pitchFamily="2" charset="-122"/>
              </a:rPr>
              <a:t>外交有何不同？</a:t>
            </a:r>
            <a:endParaRPr lang="zh-CN" altLang="en-US" sz="3000" b="1" kern="0" dirty="0">
              <a:solidFill>
                <a:srgbClr val="FF00FF"/>
              </a:solidFill>
              <a:latin typeface="华文中宋" panose="02010600040101010101" pitchFamily="2" charset="-122"/>
              <a:ea typeface="华文中宋" panose="02010600040101010101" pitchFamily="2" charset="-122"/>
            </a:endParaRPr>
          </a:p>
        </p:txBody>
      </p:sp>
      <p:sp>
        <p:nvSpPr>
          <p:cNvPr id="19" name="文本框 18"/>
          <p:cNvSpPr txBox="1"/>
          <p:nvPr/>
        </p:nvSpPr>
        <p:spPr>
          <a:xfrm>
            <a:off x="1603076" y="5926455"/>
            <a:ext cx="4538749" cy="954107"/>
          </a:xfrm>
          <a:prstGeom prst="rect">
            <a:avLst/>
          </a:prstGeom>
          <a:noFill/>
        </p:spPr>
        <p:txBody>
          <a:bodyPr wrap="squar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外交差异：</a:t>
            </a:r>
            <a:r>
              <a:rPr lang="zh-CN" altLang="en-US" sz="2800" b="1" dirty="0">
                <a:latin typeface="微软雅黑" panose="020B0503020204020204" pitchFamily="34" charset="-122"/>
                <a:ea typeface="微软雅黑" panose="020B0503020204020204" pitchFamily="34" charset="-122"/>
              </a:rPr>
              <a:t>中国</a:t>
            </a:r>
            <a:r>
              <a:rPr lang="zh-CN" altLang="en-US" sz="2800" b="1" dirty="0">
                <a:solidFill>
                  <a:srgbClr val="FF0000"/>
                </a:solidFill>
                <a:latin typeface="微软雅黑" panose="020B0503020204020204" pitchFamily="34" charset="-122"/>
                <a:ea typeface="微软雅黑" panose="020B0503020204020204" pitchFamily="34" charset="-122"/>
              </a:rPr>
              <a:t>闭关锁国</a:t>
            </a:r>
            <a:endParaRPr lang="en-US" altLang="zh-CN" sz="2800" b="1" dirty="0">
              <a:solidFill>
                <a:srgbClr val="FF0000"/>
              </a:solidFill>
              <a:latin typeface="微软雅黑" panose="020B0503020204020204" pitchFamily="34" charset="-122"/>
              <a:ea typeface="微软雅黑" panose="020B0503020204020204" pitchFamily="34" charset="-122"/>
            </a:endParaRPr>
          </a:p>
          <a:p>
            <a:r>
              <a:rPr lang="zh-CN" altLang="en-US" sz="2800" b="1" dirty="0">
                <a:solidFill>
                  <a:srgbClr val="FF0000"/>
                </a:solidFill>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英国</a:t>
            </a:r>
            <a:r>
              <a:rPr lang="zh-CN" altLang="en-US" sz="2800" b="1" dirty="0">
                <a:solidFill>
                  <a:srgbClr val="FF0000"/>
                </a:solidFill>
                <a:latin typeface="微软雅黑" panose="020B0503020204020204" pitchFamily="34" charset="-122"/>
                <a:ea typeface="微软雅黑" panose="020B0503020204020204" pitchFamily="34" charset="-122"/>
              </a:rPr>
              <a:t>殖民扩张</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4989" y="798479"/>
            <a:ext cx="552747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zh-CN" sz="3200" b="1" i="0" u="none" strike="noStrike" kern="1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rPr>
              <a:t>深入探究</a:t>
            </a:r>
            <a:r>
              <a:rPr lang="zh-CN" altLang="en-US" sz="3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一</a:t>
            </a:r>
            <a:r>
              <a:rPr kumimoji="0" lang="zh-CN" altLang="zh-CN" sz="3200" b="0" i="0" u="none" strike="noStrike" kern="1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rPr>
              <a:t>：中国战败的原因</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4" name="文本框 3"/>
          <p:cNvSpPr txBox="1"/>
          <p:nvPr/>
        </p:nvSpPr>
        <p:spPr>
          <a:xfrm>
            <a:off x="1504604" y="1729047"/>
            <a:ext cx="7514705" cy="584775"/>
          </a:xfrm>
          <a:prstGeom prst="rect">
            <a:avLst/>
          </a:prstGeom>
          <a:noFill/>
        </p:spPr>
        <p:txBody>
          <a:bodyPr wrap="square" rtlCol="0">
            <a:spAutoFit/>
          </a:bodyPr>
          <a:lstStyle/>
          <a:p>
            <a:r>
              <a:rPr lang="zh-CN" altLang="en-US" sz="3200" dirty="0">
                <a:latin typeface="黑体" panose="02010609060101010101" pitchFamily="49" charset="-122"/>
                <a:ea typeface="黑体" panose="02010609060101010101" pitchFamily="49" charset="-122"/>
              </a:rPr>
              <a:t>主观原因：</a:t>
            </a:r>
            <a:endParaRPr lang="zh-CN" altLang="en-US" sz="3200" dirty="0">
              <a:latin typeface="黑体" panose="02010609060101010101" pitchFamily="49" charset="-122"/>
              <a:ea typeface="黑体" panose="02010609060101010101" pitchFamily="49" charset="-122"/>
            </a:endParaRPr>
          </a:p>
        </p:txBody>
      </p:sp>
      <p:sp>
        <p:nvSpPr>
          <p:cNvPr id="5" name="文本框 4"/>
          <p:cNvSpPr txBox="1"/>
          <p:nvPr/>
        </p:nvSpPr>
        <p:spPr>
          <a:xfrm>
            <a:off x="3333404" y="1745672"/>
            <a:ext cx="5552902" cy="584775"/>
          </a:xfrm>
          <a:prstGeom prst="rect">
            <a:avLst/>
          </a:prstGeom>
          <a:noFill/>
        </p:spPr>
        <p:txBody>
          <a:bodyPr wrap="square" rtlCol="0">
            <a:spAutoFit/>
          </a:bodyPr>
          <a:lstStyle/>
          <a:p>
            <a:pPr lvl="0" fontAlgn="base">
              <a:spcBef>
                <a:spcPct val="50000"/>
              </a:spcBef>
              <a:spcAft>
                <a:spcPct val="0"/>
              </a:spcAft>
            </a:pPr>
            <a:r>
              <a:rPr lang="zh-CN" altLang="en-US" sz="3200" dirty="0">
                <a:solidFill>
                  <a:srgbClr val="0000FF"/>
                </a:solidFill>
                <a:latin typeface="黑体" panose="02010609060101010101" pitchFamily="49" charset="-122"/>
                <a:ea typeface="黑体" panose="02010609060101010101" pitchFamily="49" charset="-122"/>
              </a:rPr>
              <a:t>清政府</a:t>
            </a:r>
            <a:r>
              <a:rPr lang="zh-CN" altLang="en-US" sz="3200" dirty="0">
                <a:solidFill>
                  <a:srgbClr val="FF0000"/>
                </a:solidFill>
                <a:latin typeface="黑体" panose="02010609060101010101" pitchFamily="49" charset="-122"/>
                <a:ea typeface="黑体" panose="02010609060101010101" pitchFamily="49" charset="-122"/>
              </a:rPr>
              <a:t>腐朽落后</a:t>
            </a:r>
            <a:r>
              <a:rPr lang="zh-CN" altLang="en-US" sz="3200" dirty="0">
                <a:solidFill>
                  <a:srgbClr val="0000FF"/>
                </a:solidFill>
                <a:latin typeface="黑体" panose="02010609060101010101" pitchFamily="49" charset="-122"/>
                <a:ea typeface="黑体" panose="02010609060101010101" pitchFamily="49" charset="-122"/>
              </a:rPr>
              <a:t>，组织不力</a:t>
            </a:r>
            <a:endParaRPr lang="zh-CN" altLang="en-US" sz="3200" dirty="0">
              <a:solidFill>
                <a:srgbClr val="0000FF"/>
              </a:solidFill>
              <a:latin typeface="黑体" panose="02010609060101010101" pitchFamily="49" charset="-122"/>
              <a:ea typeface="黑体" panose="02010609060101010101" pitchFamily="49" charset="-122"/>
            </a:endParaRPr>
          </a:p>
        </p:txBody>
      </p:sp>
      <p:sp>
        <p:nvSpPr>
          <p:cNvPr id="6" name="文本框 5"/>
          <p:cNvSpPr txBox="1"/>
          <p:nvPr/>
        </p:nvSpPr>
        <p:spPr>
          <a:xfrm>
            <a:off x="1504604" y="2801389"/>
            <a:ext cx="1903614" cy="584775"/>
          </a:xfrm>
          <a:prstGeom prst="rect">
            <a:avLst/>
          </a:prstGeom>
          <a:noFill/>
        </p:spPr>
        <p:txBody>
          <a:bodyPr wrap="square" rtlCol="0">
            <a:spAutoFit/>
          </a:bodyPr>
          <a:lstStyle/>
          <a:p>
            <a:r>
              <a:rPr lang="zh-CN" altLang="en-US" sz="3200" dirty="0">
                <a:latin typeface="黑体" panose="02010609060101010101" pitchFamily="49" charset="-122"/>
                <a:ea typeface="黑体" panose="02010609060101010101" pitchFamily="49" charset="-122"/>
              </a:rPr>
              <a:t>客观原因：</a:t>
            </a:r>
            <a:endParaRPr lang="zh-CN" altLang="en-US" sz="3200" dirty="0">
              <a:latin typeface="黑体" panose="02010609060101010101" pitchFamily="49" charset="-122"/>
              <a:ea typeface="黑体" panose="02010609060101010101" pitchFamily="49" charset="-122"/>
            </a:endParaRPr>
          </a:p>
        </p:txBody>
      </p:sp>
      <p:sp>
        <p:nvSpPr>
          <p:cNvPr id="7" name="矩形 6"/>
          <p:cNvSpPr/>
          <p:nvPr/>
        </p:nvSpPr>
        <p:spPr>
          <a:xfrm>
            <a:off x="3408218" y="2784764"/>
            <a:ext cx="4698722"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0" i="0" u="none" strike="noStrike" kern="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rPr>
              <a:t>英国</a:t>
            </a:r>
            <a:r>
              <a:rPr kumimoji="0" lang="zh-CN" altLang="en-US" sz="3200" b="0"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rPr>
              <a:t>实力强大</a:t>
            </a:r>
            <a:r>
              <a:rPr kumimoji="0" lang="zh-CN" altLang="en-US" sz="3200" b="0" i="0" u="none" strike="noStrike" kern="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rPr>
              <a:t>，蓄谋已久</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1504604" y="3823856"/>
            <a:ext cx="2128059" cy="584775"/>
          </a:xfrm>
          <a:prstGeom prst="rect">
            <a:avLst/>
          </a:prstGeom>
          <a:noFill/>
        </p:spPr>
        <p:txBody>
          <a:bodyPr wrap="square" rtlCol="0">
            <a:spAutoFit/>
          </a:bodyPr>
          <a:lstStyle/>
          <a:p>
            <a:r>
              <a:rPr lang="zh-CN" altLang="en-US" sz="3200" dirty="0">
                <a:latin typeface="黑体" panose="02010609060101010101" pitchFamily="49" charset="-122"/>
                <a:ea typeface="黑体" panose="02010609060101010101" pitchFamily="49" charset="-122"/>
              </a:rPr>
              <a:t>根本原因：</a:t>
            </a:r>
            <a:endParaRPr lang="zh-CN" altLang="en-US" sz="3200" dirty="0">
              <a:latin typeface="黑体" panose="02010609060101010101" pitchFamily="49" charset="-122"/>
              <a:ea typeface="黑体" panose="02010609060101010101" pitchFamily="49" charset="-122"/>
            </a:endParaRPr>
          </a:p>
        </p:txBody>
      </p:sp>
      <p:sp>
        <p:nvSpPr>
          <p:cNvPr id="10" name="矩形 9"/>
          <p:cNvSpPr/>
          <p:nvPr/>
        </p:nvSpPr>
        <p:spPr>
          <a:xfrm>
            <a:off x="2781992" y="4488873"/>
            <a:ext cx="7484225" cy="1323439"/>
          </a:xfrm>
          <a:prstGeom prst="rect">
            <a:avLst/>
          </a:prstGeom>
          <a:solidFill>
            <a:srgbClr val="FFFF0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40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 腐朽没落的封建主义</a:t>
            </a:r>
            <a:r>
              <a:rPr kumimoji="0" lang="zh-CN" altLang="en-US" sz="4000" b="0" i="0" u="none" strike="noStrike" kern="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rPr>
              <a:t>无法抵抗</a:t>
            </a:r>
            <a:r>
              <a:rPr kumimoji="0" lang="zh-CN" altLang="en-US" sz="40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新兴的资本主义；</a:t>
            </a:r>
            <a:endParaRPr kumimoji="0" lang="zh-CN" altLang="en-US" sz="1800" b="0" i="0" u="none" strike="noStrike" kern="0" cap="none" spc="0" normalizeH="0" baseline="0" noProof="0" dirty="0">
              <a:ln>
                <a:noFill/>
              </a:ln>
              <a:solidFill>
                <a:sysClr val="windowText" lastClr="000000"/>
              </a:solidFill>
              <a:effectLst/>
              <a:uLnTx/>
              <a:uFillTx/>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9970" name="Group 2"/>
          <p:cNvGraphicFramePr>
            <a:graphicFrameLocks noGrp="1"/>
          </p:cNvGraphicFramePr>
          <p:nvPr>
            <p:ph idx="4294967295"/>
            <p:custDataLst>
              <p:tags r:id="rId1"/>
            </p:custDataLst>
          </p:nvPr>
        </p:nvGraphicFramePr>
        <p:xfrm>
          <a:off x="727075" y="925830"/>
          <a:ext cx="9190355" cy="5871845"/>
        </p:xfrm>
        <a:graphic>
          <a:graphicData uri="http://schemas.openxmlformats.org/drawingml/2006/table">
            <a:tbl>
              <a:tblPr/>
              <a:tblGrid>
                <a:gridCol w="524991"/>
                <a:gridCol w="876218"/>
                <a:gridCol w="2330450"/>
                <a:gridCol w="2369883"/>
                <a:gridCol w="3088640"/>
              </a:tblGrid>
              <a:tr h="614767">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宋体" panose="02010600030101010101" pitchFamily="2" charset="-122"/>
                          <a:ea typeface="宋体" panose="02010600030101010101" pitchFamily="2" charset="-122"/>
                        </a:rPr>
                        <a:t>项 目</a:t>
                      </a:r>
                      <a:r>
                        <a:rPr kumimoji="0" lang="zh-CN" altLang="en-US" sz="2800" b="1" i="0" u="none" strike="noStrike" cap="none" normalizeH="0" baseline="0" dirty="0">
                          <a:ln>
                            <a:noFill/>
                          </a:ln>
                          <a:solidFill>
                            <a:schemeClr val="tx1"/>
                          </a:solidFill>
                          <a:effectLst/>
                          <a:latin typeface="宋体" panose="02010600030101010101" pitchFamily="2" charset="-122"/>
                          <a:ea typeface="宋体" panose="02010600030101010101" pitchFamily="2" charset="-122"/>
                        </a:rPr>
                        <a:t> </a:t>
                      </a:r>
                      <a:endParaRPr kumimoji="0" lang="zh-CN" altLang="en-US" sz="2800" b="1"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T="45715" marB="45715"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宋体" panose="02010600030101010101" pitchFamily="2" charset="-122"/>
                          <a:ea typeface="宋体" panose="02010600030101010101" pitchFamily="2" charset="-122"/>
                        </a:rPr>
                        <a:t>《</a:t>
                      </a:r>
                      <a:r>
                        <a:rPr kumimoji="0" lang="zh-CN" altLang="en-US" sz="2000" b="1" i="0" u="none" strike="noStrike" cap="none" normalizeH="0" baseline="0" dirty="0">
                          <a:ln>
                            <a:noFill/>
                          </a:ln>
                          <a:solidFill>
                            <a:schemeClr val="tx1"/>
                          </a:solidFill>
                          <a:effectLst/>
                          <a:latin typeface="宋体" panose="02010600030101010101" pitchFamily="2" charset="-122"/>
                          <a:ea typeface="宋体" panose="02010600030101010101" pitchFamily="2" charset="-122"/>
                        </a:rPr>
                        <a:t>南京条约</a:t>
                      </a:r>
                      <a:r>
                        <a:rPr kumimoji="0" lang="en-US" altLang="zh-CN" sz="2000" b="1" i="0" u="none" strike="noStrike" cap="none" normalizeH="0" baseline="0" dirty="0">
                          <a:ln>
                            <a:noFill/>
                          </a:ln>
                          <a:solidFill>
                            <a:schemeClr val="tx1"/>
                          </a:solidFill>
                          <a:effectLst/>
                          <a:latin typeface="宋体" panose="02010600030101010101" pitchFamily="2" charset="-122"/>
                          <a:ea typeface="宋体" panose="02010600030101010101" pitchFamily="2" charset="-122"/>
                        </a:rPr>
                        <a:t>》 </a:t>
                      </a:r>
                      <a:endParaRPr kumimoji="0" lang="en-US" altLang="zh-CN" sz="2000" b="1"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rPr>
                        <a:t>《</a:t>
                      </a:r>
                      <a:r>
                        <a:rPr kumimoji="0" lang="zh-CN" altLang="en-US" sz="2000" b="1" i="0" u="none" strike="noStrike" cap="none" normalizeH="0" baseline="0">
                          <a:ln>
                            <a:noFill/>
                          </a:ln>
                          <a:solidFill>
                            <a:schemeClr val="tx1"/>
                          </a:solidFill>
                          <a:effectLst/>
                          <a:latin typeface="宋体" panose="02010600030101010101" pitchFamily="2" charset="-122"/>
                          <a:ea typeface="宋体" panose="02010600030101010101" pitchFamily="2" charset="-122"/>
                        </a:rPr>
                        <a:t>天津条约</a:t>
                      </a: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rPr>
                        <a:t>》 </a:t>
                      </a:r>
                      <a:endPar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rPr>
                        <a:t>《</a:t>
                      </a:r>
                      <a:r>
                        <a:rPr kumimoji="0" lang="zh-CN" altLang="en-US" sz="2000" b="1" i="0" u="none" strike="noStrike" cap="none" normalizeH="0" baseline="0">
                          <a:ln>
                            <a:noFill/>
                          </a:ln>
                          <a:solidFill>
                            <a:schemeClr val="tx1"/>
                          </a:solidFill>
                          <a:effectLst/>
                          <a:latin typeface="宋体" panose="02010600030101010101" pitchFamily="2" charset="-122"/>
                          <a:ea typeface="宋体" panose="02010600030101010101" pitchFamily="2" charset="-122"/>
                        </a:rPr>
                        <a:t>北京条约</a:t>
                      </a: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rPr>
                        <a:t>》 </a:t>
                      </a:r>
                      <a:endPar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784670">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rPr>
                        <a:t>时</a:t>
                      </a: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 </a:t>
                      </a:r>
                      <a:r>
                        <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rPr>
                        <a:t>间</a:t>
                      </a:r>
                      <a:endPar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en-US" altLang="zh-CN"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342900" marR="0" lvl="0" indent="-342900" algn="ctr" defTabSz="914400" rtl="0" eaLnBrk="1" fontAlgn="base" latinLnBrk="0" hangingPunct="1">
                        <a:lnSpc>
                          <a:spcPct val="100000"/>
                        </a:lnSpc>
                        <a:spcBef>
                          <a:spcPct val="0"/>
                        </a:spcBef>
                        <a:spcAft>
                          <a:spcPct val="0"/>
                        </a:spcAft>
                        <a:buClrTx/>
                        <a:buSzTx/>
                        <a:buFontTx/>
                        <a:buNone/>
                      </a:pPr>
                      <a:endParaRPr kumimoji="0" lang="en-US" altLang="zh-CN"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zh-CN"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zh-CN"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635869">
                <a:tc rowSpan="4">
                  <a:txBody>
                    <a:bodyPr/>
                    <a:lstStyle/>
                    <a:p>
                      <a:pPr marL="342900" marR="0" lvl="0" indent="-342900" algn="l" defTabSz="914400" rtl="0" eaLnBrk="1" fontAlgn="base" latinLnBrk="0" hangingPunct="1">
                        <a:lnSpc>
                          <a:spcPct val="100000"/>
                        </a:lnSpc>
                        <a:spcBef>
                          <a:spcPct val="0"/>
                        </a:spcBef>
                        <a:spcAft>
                          <a:spcPct val="0"/>
                        </a:spcAft>
                        <a:buClrTx/>
                        <a:buSzTx/>
                        <a:buFontTx/>
                        <a:buNone/>
                      </a:pPr>
                      <a:endParaRPr kumimoji="0" lang="en-US"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342900" marR="0" lvl="0" indent="-342900" algn="l" defTabSz="914400" rtl="0" eaLnBrk="1" fontAlgn="base" latinLnBrk="0" hangingPunct="1">
                        <a:lnSpc>
                          <a:spcPct val="100000"/>
                        </a:lnSpc>
                        <a:spcBef>
                          <a:spcPct val="0"/>
                        </a:spcBef>
                        <a:spcAft>
                          <a:spcPct val="0"/>
                        </a:spcAft>
                        <a:buClrTx/>
                        <a:buSzTx/>
                        <a:buFontTx/>
                        <a:buNone/>
                      </a:pPr>
                      <a:endParaRPr kumimoji="0" lang="en-US"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内</a:t>
                      </a:r>
                      <a:endPar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pPr>
                      <a:endPar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342900" marR="0" lvl="0" indent="-342900" algn="l" defTabSz="914400" rtl="0" eaLnBrk="0" fontAlgn="base" latinLnBrk="0" hangingPunct="0">
                        <a:lnSpc>
                          <a:spcPct val="100000"/>
                        </a:lnSpc>
                        <a:spcBef>
                          <a:spcPct val="0"/>
                        </a:spcBef>
                        <a:spcAft>
                          <a:spcPct val="0"/>
                        </a:spcAft>
                        <a:buClrTx/>
                        <a:buSzTx/>
                        <a:buFontTx/>
                        <a:buNone/>
                      </a:pPr>
                      <a:endPar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342900" marR="0" lvl="0" indent="-342900" algn="l" defTabSz="914400" rtl="0" eaLnBrk="0" fontAlgn="base" latinLnBrk="0" hangingPunct="0">
                        <a:lnSpc>
                          <a:spcPct val="100000"/>
                        </a:lnSpc>
                        <a:spcBef>
                          <a:spcPct val="0"/>
                        </a:spcBef>
                        <a:spcAft>
                          <a:spcPct val="0"/>
                        </a:spcAft>
                        <a:buClrTx/>
                        <a:buSzTx/>
                        <a:buFontTx/>
                        <a:buNone/>
                      </a:pPr>
                      <a:endPar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容</a:t>
                      </a:r>
                      <a:endPar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割地</a:t>
                      </a:r>
                      <a:endParaRPr kumimoji="0" lang="zh-CN" altLang="en-US" sz="20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zh-CN" sz="2000" b="1" i="0" u="none" strike="noStrike" cap="none" normalizeH="0" baseline="0" dirty="0">
                        <a:ln>
                          <a:noFill/>
                        </a:ln>
                        <a:solidFill>
                          <a:srgbClr val="0033CC"/>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lang="zh-CN" altLang="en-US" sz="2400" kern="1200" dirty="0">
                          <a:solidFill>
                            <a:srgbClr val="000000"/>
                          </a:solidFill>
                          <a:latin typeface="黑体" panose="02010609060101010101" pitchFamily="49" charset="-122"/>
                          <a:ea typeface="黑体" panose="02010609060101010101" pitchFamily="49" charset="-122"/>
                          <a:cs typeface="+mn-cs"/>
                        </a:rPr>
                        <a:t>无</a:t>
                      </a:r>
                      <a:r>
                        <a:rPr lang="en-US" altLang="zh-CN" sz="2400" kern="1200" dirty="0">
                          <a:solidFill>
                            <a:srgbClr val="000000"/>
                          </a:solidFill>
                          <a:latin typeface="黑体" panose="02010609060101010101" pitchFamily="49" charset="-122"/>
                          <a:ea typeface="黑体" panose="02010609060101010101" pitchFamily="49" charset="-122"/>
                          <a:cs typeface="+mn-cs"/>
                        </a:rPr>
                        <a:t> </a:t>
                      </a:r>
                      <a:endParaRPr lang="en-US" altLang="zh-CN" sz="2400" kern="1200" dirty="0">
                        <a:solidFill>
                          <a:srgbClr val="000000"/>
                        </a:solidFill>
                        <a:latin typeface="黑体" panose="02010609060101010101" pitchFamily="49" charset="-122"/>
                        <a:ea typeface="黑体" panose="02010609060101010101" pitchFamily="49" charset="-122"/>
                        <a:cs typeface="+mn-cs"/>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zh-CN" sz="2000" b="1" i="0" u="none" strike="noStrike" cap="none" normalizeH="0" baseline="0" dirty="0">
                        <a:ln>
                          <a:noFill/>
                        </a:ln>
                        <a:solidFill>
                          <a:srgbClr val="0033CC"/>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832485">
                <a:tc vMerge="1">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赔款</a:t>
                      </a:r>
                      <a:endParaRPr kumimoji="0" lang="zh-CN" altLang="en-US" sz="20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endParaRPr kumimoji="0" lang="zh-CN" altLang="zh-CN" sz="20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1103504">
                <a:tc vMerge="1">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通商</a:t>
                      </a:r>
                      <a:endParaRPr kumimoji="0" lang="zh-CN" altLang="en-US" sz="20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endParaRPr kumimoji="0" lang="zh-CN" altLang="zh-CN" sz="2000" b="1" i="0" u="none" strike="noStrike" cap="none" normalizeH="0" baseline="0" dirty="0">
                        <a:ln>
                          <a:noFill/>
                        </a:ln>
                        <a:solidFill>
                          <a:srgbClr val="0033CC"/>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endParaRPr kumimoji="0" lang="zh-CN" altLang="zh-CN" sz="2000" b="1" i="0" u="none" strike="noStrike" cap="none" normalizeH="0" baseline="0" dirty="0">
                        <a:ln>
                          <a:noFill/>
                        </a:ln>
                        <a:solidFill>
                          <a:srgbClr val="0033CC"/>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    </a:t>
                      </a:r>
                      <a:endParaRPr kumimoji="0" lang="en-US" altLang="zh-CN" sz="20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     </a:t>
                      </a:r>
                      <a:endParaRPr kumimoji="0" lang="en-US" altLang="zh-CN" sz="2000" b="1" i="0" u="none" strike="noStrike" cap="none" normalizeH="0" baseline="0" dirty="0">
                        <a:ln>
                          <a:noFill/>
                        </a:ln>
                        <a:solidFill>
                          <a:srgbClr val="0033CC"/>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1862239">
                <a:tc vMerge="1">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其他</a:t>
                      </a:r>
                      <a:endParaRPr kumimoji="0" lang="zh-CN" altLang="en-US" sz="20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endParaRPr kumimoji="0" lang="zh-CN" altLang="en-US" sz="3200" b="1"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  </a:t>
                      </a:r>
                      <a:endParaRPr kumimoji="0" lang="zh-CN" altLang="en-US" sz="2000" b="1"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31794" name="Rectangle 50"/>
          <p:cNvSpPr>
            <a:spLocks noChangeArrowheads="1"/>
          </p:cNvSpPr>
          <p:nvPr/>
        </p:nvSpPr>
        <p:spPr bwMode="auto">
          <a:xfrm>
            <a:off x="8559800" y="22098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z="2400" dirty="0">
              <a:solidFill>
                <a:srgbClr val="000000"/>
              </a:solidFill>
              <a:ea typeface="黑体" panose="02010609060101010101" pitchFamily="49" charset="-122"/>
            </a:endParaRPr>
          </a:p>
        </p:txBody>
      </p:sp>
      <p:sp>
        <p:nvSpPr>
          <p:cNvPr id="31795" name="Rectangle 51"/>
          <p:cNvSpPr>
            <a:spLocks noChangeArrowheads="1"/>
          </p:cNvSpPr>
          <p:nvPr/>
        </p:nvSpPr>
        <p:spPr bwMode="auto">
          <a:xfrm>
            <a:off x="8458201" y="2895600"/>
            <a:ext cx="2124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z="2400" dirty="0">
              <a:solidFill>
                <a:srgbClr val="000000"/>
              </a:solidFill>
              <a:ea typeface="黑体" panose="02010609060101010101" pitchFamily="49" charset="-122"/>
            </a:endParaRPr>
          </a:p>
        </p:txBody>
      </p:sp>
      <p:sp>
        <p:nvSpPr>
          <p:cNvPr id="340021" name="Rectangle 53"/>
          <p:cNvSpPr>
            <a:spLocks noChangeArrowheads="1"/>
          </p:cNvSpPr>
          <p:nvPr/>
        </p:nvSpPr>
        <p:spPr bwMode="auto">
          <a:xfrm>
            <a:off x="8458201" y="5768976"/>
            <a:ext cx="2124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z="2000" dirty="0">
              <a:solidFill>
                <a:srgbClr val="0000FF"/>
              </a:solidFill>
              <a:ea typeface="黑体" panose="02010609060101010101" pitchFamily="49" charset="-122"/>
            </a:endParaRPr>
          </a:p>
        </p:txBody>
      </p:sp>
      <p:sp>
        <p:nvSpPr>
          <p:cNvPr id="31797" name="Text Box 54"/>
          <p:cNvSpPr txBox="1">
            <a:spLocks noChangeArrowheads="1"/>
          </p:cNvSpPr>
          <p:nvPr/>
        </p:nvSpPr>
        <p:spPr bwMode="auto">
          <a:xfrm>
            <a:off x="2324298" y="1702413"/>
            <a:ext cx="1439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50000"/>
              </a:spcBef>
              <a:spcAft>
                <a:spcPct val="0"/>
              </a:spcAft>
            </a:pPr>
            <a:r>
              <a:rPr lang="en-US" altLang="zh-CN" sz="3200" dirty="0">
                <a:solidFill>
                  <a:srgbClr val="000000"/>
                </a:solidFill>
                <a:latin typeface="黑体" panose="02010609060101010101" pitchFamily="49" charset="-122"/>
                <a:ea typeface="黑体" panose="02010609060101010101" pitchFamily="49" charset="-122"/>
              </a:rPr>
              <a:t>1842</a:t>
            </a:r>
            <a:r>
              <a:rPr lang="zh-CN" altLang="en-US" sz="3200" dirty="0">
                <a:solidFill>
                  <a:srgbClr val="000000"/>
                </a:solidFill>
                <a:latin typeface="黑体" panose="02010609060101010101" pitchFamily="49" charset="-122"/>
                <a:ea typeface="黑体" panose="02010609060101010101" pitchFamily="49" charset="-122"/>
              </a:rPr>
              <a:t>年</a:t>
            </a:r>
            <a:endParaRPr lang="zh-CN" altLang="en-US" sz="3200" dirty="0">
              <a:solidFill>
                <a:srgbClr val="000000"/>
              </a:solidFill>
              <a:latin typeface="黑体" panose="02010609060101010101" pitchFamily="49" charset="-122"/>
              <a:ea typeface="黑体" panose="02010609060101010101" pitchFamily="49" charset="-122"/>
            </a:endParaRPr>
          </a:p>
        </p:txBody>
      </p:sp>
      <p:sp>
        <p:nvSpPr>
          <p:cNvPr id="31798" name="Text Box 55"/>
          <p:cNvSpPr txBox="1">
            <a:spLocks noChangeArrowheads="1"/>
          </p:cNvSpPr>
          <p:nvPr/>
        </p:nvSpPr>
        <p:spPr bwMode="auto">
          <a:xfrm>
            <a:off x="4602754" y="1704311"/>
            <a:ext cx="14398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50000"/>
              </a:spcBef>
              <a:spcAft>
                <a:spcPct val="0"/>
              </a:spcAft>
            </a:pPr>
            <a:r>
              <a:rPr lang="en-US" altLang="zh-CN" sz="3200" dirty="0">
                <a:solidFill>
                  <a:srgbClr val="000000"/>
                </a:solidFill>
                <a:latin typeface="黑体" panose="02010609060101010101" pitchFamily="49" charset="-122"/>
                <a:ea typeface="黑体" panose="02010609060101010101" pitchFamily="49" charset="-122"/>
              </a:rPr>
              <a:t>1858</a:t>
            </a:r>
            <a:r>
              <a:rPr lang="zh-CN" altLang="en-US" sz="3200" dirty="0">
                <a:solidFill>
                  <a:srgbClr val="000000"/>
                </a:solidFill>
                <a:latin typeface="黑体" panose="02010609060101010101" pitchFamily="49" charset="-122"/>
                <a:ea typeface="黑体" panose="02010609060101010101" pitchFamily="49" charset="-122"/>
              </a:rPr>
              <a:t>年</a:t>
            </a:r>
            <a:endParaRPr lang="zh-CN" altLang="en-US" sz="3200" dirty="0">
              <a:solidFill>
                <a:srgbClr val="000000"/>
              </a:solidFill>
              <a:latin typeface="黑体" panose="02010609060101010101" pitchFamily="49" charset="-122"/>
              <a:ea typeface="黑体" panose="02010609060101010101" pitchFamily="49" charset="-122"/>
            </a:endParaRPr>
          </a:p>
        </p:txBody>
      </p:sp>
      <p:sp>
        <p:nvSpPr>
          <p:cNvPr id="31799" name="Text Box 56"/>
          <p:cNvSpPr txBox="1">
            <a:spLocks noChangeArrowheads="1"/>
          </p:cNvSpPr>
          <p:nvPr/>
        </p:nvSpPr>
        <p:spPr bwMode="auto">
          <a:xfrm>
            <a:off x="6705600" y="1500665"/>
            <a:ext cx="14398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50000"/>
              </a:spcBef>
              <a:spcAft>
                <a:spcPct val="0"/>
              </a:spcAft>
            </a:pPr>
            <a:r>
              <a:rPr lang="en-US" altLang="zh-CN" sz="3200" dirty="0">
                <a:solidFill>
                  <a:srgbClr val="000000"/>
                </a:solidFill>
                <a:latin typeface="黑体" panose="02010609060101010101" pitchFamily="49" charset="-122"/>
                <a:ea typeface="黑体" panose="02010609060101010101" pitchFamily="49" charset="-122"/>
              </a:rPr>
              <a:t>1860</a:t>
            </a:r>
            <a:r>
              <a:rPr lang="zh-CN" altLang="en-US" sz="3200" dirty="0">
                <a:solidFill>
                  <a:srgbClr val="000000"/>
                </a:solidFill>
                <a:latin typeface="黑体" panose="02010609060101010101" pitchFamily="49" charset="-122"/>
                <a:ea typeface="黑体" panose="02010609060101010101" pitchFamily="49" charset="-122"/>
              </a:rPr>
              <a:t>年</a:t>
            </a:r>
            <a:endParaRPr lang="zh-CN" altLang="en-US" sz="3200" dirty="0">
              <a:solidFill>
                <a:srgbClr val="000000"/>
              </a:solidFill>
              <a:latin typeface="黑体" panose="02010609060101010101" pitchFamily="49" charset="-122"/>
              <a:ea typeface="黑体" panose="02010609060101010101" pitchFamily="49" charset="-122"/>
            </a:endParaRPr>
          </a:p>
        </p:txBody>
      </p:sp>
      <p:sp>
        <p:nvSpPr>
          <p:cNvPr id="31800" name="Text Box 57"/>
          <p:cNvSpPr txBox="1">
            <a:spLocks noChangeArrowheads="1"/>
          </p:cNvSpPr>
          <p:nvPr/>
        </p:nvSpPr>
        <p:spPr bwMode="auto">
          <a:xfrm>
            <a:off x="2328096" y="2465296"/>
            <a:ext cx="1439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2400" dirty="0">
                <a:solidFill>
                  <a:srgbClr val="000000"/>
                </a:solidFill>
                <a:latin typeface="黑体" panose="02010609060101010101" pitchFamily="49" charset="-122"/>
                <a:ea typeface="黑体" panose="02010609060101010101" pitchFamily="49" charset="-122"/>
              </a:rPr>
              <a:t>香港岛</a:t>
            </a:r>
            <a:endParaRPr lang="en-US" altLang="zh-CN" dirty="0">
              <a:solidFill>
                <a:srgbClr val="000000"/>
              </a:solidFill>
            </a:endParaRPr>
          </a:p>
        </p:txBody>
      </p:sp>
      <p:sp>
        <p:nvSpPr>
          <p:cNvPr id="31801" name="Text Box 58"/>
          <p:cNvSpPr txBox="1">
            <a:spLocks noChangeArrowheads="1"/>
          </p:cNvSpPr>
          <p:nvPr/>
        </p:nvSpPr>
        <p:spPr bwMode="auto">
          <a:xfrm>
            <a:off x="7018051" y="2476697"/>
            <a:ext cx="24434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2400" dirty="0">
                <a:solidFill>
                  <a:srgbClr val="000000"/>
                </a:solidFill>
                <a:latin typeface="黑体" panose="02010609060101010101" pitchFamily="49" charset="-122"/>
                <a:ea typeface="黑体" panose="02010609060101010101" pitchFamily="49" charset="-122"/>
              </a:rPr>
              <a:t>九龙司地方一区</a:t>
            </a:r>
            <a:endParaRPr lang="zh-CN" altLang="en-US" dirty="0">
              <a:solidFill>
                <a:srgbClr val="000000"/>
              </a:solidFill>
              <a:latin typeface="黑体" panose="02010609060101010101" pitchFamily="49" charset="-122"/>
              <a:ea typeface="黑体" panose="02010609060101010101" pitchFamily="49" charset="-122"/>
            </a:endParaRPr>
          </a:p>
        </p:txBody>
      </p:sp>
      <p:sp>
        <p:nvSpPr>
          <p:cNvPr id="31802" name="Text Box 59"/>
          <p:cNvSpPr txBox="1">
            <a:spLocks noChangeArrowheads="1"/>
          </p:cNvSpPr>
          <p:nvPr/>
        </p:nvSpPr>
        <p:spPr bwMode="auto">
          <a:xfrm>
            <a:off x="2132260" y="3192801"/>
            <a:ext cx="182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lgn="ctr" eaLnBrk="1" fontAlgn="base" hangingPunct="1">
              <a:spcBef>
                <a:spcPct val="0"/>
              </a:spcBef>
              <a:spcAft>
                <a:spcPct val="0"/>
              </a:spcAft>
            </a:pPr>
            <a:r>
              <a:rPr lang="en-US" altLang="zh-CN" sz="2400" dirty="0">
                <a:solidFill>
                  <a:srgbClr val="000000"/>
                </a:solidFill>
                <a:latin typeface="黑体" panose="02010609060101010101" pitchFamily="49" charset="-122"/>
                <a:ea typeface="黑体" panose="02010609060101010101" pitchFamily="49" charset="-122"/>
              </a:rPr>
              <a:t>2100</a:t>
            </a:r>
            <a:r>
              <a:rPr lang="zh-CN" altLang="en-US" sz="2400" dirty="0">
                <a:solidFill>
                  <a:srgbClr val="000000"/>
                </a:solidFill>
                <a:latin typeface="黑体" panose="02010609060101010101" pitchFamily="49" charset="-122"/>
                <a:ea typeface="黑体" panose="02010609060101010101" pitchFamily="49" charset="-122"/>
              </a:rPr>
              <a:t>万银元</a:t>
            </a: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31803" name="Text Box 60"/>
          <p:cNvSpPr txBox="1">
            <a:spLocks noChangeArrowheads="1"/>
          </p:cNvSpPr>
          <p:nvPr/>
        </p:nvSpPr>
        <p:spPr bwMode="auto">
          <a:xfrm>
            <a:off x="4559329" y="4052061"/>
            <a:ext cx="21462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50000"/>
              </a:spcBef>
              <a:spcAft>
                <a:spcPct val="0"/>
              </a:spcAft>
            </a:pPr>
            <a:r>
              <a:rPr lang="zh-CN" altLang="en-US" sz="2400" dirty="0">
                <a:solidFill>
                  <a:srgbClr val="FF0000"/>
                </a:solidFill>
                <a:ea typeface="黑体" panose="02010609060101010101" pitchFamily="49" charset="-122"/>
              </a:rPr>
              <a:t>增开沿海沿江十处通商口岸</a:t>
            </a:r>
            <a:endParaRPr lang="zh-CN" altLang="en-US" sz="2400" dirty="0">
              <a:solidFill>
                <a:srgbClr val="FF0000"/>
              </a:solidFill>
              <a:ea typeface="黑体" panose="02010609060101010101" pitchFamily="49" charset="-122"/>
            </a:endParaRPr>
          </a:p>
        </p:txBody>
      </p:sp>
      <p:sp>
        <p:nvSpPr>
          <p:cNvPr id="31804" name="Text Box 61"/>
          <p:cNvSpPr txBox="1">
            <a:spLocks noChangeArrowheads="1"/>
          </p:cNvSpPr>
          <p:nvPr/>
        </p:nvSpPr>
        <p:spPr bwMode="auto">
          <a:xfrm>
            <a:off x="2132646" y="3987511"/>
            <a:ext cx="23197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2000" dirty="0">
                <a:solidFill>
                  <a:srgbClr val="FF0000"/>
                </a:solidFill>
                <a:ea typeface="黑体" panose="02010609060101010101" pitchFamily="49" charset="-122"/>
              </a:rPr>
              <a:t>开放广州、厦门、福州、宁波、上海五处为通商口岸</a:t>
            </a:r>
            <a:endParaRPr lang="zh-CN" altLang="en-US" sz="2000" dirty="0">
              <a:solidFill>
                <a:srgbClr val="FF0000"/>
              </a:solidFill>
              <a:ea typeface="黑体" panose="02010609060101010101" pitchFamily="49" charset="-122"/>
            </a:endParaRPr>
          </a:p>
        </p:txBody>
      </p:sp>
      <p:sp>
        <p:nvSpPr>
          <p:cNvPr id="31805" name="Text Box 62"/>
          <p:cNvSpPr txBox="1">
            <a:spLocks noChangeArrowheads="1"/>
          </p:cNvSpPr>
          <p:nvPr/>
        </p:nvSpPr>
        <p:spPr bwMode="auto">
          <a:xfrm>
            <a:off x="7130719" y="4020039"/>
            <a:ext cx="20123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50000"/>
              </a:spcBef>
              <a:spcAft>
                <a:spcPct val="0"/>
              </a:spcAft>
            </a:pPr>
            <a:r>
              <a:rPr lang="zh-CN" altLang="en-US" sz="2800" dirty="0">
                <a:solidFill>
                  <a:srgbClr val="FF0000"/>
                </a:solidFill>
                <a:ea typeface="黑体" panose="02010609060101010101" pitchFamily="49" charset="-122"/>
              </a:rPr>
              <a:t>增开天津为商埠</a:t>
            </a:r>
            <a:endParaRPr lang="zh-CN" altLang="en-US" sz="2800" dirty="0">
              <a:solidFill>
                <a:srgbClr val="FF0000"/>
              </a:solidFill>
              <a:ea typeface="黑体" panose="02010609060101010101" pitchFamily="49" charset="-122"/>
            </a:endParaRPr>
          </a:p>
        </p:txBody>
      </p:sp>
      <p:sp>
        <p:nvSpPr>
          <p:cNvPr id="340034" name="Rectangle 66"/>
          <p:cNvSpPr>
            <a:spLocks noChangeArrowheads="1"/>
          </p:cNvSpPr>
          <p:nvPr/>
        </p:nvSpPr>
        <p:spPr bwMode="auto">
          <a:xfrm>
            <a:off x="8540750" y="3784600"/>
            <a:ext cx="2051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z="2000" dirty="0">
              <a:solidFill>
                <a:srgbClr val="FF0000"/>
              </a:solidFill>
              <a:ea typeface="黑体" panose="02010609060101010101" pitchFamily="49" charset="-122"/>
            </a:endParaRPr>
          </a:p>
        </p:txBody>
      </p:sp>
      <p:sp>
        <p:nvSpPr>
          <p:cNvPr id="23" name="TextBox 22"/>
          <p:cNvSpPr txBox="1">
            <a:spLocks noChangeArrowheads="1"/>
          </p:cNvSpPr>
          <p:nvPr/>
        </p:nvSpPr>
        <p:spPr bwMode="auto">
          <a:xfrm>
            <a:off x="8458200" y="48006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z="2000" dirty="0">
              <a:solidFill>
                <a:srgbClr val="0000FF"/>
              </a:solidFill>
            </a:endParaRPr>
          </a:p>
        </p:txBody>
      </p:sp>
      <p:sp>
        <p:nvSpPr>
          <p:cNvPr id="24" name="TextBox 23"/>
          <p:cNvSpPr txBox="1">
            <a:spLocks noChangeArrowheads="1"/>
          </p:cNvSpPr>
          <p:nvPr/>
        </p:nvSpPr>
        <p:spPr bwMode="auto">
          <a:xfrm>
            <a:off x="8458200" y="5159376"/>
            <a:ext cx="2057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z="2000" dirty="0">
              <a:solidFill>
                <a:srgbClr val="FF3300"/>
              </a:solidFill>
            </a:endParaRPr>
          </a:p>
        </p:txBody>
      </p:sp>
      <p:sp>
        <p:nvSpPr>
          <p:cNvPr id="2" name="文本框 1"/>
          <p:cNvSpPr txBox="1"/>
          <p:nvPr/>
        </p:nvSpPr>
        <p:spPr>
          <a:xfrm>
            <a:off x="62346" y="397641"/>
            <a:ext cx="8395854" cy="584775"/>
          </a:xfrm>
          <a:prstGeom prst="rect">
            <a:avLst/>
          </a:prstGeom>
          <a:noFill/>
        </p:spPr>
        <p:txBody>
          <a:bodyPr wrap="square" rtlCol="0">
            <a:spAutoFit/>
          </a:bodyPr>
          <a:lstStyle/>
          <a:p>
            <a:r>
              <a:rPr lang="zh-CN" altLang="en-US" sz="3200" dirty="0">
                <a:solidFill>
                  <a:srgbClr val="FF0000"/>
                </a:solidFill>
                <a:latin typeface="黑体" panose="02010609060101010101" pitchFamily="49" charset="-122"/>
                <a:ea typeface="黑体" panose="02010609060101010101" pitchFamily="49" charset="-122"/>
              </a:rPr>
              <a:t>自主探究三</a:t>
            </a:r>
            <a:r>
              <a:rPr lang="zh-CN" altLang="en-US" sz="3200" dirty="0">
                <a:latin typeface="黑体" panose="02010609060101010101" pitchFamily="49" charset="-122"/>
                <a:ea typeface="黑体" panose="02010609060101010101" pitchFamily="49" charset="-122"/>
              </a:rPr>
              <a:t>：民族之耻</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不平等的条约</a:t>
            </a:r>
            <a:endParaRPr lang="zh-CN" altLang="en-US" sz="3200" dirty="0">
              <a:latin typeface="黑体" panose="02010609060101010101" pitchFamily="49" charset="-122"/>
              <a:ea typeface="黑体" panose="02010609060101010101" pitchFamily="49" charset="-122"/>
            </a:endParaRPr>
          </a:p>
        </p:txBody>
      </p:sp>
      <p:sp>
        <p:nvSpPr>
          <p:cNvPr id="3" name="文本框 2"/>
          <p:cNvSpPr txBox="1"/>
          <p:nvPr/>
        </p:nvSpPr>
        <p:spPr>
          <a:xfrm>
            <a:off x="4728250" y="3079333"/>
            <a:ext cx="1977456" cy="830997"/>
          </a:xfrm>
          <a:prstGeom prst="rect">
            <a:avLst/>
          </a:prstGeom>
          <a:noFill/>
        </p:spPr>
        <p:txBody>
          <a:bodyPr wrap="square" rtlCol="0">
            <a:spAutoFit/>
          </a:bodyPr>
          <a:lstStyle/>
          <a:p>
            <a:pPr marL="342900" lvl="0" indent="-342900" fontAlgn="base">
              <a:spcBef>
                <a:spcPct val="0"/>
              </a:spcBef>
              <a:spcAft>
                <a:spcPct val="0"/>
              </a:spcAft>
            </a:pPr>
            <a:r>
              <a:rPr lang="zh-CN" altLang="en-US" sz="2400" dirty="0">
                <a:solidFill>
                  <a:srgbClr val="000000"/>
                </a:solidFill>
                <a:latin typeface="黑体" panose="02010609060101010101" pitchFamily="49" charset="-122"/>
                <a:ea typeface="黑体" panose="02010609060101010101" pitchFamily="49" charset="-122"/>
              </a:rPr>
              <a:t>赔偿英法巨额白银</a:t>
            </a: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4" name="文本框 3"/>
          <p:cNvSpPr txBox="1"/>
          <p:nvPr/>
        </p:nvSpPr>
        <p:spPr>
          <a:xfrm>
            <a:off x="6902450" y="3027898"/>
            <a:ext cx="2559123" cy="830997"/>
          </a:xfrm>
          <a:prstGeom prst="rect">
            <a:avLst/>
          </a:prstGeom>
          <a:noFill/>
        </p:spPr>
        <p:txBody>
          <a:bodyPr wrap="square" rtlCol="0">
            <a:spAutoFit/>
          </a:bodyPr>
          <a:lstStyle/>
          <a:p>
            <a:pPr lvl="0" indent="-342900" fontAlgn="base">
              <a:spcBef>
                <a:spcPct val="0"/>
              </a:spcBef>
              <a:spcAft>
                <a:spcPct val="0"/>
              </a:spcAft>
            </a:pPr>
            <a:r>
              <a:rPr lang="zh-CN" altLang="en-US" sz="2400" dirty="0">
                <a:solidFill>
                  <a:srgbClr val="000000"/>
                </a:solidFill>
                <a:latin typeface="黑体" panose="02010609060101010101" pitchFamily="49" charset="-122"/>
                <a:ea typeface="黑体" panose="02010609060101010101" pitchFamily="49" charset="-122"/>
              </a:rPr>
              <a:t>对英法赔款各增至</a:t>
            </a:r>
            <a:r>
              <a:rPr lang="en-US" altLang="zh-CN" sz="2400" dirty="0">
                <a:solidFill>
                  <a:srgbClr val="000000"/>
                </a:solidFill>
                <a:latin typeface="黑体" panose="02010609060101010101" pitchFamily="49" charset="-122"/>
                <a:ea typeface="黑体" panose="02010609060101010101" pitchFamily="49" charset="-122"/>
              </a:rPr>
              <a:t>800</a:t>
            </a:r>
            <a:r>
              <a:rPr lang="zh-CN" altLang="en-US" sz="2400" dirty="0">
                <a:solidFill>
                  <a:srgbClr val="000000"/>
                </a:solidFill>
                <a:latin typeface="黑体" panose="02010609060101010101" pitchFamily="49" charset="-122"/>
                <a:ea typeface="黑体" panose="02010609060101010101" pitchFamily="49" charset="-122"/>
              </a:rPr>
              <a:t>万两白银</a:t>
            </a: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5" name="文本框 4"/>
          <p:cNvSpPr txBox="1"/>
          <p:nvPr/>
        </p:nvSpPr>
        <p:spPr>
          <a:xfrm>
            <a:off x="2429015" y="5594670"/>
            <a:ext cx="1639887" cy="461665"/>
          </a:xfrm>
          <a:prstGeom prst="rect">
            <a:avLst/>
          </a:prstGeom>
          <a:noFill/>
        </p:spPr>
        <p:txBody>
          <a:bodyPr wrap="square" rtlCol="0">
            <a:spAutoFit/>
          </a:bodyPr>
          <a:lstStyle/>
          <a:p>
            <a:pPr marL="342900" lvl="0" indent="-342900" fontAlgn="base">
              <a:spcBef>
                <a:spcPct val="0"/>
              </a:spcBef>
              <a:spcAft>
                <a:spcPct val="0"/>
              </a:spcAft>
            </a:pPr>
            <a:r>
              <a:rPr lang="zh-CN" altLang="en-US" sz="2400" dirty="0">
                <a:solidFill>
                  <a:srgbClr val="000000"/>
                </a:solidFill>
                <a:latin typeface="黑体" panose="02010609060101010101" pitchFamily="49" charset="-122"/>
                <a:ea typeface="黑体" panose="02010609060101010101" pitchFamily="49" charset="-122"/>
              </a:rPr>
              <a:t>协定关税</a:t>
            </a: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6" name="文本框 5"/>
          <p:cNvSpPr txBox="1"/>
          <p:nvPr/>
        </p:nvSpPr>
        <p:spPr>
          <a:xfrm>
            <a:off x="4602442" y="5163784"/>
            <a:ext cx="2300028" cy="1323439"/>
          </a:xfrm>
          <a:prstGeom prst="rect">
            <a:avLst/>
          </a:prstGeom>
          <a:noFill/>
        </p:spPr>
        <p:txBody>
          <a:bodyPr wrap="square" rtlCol="0">
            <a:spAutoFit/>
          </a:bodyPr>
          <a:lstStyle/>
          <a:p>
            <a:pPr lvl="0" indent="-342900" fontAlgn="base">
              <a:spcBef>
                <a:spcPct val="0"/>
              </a:spcBef>
              <a:spcAft>
                <a:spcPct val="0"/>
              </a:spcAft>
            </a:pPr>
            <a:r>
              <a:rPr lang="zh-CN" altLang="en-US" sz="2000" b="1" dirty="0">
                <a:solidFill>
                  <a:srgbClr val="000000"/>
                </a:solidFill>
                <a:latin typeface="Arial" panose="020B0604020202020204" pitchFamily="34" charset="0"/>
                <a:ea typeface="黑体" panose="02010609060101010101" pitchFamily="49" charset="-122"/>
              </a:rPr>
              <a:t>公使进京；在长江各口岸通航；航行；内地游历、经商、传教；</a:t>
            </a:r>
            <a:endParaRPr lang="zh-CN" altLang="en-US" sz="2000" b="1" dirty="0">
              <a:solidFill>
                <a:srgbClr val="000000"/>
              </a:solidFill>
              <a:latin typeface="Arial" panose="020B0604020202020204" pitchFamily="34" charset="0"/>
              <a:ea typeface="黑体" panose="02010609060101010101" pitchFamily="49" charset="-122"/>
            </a:endParaRPr>
          </a:p>
        </p:txBody>
      </p:sp>
      <p:sp>
        <p:nvSpPr>
          <p:cNvPr id="7" name="文本框 6"/>
          <p:cNvSpPr txBox="1"/>
          <p:nvPr/>
        </p:nvSpPr>
        <p:spPr>
          <a:xfrm>
            <a:off x="7436790" y="5409761"/>
            <a:ext cx="2012344" cy="830997"/>
          </a:xfrm>
          <a:prstGeom prst="rect">
            <a:avLst/>
          </a:prstGeom>
          <a:noFill/>
        </p:spPr>
        <p:txBody>
          <a:bodyPr wrap="square" rtlCol="0">
            <a:spAutoFit/>
          </a:bodyPr>
          <a:lstStyle/>
          <a:p>
            <a:pPr lvl="0" indent="-342900" fontAlgn="base">
              <a:spcBef>
                <a:spcPct val="0"/>
              </a:spcBef>
              <a:spcAft>
                <a:spcPct val="0"/>
              </a:spcAft>
            </a:pPr>
            <a:r>
              <a:rPr lang="zh-CN" altLang="en-US" sz="2400" b="1" dirty="0">
                <a:solidFill>
                  <a:srgbClr val="000000"/>
                </a:solidFill>
                <a:latin typeface="Arial" panose="020B0604020202020204" pitchFamily="34" charset="0"/>
                <a:ea typeface="黑体" panose="02010609060101010101" pitchFamily="49" charset="-122"/>
              </a:rPr>
              <a:t>承认</a:t>
            </a:r>
            <a:r>
              <a:rPr lang="en-US" altLang="zh-CN" sz="2400" b="1" dirty="0">
                <a:solidFill>
                  <a:srgbClr val="000000"/>
                </a:solidFill>
                <a:latin typeface="Arial" panose="020B0604020202020204" pitchFamily="34" charset="0"/>
                <a:ea typeface="黑体" panose="02010609060101010101" pitchFamily="49" charset="-122"/>
              </a:rPr>
              <a:t>《</a:t>
            </a:r>
            <a:r>
              <a:rPr lang="zh-CN" altLang="en-US" sz="2400" b="1" dirty="0">
                <a:solidFill>
                  <a:srgbClr val="000000"/>
                </a:solidFill>
                <a:latin typeface="Arial" panose="020B0604020202020204" pitchFamily="34" charset="0"/>
                <a:ea typeface="黑体" panose="02010609060101010101" pitchFamily="49" charset="-122"/>
              </a:rPr>
              <a:t>天津条约</a:t>
            </a:r>
            <a:r>
              <a:rPr lang="en-US" altLang="zh-CN" sz="2400" b="1" dirty="0">
                <a:solidFill>
                  <a:srgbClr val="000000"/>
                </a:solidFill>
                <a:latin typeface="Arial" panose="020B0604020202020204" pitchFamily="34" charset="0"/>
                <a:ea typeface="黑体" panose="02010609060101010101" pitchFamily="49" charset="-122"/>
              </a:rPr>
              <a:t>》</a:t>
            </a:r>
            <a:r>
              <a:rPr lang="zh-CN" altLang="en-US" sz="2400" b="1" dirty="0">
                <a:solidFill>
                  <a:srgbClr val="000000"/>
                </a:solidFill>
                <a:latin typeface="Arial" panose="020B0604020202020204" pitchFamily="34" charset="0"/>
                <a:ea typeface="黑体" panose="02010609060101010101" pitchFamily="49" charset="-122"/>
              </a:rPr>
              <a:t>有效</a:t>
            </a:r>
            <a:endParaRPr lang="zh-CN" altLang="en-US" sz="2400" b="1" dirty="0">
              <a:solidFill>
                <a:srgbClr val="000000"/>
              </a:solidFill>
              <a:latin typeface="Arial" panose="020B0604020202020204" pitchFamily="34" charset="0"/>
              <a:ea typeface="黑体" panose="02010609060101010101" pitchFamily="49"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97"/>
                                        </p:tgtEl>
                                        <p:attrNameLst>
                                          <p:attrName>style.visibility</p:attrName>
                                        </p:attrNameLst>
                                      </p:cBhvr>
                                      <p:to>
                                        <p:strVal val="visible"/>
                                      </p:to>
                                    </p:set>
                                    <p:anim calcmode="lin" valueType="num">
                                      <p:cBhvr additive="base">
                                        <p:cTn id="7" dur="500" fill="hold"/>
                                        <p:tgtEl>
                                          <p:spTgt spid="31797"/>
                                        </p:tgtEl>
                                        <p:attrNameLst>
                                          <p:attrName>ppt_x</p:attrName>
                                        </p:attrNameLst>
                                      </p:cBhvr>
                                      <p:tavLst>
                                        <p:tav tm="0">
                                          <p:val>
                                            <p:strVal val="#ppt_x"/>
                                          </p:val>
                                        </p:tav>
                                        <p:tav tm="100000">
                                          <p:val>
                                            <p:strVal val="#ppt_x"/>
                                          </p:val>
                                        </p:tav>
                                      </p:tavLst>
                                    </p:anim>
                                    <p:anim calcmode="lin" valueType="num">
                                      <p:cBhvr additive="base">
                                        <p:cTn id="8" dur="500" fill="hold"/>
                                        <p:tgtEl>
                                          <p:spTgt spid="317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800">
                                            <p:txEl>
                                              <p:pRg st="0" end="0"/>
                                            </p:txEl>
                                          </p:spTgt>
                                        </p:tgtEl>
                                        <p:attrNameLst>
                                          <p:attrName>style.visibility</p:attrName>
                                        </p:attrNameLst>
                                      </p:cBhvr>
                                      <p:to>
                                        <p:strVal val="visible"/>
                                      </p:to>
                                    </p:set>
                                    <p:anim calcmode="lin" valueType="num">
                                      <p:cBhvr additive="base">
                                        <p:cTn id="13" dur="500" fill="hold"/>
                                        <p:tgtEl>
                                          <p:spTgt spid="3180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8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802"/>
                                        </p:tgtEl>
                                        <p:attrNameLst>
                                          <p:attrName>style.visibility</p:attrName>
                                        </p:attrNameLst>
                                      </p:cBhvr>
                                      <p:to>
                                        <p:strVal val="visible"/>
                                      </p:to>
                                    </p:set>
                                    <p:anim calcmode="lin" valueType="num">
                                      <p:cBhvr additive="base">
                                        <p:cTn id="19" dur="500" fill="hold"/>
                                        <p:tgtEl>
                                          <p:spTgt spid="31802"/>
                                        </p:tgtEl>
                                        <p:attrNameLst>
                                          <p:attrName>ppt_x</p:attrName>
                                        </p:attrNameLst>
                                      </p:cBhvr>
                                      <p:tavLst>
                                        <p:tav tm="0">
                                          <p:val>
                                            <p:strVal val="#ppt_x"/>
                                          </p:val>
                                        </p:tav>
                                        <p:tav tm="100000">
                                          <p:val>
                                            <p:strVal val="#ppt_x"/>
                                          </p:val>
                                        </p:tav>
                                      </p:tavLst>
                                    </p:anim>
                                    <p:anim calcmode="lin" valueType="num">
                                      <p:cBhvr additive="base">
                                        <p:cTn id="20" dur="500" fill="hold"/>
                                        <p:tgtEl>
                                          <p:spTgt spid="318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804"/>
                                        </p:tgtEl>
                                        <p:attrNameLst>
                                          <p:attrName>style.visibility</p:attrName>
                                        </p:attrNameLst>
                                      </p:cBhvr>
                                      <p:to>
                                        <p:strVal val="visible"/>
                                      </p:to>
                                    </p:set>
                                    <p:anim calcmode="lin" valueType="num">
                                      <p:cBhvr additive="base">
                                        <p:cTn id="25" dur="500" fill="hold"/>
                                        <p:tgtEl>
                                          <p:spTgt spid="31804"/>
                                        </p:tgtEl>
                                        <p:attrNameLst>
                                          <p:attrName>ppt_x</p:attrName>
                                        </p:attrNameLst>
                                      </p:cBhvr>
                                      <p:tavLst>
                                        <p:tav tm="0">
                                          <p:val>
                                            <p:strVal val="#ppt_x"/>
                                          </p:val>
                                        </p:tav>
                                        <p:tav tm="100000">
                                          <p:val>
                                            <p:strVal val="#ppt_x"/>
                                          </p:val>
                                        </p:tav>
                                      </p:tavLst>
                                    </p:anim>
                                    <p:anim calcmode="lin" valueType="num">
                                      <p:cBhvr additive="base">
                                        <p:cTn id="26" dur="500" fill="hold"/>
                                        <p:tgtEl>
                                          <p:spTgt spid="3180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798"/>
                                        </p:tgtEl>
                                        <p:attrNameLst>
                                          <p:attrName>style.visibility</p:attrName>
                                        </p:attrNameLst>
                                      </p:cBhvr>
                                      <p:to>
                                        <p:strVal val="visible"/>
                                      </p:to>
                                    </p:set>
                                    <p:anim calcmode="lin" valueType="num">
                                      <p:cBhvr additive="base">
                                        <p:cTn id="37" dur="500" fill="hold"/>
                                        <p:tgtEl>
                                          <p:spTgt spid="31798"/>
                                        </p:tgtEl>
                                        <p:attrNameLst>
                                          <p:attrName>ppt_x</p:attrName>
                                        </p:attrNameLst>
                                      </p:cBhvr>
                                      <p:tavLst>
                                        <p:tav tm="0">
                                          <p:val>
                                            <p:strVal val="#ppt_x"/>
                                          </p:val>
                                        </p:tav>
                                        <p:tav tm="100000">
                                          <p:val>
                                            <p:strVal val="#ppt_x"/>
                                          </p:val>
                                        </p:tav>
                                      </p:tavLst>
                                    </p:anim>
                                    <p:anim calcmode="lin" valueType="num">
                                      <p:cBhvr additive="base">
                                        <p:cTn id="38" dur="500" fill="hold"/>
                                        <p:tgtEl>
                                          <p:spTgt spid="3179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803"/>
                                        </p:tgtEl>
                                        <p:attrNameLst>
                                          <p:attrName>style.visibility</p:attrName>
                                        </p:attrNameLst>
                                      </p:cBhvr>
                                      <p:to>
                                        <p:strVal val="visible"/>
                                      </p:to>
                                    </p:set>
                                    <p:anim calcmode="lin" valueType="num">
                                      <p:cBhvr additive="base">
                                        <p:cTn id="49" dur="500" fill="hold"/>
                                        <p:tgtEl>
                                          <p:spTgt spid="31803"/>
                                        </p:tgtEl>
                                        <p:attrNameLst>
                                          <p:attrName>ppt_x</p:attrName>
                                        </p:attrNameLst>
                                      </p:cBhvr>
                                      <p:tavLst>
                                        <p:tav tm="0">
                                          <p:val>
                                            <p:strVal val="#ppt_x"/>
                                          </p:val>
                                        </p:tav>
                                        <p:tav tm="100000">
                                          <p:val>
                                            <p:strVal val="#ppt_x"/>
                                          </p:val>
                                        </p:tav>
                                      </p:tavLst>
                                    </p:anim>
                                    <p:anim calcmode="lin" valueType="num">
                                      <p:cBhvr additive="base">
                                        <p:cTn id="50" dur="500" fill="hold"/>
                                        <p:tgtEl>
                                          <p:spTgt spid="3180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799"/>
                                        </p:tgtEl>
                                        <p:attrNameLst>
                                          <p:attrName>style.visibility</p:attrName>
                                        </p:attrNameLst>
                                      </p:cBhvr>
                                      <p:to>
                                        <p:strVal val="visible"/>
                                      </p:to>
                                    </p:set>
                                    <p:anim calcmode="lin" valueType="num">
                                      <p:cBhvr additive="base">
                                        <p:cTn id="61" dur="500" fill="hold"/>
                                        <p:tgtEl>
                                          <p:spTgt spid="31799"/>
                                        </p:tgtEl>
                                        <p:attrNameLst>
                                          <p:attrName>ppt_x</p:attrName>
                                        </p:attrNameLst>
                                      </p:cBhvr>
                                      <p:tavLst>
                                        <p:tav tm="0">
                                          <p:val>
                                            <p:strVal val="#ppt_x"/>
                                          </p:val>
                                        </p:tav>
                                        <p:tav tm="100000">
                                          <p:val>
                                            <p:strVal val="#ppt_x"/>
                                          </p:val>
                                        </p:tav>
                                      </p:tavLst>
                                    </p:anim>
                                    <p:anim calcmode="lin" valueType="num">
                                      <p:cBhvr additive="base">
                                        <p:cTn id="62" dur="500" fill="hold"/>
                                        <p:tgtEl>
                                          <p:spTgt spid="3179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1801">
                                            <p:txEl>
                                              <p:pRg st="0" end="0"/>
                                            </p:txEl>
                                          </p:spTgt>
                                        </p:tgtEl>
                                        <p:attrNameLst>
                                          <p:attrName>style.visibility</p:attrName>
                                        </p:attrNameLst>
                                      </p:cBhvr>
                                      <p:to>
                                        <p:strVal val="visible"/>
                                      </p:to>
                                    </p:set>
                                    <p:anim calcmode="lin" valueType="num">
                                      <p:cBhvr additive="base">
                                        <p:cTn id="67" dur="500" fill="hold"/>
                                        <p:tgtEl>
                                          <p:spTgt spid="3180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18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1805"/>
                                        </p:tgtEl>
                                        <p:attrNameLst>
                                          <p:attrName>style.visibility</p:attrName>
                                        </p:attrNameLst>
                                      </p:cBhvr>
                                      <p:to>
                                        <p:strVal val="visible"/>
                                      </p:to>
                                    </p:set>
                                    <p:anim calcmode="lin" valueType="num">
                                      <p:cBhvr additive="base">
                                        <p:cTn id="79" dur="500" fill="hold"/>
                                        <p:tgtEl>
                                          <p:spTgt spid="31805"/>
                                        </p:tgtEl>
                                        <p:attrNameLst>
                                          <p:attrName>ppt_x</p:attrName>
                                        </p:attrNameLst>
                                      </p:cBhvr>
                                      <p:tavLst>
                                        <p:tav tm="0">
                                          <p:val>
                                            <p:strVal val="#ppt_x"/>
                                          </p:val>
                                        </p:tav>
                                        <p:tav tm="100000">
                                          <p:val>
                                            <p:strVal val="#ppt_x"/>
                                          </p:val>
                                        </p:tav>
                                      </p:tavLst>
                                    </p:anim>
                                    <p:anim calcmode="lin" valueType="num">
                                      <p:cBhvr additive="base">
                                        <p:cTn id="80" dur="500" fill="hold"/>
                                        <p:tgtEl>
                                          <p:spTgt spid="3180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
                                            <p:txEl>
                                              <p:pRg st="0" end="0"/>
                                            </p:txEl>
                                          </p:spTgt>
                                        </p:tgtEl>
                                        <p:attrNameLst>
                                          <p:attrName>style.visibility</p:attrName>
                                        </p:attrNameLst>
                                      </p:cBhvr>
                                      <p:to>
                                        <p:strVal val="visible"/>
                                      </p:to>
                                    </p:set>
                                    <p:anim calcmode="lin" valueType="num">
                                      <p:cBhvr additive="base">
                                        <p:cTn id="8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97" grpId="0"/>
      <p:bldP spid="31798" grpId="0"/>
      <p:bldP spid="31799" grpId="0"/>
      <p:bldP spid="31802" grpId="0"/>
      <p:bldP spid="31803" grpId="0"/>
      <p:bldP spid="31804" grpId="0"/>
      <p:bldP spid="31805"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8888" y="2148322"/>
            <a:ext cx="2410689" cy="3108543"/>
          </a:xfrm>
          <a:prstGeom prst="rect">
            <a:avLst/>
          </a:prstGeom>
          <a:solidFill>
            <a:schemeClr val="bg1"/>
          </a:solidFill>
          <a:ln>
            <a:solidFill>
              <a:srgbClr val="FF0000"/>
            </a:solidFill>
            <a:prstDash val="lgDashDot"/>
          </a:ln>
        </p:spPr>
        <p:txBody>
          <a:bodyPr wrap="square" rtlCol="0">
            <a:spAutoFit/>
          </a:bodyPr>
          <a:lstStyle/>
          <a:p>
            <a:r>
              <a:rPr lang="zh-CN" altLang="en-US" sz="2800" dirty="0">
                <a:latin typeface="黑体" panose="02010609060101010101" pitchFamily="49" charset="-122"/>
                <a:ea typeface="黑体" panose="02010609060101010101" pitchFamily="49" charset="-122"/>
              </a:rPr>
              <a:t>社会性质变化</a:t>
            </a:r>
            <a:endParaRPr lang="en-US" altLang="zh-CN" sz="2800" dirty="0">
              <a:latin typeface="黑体" panose="02010609060101010101" pitchFamily="49" charset="-122"/>
              <a:ea typeface="黑体" panose="02010609060101010101" pitchFamily="49" charset="-122"/>
            </a:endParaRPr>
          </a:p>
          <a:p>
            <a:endParaRPr lang="en-US" altLang="zh-CN" sz="2800" dirty="0">
              <a:latin typeface="黑体" panose="02010609060101010101" pitchFamily="49" charset="-122"/>
              <a:ea typeface="黑体" panose="02010609060101010101" pitchFamily="49" charset="-122"/>
            </a:endParaRPr>
          </a:p>
          <a:p>
            <a:r>
              <a:rPr lang="zh-CN" altLang="en-US" sz="2800" dirty="0">
                <a:latin typeface="黑体" panose="02010609060101010101" pitchFamily="49" charset="-122"/>
                <a:ea typeface="黑体" panose="02010609060101010101" pitchFamily="49" charset="-122"/>
              </a:rPr>
              <a:t>社会矛盾变化</a:t>
            </a:r>
            <a:endParaRPr lang="en-US" altLang="zh-CN" sz="2800" dirty="0">
              <a:latin typeface="黑体" panose="02010609060101010101" pitchFamily="49" charset="-122"/>
              <a:ea typeface="黑体" panose="02010609060101010101" pitchFamily="49" charset="-122"/>
            </a:endParaRPr>
          </a:p>
          <a:p>
            <a:endParaRPr lang="en-US" altLang="zh-CN" sz="2800" dirty="0">
              <a:latin typeface="黑体" panose="02010609060101010101" pitchFamily="49" charset="-122"/>
              <a:ea typeface="黑体" panose="02010609060101010101" pitchFamily="49" charset="-122"/>
            </a:endParaRPr>
          </a:p>
          <a:p>
            <a:r>
              <a:rPr lang="zh-CN" altLang="en-US" sz="2800" dirty="0">
                <a:latin typeface="黑体" panose="02010609060101010101" pitchFamily="49" charset="-122"/>
                <a:ea typeface="黑体" panose="02010609060101010101" pitchFamily="49" charset="-122"/>
              </a:rPr>
              <a:t>革命任务变化</a:t>
            </a:r>
            <a:endParaRPr lang="en-US" altLang="zh-CN" sz="2800" dirty="0">
              <a:latin typeface="黑体" panose="02010609060101010101" pitchFamily="49" charset="-122"/>
              <a:ea typeface="黑体" panose="02010609060101010101" pitchFamily="49" charset="-122"/>
            </a:endParaRPr>
          </a:p>
          <a:p>
            <a:endParaRPr lang="en-US" altLang="zh-CN" sz="2800" dirty="0">
              <a:latin typeface="黑体" panose="02010609060101010101" pitchFamily="49" charset="-122"/>
              <a:ea typeface="黑体" panose="02010609060101010101" pitchFamily="49" charset="-122"/>
            </a:endParaRPr>
          </a:p>
          <a:p>
            <a:r>
              <a:rPr lang="zh-CN" altLang="en-US" sz="2800" dirty="0">
                <a:latin typeface="黑体" panose="02010609060101010101" pitchFamily="49" charset="-122"/>
                <a:ea typeface="黑体" panose="02010609060101010101" pitchFamily="49" charset="-122"/>
              </a:rPr>
              <a:t>革命性质变化</a:t>
            </a:r>
            <a:endParaRPr lang="zh-CN" altLang="en-US" sz="2800" dirty="0">
              <a:latin typeface="黑体" panose="02010609060101010101" pitchFamily="49" charset="-122"/>
              <a:ea typeface="黑体" panose="02010609060101010101" pitchFamily="49" charset="-122"/>
            </a:endParaRPr>
          </a:p>
        </p:txBody>
      </p:sp>
      <p:sp>
        <p:nvSpPr>
          <p:cNvPr id="3" name="文本框 2"/>
          <p:cNvSpPr txBox="1"/>
          <p:nvPr/>
        </p:nvSpPr>
        <p:spPr>
          <a:xfrm>
            <a:off x="3100647" y="2148322"/>
            <a:ext cx="6791498"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独立自主的封建国家</a:t>
            </a:r>
            <a:r>
              <a:rPr lang="en-US" altLang="zh-CN" sz="2400" dirty="0"/>
              <a:t>——</a:t>
            </a:r>
            <a:r>
              <a:rPr lang="zh-CN" altLang="en-US" sz="2400" dirty="0">
                <a:latin typeface="黑体" panose="02010609060101010101" pitchFamily="49" charset="-122"/>
                <a:ea typeface="黑体" panose="02010609060101010101" pitchFamily="49" charset="-122"/>
              </a:rPr>
              <a:t>半殖民地半封建社会</a:t>
            </a:r>
            <a:endParaRPr lang="zh-CN" altLang="en-US" sz="2400" dirty="0">
              <a:latin typeface="黑体" panose="02010609060101010101" pitchFamily="49" charset="-122"/>
              <a:ea typeface="黑体" panose="02010609060101010101" pitchFamily="49" charset="-122"/>
            </a:endParaRPr>
          </a:p>
        </p:txBody>
      </p:sp>
      <p:sp>
        <p:nvSpPr>
          <p:cNvPr id="4" name="文本框 3"/>
          <p:cNvSpPr txBox="1"/>
          <p:nvPr/>
        </p:nvSpPr>
        <p:spPr>
          <a:xfrm>
            <a:off x="3038302" y="2962148"/>
            <a:ext cx="8703426" cy="830997"/>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地主阶级和农民阶级的矛盾</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封建主义和人民大众，</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外国资本主义和中华民族的矛盾</a:t>
            </a:r>
            <a:endParaRPr lang="zh-CN" altLang="en-US" sz="2400" dirty="0">
              <a:latin typeface="黑体" panose="02010609060101010101" pitchFamily="49" charset="-122"/>
              <a:ea typeface="黑体" panose="02010609060101010101" pitchFamily="49" charset="-122"/>
            </a:endParaRPr>
          </a:p>
        </p:txBody>
      </p:sp>
      <p:sp>
        <p:nvSpPr>
          <p:cNvPr id="5" name="文本框 4"/>
          <p:cNvSpPr txBox="1"/>
          <p:nvPr/>
        </p:nvSpPr>
        <p:spPr>
          <a:xfrm>
            <a:off x="3038302" y="3973275"/>
            <a:ext cx="6791498"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反封建</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反外来侵略和本国封建的双重任务</a:t>
            </a:r>
            <a:endParaRPr lang="zh-CN" altLang="en-US" sz="2400" dirty="0">
              <a:latin typeface="黑体" panose="02010609060101010101" pitchFamily="49" charset="-122"/>
              <a:ea typeface="黑体" panose="02010609060101010101" pitchFamily="49" charset="-122"/>
            </a:endParaRPr>
          </a:p>
        </p:txBody>
      </p:sp>
      <p:sp>
        <p:nvSpPr>
          <p:cNvPr id="6" name="文本框 5"/>
          <p:cNvSpPr txBox="1"/>
          <p:nvPr/>
        </p:nvSpPr>
        <p:spPr>
          <a:xfrm>
            <a:off x="3100647" y="4795200"/>
            <a:ext cx="5004262"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民主</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民族民主革命</a:t>
            </a:r>
            <a:endParaRPr lang="zh-CN" altLang="en-US" sz="2400" dirty="0">
              <a:latin typeface="黑体" panose="02010609060101010101" pitchFamily="49" charset="-122"/>
              <a:ea typeface="黑体" panose="02010609060101010101" pitchFamily="49" charset="-122"/>
            </a:endParaRPr>
          </a:p>
        </p:txBody>
      </p:sp>
      <p:sp>
        <p:nvSpPr>
          <p:cNvPr id="8" name="矩形 7"/>
          <p:cNvSpPr/>
          <p:nvPr/>
        </p:nvSpPr>
        <p:spPr>
          <a:xfrm>
            <a:off x="278572" y="944462"/>
            <a:ext cx="5519460" cy="584775"/>
          </a:xfrm>
          <a:prstGeom prst="rect">
            <a:avLst/>
          </a:prstGeom>
        </p:spPr>
        <p:txBody>
          <a:bodyPr wrap="none">
            <a:spAutoFit/>
          </a:bodyPr>
          <a:lstStyle/>
          <a:p>
            <a:pPr lvl="0"/>
            <a:r>
              <a:rPr lang="zh-CN" altLang="en-US" sz="3200" dirty="0">
                <a:solidFill>
                  <a:srgbClr val="000000"/>
                </a:solidFill>
                <a:latin typeface="黑体" panose="02010609060101010101" pitchFamily="49" charset="-122"/>
                <a:ea typeface="黑体" panose="02010609060101010101" pitchFamily="49" charset="-122"/>
              </a:rPr>
              <a:t>深入探究二：鸦片战争的影响</a:t>
            </a:r>
            <a:endParaRPr lang="zh-CN" altLang="en-US" sz="3200" dirty="0">
              <a:solidFill>
                <a:srgbClr val="000000"/>
              </a:solidFill>
              <a:latin typeface="黑体" panose="02010609060101010101" pitchFamily="49" charset="-122"/>
              <a:ea typeface="黑体" panose="02010609060101010101" pitchFamily="49"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7202" y="1120676"/>
            <a:ext cx="11006050" cy="2308324"/>
          </a:xfrm>
          <a:prstGeom prst="rect">
            <a:avLst/>
          </a:prstGeom>
        </p:spPr>
        <p:txBody>
          <a:bodyPr wrap="square">
            <a:spAutoFit/>
          </a:bodyPr>
          <a:lstStyle/>
          <a:p>
            <a:pPr indent="457200">
              <a:lnSpc>
                <a:spcPct val="150000"/>
              </a:lnSpc>
            </a:pPr>
            <a:r>
              <a:rPr lang="zh-CN" altLang="en-US" sz="2400" dirty="0">
                <a:solidFill>
                  <a:srgbClr val="42515A"/>
                </a:solidFill>
                <a:latin typeface="黑体" panose="02010609060101010101" pitchFamily="49" charset="-122"/>
                <a:ea typeface="黑体" panose="02010609060101010101" pitchFamily="49" charset="-122"/>
              </a:rPr>
              <a:t>材料一：一个西方学者曾经这样说：“</a:t>
            </a:r>
            <a:r>
              <a:rPr lang="en-US" altLang="zh-CN" sz="2400" dirty="0">
                <a:solidFill>
                  <a:srgbClr val="42515A"/>
                </a:solidFill>
                <a:latin typeface="黑体" panose="02010609060101010101" pitchFamily="49" charset="-122"/>
                <a:ea typeface="黑体" panose="02010609060101010101" pitchFamily="49" charset="-122"/>
              </a:rPr>
              <a:t>……</a:t>
            </a:r>
            <a:r>
              <a:rPr lang="zh-CN" altLang="en-US" sz="2400" dirty="0">
                <a:solidFill>
                  <a:srgbClr val="42515A"/>
                </a:solidFill>
                <a:latin typeface="黑体" panose="02010609060101010101" pitchFamily="49" charset="-122"/>
                <a:ea typeface="黑体" panose="02010609060101010101" pitchFamily="49" charset="-122"/>
              </a:rPr>
              <a:t>西方用‘坚船利炮’打开古老帝国闭关锁国的大门，给他们带去了先进的思想和先进的生产力，瓦解了这些古老帝国的腐朽思想和落后的、个体的、小农式的生产方式。</a:t>
            </a:r>
            <a:r>
              <a:rPr lang="en-US" altLang="zh-CN" sz="2400" dirty="0">
                <a:solidFill>
                  <a:srgbClr val="42515A"/>
                </a:solidFill>
                <a:latin typeface="黑体" panose="02010609060101010101" pitchFamily="49" charset="-122"/>
                <a:ea typeface="黑体" panose="02010609060101010101" pitchFamily="49" charset="-122"/>
              </a:rPr>
              <a:t>……</a:t>
            </a:r>
            <a:r>
              <a:rPr lang="zh-CN" altLang="en-US" sz="2400" dirty="0">
                <a:solidFill>
                  <a:srgbClr val="42515A"/>
                </a:solidFill>
                <a:latin typeface="黑体" panose="02010609060101010101" pitchFamily="49" charset="-122"/>
                <a:ea typeface="黑体" panose="02010609060101010101" pitchFamily="49" charset="-122"/>
              </a:rPr>
              <a:t>因此，没有鸦片战争就没有中国的近代化！ ”</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72837" y="3382062"/>
            <a:ext cx="1945178" cy="461665"/>
          </a:xfrm>
          <a:prstGeom prst="rect">
            <a:avLst/>
          </a:prstGeom>
          <a:noFill/>
        </p:spPr>
        <p:txBody>
          <a:bodyPr wrap="square" rtlCol="0">
            <a:spAutoFit/>
          </a:bodyPr>
          <a:lstStyle/>
          <a:p>
            <a:r>
              <a:rPr lang="zh-CN" altLang="en-US" sz="2400" dirty="0">
                <a:solidFill>
                  <a:srgbClr val="42515A"/>
                </a:solidFill>
                <a:latin typeface="黑体" panose="02010609060101010101" pitchFamily="49" charset="-122"/>
                <a:ea typeface="黑体" panose="02010609060101010101" pitchFamily="49" charset="-122"/>
              </a:rPr>
              <a:t>材料二：</a:t>
            </a:r>
            <a:endParaRPr lang="zh-CN" altLang="en-US" sz="2400" dirty="0">
              <a:solidFill>
                <a:srgbClr val="42515A"/>
              </a:solidFill>
              <a:latin typeface="黑体" panose="02010609060101010101" pitchFamily="49" charset="-122"/>
              <a:ea typeface="黑体" panose="02010609060101010101" pitchFamily="49" charset="-122"/>
            </a:endParaRPr>
          </a:p>
        </p:txBody>
      </p:sp>
      <p:pic>
        <p:nvPicPr>
          <p:cNvPr id="4" name="走向共和.EP02 00_15_33-00_17_1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903855" y="3429000"/>
            <a:ext cx="5683250" cy="2790825"/>
          </a:xfrm>
          <a:prstGeom prst="rect">
            <a:avLst/>
          </a:prstGeom>
        </p:spPr>
      </p:pic>
      <p:sp>
        <p:nvSpPr>
          <p:cNvPr id="7" name="矩形 6"/>
          <p:cNvSpPr/>
          <p:nvPr/>
        </p:nvSpPr>
        <p:spPr>
          <a:xfrm>
            <a:off x="144183" y="609544"/>
            <a:ext cx="5519460" cy="584775"/>
          </a:xfrm>
          <a:prstGeom prst="rect">
            <a:avLst/>
          </a:prstGeom>
        </p:spPr>
        <p:txBody>
          <a:bodyPr wrap="none">
            <a:spAutoFit/>
          </a:bodyPr>
          <a:lstStyle/>
          <a:p>
            <a:pPr lvl="0"/>
            <a:r>
              <a:rPr lang="zh-CN" altLang="en-US" sz="3200" dirty="0">
                <a:solidFill>
                  <a:srgbClr val="000000"/>
                </a:solidFill>
                <a:latin typeface="黑体" panose="02010609060101010101" pitchFamily="49" charset="-122"/>
                <a:ea typeface="黑体" panose="02010609060101010101" pitchFamily="49" charset="-122"/>
              </a:rPr>
              <a:t>深入探究二：鸦片战争的影响</a:t>
            </a:r>
            <a:endParaRPr lang="zh-CN" altLang="en-US" sz="3200" dirty="0">
              <a:solidFill>
                <a:srgbClr val="000000"/>
              </a:solidFill>
              <a:latin typeface="黑体" panose="02010609060101010101" pitchFamily="49" charset="-122"/>
              <a:ea typeface="黑体" panose="02010609060101010101" pitchFamily="49" charset="-122"/>
            </a:endParaRPr>
          </a:p>
        </p:txBody>
      </p:sp>
    </p:spTree>
    <p:custDataLst>
      <p:tags r:id="rId4"/>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800794" y="1388013"/>
            <a:ext cx="2410689" cy="523220"/>
          </a:xfrm>
          <a:prstGeom prst="rect">
            <a:avLst/>
          </a:prstGeom>
          <a:solidFill>
            <a:schemeClr val="bg1"/>
          </a:solidFill>
          <a:ln>
            <a:solidFill>
              <a:srgbClr val="FF0000"/>
            </a:solidFill>
            <a:prstDash val="lgDashDot"/>
          </a:ln>
        </p:spPr>
        <p:txBody>
          <a:bodyPr wrap="square" rtlCol="0">
            <a:spAutoFit/>
          </a:bodyPr>
          <a:lstStyle/>
          <a:p>
            <a:pPr algn="ctr"/>
            <a:r>
              <a:rPr lang="zh-CN" altLang="en-US" sz="2800" dirty="0">
                <a:latin typeface="黑体" panose="02010609060101010101" pitchFamily="49" charset="-122"/>
                <a:ea typeface="黑体" panose="02010609060101010101" pitchFamily="49" charset="-122"/>
              </a:rPr>
              <a:t>客观促进</a:t>
            </a:r>
            <a:endParaRPr lang="zh-CN" altLang="en-US" sz="2800" dirty="0">
              <a:latin typeface="黑体" panose="02010609060101010101" pitchFamily="49" charset="-122"/>
              <a:ea typeface="黑体" panose="02010609060101010101" pitchFamily="49" charset="-122"/>
            </a:endParaRPr>
          </a:p>
        </p:txBody>
      </p:sp>
      <p:sp>
        <p:nvSpPr>
          <p:cNvPr id="3" name="矩形 2"/>
          <p:cNvSpPr/>
          <p:nvPr/>
        </p:nvSpPr>
        <p:spPr>
          <a:xfrm>
            <a:off x="385251" y="613937"/>
            <a:ext cx="5519460" cy="584775"/>
          </a:xfrm>
          <a:prstGeom prst="rect">
            <a:avLst/>
          </a:prstGeom>
        </p:spPr>
        <p:txBody>
          <a:bodyPr wrap="none">
            <a:spAutoFit/>
          </a:bodyPr>
          <a:lstStyle/>
          <a:p>
            <a:pPr lvl="0"/>
            <a:r>
              <a:rPr lang="zh-CN" altLang="en-US" sz="3200" dirty="0">
                <a:solidFill>
                  <a:srgbClr val="000000"/>
                </a:solidFill>
                <a:latin typeface="黑体" panose="02010609060101010101" pitchFamily="49" charset="-122"/>
                <a:ea typeface="黑体" panose="02010609060101010101" pitchFamily="49" charset="-122"/>
              </a:rPr>
              <a:t>深入探究二：鸦片战争的影响</a:t>
            </a:r>
            <a:endParaRPr lang="zh-CN" altLang="en-US" sz="3200" dirty="0">
              <a:solidFill>
                <a:srgbClr val="000000"/>
              </a:solidFill>
              <a:latin typeface="黑体" panose="02010609060101010101" pitchFamily="49" charset="-122"/>
              <a:ea typeface="黑体" panose="02010609060101010101" pitchFamily="49" charset="-122"/>
            </a:endParaRPr>
          </a:p>
        </p:txBody>
      </p:sp>
      <p:sp>
        <p:nvSpPr>
          <p:cNvPr id="4" name="矩形 3"/>
          <p:cNvSpPr/>
          <p:nvPr/>
        </p:nvSpPr>
        <p:spPr>
          <a:xfrm>
            <a:off x="800794" y="2190030"/>
            <a:ext cx="11127970" cy="2931572"/>
          </a:xfrm>
          <a:prstGeom prst="rect">
            <a:avLst/>
          </a:prstGeom>
        </p:spPr>
        <p:txBody>
          <a:bodyPr wrap="square">
            <a:spAutoFit/>
          </a:bodyPr>
          <a:lstStyle/>
          <a:p>
            <a:pPr lvl="0">
              <a:lnSpc>
                <a:spcPct val="150000"/>
              </a:lnSpc>
            </a:pPr>
            <a:r>
              <a:rPr lang="en-US" altLang="zh-CN" sz="3200" dirty="0">
                <a:solidFill>
                  <a:srgbClr val="000000"/>
                </a:solidFill>
                <a:latin typeface="黑体" panose="02010609060101010101" pitchFamily="49" charset="-122"/>
                <a:ea typeface="黑体" panose="02010609060101010101" pitchFamily="49" charset="-122"/>
              </a:rPr>
              <a:t>1</a:t>
            </a:r>
            <a:r>
              <a:rPr lang="zh-CN" altLang="en-US" sz="3200" dirty="0">
                <a:solidFill>
                  <a:srgbClr val="000000"/>
                </a:solidFill>
                <a:latin typeface="黑体" panose="02010609060101010101" pitchFamily="49" charset="-122"/>
                <a:ea typeface="黑体" panose="02010609060101010101" pitchFamily="49" charset="-122"/>
              </a:rPr>
              <a:t>、自然经济解体，资本主义发展。</a:t>
            </a:r>
            <a:endParaRPr lang="en-US" altLang="zh-CN" sz="3200" dirty="0">
              <a:solidFill>
                <a:srgbClr val="000000"/>
              </a:solidFill>
              <a:latin typeface="黑体" panose="02010609060101010101" pitchFamily="49" charset="-122"/>
              <a:ea typeface="黑体" panose="02010609060101010101" pitchFamily="49" charset="-122"/>
            </a:endParaRPr>
          </a:p>
          <a:p>
            <a:pPr lvl="0">
              <a:lnSpc>
                <a:spcPct val="150000"/>
              </a:lnSpc>
            </a:pPr>
            <a:r>
              <a:rPr lang="en-US" altLang="zh-CN" sz="3200" dirty="0">
                <a:solidFill>
                  <a:srgbClr val="000000"/>
                </a:solidFill>
                <a:latin typeface="黑体" panose="02010609060101010101" pitchFamily="49" charset="-122"/>
                <a:ea typeface="黑体" panose="02010609060101010101" pitchFamily="49" charset="-122"/>
              </a:rPr>
              <a:t>2</a:t>
            </a:r>
            <a:r>
              <a:rPr lang="zh-CN" altLang="en-US" sz="3200" dirty="0">
                <a:solidFill>
                  <a:srgbClr val="000000"/>
                </a:solidFill>
                <a:latin typeface="黑体" panose="02010609060101010101" pitchFamily="49" charset="-122"/>
                <a:ea typeface="黑体" panose="02010609060101010101" pitchFamily="49" charset="-122"/>
              </a:rPr>
              <a:t>、部分官绅开始认识到中国的新变局，主张学习西方“长技”，兴起了洋务运动。</a:t>
            </a:r>
            <a:br>
              <a:rPr lang="zh-CN" altLang="en-US" sz="3200" dirty="0">
                <a:solidFill>
                  <a:srgbClr val="000000"/>
                </a:solidFill>
                <a:latin typeface="黑体" panose="02010609060101010101" pitchFamily="49" charset="-122"/>
                <a:ea typeface="黑体" panose="02010609060101010101" pitchFamily="49" charset="-122"/>
              </a:rPr>
            </a:br>
            <a:endParaRPr lang="en-US" altLang="zh-CN" sz="3200" dirty="0">
              <a:solidFill>
                <a:srgbClr val="000000"/>
              </a:solidFill>
              <a:latin typeface="黑体" panose="02010609060101010101" pitchFamily="49" charset="-122"/>
              <a:ea typeface="黑体" panose="02010609060101010101" pitchFamily="49" charset="-122"/>
            </a:endParaRPr>
          </a:p>
        </p:txBody>
      </p:sp>
    </p:spTree>
    <p:custDataLst>
      <p:tags r:id="rId2"/>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封面"/>
          <p:cNvPicPr>
            <a:picLocks noChangeAspect="1" noChangeArrowheads="1"/>
          </p:cNvPicPr>
          <p:nvPr/>
        </p:nvPicPr>
        <p:blipFill>
          <a:blip r:embed="rId1">
            <a:lum bright="24000"/>
            <a:extLst>
              <a:ext uri="{28A0092B-C50C-407E-A947-70E740481C1C}">
                <a14:useLocalDpi xmlns:a14="http://schemas.microsoft.com/office/drawing/2010/main" val="0"/>
              </a:ext>
            </a:extLst>
          </a:blip>
          <a:srcRect/>
          <a:stretch>
            <a:fillRect/>
          </a:stretch>
        </p:blipFill>
        <p:spPr bwMode="auto">
          <a:xfrm>
            <a:off x="0" y="1"/>
            <a:ext cx="12192000" cy="67957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7" name="Text Box 3"/>
          <p:cNvSpPr txBox="1">
            <a:spLocks noChangeArrowheads="1"/>
          </p:cNvSpPr>
          <p:nvPr/>
        </p:nvSpPr>
        <p:spPr bwMode="auto">
          <a:xfrm>
            <a:off x="1345538" y="1551465"/>
            <a:ext cx="4105275" cy="896938"/>
          </a:xfrm>
          <a:prstGeom prst="rect">
            <a:avLst/>
          </a:prstGeom>
          <a:solidFill>
            <a:schemeClr val="bg1"/>
          </a:solidFill>
          <a:ln w="19050">
            <a:noFill/>
            <a:miter lim="800000"/>
          </a:ln>
          <a:effectLst/>
        </p:spPr>
        <p:txBody>
          <a:bodyPr>
            <a:spAutoFit/>
          </a:bodyPr>
          <a:lstStyle/>
          <a:p>
            <a:pPr fontAlgn="base">
              <a:lnSpc>
                <a:spcPct val="110000"/>
              </a:lnSpc>
              <a:spcBef>
                <a:spcPct val="50000"/>
              </a:spcBef>
              <a:spcAft>
                <a:spcPct val="0"/>
              </a:spcAft>
              <a:defRPr/>
            </a:pPr>
            <a:r>
              <a:rPr kumimoji="1" lang="zh-CN" altLang="en-US" sz="4800" b="1" dirty="0">
                <a:solidFill>
                  <a:srgbClr val="FF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封闭所以落后</a:t>
            </a:r>
            <a:endParaRPr kumimoji="1" lang="zh-CN" altLang="en-US" sz="4800" b="1" dirty="0">
              <a:solidFill>
                <a:srgbClr val="FF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57348" name="Text Box 4">
            <a:hlinkClick r:id="rId2" action="ppaction://hlinksldjump"/>
          </p:cNvPr>
          <p:cNvSpPr txBox="1">
            <a:spLocks noChangeArrowheads="1"/>
          </p:cNvSpPr>
          <p:nvPr/>
        </p:nvSpPr>
        <p:spPr bwMode="auto">
          <a:xfrm>
            <a:off x="6924127" y="2199439"/>
            <a:ext cx="3960812" cy="896937"/>
          </a:xfrm>
          <a:prstGeom prst="rect">
            <a:avLst/>
          </a:prstGeom>
          <a:solidFill>
            <a:schemeClr val="bg1"/>
          </a:solidFill>
          <a:ln w="19050">
            <a:noFill/>
            <a:miter lim="800000"/>
          </a:ln>
          <a:effectLst/>
        </p:spPr>
        <p:txBody>
          <a:bodyPr>
            <a:spAutoFit/>
          </a:bodyPr>
          <a:lstStyle/>
          <a:p>
            <a:pPr fontAlgn="base">
              <a:lnSpc>
                <a:spcPct val="110000"/>
              </a:lnSpc>
              <a:spcBef>
                <a:spcPct val="50000"/>
              </a:spcBef>
              <a:spcAft>
                <a:spcPct val="0"/>
              </a:spcAft>
              <a:defRPr/>
            </a:pPr>
            <a:r>
              <a:rPr kumimoji="1" lang="zh-CN" altLang="en-US" sz="4800" b="1" dirty="0">
                <a:solidFill>
                  <a:srgbClr val="FF66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落后就要挨打</a:t>
            </a:r>
            <a:endParaRPr kumimoji="1" lang="zh-CN" altLang="en-US" sz="4800" b="1" dirty="0">
              <a:solidFill>
                <a:srgbClr val="FF66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57349" name="Text Box 5"/>
          <p:cNvSpPr txBox="1">
            <a:spLocks noChangeArrowheads="1"/>
          </p:cNvSpPr>
          <p:nvPr/>
        </p:nvSpPr>
        <p:spPr bwMode="auto">
          <a:xfrm>
            <a:off x="1852554" y="3681635"/>
            <a:ext cx="3960813" cy="896937"/>
          </a:xfrm>
          <a:prstGeom prst="rect">
            <a:avLst/>
          </a:prstGeom>
          <a:solidFill>
            <a:schemeClr val="bg1"/>
          </a:solidFill>
          <a:ln w="19050">
            <a:noFill/>
            <a:miter lim="800000"/>
          </a:ln>
          <a:effectLst/>
        </p:spPr>
        <p:txBody>
          <a:bodyPr>
            <a:spAutoFit/>
          </a:bodyPr>
          <a:lstStyle/>
          <a:p>
            <a:pPr fontAlgn="base">
              <a:lnSpc>
                <a:spcPct val="110000"/>
              </a:lnSpc>
              <a:spcBef>
                <a:spcPct val="50000"/>
              </a:spcBef>
              <a:spcAft>
                <a:spcPct val="0"/>
              </a:spcAft>
              <a:defRPr/>
            </a:pPr>
            <a:r>
              <a:rPr kumimoji="1" lang="zh-CN" altLang="en-US" sz="4800" b="1" dirty="0">
                <a:solidFill>
                  <a:srgbClr val="00CC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挨打必须思变</a:t>
            </a:r>
            <a:endParaRPr kumimoji="1" lang="zh-CN" altLang="en-US" sz="4800" b="1" dirty="0">
              <a:solidFill>
                <a:srgbClr val="00CC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57350" name="Text Box 6"/>
          <p:cNvSpPr txBox="1">
            <a:spLocks noChangeArrowheads="1"/>
          </p:cNvSpPr>
          <p:nvPr/>
        </p:nvSpPr>
        <p:spPr bwMode="auto">
          <a:xfrm>
            <a:off x="6649807" y="4672966"/>
            <a:ext cx="4032250" cy="896938"/>
          </a:xfrm>
          <a:prstGeom prst="rect">
            <a:avLst/>
          </a:prstGeom>
          <a:solidFill>
            <a:schemeClr val="bg1"/>
          </a:solidFill>
          <a:ln w="19050">
            <a:noFill/>
            <a:miter lim="800000"/>
          </a:ln>
          <a:effectLst/>
        </p:spPr>
        <p:txBody>
          <a:bodyPr>
            <a:spAutoFit/>
          </a:bodyPr>
          <a:lstStyle/>
          <a:p>
            <a:pPr fontAlgn="base">
              <a:lnSpc>
                <a:spcPct val="110000"/>
              </a:lnSpc>
              <a:spcBef>
                <a:spcPct val="50000"/>
              </a:spcBef>
              <a:spcAft>
                <a:spcPct val="0"/>
              </a:spcAft>
              <a:defRPr/>
            </a:pPr>
            <a:r>
              <a:rPr kumimoji="1" lang="zh-CN" altLang="en-US" sz="4800" b="1" dirty="0">
                <a:solidFill>
                  <a:srgbClr val="0000FF"/>
                </a:solidFill>
                <a:effectLst>
                  <a:outerShdw blurRad="38100" dist="38100" dir="2700000" algn="tl">
                    <a:srgbClr val="C0C0C0"/>
                  </a:outerShdw>
                </a:effectLst>
                <a:latin typeface="华文新魏" panose="02010800040101010101" pitchFamily="2" charset="-122"/>
                <a:ea typeface="华文新魏" panose="02010800040101010101" pitchFamily="2" charset="-122"/>
              </a:rPr>
              <a:t>思变才能崛起</a:t>
            </a:r>
            <a:endParaRPr kumimoji="1" lang="zh-CN" altLang="en-US" sz="4800" b="1" dirty="0">
              <a:solidFill>
                <a:srgbClr val="0000FF"/>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2" name="文本框 1"/>
          <p:cNvSpPr txBox="1"/>
          <p:nvPr/>
        </p:nvSpPr>
        <p:spPr>
          <a:xfrm>
            <a:off x="548640" y="224444"/>
            <a:ext cx="3017520" cy="769441"/>
          </a:xfrm>
          <a:prstGeom prst="rect">
            <a:avLst/>
          </a:prstGeom>
          <a:solidFill>
            <a:schemeClr val="bg1"/>
          </a:solidFill>
          <a:ln>
            <a:solidFill>
              <a:schemeClr val="bg1"/>
            </a:solidFill>
          </a:ln>
        </p:spPr>
        <p:txBody>
          <a:bodyPr wrap="square" rtlCol="0">
            <a:spAutoFit/>
          </a:bodyPr>
          <a:lstStyle/>
          <a:p>
            <a:r>
              <a:rPr lang="zh-CN" altLang="en-US" sz="4400" dirty="0">
                <a:latin typeface="黑体" panose="02010609060101010101" pitchFamily="49" charset="-122"/>
                <a:ea typeface="黑体" panose="02010609060101010101" pitchFamily="49" charset="-122"/>
              </a:rPr>
              <a:t>民族之悟</a:t>
            </a:r>
            <a:endParaRPr lang="zh-CN" altLang="en-US" sz="4400" dirty="0">
              <a:latin typeface="黑体" panose="02010609060101010101" pitchFamily="49" charset="-122"/>
              <a:ea typeface="黑体" panose="02010609060101010101" pitchFamily="49" charset="-122"/>
            </a:endParaRPr>
          </a:p>
        </p:txBody>
      </p:sp>
      <p:sp>
        <p:nvSpPr>
          <p:cNvPr id="3" name="文本框 2"/>
          <p:cNvSpPr txBox="1"/>
          <p:nvPr/>
        </p:nvSpPr>
        <p:spPr>
          <a:xfrm>
            <a:off x="4488874" y="151964"/>
            <a:ext cx="7201592" cy="1077218"/>
          </a:xfrm>
          <a:prstGeom prst="rect">
            <a:avLst/>
          </a:prstGeom>
          <a:solidFill>
            <a:srgbClr val="FFFF00"/>
          </a:solidFill>
        </p:spPr>
        <p:txBody>
          <a:bodyPr wrap="square" rtlCol="0">
            <a:spAutoFit/>
          </a:bodyPr>
          <a:lstStyle/>
          <a:p>
            <a:r>
              <a:rPr lang="zh-CN" altLang="en-US" sz="3200" dirty="0">
                <a:latin typeface="黑体" panose="02010609060101010101" pitchFamily="49" charset="-122"/>
                <a:ea typeface="黑体" panose="02010609060101010101" pitchFamily="49" charset="-122"/>
              </a:rPr>
              <a:t>只有当一个民族真正站起来的时候才能正视和反思她曾经遭受的屈辱</a:t>
            </a:r>
            <a:r>
              <a:rPr lang="en-US" altLang="zh-CN" sz="3200" dirty="0">
                <a:latin typeface="黑体" panose="02010609060101010101" pitchFamily="49" charset="-122"/>
                <a:ea typeface="黑体" panose="02010609060101010101" pitchFamily="49" charset="-122"/>
              </a:rPr>
              <a:t>……..</a:t>
            </a:r>
            <a:endParaRPr lang="zh-CN" altLang="en-US" sz="3200" dirty="0">
              <a:latin typeface="黑体" panose="02010609060101010101" pitchFamily="49" charset="-122"/>
              <a:ea typeface="黑体" panose="02010609060101010101" pitchFamily="49"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wipe(left)">
                                      <p:cBhvr>
                                        <p:cTn id="7" dur="5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wipe(right)">
                                      <p:cBhvr>
                                        <p:cTn id="12" dur="500"/>
                                        <p:tgtEl>
                                          <p:spTgt spid="573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349"/>
                                        </p:tgtEl>
                                        <p:attrNameLst>
                                          <p:attrName>style.visibility</p:attrName>
                                        </p:attrNameLst>
                                      </p:cBhvr>
                                      <p:to>
                                        <p:strVal val="visible"/>
                                      </p:to>
                                    </p:set>
                                    <p:animEffect transition="in" filter="wipe(left)">
                                      <p:cBhvr>
                                        <p:cTn id="17" dur="500"/>
                                        <p:tgtEl>
                                          <p:spTgt spid="573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7350"/>
                                        </p:tgtEl>
                                        <p:attrNameLst>
                                          <p:attrName>style.visibility</p:attrName>
                                        </p:attrNameLst>
                                      </p:cBhvr>
                                      <p:to>
                                        <p:strVal val="visible"/>
                                      </p:to>
                                    </p:set>
                                    <p:animEffect transition="in" filter="wipe(right)">
                                      <p:cBhvr>
                                        <p:cTn id="22" dur="5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P spid="57348" grpId="0" animBg="1"/>
      <p:bldP spid="57349" grpId="0" animBg="1"/>
      <p:bldP spid="573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89057" y="1689847"/>
            <a:ext cx="5316071" cy="48768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10" y="1689847"/>
            <a:ext cx="5753100" cy="5029200"/>
          </a:xfrm>
          <a:prstGeom prst="rect">
            <a:avLst/>
          </a:prstGeom>
        </p:spPr>
      </p:pic>
      <p:sp>
        <p:nvSpPr>
          <p:cNvPr id="5" name="文本框 4"/>
          <p:cNvSpPr txBox="1"/>
          <p:nvPr/>
        </p:nvSpPr>
        <p:spPr>
          <a:xfrm>
            <a:off x="407323" y="789709"/>
            <a:ext cx="3017520" cy="769441"/>
          </a:xfrm>
          <a:prstGeom prst="rect">
            <a:avLst/>
          </a:prstGeom>
          <a:solidFill>
            <a:schemeClr val="bg1"/>
          </a:solidFill>
          <a:ln>
            <a:solidFill>
              <a:schemeClr val="bg1"/>
            </a:solidFill>
          </a:ln>
        </p:spPr>
        <p:txBody>
          <a:bodyPr wrap="square" rtlCol="0">
            <a:spAutoFit/>
          </a:bodyPr>
          <a:lstStyle/>
          <a:p>
            <a:r>
              <a:rPr lang="zh-CN" altLang="en-US" sz="4400" dirty="0">
                <a:latin typeface="黑体" panose="02010609060101010101" pitchFamily="49" charset="-122"/>
                <a:ea typeface="黑体" panose="02010609060101010101" pitchFamily="49" charset="-122"/>
              </a:rPr>
              <a:t>民族之悟</a:t>
            </a:r>
            <a:endParaRPr lang="zh-CN" altLang="en-US" sz="4400" dirty="0">
              <a:latin typeface="黑体" panose="02010609060101010101" pitchFamily="49" charset="-122"/>
              <a:ea typeface="黑体" panose="02010609060101010101" pitchFamily="49" charset="-122"/>
            </a:endParaRPr>
          </a:p>
        </p:txBody>
      </p:sp>
    </p:spTree>
    <p:custDataLst>
      <p:tags r:id="rId3"/>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90927_094622">
            <a:hlinkClick r:id="" action="ppaction://media"/>
          </p:cNvPr>
          <p:cNvPicPr>
            <a:picLocks noChangeAspect="1"/>
          </p:cNvPicPr>
          <p:nvPr>
            <a:videoFile r:link="rId1"/>
            <p:extLst>
              <p:ext uri="{DAA4B4D4-6D71-4841-9C94-3DE7FCFB9230}">
                <p14:media xmlns:p14="http://schemas.microsoft.com/office/powerpoint/2010/main" r:embed="rId2">
                  <p14:trim end="7269.000000"/>
                </p14:media>
              </p:ext>
            </p:extLst>
          </p:nvPr>
        </p:nvPicPr>
        <p:blipFill>
          <a:blip r:embed="rId3"/>
          <a:stretch>
            <a:fillRect/>
          </a:stretch>
        </p:blipFill>
        <p:spPr>
          <a:xfrm>
            <a:off x="0" y="0"/>
            <a:ext cx="12192000" cy="6080125"/>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47" y="678180"/>
            <a:ext cx="10305627" cy="2308324"/>
          </a:xfrm>
          <a:prstGeom prst="rect">
            <a:avLst/>
          </a:prstGeom>
          <a:noFill/>
        </p:spPr>
        <p:txBody>
          <a:bodyPr wrap="square" rtlCol="0" anchor="t">
            <a:spAutoFit/>
          </a:bodyPr>
          <a:lstStyle/>
          <a:p>
            <a:pPr defTabSz="1218565">
              <a:defRPr/>
            </a:pPr>
            <a:r>
              <a:rPr lang="en-US" altLang="zh-CN" sz="2400" b="1" dirty="0">
                <a:solidFill>
                  <a:srgbClr val="000000"/>
                </a:solidFill>
                <a:latin typeface="宋体" panose="02010600030101010101" pitchFamily="2" charset="-122"/>
                <a:ea typeface="宋体" panose="02010600030101010101" pitchFamily="2" charset="-122"/>
                <a:sym typeface="+mn-ea"/>
              </a:rPr>
              <a:t>1</a:t>
            </a:r>
            <a:r>
              <a:rPr lang="zh-CN" altLang="en-US" sz="2400" b="1" dirty="0">
                <a:solidFill>
                  <a:srgbClr val="000000"/>
                </a:solidFill>
                <a:latin typeface="宋体" panose="02010600030101010101" pitchFamily="2" charset="-122"/>
                <a:ea typeface="宋体" panose="02010600030101010101" pitchFamily="2" charset="-122"/>
                <a:sym typeface="+mn-ea"/>
              </a:rPr>
              <a:t>、</a:t>
            </a:r>
            <a:r>
              <a:rPr lang="zh-CN" altLang="zh-CN" sz="2400" b="1" dirty="0">
                <a:solidFill>
                  <a:srgbClr val="000000"/>
                </a:solidFill>
                <a:latin typeface="宋体" panose="02010600030101010101" pitchFamily="2" charset="-122"/>
                <a:ea typeface="宋体" panose="02010600030101010101" pitchFamily="2" charset="-122"/>
                <a:sym typeface="+mn-ea"/>
              </a:rPr>
              <a:t>有学者认为“就世界大势论，鸦片战争是不能避免的。”这里所说的“大势”主要是指</a:t>
            </a:r>
            <a:endParaRPr lang="zh-CN" altLang="zh-CN" sz="2400" b="1" dirty="0">
              <a:solidFill>
                <a:srgbClr val="000000"/>
              </a:solidFill>
              <a:latin typeface="宋体" panose="02010600030101010101" pitchFamily="2" charset="-122"/>
              <a:ea typeface="宋体" panose="02010600030101010101" pitchFamily="2" charset="-122"/>
            </a:endParaRPr>
          </a:p>
          <a:p>
            <a:pPr defTabSz="1218565">
              <a:defRPr/>
            </a:pPr>
            <a:r>
              <a:rPr lang="en-US" altLang="zh-CN" sz="2400" b="1" dirty="0">
                <a:solidFill>
                  <a:srgbClr val="000000"/>
                </a:solidFill>
                <a:latin typeface="宋体" panose="02010600030101010101" pitchFamily="2" charset="-122"/>
                <a:ea typeface="宋体" panose="02010600030101010101" pitchFamily="2" charset="-122"/>
                <a:sym typeface="+mn-ea"/>
              </a:rPr>
              <a:t>  A. </a:t>
            </a:r>
            <a:r>
              <a:rPr lang="zh-CN" altLang="zh-CN" sz="2400" b="1" dirty="0">
                <a:solidFill>
                  <a:srgbClr val="000000"/>
                </a:solidFill>
                <a:latin typeface="宋体" panose="02010600030101010101" pitchFamily="2" charset="-122"/>
                <a:ea typeface="宋体" panose="02010600030101010101" pitchFamily="2" charset="-122"/>
                <a:sym typeface="+mn-ea"/>
              </a:rPr>
              <a:t>英国的船坚炮利</a:t>
            </a:r>
            <a:r>
              <a:rPr lang="en-US" altLang="zh-CN" sz="2400" b="1" dirty="0">
                <a:solidFill>
                  <a:srgbClr val="000000"/>
                </a:solidFill>
                <a:latin typeface="宋体" panose="02010600030101010101" pitchFamily="2" charset="-122"/>
                <a:ea typeface="宋体" panose="02010600030101010101" pitchFamily="2" charset="-122"/>
                <a:sym typeface="+mn-ea"/>
              </a:rPr>
              <a:t>            		</a:t>
            </a:r>
            <a:endParaRPr lang="en-US" altLang="zh-CN" sz="2400" b="1" dirty="0">
              <a:solidFill>
                <a:srgbClr val="000000"/>
              </a:solidFill>
              <a:latin typeface="宋体" panose="02010600030101010101" pitchFamily="2" charset="-122"/>
              <a:ea typeface="宋体" panose="02010600030101010101" pitchFamily="2" charset="-122"/>
            </a:endParaRPr>
          </a:p>
          <a:p>
            <a:pPr defTabSz="1218565">
              <a:defRPr/>
            </a:pPr>
            <a:r>
              <a:rPr lang="en-US" altLang="zh-CN" sz="2400" b="1" dirty="0">
                <a:solidFill>
                  <a:srgbClr val="000000"/>
                </a:solidFill>
                <a:latin typeface="宋体" panose="02010600030101010101" pitchFamily="2" charset="-122"/>
                <a:ea typeface="宋体" panose="02010600030101010101" pitchFamily="2" charset="-122"/>
                <a:sym typeface="+mn-ea"/>
              </a:rPr>
              <a:t>  B. </a:t>
            </a:r>
            <a:r>
              <a:rPr lang="zh-CN" altLang="zh-CN" sz="2400" b="1" dirty="0">
                <a:solidFill>
                  <a:srgbClr val="000000"/>
                </a:solidFill>
                <a:latin typeface="宋体" panose="02010600030101010101" pitchFamily="2" charset="-122"/>
                <a:ea typeface="宋体" panose="02010600030101010101" pitchFamily="2" charset="-122"/>
                <a:sym typeface="+mn-ea"/>
              </a:rPr>
              <a:t>工业文明迅速发展</a:t>
            </a:r>
            <a:endParaRPr lang="zh-CN" altLang="zh-CN" sz="2400" b="1" dirty="0">
              <a:solidFill>
                <a:srgbClr val="000000"/>
              </a:solidFill>
              <a:latin typeface="宋体" panose="02010600030101010101" pitchFamily="2" charset="-122"/>
              <a:ea typeface="宋体" panose="02010600030101010101" pitchFamily="2" charset="-122"/>
            </a:endParaRPr>
          </a:p>
          <a:p>
            <a:pPr defTabSz="1218565">
              <a:defRPr/>
            </a:pPr>
            <a:r>
              <a:rPr lang="en-US" altLang="zh-CN" sz="2400" b="1" dirty="0">
                <a:solidFill>
                  <a:srgbClr val="000000"/>
                </a:solidFill>
                <a:latin typeface="宋体" panose="02010600030101010101" pitchFamily="2" charset="-122"/>
                <a:ea typeface="宋体" panose="02010600030101010101" pitchFamily="2" charset="-122"/>
                <a:sym typeface="+mn-ea"/>
              </a:rPr>
              <a:t>  C. </a:t>
            </a:r>
            <a:r>
              <a:rPr lang="zh-CN" altLang="zh-CN" sz="2400" b="1" dirty="0">
                <a:solidFill>
                  <a:srgbClr val="000000"/>
                </a:solidFill>
                <a:latin typeface="宋体" panose="02010600030101010101" pitchFamily="2" charset="-122"/>
                <a:ea typeface="宋体" panose="02010600030101010101" pitchFamily="2" charset="-122"/>
                <a:sym typeface="+mn-ea"/>
              </a:rPr>
              <a:t>中国的闭关锁国</a:t>
            </a:r>
            <a:r>
              <a:rPr lang="en-US" altLang="zh-CN" sz="2400" b="1" dirty="0">
                <a:solidFill>
                  <a:srgbClr val="000000"/>
                </a:solidFill>
                <a:latin typeface="宋体" panose="02010600030101010101" pitchFamily="2" charset="-122"/>
                <a:ea typeface="宋体" panose="02010600030101010101" pitchFamily="2" charset="-122"/>
                <a:sym typeface="+mn-ea"/>
              </a:rPr>
              <a:t> 	</a:t>
            </a:r>
            <a:endParaRPr lang="en-US" altLang="zh-CN" sz="2400" b="1" dirty="0">
              <a:solidFill>
                <a:srgbClr val="000000"/>
              </a:solidFill>
              <a:effectLst>
                <a:outerShdw blurRad="38100" dist="19050" dir="2700000" algn="tl" rotWithShape="0">
                  <a:srgbClr val="000000">
                    <a:alpha val="40000"/>
                  </a:srgbClr>
                </a:outerShdw>
              </a:effectLst>
              <a:latin typeface="宋体" panose="02010600030101010101" pitchFamily="2" charset="-122"/>
              <a:ea typeface="宋体" panose="02010600030101010101" pitchFamily="2" charset="-122"/>
            </a:endParaRPr>
          </a:p>
          <a:p>
            <a:pPr defTabSz="1218565">
              <a:defRPr/>
            </a:pPr>
            <a:r>
              <a:rPr lang="en-US" altLang="zh-CN" sz="2400" b="1" dirty="0">
                <a:solidFill>
                  <a:srgbClr val="000000"/>
                </a:solidFill>
                <a:latin typeface="宋体" panose="02010600030101010101" pitchFamily="2" charset="-122"/>
                <a:ea typeface="宋体" panose="02010600030101010101" pitchFamily="2" charset="-122"/>
                <a:sym typeface="+mn-ea"/>
              </a:rPr>
              <a:t>  D. </a:t>
            </a:r>
            <a:r>
              <a:rPr lang="zh-CN" altLang="zh-CN" sz="2400" b="1" dirty="0">
                <a:solidFill>
                  <a:srgbClr val="000000"/>
                </a:solidFill>
                <a:latin typeface="宋体" panose="02010600030101010101" pitchFamily="2" charset="-122"/>
                <a:ea typeface="宋体" panose="02010600030101010101" pitchFamily="2" charset="-122"/>
                <a:sym typeface="+mn-ea"/>
              </a:rPr>
              <a:t>西方列强加紧扩张</a:t>
            </a:r>
            <a:endParaRPr lang="zh-CN" altLang="en-US" sz="2400" dirty="0">
              <a:solidFill>
                <a:srgbClr val="000000"/>
              </a:solidFill>
              <a:latin typeface="Arial" panose="020B0604020202020204" pitchFamily="34" charset="0"/>
              <a:ea typeface="宋体" panose="02010600030101010101" pitchFamily="2" charset="-122"/>
            </a:endParaRPr>
          </a:p>
        </p:txBody>
      </p:sp>
      <p:sp>
        <p:nvSpPr>
          <p:cNvPr id="3" name="文本框 2"/>
          <p:cNvSpPr txBox="1"/>
          <p:nvPr/>
        </p:nvSpPr>
        <p:spPr>
          <a:xfrm>
            <a:off x="384387" y="2937087"/>
            <a:ext cx="8906087" cy="1938992"/>
          </a:xfrm>
          <a:prstGeom prst="rect">
            <a:avLst/>
          </a:prstGeom>
          <a:noFill/>
        </p:spPr>
        <p:txBody>
          <a:bodyPr wrap="square" rtlCol="0" anchor="t">
            <a:spAutoFit/>
          </a:bodyPr>
          <a:lstStyle/>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2.</a:t>
            </a:r>
            <a:r>
              <a:rPr lang="zh-CN" altLang="en-US" sz="2400" b="1" dirty="0">
                <a:solidFill>
                  <a:srgbClr val="000000"/>
                </a:solidFill>
                <a:latin typeface="黑体" panose="02010609060101010101" pitchFamily="49" charset="-122"/>
                <a:ea typeface="黑体" panose="02010609060101010101" pitchFamily="49" charset="-122"/>
                <a:sym typeface="+mn-ea"/>
              </a:rPr>
              <a:t>英国发动侵略中国的鸦片战争的根本目的是  </a:t>
            </a:r>
            <a:endParaRPr lang="zh-CN" altLang="en-US" sz="2400" b="1" dirty="0">
              <a:solidFill>
                <a:srgbClr val="000000"/>
              </a:solidFill>
              <a:latin typeface="黑体" panose="02010609060101010101" pitchFamily="49" charset="-122"/>
              <a:ea typeface="黑体" panose="02010609060101010101" pitchFamily="49" charset="-122"/>
            </a:endParaRPr>
          </a:p>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 A</a:t>
            </a:r>
            <a:r>
              <a:rPr lang="zh-CN" altLang="en-US" sz="2400" b="1" dirty="0">
                <a:solidFill>
                  <a:srgbClr val="000000"/>
                </a:solidFill>
                <a:latin typeface="黑体" panose="02010609060101010101" pitchFamily="49" charset="-122"/>
                <a:ea typeface="黑体" panose="02010609060101010101" pitchFamily="49" charset="-122"/>
                <a:sym typeface="+mn-ea"/>
              </a:rPr>
              <a:t>．保护鸦片贸易  </a:t>
            </a:r>
            <a:endParaRPr lang="en-US" altLang="zh-CN" sz="2400" b="1" dirty="0">
              <a:solidFill>
                <a:srgbClr val="000000"/>
              </a:solidFill>
              <a:latin typeface="黑体" panose="02010609060101010101" pitchFamily="49" charset="-122"/>
              <a:ea typeface="黑体" panose="02010609060101010101" pitchFamily="49" charset="-122"/>
            </a:endParaRPr>
          </a:p>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 B</a:t>
            </a:r>
            <a:r>
              <a:rPr lang="zh-CN" altLang="en-US" sz="2400" b="1" dirty="0">
                <a:solidFill>
                  <a:srgbClr val="000000"/>
                </a:solidFill>
                <a:latin typeface="黑体" panose="02010609060101010101" pitchFamily="49" charset="-122"/>
                <a:ea typeface="黑体" panose="02010609060101010101" pitchFamily="49" charset="-122"/>
                <a:sym typeface="+mn-ea"/>
              </a:rPr>
              <a:t>．割占中国领土 </a:t>
            </a:r>
            <a:endParaRPr lang="zh-CN" altLang="en-US" sz="2400" b="1" dirty="0">
              <a:solidFill>
                <a:srgbClr val="000000"/>
              </a:solidFill>
              <a:latin typeface="黑体" panose="02010609060101010101" pitchFamily="49" charset="-122"/>
              <a:ea typeface="黑体" panose="02010609060101010101" pitchFamily="49" charset="-122"/>
            </a:endParaRPr>
          </a:p>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 C</a:t>
            </a:r>
            <a:r>
              <a:rPr lang="zh-CN" altLang="en-US" sz="2400" b="1" dirty="0">
                <a:solidFill>
                  <a:srgbClr val="000000"/>
                </a:solidFill>
                <a:latin typeface="黑体" panose="02010609060101010101" pitchFamily="49" charset="-122"/>
                <a:ea typeface="黑体" panose="02010609060101010101" pitchFamily="49" charset="-122"/>
                <a:sym typeface="+mn-ea"/>
              </a:rPr>
              <a:t>．打开中国市场  </a:t>
            </a:r>
            <a:endParaRPr lang="en-US" altLang="zh-CN" sz="2400" b="1" dirty="0">
              <a:solidFill>
                <a:srgbClr val="000000"/>
              </a:solidFill>
              <a:latin typeface="黑体" panose="02010609060101010101" pitchFamily="49" charset="-122"/>
              <a:ea typeface="黑体" panose="02010609060101010101" pitchFamily="49" charset="-122"/>
            </a:endParaRPr>
          </a:p>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 D</a:t>
            </a:r>
            <a:r>
              <a:rPr lang="zh-CN" altLang="en-US" sz="2400" b="1" dirty="0">
                <a:solidFill>
                  <a:srgbClr val="000000"/>
                </a:solidFill>
                <a:latin typeface="黑体" panose="02010609060101010101" pitchFamily="49" charset="-122"/>
                <a:ea typeface="黑体" panose="02010609060101010101" pitchFamily="49" charset="-122"/>
                <a:sym typeface="+mn-ea"/>
              </a:rPr>
              <a:t>．镇压中国革命</a:t>
            </a:r>
            <a:endParaRPr lang="zh-CN" altLang="en-US" sz="2400" dirty="0">
              <a:solidFill>
                <a:srgbClr val="000000"/>
              </a:solidFill>
              <a:latin typeface="Arial" panose="020B0604020202020204" pitchFamily="34" charset="0"/>
              <a:ea typeface="宋体" panose="02010600030101010101" pitchFamily="2" charset="-122"/>
            </a:endParaRPr>
          </a:p>
        </p:txBody>
      </p:sp>
      <p:sp>
        <p:nvSpPr>
          <p:cNvPr id="4" name="文本框 3"/>
          <p:cNvSpPr txBox="1"/>
          <p:nvPr/>
        </p:nvSpPr>
        <p:spPr>
          <a:xfrm>
            <a:off x="191347" y="4825154"/>
            <a:ext cx="8591127" cy="1938992"/>
          </a:xfrm>
          <a:prstGeom prst="rect">
            <a:avLst/>
          </a:prstGeom>
          <a:noFill/>
        </p:spPr>
        <p:txBody>
          <a:bodyPr wrap="square" rtlCol="0" anchor="t">
            <a:spAutoFit/>
          </a:bodyPr>
          <a:lstStyle/>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3</a:t>
            </a:r>
            <a:r>
              <a:rPr lang="zh-CN" altLang="zh-CN" sz="2400" b="1" dirty="0">
                <a:solidFill>
                  <a:srgbClr val="000000"/>
                </a:solidFill>
                <a:latin typeface="黑体" panose="02010609060101010101" pitchFamily="49" charset="-122"/>
                <a:ea typeface="黑体" panose="02010609060101010101" pitchFamily="49" charset="-122"/>
                <a:sym typeface="+mn-ea"/>
              </a:rPr>
              <a:t>、第一次鸦片战争与第二次鸦片战争本质上的相同之处是</a:t>
            </a:r>
            <a:r>
              <a:rPr lang="en-US" altLang="zh-CN" sz="2400" b="1" dirty="0">
                <a:solidFill>
                  <a:srgbClr val="000000"/>
                </a:solidFill>
                <a:latin typeface="黑体" panose="02010609060101010101" pitchFamily="49" charset="-122"/>
                <a:ea typeface="黑体" panose="02010609060101010101" pitchFamily="49" charset="-122"/>
                <a:sym typeface="+mn-ea"/>
              </a:rPr>
              <a:t>                    </a:t>
            </a:r>
            <a:endParaRPr lang="zh-CN" altLang="zh-CN" sz="2400" b="1" dirty="0">
              <a:solidFill>
                <a:srgbClr val="000000"/>
              </a:solidFill>
              <a:latin typeface="黑体" panose="02010609060101010101" pitchFamily="49" charset="-122"/>
              <a:ea typeface="黑体" panose="02010609060101010101" pitchFamily="49" charset="-122"/>
            </a:endParaRPr>
          </a:p>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A</a:t>
            </a:r>
            <a:r>
              <a:rPr lang="zh-CN" altLang="zh-CN" sz="2400" b="1" dirty="0">
                <a:solidFill>
                  <a:srgbClr val="000000"/>
                </a:solidFill>
                <a:latin typeface="黑体" panose="02010609060101010101" pitchFamily="49" charset="-122"/>
                <a:ea typeface="黑体" panose="02010609060101010101" pitchFamily="49" charset="-122"/>
                <a:sym typeface="+mn-ea"/>
              </a:rPr>
              <a:t>．都始于侵略者对广东沿海地区的进攻</a:t>
            </a:r>
            <a:r>
              <a:rPr lang="en-US" altLang="zh-CN" sz="2400" b="1" dirty="0">
                <a:solidFill>
                  <a:srgbClr val="000000"/>
                </a:solidFill>
                <a:latin typeface="黑体" panose="02010609060101010101" pitchFamily="49" charset="-122"/>
                <a:ea typeface="黑体" panose="02010609060101010101" pitchFamily="49" charset="-122"/>
                <a:sym typeface="+mn-ea"/>
              </a:rPr>
              <a:t>  </a:t>
            </a:r>
            <a:endParaRPr lang="zh-CN" altLang="zh-CN" sz="2400" b="1" dirty="0">
              <a:solidFill>
                <a:srgbClr val="000000"/>
              </a:solidFill>
              <a:latin typeface="黑体" panose="02010609060101010101" pitchFamily="49" charset="-122"/>
              <a:ea typeface="黑体" panose="02010609060101010101" pitchFamily="49" charset="-122"/>
            </a:endParaRPr>
          </a:p>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B</a:t>
            </a:r>
            <a:r>
              <a:rPr lang="zh-CN" altLang="zh-CN" sz="2400" b="1" dirty="0">
                <a:solidFill>
                  <a:srgbClr val="000000"/>
                </a:solidFill>
                <a:latin typeface="黑体" panose="02010609060101010101" pitchFamily="49" charset="-122"/>
                <a:ea typeface="黑体" panose="02010609060101010101" pitchFamily="49" charset="-122"/>
                <a:sym typeface="+mn-ea"/>
              </a:rPr>
              <a:t>．都直接威胁到清朝的统治中心京津地区</a:t>
            </a:r>
            <a:endParaRPr lang="zh-CN" altLang="zh-CN" sz="2400" b="1" dirty="0">
              <a:solidFill>
                <a:srgbClr val="000000"/>
              </a:solidFill>
              <a:latin typeface="黑体" panose="02010609060101010101" pitchFamily="49" charset="-122"/>
              <a:ea typeface="黑体" panose="02010609060101010101" pitchFamily="49" charset="-122"/>
            </a:endParaRPr>
          </a:p>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C</a:t>
            </a:r>
            <a:r>
              <a:rPr lang="zh-CN" altLang="zh-CN" sz="2400" b="1" dirty="0">
                <a:solidFill>
                  <a:srgbClr val="000000"/>
                </a:solidFill>
                <a:latin typeface="黑体" panose="02010609060101010101" pitchFamily="49" charset="-122"/>
                <a:ea typeface="黑体" panose="02010609060101010101" pitchFamily="49" charset="-122"/>
                <a:sym typeface="+mn-ea"/>
              </a:rPr>
              <a:t>．目的都是要打开中国市场和掠夺中国财富</a:t>
            </a:r>
            <a:r>
              <a:rPr lang="en-US" altLang="zh-CN" sz="2400" b="1" dirty="0">
                <a:solidFill>
                  <a:srgbClr val="000000"/>
                </a:solidFill>
                <a:latin typeface="黑体" panose="02010609060101010101" pitchFamily="49" charset="-122"/>
                <a:ea typeface="黑体" panose="02010609060101010101" pitchFamily="49" charset="-122"/>
                <a:sym typeface="+mn-ea"/>
              </a:rPr>
              <a:t>    </a:t>
            </a:r>
            <a:endParaRPr lang="zh-CN" altLang="zh-CN" sz="2400" b="1" dirty="0">
              <a:solidFill>
                <a:srgbClr val="000000"/>
              </a:solidFill>
              <a:latin typeface="黑体" panose="02010609060101010101" pitchFamily="49" charset="-122"/>
              <a:ea typeface="黑体" panose="02010609060101010101" pitchFamily="49" charset="-122"/>
            </a:endParaRPr>
          </a:p>
          <a:p>
            <a:pPr defTabSz="1218565" fontAlgn="base">
              <a:spcBef>
                <a:spcPct val="0"/>
              </a:spcBef>
              <a:spcAft>
                <a:spcPct val="0"/>
              </a:spcAft>
            </a:pPr>
            <a:r>
              <a:rPr lang="en-US" altLang="zh-CN" sz="2400" b="1" dirty="0">
                <a:solidFill>
                  <a:srgbClr val="000000"/>
                </a:solidFill>
                <a:latin typeface="黑体" panose="02010609060101010101" pitchFamily="49" charset="-122"/>
                <a:ea typeface="黑体" panose="02010609060101010101" pitchFamily="49" charset="-122"/>
                <a:sym typeface="+mn-ea"/>
              </a:rPr>
              <a:t>D</a:t>
            </a:r>
            <a:r>
              <a:rPr lang="zh-CN" altLang="zh-CN" sz="2400" b="1" dirty="0">
                <a:solidFill>
                  <a:srgbClr val="000000"/>
                </a:solidFill>
                <a:latin typeface="黑体" panose="02010609060101010101" pitchFamily="49" charset="-122"/>
                <a:ea typeface="黑体" panose="02010609060101010101" pitchFamily="49" charset="-122"/>
                <a:sym typeface="+mn-ea"/>
              </a:rPr>
              <a:t>．都是以武力挫败中国政府的抵抗</a:t>
            </a:r>
            <a:endParaRPr lang="zh-CN" altLang="en-US" sz="2400" dirty="0">
              <a:solidFill>
                <a:srgbClr val="000000"/>
              </a:solidFill>
              <a:latin typeface="Arial" panose="020B0604020202020204" pitchFamily="34" charset="0"/>
              <a:ea typeface="宋体" panose="02010600030101010101" pitchFamily="2" charset="-122"/>
            </a:endParaRPr>
          </a:p>
        </p:txBody>
      </p:sp>
      <p:sp>
        <p:nvSpPr>
          <p:cNvPr id="5" name="文本框 4"/>
          <p:cNvSpPr txBox="1"/>
          <p:nvPr/>
        </p:nvSpPr>
        <p:spPr>
          <a:xfrm>
            <a:off x="8098367" y="1865207"/>
            <a:ext cx="628698" cy="830997"/>
          </a:xfrm>
          <a:prstGeom prst="rect">
            <a:avLst/>
          </a:prstGeom>
          <a:noFill/>
        </p:spPr>
        <p:txBody>
          <a:bodyPr wrap="none" rtlCol="0">
            <a:spAutoFit/>
          </a:bodyPr>
          <a:lstStyle/>
          <a:p>
            <a:pPr defTabSz="1218565" eaLnBrk="0" fontAlgn="base" hangingPunct="0">
              <a:spcBef>
                <a:spcPct val="0"/>
              </a:spcBef>
              <a:spcAft>
                <a:spcPct val="0"/>
              </a:spcAft>
            </a:pPr>
            <a:r>
              <a:rPr lang="en-US" altLang="zh-CN" sz="4800" b="1" dirty="0">
                <a:solidFill>
                  <a:srgbClr val="C00000"/>
                </a:solidFill>
                <a:latin typeface="Arial" panose="020B0604020202020204"/>
                <a:ea typeface="黑体" panose="02010609060101010101" pitchFamily="49" charset="-122"/>
                <a:cs typeface="Arial" panose="020B0604020202020204"/>
              </a:rPr>
              <a:t>B</a:t>
            </a:r>
            <a:endParaRPr lang="en-US" altLang="zh-CN" sz="4800" b="1" dirty="0">
              <a:solidFill>
                <a:srgbClr val="C00000"/>
              </a:solidFill>
              <a:latin typeface="Arial" panose="020B0604020202020204"/>
              <a:ea typeface="黑体" panose="02010609060101010101" pitchFamily="49" charset="-122"/>
              <a:cs typeface="Arial" panose="020B0604020202020204"/>
            </a:endParaRPr>
          </a:p>
        </p:txBody>
      </p:sp>
      <p:sp>
        <p:nvSpPr>
          <p:cNvPr id="6" name="文本框 5"/>
          <p:cNvSpPr txBox="1"/>
          <p:nvPr/>
        </p:nvSpPr>
        <p:spPr>
          <a:xfrm>
            <a:off x="8241877" y="3883231"/>
            <a:ext cx="1651847" cy="830997"/>
          </a:xfrm>
          <a:prstGeom prst="rect">
            <a:avLst/>
          </a:prstGeom>
          <a:noFill/>
        </p:spPr>
        <p:txBody>
          <a:bodyPr wrap="square" rtlCol="0">
            <a:spAutoFit/>
          </a:bodyPr>
          <a:lstStyle/>
          <a:p>
            <a:pPr defTabSz="1218565" eaLnBrk="0" fontAlgn="base" hangingPunct="0">
              <a:spcBef>
                <a:spcPct val="0"/>
              </a:spcBef>
              <a:spcAft>
                <a:spcPct val="0"/>
              </a:spcAft>
            </a:pPr>
            <a:r>
              <a:rPr lang="en-US" altLang="zh-CN" sz="4800" b="1" dirty="0">
                <a:solidFill>
                  <a:srgbClr val="C00000"/>
                </a:solidFill>
                <a:latin typeface="Arial" panose="020B0604020202020204" pitchFamily="34" charset="0"/>
                <a:ea typeface="宋体" panose="02010600030101010101" pitchFamily="2" charset="-122"/>
              </a:rPr>
              <a:t>C</a:t>
            </a:r>
            <a:endParaRPr lang="en-US" altLang="zh-CN" sz="4800" b="1" dirty="0">
              <a:solidFill>
                <a:srgbClr val="C00000"/>
              </a:solidFill>
              <a:latin typeface="Arial" panose="020B0604020202020204" pitchFamily="34" charset="0"/>
              <a:ea typeface="宋体" panose="02010600030101010101" pitchFamily="2" charset="-122"/>
            </a:endParaRPr>
          </a:p>
        </p:txBody>
      </p:sp>
      <p:sp>
        <p:nvSpPr>
          <p:cNvPr id="7" name="文本框 6"/>
          <p:cNvSpPr txBox="1"/>
          <p:nvPr/>
        </p:nvSpPr>
        <p:spPr>
          <a:xfrm>
            <a:off x="8138160" y="6075680"/>
            <a:ext cx="2086187" cy="748988"/>
          </a:xfrm>
          <a:prstGeom prst="rect">
            <a:avLst/>
          </a:prstGeom>
          <a:noFill/>
        </p:spPr>
        <p:txBody>
          <a:bodyPr wrap="square" rtlCol="0">
            <a:spAutoFit/>
          </a:bodyPr>
          <a:lstStyle/>
          <a:p>
            <a:pPr defTabSz="1218565" eaLnBrk="0" fontAlgn="base" hangingPunct="0">
              <a:spcBef>
                <a:spcPct val="0"/>
              </a:spcBef>
              <a:spcAft>
                <a:spcPct val="0"/>
              </a:spcAft>
            </a:pPr>
            <a:r>
              <a:rPr lang="en-US" altLang="zh-CN" sz="4265" b="1" dirty="0">
                <a:solidFill>
                  <a:srgbClr val="C00000"/>
                </a:solidFill>
                <a:latin typeface="Arial" panose="020B0604020202020204" pitchFamily="34" charset="0"/>
                <a:ea typeface="宋体" panose="02010600030101010101" pitchFamily="2" charset="-122"/>
              </a:rPr>
              <a:t>C</a:t>
            </a:r>
            <a:endParaRPr lang="en-US" altLang="zh-CN" sz="4265" b="1" dirty="0">
              <a:solidFill>
                <a:srgbClr val="C00000"/>
              </a:solidFill>
              <a:latin typeface="Arial" panose="020B0604020202020204" pitchFamily="34" charset="0"/>
              <a:ea typeface="宋体" panose="02010600030101010101" pitchFamily="2" charset="-122"/>
            </a:endParaRPr>
          </a:p>
        </p:txBody>
      </p:sp>
      <p:sp>
        <p:nvSpPr>
          <p:cNvPr id="8" name="文本框 7"/>
          <p:cNvSpPr txBox="1"/>
          <p:nvPr/>
        </p:nvSpPr>
        <p:spPr>
          <a:xfrm>
            <a:off x="191347" y="-38099"/>
            <a:ext cx="309880" cy="829945"/>
          </a:xfrm>
          <a:prstGeom prst="rect">
            <a:avLst/>
          </a:prstGeom>
          <a:noFill/>
        </p:spPr>
        <p:txBody>
          <a:bodyPr wrap="none" rtlCol="0" anchor="t">
            <a:spAutoFit/>
          </a:bodyPr>
          <a:lstStyle/>
          <a:p>
            <a:pPr defTabSz="1218565" eaLnBrk="0" fontAlgn="base" hangingPunct="0">
              <a:spcBef>
                <a:spcPct val="0"/>
              </a:spcBef>
              <a:spcAft>
                <a:spcPct val="0"/>
              </a:spcAft>
            </a:pPr>
            <a:endParaRPr lang="zh-CN" altLang="en-US" sz="4800" b="1" dirty="0">
              <a:ln w="0"/>
              <a:solidFill>
                <a:srgbClr val="FF0000"/>
              </a:solidFill>
              <a:effectLst>
                <a:outerShdw blurRad="38100" dist="19050" dir="2700000" algn="tl" rotWithShape="0">
                  <a:srgbClr val="000000">
                    <a:alpha val="40000"/>
                  </a:srgbClr>
                </a:outerShdw>
              </a:effectLst>
              <a:latin typeface="黑体" panose="02010609060101010101" pitchFamily="49" charset="-122"/>
              <a:ea typeface="黑体" panose="02010609060101010101" pitchFamily="49" charset="-122"/>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9"/>
          <p:cNvPicPr>
            <a:picLocks noChangeAspect="1"/>
          </p:cNvPicPr>
          <p:nvPr/>
        </p:nvPicPr>
        <p:blipFill>
          <a:blip r:embed="rId1"/>
          <a:srcRect/>
          <a:stretch>
            <a:fillRect/>
          </a:stretch>
        </p:blipFill>
        <p:spPr bwMode="auto">
          <a:xfrm>
            <a:off x="1515268" y="3832226"/>
            <a:ext cx="9153526"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4"/>
          <p:cNvPicPr>
            <a:picLocks noChangeAspect="1"/>
          </p:cNvPicPr>
          <p:nvPr/>
        </p:nvPicPr>
        <p:blipFill>
          <a:blip r:embed="rId2">
            <a:extLst>
              <a:ext uri="{28A0092B-C50C-407E-A947-70E740481C1C}">
                <a14:useLocalDpi xmlns:a14="http://schemas.microsoft.com/office/drawing/2010/main" val="0"/>
              </a:ext>
            </a:extLst>
          </a:blip>
          <a:srcRect l="7339" r="9920"/>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2424272" y="976313"/>
            <a:ext cx="7559675" cy="2387600"/>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B0604020202020204"/>
              <a:ea typeface="宋体" panose="02010600030101010101" pitchFamily="2" charset="-122"/>
            </a:endParaRPr>
          </a:p>
        </p:txBody>
      </p:sp>
      <p:pic>
        <p:nvPicPr>
          <p:cNvPr id="18437" name="图片 5">
            <a:hlinkClick r:id=""/>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6381" y="1360806"/>
            <a:ext cx="681513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3662045" y="4065270"/>
            <a:ext cx="5302250" cy="706755"/>
          </a:xfrm>
          <a:prstGeom prst="rect">
            <a:avLst/>
          </a:prstGeom>
          <a:noFill/>
        </p:spPr>
        <p:txBody>
          <a:bodyPr wrap="square" rtlCol="0">
            <a:spAutoFit/>
          </a:bodyPr>
          <a:p>
            <a:r>
              <a:rPr lang="zh-CN" altLang="en-US" sz="4000">
                <a:solidFill>
                  <a:srgbClr val="FFFF00"/>
                </a:solidFill>
                <a:latin typeface="华文新魏" panose="02010800040101010101" pitchFamily="2" charset="-122"/>
                <a:ea typeface="华文新魏" panose="02010800040101010101" pitchFamily="2" charset="-122"/>
                <a:cs typeface="华文新魏" panose="02010800040101010101" pitchFamily="2" charset="-122"/>
              </a:rPr>
              <a:t>兵团第十二师高级中学                </a:t>
            </a:r>
            <a:endParaRPr lang="zh-CN" altLang="en-US" sz="4000">
              <a:solidFill>
                <a:srgbClr val="FFFF0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3" name="文本框 2"/>
          <p:cNvSpPr txBox="1"/>
          <p:nvPr/>
        </p:nvSpPr>
        <p:spPr>
          <a:xfrm>
            <a:off x="5328920" y="5102860"/>
            <a:ext cx="1968500" cy="1445260"/>
          </a:xfrm>
          <a:prstGeom prst="rect">
            <a:avLst/>
          </a:prstGeom>
          <a:noFill/>
        </p:spPr>
        <p:txBody>
          <a:bodyPr wrap="square" rtlCol="0">
            <a:spAutoFit/>
          </a:bodyPr>
          <a:p>
            <a:r>
              <a:rPr lang="zh-CN" altLang="en-US" sz="4400">
                <a:solidFill>
                  <a:srgbClr val="FFFF00"/>
                </a:solidFill>
                <a:latin typeface="华文新魏" panose="02010800040101010101" pitchFamily="2" charset="-122"/>
                <a:ea typeface="华文新魏" panose="02010800040101010101" pitchFamily="2" charset="-122"/>
                <a:cs typeface="华文新魏" panose="02010800040101010101" pitchFamily="2" charset="-122"/>
                <a:sym typeface="+mn-ea"/>
              </a:rPr>
              <a:t>崔建福</a:t>
            </a:r>
            <a:endParaRPr lang="zh-CN" altLang="en-US" sz="4400">
              <a:solidFill>
                <a:srgbClr val="FFFF00"/>
              </a:solidFill>
              <a:latin typeface="华文新魏" panose="02010800040101010101" pitchFamily="2" charset="-122"/>
              <a:ea typeface="华文新魏" panose="02010800040101010101" pitchFamily="2" charset="-122"/>
              <a:cs typeface="华文新魏" panose="02010800040101010101" pitchFamily="2" charset="-122"/>
            </a:endParaRPr>
          </a:p>
          <a:p>
            <a:endParaRPr lang="zh-CN" altLang="en-US" sz="4400">
              <a:solidFill>
                <a:srgbClr val="FFFF00"/>
              </a:solidFill>
              <a:latin typeface="华文新魏" panose="02010800040101010101" pitchFamily="2" charset="-122"/>
              <a:ea typeface="华文新魏" panose="02010800040101010101" pitchFamily="2" charset="-122"/>
              <a:cs typeface="华文新魏" panose="0201080004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3634" y="1554480"/>
            <a:ext cx="738664" cy="4430684"/>
          </a:xfrm>
          <a:prstGeom prst="rect">
            <a:avLst/>
          </a:prstGeom>
          <a:noFill/>
        </p:spPr>
        <p:txBody>
          <a:bodyPr vert="eaVert" wrap="square" rtlCol="0">
            <a:spAutoFit/>
          </a:bodyPr>
          <a:lstStyle/>
          <a:p>
            <a:r>
              <a:rPr lang="zh-CN" altLang="en-US" sz="3600" dirty="0">
                <a:latin typeface="黑体" panose="02010609060101010101" pitchFamily="49" charset="-122"/>
                <a:ea typeface="黑体" panose="02010609060101010101" pitchFamily="49" charset="-122"/>
              </a:rPr>
              <a:t>第十课    鸦片战争</a:t>
            </a:r>
            <a:endParaRPr lang="zh-CN" altLang="en-US" sz="3600" dirty="0">
              <a:latin typeface="黑体" panose="02010609060101010101" pitchFamily="49" charset="-122"/>
              <a:ea typeface="黑体" panose="02010609060101010101" pitchFamily="49" charset="-122"/>
            </a:endParaRPr>
          </a:p>
        </p:txBody>
      </p:sp>
      <p:sp>
        <p:nvSpPr>
          <p:cNvPr id="3" name="左大括号 2"/>
          <p:cNvSpPr/>
          <p:nvPr/>
        </p:nvSpPr>
        <p:spPr bwMode="auto">
          <a:xfrm>
            <a:off x="1886989" y="1446415"/>
            <a:ext cx="1064029" cy="5020887"/>
          </a:xfrm>
          <a:prstGeom prst="leftBrac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cxnSp>
        <p:nvCxnSpPr>
          <p:cNvPr id="5" name="直接箭头连接符 4"/>
          <p:cNvCxnSpPr/>
          <p:nvPr/>
        </p:nvCxnSpPr>
        <p:spPr bwMode="auto">
          <a:xfrm flipV="1">
            <a:off x="4979323" y="1787236"/>
            <a:ext cx="698269" cy="8312"/>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7" name="直接箭头连接符 6"/>
          <p:cNvCxnSpPr/>
          <p:nvPr/>
        </p:nvCxnSpPr>
        <p:spPr bwMode="auto">
          <a:xfrm>
            <a:off x="4106488" y="2061556"/>
            <a:ext cx="8312" cy="482138"/>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9" name="直接箭头连接符 8"/>
          <p:cNvCxnSpPr/>
          <p:nvPr/>
        </p:nvCxnSpPr>
        <p:spPr bwMode="auto">
          <a:xfrm>
            <a:off x="4908664" y="3074643"/>
            <a:ext cx="710739" cy="0"/>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1" name="直接箭头连接符 10"/>
          <p:cNvCxnSpPr/>
          <p:nvPr/>
        </p:nvCxnSpPr>
        <p:spPr bwMode="auto">
          <a:xfrm>
            <a:off x="4106488" y="3325090"/>
            <a:ext cx="0" cy="540327"/>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3" name="直接箭头连接符 12"/>
          <p:cNvCxnSpPr/>
          <p:nvPr/>
        </p:nvCxnSpPr>
        <p:spPr bwMode="auto">
          <a:xfrm>
            <a:off x="4908664" y="4366278"/>
            <a:ext cx="710739" cy="0"/>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5" name="直接箭头连接符 14"/>
          <p:cNvCxnSpPr/>
          <p:nvPr/>
        </p:nvCxnSpPr>
        <p:spPr bwMode="auto">
          <a:xfrm>
            <a:off x="4106488" y="4669655"/>
            <a:ext cx="0" cy="473825"/>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7" name="直接箭头连接符 16"/>
          <p:cNvCxnSpPr/>
          <p:nvPr/>
        </p:nvCxnSpPr>
        <p:spPr bwMode="auto">
          <a:xfrm flipV="1">
            <a:off x="4948149" y="5818909"/>
            <a:ext cx="760616" cy="16626"/>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18" name="文本框 17"/>
          <p:cNvSpPr txBox="1"/>
          <p:nvPr/>
        </p:nvSpPr>
        <p:spPr>
          <a:xfrm>
            <a:off x="2951017" y="1390287"/>
            <a:ext cx="5079077"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民族之魂    虎门销烟</a:t>
            </a:r>
            <a:endParaRPr lang="zh-CN" altLang="en-US" sz="3600" dirty="0">
              <a:latin typeface="黑体" panose="02010609060101010101" pitchFamily="49" charset="-122"/>
              <a:ea typeface="黑体" panose="02010609060101010101" pitchFamily="49" charset="-122"/>
            </a:endParaRPr>
          </a:p>
        </p:txBody>
      </p:sp>
      <p:sp>
        <p:nvSpPr>
          <p:cNvPr id="24" name="文本框 23"/>
          <p:cNvSpPr txBox="1"/>
          <p:nvPr/>
        </p:nvSpPr>
        <p:spPr>
          <a:xfrm>
            <a:off x="2934391" y="4023324"/>
            <a:ext cx="5461464"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民族之耻    不平等条约</a:t>
            </a:r>
            <a:endParaRPr lang="zh-CN" altLang="en-US" sz="3600" dirty="0">
              <a:latin typeface="黑体" panose="02010609060101010101" pitchFamily="49" charset="-122"/>
              <a:ea typeface="黑体" panose="02010609060101010101" pitchFamily="49" charset="-122"/>
            </a:endParaRPr>
          </a:p>
        </p:txBody>
      </p:sp>
      <p:sp>
        <p:nvSpPr>
          <p:cNvPr id="25" name="文本框 24"/>
          <p:cNvSpPr txBox="1"/>
          <p:nvPr/>
        </p:nvSpPr>
        <p:spPr>
          <a:xfrm>
            <a:off x="2951017" y="5466645"/>
            <a:ext cx="5320147" cy="646331"/>
          </a:xfrm>
          <a:prstGeom prst="rect">
            <a:avLst/>
          </a:prstGeom>
          <a:noFill/>
        </p:spPr>
        <p:txBody>
          <a:bodyPr wrap="square" rtlCol="0">
            <a:spAutoFit/>
          </a:bodyPr>
          <a:lstStyle/>
          <a:p>
            <a:r>
              <a:rPr lang="zh-CN" altLang="en-US" sz="3600" dirty="0">
                <a:latin typeface="黑体" panose="02010609060101010101" pitchFamily="49" charset="-122"/>
                <a:ea typeface="黑体" panose="02010609060101010101" pitchFamily="49" charset="-122"/>
              </a:rPr>
              <a:t>民族之悟    觉醒与反思</a:t>
            </a:r>
            <a:endParaRPr lang="zh-CN" altLang="en-US" sz="3600" dirty="0">
              <a:latin typeface="黑体" panose="02010609060101010101" pitchFamily="49" charset="-122"/>
              <a:ea typeface="黑体" panose="02010609060101010101" pitchFamily="49" charset="-122"/>
            </a:endParaRPr>
          </a:p>
        </p:txBody>
      </p:sp>
      <p:sp>
        <p:nvSpPr>
          <p:cNvPr id="4" name="文本框 3"/>
          <p:cNvSpPr txBox="1"/>
          <p:nvPr/>
        </p:nvSpPr>
        <p:spPr>
          <a:xfrm>
            <a:off x="2934335" y="2758440"/>
            <a:ext cx="5669280" cy="645160"/>
          </a:xfrm>
          <a:prstGeom prst="rect">
            <a:avLst/>
          </a:prstGeom>
          <a:noFill/>
        </p:spPr>
        <p:txBody>
          <a:bodyPr wrap="none" rtlCol="0" anchor="t">
            <a:spAutoFit/>
          </a:bodyPr>
          <a:p>
            <a:r>
              <a:rPr lang="zh-CN" altLang="en-US" sz="3600" dirty="0">
                <a:latin typeface="黑体" panose="02010609060101010101" pitchFamily="49" charset="-122"/>
                <a:ea typeface="黑体" panose="02010609060101010101" pitchFamily="49" charset="-122"/>
                <a:sym typeface="+mn-ea"/>
              </a:rPr>
              <a:t>民族之恨</a:t>
            </a:r>
            <a:r>
              <a:rPr lang="en-US" altLang="zh-CN" sz="3600" dirty="0">
                <a:latin typeface="黑体" panose="02010609060101010101" pitchFamily="49" charset="-122"/>
                <a:ea typeface="黑体" panose="02010609060101010101" pitchFamily="49" charset="-122"/>
                <a:sym typeface="+mn-ea"/>
              </a:rPr>
              <a:t>    </a:t>
            </a:r>
            <a:r>
              <a:rPr lang="zh-CN" altLang="en-US" sz="3600" dirty="0">
                <a:latin typeface="黑体" panose="02010609060101010101" pitchFamily="49" charset="-122"/>
                <a:ea typeface="黑体" panose="02010609060101010101" pitchFamily="49" charset="-122"/>
                <a:sym typeface="+mn-ea"/>
              </a:rPr>
              <a:t>两次鸦片战争</a:t>
            </a:r>
            <a:endParaRPr lang="zh-CN" altLang="en-US" sz="3600" dirty="0">
              <a:latin typeface="黑体" panose="02010609060101010101" pitchFamily="49" charset="-122"/>
              <a:ea typeface="黑体" panose="02010609060101010101" pitchFamily="49"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 calcmode="lin" valueType="num">
                                      <p:cBhvr additive="base">
                                        <p:cTn id="3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8"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363595" y="918210"/>
            <a:ext cx="5067935" cy="583565"/>
          </a:xfrm>
          <a:prstGeom prst="rect">
            <a:avLst/>
          </a:prstGeom>
          <a:noFill/>
        </p:spPr>
        <p:txBody>
          <a:bodyPr wrap="square" rtlCol="0">
            <a:spAutoFit/>
          </a:bodyPr>
          <a:lstStyle/>
          <a:p>
            <a:r>
              <a:rPr lang="zh-CN" altLang="en-US" sz="3200" dirty="0">
                <a:latin typeface="黑体" panose="02010609060101010101" pitchFamily="49" charset="-122"/>
                <a:ea typeface="黑体" panose="02010609060101010101" pitchFamily="49" charset="-122"/>
              </a:rPr>
              <a:t>民族之魂</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虎门销烟</a:t>
            </a:r>
            <a:endParaRPr lang="zh-CN" altLang="en-US" sz="3200" dirty="0">
              <a:latin typeface="黑体" panose="02010609060101010101" pitchFamily="49" charset="-122"/>
              <a:ea typeface="黑体" panose="02010609060101010101" pitchFamily="49" charset="-122"/>
            </a:endParaRPr>
          </a:p>
        </p:txBody>
      </p:sp>
      <p:sp>
        <p:nvSpPr>
          <p:cNvPr id="6" name="文本框 5"/>
          <p:cNvSpPr txBox="1"/>
          <p:nvPr/>
        </p:nvSpPr>
        <p:spPr>
          <a:xfrm>
            <a:off x="349885" y="918210"/>
            <a:ext cx="3013710" cy="583565"/>
          </a:xfrm>
          <a:prstGeom prst="rect">
            <a:avLst/>
          </a:prstGeom>
          <a:noFill/>
        </p:spPr>
        <p:txBody>
          <a:bodyPr wrap="square" rtlCol="0">
            <a:spAutoFit/>
          </a:bodyPr>
          <a:lstStyle/>
          <a:p>
            <a:r>
              <a:rPr lang="zh-CN" altLang="en-US" sz="3200" dirty="0">
                <a:solidFill>
                  <a:srgbClr val="FF0000"/>
                </a:solidFill>
                <a:latin typeface="黑体" panose="02010609060101010101" pitchFamily="49" charset="-122"/>
                <a:ea typeface="黑体" panose="02010609060101010101" pitchFamily="49" charset="-122"/>
              </a:rPr>
              <a:t>自主探究一：</a:t>
            </a:r>
            <a:endParaRPr lang="zh-CN" altLang="en-US" sz="3200" dirty="0">
              <a:solidFill>
                <a:srgbClr val="FF0000"/>
              </a:solidFill>
              <a:latin typeface="黑体" panose="02010609060101010101" pitchFamily="49" charset="-122"/>
              <a:ea typeface="黑体" panose="02010609060101010101" pitchFamily="49" charset="-122"/>
            </a:endParaRPr>
          </a:p>
        </p:txBody>
      </p:sp>
      <p:sp>
        <p:nvSpPr>
          <p:cNvPr id="7" name="文本框 6"/>
          <p:cNvSpPr txBox="1"/>
          <p:nvPr/>
        </p:nvSpPr>
        <p:spPr>
          <a:xfrm>
            <a:off x="2729230" y="1598295"/>
            <a:ext cx="9201150" cy="460375"/>
          </a:xfrm>
          <a:prstGeom prst="rect">
            <a:avLst/>
          </a:prstGeom>
          <a:noFill/>
        </p:spPr>
        <p:txBody>
          <a:bodyPr wrap="square" rtlCol="0">
            <a:spAutoFit/>
          </a:bodyPr>
          <a:lstStyle/>
          <a:p>
            <a:r>
              <a:rPr lang="en-US" altLang="zh-CN" sz="2400">
                <a:latin typeface="黑体" panose="02010609060101010101" pitchFamily="49" charset="-122"/>
                <a:ea typeface="黑体" panose="02010609060101010101" pitchFamily="49" charset="-122"/>
              </a:rPr>
              <a:t>   </a:t>
            </a:r>
            <a:r>
              <a:rPr lang="zh-CN" altLang="en-US" sz="2400">
                <a:latin typeface="黑体" panose="02010609060101010101" pitchFamily="49" charset="-122"/>
                <a:ea typeface="黑体" panose="02010609060101010101" pitchFamily="49" charset="-122"/>
              </a:rPr>
              <a:t>虎门销烟的原因：</a:t>
            </a:r>
            <a:endParaRPr lang="en-US" altLang="zh-CN" sz="2400">
              <a:latin typeface="黑体" panose="02010609060101010101" pitchFamily="49" charset="-122"/>
              <a:ea typeface="黑体" panose="02010609060101010101" pitchFamily="49" charset="-122"/>
            </a:endParaRPr>
          </a:p>
        </p:txBody>
      </p:sp>
      <p:sp>
        <p:nvSpPr>
          <p:cNvPr id="8" name="文本框 7"/>
          <p:cNvSpPr txBox="1"/>
          <p:nvPr/>
        </p:nvSpPr>
        <p:spPr>
          <a:xfrm>
            <a:off x="2729230" y="2891790"/>
            <a:ext cx="8489315" cy="460375"/>
          </a:xfrm>
          <a:prstGeom prst="rect">
            <a:avLst/>
          </a:prstGeom>
          <a:noFill/>
        </p:spPr>
        <p:txBody>
          <a:bodyPr wrap="square" rtlCol="0">
            <a:spAutoFit/>
          </a:bodyPr>
          <a:lstStyle/>
          <a:p>
            <a:r>
              <a:rPr lang="en-US" altLang="zh-CN" sz="2400">
                <a:latin typeface="黑体" panose="02010609060101010101" pitchFamily="49" charset="-122"/>
                <a:ea typeface="黑体" panose="02010609060101010101" pitchFamily="49" charset="-122"/>
              </a:rPr>
              <a:t>     </a:t>
            </a:r>
            <a:r>
              <a:rPr lang="zh-CN" altLang="en-US" sz="2400">
                <a:latin typeface="黑体" panose="02010609060101010101" pitchFamily="49" charset="-122"/>
                <a:ea typeface="黑体" panose="02010609060101010101" pitchFamily="49" charset="-122"/>
              </a:rPr>
              <a:t>虎门销烟的时间、地点、人物、与哪位皇帝有关？</a:t>
            </a:r>
            <a:endParaRPr lang="zh-CN" altLang="en-US" sz="2400">
              <a:latin typeface="黑体" panose="02010609060101010101" pitchFamily="49" charset="-122"/>
              <a:ea typeface="黑体" panose="02010609060101010101" pitchFamily="49" charset="-122"/>
            </a:endParaRPr>
          </a:p>
        </p:txBody>
      </p:sp>
      <p:sp>
        <p:nvSpPr>
          <p:cNvPr id="9" name="文本框 8"/>
          <p:cNvSpPr txBox="1"/>
          <p:nvPr/>
        </p:nvSpPr>
        <p:spPr>
          <a:xfrm>
            <a:off x="2954655" y="5037455"/>
            <a:ext cx="7160895" cy="460375"/>
          </a:xfrm>
          <a:prstGeom prst="rect">
            <a:avLst/>
          </a:prstGeom>
          <a:noFill/>
        </p:spPr>
        <p:txBody>
          <a:bodyPr wrap="square" rtlCol="0">
            <a:spAutoFit/>
          </a:bodyPr>
          <a:lstStyle/>
          <a:p>
            <a:r>
              <a:rPr lang="zh-CN" altLang="en-US" sz="2400">
                <a:latin typeface="黑体" panose="02010609060101010101" pitchFamily="49" charset="-122"/>
                <a:ea typeface="黑体" panose="02010609060101010101" pitchFamily="49" charset="-122"/>
              </a:rPr>
              <a:t>虎门销烟的意义：</a:t>
            </a:r>
            <a:endParaRPr lang="zh-CN" altLang="en-US" sz="2400">
              <a:latin typeface="黑体" panose="02010609060101010101" pitchFamily="49" charset="-122"/>
              <a:ea typeface="黑体" panose="02010609060101010101" pitchFamily="49" charset="-122"/>
            </a:endParaRPr>
          </a:p>
        </p:txBody>
      </p:sp>
      <p:sp>
        <p:nvSpPr>
          <p:cNvPr id="10" name="文本框 9"/>
          <p:cNvSpPr txBox="1"/>
          <p:nvPr/>
        </p:nvSpPr>
        <p:spPr>
          <a:xfrm>
            <a:off x="2892425" y="2155190"/>
            <a:ext cx="5226050" cy="460375"/>
          </a:xfrm>
          <a:prstGeom prst="rect">
            <a:avLst/>
          </a:prstGeom>
          <a:noFill/>
        </p:spPr>
        <p:txBody>
          <a:bodyPr wrap="square" rtlCol="0">
            <a:spAutoFit/>
          </a:bodyPr>
          <a:lstStyle/>
          <a:p>
            <a:r>
              <a:rPr lang="en-US" altLang="zh-CN" sz="2400" dirty="0">
                <a:latin typeface="黑体" panose="02010609060101010101" pitchFamily="49" charset="-122"/>
                <a:ea typeface="黑体" panose="02010609060101010101" pitchFamily="49" charset="-122"/>
              </a:rPr>
              <a:t>    </a:t>
            </a:r>
            <a:r>
              <a:rPr lang="en-US" altLang="zh-CN" sz="2400" dirty="0">
                <a:solidFill>
                  <a:srgbClr val="FF0000"/>
                </a:solidFill>
                <a:latin typeface="黑体" panose="02010609060101010101" pitchFamily="49" charset="-122"/>
                <a:ea typeface="黑体" panose="02010609060101010101" pitchFamily="49" charset="-122"/>
              </a:rPr>
              <a:t>  </a:t>
            </a:r>
            <a:r>
              <a:rPr lang="zh-CN" altLang="en-US" sz="2400" dirty="0">
                <a:solidFill>
                  <a:srgbClr val="FF0000"/>
                </a:solidFill>
                <a:latin typeface="黑体" panose="02010609060101010101" pitchFamily="49" charset="-122"/>
                <a:ea typeface="黑体" panose="02010609060101010101" pitchFamily="49" charset="-122"/>
              </a:rPr>
              <a:t>鸦片输入，危害深重</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11" name="文本框 10"/>
          <p:cNvSpPr txBox="1"/>
          <p:nvPr/>
        </p:nvSpPr>
        <p:spPr>
          <a:xfrm>
            <a:off x="2938780" y="3698240"/>
            <a:ext cx="1052830" cy="460375"/>
          </a:xfrm>
          <a:prstGeom prst="rect">
            <a:avLst/>
          </a:prstGeom>
          <a:noFill/>
        </p:spPr>
        <p:txBody>
          <a:bodyPr wrap="square" rtlCol="0">
            <a:spAutoFit/>
          </a:bodyPr>
          <a:lstStyle/>
          <a:p>
            <a:r>
              <a:rPr lang="zh-CN" altLang="en-US" sz="2400">
                <a:latin typeface="黑体" panose="02010609060101010101" pitchFamily="49" charset="-122"/>
                <a:ea typeface="黑体" panose="02010609060101010101" pitchFamily="49" charset="-122"/>
              </a:rPr>
              <a:t>时间：</a:t>
            </a:r>
            <a:endParaRPr lang="zh-CN" altLang="en-US" sz="2400">
              <a:latin typeface="黑体" panose="02010609060101010101" pitchFamily="49" charset="-122"/>
              <a:ea typeface="黑体" panose="02010609060101010101" pitchFamily="49" charset="-122"/>
            </a:endParaRPr>
          </a:p>
        </p:txBody>
      </p:sp>
      <p:sp>
        <p:nvSpPr>
          <p:cNvPr id="12" name="文本框 11"/>
          <p:cNvSpPr txBox="1"/>
          <p:nvPr/>
        </p:nvSpPr>
        <p:spPr>
          <a:xfrm>
            <a:off x="6057900" y="3698240"/>
            <a:ext cx="882015" cy="460375"/>
          </a:xfrm>
          <a:prstGeom prst="rect">
            <a:avLst/>
          </a:prstGeom>
          <a:noFill/>
        </p:spPr>
        <p:txBody>
          <a:bodyPr wrap="square" rtlCol="0">
            <a:spAutoFit/>
          </a:bodyPr>
          <a:lstStyle/>
          <a:p>
            <a:r>
              <a:rPr lang="zh-CN" altLang="en-US" sz="2400">
                <a:latin typeface="黑体" panose="02010609060101010101" pitchFamily="49" charset="-122"/>
                <a:ea typeface="黑体" panose="02010609060101010101" pitchFamily="49" charset="-122"/>
              </a:rPr>
              <a:t>地点：</a:t>
            </a:r>
            <a:endParaRPr lang="zh-CN" altLang="en-US"/>
          </a:p>
        </p:txBody>
      </p:sp>
      <p:sp>
        <p:nvSpPr>
          <p:cNvPr id="13" name="文本框 12"/>
          <p:cNvSpPr txBox="1"/>
          <p:nvPr/>
        </p:nvSpPr>
        <p:spPr>
          <a:xfrm>
            <a:off x="2938780" y="4435475"/>
            <a:ext cx="829310" cy="460375"/>
          </a:xfrm>
          <a:prstGeom prst="rect">
            <a:avLst/>
          </a:prstGeom>
          <a:noFill/>
        </p:spPr>
        <p:txBody>
          <a:bodyPr wrap="square" rtlCol="0">
            <a:spAutoFit/>
          </a:bodyPr>
          <a:lstStyle/>
          <a:p>
            <a:r>
              <a:rPr lang="zh-CN" altLang="en-US" sz="2400">
                <a:latin typeface="黑体" panose="02010609060101010101" pitchFamily="49" charset="-122"/>
                <a:ea typeface="黑体" panose="02010609060101010101" pitchFamily="49" charset="-122"/>
              </a:rPr>
              <a:t>人物：</a:t>
            </a:r>
            <a:endParaRPr lang="zh-CN" altLang="en-US"/>
          </a:p>
        </p:txBody>
      </p:sp>
      <p:sp>
        <p:nvSpPr>
          <p:cNvPr id="14" name="文本框 13"/>
          <p:cNvSpPr txBox="1"/>
          <p:nvPr/>
        </p:nvSpPr>
        <p:spPr>
          <a:xfrm>
            <a:off x="6057900" y="4435475"/>
            <a:ext cx="1407795" cy="460375"/>
          </a:xfrm>
          <a:prstGeom prst="rect">
            <a:avLst/>
          </a:prstGeom>
          <a:noFill/>
        </p:spPr>
        <p:txBody>
          <a:bodyPr wrap="square" rtlCol="0">
            <a:spAutoFit/>
          </a:bodyPr>
          <a:lstStyle/>
          <a:p>
            <a:r>
              <a:rPr lang="zh-CN" altLang="en-US" sz="2400">
                <a:latin typeface="黑体" panose="02010609060101010101" pitchFamily="49" charset="-122"/>
                <a:ea typeface="黑体" panose="02010609060101010101" pitchFamily="49" charset="-122"/>
              </a:rPr>
              <a:t>相关皇帝：</a:t>
            </a:r>
            <a:endParaRPr lang="zh-CN" altLang="en-US" sz="2400">
              <a:latin typeface="黑体" panose="02010609060101010101" pitchFamily="49" charset="-122"/>
              <a:ea typeface="黑体" panose="02010609060101010101" pitchFamily="49" charset="-122"/>
            </a:endParaRPr>
          </a:p>
        </p:txBody>
      </p:sp>
      <p:sp>
        <p:nvSpPr>
          <p:cNvPr id="15" name="文本框 14"/>
          <p:cNvSpPr txBox="1"/>
          <p:nvPr/>
        </p:nvSpPr>
        <p:spPr>
          <a:xfrm>
            <a:off x="3768090" y="3627755"/>
            <a:ext cx="1683385" cy="460375"/>
          </a:xfrm>
          <a:prstGeom prst="rect">
            <a:avLst/>
          </a:prstGeom>
          <a:noFill/>
        </p:spPr>
        <p:txBody>
          <a:bodyPr wrap="square" rtlCol="0">
            <a:spAutoFit/>
          </a:bodyPr>
          <a:lstStyle/>
          <a:p>
            <a:pPr algn="l">
              <a:buClrTx/>
              <a:buSzTx/>
              <a:buFontTx/>
            </a:pPr>
            <a:r>
              <a:rPr lang="en-US" altLang="zh-CN" sz="2400" dirty="0">
                <a:solidFill>
                  <a:srgbClr val="FF0000"/>
                </a:solidFill>
                <a:latin typeface="黑体" panose="02010609060101010101" pitchFamily="49" charset="-122"/>
                <a:ea typeface="黑体" panose="02010609060101010101" pitchFamily="49" charset="-122"/>
              </a:rPr>
              <a:t>1839年6月</a:t>
            </a:r>
            <a:endParaRPr lang="en-US" altLang="zh-CN" sz="2400" dirty="0">
              <a:solidFill>
                <a:srgbClr val="FF0000"/>
              </a:solidFill>
              <a:latin typeface="黑体" panose="02010609060101010101" pitchFamily="49" charset="-122"/>
              <a:ea typeface="黑体" panose="02010609060101010101" pitchFamily="49" charset="-122"/>
            </a:endParaRPr>
          </a:p>
        </p:txBody>
      </p:sp>
      <p:sp>
        <p:nvSpPr>
          <p:cNvPr id="16" name="文本框 15"/>
          <p:cNvSpPr txBox="1"/>
          <p:nvPr/>
        </p:nvSpPr>
        <p:spPr>
          <a:xfrm>
            <a:off x="6939915" y="3698240"/>
            <a:ext cx="2212340" cy="460375"/>
          </a:xfrm>
          <a:prstGeom prst="rect">
            <a:avLst/>
          </a:prstGeom>
          <a:noFill/>
        </p:spPr>
        <p:txBody>
          <a:bodyPr wrap="square" rtlCol="0">
            <a:spAutoFit/>
          </a:bodyPr>
          <a:lstStyle/>
          <a:p>
            <a:r>
              <a:rPr lang="en-US" altLang="zh-CN" sz="2400" dirty="0">
                <a:solidFill>
                  <a:srgbClr val="FF0000"/>
                </a:solidFill>
                <a:latin typeface="黑体" panose="02010609060101010101" pitchFamily="49" charset="-122"/>
                <a:ea typeface="黑体" panose="02010609060101010101" pitchFamily="49" charset="-122"/>
              </a:rPr>
              <a:t>广东虎门海滩</a:t>
            </a:r>
            <a:endParaRPr lang="zh-CN" altLang="en-US" sz="2400" dirty="0">
              <a:latin typeface="黑体" panose="02010609060101010101" pitchFamily="49" charset="-122"/>
              <a:ea typeface="黑体" panose="02010609060101010101" pitchFamily="49" charset="-122"/>
            </a:endParaRPr>
          </a:p>
        </p:txBody>
      </p:sp>
      <p:sp>
        <p:nvSpPr>
          <p:cNvPr id="17" name="文本框 16"/>
          <p:cNvSpPr txBox="1"/>
          <p:nvPr/>
        </p:nvSpPr>
        <p:spPr>
          <a:xfrm>
            <a:off x="3846830" y="4408805"/>
            <a:ext cx="1316355" cy="460375"/>
          </a:xfrm>
          <a:prstGeom prst="rect">
            <a:avLst/>
          </a:prstGeom>
          <a:noFill/>
        </p:spPr>
        <p:txBody>
          <a:bodyPr wrap="square" rtlCol="0">
            <a:spAutoFit/>
          </a:bodyPr>
          <a:lstStyle/>
          <a:p>
            <a:r>
              <a:rPr lang="en-US" altLang="zh-CN" sz="2400" dirty="0">
                <a:solidFill>
                  <a:srgbClr val="FF0000"/>
                </a:solidFill>
                <a:latin typeface="黑体" panose="02010609060101010101" pitchFamily="49" charset="-122"/>
                <a:ea typeface="黑体" panose="02010609060101010101" pitchFamily="49" charset="-122"/>
              </a:rPr>
              <a:t>林则徐</a:t>
            </a:r>
            <a:endParaRPr lang="zh-CN" altLang="en-US" sz="2400" dirty="0">
              <a:latin typeface="黑体" panose="02010609060101010101" pitchFamily="49" charset="-122"/>
              <a:ea typeface="黑体" panose="02010609060101010101" pitchFamily="49" charset="-122"/>
            </a:endParaRPr>
          </a:p>
        </p:txBody>
      </p:sp>
      <p:sp>
        <p:nvSpPr>
          <p:cNvPr id="18" name="文本框 17"/>
          <p:cNvSpPr txBox="1"/>
          <p:nvPr/>
        </p:nvSpPr>
        <p:spPr>
          <a:xfrm>
            <a:off x="7598410" y="4435475"/>
            <a:ext cx="1750695" cy="460375"/>
          </a:xfrm>
          <a:prstGeom prst="rect">
            <a:avLst/>
          </a:prstGeom>
          <a:noFill/>
        </p:spPr>
        <p:txBody>
          <a:bodyPr wrap="square" rtlCol="0">
            <a:spAutoFit/>
          </a:bodyPr>
          <a:lstStyle/>
          <a:p>
            <a:r>
              <a:rPr lang="en-US" altLang="zh-CN" sz="2400" dirty="0">
                <a:solidFill>
                  <a:srgbClr val="FF0000"/>
                </a:solidFill>
                <a:latin typeface="黑体" panose="02010609060101010101" pitchFamily="49" charset="-122"/>
                <a:ea typeface="黑体" panose="02010609060101010101" pitchFamily="49" charset="-122"/>
              </a:rPr>
              <a:t>道光帝</a:t>
            </a:r>
            <a:endParaRPr lang="zh-CN" altLang="en-US" sz="2400" dirty="0">
              <a:latin typeface="黑体" panose="02010609060101010101" pitchFamily="49" charset="-122"/>
              <a:ea typeface="黑体" panose="02010609060101010101" pitchFamily="49" charset="-122"/>
            </a:endParaRPr>
          </a:p>
        </p:txBody>
      </p:sp>
      <p:sp>
        <p:nvSpPr>
          <p:cNvPr id="19" name="文本框 18"/>
          <p:cNvSpPr txBox="1"/>
          <p:nvPr/>
        </p:nvSpPr>
        <p:spPr>
          <a:xfrm>
            <a:off x="2892425" y="5575935"/>
            <a:ext cx="7739380" cy="829945"/>
          </a:xfrm>
          <a:prstGeom prst="rect">
            <a:avLst/>
          </a:prstGeom>
          <a:noFill/>
        </p:spPr>
        <p:txBody>
          <a:bodyPr wrap="square" rtlCol="0">
            <a:spAutoFit/>
          </a:bodyPr>
          <a:lstStyle/>
          <a:p>
            <a:r>
              <a:rPr lang="en-US" altLang="zh-CN" sz="2400" dirty="0">
                <a:latin typeface="黑体" panose="02010609060101010101" pitchFamily="49" charset="-122"/>
                <a:ea typeface="黑体" panose="02010609060101010101" pitchFamily="49" charset="-122"/>
              </a:rPr>
              <a:t>    </a:t>
            </a:r>
            <a:r>
              <a:rPr lang="en-US" altLang="zh-CN" sz="2400" dirty="0">
                <a:solidFill>
                  <a:srgbClr val="FF0000"/>
                </a:solidFill>
                <a:latin typeface="黑体" panose="02010609060101010101" pitchFamily="49" charset="-122"/>
                <a:ea typeface="黑体" panose="02010609060101010101" pitchFamily="49" charset="-122"/>
              </a:rPr>
              <a:t>显示了中华民族反抗外国侵略的坚强决心，</a:t>
            </a:r>
            <a:endParaRPr lang="en-US" altLang="zh-CN" sz="2400" dirty="0">
              <a:solidFill>
                <a:srgbClr val="FF0000"/>
              </a:solidFill>
              <a:latin typeface="黑体" panose="02010609060101010101" pitchFamily="49" charset="-122"/>
              <a:ea typeface="黑体" panose="02010609060101010101" pitchFamily="49" charset="-122"/>
            </a:endParaRPr>
          </a:p>
          <a:p>
            <a:r>
              <a:rPr lang="en-US" altLang="zh-CN" sz="2400" dirty="0">
                <a:solidFill>
                  <a:srgbClr val="FF0000"/>
                </a:solidFill>
                <a:latin typeface="黑体" panose="02010609060101010101" pitchFamily="49" charset="-122"/>
                <a:ea typeface="黑体" panose="02010609060101010101" pitchFamily="49" charset="-122"/>
              </a:rPr>
              <a:t>    领导虎门销烟的林则徐是伟大的民族英雄。</a:t>
            </a:r>
            <a:endParaRPr lang="zh-CN" altLang="en-US" sz="2400" dirty="0">
              <a:latin typeface="黑体" panose="02010609060101010101" pitchFamily="49" charset="-122"/>
              <a:ea typeface="黑体" panose="02010609060101010101" pitchFamily="49" charset="-122"/>
            </a:endParaRPr>
          </a:p>
        </p:txBody>
      </p:sp>
    </p:spTree>
    <p:custDataLst>
      <p:tags r:id="rId1"/>
    </p:custData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additive="base">
                                        <p:cTn id="1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 calcmode="lin" valueType="num">
                                      <p:cBhvr additive="base">
                                        <p:cTn id="26"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 calcmode="lin" valueType="num">
                                      <p:cBhvr additive="base">
                                        <p:cTn id="3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anim calcmode="lin" valueType="num">
                                      <p:cBhvr additive="base">
                                        <p:cTn id="3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xEl>
                                              <p:pRg st="1" end="1"/>
                                            </p:txEl>
                                          </p:spTgt>
                                        </p:tgtEl>
                                        <p:attrNameLst>
                                          <p:attrName>style.visibility</p:attrName>
                                        </p:attrNameLst>
                                      </p:cBhvr>
                                      <p:to>
                                        <p:strVal val="visible"/>
                                      </p:to>
                                    </p:set>
                                    <p:anim calcmode="lin" valueType="num">
                                      <p:cBhvr additive="base">
                                        <p:cTn id="42"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5"/>
          <p:cNvSpPr>
            <a:spLocks noGrp="1"/>
          </p:cNvSpPr>
          <p:nvPr>
            <p:ph type="subTitle" idx="1"/>
          </p:nvPr>
        </p:nvSpPr>
        <p:spPr/>
        <p:txBody>
          <a:bodyPr/>
          <a:p>
            <a:endParaRPr lang="zh-CN" altLang="en-US"/>
          </a:p>
        </p:txBody>
      </p:sp>
      <p:sp>
        <p:nvSpPr>
          <p:cNvPr id="16386" name="TextBox 2"/>
          <p:cNvSpPr txBox="1"/>
          <p:nvPr/>
        </p:nvSpPr>
        <p:spPr>
          <a:xfrm>
            <a:off x="691977" y="1110962"/>
            <a:ext cx="10807873" cy="5015865"/>
          </a:xfrm>
          <a:prstGeom prst="rect">
            <a:avLst/>
          </a:prstGeom>
          <a:solidFill>
            <a:schemeClr val="bg1"/>
          </a:solidFill>
          <a:ln w="57150" cap="flat" cmpd="sng">
            <a:solidFill>
              <a:srgbClr val="33CC33"/>
            </a:solidFill>
            <a:prstDash val="solid"/>
            <a:miter/>
            <a:headEnd type="none" w="med" len="med"/>
            <a:tailEnd type="none" w="med" len="med"/>
          </a:ln>
        </p:spPr>
        <p:txBody>
          <a:bodyPr wrap="square" anchor="t">
            <a:spAutoFit/>
          </a:bodyPr>
          <a:lstStyle/>
          <a:p>
            <a:r>
              <a:rPr lang="en-US" altLang="zh-CN" sz="4000" dirty="0">
                <a:latin typeface="Arial" panose="020B0604020202020204" pitchFamily="34" charset="0"/>
              </a:rPr>
              <a:t>       </a:t>
            </a:r>
            <a:r>
              <a:rPr lang="zh-CN" altLang="en-US" sz="4000" dirty="0">
                <a:latin typeface="黑体" panose="02010609060101010101" pitchFamily="49" charset="-122"/>
                <a:ea typeface="黑体" panose="02010609060101010101" pitchFamily="49" charset="-122"/>
              </a:rPr>
              <a:t>自雍正帝时清政府屡次颁布禁烟令，且越来越严</a:t>
            </a:r>
            <a:r>
              <a:rPr lang="zh-CN" altLang="zh-CN" sz="4000" dirty="0">
                <a:latin typeface="黑体" panose="02010609060101010101" pitchFamily="49" charset="-122"/>
                <a:ea typeface="黑体" panose="02010609060101010101" pitchFamily="49" charset="-122"/>
              </a:rPr>
              <a:t>。鸦片</a:t>
            </a:r>
            <a:r>
              <a:rPr lang="zh-CN" altLang="en-US" sz="4000" dirty="0">
                <a:latin typeface="黑体" panose="02010609060101010101" pitchFamily="49" charset="-122"/>
                <a:ea typeface="黑体" panose="02010609060101010101" pitchFamily="49" charset="-122"/>
              </a:rPr>
              <a:t>烟</a:t>
            </a:r>
            <a:r>
              <a:rPr lang="zh-CN" altLang="zh-CN" sz="4000" dirty="0">
                <a:latin typeface="黑体" panose="02010609060101010101" pitchFamily="49" charset="-122"/>
                <a:ea typeface="黑体" panose="02010609060101010101" pitchFamily="49" charset="-122"/>
              </a:rPr>
              <a:t>进入中国</a:t>
            </a:r>
            <a:r>
              <a:rPr lang="zh-CN" altLang="en-US" sz="4000" dirty="0">
                <a:latin typeface="黑体" panose="02010609060101010101" pitchFamily="49" charset="-122"/>
                <a:ea typeface="黑体" panose="02010609060101010101" pitchFamily="49" charset="-122"/>
              </a:rPr>
              <a:t>通过</a:t>
            </a:r>
            <a:r>
              <a:rPr lang="zh-CN" altLang="zh-CN" sz="4000" dirty="0">
                <a:latin typeface="黑体" panose="02010609060101010101" pitchFamily="49" charset="-122"/>
                <a:ea typeface="黑体" panose="02010609060101010101" pitchFamily="49" charset="-122"/>
              </a:rPr>
              <a:t>走私。</a:t>
            </a:r>
            <a:r>
              <a:rPr lang="zh-CN" altLang="en-US" sz="4000" dirty="0">
                <a:latin typeface="黑体" panose="02010609060101010101" pitchFamily="49" charset="-122"/>
                <a:ea typeface="黑体" panose="02010609060101010101" pitchFamily="49" charset="-122"/>
              </a:rPr>
              <a:t>林则徐</a:t>
            </a:r>
            <a:r>
              <a:rPr lang="zh-CN" altLang="en-US" sz="4000" dirty="0">
                <a:solidFill>
                  <a:srgbClr val="0000FF"/>
                </a:solidFill>
                <a:latin typeface="黑体" panose="02010609060101010101" pitchFamily="49" charset="-122"/>
                <a:ea typeface="黑体" panose="02010609060101010101" pitchFamily="49" charset="-122"/>
              </a:rPr>
              <a:t>打击走私时</a:t>
            </a:r>
            <a:r>
              <a:rPr lang="zh-CN" altLang="en-US" sz="4000" dirty="0">
                <a:solidFill>
                  <a:srgbClr val="FF0000"/>
                </a:solidFill>
                <a:latin typeface="黑体" panose="02010609060101010101" pitchFamily="49" charset="-122"/>
                <a:ea typeface="黑体" panose="02010609060101010101" pitchFamily="49" charset="-122"/>
              </a:rPr>
              <a:t>使中英正当贸易中断而关系紧张</a:t>
            </a:r>
            <a:r>
              <a:rPr lang="zh-CN" altLang="en-US" sz="4000" dirty="0">
                <a:latin typeface="黑体" panose="02010609060101010101" pitchFamily="49" charset="-122"/>
                <a:ea typeface="黑体" panose="02010609060101010101" pitchFamily="49" charset="-122"/>
              </a:rPr>
              <a:t>。因此，</a:t>
            </a:r>
            <a:r>
              <a:rPr lang="zh-CN" altLang="en-US" sz="4000" b="1" dirty="0">
                <a:latin typeface="黑体" panose="02010609060101010101" pitchFamily="49" charset="-122"/>
                <a:ea typeface="黑体" panose="02010609060101010101" pitchFamily="49" charset="-122"/>
              </a:rPr>
              <a:t>有人说：“如果没有林则徐的禁烟活动，就不会发生鸦片战争。”</a:t>
            </a:r>
            <a:endParaRPr lang="en-US" altLang="zh-CN" sz="4000" b="1"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     请同学们想一想：</a:t>
            </a:r>
            <a:endParaRPr lang="en-US" altLang="zh-CN" sz="3200" dirty="0">
              <a:solidFill>
                <a:srgbClr val="FF0000"/>
              </a:solidFill>
              <a:latin typeface="黑体" panose="02010609060101010101" pitchFamily="49" charset="-122"/>
              <a:ea typeface="黑体" panose="02010609060101010101" pitchFamily="49" charset="-122"/>
            </a:endParaRPr>
          </a:p>
          <a:p>
            <a:r>
              <a:rPr lang="en-US" altLang="zh-CN" sz="4000" dirty="0">
                <a:solidFill>
                  <a:srgbClr val="0000FF"/>
                </a:solidFill>
                <a:latin typeface="黑体" panose="02010609060101010101" pitchFamily="49" charset="-122"/>
                <a:ea typeface="黑体" panose="02010609060101010101" pitchFamily="49" charset="-122"/>
              </a:rPr>
              <a:t>1</a:t>
            </a:r>
            <a:r>
              <a:rPr lang="zh-CN" altLang="en-US" sz="4000" dirty="0">
                <a:solidFill>
                  <a:srgbClr val="0000FF"/>
                </a:solidFill>
                <a:latin typeface="黑体" panose="02010609060101010101" pitchFamily="49" charset="-122"/>
                <a:ea typeface="黑体" panose="02010609060101010101" pitchFamily="49" charset="-122"/>
              </a:rPr>
              <a:t>、如果没有林则徐的禁烟，英国会不会对中国发动战争？</a:t>
            </a:r>
            <a:endParaRPr lang="zh-CN" altLang="en-US" sz="4000" dirty="0">
              <a:solidFill>
                <a:srgbClr val="0000FF"/>
              </a:solidFill>
              <a:latin typeface="黑体" panose="02010609060101010101" pitchFamily="49" charset="-122"/>
              <a:ea typeface="黑体" panose="02010609060101010101" pitchFamily="49" charset="-122"/>
            </a:endParaRPr>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4635" y="962660"/>
            <a:ext cx="5234305" cy="583565"/>
          </a:xfrm>
          <a:prstGeom prst="rect">
            <a:avLst/>
          </a:prstGeom>
          <a:noFill/>
        </p:spPr>
        <p:txBody>
          <a:bodyPr wrap="square" rtlCol="0" anchor="t">
            <a:spAutoFit/>
          </a:bodyPr>
          <a:p>
            <a:pPr marL="457200" indent="-457200">
              <a:buClr>
                <a:schemeClr val="bg1"/>
              </a:buClr>
            </a:pPr>
            <a:r>
              <a:rPr lang="zh-CN" altLang="en-US" sz="3200" dirty="0">
                <a:solidFill>
                  <a:srgbClr val="FF0000"/>
                </a:solidFill>
                <a:latin typeface="黑体" panose="02010609060101010101" pitchFamily="49" charset="-122"/>
                <a:ea typeface="黑体" panose="02010609060101010101" pitchFamily="49" charset="-122"/>
                <a:sym typeface="+mn-ea"/>
              </a:rPr>
              <a:t>鸦片战争爆发的原因</a:t>
            </a:r>
            <a:endParaRPr lang="zh-CN" altLang="en-US" sz="3200"/>
          </a:p>
        </p:txBody>
      </p:sp>
      <p:sp>
        <p:nvSpPr>
          <p:cNvPr id="15364" name="文本框 1"/>
          <p:cNvSpPr txBox="1"/>
          <p:nvPr/>
        </p:nvSpPr>
        <p:spPr>
          <a:xfrm>
            <a:off x="165100" y="1546225"/>
            <a:ext cx="8302625" cy="1814830"/>
          </a:xfrm>
          <a:prstGeom prst="rect">
            <a:avLst/>
          </a:prstGeom>
          <a:noFill/>
          <a:ln w="9525">
            <a:noFill/>
          </a:ln>
        </p:spPr>
        <p:txBody>
          <a:bodyPr wrap="square" anchor="t">
            <a:spAutoFit/>
          </a:bodyPr>
          <a:p>
            <a:r>
              <a:rPr lang="zh-CN" altLang="en-US" sz="2800" b="1" dirty="0">
                <a:solidFill>
                  <a:srgbClr val="FF0000"/>
                </a:solidFill>
                <a:latin typeface="楷体" panose="02010609060101010101" pitchFamily="49" charset="-122"/>
                <a:ea typeface="楷体" panose="02010609060101010101" pitchFamily="49" charset="-122"/>
              </a:rPr>
              <a:t>材料一：</a:t>
            </a:r>
            <a:r>
              <a:rPr lang="zh-CN" altLang="en-US" sz="2800" b="1" dirty="0">
                <a:latin typeface="楷体" panose="02010609060101010101" pitchFamily="49" charset="-122"/>
                <a:ea typeface="楷体" panose="02010609060101010101" pitchFamily="49" charset="-122"/>
              </a:rPr>
              <a:t>中国</a:t>
            </a: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给了我们一个</a:t>
            </a:r>
            <a:r>
              <a:rPr lang="zh-CN" altLang="en-US" sz="2800" b="1" dirty="0">
                <a:solidFill>
                  <a:srgbClr val="FF0000"/>
                </a:solidFill>
                <a:latin typeface="楷体" panose="02010609060101010101" pitchFamily="49" charset="-122"/>
                <a:ea typeface="楷体" panose="02010609060101010101" pitchFamily="49" charset="-122"/>
              </a:rPr>
              <a:t>战争</a:t>
            </a:r>
            <a:r>
              <a:rPr lang="zh-CN" altLang="en-US" sz="2800" b="1" dirty="0">
                <a:latin typeface="楷体" panose="02010609060101010101" pitchFamily="49" charset="-122"/>
                <a:ea typeface="楷体" panose="02010609060101010101" pitchFamily="49" charset="-122"/>
              </a:rPr>
              <a:t>的</a:t>
            </a:r>
            <a:r>
              <a:rPr lang="zh-CN" altLang="en-US" sz="2800" b="1" dirty="0">
                <a:solidFill>
                  <a:srgbClr val="FF0000"/>
                </a:solidFill>
                <a:latin typeface="楷体" panose="02010609060101010101" pitchFamily="49" charset="-122"/>
                <a:ea typeface="楷体" panose="02010609060101010101" pitchFamily="49" charset="-122"/>
              </a:rPr>
              <a:t>机会</a:t>
            </a: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可以使我们终于乘战胜之余威，提出我们自己的条件，强迫中国接受。这种机会也许不会再来，是不可能轻易放过的。” </a:t>
            </a:r>
            <a:r>
              <a:rPr lang="zh-CN" altLang="en-US" sz="2800" b="1">
                <a:latin typeface="楷体" panose="02010609060101010101" pitchFamily="49" charset="-122"/>
                <a:ea typeface="楷体" panose="02010609060101010101" pitchFamily="49" charset="-122"/>
              </a:rPr>
              <a:t> </a:t>
            </a: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安得鲁</a:t>
            </a:r>
            <a:r>
              <a:rPr lang="en-US" altLang="zh-CN" sz="2800" b="1" dirty="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韩德森致拉本特函</a:t>
            </a:r>
            <a:r>
              <a:rPr lang="en-US" altLang="zh-CN" sz="2800" b="1">
                <a:latin typeface="楷体" panose="02010609060101010101" pitchFamily="49" charset="-122"/>
                <a:ea typeface="楷体" panose="02010609060101010101" pitchFamily="49" charset="-122"/>
              </a:rPr>
              <a:t>》</a:t>
            </a:r>
            <a:endParaRPr lang="en-US" altLang="zh-CN" sz="2800" b="1">
              <a:latin typeface="楷体" panose="02010609060101010101" pitchFamily="49" charset="-122"/>
              <a:ea typeface="楷体" panose="02010609060101010101" pitchFamily="49" charset="-122"/>
            </a:endParaRPr>
          </a:p>
        </p:txBody>
      </p:sp>
      <p:sp>
        <p:nvSpPr>
          <p:cNvPr id="12291" name="文本框 3"/>
          <p:cNvSpPr txBox="1"/>
          <p:nvPr/>
        </p:nvSpPr>
        <p:spPr>
          <a:xfrm>
            <a:off x="-115570" y="6175375"/>
            <a:ext cx="9867900" cy="521970"/>
          </a:xfrm>
          <a:prstGeom prst="rect">
            <a:avLst/>
          </a:prstGeom>
          <a:noFill/>
          <a:ln w="9525">
            <a:noFill/>
          </a:ln>
        </p:spPr>
        <p:txBody>
          <a:bodyPr wrap="square" anchor="t">
            <a:spAutoFit/>
          </a:bodyPr>
          <a:p>
            <a:r>
              <a:rPr lang="zh-CN" altLang="en-US" sz="2800" b="1">
                <a:latin typeface="宋体" panose="02010600030101010101" pitchFamily="2" charset="-122"/>
                <a:ea typeface="宋体" panose="02010600030101010101" pitchFamily="2" charset="-122"/>
              </a:rPr>
              <a:t>（</a:t>
            </a:r>
            <a:r>
              <a:rPr lang="en-US" altLang="zh-CN" sz="2800" b="1">
                <a:latin typeface="宋体" panose="02010600030101010101" pitchFamily="2" charset="-122"/>
                <a:ea typeface="宋体" panose="02010600030101010101" pitchFamily="2" charset="-122"/>
              </a:rPr>
              <a:t>2</a:t>
            </a:r>
            <a:r>
              <a:rPr lang="zh-CN" altLang="en-US" sz="2800" b="1">
                <a:latin typeface="宋体" panose="02010600030101010101" pitchFamily="2" charset="-122"/>
                <a:ea typeface="宋体" panose="02010600030101010101" pitchFamily="2" charset="-122"/>
              </a:rPr>
              <a:t>）根本原因：倾销商品，掠夺原料，开拓海外市场。</a:t>
            </a:r>
            <a:endParaRPr lang="zh-CN" altLang="en-US" sz="2800" b="1">
              <a:latin typeface="宋体" panose="02010600030101010101" pitchFamily="2" charset="-122"/>
              <a:ea typeface="宋体" panose="02010600030101010101" pitchFamily="2" charset="-122"/>
            </a:endParaRPr>
          </a:p>
        </p:txBody>
      </p:sp>
      <p:sp>
        <p:nvSpPr>
          <p:cNvPr id="12290" name="文本框 2"/>
          <p:cNvSpPr txBox="1"/>
          <p:nvPr/>
        </p:nvSpPr>
        <p:spPr>
          <a:xfrm>
            <a:off x="698183" y="5559425"/>
            <a:ext cx="6537325" cy="519113"/>
          </a:xfrm>
          <a:prstGeom prst="rect">
            <a:avLst/>
          </a:prstGeom>
          <a:noFill/>
          <a:ln w="9525">
            <a:noFill/>
          </a:ln>
        </p:spPr>
        <p:txBody>
          <a:bodyPr wrap="square" anchor="t">
            <a:spAutoFit/>
          </a:bodyPr>
          <a:p>
            <a:r>
              <a:rPr lang="zh-CN" altLang="en-US" sz="2800" b="1">
                <a:latin typeface="Arial" panose="020B0604020202020204" pitchFamily="34" charset="0"/>
                <a:ea typeface="宋体" panose="02010600030101010101" pitchFamily="2" charset="-122"/>
              </a:rPr>
              <a:t>（</a:t>
            </a:r>
            <a:r>
              <a:rPr lang="en-US" altLang="zh-CN" sz="2800" b="1">
                <a:latin typeface="Arial" panose="020B0604020202020204" pitchFamily="34" charset="0"/>
                <a:ea typeface="宋体" panose="02010600030101010101" pitchFamily="2" charset="-122"/>
              </a:rPr>
              <a:t>1</a:t>
            </a:r>
            <a:r>
              <a:rPr lang="zh-CN" altLang="en-US" sz="2800" b="1">
                <a:latin typeface="Arial" panose="020B0604020202020204" pitchFamily="34" charset="0"/>
                <a:ea typeface="宋体" panose="02010600030101010101" pitchFamily="2" charset="-122"/>
              </a:rPr>
              <a:t>）直接原因：虎门销烟</a:t>
            </a:r>
            <a:endParaRPr lang="zh-CN" altLang="en-US" sz="2800" b="1">
              <a:latin typeface="Arial" panose="020B0604020202020204" pitchFamily="34" charset="0"/>
              <a:ea typeface="宋体" panose="02010600030101010101" pitchFamily="2" charset="-122"/>
            </a:endParaRPr>
          </a:p>
        </p:txBody>
      </p:sp>
      <p:sp>
        <p:nvSpPr>
          <p:cNvPr id="3" name="文本框 2"/>
          <p:cNvSpPr txBox="1"/>
          <p:nvPr/>
        </p:nvSpPr>
        <p:spPr>
          <a:xfrm>
            <a:off x="118745" y="3361055"/>
            <a:ext cx="8477250" cy="2245360"/>
          </a:xfrm>
          <a:prstGeom prst="rect">
            <a:avLst/>
          </a:prstGeom>
          <a:noFill/>
        </p:spPr>
        <p:txBody>
          <a:bodyPr wrap="square" rtlCol="0" anchor="t">
            <a:spAutoFit/>
          </a:bodyPr>
          <a:p>
            <a:r>
              <a:rPr lang="zh-CN" altLang="zh-CN" sz="2800" b="1" dirty="0">
                <a:solidFill>
                  <a:srgbClr val="FF0000"/>
                </a:solidFill>
                <a:latin typeface="楷体" panose="02010609060101010101" pitchFamily="49" charset="-122"/>
                <a:ea typeface="楷体" panose="02010609060101010101" pitchFamily="49" charset="-122"/>
                <a:sym typeface="+mn-ea"/>
              </a:rPr>
              <a:t>材料二：</a:t>
            </a:r>
            <a:r>
              <a:rPr sz="2800" b="1" dirty="0" smtClean="0">
                <a:latin typeface="楷体" panose="02010609060101010101" pitchFamily="49" charset="-122"/>
                <a:ea typeface="楷体" panose="02010609060101010101" pitchFamily="49" charset="-122"/>
                <a:sym typeface="+mn-ea"/>
              </a:rPr>
              <a:t>英国外相巴麦尊在议会上发表的讲话：“(虎门销烟) 这是我大英帝国的奇耻大辱！我要求议会批准政府派遣远征军去惩罚那个极其野蛮的国家！要狠狠地教训它！要迫使它开放更多的港口，要保护我们天经地义的合法贸易！”</a:t>
            </a:r>
            <a:endParaRPr sz="2800" b="1" dirty="0" smtClean="0">
              <a:latin typeface="楷体" panose="02010609060101010101" pitchFamily="49" charset="-122"/>
              <a:ea typeface="楷体" panose="02010609060101010101" pitchFamily="49" charset="-122"/>
              <a:sym typeface="+mn-ea"/>
            </a:endParaRPr>
          </a:p>
        </p:txBody>
      </p:sp>
      <p:sp>
        <p:nvSpPr>
          <p:cNvPr id="4" name="文本框 3"/>
          <p:cNvSpPr txBox="1"/>
          <p:nvPr/>
        </p:nvSpPr>
        <p:spPr>
          <a:xfrm>
            <a:off x="254693" y="175873"/>
            <a:ext cx="8113222" cy="584775"/>
          </a:xfrm>
          <a:prstGeom prst="rect">
            <a:avLst/>
          </a:prstGeom>
          <a:noFill/>
        </p:spPr>
        <p:txBody>
          <a:bodyPr wrap="square" rtlCol="0">
            <a:spAutoFit/>
          </a:bodyPr>
          <a:p>
            <a:r>
              <a:rPr lang="zh-CN" altLang="en-US" sz="3200" dirty="0">
                <a:solidFill>
                  <a:srgbClr val="FF0000"/>
                </a:solidFill>
                <a:latin typeface="黑体" panose="02010609060101010101" pitchFamily="49" charset="-122"/>
                <a:ea typeface="黑体" panose="02010609060101010101" pitchFamily="49" charset="-122"/>
              </a:rPr>
              <a:t>自主探究二：  </a:t>
            </a:r>
            <a:r>
              <a:rPr lang="zh-CN" altLang="en-US" sz="3200" dirty="0">
                <a:latin typeface="黑体" panose="02010609060101010101" pitchFamily="49" charset="-122"/>
                <a:ea typeface="黑体" panose="02010609060101010101" pitchFamily="49" charset="-122"/>
              </a:rPr>
              <a:t>民族之恨</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两次鸦片战争</a:t>
            </a:r>
            <a:endParaRPr lang="zh-CN" altLang="en-US" sz="3200"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1"/>
          <a:stretch>
            <a:fillRect/>
          </a:stretch>
        </p:blipFill>
        <p:spPr>
          <a:xfrm>
            <a:off x="8608065" y="3487825"/>
            <a:ext cx="3645724" cy="2591025"/>
          </a:xfrm>
          <a:prstGeom prst="rect">
            <a:avLst/>
          </a:prstGeom>
        </p:spPr>
      </p:pic>
      <p:pic>
        <p:nvPicPr>
          <p:cNvPr id="9" name="图片 8"/>
          <p:cNvPicPr>
            <a:picLocks noChangeAspect="1"/>
          </p:cNvPicPr>
          <p:nvPr/>
        </p:nvPicPr>
        <p:blipFill>
          <a:blip r:embed="rId2"/>
          <a:stretch>
            <a:fillRect/>
          </a:stretch>
        </p:blipFill>
        <p:spPr>
          <a:xfrm>
            <a:off x="8608065" y="5939810"/>
            <a:ext cx="3657917" cy="993734"/>
          </a:xfrm>
          <a:prstGeom prst="rect">
            <a:avLst/>
          </a:prstGeom>
        </p:spPr>
      </p:pic>
      <p:pic>
        <p:nvPicPr>
          <p:cNvPr id="5" name="图片 4"/>
          <p:cNvPicPr>
            <a:picLocks noChangeAspect="1"/>
          </p:cNvPicPr>
          <p:nvPr/>
        </p:nvPicPr>
        <p:blipFill>
          <a:blip r:embed="rId3"/>
          <a:stretch>
            <a:fillRect/>
          </a:stretch>
        </p:blipFill>
        <p:spPr>
          <a:xfrm>
            <a:off x="8608079" y="-49941"/>
            <a:ext cx="3688400" cy="2609314"/>
          </a:xfrm>
          <a:prstGeom prst="rect">
            <a:avLst/>
          </a:prstGeom>
        </p:spPr>
      </p:pic>
      <p:pic>
        <p:nvPicPr>
          <p:cNvPr id="8" name="图片 7"/>
          <p:cNvPicPr>
            <a:picLocks noChangeAspect="1"/>
          </p:cNvPicPr>
          <p:nvPr/>
        </p:nvPicPr>
        <p:blipFill>
          <a:blip r:embed="rId4"/>
          <a:stretch>
            <a:fillRect/>
          </a:stretch>
        </p:blipFill>
        <p:spPr>
          <a:xfrm>
            <a:off x="8614176" y="2557592"/>
            <a:ext cx="3682303" cy="993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heckerboard(across)">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heckerboard(across)">
                                      <p:cBhvr>
                                        <p:cTn id="12"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p:txBody>
          <a:bodyPr/>
          <a:p>
            <a:endParaRPr lang="zh-CN" altLang="en-US"/>
          </a:p>
        </p:txBody>
      </p:sp>
      <p:sp>
        <p:nvSpPr>
          <p:cNvPr id="9" name="副标题 8"/>
          <p:cNvSpPr>
            <a:spLocks noGrp="1"/>
          </p:cNvSpPr>
          <p:nvPr>
            <p:ph type="subTitle" idx="1"/>
          </p:nvPr>
        </p:nvSpPr>
        <p:spPr/>
        <p:txBody>
          <a:bodyPr/>
          <a:p>
            <a:endParaRPr lang="zh-CN" altLang="en-US"/>
          </a:p>
        </p:txBody>
      </p:sp>
      <p:sp>
        <p:nvSpPr>
          <p:cNvPr id="12293" name="TextBox 11"/>
          <p:cNvSpPr txBox="1">
            <a:spLocks noChangeArrowheads="1"/>
          </p:cNvSpPr>
          <p:nvPr/>
        </p:nvSpPr>
        <p:spPr bwMode="auto">
          <a:xfrm>
            <a:off x="2198896" y="3858338"/>
            <a:ext cx="343054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fontAlgn="base">
              <a:spcBef>
                <a:spcPct val="0"/>
              </a:spcBef>
              <a:spcAft>
                <a:spcPct val="0"/>
              </a:spcAft>
              <a:buNone/>
            </a:pPr>
            <a:endParaRPr lang="en-US" altLang="zh-CN" b="1" dirty="0">
              <a:solidFill>
                <a:srgbClr val="000000"/>
              </a:solidFill>
            </a:endParaRPr>
          </a:p>
          <a:p>
            <a:pPr algn="ctr" defTabSz="1218565" fontAlgn="base">
              <a:spcBef>
                <a:spcPct val="0"/>
              </a:spcBef>
              <a:spcAft>
                <a:spcPct val="0"/>
              </a:spcAft>
              <a:buNone/>
            </a:pPr>
            <a:endParaRPr lang="zh-CN" altLang="zh-CN" dirty="0">
              <a:solidFill>
                <a:srgbClr val="000000"/>
              </a:solidFill>
              <a:latin typeface="黑体" panose="02010609060101010101" pitchFamily="49" charset="-122"/>
              <a:ea typeface="黑体" panose="02010609060101010101" pitchFamily="49" charset="-122"/>
            </a:endParaRPr>
          </a:p>
        </p:txBody>
      </p:sp>
      <p:sp>
        <p:nvSpPr>
          <p:cNvPr id="2" name="文本框 1"/>
          <p:cNvSpPr txBox="1"/>
          <p:nvPr/>
        </p:nvSpPr>
        <p:spPr>
          <a:xfrm>
            <a:off x="465513" y="840718"/>
            <a:ext cx="8113222" cy="584775"/>
          </a:xfrm>
          <a:prstGeom prst="rect">
            <a:avLst/>
          </a:prstGeom>
          <a:noFill/>
        </p:spPr>
        <p:txBody>
          <a:bodyPr wrap="square" rtlCol="0">
            <a:spAutoFit/>
          </a:bodyPr>
          <a:lstStyle/>
          <a:p>
            <a:r>
              <a:rPr lang="zh-CN" altLang="en-US" sz="3200" dirty="0">
                <a:solidFill>
                  <a:srgbClr val="FF0000"/>
                </a:solidFill>
                <a:latin typeface="黑体" panose="02010609060101010101" pitchFamily="49" charset="-122"/>
                <a:ea typeface="黑体" panose="02010609060101010101" pitchFamily="49" charset="-122"/>
              </a:rPr>
              <a:t>自主探究二：  </a:t>
            </a:r>
            <a:r>
              <a:rPr lang="zh-CN" altLang="en-US" sz="3200" dirty="0">
                <a:latin typeface="黑体" panose="02010609060101010101" pitchFamily="49" charset="-122"/>
                <a:ea typeface="黑体" panose="02010609060101010101" pitchFamily="49" charset="-122"/>
              </a:rPr>
              <a:t>民族之恨</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两次鸦片战争</a:t>
            </a:r>
            <a:endParaRPr lang="zh-CN" altLang="en-US" sz="3200" dirty="0">
              <a:latin typeface="黑体" panose="02010609060101010101" pitchFamily="49" charset="-122"/>
              <a:ea typeface="黑体" panose="02010609060101010101" pitchFamily="49" charset="-122"/>
            </a:endParaRPr>
          </a:p>
        </p:txBody>
      </p:sp>
      <p:pic>
        <p:nvPicPr>
          <p:cNvPr id="7" name="9678533bb3a0de8d008d6b9ff4101a8e">
            <a:hlinkClick r:id="" action="ppaction://media"/>
          </p:cNvPr>
          <p:cNvPicPr>
            <a:picLocks noChangeAspect="1"/>
          </p:cNvPicPr>
          <p:nvPr>
            <a:videoFile r:link="rId1"/>
            <p:extLst>
              <p:ext uri="{DAA4B4D4-6D71-4841-9C94-3DE7FCFB9230}">
                <p14:media xmlns:p14="http://schemas.microsoft.com/office/powerpoint/2010/main" r:embed="rId2">
                  <p14:trim st="2468.000000" end="3649.000000"/>
                </p14:media>
              </p:ext>
            </p:extLst>
          </p:nvPr>
        </p:nvPicPr>
        <p:blipFill>
          <a:blip r:embed="rId3"/>
          <a:stretch>
            <a:fillRect/>
          </a:stretch>
        </p:blipFill>
        <p:spPr>
          <a:xfrm>
            <a:off x="0" y="1425575"/>
            <a:ext cx="12192000" cy="4768850"/>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816860" y="319405"/>
            <a:ext cx="5892165" cy="577850"/>
          </a:xfrm>
        </p:spPr>
        <p:txBody>
          <a:bodyPr/>
          <a:lstStyle/>
          <a:p>
            <a:pPr algn="l"/>
            <a:r>
              <a:rPr lang="zh-CN" altLang="zh-CN" sz="3200" b="1" kern="100" dirty="0">
                <a:latin typeface="黑体" panose="02010609060101010101" pitchFamily="49" charset="-122"/>
                <a:ea typeface="黑体" panose="02010609060101010101" pitchFamily="49" charset="-122"/>
                <a:cs typeface="Times New Roman" panose="02020603050405020304" pitchFamily="18" charset="0"/>
              </a:rPr>
              <a:t>深入探究</a:t>
            </a:r>
            <a:r>
              <a:rPr lang="zh-CN" altLang="en-US" sz="3200" b="1" kern="100" dirty="0">
                <a:latin typeface="黑体" panose="02010609060101010101" pitchFamily="49" charset="-122"/>
                <a:ea typeface="黑体" panose="02010609060101010101" pitchFamily="49" charset="-122"/>
                <a:cs typeface="Times New Roman" panose="02020603050405020304" pitchFamily="18" charset="0"/>
              </a:rPr>
              <a:t>一</a:t>
            </a:r>
            <a:r>
              <a:rPr lang="zh-CN" altLang="zh-CN" sz="3200" kern="100" dirty="0">
                <a:latin typeface="黑体" panose="02010609060101010101" pitchFamily="49" charset="-122"/>
                <a:ea typeface="黑体" panose="02010609060101010101" pitchFamily="49" charset="-122"/>
                <a:cs typeface="Times New Roman" panose="02020603050405020304" pitchFamily="18" charset="0"/>
              </a:rPr>
              <a:t>：中国战败的原因</a:t>
            </a:r>
            <a:endParaRPr lang="zh-CN" altLang="en-US" sz="3200" dirty="0">
              <a:latin typeface="黑体" panose="02010609060101010101" pitchFamily="49" charset="-122"/>
              <a:ea typeface="黑体" panose="02010609060101010101" pitchFamily="49" charset="-122"/>
            </a:endParaRPr>
          </a:p>
        </p:txBody>
      </p:sp>
      <p:sp>
        <p:nvSpPr>
          <p:cNvPr id="4" name="矩形 3"/>
          <p:cNvSpPr/>
          <p:nvPr/>
        </p:nvSpPr>
        <p:spPr>
          <a:xfrm>
            <a:off x="1100282" y="1106893"/>
            <a:ext cx="9991898" cy="5077460"/>
          </a:xfrm>
          <a:prstGeom prst="rect">
            <a:avLst/>
          </a:prstGeom>
        </p:spPr>
        <p:txBody>
          <a:bodyPr wrap="square">
            <a:spAutoFit/>
          </a:bodyPr>
          <a:lstStyle/>
          <a:p>
            <a:pPr lvl="0" fontAlgn="base">
              <a:spcBef>
                <a:spcPct val="50000"/>
              </a:spcBef>
              <a:spcAft>
                <a:spcPct val="0"/>
              </a:spcAft>
            </a:pPr>
            <a:r>
              <a:rPr lang="zh-CN" altLang="en-US" sz="5400" dirty="0">
                <a:solidFill>
                  <a:srgbClr val="FF0000"/>
                </a:solidFill>
                <a:latin typeface="华文行楷" panose="02010800040101010101" charset="-122"/>
                <a:ea typeface="华文行楷" panose="02010800040101010101" charset="-122"/>
                <a:cs typeface="华文行楷" panose="02010800040101010101" charset="-122"/>
              </a:rPr>
              <a:t>鸦片战争中，英军兵力最多时也才</a:t>
            </a:r>
            <a:r>
              <a:rPr lang="zh-CN" altLang="en-US" sz="5400" dirty="0">
                <a:solidFill>
                  <a:srgbClr val="FF0000"/>
                </a:solidFill>
                <a:latin typeface="华文行楷" panose="02010800040101010101" charset="-122"/>
                <a:ea typeface="华文行楷" panose="02010800040101010101" charset="-122"/>
                <a:cs typeface="华文行楷" panose="02010800040101010101" charset="-122"/>
              </a:rPr>
              <a:t>一万余人，且远离英国本土而带来很多不便；而清朝常备军号称当时全世界人数最多，达到近</a:t>
            </a:r>
            <a:r>
              <a:rPr lang="en-US" altLang="zh-CN" sz="5400" dirty="0">
                <a:solidFill>
                  <a:srgbClr val="FF0000"/>
                </a:solidFill>
                <a:latin typeface="华文行楷" panose="02010800040101010101" charset="-122"/>
                <a:ea typeface="华文行楷" panose="02010800040101010101" charset="-122"/>
                <a:cs typeface="华文行楷" panose="02010800040101010101" charset="-122"/>
              </a:rPr>
              <a:t>80</a:t>
            </a:r>
            <a:r>
              <a:rPr lang="zh-CN" altLang="en-US" sz="5400" dirty="0">
                <a:solidFill>
                  <a:srgbClr val="FF0000"/>
                </a:solidFill>
                <a:latin typeface="华文行楷" panose="02010800040101010101" charset="-122"/>
                <a:ea typeface="华文行楷" panose="02010800040101010101" charset="-122"/>
                <a:cs typeface="华文行楷" panose="02010800040101010101" charset="-122"/>
              </a:rPr>
              <a:t>万。可是，</a:t>
            </a:r>
            <a:r>
              <a:rPr lang="en-US" altLang="zh-CN" sz="5400" dirty="0">
                <a:solidFill>
                  <a:srgbClr val="FF0000"/>
                </a:solidFill>
                <a:latin typeface="华文行楷" panose="02010800040101010101" charset="-122"/>
                <a:ea typeface="华文行楷" panose="02010800040101010101" charset="-122"/>
                <a:cs typeface="华文行楷" panose="02010800040101010101" charset="-122"/>
              </a:rPr>
              <a:t>80</a:t>
            </a:r>
            <a:r>
              <a:rPr lang="zh-CN" altLang="en-US" sz="5400" dirty="0">
                <a:solidFill>
                  <a:srgbClr val="FF0000"/>
                </a:solidFill>
                <a:latin typeface="华文行楷" panose="02010800040101010101" charset="-122"/>
                <a:ea typeface="华文行楷" panose="02010800040101010101" charset="-122"/>
                <a:cs typeface="华文行楷" panose="02010800040101010101" charset="-122"/>
              </a:rPr>
              <a:t>万清军为什么偏偏被</a:t>
            </a:r>
            <a:r>
              <a:rPr lang="en-US" altLang="zh-CN" sz="5400" dirty="0">
                <a:solidFill>
                  <a:srgbClr val="FF0000"/>
                </a:solidFill>
                <a:latin typeface="华文行楷" panose="02010800040101010101" charset="-122"/>
                <a:ea typeface="华文行楷" panose="02010800040101010101" charset="-122"/>
                <a:cs typeface="华文行楷" panose="02010800040101010101" charset="-122"/>
              </a:rPr>
              <a:t>1</a:t>
            </a:r>
            <a:r>
              <a:rPr lang="zh-CN" altLang="en-US" sz="5400" dirty="0">
                <a:solidFill>
                  <a:srgbClr val="FF0000"/>
                </a:solidFill>
                <a:latin typeface="华文行楷" panose="02010800040101010101" charset="-122"/>
                <a:ea typeface="华文行楷" panose="02010800040101010101" charset="-122"/>
                <a:cs typeface="华文行楷" panose="02010800040101010101" charset="-122"/>
              </a:rPr>
              <a:t>万英军打败了？</a:t>
            </a:r>
            <a:endParaRPr lang="zh-CN" altLang="en-US" sz="5400" dirty="0">
              <a:solidFill>
                <a:srgbClr val="FF0000"/>
              </a:solidFill>
              <a:latin typeface="华文行楷" panose="02010800040101010101" charset="-122"/>
              <a:ea typeface="华文行楷" panose="02010800040101010101" charset="-122"/>
              <a:cs typeface="华文行楷" panose="02010800040101010101" charset="-122"/>
            </a:endParaRPr>
          </a:p>
        </p:txBody>
      </p:sp>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4"/>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sp>
        <p:nvSpPr>
          <p:cNvPr id="2" name="矩形 1"/>
          <p:cNvSpPr/>
          <p:nvPr/>
        </p:nvSpPr>
        <p:spPr>
          <a:xfrm>
            <a:off x="198364" y="621655"/>
            <a:ext cx="5527475" cy="584775"/>
          </a:xfrm>
          <a:prstGeom prst="rect">
            <a:avLst/>
          </a:prstGeom>
        </p:spPr>
        <p:txBody>
          <a:bodyPr wrap="none">
            <a:spAutoFit/>
          </a:bodyPr>
          <a:lstStyle/>
          <a:p>
            <a:r>
              <a:rPr lang="zh-CN" altLang="zh-CN" sz="3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深入探究</a:t>
            </a:r>
            <a:r>
              <a:rPr lang="zh-CN" altLang="en-US" sz="3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一</a:t>
            </a:r>
            <a:r>
              <a:rPr lang="zh-CN" altLang="zh-CN" sz="32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：中国战败的原因</a:t>
            </a:r>
            <a:endParaRPr lang="zh-CN" altLang="en-US" dirty="0"/>
          </a:p>
        </p:txBody>
      </p:sp>
      <p:sp>
        <p:nvSpPr>
          <p:cNvPr id="3" name="矩形 2"/>
          <p:cNvSpPr/>
          <p:nvPr/>
        </p:nvSpPr>
        <p:spPr>
          <a:xfrm>
            <a:off x="2647342" y="1031995"/>
            <a:ext cx="2441694" cy="837152"/>
          </a:xfrm>
          <a:prstGeom prst="rect">
            <a:avLst/>
          </a:prstGeom>
        </p:spPr>
        <p:txBody>
          <a:bodyPr wrap="none">
            <a:spAutoFit/>
          </a:bodyPr>
          <a:lstStyle/>
          <a:p>
            <a:pPr lvl="0" fontAlgn="base">
              <a:lnSpc>
                <a:spcPct val="110000"/>
              </a:lnSpc>
              <a:defRPr/>
            </a:pPr>
            <a:r>
              <a:rPr lang="zh-CN" altLang="en-US" sz="4400" b="1" noProof="1">
                <a:solidFill>
                  <a:srgbClr val="FF0000"/>
                </a:solidFill>
                <a:effectLst>
                  <a:outerShdw blurRad="38100" dist="38100" dir="2700000">
                    <a:srgbClr val="000000"/>
                  </a:outerShdw>
                </a:effectLst>
                <a:latin typeface="微软雅黑" panose="020B0503020204020204" pitchFamily="34" charset="-122"/>
                <a:ea typeface="微软雅黑" panose="020B0503020204020204" pitchFamily="34" charset="-122"/>
                <a:cs typeface="+mn-ea"/>
              </a:rPr>
              <a:t>两个世界</a:t>
            </a:r>
            <a:endParaRPr lang="zh-CN" altLang="en-US" sz="4400" b="1" noProof="1">
              <a:solidFill>
                <a:srgbClr val="FF0000"/>
              </a:solidFill>
              <a:effectLst>
                <a:outerShdw blurRad="38100" dist="38100" dir="2700000">
                  <a:srgbClr val="000000"/>
                </a:outerShdw>
              </a:effectLst>
              <a:latin typeface="微软雅黑" panose="020B0503020204020204" pitchFamily="34" charset="-122"/>
              <a:ea typeface="微软雅黑" panose="020B0503020204020204" pitchFamily="34" charset="-122"/>
            </a:endParaRPr>
          </a:p>
        </p:txBody>
      </p:sp>
      <p:sp>
        <p:nvSpPr>
          <p:cNvPr id="4" name="矩形 3"/>
          <p:cNvSpPr/>
          <p:nvPr/>
        </p:nvSpPr>
        <p:spPr>
          <a:xfrm>
            <a:off x="5089036" y="1031995"/>
            <a:ext cx="2954655" cy="646331"/>
          </a:xfrm>
          <a:prstGeom prst="rect">
            <a:avLst/>
          </a:prstGeom>
        </p:spPr>
        <p:txBody>
          <a:bodyPr wrap="none">
            <a:spAutoFit/>
          </a:bodyPr>
          <a:lstStyle/>
          <a:p>
            <a:pPr lvl="0">
              <a:defRPr/>
            </a:pPr>
            <a:r>
              <a:rPr lang="en-US" altLang="zh-CN" sz="3600" b="1" dirty="0">
                <a:solidFill>
                  <a:srgbClr val="0000FF"/>
                </a:solidFill>
                <a:latin typeface="华文中宋" panose="02010600040101010101" pitchFamily="2" charset="-122"/>
                <a:ea typeface="华文中宋" panose="02010600040101010101" pitchFamily="2" charset="-122"/>
              </a:rPr>
              <a:t>——</a:t>
            </a:r>
            <a:r>
              <a:rPr lang="zh-CN" altLang="en-US" sz="3600" b="1" dirty="0">
                <a:solidFill>
                  <a:srgbClr val="0000FF"/>
                </a:solidFill>
                <a:latin typeface="华文中宋" panose="02010600040101010101" pitchFamily="2" charset="-122"/>
                <a:ea typeface="华文中宋" panose="02010600040101010101" pitchFamily="2" charset="-122"/>
              </a:rPr>
              <a:t>两个现象</a:t>
            </a:r>
            <a:endParaRPr lang="zh-CN" altLang="en-US" sz="3600" b="1" dirty="0">
              <a:solidFill>
                <a:srgbClr val="0000FF"/>
              </a:solidFill>
              <a:latin typeface="华文中宋" panose="02010600040101010101" pitchFamily="2" charset="-122"/>
              <a:ea typeface="华文中宋" panose="02010600040101010101" pitchFamily="2" charset="-122"/>
            </a:endParaRPr>
          </a:p>
        </p:txBody>
      </p:sp>
      <p:pic>
        <p:nvPicPr>
          <p:cNvPr id="5" name="图片 4"/>
          <p:cNvPicPr>
            <a:picLocks noChangeAspect="1"/>
          </p:cNvPicPr>
          <p:nvPr/>
        </p:nvPicPr>
        <p:blipFill>
          <a:blip r:embed="rId1"/>
          <a:stretch>
            <a:fillRect/>
          </a:stretch>
        </p:blipFill>
        <p:spPr>
          <a:xfrm>
            <a:off x="2298309" y="1891771"/>
            <a:ext cx="3688400" cy="2316681"/>
          </a:xfrm>
          <a:prstGeom prst="rect">
            <a:avLst/>
          </a:prstGeom>
        </p:spPr>
      </p:pic>
      <p:pic>
        <p:nvPicPr>
          <p:cNvPr id="6" name="图片 5"/>
          <p:cNvPicPr>
            <a:picLocks noChangeAspect="1"/>
          </p:cNvPicPr>
          <p:nvPr/>
        </p:nvPicPr>
        <p:blipFill>
          <a:blip r:embed="rId2"/>
          <a:stretch>
            <a:fillRect/>
          </a:stretch>
        </p:blipFill>
        <p:spPr>
          <a:xfrm>
            <a:off x="6376258" y="1869147"/>
            <a:ext cx="3645724" cy="2316681"/>
          </a:xfrm>
          <a:prstGeom prst="rect">
            <a:avLst/>
          </a:prstGeom>
        </p:spPr>
      </p:pic>
      <p:sp>
        <p:nvSpPr>
          <p:cNvPr id="7" name="矩形 6"/>
          <p:cNvSpPr/>
          <p:nvPr/>
        </p:nvSpPr>
        <p:spPr>
          <a:xfrm>
            <a:off x="2402244" y="4271389"/>
            <a:ext cx="3746538" cy="461665"/>
          </a:xfrm>
          <a:prstGeom prst="rect">
            <a:avLst/>
          </a:prstGeom>
        </p:spPr>
        <p:txBody>
          <a:bodyPr wrap="none">
            <a:spAutoFit/>
          </a:bodyPr>
          <a:lstStyle/>
          <a:p>
            <a:pPr lvl="0">
              <a:defRPr/>
            </a:pPr>
            <a:r>
              <a:rPr lang="en-US" altLang="zh-CN" sz="2400" b="1" dirty="0">
                <a:solidFill>
                  <a:srgbClr val="0000FF"/>
                </a:solidFill>
                <a:latin typeface="宋体" panose="02010600030101010101" pitchFamily="2" charset="-122"/>
                <a:ea typeface="宋体" panose="02010600030101010101" pitchFamily="2" charset="-122"/>
                <a:sym typeface="宋体" panose="02010600030101010101" pitchFamily="2" charset="-122"/>
              </a:rPr>
              <a:t>18</a:t>
            </a:r>
            <a:r>
              <a:rPr lang="zh-CN" altLang="en-US" sz="2400" b="1" dirty="0">
                <a:solidFill>
                  <a:srgbClr val="0000FF"/>
                </a:solidFill>
                <a:latin typeface="华文中宋" panose="02010600040101010101" pitchFamily="2" charset="-122"/>
                <a:ea typeface="华文中宋" panose="02010600040101010101" pitchFamily="2" charset="-122"/>
                <a:sym typeface="宋体" panose="02010600030101010101" pitchFamily="2" charset="-122"/>
              </a:rPr>
              <a:t>世纪初 清朝设立军机处</a:t>
            </a:r>
            <a:r>
              <a:rPr lang="zh-CN" altLang="en-US" b="1" dirty="0">
                <a:solidFill>
                  <a:srgbClr val="0000FF"/>
                </a:solidFill>
                <a:latin typeface="华文中宋" panose="02010600040101010101" pitchFamily="2" charset="-122"/>
                <a:ea typeface="华文中宋" panose="02010600040101010101" pitchFamily="2" charset="-122"/>
                <a:sym typeface="宋体" panose="02010600030101010101" pitchFamily="2" charset="-122"/>
              </a:rPr>
              <a:t> </a:t>
            </a:r>
            <a:endParaRPr lang="zh-CN" altLang="en-US" b="1" dirty="0">
              <a:solidFill>
                <a:srgbClr val="0000FF"/>
              </a:solidFill>
              <a:latin typeface="华文中宋" panose="02010600040101010101" pitchFamily="2" charset="-122"/>
              <a:ea typeface="华文中宋" panose="02010600040101010101" pitchFamily="2" charset="-122"/>
              <a:sym typeface="宋体" panose="02010600030101010101" pitchFamily="2" charset="-122"/>
            </a:endParaRPr>
          </a:p>
        </p:txBody>
      </p:sp>
      <p:sp>
        <p:nvSpPr>
          <p:cNvPr id="8" name="矩形 7"/>
          <p:cNvSpPr/>
          <p:nvPr/>
        </p:nvSpPr>
        <p:spPr>
          <a:xfrm>
            <a:off x="6292246" y="4236631"/>
            <a:ext cx="3743332" cy="461665"/>
          </a:xfrm>
          <a:prstGeom prst="rect">
            <a:avLst/>
          </a:prstGeom>
        </p:spPr>
        <p:txBody>
          <a:bodyPr wrap="none">
            <a:spAutoFit/>
          </a:bodyPr>
          <a:lstStyle/>
          <a:p>
            <a:pPr lvl="0">
              <a:defRPr/>
            </a:pPr>
            <a:r>
              <a:rPr lang="en-US" altLang="zh-CN" sz="2400" b="1" dirty="0">
                <a:solidFill>
                  <a:srgbClr val="0000FF"/>
                </a:solidFill>
                <a:latin typeface="华文中宋" panose="02010600040101010101" pitchFamily="2" charset="-122"/>
                <a:ea typeface="华文中宋" panose="02010600040101010101" pitchFamily="2" charset="-122"/>
                <a:sym typeface="宋体" panose="02010600030101010101" pitchFamily="2" charset="-122"/>
              </a:rPr>
              <a:t>18</a:t>
            </a:r>
            <a:r>
              <a:rPr lang="zh-CN" altLang="en-US" sz="2400" b="1" dirty="0">
                <a:solidFill>
                  <a:srgbClr val="0000FF"/>
                </a:solidFill>
                <a:latin typeface="华文中宋" panose="02010600040101010101" pitchFamily="2" charset="-122"/>
                <a:ea typeface="华文中宋" panose="02010600040101010101" pitchFamily="2" charset="-122"/>
                <a:sym typeface="宋体" panose="02010600030101010101" pitchFamily="2" charset="-122"/>
              </a:rPr>
              <a:t>世纪初期责任内阁形成 </a:t>
            </a:r>
            <a:endParaRPr lang="zh-CN" altLang="en-US" sz="2400" b="1" dirty="0">
              <a:solidFill>
                <a:srgbClr val="0000FF"/>
              </a:solidFill>
              <a:latin typeface="华文中宋" panose="02010600040101010101" pitchFamily="2" charset="-122"/>
              <a:ea typeface="华文中宋" panose="02010600040101010101" pitchFamily="2" charset="-122"/>
              <a:sym typeface="宋体" panose="02010600030101010101" pitchFamily="2" charset="-122"/>
            </a:endParaRPr>
          </a:p>
        </p:txBody>
      </p:sp>
      <p:sp>
        <p:nvSpPr>
          <p:cNvPr id="9" name="矩形 8"/>
          <p:cNvSpPr/>
          <p:nvPr/>
        </p:nvSpPr>
        <p:spPr>
          <a:xfrm>
            <a:off x="1626524" y="2749073"/>
            <a:ext cx="6096000" cy="1077218"/>
          </a:xfrm>
          <a:prstGeom prst="rect">
            <a:avLst/>
          </a:prstGeom>
        </p:spPr>
        <p:txBody>
          <a:bodyPr>
            <a:spAutoFit/>
          </a:bodyPr>
          <a:lstStyle/>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中</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国</a:t>
            </a:r>
            <a:endParaRPr lang="en-US" altLang="zh-CN"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矩形 9"/>
          <p:cNvSpPr/>
          <p:nvPr/>
        </p:nvSpPr>
        <p:spPr>
          <a:xfrm>
            <a:off x="10021982" y="2532944"/>
            <a:ext cx="823818" cy="1077218"/>
          </a:xfrm>
          <a:prstGeom prst="rect">
            <a:avLst/>
          </a:prstGeom>
        </p:spPr>
        <p:txBody>
          <a:bodyPr wrap="square">
            <a:spAutoFit/>
          </a:bodyPr>
          <a:lstStyle/>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英</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lvl="0">
              <a:defRPr/>
            </a:pPr>
            <a:r>
              <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国</a:t>
            </a:r>
            <a:endParaRPr lang="zh-CN" altLang="en-US" sz="32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矩形 10"/>
          <p:cNvSpPr/>
          <p:nvPr/>
        </p:nvSpPr>
        <p:spPr>
          <a:xfrm>
            <a:off x="914400" y="4763765"/>
            <a:ext cx="11089178" cy="507831"/>
          </a:xfrm>
          <a:prstGeom prst="rect">
            <a:avLst/>
          </a:prstGeom>
        </p:spPr>
        <p:txBody>
          <a:bodyPr wrap="square">
            <a:spAutoFit/>
          </a:bodyPr>
          <a:lstStyle/>
          <a:p>
            <a:pPr marL="342900" lvl="0" indent="-342900" eaLnBrk="0" fontAlgn="base" hangingPunct="0">
              <a:lnSpc>
                <a:spcPct val="90000"/>
              </a:lnSpc>
              <a:spcBef>
                <a:spcPct val="15000"/>
              </a:spcBef>
              <a:spcAft>
                <a:spcPct val="0"/>
              </a:spcAft>
            </a:pPr>
            <a:r>
              <a:rPr lang="en-US" altLang="zh-CN" sz="3000" b="1" kern="0" dirty="0">
                <a:solidFill>
                  <a:srgbClr val="FF00FF"/>
                </a:solidFill>
                <a:latin typeface="华文中宋" panose="02010600040101010101" pitchFamily="2" charset="-122"/>
                <a:ea typeface="华文中宋" panose="02010600040101010101" pitchFamily="2" charset="-122"/>
              </a:rPr>
              <a:t>“</a:t>
            </a:r>
            <a:r>
              <a:rPr lang="zh-CN" altLang="en-US" sz="3000" b="1" kern="0" dirty="0">
                <a:solidFill>
                  <a:srgbClr val="FF00FF"/>
                </a:solidFill>
                <a:latin typeface="华文中宋" panose="02010600040101010101" pitchFamily="2" charset="-122"/>
                <a:ea typeface="华文中宋" panose="02010600040101010101" pitchFamily="2" charset="-122"/>
              </a:rPr>
              <a:t>两个现象”的背后</a:t>
            </a:r>
            <a:r>
              <a:rPr lang="en-US" altLang="zh-CN" sz="3000" b="1" kern="0" dirty="0" err="1">
                <a:solidFill>
                  <a:srgbClr val="FF00FF"/>
                </a:solidFill>
                <a:latin typeface="华文中宋" panose="02010600040101010101" pitchFamily="2" charset="-122"/>
                <a:ea typeface="华文中宋" panose="02010600040101010101" pitchFamily="2" charset="-122"/>
              </a:rPr>
              <a:t>反映了中英两个国家的政治</a:t>
            </a:r>
            <a:r>
              <a:rPr lang="zh-CN" altLang="en-US" sz="3000" b="1" kern="0" dirty="0">
                <a:solidFill>
                  <a:srgbClr val="FF00FF"/>
                </a:solidFill>
                <a:latin typeface="华文中宋" panose="02010600040101010101" pitchFamily="2" charset="-122"/>
                <a:ea typeface="华文中宋" panose="02010600040101010101" pitchFamily="2" charset="-122"/>
              </a:rPr>
              <a:t>体制有何不同？</a:t>
            </a:r>
            <a:endParaRPr lang="zh-CN" altLang="en-US" sz="3000" b="1" kern="0" dirty="0">
              <a:solidFill>
                <a:srgbClr val="FF00FF"/>
              </a:solidFill>
              <a:latin typeface="华文中宋" panose="02010600040101010101" pitchFamily="2" charset="-122"/>
              <a:ea typeface="华文中宋" panose="02010600040101010101" pitchFamily="2" charset="-122"/>
            </a:endParaRPr>
          </a:p>
        </p:txBody>
      </p:sp>
      <p:sp>
        <p:nvSpPr>
          <p:cNvPr id="12" name="矩形 11"/>
          <p:cNvSpPr/>
          <p:nvPr/>
        </p:nvSpPr>
        <p:spPr>
          <a:xfrm>
            <a:off x="1278220" y="5473005"/>
            <a:ext cx="7621631" cy="1384995"/>
          </a:xfrm>
          <a:prstGeom prst="rect">
            <a:avLst/>
          </a:prstGeom>
        </p:spPr>
        <p:txBody>
          <a:bodyPr wrap="square">
            <a:spAutoFit/>
          </a:bodyPr>
          <a:lstStyle/>
          <a:p>
            <a:pPr marL="342900" lvl="0" indent="-342900">
              <a:defRPr/>
            </a:pPr>
            <a:r>
              <a:rPr lang="zh-CN" altLang="en-US" sz="2800" b="1" dirty="0">
                <a:solidFill>
                  <a:srgbClr val="FF0000"/>
                </a:solidFill>
                <a:latin typeface="微软雅黑" panose="020B0503020204020204" pitchFamily="34" charset="-122"/>
                <a:ea typeface="微软雅黑" panose="020B0503020204020204" pitchFamily="34" charset="-122"/>
              </a:rPr>
              <a:t>政体差异：</a:t>
            </a:r>
            <a:r>
              <a:rPr lang="zh-CN" altLang="en-US" sz="2800" b="1"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中国</a:t>
            </a:r>
            <a:r>
              <a:rPr lang="zh-CN" altLang="en-US" sz="28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：封建君主专制制度 </a:t>
            </a:r>
            <a:r>
              <a:rPr lang="zh-CN" altLang="en-US" sz="2800" b="1" dirty="0">
                <a:solidFill>
                  <a:srgbClr val="00B0F0"/>
                </a:solidFill>
                <a:latin typeface="微软雅黑" panose="020B0503020204020204" pitchFamily="34" charset="-122"/>
                <a:ea typeface="微软雅黑" panose="020B0503020204020204" pitchFamily="34" charset="-122"/>
              </a:rPr>
              <a:t>   </a:t>
            </a:r>
            <a:endParaRPr lang="zh-CN" altLang="en-US" sz="2800" b="1" dirty="0">
              <a:solidFill>
                <a:srgbClr val="00B0F0"/>
              </a:solidFill>
              <a:latin typeface="微软雅黑" panose="020B0503020204020204" pitchFamily="34" charset="-122"/>
              <a:ea typeface="微软雅黑" panose="020B0503020204020204" pitchFamily="34" charset="-122"/>
            </a:endParaRPr>
          </a:p>
          <a:p>
            <a:pPr marL="342900" lvl="0" indent="-342900">
              <a:defRPr/>
            </a:pPr>
            <a:r>
              <a:rPr lang="zh-CN" altLang="en-US" sz="2800" b="1" dirty="0">
                <a:solidFill>
                  <a:srgbClr val="FF0000"/>
                </a:solidFill>
                <a:latin typeface="微软雅黑" panose="020B0503020204020204" pitchFamily="34" charset="-122"/>
                <a:ea typeface="微软雅黑" panose="020B0503020204020204" pitchFamily="34" charset="-122"/>
              </a:rPr>
              <a:t>                 </a:t>
            </a:r>
            <a:r>
              <a:rPr lang="zh-CN" altLang="en-US" sz="2800" b="1" dirty="0">
                <a:solidFill>
                  <a:srgbClr val="000000"/>
                </a:solidFill>
                <a:latin typeface="微软雅黑" panose="020B0503020204020204" pitchFamily="34" charset="-122"/>
                <a:ea typeface="微软雅黑" panose="020B0503020204020204" pitchFamily="34" charset="-122"/>
              </a:rPr>
              <a:t>英国</a:t>
            </a:r>
            <a:r>
              <a:rPr lang="zh-CN" altLang="en-US" sz="2800" b="1" dirty="0">
                <a:solidFill>
                  <a:srgbClr val="FF0000"/>
                </a:solidFill>
                <a:latin typeface="微软雅黑" panose="020B0503020204020204" pitchFamily="34" charset="-122"/>
                <a:ea typeface="微软雅黑" panose="020B0503020204020204" pitchFamily="34" charset="-122"/>
              </a:rPr>
              <a:t>：资产阶级民主政治</a:t>
            </a:r>
            <a:endParaRPr lang="zh-CN" altLang="en-US" sz="2800" b="1" dirty="0">
              <a:solidFill>
                <a:srgbClr val="FF0000"/>
              </a:solidFill>
              <a:latin typeface="微软雅黑" panose="020B0503020204020204" pitchFamily="34" charset="-122"/>
              <a:ea typeface="微软雅黑" panose="020B0503020204020204" pitchFamily="34" charset="-122"/>
            </a:endParaRPr>
          </a:p>
          <a:p>
            <a:pPr marL="342900" lvl="0" indent="-342900">
              <a:defRPr/>
            </a:pPr>
            <a:r>
              <a:rPr lang="zh-CN" altLang="en-US" sz="2800" b="1" dirty="0">
                <a:solidFill>
                  <a:srgbClr val="FF0000"/>
                </a:solidFill>
                <a:latin typeface="微软雅黑" panose="020B0503020204020204" pitchFamily="34" charset="-122"/>
                <a:ea typeface="微软雅黑" panose="020B0503020204020204" pitchFamily="34" charset="-122"/>
              </a:rPr>
              <a:t>                 </a:t>
            </a:r>
            <a:endParaRPr lang="zh-CN" altLang="en-US" sz="2800" b="1" dirty="0">
              <a:solidFill>
                <a:srgbClr val="0000FF"/>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2350"/>
  <p:tag name="KSO_WM_SCREEN_THEME_FLAG" val="Dlrq25wU2PGuGg5bbmjbDMgdNHJ7yS5IBY9FMpjLNonbQxEINRb9NJsvtKRRkODLV1zSvmb4pQu0xxe+RGwCzApRWofK1FDFbeP+edOLAVo="/>
</p:tagLst>
</file>

<file path=ppt/tags/tag10.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11.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12.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13.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14.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15.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16.xml><?xml version="1.0" encoding="utf-8"?>
<p:tagLst xmlns:p="http://schemas.openxmlformats.org/presentationml/2006/main">
  <p:tag name="KSO_WM_UNIT_TABLE_BEAUTIFY" val="smartTable{fdf17ee5-981b-4b81-be70-9c8963b3962f}"/>
  <p:tag name="KSO_WM_SCREEN_THEME_FLAG" val="Dlrq25wU2PGuGg5bbmjbDMgdNHJ7yS5IBY9FMpjLNonbQxEINRb9NJsvtKRRkODLV1zSvmb4pQu0xxe+RGwCzApRWofK1FDFbeP+edOLAVo="/>
</p:tagLst>
</file>

<file path=ppt/tags/tag17.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18.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19.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2.xml><?xml version="1.0" encoding="utf-8"?>
<p:tagLst xmlns:p="http://schemas.openxmlformats.org/presentationml/2006/main">
  <p:tag name="AS_UNIQUEID" val="2351"/>
  <p:tag name="KSO_WM_SCREEN_THEME_FLAG" val="Dlrq25wU2PGuGg5bbmjbDMgdNHJ7yS5IBY9FMpjLNonbQxEINRb9NJsvtKRRkODLV1zSvmb4pQu0xxe+RGwCzApRWofK1FDFbeP+edOLAVo="/>
</p:tagLst>
</file>

<file path=ppt/tags/tag20.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21.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22.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23.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24.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MgdNHJ7yS5IBY9FMpjLNonbQxEINRb9NJsvtKRRkODLV1zSvmb4pQu0xxe+RGwCzApRWofK1FDFbeP+edOLAVo="/>
</p:tagLst>
</file>

<file path=ppt/tags/tag3.xml><?xml version="1.0" encoding="utf-8"?>
<p:tagLst xmlns:p="http://schemas.openxmlformats.org/presentationml/2006/main">
  <p:tag name="AS_UNIQUEID" val="2352"/>
  <p:tag name="KSO_WM_SCREEN_THEME_FLAG" val="Dlrq25wU2PGuGg5bbmjbDMgdNHJ7yS5IBY9FMpjLNonbQxEINRb9NJsvtKRRkODLV1zSvmb4pQu0xxe+RGwCzApRWofK1FDFbeP+edOLAVo="/>
</p:tagLst>
</file>

<file path=ppt/tags/tag4.xml><?xml version="1.0" encoding="utf-8"?>
<p:tagLst xmlns:p="http://schemas.openxmlformats.org/presentationml/2006/main">
  <p:tag name="AS_UNIQUEID" val="2353"/>
  <p:tag name="KSO_WM_SCREEN_THEME_FLAG" val="Dlrq25wU2PGuGg5bbmjbDMgdNHJ7yS5IBY9FMpjLNonbQxEINRb9NJsvtKRRkODLV1zSvmb4pQu0xxe+RGwCzApRWofK1FDFbeP+edOLAVo="/>
</p:tagLst>
</file>

<file path=ppt/tags/tag5.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6.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7.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8.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ags/tag9.xml><?xml version="1.0" encoding="utf-8"?>
<p:tagLst xmlns:p="http://schemas.openxmlformats.org/presentationml/2006/main">
  <p:tag name="KSO_WM_TEMPLATE_CATEGORY" val="custom"/>
  <p:tag name="KSO_WM_TEMPLATE_INDEX" val="20202822"/>
  <p:tag name="KSO_WM_SCREEN_THEME_FLAG" val="Dlrq25wU2PGuGg5bbmjbDMgdNHJ7yS5IBY9FMpjLNonbQxEINRb9NJsvtKRRkODLV1zSvmb4pQu0xxe+RGwCzApRWofK1FDFbeP+edOLAVo="/>
</p:tagLst>
</file>

<file path=ppt/theme/theme1.xml><?xml version="1.0" encoding="utf-8"?>
<a:theme xmlns:a="http://schemas.openxmlformats.org/drawingml/2006/main" name="主题1">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主题1">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主题1">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2180</Words>
  <PresentationFormat>宽屏</PresentationFormat>
  <Paragraphs>322</Paragraphs>
  <Slides>21</Slides>
  <Notes>2</Notes>
  <HiddenSlides>1</HiddenSlides>
  <MMClips>3</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21</vt:i4>
      </vt:variant>
    </vt:vector>
  </HeadingPairs>
  <TitlesOfParts>
    <vt:vector size="40" baseType="lpstr">
      <vt:lpstr>Arial</vt:lpstr>
      <vt:lpstr>宋体</vt:lpstr>
      <vt:lpstr>Wingdings</vt:lpstr>
      <vt:lpstr>Arial</vt:lpstr>
      <vt:lpstr>微软雅黑 Light</vt:lpstr>
      <vt:lpstr>华文新魏</vt:lpstr>
      <vt:lpstr>黑体</vt:lpstr>
      <vt:lpstr>楷体</vt:lpstr>
      <vt:lpstr>Times New Roman</vt:lpstr>
      <vt:lpstr>华文行楷</vt:lpstr>
      <vt:lpstr>微软雅黑</vt:lpstr>
      <vt:lpstr>华文中宋</vt:lpstr>
      <vt:lpstr>等线</vt:lpstr>
      <vt:lpstr>Calibri</vt:lpstr>
      <vt:lpstr>Arial Unicode MS</vt:lpstr>
      <vt:lpstr>主题1</vt:lpstr>
      <vt:lpstr>1_主题1</vt:lpstr>
      <vt:lpstr>2_主题1</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深入探究一：中国战败的原因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2019-10-05T09:15:00Z</dcterms:created>
  <dcterms:modified xsi:type="dcterms:W3CDTF">2021-06-23T07:03:45Z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ICV">
    <vt:lpwstr>C20A891E255D4E29B0CA42F48A200C4A</vt:lpwstr>
  </property>
</Properties>
</file>